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06" r:id="rId1"/>
  </p:sldMasterIdLst>
  <p:notesMasterIdLst>
    <p:notesMasterId r:id="rId28"/>
  </p:notesMasterIdLst>
  <p:sldIdLst>
    <p:sldId id="256" r:id="rId2"/>
    <p:sldId id="424" r:id="rId3"/>
    <p:sldId id="511" r:id="rId4"/>
    <p:sldId id="448" r:id="rId5"/>
    <p:sldId id="449" r:id="rId6"/>
    <p:sldId id="450" r:id="rId7"/>
    <p:sldId id="451" r:id="rId8"/>
    <p:sldId id="452" r:id="rId9"/>
    <p:sldId id="453" r:id="rId10"/>
    <p:sldId id="454" r:id="rId11"/>
    <p:sldId id="455" r:id="rId12"/>
    <p:sldId id="456" r:id="rId13"/>
    <p:sldId id="457" r:id="rId14"/>
    <p:sldId id="458" r:id="rId15"/>
    <p:sldId id="459" r:id="rId16"/>
    <p:sldId id="460" r:id="rId17"/>
    <p:sldId id="461" r:id="rId18"/>
    <p:sldId id="462" r:id="rId19"/>
    <p:sldId id="463" r:id="rId20"/>
    <p:sldId id="464" r:id="rId21"/>
    <p:sldId id="465" r:id="rId22"/>
    <p:sldId id="466" r:id="rId23"/>
    <p:sldId id="467" r:id="rId24"/>
    <p:sldId id="468" r:id="rId25"/>
    <p:sldId id="469" r:id="rId26"/>
    <p:sldId id="471" r:id="rId2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DAA5"/>
    <a:srgbClr val="780F24"/>
    <a:srgbClr val="FAF199"/>
    <a:srgbClr val="00997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165" autoAdjust="0"/>
    <p:restoredTop sz="90929"/>
  </p:normalViewPr>
  <p:slideViewPr>
    <p:cSldViewPr>
      <p:cViewPr varScale="1">
        <p:scale>
          <a:sx n="71" d="100"/>
          <a:sy n="71" d="100"/>
        </p:scale>
        <p:origin x="-103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94" d="100"/>
          <a:sy n="94" d="100"/>
        </p:scale>
        <p:origin x="-2128" y="-10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pitchFamily="1" charset="0"/>
              </a:defRPr>
            </a:lvl1pPr>
          </a:lstStyle>
          <a:p>
            <a:pPr>
              <a:defRPr/>
            </a:pPr>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pitchFamily="1"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pitchFamily="1" charset="0"/>
              </a:defRPr>
            </a:lvl1pPr>
          </a:lstStyle>
          <a:p>
            <a:pPr>
              <a:defRPr/>
            </a:pPr>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786B209-A90A-4629-8A35-88E8181DA69B}" type="slidenum">
              <a:rPr lang="en-US"/>
              <a:pPr>
                <a:defRPr/>
              </a:pPr>
              <a:t>‹#›</a:t>
            </a:fld>
            <a:endParaRPr lang="en-US"/>
          </a:p>
        </p:txBody>
      </p:sp>
    </p:spTree>
    <p:extLst>
      <p:ext uri="{BB962C8B-B14F-4D97-AF65-F5344CB8AC3E}">
        <p14:creationId xmlns:p14="http://schemas.microsoft.com/office/powerpoint/2010/main" xmlns="" val="26953391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476C2E0-CCDA-4EC7-A9C2-2C5AA4F55224}" type="slidenum">
              <a:rPr lang="en-US" sz="1200"/>
              <a:pPr/>
              <a:t>1</a:t>
            </a:fld>
            <a:endParaRPr lang="en-US" sz="120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439349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B7790DF-975D-4726-9A3B-7CDF96783B4E}" type="slidenum">
              <a:rPr lang="en-US" sz="1200"/>
              <a:pPr/>
              <a:t>2</a:t>
            </a:fld>
            <a:endParaRPr lang="en-US" sz="12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582746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A19BD25-F2D4-43A4-9D56-02D44B9AB257}" type="slidenum">
              <a:rPr lang="en-US" sz="1200"/>
              <a:pPr/>
              <a:t>11</a:t>
            </a:fld>
            <a:endParaRPr lang="en-US"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latin typeface="Times" panose="02020603050405020304" pitchFamily="18" charset="0"/>
              </a:rPr>
              <a:t>Plot shows US government debt yields against time to maturity. November 2000 was just before the market got an inkling that the Fed would cut rates, as they did in January 2001, so the term structure was exceptionally inverted</a:t>
            </a:r>
          </a:p>
        </p:txBody>
      </p:sp>
    </p:spTree>
    <p:extLst>
      <p:ext uri="{BB962C8B-B14F-4D97-AF65-F5344CB8AC3E}">
        <p14:creationId xmlns:p14="http://schemas.microsoft.com/office/powerpoint/2010/main" xmlns="" val="4249595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00FBE46-CEF2-4F99-B4EC-853F68DF0682}" type="slidenum">
              <a:rPr lang="en-US" sz="1200"/>
              <a:pPr/>
              <a:t>26</a:t>
            </a:fld>
            <a:endParaRPr lang="en-US" sz="12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7323296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8"/>
          <p:cNvSpPr>
            <a:spLocks noChangeArrowheads="1"/>
          </p:cNvSpPr>
          <p:nvPr/>
        </p:nvSpPr>
        <p:spPr bwMode="auto">
          <a:xfrm>
            <a:off x="1066800" y="6240463"/>
            <a:ext cx="5638800" cy="457200"/>
          </a:xfrm>
          <a:prstGeom prst="rect">
            <a:avLst/>
          </a:prstGeom>
          <a:noFill/>
          <a:ln w="9525">
            <a:noFill/>
            <a:miter lim="800000"/>
            <a:headEnd/>
            <a:tailEnd/>
          </a:ln>
          <a:effec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defRPr/>
            </a:pPr>
            <a:r>
              <a:rPr lang="en-US" sz="800" smtClean="0">
                <a:latin typeface="Arial" panose="020B0604020202020204" pitchFamily="34" charset="0"/>
              </a:rPr>
              <a:t>Copyright © 2011 Pearson Prentice Hall. All rights reserved.</a:t>
            </a:r>
          </a:p>
        </p:txBody>
      </p:sp>
      <p:pic>
        <p:nvPicPr>
          <p:cNvPr id="3" name="Picture 9" descr="pearson_brand_logo_aug2008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6062663"/>
            <a:ext cx="823913" cy="58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1028" descr="Rejda-013611702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533400"/>
            <a:ext cx="4479925"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08097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60616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2650034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0703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7550" y="1600200"/>
            <a:ext cx="407193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155857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963154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894851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406841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3849274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4143186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659322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963977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Online Image Placeholder 3"/>
          <p:cNvSpPr>
            <a:spLocks noGrp="1"/>
          </p:cNvSpPr>
          <p:nvPr>
            <p:ph type="clipArt" sz="half" idx="2"/>
          </p:nvPr>
        </p:nvSpPr>
        <p:spPr>
          <a:xfrm>
            <a:off x="4648200" y="1981200"/>
            <a:ext cx="3810000" cy="4114800"/>
          </a:xfrm>
        </p:spPr>
        <p:txBody>
          <a:bodyPr/>
          <a:lstStyle/>
          <a:p>
            <a:pPr lvl="0"/>
            <a:endParaRPr lang="en-US" noProof="0" smtClean="0"/>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smtClean="0"/>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smtClean="0"/>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a:prstGeom prst="rect">
            <a:avLst/>
          </a:prstGeom>
        </p:spPr>
        <p:txBody>
          <a:bodyPr/>
          <a:lstStyle>
            <a:lvl1pPr>
              <a:defRPr smtClean="0"/>
            </a:lvl1pPr>
          </a:lstStyle>
          <a:p>
            <a:pPr>
              <a:defRPr/>
            </a:pPr>
            <a:fld id="{E49B1BAD-F621-4F0F-A4FD-76CC9119EFB6}" type="slidenum">
              <a:rPr lang="en-US"/>
              <a:pPr>
                <a:defRPr/>
              </a:pPr>
              <a:t>‹#›</a:t>
            </a:fld>
            <a:endParaRPr lang="en-US"/>
          </a:p>
        </p:txBody>
      </p:sp>
    </p:spTree>
    <p:extLst>
      <p:ext uri="{BB962C8B-B14F-4D97-AF65-F5344CB8AC3E}">
        <p14:creationId xmlns:p14="http://schemas.microsoft.com/office/powerpoint/2010/main" xmlns="" val="30176658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endParaRPr lang="en-US" noProof="0" smtClean="0"/>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smtClean="0"/>
            </a:lvl1pPr>
          </a:lstStyle>
          <a:p>
            <a:pPr>
              <a:defRPr/>
            </a:pPr>
            <a:endParaRPr lang="en-US"/>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smtClean="0"/>
            </a:lvl1pPr>
          </a:lstStyle>
          <a:p>
            <a:pPr>
              <a:defRPr/>
            </a:pPr>
            <a:endParaRPr lang="en-US"/>
          </a:p>
        </p:txBody>
      </p:sp>
      <p:sp>
        <p:nvSpPr>
          <p:cNvPr id="6" name="Slide Number Placeholder 5"/>
          <p:cNvSpPr>
            <a:spLocks noGrp="1"/>
          </p:cNvSpPr>
          <p:nvPr>
            <p:ph type="sldNum" sz="quarter" idx="12"/>
          </p:nvPr>
        </p:nvSpPr>
        <p:spPr>
          <a:xfrm>
            <a:off x="6553200" y="6248400"/>
            <a:ext cx="1905000" cy="457200"/>
          </a:xfrm>
          <a:prstGeom prst="rect">
            <a:avLst/>
          </a:prstGeom>
        </p:spPr>
        <p:txBody>
          <a:bodyPr/>
          <a:lstStyle>
            <a:lvl1pPr>
              <a:defRPr smtClean="0"/>
            </a:lvl1pPr>
          </a:lstStyle>
          <a:p>
            <a:pPr>
              <a:defRPr/>
            </a:pPr>
            <a:fld id="{190BA805-6F64-4440-A15A-C3C1ED965E46}" type="slidenum">
              <a:rPr lang="en-US"/>
              <a:pPr>
                <a:defRPr/>
              </a:pPr>
              <a:t>‹#›</a:t>
            </a:fld>
            <a:endParaRPr lang="en-US"/>
          </a:p>
        </p:txBody>
      </p:sp>
    </p:spTree>
    <p:extLst>
      <p:ext uri="{BB962C8B-B14F-4D97-AF65-F5344CB8AC3E}">
        <p14:creationId xmlns:p14="http://schemas.microsoft.com/office/powerpoint/2010/main" xmlns="" val="2703767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3213"/>
            <a:ext cx="8610600" cy="992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4800" y="1600200"/>
            <a:ext cx="8294688"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C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11"/>
          <p:cNvSpPr>
            <a:spLocks noChangeArrowheads="1"/>
          </p:cNvSpPr>
          <p:nvPr/>
        </p:nvSpPr>
        <p:spPr bwMode="auto">
          <a:xfrm flipH="1">
            <a:off x="8229600" y="6172200"/>
            <a:ext cx="914400" cy="685800"/>
          </a:xfrm>
          <a:prstGeom prst="rect">
            <a:avLst/>
          </a:prstGeom>
          <a:solidFill>
            <a:srgbClr val="FFF5B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endParaRPr lang="en-US">
              <a:latin typeface="Tahoma" panose="020B0604030504040204" pitchFamily="34" charset="0"/>
            </a:endParaRPr>
          </a:p>
        </p:txBody>
      </p:sp>
      <p:sp>
        <p:nvSpPr>
          <p:cNvPr id="1029" name="Rectangle 5"/>
          <p:cNvSpPr>
            <a:spLocks noChangeArrowheads="1"/>
          </p:cNvSpPr>
          <p:nvPr/>
        </p:nvSpPr>
        <p:spPr bwMode="auto">
          <a:xfrm>
            <a:off x="0" y="0"/>
            <a:ext cx="9144000" cy="228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030" name="Rectangle 6"/>
          <p:cNvSpPr>
            <a:spLocks noChangeArrowheads="1"/>
          </p:cNvSpPr>
          <p:nvPr/>
        </p:nvSpPr>
        <p:spPr bwMode="auto">
          <a:xfrm>
            <a:off x="8991600" y="0"/>
            <a:ext cx="152400" cy="6705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031" name="Text Box 8"/>
          <p:cNvSpPr txBox="1">
            <a:spLocks noChangeArrowheads="1"/>
          </p:cNvSpPr>
          <p:nvPr/>
        </p:nvSpPr>
        <p:spPr bwMode="auto">
          <a:xfrm>
            <a:off x="8305800" y="6324600"/>
            <a:ext cx="83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r>
              <a:rPr lang="en-US" sz="1400" b="1">
                <a:latin typeface="Tahoma" panose="020B0604030504040204" pitchFamily="34" charset="0"/>
              </a:rPr>
              <a:t>1-</a:t>
            </a:r>
            <a:fld id="{FB34C31F-FA71-43BA-B49F-BCE60195B63B}" type="slidenum">
              <a:rPr lang="en-US" sz="1400" b="1">
                <a:latin typeface="Tahoma" panose="020B0604030504040204" pitchFamily="34" charset="0"/>
              </a:rPr>
              <a:pPr eaLnBrk="1" hangingPunct="1"/>
              <a:t>‹#›</a:t>
            </a:fld>
            <a:endParaRPr lang="en-US" sz="180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Lst>
  <p:timing>
    <p:tnLst>
      <p:par>
        <p:cTn id="1" dur="indefinite" restart="never" nodeType="tmRoot"/>
      </p:par>
    </p:tnLst>
  </p:timing>
  <p:txStyles>
    <p:titleStyle>
      <a:lvl1pPr algn="l" rtl="0" eaLnBrk="0" fontAlgn="base" hangingPunct="0">
        <a:spcBef>
          <a:spcPct val="0"/>
        </a:spcBef>
        <a:spcAft>
          <a:spcPct val="0"/>
        </a:spcAft>
        <a:defRPr sz="3200" b="1" kern="1200">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Verdana" panose="020B0604030504040204" pitchFamily="34" charset="0"/>
        </a:defRPr>
      </a:lvl2pPr>
      <a:lvl3pPr algn="l" rtl="0" eaLnBrk="0" fontAlgn="base" hangingPunct="0">
        <a:spcBef>
          <a:spcPct val="0"/>
        </a:spcBef>
        <a:spcAft>
          <a:spcPct val="0"/>
        </a:spcAft>
        <a:defRPr sz="3200" b="1">
          <a:solidFill>
            <a:schemeClr val="tx1"/>
          </a:solidFill>
          <a:latin typeface="Verdana" panose="020B0604030504040204" pitchFamily="34" charset="0"/>
        </a:defRPr>
      </a:lvl3pPr>
      <a:lvl4pPr algn="l" rtl="0" eaLnBrk="0" fontAlgn="base" hangingPunct="0">
        <a:spcBef>
          <a:spcPct val="0"/>
        </a:spcBef>
        <a:spcAft>
          <a:spcPct val="0"/>
        </a:spcAft>
        <a:defRPr sz="3200" b="1">
          <a:solidFill>
            <a:schemeClr val="tx1"/>
          </a:solidFill>
          <a:latin typeface="Verdana" panose="020B0604030504040204" pitchFamily="34" charset="0"/>
        </a:defRPr>
      </a:lvl4pPr>
      <a:lvl5pPr algn="l" rtl="0" eaLnBrk="0" fontAlgn="base" hangingPunct="0">
        <a:spcBef>
          <a:spcPct val="0"/>
        </a:spcBef>
        <a:spcAft>
          <a:spcPct val="0"/>
        </a:spcAft>
        <a:defRPr sz="3200" b="1">
          <a:solidFill>
            <a:schemeClr val="tx1"/>
          </a:solidFill>
          <a:latin typeface="Verdana" panose="020B0604030504040204" pitchFamily="34" charset="0"/>
        </a:defRPr>
      </a:lvl5pPr>
      <a:lvl6pPr marL="457200" algn="l" rtl="0" fontAlgn="base">
        <a:spcBef>
          <a:spcPct val="0"/>
        </a:spcBef>
        <a:spcAft>
          <a:spcPct val="0"/>
        </a:spcAft>
        <a:defRPr sz="3200" b="1">
          <a:solidFill>
            <a:schemeClr val="tx1"/>
          </a:solidFill>
          <a:latin typeface="Verdana" panose="020B0604030504040204" pitchFamily="34" charset="0"/>
        </a:defRPr>
      </a:lvl6pPr>
      <a:lvl7pPr marL="914400" algn="l" rtl="0" fontAlgn="base">
        <a:spcBef>
          <a:spcPct val="0"/>
        </a:spcBef>
        <a:spcAft>
          <a:spcPct val="0"/>
        </a:spcAft>
        <a:defRPr sz="3200" b="1">
          <a:solidFill>
            <a:schemeClr val="tx1"/>
          </a:solidFill>
          <a:latin typeface="Verdana" panose="020B0604030504040204" pitchFamily="34" charset="0"/>
        </a:defRPr>
      </a:lvl7pPr>
      <a:lvl8pPr marL="1371600" algn="l" rtl="0" fontAlgn="base">
        <a:spcBef>
          <a:spcPct val="0"/>
        </a:spcBef>
        <a:spcAft>
          <a:spcPct val="0"/>
        </a:spcAft>
        <a:defRPr sz="3200" b="1">
          <a:solidFill>
            <a:schemeClr val="tx1"/>
          </a:solidFill>
          <a:latin typeface="Verdana" panose="020B0604030504040204" pitchFamily="34" charset="0"/>
        </a:defRPr>
      </a:lvl8pPr>
      <a:lvl9pPr marL="1828800" algn="l" rtl="0" fontAlgn="base">
        <a:spcBef>
          <a:spcPct val="0"/>
        </a:spcBef>
        <a:spcAft>
          <a:spcPct val="0"/>
        </a:spcAft>
        <a:defRPr sz="3200" b="1">
          <a:solidFill>
            <a:schemeClr val="tx1"/>
          </a:solidFill>
          <a:latin typeface="Verdana" panose="020B0604030504040204" pitchFamily="34"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oleObject" Target="../embeddings/Microsoft_Office_Excel_Chart1.xls"/><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smtClean="0">
                <a:latin typeface="Arial" panose="020B0604020202020204" pitchFamily="34" charset="0"/>
              </a:rPr>
              <a:t>Outline Topics and Risk in Our Society</a:t>
            </a:r>
          </a:p>
        </p:txBody>
      </p:sp>
      <p:sp>
        <p:nvSpPr>
          <p:cNvPr id="16387" name="TextBox 1"/>
          <p:cNvSpPr txBox="1">
            <a:spLocks noChangeArrowheads="1"/>
          </p:cNvSpPr>
          <p:nvPr/>
        </p:nvSpPr>
        <p:spPr bwMode="auto">
          <a:xfrm>
            <a:off x="914400" y="2209800"/>
            <a:ext cx="19812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b="1" i="1" u="sng"/>
              <a:t>Lecture No. 1</a:t>
            </a: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nchor="ctr"/>
          <a:lstStyle/>
          <a:p>
            <a:pPr eaLnBrk="1" hangingPunct="1"/>
            <a:r>
              <a:rPr lang="en-US" smtClean="0"/>
              <a:t>Objectives</a:t>
            </a:r>
          </a:p>
        </p:txBody>
      </p:sp>
      <p:sp>
        <p:nvSpPr>
          <p:cNvPr id="18435" name="Rectangle 3"/>
          <p:cNvSpPr>
            <a:spLocks noGrp="1" noChangeArrowheads="1"/>
          </p:cNvSpPr>
          <p:nvPr>
            <p:ph type="body" idx="4294967295"/>
          </p:nvPr>
        </p:nvSpPr>
        <p:spPr>
          <a:xfrm>
            <a:off x="304800" y="1676400"/>
            <a:ext cx="8610600" cy="3962400"/>
          </a:xfrm>
        </p:spPr>
        <p:txBody>
          <a:bodyPr rIns="91440"/>
          <a:lstStyle/>
          <a:p>
            <a:pPr eaLnBrk="1" hangingPunct="1"/>
            <a:r>
              <a:rPr lang="en-US" smtClean="0"/>
              <a:t>Different Definitions of Risk</a:t>
            </a:r>
          </a:p>
          <a:p>
            <a:pPr eaLnBrk="1" hangingPunct="1"/>
            <a:r>
              <a:rPr lang="en-US" smtClean="0"/>
              <a:t>Chance of Loss</a:t>
            </a:r>
          </a:p>
          <a:p>
            <a:pPr eaLnBrk="1" hangingPunct="1"/>
            <a:r>
              <a:rPr lang="en-US" smtClean="0"/>
              <a:t>Peril and Hazard</a:t>
            </a:r>
          </a:p>
          <a:p>
            <a:pPr eaLnBrk="1" hangingPunct="1"/>
            <a:r>
              <a:rPr lang="en-US" smtClean="0"/>
              <a:t>Classification of Risk</a:t>
            </a:r>
          </a:p>
          <a:p>
            <a:pPr eaLnBrk="1" hangingPunct="1"/>
            <a:r>
              <a:rPr lang="en-US" smtClean="0"/>
              <a:t>Major Personal Risks and Commercial Risks</a:t>
            </a:r>
          </a:p>
          <a:p>
            <a:pPr eaLnBrk="1" hangingPunct="1"/>
            <a:r>
              <a:rPr lang="en-US" smtClean="0"/>
              <a:t>Burden of Risk on Society</a:t>
            </a:r>
          </a:p>
          <a:p>
            <a:pPr eaLnBrk="1" hangingPunct="1"/>
            <a:r>
              <a:rPr lang="en-US" smtClean="0"/>
              <a:t>Techniques for Managing Risk</a:t>
            </a:r>
          </a:p>
        </p:txBody>
      </p:sp>
    </p:spTree>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2209800"/>
            <a:ext cx="8229600" cy="1938338"/>
          </a:xfrm>
          <a:prstGeom prst="rect">
            <a:avLst/>
          </a:prstGeom>
          <a:noFill/>
        </p:spPr>
        <p:txBody>
          <a:bodyPr>
            <a:spAutoFit/>
          </a:bodyPr>
          <a:lstStyle/>
          <a:p>
            <a:pPr>
              <a:defRPr/>
            </a:pPr>
            <a:r>
              <a:rPr lang="en-US" b="1" i="1" u="sng" dirty="0"/>
              <a:t>Text Book</a:t>
            </a:r>
          </a:p>
          <a:p>
            <a:pPr marL="342900" indent="-342900">
              <a:buFont typeface="Arial" panose="020B0604020202020204" pitchFamily="34" charset="0"/>
              <a:buChar char="•"/>
              <a:defRPr/>
            </a:pPr>
            <a:r>
              <a:rPr lang="en-US" dirty="0"/>
              <a:t>Principles of Risk Management and Insurance, 12</a:t>
            </a:r>
            <a:r>
              <a:rPr lang="en-US" baseline="30000" dirty="0"/>
              <a:t>th</a:t>
            </a:r>
            <a:r>
              <a:rPr lang="en-US" dirty="0"/>
              <a:t> Edition</a:t>
            </a:r>
          </a:p>
          <a:p>
            <a:pPr>
              <a:defRPr/>
            </a:pPr>
            <a:r>
              <a:rPr lang="en-US" dirty="0"/>
              <a:t>    George </a:t>
            </a:r>
            <a:r>
              <a:rPr lang="en-US" dirty="0" err="1"/>
              <a:t>Rejda</a:t>
            </a:r>
            <a:endParaRPr lang="en-US" dirty="0"/>
          </a:p>
          <a:p>
            <a:pPr marL="342900" indent="-342900">
              <a:buFont typeface="Arial" panose="020B0604020202020204" pitchFamily="34" charset="0"/>
              <a:buChar char="•"/>
              <a:defRPr/>
            </a:pPr>
            <a:r>
              <a:rPr lang="en-US" dirty="0"/>
              <a:t>Risk Management and Insurance, 12</a:t>
            </a:r>
            <a:r>
              <a:rPr lang="en-US" baseline="30000" dirty="0"/>
              <a:t>th</a:t>
            </a:r>
            <a:r>
              <a:rPr lang="en-US" dirty="0"/>
              <a:t> edition, </a:t>
            </a:r>
            <a:r>
              <a:rPr lang="en-US" dirty="0" err="1"/>
              <a:t>Trieschmann</a:t>
            </a:r>
            <a:r>
              <a:rPr lang="en-US" dirty="0"/>
              <a:t>, Hoyt and </a:t>
            </a:r>
            <a:r>
              <a:rPr lang="en-US" dirty="0" err="1"/>
              <a:t>Somer</a:t>
            </a:r>
            <a:endParaRPr lang="en-US" dirty="0"/>
          </a:p>
        </p:txBody>
      </p:sp>
      <p:sp>
        <p:nvSpPr>
          <p:cNvPr id="20483" name="TextBox 2"/>
          <p:cNvSpPr txBox="1">
            <a:spLocks noChangeArrowheads="1"/>
          </p:cNvSpPr>
          <p:nvPr/>
        </p:nvSpPr>
        <p:spPr bwMode="auto">
          <a:xfrm>
            <a:off x="396875" y="457200"/>
            <a:ext cx="82296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b="1" i="1" u="sng"/>
              <a:t>Text Books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5875" y="1044575"/>
            <a:ext cx="9144000" cy="992188"/>
          </a:xfrm>
        </p:spPr>
        <p:txBody>
          <a:bodyPr/>
          <a:lstStyle/>
          <a:p>
            <a:pPr eaLnBrk="1" hangingPunct="1"/>
            <a:r>
              <a:rPr lang="en-US" sz="4000" smtClean="0"/>
              <a:t>The Universal Principle of Risk Management: Pooling and Hedging of Risk</a:t>
            </a:r>
          </a:p>
        </p:txBody>
      </p:sp>
      <p:sp>
        <p:nvSpPr>
          <p:cNvPr id="21507" name="Rectangle 3"/>
          <p:cNvSpPr>
            <a:spLocks noGrp="1" noChangeArrowheads="1"/>
          </p:cNvSpPr>
          <p:nvPr>
            <p:ph type="body" idx="1"/>
          </p:nvPr>
        </p:nvSpPr>
        <p:spPr>
          <a:xfrm>
            <a:off x="304800" y="2057400"/>
            <a:ext cx="8294688" cy="4572000"/>
          </a:xfrm>
        </p:spPr>
        <p:txBody>
          <a:bodyPr/>
          <a:lstStyle/>
          <a:p>
            <a:pPr eaLnBrk="1" hangingPunct="1"/>
            <a:r>
              <a:rPr lang="en-US" smtClean="0"/>
              <a:t>Origins of concept of probability</a:t>
            </a:r>
          </a:p>
          <a:p>
            <a:pPr eaLnBrk="1" hangingPunct="1"/>
            <a:r>
              <a:rPr lang="en-US" smtClean="0"/>
              <a:t>Multiplication rule, law of large numbers is basis of risk management</a:t>
            </a:r>
          </a:p>
          <a:p>
            <a:pPr eaLnBrk="1" hangingPunct="1"/>
            <a:r>
              <a:rPr lang="en-US" smtClean="0"/>
              <a:t>Examples of risk pooling in operation</a:t>
            </a:r>
          </a:p>
          <a:p>
            <a:pPr eaLnBrk="1" hangingPunct="1"/>
            <a:r>
              <a:rPr lang="en-US" smtClean="0"/>
              <a:t>Review of basic statistical and associated economic concepts: Expected utility theory, variance, covariance regression analysis</a:t>
            </a:r>
          </a:p>
          <a:p>
            <a:pPr eaLnBrk="1" hangingPunct="1"/>
            <a:endParaRPr lang="en-US"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z="4000" smtClean="0"/>
              <a:t>Technology and </a:t>
            </a:r>
            <a:br>
              <a:rPr lang="en-US" sz="4000" smtClean="0"/>
            </a:br>
            <a:r>
              <a:rPr lang="en-US" sz="4000" smtClean="0"/>
              <a:t>Invention in Finance</a:t>
            </a:r>
          </a:p>
        </p:txBody>
      </p:sp>
      <p:sp>
        <p:nvSpPr>
          <p:cNvPr id="22531" name="Rectangle 3"/>
          <p:cNvSpPr>
            <a:spLocks noGrp="1" noChangeArrowheads="1"/>
          </p:cNvSpPr>
          <p:nvPr>
            <p:ph type="body" idx="1"/>
          </p:nvPr>
        </p:nvSpPr>
        <p:spPr/>
        <p:txBody>
          <a:bodyPr/>
          <a:lstStyle/>
          <a:p>
            <a:pPr eaLnBrk="1" hangingPunct="1"/>
            <a:r>
              <a:rPr lang="en-US" smtClean="0"/>
              <a:t>Financial institutions are inventions as much as engines are</a:t>
            </a:r>
          </a:p>
          <a:p>
            <a:pPr eaLnBrk="1" hangingPunct="1"/>
            <a:r>
              <a:rPr lang="en-US" smtClean="0"/>
              <a:t>Once discovered, inventions copied around the world</a:t>
            </a:r>
          </a:p>
          <a:p>
            <a:pPr eaLnBrk="1" hangingPunct="1"/>
            <a:r>
              <a:rPr lang="en-US" smtClean="0"/>
              <a:t>Relation to new information technology</a:t>
            </a:r>
          </a:p>
          <a:p>
            <a:pPr eaLnBrk="1" hangingPunct="1"/>
            <a:r>
              <a:rPr lang="en-US" smtClean="0"/>
              <a:t>Evolving role of patent law</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04800" y="533400"/>
            <a:ext cx="8610600" cy="992188"/>
          </a:xfrm>
        </p:spPr>
        <p:txBody>
          <a:bodyPr/>
          <a:lstStyle/>
          <a:p>
            <a:pPr eaLnBrk="1" hangingPunct="1"/>
            <a:r>
              <a:rPr lang="en-US" sz="4000" smtClean="0"/>
              <a:t>Insurance: The Archetypal Risk Management Institution</a:t>
            </a:r>
          </a:p>
        </p:txBody>
      </p:sp>
      <p:sp>
        <p:nvSpPr>
          <p:cNvPr id="23555" name="Rectangle 3"/>
          <p:cNvSpPr>
            <a:spLocks noGrp="1" noChangeArrowheads="1"/>
          </p:cNvSpPr>
          <p:nvPr>
            <p:ph type="body" idx="1"/>
          </p:nvPr>
        </p:nvSpPr>
        <p:spPr>
          <a:xfrm>
            <a:off x="304800" y="1981200"/>
            <a:ext cx="8294688" cy="4572000"/>
          </a:xfrm>
        </p:spPr>
        <p:txBody>
          <a:bodyPr/>
          <a:lstStyle/>
          <a:p>
            <a:pPr eaLnBrk="1" hangingPunct="1"/>
            <a:r>
              <a:rPr lang="en-US" smtClean="0"/>
              <a:t>Private insurance institutions were invented after fire of London 1666</a:t>
            </a:r>
          </a:p>
          <a:p>
            <a:pPr eaLnBrk="1" hangingPunct="1"/>
            <a:r>
              <a:rPr lang="en-US" smtClean="0"/>
              <a:t>Role of discovery of probability theory in this invention</a:t>
            </a:r>
          </a:p>
          <a:p>
            <a:pPr eaLnBrk="1" hangingPunct="1"/>
            <a:r>
              <a:rPr lang="en-US" smtClean="0"/>
              <a:t>The extension through time of insurance practice into increasingly more realms of human risk</a:t>
            </a:r>
          </a:p>
          <a:p>
            <a:pPr eaLnBrk="1" hangingPunct="1"/>
            <a:r>
              <a:rPr lang="en-US" smtClean="0"/>
              <a:t>Modern insurance companies and their regulators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Portfolio Diversification and Supporting Financial Institutions</a:t>
            </a:r>
          </a:p>
        </p:txBody>
      </p:sp>
      <p:sp>
        <p:nvSpPr>
          <p:cNvPr id="24579" name="Rectangle 3"/>
          <p:cNvSpPr>
            <a:spLocks noGrp="1" noChangeArrowheads="1"/>
          </p:cNvSpPr>
          <p:nvPr>
            <p:ph type="body" sz="half" idx="1"/>
          </p:nvPr>
        </p:nvSpPr>
        <p:spPr/>
        <p:txBody>
          <a:bodyPr/>
          <a:lstStyle/>
          <a:p>
            <a:pPr eaLnBrk="1" hangingPunct="1"/>
            <a:r>
              <a:rPr lang="en-US" smtClean="0"/>
              <a:t>How risks are spread</a:t>
            </a:r>
          </a:p>
          <a:p>
            <a:pPr eaLnBrk="1" hangingPunct="1"/>
            <a:r>
              <a:rPr lang="en-US" smtClean="0"/>
              <a:t>Covariance with market portfolio</a:t>
            </a:r>
          </a:p>
          <a:p>
            <a:pPr eaLnBrk="1" hangingPunct="1"/>
            <a:r>
              <a:rPr lang="en-US" smtClean="0"/>
              <a:t>Beta</a:t>
            </a:r>
          </a:p>
          <a:p>
            <a:pPr eaLnBrk="1" hangingPunct="1"/>
            <a:r>
              <a:rPr lang="en-US" smtClean="0"/>
              <a:t>Mutual fund theorem</a:t>
            </a:r>
          </a:p>
          <a:p>
            <a:pPr eaLnBrk="1" hangingPunct="1"/>
            <a:r>
              <a:rPr lang="en-US" smtClean="0"/>
              <a:t>Investment companies and their management</a:t>
            </a:r>
          </a:p>
        </p:txBody>
      </p:sp>
      <p:pic>
        <p:nvPicPr>
          <p:cNvPr id="24580" name="Picture 5" descr="capm"/>
          <p:cNvPicPr>
            <a:picLocks noGrp="1" noChangeAspect="1" noChangeArrowheads="1"/>
          </p:cNvPicPr>
          <p:nvPr>
            <p:ph type="clipArt" sz="half" idx="2"/>
          </p:nvPr>
        </p:nvPicPr>
        <p:blipFill>
          <a:blip r:embed="rId3" cstate="print">
            <a:extLst>
              <a:ext uri="{28A0092B-C50C-407E-A947-70E740481C1C}">
                <a14:useLocalDpi xmlns:a14="http://schemas.microsoft.com/office/drawing/2010/main" xmlns="" val="0"/>
              </a:ext>
            </a:extLst>
          </a:blip>
          <a:srcRect/>
          <a:stretch>
            <a:fillRect/>
          </a:stretch>
        </p:blipFill>
        <p:spPr>
          <a:xfrm>
            <a:off x="4648200" y="2809875"/>
            <a:ext cx="3810000" cy="2455863"/>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z="4000" smtClean="0"/>
              <a:t>Efficient Markets and Excess Volatility </a:t>
            </a:r>
          </a:p>
        </p:txBody>
      </p:sp>
      <p:sp>
        <p:nvSpPr>
          <p:cNvPr id="25603" name="Rectangle 3"/>
          <p:cNvSpPr>
            <a:spLocks noGrp="1" noChangeArrowheads="1"/>
          </p:cNvSpPr>
          <p:nvPr>
            <p:ph type="body" idx="1"/>
          </p:nvPr>
        </p:nvSpPr>
        <p:spPr/>
        <p:txBody>
          <a:bodyPr/>
          <a:lstStyle/>
          <a:p>
            <a:pPr eaLnBrk="1" hangingPunct="1"/>
            <a:r>
              <a:rPr lang="en-US" smtClean="0"/>
              <a:t>Efficient Markets Hypothesis vs. Random walk</a:t>
            </a:r>
          </a:p>
          <a:p>
            <a:pPr eaLnBrk="1" hangingPunct="1"/>
            <a:r>
              <a:rPr lang="en-US" smtClean="0"/>
              <a:t>Apparent inability of professionals to make money</a:t>
            </a:r>
          </a:p>
          <a:p>
            <a:pPr eaLnBrk="1" hangingPunct="1"/>
            <a:r>
              <a:rPr lang="en-US" smtClean="0"/>
              <a:t>Warren Buffet and David Swensen: What does their experience prove?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04800" y="990600"/>
            <a:ext cx="8610600" cy="992188"/>
          </a:xfrm>
        </p:spPr>
        <p:txBody>
          <a:bodyPr/>
          <a:lstStyle/>
          <a:p>
            <a:pPr eaLnBrk="1" hangingPunct="1"/>
            <a:r>
              <a:rPr lang="en-US" sz="4000" smtClean="0"/>
              <a:t>Behavioral Finance: The Role of Psychology</a:t>
            </a:r>
          </a:p>
        </p:txBody>
      </p:sp>
      <p:sp>
        <p:nvSpPr>
          <p:cNvPr id="26627" name="Rectangle 3"/>
          <p:cNvSpPr>
            <a:spLocks noGrp="1" noChangeArrowheads="1"/>
          </p:cNvSpPr>
          <p:nvPr>
            <p:ph type="body" idx="1"/>
          </p:nvPr>
        </p:nvSpPr>
        <p:spPr>
          <a:xfrm>
            <a:off x="304800" y="3048000"/>
            <a:ext cx="8294688" cy="3124200"/>
          </a:xfrm>
        </p:spPr>
        <p:txBody>
          <a:bodyPr/>
          <a:lstStyle/>
          <a:p>
            <a:pPr eaLnBrk="1" hangingPunct="1"/>
            <a:r>
              <a:rPr lang="en-US" smtClean="0"/>
              <a:t>Research in psychology</a:t>
            </a:r>
          </a:p>
          <a:p>
            <a:pPr eaLnBrk="1" hangingPunct="1"/>
            <a:r>
              <a:rPr lang="en-US" smtClean="0"/>
              <a:t>Anomalies in finance</a:t>
            </a:r>
          </a:p>
          <a:p>
            <a:pPr eaLnBrk="1" hangingPunct="1"/>
            <a:r>
              <a:rPr lang="en-US" smtClean="0"/>
              <a:t>Kahneman &amp; Tversky: Prospect Theory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z="4000" smtClean="0"/>
              <a:t>Human Foibles, Manipulation and Regulation</a:t>
            </a:r>
          </a:p>
        </p:txBody>
      </p:sp>
      <p:sp>
        <p:nvSpPr>
          <p:cNvPr id="27651" name="Rectangle 3"/>
          <p:cNvSpPr>
            <a:spLocks noGrp="1" noChangeArrowheads="1"/>
          </p:cNvSpPr>
          <p:nvPr>
            <p:ph type="body" idx="1"/>
          </p:nvPr>
        </p:nvSpPr>
        <p:spPr/>
        <p:txBody>
          <a:bodyPr/>
          <a:lstStyle/>
          <a:p>
            <a:pPr eaLnBrk="1" hangingPunct="1"/>
            <a:r>
              <a:rPr lang="en-US" smtClean="0"/>
              <a:t>Louis Brandeis and insiders vs. outsiders</a:t>
            </a:r>
          </a:p>
          <a:p>
            <a:pPr eaLnBrk="1" hangingPunct="1"/>
            <a:r>
              <a:rPr lang="en-US" smtClean="0"/>
              <a:t>Securities and Exchange Commission, 1934</a:t>
            </a:r>
          </a:p>
          <a:p>
            <a:pPr eaLnBrk="1" hangingPunct="1"/>
            <a:r>
              <a:rPr lang="en-US" smtClean="0"/>
              <a:t>The battle against fraud</a:t>
            </a:r>
          </a:p>
          <a:p>
            <a:pPr eaLnBrk="1" hangingPunct="1"/>
            <a:r>
              <a:rPr lang="en-US" smtClean="0"/>
              <a:t>Regulation around the world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z="3600" smtClean="0"/>
              <a:t>Debt Markets, Term Structure of Interest Rates</a:t>
            </a:r>
          </a:p>
        </p:txBody>
      </p:sp>
      <p:graphicFrame>
        <p:nvGraphicFramePr>
          <p:cNvPr id="28675" name="Object 3"/>
          <p:cNvGraphicFramePr>
            <a:graphicFrameLocks noChangeAspect="1"/>
          </p:cNvGraphicFramePr>
          <p:nvPr>
            <p:ph type="chart" idx="1"/>
          </p:nvPr>
        </p:nvGraphicFramePr>
        <p:xfrm>
          <a:off x="914400" y="1905000"/>
          <a:ext cx="7772400" cy="4114800"/>
        </p:xfrm>
        <a:graphic>
          <a:graphicData uri="http://schemas.openxmlformats.org/presentationml/2006/ole">
            <p:oleObj spid="_x0000_s28677" name="Chart" r:id="rId4" imgW="7772408" imgH="4114867" progId="MSGraph.Chart.8">
              <p:embed followColorScheme="full"/>
            </p:oleObj>
          </a:graphicData>
        </a:graphic>
      </p:graphicFrame>
      <p:graphicFrame>
        <p:nvGraphicFramePr>
          <p:cNvPr id="28676" name="Object 6"/>
          <p:cNvGraphicFramePr>
            <a:graphicFrameLocks noChangeAspect="1"/>
          </p:cNvGraphicFramePr>
          <p:nvPr/>
        </p:nvGraphicFramePr>
        <p:xfrm>
          <a:off x="0" y="1438275"/>
          <a:ext cx="8724900" cy="5495925"/>
        </p:xfrm>
        <a:graphic>
          <a:graphicData uri="http://schemas.openxmlformats.org/presentationml/2006/ole">
            <p:oleObj spid="_x0000_s28678" name="Chart" r:id="rId5" imgW="8694720" imgH="5490360" progId="Excel.Chart.8">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z="4000" smtClean="0"/>
              <a:t>Corporate Equity: Earnings &amp; Dividends</a:t>
            </a:r>
          </a:p>
        </p:txBody>
      </p:sp>
      <p:sp>
        <p:nvSpPr>
          <p:cNvPr id="30723" name="Rectangle 3"/>
          <p:cNvSpPr>
            <a:spLocks noGrp="1" noChangeArrowheads="1"/>
          </p:cNvSpPr>
          <p:nvPr>
            <p:ph type="body" idx="1"/>
          </p:nvPr>
        </p:nvSpPr>
        <p:spPr/>
        <p:txBody>
          <a:bodyPr/>
          <a:lstStyle/>
          <a:p>
            <a:pPr eaLnBrk="1" hangingPunct="1"/>
            <a:r>
              <a:rPr lang="en-US" smtClean="0"/>
              <a:t>Issues in dividend payout</a:t>
            </a:r>
          </a:p>
          <a:p>
            <a:pPr eaLnBrk="1" hangingPunct="1"/>
            <a:r>
              <a:rPr lang="en-US" smtClean="0"/>
              <a:t>Modigliani-Miller theorem</a:t>
            </a:r>
          </a:p>
          <a:p>
            <a:pPr eaLnBrk="1" hangingPunct="1"/>
            <a:r>
              <a:rPr lang="en-US" smtClean="0"/>
              <a:t>Historical changes in dividend-price ratios </a:t>
            </a:r>
          </a:p>
          <a:p>
            <a:pPr eaLnBrk="1" hangingPunct="1"/>
            <a:r>
              <a:rPr lang="en-US" smtClean="0"/>
              <a:t>Financial innovation blurring the role of dividends</a:t>
            </a:r>
          </a:p>
          <a:p>
            <a:pPr eaLnBrk="1" hangingPunct="1"/>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04800" y="303213"/>
            <a:ext cx="8839200" cy="992187"/>
          </a:xfrm>
        </p:spPr>
        <p:txBody>
          <a:bodyPr/>
          <a:lstStyle/>
          <a:p>
            <a:pPr eaLnBrk="1" hangingPunct="1"/>
            <a:r>
              <a:rPr lang="en-US" sz="4000" smtClean="0"/>
              <a:t>Corporate Equity, </a:t>
            </a:r>
            <a:br>
              <a:rPr lang="en-US" sz="4000" smtClean="0"/>
            </a:br>
            <a:r>
              <a:rPr lang="en-US" sz="4000" smtClean="0"/>
              <a:t>Debt &amp; Taxes</a:t>
            </a:r>
          </a:p>
        </p:txBody>
      </p:sp>
      <p:sp>
        <p:nvSpPr>
          <p:cNvPr id="31747" name="Rectangle 3"/>
          <p:cNvSpPr>
            <a:spLocks noGrp="1" noChangeArrowheads="1"/>
          </p:cNvSpPr>
          <p:nvPr>
            <p:ph type="body" idx="1"/>
          </p:nvPr>
        </p:nvSpPr>
        <p:spPr/>
        <p:txBody>
          <a:bodyPr/>
          <a:lstStyle/>
          <a:p>
            <a:pPr eaLnBrk="1" hangingPunct="1"/>
            <a:r>
              <a:rPr lang="en-US" smtClean="0"/>
              <a:t>Issues firms face in decided how much to borrow</a:t>
            </a:r>
          </a:p>
          <a:p>
            <a:pPr eaLnBrk="1" hangingPunct="1"/>
            <a:r>
              <a:rPr lang="en-US" smtClean="0"/>
              <a:t>Modigliani Miller irrelevance theorem</a:t>
            </a:r>
          </a:p>
          <a:p>
            <a:pPr eaLnBrk="1" hangingPunct="1"/>
            <a:r>
              <a:rPr lang="en-US" smtClean="0"/>
              <a:t>Historical changes in leverage</a:t>
            </a:r>
          </a:p>
          <a:p>
            <a:pPr eaLnBrk="1" hangingPunct="1"/>
            <a:r>
              <a:rPr lang="en-US" smtClean="0"/>
              <a:t>Behavioral finance response to extreme version of Modigliani Miller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531813"/>
            <a:ext cx="9296400" cy="992187"/>
          </a:xfrm>
        </p:spPr>
        <p:txBody>
          <a:bodyPr/>
          <a:lstStyle/>
          <a:p>
            <a:pPr eaLnBrk="1" hangingPunct="1"/>
            <a:r>
              <a:rPr lang="en-US" sz="4000" smtClean="0"/>
              <a:t>Real Estate Finance Today and in the Future</a:t>
            </a:r>
          </a:p>
        </p:txBody>
      </p:sp>
      <p:sp>
        <p:nvSpPr>
          <p:cNvPr id="32771" name="Rectangle 3"/>
          <p:cNvSpPr>
            <a:spLocks noGrp="1" noChangeArrowheads="1"/>
          </p:cNvSpPr>
          <p:nvPr>
            <p:ph type="body" idx="1"/>
          </p:nvPr>
        </p:nvSpPr>
        <p:spPr/>
        <p:txBody>
          <a:bodyPr/>
          <a:lstStyle/>
          <a:p>
            <a:pPr eaLnBrk="1" hangingPunct="1"/>
            <a:r>
              <a:rPr lang="en-US" smtClean="0"/>
              <a:t>Risk management as practiced today in real estate</a:t>
            </a:r>
          </a:p>
          <a:p>
            <a:pPr eaLnBrk="1" hangingPunct="1"/>
            <a:r>
              <a:rPr lang="en-US" smtClean="0"/>
              <a:t>Efficiency of markets for houses, commercial real estate</a:t>
            </a:r>
          </a:p>
          <a:p>
            <a:pPr eaLnBrk="1" hangingPunct="1"/>
            <a:r>
              <a:rPr lang="en-US" smtClean="0"/>
              <a:t>Real Estate Investment Trusts and existing other institutions</a:t>
            </a:r>
          </a:p>
          <a:p>
            <a:pPr eaLnBrk="1" hangingPunct="1"/>
            <a:r>
              <a:rPr lang="en-US" smtClean="0"/>
              <a:t>New institutions: Home equity insurance, housing partnerships, SAMs, Macro securities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4000" smtClean="0"/>
              <a:t>Banking in a Changing World</a:t>
            </a:r>
          </a:p>
        </p:txBody>
      </p:sp>
      <p:sp>
        <p:nvSpPr>
          <p:cNvPr id="33795" name="Rectangle 3"/>
          <p:cNvSpPr>
            <a:spLocks noGrp="1" noChangeArrowheads="1"/>
          </p:cNvSpPr>
          <p:nvPr>
            <p:ph type="body" idx="1"/>
          </p:nvPr>
        </p:nvSpPr>
        <p:spPr/>
        <p:txBody>
          <a:bodyPr/>
          <a:lstStyle/>
          <a:p>
            <a:pPr eaLnBrk="1" hangingPunct="1">
              <a:lnSpc>
                <a:spcPct val="90000"/>
              </a:lnSpc>
            </a:pPr>
            <a:r>
              <a:rPr lang="en-US" smtClean="0"/>
              <a:t>Multiple expansion of credit</a:t>
            </a:r>
          </a:p>
          <a:p>
            <a:pPr eaLnBrk="1" hangingPunct="1">
              <a:lnSpc>
                <a:spcPct val="90000"/>
              </a:lnSpc>
            </a:pPr>
            <a:r>
              <a:rPr lang="en-US" smtClean="0"/>
              <a:t>Money multiplier</a:t>
            </a:r>
          </a:p>
          <a:p>
            <a:pPr eaLnBrk="1" hangingPunct="1">
              <a:lnSpc>
                <a:spcPct val="90000"/>
              </a:lnSpc>
            </a:pPr>
            <a:r>
              <a:rPr lang="en-US" smtClean="0"/>
              <a:t>Major banks of world, size distribution</a:t>
            </a:r>
          </a:p>
          <a:p>
            <a:pPr eaLnBrk="1" hangingPunct="1">
              <a:lnSpc>
                <a:spcPct val="90000"/>
              </a:lnSpc>
            </a:pPr>
            <a:r>
              <a:rPr lang="en-US" smtClean="0"/>
              <a:t>Importance of banks in less developed countries</a:t>
            </a:r>
          </a:p>
          <a:p>
            <a:pPr eaLnBrk="1" hangingPunct="1">
              <a:lnSpc>
                <a:spcPct val="90000"/>
              </a:lnSpc>
            </a:pPr>
            <a:r>
              <a:rPr lang="en-US" smtClean="0"/>
              <a:t>Bank regulation, Basel Accord</a:t>
            </a:r>
          </a:p>
          <a:p>
            <a:pPr eaLnBrk="1" hangingPunct="1">
              <a:lnSpc>
                <a:spcPct val="90000"/>
              </a:lnSpc>
            </a:pPr>
            <a:r>
              <a:rPr lang="en-US" smtClean="0"/>
              <a:t>Impact of information technology on banking</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04800" y="303213"/>
            <a:ext cx="8839200" cy="992187"/>
          </a:xfrm>
        </p:spPr>
        <p:txBody>
          <a:bodyPr/>
          <a:lstStyle/>
          <a:p>
            <a:pPr eaLnBrk="1" hangingPunct="1"/>
            <a:r>
              <a:rPr lang="en-US" sz="4000" smtClean="0"/>
              <a:t>The Evolution and Perfection of Monetary Policy</a:t>
            </a:r>
          </a:p>
        </p:txBody>
      </p:sp>
      <p:sp>
        <p:nvSpPr>
          <p:cNvPr id="34819" name="Rectangle 3"/>
          <p:cNvSpPr>
            <a:spLocks noGrp="1" noChangeArrowheads="1"/>
          </p:cNvSpPr>
          <p:nvPr>
            <p:ph type="body" idx="1"/>
          </p:nvPr>
        </p:nvSpPr>
        <p:spPr/>
        <p:txBody>
          <a:bodyPr/>
          <a:lstStyle/>
          <a:p>
            <a:pPr eaLnBrk="1" hangingPunct="1">
              <a:lnSpc>
                <a:spcPct val="90000"/>
              </a:lnSpc>
            </a:pPr>
            <a:r>
              <a:rPr lang="en-US" smtClean="0"/>
              <a:t>Board of Governors of Federal Reserve System has been model for world Central Banks</a:t>
            </a:r>
          </a:p>
          <a:p>
            <a:pPr eaLnBrk="1" hangingPunct="1">
              <a:lnSpc>
                <a:spcPct val="90000"/>
              </a:lnSpc>
            </a:pPr>
            <a:r>
              <a:rPr lang="en-US" smtClean="0"/>
              <a:t>Independent central bank and FOMC procedures adopted around the world</a:t>
            </a:r>
          </a:p>
          <a:p>
            <a:pPr eaLnBrk="1" hangingPunct="1">
              <a:lnSpc>
                <a:spcPct val="90000"/>
              </a:lnSpc>
            </a:pPr>
            <a:r>
              <a:rPr lang="en-US" smtClean="0"/>
              <a:t>Monetary Policy Rules</a:t>
            </a:r>
          </a:p>
          <a:p>
            <a:pPr eaLnBrk="1" hangingPunct="1">
              <a:lnSpc>
                <a:spcPct val="90000"/>
              </a:lnSpc>
            </a:pPr>
            <a:r>
              <a:rPr lang="en-US" smtClean="0"/>
              <a:t>Effects of monetary policy on financial markets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52400" y="457200"/>
            <a:ext cx="9144000" cy="992188"/>
          </a:xfrm>
        </p:spPr>
        <p:txBody>
          <a:bodyPr/>
          <a:lstStyle/>
          <a:p>
            <a:pPr eaLnBrk="1" hangingPunct="1"/>
            <a:r>
              <a:rPr lang="en-US" sz="4000" smtClean="0"/>
              <a:t>Investment Banking and Secondary Markets</a:t>
            </a:r>
          </a:p>
        </p:txBody>
      </p:sp>
      <p:sp>
        <p:nvSpPr>
          <p:cNvPr id="35843" name="Rectangle 3"/>
          <p:cNvSpPr>
            <a:spLocks noGrp="1" noChangeArrowheads="1"/>
          </p:cNvSpPr>
          <p:nvPr>
            <p:ph type="body" idx="1"/>
          </p:nvPr>
        </p:nvSpPr>
        <p:spPr/>
        <p:txBody>
          <a:bodyPr/>
          <a:lstStyle/>
          <a:p>
            <a:pPr eaLnBrk="1" hangingPunct="1"/>
            <a:r>
              <a:rPr lang="en-US" smtClean="0"/>
              <a:t>The role of underwriters </a:t>
            </a:r>
          </a:p>
          <a:p>
            <a:pPr eaLnBrk="1" hangingPunct="1"/>
            <a:r>
              <a:rPr lang="en-US" smtClean="0"/>
              <a:t>Directly placed offerings</a:t>
            </a:r>
          </a:p>
          <a:p>
            <a:pPr eaLnBrk="1" hangingPunct="1"/>
            <a:r>
              <a:rPr lang="en-US" smtClean="0"/>
              <a:t>Regulation of investment banks</a:t>
            </a:r>
          </a:p>
          <a:p>
            <a:pPr eaLnBrk="1" hangingPunct="1"/>
            <a:r>
              <a:rPr lang="en-US" smtClean="0"/>
              <a:t>Role of investment banks in financial innovation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The Changing Role of Institutional Investing</a:t>
            </a:r>
          </a:p>
        </p:txBody>
      </p:sp>
      <p:sp>
        <p:nvSpPr>
          <p:cNvPr id="36867" name="Rectangle 3"/>
          <p:cNvSpPr>
            <a:spLocks noGrp="1" noChangeArrowheads="1"/>
          </p:cNvSpPr>
          <p:nvPr>
            <p:ph type="body" idx="1"/>
          </p:nvPr>
        </p:nvSpPr>
        <p:spPr/>
        <p:txBody>
          <a:bodyPr/>
          <a:lstStyle/>
          <a:p>
            <a:pPr eaLnBrk="1" hangingPunct="1"/>
            <a:r>
              <a:rPr lang="en-US" smtClean="0"/>
              <a:t>Objectives and risks facing institutional investors</a:t>
            </a:r>
          </a:p>
          <a:p>
            <a:pPr eaLnBrk="1" hangingPunct="1"/>
            <a:r>
              <a:rPr lang="en-US" smtClean="0"/>
              <a:t>Limits to arbitrage</a:t>
            </a:r>
          </a:p>
          <a:p>
            <a:pPr eaLnBrk="1" hangingPunct="1"/>
            <a:r>
              <a:rPr lang="en-US" smtClean="0"/>
              <a:t>Regulation and other forces operating on institutional investors</a:t>
            </a:r>
          </a:p>
          <a:p>
            <a:pPr eaLnBrk="1" hangingPunct="1"/>
            <a:r>
              <a:rPr lang="en-US" smtClean="0"/>
              <a:t>Impacts on institutional investing of a changing financial world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Brokerage, ECNs</a:t>
            </a:r>
          </a:p>
        </p:txBody>
      </p:sp>
      <p:sp>
        <p:nvSpPr>
          <p:cNvPr id="37891" name="Rectangle 3"/>
          <p:cNvSpPr>
            <a:spLocks noGrp="1" noChangeArrowheads="1"/>
          </p:cNvSpPr>
          <p:nvPr>
            <p:ph type="body" idx="1"/>
          </p:nvPr>
        </p:nvSpPr>
        <p:spPr/>
        <p:txBody>
          <a:bodyPr/>
          <a:lstStyle/>
          <a:p>
            <a:pPr eaLnBrk="1" hangingPunct="1"/>
            <a:r>
              <a:rPr lang="en-US" smtClean="0"/>
              <a:t>The traditional exchanges: New York Stock Exchange, Amex, regional exchanges</a:t>
            </a:r>
          </a:p>
          <a:p>
            <a:pPr eaLnBrk="1" hangingPunct="1"/>
            <a:r>
              <a:rPr lang="en-US" smtClean="0"/>
              <a:t>Nasdaq and electronic exchanges</a:t>
            </a:r>
          </a:p>
          <a:p>
            <a:pPr eaLnBrk="1" hangingPunct="1"/>
            <a:r>
              <a:rPr lang="en-US" smtClean="0"/>
              <a:t>The stock brokerage business</a:t>
            </a:r>
          </a:p>
          <a:p>
            <a:pPr eaLnBrk="1" hangingPunct="1"/>
            <a:r>
              <a:rPr lang="en-US" smtClean="0"/>
              <a:t>Stock price indexes</a:t>
            </a:r>
          </a:p>
          <a:p>
            <a:pPr eaLnBrk="1" hangingPunct="1"/>
            <a:r>
              <a:rPr lang="en-US" smtClean="0"/>
              <a:t>Spiders and other exchange-traded instruments</a:t>
            </a:r>
          </a:p>
          <a:p>
            <a:pPr eaLnBrk="1" hangingPunct="1">
              <a:buFontTx/>
              <a:buNone/>
            </a:pPr>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mtClean="0"/>
              <a:t>Consumer Finance</a:t>
            </a:r>
          </a:p>
        </p:txBody>
      </p:sp>
      <p:sp>
        <p:nvSpPr>
          <p:cNvPr id="38915" name="Rectangle 3"/>
          <p:cNvSpPr>
            <a:spLocks noGrp="1" noChangeArrowheads="1"/>
          </p:cNvSpPr>
          <p:nvPr>
            <p:ph type="body" idx="1"/>
          </p:nvPr>
        </p:nvSpPr>
        <p:spPr/>
        <p:txBody>
          <a:bodyPr/>
          <a:lstStyle/>
          <a:p>
            <a:pPr eaLnBrk="1" hangingPunct="1"/>
            <a:r>
              <a:rPr lang="en-US" smtClean="0"/>
              <a:t>Credit cards, home equity loans, etc.</a:t>
            </a:r>
          </a:p>
          <a:p>
            <a:pPr eaLnBrk="1" hangingPunct="1"/>
            <a:r>
              <a:rPr lang="en-US" smtClean="0"/>
              <a:t>Laws to protect consumers</a:t>
            </a:r>
          </a:p>
          <a:p>
            <a:pPr eaLnBrk="1" hangingPunct="1"/>
            <a:r>
              <a:rPr lang="en-US" smtClean="0"/>
              <a:t>Rising levels of consumer debt, concerns about rising personal bankruptcy</a:t>
            </a:r>
          </a:p>
          <a:p>
            <a:pPr eaLnBrk="1" hangingPunct="1"/>
            <a:r>
              <a:rPr lang="en-US" smtClean="0"/>
              <a:t>The transformation wrought by new information technology</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Forwards and Futures</a:t>
            </a:r>
          </a:p>
        </p:txBody>
      </p:sp>
      <p:sp>
        <p:nvSpPr>
          <p:cNvPr id="39939" name="Rectangle 3"/>
          <p:cNvSpPr>
            <a:spLocks noGrp="1" noChangeArrowheads="1"/>
          </p:cNvSpPr>
          <p:nvPr>
            <p:ph type="body" idx="1"/>
          </p:nvPr>
        </p:nvSpPr>
        <p:spPr/>
        <p:txBody>
          <a:bodyPr/>
          <a:lstStyle/>
          <a:p>
            <a:pPr eaLnBrk="1" hangingPunct="1"/>
            <a:r>
              <a:rPr lang="en-US" smtClean="0"/>
              <a:t>Forward contracts and their limitations</a:t>
            </a:r>
          </a:p>
          <a:p>
            <a:pPr eaLnBrk="1" hangingPunct="1"/>
            <a:r>
              <a:rPr lang="en-US" smtClean="0"/>
              <a:t>Futures contracts since Osaka in 1600s</a:t>
            </a:r>
          </a:p>
          <a:p>
            <a:pPr eaLnBrk="1" hangingPunct="1"/>
            <a:r>
              <a:rPr lang="en-US" smtClean="0"/>
              <a:t>Fair value</a:t>
            </a:r>
          </a:p>
          <a:p>
            <a:pPr eaLnBrk="1" hangingPunct="1"/>
            <a:r>
              <a:rPr lang="en-US" smtClean="0"/>
              <a:t>Hedging function</a:t>
            </a:r>
          </a:p>
          <a:p>
            <a:pPr eaLnBrk="1" hangingPunct="1"/>
            <a:r>
              <a:rPr lang="en-US" smtClean="0"/>
              <a:t>Failure to hedge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z="4000" smtClean="0"/>
              <a:t>Stock Index, Oil and Other Futures Markets</a:t>
            </a:r>
          </a:p>
        </p:txBody>
      </p:sp>
      <p:sp>
        <p:nvSpPr>
          <p:cNvPr id="40963" name="Rectangle 3"/>
          <p:cNvSpPr>
            <a:spLocks noGrp="1" noChangeArrowheads="1"/>
          </p:cNvSpPr>
          <p:nvPr>
            <p:ph type="body" idx="1"/>
          </p:nvPr>
        </p:nvSpPr>
        <p:spPr/>
        <p:txBody>
          <a:bodyPr/>
          <a:lstStyle/>
          <a:p>
            <a:pPr eaLnBrk="1" hangingPunct="1">
              <a:lnSpc>
                <a:spcPct val="90000"/>
              </a:lnSpc>
            </a:pPr>
            <a:r>
              <a:rPr lang="en-US" smtClean="0"/>
              <a:t>The history of commodity futures</a:t>
            </a:r>
          </a:p>
          <a:p>
            <a:pPr eaLnBrk="1" hangingPunct="1">
              <a:lnSpc>
                <a:spcPct val="90000"/>
              </a:lnSpc>
            </a:pPr>
            <a:r>
              <a:rPr lang="en-US" smtClean="0"/>
              <a:t>The evolution since 1980 of financial futures</a:t>
            </a:r>
          </a:p>
          <a:p>
            <a:pPr eaLnBrk="1" hangingPunct="1">
              <a:lnSpc>
                <a:spcPct val="90000"/>
              </a:lnSpc>
            </a:pPr>
            <a:r>
              <a:rPr lang="en-US" smtClean="0"/>
              <a:t>Stock index futures</a:t>
            </a:r>
          </a:p>
          <a:p>
            <a:pPr eaLnBrk="1" hangingPunct="1">
              <a:lnSpc>
                <a:spcPct val="90000"/>
              </a:lnSpc>
            </a:pPr>
            <a:r>
              <a:rPr lang="en-US" smtClean="0"/>
              <a:t>Interest rate futures</a:t>
            </a:r>
          </a:p>
          <a:p>
            <a:pPr eaLnBrk="1" hangingPunct="1">
              <a:lnSpc>
                <a:spcPct val="90000"/>
              </a:lnSpc>
            </a:pPr>
            <a:r>
              <a:rPr lang="en-US" smtClean="0"/>
              <a:t>Oil as a fundamental factor in world economy</a:t>
            </a:r>
          </a:p>
          <a:p>
            <a:pPr eaLnBrk="1" hangingPunct="1">
              <a:lnSpc>
                <a:spcPct val="90000"/>
              </a:lnSpc>
            </a:pPr>
            <a:r>
              <a:rPr lang="en-US" smtClean="0"/>
              <a:t>Innovation in the future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Options Markets</a:t>
            </a:r>
          </a:p>
        </p:txBody>
      </p:sp>
      <p:sp>
        <p:nvSpPr>
          <p:cNvPr id="41987" name="Rectangle 3"/>
          <p:cNvSpPr>
            <a:spLocks noGrp="1" noChangeArrowheads="1"/>
          </p:cNvSpPr>
          <p:nvPr>
            <p:ph type="body" idx="1"/>
          </p:nvPr>
        </p:nvSpPr>
        <p:spPr/>
        <p:txBody>
          <a:bodyPr/>
          <a:lstStyle/>
          <a:p>
            <a:pPr eaLnBrk="1" hangingPunct="1"/>
            <a:r>
              <a:rPr lang="en-US" smtClean="0"/>
              <a:t>Definition of options</a:t>
            </a:r>
          </a:p>
          <a:p>
            <a:pPr eaLnBrk="1" hangingPunct="1"/>
            <a:r>
              <a:rPr lang="en-US" smtClean="0"/>
              <a:t>Black-Scholes formula</a:t>
            </a:r>
          </a:p>
          <a:p>
            <a:pPr eaLnBrk="1" hangingPunct="1"/>
            <a:r>
              <a:rPr lang="en-US" smtClean="0"/>
              <a:t>Chicago Board Options Exchange</a:t>
            </a:r>
          </a:p>
          <a:p>
            <a:pPr eaLnBrk="1" hangingPunct="1"/>
            <a:r>
              <a:rPr lang="en-US" smtClean="0"/>
              <a:t>The use of options in hedging and speculation</a:t>
            </a:r>
          </a:p>
          <a:p>
            <a:pPr eaLnBrk="1" hangingPunct="1"/>
            <a:r>
              <a:rPr lang="en-US" smtClean="0"/>
              <a:t>Increasing scope of options contracts in the future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Other Derivative Markets</a:t>
            </a:r>
          </a:p>
        </p:txBody>
      </p:sp>
      <p:sp>
        <p:nvSpPr>
          <p:cNvPr id="43011" name="Rectangle 3"/>
          <p:cNvSpPr>
            <a:spLocks noGrp="1" noChangeArrowheads="1"/>
          </p:cNvSpPr>
          <p:nvPr>
            <p:ph type="body" idx="1"/>
          </p:nvPr>
        </p:nvSpPr>
        <p:spPr/>
        <p:txBody>
          <a:bodyPr/>
          <a:lstStyle/>
          <a:p>
            <a:pPr eaLnBrk="1" hangingPunct="1"/>
            <a:r>
              <a:rPr lang="en-US" smtClean="0"/>
              <a:t>Swaps, Swaptions</a:t>
            </a:r>
          </a:p>
          <a:p>
            <a:pPr eaLnBrk="1" hangingPunct="1"/>
            <a:r>
              <a:rPr lang="en-US" smtClean="0"/>
              <a:t>Macro Securities and the American Stock Exchange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mtClean="0"/>
              <a:t>Stock Market Booms &amp; Crashes</a:t>
            </a:r>
          </a:p>
        </p:txBody>
      </p:sp>
      <p:sp>
        <p:nvSpPr>
          <p:cNvPr id="44035" name="Rectangle 3"/>
          <p:cNvSpPr>
            <a:spLocks noGrp="1" noChangeArrowheads="1"/>
          </p:cNvSpPr>
          <p:nvPr>
            <p:ph type="body" idx="1"/>
          </p:nvPr>
        </p:nvSpPr>
        <p:spPr/>
        <p:txBody>
          <a:bodyPr/>
          <a:lstStyle/>
          <a:p>
            <a:pPr eaLnBrk="1" hangingPunct="1"/>
            <a:r>
              <a:rPr lang="en-US" smtClean="0"/>
              <a:t>Stock market crash of 1929</a:t>
            </a:r>
          </a:p>
          <a:p>
            <a:pPr eaLnBrk="1" hangingPunct="1"/>
            <a:r>
              <a:rPr lang="en-US" smtClean="0"/>
              <a:t>Stock market crash of 1987</a:t>
            </a:r>
          </a:p>
          <a:p>
            <a:pPr eaLnBrk="1" hangingPunct="1"/>
            <a:r>
              <a:rPr lang="en-US" smtClean="0"/>
              <a:t>Mexican Crisis 1994</a:t>
            </a:r>
          </a:p>
          <a:p>
            <a:pPr eaLnBrk="1" hangingPunct="1"/>
            <a:r>
              <a:rPr lang="en-US" smtClean="0"/>
              <a:t>Asian financial crisis 1997-1998</a:t>
            </a:r>
          </a:p>
          <a:p>
            <a:pPr eaLnBrk="1" hangingPunct="1"/>
            <a:r>
              <a:rPr lang="en-US" smtClean="0"/>
              <a:t>Nasdaq crash 2000-2001</a:t>
            </a:r>
          </a:p>
          <a:p>
            <a:pPr eaLnBrk="1" hangingPunct="1"/>
            <a:r>
              <a:rPr lang="en-US" smtClean="0"/>
              <a:t>Role of financial innovations in these crashes and in their likelihood in the future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smtClean="0">
                <a:latin typeface="Arial" panose="020B0604020202020204" pitchFamily="34" charset="0"/>
              </a:rPr>
              <a:t>End of Lecture No. 1</a:t>
            </a:r>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M00_REJDA_6117643_11_RMI_C00">
  <a:themeElements>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00_REJDA_6117643_11_RMI_C0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00_REJDA_6117643_11_RMI_C0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00_REJDA_6117643_11_RMI_C0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00_REJDA_6117643_11_RMI_C0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00_REJDA_6117643_11_RMI_C0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00_REJDA_6117643_11_RMI_C0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00_REJDA_6117643_11_RMI_C00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00_REJDA_6117643_11_RMI_C0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00_REJDA_6117643_11_RMI_C0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00_REJDA_6117643_11_RMI_C0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00_REJDA_6117643_11_RMI_C0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00_REJDA_6117643_11_RMI_C0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HD:Users:stephanielindsey:Documents:AW_Rejda_PPT_Alison:REJDA_Template:M00_REJDA_6117643_11_RMI_C00.pot</Template>
  <TotalTime>682</TotalTime>
  <Words>792</Words>
  <Application>Microsoft Office PowerPoint</Application>
  <PresentationFormat>On-screen Show (4:3)</PresentationFormat>
  <Paragraphs>133</Paragraphs>
  <Slides>26</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M00_REJDA_6117643_11_RMI_C00</vt:lpstr>
      <vt:lpstr>Chart</vt:lpstr>
      <vt:lpstr>Slide 1</vt:lpstr>
      <vt:lpstr>Objectives</vt:lpstr>
      <vt:lpstr>Slide 3</vt:lpstr>
      <vt:lpstr>The Universal Principle of Risk Management: Pooling and Hedging of Risk</vt:lpstr>
      <vt:lpstr>Technology and  Invention in Finance</vt:lpstr>
      <vt:lpstr>Insurance: The Archetypal Risk Management Institution</vt:lpstr>
      <vt:lpstr>Portfolio Diversification and Supporting Financial Institutions</vt:lpstr>
      <vt:lpstr>Efficient Markets and Excess Volatility </vt:lpstr>
      <vt:lpstr>Behavioral Finance: The Role of Psychology</vt:lpstr>
      <vt:lpstr>Human Foibles, Manipulation and Regulation</vt:lpstr>
      <vt:lpstr>Debt Markets, Term Structure of Interest Rates</vt:lpstr>
      <vt:lpstr>Corporate Equity: Earnings &amp; Dividends</vt:lpstr>
      <vt:lpstr>Corporate Equity,  Debt &amp; Taxes</vt:lpstr>
      <vt:lpstr>Real Estate Finance Today and in the Future</vt:lpstr>
      <vt:lpstr>Banking in a Changing World</vt:lpstr>
      <vt:lpstr>The Evolution and Perfection of Monetary Policy</vt:lpstr>
      <vt:lpstr>Investment Banking and Secondary Markets</vt:lpstr>
      <vt:lpstr>The Changing Role of Institutional Investing</vt:lpstr>
      <vt:lpstr>Brokerage, ECNs</vt:lpstr>
      <vt:lpstr>Consumer Finance</vt:lpstr>
      <vt:lpstr>Forwards and Futures</vt:lpstr>
      <vt:lpstr>Stock Index, Oil and Other Futures Markets</vt:lpstr>
      <vt:lpstr>Options Markets</vt:lpstr>
      <vt:lpstr>Other Derivative Markets</vt:lpstr>
      <vt:lpstr>Stock Market Booms &amp; Crashes</vt:lpstr>
      <vt:lpstr>Slide 26</vt:lpstr>
    </vt:vector>
  </TitlesOfParts>
  <Manager/>
  <Company>Copyright © 2011 Pearson Prentice Hall.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subject>Risk in Our Society</dc:subject>
  <dc:creator>George E. Rejda</dc:creator>
  <cp:keywords/>
  <dc:description/>
  <cp:lastModifiedBy>Administrator</cp:lastModifiedBy>
  <cp:revision>97</cp:revision>
  <dcterms:created xsi:type="dcterms:W3CDTF">2004-08-04T08:00:35Z</dcterms:created>
  <dcterms:modified xsi:type="dcterms:W3CDTF">2014-06-16T09:55:47Z</dcterms:modified>
  <cp:category/>
</cp:coreProperties>
</file>