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9" r:id="rId1"/>
  </p:sldMasterIdLst>
  <p:notesMasterIdLst>
    <p:notesMasterId r:id="rId46"/>
  </p:notesMasterIdLst>
  <p:sldIdLst>
    <p:sldId id="402" r:id="rId2"/>
    <p:sldId id="358" r:id="rId3"/>
    <p:sldId id="359" r:id="rId4"/>
    <p:sldId id="349" r:id="rId5"/>
    <p:sldId id="357" r:id="rId6"/>
    <p:sldId id="362" r:id="rId7"/>
    <p:sldId id="363" r:id="rId8"/>
    <p:sldId id="366" r:id="rId9"/>
    <p:sldId id="360" r:id="rId10"/>
    <p:sldId id="351" r:id="rId11"/>
    <p:sldId id="364" r:id="rId12"/>
    <p:sldId id="365" r:id="rId13"/>
    <p:sldId id="352" r:id="rId14"/>
    <p:sldId id="361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5" r:id="rId23"/>
    <p:sldId id="374" r:id="rId24"/>
    <p:sldId id="380" r:id="rId25"/>
    <p:sldId id="383" r:id="rId26"/>
    <p:sldId id="384" r:id="rId27"/>
    <p:sldId id="385" r:id="rId28"/>
    <p:sldId id="386" r:id="rId29"/>
    <p:sldId id="387" r:id="rId30"/>
    <p:sldId id="388" r:id="rId31"/>
    <p:sldId id="389" r:id="rId32"/>
    <p:sldId id="390" r:id="rId33"/>
    <p:sldId id="391" r:id="rId34"/>
    <p:sldId id="392" r:id="rId35"/>
    <p:sldId id="393" r:id="rId36"/>
    <p:sldId id="394" r:id="rId37"/>
    <p:sldId id="395" r:id="rId38"/>
    <p:sldId id="396" r:id="rId39"/>
    <p:sldId id="397" r:id="rId40"/>
    <p:sldId id="398" r:id="rId41"/>
    <p:sldId id="399" r:id="rId42"/>
    <p:sldId id="400" r:id="rId43"/>
    <p:sldId id="401" r:id="rId44"/>
    <p:sldId id="403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0" autoAdjust="0"/>
    <p:restoredTop sz="90929"/>
  </p:normalViewPr>
  <p:slideViewPr>
    <p:cSldViewPr>
      <p:cViewPr varScale="1">
        <p:scale>
          <a:sx n="63" d="100"/>
          <a:sy n="63" d="100"/>
        </p:scale>
        <p:origin x="-175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DE74F73-C41E-4934-9FDD-A4D955528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6119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AAC696D-CFF6-4A2D-AC46-B71184738BD4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3341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560EE52-A9CB-406E-BC9B-EB4A69B25C33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945526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EF4A4E5-985E-4DA3-8D3F-3CB2E7E1599D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530140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4E5C8C6-9DA5-49B8-BE2F-7A191E42D742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471045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682B25A-D3BD-41A2-B36D-148F9958F83F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23557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23558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4704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A82844C-1CF5-4313-8A76-39674F6624F3}" type="slidenum">
              <a:rPr lang="en-US" sz="1200"/>
              <a:pPr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347802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983B8C3-B4A8-4981-9B85-1475EFA8E39D}" type="slidenum">
              <a:rPr lang="en-US" sz="120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732025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308023C-FB76-4890-B600-D52270812990}" type="slidenum">
              <a:rPr lang="en-US" sz="1200"/>
              <a:pPr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217978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A49B914-332B-4118-A14C-8FC3F67FB6B3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847474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27CB49F-A4AA-4C2D-B265-DC5D013849F7}" type="slidenum">
              <a:rPr lang="en-US" sz="120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271452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AD1C719-235B-4735-B2A1-4B05B81A8066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979122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CCF2273-FCBA-4F88-BA84-52ACA1FA7B3B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572498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2389E02-CEC7-47AC-BCDC-E9154EA0F298}" type="slidenum">
              <a:rPr lang="en-US" sz="120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079426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DEFA58A-88AE-498E-82FB-8949E0517951}" type="slidenum">
              <a:rPr lang="en-US" sz="120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5738014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30D7498-07F7-4885-B8D6-8EBAC939766B}" type="slidenum">
              <a:rPr lang="en-US" sz="1200"/>
              <a:pPr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891465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9426A31-E6AE-4026-B237-B30E0855AA8F}" type="slidenum">
              <a:rPr lang="en-US" sz="1200"/>
              <a:pPr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97764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9C4CD15-1ECD-4367-93D7-68CDED67172C}" type="slidenum">
              <a:rPr lang="en-US" sz="1200"/>
              <a:pPr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51945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DB281B3-2599-4066-A18B-0929C76FC160}" type="slidenum">
              <a:rPr lang="en-US" sz="1200"/>
              <a:pPr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575536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CA265D2-45EB-40FE-B632-E7A1CA9BC7D8}" type="slidenum">
              <a:rPr lang="en-US" sz="1200"/>
              <a:pPr/>
              <a:t>19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255873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291F7F9-01A1-4D82-9043-64D757C53648}" type="slidenum">
              <a:rPr lang="en-US" sz="120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543352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0518374-F6DC-49E1-A415-B99A936C59D8}" type="slidenum">
              <a:rPr lang="en-US" sz="120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387108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D9F95C8-4144-4DFC-95F1-6A552FED0AFA}" type="slidenum">
              <a:rPr lang="en-US" sz="1200"/>
              <a:pPr/>
              <a:t>22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5691068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083B1B4-9F1F-499C-91BB-68D56EA4699A}" type="slidenum">
              <a:rPr lang="en-US" sz="1200"/>
              <a:pPr/>
              <a:t>23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0326899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3941E98-473A-4483-AC87-065FA2E467FD}" type="slidenum">
              <a:rPr lang="en-US" sz="1200"/>
              <a:pPr/>
              <a:t>44</a:t>
            </a:fld>
            <a:endParaRPr 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856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2712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266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470655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13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406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126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0969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08006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738019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992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532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1029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1030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1032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14-</a:t>
            </a:r>
            <a:fld id="{FDE202DA-B381-4E33-9D20-64473E5F5DC8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1600200" y="3124200"/>
            <a:ext cx="5943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Annuities and Individual Retirement Accounts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31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Individual Annuities</a:t>
            </a:r>
          </a:p>
          <a:p>
            <a:pPr eaLnBrk="1" hangingPunct="1"/>
            <a:r>
              <a:rPr lang="en-US" smtClean="0"/>
              <a:t>Types of Annuities</a:t>
            </a:r>
          </a:p>
          <a:p>
            <a:pPr eaLnBrk="1" hangingPunct="1"/>
            <a:r>
              <a:rPr lang="en-US" smtClean="0"/>
              <a:t>Taxation of Individual Annuities</a:t>
            </a:r>
          </a:p>
          <a:p>
            <a:pPr eaLnBrk="1" hangingPunct="1"/>
            <a:r>
              <a:rPr lang="en-US" smtClean="0"/>
              <a:t>Individual Retirement Accounts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Individual Annuities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724400"/>
          </a:xfrm>
        </p:spPr>
        <p:txBody>
          <a:bodyPr rIns="91440"/>
          <a:lstStyle/>
          <a:p>
            <a:pPr eaLnBrk="1" hangingPunct="1"/>
            <a:r>
              <a:rPr lang="en-US" sz="2400" smtClean="0"/>
              <a:t>An </a:t>
            </a:r>
            <a:r>
              <a:rPr lang="en-US" sz="2400" u="sng" smtClean="0"/>
              <a:t>annuity</a:t>
            </a:r>
            <a:r>
              <a:rPr lang="en-US" sz="2400" smtClean="0"/>
              <a:t> is a periodic payment that continues for a fixed period or for the duration of a designated life or lives</a:t>
            </a:r>
          </a:p>
          <a:p>
            <a:pPr lvl="1" eaLnBrk="1" hangingPunct="1"/>
            <a:r>
              <a:rPr lang="en-US" sz="2000" smtClean="0"/>
              <a:t>The person who receives the payments is the </a:t>
            </a:r>
            <a:r>
              <a:rPr lang="en-US" sz="2000" u="sng" smtClean="0"/>
              <a:t>annuitant</a:t>
            </a:r>
            <a:endParaRPr lang="en-US" sz="2000" smtClean="0"/>
          </a:p>
          <a:p>
            <a:pPr eaLnBrk="1" hangingPunct="1"/>
            <a:r>
              <a:rPr lang="en-US" sz="2400" smtClean="0"/>
              <a:t>An annuity provides protection against the risk of excessive longevity</a:t>
            </a:r>
          </a:p>
          <a:p>
            <a:pPr eaLnBrk="1" hangingPunct="1"/>
            <a:r>
              <a:rPr lang="en-US" sz="2400" smtClean="0"/>
              <a:t>The fundamental purpose of an annuity is to provide a lifetime income that cannot be outlived</a:t>
            </a:r>
          </a:p>
          <a:p>
            <a:pPr eaLnBrk="1" hangingPunct="1"/>
            <a:r>
              <a:rPr lang="en-US" sz="2400" smtClean="0"/>
              <a:t>The major types of annuities sold today include:</a:t>
            </a:r>
          </a:p>
          <a:p>
            <a:pPr lvl="1" eaLnBrk="1" hangingPunct="1"/>
            <a:r>
              <a:rPr lang="en-US" sz="2000" smtClean="0"/>
              <a:t>Fixed annuity</a:t>
            </a:r>
          </a:p>
          <a:p>
            <a:pPr lvl="1" eaLnBrk="1" hangingPunct="1"/>
            <a:r>
              <a:rPr lang="en-US" sz="2000" smtClean="0"/>
              <a:t>Variable annuity</a:t>
            </a:r>
          </a:p>
          <a:p>
            <a:pPr lvl="1" eaLnBrk="1" hangingPunct="1"/>
            <a:r>
              <a:rPr lang="en-US" sz="2000" smtClean="0"/>
              <a:t>Equity-indexed annuity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14.1  </a:t>
            </a:r>
            <a:r>
              <a:rPr lang="en-US" sz="2800" b="0" smtClean="0">
                <a:solidFill>
                  <a:srgbClr val="000000"/>
                </a:solidFill>
                <a:latin typeface="Helvetica" panose="020B0604020202020204" pitchFamily="34" charset="0"/>
              </a:rPr>
              <a:t>How Tax Deferral Works</a:t>
            </a:r>
            <a:endParaRPr lang="en-US" sz="1000" b="0" smtClean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20483" name="Picture 6" descr="ex14_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366125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Fixed Annuities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5720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A </a:t>
            </a:r>
            <a:r>
              <a:rPr lang="en-US" sz="2400" u="sng" smtClean="0"/>
              <a:t>fixed annuity</a:t>
            </a:r>
            <a:r>
              <a:rPr lang="en-US" sz="2400" smtClean="0"/>
              <a:t> pays periodic income payments that are guaranteed and fixed in amount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During the </a:t>
            </a:r>
            <a:r>
              <a:rPr lang="en-US" sz="2000" u="sng" smtClean="0"/>
              <a:t>accumulation period</a:t>
            </a:r>
            <a:r>
              <a:rPr lang="en-US" sz="2000" smtClean="0"/>
              <a:t> prior to retirement, premiums are credited with interest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</a:t>
            </a:r>
            <a:r>
              <a:rPr lang="en-US" sz="1800" u="sng" smtClean="0"/>
              <a:t>guaranteed rate</a:t>
            </a:r>
            <a:r>
              <a:rPr lang="en-US" sz="1800" smtClean="0"/>
              <a:t> is the minimum interest rate that will be credited to the fixed annuity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</a:t>
            </a:r>
            <a:r>
              <a:rPr lang="en-US" sz="1800" u="sng" smtClean="0"/>
              <a:t>current rate</a:t>
            </a:r>
            <a:r>
              <a:rPr lang="en-US" sz="1800" smtClean="0"/>
              <a:t> is based on current market conditions, and is guaranteed only for a limited period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 bonus annuity pays a higher interest rate initially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liquidation period</a:t>
            </a:r>
            <a:r>
              <a:rPr lang="en-US" sz="2000" smtClean="0"/>
              <a:t> is the period in which funds are paid out, or annuitized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Fixed Annuities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8153400" cy="4648200"/>
          </a:xfrm>
        </p:spPr>
        <p:txBody>
          <a:bodyPr rIns="91440"/>
          <a:lstStyle/>
          <a:p>
            <a:pPr eaLnBrk="1" hangingPunct="1"/>
            <a:r>
              <a:rPr lang="en-US" sz="2400" smtClean="0"/>
              <a:t>Fixed annuity income payments can be paid immediately, or at a future date:</a:t>
            </a:r>
          </a:p>
          <a:p>
            <a:pPr lvl="1" eaLnBrk="1" hangingPunct="1"/>
            <a:r>
              <a:rPr lang="en-US" sz="2000" smtClean="0"/>
              <a:t>An </a:t>
            </a:r>
            <a:r>
              <a:rPr lang="en-US" sz="2000" u="sng" smtClean="0"/>
              <a:t>immediate annuity</a:t>
            </a:r>
            <a:r>
              <a:rPr lang="en-US" sz="2000" smtClean="0"/>
              <a:t> is one where the first payment is due one payment interval from the date of purchase</a:t>
            </a:r>
          </a:p>
          <a:p>
            <a:pPr lvl="2" eaLnBrk="1" hangingPunct="1"/>
            <a:r>
              <a:rPr lang="en-US" sz="1800" smtClean="0"/>
              <a:t>Provides a guaranteed lifetime income that cannot be outlived</a:t>
            </a:r>
          </a:p>
          <a:p>
            <a:pPr lvl="1" eaLnBrk="1" hangingPunct="1"/>
            <a:r>
              <a:rPr lang="en-US" sz="2000" smtClean="0"/>
              <a:t>A </a:t>
            </a:r>
            <a:r>
              <a:rPr lang="en-US" sz="2000" u="sng" smtClean="0"/>
              <a:t>deferred annuity</a:t>
            </a:r>
            <a:r>
              <a:rPr lang="en-US" sz="2000" smtClean="0"/>
              <a:t> provides income payments at some future date</a:t>
            </a:r>
          </a:p>
          <a:p>
            <a:pPr lvl="2" eaLnBrk="1" hangingPunct="1"/>
            <a:r>
              <a:rPr lang="en-US" sz="1800" smtClean="0"/>
              <a:t>A deferred annuity purchase with a lump sum is called a </a:t>
            </a:r>
            <a:r>
              <a:rPr lang="en-US" sz="1800" u="sng" smtClean="0"/>
              <a:t>single-premium deferred annuity</a:t>
            </a:r>
            <a:endParaRPr lang="en-US" sz="1800" smtClean="0"/>
          </a:p>
          <a:p>
            <a:pPr lvl="2" eaLnBrk="1" hangingPunct="1"/>
            <a:r>
              <a:rPr lang="en-US" sz="1800" smtClean="0"/>
              <a:t>A </a:t>
            </a:r>
            <a:r>
              <a:rPr lang="en-US" sz="1800" u="sng" smtClean="0"/>
              <a:t>flexible-premium annuity</a:t>
            </a:r>
            <a:r>
              <a:rPr lang="en-US" sz="1800" smtClean="0"/>
              <a:t> allows the owner to vary the premium payments</a:t>
            </a:r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34975"/>
            <a:ext cx="8610600" cy="728663"/>
          </a:xfrm>
        </p:spPr>
        <p:txBody>
          <a:bodyPr anchor="ctr"/>
          <a:lstStyle/>
          <a:p>
            <a:pPr eaLnBrk="1" hangingPunct="1"/>
            <a:r>
              <a:rPr lang="en-US" smtClean="0"/>
              <a:t>Fixed Annuities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495800"/>
          </a:xfrm>
        </p:spPr>
        <p:txBody>
          <a:bodyPr rIns="91440"/>
          <a:lstStyle/>
          <a:p>
            <a:pPr eaLnBrk="1" hangingPunct="1"/>
            <a:r>
              <a:rPr lang="en-US" smtClean="0"/>
              <a:t>The annuity owner has a choice of annuity settlement offers</a:t>
            </a:r>
          </a:p>
          <a:p>
            <a:pPr lvl="1" eaLnBrk="1" hangingPunct="1"/>
            <a:r>
              <a:rPr lang="en-US" smtClean="0"/>
              <a:t>Most annuities are not annuitized</a:t>
            </a:r>
          </a:p>
          <a:p>
            <a:pPr lvl="1" eaLnBrk="1" hangingPunct="1"/>
            <a:r>
              <a:rPr lang="en-US" smtClean="0"/>
              <a:t>Under the cash option, the funds can be withdrawn in a lump sum or in installments</a:t>
            </a:r>
          </a:p>
          <a:p>
            <a:pPr lvl="1" eaLnBrk="1" hangingPunct="1"/>
            <a:r>
              <a:rPr lang="en-US" smtClean="0"/>
              <a:t>A </a:t>
            </a:r>
            <a:r>
              <a:rPr lang="en-US" u="sng" smtClean="0"/>
              <a:t>life annuity option </a:t>
            </a:r>
            <a:r>
              <a:rPr lang="en-US" smtClean="0"/>
              <a:t>provides a life income to the annuitant only while the annuitant remains alive</a:t>
            </a:r>
          </a:p>
          <a:p>
            <a:pPr lvl="1" eaLnBrk="1" hangingPunct="1"/>
            <a:r>
              <a:rPr lang="en-US" smtClean="0"/>
              <a:t>A </a:t>
            </a:r>
            <a:r>
              <a:rPr lang="en-US" u="sng" smtClean="0"/>
              <a:t>life annuity with guaranteed payments</a:t>
            </a:r>
            <a:r>
              <a:rPr lang="en-US" smtClean="0"/>
              <a:t> pays a life income to the annuitant with a certain number of guaranteed payments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Fixed Annuities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An </a:t>
            </a:r>
            <a:r>
              <a:rPr lang="en-US" sz="2000" u="sng" smtClean="0"/>
              <a:t>installment refund option</a:t>
            </a:r>
            <a:r>
              <a:rPr lang="en-US" sz="2000" smtClean="0"/>
              <a:t> pays a life income to the annuitant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If the annuitant dies before receiving the total income payments, the payments continue to a beneficiary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 </a:t>
            </a:r>
            <a:r>
              <a:rPr lang="en-US" sz="1800" u="sng" smtClean="0"/>
              <a:t>cash refund option</a:t>
            </a:r>
            <a:r>
              <a:rPr lang="en-US" sz="1800" smtClean="0"/>
              <a:t> is similar, but pays the beneficiary a lump sum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joint-and-survivor annuity</a:t>
            </a:r>
            <a:r>
              <a:rPr lang="en-US" sz="2000" smtClean="0"/>
              <a:t> pays benefits based on the lives of two or more annuitants. The annuity income is paid until the last annuitant dies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An </a:t>
            </a:r>
            <a:r>
              <a:rPr lang="en-US" sz="2000" u="sng" smtClean="0"/>
              <a:t>inflation-indexed annuity</a:t>
            </a:r>
            <a:r>
              <a:rPr lang="en-US" sz="2000" smtClean="0"/>
              <a:t> option provides periodic payments that are adjusted for inflation</a:t>
            </a:r>
            <a:br>
              <a:rPr lang="en-US" sz="2000" smtClean="0"/>
            </a:br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Variable Annuities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8006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 smtClean="0"/>
              <a:t>A </a:t>
            </a:r>
            <a:r>
              <a:rPr lang="en-US" sz="2400" u="sng" smtClean="0"/>
              <a:t>variable annuity</a:t>
            </a:r>
            <a:r>
              <a:rPr lang="en-US" sz="2400" smtClean="0"/>
              <a:t> pays a lifetime income, but the income payments vary depending on common stock prices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smtClean="0"/>
              <a:t>The purpose is to provide an inflation hedge by maintaining the real purchasing power of the payments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smtClean="0"/>
              <a:t>Premiums are used to purchase </a:t>
            </a:r>
            <a:r>
              <a:rPr lang="en-US" sz="2000" u="sng" smtClean="0"/>
              <a:t>accumulation units</a:t>
            </a:r>
            <a:r>
              <a:rPr lang="en-US" sz="2000" smtClean="0"/>
              <a:t> during the period prior to retirement </a:t>
            </a:r>
          </a:p>
          <a:p>
            <a:pPr lvl="2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1800" smtClean="0"/>
              <a:t>The value of an accumulation unit depends on common stock prices at the time of purchase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000" smtClean="0"/>
              <a:t>At retirement, the accumulation units are converted into </a:t>
            </a:r>
            <a:r>
              <a:rPr lang="en-US" sz="2000" u="sng" smtClean="0"/>
              <a:t>annuity units</a:t>
            </a:r>
            <a:r>
              <a:rPr lang="en-US" sz="2000" smtClean="0"/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 number of annuity units remains constant during the liquidation period, but the value of each unit changes with common stock prices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04800"/>
            <a:ext cx="8534400" cy="1143000"/>
          </a:xfrm>
        </p:spPr>
        <p:txBody>
          <a:bodyPr anchor="ctr"/>
          <a:lstStyle/>
          <a:p>
            <a:pPr eaLnBrk="1" hangingPunct="1"/>
            <a:r>
              <a:rPr lang="en-US" sz="2400" smtClean="0"/>
              <a:t>Exhibit 14.2</a:t>
            </a:r>
            <a:r>
              <a:rPr lang="en-US" sz="2400" b="0" smtClean="0"/>
              <a:t>  Examples of Monthly Income Annuity Payments from an Immediate Annuity, $250,000 Purchase Price, Male, Age 67</a:t>
            </a:r>
            <a:endParaRPr lang="en-US" sz="2400" smtClean="0"/>
          </a:p>
        </p:txBody>
      </p:sp>
      <p:pic>
        <p:nvPicPr>
          <p:cNvPr id="32771" name="Picture 5" descr="ex14_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28788"/>
            <a:ext cx="5181600" cy="462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Variable Annuities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8006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 guaranteed death benefit protects the principal against loss due to market declines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Typically, if the annuitant dies before retirement, the amount paid to the beneficiary will be the higher of two amounts: the amount invested in the contract or the value of the account at the time of death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Some variable annuities pay enhanced death benefits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Some contracts guarantee the principal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Some contracts periodically adjust the value of the account to lock in investment gains. Examples include: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 rising-floor death benefit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 stepped-up benefit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An enhanced earning benefit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Variable Annuities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z="2400" smtClean="0"/>
              <a:t>Variable annuities contain the following fees and expenses:</a:t>
            </a:r>
          </a:p>
          <a:p>
            <a:pPr lvl="1" eaLnBrk="1" hangingPunct="1"/>
            <a:r>
              <a:rPr lang="en-US" sz="2000" smtClean="0"/>
              <a:t>Investment management charge, for brokerage services</a:t>
            </a:r>
          </a:p>
          <a:p>
            <a:pPr lvl="1" eaLnBrk="1" hangingPunct="1"/>
            <a:r>
              <a:rPr lang="en-US" sz="2000" smtClean="0"/>
              <a:t>Administrative charge, for paperwork, etc.</a:t>
            </a:r>
          </a:p>
          <a:p>
            <a:pPr lvl="1" eaLnBrk="1" hangingPunct="1"/>
            <a:r>
              <a:rPr lang="en-US" sz="2000" smtClean="0"/>
              <a:t>Mortality and expense risk charge, to pay for</a:t>
            </a:r>
          </a:p>
          <a:p>
            <a:pPr lvl="2" eaLnBrk="1" hangingPunct="1"/>
            <a:r>
              <a:rPr lang="en-US" sz="1800" smtClean="0"/>
              <a:t>The mortality risk associated with the death benefit</a:t>
            </a:r>
          </a:p>
          <a:p>
            <a:pPr lvl="2" eaLnBrk="1" hangingPunct="1"/>
            <a:r>
              <a:rPr lang="en-US" sz="1800" smtClean="0"/>
              <a:t>A guarantee on the maximum annual expenses</a:t>
            </a:r>
          </a:p>
          <a:p>
            <a:pPr lvl="2" eaLnBrk="1" hangingPunct="1"/>
            <a:r>
              <a:rPr lang="en-US" sz="1800" smtClean="0"/>
              <a:t>An allowance for profit </a:t>
            </a:r>
          </a:p>
          <a:p>
            <a:pPr lvl="1" eaLnBrk="1" hangingPunct="1"/>
            <a:r>
              <a:rPr lang="en-US" sz="2000" smtClean="0"/>
              <a:t>Surrender charge, if annuity is surrendered in the early years of the contract</a:t>
            </a:r>
          </a:p>
          <a:p>
            <a:pPr eaLnBrk="1" hangingPunct="1"/>
            <a:r>
              <a:rPr lang="en-US" sz="2400" smtClean="0"/>
              <a:t>Total fees and expenses in most variable annuities are high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14.3</a:t>
            </a:r>
            <a:r>
              <a:rPr lang="en-US" sz="2800" b="0" smtClean="0"/>
              <a:t>  Three Low-Cost Variable Annuities</a:t>
            </a:r>
            <a:endParaRPr lang="en-US" smtClean="0"/>
          </a:p>
        </p:txBody>
      </p:sp>
      <p:pic>
        <p:nvPicPr>
          <p:cNvPr id="38915" name="Picture 5" descr="ex14_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938" y="2497138"/>
            <a:ext cx="836612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Equity-Indexed Annuities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7244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2000" smtClean="0"/>
              <a:t>An </a:t>
            </a:r>
            <a:r>
              <a:rPr lang="en-US" sz="2000" u="sng" smtClean="0"/>
              <a:t>equity-indexed annuity</a:t>
            </a:r>
            <a:r>
              <a:rPr lang="en-US" sz="2000" smtClean="0"/>
              <a:t> is a fixed, deferred annuity that: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800" smtClean="0"/>
              <a:t>allows the owner to participate in the growth of the stock market</a:t>
            </a:r>
          </a:p>
          <a:p>
            <a:pPr lvl="2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600" smtClean="0"/>
              <a:t>A cap specifies the maximum percentage of gain that is credited to the contract 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800" smtClean="0"/>
              <a:t>provides downside protection against the loss of principal and prior interest earnings if the annuity is held to term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participation rate</a:t>
            </a:r>
            <a:r>
              <a:rPr lang="en-US" sz="2000" smtClean="0"/>
              <a:t> is the percent of increase in the stock index that is credited to the contract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Insurers use different indexing methods to credit excess interest to the annuity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Equity-indexed annuities with terms longer than one year have a guaranteed minimum value at the end of the index period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Taxation of Individual Annuities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An individual annuity purchased from a commercial insurer is a nonqualified annuity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It does not meet IRS code 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It does not quality for most income tax benefits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Premiums are not tax deductible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Investment income is tax deferred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 net cost of annuity payments is recovered income-tax free over the payment period, but the amount that exceeds the net cost is taxable as ordinary income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Taxation of Individual Annuities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4294967295"/>
          </p:nvPr>
        </p:nvSpPr>
        <p:spPr/>
        <p:txBody>
          <a:bodyPr rIns="91440"/>
          <a:lstStyle/>
          <a:p>
            <a:pPr eaLnBrk="1" hangingPunct="1"/>
            <a:r>
              <a:rPr lang="en-US" sz="2400" smtClean="0"/>
              <a:t>An exclusion ratio is used to determine the taxable and nontaxable portions of the payments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Annuities can be attractive to investors who have made maximum contributions to other tax-advantaged plans</a:t>
            </a:r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>
            <p:ph sz="half" idx="4294967295"/>
          </p:nvPr>
        </p:nvGraphicFramePr>
        <p:xfrm>
          <a:off x="1143000" y="2590800"/>
          <a:ext cx="6665913" cy="1038225"/>
        </p:xfrm>
        <a:graphic>
          <a:graphicData uri="http://schemas.openxmlformats.org/presentationml/2006/ole">
            <p:oleObj spid="_x0000_s45062" name="Equation" r:id="rId4" imgW="2705100" imgH="431800" progId="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Individual Retirement Accounts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An individual retirement account (IRA) allows workers with taxable compensation to make annual contributions to a retirement plan up to certain limits and receive favorable income-tax treatment</a:t>
            </a:r>
          </a:p>
          <a:p>
            <a:pPr eaLnBrk="1" hangingPunct="1"/>
            <a:r>
              <a:rPr lang="en-US" smtClean="0"/>
              <a:t>Two basic types of IRAs are:</a:t>
            </a:r>
          </a:p>
          <a:p>
            <a:pPr lvl="1" eaLnBrk="1" hangingPunct="1"/>
            <a:r>
              <a:rPr lang="en-US" smtClean="0"/>
              <a:t>Traditional IRA</a:t>
            </a:r>
          </a:p>
          <a:p>
            <a:pPr lvl="1" eaLnBrk="1" hangingPunct="1"/>
            <a:r>
              <a:rPr lang="en-US" smtClean="0"/>
              <a:t>Roth IRA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Traditional IRA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7244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 </a:t>
            </a:r>
            <a:r>
              <a:rPr lang="en-US" sz="2400" u="sng" smtClean="0"/>
              <a:t>traditional IRA</a:t>
            </a:r>
            <a:r>
              <a:rPr lang="en-US" sz="2400" smtClean="0"/>
              <a:t> allows workers to take a tax deduction for part or all of their IRA contributions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investment income accumulates income-tax free on a tax-deferred basis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Distributions are taxed as ordinary income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participant must have earned income during the year, and must be under age 70½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For 2009, the maximum annual contribution is $5000 or 100 percent of earned compensation, whichever is less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Workers over 50 can contribute up to $6000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 full deduction for IRA contributions is allowed if: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 worker is not an active participant in an employer’s retirement plan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 worker’s modified adjusted gross income is below certain thresholds 	 		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Traditional IRA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The full IRA tax deduction is gradually phased out as a person’s modified gross income increases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Taxpayers with incomes that exceed the phase-out limits can contribute to a </a:t>
            </a:r>
            <a:r>
              <a:rPr lang="en-US" sz="2000" u="sng" smtClean="0"/>
              <a:t>nondeductible IRA</a:t>
            </a:r>
            <a:r>
              <a:rPr lang="en-US" sz="200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spousal IRA</a:t>
            </a:r>
            <a:r>
              <a:rPr lang="en-US" sz="2000" smtClean="0"/>
              <a:t> allows a spouse who is not in the paid labor force, or a low-earning spouse to make a fully deductible contribution to a traditional IRA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For 2009, the maximum annual IRA deduction for a spouse who is not an active participant is $5000 ($6000 if over 50)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Distributions from a traditional IRA before age 59½ are considered an early withdrawal, and subject to a 10% tax penalty unless certain conditions apply, e.g., death or disability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3213"/>
            <a:ext cx="8610600" cy="793750"/>
          </a:xfrm>
        </p:spPr>
        <p:txBody>
          <a:bodyPr anchor="ctr"/>
          <a:lstStyle/>
          <a:p>
            <a:pPr eaLnBrk="1" hangingPunct="1"/>
            <a:r>
              <a:rPr lang="en-US" smtClean="0"/>
              <a:t>Traditional IRA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7244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Distributions from traditional IRAs are treated as ordinary income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Any nondeductible contributions are received income-tax free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A formula is used to compute the taxable and nontaxable portions of each distribution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For 2009, the required minimum distribution rules were temporarily waived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Traditional IRAs can be established at a bank, mutual fund, stock brokerage firm, or insurer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The IRA can be set up as either: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An individual retirement account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An individual retirement annuity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IRA contributions can be invested in a variety of investments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An IRA rollover account is an account established with funds distributed from another retirement plan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Roth IRA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A </a:t>
            </a:r>
            <a:r>
              <a:rPr lang="en-US" sz="2400" u="sng" smtClean="0"/>
              <a:t>Roth IRA</a:t>
            </a:r>
            <a:r>
              <a:rPr lang="en-US" sz="2400" smtClean="0"/>
              <a:t> is another type of IRA that provides substantial tax advantages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annual contributions to a Roth IRA are not tax deductible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investment income accumulates income-tax free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Qualified distributions are not taxable under certain conditions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Contributions can be made after age 70½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Roth IRAs have generous income limits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 traditional IRA can be converted to a Roth IRA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>
          <a:xfrm>
            <a:off x="304800" y="152400"/>
            <a:ext cx="8458200" cy="114300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Exhibit 14.4</a:t>
            </a:r>
            <a:r>
              <a:rPr lang="en-US" sz="2800" b="0" smtClean="0"/>
              <a:t>  Comparison of a Traditional IRA with a Roth IRA</a:t>
            </a:r>
            <a:endParaRPr lang="en-US" sz="2800" smtClean="0"/>
          </a:p>
        </p:txBody>
      </p:sp>
      <p:sp>
        <p:nvSpPr>
          <p:cNvPr id="57347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  <p:pic>
        <p:nvPicPr>
          <p:cNvPr id="57348" name="Picture 6" descr="ex14_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383588" cy="480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Insight 14.4  </a:t>
            </a:r>
            <a:r>
              <a:rPr lang="en-US" sz="2800" b="0" smtClean="0"/>
              <a:t>Retirement Income Calculator</a:t>
            </a:r>
            <a:endParaRPr lang="en-US" smtClean="0"/>
          </a:p>
        </p:txBody>
      </p:sp>
      <p:pic>
        <p:nvPicPr>
          <p:cNvPr id="59395" name="Picture 5" descr="ins14_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6823075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FFED4D0-66C2-47B5-B78E-C4CD4AA363BF}" type="slidenum">
              <a:rPr lang="en-US"/>
              <a:pPr/>
              <a:t>24</a:t>
            </a:fld>
            <a:endParaRPr lang="en-US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26488" cy="992188"/>
          </a:xfrm>
        </p:spPr>
        <p:txBody>
          <a:bodyPr/>
          <a:lstStyle/>
          <a:p>
            <a:pPr eaLnBrk="1" hangingPunct="1"/>
            <a:r>
              <a:rPr lang="en-US" sz="4000" smtClean="0"/>
              <a:t>Three-Legged Stool Approach to Retirement Planning 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5FEFE"/>
              </a:clrFrom>
              <a:clrTo>
                <a:srgbClr val="E5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025" y="1603375"/>
            <a:ext cx="4210050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5578E84-C524-45BF-A71F-C265CB1BB855}" type="slidenum">
              <a:rPr lang="en-US"/>
              <a:pPr/>
              <a:t>25</a:t>
            </a:fld>
            <a:endParaRPr lang="en-US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Structure of Annuities 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Are structured so that annuitants’ payments are composed of both interest earnings and a partial liquidation of principal</a:t>
            </a:r>
          </a:p>
          <a:p>
            <a:pPr eaLnBrk="1" hangingPunct="1"/>
            <a:r>
              <a:rPr lang="en-US" smtClean="0"/>
              <a:t>For contracts guaranteeing payments for as long as an annuitant is alive </a:t>
            </a:r>
          </a:p>
          <a:p>
            <a:pPr lvl="1" eaLnBrk="1" hangingPunct="1"/>
            <a:r>
              <a:rPr lang="en-US" smtClean="0"/>
              <a:t>Each payment consists not only of interest and principal but also of a third element called the survivorship benefit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59FC615-3EF9-40A5-8388-14AA5C0BF8E8}" type="slidenum">
              <a:rPr lang="en-US"/>
              <a:pPr/>
              <a:t>26</a:t>
            </a:fld>
            <a:endParaRPr lang="en-US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79413"/>
            <a:ext cx="8610600" cy="992187"/>
          </a:xfrm>
        </p:spPr>
        <p:txBody>
          <a:bodyPr/>
          <a:lstStyle/>
          <a:p>
            <a:pPr eaLnBrk="1" hangingPunct="1"/>
            <a:r>
              <a:rPr lang="en-US" sz="4000" smtClean="0"/>
              <a:t>How are Annuity Premiums Paid? 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868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An annuity can be purchased with one lump-sum payment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Called a single-premium annuity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Or it can be purchased in installments over a period of years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Called an annual-premium annuity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Considerable latitude is allowed regarding the timing and amount of premiums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installment arrangement is a flexible-premium annuity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size of the eventual annuity benefit is a function of the accumulated premium dollars at the time the annuitant decides to begin collecting benefits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Many of the life insurance settlement options discussed in Chapter 16 are, in essence, single-premium annuities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life insurance proceeds are used as the single premium to purchase a particular income stream described in the policy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3EB927E-F8ED-4DA9-A47E-54412AFDA5A3}" type="slidenum">
              <a:rPr lang="en-US"/>
              <a:pPr/>
              <a:t>27</a:t>
            </a:fld>
            <a:endParaRPr lang="en-US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When Do Benefits Begin?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Benefits can begin as soon as the annuity is purchased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And continue at specified intervals thereafter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Called an immediate annuity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Deferred annuity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Benefits are deferred until some future time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particular time when benefits are to begin may or may not be specified ahead of time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If such a time is designated, changes usually can be made if desired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57DCB58-3480-4A69-865A-F21502403821}" type="slidenum">
              <a:rPr lang="en-US"/>
              <a:pPr/>
              <a:t>28</a:t>
            </a:fld>
            <a:endParaRPr lang="en-US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Annuity Certain 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An annuity that is payable for a specified period of time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Without regard to the life or death of the annuitant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For example, benefits might be payable for exactly ten years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If the annuitant dies before all payments have been made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The remaining benefits continue to be paid to either the annuitant’s heirs or a secondary person named in the annuity contract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An annuity certain has no survivorship benefit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mtClean="0"/>
              <a:t>Payments consists entirely of interest earnings and liquidation of principal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0527A58-8199-4917-9AC6-DA43A5E6A7B2}" type="slidenum">
              <a:rPr lang="en-US"/>
              <a:pPr/>
              <a:t>29</a:t>
            </a:fld>
            <a:endParaRPr lang="en-US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Straight Life Annuity 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Pays benefits only during the lifetime of the annuitant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If the annuitant dies the day after purchasing the annuity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There is no obligation for the insurer to return any of the purchase price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Rather, the money is used to provide the survivorship element of the payments made to those persons still living and collecting benefits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older an annuitant is when benefits begin under a straight life annuity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greater is the size of each periodic payment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Older persons can be expected to die before collecting as many annuity payments as their younger counterparts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85A3FD6-9C04-4639-A5B8-88F3D02CE068}" type="slidenum">
              <a:rPr lang="en-US"/>
              <a:pPr/>
              <a:t>30</a:t>
            </a:fld>
            <a:endParaRPr lang="en-US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Joint and Survivor Annuity 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An annuity may be issued on more than one life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A common arrangement provides that the annuity payments will continue as long as either annuitant is alive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 periodic payment may be constant during the entire period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Or it may be arranged so that the amount of each payment is reduced on the death of the first annuitant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 size of the survivor’s benefit is often stated as a percentage of the joint benefit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Using the terminology joint and x percent survivor annuity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 joint and 100 percent survivor annuity would pay the same benefit regardless of whether one or two annuitants were still alive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 joint and 50 percent survivor annuity would pay the survivor only one-half of the joint benefit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1F3956C-81A9-4318-B43D-E28E7C8036E4}" type="slidenum">
              <a:rPr lang="en-US"/>
              <a:pPr/>
              <a:t>31</a:t>
            </a:fld>
            <a:endParaRPr lang="en-US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Joint and Survivor Annuity</a:t>
            </a: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Assuming all other factors are the same, the greater the reduction in benefits when the first person dies </a:t>
            </a:r>
          </a:p>
          <a:p>
            <a:pPr lvl="1" eaLnBrk="1" hangingPunct="1"/>
            <a:r>
              <a:rPr lang="en-US" smtClean="0"/>
              <a:t>The larger will be the joint benefit while both persons live </a:t>
            </a:r>
          </a:p>
          <a:p>
            <a:pPr eaLnBrk="1" hangingPunct="1"/>
            <a:r>
              <a:rPr lang="en-US" smtClean="0"/>
              <a:t>Another important determinant of benefit’s size for joint and survivor annuities is age </a:t>
            </a:r>
          </a:p>
          <a:p>
            <a:pPr lvl="1" eaLnBrk="1" hangingPunct="1"/>
            <a:r>
              <a:rPr lang="en-US" smtClean="0"/>
              <a:t>Joint and survivor annuity benefits are more expensive at younger ages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DC5EE47-FBDC-4BD1-910C-7FA1C9D1450F}" type="slidenum">
              <a:rPr lang="en-US"/>
              <a:pPr/>
              <a:t>32</a:t>
            </a:fld>
            <a:endParaRPr lang="en-US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Period-Certain Guarantees 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Annuities based on the lives of one or more persons can be arranged so that, regardless of the life or death of the annuitant(s)</a:t>
            </a:r>
          </a:p>
          <a:p>
            <a:pPr lvl="1" eaLnBrk="1" hangingPunct="1"/>
            <a:r>
              <a:rPr lang="en-US" smtClean="0"/>
              <a:t>At least a minimum number of annuity payments is made </a:t>
            </a:r>
          </a:p>
          <a:p>
            <a:pPr eaLnBrk="1" hangingPunct="1"/>
            <a:r>
              <a:rPr lang="en-US" smtClean="0"/>
              <a:t>In general, a period-certain life annuity ceases payments when the later of the following events occurs </a:t>
            </a:r>
          </a:p>
          <a:p>
            <a:pPr lvl="1" eaLnBrk="1" hangingPunct="1"/>
            <a:r>
              <a:rPr lang="en-US" smtClean="0"/>
              <a:t>Death of the annuitant </a:t>
            </a:r>
          </a:p>
          <a:p>
            <a:pPr lvl="1" eaLnBrk="1" hangingPunct="1"/>
            <a:r>
              <a:rPr lang="en-US" smtClean="0"/>
              <a:t>Expiration of the minimum guarantee period </a:t>
            </a:r>
          </a:p>
          <a:p>
            <a:pPr lvl="1"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B8D51B1-2057-4E94-BEB9-45BFB96FD380}" type="slidenum">
              <a:rPr lang="en-US"/>
              <a:pPr/>
              <a:t>33</a:t>
            </a:fld>
            <a:endParaRPr lang="en-US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Period-Certain Guarantees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If an annuitant is relatively young, the addition of a period-certain guarantee to a life annuity will not have a large effect on the size of each annuity payment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reason for the much greater effect on benefits at older ages is the increased likelihood that the period-certain guarantee will be the factor governing the length of the payout period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It is more expensive at older ages to add a guarantee providing at least a minimum number of payments regardless of the annuitant’s life or death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increased price for the guarantee is reflected in relatively lower benefits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BD00A06-C302-40B8-9B4A-8B6F10570650}" type="slidenum">
              <a:rPr lang="en-US"/>
              <a:pPr/>
              <a:t>34</a:t>
            </a:fld>
            <a:endParaRPr lang="en-US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Refund Guarantees 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Other arrangements to ensure at least a minimum return from an annuity are the refund guarantees that can be added to straight life and joint and survivor annuities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When a straight life annuity has an installment refund guarantee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Benefits continue after the death of the annuitant until the combined benefits paid before and after death equal the original purchase price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With the cash refund guarantee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difference between the total payments received in the original premium would be paid immediately in cash to the beneficiary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More expensive than the installment refund option because the insurer forfeits the right to earn interest on the money immediately refunded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7F386F1-3D71-48E6-9B3E-637C6F9F7A67}" type="slidenum">
              <a:rPr lang="en-US"/>
              <a:pPr/>
              <a:t>35</a:t>
            </a:fld>
            <a:endParaRPr lang="en-US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Temporary Life Annuity 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Rarely used </a:t>
            </a:r>
          </a:p>
          <a:p>
            <a:pPr eaLnBrk="1" hangingPunct="1"/>
            <a:r>
              <a:rPr lang="en-US" smtClean="0"/>
              <a:t>Pays benefits until the expiration of a specified period of years or until the annuitant dies </a:t>
            </a:r>
          </a:p>
          <a:p>
            <a:pPr lvl="1" eaLnBrk="1" hangingPunct="1"/>
            <a:r>
              <a:rPr lang="en-US" smtClean="0"/>
              <a:t>Whichever comes first </a:t>
            </a:r>
          </a:p>
          <a:p>
            <a:pPr eaLnBrk="1" hangingPunct="1"/>
            <a:r>
              <a:rPr lang="en-US" smtClean="0"/>
              <a:t>A temporary life annuity can be considered the opposite of a period-certain life annuity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4437B52-5D65-42A8-B7C1-E03F96329026}" type="slidenum">
              <a:rPr lang="en-US"/>
              <a:pPr/>
              <a:t>36</a:t>
            </a:fld>
            <a:endParaRPr lang="en-US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5613"/>
            <a:ext cx="8610600" cy="992187"/>
          </a:xfrm>
        </p:spPr>
        <p:txBody>
          <a:bodyPr/>
          <a:lstStyle/>
          <a:p>
            <a:pPr eaLnBrk="1" hangingPunct="1"/>
            <a:r>
              <a:rPr lang="en-US" sz="4000" smtClean="0"/>
              <a:t>Is the Contract Fixed or Variable?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Fixed annuity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An annuity that has a benefit expressed in terms of a stated dollar amount based on a guaranteed rate of return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In practice, the actual benefit paid under a fixed annuity may vary over time	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If interest earnings, expenses, and/or mortality experience are better than what was assumed in computing the annuity premium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Market value-adjusted annuity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Sometimes referred to as the modified guaranteed annuity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Can be used with fixed deferred annuities to provide relatively higher minimal interest rate guarantees during the first several years after a contract is issued but before benefits begin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10536CD-AB9F-4D03-89D9-E1FBE515C29D}" type="slidenum">
              <a:rPr lang="en-US"/>
              <a:pPr/>
              <a:t>37</a:t>
            </a:fld>
            <a:endParaRPr lang="en-US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5613"/>
            <a:ext cx="8610600" cy="992187"/>
          </a:xfrm>
        </p:spPr>
        <p:txBody>
          <a:bodyPr/>
          <a:lstStyle/>
          <a:p>
            <a:pPr eaLnBrk="1" hangingPunct="1"/>
            <a:r>
              <a:rPr lang="en-US" sz="4000" smtClean="0"/>
              <a:t>Is the Contract Fixed or Variable ?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71855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Variable annuity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Benefit associated with a variable annuity is expressed in terms of annuity units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value of each annuity unit fluctuates with the performance of a specified portfolio of investments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This causes the annuity income to fluctuate as well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General objective is to provide the annuitant with an income that fluctuates in dollar value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But remains reasonably constant in terms of purchasing power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To be successful, the investment portfolio underlying the variable annuity must increase in value when general price levels increase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/>
              <a:t>In past years, variable annuities were invested almost exclusively in common stocks; however, today many different investment choices are available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16C03A6-9A2E-4344-BE9D-D4AF0C3B8DFA}" type="slidenum">
              <a:rPr lang="en-US"/>
              <a:pPr/>
              <a:t>38</a:t>
            </a:fld>
            <a:endParaRPr lang="en-US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Taxation of Annuity Benefits 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In determining the income tax payable on annuity benefits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It would be unfair to tax the entire amount of benefits paid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Because each payment consist partly of a return of an individual’s principal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The general approach currently required is to exclude a portion of each annuity payment from federal income taxes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Until the sum of all of the excluded amounts equals exactly the original purchase price of the annuity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After that time, the entire amount of each annuity payment becomes fully taxable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22D7F60-CC3A-4959-8145-975ECFF59C8C}" type="slidenum">
              <a:rPr lang="en-US"/>
              <a:pPr/>
              <a:t>39</a:t>
            </a:fld>
            <a:endParaRPr lang="en-US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Taxation of Annuity Benefits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The amount of each benefit that can be excluded from taxes is computed according to rules specified by the IRS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Publishes tables for use in computing the probable number of years that a person can be expected to live and thus continue to receive annuity benefits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See Table 18-1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/>
              <a:t>For a straight life annuity with payments beginning at age 60, payments can be expected for 24.2 years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Exclusion ratio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Fraction of each payment that can be excluded from income taxation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E5DD7B2-C1E4-4A5E-AC61-8A44DCC98D06}" type="slidenum">
              <a:rPr lang="en-US"/>
              <a:pPr/>
              <a:t>40</a:t>
            </a:fld>
            <a:endParaRPr lang="en-US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Expected Years to Receive the Straight Life Annuity 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6324600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85EF557-6648-4DC1-929D-932E218C690D}" type="slidenum">
              <a:rPr lang="en-US"/>
              <a:pPr/>
              <a:t>41</a:t>
            </a:fld>
            <a:endParaRPr lang="en-US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Tax Issues Before Benefits Begin 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In recognition of their role as longer-term savings vehicles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Annuities usually do not produce taxable income for their owners until income benefits begin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Some annuities are participating and may pay dividends to their owners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If the owner of a deferred annuity receives a dividend before benefits begin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The dividend is considered to be a return of premium and is not subject to income taxation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If the dividend is received after annuity benefits begin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Dividends serve to increase the size of the periodic benefit and are taxed accordingly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0B014BD-B390-4D3E-B9DF-9B0CE3CE8176}" type="slidenum">
              <a:rPr lang="en-US"/>
              <a:pPr/>
              <a:t>42</a:t>
            </a:fld>
            <a:endParaRPr lang="en-US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Tax Issues Before Benefits Begin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One situation that may result in taxable income for an annuitant before benefits become payable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If the owner of a deferred annuity makes a partial withdrawal of funds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The withdrawal is treated as taxable income to the extent that the annuity value exceeds the total premiums paid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This rule was enacted to reduce the possibility that annuities might be used as short-term, temporary tax shelters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The tax law also says for withdrawals that occur before age 59.5 a penalty tax of 10% may be added to the regular income tax payable on the withdrawal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7D5D4E8-BDD4-42D2-879A-1AE6B40EF3FF}" type="slidenum">
              <a:rPr lang="en-US"/>
              <a:pPr/>
              <a:t>43</a:t>
            </a:fld>
            <a:endParaRPr lang="en-US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Tax Issues Before Benefits Begin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Withdrawals associated with some circumstances are exempt from the additional penalty tax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Such as death, disability, </a:t>
            </a:r>
            <a:r>
              <a:rPr lang="en-US" i="1" smtClean="0"/>
              <a:t>etc</a:t>
            </a:r>
            <a:r>
              <a:rPr lang="en-US" smtClean="0"/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The exemptions are few enough to cause many potential buyers of deferred annuities to think twice before committing the funds to such contracts at young ages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Unless an individual seriously intends to use the funds accumulating in a deferred annuity to help provide income during retirement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Alternative savings vehicles may be the better choice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Lecture 31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1022</TotalTime>
  <Words>2973</Words>
  <Application>Microsoft Office PowerPoint</Application>
  <PresentationFormat>On-screen Show (4:3)</PresentationFormat>
  <Paragraphs>308</Paragraphs>
  <Slides>44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M00_REJDA_6117643_11_RMI_C00</vt:lpstr>
      <vt:lpstr>Equation</vt:lpstr>
      <vt:lpstr>Slide 1</vt:lpstr>
      <vt:lpstr>Objectives</vt:lpstr>
      <vt:lpstr>Individual Annuities</vt:lpstr>
      <vt:lpstr>Exhibit 14.1  How Tax Deferral Works</vt:lpstr>
      <vt:lpstr>Fixed Annuities</vt:lpstr>
      <vt:lpstr>Fixed Annuities</vt:lpstr>
      <vt:lpstr>Fixed Annuities</vt:lpstr>
      <vt:lpstr>Fixed Annuities</vt:lpstr>
      <vt:lpstr>Variable Annuities</vt:lpstr>
      <vt:lpstr>Exhibit 14.2  Examples of Monthly Income Annuity Payments from an Immediate Annuity, $250,000 Purchase Price, Male, Age 67</vt:lpstr>
      <vt:lpstr>Variable Annuities</vt:lpstr>
      <vt:lpstr>Variable Annuities</vt:lpstr>
      <vt:lpstr>Exhibit 14.3  Three Low-Cost Variable Annuities</vt:lpstr>
      <vt:lpstr>Equity-Indexed Annuities</vt:lpstr>
      <vt:lpstr>Taxation of Individual Annuities</vt:lpstr>
      <vt:lpstr>Taxation of Individual Annuities</vt:lpstr>
      <vt:lpstr>Individual Retirement Accounts</vt:lpstr>
      <vt:lpstr>Traditional IRA</vt:lpstr>
      <vt:lpstr>Traditional IRA</vt:lpstr>
      <vt:lpstr>Traditional IRA</vt:lpstr>
      <vt:lpstr>Roth IRA</vt:lpstr>
      <vt:lpstr>Exhibit 14.4  Comparison of a Traditional IRA with a Roth IRA</vt:lpstr>
      <vt:lpstr>Insight 14.4  Retirement Income Calculator</vt:lpstr>
      <vt:lpstr>Three-Legged Stool Approach to Retirement Planning </vt:lpstr>
      <vt:lpstr>Structure of Annuities </vt:lpstr>
      <vt:lpstr>How are Annuity Premiums Paid? </vt:lpstr>
      <vt:lpstr>When Do Benefits Begin?</vt:lpstr>
      <vt:lpstr>Annuity Certain </vt:lpstr>
      <vt:lpstr>Straight Life Annuity </vt:lpstr>
      <vt:lpstr>Joint and Survivor Annuity </vt:lpstr>
      <vt:lpstr>Joint and Survivor Annuity</vt:lpstr>
      <vt:lpstr>Period-Certain Guarantees </vt:lpstr>
      <vt:lpstr>Period-Certain Guarantees</vt:lpstr>
      <vt:lpstr>Refund Guarantees </vt:lpstr>
      <vt:lpstr>Temporary Life Annuity </vt:lpstr>
      <vt:lpstr>Is the Contract Fixed or Variable?</vt:lpstr>
      <vt:lpstr>Is the Contract Fixed or Variable ?</vt:lpstr>
      <vt:lpstr>Taxation of Annuity Benefits </vt:lpstr>
      <vt:lpstr>Taxation of Annuity Benefits</vt:lpstr>
      <vt:lpstr>Expected Years to Receive the Straight Life Annuity </vt:lpstr>
      <vt:lpstr>Tax Issues Before Benefits Begin </vt:lpstr>
      <vt:lpstr>Tax Issues Before Benefits Begin</vt:lpstr>
      <vt:lpstr>Tax Issues Before Benefits Begin</vt:lpstr>
      <vt:lpstr>Slide 44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14</dc:title>
  <dc:subject>Annuities and Individual Retirement Accounts</dc:subject>
  <dc:creator>George E. Rejda</dc:creator>
  <cp:keywords/>
  <dc:description/>
  <cp:lastModifiedBy>Administrator</cp:lastModifiedBy>
  <cp:revision>105</cp:revision>
  <dcterms:created xsi:type="dcterms:W3CDTF">2004-08-04T08:00:35Z</dcterms:created>
  <dcterms:modified xsi:type="dcterms:W3CDTF">2014-06-22T11:17:45Z</dcterms:modified>
  <cp:category/>
</cp:coreProperties>
</file>