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9" r:id="rId1"/>
  </p:sldMasterIdLst>
  <p:notesMasterIdLst>
    <p:notesMasterId r:id="rId41"/>
  </p:notesMasterIdLst>
  <p:sldIdLst>
    <p:sldId id="437" r:id="rId2"/>
    <p:sldId id="399" r:id="rId3"/>
    <p:sldId id="400" r:id="rId4"/>
    <p:sldId id="401" r:id="rId5"/>
    <p:sldId id="402" r:id="rId6"/>
    <p:sldId id="403" r:id="rId7"/>
    <p:sldId id="404" r:id="rId8"/>
    <p:sldId id="405" r:id="rId9"/>
    <p:sldId id="406" r:id="rId10"/>
    <p:sldId id="407" r:id="rId11"/>
    <p:sldId id="408" r:id="rId12"/>
    <p:sldId id="409" r:id="rId13"/>
    <p:sldId id="410" r:id="rId14"/>
    <p:sldId id="411" r:id="rId15"/>
    <p:sldId id="412" r:id="rId16"/>
    <p:sldId id="413" r:id="rId17"/>
    <p:sldId id="414" r:id="rId18"/>
    <p:sldId id="415" r:id="rId19"/>
    <p:sldId id="416" r:id="rId20"/>
    <p:sldId id="417" r:id="rId21"/>
    <p:sldId id="418" r:id="rId22"/>
    <p:sldId id="419" r:id="rId23"/>
    <p:sldId id="420" r:id="rId24"/>
    <p:sldId id="421" r:id="rId25"/>
    <p:sldId id="422" r:id="rId26"/>
    <p:sldId id="423" r:id="rId27"/>
    <p:sldId id="424" r:id="rId28"/>
    <p:sldId id="425" r:id="rId29"/>
    <p:sldId id="426" r:id="rId30"/>
    <p:sldId id="427" r:id="rId31"/>
    <p:sldId id="428" r:id="rId32"/>
    <p:sldId id="429" r:id="rId33"/>
    <p:sldId id="430" r:id="rId34"/>
    <p:sldId id="431" r:id="rId35"/>
    <p:sldId id="432" r:id="rId36"/>
    <p:sldId id="433" r:id="rId37"/>
    <p:sldId id="434" r:id="rId38"/>
    <p:sldId id="435" r:id="rId39"/>
    <p:sldId id="438" r:id="rId4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77" autoAdjust="0"/>
    <p:restoredTop sz="90929"/>
  </p:normalViewPr>
  <p:slideViewPr>
    <p:cSldViewPr>
      <p:cViewPr varScale="1">
        <p:scale>
          <a:sx n="71" d="100"/>
          <a:sy n="71" d="100"/>
        </p:scale>
        <p:origin x="-105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F383FA3-1AA1-4BF4-8519-4EF667682689}" type="slidenum">
              <a:rPr lang="en-US"/>
              <a:pPr>
                <a:defRPr/>
              </a:pPr>
              <a:t>‹#›</a:t>
            </a:fld>
            <a:endParaRPr lang="en-US"/>
          </a:p>
        </p:txBody>
      </p:sp>
    </p:spTree>
    <p:extLst>
      <p:ext uri="{BB962C8B-B14F-4D97-AF65-F5344CB8AC3E}">
        <p14:creationId xmlns:p14="http://schemas.microsoft.com/office/powerpoint/2010/main" xmlns="" val="32742120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903E94C-D7A1-44D4-8758-8FB95801907F}" type="slidenum">
              <a:rPr lang="en-US" sz="1200"/>
              <a:pPr/>
              <a:t>1</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714049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9213B96-DC43-4B0B-AAB2-29D9CA325587}" type="slidenum">
              <a:rPr lang="en-US" sz="1200"/>
              <a:pPr/>
              <a:t>39</a:t>
            </a:fld>
            <a:endParaRPr lang="en-US" sz="120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4253643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96849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501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364502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28563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0074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913937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23716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439405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397710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61512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84713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13-</a:t>
            </a:r>
            <a:fld id="{230A13C8-B69C-4C71-A2A8-8951EC57D5BB}"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Buying Life Insurance</a:t>
            </a:r>
          </a:p>
        </p:txBody>
      </p:sp>
      <p:sp>
        <p:nvSpPr>
          <p:cNvPr id="83971"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26  </a:t>
            </a:r>
            <a:endParaRPr lang="en-US" sz="2400" b="1" i="1" u="sng" dirty="0">
              <a:latin typeface="Times"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13B9D52-0C0E-4C5C-80C5-07BA24A0CD9B}" type="slidenum">
              <a:rPr lang="en-US"/>
              <a:pPr/>
              <a:t>2</a:t>
            </a:fld>
            <a:endParaRPr lang="en-US"/>
          </a:p>
        </p:txBody>
      </p:sp>
      <p:sp>
        <p:nvSpPr>
          <p:cNvPr id="86019" name="Rectangle 2"/>
          <p:cNvSpPr>
            <a:spLocks noGrp="1" noChangeArrowheads="1"/>
          </p:cNvSpPr>
          <p:nvPr>
            <p:ph type="title"/>
          </p:nvPr>
        </p:nvSpPr>
        <p:spPr/>
        <p:txBody>
          <a:bodyPr/>
          <a:lstStyle/>
          <a:p>
            <a:pPr eaLnBrk="1" hangingPunct="1"/>
            <a:r>
              <a:rPr lang="en-US" sz="4000" smtClean="0"/>
              <a:t>Income Tax Treatment of Life Insurance </a:t>
            </a:r>
          </a:p>
        </p:txBody>
      </p:sp>
      <p:sp>
        <p:nvSpPr>
          <p:cNvPr id="86020" name="Rectangle 3"/>
          <p:cNvSpPr>
            <a:spLocks noGrp="1" noChangeArrowheads="1"/>
          </p:cNvSpPr>
          <p:nvPr>
            <p:ph type="body" idx="1"/>
          </p:nvPr>
        </p:nvSpPr>
        <p:spPr/>
        <p:txBody>
          <a:bodyPr/>
          <a:lstStyle/>
          <a:p>
            <a:pPr eaLnBrk="1" hangingPunct="1">
              <a:lnSpc>
                <a:spcPct val="80000"/>
              </a:lnSpc>
            </a:pPr>
            <a:r>
              <a:rPr lang="en-US" sz="2400" smtClean="0"/>
              <a:t>Premiums </a:t>
            </a:r>
          </a:p>
          <a:p>
            <a:pPr lvl="1" eaLnBrk="1" hangingPunct="1">
              <a:lnSpc>
                <a:spcPct val="80000"/>
              </a:lnSpc>
            </a:pPr>
            <a:r>
              <a:rPr lang="en-US" sz="2000" smtClean="0"/>
              <a:t>In most cases, individuals cannot deduct the premiums they pay for individual life insurance </a:t>
            </a:r>
          </a:p>
          <a:p>
            <a:pPr lvl="1" eaLnBrk="1" hangingPunct="1">
              <a:lnSpc>
                <a:spcPct val="80000"/>
              </a:lnSpc>
            </a:pPr>
            <a:r>
              <a:rPr lang="en-US" sz="2000" smtClean="0"/>
              <a:t>The primary exception is for someone who is paying premiums on a life insurance policy owned by a charitable organization </a:t>
            </a:r>
          </a:p>
          <a:p>
            <a:pPr eaLnBrk="1" hangingPunct="1">
              <a:lnSpc>
                <a:spcPct val="80000"/>
              </a:lnSpc>
            </a:pPr>
            <a:r>
              <a:rPr lang="en-US" sz="2400" smtClean="0"/>
              <a:t>Death benefits </a:t>
            </a:r>
          </a:p>
          <a:p>
            <a:pPr lvl="1" eaLnBrk="1" hangingPunct="1">
              <a:lnSpc>
                <a:spcPct val="80000"/>
              </a:lnSpc>
            </a:pPr>
            <a:r>
              <a:rPr lang="en-US" sz="2000" smtClean="0"/>
              <a:t>As a general rule, when an insured dies and a death benefit is paid </a:t>
            </a:r>
          </a:p>
          <a:p>
            <a:pPr lvl="2" eaLnBrk="1" hangingPunct="1">
              <a:lnSpc>
                <a:spcPct val="80000"/>
              </a:lnSpc>
            </a:pPr>
            <a:r>
              <a:rPr lang="en-US" sz="1800" smtClean="0"/>
              <a:t>The beneficiary does not have to report the death benefit as taxable income if the proceeds are paid in a lump sum </a:t>
            </a:r>
          </a:p>
          <a:p>
            <a:pPr lvl="2" eaLnBrk="1" hangingPunct="1">
              <a:lnSpc>
                <a:spcPct val="80000"/>
              </a:lnSpc>
            </a:pPr>
            <a:r>
              <a:rPr lang="en-US" sz="1800" smtClean="0"/>
              <a:t>When settlement is made through a series of periodic payments from the insurer </a:t>
            </a:r>
          </a:p>
          <a:p>
            <a:pPr lvl="3" eaLnBrk="1" hangingPunct="1">
              <a:lnSpc>
                <a:spcPct val="80000"/>
              </a:lnSpc>
            </a:pPr>
            <a:r>
              <a:rPr lang="en-US" smtClean="0"/>
              <a:t>The beneficiary generally can exclude only part of each payment from taxable income </a:t>
            </a:r>
          </a:p>
          <a:p>
            <a:pPr lvl="3" eaLnBrk="1" hangingPunct="1">
              <a:lnSpc>
                <a:spcPct val="80000"/>
              </a:lnSpc>
            </a:pPr>
            <a:r>
              <a:rPr lang="en-US" smtClean="0"/>
              <a:t>The amount of each payment that represents a distribution of the original death benefit is not taxed </a:t>
            </a:r>
          </a:p>
          <a:p>
            <a:pPr lvl="4" eaLnBrk="1" hangingPunct="1">
              <a:lnSpc>
                <a:spcPct val="80000"/>
              </a:lnSpc>
            </a:pPr>
            <a:r>
              <a:rPr lang="en-US" smtClean="0"/>
              <a:t>While the portion that is due to interest earnings is subject to taxation </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E63E5C0-5F0E-4A59-B8C2-85CAF0A2A577}" type="slidenum">
              <a:rPr lang="en-US"/>
              <a:pPr/>
              <a:t>3</a:t>
            </a:fld>
            <a:endParaRPr lang="en-US"/>
          </a:p>
        </p:txBody>
      </p:sp>
      <p:sp>
        <p:nvSpPr>
          <p:cNvPr id="87043" name="Rectangle 2"/>
          <p:cNvSpPr>
            <a:spLocks noGrp="1" noChangeArrowheads="1"/>
          </p:cNvSpPr>
          <p:nvPr>
            <p:ph type="title"/>
          </p:nvPr>
        </p:nvSpPr>
        <p:spPr/>
        <p:txBody>
          <a:bodyPr/>
          <a:lstStyle/>
          <a:p>
            <a:pPr eaLnBrk="1" hangingPunct="1"/>
            <a:r>
              <a:rPr lang="en-US" sz="4000" smtClean="0"/>
              <a:t>Income Tax Treatment of Life Insurance</a:t>
            </a:r>
          </a:p>
        </p:txBody>
      </p:sp>
      <p:sp>
        <p:nvSpPr>
          <p:cNvPr id="87044" name="Rectangle 3"/>
          <p:cNvSpPr>
            <a:spLocks noGrp="1" noChangeArrowheads="1"/>
          </p:cNvSpPr>
          <p:nvPr>
            <p:ph type="body" idx="1"/>
          </p:nvPr>
        </p:nvSpPr>
        <p:spPr/>
        <p:txBody>
          <a:bodyPr/>
          <a:lstStyle/>
          <a:p>
            <a:pPr eaLnBrk="1" hangingPunct="1">
              <a:lnSpc>
                <a:spcPct val="80000"/>
              </a:lnSpc>
            </a:pPr>
            <a:r>
              <a:rPr lang="en-US" smtClean="0"/>
              <a:t>Cash values </a:t>
            </a:r>
          </a:p>
          <a:p>
            <a:pPr lvl="1" eaLnBrk="1" hangingPunct="1">
              <a:lnSpc>
                <a:spcPct val="80000"/>
              </a:lnSpc>
            </a:pPr>
            <a:r>
              <a:rPr lang="en-US" smtClean="0"/>
              <a:t>If a life insurance policy with a cash value is terminated before death and the contract is surrendered for cash </a:t>
            </a:r>
          </a:p>
          <a:p>
            <a:pPr lvl="2" eaLnBrk="1" hangingPunct="1">
              <a:lnSpc>
                <a:spcPct val="80000"/>
              </a:lnSpc>
            </a:pPr>
            <a:r>
              <a:rPr lang="en-US" smtClean="0"/>
              <a:t>It is likely that there will be taxable income that must be reported in the year of the surrender </a:t>
            </a:r>
          </a:p>
          <a:p>
            <a:pPr lvl="2" eaLnBrk="1" hangingPunct="1">
              <a:lnSpc>
                <a:spcPct val="80000"/>
              </a:lnSpc>
            </a:pPr>
            <a:r>
              <a:rPr lang="en-US" smtClean="0"/>
              <a:t>The amount of taxable income is the difference between the cash received at termination and premiums that were paid during life of the contract </a:t>
            </a:r>
          </a:p>
          <a:p>
            <a:pPr lvl="1" eaLnBrk="1" hangingPunct="1">
              <a:lnSpc>
                <a:spcPct val="80000"/>
              </a:lnSpc>
            </a:pPr>
            <a:r>
              <a:rPr lang="en-US" smtClean="0"/>
              <a:t>While a cash value policy is in force, the annual increments to the cash value (inside buildup) often escape immediate taxation </a:t>
            </a:r>
          </a:p>
          <a:p>
            <a:pPr lvl="2" eaLnBrk="1" hangingPunct="1">
              <a:lnSpc>
                <a:spcPct val="80000"/>
              </a:lnSpc>
            </a:pPr>
            <a:r>
              <a:rPr lang="en-US" smtClean="0"/>
              <a:t>In many policies these increments are not taxed until the policy is surrendered for its cash value </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DDFAAA0-844F-42A8-88B4-306A992EAD12}" type="slidenum">
              <a:rPr lang="en-US"/>
              <a:pPr/>
              <a:t>4</a:t>
            </a:fld>
            <a:endParaRPr lang="en-US"/>
          </a:p>
        </p:txBody>
      </p:sp>
      <p:sp>
        <p:nvSpPr>
          <p:cNvPr id="88067" name="Rectangle 2"/>
          <p:cNvSpPr>
            <a:spLocks noGrp="1" noChangeArrowheads="1"/>
          </p:cNvSpPr>
          <p:nvPr>
            <p:ph type="title"/>
          </p:nvPr>
        </p:nvSpPr>
        <p:spPr/>
        <p:txBody>
          <a:bodyPr/>
          <a:lstStyle/>
          <a:p>
            <a:pPr eaLnBrk="1" hangingPunct="1"/>
            <a:r>
              <a:rPr lang="en-US" sz="4000" smtClean="0"/>
              <a:t>Income Tax Treatment of Life Insurance</a:t>
            </a:r>
          </a:p>
        </p:txBody>
      </p:sp>
      <p:sp>
        <p:nvSpPr>
          <p:cNvPr id="88068"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400" dirty="0" smtClean="0"/>
              <a:t>Cash Values</a:t>
            </a:r>
          </a:p>
          <a:p>
            <a:pPr lvl="1" eaLnBrk="1" hangingPunct="1">
              <a:lnSpc>
                <a:spcPct val="80000"/>
              </a:lnSpc>
            </a:pPr>
            <a:r>
              <a:rPr lang="en-US" sz="2000" dirty="0" smtClean="0"/>
              <a:t>In some policies however, taxation of part of the inside buildup occurs every year</a:t>
            </a:r>
          </a:p>
          <a:p>
            <a:pPr lvl="1" eaLnBrk="1" hangingPunct="1">
              <a:lnSpc>
                <a:spcPct val="80000"/>
              </a:lnSpc>
            </a:pPr>
            <a:r>
              <a:rPr lang="en-US" sz="2000" dirty="0" smtClean="0"/>
              <a:t>The determining factor depends on whether the policy meets the statutory definition of life insurance as specified in the IRC</a:t>
            </a:r>
          </a:p>
          <a:p>
            <a:pPr lvl="2" eaLnBrk="1" hangingPunct="1">
              <a:lnSpc>
                <a:spcPct val="80000"/>
              </a:lnSpc>
            </a:pPr>
            <a:r>
              <a:rPr lang="en-US" sz="1800" dirty="0" smtClean="0"/>
              <a:t>Policies that meet this definition are not subject to immediate taxation of their inside buildup </a:t>
            </a:r>
          </a:p>
          <a:p>
            <a:pPr lvl="2" eaLnBrk="1" hangingPunct="1">
              <a:lnSpc>
                <a:spcPct val="80000"/>
              </a:lnSpc>
            </a:pPr>
            <a:r>
              <a:rPr lang="en-US" sz="1800" dirty="0" smtClean="0"/>
              <a:t>Cash values of policies that cannot meet the requirements will be partially taxed each year </a:t>
            </a:r>
          </a:p>
          <a:p>
            <a:pPr lvl="1" eaLnBrk="1" hangingPunct="1">
              <a:lnSpc>
                <a:spcPct val="80000"/>
              </a:lnSpc>
            </a:pPr>
            <a:r>
              <a:rPr lang="en-US" sz="2000" dirty="0" smtClean="0"/>
              <a:t>According to the IRC, a policy is considered to be life insurance for tax purposes of it meets at least one of two tests </a:t>
            </a:r>
          </a:p>
          <a:p>
            <a:pPr lvl="2" eaLnBrk="1" hangingPunct="1">
              <a:lnSpc>
                <a:spcPct val="80000"/>
              </a:lnSpc>
            </a:pPr>
            <a:r>
              <a:rPr lang="en-US" sz="1800" dirty="0" smtClean="0"/>
              <a:t>The intent of both tests is to assure that the cash value in a particular policy is not excessive in relationship to the policy’s death benefit </a:t>
            </a:r>
          </a:p>
          <a:p>
            <a:pPr lvl="3" eaLnBrk="1" hangingPunct="1">
              <a:lnSpc>
                <a:spcPct val="80000"/>
              </a:lnSpc>
            </a:pPr>
            <a:r>
              <a:rPr lang="en-US" dirty="0" smtClean="0"/>
              <a:t>Contracts that are primarily savings vehicles and have a only a nominal death benefit will be unable to pass these tests </a:t>
            </a:r>
          </a:p>
          <a:p>
            <a:pPr lvl="4" eaLnBrk="1" hangingPunct="1">
              <a:lnSpc>
                <a:spcPct val="80000"/>
              </a:lnSpc>
            </a:pPr>
            <a:r>
              <a:rPr lang="en-US" dirty="0" smtClean="0"/>
              <a:t>Therefore, these contracts will not be granted an income tax advantage for the inside buildup</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F1E6EF2-FBDE-44FE-8EC7-E79C80E6F63C}" type="slidenum">
              <a:rPr lang="en-US"/>
              <a:pPr/>
              <a:t>5</a:t>
            </a:fld>
            <a:endParaRPr lang="en-US"/>
          </a:p>
        </p:txBody>
      </p:sp>
      <p:sp>
        <p:nvSpPr>
          <p:cNvPr id="89091" name="Rectangle 2"/>
          <p:cNvSpPr>
            <a:spLocks noGrp="1" noChangeArrowheads="1"/>
          </p:cNvSpPr>
          <p:nvPr>
            <p:ph type="title"/>
          </p:nvPr>
        </p:nvSpPr>
        <p:spPr/>
        <p:txBody>
          <a:bodyPr/>
          <a:lstStyle/>
          <a:p>
            <a:pPr eaLnBrk="1" hangingPunct="1"/>
            <a:r>
              <a:rPr lang="en-US" sz="4000" smtClean="0"/>
              <a:t>Life Insurance Contract Provisions </a:t>
            </a:r>
          </a:p>
        </p:txBody>
      </p:sp>
      <p:sp>
        <p:nvSpPr>
          <p:cNvPr id="89092" name="Rectangle 3"/>
          <p:cNvSpPr>
            <a:spLocks noGrp="1" noChangeArrowheads="1"/>
          </p:cNvSpPr>
          <p:nvPr>
            <p:ph type="body" idx="1"/>
          </p:nvPr>
        </p:nvSpPr>
        <p:spPr/>
        <p:txBody>
          <a:bodyPr/>
          <a:lstStyle/>
          <a:p>
            <a:pPr eaLnBrk="1" hangingPunct="1"/>
            <a:r>
              <a:rPr lang="en-US" smtClean="0"/>
              <a:t>The contractual provisions of the life insurance policy are of special significance to the insured </a:t>
            </a:r>
          </a:p>
          <a:p>
            <a:pPr eaLnBrk="1" hangingPunct="1"/>
            <a:r>
              <a:rPr lang="en-US" smtClean="0"/>
              <a:t>Because it is through the wise use of these rights that some of the most valuable benefits of protection can be obtained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F5B4062-BA34-4851-AF4F-2B1178ABF6A8}" type="slidenum">
              <a:rPr lang="en-US"/>
              <a:pPr/>
              <a:t>6</a:t>
            </a:fld>
            <a:endParaRPr lang="en-US"/>
          </a:p>
        </p:txBody>
      </p:sp>
      <p:sp>
        <p:nvSpPr>
          <p:cNvPr id="90115" name="Rectangle 2"/>
          <p:cNvSpPr>
            <a:spLocks noGrp="1" noChangeArrowheads="1"/>
          </p:cNvSpPr>
          <p:nvPr>
            <p:ph type="title"/>
          </p:nvPr>
        </p:nvSpPr>
        <p:spPr/>
        <p:txBody>
          <a:bodyPr/>
          <a:lstStyle/>
          <a:p>
            <a:pPr eaLnBrk="1" hangingPunct="1"/>
            <a:r>
              <a:rPr lang="en-US" smtClean="0"/>
              <a:t>Incontestability Clause </a:t>
            </a:r>
          </a:p>
        </p:txBody>
      </p:sp>
      <p:sp>
        <p:nvSpPr>
          <p:cNvPr id="90116"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000" dirty="0" smtClean="0"/>
              <a:t>If the policy has been in force for a given period and if the insured has not died during that time </a:t>
            </a:r>
          </a:p>
          <a:p>
            <a:pPr lvl="1" eaLnBrk="1" hangingPunct="1">
              <a:lnSpc>
                <a:spcPct val="80000"/>
              </a:lnSpc>
            </a:pPr>
            <a:r>
              <a:rPr lang="en-US" sz="1800" dirty="0" smtClean="0"/>
              <a:t>The insurer may not afterward refuse to pay the proceeds, nor may it cancel or contest the contract, even due to fraud </a:t>
            </a:r>
          </a:p>
          <a:p>
            <a:pPr eaLnBrk="1" hangingPunct="1">
              <a:lnSpc>
                <a:spcPct val="80000"/>
              </a:lnSpc>
            </a:pPr>
            <a:r>
              <a:rPr lang="en-US" sz="2000" dirty="0" smtClean="0"/>
              <a:t>Thus, if an insured is found to have lied about his or her physical condition at the time the application was made for life insurance </a:t>
            </a:r>
          </a:p>
          <a:p>
            <a:pPr lvl="1" eaLnBrk="1" hangingPunct="1">
              <a:lnSpc>
                <a:spcPct val="80000"/>
              </a:lnSpc>
            </a:pPr>
            <a:r>
              <a:rPr lang="en-US" sz="1800" dirty="0" smtClean="0"/>
              <a:t>And this misrepresentation is not discovered until after the expiration of the incontestability clause </a:t>
            </a:r>
          </a:p>
          <a:p>
            <a:pPr lvl="2" eaLnBrk="1" hangingPunct="1">
              <a:lnSpc>
                <a:spcPct val="80000"/>
              </a:lnSpc>
            </a:pPr>
            <a:r>
              <a:rPr lang="en-US" sz="1600" dirty="0" smtClean="0"/>
              <a:t>The insurer may neither cancel the policy nor refuse to pay the face amount if the insured has died from a cause not excluded under the basic terms of the policy </a:t>
            </a:r>
          </a:p>
          <a:p>
            <a:pPr eaLnBrk="1" hangingPunct="1">
              <a:lnSpc>
                <a:spcPct val="80000"/>
              </a:lnSpc>
            </a:pPr>
            <a:r>
              <a:rPr lang="en-US" sz="2000" dirty="0" smtClean="0"/>
              <a:t>Serves as a time limit within which the insurer must discover any fraud or misrepresentation in the application or be barred thereafter from asserting what would otherwise be its legal right </a:t>
            </a:r>
          </a:p>
          <a:p>
            <a:pPr eaLnBrk="1" hangingPunct="1">
              <a:lnSpc>
                <a:spcPct val="80000"/>
              </a:lnSpc>
            </a:pPr>
            <a:r>
              <a:rPr lang="en-US" sz="2000" dirty="0" smtClean="0"/>
              <a:t>The legal justification for this clause is protection of beneficiaries from doubtful claims by an insurer </a:t>
            </a:r>
          </a:p>
          <a:p>
            <a:pPr lvl="1" eaLnBrk="1" hangingPunct="1">
              <a:lnSpc>
                <a:spcPct val="80000"/>
              </a:lnSpc>
            </a:pPr>
            <a:r>
              <a:rPr lang="en-US" sz="1800" dirty="0" smtClean="0"/>
              <a:t>That the deceased had made misrepresentations after it becomes impossible for the deceased to defend against or to deny the allegation </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8B6A71D-C0BD-4DFA-91C0-6E911FB65C7B}" type="slidenum">
              <a:rPr lang="en-US"/>
              <a:pPr/>
              <a:t>7</a:t>
            </a:fld>
            <a:endParaRPr lang="en-US"/>
          </a:p>
        </p:txBody>
      </p:sp>
      <p:sp>
        <p:nvSpPr>
          <p:cNvPr id="91139" name="Rectangle 2"/>
          <p:cNvSpPr>
            <a:spLocks noGrp="1" noChangeArrowheads="1"/>
          </p:cNvSpPr>
          <p:nvPr>
            <p:ph type="title"/>
          </p:nvPr>
        </p:nvSpPr>
        <p:spPr/>
        <p:txBody>
          <a:bodyPr/>
          <a:lstStyle/>
          <a:p>
            <a:pPr eaLnBrk="1" hangingPunct="1"/>
            <a:r>
              <a:rPr lang="en-US" smtClean="0"/>
              <a:t>Suicide Clause </a:t>
            </a:r>
          </a:p>
        </p:txBody>
      </p:sp>
      <p:sp>
        <p:nvSpPr>
          <p:cNvPr id="91140" name="Rectangle 3"/>
          <p:cNvSpPr>
            <a:spLocks noGrp="1" noChangeArrowheads="1"/>
          </p:cNvSpPr>
          <p:nvPr>
            <p:ph type="body" idx="1"/>
          </p:nvPr>
        </p:nvSpPr>
        <p:spPr/>
        <p:txBody>
          <a:bodyPr/>
          <a:lstStyle/>
          <a:p>
            <a:pPr eaLnBrk="1" hangingPunct="1">
              <a:lnSpc>
                <a:spcPct val="90000"/>
              </a:lnSpc>
            </a:pPr>
            <a:r>
              <a:rPr lang="en-US" smtClean="0"/>
              <a:t>Partially protects the beneficiary from the financial consequences of suicide </a:t>
            </a:r>
          </a:p>
          <a:p>
            <a:pPr eaLnBrk="1" hangingPunct="1">
              <a:lnSpc>
                <a:spcPct val="90000"/>
              </a:lnSpc>
            </a:pPr>
            <a:r>
              <a:rPr lang="en-US" smtClean="0"/>
              <a:t>States that if the insured does not commit suicide for at least a stated period (usually two years after issuance of the contract)</a:t>
            </a:r>
          </a:p>
          <a:p>
            <a:pPr lvl="1" eaLnBrk="1" hangingPunct="1">
              <a:lnSpc>
                <a:spcPct val="90000"/>
              </a:lnSpc>
            </a:pPr>
            <a:r>
              <a:rPr lang="en-US" smtClean="0"/>
              <a:t>The insurer may not deny liability under the policy for subsequent suicide </a:t>
            </a:r>
          </a:p>
          <a:p>
            <a:pPr eaLnBrk="1" hangingPunct="1">
              <a:lnSpc>
                <a:spcPct val="90000"/>
              </a:lnSpc>
            </a:pPr>
            <a:r>
              <a:rPr lang="en-US" smtClean="0"/>
              <a:t>If the suicide occurs within two years of the issuance of the policy </a:t>
            </a:r>
          </a:p>
          <a:p>
            <a:pPr lvl="1" eaLnBrk="1" hangingPunct="1">
              <a:lnSpc>
                <a:spcPct val="90000"/>
              </a:lnSpc>
            </a:pPr>
            <a:r>
              <a:rPr lang="en-US" smtClean="0"/>
              <a:t>The insurer’s only obligation is to return without interest the premiums that have been paid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05AA34C-C736-424D-8998-8ADF9733B565}" type="slidenum">
              <a:rPr lang="en-US"/>
              <a:pPr/>
              <a:t>8</a:t>
            </a:fld>
            <a:endParaRPr lang="en-US"/>
          </a:p>
        </p:txBody>
      </p:sp>
      <p:sp>
        <p:nvSpPr>
          <p:cNvPr id="92163" name="Rectangle 2"/>
          <p:cNvSpPr>
            <a:spLocks noGrp="1" noChangeArrowheads="1"/>
          </p:cNvSpPr>
          <p:nvPr>
            <p:ph type="title"/>
          </p:nvPr>
        </p:nvSpPr>
        <p:spPr/>
        <p:txBody>
          <a:bodyPr/>
          <a:lstStyle/>
          <a:p>
            <a:pPr eaLnBrk="1" hangingPunct="1"/>
            <a:r>
              <a:rPr lang="en-US" smtClean="0"/>
              <a:t>Misstatement of Age or Sex </a:t>
            </a:r>
          </a:p>
        </p:txBody>
      </p:sp>
      <p:sp>
        <p:nvSpPr>
          <p:cNvPr id="92164" name="Rectangle 3"/>
          <p:cNvSpPr>
            <a:spLocks noGrp="1" noChangeArrowheads="1"/>
          </p:cNvSpPr>
          <p:nvPr>
            <p:ph type="body" idx="1"/>
          </p:nvPr>
        </p:nvSpPr>
        <p:spPr/>
        <p:txBody>
          <a:bodyPr/>
          <a:lstStyle/>
          <a:p>
            <a:pPr eaLnBrk="1" hangingPunct="1">
              <a:lnSpc>
                <a:spcPct val="80000"/>
              </a:lnSpc>
            </a:pPr>
            <a:r>
              <a:rPr lang="en-US" sz="2000" smtClean="0"/>
              <a:t>Misrepresenting one’s age in life insurance is material to accepting the risk and normally would become a defense against payment of the proceeds</a:t>
            </a:r>
          </a:p>
          <a:p>
            <a:pPr lvl="1" eaLnBrk="1" hangingPunct="1">
              <a:lnSpc>
                <a:spcPct val="80000"/>
              </a:lnSpc>
            </a:pPr>
            <a:r>
              <a:rPr lang="en-US" sz="1800" smtClean="0"/>
              <a:t>If it were not for the incontestability clause </a:t>
            </a:r>
          </a:p>
          <a:p>
            <a:pPr eaLnBrk="1" hangingPunct="1">
              <a:lnSpc>
                <a:spcPct val="80000"/>
              </a:lnSpc>
            </a:pPr>
            <a:r>
              <a:rPr lang="en-US" sz="2000" smtClean="0"/>
              <a:t>Without some control over this possibility </a:t>
            </a:r>
          </a:p>
          <a:p>
            <a:pPr lvl="1" eaLnBrk="1" hangingPunct="1">
              <a:lnSpc>
                <a:spcPct val="80000"/>
              </a:lnSpc>
            </a:pPr>
            <a:r>
              <a:rPr lang="en-US" sz="1800" smtClean="0"/>
              <a:t>It would become possible for people to understate their ages to obtain lower life insurance premiums </a:t>
            </a:r>
          </a:p>
          <a:p>
            <a:pPr eaLnBrk="1" hangingPunct="1">
              <a:lnSpc>
                <a:spcPct val="80000"/>
              </a:lnSpc>
            </a:pPr>
            <a:r>
              <a:rPr lang="en-US" sz="2000" smtClean="0"/>
              <a:t>Proof of age is therefore required before proceeds are paid </a:t>
            </a:r>
          </a:p>
          <a:p>
            <a:pPr eaLnBrk="1" hangingPunct="1">
              <a:lnSpc>
                <a:spcPct val="80000"/>
              </a:lnSpc>
            </a:pPr>
            <a:r>
              <a:rPr lang="en-US" sz="2000" smtClean="0"/>
              <a:t>Under the misstatement-of-age clause </a:t>
            </a:r>
          </a:p>
          <a:p>
            <a:pPr lvl="1" eaLnBrk="1" hangingPunct="1">
              <a:lnSpc>
                <a:spcPct val="80000"/>
              </a:lnSpc>
            </a:pPr>
            <a:r>
              <a:rPr lang="en-US" sz="1800" smtClean="0"/>
              <a:t>If it is determined that the policyholder’s age has been misrepresented </a:t>
            </a:r>
          </a:p>
          <a:p>
            <a:pPr lvl="2" eaLnBrk="1" hangingPunct="1">
              <a:lnSpc>
                <a:spcPct val="80000"/>
              </a:lnSpc>
            </a:pPr>
            <a:r>
              <a:rPr lang="en-US" sz="1600" smtClean="0"/>
              <a:t>The insurer adjusts the amount of proceeds payable rather than canceling the agreement altogether </a:t>
            </a:r>
          </a:p>
          <a:p>
            <a:pPr eaLnBrk="1" hangingPunct="1">
              <a:lnSpc>
                <a:spcPct val="80000"/>
              </a:lnSpc>
            </a:pPr>
            <a:r>
              <a:rPr lang="en-US" sz="2000" smtClean="0"/>
              <a:t>Proceeds will be adjusted in a similar manner through the misstatement-of-sex clause </a:t>
            </a:r>
          </a:p>
          <a:p>
            <a:pPr lvl="1" eaLnBrk="1" hangingPunct="1">
              <a:lnSpc>
                <a:spcPct val="80000"/>
              </a:lnSpc>
            </a:pPr>
            <a:r>
              <a:rPr lang="en-US" sz="1800" smtClean="0"/>
              <a:t>It is common for females to pay lower premiums than males of the same age when purchasing life insurance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788795C-9579-4D30-82BE-4F9501923195}" type="slidenum">
              <a:rPr lang="en-US"/>
              <a:pPr/>
              <a:t>9</a:t>
            </a:fld>
            <a:endParaRPr lang="en-US"/>
          </a:p>
        </p:txBody>
      </p:sp>
      <p:sp>
        <p:nvSpPr>
          <p:cNvPr id="93187" name="Rectangle 2"/>
          <p:cNvSpPr>
            <a:spLocks noGrp="1" noChangeArrowheads="1"/>
          </p:cNvSpPr>
          <p:nvPr>
            <p:ph type="title"/>
          </p:nvPr>
        </p:nvSpPr>
        <p:spPr/>
        <p:txBody>
          <a:bodyPr/>
          <a:lstStyle/>
          <a:p>
            <a:pPr eaLnBrk="1" hangingPunct="1"/>
            <a:r>
              <a:rPr lang="en-US" smtClean="0"/>
              <a:t>Entire Contract Clause </a:t>
            </a:r>
          </a:p>
        </p:txBody>
      </p:sp>
      <p:sp>
        <p:nvSpPr>
          <p:cNvPr id="93188" name="Rectangle 3"/>
          <p:cNvSpPr>
            <a:spLocks noGrp="1" noChangeArrowheads="1"/>
          </p:cNvSpPr>
          <p:nvPr>
            <p:ph type="body" idx="1"/>
          </p:nvPr>
        </p:nvSpPr>
        <p:spPr/>
        <p:txBody>
          <a:bodyPr/>
          <a:lstStyle/>
          <a:p>
            <a:pPr eaLnBrk="1" hangingPunct="1"/>
            <a:r>
              <a:rPr lang="en-US" smtClean="0"/>
              <a:t>Provides that the policy, together with the application, constitutes the entire contract between the parties </a:t>
            </a:r>
          </a:p>
          <a:p>
            <a:pPr eaLnBrk="1" hangingPunct="1"/>
            <a:r>
              <a:rPr lang="en-US" smtClean="0"/>
              <a:t>Desirable for the protection of the insured and the beneficiary because </a:t>
            </a:r>
          </a:p>
          <a:p>
            <a:pPr lvl="1" eaLnBrk="1" hangingPunct="1"/>
            <a:r>
              <a:rPr lang="en-US" smtClean="0"/>
              <a:t>Without the clause it might be possible to affect the rights of the respective parties through changes in the bylaws or in the charter of the insurer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70BA4E4-02FE-4BFB-90C1-50DFACE3EC91}" type="slidenum">
              <a:rPr lang="en-US"/>
              <a:pPr/>
              <a:t>10</a:t>
            </a:fld>
            <a:endParaRPr lang="en-US"/>
          </a:p>
        </p:txBody>
      </p:sp>
      <p:sp>
        <p:nvSpPr>
          <p:cNvPr id="94211" name="Rectangle 2"/>
          <p:cNvSpPr>
            <a:spLocks noGrp="1" noChangeArrowheads="1"/>
          </p:cNvSpPr>
          <p:nvPr>
            <p:ph type="title"/>
          </p:nvPr>
        </p:nvSpPr>
        <p:spPr/>
        <p:txBody>
          <a:bodyPr/>
          <a:lstStyle/>
          <a:p>
            <a:pPr eaLnBrk="1" hangingPunct="1"/>
            <a:r>
              <a:rPr lang="en-US" smtClean="0"/>
              <a:t>Assignments </a:t>
            </a:r>
          </a:p>
        </p:txBody>
      </p:sp>
      <p:sp>
        <p:nvSpPr>
          <p:cNvPr id="94212" name="Rectangle 3"/>
          <p:cNvSpPr>
            <a:spLocks noGrp="1" noChangeArrowheads="1"/>
          </p:cNvSpPr>
          <p:nvPr>
            <p:ph type="body" idx="1"/>
          </p:nvPr>
        </p:nvSpPr>
        <p:spPr>
          <a:xfrm>
            <a:off x="304800" y="1371600"/>
            <a:ext cx="8294688" cy="4572000"/>
          </a:xfrm>
        </p:spPr>
        <p:txBody>
          <a:bodyPr/>
          <a:lstStyle/>
          <a:p>
            <a:pPr eaLnBrk="1" hangingPunct="1"/>
            <a:r>
              <a:rPr lang="en-US" dirty="0" smtClean="0"/>
              <a:t>An insured may wish to assign the benefits of a life insurance policy </a:t>
            </a:r>
          </a:p>
          <a:p>
            <a:pPr lvl="1" eaLnBrk="1" hangingPunct="1"/>
            <a:r>
              <a:rPr lang="en-US" dirty="0" smtClean="0"/>
              <a:t>Often as collateral for a loan </a:t>
            </a:r>
          </a:p>
          <a:p>
            <a:pPr eaLnBrk="1" hangingPunct="1"/>
            <a:r>
              <a:rPr lang="en-US" dirty="0" smtClean="0"/>
              <a:t>Permission of the insurer is not necessary </a:t>
            </a:r>
          </a:p>
          <a:p>
            <a:pPr lvl="1" eaLnBrk="1" hangingPunct="1"/>
            <a:r>
              <a:rPr lang="en-US" dirty="0" smtClean="0"/>
              <a:t>But the insurer must be properly notified in writing of an assignment or else is not bound by it</a:t>
            </a:r>
          </a:p>
          <a:p>
            <a:pPr eaLnBrk="1" hangingPunct="1"/>
            <a:r>
              <a:rPr lang="en-US" dirty="0" smtClean="0"/>
              <a:t>If the insured dies, the insurer pays the holder of the assignment that part of the proceeds equal to the outstanding debt </a:t>
            </a:r>
          </a:p>
          <a:p>
            <a:pPr lvl="1" eaLnBrk="1" hangingPunct="1"/>
            <a:r>
              <a:rPr lang="en-US" dirty="0" smtClean="0"/>
              <a:t>Then pays the remainder to the named beneficiaries</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4A51D5C-67CD-4744-B3FE-CE68956B7046}" type="slidenum">
              <a:rPr lang="en-US"/>
              <a:pPr/>
              <a:t>11</a:t>
            </a:fld>
            <a:endParaRPr lang="en-US"/>
          </a:p>
        </p:txBody>
      </p:sp>
      <p:sp>
        <p:nvSpPr>
          <p:cNvPr id="95235" name="Rectangle 2"/>
          <p:cNvSpPr>
            <a:spLocks noGrp="1" noChangeArrowheads="1"/>
          </p:cNvSpPr>
          <p:nvPr>
            <p:ph type="title"/>
          </p:nvPr>
        </p:nvSpPr>
        <p:spPr/>
        <p:txBody>
          <a:bodyPr/>
          <a:lstStyle/>
          <a:p>
            <a:pPr eaLnBrk="1" hangingPunct="1"/>
            <a:r>
              <a:rPr lang="en-US" smtClean="0"/>
              <a:t>Dividend Options </a:t>
            </a:r>
          </a:p>
        </p:txBody>
      </p:sp>
      <p:sp>
        <p:nvSpPr>
          <p:cNvPr id="95236" name="Rectangle 3"/>
          <p:cNvSpPr>
            <a:spLocks noGrp="1" noChangeArrowheads="1"/>
          </p:cNvSpPr>
          <p:nvPr>
            <p:ph type="body" idx="1"/>
          </p:nvPr>
        </p:nvSpPr>
        <p:spPr>
          <a:xfrm>
            <a:off x="304800" y="1295400"/>
            <a:ext cx="8294688" cy="4572000"/>
          </a:xfrm>
        </p:spPr>
        <p:txBody>
          <a:bodyPr/>
          <a:lstStyle/>
          <a:p>
            <a:pPr eaLnBrk="1" hangingPunct="1"/>
            <a:r>
              <a:rPr lang="en-US" dirty="0" smtClean="0"/>
              <a:t>Some life insurance policies are participating</a:t>
            </a:r>
          </a:p>
          <a:p>
            <a:pPr lvl="1" eaLnBrk="1" hangingPunct="1"/>
            <a:r>
              <a:rPr lang="en-US" dirty="0" smtClean="0"/>
              <a:t>They pay the </a:t>
            </a:r>
            <a:r>
              <a:rPr lang="en-US" dirty="0" err="1" smtClean="0"/>
              <a:t>policyowner</a:t>
            </a:r>
            <a:r>
              <a:rPr lang="en-US" dirty="0" smtClean="0"/>
              <a:t> dividends </a:t>
            </a:r>
          </a:p>
          <a:p>
            <a:pPr eaLnBrk="1" hangingPunct="1"/>
            <a:r>
              <a:rPr lang="en-US" dirty="0" smtClean="0"/>
              <a:t>The dividend is not a distribution of profit but a partial return of the premium payment </a:t>
            </a:r>
          </a:p>
          <a:p>
            <a:pPr lvl="1" eaLnBrk="1" hangingPunct="1"/>
            <a:r>
              <a:rPr lang="en-US" dirty="0" smtClean="0"/>
              <a:t>Reflects the insurer’s experience with respect to mortality, investment income, and expenses </a:t>
            </a:r>
          </a:p>
          <a:p>
            <a:pPr eaLnBrk="1" hangingPunct="1"/>
            <a:r>
              <a:rPr lang="en-US" dirty="0" smtClean="0"/>
              <a:t>Dividends are not taxable to the recipient </a:t>
            </a:r>
          </a:p>
          <a:p>
            <a:pPr eaLnBrk="1" hangingPunct="1"/>
            <a:r>
              <a:rPr lang="en-US" dirty="0" smtClean="0"/>
              <a:t>Insurers are not required to pay dividends </a:t>
            </a:r>
          </a:p>
          <a:p>
            <a:pPr eaLnBrk="1" hangingPunct="1"/>
            <a:r>
              <a:rPr lang="en-US" dirty="0" smtClean="0"/>
              <a:t>However, dividends may be substantial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0342A25-2B33-423A-91F7-0A7FD0EC0704}" type="slidenum">
              <a:rPr lang="en-US"/>
              <a:pPr/>
              <a:t>12</a:t>
            </a:fld>
            <a:endParaRPr lang="en-US"/>
          </a:p>
        </p:txBody>
      </p:sp>
      <p:sp>
        <p:nvSpPr>
          <p:cNvPr id="96259" name="Rectangle 2"/>
          <p:cNvSpPr>
            <a:spLocks noGrp="1" noChangeArrowheads="1"/>
          </p:cNvSpPr>
          <p:nvPr>
            <p:ph type="title"/>
          </p:nvPr>
        </p:nvSpPr>
        <p:spPr/>
        <p:txBody>
          <a:bodyPr/>
          <a:lstStyle/>
          <a:p>
            <a:pPr eaLnBrk="1" hangingPunct="1"/>
            <a:r>
              <a:rPr lang="en-US" smtClean="0"/>
              <a:t>Cash or Payment of Premium </a:t>
            </a:r>
          </a:p>
        </p:txBody>
      </p:sp>
      <p:sp>
        <p:nvSpPr>
          <p:cNvPr id="96260" name="Rectangle 3"/>
          <p:cNvSpPr>
            <a:spLocks noGrp="1" noChangeArrowheads="1"/>
          </p:cNvSpPr>
          <p:nvPr>
            <p:ph type="body" idx="1"/>
          </p:nvPr>
        </p:nvSpPr>
        <p:spPr/>
        <p:txBody>
          <a:bodyPr/>
          <a:lstStyle/>
          <a:p>
            <a:pPr eaLnBrk="1" hangingPunct="1"/>
            <a:r>
              <a:rPr lang="en-US" smtClean="0"/>
              <a:t>A policyowner may specify that all dividends are either to be paid to the policyowner in cash </a:t>
            </a:r>
          </a:p>
          <a:p>
            <a:pPr lvl="1" eaLnBrk="1" hangingPunct="1"/>
            <a:r>
              <a:rPr lang="en-US" smtClean="0"/>
              <a:t>Or be applied toward the payment of the next premium due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1379BB4-A014-4A42-A12A-D858784CE9C5}" type="slidenum">
              <a:rPr lang="en-US"/>
              <a:pPr/>
              <a:t>13</a:t>
            </a:fld>
            <a:endParaRPr lang="en-US"/>
          </a:p>
        </p:txBody>
      </p:sp>
      <p:sp>
        <p:nvSpPr>
          <p:cNvPr id="97283" name="Rectangle 2"/>
          <p:cNvSpPr>
            <a:spLocks noGrp="1" noChangeArrowheads="1"/>
          </p:cNvSpPr>
          <p:nvPr>
            <p:ph type="title"/>
          </p:nvPr>
        </p:nvSpPr>
        <p:spPr/>
        <p:txBody>
          <a:bodyPr/>
          <a:lstStyle/>
          <a:p>
            <a:pPr eaLnBrk="1" hangingPunct="1"/>
            <a:r>
              <a:rPr lang="en-US" smtClean="0"/>
              <a:t>Accumulation at Interest </a:t>
            </a:r>
          </a:p>
        </p:txBody>
      </p:sp>
      <p:sp>
        <p:nvSpPr>
          <p:cNvPr id="97284" name="Rectangle 3"/>
          <p:cNvSpPr>
            <a:spLocks noGrp="1" noChangeArrowheads="1"/>
          </p:cNvSpPr>
          <p:nvPr>
            <p:ph type="body" idx="1"/>
          </p:nvPr>
        </p:nvSpPr>
        <p:spPr/>
        <p:txBody>
          <a:bodyPr/>
          <a:lstStyle/>
          <a:p>
            <a:pPr eaLnBrk="1" hangingPunct="1">
              <a:lnSpc>
                <a:spcPct val="90000"/>
              </a:lnSpc>
            </a:pPr>
            <a:r>
              <a:rPr lang="en-US" sz="2000" smtClean="0"/>
              <a:t>The insurer may retain the dividends and pay interest on the accumulated amount </a:t>
            </a:r>
          </a:p>
          <a:p>
            <a:pPr eaLnBrk="1" hangingPunct="1">
              <a:lnSpc>
                <a:spcPct val="90000"/>
              </a:lnSpc>
            </a:pPr>
            <a:r>
              <a:rPr lang="en-US" sz="2000" smtClean="0"/>
              <a:t>A minimum guaranteed interest rate is stated in the policy </a:t>
            </a:r>
          </a:p>
          <a:p>
            <a:pPr lvl="1" eaLnBrk="1" hangingPunct="1">
              <a:lnSpc>
                <a:spcPct val="90000"/>
              </a:lnSpc>
            </a:pPr>
            <a:r>
              <a:rPr lang="en-US" sz="1800" smtClean="0"/>
              <a:t>Although insurers often pay more than the guaranteed minimum </a:t>
            </a:r>
          </a:p>
          <a:p>
            <a:pPr eaLnBrk="1" hangingPunct="1">
              <a:lnSpc>
                <a:spcPct val="90000"/>
              </a:lnSpc>
            </a:pPr>
            <a:r>
              <a:rPr lang="en-US" sz="2000" smtClean="0"/>
              <a:t>The dividends themselves are not taxable </a:t>
            </a:r>
          </a:p>
          <a:p>
            <a:pPr lvl="1" eaLnBrk="1" hangingPunct="1">
              <a:lnSpc>
                <a:spcPct val="90000"/>
              </a:lnSpc>
            </a:pPr>
            <a:r>
              <a:rPr lang="en-US" sz="1800" smtClean="0"/>
              <a:t>But interest paid on them through this option is taxable to the policyowner in the year in which it is credited </a:t>
            </a:r>
          </a:p>
          <a:p>
            <a:pPr eaLnBrk="1" hangingPunct="1">
              <a:lnSpc>
                <a:spcPct val="90000"/>
              </a:lnSpc>
            </a:pPr>
            <a:r>
              <a:rPr lang="en-US" sz="2000" smtClean="0"/>
              <a:t>When dividends are paid and are not withdrawn prior to the insured’s death </a:t>
            </a:r>
          </a:p>
          <a:p>
            <a:pPr lvl="1" eaLnBrk="1" hangingPunct="1">
              <a:lnSpc>
                <a:spcPct val="90000"/>
              </a:lnSpc>
            </a:pPr>
            <a:r>
              <a:rPr lang="en-US" sz="1800" smtClean="0"/>
              <a:t>The accumulated dividends are added to the policy face amount and are paid to the beneficiary as part of the death benefit </a:t>
            </a:r>
          </a:p>
          <a:p>
            <a:pPr lvl="2" eaLnBrk="1" hangingPunct="1">
              <a:lnSpc>
                <a:spcPct val="90000"/>
              </a:lnSpc>
            </a:pPr>
            <a:r>
              <a:rPr lang="en-US" sz="1600" smtClean="0"/>
              <a:t>Accumulated dividends distributed as part of the death benefit are not considered taxable income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9143B81-5E1A-41AC-BECA-43EF2CE7A255}" type="slidenum">
              <a:rPr lang="en-US"/>
              <a:pPr/>
              <a:t>14</a:t>
            </a:fld>
            <a:endParaRPr lang="en-US"/>
          </a:p>
        </p:txBody>
      </p:sp>
      <p:sp>
        <p:nvSpPr>
          <p:cNvPr id="98307" name="Rectangle 2"/>
          <p:cNvSpPr>
            <a:spLocks noGrp="1" noChangeArrowheads="1"/>
          </p:cNvSpPr>
          <p:nvPr>
            <p:ph type="title"/>
          </p:nvPr>
        </p:nvSpPr>
        <p:spPr/>
        <p:txBody>
          <a:bodyPr/>
          <a:lstStyle/>
          <a:p>
            <a:pPr eaLnBrk="1" hangingPunct="1"/>
            <a:r>
              <a:rPr lang="en-US" smtClean="0"/>
              <a:t>Paid-Up Additions </a:t>
            </a:r>
          </a:p>
        </p:txBody>
      </p:sp>
      <p:sp>
        <p:nvSpPr>
          <p:cNvPr id="98308" name="Rectangle 3"/>
          <p:cNvSpPr>
            <a:spLocks noGrp="1" noChangeArrowheads="1"/>
          </p:cNvSpPr>
          <p:nvPr>
            <p:ph type="body" idx="1"/>
          </p:nvPr>
        </p:nvSpPr>
        <p:spPr>
          <a:xfrm>
            <a:off x="304800" y="1371600"/>
            <a:ext cx="8294688" cy="4572000"/>
          </a:xfrm>
        </p:spPr>
        <p:txBody>
          <a:bodyPr/>
          <a:lstStyle/>
          <a:p>
            <a:pPr eaLnBrk="1" hangingPunct="1">
              <a:lnSpc>
                <a:spcPct val="90000"/>
              </a:lnSpc>
            </a:pPr>
            <a:r>
              <a:rPr lang="en-US" dirty="0" err="1" smtClean="0"/>
              <a:t>Policyowners</a:t>
            </a:r>
            <a:r>
              <a:rPr lang="en-US" dirty="0" smtClean="0"/>
              <a:t> of whole life policies usually are offered the paid-up additions option </a:t>
            </a:r>
          </a:p>
          <a:p>
            <a:pPr lvl="1" eaLnBrk="1" hangingPunct="1">
              <a:lnSpc>
                <a:spcPct val="90000"/>
              </a:lnSpc>
            </a:pPr>
            <a:r>
              <a:rPr lang="en-US" dirty="0" smtClean="0"/>
              <a:t>Each dividend is used to purchase as much single premium whole life insurance as possible </a:t>
            </a:r>
          </a:p>
          <a:p>
            <a:pPr eaLnBrk="1" hangingPunct="1">
              <a:lnSpc>
                <a:spcPct val="90000"/>
              </a:lnSpc>
            </a:pPr>
            <a:r>
              <a:rPr lang="en-US" dirty="0" smtClean="0"/>
              <a:t>An economical way to buy additional life insurance </a:t>
            </a:r>
          </a:p>
          <a:p>
            <a:pPr lvl="1" eaLnBrk="1" hangingPunct="1">
              <a:lnSpc>
                <a:spcPct val="90000"/>
              </a:lnSpc>
            </a:pPr>
            <a:r>
              <a:rPr lang="en-US" dirty="0" smtClean="0"/>
              <a:t>No commission or other acquisition expenses must be paid </a:t>
            </a:r>
          </a:p>
          <a:p>
            <a:pPr eaLnBrk="1" hangingPunct="1">
              <a:lnSpc>
                <a:spcPct val="90000"/>
              </a:lnSpc>
            </a:pPr>
            <a:r>
              <a:rPr lang="en-US" dirty="0" smtClean="0"/>
              <a:t>No medical examination or other evidence of insurability is required </a:t>
            </a:r>
          </a:p>
          <a:p>
            <a:pPr eaLnBrk="1" hangingPunct="1">
              <a:lnSpc>
                <a:spcPct val="90000"/>
              </a:lnSpc>
            </a:pPr>
            <a:r>
              <a:rPr lang="en-US" dirty="0" smtClean="0"/>
              <a:t>The insurance purchased under this option provides additional death protection and has a cash value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839F181-0F82-4A26-8628-E4EA7C668C1B}" type="slidenum">
              <a:rPr lang="en-US"/>
              <a:pPr/>
              <a:t>15</a:t>
            </a:fld>
            <a:endParaRPr lang="en-US"/>
          </a:p>
        </p:txBody>
      </p:sp>
      <p:sp>
        <p:nvSpPr>
          <p:cNvPr id="99331" name="Rectangle 2"/>
          <p:cNvSpPr>
            <a:spLocks noGrp="1" noChangeArrowheads="1"/>
          </p:cNvSpPr>
          <p:nvPr>
            <p:ph type="title"/>
          </p:nvPr>
        </p:nvSpPr>
        <p:spPr/>
        <p:txBody>
          <a:bodyPr/>
          <a:lstStyle/>
          <a:p>
            <a:pPr eaLnBrk="1" hangingPunct="1"/>
            <a:r>
              <a:rPr lang="en-US" smtClean="0"/>
              <a:t>One-Year Term Option </a:t>
            </a:r>
          </a:p>
        </p:txBody>
      </p:sp>
      <p:sp>
        <p:nvSpPr>
          <p:cNvPr id="99332" name="Rectangle 3"/>
          <p:cNvSpPr>
            <a:spLocks noGrp="1" noChangeArrowheads="1"/>
          </p:cNvSpPr>
          <p:nvPr>
            <p:ph type="body" idx="1"/>
          </p:nvPr>
        </p:nvSpPr>
        <p:spPr/>
        <p:txBody>
          <a:bodyPr/>
          <a:lstStyle/>
          <a:p>
            <a:pPr eaLnBrk="1" hangingPunct="1">
              <a:lnSpc>
                <a:spcPct val="90000"/>
              </a:lnSpc>
            </a:pPr>
            <a:r>
              <a:rPr lang="en-US" smtClean="0"/>
              <a:t>Uses each year’s dividend to purchase as much  one-year term insurance as possible </a:t>
            </a:r>
          </a:p>
          <a:p>
            <a:pPr eaLnBrk="1" hangingPunct="1">
              <a:lnSpc>
                <a:spcPct val="90000"/>
              </a:lnSpc>
            </a:pPr>
            <a:r>
              <a:rPr lang="en-US" smtClean="0"/>
              <a:t>Insureds can increase their death protection to the maximum extent without additional premium payment </a:t>
            </a:r>
          </a:p>
          <a:p>
            <a:pPr eaLnBrk="1" hangingPunct="1">
              <a:lnSpc>
                <a:spcPct val="90000"/>
              </a:lnSpc>
            </a:pPr>
            <a:r>
              <a:rPr lang="en-US" smtClean="0"/>
              <a:t>Sometimes the amount of term insurance may be limited to the size of the policy’s accumulated cash value or its face amount </a:t>
            </a:r>
          </a:p>
          <a:p>
            <a:pPr eaLnBrk="1" hangingPunct="1">
              <a:lnSpc>
                <a:spcPct val="90000"/>
              </a:lnSpc>
            </a:pPr>
            <a:r>
              <a:rPr lang="en-US" smtClean="0"/>
              <a:t>Any remaining dividend can be taken under another dividend option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998AB6F-3978-4F87-B06A-13E10680439A}" type="slidenum">
              <a:rPr lang="en-US"/>
              <a:pPr/>
              <a:t>16</a:t>
            </a:fld>
            <a:endParaRPr lang="en-US"/>
          </a:p>
        </p:txBody>
      </p:sp>
      <p:sp>
        <p:nvSpPr>
          <p:cNvPr id="100355" name="Rectangle 2"/>
          <p:cNvSpPr>
            <a:spLocks noGrp="1" noChangeArrowheads="1"/>
          </p:cNvSpPr>
          <p:nvPr>
            <p:ph type="title"/>
          </p:nvPr>
        </p:nvSpPr>
        <p:spPr/>
        <p:txBody>
          <a:bodyPr/>
          <a:lstStyle/>
          <a:p>
            <a:pPr eaLnBrk="1" hangingPunct="1"/>
            <a:r>
              <a:rPr lang="en-US" smtClean="0"/>
              <a:t>Nonforfeiture Options </a:t>
            </a:r>
          </a:p>
        </p:txBody>
      </p:sp>
      <p:sp>
        <p:nvSpPr>
          <p:cNvPr id="100356" name="Rectangle 3"/>
          <p:cNvSpPr>
            <a:spLocks noGrp="1" noChangeArrowheads="1"/>
          </p:cNvSpPr>
          <p:nvPr>
            <p:ph type="body" idx="1"/>
          </p:nvPr>
        </p:nvSpPr>
        <p:spPr/>
        <p:txBody>
          <a:bodyPr/>
          <a:lstStyle/>
          <a:p>
            <a:pPr eaLnBrk="1" hangingPunct="1"/>
            <a:r>
              <a:rPr lang="en-US" smtClean="0"/>
              <a:t>Guarantee that the savings element in a policy will not be forfeited to the insurer under any circumstances </a:t>
            </a:r>
          </a:p>
          <a:p>
            <a:pPr lvl="1" eaLnBrk="1" hangingPunct="1"/>
            <a:r>
              <a:rPr lang="en-US" smtClean="0"/>
              <a:t>But will always accrue to the benefit of the insured </a:t>
            </a:r>
          </a:p>
          <a:p>
            <a:pPr eaLnBrk="1" hangingPunct="1"/>
            <a:r>
              <a:rPr lang="en-US" smtClean="0"/>
              <a:t>Required by law in all states </a:t>
            </a:r>
          </a:p>
          <a:p>
            <a:pPr lvl="1" eaLnBrk="1" hangingPunct="1"/>
            <a:r>
              <a:rPr lang="en-US" smtClean="0"/>
              <a:t>Prior to this requirement there were cases in which aged persons agreed to sell their policies to speculators when they could no longer afford to pay the premiums  </a:t>
            </a:r>
          </a:p>
          <a:p>
            <a:pPr lvl="1" eaLnBrk="1" hangingPunct="1"/>
            <a:r>
              <a:rPr lang="en-US" smtClean="0"/>
              <a:t>The insured seldom fared well in these transactions </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7F672C6-A89C-4819-98ED-04219EF925B4}" type="slidenum">
              <a:rPr lang="en-US"/>
              <a:pPr/>
              <a:t>17</a:t>
            </a:fld>
            <a:endParaRPr lang="en-US"/>
          </a:p>
        </p:txBody>
      </p:sp>
      <p:sp>
        <p:nvSpPr>
          <p:cNvPr id="101379" name="Rectangle 2"/>
          <p:cNvSpPr>
            <a:spLocks noGrp="1" noChangeArrowheads="1"/>
          </p:cNvSpPr>
          <p:nvPr>
            <p:ph type="title"/>
          </p:nvPr>
        </p:nvSpPr>
        <p:spPr/>
        <p:txBody>
          <a:bodyPr/>
          <a:lstStyle/>
          <a:p>
            <a:pPr eaLnBrk="1" hangingPunct="1"/>
            <a:r>
              <a:rPr lang="en-US" smtClean="0"/>
              <a:t>Cash Value Option </a:t>
            </a:r>
          </a:p>
        </p:txBody>
      </p:sp>
      <p:sp>
        <p:nvSpPr>
          <p:cNvPr id="101380" name="Rectangle 3"/>
          <p:cNvSpPr>
            <a:spLocks noGrp="1" noChangeArrowheads="1"/>
          </p:cNvSpPr>
          <p:nvPr>
            <p:ph type="body" idx="1"/>
          </p:nvPr>
        </p:nvSpPr>
        <p:spPr/>
        <p:txBody>
          <a:bodyPr/>
          <a:lstStyle/>
          <a:p>
            <a:pPr eaLnBrk="1" hangingPunct="1">
              <a:lnSpc>
                <a:spcPct val="80000"/>
              </a:lnSpc>
            </a:pPr>
            <a:r>
              <a:rPr lang="en-US" smtClean="0"/>
              <a:t>The policy may be surrendered for cash </a:t>
            </a:r>
          </a:p>
          <a:p>
            <a:pPr eaLnBrk="1" hangingPunct="1">
              <a:lnSpc>
                <a:spcPct val="80000"/>
              </a:lnSpc>
            </a:pPr>
            <a:r>
              <a:rPr lang="en-US" smtClean="0"/>
              <a:t>A schedule of guaranteed minimum cash values is included in the policy </a:t>
            </a:r>
          </a:p>
          <a:p>
            <a:pPr lvl="1" eaLnBrk="1" hangingPunct="1">
              <a:lnSpc>
                <a:spcPct val="80000"/>
              </a:lnSpc>
            </a:pPr>
            <a:r>
              <a:rPr lang="en-US" smtClean="0"/>
              <a:t>Although the actual cash value in policies may vary considerably from the minimums guaranteed </a:t>
            </a:r>
          </a:p>
          <a:p>
            <a:pPr eaLnBrk="1" hangingPunct="1">
              <a:lnSpc>
                <a:spcPct val="80000"/>
              </a:lnSpc>
            </a:pPr>
            <a:r>
              <a:rPr lang="en-US" smtClean="0"/>
              <a:t>Before payment is made, any outstanding indebtedness is subtracted </a:t>
            </a:r>
          </a:p>
          <a:p>
            <a:pPr eaLnBrk="1" hangingPunct="1">
              <a:lnSpc>
                <a:spcPct val="80000"/>
              </a:lnSpc>
            </a:pPr>
            <a:r>
              <a:rPr lang="en-US" smtClean="0"/>
              <a:t>The cash is usually paid immediately </a:t>
            </a:r>
          </a:p>
          <a:p>
            <a:pPr lvl="1" eaLnBrk="1" hangingPunct="1">
              <a:lnSpc>
                <a:spcPct val="80000"/>
              </a:lnSpc>
            </a:pPr>
            <a:r>
              <a:rPr lang="en-US" smtClean="0"/>
              <a:t>Although the insurer has the right to delay payment for as long as six months </a:t>
            </a:r>
          </a:p>
          <a:p>
            <a:pPr lvl="1" eaLnBrk="1" hangingPunct="1">
              <a:lnSpc>
                <a:spcPct val="80000"/>
              </a:lnSpc>
            </a:pPr>
            <a:r>
              <a:rPr lang="en-US" smtClean="0"/>
              <a:t>After 30 days the insurer is entitled to interest on the amount due</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CDEA6B2-4BC3-4407-AA36-8F3D0997C241}" type="slidenum">
              <a:rPr lang="en-US"/>
              <a:pPr/>
              <a:t>18</a:t>
            </a:fld>
            <a:endParaRPr lang="en-US"/>
          </a:p>
        </p:txBody>
      </p:sp>
      <p:sp>
        <p:nvSpPr>
          <p:cNvPr id="102403" name="Rectangle 2"/>
          <p:cNvSpPr>
            <a:spLocks noGrp="1" noChangeArrowheads="1"/>
          </p:cNvSpPr>
          <p:nvPr>
            <p:ph type="title"/>
          </p:nvPr>
        </p:nvSpPr>
        <p:spPr/>
        <p:txBody>
          <a:bodyPr/>
          <a:lstStyle/>
          <a:p>
            <a:pPr eaLnBrk="1" hangingPunct="1"/>
            <a:r>
              <a:rPr lang="en-US" smtClean="0"/>
              <a:t>Paid-Up Insurance Option </a:t>
            </a:r>
          </a:p>
        </p:txBody>
      </p:sp>
      <p:sp>
        <p:nvSpPr>
          <p:cNvPr id="102404" name="Rectangle 3"/>
          <p:cNvSpPr>
            <a:spLocks noGrp="1" noChangeArrowheads="1"/>
          </p:cNvSpPr>
          <p:nvPr>
            <p:ph type="body" idx="1"/>
          </p:nvPr>
        </p:nvSpPr>
        <p:spPr/>
        <p:txBody>
          <a:bodyPr/>
          <a:lstStyle/>
          <a:p>
            <a:pPr eaLnBrk="1" hangingPunct="1"/>
            <a:r>
              <a:rPr lang="en-US" smtClean="0"/>
              <a:t>The insurer uses the cash value to buy as much single-premium insurance as possible on the life of the insured </a:t>
            </a:r>
          </a:p>
          <a:p>
            <a:pPr lvl="1" eaLnBrk="1" hangingPunct="1"/>
            <a:r>
              <a:rPr lang="en-US" smtClean="0"/>
              <a:t>Given the size of the cash value </a:t>
            </a:r>
          </a:p>
          <a:p>
            <a:pPr eaLnBrk="1" hangingPunct="1"/>
            <a:r>
              <a:rPr lang="en-US" smtClean="0"/>
              <a:t>The same type of insurance is purchased as existed for the original policy </a:t>
            </a:r>
          </a:p>
          <a:p>
            <a:pPr lvl="1" eaLnBrk="1" hangingPunct="1"/>
            <a:r>
              <a:rPr lang="en-US" smtClean="0"/>
              <a:t>The only difference is that the new death benefit will be for lower now than before </a:t>
            </a:r>
          </a:p>
          <a:p>
            <a:pPr lvl="1" eaLnBrk="1" hangingPunct="1"/>
            <a:r>
              <a:rPr lang="en-US" smtClean="0"/>
              <a:t>And no more premiums will be required after the option is exercised </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67B2710-F549-42FE-A6D4-388FFDBADAF1}" type="slidenum">
              <a:rPr lang="en-US"/>
              <a:pPr/>
              <a:t>19</a:t>
            </a:fld>
            <a:endParaRPr lang="en-US"/>
          </a:p>
        </p:txBody>
      </p:sp>
      <p:sp>
        <p:nvSpPr>
          <p:cNvPr id="103427" name="Rectangle 2"/>
          <p:cNvSpPr>
            <a:spLocks noGrp="1" noChangeArrowheads="1"/>
          </p:cNvSpPr>
          <p:nvPr>
            <p:ph type="title"/>
          </p:nvPr>
        </p:nvSpPr>
        <p:spPr/>
        <p:txBody>
          <a:bodyPr/>
          <a:lstStyle/>
          <a:p>
            <a:pPr eaLnBrk="1" hangingPunct="1"/>
            <a:r>
              <a:rPr lang="en-US" smtClean="0"/>
              <a:t>Extended-Term Option </a:t>
            </a:r>
          </a:p>
        </p:txBody>
      </p:sp>
      <p:sp>
        <p:nvSpPr>
          <p:cNvPr id="103428" name="Rectangle 3"/>
          <p:cNvSpPr>
            <a:spLocks noGrp="1" noChangeArrowheads="1"/>
          </p:cNvSpPr>
          <p:nvPr>
            <p:ph type="body" idx="1"/>
          </p:nvPr>
        </p:nvSpPr>
        <p:spPr/>
        <p:txBody>
          <a:bodyPr/>
          <a:lstStyle/>
          <a:p>
            <a:pPr eaLnBrk="1" hangingPunct="1">
              <a:lnSpc>
                <a:spcPct val="90000"/>
              </a:lnSpc>
            </a:pPr>
            <a:r>
              <a:rPr lang="en-US" sz="2400" smtClean="0"/>
              <a:t>If the insured does not select a nonforfeiture option and has not implemented the automatic premium loan provision </a:t>
            </a:r>
          </a:p>
          <a:p>
            <a:pPr lvl="1" eaLnBrk="1" hangingPunct="1">
              <a:lnSpc>
                <a:spcPct val="90000"/>
              </a:lnSpc>
            </a:pPr>
            <a:r>
              <a:rPr lang="en-US" sz="2000" smtClean="0"/>
              <a:t>Most insurers automatically place a cash value policy on the extended-term option </a:t>
            </a:r>
          </a:p>
          <a:p>
            <a:pPr lvl="2" eaLnBrk="1" hangingPunct="1">
              <a:lnSpc>
                <a:spcPct val="90000"/>
              </a:lnSpc>
            </a:pPr>
            <a:r>
              <a:rPr lang="en-US" sz="1800" smtClean="0"/>
              <a:t>If premiums remain unpaid after expiration of the grace period </a:t>
            </a:r>
          </a:p>
          <a:p>
            <a:pPr eaLnBrk="1" hangingPunct="1">
              <a:lnSpc>
                <a:spcPct val="90000"/>
              </a:lnSpc>
            </a:pPr>
            <a:r>
              <a:rPr lang="en-US" sz="2400" smtClean="0"/>
              <a:t>The policy’s cash value is used to purchase term insurance for as many years and months as are allowed by the rates in effect for the insured’s age when the lapse occurs </a:t>
            </a:r>
          </a:p>
          <a:p>
            <a:pPr eaLnBrk="1" hangingPunct="1">
              <a:lnSpc>
                <a:spcPct val="90000"/>
              </a:lnSpc>
            </a:pPr>
            <a:r>
              <a:rPr lang="en-US" sz="2400" smtClean="0"/>
              <a:t>Minimum guarantees regarding this option are included in the policy </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1775773-B79A-4D76-B784-8D5A94839355}" type="slidenum">
              <a:rPr lang="en-US"/>
              <a:pPr/>
              <a:t>20</a:t>
            </a:fld>
            <a:endParaRPr lang="en-US"/>
          </a:p>
        </p:txBody>
      </p:sp>
      <p:sp>
        <p:nvSpPr>
          <p:cNvPr id="104451" name="Rectangle 2"/>
          <p:cNvSpPr>
            <a:spLocks noGrp="1" noChangeArrowheads="1"/>
          </p:cNvSpPr>
          <p:nvPr>
            <p:ph type="title"/>
          </p:nvPr>
        </p:nvSpPr>
        <p:spPr/>
        <p:txBody>
          <a:bodyPr/>
          <a:lstStyle/>
          <a:p>
            <a:pPr eaLnBrk="1" hangingPunct="1"/>
            <a:r>
              <a:rPr lang="en-US" smtClean="0"/>
              <a:t>Policy Loans </a:t>
            </a:r>
          </a:p>
        </p:txBody>
      </p:sp>
      <p:sp>
        <p:nvSpPr>
          <p:cNvPr id="104452" name="Rectangle 3"/>
          <p:cNvSpPr>
            <a:spLocks noGrp="1" noChangeArrowheads="1"/>
          </p:cNvSpPr>
          <p:nvPr>
            <p:ph type="body" idx="1"/>
          </p:nvPr>
        </p:nvSpPr>
        <p:spPr/>
        <p:txBody>
          <a:bodyPr/>
          <a:lstStyle/>
          <a:p>
            <a:pPr eaLnBrk="1" hangingPunct="1">
              <a:lnSpc>
                <a:spcPct val="80000"/>
              </a:lnSpc>
            </a:pPr>
            <a:r>
              <a:rPr lang="en-US" sz="2400" smtClean="0"/>
              <a:t>Sometimes the policyowner may need access to funds that are only available through the cash value of his or her life insurance policy </a:t>
            </a:r>
          </a:p>
          <a:p>
            <a:pPr lvl="1" eaLnBrk="1" hangingPunct="1">
              <a:lnSpc>
                <a:spcPct val="80000"/>
              </a:lnSpc>
            </a:pPr>
            <a:r>
              <a:rPr lang="en-US" sz="2000" smtClean="0"/>
              <a:t>And it may not be desirable to terminate the policy </a:t>
            </a:r>
          </a:p>
          <a:p>
            <a:pPr eaLnBrk="1" hangingPunct="1">
              <a:lnSpc>
                <a:spcPct val="80000"/>
              </a:lnSpc>
            </a:pPr>
            <a:r>
              <a:rPr lang="en-US" sz="2400" smtClean="0"/>
              <a:t>The cash value may be borrowed from the insurer with the insurance coverage remaining intact </a:t>
            </a:r>
          </a:p>
          <a:p>
            <a:pPr eaLnBrk="1" hangingPunct="1">
              <a:lnSpc>
                <a:spcPct val="80000"/>
              </a:lnSpc>
            </a:pPr>
            <a:r>
              <a:rPr lang="en-US" sz="2400" smtClean="0"/>
              <a:t>If the insured dies with an outstanding policy loan </a:t>
            </a:r>
          </a:p>
          <a:p>
            <a:pPr lvl="1" eaLnBrk="1" hangingPunct="1">
              <a:lnSpc>
                <a:spcPct val="80000"/>
              </a:lnSpc>
            </a:pPr>
            <a:r>
              <a:rPr lang="en-US" sz="2000" smtClean="0"/>
              <a:t>The amount of the loan is subtracted from the policy proceeds before payment is made to the beneficiary </a:t>
            </a:r>
          </a:p>
          <a:p>
            <a:pPr lvl="1" eaLnBrk="1" hangingPunct="1">
              <a:lnSpc>
                <a:spcPct val="80000"/>
              </a:lnSpc>
            </a:pPr>
            <a:r>
              <a:rPr lang="en-US" sz="2000" smtClean="0"/>
              <a:t>Otherwise, there is no obligation to repay policy loans </a:t>
            </a:r>
          </a:p>
          <a:p>
            <a:pPr eaLnBrk="1" hangingPunct="1">
              <a:lnSpc>
                <a:spcPct val="80000"/>
              </a:lnSpc>
            </a:pPr>
            <a:r>
              <a:rPr lang="en-US" sz="2400" smtClean="0"/>
              <a:t>However, because the insurer calculates premiums on the assumption that interest will be earned on the funds supporting the policy </a:t>
            </a:r>
          </a:p>
          <a:p>
            <a:pPr lvl="1" eaLnBrk="1" hangingPunct="1">
              <a:lnSpc>
                <a:spcPct val="80000"/>
              </a:lnSpc>
            </a:pPr>
            <a:r>
              <a:rPr lang="en-US" sz="2000" smtClean="0"/>
              <a:t>Interest is charged to anyone--including the policyowner—who borrows some of these funds  </a:t>
            </a:r>
          </a:p>
          <a:p>
            <a:pPr lvl="1" eaLnBrk="1" hangingPunct="1">
              <a:lnSpc>
                <a:spcPct val="80000"/>
              </a:lnSpc>
            </a:pPr>
            <a:r>
              <a:rPr lang="en-US" sz="2000" smtClean="0"/>
              <a:t>Unpaid interest accumulates and is added to the total loan outstanding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33EEDCF-1B42-4297-AFB2-50F1ADD7137E}" type="slidenum">
              <a:rPr lang="en-US"/>
              <a:pPr/>
              <a:t>21</a:t>
            </a:fld>
            <a:endParaRPr lang="en-US"/>
          </a:p>
        </p:txBody>
      </p:sp>
      <p:sp>
        <p:nvSpPr>
          <p:cNvPr id="105475" name="Rectangle 2"/>
          <p:cNvSpPr>
            <a:spLocks noGrp="1" noChangeArrowheads="1"/>
          </p:cNvSpPr>
          <p:nvPr>
            <p:ph type="title"/>
          </p:nvPr>
        </p:nvSpPr>
        <p:spPr/>
        <p:txBody>
          <a:bodyPr/>
          <a:lstStyle/>
          <a:p>
            <a:pPr eaLnBrk="1" hangingPunct="1"/>
            <a:r>
              <a:rPr lang="en-US" smtClean="0"/>
              <a:t>Policy Loans</a:t>
            </a:r>
          </a:p>
        </p:txBody>
      </p:sp>
      <p:sp>
        <p:nvSpPr>
          <p:cNvPr id="105476" name="Rectangle 3"/>
          <p:cNvSpPr>
            <a:spLocks noGrp="1" noChangeArrowheads="1"/>
          </p:cNvSpPr>
          <p:nvPr>
            <p:ph type="body" idx="1"/>
          </p:nvPr>
        </p:nvSpPr>
        <p:spPr/>
        <p:txBody>
          <a:bodyPr/>
          <a:lstStyle/>
          <a:p>
            <a:pPr eaLnBrk="1" hangingPunct="1">
              <a:lnSpc>
                <a:spcPct val="90000"/>
              </a:lnSpc>
            </a:pPr>
            <a:r>
              <a:rPr lang="en-US" sz="2400" smtClean="0"/>
              <a:t>If the policyowner takes a policy loan but still wants to maintain the full amount of death protection </a:t>
            </a:r>
          </a:p>
          <a:p>
            <a:pPr lvl="1" eaLnBrk="1" hangingPunct="1">
              <a:lnSpc>
                <a:spcPct val="90000"/>
              </a:lnSpc>
            </a:pPr>
            <a:r>
              <a:rPr lang="en-US" sz="2000" smtClean="0"/>
              <a:t>The one-year term dividend option can be helpful, assuming that the contract is participating </a:t>
            </a:r>
          </a:p>
          <a:p>
            <a:pPr eaLnBrk="1" hangingPunct="1">
              <a:lnSpc>
                <a:spcPct val="90000"/>
              </a:lnSpc>
            </a:pPr>
            <a:r>
              <a:rPr lang="en-US" sz="2400" smtClean="0"/>
              <a:t>Because policies without flexible premium arrangements will lapse after expiration of the grace period if premiums are not paid when due </a:t>
            </a:r>
          </a:p>
          <a:p>
            <a:pPr lvl="1" eaLnBrk="1" hangingPunct="1">
              <a:lnSpc>
                <a:spcPct val="90000"/>
              </a:lnSpc>
            </a:pPr>
            <a:r>
              <a:rPr lang="en-US" sz="2000" smtClean="0"/>
              <a:t>Many insurers encourage the use of an automatic premium loan provision </a:t>
            </a:r>
          </a:p>
          <a:p>
            <a:pPr lvl="2" eaLnBrk="1" hangingPunct="1">
              <a:lnSpc>
                <a:spcPct val="90000"/>
              </a:lnSpc>
            </a:pPr>
            <a:r>
              <a:rPr lang="en-US" sz="1800" smtClean="0"/>
              <a:t>Automatically authorizes the insured to use cash values to pay unpaid premiums that are due </a:t>
            </a:r>
          </a:p>
          <a:p>
            <a:pPr eaLnBrk="1" hangingPunct="1">
              <a:lnSpc>
                <a:spcPct val="90000"/>
              </a:lnSpc>
            </a:pPr>
            <a:r>
              <a:rPr lang="en-US" sz="2400" smtClean="0"/>
              <a:t>Policy loans from cash value life insurance contracts generally are not taxable as income </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52BBEE9-99ED-4CF6-BAF3-D656E5585D1C}" type="slidenum">
              <a:rPr lang="en-US"/>
              <a:pPr/>
              <a:t>22</a:t>
            </a:fld>
            <a:endParaRPr lang="en-US"/>
          </a:p>
        </p:txBody>
      </p:sp>
      <p:sp>
        <p:nvSpPr>
          <p:cNvPr id="106499" name="Rectangle 2"/>
          <p:cNvSpPr>
            <a:spLocks noGrp="1" noChangeArrowheads="1"/>
          </p:cNvSpPr>
          <p:nvPr>
            <p:ph type="title"/>
          </p:nvPr>
        </p:nvSpPr>
        <p:spPr/>
        <p:txBody>
          <a:bodyPr/>
          <a:lstStyle/>
          <a:p>
            <a:pPr eaLnBrk="1" hangingPunct="1"/>
            <a:r>
              <a:rPr lang="en-US" smtClean="0"/>
              <a:t>Beneficiary Designation </a:t>
            </a:r>
          </a:p>
        </p:txBody>
      </p:sp>
      <p:sp>
        <p:nvSpPr>
          <p:cNvPr id="106500" name="Rectangle 3"/>
          <p:cNvSpPr>
            <a:spLocks noGrp="1" noChangeArrowheads="1"/>
          </p:cNvSpPr>
          <p:nvPr>
            <p:ph type="body" idx="1"/>
          </p:nvPr>
        </p:nvSpPr>
        <p:spPr>
          <a:xfrm>
            <a:off x="304800" y="1371600"/>
            <a:ext cx="8294688" cy="4572000"/>
          </a:xfrm>
        </p:spPr>
        <p:txBody>
          <a:bodyPr/>
          <a:lstStyle/>
          <a:p>
            <a:pPr eaLnBrk="1" hangingPunct="1">
              <a:lnSpc>
                <a:spcPct val="90000"/>
              </a:lnSpc>
            </a:pPr>
            <a:r>
              <a:rPr lang="en-US" dirty="0" smtClean="0"/>
              <a:t>The beneficiary of a life insurance policy generally must have an insurable interest in the insured’s life at the time the policy is issued</a:t>
            </a:r>
          </a:p>
          <a:p>
            <a:pPr eaLnBrk="1" hangingPunct="1">
              <a:lnSpc>
                <a:spcPct val="90000"/>
              </a:lnSpc>
            </a:pPr>
            <a:r>
              <a:rPr lang="en-US" dirty="0" smtClean="0"/>
              <a:t>Attention should be given to the way the beneficiary designation is worded </a:t>
            </a:r>
          </a:p>
          <a:p>
            <a:pPr lvl="1" eaLnBrk="1" hangingPunct="1">
              <a:lnSpc>
                <a:spcPct val="90000"/>
              </a:lnSpc>
            </a:pPr>
            <a:r>
              <a:rPr lang="en-US" dirty="0" smtClean="0"/>
              <a:t>So that the death benefit will be paid to the intended person </a:t>
            </a:r>
          </a:p>
          <a:p>
            <a:pPr lvl="1" eaLnBrk="1" hangingPunct="1">
              <a:lnSpc>
                <a:spcPct val="90000"/>
              </a:lnSpc>
            </a:pPr>
            <a:r>
              <a:rPr lang="en-US" dirty="0" smtClean="0"/>
              <a:t>If children are listed by name, then any subsequent children born to the insured will be excluded </a:t>
            </a:r>
          </a:p>
          <a:p>
            <a:pPr lvl="2" eaLnBrk="1" hangingPunct="1">
              <a:lnSpc>
                <a:spcPct val="90000"/>
              </a:lnSpc>
            </a:pPr>
            <a:r>
              <a:rPr lang="en-US" dirty="0" smtClean="0"/>
              <a:t>Thus, is better to say “children of the insured” if the policy is intended to benefit all children at the time of the insured’s death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7DF373C-EFC3-4437-8B56-71DE004AB8B6}" type="slidenum">
              <a:rPr lang="en-US"/>
              <a:pPr/>
              <a:t>23</a:t>
            </a:fld>
            <a:endParaRPr lang="en-US"/>
          </a:p>
        </p:txBody>
      </p:sp>
      <p:sp>
        <p:nvSpPr>
          <p:cNvPr id="107523" name="Rectangle 2"/>
          <p:cNvSpPr>
            <a:spLocks noGrp="1" noChangeArrowheads="1"/>
          </p:cNvSpPr>
          <p:nvPr>
            <p:ph type="title"/>
          </p:nvPr>
        </p:nvSpPr>
        <p:spPr/>
        <p:txBody>
          <a:bodyPr/>
          <a:lstStyle/>
          <a:p>
            <a:pPr eaLnBrk="1" hangingPunct="1"/>
            <a:r>
              <a:rPr lang="en-US" smtClean="0"/>
              <a:t>Beneficiary Designation</a:t>
            </a:r>
          </a:p>
        </p:txBody>
      </p:sp>
      <p:sp>
        <p:nvSpPr>
          <p:cNvPr id="107524" name="Rectangle 3"/>
          <p:cNvSpPr>
            <a:spLocks noGrp="1" noChangeArrowheads="1"/>
          </p:cNvSpPr>
          <p:nvPr>
            <p:ph type="body" idx="1"/>
          </p:nvPr>
        </p:nvSpPr>
        <p:spPr/>
        <p:txBody>
          <a:bodyPr/>
          <a:lstStyle/>
          <a:p>
            <a:pPr eaLnBrk="1" hangingPunct="1">
              <a:lnSpc>
                <a:spcPct val="90000"/>
              </a:lnSpc>
            </a:pPr>
            <a:r>
              <a:rPr lang="en-US" sz="2400" smtClean="0"/>
              <a:t>Policyowners have the right to change beneficiaries without notice to those affected </a:t>
            </a:r>
          </a:p>
          <a:p>
            <a:pPr lvl="1" eaLnBrk="1" hangingPunct="1">
              <a:lnSpc>
                <a:spcPct val="90000"/>
              </a:lnSpc>
            </a:pPr>
            <a:r>
              <a:rPr lang="en-US" sz="2000" smtClean="0"/>
              <a:t>Provided that a beneficiary was not named irrevocably</a:t>
            </a:r>
          </a:p>
          <a:p>
            <a:pPr eaLnBrk="1" hangingPunct="1">
              <a:lnSpc>
                <a:spcPct val="90000"/>
              </a:lnSpc>
            </a:pPr>
            <a:r>
              <a:rPr lang="en-US" sz="2400" smtClean="0"/>
              <a:t>A revocable beneficiary has no control over the policy </a:t>
            </a:r>
          </a:p>
          <a:p>
            <a:pPr lvl="1" eaLnBrk="1" hangingPunct="1">
              <a:lnSpc>
                <a:spcPct val="90000"/>
              </a:lnSpc>
            </a:pPr>
            <a:r>
              <a:rPr lang="en-US" sz="2000" smtClean="0"/>
              <a:t>But an irrevocable beneficiary can be changed only if the beneficiary gives written consent   </a:t>
            </a:r>
          </a:p>
          <a:p>
            <a:pPr eaLnBrk="1" hangingPunct="1">
              <a:lnSpc>
                <a:spcPct val="90000"/>
              </a:lnSpc>
            </a:pPr>
            <a:r>
              <a:rPr lang="en-US" sz="2400" smtClean="0"/>
              <a:t>Contingent beneficiaries </a:t>
            </a:r>
          </a:p>
          <a:p>
            <a:pPr lvl="1" eaLnBrk="1" hangingPunct="1">
              <a:lnSpc>
                <a:spcPct val="90000"/>
              </a:lnSpc>
            </a:pPr>
            <a:r>
              <a:rPr lang="en-US" sz="2000" smtClean="0"/>
              <a:t>Will receive the policy proceeds if the primary beneficiary is not alive at the time of the insured’s death </a:t>
            </a:r>
          </a:p>
          <a:p>
            <a:pPr lvl="1" eaLnBrk="1" hangingPunct="1">
              <a:lnSpc>
                <a:spcPct val="90000"/>
              </a:lnSpc>
            </a:pPr>
            <a:r>
              <a:rPr lang="en-US" sz="2000" smtClean="0"/>
              <a:t>If both the insured and the primary beneficiary die under circumstances such that it cannot be determined who died first </a:t>
            </a:r>
          </a:p>
          <a:p>
            <a:pPr lvl="2" eaLnBrk="1" hangingPunct="1">
              <a:lnSpc>
                <a:spcPct val="90000"/>
              </a:lnSpc>
            </a:pPr>
            <a:r>
              <a:rPr lang="en-US" sz="1800" smtClean="0"/>
              <a:t>The general rule is that the proceeds will be paid to the contingent beneficiaries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ED2A659-4437-4BE3-9F96-339CAE85DEEE}" type="slidenum">
              <a:rPr lang="en-US"/>
              <a:pPr/>
              <a:t>24</a:t>
            </a:fld>
            <a:endParaRPr lang="en-US"/>
          </a:p>
        </p:txBody>
      </p:sp>
      <p:sp>
        <p:nvSpPr>
          <p:cNvPr id="108547" name="Rectangle 2"/>
          <p:cNvSpPr>
            <a:spLocks noGrp="1" noChangeArrowheads="1"/>
          </p:cNvSpPr>
          <p:nvPr>
            <p:ph type="title"/>
          </p:nvPr>
        </p:nvSpPr>
        <p:spPr/>
        <p:txBody>
          <a:bodyPr/>
          <a:lstStyle/>
          <a:p>
            <a:pPr eaLnBrk="1" hangingPunct="1"/>
            <a:r>
              <a:rPr lang="en-US" smtClean="0"/>
              <a:t>Beneficiary Designation</a:t>
            </a:r>
          </a:p>
        </p:txBody>
      </p:sp>
      <p:sp>
        <p:nvSpPr>
          <p:cNvPr id="108548" name="Rectangle 3"/>
          <p:cNvSpPr>
            <a:spLocks noGrp="1" noChangeArrowheads="1"/>
          </p:cNvSpPr>
          <p:nvPr>
            <p:ph type="body" idx="1"/>
          </p:nvPr>
        </p:nvSpPr>
        <p:spPr/>
        <p:txBody>
          <a:bodyPr/>
          <a:lstStyle/>
          <a:p>
            <a:pPr eaLnBrk="1" hangingPunct="1">
              <a:lnSpc>
                <a:spcPct val="80000"/>
              </a:lnSpc>
            </a:pPr>
            <a:r>
              <a:rPr lang="en-US" sz="2400" smtClean="0"/>
              <a:t>If the primary beneficiary clearly survives the insured and then dies </a:t>
            </a:r>
          </a:p>
          <a:p>
            <a:pPr lvl="1" eaLnBrk="1" hangingPunct="1">
              <a:lnSpc>
                <a:spcPct val="80000"/>
              </a:lnSpc>
            </a:pPr>
            <a:r>
              <a:rPr lang="en-US" sz="2000" smtClean="0"/>
              <a:t>The death benefit is payable to the primary beneficiary’s estate </a:t>
            </a:r>
          </a:p>
          <a:p>
            <a:pPr eaLnBrk="1" hangingPunct="1">
              <a:lnSpc>
                <a:spcPct val="80000"/>
              </a:lnSpc>
            </a:pPr>
            <a:r>
              <a:rPr lang="en-US" sz="2400" smtClean="0"/>
              <a:t>A common disaster clause may be used in the beneficiary designation </a:t>
            </a:r>
          </a:p>
          <a:p>
            <a:pPr lvl="1" eaLnBrk="1" hangingPunct="1">
              <a:lnSpc>
                <a:spcPct val="80000"/>
              </a:lnSpc>
            </a:pPr>
            <a:r>
              <a:rPr lang="en-US" sz="2000" smtClean="0"/>
              <a:t>Specifies that upon an insured’s death, the insurance proceeds are to be held by the insurer for a period of time </a:t>
            </a:r>
          </a:p>
          <a:p>
            <a:pPr lvl="1" eaLnBrk="1" hangingPunct="1">
              <a:lnSpc>
                <a:spcPct val="80000"/>
              </a:lnSpc>
            </a:pPr>
            <a:r>
              <a:rPr lang="en-US" sz="2000" smtClean="0"/>
              <a:t>After that time, if the primary beneficiary is alive </a:t>
            </a:r>
          </a:p>
          <a:p>
            <a:pPr lvl="2" eaLnBrk="1" hangingPunct="1">
              <a:lnSpc>
                <a:spcPct val="80000"/>
              </a:lnSpc>
            </a:pPr>
            <a:r>
              <a:rPr lang="en-US" sz="1800" smtClean="0"/>
              <a:t>The proceeds are distributed to that person </a:t>
            </a:r>
          </a:p>
          <a:p>
            <a:pPr lvl="1" eaLnBrk="1" hangingPunct="1">
              <a:lnSpc>
                <a:spcPct val="80000"/>
              </a:lnSpc>
            </a:pPr>
            <a:r>
              <a:rPr lang="en-US" sz="2000" smtClean="0"/>
              <a:t>Otherwise, the death benefit is paid to the contingent beneficiaries </a:t>
            </a:r>
          </a:p>
          <a:p>
            <a:pPr eaLnBrk="1" hangingPunct="1">
              <a:lnSpc>
                <a:spcPct val="80000"/>
              </a:lnSpc>
            </a:pPr>
            <a:r>
              <a:rPr lang="en-US" sz="2400" smtClean="0"/>
              <a:t>In situations where no primary or contingent beneficiaries are alive when the insured dies </a:t>
            </a:r>
          </a:p>
          <a:p>
            <a:pPr lvl="1" eaLnBrk="1" hangingPunct="1">
              <a:lnSpc>
                <a:spcPct val="80000"/>
              </a:lnSpc>
            </a:pPr>
            <a:r>
              <a:rPr lang="en-US" sz="2000" smtClean="0"/>
              <a:t>The death benefit is paid to the insured’s estate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E9F2844-3A7E-4030-88B5-FD510A1ECE6F}" type="slidenum">
              <a:rPr lang="en-US"/>
              <a:pPr/>
              <a:t>25</a:t>
            </a:fld>
            <a:endParaRPr lang="en-US"/>
          </a:p>
        </p:txBody>
      </p:sp>
      <p:sp>
        <p:nvSpPr>
          <p:cNvPr id="109571" name="Rectangle 2"/>
          <p:cNvSpPr>
            <a:spLocks noGrp="1" noChangeArrowheads="1"/>
          </p:cNvSpPr>
          <p:nvPr>
            <p:ph type="title"/>
          </p:nvPr>
        </p:nvSpPr>
        <p:spPr/>
        <p:txBody>
          <a:bodyPr/>
          <a:lstStyle/>
          <a:p>
            <a:pPr eaLnBrk="1" hangingPunct="1"/>
            <a:r>
              <a:rPr lang="en-US" smtClean="0"/>
              <a:t>Excluded Causes of Death </a:t>
            </a:r>
          </a:p>
        </p:txBody>
      </p:sp>
      <p:sp>
        <p:nvSpPr>
          <p:cNvPr id="109572" name="Rectangle 3"/>
          <p:cNvSpPr>
            <a:spLocks noGrp="1" noChangeArrowheads="1"/>
          </p:cNvSpPr>
          <p:nvPr>
            <p:ph type="body" idx="1"/>
          </p:nvPr>
        </p:nvSpPr>
        <p:spPr/>
        <p:txBody>
          <a:bodyPr/>
          <a:lstStyle/>
          <a:p>
            <a:pPr eaLnBrk="1" hangingPunct="1">
              <a:lnSpc>
                <a:spcPct val="80000"/>
              </a:lnSpc>
            </a:pPr>
            <a:r>
              <a:rPr lang="en-US" sz="2400" smtClean="0"/>
              <a:t>Uncommon for life insurers to exclude coverage for death arising out of specific causes </a:t>
            </a:r>
          </a:p>
          <a:p>
            <a:pPr eaLnBrk="1" hangingPunct="1">
              <a:lnSpc>
                <a:spcPct val="80000"/>
              </a:lnSpc>
            </a:pPr>
            <a:r>
              <a:rPr lang="en-US" sz="2400" smtClean="0"/>
              <a:t>One occasionally used exclusion is the war hazard exclusion </a:t>
            </a:r>
          </a:p>
          <a:p>
            <a:pPr lvl="1" eaLnBrk="1" hangingPunct="1">
              <a:lnSpc>
                <a:spcPct val="80000"/>
              </a:lnSpc>
            </a:pPr>
            <a:r>
              <a:rPr lang="en-US" sz="2000" smtClean="0"/>
              <a:t>During periods when there is a serious threat of war or other hostilities involving military forces of at least two countries </a:t>
            </a:r>
          </a:p>
          <a:p>
            <a:pPr lvl="2" eaLnBrk="1" hangingPunct="1">
              <a:lnSpc>
                <a:spcPct val="80000"/>
              </a:lnSpc>
            </a:pPr>
            <a:r>
              <a:rPr lang="en-US" sz="1800" smtClean="0"/>
              <a:t>Insurers may insert a war hazard exclusion in policies issued to insureds who are either in the military or of an age that may cause them to become subject to military duty </a:t>
            </a:r>
          </a:p>
          <a:p>
            <a:pPr lvl="1" eaLnBrk="1" hangingPunct="1">
              <a:lnSpc>
                <a:spcPct val="80000"/>
              </a:lnSpc>
            </a:pPr>
            <a:r>
              <a:rPr lang="en-US" sz="2000" smtClean="0"/>
              <a:t>Eliminates insurance coverage for death that is a direct result of war or other hostile actions between countries </a:t>
            </a:r>
          </a:p>
          <a:p>
            <a:pPr eaLnBrk="1" hangingPunct="1">
              <a:lnSpc>
                <a:spcPct val="80000"/>
              </a:lnSpc>
            </a:pPr>
            <a:r>
              <a:rPr lang="en-US" sz="2400" smtClean="0"/>
              <a:t>The aviation hazard exclusion limits coverage for death from aviation activities other than as a fare-paying passenger on a commercial aircraft </a:t>
            </a:r>
          </a:p>
          <a:p>
            <a:pPr lvl="1" eaLnBrk="1" hangingPunct="1">
              <a:lnSpc>
                <a:spcPct val="80000"/>
              </a:lnSpc>
            </a:pPr>
            <a:r>
              <a:rPr lang="en-US" sz="2000" smtClean="0"/>
              <a:t>Rarely found in policies currently being issued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ED66E8B-82EC-48A0-AF08-C8F61FDCCF34}" type="slidenum">
              <a:rPr lang="en-US"/>
              <a:pPr/>
              <a:t>26</a:t>
            </a:fld>
            <a:endParaRPr lang="en-US"/>
          </a:p>
        </p:txBody>
      </p:sp>
      <p:sp>
        <p:nvSpPr>
          <p:cNvPr id="110595" name="Rectangle 2"/>
          <p:cNvSpPr>
            <a:spLocks noGrp="1" noChangeArrowheads="1"/>
          </p:cNvSpPr>
          <p:nvPr>
            <p:ph type="title"/>
          </p:nvPr>
        </p:nvSpPr>
        <p:spPr/>
        <p:txBody>
          <a:bodyPr/>
          <a:lstStyle/>
          <a:p>
            <a:pPr eaLnBrk="1" hangingPunct="1"/>
            <a:r>
              <a:rPr lang="en-US" smtClean="0"/>
              <a:t>Settlement Options </a:t>
            </a:r>
          </a:p>
        </p:txBody>
      </p:sp>
      <p:sp>
        <p:nvSpPr>
          <p:cNvPr id="110596" name="Rectangle 3"/>
          <p:cNvSpPr>
            <a:spLocks noGrp="1" noChangeArrowheads="1"/>
          </p:cNvSpPr>
          <p:nvPr>
            <p:ph type="body" idx="1"/>
          </p:nvPr>
        </p:nvSpPr>
        <p:spPr/>
        <p:txBody>
          <a:bodyPr/>
          <a:lstStyle/>
          <a:p>
            <a:pPr eaLnBrk="1" hangingPunct="1">
              <a:lnSpc>
                <a:spcPct val="80000"/>
              </a:lnSpc>
            </a:pPr>
            <a:r>
              <a:rPr lang="en-US" sz="2400" smtClean="0"/>
              <a:t>The different ways in which the policyowner or beneficiary may elect to have the benefits of a policy  paid </a:t>
            </a:r>
          </a:p>
          <a:p>
            <a:pPr eaLnBrk="1" hangingPunct="1">
              <a:lnSpc>
                <a:spcPct val="80000"/>
              </a:lnSpc>
            </a:pPr>
            <a:r>
              <a:rPr lang="en-US" sz="2400" smtClean="0"/>
              <a:t>Lump-sum option </a:t>
            </a:r>
          </a:p>
          <a:p>
            <a:pPr lvl="1" eaLnBrk="1" hangingPunct="1">
              <a:lnSpc>
                <a:spcPct val="80000"/>
              </a:lnSpc>
            </a:pPr>
            <a:r>
              <a:rPr lang="en-US" sz="2000" smtClean="0"/>
              <a:t>Proceeds of the life insurance are paid in a lump sum </a:t>
            </a:r>
          </a:p>
          <a:p>
            <a:pPr lvl="1" eaLnBrk="1" hangingPunct="1">
              <a:lnSpc>
                <a:spcPct val="80000"/>
              </a:lnSpc>
            </a:pPr>
            <a:r>
              <a:rPr lang="en-US" sz="2000" smtClean="0"/>
              <a:t>Vast majority of benefits are paid in this manner </a:t>
            </a:r>
          </a:p>
          <a:p>
            <a:pPr lvl="1" eaLnBrk="1" hangingPunct="1">
              <a:lnSpc>
                <a:spcPct val="80000"/>
              </a:lnSpc>
            </a:pPr>
            <a:r>
              <a:rPr lang="en-US" sz="2000" smtClean="0"/>
              <a:t>Insurer’s obligations are over </a:t>
            </a:r>
          </a:p>
          <a:p>
            <a:pPr eaLnBrk="1" hangingPunct="1">
              <a:lnSpc>
                <a:spcPct val="80000"/>
              </a:lnSpc>
            </a:pPr>
            <a:r>
              <a:rPr lang="en-US" sz="2400" smtClean="0"/>
              <a:t>Fixed-period option  </a:t>
            </a:r>
          </a:p>
          <a:p>
            <a:pPr lvl="1" eaLnBrk="1" hangingPunct="1">
              <a:lnSpc>
                <a:spcPct val="80000"/>
              </a:lnSpc>
            </a:pPr>
            <a:r>
              <a:rPr lang="en-US" sz="2000" smtClean="0"/>
              <a:t>The insurer pays the proceeds in equal installments over a specific time frame </a:t>
            </a:r>
          </a:p>
          <a:p>
            <a:pPr lvl="1" eaLnBrk="1" hangingPunct="1">
              <a:lnSpc>
                <a:spcPct val="80000"/>
              </a:lnSpc>
            </a:pPr>
            <a:r>
              <a:rPr lang="en-US" sz="2000" smtClean="0"/>
              <a:t>The size of each installment varies with the </a:t>
            </a:r>
          </a:p>
          <a:p>
            <a:pPr lvl="2" eaLnBrk="1" hangingPunct="1">
              <a:lnSpc>
                <a:spcPct val="80000"/>
              </a:lnSpc>
            </a:pPr>
            <a:r>
              <a:rPr lang="en-US" sz="1800" smtClean="0"/>
              <a:t>Desired frequency of payment </a:t>
            </a:r>
          </a:p>
          <a:p>
            <a:pPr lvl="2" eaLnBrk="1" hangingPunct="1">
              <a:lnSpc>
                <a:spcPct val="80000"/>
              </a:lnSpc>
            </a:pPr>
            <a:r>
              <a:rPr lang="en-US" sz="1800" smtClean="0"/>
              <a:t>Length of the total time period during which payments are to be made </a:t>
            </a:r>
          </a:p>
          <a:p>
            <a:pPr lvl="2" eaLnBrk="1" hangingPunct="1">
              <a:lnSpc>
                <a:spcPct val="80000"/>
              </a:lnSpc>
            </a:pPr>
            <a:r>
              <a:rPr lang="en-US" sz="1800" smtClean="0"/>
              <a:t>Interest rate paid by the insurer on proceeds not yet distributed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BE10A1B-F94E-4A7F-B281-5F9F6D230CC5}" type="slidenum">
              <a:rPr lang="en-US"/>
              <a:pPr/>
              <a:t>27</a:t>
            </a:fld>
            <a:endParaRPr lang="en-US"/>
          </a:p>
        </p:txBody>
      </p:sp>
      <p:sp>
        <p:nvSpPr>
          <p:cNvPr id="111619" name="Rectangle 2"/>
          <p:cNvSpPr>
            <a:spLocks noGrp="1" noChangeArrowheads="1"/>
          </p:cNvSpPr>
          <p:nvPr>
            <p:ph type="title"/>
          </p:nvPr>
        </p:nvSpPr>
        <p:spPr/>
        <p:txBody>
          <a:bodyPr/>
          <a:lstStyle/>
          <a:p>
            <a:pPr eaLnBrk="1" hangingPunct="1"/>
            <a:r>
              <a:rPr lang="en-US" smtClean="0"/>
              <a:t>Settlement Options</a:t>
            </a:r>
          </a:p>
        </p:txBody>
      </p:sp>
      <p:sp>
        <p:nvSpPr>
          <p:cNvPr id="111620" name="Rectangle 3"/>
          <p:cNvSpPr>
            <a:spLocks noGrp="1" noChangeArrowheads="1"/>
          </p:cNvSpPr>
          <p:nvPr>
            <p:ph type="body" idx="1"/>
          </p:nvPr>
        </p:nvSpPr>
        <p:spPr>
          <a:xfrm>
            <a:off x="568325" y="2168525"/>
            <a:ext cx="8229600" cy="3417888"/>
          </a:xfrm>
        </p:spPr>
        <p:txBody>
          <a:bodyPr/>
          <a:lstStyle/>
          <a:p>
            <a:pPr eaLnBrk="1" hangingPunct="1">
              <a:lnSpc>
                <a:spcPct val="80000"/>
              </a:lnSpc>
            </a:pPr>
            <a:r>
              <a:rPr lang="en-US" b="1" smtClean="0"/>
              <a:t>Fixed-amount option</a:t>
            </a:r>
            <a:r>
              <a:rPr lang="en-US" smtClean="0"/>
              <a:t> </a:t>
            </a:r>
          </a:p>
          <a:p>
            <a:pPr lvl="1" eaLnBrk="1" hangingPunct="1">
              <a:lnSpc>
                <a:spcPct val="80000"/>
              </a:lnSpc>
            </a:pPr>
            <a:r>
              <a:rPr lang="en-US" smtClean="0"/>
              <a:t>Used when a specified amount of income is desired</a:t>
            </a:r>
          </a:p>
          <a:p>
            <a:pPr lvl="1" eaLnBrk="1" hangingPunct="1">
              <a:lnSpc>
                <a:spcPct val="80000"/>
              </a:lnSpc>
            </a:pPr>
            <a:r>
              <a:rPr lang="en-US" smtClean="0"/>
              <a:t>The length of time the payments are made is a function of the size and frequency of each payment and the interest rate paid by the insurer on the proceeds </a:t>
            </a:r>
          </a:p>
          <a:p>
            <a:pPr lvl="1" eaLnBrk="1" hangingPunct="1">
              <a:lnSpc>
                <a:spcPct val="80000"/>
              </a:lnSpc>
            </a:pPr>
            <a:r>
              <a:rPr lang="en-US" smtClean="0"/>
              <a:t>Interest earned in excess of the guaranteed level increases the length of time during which payments are made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6A8694D-8BC9-4517-BF3D-AAE26EF4E848}" type="slidenum">
              <a:rPr lang="en-US"/>
              <a:pPr/>
              <a:t>28</a:t>
            </a:fld>
            <a:endParaRPr lang="en-US"/>
          </a:p>
        </p:txBody>
      </p:sp>
      <p:sp>
        <p:nvSpPr>
          <p:cNvPr id="112643" name="Rectangle 2"/>
          <p:cNvSpPr>
            <a:spLocks noGrp="1" noChangeArrowheads="1"/>
          </p:cNvSpPr>
          <p:nvPr>
            <p:ph type="title"/>
          </p:nvPr>
        </p:nvSpPr>
        <p:spPr/>
        <p:txBody>
          <a:bodyPr/>
          <a:lstStyle/>
          <a:p>
            <a:pPr eaLnBrk="1" hangingPunct="1"/>
            <a:r>
              <a:rPr lang="en-US" smtClean="0"/>
              <a:t>Settlement Options</a:t>
            </a:r>
          </a:p>
        </p:txBody>
      </p:sp>
      <p:sp>
        <p:nvSpPr>
          <p:cNvPr id="112644" name="Rectangle 3"/>
          <p:cNvSpPr>
            <a:spLocks noGrp="1" noChangeArrowheads="1"/>
          </p:cNvSpPr>
          <p:nvPr>
            <p:ph type="body" idx="1"/>
          </p:nvPr>
        </p:nvSpPr>
        <p:spPr>
          <a:xfrm>
            <a:off x="457200" y="2030413"/>
            <a:ext cx="8229600" cy="4525962"/>
          </a:xfrm>
        </p:spPr>
        <p:txBody>
          <a:bodyPr/>
          <a:lstStyle/>
          <a:p>
            <a:pPr eaLnBrk="1" hangingPunct="1">
              <a:lnSpc>
                <a:spcPct val="80000"/>
              </a:lnSpc>
            </a:pPr>
            <a:r>
              <a:rPr lang="en-US" b="1" smtClean="0"/>
              <a:t>Interest option</a:t>
            </a:r>
            <a:r>
              <a:rPr lang="en-US" smtClean="0"/>
              <a:t> </a:t>
            </a:r>
          </a:p>
          <a:p>
            <a:pPr lvl="1" eaLnBrk="1" hangingPunct="1">
              <a:lnSpc>
                <a:spcPct val="80000"/>
              </a:lnSpc>
            </a:pPr>
            <a:r>
              <a:rPr lang="en-US" smtClean="0"/>
              <a:t>The insurer holds the proceeds of the policy and pays the beneficiary an income consisting of interest only  </a:t>
            </a:r>
          </a:p>
          <a:p>
            <a:pPr lvl="1" eaLnBrk="1" hangingPunct="1">
              <a:lnSpc>
                <a:spcPct val="80000"/>
              </a:lnSpc>
            </a:pPr>
            <a:r>
              <a:rPr lang="en-US" smtClean="0"/>
              <a:t>A guaranteed  minimum rate is stated in the policy </a:t>
            </a:r>
          </a:p>
          <a:p>
            <a:pPr lvl="2" eaLnBrk="1" hangingPunct="1">
              <a:lnSpc>
                <a:spcPct val="80000"/>
              </a:lnSpc>
            </a:pPr>
            <a:r>
              <a:rPr lang="en-US" smtClean="0"/>
              <a:t>With excess interest often used to increase the amount of each payment </a:t>
            </a:r>
          </a:p>
          <a:p>
            <a:pPr lvl="1" eaLnBrk="1" hangingPunct="1">
              <a:lnSpc>
                <a:spcPct val="80000"/>
              </a:lnSpc>
            </a:pPr>
            <a:r>
              <a:rPr lang="en-US" smtClean="0"/>
              <a:t>The beneficiary usually has the right to withdraw some or all of the principal amount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90C2824-48DB-4040-8CA8-8DAEF069A8AB}" type="slidenum">
              <a:rPr lang="en-US"/>
              <a:pPr/>
              <a:t>29</a:t>
            </a:fld>
            <a:endParaRPr lang="en-US"/>
          </a:p>
        </p:txBody>
      </p:sp>
      <p:sp>
        <p:nvSpPr>
          <p:cNvPr id="113667" name="Rectangle 2"/>
          <p:cNvSpPr>
            <a:spLocks noGrp="1" noChangeArrowheads="1"/>
          </p:cNvSpPr>
          <p:nvPr>
            <p:ph type="title"/>
          </p:nvPr>
        </p:nvSpPr>
        <p:spPr/>
        <p:txBody>
          <a:bodyPr/>
          <a:lstStyle/>
          <a:p>
            <a:pPr eaLnBrk="1" hangingPunct="1"/>
            <a:r>
              <a:rPr lang="en-US" smtClean="0"/>
              <a:t>Settlement Options</a:t>
            </a:r>
          </a:p>
        </p:txBody>
      </p:sp>
      <p:sp>
        <p:nvSpPr>
          <p:cNvPr id="113668" name="Rectangle 3"/>
          <p:cNvSpPr>
            <a:spLocks noGrp="1" noChangeArrowheads="1"/>
          </p:cNvSpPr>
          <p:nvPr>
            <p:ph type="body" idx="1"/>
          </p:nvPr>
        </p:nvSpPr>
        <p:spPr>
          <a:xfrm>
            <a:off x="485775" y="2043113"/>
            <a:ext cx="8229600" cy="4525962"/>
          </a:xfrm>
        </p:spPr>
        <p:txBody>
          <a:bodyPr/>
          <a:lstStyle/>
          <a:p>
            <a:pPr eaLnBrk="1" hangingPunct="1">
              <a:lnSpc>
                <a:spcPct val="80000"/>
              </a:lnSpc>
            </a:pPr>
            <a:r>
              <a:rPr lang="en-US" b="1" smtClean="0"/>
              <a:t>Life income options</a:t>
            </a:r>
            <a:r>
              <a:rPr lang="en-US" sz="1800" smtClean="0"/>
              <a:t> </a:t>
            </a:r>
          </a:p>
          <a:p>
            <a:pPr lvl="1" eaLnBrk="1" hangingPunct="1">
              <a:lnSpc>
                <a:spcPct val="80000"/>
              </a:lnSpc>
            </a:pPr>
            <a:r>
              <a:rPr lang="en-US" smtClean="0"/>
              <a:t>Several variations guarantee a beneficiary an income for his or her remaining lifetime </a:t>
            </a:r>
          </a:p>
          <a:p>
            <a:pPr lvl="1" eaLnBrk="1" hangingPunct="1">
              <a:lnSpc>
                <a:spcPct val="80000"/>
              </a:lnSpc>
            </a:pPr>
            <a:r>
              <a:rPr lang="en-US" smtClean="0"/>
              <a:t>Additional guarantees may be made concerning the number of payments that will be made or the guaranteed total dollars to be paid</a:t>
            </a:r>
            <a:r>
              <a:rPr lang="en-US" sz="1600" smtClean="0"/>
              <a:t> </a:t>
            </a:r>
          </a:p>
          <a:p>
            <a:pPr lvl="2" eaLnBrk="1" hangingPunct="1">
              <a:lnSpc>
                <a:spcPct val="80000"/>
              </a:lnSpc>
            </a:pPr>
            <a:r>
              <a:rPr lang="en-US" smtClean="0"/>
              <a:t>Regardless of how long the beneficiary lives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B0A73B9-424E-476B-A5F3-FECA7489DADB}" type="slidenum">
              <a:rPr lang="en-US"/>
              <a:pPr/>
              <a:t>30</a:t>
            </a:fld>
            <a:endParaRPr lang="en-US"/>
          </a:p>
        </p:txBody>
      </p:sp>
      <p:sp>
        <p:nvSpPr>
          <p:cNvPr id="114691" name="Rectangle 2"/>
          <p:cNvSpPr>
            <a:spLocks noGrp="1" noChangeArrowheads="1"/>
          </p:cNvSpPr>
          <p:nvPr>
            <p:ph type="title"/>
          </p:nvPr>
        </p:nvSpPr>
        <p:spPr/>
        <p:txBody>
          <a:bodyPr/>
          <a:lstStyle/>
          <a:p>
            <a:pPr eaLnBrk="1" hangingPunct="1"/>
            <a:r>
              <a:rPr lang="en-US" smtClean="0"/>
              <a:t>Waiver of Premium Benefit  </a:t>
            </a:r>
          </a:p>
        </p:txBody>
      </p:sp>
      <p:sp>
        <p:nvSpPr>
          <p:cNvPr id="114692" name="Rectangle 3"/>
          <p:cNvSpPr>
            <a:spLocks noGrp="1" noChangeArrowheads="1"/>
          </p:cNvSpPr>
          <p:nvPr>
            <p:ph type="body" idx="1"/>
          </p:nvPr>
        </p:nvSpPr>
        <p:spPr/>
        <p:txBody>
          <a:bodyPr/>
          <a:lstStyle/>
          <a:p>
            <a:pPr eaLnBrk="1" hangingPunct="1">
              <a:lnSpc>
                <a:spcPct val="80000"/>
              </a:lnSpc>
            </a:pPr>
            <a:r>
              <a:rPr lang="en-US" sz="2400" smtClean="0"/>
              <a:t>Provides that insureds who become disabled before a specified age will be excused from paying premiums for as long as the disability continues </a:t>
            </a:r>
          </a:p>
          <a:p>
            <a:pPr eaLnBrk="1" hangingPunct="1">
              <a:lnSpc>
                <a:spcPct val="80000"/>
              </a:lnSpc>
            </a:pPr>
            <a:r>
              <a:rPr lang="en-US" sz="2400" smtClean="0"/>
              <a:t>The life insurance policy will have the same cash values, death benefits, and dividends as it would have had if all premiums had been paid  </a:t>
            </a:r>
          </a:p>
          <a:p>
            <a:pPr eaLnBrk="1" hangingPunct="1">
              <a:lnSpc>
                <a:spcPct val="80000"/>
              </a:lnSpc>
            </a:pPr>
            <a:r>
              <a:rPr lang="en-US" sz="2400" smtClean="0"/>
              <a:t>Policies vary as to how they define disability for this purpose </a:t>
            </a:r>
          </a:p>
          <a:p>
            <a:pPr lvl="1" eaLnBrk="1" hangingPunct="1">
              <a:lnSpc>
                <a:spcPct val="80000"/>
              </a:lnSpc>
            </a:pPr>
            <a:r>
              <a:rPr lang="en-US" sz="2000" smtClean="0"/>
              <a:t>Many contracts also require a six-month waiting period after the onset of the disability before premiums are waived </a:t>
            </a:r>
          </a:p>
          <a:p>
            <a:pPr eaLnBrk="1" hangingPunct="1">
              <a:lnSpc>
                <a:spcPct val="80000"/>
              </a:lnSpc>
            </a:pPr>
            <a:r>
              <a:rPr lang="en-US" sz="2400" smtClean="0"/>
              <a:t>This is not expensive and is generally recommended as a way of assuring that the life insurance policy will remain intact regardless of the insured’s health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622B961-D51B-4704-82FA-EE10BBEE1BF3}" type="slidenum">
              <a:rPr lang="en-US"/>
              <a:pPr/>
              <a:t>31</a:t>
            </a:fld>
            <a:endParaRPr lang="en-US"/>
          </a:p>
        </p:txBody>
      </p:sp>
      <p:sp>
        <p:nvSpPr>
          <p:cNvPr id="115715" name="Rectangle 2"/>
          <p:cNvSpPr>
            <a:spLocks noGrp="1" noChangeArrowheads="1"/>
          </p:cNvSpPr>
          <p:nvPr>
            <p:ph type="title"/>
          </p:nvPr>
        </p:nvSpPr>
        <p:spPr/>
        <p:txBody>
          <a:bodyPr/>
          <a:lstStyle/>
          <a:p>
            <a:pPr eaLnBrk="1" hangingPunct="1"/>
            <a:r>
              <a:rPr lang="en-US" smtClean="0"/>
              <a:t>Accidental Death Benefit </a:t>
            </a:r>
          </a:p>
        </p:txBody>
      </p:sp>
      <p:sp>
        <p:nvSpPr>
          <p:cNvPr id="115716" name="Rectangle 3"/>
          <p:cNvSpPr>
            <a:spLocks noGrp="1" noChangeArrowheads="1"/>
          </p:cNvSpPr>
          <p:nvPr>
            <p:ph type="body" idx="1"/>
          </p:nvPr>
        </p:nvSpPr>
        <p:spPr/>
        <p:txBody>
          <a:bodyPr/>
          <a:lstStyle/>
          <a:p>
            <a:pPr eaLnBrk="1" hangingPunct="1">
              <a:lnSpc>
                <a:spcPct val="80000"/>
              </a:lnSpc>
            </a:pPr>
            <a:r>
              <a:rPr lang="en-US" sz="2400" smtClean="0"/>
              <a:t>Makes it possible for the beneficiary to receive an accidental death benefit if the insured dies from an accident </a:t>
            </a:r>
          </a:p>
          <a:p>
            <a:pPr eaLnBrk="1" hangingPunct="1">
              <a:lnSpc>
                <a:spcPct val="80000"/>
              </a:lnSpc>
            </a:pPr>
            <a:r>
              <a:rPr lang="en-US" sz="2400" smtClean="0"/>
              <a:t>The size of the accidental death benefit is often equal to the face amount of the underlying policy </a:t>
            </a:r>
          </a:p>
          <a:p>
            <a:pPr eaLnBrk="1" hangingPunct="1">
              <a:lnSpc>
                <a:spcPct val="80000"/>
              </a:lnSpc>
            </a:pPr>
            <a:r>
              <a:rPr lang="en-US" sz="2400" smtClean="0"/>
              <a:t>Numerous restrictions exist in this benefit </a:t>
            </a:r>
          </a:p>
          <a:p>
            <a:pPr lvl="1" eaLnBrk="1" hangingPunct="1">
              <a:lnSpc>
                <a:spcPct val="80000"/>
              </a:lnSpc>
            </a:pPr>
            <a:r>
              <a:rPr lang="en-US" sz="2000" smtClean="0"/>
              <a:t>Common exclusions include death from suicide, death that occur more than 120 days following an accident, death from illness, death due to war or aviation </a:t>
            </a:r>
          </a:p>
          <a:p>
            <a:pPr eaLnBrk="1" hangingPunct="1">
              <a:lnSpc>
                <a:spcPct val="80000"/>
              </a:lnSpc>
            </a:pPr>
            <a:r>
              <a:rPr lang="en-US" sz="2400" smtClean="0"/>
              <a:t>May lead naive insureds to believe that their total death protection has doubled for only an small extra premium </a:t>
            </a:r>
          </a:p>
          <a:p>
            <a:pPr eaLnBrk="1" hangingPunct="1">
              <a:lnSpc>
                <a:spcPct val="80000"/>
              </a:lnSpc>
            </a:pPr>
            <a:r>
              <a:rPr lang="en-US" sz="2400" smtClean="0"/>
              <a:t>However, accidents are far from being the leading cause of death </a:t>
            </a:r>
          </a:p>
          <a:p>
            <a:pPr lvl="1" eaLnBrk="1" hangingPunct="1">
              <a:lnSpc>
                <a:spcPct val="80000"/>
              </a:lnSpc>
            </a:pPr>
            <a:r>
              <a:rPr lang="en-US" sz="2000" smtClean="0"/>
              <a:t>And accidents that satisfy the definitions of the accidental death benefit are even less common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EBE6FA2-DAC4-41C0-ADE6-CB694917C6E6}" type="slidenum">
              <a:rPr lang="en-US"/>
              <a:pPr/>
              <a:t>32</a:t>
            </a:fld>
            <a:endParaRPr lang="en-US"/>
          </a:p>
        </p:txBody>
      </p:sp>
      <p:sp>
        <p:nvSpPr>
          <p:cNvPr id="116739" name="Rectangle 2"/>
          <p:cNvSpPr>
            <a:spLocks noGrp="1" noChangeArrowheads="1"/>
          </p:cNvSpPr>
          <p:nvPr>
            <p:ph type="title"/>
          </p:nvPr>
        </p:nvSpPr>
        <p:spPr/>
        <p:txBody>
          <a:bodyPr/>
          <a:lstStyle/>
          <a:p>
            <a:pPr eaLnBrk="1" hangingPunct="1"/>
            <a:r>
              <a:rPr lang="en-US" smtClean="0"/>
              <a:t>Accelerated Death Benefit </a:t>
            </a:r>
          </a:p>
        </p:txBody>
      </p:sp>
      <p:sp>
        <p:nvSpPr>
          <p:cNvPr id="116740" name="Rectangle 3"/>
          <p:cNvSpPr>
            <a:spLocks noGrp="1" noChangeArrowheads="1"/>
          </p:cNvSpPr>
          <p:nvPr>
            <p:ph type="body" idx="1"/>
          </p:nvPr>
        </p:nvSpPr>
        <p:spPr/>
        <p:txBody>
          <a:bodyPr/>
          <a:lstStyle/>
          <a:p>
            <a:pPr eaLnBrk="1" hangingPunct="1">
              <a:lnSpc>
                <a:spcPct val="80000"/>
              </a:lnSpc>
            </a:pPr>
            <a:r>
              <a:rPr lang="en-US" sz="2400" smtClean="0"/>
              <a:t>Also known as a living benefit option </a:t>
            </a:r>
          </a:p>
          <a:p>
            <a:pPr eaLnBrk="1" hangingPunct="1">
              <a:lnSpc>
                <a:spcPct val="80000"/>
              </a:lnSpc>
            </a:pPr>
            <a:r>
              <a:rPr lang="en-US" sz="2400" smtClean="0"/>
              <a:t>Under specified circumstances, a percentage of the policy’s face amount, discounted for interest, can be paid to the insured before death </a:t>
            </a:r>
          </a:p>
          <a:p>
            <a:pPr eaLnBrk="1" hangingPunct="1">
              <a:lnSpc>
                <a:spcPct val="80000"/>
              </a:lnSpc>
            </a:pPr>
            <a:r>
              <a:rPr lang="en-US" sz="2400" smtClean="0"/>
              <a:t>Some insurers consider such payments to terminate all future contractual rights to benefits </a:t>
            </a:r>
          </a:p>
          <a:p>
            <a:pPr eaLnBrk="1" hangingPunct="1">
              <a:lnSpc>
                <a:spcPct val="80000"/>
              </a:lnSpc>
            </a:pPr>
            <a:r>
              <a:rPr lang="en-US" sz="2400" smtClean="0"/>
              <a:t>Others allow some or all of any remaining face amount to be paid to the beneficiary when the insured dies </a:t>
            </a:r>
          </a:p>
          <a:p>
            <a:pPr eaLnBrk="1" hangingPunct="1">
              <a:lnSpc>
                <a:spcPct val="80000"/>
              </a:lnSpc>
            </a:pPr>
            <a:r>
              <a:rPr lang="en-US" sz="2400" smtClean="0"/>
              <a:t>Accelerated death benefits can be an important income source for persons with terminal illnesses </a:t>
            </a:r>
          </a:p>
          <a:p>
            <a:pPr eaLnBrk="1" hangingPunct="1">
              <a:lnSpc>
                <a:spcPct val="80000"/>
              </a:lnSpc>
            </a:pPr>
            <a:r>
              <a:rPr lang="en-US" sz="2400" smtClean="0"/>
              <a:t>Some insurers also offer this option to help pay for an insured’s long-term care needs </a:t>
            </a:r>
          </a:p>
          <a:p>
            <a:pPr lvl="1" eaLnBrk="1" hangingPunct="1">
              <a:lnSpc>
                <a:spcPct val="80000"/>
              </a:lnSpc>
            </a:pPr>
            <a:r>
              <a:rPr lang="en-US" sz="2000" smtClean="0"/>
              <a:t>An additional agreement known as a long-term care rider may be attached to a permanent form of coverage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74F54AE-BE1D-4AB6-8BC5-6A1B25068787}" type="slidenum">
              <a:rPr lang="en-US"/>
              <a:pPr/>
              <a:t>33</a:t>
            </a:fld>
            <a:endParaRPr lang="en-US"/>
          </a:p>
        </p:txBody>
      </p:sp>
      <p:sp>
        <p:nvSpPr>
          <p:cNvPr id="117763" name="Rectangle 2"/>
          <p:cNvSpPr>
            <a:spLocks noGrp="1" noChangeArrowheads="1"/>
          </p:cNvSpPr>
          <p:nvPr>
            <p:ph type="title"/>
          </p:nvPr>
        </p:nvSpPr>
        <p:spPr/>
        <p:txBody>
          <a:bodyPr/>
          <a:lstStyle/>
          <a:p>
            <a:pPr eaLnBrk="1" hangingPunct="1"/>
            <a:r>
              <a:rPr lang="en-US" smtClean="0"/>
              <a:t>Accelerated Death Benefit</a:t>
            </a:r>
          </a:p>
        </p:txBody>
      </p:sp>
      <p:sp>
        <p:nvSpPr>
          <p:cNvPr id="117764" name="Rectangle 3"/>
          <p:cNvSpPr>
            <a:spLocks noGrp="1" noChangeArrowheads="1"/>
          </p:cNvSpPr>
          <p:nvPr>
            <p:ph type="body" idx="1"/>
          </p:nvPr>
        </p:nvSpPr>
        <p:spPr/>
        <p:txBody>
          <a:bodyPr/>
          <a:lstStyle/>
          <a:p>
            <a:pPr eaLnBrk="1" hangingPunct="1">
              <a:lnSpc>
                <a:spcPct val="90000"/>
              </a:lnSpc>
            </a:pPr>
            <a:r>
              <a:rPr lang="en-US" smtClean="0"/>
              <a:t>Variations exist among insurers regarding </a:t>
            </a:r>
          </a:p>
          <a:p>
            <a:pPr lvl="1" eaLnBrk="1" hangingPunct="1">
              <a:lnSpc>
                <a:spcPct val="90000"/>
              </a:lnSpc>
            </a:pPr>
            <a:r>
              <a:rPr lang="en-US" smtClean="0"/>
              <a:t>The percentage of the death benefit that can be paid on an accelerated basis </a:t>
            </a:r>
          </a:p>
          <a:p>
            <a:pPr lvl="1" eaLnBrk="1" hangingPunct="1">
              <a:lnSpc>
                <a:spcPct val="90000"/>
              </a:lnSpc>
            </a:pPr>
            <a:r>
              <a:rPr lang="en-US" smtClean="0"/>
              <a:t>Whether an additional premium is charged </a:t>
            </a:r>
          </a:p>
          <a:p>
            <a:pPr lvl="1" eaLnBrk="1" hangingPunct="1">
              <a:lnSpc>
                <a:spcPct val="90000"/>
              </a:lnSpc>
            </a:pPr>
            <a:r>
              <a:rPr lang="en-US" smtClean="0"/>
              <a:t>The types of policies for which the main benefit options are available </a:t>
            </a:r>
          </a:p>
          <a:p>
            <a:pPr lvl="1" eaLnBrk="1" hangingPunct="1">
              <a:lnSpc>
                <a:spcPct val="90000"/>
              </a:lnSpc>
            </a:pPr>
            <a:r>
              <a:rPr lang="en-US" smtClean="0"/>
              <a:t>Whether the accelerated death benefit can be payable in a lump sum or only via installments </a:t>
            </a:r>
          </a:p>
          <a:p>
            <a:pPr lvl="1" eaLnBrk="1" hangingPunct="1">
              <a:lnSpc>
                <a:spcPct val="90000"/>
              </a:lnSpc>
            </a:pPr>
            <a:r>
              <a:rPr lang="en-US" smtClean="0"/>
              <a:t>Whether complete surrender of all future policyowner rights accompanies the payment of accelerated benefits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D8DC2F6-55C9-4F48-BEF7-F301B7295A1D}" type="slidenum">
              <a:rPr lang="en-US"/>
              <a:pPr/>
              <a:t>34</a:t>
            </a:fld>
            <a:endParaRPr lang="en-US"/>
          </a:p>
        </p:txBody>
      </p:sp>
      <p:sp>
        <p:nvSpPr>
          <p:cNvPr id="118787" name="Rectangle 2"/>
          <p:cNvSpPr>
            <a:spLocks noGrp="1" noChangeArrowheads="1"/>
          </p:cNvSpPr>
          <p:nvPr>
            <p:ph type="title"/>
          </p:nvPr>
        </p:nvSpPr>
        <p:spPr/>
        <p:txBody>
          <a:bodyPr/>
          <a:lstStyle/>
          <a:p>
            <a:pPr eaLnBrk="1" hangingPunct="1"/>
            <a:r>
              <a:rPr lang="en-US" smtClean="0"/>
              <a:t>Accelerated Death Benefit</a:t>
            </a:r>
          </a:p>
        </p:txBody>
      </p:sp>
      <p:sp>
        <p:nvSpPr>
          <p:cNvPr id="118788" name="Rectangle 3"/>
          <p:cNvSpPr>
            <a:spLocks noGrp="1" noChangeArrowheads="1"/>
          </p:cNvSpPr>
          <p:nvPr>
            <p:ph type="body" idx="1"/>
          </p:nvPr>
        </p:nvSpPr>
        <p:spPr>
          <a:xfrm>
            <a:off x="228600" y="1600200"/>
            <a:ext cx="8507413" cy="4525963"/>
          </a:xfrm>
        </p:spPr>
        <p:txBody>
          <a:bodyPr/>
          <a:lstStyle/>
          <a:p>
            <a:pPr eaLnBrk="1" hangingPunct="1">
              <a:lnSpc>
                <a:spcPct val="80000"/>
              </a:lnSpc>
            </a:pPr>
            <a:r>
              <a:rPr lang="en-US" sz="2400" dirty="0" smtClean="0"/>
              <a:t>One of the factors impeding the growth of living benefit options is a concern that the payment erodes the death benefit protection provided for beneficiaries </a:t>
            </a:r>
          </a:p>
          <a:p>
            <a:pPr lvl="1" eaLnBrk="1" hangingPunct="1">
              <a:lnSpc>
                <a:spcPct val="80000"/>
              </a:lnSpc>
            </a:pPr>
            <a:r>
              <a:rPr lang="en-US" sz="2000" dirty="0" smtClean="0"/>
              <a:t>Often one of the major reasons for purchasing a life insurance policy in the first place </a:t>
            </a:r>
          </a:p>
          <a:p>
            <a:pPr eaLnBrk="1" hangingPunct="1">
              <a:lnSpc>
                <a:spcPct val="80000"/>
              </a:lnSpc>
            </a:pPr>
            <a:r>
              <a:rPr lang="en-US" sz="2400" dirty="0" smtClean="0"/>
              <a:t>Until recently another problem had been the unclear tax status </a:t>
            </a:r>
          </a:p>
          <a:p>
            <a:pPr lvl="1" eaLnBrk="1" hangingPunct="1">
              <a:lnSpc>
                <a:spcPct val="80000"/>
              </a:lnSpc>
            </a:pPr>
            <a:r>
              <a:rPr lang="en-US" sz="2000" dirty="0" smtClean="0"/>
              <a:t>Should living benefits be exempt from income taxes in the same way that death benefits are?  </a:t>
            </a:r>
          </a:p>
          <a:p>
            <a:pPr lvl="2" eaLnBrk="1" hangingPunct="1">
              <a:lnSpc>
                <a:spcPct val="80000"/>
              </a:lnSpc>
            </a:pPr>
            <a:r>
              <a:rPr lang="en-US" sz="1800" dirty="0" smtClean="0"/>
              <a:t>The Health Insurance Portability and Accountability Act of 1996 states that </a:t>
            </a:r>
          </a:p>
          <a:p>
            <a:pPr lvl="3" eaLnBrk="1" hangingPunct="1">
              <a:lnSpc>
                <a:spcPct val="80000"/>
              </a:lnSpc>
            </a:pPr>
            <a:r>
              <a:rPr lang="en-US" sz="1600" dirty="0" smtClean="0"/>
              <a:t>From December 31, 1996 forward accelerated death benefits are excluded from taxable income </a:t>
            </a:r>
          </a:p>
          <a:p>
            <a:pPr lvl="4" eaLnBrk="1" hangingPunct="1">
              <a:lnSpc>
                <a:spcPct val="80000"/>
              </a:lnSpc>
            </a:pPr>
            <a:r>
              <a:rPr lang="en-US" sz="1600" dirty="0" smtClean="0"/>
              <a:t>If a physician certifies that the insured has a terminal illness that is expected to result in death within 24 months or less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EE7746D-D301-42B2-B42A-0B044DDFBB37}" type="slidenum">
              <a:rPr lang="en-US"/>
              <a:pPr/>
              <a:t>35</a:t>
            </a:fld>
            <a:endParaRPr lang="en-US"/>
          </a:p>
        </p:txBody>
      </p:sp>
      <p:sp>
        <p:nvSpPr>
          <p:cNvPr id="119811" name="Rectangle 2"/>
          <p:cNvSpPr>
            <a:spLocks noGrp="1" noChangeArrowheads="1"/>
          </p:cNvSpPr>
          <p:nvPr>
            <p:ph type="title"/>
          </p:nvPr>
        </p:nvSpPr>
        <p:spPr/>
        <p:txBody>
          <a:bodyPr/>
          <a:lstStyle/>
          <a:p>
            <a:pPr eaLnBrk="1" hangingPunct="1"/>
            <a:r>
              <a:rPr lang="en-US" smtClean="0"/>
              <a:t>Spendthrift Trust Clause </a:t>
            </a:r>
          </a:p>
        </p:txBody>
      </p:sp>
      <p:sp>
        <p:nvSpPr>
          <p:cNvPr id="119812" name="Rectangle 3"/>
          <p:cNvSpPr>
            <a:spLocks noGrp="1" noChangeArrowheads="1"/>
          </p:cNvSpPr>
          <p:nvPr>
            <p:ph type="body" idx="1"/>
          </p:nvPr>
        </p:nvSpPr>
        <p:spPr/>
        <p:txBody>
          <a:bodyPr/>
          <a:lstStyle/>
          <a:p>
            <a:pPr eaLnBrk="1" hangingPunct="1">
              <a:lnSpc>
                <a:spcPct val="90000"/>
              </a:lnSpc>
            </a:pPr>
            <a:r>
              <a:rPr lang="en-US" smtClean="0"/>
              <a:t>One of the legal rights granted to the life insurance owner in most states is the exemption of death proceeds in cash values from claims of creditors </a:t>
            </a:r>
          </a:p>
          <a:p>
            <a:pPr eaLnBrk="1" hangingPunct="1">
              <a:lnSpc>
                <a:spcPct val="90000"/>
              </a:lnSpc>
            </a:pPr>
            <a:r>
              <a:rPr lang="en-US" smtClean="0"/>
              <a:t>Creditors cannot attach the cash value of life insurance for the payment of the insured’s debts</a:t>
            </a:r>
          </a:p>
          <a:p>
            <a:pPr lvl="1" eaLnBrk="1" hangingPunct="1">
              <a:lnSpc>
                <a:spcPct val="90000"/>
              </a:lnSpc>
            </a:pPr>
            <a:r>
              <a:rPr lang="en-US" smtClean="0"/>
              <a:t>Unless the insured has wrongfully bought or paid up a life insurance policy with money rightfully subject to creditors’ claims </a:t>
            </a:r>
          </a:p>
          <a:p>
            <a:pPr eaLnBrk="1" hangingPunct="1">
              <a:lnSpc>
                <a:spcPct val="90000"/>
              </a:lnSpc>
            </a:pPr>
            <a:r>
              <a:rPr lang="en-US" smtClean="0"/>
              <a:t>Neither may the insured’s creditors attach the death proceeds of life insurance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3BD6032-6E52-404D-B64F-421E0C4327B1}" type="slidenum">
              <a:rPr lang="en-US"/>
              <a:pPr/>
              <a:t>36</a:t>
            </a:fld>
            <a:endParaRPr lang="en-US"/>
          </a:p>
        </p:txBody>
      </p:sp>
      <p:sp>
        <p:nvSpPr>
          <p:cNvPr id="120835" name="Rectangle 2"/>
          <p:cNvSpPr>
            <a:spLocks noGrp="1" noChangeArrowheads="1"/>
          </p:cNvSpPr>
          <p:nvPr>
            <p:ph type="title"/>
          </p:nvPr>
        </p:nvSpPr>
        <p:spPr/>
        <p:txBody>
          <a:bodyPr/>
          <a:lstStyle/>
          <a:p>
            <a:pPr eaLnBrk="1" hangingPunct="1"/>
            <a:r>
              <a:rPr lang="en-US" smtClean="0"/>
              <a:t>Spendthrift Trust Clause</a:t>
            </a:r>
          </a:p>
        </p:txBody>
      </p:sp>
      <p:sp>
        <p:nvSpPr>
          <p:cNvPr id="120836"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400" dirty="0" smtClean="0"/>
              <a:t>May the beneficiary incur large debts using as security the right to receive income from life insurance proceeds?</a:t>
            </a:r>
          </a:p>
          <a:p>
            <a:pPr lvl="1" eaLnBrk="1" hangingPunct="1">
              <a:lnSpc>
                <a:spcPct val="80000"/>
              </a:lnSpc>
            </a:pPr>
            <a:r>
              <a:rPr lang="en-US" sz="2000" dirty="0" smtClean="0"/>
              <a:t>Technically this is possible unless the state law has a provision to the contrary or unless the law has permitted the attachment of the spendthrift trust clause </a:t>
            </a:r>
          </a:p>
          <a:p>
            <a:pPr lvl="2" eaLnBrk="1" hangingPunct="1">
              <a:lnSpc>
                <a:spcPct val="80000"/>
              </a:lnSpc>
            </a:pPr>
            <a:r>
              <a:rPr lang="en-US" sz="1800" dirty="0" smtClean="0"/>
              <a:t>If this clause is attached to a life insurance policy, the beneficiary’s right to that promised income cannot be attached by creditors in any court in the state of residence </a:t>
            </a:r>
          </a:p>
          <a:p>
            <a:pPr eaLnBrk="1" hangingPunct="1">
              <a:lnSpc>
                <a:spcPct val="80000"/>
              </a:lnSpc>
            </a:pPr>
            <a:r>
              <a:rPr lang="en-US" sz="2400" dirty="0" smtClean="0"/>
              <a:t>Without such a clause there might be a temptation for an unscrupulous creditor to persuade a beneficiary to purchase goods beyond the ability to pay </a:t>
            </a:r>
          </a:p>
          <a:p>
            <a:pPr lvl="1" eaLnBrk="1" hangingPunct="1">
              <a:lnSpc>
                <a:spcPct val="80000"/>
              </a:lnSpc>
            </a:pPr>
            <a:r>
              <a:rPr lang="en-US" sz="2000" dirty="0" smtClean="0"/>
              <a:t>Secure in the knowledge that the life insurance could be attached </a:t>
            </a:r>
          </a:p>
          <a:p>
            <a:pPr eaLnBrk="1" hangingPunct="1">
              <a:lnSpc>
                <a:spcPct val="80000"/>
              </a:lnSpc>
            </a:pPr>
            <a:r>
              <a:rPr lang="en-US" sz="2400" dirty="0" smtClean="0"/>
              <a:t>Once the proceeds have been paid to the beneficiary </a:t>
            </a:r>
          </a:p>
          <a:p>
            <a:pPr lvl="1" eaLnBrk="1" hangingPunct="1">
              <a:lnSpc>
                <a:spcPct val="80000"/>
              </a:lnSpc>
            </a:pPr>
            <a:r>
              <a:rPr lang="en-US" sz="2000" dirty="0" smtClean="0"/>
              <a:t>The protection is lost since the money lose its identity as life insurance proceeds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5CBD294-6D8A-4F94-B689-D71AA75A2E9D}" type="slidenum">
              <a:rPr lang="en-US"/>
              <a:pPr/>
              <a:t>37</a:t>
            </a:fld>
            <a:endParaRPr lang="en-US"/>
          </a:p>
        </p:txBody>
      </p:sp>
      <p:sp>
        <p:nvSpPr>
          <p:cNvPr id="121859" name="Rectangle 2"/>
          <p:cNvSpPr>
            <a:spLocks noGrp="1" noChangeArrowheads="1"/>
          </p:cNvSpPr>
          <p:nvPr>
            <p:ph type="title"/>
          </p:nvPr>
        </p:nvSpPr>
        <p:spPr/>
        <p:txBody>
          <a:bodyPr/>
          <a:lstStyle/>
          <a:p>
            <a:pPr eaLnBrk="1" hangingPunct="1"/>
            <a:r>
              <a:rPr lang="en-US" sz="4000" smtClean="0"/>
              <a:t>Grace Period and Reinstatement Clauses </a:t>
            </a:r>
          </a:p>
        </p:txBody>
      </p:sp>
      <p:sp>
        <p:nvSpPr>
          <p:cNvPr id="121860" name="Rectangle 3"/>
          <p:cNvSpPr>
            <a:spLocks noGrp="1" noChangeArrowheads="1"/>
          </p:cNvSpPr>
          <p:nvPr>
            <p:ph type="body" idx="1"/>
          </p:nvPr>
        </p:nvSpPr>
        <p:spPr/>
        <p:txBody>
          <a:bodyPr/>
          <a:lstStyle/>
          <a:p>
            <a:pPr eaLnBrk="1" hangingPunct="1">
              <a:lnSpc>
                <a:spcPct val="90000"/>
              </a:lnSpc>
            </a:pPr>
            <a:r>
              <a:rPr lang="en-US" sz="2400" smtClean="0"/>
              <a:t>Always gives the insured an extra 30 days in which to pay any premium that is due before lapse takes place </a:t>
            </a:r>
          </a:p>
          <a:p>
            <a:pPr eaLnBrk="1" hangingPunct="1">
              <a:lnSpc>
                <a:spcPct val="90000"/>
              </a:lnSpc>
            </a:pPr>
            <a:r>
              <a:rPr lang="en-US" sz="2400" smtClean="0"/>
              <a:t>Can forestall policy lapses as long as sufficient cash values exist to cover the premium due</a:t>
            </a:r>
          </a:p>
          <a:p>
            <a:pPr eaLnBrk="1" hangingPunct="1">
              <a:lnSpc>
                <a:spcPct val="90000"/>
              </a:lnSpc>
            </a:pPr>
            <a:r>
              <a:rPr lang="en-US" sz="2400" smtClean="0"/>
              <a:t>Once the policy actually lapses, special application must be made under the reinstatement clause to restore coverage </a:t>
            </a:r>
          </a:p>
          <a:p>
            <a:pPr lvl="1" eaLnBrk="1" hangingPunct="1">
              <a:lnSpc>
                <a:spcPct val="90000"/>
              </a:lnSpc>
            </a:pPr>
            <a:r>
              <a:rPr lang="en-US" sz="2000" smtClean="0"/>
              <a:t>Contracts may be reinstated within a certain period after lapse, usually three or five years, with evidence of insurability </a:t>
            </a:r>
          </a:p>
          <a:p>
            <a:pPr lvl="1" eaLnBrk="1" hangingPunct="1">
              <a:lnSpc>
                <a:spcPct val="90000"/>
              </a:lnSpc>
            </a:pPr>
            <a:r>
              <a:rPr lang="en-US" sz="2000" smtClean="0"/>
              <a:t>Sometimes a new medical exam must be taken </a:t>
            </a:r>
          </a:p>
          <a:p>
            <a:pPr lvl="2" eaLnBrk="1" hangingPunct="1">
              <a:lnSpc>
                <a:spcPct val="90000"/>
              </a:lnSpc>
            </a:pPr>
            <a:r>
              <a:rPr lang="en-US" sz="1800" smtClean="0"/>
              <a:t>But in most cases the insured is required only to make a statement of personal good health at the time of reinstatement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FE7E0EF-4427-46AD-AB98-1CBF8873D1DE}" type="slidenum">
              <a:rPr lang="en-US"/>
              <a:pPr/>
              <a:t>38</a:t>
            </a:fld>
            <a:endParaRPr lang="en-US"/>
          </a:p>
        </p:txBody>
      </p:sp>
      <p:sp>
        <p:nvSpPr>
          <p:cNvPr id="122883" name="Rectangle 2"/>
          <p:cNvSpPr>
            <a:spLocks noGrp="1" noChangeArrowheads="1"/>
          </p:cNvSpPr>
          <p:nvPr>
            <p:ph type="title"/>
          </p:nvPr>
        </p:nvSpPr>
        <p:spPr/>
        <p:txBody>
          <a:bodyPr/>
          <a:lstStyle/>
          <a:p>
            <a:pPr eaLnBrk="1" hangingPunct="1"/>
            <a:r>
              <a:rPr lang="en-US" sz="4000" smtClean="0"/>
              <a:t>Grace Period and Reinstatement Clauses</a:t>
            </a:r>
          </a:p>
        </p:txBody>
      </p:sp>
      <p:sp>
        <p:nvSpPr>
          <p:cNvPr id="122884" name="Rectangle 3"/>
          <p:cNvSpPr>
            <a:spLocks noGrp="1" noChangeArrowheads="1"/>
          </p:cNvSpPr>
          <p:nvPr>
            <p:ph type="body" idx="1"/>
          </p:nvPr>
        </p:nvSpPr>
        <p:spPr/>
        <p:txBody>
          <a:bodyPr/>
          <a:lstStyle/>
          <a:p>
            <a:pPr eaLnBrk="1" hangingPunct="1">
              <a:lnSpc>
                <a:spcPct val="90000"/>
              </a:lnSpc>
            </a:pPr>
            <a:r>
              <a:rPr lang="en-US" sz="2400" smtClean="0"/>
              <a:t>All premiums in arrears must be paid plus interest </a:t>
            </a:r>
          </a:p>
          <a:p>
            <a:pPr eaLnBrk="1" hangingPunct="1">
              <a:lnSpc>
                <a:spcPct val="90000"/>
              </a:lnSpc>
            </a:pPr>
            <a:r>
              <a:rPr lang="en-US" sz="2400" smtClean="0"/>
              <a:t>Reinstatement reopens the incontestability clause for another two years </a:t>
            </a:r>
          </a:p>
          <a:p>
            <a:pPr lvl="1" eaLnBrk="1" hangingPunct="1">
              <a:lnSpc>
                <a:spcPct val="90000"/>
              </a:lnSpc>
            </a:pPr>
            <a:r>
              <a:rPr lang="en-US" sz="2000" smtClean="0"/>
              <a:t>But generally the suicide clause is held not to be reopened </a:t>
            </a:r>
          </a:p>
          <a:p>
            <a:pPr eaLnBrk="1" hangingPunct="1">
              <a:lnSpc>
                <a:spcPct val="90000"/>
              </a:lnSpc>
            </a:pPr>
            <a:r>
              <a:rPr lang="en-US" sz="2400" smtClean="0"/>
              <a:t>It is sometimes desirable to reinstate an old policy rather than to take out a new one because the old policy may have certain provisions </a:t>
            </a:r>
          </a:p>
          <a:p>
            <a:pPr lvl="1" eaLnBrk="1" hangingPunct="1">
              <a:lnSpc>
                <a:spcPct val="90000"/>
              </a:lnSpc>
            </a:pPr>
            <a:r>
              <a:rPr lang="en-US" sz="2000" smtClean="0"/>
              <a:t>Such as more favorable settlement options, immediate eligibility for dividends, or higher interest assumptions </a:t>
            </a:r>
          </a:p>
          <a:p>
            <a:pPr eaLnBrk="1" hangingPunct="1">
              <a:lnSpc>
                <a:spcPct val="90000"/>
              </a:lnSpc>
            </a:pPr>
            <a:r>
              <a:rPr lang="en-US" sz="2400" smtClean="0"/>
              <a:t>Also, no new acquisition costs have to be paid in the reinstated policy, as they would on a new contract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26</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730</TotalTime>
  <Words>3554</Words>
  <Application>Microsoft Office PowerPoint</Application>
  <PresentationFormat>On-screen Show (4:3)</PresentationFormat>
  <Paragraphs>310</Paragraphs>
  <Slides>39</Slides>
  <Notes>2</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M00_REJDA_6117643_11_RMI_C00</vt:lpstr>
      <vt:lpstr>Slide 1</vt:lpstr>
      <vt:lpstr>Income Tax Treatment of Life Insurance </vt:lpstr>
      <vt:lpstr>Income Tax Treatment of Life Insurance</vt:lpstr>
      <vt:lpstr>Income Tax Treatment of Life Insurance</vt:lpstr>
      <vt:lpstr>Life Insurance Contract Provisions </vt:lpstr>
      <vt:lpstr>Incontestability Clause </vt:lpstr>
      <vt:lpstr>Suicide Clause </vt:lpstr>
      <vt:lpstr>Misstatement of Age or Sex </vt:lpstr>
      <vt:lpstr>Entire Contract Clause </vt:lpstr>
      <vt:lpstr>Assignments </vt:lpstr>
      <vt:lpstr>Dividend Options </vt:lpstr>
      <vt:lpstr>Cash or Payment of Premium </vt:lpstr>
      <vt:lpstr>Accumulation at Interest </vt:lpstr>
      <vt:lpstr>Paid-Up Additions </vt:lpstr>
      <vt:lpstr>One-Year Term Option </vt:lpstr>
      <vt:lpstr>Nonforfeiture Options </vt:lpstr>
      <vt:lpstr>Cash Value Option </vt:lpstr>
      <vt:lpstr>Paid-Up Insurance Option </vt:lpstr>
      <vt:lpstr>Extended-Term Option </vt:lpstr>
      <vt:lpstr>Policy Loans </vt:lpstr>
      <vt:lpstr>Policy Loans</vt:lpstr>
      <vt:lpstr>Beneficiary Designation </vt:lpstr>
      <vt:lpstr>Beneficiary Designation</vt:lpstr>
      <vt:lpstr>Beneficiary Designation</vt:lpstr>
      <vt:lpstr>Excluded Causes of Death </vt:lpstr>
      <vt:lpstr>Settlement Options </vt:lpstr>
      <vt:lpstr>Settlement Options</vt:lpstr>
      <vt:lpstr>Settlement Options</vt:lpstr>
      <vt:lpstr>Settlement Options</vt:lpstr>
      <vt:lpstr>Waiver of Premium Benefit  </vt:lpstr>
      <vt:lpstr>Accidental Death Benefit </vt:lpstr>
      <vt:lpstr>Accelerated Death Benefit </vt:lpstr>
      <vt:lpstr>Accelerated Death Benefit</vt:lpstr>
      <vt:lpstr>Accelerated Death Benefit</vt:lpstr>
      <vt:lpstr>Spendthrift Trust Clause </vt:lpstr>
      <vt:lpstr>Spendthrift Trust Clause</vt:lpstr>
      <vt:lpstr>Grace Period and Reinstatement Clauses </vt:lpstr>
      <vt:lpstr>Grace Period and Reinstatement Clauses</vt:lpstr>
      <vt:lpstr>Slide 39</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dc:title>
  <dc:subject>Buying Life Insurance</dc:subject>
  <dc:creator>George E. Rejda</dc:creator>
  <cp:keywords/>
  <dc:description/>
  <cp:lastModifiedBy>Administrator</cp:lastModifiedBy>
  <cp:revision>104</cp:revision>
  <dcterms:created xsi:type="dcterms:W3CDTF">2004-08-04T08:00:35Z</dcterms:created>
  <dcterms:modified xsi:type="dcterms:W3CDTF">2014-06-21T10:42:34Z</dcterms:modified>
  <cp:category/>
</cp:coreProperties>
</file>