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80" r:id="rId1"/>
  </p:sldMasterIdLst>
  <p:notesMasterIdLst>
    <p:notesMasterId r:id="rId43"/>
  </p:notesMasterIdLst>
  <p:sldIdLst>
    <p:sldId id="396" r:id="rId2"/>
    <p:sldId id="356" r:id="rId3"/>
    <p:sldId id="357" r:id="rId4"/>
    <p:sldId id="358" r:id="rId5"/>
    <p:sldId id="359" r:id="rId6"/>
    <p:sldId id="360" r:id="rId7"/>
    <p:sldId id="361" r:id="rId8"/>
    <p:sldId id="362" r:id="rId9"/>
    <p:sldId id="363" r:id="rId10"/>
    <p:sldId id="364" r:id="rId11"/>
    <p:sldId id="365" r:id="rId12"/>
    <p:sldId id="366" r:id="rId13"/>
    <p:sldId id="367" r:id="rId14"/>
    <p:sldId id="368" r:id="rId15"/>
    <p:sldId id="369" r:id="rId16"/>
    <p:sldId id="370" r:id="rId17"/>
    <p:sldId id="371" r:id="rId18"/>
    <p:sldId id="372" r:id="rId19"/>
    <p:sldId id="373" r:id="rId20"/>
    <p:sldId id="374" r:id="rId21"/>
    <p:sldId id="375" r:id="rId22"/>
    <p:sldId id="376" r:id="rId23"/>
    <p:sldId id="377" r:id="rId24"/>
    <p:sldId id="378" r:id="rId25"/>
    <p:sldId id="379" r:id="rId26"/>
    <p:sldId id="380" r:id="rId27"/>
    <p:sldId id="381" r:id="rId28"/>
    <p:sldId id="382" r:id="rId29"/>
    <p:sldId id="383" r:id="rId30"/>
    <p:sldId id="384" r:id="rId31"/>
    <p:sldId id="385" r:id="rId32"/>
    <p:sldId id="386" r:id="rId33"/>
    <p:sldId id="387" r:id="rId34"/>
    <p:sldId id="388" r:id="rId35"/>
    <p:sldId id="389" r:id="rId36"/>
    <p:sldId id="390" r:id="rId37"/>
    <p:sldId id="391" r:id="rId38"/>
    <p:sldId id="392" r:id="rId39"/>
    <p:sldId id="393" r:id="rId40"/>
    <p:sldId id="394" r:id="rId41"/>
    <p:sldId id="397" r:id="rId42"/>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5pPr>
    <a:lvl6pPr marL="2286000" algn="l" defTabSz="914400" rtl="0" eaLnBrk="1" latinLnBrk="0" hangingPunct="1">
      <a:defRPr sz="2400" kern="1200">
        <a:solidFill>
          <a:schemeClr val="tx1"/>
        </a:solidFill>
        <a:latin typeface="Times" panose="02020603050405020304" pitchFamily="18" charset="0"/>
        <a:ea typeface="+mn-ea"/>
        <a:cs typeface="+mn-cs"/>
      </a:defRPr>
    </a:lvl6pPr>
    <a:lvl7pPr marL="2743200" algn="l" defTabSz="914400" rtl="0" eaLnBrk="1" latinLnBrk="0" hangingPunct="1">
      <a:defRPr sz="2400" kern="1200">
        <a:solidFill>
          <a:schemeClr val="tx1"/>
        </a:solidFill>
        <a:latin typeface="Times" panose="02020603050405020304" pitchFamily="18" charset="0"/>
        <a:ea typeface="+mn-ea"/>
        <a:cs typeface="+mn-cs"/>
      </a:defRPr>
    </a:lvl7pPr>
    <a:lvl8pPr marL="3200400" algn="l" defTabSz="914400" rtl="0" eaLnBrk="1" latinLnBrk="0" hangingPunct="1">
      <a:defRPr sz="2400" kern="1200">
        <a:solidFill>
          <a:schemeClr val="tx1"/>
        </a:solidFill>
        <a:latin typeface="Times" panose="02020603050405020304" pitchFamily="18" charset="0"/>
        <a:ea typeface="+mn-ea"/>
        <a:cs typeface="+mn-cs"/>
      </a:defRPr>
    </a:lvl8pPr>
    <a:lvl9pPr marL="3657600" algn="l" defTabSz="914400" rtl="0" eaLnBrk="1" latinLnBrk="0" hangingPunct="1">
      <a:defRPr sz="2400" kern="1200">
        <a:solidFill>
          <a:schemeClr val="tx1"/>
        </a:solidFill>
        <a:latin typeface="Times" panose="02020603050405020304" pitchFamily="18"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DAA5"/>
    <a:srgbClr val="780F24"/>
    <a:srgbClr val="FAF199"/>
    <a:srgbClr val="00997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602" autoAdjust="0"/>
  </p:normalViewPr>
  <p:slideViewPr>
    <p:cSldViewPr>
      <p:cViewPr varScale="1">
        <p:scale>
          <a:sx n="66" d="100"/>
          <a:sy n="66" d="100"/>
        </p:scale>
        <p:origin x="-1422"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554"/>
    </p:cViewPr>
  </p:sorterViewPr>
  <p:notesViewPr>
    <p:cSldViewPr>
      <p:cViewPr varScale="1">
        <p:scale>
          <a:sx n="94" d="100"/>
          <a:sy n="94" d="100"/>
        </p:scale>
        <p:origin x="-2128" y="-10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1024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24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024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1024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CB4A23E4-F6FA-46D1-B872-E18371BBE1B6}" type="slidenum">
              <a:rPr lang="en-US"/>
              <a:pPr>
                <a:defRPr/>
              </a:pPr>
              <a:t>‹#›</a:t>
            </a:fld>
            <a:endParaRPr lang="en-US"/>
          </a:p>
        </p:txBody>
      </p:sp>
    </p:spTree>
    <p:extLst>
      <p:ext uri="{BB962C8B-B14F-4D97-AF65-F5344CB8AC3E}">
        <p14:creationId xmlns:p14="http://schemas.microsoft.com/office/powerpoint/2010/main" xmlns="" val="191219116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1" charset="0"/>
        <a:ea typeface="+mn-ea"/>
        <a:cs typeface="+mn-cs"/>
      </a:defRPr>
    </a:lvl2pPr>
    <a:lvl3pPr marL="914400" algn="l" rtl="0" eaLnBrk="0" fontAlgn="base" hangingPunct="0">
      <a:spcBef>
        <a:spcPct val="30000"/>
      </a:spcBef>
      <a:spcAft>
        <a:spcPct val="0"/>
      </a:spcAft>
      <a:defRPr sz="1200" kern="1200">
        <a:solidFill>
          <a:schemeClr val="tx1"/>
        </a:solidFill>
        <a:latin typeface="Times" pitchFamily="1" charset="0"/>
        <a:ea typeface="+mn-ea"/>
        <a:cs typeface="+mn-cs"/>
      </a:defRPr>
    </a:lvl3pPr>
    <a:lvl4pPr marL="1371600" algn="l" rtl="0" eaLnBrk="0" fontAlgn="base" hangingPunct="0">
      <a:spcBef>
        <a:spcPct val="30000"/>
      </a:spcBef>
      <a:spcAft>
        <a:spcPct val="0"/>
      </a:spcAft>
      <a:defRPr sz="1200" kern="1200">
        <a:solidFill>
          <a:schemeClr val="tx1"/>
        </a:solidFill>
        <a:latin typeface="Times" pitchFamily="1" charset="0"/>
        <a:ea typeface="+mn-ea"/>
        <a:cs typeface="+mn-cs"/>
      </a:defRPr>
    </a:lvl4pPr>
    <a:lvl5pPr marL="1828800" algn="l" rtl="0" eaLnBrk="0" fontAlgn="base" hangingPunct="0">
      <a:spcBef>
        <a:spcPct val="30000"/>
      </a:spcBef>
      <a:spcAft>
        <a:spcPct val="0"/>
      </a:spcAft>
      <a:defRPr sz="1200" kern="1200">
        <a:solidFill>
          <a:schemeClr val="tx1"/>
        </a:solidFill>
        <a:latin typeface="Times" pitchFamily="1"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2E243864-5EED-4A83-B236-A5A6EB261E17}" type="slidenum">
              <a:rPr lang="en-US" sz="1200"/>
              <a:pPr/>
              <a:t>1</a:t>
            </a:fld>
            <a:endParaRPr lang="en-US" sz="120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2510582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0CB87CEB-1FCE-4847-AC8A-FF2ED74DCBD3}" type="slidenum">
              <a:rPr lang="en-US" sz="1200"/>
              <a:pPr/>
              <a:t>41</a:t>
            </a:fld>
            <a:endParaRPr lang="en-US" sz="1200"/>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29774375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Rectangle 1"/>
          <p:cNvSpPr>
            <a:spLocks noChangeArrowheads="1"/>
          </p:cNvSpPr>
          <p:nvPr/>
        </p:nvSpPr>
        <p:spPr bwMode="auto">
          <a:xfrm>
            <a:off x="1066800" y="6240463"/>
            <a:ext cx="5638800" cy="457200"/>
          </a:xfrm>
          <a:prstGeom prst="rect">
            <a:avLst/>
          </a:prstGeom>
          <a:noFill/>
          <a:ln w="9525">
            <a:noFill/>
            <a:miter lim="800000"/>
            <a:headEnd/>
            <a:tailEnd/>
          </a:ln>
          <a:effectLst/>
        </p:spPr>
        <p:txBody>
          <a:bodyPr anchor="b"/>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spcBef>
                <a:spcPct val="50000"/>
              </a:spcBef>
              <a:defRPr/>
            </a:pPr>
            <a:r>
              <a:rPr lang="en-US" sz="800" smtClean="0">
                <a:latin typeface="Arial" panose="020B0604020202020204" pitchFamily="34" charset="0"/>
              </a:rPr>
              <a:t>Copyright © 2011 Pearson Prentice Hall. All rights reserved.</a:t>
            </a:r>
          </a:p>
        </p:txBody>
      </p:sp>
      <p:pic>
        <p:nvPicPr>
          <p:cNvPr id="3" name="Picture 9" descr="pearson_brand_logo_aug2008a"/>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6062663"/>
            <a:ext cx="823913" cy="5826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Picture 1028" descr="Rejda-013611702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267200" y="533400"/>
            <a:ext cx="4479925" cy="5562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9932000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9545213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Tree>
    <p:extLst>
      <p:ext uri="{BB962C8B-B14F-4D97-AF65-F5344CB8AC3E}">
        <p14:creationId xmlns:p14="http://schemas.microsoft.com/office/powerpoint/2010/main" xmlns="" val="1250501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4800" y="1600200"/>
            <a:ext cx="407035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27550" y="1600200"/>
            <a:ext cx="4071938"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9195557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9384701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14496183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9858369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462465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9764142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49112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303213"/>
            <a:ext cx="2152650" cy="58689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4800" y="303213"/>
            <a:ext cx="6305550" cy="58689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206050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04800" y="303213"/>
            <a:ext cx="8610600" cy="9921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304800" y="1600200"/>
            <a:ext cx="8294688" cy="457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CC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11"/>
          <p:cNvSpPr>
            <a:spLocks noChangeArrowheads="1"/>
          </p:cNvSpPr>
          <p:nvPr/>
        </p:nvSpPr>
        <p:spPr bwMode="auto">
          <a:xfrm flipH="1">
            <a:off x="8229600" y="6172200"/>
            <a:ext cx="914400" cy="685800"/>
          </a:xfrm>
          <a:prstGeom prst="rect">
            <a:avLst/>
          </a:prstGeom>
          <a:solidFill>
            <a:srgbClr val="FFF5B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endParaRPr lang="en-US">
              <a:latin typeface="Tahoma" panose="020B0604030504040204" pitchFamily="34" charset="0"/>
            </a:endParaRPr>
          </a:p>
        </p:txBody>
      </p:sp>
      <p:sp>
        <p:nvSpPr>
          <p:cNvPr id="1029" name="Rectangle 5"/>
          <p:cNvSpPr>
            <a:spLocks noChangeArrowheads="1"/>
          </p:cNvSpPr>
          <p:nvPr/>
        </p:nvSpPr>
        <p:spPr bwMode="auto">
          <a:xfrm>
            <a:off x="0" y="0"/>
            <a:ext cx="9144000" cy="228600"/>
          </a:xfrm>
          <a:prstGeom prst="rect">
            <a:avLst/>
          </a:prstGeom>
          <a:solidFill>
            <a:srgbClr val="FFF5B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p>
        </p:txBody>
      </p:sp>
      <p:sp>
        <p:nvSpPr>
          <p:cNvPr id="1030" name="Rectangle 6"/>
          <p:cNvSpPr>
            <a:spLocks noChangeArrowheads="1"/>
          </p:cNvSpPr>
          <p:nvPr/>
        </p:nvSpPr>
        <p:spPr bwMode="auto">
          <a:xfrm>
            <a:off x="8991600" y="0"/>
            <a:ext cx="152400" cy="6705600"/>
          </a:xfrm>
          <a:prstGeom prst="rect">
            <a:avLst/>
          </a:prstGeom>
          <a:solidFill>
            <a:srgbClr val="FFF5B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p>
        </p:txBody>
      </p:sp>
      <p:sp>
        <p:nvSpPr>
          <p:cNvPr id="12" name="Rectangle 11"/>
          <p:cNvSpPr/>
          <p:nvPr/>
        </p:nvSpPr>
        <p:spPr>
          <a:xfrm>
            <a:off x="303213" y="6459538"/>
            <a:ext cx="4572000" cy="244475"/>
          </a:xfrm>
          <a:prstGeom prst="rect">
            <a:avLst/>
          </a:prstGeom>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defRPr/>
            </a:pPr>
            <a:r>
              <a:rPr lang="en-US" sz="1000" smtClean="0">
                <a:solidFill>
                  <a:srgbClr val="1C1C1C"/>
                </a:solidFill>
                <a:latin typeface="Arial" panose="020B0604020202020204" pitchFamily="34" charset="0"/>
              </a:rPr>
              <a:t>Copyright © 2011 Pearson Prentice Hall. All rights reserved.</a:t>
            </a:r>
          </a:p>
        </p:txBody>
      </p:sp>
      <p:sp>
        <p:nvSpPr>
          <p:cNvPr id="1032" name="Text Box 8"/>
          <p:cNvSpPr txBox="1">
            <a:spLocks noChangeArrowheads="1"/>
          </p:cNvSpPr>
          <p:nvPr/>
        </p:nvSpPr>
        <p:spPr bwMode="auto">
          <a:xfrm>
            <a:off x="8305800" y="6324600"/>
            <a:ext cx="8382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r>
              <a:rPr lang="en-US" sz="1400" b="1">
                <a:latin typeface="Tahoma" panose="020B0604030504040204" pitchFamily="34" charset="0"/>
              </a:rPr>
              <a:t>11-</a:t>
            </a:r>
            <a:fld id="{5F1C46BF-C546-4FD3-93FF-FE2654976F3B}" type="slidenum">
              <a:rPr lang="en-US" sz="1400" b="1">
                <a:latin typeface="Tahoma" panose="020B0604030504040204" pitchFamily="34" charset="0"/>
              </a:rPr>
              <a:pPr eaLnBrk="1" hangingPunct="1"/>
              <a:t>‹#›</a:t>
            </a:fld>
            <a:endParaRPr lang="en-US" sz="1800">
              <a:latin typeface="Verdana" panose="020B0604030504040204" pitchFamily="34" charset="0"/>
            </a:endParaRPr>
          </a:p>
        </p:txBody>
      </p:sp>
    </p:spTree>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rtl="0" eaLnBrk="0" fontAlgn="base" hangingPunct="0">
        <a:spcBef>
          <a:spcPct val="0"/>
        </a:spcBef>
        <a:spcAft>
          <a:spcPct val="0"/>
        </a:spcAft>
        <a:defRPr sz="3200" b="1" kern="1200">
          <a:solidFill>
            <a:schemeClr val="tx1"/>
          </a:solidFill>
          <a:latin typeface="+mj-lt"/>
          <a:ea typeface="+mj-ea"/>
          <a:cs typeface="+mj-cs"/>
        </a:defRPr>
      </a:lvl1pPr>
      <a:lvl2pPr algn="l" rtl="0" eaLnBrk="0" fontAlgn="base" hangingPunct="0">
        <a:spcBef>
          <a:spcPct val="0"/>
        </a:spcBef>
        <a:spcAft>
          <a:spcPct val="0"/>
        </a:spcAft>
        <a:defRPr sz="3200" b="1">
          <a:solidFill>
            <a:schemeClr val="tx1"/>
          </a:solidFill>
          <a:latin typeface="Verdana" panose="020B0604030504040204" pitchFamily="34" charset="0"/>
        </a:defRPr>
      </a:lvl2pPr>
      <a:lvl3pPr algn="l" rtl="0" eaLnBrk="0" fontAlgn="base" hangingPunct="0">
        <a:spcBef>
          <a:spcPct val="0"/>
        </a:spcBef>
        <a:spcAft>
          <a:spcPct val="0"/>
        </a:spcAft>
        <a:defRPr sz="3200" b="1">
          <a:solidFill>
            <a:schemeClr val="tx1"/>
          </a:solidFill>
          <a:latin typeface="Verdana" panose="020B0604030504040204" pitchFamily="34" charset="0"/>
        </a:defRPr>
      </a:lvl3pPr>
      <a:lvl4pPr algn="l" rtl="0" eaLnBrk="0" fontAlgn="base" hangingPunct="0">
        <a:spcBef>
          <a:spcPct val="0"/>
        </a:spcBef>
        <a:spcAft>
          <a:spcPct val="0"/>
        </a:spcAft>
        <a:defRPr sz="3200" b="1">
          <a:solidFill>
            <a:schemeClr val="tx1"/>
          </a:solidFill>
          <a:latin typeface="Verdana" panose="020B0604030504040204" pitchFamily="34" charset="0"/>
        </a:defRPr>
      </a:lvl4pPr>
      <a:lvl5pPr algn="l" rtl="0" eaLnBrk="0" fontAlgn="base" hangingPunct="0">
        <a:spcBef>
          <a:spcPct val="0"/>
        </a:spcBef>
        <a:spcAft>
          <a:spcPct val="0"/>
        </a:spcAft>
        <a:defRPr sz="3200" b="1">
          <a:solidFill>
            <a:schemeClr val="tx1"/>
          </a:solidFill>
          <a:latin typeface="Verdana" panose="020B0604030504040204" pitchFamily="34" charset="0"/>
        </a:defRPr>
      </a:lvl5pPr>
      <a:lvl6pPr marL="457200" algn="l" rtl="0" fontAlgn="base">
        <a:spcBef>
          <a:spcPct val="0"/>
        </a:spcBef>
        <a:spcAft>
          <a:spcPct val="0"/>
        </a:spcAft>
        <a:defRPr sz="3200" b="1">
          <a:solidFill>
            <a:schemeClr val="tx1"/>
          </a:solidFill>
          <a:latin typeface="Verdana" panose="020B0604030504040204" pitchFamily="34" charset="0"/>
        </a:defRPr>
      </a:lvl6pPr>
      <a:lvl7pPr marL="914400" algn="l" rtl="0" fontAlgn="base">
        <a:spcBef>
          <a:spcPct val="0"/>
        </a:spcBef>
        <a:spcAft>
          <a:spcPct val="0"/>
        </a:spcAft>
        <a:defRPr sz="3200" b="1">
          <a:solidFill>
            <a:schemeClr val="tx1"/>
          </a:solidFill>
          <a:latin typeface="Verdana" panose="020B0604030504040204" pitchFamily="34" charset="0"/>
        </a:defRPr>
      </a:lvl7pPr>
      <a:lvl8pPr marL="1371600" algn="l" rtl="0" fontAlgn="base">
        <a:spcBef>
          <a:spcPct val="0"/>
        </a:spcBef>
        <a:spcAft>
          <a:spcPct val="0"/>
        </a:spcAft>
        <a:defRPr sz="3200" b="1">
          <a:solidFill>
            <a:schemeClr val="tx1"/>
          </a:solidFill>
          <a:latin typeface="Verdana" panose="020B0604030504040204" pitchFamily="34" charset="0"/>
        </a:defRPr>
      </a:lvl8pPr>
      <a:lvl9pPr marL="1828800" algn="l" rtl="0" fontAlgn="base">
        <a:spcBef>
          <a:spcPct val="0"/>
        </a:spcBef>
        <a:spcAft>
          <a:spcPct val="0"/>
        </a:spcAft>
        <a:defRPr sz="3200" b="1">
          <a:solidFill>
            <a:schemeClr val="tx1"/>
          </a:solidFill>
          <a:latin typeface="Verdana" panose="020B0604030504040204" pitchFamily="34" charset="0"/>
        </a:defRPr>
      </a:lvl9pPr>
    </p:titleStyle>
    <p:bodyStyle>
      <a:lvl1pPr marL="342900" indent="-342900" algn="l" rtl="0" eaLnBrk="0" fontAlgn="base" hangingPunct="0">
        <a:spcBef>
          <a:spcPct val="20000"/>
        </a:spcBef>
        <a:spcAft>
          <a:spcPct val="0"/>
        </a:spcAft>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8.v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9.v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0.vml"/></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31.v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2.v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3.v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22" name="Rectangle 6"/>
          <p:cNvSpPr>
            <a:spLocks noGrp="1" noChangeArrowheads="1"/>
          </p:cNvSpPr>
          <p:nvPr>
            <p:ph type="subTitle" idx="4294967295"/>
          </p:nvPr>
        </p:nvSpPr>
        <p:spPr>
          <a:xfrm>
            <a:off x="990600" y="3124200"/>
            <a:ext cx="6705600" cy="914400"/>
          </a:xfrm>
          <a:solidFill>
            <a:srgbClr val="00B050"/>
          </a:solidFill>
        </p:spPr>
        <p:txBody>
          <a:bodyPr anchor="ctr"/>
          <a:lstStyle/>
          <a:p>
            <a:pPr marL="0" indent="0" algn="ctr" eaLnBrk="1" hangingPunct="1">
              <a:spcBef>
                <a:spcPct val="30000"/>
              </a:spcBef>
              <a:buClr>
                <a:schemeClr val="tx1"/>
              </a:buClr>
              <a:buFont typeface="Times" panose="02020603050405020304" pitchFamily="18" charset="0"/>
              <a:buNone/>
            </a:pPr>
            <a:r>
              <a:rPr lang="en-US" b="1" smtClean="0"/>
              <a:t>Life Insurance</a:t>
            </a:r>
          </a:p>
        </p:txBody>
      </p:sp>
      <p:sp>
        <p:nvSpPr>
          <p:cNvPr id="81923" name="TextBox 1"/>
          <p:cNvSpPr txBox="1">
            <a:spLocks noChangeArrowheads="1"/>
          </p:cNvSpPr>
          <p:nvPr/>
        </p:nvSpPr>
        <p:spPr bwMode="auto">
          <a:xfrm>
            <a:off x="914400" y="2209800"/>
            <a:ext cx="22098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Verdana" panose="020B0604030504040204" pitchFamily="34" charset="0"/>
              </a:defRPr>
            </a:lvl1pPr>
            <a:lvl2pPr marL="742950" indent="-285750">
              <a:spcBef>
                <a:spcPct val="20000"/>
              </a:spcBef>
              <a:buChar char="–"/>
              <a:defRPr sz="2400">
                <a:solidFill>
                  <a:schemeClr val="tx1"/>
                </a:solidFill>
                <a:latin typeface="Verdana" panose="020B0604030504040204" pitchFamily="34" charset="0"/>
              </a:defRPr>
            </a:lvl2pPr>
            <a:lvl3pPr marL="1143000" indent="-228600">
              <a:spcBef>
                <a:spcPct val="20000"/>
              </a:spcBef>
              <a:buChar char="•"/>
              <a:defRPr sz="2000">
                <a:solidFill>
                  <a:schemeClr val="tx1"/>
                </a:solidFill>
                <a:latin typeface="Verdana" panose="020B0604030504040204" pitchFamily="34" charset="0"/>
              </a:defRPr>
            </a:lvl3pPr>
            <a:lvl4pPr marL="1600200" indent="-228600">
              <a:spcBef>
                <a:spcPct val="20000"/>
              </a:spcBef>
              <a:buChar char="–"/>
              <a:defRPr>
                <a:solidFill>
                  <a:schemeClr val="tx1"/>
                </a:solidFill>
                <a:latin typeface="Verdana" panose="020B0604030504040204" pitchFamily="34" charset="0"/>
              </a:defRPr>
            </a:lvl4pPr>
            <a:lvl5pPr marL="2057400" indent="-228600">
              <a:spcBef>
                <a:spcPct val="20000"/>
              </a:spcBef>
              <a:buChar char="»"/>
              <a:defRPr>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a:solidFill>
                  <a:schemeClr val="tx1"/>
                </a:solidFill>
                <a:latin typeface="Verdana" panose="020B0604030504040204" pitchFamily="34" charset="0"/>
              </a:defRPr>
            </a:lvl9pPr>
          </a:lstStyle>
          <a:p>
            <a:pPr>
              <a:spcBef>
                <a:spcPct val="0"/>
              </a:spcBef>
              <a:buFontTx/>
              <a:buNone/>
            </a:pPr>
            <a:r>
              <a:rPr lang="en-US" sz="2400" b="1" i="1" u="sng" dirty="0">
                <a:latin typeface="Times" panose="02020603050405020304" pitchFamily="18" charset="0"/>
              </a:rPr>
              <a:t>Lecture No. </a:t>
            </a:r>
            <a:r>
              <a:rPr lang="en-US" sz="2400" b="1" i="1" u="sng" dirty="0" smtClean="0">
                <a:latin typeface="Times" panose="02020603050405020304" pitchFamily="18" charset="0"/>
              </a:rPr>
              <a:t>22  </a:t>
            </a:r>
            <a:endParaRPr lang="en-US" sz="2400" b="1" i="1" u="sng" dirty="0">
              <a:latin typeface="Times" panose="02020603050405020304" pitchFamily="18" charset="0"/>
            </a:endParaRPr>
          </a:p>
        </p:txBody>
      </p:sp>
    </p:spTree>
  </p:cSld>
  <p:clrMapOvr>
    <a:masterClrMapping/>
  </p:clrMapOvr>
  <p:transition spd="med">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397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E7BEE3C9-AEC1-4460-9039-E4A056F7FE59}" type="slidenum">
              <a:rPr lang="en-US"/>
              <a:pPr/>
              <a:t>2</a:t>
            </a:fld>
            <a:endParaRPr lang="en-US"/>
          </a:p>
        </p:txBody>
      </p:sp>
      <p:sp>
        <p:nvSpPr>
          <p:cNvPr id="83971" name="Rectangle 2"/>
          <p:cNvSpPr>
            <a:spLocks noGrp="1" noChangeArrowheads="1"/>
          </p:cNvSpPr>
          <p:nvPr>
            <p:ph type="title"/>
          </p:nvPr>
        </p:nvSpPr>
        <p:spPr/>
        <p:txBody>
          <a:bodyPr/>
          <a:lstStyle/>
          <a:p>
            <a:pPr eaLnBrk="1" hangingPunct="1"/>
            <a:r>
              <a:rPr lang="en-US" smtClean="0"/>
              <a:t>Chapter Objectives </a:t>
            </a:r>
          </a:p>
        </p:txBody>
      </p:sp>
      <p:sp>
        <p:nvSpPr>
          <p:cNvPr id="83972" name="Rectangle 3"/>
          <p:cNvSpPr>
            <a:spLocks noGrp="1" noChangeArrowheads="1"/>
          </p:cNvSpPr>
          <p:nvPr>
            <p:ph type="body" idx="1"/>
          </p:nvPr>
        </p:nvSpPr>
        <p:spPr>
          <a:xfrm>
            <a:off x="457200" y="1600200"/>
            <a:ext cx="8548688" cy="4525963"/>
          </a:xfrm>
        </p:spPr>
        <p:txBody>
          <a:bodyPr/>
          <a:lstStyle/>
          <a:p>
            <a:pPr eaLnBrk="1" hangingPunct="1">
              <a:lnSpc>
                <a:spcPct val="80000"/>
              </a:lnSpc>
            </a:pPr>
            <a:r>
              <a:rPr lang="en-US" sz="2400" smtClean="0"/>
              <a:t>Describe the content of insuring clauses and commercial general liability policies and the supplemental benefits of such policies</a:t>
            </a:r>
          </a:p>
          <a:p>
            <a:pPr eaLnBrk="1" hangingPunct="1">
              <a:lnSpc>
                <a:spcPct val="80000"/>
              </a:lnSpc>
            </a:pPr>
            <a:r>
              <a:rPr lang="en-US" sz="2400" smtClean="0"/>
              <a:t>Explain how limits of liability are determined in commercial liability policies</a:t>
            </a:r>
          </a:p>
          <a:p>
            <a:pPr eaLnBrk="1" hangingPunct="1">
              <a:lnSpc>
                <a:spcPct val="80000"/>
              </a:lnSpc>
            </a:pPr>
            <a:r>
              <a:rPr lang="en-US" sz="2400" smtClean="0"/>
              <a:t>Differentiate between claims-made coverage and occurrence coverage</a:t>
            </a:r>
          </a:p>
          <a:p>
            <a:pPr eaLnBrk="1" hangingPunct="1">
              <a:lnSpc>
                <a:spcPct val="80000"/>
              </a:lnSpc>
            </a:pPr>
            <a:r>
              <a:rPr lang="en-US" sz="2400" smtClean="0"/>
              <a:t>Identify the different parts of the commercial general liability policy, the policy’s exclusions, and several endorsements that can be used with it</a:t>
            </a:r>
          </a:p>
          <a:p>
            <a:pPr eaLnBrk="1" hangingPunct="1">
              <a:lnSpc>
                <a:spcPct val="80000"/>
              </a:lnSpc>
            </a:pPr>
            <a:r>
              <a:rPr lang="en-US" sz="2400" smtClean="0"/>
              <a:t>State the difference between professional liability insurance and regular liability insurance</a:t>
            </a:r>
          </a:p>
          <a:p>
            <a:pPr eaLnBrk="1" hangingPunct="1">
              <a:lnSpc>
                <a:spcPct val="80000"/>
              </a:lnSpc>
            </a:pPr>
            <a:r>
              <a:rPr lang="en-US" sz="2400" smtClean="0"/>
              <a:t>Indicate how businesses use commercial umbrella policies </a:t>
            </a:r>
          </a:p>
        </p:txBody>
      </p: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499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0AF8EAF0-FE3E-4DD6-9A94-AD390AC00B83}" type="slidenum">
              <a:rPr lang="en-US"/>
              <a:pPr/>
              <a:t>3</a:t>
            </a:fld>
            <a:endParaRPr lang="en-US"/>
          </a:p>
        </p:txBody>
      </p:sp>
      <p:sp>
        <p:nvSpPr>
          <p:cNvPr id="84995" name="Rectangle 2"/>
          <p:cNvSpPr>
            <a:spLocks noGrp="1" noChangeArrowheads="1"/>
          </p:cNvSpPr>
          <p:nvPr>
            <p:ph type="title"/>
          </p:nvPr>
        </p:nvSpPr>
        <p:spPr/>
        <p:txBody>
          <a:bodyPr/>
          <a:lstStyle/>
          <a:p>
            <a:pPr eaLnBrk="1" hangingPunct="1"/>
            <a:r>
              <a:rPr lang="en-US" smtClean="0"/>
              <a:t>Introduction </a:t>
            </a:r>
          </a:p>
        </p:txBody>
      </p:sp>
      <p:sp>
        <p:nvSpPr>
          <p:cNvPr id="84996" name="Rectangle 3"/>
          <p:cNvSpPr>
            <a:spLocks noGrp="1" noChangeArrowheads="1"/>
          </p:cNvSpPr>
          <p:nvPr>
            <p:ph type="body" idx="1"/>
          </p:nvPr>
        </p:nvSpPr>
        <p:spPr/>
        <p:txBody>
          <a:bodyPr/>
          <a:lstStyle/>
          <a:p>
            <a:pPr eaLnBrk="1" hangingPunct="1">
              <a:lnSpc>
                <a:spcPct val="80000"/>
              </a:lnSpc>
            </a:pPr>
            <a:r>
              <a:rPr lang="en-US" sz="2000" smtClean="0"/>
              <a:t>Liability insurance is an outgrowth of the legal relationships in society that can provide successful lawsuits against individuals for negligence </a:t>
            </a:r>
          </a:p>
          <a:p>
            <a:pPr eaLnBrk="1" hangingPunct="1">
              <a:lnSpc>
                <a:spcPct val="80000"/>
              </a:lnSpc>
            </a:pPr>
            <a:r>
              <a:rPr lang="en-US" sz="2000" smtClean="0"/>
              <a:t>As it became recognized that negligence could form the basis for a damage suit </a:t>
            </a:r>
          </a:p>
          <a:p>
            <a:pPr lvl="1" eaLnBrk="1" hangingPunct="1">
              <a:lnSpc>
                <a:spcPct val="80000"/>
              </a:lnSpc>
            </a:pPr>
            <a:r>
              <a:rPr lang="en-US" sz="1800" smtClean="0"/>
              <a:t>Demand arose for protection against the financial consequences of such suits </a:t>
            </a:r>
          </a:p>
          <a:p>
            <a:pPr eaLnBrk="1" hangingPunct="1">
              <a:lnSpc>
                <a:spcPct val="80000"/>
              </a:lnSpc>
            </a:pPr>
            <a:r>
              <a:rPr lang="en-US" sz="2000" smtClean="0"/>
              <a:t>The courts initially frowned on liability insurance, believing that contracts of this nature would tend to encourage restless conduct </a:t>
            </a:r>
          </a:p>
          <a:p>
            <a:pPr lvl="1" eaLnBrk="1" hangingPunct="1">
              <a:lnSpc>
                <a:spcPct val="80000"/>
              </a:lnSpc>
            </a:pPr>
            <a:r>
              <a:rPr lang="en-US" sz="1800" smtClean="0"/>
              <a:t>Resulting in more injuries to persons and property </a:t>
            </a:r>
          </a:p>
          <a:p>
            <a:pPr eaLnBrk="1" hangingPunct="1">
              <a:lnSpc>
                <a:spcPct val="80000"/>
              </a:lnSpc>
            </a:pPr>
            <a:r>
              <a:rPr lang="en-US" sz="2000" smtClean="0"/>
              <a:t>However later it was recognized that a true need existed for financial protection </a:t>
            </a:r>
          </a:p>
          <a:p>
            <a:pPr lvl="1" eaLnBrk="1" hangingPunct="1">
              <a:lnSpc>
                <a:spcPct val="80000"/>
              </a:lnSpc>
            </a:pPr>
            <a:r>
              <a:rPr lang="en-US" sz="1800" smtClean="0"/>
              <a:t>The existence of properly designed insurance did not cause an unwarranted degree of irresponsible conduct </a:t>
            </a:r>
          </a:p>
          <a:p>
            <a:pPr eaLnBrk="1" hangingPunct="1">
              <a:lnSpc>
                <a:spcPct val="80000"/>
              </a:lnSpc>
            </a:pPr>
            <a:r>
              <a:rPr lang="en-US" sz="2000" smtClean="0"/>
              <a:t>Today the law takes the attitude that failure to obtain liability insurance against the consequences of negligence in itself constitutes irresponsible financial behavior </a:t>
            </a:r>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601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B30766AC-1B97-4A0D-B63B-703AB3131972}" type="slidenum">
              <a:rPr lang="en-US"/>
              <a:pPr/>
              <a:t>4</a:t>
            </a:fld>
            <a:endParaRPr lang="en-US"/>
          </a:p>
        </p:txBody>
      </p:sp>
      <p:sp>
        <p:nvSpPr>
          <p:cNvPr id="86019" name="Rectangle 2"/>
          <p:cNvSpPr>
            <a:spLocks noGrp="1" noChangeArrowheads="1"/>
          </p:cNvSpPr>
          <p:nvPr>
            <p:ph type="title"/>
          </p:nvPr>
        </p:nvSpPr>
        <p:spPr/>
        <p:txBody>
          <a:bodyPr/>
          <a:lstStyle/>
          <a:p>
            <a:pPr eaLnBrk="1" hangingPunct="1"/>
            <a:r>
              <a:rPr lang="en-US" sz="4000" smtClean="0"/>
              <a:t>Common Liability Contract Provisions </a:t>
            </a:r>
          </a:p>
        </p:txBody>
      </p:sp>
      <p:sp>
        <p:nvSpPr>
          <p:cNvPr id="86020" name="Rectangle 3"/>
          <p:cNvSpPr>
            <a:spLocks noGrp="1" noChangeArrowheads="1"/>
          </p:cNvSpPr>
          <p:nvPr>
            <p:ph type="body" idx="1"/>
          </p:nvPr>
        </p:nvSpPr>
        <p:spPr/>
        <p:txBody>
          <a:bodyPr/>
          <a:lstStyle/>
          <a:p>
            <a:pPr eaLnBrk="1" hangingPunct="1"/>
            <a:r>
              <a:rPr lang="en-US" smtClean="0"/>
              <a:t>Certain provisions appear in virtually all liability insurance contracts </a:t>
            </a:r>
          </a:p>
          <a:p>
            <a:pPr eaLnBrk="1" hangingPunct="1"/>
            <a:r>
              <a:rPr lang="en-US" smtClean="0"/>
              <a:t>They include </a:t>
            </a:r>
          </a:p>
          <a:p>
            <a:pPr lvl="1" eaLnBrk="1" hangingPunct="1"/>
            <a:r>
              <a:rPr lang="en-US" smtClean="0"/>
              <a:t>The insuring clause</a:t>
            </a:r>
          </a:p>
          <a:p>
            <a:pPr lvl="1" eaLnBrk="1" hangingPunct="1"/>
            <a:r>
              <a:rPr lang="en-US" smtClean="0"/>
              <a:t>Supplementary payments </a:t>
            </a:r>
          </a:p>
          <a:p>
            <a:pPr lvl="1" eaLnBrk="1" hangingPunct="1"/>
            <a:r>
              <a:rPr lang="en-US" smtClean="0"/>
              <a:t>Definition of the insured </a:t>
            </a:r>
          </a:p>
          <a:p>
            <a:pPr lvl="1" eaLnBrk="1" hangingPunct="1"/>
            <a:r>
              <a:rPr lang="en-US" smtClean="0"/>
              <a:t>Exclusions</a:t>
            </a:r>
          </a:p>
          <a:p>
            <a:pPr lvl="1" eaLnBrk="1" hangingPunct="1"/>
            <a:r>
              <a:rPr lang="en-US" smtClean="0"/>
              <a:t>Limits of liability </a:t>
            </a:r>
          </a:p>
          <a:p>
            <a:pPr lvl="1" eaLnBrk="1" hangingPunct="1"/>
            <a:r>
              <a:rPr lang="en-US" smtClean="0"/>
              <a:t>Specification of claims-made or occurrence coverage</a:t>
            </a:r>
          </a:p>
          <a:p>
            <a:pPr lvl="1" eaLnBrk="1" hangingPunct="1"/>
            <a:r>
              <a:rPr lang="en-US" smtClean="0"/>
              <a:t>Notice </a:t>
            </a:r>
          </a:p>
        </p:txBody>
      </p:sp>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704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A41AF133-5C36-4B40-83B0-F0D28CFCFCC7}" type="slidenum">
              <a:rPr lang="en-US"/>
              <a:pPr/>
              <a:t>5</a:t>
            </a:fld>
            <a:endParaRPr lang="en-US"/>
          </a:p>
        </p:txBody>
      </p:sp>
      <p:sp>
        <p:nvSpPr>
          <p:cNvPr id="87043" name="Rectangle 2"/>
          <p:cNvSpPr>
            <a:spLocks noGrp="1" noChangeArrowheads="1"/>
          </p:cNvSpPr>
          <p:nvPr>
            <p:ph type="title"/>
          </p:nvPr>
        </p:nvSpPr>
        <p:spPr/>
        <p:txBody>
          <a:bodyPr/>
          <a:lstStyle/>
          <a:p>
            <a:pPr eaLnBrk="1" hangingPunct="1"/>
            <a:r>
              <a:rPr lang="en-US" smtClean="0"/>
              <a:t>The Insuring Clause </a:t>
            </a:r>
          </a:p>
        </p:txBody>
      </p:sp>
      <p:sp>
        <p:nvSpPr>
          <p:cNvPr id="87044" name="Rectangle 3"/>
          <p:cNvSpPr>
            <a:spLocks noGrp="1" noChangeArrowheads="1"/>
          </p:cNvSpPr>
          <p:nvPr>
            <p:ph type="body" idx="1"/>
          </p:nvPr>
        </p:nvSpPr>
        <p:spPr/>
        <p:txBody>
          <a:bodyPr/>
          <a:lstStyle/>
          <a:p>
            <a:pPr eaLnBrk="1" hangingPunct="1"/>
            <a:r>
              <a:rPr lang="en-US" smtClean="0"/>
              <a:t>A typical insuring clause in a liability policy might read like this </a:t>
            </a:r>
          </a:p>
          <a:p>
            <a:pPr lvl="1" eaLnBrk="1" hangingPunct="1"/>
            <a:r>
              <a:rPr lang="en-US" smtClean="0"/>
              <a:t>We will pay those sums that the insured becomes legally obligated to pay as damages because of bodily injury or property damage to which this insurance applies </a:t>
            </a:r>
          </a:p>
          <a:p>
            <a:pPr lvl="1" eaLnBrk="1" hangingPunct="1"/>
            <a:r>
              <a:rPr lang="en-US" smtClean="0"/>
              <a:t>We will have the right and duty to defend the insured against any suit seeking those damages </a:t>
            </a:r>
          </a:p>
          <a:p>
            <a:pPr eaLnBrk="1" hangingPunct="1">
              <a:buFontTx/>
              <a:buNone/>
            </a:pPr>
            <a:endParaRPr lang="en-US" smtClean="0"/>
          </a:p>
        </p:txBody>
      </p:sp>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806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F31B915F-A641-41F9-B32C-2224B89F426F}" type="slidenum">
              <a:rPr lang="en-US"/>
              <a:pPr/>
              <a:t>6</a:t>
            </a:fld>
            <a:endParaRPr lang="en-US"/>
          </a:p>
        </p:txBody>
      </p:sp>
      <p:sp>
        <p:nvSpPr>
          <p:cNvPr id="88067" name="Rectangle 2"/>
          <p:cNvSpPr>
            <a:spLocks noGrp="1" noChangeArrowheads="1"/>
          </p:cNvSpPr>
          <p:nvPr>
            <p:ph type="title"/>
          </p:nvPr>
        </p:nvSpPr>
        <p:spPr/>
        <p:txBody>
          <a:bodyPr/>
          <a:lstStyle/>
          <a:p>
            <a:pPr eaLnBrk="1" hangingPunct="1"/>
            <a:r>
              <a:rPr lang="en-US" smtClean="0"/>
              <a:t>The Insuring Clause</a:t>
            </a:r>
          </a:p>
        </p:txBody>
      </p:sp>
      <p:sp>
        <p:nvSpPr>
          <p:cNvPr id="88068" name="Rectangle 3"/>
          <p:cNvSpPr>
            <a:spLocks noGrp="1" noChangeArrowheads="1"/>
          </p:cNvSpPr>
          <p:nvPr>
            <p:ph type="body" idx="1"/>
          </p:nvPr>
        </p:nvSpPr>
        <p:spPr/>
        <p:txBody>
          <a:bodyPr/>
          <a:lstStyle/>
          <a:p>
            <a:pPr eaLnBrk="1" hangingPunct="1">
              <a:lnSpc>
                <a:spcPct val="80000"/>
              </a:lnSpc>
            </a:pPr>
            <a:r>
              <a:rPr lang="en-US" smtClean="0"/>
              <a:t>The liability insurance policy almost invariably states that the insurer is bound to pay only the sums that the insured is legally obligated to pay </a:t>
            </a:r>
          </a:p>
          <a:p>
            <a:pPr eaLnBrk="1" hangingPunct="1">
              <a:lnSpc>
                <a:spcPct val="80000"/>
              </a:lnSpc>
            </a:pPr>
            <a:r>
              <a:rPr lang="en-US" smtClean="0"/>
              <a:t>The policy also states that the insurer has the right and duty to defend the insured against any suit seeking damages for bodily injury or property damage to which the insurance applies </a:t>
            </a:r>
          </a:p>
          <a:p>
            <a:pPr lvl="1" eaLnBrk="1" hangingPunct="1">
              <a:lnSpc>
                <a:spcPct val="80000"/>
              </a:lnSpc>
            </a:pPr>
            <a:r>
              <a:rPr lang="en-US" smtClean="0"/>
              <a:t>The fact that the insurer agrees to defend any suit, even if it is groundless, false, or fraudulent</a:t>
            </a:r>
          </a:p>
          <a:p>
            <a:pPr lvl="2" eaLnBrk="1" hangingPunct="1">
              <a:lnSpc>
                <a:spcPct val="80000"/>
              </a:lnSpc>
            </a:pPr>
            <a:r>
              <a:rPr lang="en-US" smtClean="0"/>
              <a:t>Releases the insured of the worry and expense of defending against both valid as well as nuisance claims </a:t>
            </a:r>
          </a:p>
        </p:txBody>
      </p:sp>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909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E410EBC3-E563-4F73-B295-616B37EDF80F}" type="slidenum">
              <a:rPr lang="en-US"/>
              <a:pPr/>
              <a:t>7</a:t>
            </a:fld>
            <a:endParaRPr lang="en-US"/>
          </a:p>
        </p:txBody>
      </p:sp>
      <p:sp>
        <p:nvSpPr>
          <p:cNvPr id="89091" name="Rectangle 2"/>
          <p:cNvSpPr>
            <a:spLocks noGrp="1" noChangeArrowheads="1"/>
          </p:cNvSpPr>
          <p:nvPr>
            <p:ph type="title"/>
          </p:nvPr>
        </p:nvSpPr>
        <p:spPr/>
        <p:txBody>
          <a:bodyPr/>
          <a:lstStyle/>
          <a:p>
            <a:pPr eaLnBrk="1" hangingPunct="1"/>
            <a:r>
              <a:rPr lang="en-US" smtClean="0"/>
              <a:t>The Insuring Clause</a:t>
            </a:r>
          </a:p>
        </p:txBody>
      </p:sp>
      <p:sp>
        <p:nvSpPr>
          <p:cNvPr id="89092" name="Rectangle 3"/>
          <p:cNvSpPr>
            <a:spLocks noGrp="1" noChangeArrowheads="1"/>
          </p:cNvSpPr>
          <p:nvPr>
            <p:ph type="body" idx="1"/>
          </p:nvPr>
        </p:nvSpPr>
        <p:spPr/>
        <p:txBody>
          <a:bodyPr/>
          <a:lstStyle/>
          <a:p>
            <a:pPr eaLnBrk="1" hangingPunct="1">
              <a:lnSpc>
                <a:spcPct val="80000"/>
              </a:lnSpc>
            </a:pPr>
            <a:r>
              <a:rPr lang="en-US" smtClean="0"/>
              <a:t>Generally, the act causing the injury must be accidental for insurance to apply </a:t>
            </a:r>
          </a:p>
          <a:p>
            <a:pPr lvl="1" eaLnBrk="1" hangingPunct="1">
              <a:lnSpc>
                <a:spcPct val="80000"/>
              </a:lnSpc>
            </a:pPr>
            <a:r>
              <a:rPr lang="en-US" smtClean="0"/>
              <a:t>Most liability policies now appear without the “caused by accident” clause </a:t>
            </a:r>
          </a:p>
          <a:p>
            <a:pPr lvl="1" eaLnBrk="1" hangingPunct="1">
              <a:lnSpc>
                <a:spcPct val="80000"/>
              </a:lnSpc>
            </a:pPr>
            <a:r>
              <a:rPr lang="en-US" smtClean="0"/>
              <a:t>Instead, wording is substituted under which the insurer is liable for any “occurrence” giving rise to legal liability </a:t>
            </a:r>
          </a:p>
          <a:p>
            <a:pPr lvl="1" eaLnBrk="1" hangingPunct="1">
              <a:lnSpc>
                <a:spcPct val="80000"/>
              </a:lnSpc>
            </a:pPr>
            <a:r>
              <a:rPr lang="en-US" smtClean="0"/>
              <a:t>Even though these policies declare that injuries caused intentionally by the insured are excluded </a:t>
            </a:r>
          </a:p>
          <a:p>
            <a:pPr lvl="2" eaLnBrk="1" hangingPunct="1">
              <a:lnSpc>
                <a:spcPct val="80000"/>
              </a:lnSpc>
            </a:pPr>
            <a:r>
              <a:rPr lang="en-US" smtClean="0"/>
              <a:t>There is the probability that the use of “occurrence” gives more coverage than the “cause to by accident” wording </a:t>
            </a:r>
          </a:p>
          <a:p>
            <a:pPr lvl="3" eaLnBrk="1" hangingPunct="1">
              <a:lnSpc>
                <a:spcPct val="80000"/>
              </a:lnSpc>
            </a:pPr>
            <a:r>
              <a:rPr lang="en-US" smtClean="0"/>
              <a:t>The word accident suggests a sudden, unexpected, abnormal event </a:t>
            </a:r>
          </a:p>
          <a:p>
            <a:pPr lvl="3" eaLnBrk="1" hangingPunct="1">
              <a:lnSpc>
                <a:spcPct val="80000"/>
              </a:lnSpc>
            </a:pPr>
            <a:r>
              <a:rPr lang="en-US" smtClean="0"/>
              <a:t>The word occurrence, when modified to exclude intentional acts, connotes unexpected and abnormal-but not necessarily sudden-events </a:t>
            </a:r>
          </a:p>
        </p:txBody>
      </p:sp>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011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E33C7A94-ABE5-434A-9EAF-E5DA7E075C95}" type="slidenum">
              <a:rPr lang="en-US"/>
              <a:pPr/>
              <a:t>8</a:t>
            </a:fld>
            <a:endParaRPr lang="en-US"/>
          </a:p>
        </p:txBody>
      </p:sp>
      <p:sp>
        <p:nvSpPr>
          <p:cNvPr id="90115" name="Rectangle 2"/>
          <p:cNvSpPr>
            <a:spLocks noGrp="1" noChangeArrowheads="1"/>
          </p:cNvSpPr>
          <p:nvPr>
            <p:ph type="title"/>
          </p:nvPr>
        </p:nvSpPr>
        <p:spPr/>
        <p:txBody>
          <a:bodyPr/>
          <a:lstStyle/>
          <a:p>
            <a:pPr eaLnBrk="1" hangingPunct="1"/>
            <a:r>
              <a:rPr lang="en-US" smtClean="0"/>
              <a:t>Supplementary Payments </a:t>
            </a:r>
          </a:p>
        </p:txBody>
      </p:sp>
      <p:sp>
        <p:nvSpPr>
          <p:cNvPr id="90116" name="Rectangle 3"/>
          <p:cNvSpPr>
            <a:spLocks noGrp="1" noChangeArrowheads="1"/>
          </p:cNvSpPr>
          <p:nvPr>
            <p:ph type="body" idx="1"/>
          </p:nvPr>
        </p:nvSpPr>
        <p:spPr>
          <a:xfrm>
            <a:off x="304800" y="1371600"/>
            <a:ext cx="8294688" cy="4572000"/>
          </a:xfrm>
        </p:spPr>
        <p:txBody>
          <a:bodyPr/>
          <a:lstStyle/>
          <a:p>
            <a:pPr eaLnBrk="1" hangingPunct="1">
              <a:lnSpc>
                <a:spcPct val="80000"/>
              </a:lnSpc>
            </a:pPr>
            <a:r>
              <a:rPr lang="en-US" sz="1800" dirty="0" smtClean="0"/>
              <a:t>Made in addition to any benefits supplied by the basic liability policy </a:t>
            </a:r>
          </a:p>
          <a:p>
            <a:pPr eaLnBrk="1" hangingPunct="1">
              <a:lnSpc>
                <a:spcPct val="80000"/>
              </a:lnSpc>
            </a:pPr>
            <a:r>
              <a:rPr lang="en-US" sz="1800" dirty="0" smtClean="0"/>
              <a:t>Typically, the insured (referred to as we in the following list) states in that it will pay</a:t>
            </a:r>
          </a:p>
          <a:p>
            <a:pPr lvl="1" eaLnBrk="1" hangingPunct="1">
              <a:lnSpc>
                <a:spcPct val="80000"/>
              </a:lnSpc>
            </a:pPr>
            <a:r>
              <a:rPr lang="en-US" sz="1600" dirty="0" smtClean="0"/>
              <a:t>All expenses we incur </a:t>
            </a:r>
          </a:p>
          <a:p>
            <a:pPr lvl="1" eaLnBrk="1" hangingPunct="1">
              <a:lnSpc>
                <a:spcPct val="80000"/>
              </a:lnSpc>
            </a:pPr>
            <a:r>
              <a:rPr lang="en-US" sz="1600" dirty="0" smtClean="0"/>
              <a:t>Up to $250 for cost of bail bonds required because of accidents or traffic law violations </a:t>
            </a:r>
          </a:p>
          <a:p>
            <a:pPr lvl="2" eaLnBrk="1" hangingPunct="1">
              <a:lnSpc>
                <a:spcPct val="80000"/>
              </a:lnSpc>
            </a:pPr>
            <a:r>
              <a:rPr lang="en-US" sz="1400" dirty="0" smtClean="0"/>
              <a:t>Arising out of the use of any vehicle to which the bodily injury liability coverage applies </a:t>
            </a:r>
          </a:p>
          <a:p>
            <a:pPr lvl="1" eaLnBrk="1" hangingPunct="1">
              <a:lnSpc>
                <a:spcPct val="80000"/>
              </a:lnSpc>
            </a:pPr>
            <a:r>
              <a:rPr lang="en-US" sz="1600" dirty="0" smtClean="0"/>
              <a:t>The cost of bonds to release attachments </a:t>
            </a:r>
          </a:p>
          <a:p>
            <a:pPr lvl="2" eaLnBrk="1" hangingPunct="1">
              <a:lnSpc>
                <a:spcPct val="80000"/>
              </a:lnSpc>
            </a:pPr>
            <a:r>
              <a:rPr lang="en-US" sz="1400" dirty="0" smtClean="0"/>
              <a:t>But only for bond amounts within the applicable limit of insurance </a:t>
            </a:r>
          </a:p>
          <a:p>
            <a:pPr lvl="1" eaLnBrk="1" hangingPunct="1">
              <a:lnSpc>
                <a:spcPct val="80000"/>
              </a:lnSpc>
            </a:pPr>
            <a:r>
              <a:rPr lang="en-US" sz="1600" dirty="0" smtClean="0"/>
              <a:t>All reasonable expenses incurred by the insured at our request to assist us in the investigation or defense of the claim or “suit” </a:t>
            </a:r>
          </a:p>
          <a:p>
            <a:pPr lvl="2" eaLnBrk="1" hangingPunct="1">
              <a:lnSpc>
                <a:spcPct val="80000"/>
              </a:lnSpc>
            </a:pPr>
            <a:r>
              <a:rPr lang="en-US" sz="1400" dirty="0" smtClean="0"/>
              <a:t>Including actual loss of earnings up to $250 per day because of time off from work </a:t>
            </a:r>
          </a:p>
          <a:p>
            <a:pPr lvl="1" eaLnBrk="1" hangingPunct="1">
              <a:lnSpc>
                <a:spcPct val="80000"/>
              </a:lnSpc>
            </a:pPr>
            <a:r>
              <a:rPr lang="en-US" sz="1600" dirty="0" smtClean="0"/>
              <a:t>All costs taxed against the insured in the “suit” </a:t>
            </a:r>
          </a:p>
          <a:p>
            <a:pPr lvl="1" eaLnBrk="1" hangingPunct="1">
              <a:lnSpc>
                <a:spcPct val="80000"/>
              </a:lnSpc>
            </a:pPr>
            <a:r>
              <a:rPr lang="en-US" sz="1600" dirty="0" smtClean="0"/>
              <a:t>Prejudgment interest awarded against the insured on that part of the judgment we pay </a:t>
            </a:r>
          </a:p>
          <a:p>
            <a:pPr lvl="1" eaLnBrk="1" hangingPunct="1">
              <a:lnSpc>
                <a:spcPct val="80000"/>
              </a:lnSpc>
            </a:pPr>
            <a:r>
              <a:rPr lang="en-US" sz="1600" dirty="0" smtClean="0"/>
              <a:t>All interest on the full amount of any judgment that accrues after entry of the judgment and before we have paid, offered to pay, or deposited in court the part of the judgment that is within the applicable limit of insurance </a:t>
            </a:r>
          </a:p>
          <a:p>
            <a:pPr eaLnBrk="1" hangingPunct="1">
              <a:lnSpc>
                <a:spcPct val="80000"/>
              </a:lnSpc>
            </a:pPr>
            <a:r>
              <a:rPr lang="en-US" sz="1800" dirty="0" smtClean="0"/>
              <a:t>Liability insurance has sometimes been termed defense insurance </a:t>
            </a:r>
          </a:p>
          <a:p>
            <a:pPr lvl="1" eaLnBrk="1" hangingPunct="1">
              <a:lnSpc>
                <a:spcPct val="80000"/>
              </a:lnSpc>
            </a:pPr>
            <a:r>
              <a:rPr lang="en-US" sz="1600" dirty="0" smtClean="0"/>
              <a:t>Because in a majority of cases liability suits are settled out of court by negotiation between attorneys </a:t>
            </a:r>
          </a:p>
        </p:txBody>
      </p:sp>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113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CF458653-97EC-4C4F-B46F-8B0F9952BD6E}" type="slidenum">
              <a:rPr lang="en-US"/>
              <a:pPr/>
              <a:t>9</a:t>
            </a:fld>
            <a:endParaRPr lang="en-US"/>
          </a:p>
        </p:txBody>
      </p:sp>
      <p:sp>
        <p:nvSpPr>
          <p:cNvPr id="91139" name="Rectangle 2"/>
          <p:cNvSpPr>
            <a:spLocks noGrp="1" noChangeArrowheads="1"/>
          </p:cNvSpPr>
          <p:nvPr>
            <p:ph type="title"/>
          </p:nvPr>
        </p:nvSpPr>
        <p:spPr/>
        <p:txBody>
          <a:bodyPr/>
          <a:lstStyle/>
          <a:p>
            <a:pPr eaLnBrk="1" hangingPunct="1"/>
            <a:r>
              <a:rPr lang="en-US" smtClean="0"/>
              <a:t>Supplementary Payments</a:t>
            </a:r>
          </a:p>
        </p:txBody>
      </p:sp>
      <p:sp>
        <p:nvSpPr>
          <p:cNvPr id="91140" name="Rectangle 3"/>
          <p:cNvSpPr>
            <a:spLocks noGrp="1" noChangeArrowheads="1"/>
          </p:cNvSpPr>
          <p:nvPr>
            <p:ph type="body" idx="1"/>
          </p:nvPr>
        </p:nvSpPr>
        <p:spPr/>
        <p:txBody>
          <a:bodyPr/>
          <a:lstStyle/>
          <a:p>
            <a:pPr eaLnBrk="1" hangingPunct="1">
              <a:lnSpc>
                <a:spcPct val="80000"/>
              </a:lnSpc>
            </a:pPr>
            <a:r>
              <a:rPr lang="en-US" sz="2000" smtClean="0"/>
              <a:t>The following points concerning the supplementary payments provision are worth noting </a:t>
            </a:r>
          </a:p>
          <a:p>
            <a:pPr lvl="1" eaLnBrk="1" hangingPunct="1">
              <a:lnSpc>
                <a:spcPct val="80000"/>
              </a:lnSpc>
            </a:pPr>
            <a:r>
              <a:rPr lang="en-US" sz="1800" smtClean="0"/>
              <a:t>The first supplementary payment, all expenses we incur, would include all the defense costs incurred by the insurer in defending the insured against covered lawsuits </a:t>
            </a:r>
          </a:p>
          <a:p>
            <a:pPr lvl="2" eaLnBrk="1" hangingPunct="1">
              <a:lnSpc>
                <a:spcPct val="80000"/>
              </a:lnSpc>
            </a:pPr>
            <a:r>
              <a:rPr lang="en-US" sz="1600" smtClean="0"/>
              <a:t>In analyzing a liability insurance policy, it is critical to verify whether the policy covers defense costs </a:t>
            </a:r>
          </a:p>
          <a:p>
            <a:pPr lvl="3" eaLnBrk="1" hangingPunct="1">
              <a:lnSpc>
                <a:spcPct val="80000"/>
              </a:lnSpc>
            </a:pPr>
            <a:r>
              <a:rPr lang="en-US" sz="1400" smtClean="0"/>
              <a:t>Most policies do, but some do not </a:t>
            </a:r>
          </a:p>
          <a:p>
            <a:pPr lvl="3" eaLnBrk="1" hangingPunct="1">
              <a:lnSpc>
                <a:spcPct val="80000"/>
              </a:lnSpc>
            </a:pPr>
            <a:r>
              <a:rPr lang="en-US" sz="1400" smtClean="0"/>
              <a:t>In addition, it is important to determine whether the defense costs are included within the policy limits, or are in addition to the limits </a:t>
            </a:r>
          </a:p>
          <a:p>
            <a:pPr lvl="1" eaLnBrk="1" hangingPunct="1">
              <a:lnSpc>
                <a:spcPct val="80000"/>
              </a:lnSpc>
            </a:pPr>
            <a:r>
              <a:rPr lang="en-US" sz="1800" smtClean="0"/>
              <a:t>Sometimes courts require that the alleged wrongdoer post the bond to guarantee that, pending the outcome of the negligence action, he or she will not dispose of properties subject to confiscation if the case is lost </a:t>
            </a:r>
          </a:p>
          <a:p>
            <a:pPr lvl="2" eaLnBrk="1" hangingPunct="1">
              <a:lnSpc>
                <a:spcPct val="80000"/>
              </a:lnSpc>
            </a:pPr>
            <a:r>
              <a:rPr lang="en-US" sz="1600" smtClean="0"/>
              <a:t>The insurer agrees to pay the premium on these bonds, plus any accrued interest after the date of the judgment </a:t>
            </a:r>
          </a:p>
          <a:p>
            <a:pPr lvl="1" eaLnBrk="1" hangingPunct="1">
              <a:lnSpc>
                <a:spcPct val="80000"/>
              </a:lnSpc>
            </a:pPr>
            <a:r>
              <a:rPr lang="en-US" sz="1800" smtClean="0"/>
              <a:t>Under the other terms of the liability policy, the insurer has the right to require the insured to appear in court personally in legal actions arising under the policy, and otherwise cooperate in the defense of such cases </a:t>
            </a:r>
          </a:p>
          <a:p>
            <a:pPr lvl="2" eaLnBrk="1" hangingPunct="1">
              <a:lnSpc>
                <a:spcPct val="80000"/>
              </a:lnSpc>
            </a:pPr>
            <a:r>
              <a:rPr lang="en-US" sz="1600" smtClean="0"/>
              <a:t>The insurer agrees to pay the insurer’s reasonable expenses arising from this assistance </a:t>
            </a:r>
          </a:p>
        </p:txBody>
      </p:sp>
    </p:spTree>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6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A23831D3-8EED-40E7-B7A4-256C798A7292}" type="slidenum">
              <a:rPr lang="en-US"/>
              <a:pPr/>
              <a:t>10</a:t>
            </a:fld>
            <a:endParaRPr lang="en-US"/>
          </a:p>
        </p:txBody>
      </p:sp>
      <p:sp>
        <p:nvSpPr>
          <p:cNvPr id="92163" name="Rectangle 2"/>
          <p:cNvSpPr>
            <a:spLocks noGrp="1" noChangeArrowheads="1"/>
          </p:cNvSpPr>
          <p:nvPr>
            <p:ph type="title"/>
          </p:nvPr>
        </p:nvSpPr>
        <p:spPr/>
        <p:txBody>
          <a:bodyPr/>
          <a:lstStyle/>
          <a:p>
            <a:pPr eaLnBrk="1" hangingPunct="1"/>
            <a:r>
              <a:rPr lang="en-US" smtClean="0"/>
              <a:t>Definition of the Insured </a:t>
            </a:r>
          </a:p>
        </p:txBody>
      </p:sp>
      <p:sp>
        <p:nvSpPr>
          <p:cNvPr id="92164" name="Rectangle 3"/>
          <p:cNvSpPr>
            <a:spLocks noGrp="1" noChangeArrowheads="1"/>
          </p:cNvSpPr>
          <p:nvPr>
            <p:ph type="body" idx="1"/>
          </p:nvPr>
        </p:nvSpPr>
        <p:spPr/>
        <p:txBody>
          <a:bodyPr/>
          <a:lstStyle/>
          <a:p>
            <a:pPr eaLnBrk="1" hangingPunct="1"/>
            <a:r>
              <a:rPr lang="en-US" smtClean="0"/>
              <a:t>All contracts of liability insurance specifically set forth the party who is to be considered an insured </a:t>
            </a:r>
          </a:p>
          <a:p>
            <a:pPr eaLnBrk="1" hangingPunct="1"/>
            <a:r>
              <a:rPr lang="en-US" smtClean="0"/>
              <a:t>The concept of who is an insured in liability policies is generally very broad </a:t>
            </a:r>
          </a:p>
          <a:p>
            <a:pPr lvl="1" eaLnBrk="1" hangingPunct="1"/>
            <a:r>
              <a:rPr lang="en-US" smtClean="0"/>
              <a:t>The wording differs for each type of policy </a:t>
            </a:r>
          </a:p>
        </p:txBody>
      </p:sp>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318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FD127221-9983-4B30-889E-9BA69818005C}" type="slidenum">
              <a:rPr lang="en-US"/>
              <a:pPr/>
              <a:t>11</a:t>
            </a:fld>
            <a:endParaRPr lang="en-US"/>
          </a:p>
        </p:txBody>
      </p:sp>
      <p:sp>
        <p:nvSpPr>
          <p:cNvPr id="93187" name="Rectangle 2"/>
          <p:cNvSpPr>
            <a:spLocks noGrp="1" noChangeArrowheads="1"/>
          </p:cNvSpPr>
          <p:nvPr>
            <p:ph type="title"/>
          </p:nvPr>
        </p:nvSpPr>
        <p:spPr/>
        <p:txBody>
          <a:bodyPr/>
          <a:lstStyle/>
          <a:p>
            <a:pPr eaLnBrk="1" hangingPunct="1"/>
            <a:r>
              <a:rPr lang="en-US" smtClean="0"/>
              <a:t>Exclusions </a:t>
            </a:r>
          </a:p>
        </p:txBody>
      </p:sp>
      <p:sp>
        <p:nvSpPr>
          <p:cNvPr id="93188" name="Rectangle 3"/>
          <p:cNvSpPr>
            <a:spLocks noGrp="1" noChangeArrowheads="1"/>
          </p:cNvSpPr>
          <p:nvPr>
            <p:ph type="body" idx="1"/>
          </p:nvPr>
        </p:nvSpPr>
        <p:spPr/>
        <p:txBody>
          <a:bodyPr/>
          <a:lstStyle/>
          <a:p>
            <a:pPr eaLnBrk="1" hangingPunct="1">
              <a:lnSpc>
                <a:spcPct val="80000"/>
              </a:lnSpc>
            </a:pPr>
            <a:r>
              <a:rPr lang="en-US" sz="2400" smtClean="0"/>
              <a:t>Certain exclusions appear almost universally, including </a:t>
            </a:r>
          </a:p>
          <a:p>
            <a:pPr lvl="1" eaLnBrk="1" hangingPunct="1">
              <a:lnSpc>
                <a:spcPct val="80000"/>
              </a:lnSpc>
            </a:pPr>
            <a:r>
              <a:rPr lang="en-US" sz="2000" smtClean="0"/>
              <a:t>In the case of business policies, all non-business activities giving rise to damage suits are excluded </a:t>
            </a:r>
          </a:p>
          <a:p>
            <a:pPr lvl="2" eaLnBrk="1" hangingPunct="1">
              <a:lnSpc>
                <a:spcPct val="80000"/>
              </a:lnSpc>
            </a:pPr>
            <a:r>
              <a:rPr lang="en-US" sz="1800" smtClean="0"/>
              <a:t>In personal contracts, all business pursuits given rise to damage suits are excluded </a:t>
            </a:r>
          </a:p>
          <a:p>
            <a:pPr lvl="1" eaLnBrk="1" hangingPunct="1">
              <a:lnSpc>
                <a:spcPct val="80000"/>
              </a:lnSpc>
            </a:pPr>
            <a:r>
              <a:rPr lang="en-US" sz="2000" smtClean="0"/>
              <a:t>An attempt is made in each policy to exclude all sources of liability intended to be covered in other contracts or intended to be covered by a special provision for an extra premium </a:t>
            </a:r>
          </a:p>
          <a:p>
            <a:pPr lvl="2" eaLnBrk="1" hangingPunct="1">
              <a:lnSpc>
                <a:spcPct val="80000"/>
              </a:lnSpc>
            </a:pPr>
            <a:r>
              <a:rPr lang="en-US" sz="1800" smtClean="0"/>
              <a:t>Thus, in the commercial general liability policy, most liability from pollution is excluded </a:t>
            </a:r>
          </a:p>
          <a:p>
            <a:pPr lvl="1" eaLnBrk="1" hangingPunct="1">
              <a:lnSpc>
                <a:spcPct val="80000"/>
              </a:lnSpc>
            </a:pPr>
            <a:r>
              <a:rPr lang="en-US" sz="2000" smtClean="0"/>
              <a:t>Nearly all liability contracts exclude damage to property belonging or rented to the insured or property in the care, custody, or control of the insured</a:t>
            </a:r>
          </a:p>
          <a:p>
            <a:pPr lvl="2" eaLnBrk="1" hangingPunct="1">
              <a:lnSpc>
                <a:spcPct val="80000"/>
              </a:lnSpc>
            </a:pPr>
            <a:r>
              <a:rPr lang="en-US" sz="1800" smtClean="0"/>
              <a:t>Under the general theory that a person cannot be liable to oneself for one’s own negligence </a:t>
            </a:r>
          </a:p>
          <a:p>
            <a:pPr lvl="3" eaLnBrk="1" hangingPunct="1">
              <a:lnSpc>
                <a:spcPct val="80000"/>
              </a:lnSpc>
            </a:pPr>
            <a:r>
              <a:rPr lang="en-US" sz="1600" smtClean="0"/>
              <a:t>The insured is expected to obtain physical damage insurance </a:t>
            </a:r>
          </a:p>
        </p:txBody>
      </p:sp>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421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E240AEAA-983B-4289-8623-456983A5ECD2}" type="slidenum">
              <a:rPr lang="en-US"/>
              <a:pPr/>
              <a:t>12</a:t>
            </a:fld>
            <a:endParaRPr lang="en-US"/>
          </a:p>
        </p:txBody>
      </p:sp>
      <p:sp>
        <p:nvSpPr>
          <p:cNvPr id="94211" name="Rectangle 2"/>
          <p:cNvSpPr>
            <a:spLocks noGrp="1" noChangeArrowheads="1"/>
          </p:cNvSpPr>
          <p:nvPr>
            <p:ph type="title"/>
          </p:nvPr>
        </p:nvSpPr>
        <p:spPr/>
        <p:txBody>
          <a:bodyPr/>
          <a:lstStyle/>
          <a:p>
            <a:pPr eaLnBrk="1" hangingPunct="1"/>
            <a:r>
              <a:rPr lang="en-US" smtClean="0"/>
              <a:t>Exclusions</a:t>
            </a:r>
          </a:p>
        </p:txBody>
      </p:sp>
      <p:sp>
        <p:nvSpPr>
          <p:cNvPr id="94212" name="Rectangle 3"/>
          <p:cNvSpPr>
            <a:spLocks noGrp="1" noChangeArrowheads="1"/>
          </p:cNvSpPr>
          <p:nvPr>
            <p:ph type="body" idx="1"/>
          </p:nvPr>
        </p:nvSpPr>
        <p:spPr/>
        <p:txBody>
          <a:bodyPr/>
          <a:lstStyle/>
          <a:p>
            <a:pPr eaLnBrk="1" hangingPunct="1">
              <a:lnSpc>
                <a:spcPct val="90000"/>
              </a:lnSpc>
            </a:pPr>
            <a:r>
              <a:rPr lang="en-US" smtClean="0"/>
              <a:t>No general rule seems to be applicable except the general rule that always applies </a:t>
            </a:r>
          </a:p>
          <a:p>
            <a:pPr lvl="1" eaLnBrk="1" hangingPunct="1">
              <a:lnSpc>
                <a:spcPct val="90000"/>
              </a:lnSpc>
            </a:pPr>
            <a:r>
              <a:rPr lang="en-US" smtClean="0"/>
              <a:t>Ambiguities in contractual language will be construed against the insurer </a:t>
            </a:r>
          </a:p>
          <a:p>
            <a:pPr eaLnBrk="1" hangingPunct="1">
              <a:lnSpc>
                <a:spcPct val="90000"/>
              </a:lnSpc>
            </a:pPr>
            <a:r>
              <a:rPr lang="en-US" smtClean="0"/>
              <a:t>Some insurers offer broadened policies, under which the “care, custody, and control” exclusion is liberalized </a:t>
            </a:r>
          </a:p>
          <a:p>
            <a:pPr lvl="1" eaLnBrk="1" hangingPunct="1">
              <a:lnSpc>
                <a:spcPct val="90000"/>
              </a:lnSpc>
            </a:pPr>
            <a:r>
              <a:rPr lang="en-US" smtClean="0"/>
              <a:t>Of special interest to contractors, the broad form property damage liability program spells out in considerable detail just what property is covered and under what terms </a:t>
            </a:r>
          </a:p>
        </p:txBody>
      </p:sp>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523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CDC58CFE-43F9-4EA9-B28E-032E3F07A0DE}" type="slidenum">
              <a:rPr lang="en-US"/>
              <a:pPr/>
              <a:t>13</a:t>
            </a:fld>
            <a:endParaRPr lang="en-US"/>
          </a:p>
        </p:txBody>
      </p:sp>
      <p:sp>
        <p:nvSpPr>
          <p:cNvPr id="95235" name="Rectangle 2"/>
          <p:cNvSpPr>
            <a:spLocks noGrp="1" noChangeArrowheads="1"/>
          </p:cNvSpPr>
          <p:nvPr>
            <p:ph type="title"/>
          </p:nvPr>
        </p:nvSpPr>
        <p:spPr/>
        <p:txBody>
          <a:bodyPr/>
          <a:lstStyle/>
          <a:p>
            <a:pPr eaLnBrk="1" hangingPunct="1"/>
            <a:r>
              <a:rPr lang="en-US" smtClean="0"/>
              <a:t>Limits of Liability </a:t>
            </a:r>
          </a:p>
        </p:txBody>
      </p:sp>
      <p:sp>
        <p:nvSpPr>
          <p:cNvPr id="95236" name="Rectangle 3"/>
          <p:cNvSpPr>
            <a:spLocks noGrp="1" noChangeArrowheads="1"/>
          </p:cNvSpPr>
          <p:nvPr>
            <p:ph type="body" idx="1"/>
          </p:nvPr>
        </p:nvSpPr>
        <p:spPr/>
        <p:txBody>
          <a:bodyPr/>
          <a:lstStyle/>
          <a:p>
            <a:pPr eaLnBrk="1" hangingPunct="1">
              <a:lnSpc>
                <a:spcPct val="90000"/>
              </a:lnSpc>
            </a:pPr>
            <a:r>
              <a:rPr lang="en-US" sz="2400" smtClean="0"/>
              <a:t>Various types of limits of liability exist </a:t>
            </a:r>
          </a:p>
          <a:p>
            <a:pPr eaLnBrk="1" hangingPunct="1">
              <a:lnSpc>
                <a:spcPct val="90000"/>
              </a:lnSpc>
            </a:pPr>
            <a:r>
              <a:rPr lang="en-US" sz="2400" smtClean="0"/>
              <a:t>If more than one insured is named in the policy, the question arises </a:t>
            </a:r>
          </a:p>
          <a:p>
            <a:pPr lvl="1" eaLnBrk="1" hangingPunct="1">
              <a:lnSpc>
                <a:spcPct val="90000"/>
              </a:lnSpc>
            </a:pPr>
            <a:r>
              <a:rPr lang="en-US" sz="2000" smtClean="0"/>
              <a:t>“Are these limits of liability applicable to each insured, thus doubling or tripling the stated limits?”</a:t>
            </a:r>
          </a:p>
          <a:p>
            <a:pPr lvl="2" eaLnBrk="1" hangingPunct="1">
              <a:lnSpc>
                <a:spcPct val="90000"/>
              </a:lnSpc>
            </a:pPr>
            <a:r>
              <a:rPr lang="en-US" sz="1800" smtClean="0"/>
              <a:t>The answer is no </a:t>
            </a:r>
          </a:p>
          <a:p>
            <a:pPr eaLnBrk="1" hangingPunct="1">
              <a:lnSpc>
                <a:spcPct val="90000"/>
              </a:lnSpc>
            </a:pPr>
            <a:r>
              <a:rPr lang="en-US" sz="2400" smtClean="0"/>
              <a:t>In some policies, such as the comprehensive personal liability policy, only a single limit of liability exists </a:t>
            </a:r>
          </a:p>
          <a:p>
            <a:pPr lvl="1" eaLnBrk="1" hangingPunct="1">
              <a:lnSpc>
                <a:spcPct val="90000"/>
              </a:lnSpc>
            </a:pPr>
            <a:r>
              <a:rPr lang="en-US" sz="2000" smtClean="0"/>
              <a:t>Both bodily injury and property damage liability are insured under this limit </a:t>
            </a:r>
          </a:p>
          <a:p>
            <a:pPr lvl="1" eaLnBrk="1" hangingPunct="1">
              <a:lnSpc>
                <a:spcPct val="90000"/>
              </a:lnSpc>
            </a:pPr>
            <a:r>
              <a:rPr lang="en-US" sz="2000" smtClean="0"/>
              <a:t>Because no per-person restrictions are in place with respect to bodily injury</a:t>
            </a:r>
          </a:p>
          <a:p>
            <a:pPr lvl="2" eaLnBrk="1" hangingPunct="1">
              <a:lnSpc>
                <a:spcPct val="90000"/>
              </a:lnSpc>
            </a:pPr>
            <a:r>
              <a:rPr lang="en-US" sz="1800" smtClean="0"/>
              <a:t>The entire policy limit may be paid to one person </a:t>
            </a:r>
          </a:p>
        </p:txBody>
      </p:sp>
    </p:spTree>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625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7B962AA2-655D-4E20-A551-47FC1639595A}" type="slidenum">
              <a:rPr lang="en-US"/>
              <a:pPr/>
              <a:t>14</a:t>
            </a:fld>
            <a:endParaRPr lang="en-US"/>
          </a:p>
        </p:txBody>
      </p:sp>
      <p:sp>
        <p:nvSpPr>
          <p:cNvPr id="96259" name="Rectangle 2"/>
          <p:cNvSpPr>
            <a:spLocks noGrp="1" noChangeArrowheads="1"/>
          </p:cNvSpPr>
          <p:nvPr>
            <p:ph type="title"/>
          </p:nvPr>
        </p:nvSpPr>
        <p:spPr/>
        <p:txBody>
          <a:bodyPr/>
          <a:lstStyle/>
          <a:p>
            <a:pPr eaLnBrk="1" hangingPunct="1"/>
            <a:r>
              <a:rPr lang="en-US" smtClean="0"/>
              <a:t>Limits of Liability</a:t>
            </a:r>
          </a:p>
        </p:txBody>
      </p:sp>
      <p:sp>
        <p:nvSpPr>
          <p:cNvPr id="96260" name="Rectangle 3"/>
          <p:cNvSpPr>
            <a:spLocks noGrp="1" noChangeArrowheads="1"/>
          </p:cNvSpPr>
          <p:nvPr>
            <p:ph type="body" idx="1"/>
          </p:nvPr>
        </p:nvSpPr>
        <p:spPr/>
        <p:txBody>
          <a:bodyPr/>
          <a:lstStyle/>
          <a:p>
            <a:pPr eaLnBrk="1" hangingPunct="1">
              <a:lnSpc>
                <a:spcPct val="80000"/>
              </a:lnSpc>
            </a:pPr>
            <a:r>
              <a:rPr lang="en-US" smtClean="0"/>
              <a:t>Aggregate limits also are used in liability policies </a:t>
            </a:r>
          </a:p>
          <a:p>
            <a:pPr lvl="1" eaLnBrk="1" hangingPunct="1">
              <a:lnSpc>
                <a:spcPct val="80000"/>
              </a:lnSpc>
            </a:pPr>
            <a:r>
              <a:rPr lang="en-US" smtClean="0"/>
              <a:t>The policy limit is placed on an annual basis rather than on an occurrence basis </a:t>
            </a:r>
          </a:p>
          <a:p>
            <a:pPr eaLnBrk="1" hangingPunct="1">
              <a:lnSpc>
                <a:spcPct val="80000"/>
              </a:lnSpc>
            </a:pPr>
            <a:r>
              <a:rPr lang="en-US" smtClean="0"/>
              <a:t>Another aspect of the policy limit is the time period covered </a:t>
            </a:r>
          </a:p>
          <a:p>
            <a:pPr lvl="1" eaLnBrk="1" hangingPunct="1">
              <a:lnSpc>
                <a:spcPct val="80000"/>
              </a:lnSpc>
            </a:pPr>
            <a:r>
              <a:rPr lang="en-US" smtClean="0"/>
              <a:t>The policy has inception and termination dates, but there are other time issues 	</a:t>
            </a:r>
          </a:p>
          <a:p>
            <a:pPr lvl="2" eaLnBrk="1" hangingPunct="1">
              <a:lnSpc>
                <a:spcPct val="80000"/>
              </a:lnSpc>
            </a:pPr>
            <a:r>
              <a:rPr lang="en-US" smtClean="0"/>
              <a:t>Does it cover a loss when a person is exposed (exposure doctrine) to a product or a dangerous substance </a:t>
            </a:r>
          </a:p>
          <a:p>
            <a:pPr lvl="2" eaLnBrk="1" hangingPunct="1">
              <a:lnSpc>
                <a:spcPct val="80000"/>
              </a:lnSpc>
            </a:pPr>
            <a:r>
              <a:rPr lang="en-US" smtClean="0"/>
              <a:t>Or should coverage apply only when the claimant’s disease or injury is discovered (manifestation doctrine)</a:t>
            </a:r>
          </a:p>
          <a:p>
            <a:pPr lvl="2" eaLnBrk="1" hangingPunct="1">
              <a:lnSpc>
                <a:spcPct val="80000"/>
              </a:lnSpc>
            </a:pPr>
            <a:r>
              <a:rPr lang="en-US" smtClean="0"/>
              <a:t>Or is there a triple-trigger approach </a:t>
            </a:r>
          </a:p>
          <a:p>
            <a:pPr lvl="3" eaLnBrk="1" hangingPunct="1">
              <a:lnSpc>
                <a:spcPct val="80000"/>
              </a:lnSpc>
            </a:pPr>
            <a:r>
              <a:rPr lang="en-US" smtClean="0"/>
              <a:t>All policies in force during the exposure and manifestation period apply </a:t>
            </a:r>
          </a:p>
        </p:txBody>
      </p: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728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5E47B684-D8A6-455C-B574-122E9868855A}" type="slidenum">
              <a:rPr lang="en-US"/>
              <a:pPr/>
              <a:t>15</a:t>
            </a:fld>
            <a:endParaRPr lang="en-US"/>
          </a:p>
        </p:txBody>
      </p:sp>
      <p:sp>
        <p:nvSpPr>
          <p:cNvPr id="97283" name="Rectangle 2"/>
          <p:cNvSpPr>
            <a:spLocks noGrp="1" noChangeArrowheads="1"/>
          </p:cNvSpPr>
          <p:nvPr>
            <p:ph type="title"/>
          </p:nvPr>
        </p:nvSpPr>
        <p:spPr/>
        <p:txBody>
          <a:bodyPr/>
          <a:lstStyle/>
          <a:p>
            <a:pPr eaLnBrk="1" hangingPunct="1"/>
            <a:r>
              <a:rPr lang="en-US" smtClean="0"/>
              <a:t>Limits of Liability</a:t>
            </a:r>
          </a:p>
        </p:txBody>
      </p:sp>
      <p:sp>
        <p:nvSpPr>
          <p:cNvPr id="97284" name="Rectangle 3"/>
          <p:cNvSpPr>
            <a:spLocks noGrp="1" noChangeArrowheads="1"/>
          </p:cNvSpPr>
          <p:nvPr>
            <p:ph type="body" idx="1"/>
          </p:nvPr>
        </p:nvSpPr>
        <p:spPr>
          <a:xfrm>
            <a:off x="304800" y="1219200"/>
            <a:ext cx="8294688" cy="4572000"/>
          </a:xfrm>
        </p:spPr>
        <p:txBody>
          <a:bodyPr/>
          <a:lstStyle/>
          <a:p>
            <a:pPr eaLnBrk="1" hangingPunct="1">
              <a:lnSpc>
                <a:spcPct val="80000"/>
              </a:lnSpc>
            </a:pPr>
            <a:r>
              <a:rPr lang="en-US" sz="2400" dirty="0" smtClean="0"/>
              <a:t>Triple-trigger approach is very attractive to </a:t>
            </a:r>
            <a:r>
              <a:rPr lang="en-US" sz="2400" dirty="0" err="1" smtClean="0"/>
              <a:t>insureds</a:t>
            </a:r>
            <a:endParaRPr lang="en-US" sz="2400" dirty="0" smtClean="0"/>
          </a:p>
          <a:p>
            <a:pPr lvl="1" eaLnBrk="1" hangingPunct="1">
              <a:lnSpc>
                <a:spcPct val="80000"/>
              </a:lnSpc>
            </a:pPr>
            <a:r>
              <a:rPr lang="en-US" sz="2000" dirty="0" smtClean="0"/>
              <a:t>However, it causes problems for insurers </a:t>
            </a:r>
          </a:p>
          <a:p>
            <a:pPr eaLnBrk="1" hangingPunct="1">
              <a:lnSpc>
                <a:spcPct val="80000"/>
              </a:lnSpc>
            </a:pPr>
            <a:r>
              <a:rPr lang="en-US" sz="2400" dirty="0" smtClean="0"/>
              <a:t>To address some of the problems presented by the courts’ liberal interpretation of policy limits, insurance companies have established a new set of limits in the commercial package policy </a:t>
            </a:r>
          </a:p>
          <a:p>
            <a:pPr lvl="1" eaLnBrk="1" hangingPunct="1">
              <a:lnSpc>
                <a:spcPct val="80000"/>
              </a:lnSpc>
            </a:pPr>
            <a:r>
              <a:rPr lang="en-US" sz="2000" dirty="0" smtClean="0"/>
              <a:t>Called the commercial general liability form </a:t>
            </a:r>
          </a:p>
          <a:p>
            <a:pPr eaLnBrk="1" hangingPunct="1">
              <a:lnSpc>
                <a:spcPct val="80000"/>
              </a:lnSpc>
            </a:pPr>
            <a:r>
              <a:rPr lang="en-US" sz="2400" dirty="0" smtClean="0"/>
              <a:t>CPP has separate limits of liability for general liability, product and completed operations liability, personal and advertising liability, medical payments, and damage to premises rented to you </a:t>
            </a:r>
          </a:p>
          <a:p>
            <a:pPr lvl="1" eaLnBrk="1" hangingPunct="1">
              <a:lnSpc>
                <a:spcPct val="80000"/>
              </a:lnSpc>
            </a:pPr>
            <a:r>
              <a:rPr lang="en-US" sz="2000" dirty="0" smtClean="0"/>
              <a:t>Additionally, an aggregate limit of liability applies to all claims for general liability, personal and advertising injury, medical payments, and damage to premises rented to you </a:t>
            </a:r>
          </a:p>
          <a:p>
            <a:pPr lvl="2" eaLnBrk="1" hangingPunct="1">
              <a:lnSpc>
                <a:spcPct val="80000"/>
              </a:lnSpc>
            </a:pPr>
            <a:r>
              <a:rPr lang="en-US" sz="1800" dirty="0" smtClean="0"/>
              <a:t>Once the total amount claimed from these exposures exceeds the annual aggregate, the insurance company will not pay any more claims under that policy </a:t>
            </a:r>
          </a:p>
        </p:txBody>
      </p:sp>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830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5F969CA2-B414-4C1E-B2E7-1EE3501A2CE6}" type="slidenum">
              <a:rPr lang="en-US"/>
              <a:pPr/>
              <a:t>16</a:t>
            </a:fld>
            <a:endParaRPr lang="en-US"/>
          </a:p>
        </p:txBody>
      </p:sp>
      <p:sp>
        <p:nvSpPr>
          <p:cNvPr id="98307" name="Rectangle 2"/>
          <p:cNvSpPr>
            <a:spLocks noGrp="1" noChangeArrowheads="1"/>
          </p:cNvSpPr>
          <p:nvPr>
            <p:ph type="title"/>
          </p:nvPr>
        </p:nvSpPr>
        <p:spPr/>
        <p:txBody>
          <a:bodyPr/>
          <a:lstStyle/>
          <a:p>
            <a:pPr eaLnBrk="1" hangingPunct="1"/>
            <a:r>
              <a:rPr lang="en-US" sz="4000" smtClean="0"/>
              <a:t>Claims-Made vs Occurrence Coverage </a:t>
            </a:r>
          </a:p>
        </p:txBody>
      </p:sp>
      <p:sp>
        <p:nvSpPr>
          <p:cNvPr id="98308" name="Rectangle 3"/>
          <p:cNvSpPr>
            <a:spLocks noGrp="1" noChangeArrowheads="1"/>
          </p:cNvSpPr>
          <p:nvPr>
            <p:ph type="body" idx="1"/>
          </p:nvPr>
        </p:nvSpPr>
        <p:spPr>
          <a:xfrm>
            <a:off x="304800" y="1219200"/>
            <a:ext cx="8294688" cy="4572000"/>
          </a:xfrm>
        </p:spPr>
        <p:txBody>
          <a:bodyPr/>
          <a:lstStyle/>
          <a:p>
            <a:pPr eaLnBrk="1" hangingPunct="1"/>
            <a:r>
              <a:rPr lang="en-US" dirty="0" smtClean="0"/>
              <a:t>Due to the tremendously high dollar amount claims and awards associated with asbestos and other “long tail” liability exposures </a:t>
            </a:r>
          </a:p>
          <a:p>
            <a:pPr lvl="1" eaLnBrk="1" hangingPunct="1"/>
            <a:r>
              <a:rPr lang="en-US" dirty="0" smtClean="0"/>
              <a:t>The insurance industry is attempting to reduce its uncertainty concerning payment of future claims </a:t>
            </a:r>
          </a:p>
          <a:p>
            <a:pPr eaLnBrk="1" hangingPunct="1"/>
            <a:r>
              <a:rPr lang="en-US" dirty="0" smtClean="0"/>
              <a:t>A liability line is said to have a long tail when that line will take a long time (</a:t>
            </a:r>
            <a:r>
              <a:rPr lang="en-US" i="1" dirty="0" smtClean="0"/>
              <a:t>e.g</a:t>
            </a:r>
            <a:r>
              <a:rPr lang="en-US" dirty="0" smtClean="0"/>
              <a:t>., 4 to 10 years) to develop claims from a given event </a:t>
            </a:r>
          </a:p>
          <a:p>
            <a:pPr lvl="1" eaLnBrk="1" hangingPunct="1"/>
            <a:r>
              <a:rPr lang="en-US" dirty="0" smtClean="0"/>
              <a:t>Product and professional liability are examples of long tail liability lines </a:t>
            </a:r>
          </a:p>
        </p:txBody>
      </p:sp>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933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3BB8E9A6-FDDD-4575-9C9E-39F451B21DBC}" type="slidenum">
              <a:rPr lang="en-US"/>
              <a:pPr/>
              <a:t>17</a:t>
            </a:fld>
            <a:endParaRPr lang="en-US"/>
          </a:p>
        </p:txBody>
      </p:sp>
      <p:sp>
        <p:nvSpPr>
          <p:cNvPr id="99331" name="Rectangle 2"/>
          <p:cNvSpPr>
            <a:spLocks noGrp="1" noChangeArrowheads="1"/>
          </p:cNvSpPr>
          <p:nvPr>
            <p:ph type="title"/>
          </p:nvPr>
        </p:nvSpPr>
        <p:spPr/>
        <p:txBody>
          <a:bodyPr/>
          <a:lstStyle/>
          <a:p>
            <a:pPr eaLnBrk="1" hangingPunct="1"/>
            <a:r>
              <a:rPr lang="en-US" sz="4000" smtClean="0"/>
              <a:t>Claims-Made vs Occurrence Coverage</a:t>
            </a:r>
          </a:p>
        </p:txBody>
      </p:sp>
      <p:sp>
        <p:nvSpPr>
          <p:cNvPr id="99332" name="Rectangle 3"/>
          <p:cNvSpPr>
            <a:spLocks noGrp="1" noChangeArrowheads="1"/>
          </p:cNvSpPr>
          <p:nvPr>
            <p:ph type="body" idx="1"/>
          </p:nvPr>
        </p:nvSpPr>
        <p:spPr/>
        <p:txBody>
          <a:bodyPr/>
          <a:lstStyle/>
          <a:p>
            <a:pPr eaLnBrk="1" hangingPunct="1">
              <a:lnSpc>
                <a:spcPct val="90000"/>
              </a:lnSpc>
            </a:pPr>
            <a:r>
              <a:rPr lang="en-US" sz="2400" smtClean="0"/>
              <a:t>Under the traditional occurrence policy </a:t>
            </a:r>
          </a:p>
          <a:p>
            <a:pPr lvl="1" eaLnBrk="1" hangingPunct="1">
              <a:lnSpc>
                <a:spcPct val="90000"/>
              </a:lnSpc>
            </a:pPr>
            <a:r>
              <a:rPr lang="en-US" sz="2000" smtClean="0"/>
              <a:t>Any event in 2004 that led to a claim in 2004 or any future year would be covered by the 2004 policy </a:t>
            </a:r>
          </a:p>
          <a:p>
            <a:pPr lvl="1" eaLnBrk="1" hangingPunct="1">
              <a:lnSpc>
                <a:spcPct val="90000"/>
              </a:lnSpc>
            </a:pPr>
            <a:r>
              <a:rPr lang="en-US" sz="2000" smtClean="0"/>
              <a:t>This approach gives the insured the greatest certainty </a:t>
            </a:r>
          </a:p>
          <a:p>
            <a:pPr lvl="2" eaLnBrk="1" hangingPunct="1">
              <a:lnSpc>
                <a:spcPct val="90000"/>
              </a:lnSpc>
            </a:pPr>
            <a:r>
              <a:rPr lang="en-US" sz="1800" smtClean="0"/>
              <a:t>But leaves the insurer in a situation where it does not know the cost of its product for 5, 10, or 15 years</a:t>
            </a:r>
          </a:p>
          <a:p>
            <a:pPr eaLnBrk="1" hangingPunct="1">
              <a:lnSpc>
                <a:spcPct val="90000"/>
              </a:lnSpc>
            </a:pPr>
            <a:r>
              <a:rPr lang="en-US" sz="2400" smtClean="0"/>
              <a:t>Prior to the 1970s, the occurrence approach worked in a reasonable manner </a:t>
            </a:r>
          </a:p>
          <a:p>
            <a:pPr lvl="1" eaLnBrk="1" hangingPunct="1">
              <a:lnSpc>
                <a:spcPct val="90000"/>
              </a:lnSpc>
            </a:pPr>
            <a:r>
              <a:rPr lang="en-US" sz="2000" smtClean="0"/>
              <a:t>However, the combination of changing legal standards and rapid economic inflation led to a situation where insurers felt they could no longer accurately price their products under an occurrence policy </a:t>
            </a:r>
          </a:p>
          <a:p>
            <a:pPr lvl="2" eaLnBrk="1" hangingPunct="1">
              <a:lnSpc>
                <a:spcPct val="90000"/>
              </a:lnSpc>
            </a:pPr>
            <a:r>
              <a:rPr lang="en-US" sz="1800" smtClean="0"/>
              <a:t>Thus the claims-made policy was developed </a:t>
            </a:r>
          </a:p>
        </p:txBody>
      </p:sp>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035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9EE7B92D-7B99-4064-B830-65D646161828}" type="slidenum">
              <a:rPr lang="en-US"/>
              <a:pPr/>
              <a:t>18</a:t>
            </a:fld>
            <a:endParaRPr lang="en-US"/>
          </a:p>
        </p:txBody>
      </p:sp>
      <p:sp>
        <p:nvSpPr>
          <p:cNvPr id="100355" name="Rectangle 2"/>
          <p:cNvSpPr>
            <a:spLocks noGrp="1" noChangeArrowheads="1"/>
          </p:cNvSpPr>
          <p:nvPr>
            <p:ph type="title"/>
          </p:nvPr>
        </p:nvSpPr>
        <p:spPr/>
        <p:txBody>
          <a:bodyPr/>
          <a:lstStyle/>
          <a:p>
            <a:pPr eaLnBrk="1" hangingPunct="1"/>
            <a:r>
              <a:rPr lang="en-US" sz="4000" smtClean="0"/>
              <a:t>Claims-Made vs Occurrence Coverage</a:t>
            </a:r>
          </a:p>
        </p:txBody>
      </p:sp>
      <p:sp>
        <p:nvSpPr>
          <p:cNvPr id="100356" name="Rectangle 3"/>
          <p:cNvSpPr>
            <a:spLocks noGrp="1" noChangeArrowheads="1"/>
          </p:cNvSpPr>
          <p:nvPr>
            <p:ph type="body" idx="1"/>
          </p:nvPr>
        </p:nvSpPr>
        <p:spPr/>
        <p:txBody>
          <a:bodyPr/>
          <a:lstStyle/>
          <a:p>
            <a:pPr eaLnBrk="1" hangingPunct="1"/>
            <a:r>
              <a:rPr lang="en-US" smtClean="0"/>
              <a:t>Under the claims-made approach </a:t>
            </a:r>
          </a:p>
          <a:p>
            <a:pPr lvl="1" eaLnBrk="1" hangingPunct="1"/>
            <a:r>
              <a:rPr lang="en-US" smtClean="0"/>
              <a:t>The insured has protection for 2004 events only if insurance is purchased every year after 2004 </a:t>
            </a:r>
          </a:p>
          <a:p>
            <a:pPr eaLnBrk="1" hangingPunct="1"/>
            <a:r>
              <a:rPr lang="en-US" smtClean="0"/>
              <a:t>If for some reason insurance is not purchased in 2006 and a claim from a 2004 event is filed in 2006 </a:t>
            </a:r>
          </a:p>
          <a:p>
            <a:pPr lvl="1" eaLnBrk="1" hangingPunct="1"/>
            <a:r>
              <a:rPr lang="en-US" smtClean="0"/>
              <a:t>The insured does not have any protection </a:t>
            </a:r>
          </a:p>
          <a:p>
            <a:pPr eaLnBrk="1" hangingPunct="1"/>
            <a:r>
              <a:rPr lang="en-US" smtClean="0"/>
              <a:t>See Table 11-1 for examples illustrating the operation of claims-made and occurrence policies </a:t>
            </a:r>
          </a:p>
          <a:p>
            <a:pPr lvl="1" eaLnBrk="1" hangingPunct="1"/>
            <a:endParaRPr lang="en-US" smtClean="0"/>
          </a:p>
        </p:txBody>
      </p:sp>
    </p:spTree>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137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E8B04E78-D8CA-4CBC-98F4-34ADD7220F97}" type="slidenum">
              <a:rPr lang="en-US"/>
              <a:pPr/>
              <a:t>19</a:t>
            </a:fld>
            <a:endParaRPr lang="en-US"/>
          </a:p>
        </p:txBody>
      </p:sp>
      <p:sp>
        <p:nvSpPr>
          <p:cNvPr id="101379" name="Rectangle 2"/>
          <p:cNvSpPr>
            <a:spLocks noGrp="1" noChangeArrowheads="1"/>
          </p:cNvSpPr>
          <p:nvPr>
            <p:ph type="title"/>
          </p:nvPr>
        </p:nvSpPr>
        <p:spPr>
          <a:xfrm>
            <a:off x="261938" y="838200"/>
            <a:ext cx="8610600" cy="992187"/>
          </a:xfrm>
        </p:spPr>
        <p:txBody>
          <a:bodyPr/>
          <a:lstStyle/>
          <a:p>
            <a:pPr eaLnBrk="1" hangingPunct="1"/>
            <a:r>
              <a:rPr lang="en-US" sz="4000" dirty="0" smtClean="0"/>
              <a:t>Explanation of Claims-Made and Occurrence Policy </a:t>
            </a:r>
          </a:p>
        </p:txBody>
      </p:sp>
      <p:pic>
        <p:nvPicPr>
          <p:cNvPr id="101380" name="Picture 4"/>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a:xfrm>
            <a:off x="642938" y="1947863"/>
            <a:ext cx="8229600" cy="3397250"/>
          </a:xfrm>
          <a:noFill/>
        </p:spPr>
      </p:pic>
    </p:spTree>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0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BD727B7D-5F63-4D50-8EE4-3293016BA927}" type="slidenum">
              <a:rPr lang="en-US"/>
              <a:pPr/>
              <a:t>20</a:t>
            </a:fld>
            <a:endParaRPr lang="en-US"/>
          </a:p>
        </p:txBody>
      </p:sp>
      <p:sp>
        <p:nvSpPr>
          <p:cNvPr id="102403" name="Rectangle 2"/>
          <p:cNvSpPr>
            <a:spLocks noGrp="1" noChangeArrowheads="1"/>
          </p:cNvSpPr>
          <p:nvPr>
            <p:ph type="title"/>
          </p:nvPr>
        </p:nvSpPr>
        <p:spPr/>
        <p:txBody>
          <a:bodyPr/>
          <a:lstStyle/>
          <a:p>
            <a:pPr eaLnBrk="1" hangingPunct="1"/>
            <a:r>
              <a:rPr lang="en-US" sz="4000" smtClean="0"/>
              <a:t>Claims-Made vs Occurrence Coverage</a:t>
            </a:r>
          </a:p>
        </p:txBody>
      </p:sp>
      <p:sp>
        <p:nvSpPr>
          <p:cNvPr id="102404" name="Rectangle 3"/>
          <p:cNvSpPr>
            <a:spLocks noGrp="1" noChangeArrowheads="1"/>
          </p:cNvSpPr>
          <p:nvPr>
            <p:ph type="body" idx="1"/>
          </p:nvPr>
        </p:nvSpPr>
        <p:spPr/>
        <p:txBody>
          <a:bodyPr/>
          <a:lstStyle/>
          <a:p>
            <a:pPr eaLnBrk="1" hangingPunct="1"/>
            <a:r>
              <a:rPr lang="en-US" smtClean="0"/>
              <a:t>Claims-made policies increase the chance of an insured having a gap in coverage </a:t>
            </a:r>
          </a:p>
          <a:p>
            <a:pPr eaLnBrk="1" hangingPunct="1"/>
            <a:r>
              <a:rPr lang="en-US" smtClean="0"/>
              <a:t>To ease the burden placed on the insured by the claims-made policy </a:t>
            </a:r>
          </a:p>
          <a:p>
            <a:pPr lvl="1" eaLnBrk="1" hangingPunct="1"/>
            <a:r>
              <a:rPr lang="en-US" smtClean="0"/>
              <a:t>The insurance industry has instituted the special provisions for such policies </a:t>
            </a:r>
          </a:p>
        </p:txBody>
      </p:sp>
    </p:spTree>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342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8AEEC618-6FE2-4BD0-9240-0AC9B6AE9FFD}" type="slidenum">
              <a:rPr lang="en-US"/>
              <a:pPr/>
              <a:t>21</a:t>
            </a:fld>
            <a:endParaRPr lang="en-US"/>
          </a:p>
        </p:txBody>
      </p:sp>
      <p:sp>
        <p:nvSpPr>
          <p:cNvPr id="103427" name="Rectangle 2"/>
          <p:cNvSpPr>
            <a:spLocks noGrp="1" noChangeArrowheads="1"/>
          </p:cNvSpPr>
          <p:nvPr>
            <p:ph type="title"/>
          </p:nvPr>
        </p:nvSpPr>
        <p:spPr/>
        <p:txBody>
          <a:bodyPr/>
          <a:lstStyle/>
          <a:p>
            <a:pPr eaLnBrk="1" hangingPunct="1"/>
            <a:r>
              <a:rPr lang="en-US" sz="4000" smtClean="0"/>
              <a:t>Claims-Made vs Occurrence Coverage</a:t>
            </a:r>
          </a:p>
        </p:txBody>
      </p:sp>
      <p:sp>
        <p:nvSpPr>
          <p:cNvPr id="103428" name="Rectangle 3"/>
          <p:cNvSpPr>
            <a:spLocks noGrp="1" noChangeArrowheads="1"/>
          </p:cNvSpPr>
          <p:nvPr>
            <p:ph type="body" idx="1"/>
          </p:nvPr>
        </p:nvSpPr>
        <p:spPr>
          <a:xfrm>
            <a:off x="304800" y="1371600"/>
            <a:ext cx="8294688" cy="4572000"/>
          </a:xfrm>
        </p:spPr>
        <p:txBody>
          <a:bodyPr/>
          <a:lstStyle/>
          <a:p>
            <a:pPr eaLnBrk="1" hangingPunct="1"/>
            <a:r>
              <a:rPr lang="en-US" dirty="0" smtClean="0"/>
              <a:t>Basic extended reporting period </a:t>
            </a:r>
          </a:p>
          <a:p>
            <a:pPr lvl="1" eaLnBrk="1" hangingPunct="1"/>
            <a:r>
              <a:rPr lang="en-US" dirty="0" smtClean="0"/>
              <a:t>Usually automatically provided and has two parts </a:t>
            </a:r>
          </a:p>
          <a:p>
            <a:pPr lvl="2" eaLnBrk="1" hangingPunct="1"/>
            <a:r>
              <a:rPr lang="en-US" dirty="0" smtClean="0"/>
              <a:t>Gives the insured an extra 60 days for claim to be made for an event that occurred before the policy expired </a:t>
            </a:r>
          </a:p>
          <a:p>
            <a:pPr lvl="2" eaLnBrk="1" hangingPunct="1"/>
            <a:r>
              <a:rPr lang="en-US" dirty="0" smtClean="0"/>
              <a:t>Provides an extended period of indemnity for five years for known events for which claims were not filed during the policy year </a:t>
            </a:r>
          </a:p>
          <a:p>
            <a:pPr lvl="1" eaLnBrk="1" hangingPunct="1"/>
            <a:r>
              <a:rPr lang="en-US" dirty="0" smtClean="0"/>
              <a:t>Provide some added protection for the insured, but even when combined, they’re not as good as the traditional occurrence policy </a:t>
            </a:r>
          </a:p>
          <a:p>
            <a:pPr lvl="2" eaLnBrk="1" hangingPunct="1"/>
            <a:r>
              <a:rPr lang="en-US" dirty="0" smtClean="0"/>
              <a:t>To match the coverage of the traditional occurrence coverage, the insured must purchase the supplemental tail</a:t>
            </a:r>
          </a:p>
        </p:txBody>
      </p:sp>
    </p:spTree>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45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C941472B-04C4-47EC-A3D4-F82FB7FB56AA}" type="slidenum">
              <a:rPr lang="en-US"/>
              <a:pPr/>
              <a:t>22</a:t>
            </a:fld>
            <a:endParaRPr lang="en-US"/>
          </a:p>
        </p:txBody>
      </p:sp>
      <p:sp>
        <p:nvSpPr>
          <p:cNvPr id="104451" name="Rectangle 2"/>
          <p:cNvSpPr>
            <a:spLocks noGrp="1" noChangeArrowheads="1"/>
          </p:cNvSpPr>
          <p:nvPr>
            <p:ph type="title"/>
          </p:nvPr>
        </p:nvSpPr>
        <p:spPr/>
        <p:txBody>
          <a:bodyPr/>
          <a:lstStyle/>
          <a:p>
            <a:pPr eaLnBrk="1" hangingPunct="1"/>
            <a:r>
              <a:rPr lang="en-US" sz="4000" smtClean="0"/>
              <a:t>Claims-Made vs Occurrence Coverage</a:t>
            </a:r>
          </a:p>
        </p:txBody>
      </p:sp>
      <p:sp>
        <p:nvSpPr>
          <p:cNvPr id="104452" name="Rectangle 3"/>
          <p:cNvSpPr>
            <a:spLocks noGrp="1" noChangeArrowheads="1"/>
          </p:cNvSpPr>
          <p:nvPr>
            <p:ph type="body" idx="1"/>
          </p:nvPr>
        </p:nvSpPr>
        <p:spPr/>
        <p:txBody>
          <a:bodyPr/>
          <a:lstStyle/>
          <a:p>
            <a:pPr eaLnBrk="1" hangingPunct="1">
              <a:lnSpc>
                <a:spcPct val="80000"/>
              </a:lnSpc>
            </a:pPr>
            <a:r>
              <a:rPr lang="en-US" sz="2400" smtClean="0"/>
              <a:t>Supplemental tale </a:t>
            </a:r>
          </a:p>
          <a:p>
            <a:pPr lvl="1" eaLnBrk="1" hangingPunct="1">
              <a:lnSpc>
                <a:spcPct val="80000"/>
              </a:lnSpc>
            </a:pPr>
            <a:r>
              <a:rPr lang="en-US" sz="2000" smtClean="0"/>
              <a:t>Must be requested in writing within 60 days of the end of the policy term </a:t>
            </a:r>
          </a:p>
          <a:p>
            <a:pPr lvl="1" eaLnBrk="1" hangingPunct="1">
              <a:lnSpc>
                <a:spcPct val="80000"/>
              </a:lnSpc>
            </a:pPr>
            <a:r>
              <a:rPr lang="en-US" sz="2000" smtClean="0"/>
              <a:t>Has its own aggregate limit equal to the original policy’s limit </a:t>
            </a:r>
          </a:p>
          <a:p>
            <a:pPr lvl="1" eaLnBrk="1" hangingPunct="1">
              <a:lnSpc>
                <a:spcPct val="80000"/>
              </a:lnSpc>
            </a:pPr>
            <a:r>
              <a:rPr lang="en-US" sz="2000" smtClean="0"/>
              <a:t>The insurer cannot charge more than 200% of the original policy’s premium for the endorsement </a:t>
            </a:r>
          </a:p>
          <a:p>
            <a:pPr lvl="2" eaLnBrk="1" hangingPunct="1">
              <a:lnSpc>
                <a:spcPct val="80000"/>
              </a:lnSpc>
            </a:pPr>
            <a:r>
              <a:rPr lang="en-US" sz="1800" smtClean="0"/>
              <a:t>The premium is paid only once </a:t>
            </a:r>
          </a:p>
          <a:p>
            <a:pPr lvl="2" eaLnBrk="1" hangingPunct="1">
              <a:lnSpc>
                <a:spcPct val="80000"/>
              </a:lnSpc>
            </a:pPr>
            <a:r>
              <a:rPr lang="en-US" sz="1800" smtClean="0"/>
              <a:t>The insured has coverage forever for events that occurred between the claims-made policy’s retroactive date and date of expiration </a:t>
            </a:r>
          </a:p>
          <a:p>
            <a:pPr eaLnBrk="1" hangingPunct="1">
              <a:lnSpc>
                <a:spcPct val="80000"/>
              </a:lnSpc>
            </a:pPr>
            <a:r>
              <a:rPr lang="en-US" sz="2400" smtClean="0"/>
              <a:t>Notice </a:t>
            </a:r>
          </a:p>
          <a:p>
            <a:pPr lvl="1" eaLnBrk="1" hangingPunct="1">
              <a:lnSpc>
                <a:spcPct val="80000"/>
              </a:lnSpc>
            </a:pPr>
            <a:r>
              <a:rPr lang="en-US" sz="2000" smtClean="0"/>
              <a:t>Liability contracts require immediate notice of accident and claim or suit</a:t>
            </a:r>
          </a:p>
          <a:p>
            <a:pPr lvl="1" eaLnBrk="1" hangingPunct="1">
              <a:lnSpc>
                <a:spcPct val="80000"/>
              </a:lnSpc>
            </a:pPr>
            <a:r>
              <a:rPr lang="en-US" sz="2000" smtClean="0"/>
              <a:t>It is especially important that this condition be complied with </a:t>
            </a:r>
          </a:p>
          <a:p>
            <a:pPr lvl="2" eaLnBrk="1" hangingPunct="1">
              <a:lnSpc>
                <a:spcPct val="80000"/>
              </a:lnSpc>
            </a:pPr>
            <a:r>
              <a:rPr lang="en-US" sz="1800" smtClean="0"/>
              <a:t>Otherwise, available witnesses may be disbursed and evidence dissipated so as to make it difficult or impossible to determine later what actually happened </a:t>
            </a:r>
          </a:p>
        </p:txBody>
      </p:sp>
    </p:spTree>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547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8497B8B8-414D-48FF-89FB-969243597AB4}" type="slidenum">
              <a:rPr lang="en-US"/>
              <a:pPr/>
              <a:t>23</a:t>
            </a:fld>
            <a:endParaRPr lang="en-US"/>
          </a:p>
        </p:txBody>
      </p:sp>
      <p:sp>
        <p:nvSpPr>
          <p:cNvPr id="105475" name="Rectangle 2"/>
          <p:cNvSpPr>
            <a:spLocks noGrp="1" noChangeArrowheads="1"/>
          </p:cNvSpPr>
          <p:nvPr>
            <p:ph type="title"/>
          </p:nvPr>
        </p:nvSpPr>
        <p:spPr/>
        <p:txBody>
          <a:bodyPr/>
          <a:lstStyle/>
          <a:p>
            <a:pPr eaLnBrk="1" hangingPunct="1"/>
            <a:r>
              <a:rPr lang="en-US" sz="4000" smtClean="0"/>
              <a:t>Commercial General Liability (CGL)</a:t>
            </a:r>
          </a:p>
        </p:txBody>
      </p:sp>
      <p:sp>
        <p:nvSpPr>
          <p:cNvPr id="105476" name="Rectangle 3"/>
          <p:cNvSpPr>
            <a:spLocks noGrp="1" noChangeArrowheads="1"/>
          </p:cNvSpPr>
          <p:nvPr>
            <p:ph type="body" idx="1"/>
          </p:nvPr>
        </p:nvSpPr>
        <p:spPr/>
        <p:txBody>
          <a:bodyPr/>
          <a:lstStyle/>
          <a:p>
            <a:pPr eaLnBrk="1" hangingPunct="1">
              <a:lnSpc>
                <a:spcPct val="80000"/>
              </a:lnSpc>
            </a:pPr>
            <a:r>
              <a:rPr lang="en-US" sz="2000" smtClean="0"/>
              <a:t>Designed to give the insured considerable flexibility </a:t>
            </a:r>
          </a:p>
          <a:p>
            <a:pPr eaLnBrk="1" hangingPunct="1">
              <a:lnSpc>
                <a:spcPct val="80000"/>
              </a:lnSpc>
            </a:pPr>
            <a:r>
              <a:rPr lang="en-US" sz="2000" smtClean="0"/>
              <a:t>Covers, on an occurrence or a claims-made basis, a variety of liability losses, including </a:t>
            </a:r>
          </a:p>
          <a:p>
            <a:pPr lvl="1" eaLnBrk="1" hangingPunct="1">
              <a:lnSpc>
                <a:spcPct val="80000"/>
              </a:lnSpc>
            </a:pPr>
            <a:r>
              <a:rPr lang="en-US" sz="1800" smtClean="0"/>
              <a:t>Bodily injury and property damage liability losses resulting from </a:t>
            </a:r>
          </a:p>
          <a:p>
            <a:pPr lvl="2" eaLnBrk="1" hangingPunct="1">
              <a:lnSpc>
                <a:spcPct val="80000"/>
              </a:lnSpc>
            </a:pPr>
            <a:r>
              <a:rPr lang="en-US" sz="1600" smtClean="0"/>
              <a:t>Conditions of the premises</a:t>
            </a:r>
          </a:p>
          <a:p>
            <a:pPr lvl="3" eaLnBrk="1" hangingPunct="1">
              <a:lnSpc>
                <a:spcPct val="80000"/>
              </a:lnSpc>
            </a:pPr>
            <a:r>
              <a:rPr lang="en-US" sz="1400" smtClean="0"/>
              <a:t>If, for instance, the customer slips on a wet spot on the floor, falls down unsafe stairs, </a:t>
            </a:r>
            <a:r>
              <a:rPr lang="en-US" sz="1400" i="1" smtClean="0"/>
              <a:t>etc</a:t>
            </a:r>
            <a:r>
              <a:rPr lang="en-US" sz="1400" smtClean="0"/>
              <a:t>.</a:t>
            </a:r>
          </a:p>
          <a:p>
            <a:pPr lvl="2" eaLnBrk="1" hangingPunct="1">
              <a:lnSpc>
                <a:spcPct val="80000"/>
              </a:lnSpc>
            </a:pPr>
            <a:r>
              <a:rPr lang="en-US" sz="1600" smtClean="0"/>
              <a:t>Business operations</a:t>
            </a:r>
          </a:p>
          <a:p>
            <a:pPr lvl="3" eaLnBrk="1" hangingPunct="1">
              <a:lnSpc>
                <a:spcPct val="80000"/>
              </a:lnSpc>
            </a:pPr>
            <a:r>
              <a:rPr lang="en-US" sz="1400" smtClean="0"/>
              <a:t>Could result from performing activities at a customer’s house </a:t>
            </a:r>
          </a:p>
          <a:p>
            <a:pPr lvl="2" eaLnBrk="1" hangingPunct="1">
              <a:lnSpc>
                <a:spcPct val="80000"/>
              </a:lnSpc>
            </a:pPr>
            <a:r>
              <a:rPr lang="en-US" sz="1600" smtClean="0"/>
              <a:t>Products</a:t>
            </a:r>
          </a:p>
          <a:p>
            <a:pPr lvl="3" eaLnBrk="1" hangingPunct="1">
              <a:lnSpc>
                <a:spcPct val="80000"/>
              </a:lnSpc>
            </a:pPr>
            <a:r>
              <a:rPr lang="en-US" sz="1400" smtClean="0"/>
              <a:t>Damage or bodily injury must result from the business’s product, and the loss must occur away from the business’s premises and after the business has relinquished control of the product </a:t>
            </a:r>
          </a:p>
          <a:p>
            <a:pPr lvl="2" eaLnBrk="1" hangingPunct="1">
              <a:lnSpc>
                <a:spcPct val="80000"/>
              </a:lnSpc>
            </a:pPr>
            <a:r>
              <a:rPr lang="en-US" sz="1600" smtClean="0"/>
              <a:t>Completed operations </a:t>
            </a:r>
          </a:p>
          <a:p>
            <a:pPr lvl="3" eaLnBrk="1" hangingPunct="1">
              <a:lnSpc>
                <a:spcPct val="80000"/>
              </a:lnSpc>
            </a:pPr>
            <a:r>
              <a:rPr lang="en-US" sz="1400" smtClean="0"/>
              <a:t>Most often associated with contractors or maintenance people </a:t>
            </a:r>
          </a:p>
          <a:p>
            <a:pPr lvl="3" eaLnBrk="1" hangingPunct="1">
              <a:lnSpc>
                <a:spcPct val="80000"/>
              </a:lnSpc>
            </a:pPr>
            <a:r>
              <a:rPr lang="en-US" sz="1400" smtClean="0"/>
              <a:t>These losses are said to occur after a person has finished the job and given control of it to the customer </a:t>
            </a:r>
          </a:p>
          <a:p>
            <a:pPr eaLnBrk="1" hangingPunct="1">
              <a:lnSpc>
                <a:spcPct val="80000"/>
              </a:lnSpc>
            </a:pPr>
            <a:r>
              <a:rPr lang="en-US" sz="2000" smtClean="0"/>
              <a:t>It also provides coverage for liability arising out of various intentional torts </a:t>
            </a:r>
          </a:p>
          <a:p>
            <a:pPr lvl="1" eaLnBrk="1" hangingPunct="1">
              <a:lnSpc>
                <a:spcPct val="80000"/>
              </a:lnSpc>
            </a:pPr>
            <a:r>
              <a:rPr lang="en-US" sz="1800" smtClean="0"/>
              <a:t>Such as libel and slander, false arrest, and invasion of privacy </a:t>
            </a:r>
          </a:p>
        </p:txBody>
      </p:sp>
    </p:spTree>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649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4BE0AD70-0424-43E1-B68C-310616B70E75}" type="slidenum">
              <a:rPr lang="en-US"/>
              <a:pPr/>
              <a:t>24</a:t>
            </a:fld>
            <a:endParaRPr lang="en-US"/>
          </a:p>
        </p:txBody>
      </p:sp>
      <p:sp>
        <p:nvSpPr>
          <p:cNvPr id="106499" name="Rectangle 2"/>
          <p:cNvSpPr>
            <a:spLocks noGrp="1" noChangeArrowheads="1"/>
          </p:cNvSpPr>
          <p:nvPr>
            <p:ph type="title"/>
          </p:nvPr>
        </p:nvSpPr>
        <p:spPr/>
        <p:txBody>
          <a:bodyPr/>
          <a:lstStyle/>
          <a:p>
            <a:pPr eaLnBrk="1" hangingPunct="1"/>
            <a:r>
              <a:rPr lang="en-US" smtClean="0"/>
              <a:t>Exclusions in the CGL</a:t>
            </a:r>
          </a:p>
        </p:txBody>
      </p:sp>
      <p:sp>
        <p:nvSpPr>
          <p:cNvPr id="106500" name="Rectangle 3"/>
          <p:cNvSpPr>
            <a:spLocks noGrp="1" noChangeArrowheads="1"/>
          </p:cNvSpPr>
          <p:nvPr>
            <p:ph type="body" idx="1"/>
          </p:nvPr>
        </p:nvSpPr>
        <p:spPr>
          <a:xfrm>
            <a:off x="457200" y="1600200"/>
            <a:ext cx="8480425" cy="4525963"/>
          </a:xfrm>
        </p:spPr>
        <p:txBody>
          <a:bodyPr/>
          <a:lstStyle/>
          <a:p>
            <a:pPr eaLnBrk="1" hangingPunct="1">
              <a:lnSpc>
                <a:spcPct val="80000"/>
              </a:lnSpc>
            </a:pPr>
            <a:r>
              <a:rPr lang="en-US" sz="1800" smtClean="0"/>
              <a:t>The bodily injury and property damage liability coverage section lists 15 separate exclusions </a:t>
            </a:r>
          </a:p>
          <a:p>
            <a:pPr lvl="1" eaLnBrk="1" hangingPunct="1">
              <a:lnSpc>
                <a:spcPct val="80000"/>
              </a:lnSpc>
            </a:pPr>
            <a:r>
              <a:rPr lang="en-US" sz="1600" smtClean="0"/>
              <a:t>Automobile </a:t>
            </a:r>
          </a:p>
          <a:p>
            <a:pPr lvl="2" eaLnBrk="1" hangingPunct="1">
              <a:lnSpc>
                <a:spcPct val="80000"/>
              </a:lnSpc>
            </a:pPr>
            <a:r>
              <a:rPr lang="en-US" sz="1400" smtClean="0"/>
              <a:t>Virtually all liability related to automobiles, including liability from incidents occurring during the loading and unloading of automobiles is excluded </a:t>
            </a:r>
          </a:p>
          <a:p>
            <a:pPr lvl="3" eaLnBrk="1" hangingPunct="1">
              <a:lnSpc>
                <a:spcPct val="80000"/>
              </a:lnSpc>
            </a:pPr>
            <a:r>
              <a:rPr lang="en-US" sz="1200" smtClean="0"/>
              <a:t>One exception is for liability arising out of the parking of nonowned automobiles on the premises </a:t>
            </a:r>
          </a:p>
          <a:p>
            <a:pPr lvl="1" eaLnBrk="1" hangingPunct="1">
              <a:lnSpc>
                <a:spcPct val="80000"/>
              </a:lnSpc>
            </a:pPr>
            <a:r>
              <a:rPr lang="en-US" sz="1600" smtClean="0"/>
              <a:t>Product recall </a:t>
            </a:r>
          </a:p>
          <a:p>
            <a:pPr lvl="2" eaLnBrk="1" hangingPunct="1">
              <a:lnSpc>
                <a:spcPct val="80000"/>
              </a:lnSpc>
            </a:pPr>
            <a:r>
              <a:rPr lang="en-US" sz="1400" smtClean="0"/>
              <a:t>The act of withdrawing defective products from the marketplace is excluded </a:t>
            </a:r>
          </a:p>
          <a:p>
            <a:pPr lvl="2" eaLnBrk="1" hangingPunct="1">
              <a:lnSpc>
                <a:spcPct val="80000"/>
              </a:lnSpc>
            </a:pPr>
            <a:r>
              <a:rPr lang="en-US" sz="1400" smtClean="0"/>
              <a:t>Known as the sistership exclusion </a:t>
            </a:r>
          </a:p>
          <a:p>
            <a:pPr lvl="2" eaLnBrk="1" hangingPunct="1">
              <a:lnSpc>
                <a:spcPct val="80000"/>
              </a:lnSpc>
            </a:pPr>
            <a:r>
              <a:rPr lang="en-US" sz="1400" smtClean="0"/>
              <a:t>A manufacturer can purchase recall insurance to cover this exposure </a:t>
            </a:r>
          </a:p>
          <a:p>
            <a:pPr lvl="1" eaLnBrk="1" hangingPunct="1">
              <a:lnSpc>
                <a:spcPct val="80000"/>
              </a:lnSpc>
            </a:pPr>
            <a:r>
              <a:rPr lang="en-US" sz="1600" smtClean="0"/>
              <a:t>Liquor liability </a:t>
            </a:r>
          </a:p>
          <a:p>
            <a:pPr lvl="2" eaLnBrk="1" hangingPunct="1">
              <a:lnSpc>
                <a:spcPct val="80000"/>
              </a:lnSpc>
            </a:pPr>
            <a:r>
              <a:rPr lang="en-US" sz="1400" smtClean="0"/>
              <a:t>Known as the dramshop exclusion </a:t>
            </a:r>
          </a:p>
          <a:p>
            <a:pPr lvl="2" eaLnBrk="1" hangingPunct="1">
              <a:lnSpc>
                <a:spcPct val="80000"/>
              </a:lnSpc>
            </a:pPr>
            <a:r>
              <a:rPr lang="en-US" sz="1400" smtClean="0"/>
              <a:t>In some states the dramshop laws make the seller or distributor of alcoholic beverages liable for losses that can be traced to the use of alcohol sold or distributed by him or her </a:t>
            </a:r>
          </a:p>
          <a:p>
            <a:pPr lvl="2" eaLnBrk="1" hangingPunct="1">
              <a:lnSpc>
                <a:spcPct val="80000"/>
              </a:lnSpc>
            </a:pPr>
            <a:r>
              <a:rPr lang="en-US" sz="1400" smtClean="0"/>
              <a:t>Exclusion only applies to insureds who are in the business of manufacturing, distributing, or selling alcoholic beverages </a:t>
            </a:r>
          </a:p>
          <a:p>
            <a:pPr lvl="1" eaLnBrk="1" hangingPunct="1">
              <a:lnSpc>
                <a:spcPct val="80000"/>
              </a:lnSpc>
            </a:pPr>
            <a:r>
              <a:rPr lang="en-US" sz="1600" smtClean="0"/>
              <a:t>Pollution </a:t>
            </a:r>
          </a:p>
          <a:p>
            <a:pPr lvl="2" eaLnBrk="1" hangingPunct="1">
              <a:lnSpc>
                <a:spcPct val="80000"/>
              </a:lnSpc>
            </a:pPr>
            <a:r>
              <a:rPr lang="en-US" sz="1400" smtClean="0"/>
              <a:t>Liability for pollution losses excluded, with only minor exceptions </a:t>
            </a:r>
          </a:p>
          <a:p>
            <a:pPr lvl="2" eaLnBrk="1" hangingPunct="1">
              <a:lnSpc>
                <a:spcPct val="80000"/>
              </a:lnSpc>
            </a:pPr>
            <a:r>
              <a:rPr lang="en-US" sz="1400" smtClean="0"/>
              <a:t>Businesses with significant pollution exposures should look into purchasing specialized pollution policies </a:t>
            </a:r>
          </a:p>
        </p:txBody>
      </p:sp>
    </p:spTree>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752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B5105EEE-D8CB-4602-920D-E4614D46F8F5}" type="slidenum">
              <a:rPr lang="en-US"/>
              <a:pPr/>
              <a:t>25</a:t>
            </a:fld>
            <a:endParaRPr lang="en-US"/>
          </a:p>
        </p:txBody>
      </p:sp>
      <p:sp>
        <p:nvSpPr>
          <p:cNvPr id="107523" name="Rectangle 2"/>
          <p:cNvSpPr>
            <a:spLocks noGrp="1" noChangeArrowheads="1"/>
          </p:cNvSpPr>
          <p:nvPr>
            <p:ph type="title"/>
          </p:nvPr>
        </p:nvSpPr>
        <p:spPr/>
        <p:txBody>
          <a:bodyPr/>
          <a:lstStyle/>
          <a:p>
            <a:pPr eaLnBrk="1" hangingPunct="1"/>
            <a:r>
              <a:rPr lang="en-US" smtClean="0"/>
              <a:t>Endorsements </a:t>
            </a:r>
          </a:p>
        </p:txBody>
      </p:sp>
      <p:sp>
        <p:nvSpPr>
          <p:cNvPr id="107524" name="Rectangle 3"/>
          <p:cNvSpPr>
            <a:spLocks noGrp="1" noChangeArrowheads="1"/>
          </p:cNvSpPr>
          <p:nvPr>
            <p:ph type="body" idx="1"/>
          </p:nvPr>
        </p:nvSpPr>
        <p:spPr/>
        <p:txBody>
          <a:bodyPr/>
          <a:lstStyle/>
          <a:p>
            <a:pPr eaLnBrk="1" hangingPunct="1">
              <a:lnSpc>
                <a:spcPct val="80000"/>
              </a:lnSpc>
            </a:pPr>
            <a:r>
              <a:rPr lang="en-US" sz="2400" smtClean="0"/>
              <a:t>Fewer endorsements are needed today than in the past because the commercial general liability form is designed to give coverage for </a:t>
            </a:r>
          </a:p>
          <a:p>
            <a:pPr lvl="1" eaLnBrk="1" hangingPunct="1">
              <a:lnSpc>
                <a:spcPct val="80000"/>
              </a:lnSpc>
            </a:pPr>
            <a:r>
              <a:rPr lang="en-US" sz="2000" smtClean="0"/>
              <a:t>Medical payments</a:t>
            </a:r>
          </a:p>
          <a:p>
            <a:pPr lvl="1" eaLnBrk="1" hangingPunct="1">
              <a:lnSpc>
                <a:spcPct val="80000"/>
              </a:lnSpc>
            </a:pPr>
            <a:r>
              <a:rPr lang="en-US" sz="2000" smtClean="0"/>
              <a:t>Advertising and personal liability</a:t>
            </a:r>
          </a:p>
          <a:p>
            <a:pPr lvl="1" eaLnBrk="1" hangingPunct="1">
              <a:lnSpc>
                <a:spcPct val="80000"/>
              </a:lnSpc>
            </a:pPr>
            <a:r>
              <a:rPr lang="en-US" sz="2000" smtClean="0"/>
              <a:t>Contractual and host liquor liability </a:t>
            </a:r>
          </a:p>
          <a:p>
            <a:pPr lvl="1" eaLnBrk="1" hangingPunct="1">
              <a:lnSpc>
                <a:spcPct val="80000"/>
              </a:lnSpc>
            </a:pPr>
            <a:r>
              <a:rPr lang="en-US" sz="2000" smtClean="0"/>
              <a:t>Limited worldwide coverage</a:t>
            </a:r>
          </a:p>
          <a:p>
            <a:pPr lvl="1" eaLnBrk="1" hangingPunct="1">
              <a:lnSpc>
                <a:spcPct val="80000"/>
              </a:lnSpc>
            </a:pPr>
            <a:r>
              <a:rPr lang="en-US" sz="2000" smtClean="0"/>
              <a:t>Limited nonowned watercraft coverage </a:t>
            </a:r>
          </a:p>
          <a:p>
            <a:pPr lvl="1" eaLnBrk="1" hangingPunct="1">
              <a:lnSpc>
                <a:spcPct val="80000"/>
              </a:lnSpc>
            </a:pPr>
            <a:r>
              <a:rPr lang="en-US" sz="2000" smtClean="0"/>
              <a:t>Coverage for damage to premises rented to the insured </a:t>
            </a:r>
          </a:p>
          <a:p>
            <a:pPr eaLnBrk="1" hangingPunct="1">
              <a:lnSpc>
                <a:spcPct val="80000"/>
              </a:lnSpc>
            </a:pPr>
            <a:r>
              <a:rPr lang="en-US" sz="2400" smtClean="0"/>
              <a:t>However, for an additional premium, insurance companies are willing to add endorsements that give even broader coverage </a:t>
            </a:r>
          </a:p>
          <a:p>
            <a:pPr lvl="1" eaLnBrk="1" hangingPunct="1">
              <a:lnSpc>
                <a:spcPct val="80000"/>
              </a:lnSpc>
            </a:pPr>
            <a:r>
              <a:rPr lang="en-US" sz="2000" smtClean="0"/>
              <a:t>Examples are product recall insurance, pollution insurance, and full worldwide coverage </a:t>
            </a:r>
          </a:p>
        </p:txBody>
      </p:sp>
    </p:spTree>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854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F3712830-6A6C-4AC9-8E23-31A1B9CFF91B}" type="slidenum">
              <a:rPr lang="en-US"/>
              <a:pPr/>
              <a:t>26</a:t>
            </a:fld>
            <a:endParaRPr lang="en-US"/>
          </a:p>
        </p:txBody>
      </p:sp>
      <p:sp>
        <p:nvSpPr>
          <p:cNvPr id="108547" name="Rectangle 2"/>
          <p:cNvSpPr>
            <a:spLocks noGrp="1" noChangeArrowheads="1"/>
          </p:cNvSpPr>
          <p:nvPr>
            <p:ph type="title"/>
          </p:nvPr>
        </p:nvSpPr>
        <p:spPr/>
        <p:txBody>
          <a:bodyPr/>
          <a:lstStyle/>
          <a:p>
            <a:pPr eaLnBrk="1" hangingPunct="1"/>
            <a:r>
              <a:rPr lang="en-US" smtClean="0"/>
              <a:t>Endorsements</a:t>
            </a:r>
          </a:p>
        </p:txBody>
      </p:sp>
      <p:sp>
        <p:nvSpPr>
          <p:cNvPr id="108548" name="Rectangle 3"/>
          <p:cNvSpPr>
            <a:spLocks noGrp="1" noChangeArrowheads="1"/>
          </p:cNvSpPr>
          <p:nvPr>
            <p:ph type="body" idx="1"/>
          </p:nvPr>
        </p:nvSpPr>
        <p:spPr>
          <a:xfrm>
            <a:off x="457200" y="1219200"/>
            <a:ext cx="8528050" cy="4525963"/>
          </a:xfrm>
        </p:spPr>
        <p:txBody>
          <a:bodyPr/>
          <a:lstStyle/>
          <a:p>
            <a:pPr eaLnBrk="1" hangingPunct="1">
              <a:lnSpc>
                <a:spcPct val="90000"/>
              </a:lnSpc>
            </a:pPr>
            <a:r>
              <a:rPr lang="en-US" dirty="0" smtClean="0"/>
              <a:t>Exclusion of specific accident(s), products, work, or location(s)</a:t>
            </a:r>
          </a:p>
          <a:p>
            <a:pPr lvl="1" eaLnBrk="1" hangingPunct="1">
              <a:lnSpc>
                <a:spcPct val="90000"/>
              </a:lnSpc>
            </a:pPr>
            <a:r>
              <a:rPr lang="en-US" dirty="0" smtClean="0"/>
              <a:t>Gives the insurance company the ability to exclude losses from a specific product or accident, a batch of a product, or a given location or locations of the insured </a:t>
            </a:r>
          </a:p>
          <a:p>
            <a:pPr eaLnBrk="1" hangingPunct="1">
              <a:lnSpc>
                <a:spcPct val="90000"/>
              </a:lnSpc>
            </a:pPr>
            <a:r>
              <a:rPr lang="en-US" dirty="0" smtClean="0"/>
              <a:t>Vendor’s endorsement </a:t>
            </a:r>
          </a:p>
          <a:p>
            <a:pPr lvl="1" eaLnBrk="1" hangingPunct="1">
              <a:lnSpc>
                <a:spcPct val="90000"/>
              </a:lnSpc>
            </a:pPr>
            <a:r>
              <a:rPr lang="en-US" dirty="0" smtClean="0"/>
              <a:t>Many retailers refuse to handle the goods of the manufacturer or a wholesaler unless they are provided with evidence that the distributor has protected them with product liability insurance </a:t>
            </a:r>
          </a:p>
          <a:p>
            <a:pPr lvl="1" eaLnBrk="1" hangingPunct="1">
              <a:lnSpc>
                <a:spcPct val="90000"/>
              </a:lnSpc>
            </a:pPr>
            <a:r>
              <a:rPr lang="en-US" dirty="0" smtClean="0"/>
              <a:t>Usually accomplished by naming the retailer in a vendor’s endorsement as an additional insured on the wholesaler’s or manufacturer’s product liability policy </a:t>
            </a:r>
          </a:p>
        </p:txBody>
      </p:sp>
    </p:spTree>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957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0CC1DABA-E5C3-4CF1-BCE0-32E09CFA75E7}" type="slidenum">
              <a:rPr lang="en-US"/>
              <a:pPr/>
              <a:t>27</a:t>
            </a:fld>
            <a:endParaRPr lang="en-US"/>
          </a:p>
        </p:txBody>
      </p:sp>
      <p:sp>
        <p:nvSpPr>
          <p:cNvPr id="109571" name="Rectangle 2"/>
          <p:cNvSpPr>
            <a:spLocks noGrp="1" noChangeArrowheads="1"/>
          </p:cNvSpPr>
          <p:nvPr>
            <p:ph type="title"/>
          </p:nvPr>
        </p:nvSpPr>
        <p:spPr/>
        <p:txBody>
          <a:bodyPr/>
          <a:lstStyle/>
          <a:p>
            <a:pPr eaLnBrk="1" hangingPunct="1"/>
            <a:r>
              <a:rPr lang="en-US" smtClean="0"/>
              <a:t>Employment Practices Liability </a:t>
            </a:r>
          </a:p>
        </p:txBody>
      </p:sp>
      <p:sp>
        <p:nvSpPr>
          <p:cNvPr id="109572" name="Rectangle 3"/>
          <p:cNvSpPr>
            <a:spLocks noGrp="1" noChangeArrowheads="1"/>
          </p:cNvSpPr>
          <p:nvPr>
            <p:ph type="body" idx="1"/>
          </p:nvPr>
        </p:nvSpPr>
        <p:spPr/>
        <p:txBody>
          <a:bodyPr/>
          <a:lstStyle/>
          <a:p>
            <a:pPr eaLnBrk="1" hangingPunct="1">
              <a:lnSpc>
                <a:spcPct val="90000"/>
              </a:lnSpc>
            </a:pPr>
            <a:r>
              <a:rPr lang="en-US" sz="2400" smtClean="0"/>
              <a:t>A recent development in terms of insurance coverage </a:t>
            </a:r>
          </a:p>
          <a:p>
            <a:pPr eaLnBrk="1" hangingPunct="1">
              <a:lnSpc>
                <a:spcPct val="90000"/>
              </a:lnSpc>
            </a:pPr>
            <a:r>
              <a:rPr lang="en-US" sz="2400" smtClean="0"/>
              <a:t>An issue that risk managers must be especially concerned about </a:t>
            </a:r>
          </a:p>
          <a:p>
            <a:pPr eaLnBrk="1" hangingPunct="1">
              <a:lnSpc>
                <a:spcPct val="90000"/>
              </a:lnSpc>
            </a:pPr>
            <a:r>
              <a:rPr lang="en-US" sz="2400" smtClean="0"/>
              <a:t>Prior to the 1990s little need existed for this coverage </a:t>
            </a:r>
          </a:p>
          <a:p>
            <a:pPr lvl="1" eaLnBrk="1" hangingPunct="1">
              <a:lnSpc>
                <a:spcPct val="90000"/>
              </a:lnSpc>
            </a:pPr>
            <a:r>
              <a:rPr lang="en-US" sz="2000" smtClean="0"/>
              <a:t>However, with changes in employment law and the corporate restructuring that has occurred recently </a:t>
            </a:r>
          </a:p>
          <a:p>
            <a:pPr lvl="2" eaLnBrk="1" hangingPunct="1">
              <a:lnSpc>
                <a:spcPct val="90000"/>
              </a:lnSpc>
            </a:pPr>
            <a:r>
              <a:rPr lang="en-US" sz="1800" smtClean="0"/>
              <a:t>This coverage has become more important </a:t>
            </a:r>
          </a:p>
          <a:p>
            <a:pPr eaLnBrk="1" hangingPunct="1">
              <a:lnSpc>
                <a:spcPct val="90000"/>
              </a:lnSpc>
            </a:pPr>
            <a:r>
              <a:rPr lang="en-US" sz="2400" smtClean="0"/>
              <a:t>Protects businesses against lawsuits alleging sexual harassment, wrongful termination, and discrimination </a:t>
            </a:r>
          </a:p>
          <a:p>
            <a:pPr eaLnBrk="1" hangingPunct="1">
              <a:lnSpc>
                <a:spcPct val="90000"/>
              </a:lnSpc>
            </a:pPr>
            <a:r>
              <a:rPr lang="en-US" sz="2400" smtClean="0"/>
              <a:t>Table 11-2 reveals how the size of awards has changed </a:t>
            </a:r>
          </a:p>
          <a:p>
            <a:pPr lvl="2" eaLnBrk="1" hangingPunct="1">
              <a:lnSpc>
                <a:spcPct val="90000"/>
              </a:lnSpc>
            </a:pPr>
            <a:endParaRPr lang="en-US" sz="1800" smtClean="0"/>
          </a:p>
        </p:txBody>
      </p:sp>
    </p:spTree>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059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CAC9C669-8BE6-4030-B3EE-AF511306265D}" type="slidenum">
              <a:rPr lang="en-US"/>
              <a:pPr/>
              <a:t>28</a:t>
            </a:fld>
            <a:endParaRPr lang="en-US"/>
          </a:p>
        </p:txBody>
      </p:sp>
      <p:sp>
        <p:nvSpPr>
          <p:cNvPr id="110595" name="Rectangle 2"/>
          <p:cNvSpPr>
            <a:spLocks noGrp="1" noChangeArrowheads="1"/>
          </p:cNvSpPr>
          <p:nvPr>
            <p:ph type="title"/>
          </p:nvPr>
        </p:nvSpPr>
        <p:spPr/>
        <p:txBody>
          <a:bodyPr/>
          <a:lstStyle/>
          <a:p>
            <a:pPr eaLnBrk="1" hangingPunct="1"/>
            <a:r>
              <a:rPr lang="en-US" sz="4000" smtClean="0"/>
              <a:t>Table 11-2:  Employment Practices Liability Awards</a:t>
            </a:r>
          </a:p>
        </p:txBody>
      </p:sp>
      <p:pic>
        <p:nvPicPr>
          <p:cNvPr id="110596" name="Picture 4"/>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a:xfrm>
            <a:off x="1077913" y="2163763"/>
            <a:ext cx="6942137" cy="3381375"/>
          </a:xfrm>
          <a:noFill/>
        </p:spPr>
      </p:pic>
    </p:spTree>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161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BC8CBA0C-F221-46D7-8D43-76E8BCC5BE97}" type="slidenum">
              <a:rPr lang="en-US"/>
              <a:pPr/>
              <a:t>29</a:t>
            </a:fld>
            <a:endParaRPr lang="en-US"/>
          </a:p>
        </p:txBody>
      </p:sp>
      <p:sp>
        <p:nvSpPr>
          <p:cNvPr id="111619" name="Rectangle 2"/>
          <p:cNvSpPr>
            <a:spLocks noGrp="1" noChangeArrowheads="1"/>
          </p:cNvSpPr>
          <p:nvPr>
            <p:ph type="title"/>
          </p:nvPr>
        </p:nvSpPr>
        <p:spPr/>
        <p:txBody>
          <a:bodyPr/>
          <a:lstStyle/>
          <a:p>
            <a:pPr eaLnBrk="1" hangingPunct="1"/>
            <a:r>
              <a:rPr lang="en-US" smtClean="0"/>
              <a:t>Business Auto Coverage </a:t>
            </a:r>
          </a:p>
        </p:txBody>
      </p:sp>
      <p:sp>
        <p:nvSpPr>
          <p:cNvPr id="111620" name="Rectangle 3"/>
          <p:cNvSpPr>
            <a:spLocks noGrp="1" noChangeArrowheads="1"/>
          </p:cNvSpPr>
          <p:nvPr>
            <p:ph type="body" idx="1"/>
          </p:nvPr>
        </p:nvSpPr>
        <p:spPr/>
        <p:txBody>
          <a:bodyPr/>
          <a:lstStyle/>
          <a:p>
            <a:pPr eaLnBrk="1" hangingPunct="1">
              <a:lnSpc>
                <a:spcPct val="90000"/>
              </a:lnSpc>
            </a:pPr>
            <a:r>
              <a:rPr lang="en-US" sz="2400" smtClean="0"/>
              <a:t>If a company ever uses motor vehicles in the course of business, it needs separate business auto coverage </a:t>
            </a:r>
          </a:p>
          <a:p>
            <a:pPr eaLnBrk="1" hangingPunct="1">
              <a:lnSpc>
                <a:spcPct val="90000"/>
              </a:lnSpc>
            </a:pPr>
            <a:r>
              <a:rPr lang="en-US" sz="2400" smtClean="0"/>
              <a:t>Obtained through the use of the Business Automobile Policy (BAP)</a:t>
            </a:r>
          </a:p>
          <a:p>
            <a:pPr eaLnBrk="1" hangingPunct="1">
              <a:lnSpc>
                <a:spcPct val="90000"/>
              </a:lnSpc>
            </a:pPr>
            <a:r>
              <a:rPr lang="en-US" sz="2400" smtClean="0"/>
              <a:t>Coverage is provided for liability resulting from the use of automobiles as well as physical damage that occurs to a firm’s automobiles </a:t>
            </a:r>
          </a:p>
          <a:p>
            <a:pPr lvl="1" eaLnBrk="1" hangingPunct="1">
              <a:lnSpc>
                <a:spcPct val="90000"/>
              </a:lnSpc>
            </a:pPr>
            <a:r>
              <a:rPr lang="en-US" sz="2000" smtClean="0"/>
              <a:t>Automobile means a land motor vehicle, trailer, or semitrailer designed for travel on public roads </a:t>
            </a:r>
          </a:p>
          <a:p>
            <a:pPr lvl="1" eaLnBrk="1" hangingPunct="1">
              <a:lnSpc>
                <a:spcPct val="90000"/>
              </a:lnSpc>
            </a:pPr>
            <a:r>
              <a:rPr lang="en-US" sz="2000" smtClean="0"/>
              <a:t>Does not include mobile equipment, which is insured under the CGL for liability exposures </a:t>
            </a:r>
          </a:p>
          <a:p>
            <a:pPr lvl="1" eaLnBrk="1" hangingPunct="1">
              <a:lnSpc>
                <a:spcPct val="90000"/>
              </a:lnSpc>
            </a:pPr>
            <a:r>
              <a:rPr lang="en-US" sz="2000" smtClean="0"/>
              <a:t>By choosing only those coverages needed, an insured can minimize the firm’s automobile insurance costs </a:t>
            </a:r>
          </a:p>
        </p:txBody>
      </p:sp>
    </p:spTree>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4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637C2C3C-875A-4934-8F96-3C03FA35F468}" type="slidenum">
              <a:rPr lang="en-US"/>
              <a:pPr/>
              <a:t>30</a:t>
            </a:fld>
            <a:endParaRPr lang="en-US"/>
          </a:p>
        </p:txBody>
      </p:sp>
      <p:sp>
        <p:nvSpPr>
          <p:cNvPr id="112643" name="Rectangle 2"/>
          <p:cNvSpPr>
            <a:spLocks noGrp="1" noChangeArrowheads="1"/>
          </p:cNvSpPr>
          <p:nvPr>
            <p:ph type="title"/>
          </p:nvPr>
        </p:nvSpPr>
        <p:spPr/>
        <p:txBody>
          <a:bodyPr/>
          <a:lstStyle/>
          <a:p>
            <a:pPr eaLnBrk="1" hangingPunct="1"/>
            <a:r>
              <a:rPr lang="en-US" sz="4000" smtClean="0"/>
              <a:t>Risk Management Tips</a:t>
            </a:r>
            <a:r>
              <a:rPr lang="en-US" sz="4000" smtClean="0">
                <a:cs typeface="Arial" panose="020B0604020202020204" pitchFamily="34" charset="0"/>
              </a:rPr>
              <a:t>—</a:t>
            </a:r>
            <a:r>
              <a:rPr lang="en-US" sz="4000" smtClean="0"/>
              <a:t>Commercial Auto </a:t>
            </a:r>
          </a:p>
        </p:txBody>
      </p:sp>
      <p:sp>
        <p:nvSpPr>
          <p:cNvPr id="112644" name="Rectangle 3"/>
          <p:cNvSpPr>
            <a:spLocks noGrp="1" noChangeArrowheads="1"/>
          </p:cNvSpPr>
          <p:nvPr>
            <p:ph type="body" idx="1"/>
          </p:nvPr>
        </p:nvSpPr>
        <p:spPr/>
        <p:txBody>
          <a:bodyPr/>
          <a:lstStyle/>
          <a:p>
            <a:pPr eaLnBrk="1" hangingPunct="1">
              <a:lnSpc>
                <a:spcPct val="80000"/>
              </a:lnSpc>
            </a:pPr>
            <a:r>
              <a:rPr lang="en-US" smtClean="0"/>
              <a:t>The standard BAP gives only basic coverage </a:t>
            </a:r>
          </a:p>
          <a:p>
            <a:pPr eaLnBrk="1" hangingPunct="1">
              <a:lnSpc>
                <a:spcPct val="80000"/>
              </a:lnSpc>
            </a:pPr>
            <a:r>
              <a:rPr lang="en-US" smtClean="0"/>
              <a:t>To provide broader coverage for employees, risk managers may want to consider three endorsements and/or adjustments </a:t>
            </a:r>
          </a:p>
          <a:p>
            <a:pPr lvl="1" eaLnBrk="1" hangingPunct="1">
              <a:lnSpc>
                <a:spcPct val="80000"/>
              </a:lnSpc>
            </a:pPr>
            <a:r>
              <a:rPr lang="en-US" smtClean="0"/>
              <a:t>Employees as insureds </a:t>
            </a:r>
          </a:p>
          <a:p>
            <a:pPr lvl="2" eaLnBrk="1" hangingPunct="1">
              <a:lnSpc>
                <a:spcPct val="80000"/>
              </a:lnSpc>
            </a:pPr>
            <a:r>
              <a:rPr lang="en-US" smtClean="0"/>
              <a:t>Employees driving their own cars for business purposes will be covered </a:t>
            </a:r>
          </a:p>
          <a:p>
            <a:pPr lvl="1" eaLnBrk="1" hangingPunct="1">
              <a:lnSpc>
                <a:spcPct val="80000"/>
              </a:lnSpc>
            </a:pPr>
            <a:r>
              <a:rPr lang="en-US" smtClean="0"/>
              <a:t>Delete the fellow-employee exclusion </a:t>
            </a:r>
          </a:p>
          <a:p>
            <a:pPr lvl="2" eaLnBrk="1" hangingPunct="1">
              <a:lnSpc>
                <a:spcPct val="80000"/>
              </a:lnSpc>
            </a:pPr>
            <a:r>
              <a:rPr lang="en-US" smtClean="0"/>
              <a:t>Employers are giving their employees better protection while driving vehicles on the company’s behalf </a:t>
            </a:r>
          </a:p>
          <a:p>
            <a:pPr lvl="1" eaLnBrk="1" hangingPunct="1">
              <a:lnSpc>
                <a:spcPct val="80000"/>
              </a:lnSpc>
            </a:pPr>
            <a:r>
              <a:rPr lang="en-US" smtClean="0"/>
              <a:t>Drive other car coverage </a:t>
            </a:r>
          </a:p>
          <a:p>
            <a:pPr lvl="2" eaLnBrk="1" hangingPunct="1">
              <a:lnSpc>
                <a:spcPct val="80000"/>
              </a:lnSpc>
            </a:pPr>
            <a:r>
              <a:rPr lang="en-US" smtClean="0"/>
              <a:t>Provides broader coverage for employees who are assigned corporate cars </a:t>
            </a:r>
          </a:p>
        </p:txBody>
      </p:sp>
    </p:spTree>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366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576B7FB0-EED5-49FF-8FD8-BA36E8DC733D}" type="slidenum">
              <a:rPr lang="en-US"/>
              <a:pPr/>
              <a:t>31</a:t>
            </a:fld>
            <a:endParaRPr lang="en-US"/>
          </a:p>
        </p:txBody>
      </p:sp>
      <p:sp>
        <p:nvSpPr>
          <p:cNvPr id="113667" name="Rectangle 2"/>
          <p:cNvSpPr>
            <a:spLocks noGrp="1" noChangeArrowheads="1"/>
          </p:cNvSpPr>
          <p:nvPr>
            <p:ph type="title"/>
          </p:nvPr>
        </p:nvSpPr>
        <p:spPr/>
        <p:txBody>
          <a:bodyPr/>
          <a:lstStyle/>
          <a:p>
            <a:pPr eaLnBrk="1" hangingPunct="1"/>
            <a:r>
              <a:rPr lang="en-US" smtClean="0"/>
              <a:t>Professional Liability Insurance </a:t>
            </a:r>
          </a:p>
        </p:txBody>
      </p:sp>
      <p:sp>
        <p:nvSpPr>
          <p:cNvPr id="113668" name="Rectangle 3"/>
          <p:cNvSpPr>
            <a:spLocks noGrp="1" noChangeArrowheads="1"/>
          </p:cNvSpPr>
          <p:nvPr>
            <p:ph type="body" idx="1"/>
          </p:nvPr>
        </p:nvSpPr>
        <p:spPr/>
        <p:txBody>
          <a:bodyPr/>
          <a:lstStyle/>
          <a:p>
            <a:pPr eaLnBrk="1" hangingPunct="1"/>
            <a:r>
              <a:rPr lang="en-US" smtClean="0"/>
              <a:t>Sometimes referred to as malpractice policies and errors-and-omissions policy </a:t>
            </a:r>
          </a:p>
          <a:p>
            <a:pPr lvl="1" eaLnBrk="1" hangingPunct="1"/>
            <a:r>
              <a:rPr lang="en-US" smtClean="0"/>
              <a:t>Depending on the type of professional person utilizing them </a:t>
            </a:r>
          </a:p>
          <a:p>
            <a:pPr eaLnBrk="1" hangingPunct="1"/>
            <a:r>
              <a:rPr lang="en-US" smtClean="0"/>
              <a:t>Covers claims arising out of error or mistake of a professional person in the performance of the duties of the profession </a:t>
            </a:r>
          </a:p>
        </p:txBody>
      </p:sp>
    </p:spTree>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469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BE7FDA48-0DB5-4A55-8153-CE221B1A58D8}" type="slidenum">
              <a:rPr lang="en-US"/>
              <a:pPr/>
              <a:t>32</a:t>
            </a:fld>
            <a:endParaRPr lang="en-US"/>
          </a:p>
        </p:txBody>
      </p:sp>
      <p:sp>
        <p:nvSpPr>
          <p:cNvPr id="114691" name="Rectangle 2"/>
          <p:cNvSpPr>
            <a:spLocks noGrp="1" noChangeArrowheads="1"/>
          </p:cNvSpPr>
          <p:nvPr>
            <p:ph type="title"/>
          </p:nvPr>
        </p:nvSpPr>
        <p:spPr/>
        <p:txBody>
          <a:bodyPr/>
          <a:lstStyle/>
          <a:p>
            <a:pPr eaLnBrk="1" hangingPunct="1"/>
            <a:r>
              <a:rPr lang="en-US" sz="4000" smtClean="0"/>
              <a:t>Professional Versus Other Liability Contracts </a:t>
            </a:r>
          </a:p>
        </p:txBody>
      </p:sp>
      <p:sp>
        <p:nvSpPr>
          <p:cNvPr id="114692" name="Rectangle 3"/>
          <p:cNvSpPr>
            <a:spLocks noGrp="1" noChangeArrowheads="1"/>
          </p:cNvSpPr>
          <p:nvPr>
            <p:ph type="body" idx="1"/>
          </p:nvPr>
        </p:nvSpPr>
        <p:spPr>
          <a:xfrm>
            <a:off x="304800" y="1295400"/>
            <a:ext cx="8294688" cy="4572000"/>
          </a:xfrm>
        </p:spPr>
        <p:txBody>
          <a:bodyPr/>
          <a:lstStyle/>
          <a:p>
            <a:pPr eaLnBrk="1" hangingPunct="1">
              <a:lnSpc>
                <a:spcPct val="80000"/>
              </a:lnSpc>
            </a:pPr>
            <a:r>
              <a:rPr lang="en-US" sz="2400" dirty="0" smtClean="0"/>
              <a:t>Important differences between professional liability and other liability insurance contracts are as follows </a:t>
            </a:r>
          </a:p>
          <a:p>
            <a:pPr lvl="1" eaLnBrk="1" hangingPunct="1">
              <a:lnSpc>
                <a:spcPct val="80000"/>
              </a:lnSpc>
            </a:pPr>
            <a:r>
              <a:rPr lang="en-US" sz="2000" dirty="0" smtClean="0"/>
              <a:t>In professional liability insurance, the insurer often needs the permission of the insured to settle claims out of court by tendering sums in return for releases of liability by the plaintiff</a:t>
            </a:r>
          </a:p>
          <a:p>
            <a:pPr lvl="2" eaLnBrk="1" hangingPunct="1">
              <a:lnSpc>
                <a:spcPct val="80000"/>
              </a:lnSpc>
            </a:pPr>
            <a:r>
              <a:rPr lang="en-US" sz="1800" dirty="0" smtClean="0"/>
              <a:t>To allow out of court settlements in the case of professional liability would tend to damage the reputation of, for example, a doctor who appears to admit malpractice by settling claims in this manner </a:t>
            </a:r>
          </a:p>
          <a:p>
            <a:pPr lvl="2" eaLnBrk="1" hangingPunct="1">
              <a:lnSpc>
                <a:spcPct val="80000"/>
              </a:lnSpc>
            </a:pPr>
            <a:r>
              <a:rPr lang="en-US" sz="1800" dirty="0" smtClean="0"/>
              <a:t>Therefore, even though it might be less expensive for the insured to pay a claim regardless of its validity </a:t>
            </a:r>
          </a:p>
          <a:p>
            <a:pPr lvl="3" eaLnBrk="1" hangingPunct="1">
              <a:lnSpc>
                <a:spcPct val="80000"/>
              </a:lnSpc>
            </a:pPr>
            <a:r>
              <a:rPr lang="en-US" sz="1600" dirty="0" smtClean="0"/>
              <a:t>The professional person has the right to insist that the insured defend him or her in the courts </a:t>
            </a:r>
          </a:p>
          <a:p>
            <a:pPr lvl="1" eaLnBrk="1" hangingPunct="1">
              <a:lnSpc>
                <a:spcPct val="80000"/>
              </a:lnSpc>
            </a:pPr>
            <a:r>
              <a:rPr lang="en-US" sz="2000" dirty="0" smtClean="0"/>
              <a:t>The professional liability policy is usually written with only one major insuring clause </a:t>
            </a:r>
          </a:p>
          <a:p>
            <a:pPr lvl="2" eaLnBrk="1" hangingPunct="1">
              <a:lnSpc>
                <a:spcPct val="80000"/>
              </a:lnSpc>
            </a:pPr>
            <a:r>
              <a:rPr lang="en-US" sz="1800" dirty="0" smtClean="0"/>
              <a:t>With no distinction made between bodily injury or property damage liability </a:t>
            </a:r>
          </a:p>
          <a:p>
            <a:pPr lvl="2" eaLnBrk="1" hangingPunct="1">
              <a:lnSpc>
                <a:spcPct val="80000"/>
              </a:lnSpc>
            </a:pPr>
            <a:r>
              <a:rPr lang="en-US" sz="1800" dirty="0" smtClean="0"/>
              <a:t>And with no limit per occurrence </a:t>
            </a:r>
          </a:p>
          <a:p>
            <a:pPr lvl="3" eaLnBrk="1" hangingPunct="1">
              <a:lnSpc>
                <a:spcPct val="80000"/>
              </a:lnSpc>
            </a:pPr>
            <a:r>
              <a:rPr lang="en-US" sz="1600" dirty="0" smtClean="0"/>
              <a:t>Usually a limit of liability per claim is stated </a:t>
            </a:r>
          </a:p>
        </p:txBody>
      </p:sp>
    </p:spTree>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571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5BF5C356-2F2B-4F6D-BF02-6FD18BCF4813}" type="slidenum">
              <a:rPr lang="en-US"/>
              <a:pPr/>
              <a:t>33</a:t>
            </a:fld>
            <a:endParaRPr lang="en-US"/>
          </a:p>
        </p:txBody>
      </p:sp>
      <p:sp>
        <p:nvSpPr>
          <p:cNvPr id="115715" name="Rectangle 2"/>
          <p:cNvSpPr>
            <a:spLocks noGrp="1" noChangeArrowheads="1"/>
          </p:cNvSpPr>
          <p:nvPr>
            <p:ph type="title"/>
          </p:nvPr>
        </p:nvSpPr>
        <p:spPr/>
        <p:txBody>
          <a:bodyPr/>
          <a:lstStyle/>
          <a:p>
            <a:pPr eaLnBrk="1" hangingPunct="1"/>
            <a:r>
              <a:rPr lang="en-US" sz="4000" smtClean="0"/>
              <a:t>Professional Versus Other Liability Contracts</a:t>
            </a:r>
          </a:p>
        </p:txBody>
      </p:sp>
      <p:sp>
        <p:nvSpPr>
          <p:cNvPr id="115716" name="Rectangle 3"/>
          <p:cNvSpPr>
            <a:spLocks noGrp="1" noChangeArrowheads="1"/>
          </p:cNvSpPr>
          <p:nvPr>
            <p:ph type="body" idx="1"/>
          </p:nvPr>
        </p:nvSpPr>
        <p:spPr/>
        <p:txBody>
          <a:bodyPr/>
          <a:lstStyle/>
          <a:p>
            <a:pPr eaLnBrk="1" hangingPunct="1">
              <a:lnSpc>
                <a:spcPct val="80000"/>
              </a:lnSpc>
            </a:pPr>
            <a:r>
              <a:rPr lang="en-US" sz="2400" smtClean="0"/>
              <a:t>The professional liability policy does not restrict its coverage to events that are “caused by accident” </a:t>
            </a:r>
          </a:p>
          <a:p>
            <a:pPr lvl="1" eaLnBrk="1" hangingPunct="1">
              <a:lnSpc>
                <a:spcPct val="80000"/>
              </a:lnSpc>
            </a:pPr>
            <a:r>
              <a:rPr lang="en-US" sz="2000" smtClean="0"/>
              <a:t>Because usually the act that gives rise to a claim is deliberate </a:t>
            </a:r>
          </a:p>
          <a:p>
            <a:pPr eaLnBrk="1" hangingPunct="1">
              <a:lnSpc>
                <a:spcPct val="80000"/>
              </a:lnSpc>
            </a:pPr>
            <a:r>
              <a:rPr lang="en-US" sz="2400" smtClean="0"/>
              <a:t>The professional liability policy usually does not exclude damage to property in the care, custody, or control of the insured, as do general liability contracts </a:t>
            </a:r>
          </a:p>
          <a:p>
            <a:pPr eaLnBrk="1" hangingPunct="1">
              <a:lnSpc>
                <a:spcPct val="80000"/>
              </a:lnSpc>
            </a:pPr>
            <a:r>
              <a:rPr lang="en-US" sz="2400" smtClean="0"/>
              <a:t>Product liability policies insure against claims arising out of a breach of warranty of the vendor regarding the goods </a:t>
            </a:r>
          </a:p>
          <a:p>
            <a:pPr lvl="1" eaLnBrk="1" hangingPunct="1">
              <a:lnSpc>
                <a:spcPct val="80000"/>
              </a:lnSpc>
            </a:pPr>
            <a:r>
              <a:rPr lang="en-US" sz="2000" smtClean="0"/>
              <a:t>In the professional liability policy, however, generally an exclusion exists for any agreement guaranteeing the results of any treatment </a:t>
            </a:r>
          </a:p>
          <a:p>
            <a:pPr lvl="2" eaLnBrk="1" hangingPunct="1">
              <a:lnSpc>
                <a:spcPct val="80000"/>
              </a:lnSpc>
            </a:pPr>
            <a:r>
              <a:rPr lang="en-US" sz="1800" smtClean="0"/>
              <a:t>A suit by a patient, irritated because the treatment failed when the doctor promised it would succeed, is not covered </a:t>
            </a:r>
          </a:p>
        </p:txBody>
      </p:sp>
    </p:spTree>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673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EA3AC491-7B01-4D42-A06A-036402C17146}" type="slidenum">
              <a:rPr lang="en-US"/>
              <a:pPr/>
              <a:t>34</a:t>
            </a:fld>
            <a:endParaRPr lang="en-US"/>
          </a:p>
        </p:txBody>
      </p:sp>
      <p:sp>
        <p:nvSpPr>
          <p:cNvPr id="116739" name="Rectangle 2"/>
          <p:cNvSpPr>
            <a:spLocks noGrp="1" noChangeArrowheads="1"/>
          </p:cNvSpPr>
          <p:nvPr>
            <p:ph type="title"/>
          </p:nvPr>
        </p:nvSpPr>
        <p:spPr/>
        <p:txBody>
          <a:bodyPr/>
          <a:lstStyle/>
          <a:p>
            <a:pPr eaLnBrk="1" hangingPunct="1"/>
            <a:r>
              <a:rPr lang="en-US" smtClean="0"/>
              <a:t>Medical Malpractice Insurance</a:t>
            </a:r>
          </a:p>
        </p:txBody>
      </p:sp>
      <p:sp>
        <p:nvSpPr>
          <p:cNvPr id="116740" name="Rectangle 3"/>
          <p:cNvSpPr>
            <a:spLocks noGrp="1" noChangeArrowheads="1"/>
          </p:cNvSpPr>
          <p:nvPr>
            <p:ph type="body" idx="1"/>
          </p:nvPr>
        </p:nvSpPr>
        <p:spPr/>
        <p:txBody>
          <a:bodyPr/>
          <a:lstStyle/>
          <a:p>
            <a:pPr eaLnBrk="1" hangingPunct="1"/>
            <a:r>
              <a:rPr lang="en-US" smtClean="0"/>
              <a:t>Major professional liability contracts </a:t>
            </a:r>
          </a:p>
          <a:p>
            <a:pPr lvl="1" eaLnBrk="1" hangingPunct="1"/>
            <a:r>
              <a:rPr lang="en-US" smtClean="0"/>
              <a:t>Medical malpractice insurance </a:t>
            </a:r>
          </a:p>
          <a:p>
            <a:pPr lvl="2" eaLnBrk="1" hangingPunct="1"/>
            <a:r>
              <a:rPr lang="en-US" smtClean="0"/>
              <a:t>Covers physicians, surgeons, and dentists </a:t>
            </a:r>
          </a:p>
          <a:p>
            <a:pPr eaLnBrk="1" hangingPunct="1"/>
            <a:r>
              <a:rPr lang="en-US" smtClean="0"/>
              <a:t>Typically contain two insuring agreements </a:t>
            </a:r>
          </a:p>
          <a:p>
            <a:pPr lvl="1" eaLnBrk="1" hangingPunct="1"/>
            <a:r>
              <a:rPr lang="en-US" smtClean="0"/>
              <a:t>One providing coverage to the individual insured for their professional liability </a:t>
            </a:r>
          </a:p>
          <a:p>
            <a:pPr lvl="1" eaLnBrk="1" hangingPunct="1"/>
            <a:r>
              <a:rPr lang="en-US" smtClean="0"/>
              <a:t>One providing coverage for the insured’s association, corporation, or partnership </a:t>
            </a:r>
          </a:p>
        </p:txBody>
      </p:sp>
    </p:spTree>
  </p:cSld>
  <p:clrMapOvr>
    <a:masterClrMapping/>
  </p:clrMapOvr>
  <p:transition spd="slow"/>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776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0ECD7955-BD22-45AF-8EB1-111D2958BF8D}" type="slidenum">
              <a:rPr lang="en-US"/>
              <a:pPr/>
              <a:t>35</a:t>
            </a:fld>
            <a:endParaRPr lang="en-US"/>
          </a:p>
        </p:txBody>
      </p:sp>
      <p:sp>
        <p:nvSpPr>
          <p:cNvPr id="117763" name="Rectangle 2"/>
          <p:cNvSpPr>
            <a:spLocks noGrp="1" noChangeArrowheads="1"/>
          </p:cNvSpPr>
          <p:nvPr>
            <p:ph type="title"/>
          </p:nvPr>
        </p:nvSpPr>
        <p:spPr/>
        <p:txBody>
          <a:bodyPr/>
          <a:lstStyle/>
          <a:p>
            <a:pPr eaLnBrk="1" hangingPunct="1"/>
            <a:r>
              <a:rPr lang="en-US" smtClean="0"/>
              <a:t>Medical Malpractice Insurance</a:t>
            </a:r>
          </a:p>
        </p:txBody>
      </p:sp>
      <p:sp>
        <p:nvSpPr>
          <p:cNvPr id="117764" name="Rectangle 3"/>
          <p:cNvSpPr>
            <a:spLocks noGrp="1" noChangeArrowheads="1"/>
          </p:cNvSpPr>
          <p:nvPr>
            <p:ph type="body" idx="1"/>
          </p:nvPr>
        </p:nvSpPr>
        <p:spPr/>
        <p:txBody>
          <a:bodyPr/>
          <a:lstStyle/>
          <a:p>
            <a:pPr eaLnBrk="1" hangingPunct="1">
              <a:lnSpc>
                <a:spcPct val="90000"/>
              </a:lnSpc>
            </a:pPr>
            <a:r>
              <a:rPr lang="en-US" sz="2400" smtClean="0"/>
              <a:t>The insuring agreement covers the insured’s liability for the act of a nurse, assistant, technician, and so on </a:t>
            </a:r>
          </a:p>
          <a:p>
            <a:pPr lvl="1" eaLnBrk="1" hangingPunct="1">
              <a:lnSpc>
                <a:spcPct val="90000"/>
              </a:lnSpc>
            </a:pPr>
            <a:r>
              <a:rPr lang="en-US" sz="2000" smtClean="0"/>
              <a:t>But does not cover the personal liability that might attach to such a person </a:t>
            </a:r>
          </a:p>
          <a:p>
            <a:pPr lvl="2" eaLnBrk="1" hangingPunct="1">
              <a:lnSpc>
                <a:spcPct val="90000"/>
              </a:lnSpc>
            </a:pPr>
            <a:r>
              <a:rPr lang="en-US" sz="1800" smtClean="0"/>
              <a:t>They’re expected to provide professional coverage separately for their own liability </a:t>
            </a:r>
          </a:p>
          <a:p>
            <a:pPr eaLnBrk="1" hangingPunct="1">
              <a:lnSpc>
                <a:spcPct val="90000"/>
              </a:lnSpc>
            </a:pPr>
            <a:r>
              <a:rPr lang="en-US" sz="2400" smtClean="0"/>
              <a:t>Most types of professional liability insurance limit coverage to professional liability </a:t>
            </a:r>
          </a:p>
          <a:p>
            <a:pPr lvl="1" eaLnBrk="1" hangingPunct="1">
              <a:lnSpc>
                <a:spcPct val="90000"/>
              </a:lnSpc>
            </a:pPr>
            <a:r>
              <a:rPr lang="en-US" sz="2000" smtClean="0"/>
              <a:t>If a patient slips on a wet doormat while entering the premises, the malpractice policy would not cover any damages </a:t>
            </a:r>
          </a:p>
          <a:p>
            <a:pPr lvl="1" eaLnBrk="1" hangingPunct="1">
              <a:lnSpc>
                <a:spcPct val="90000"/>
              </a:lnSpc>
            </a:pPr>
            <a:r>
              <a:rPr lang="en-US" sz="2000" smtClean="0"/>
              <a:t>Thus, the professional needs general liability insurance as well as professional liability coverage </a:t>
            </a:r>
          </a:p>
        </p:txBody>
      </p:sp>
    </p:spTree>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878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AF7AAD6F-FBED-4FCF-AF2D-7AF5B90F46FA}" type="slidenum">
              <a:rPr lang="en-US"/>
              <a:pPr/>
              <a:t>36</a:t>
            </a:fld>
            <a:endParaRPr lang="en-US"/>
          </a:p>
        </p:txBody>
      </p:sp>
      <p:sp>
        <p:nvSpPr>
          <p:cNvPr id="118787" name="Rectangle 2"/>
          <p:cNvSpPr>
            <a:spLocks noGrp="1" noChangeArrowheads="1"/>
          </p:cNvSpPr>
          <p:nvPr>
            <p:ph type="title"/>
          </p:nvPr>
        </p:nvSpPr>
        <p:spPr/>
        <p:txBody>
          <a:bodyPr/>
          <a:lstStyle/>
          <a:p>
            <a:pPr eaLnBrk="1" hangingPunct="1"/>
            <a:r>
              <a:rPr lang="en-US" smtClean="0"/>
              <a:t>Medical Malpractice Insurance</a:t>
            </a:r>
          </a:p>
        </p:txBody>
      </p:sp>
      <p:sp>
        <p:nvSpPr>
          <p:cNvPr id="118788" name="Rectangle 3"/>
          <p:cNvSpPr>
            <a:spLocks noGrp="1" noChangeArrowheads="1"/>
          </p:cNvSpPr>
          <p:nvPr>
            <p:ph type="body" idx="1"/>
          </p:nvPr>
        </p:nvSpPr>
        <p:spPr/>
        <p:txBody>
          <a:bodyPr/>
          <a:lstStyle/>
          <a:p>
            <a:pPr eaLnBrk="1" hangingPunct="1">
              <a:lnSpc>
                <a:spcPct val="80000"/>
              </a:lnSpc>
            </a:pPr>
            <a:r>
              <a:rPr lang="en-US" smtClean="0"/>
              <a:t>Physicians’ professional liability insurance policies contain a number of exclusions </a:t>
            </a:r>
          </a:p>
          <a:p>
            <a:pPr lvl="1" eaLnBrk="1" hangingPunct="1">
              <a:lnSpc>
                <a:spcPct val="80000"/>
              </a:lnSpc>
            </a:pPr>
            <a:r>
              <a:rPr lang="en-US" smtClean="0"/>
              <a:t>Including liability arising out of criminal acts, discrimination, and pollution </a:t>
            </a:r>
          </a:p>
          <a:p>
            <a:pPr eaLnBrk="1" hangingPunct="1">
              <a:lnSpc>
                <a:spcPct val="80000"/>
              </a:lnSpc>
            </a:pPr>
            <a:r>
              <a:rPr lang="en-US" smtClean="0"/>
              <a:t>The medical malpractice area has had great volatility </a:t>
            </a:r>
          </a:p>
          <a:p>
            <a:pPr lvl="1" eaLnBrk="1" hangingPunct="1">
              <a:lnSpc>
                <a:spcPct val="80000"/>
              </a:lnSpc>
            </a:pPr>
            <a:r>
              <a:rPr lang="en-US" smtClean="0"/>
              <a:t>Occasionally reaching the crisis state </a:t>
            </a:r>
          </a:p>
          <a:p>
            <a:pPr eaLnBrk="1" hangingPunct="1">
              <a:lnSpc>
                <a:spcPct val="80000"/>
              </a:lnSpc>
            </a:pPr>
            <a:r>
              <a:rPr lang="en-US" smtClean="0"/>
              <a:t>Table 11-3 shows statistics concerning medical malpractice awards </a:t>
            </a:r>
          </a:p>
          <a:p>
            <a:pPr lvl="1" eaLnBrk="1" hangingPunct="1">
              <a:lnSpc>
                <a:spcPct val="80000"/>
              </a:lnSpc>
            </a:pPr>
            <a:r>
              <a:rPr lang="en-US" smtClean="0"/>
              <a:t>The data indicate that the magnitude of medical malpractice awards continues to increase dramatically faster than the rate of inflation </a:t>
            </a:r>
          </a:p>
        </p:txBody>
      </p:sp>
    </p:spTree>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981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1F334193-3AFA-45D1-A473-89B5FD786BC8}" type="slidenum">
              <a:rPr lang="en-US"/>
              <a:pPr/>
              <a:t>37</a:t>
            </a:fld>
            <a:endParaRPr lang="en-US"/>
          </a:p>
        </p:txBody>
      </p:sp>
      <p:sp>
        <p:nvSpPr>
          <p:cNvPr id="119811" name="Rectangle 2"/>
          <p:cNvSpPr>
            <a:spLocks noGrp="1" noChangeArrowheads="1"/>
          </p:cNvSpPr>
          <p:nvPr>
            <p:ph type="title"/>
          </p:nvPr>
        </p:nvSpPr>
        <p:spPr/>
        <p:txBody>
          <a:bodyPr/>
          <a:lstStyle/>
          <a:p>
            <a:pPr eaLnBrk="1" hangingPunct="1"/>
            <a:r>
              <a:rPr lang="en-US" sz="4000" smtClean="0"/>
              <a:t>Table 11-3:  Medical Malpractice Awards </a:t>
            </a:r>
          </a:p>
        </p:txBody>
      </p:sp>
      <p:pic>
        <p:nvPicPr>
          <p:cNvPr id="119812" name="Picture 4"/>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a:xfrm>
            <a:off x="476250" y="2614613"/>
            <a:ext cx="8667750" cy="2325687"/>
          </a:xfrm>
          <a:noFill/>
        </p:spPr>
      </p:pic>
    </p:spTree>
  </p:cSld>
  <p:clrMapOvr>
    <a:masterClrMapping/>
  </p:clrMapOvr>
  <p:transition spd="slow"/>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083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474F7585-91DA-48AD-A2AB-404EB8DF9512}" type="slidenum">
              <a:rPr lang="en-US"/>
              <a:pPr/>
              <a:t>38</a:t>
            </a:fld>
            <a:endParaRPr lang="en-US"/>
          </a:p>
        </p:txBody>
      </p:sp>
      <p:sp>
        <p:nvSpPr>
          <p:cNvPr id="120835" name="Rectangle 2"/>
          <p:cNvSpPr>
            <a:spLocks noGrp="1" noChangeArrowheads="1"/>
          </p:cNvSpPr>
          <p:nvPr>
            <p:ph type="title"/>
          </p:nvPr>
        </p:nvSpPr>
        <p:spPr>
          <a:xfrm>
            <a:off x="270803" y="912813"/>
            <a:ext cx="8610600" cy="992187"/>
          </a:xfrm>
        </p:spPr>
        <p:txBody>
          <a:bodyPr/>
          <a:lstStyle/>
          <a:p>
            <a:pPr eaLnBrk="1" hangingPunct="1"/>
            <a:r>
              <a:rPr lang="en-US" sz="4000" dirty="0" smtClean="0"/>
              <a:t>Insurance Agents’ and Brokers’ Errors-and-Omissions Liability </a:t>
            </a:r>
          </a:p>
        </p:txBody>
      </p:sp>
      <p:sp>
        <p:nvSpPr>
          <p:cNvPr id="120836" name="Rectangle 3"/>
          <p:cNvSpPr>
            <a:spLocks noGrp="1" noChangeArrowheads="1"/>
          </p:cNvSpPr>
          <p:nvPr>
            <p:ph type="body" idx="1"/>
          </p:nvPr>
        </p:nvSpPr>
        <p:spPr>
          <a:xfrm>
            <a:off x="304800" y="1905000"/>
            <a:ext cx="8294688" cy="4572000"/>
          </a:xfrm>
        </p:spPr>
        <p:txBody>
          <a:bodyPr/>
          <a:lstStyle/>
          <a:p>
            <a:pPr eaLnBrk="1" hangingPunct="1">
              <a:lnSpc>
                <a:spcPct val="90000"/>
              </a:lnSpc>
            </a:pPr>
            <a:r>
              <a:rPr lang="en-US" dirty="0" smtClean="0"/>
              <a:t>Insures the agent against all losses that the agent must pay </a:t>
            </a:r>
          </a:p>
          <a:p>
            <a:pPr lvl="1" eaLnBrk="1" hangingPunct="1">
              <a:lnSpc>
                <a:spcPct val="90000"/>
              </a:lnSpc>
            </a:pPr>
            <a:r>
              <a:rPr lang="en-US" dirty="0" smtClean="0"/>
              <a:t>Because of negligent acts, errors, or omissions of employees in dealing with clientele </a:t>
            </a:r>
          </a:p>
          <a:p>
            <a:pPr eaLnBrk="1" hangingPunct="1">
              <a:lnSpc>
                <a:spcPct val="90000"/>
              </a:lnSpc>
            </a:pPr>
            <a:r>
              <a:rPr lang="en-US" dirty="0" smtClean="0"/>
              <a:t>Most insurers give the agency the option of protection against similar claims from the insurance companies represented </a:t>
            </a:r>
          </a:p>
          <a:p>
            <a:pPr eaLnBrk="1" hangingPunct="1">
              <a:lnSpc>
                <a:spcPct val="90000"/>
              </a:lnSpc>
            </a:pPr>
            <a:r>
              <a:rPr lang="en-US" dirty="0" smtClean="0"/>
              <a:t>To collect, that agent generally need only show that the claim was brought during the policy term </a:t>
            </a:r>
          </a:p>
          <a:p>
            <a:pPr lvl="1" eaLnBrk="1" hangingPunct="1">
              <a:lnSpc>
                <a:spcPct val="90000"/>
              </a:lnSpc>
            </a:pPr>
            <a:r>
              <a:rPr lang="en-US" dirty="0" smtClean="0"/>
              <a:t>Regardless of when the professional mistake occurred </a:t>
            </a:r>
          </a:p>
        </p:txBody>
      </p:sp>
    </p:spTree>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185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513E4415-EF6C-4F7B-96CB-1A3C992D813B}" type="slidenum">
              <a:rPr lang="en-US"/>
              <a:pPr/>
              <a:t>39</a:t>
            </a:fld>
            <a:endParaRPr lang="en-US"/>
          </a:p>
        </p:txBody>
      </p:sp>
      <p:sp>
        <p:nvSpPr>
          <p:cNvPr id="121859" name="Rectangle 2"/>
          <p:cNvSpPr>
            <a:spLocks noGrp="1" noChangeArrowheads="1"/>
          </p:cNvSpPr>
          <p:nvPr>
            <p:ph type="title"/>
          </p:nvPr>
        </p:nvSpPr>
        <p:spPr/>
        <p:txBody>
          <a:bodyPr/>
          <a:lstStyle/>
          <a:p>
            <a:pPr eaLnBrk="1" hangingPunct="1"/>
            <a:r>
              <a:rPr lang="en-US" sz="4000" smtClean="0"/>
              <a:t>Other Professional Liability Insurance </a:t>
            </a:r>
          </a:p>
        </p:txBody>
      </p:sp>
      <p:sp>
        <p:nvSpPr>
          <p:cNvPr id="121860" name="Rectangle 3"/>
          <p:cNvSpPr>
            <a:spLocks noGrp="1" noChangeArrowheads="1"/>
          </p:cNvSpPr>
          <p:nvPr>
            <p:ph type="body" idx="1"/>
          </p:nvPr>
        </p:nvSpPr>
        <p:spPr/>
        <p:txBody>
          <a:bodyPr/>
          <a:lstStyle/>
          <a:p>
            <a:pPr eaLnBrk="1" hangingPunct="1"/>
            <a:r>
              <a:rPr lang="en-US" smtClean="0"/>
              <a:t>A number of other professionals can obtain insurance protection for their professional liability exposures including </a:t>
            </a:r>
          </a:p>
          <a:p>
            <a:pPr lvl="1" eaLnBrk="1" hangingPunct="1"/>
            <a:r>
              <a:rPr lang="en-US" smtClean="0"/>
              <a:t>Lawyers </a:t>
            </a:r>
          </a:p>
          <a:p>
            <a:pPr lvl="1" eaLnBrk="1" hangingPunct="1"/>
            <a:r>
              <a:rPr lang="en-US" smtClean="0"/>
              <a:t>Architects and engineers </a:t>
            </a:r>
          </a:p>
          <a:p>
            <a:pPr lvl="1" eaLnBrk="1" hangingPunct="1"/>
            <a:r>
              <a:rPr lang="en-US" smtClean="0"/>
              <a:t>Accountants </a:t>
            </a:r>
          </a:p>
        </p:txBody>
      </p:sp>
    </p:spTree>
  </p:cSld>
  <p:clrMapOvr>
    <a:masterClrMapping/>
  </p:clrMapOvr>
  <p:transition spd="slow"/>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88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461889B5-D58A-49B6-8F50-885ABE025245}" type="slidenum">
              <a:rPr lang="en-US"/>
              <a:pPr/>
              <a:t>40</a:t>
            </a:fld>
            <a:endParaRPr lang="en-US"/>
          </a:p>
        </p:txBody>
      </p:sp>
      <p:sp>
        <p:nvSpPr>
          <p:cNvPr id="122883" name="Rectangle 2"/>
          <p:cNvSpPr>
            <a:spLocks noGrp="1" noChangeArrowheads="1"/>
          </p:cNvSpPr>
          <p:nvPr>
            <p:ph type="title"/>
          </p:nvPr>
        </p:nvSpPr>
        <p:spPr/>
        <p:txBody>
          <a:bodyPr/>
          <a:lstStyle/>
          <a:p>
            <a:pPr eaLnBrk="1" hangingPunct="1"/>
            <a:r>
              <a:rPr lang="en-US" smtClean="0"/>
              <a:t>Commercial Umbrella </a:t>
            </a:r>
          </a:p>
        </p:txBody>
      </p:sp>
      <p:sp>
        <p:nvSpPr>
          <p:cNvPr id="122884" name="Rectangle 3"/>
          <p:cNvSpPr>
            <a:spLocks noGrp="1" noChangeArrowheads="1"/>
          </p:cNvSpPr>
          <p:nvPr>
            <p:ph type="body" idx="1"/>
          </p:nvPr>
        </p:nvSpPr>
        <p:spPr/>
        <p:txBody>
          <a:bodyPr/>
          <a:lstStyle/>
          <a:p>
            <a:pPr eaLnBrk="1" hangingPunct="1">
              <a:lnSpc>
                <a:spcPct val="80000"/>
              </a:lnSpc>
            </a:pPr>
            <a:r>
              <a:rPr lang="en-US" sz="2400" smtClean="0"/>
              <a:t>Used to give limits of liability of $100 million or more </a:t>
            </a:r>
          </a:p>
          <a:p>
            <a:pPr eaLnBrk="1" hangingPunct="1">
              <a:lnSpc>
                <a:spcPct val="80000"/>
              </a:lnSpc>
            </a:pPr>
            <a:r>
              <a:rPr lang="en-US" sz="2400" smtClean="0"/>
              <a:t>Commercial umbrella liability policies are not uniform </a:t>
            </a:r>
          </a:p>
          <a:p>
            <a:pPr lvl="1" eaLnBrk="1" hangingPunct="1">
              <a:lnSpc>
                <a:spcPct val="80000"/>
              </a:lnSpc>
            </a:pPr>
            <a:r>
              <a:rPr lang="en-US" sz="2000" smtClean="0"/>
              <a:t>A good deal of variation of policy wording among insurers exists </a:t>
            </a:r>
          </a:p>
          <a:p>
            <a:pPr eaLnBrk="1" hangingPunct="1">
              <a:lnSpc>
                <a:spcPct val="80000"/>
              </a:lnSpc>
            </a:pPr>
            <a:r>
              <a:rPr lang="en-US" sz="2400" smtClean="0"/>
              <a:t>Will require primary insurance in the form of the general liability policy, a business auto policy, workers’ compensation and employers’ liability, and insurance for any owned aircraft </a:t>
            </a:r>
          </a:p>
          <a:p>
            <a:pPr eaLnBrk="1" hangingPunct="1">
              <a:lnSpc>
                <a:spcPct val="80000"/>
              </a:lnSpc>
            </a:pPr>
            <a:r>
              <a:rPr lang="en-US" sz="2400" smtClean="0"/>
              <a:t>Coverage under the umbrella is quite broad </a:t>
            </a:r>
          </a:p>
          <a:p>
            <a:pPr lvl="1" eaLnBrk="1" hangingPunct="1">
              <a:lnSpc>
                <a:spcPct val="80000"/>
              </a:lnSpc>
            </a:pPr>
            <a:r>
              <a:rPr lang="en-US" sz="2000" smtClean="0"/>
              <a:t>Property in the insured’s care, custody, and control may be covered </a:t>
            </a:r>
          </a:p>
          <a:p>
            <a:pPr lvl="1" eaLnBrk="1" hangingPunct="1">
              <a:lnSpc>
                <a:spcPct val="80000"/>
              </a:lnSpc>
            </a:pPr>
            <a:r>
              <a:rPr lang="en-US" sz="2000" smtClean="0"/>
              <a:t>Worldwide products coverage is available </a:t>
            </a:r>
          </a:p>
          <a:p>
            <a:pPr lvl="1" eaLnBrk="1" hangingPunct="1">
              <a:lnSpc>
                <a:spcPct val="80000"/>
              </a:lnSpc>
            </a:pPr>
            <a:r>
              <a:rPr lang="en-US" sz="2000" smtClean="0"/>
              <a:t>Employers’ liability and liquor liability are insured </a:t>
            </a:r>
          </a:p>
          <a:p>
            <a:pPr lvl="1" eaLnBrk="1" hangingPunct="1">
              <a:lnSpc>
                <a:spcPct val="80000"/>
              </a:lnSpc>
            </a:pPr>
            <a:r>
              <a:rPr lang="en-US" sz="2000" smtClean="0"/>
              <a:t>Umbrellas are frequently written with few exclusions </a:t>
            </a:r>
          </a:p>
          <a:p>
            <a:pPr lvl="2" eaLnBrk="1" hangingPunct="1">
              <a:lnSpc>
                <a:spcPct val="80000"/>
              </a:lnSpc>
            </a:pPr>
            <a:r>
              <a:rPr lang="en-US" sz="1800" smtClean="0"/>
              <a:t>Endorsements are used to limit coverage </a:t>
            </a:r>
          </a:p>
        </p:txBody>
      </p:sp>
    </p:spTree>
  </p:cSld>
  <p:clrMapOvr>
    <a:masterClrMapping/>
  </p:clrMapOvr>
  <p:transition spd="slow"/>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3906" name="Rectangle 6"/>
          <p:cNvSpPr>
            <a:spLocks noGrp="1" noChangeArrowheads="1"/>
          </p:cNvSpPr>
          <p:nvPr>
            <p:ph type="subTitle" idx="4294967295"/>
          </p:nvPr>
        </p:nvSpPr>
        <p:spPr>
          <a:xfrm>
            <a:off x="990600" y="3124200"/>
            <a:ext cx="6705600" cy="914400"/>
          </a:xfrm>
          <a:solidFill>
            <a:srgbClr val="00B050"/>
          </a:solidFill>
        </p:spPr>
        <p:txBody>
          <a:bodyPr anchor="ctr"/>
          <a:lstStyle/>
          <a:p>
            <a:pPr marL="0" indent="0" algn="ctr" eaLnBrk="1" hangingPunct="1">
              <a:spcBef>
                <a:spcPct val="30000"/>
              </a:spcBef>
              <a:buClr>
                <a:schemeClr val="tx1"/>
              </a:buClr>
              <a:buFont typeface="Times" panose="02020603050405020304" pitchFamily="18" charset="0"/>
              <a:buNone/>
            </a:pPr>
            <a:r>
              <a:rPr lang="en-US" b="1" dirty="0" smtClean="0"/>
              <a:t>End of Lecture 22</a:t>
            </a:r>
          </a:p>
        </p:txBody>
      </p:sp>
    </p:spTree>
  </p:cSld>
  <p:clrMapOvr>
    <a:masterClrMapping/>
  </p:clrMapOvr>
  <p:transition spd="med">
    <p:fade thruBlk="1"/>
  </p:transition>
  <p:timing>
    <p:tnLst>
      <p:par>
        <p:cTn id="1" dur="indefinite" restart="never" nodeType="tmRoot"/>
      </p:par>
    </p:tnLst>
  </p:timing>
</p:sld>
</file>

<file path=ppt/theme/theme1.xml><?xml version="1.0" encoding="utf-8"?>
<a:theme xmlns:a="http://schemas.openxmlformats.org/drawingml/2006/main" name="M00_REJDA_6117643_11_RMI_C00">
  <a:themeElements>
    <a:clrScheme name="M00_REJDA_6117643_11_RMI_C0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00_REJDA_6117643_11_RMI_C00">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anose="02020603050405020304" pitchFamily="18" charset="0"/>
          </a:defRPr>
        </a:defPPr>
      </a:lstStyle>
    </a:lnDef>
  </a:objectDefaults>
  <a:extraClrSchemeLst>
    <a:extraClrScheme>
      <a:clrScheme name="M00_REJDA_6117643_11_RMI_C0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00_REJDA_6117643_11_RMI_C00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00_REJDA_6117643_11_RMI_C00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00_REJDA_6117643_11_RMI_C00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00_REJDA_6117643_11_RMI_C00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00_REJDA_6117643_11_RMI_C00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00_REJDA_6117643_11_RMI_C00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00_REJDA_6117643_11_RMI_C00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00_REJDA_6117643_11_RMI_C00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00_REJDA_6117643_11_RMI_C00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00_REJDA_6117643_11_RMI_C00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00_REJDA_6117643_11_RMI_C00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Macintosh HD:Users:stephanielindsey:Documents:AW_Rejda_PPT_Alison:Rejda_Template:M00_REJDA_6117643_11_RMI_C00.pot</Template>
  <TotalTime>1316</TotalTime>
  <Words>3584</Words>
  <Application>Microsoft Office PowerPoint</Application>
  <PresentationFormat>On-screen Show (4:3)</PresentationFormat>
  <Paragraphs>335</Paragraphs>
  <Slides>41</Slides>
  <Notes>2</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M00_REJDA_6117643_11_RMI_C00</vt:lpstr>
      <vt:lpstr>Slide 1</vt:lpstr>
      <vt:lpstr>Chapter Objectives </vt:lpstr>
      <vt:lpstr>Introduction </vt:lpstr>
      <vt:lpstr>Common Liability Contract Provisions </vt:lpstr>
      <vt:lpstr>The Insuring Clause </vt:lpstr>
      <vt:lpstr>The Insuring Clause</vt:lpstr>
      <vt:lpstr>The Insuring Clause</vt:lpstr>
      <vt:lpstr>Supplementary Payments </vt:lpstr>
      <vt:lpstr>Supplementary Payments</vt:lpstr>
      <vt:lpstr>Definition of the Insured </vt:lpstr>
      <vt:lpstr>Exclusions </vt:lpstr>
      <vt:lpstr>Exclusions</vt:lpstr>
      <vt:lpstr>Limits of Liability </vt:lpstr>
      <vt:lpstr>Limits of Liability</vt:lpstr>
      <vt:lpstr>Limits of Liability</vt:lpstr>
      <vt:lpstr>Claims-Made vs Occurrence Coverage </vt:lpstr>
      <vt:lpstr>Claims-Made vs Occurrence Coverage</vt:lpstr>
      <vt:lpstr>Claims-Made vs Occurrence Coverage</vt:lpstr>
      <vt:lpstr>Explanation of Claims-Made and Occurrence Policy </vt:lpstr>
      <vt:lpstr>Claims-Made vs Occurrence Coverage</vt:lpstr>
      <vt:lpstr>Claims-Made vs Occurrence Coverage</vt:lpstr>
      <vt:lpstr>Claims-Made vs Occurrence Coverage</vt:lpstr>
      <vt:lpstr>Commercial General Liability (CGL)</vt:lpstr>
      <vt:lpstr>Exclusions in the CGL</vt:lpstr>
      <vt:lpstr>Endorsements </vt:lpstr>
      <vt:lpstr>Endorsements</vt:lpstr>
      <vt:lpstr>Employment Practices Liability </vt:lpstr>
      <vt:lpstr>Table 11-2:  Employment Practices Liability Awards</vt:lpstr>
      <vt:lpstr>Business Auto Coverage </vt:lpstr>
      <vt:lpstr>Risk Management Tips—Commercial Auto </vt:lpstr>
      <vt:lpstr>Professional Liability Insurance </vt:lpstr>
      <vt:lpstr>Professional Versus Other Liability Contracts </vt:lpstr>
      <vt:lpstr>Professional Versus Other Liability Contracts</vt:lpstr>
      <vt:lpstr>Medical Malpractice Insurance</vt:lpstr>
      <vt:lpstr>Medical Malpractice Insurance</vt:lpstr>
      <vt:lpstr>Medical Malpractice Insurance</vt:lpstr>
      <vt:lpstr>Table 11-3:  Medical Malpractice Awards </vt:lpstr>
      <vt:lpstr>Insurance Agents’ and Brokers’ Errors-and-Omissions Liability </vt:lpstr>
      <vt:lpstr>Other Professional Liability Insurance </vt:lpstr>
      <vt:lpstr>Commercial Umbrella </vt:lpstr>
      <vt:lpstr>Slide 41</vt:lpstr>
    </vt:vector>
  </TitlesOfParts>
  <Manager/>
  <Company>Copyright © 2011 Pearson Prentice Hall. All rights reserved.</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11</dc:title>
  <dc:subject>Life Insurance</dc:subject>
  <dc:creator>George E. Rejda</dc:creator>
  <cp:keywords/>
  <dc:description/>
  <cp:lastModifiedBy>Administrator</cp:lastModifiedBy>
  <cp:revision>105</cp:revision>
  <dcterms:created xsi:type="dcterms:W3CDTF">2004-08-04T08:00:35Z</dcterms:created>
  <dcterms:modified xsi:type="dcterms:W3CDTF">2014-06-21T05:34:01Z</dcterms:modified>
  <cp:category/>
</cp:coreProperties>
</file>