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34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33.xml" ContentType="application/vnd.openxmlformats-officedocument.presentationml.notesSlide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trictFirstAndLastChars="0" saveSubsetFonts="1">
  <p:sldMasterIdLst>
    <p:sldMasterId id="2147483680" r:id="rId1"/>
  </p:sldMasterIdLst>
  <p:notesMasterIdLst>
    <p:notesMasterId r:id="rId36"/>
  </p:notesMasterIdLst>
  <p:sldIdLst>
    <p:sldId id="395" r:id="rId2"/>
    <p:sldId id="332" r:id="rId3"/>
    <p:sldId id="333" r:id="rId4"/>
    <p:sldId id="334" r:id="rId5"/>
    <p:sldId id="335" r:id="rId6"/>
    <p:sldId id="322" r:id="rId7"/>
    <p:sldId id="337" r:id="rId8"/>
    <p:sldId id="316" r:id="rId9"/>
    <p:sldId id="336" r:id="rId10"/>
    <p:sldId id="323" r:id="rId11"/>
    <p:sldId id="338" r:id="rId12"/>
    <p:sldId id="339" r:id="rId13"/>
    <p:sldId id="340" r:id="rId14"/>
    <p:sldId id="341" r:id="rId15"/>
    <p:sldId id="327" r:id="rId16"/>
    <p:sldId id="342" r:id="rId17"/>
    <p:sldId id="343" r:id="rId18"/>
    <p:sldId id="318" r:id="rId19"/>
    <p:sldId id="344" r:id="rId20"/>
    <p:sldId id="345" r:id="rId21"/>
    <p:sldId id="346" r:id="rId22"/>
    <p:sldId id="326" r:id="rId23"/>
    <p:sldId id="347" r:id="rId24"/>
    <p:sldId id="328" r:id="rId25"/>
    <p:sldId id="348" r:id="rId26"/>
    <p:sldId id="329" r:id="rId27"/>
    <p:sldId id="349" r:id="rId28"/>
    <p:sldId id="350" r:id="rId29"/>
    <p:sldId id="351" r:id="rId30"/>
    <p:sldId id="331" r:id="rId31"/>
    <p:sldId id="352" r:id="rId32"/>
    <p:sldId id="354" r:id="rId33"/>
    <p:sldId id="353" r:id="rId34"/>
    <p:sldId id="397" r:id="rId35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400" kern="1200">
        <a:solidFill>
          <a:schemeClr val="tx1"/>
        </a:solidFill>
        <a:latin typeface="Times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  <p:clrMru>
    <a:srgbClr val="E6DAA5"/>
    <a:srgbClr val="780F24"/>
    <a:srgbClr val="FAF199"/>
    <a:srgbClr val="00997A"/>
  </p:clrMru>
  <p:extLst>
    <p:ext uri="{E76CE94A-603C-4142-B9EB-6D1370010A27}">
      <p14:discardImageEditData xmlns:p14="http://schemas.microsoft.com/office/powerpoint/2010/main" xmlns="" val="0"/>
    </p:ext>
    <p:ext uri="{D31A062A-798A-4329-ABDD-BBA856620510}">
      <p14:defaultImageDpi xmlns:p14="http://schemas.microsoft.com/office/powerpoint/2010/main" xmlns="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 autoAdjust="0"/>
    <p:restoredTop sz="94602" autoAdjust="0"/>
  </p:normalViewPr>
  <p:slideViewPr>
    <p:cSldViewPr>
      <p:cViewPr varScale="1">
        <p:scale>
          <a:sx n="65" d="100"/>
          <a:sy n="65" d="100"/>
        </p:scale>
        <p:origin x="-1452" y="-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2554"/>
    </p:cViewPr>
  </p:sorterViewPr>
  <p:notesViewPr>
    <p:cSldViewPr>
      <p:cViewPr varScale="1">
        <p:scale>
          <a:sx n="94" d="100"/>
          <a:sy n="94" d="100"/>
        </p:scale>
        <p:origin x="-2128" y="-104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3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3316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sp>
      <p:sp>
        <p:nvSpPr>
          <p:cNvPr id="10245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246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 smtClean="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47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 smtClean="0"/>
            </a:lvl1pPr>
          </a:lstStyle>
          <a:p>
            <a:pPr>
              <a:defRPr/>
            </a:pPr>
            <a:fld id="{1D84BEF0-7840-4BDC-B2CC-8A61F65F991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743015551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" pitchFamily="1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D1C2056-9A31-41CB-BFFB-D8954FA3C74B}" type="slidenum">
              <a:rPr lang="en-US" sz="1200"/>
              <a:pPr/>
              <a:t>1</a:t>
            </a:fld>
            <a:endParaRPr lang="en-US" sz="1200"/>
          </a:p>
        </p:txBody>
      </p:sp>
      <p:sp>
        <p:nvSpPr>
          <p:cNvPr id="153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176848666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74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174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0C96D38-C26D-4922-AE6A-9F5F200B9D31}" type="slidenum">
              <a:rPr lang="en-US" sz="1200"/>
              <a:pPr/>
              <a:t>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9240093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194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194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AFEF2A5-3EBA-4A41-ADD8-F3AD253B32BC}" type="slidenum">
              <a:rPr lang="en-US" sz="1200"/>
              <a:pPr/>
              <a:t>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7714512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15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15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A49367F-EFD3-49AE-853D-3BFFAE00B0D8}" type="slidenum">
              <a:rPr lang="en-US" sz="1200"/>
              <a:pPr/>
              <a:t>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16308277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35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35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DB8167B-7E00-4FEA-B421-4CC99494BFA7}" type="slidenum">
              <a:rPr lang="en-US" sz="1200"/>
              <a:pPr/>
              <a:t>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64751117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BABFAD4F-995A-41A3-8AC1-AFAA1ADEE7E8}" type="slidenum">
              <a:rPr lang="en-US" sz="1200"/>
              <a:pPr/>
              <a:t>6</a:t>
            </a:fld>
            <a:endParaRPr lang="en-US" sz="1200"/>
          </a:p>
        </p:txBody>
      </p:sp>
      <p:sp>
        <p:nvSpPr>
          <p:cNvPr id="25603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25604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25605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25606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349299566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76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76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969E69D-D489-4888-B0C3-FC9EBAEBEC03}" type="slidenum">
              <a:rPr lang="en-US" sz="1200"/>
              <a:pPr/>
              <a:t>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832838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296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297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273910B-1685-424F-BC6E-35D6B166FF72}" type="slidenum">
              <a:rPr lang="en-US" sz="1200"/>
              <a:pPr/>
              <a:t>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3830524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174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C66545DE-431E-4BCA-8843-F7F47A11BE98}" type="slidenum">
              <a:rPr lang="en-US" sz="1200"/>
              <a:pPr/>
              <a:t>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35201432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42E8E256-479C-401F-A298-C91672206A09}" type="slidenum">
              <a:rPr lang="en-US" sz="1200"/>
              <a:pPr/>
              <a:t>10</a:t>
            </a:fld>
            <a:endParaRPr lang="en-US" sz="1200"/>
          </a:p>
        </p:txBody>
      </p:sp>
      <p:sp>
        <p:nvSpPr>
          <p:cNvPr id="33795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33796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33797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solidFill>
            <a:srgbClr val="FFFFFF"/>
          </a:solidFill>
          <a:ln w="12700" cap="flat"/>
        </p:spPr>
      </p:sp>
      <p:sp>
        <p:nvSpPr>
          <p:cNvPr id="33798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97027879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584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584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1FD0AD8-CFC8-4742-8E5A-ACC99CCCCC46}" type="slidenum">
              <a:rPr lang="en-US" sz="1200"/>
              <a:pPr/>
              <a:t>11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457658923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789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789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3EC68FFB-DCCF-4DBE-B366-C778FB53CEE9}" type="slidenum">
              <a:rPr lang="en-US" sz="1200"/>
              <a:pPr/>
              <a:t>12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79253440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3993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3994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5FF34A3-F968-408C-B8AF-CC7CE317D20B}" type="slidenum">
              <a:rPr lang="en-US" sz="1200"/>
              <a:pPr/>
              <a:t>13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40804957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198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198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E4F8EC1-810D-4A0A-A7D0-FB5EC7A5D0CB}" type="slidenum">
              <a:rPr lang="en-US" sz="1200"/>
              <a:pPr/>
              <a:t>14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41090056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403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EC82361B-F70A-4106-B509-83AE054FFFDE}" type="slidenum">
              <a:rPr lang="en-US" sz="1200"/>
              <a:pPr/>
              <a:t>15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6066346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608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608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ECB08A2-A524-49F2-A773-ECD6F6EF1897}" type="slidenum">
              <a:rPr lang="en-US" sz="1200"/>
              <a:pPr/>
              <a:t>16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90727959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813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4813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79259A0-634A-4F30-9250-6AA069F43490}" type="slidenum">
              <a:rPr lang="en-US" sz="1200"/>
              <a:pPr/>
              <a:t>17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49667269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017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018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0BF3192-D442-4050-B427-F46A03C6DC42}" type="slidenum">
              <a:rPr lang="en-US" sz="1200"/>
              <a:pPr/>
              <a:t>18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51309499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222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222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8418DED-BD77-424E-8991-5DFE45D2D273}" type="slidenum">
              <a:rPr lang="en-US" sz="1200"/>
              <a:pPr/>
              <a:t>19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57404823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427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427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0C7B77C-CFB6-4EFC-BA0D-108F3C9B8588}" type="slidenum">
              <a:rPr lang="en-US" sz="1200"/>
              <a:pPr/>
              <a:t>20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997440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63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563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0E47316-9559-41BC-AF8D-4A0E7C01530E}" type="slidenum">
              <a:rPr lang="en-US" sz="1200"/>
              <a:pPr/>
              <a:t>21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1620102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C223C1A-281A-4FC7-A15B-62E3BC6ADA82}" type="slidenum">
              <a:rPr lang="en-US" sz="1200"/>
              <a:pPr/>
              <a:t>22</a:t>
            </a:fld>
            <a:endParaRPr lang="en-US" sz="1200"/>
          </a:p>
        </p:txBody>
      </p:sp>
      <p:sp>
        <p:nvSpPr>
          <p:cNvPr id="58371" name="Rectangle 2"/>
          <p:cNvSpPr>
            <a:spLocks noChangeArrowheads="1"/>
          </p:cNvSpPr>
          <p:nvPr/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58372" name="Rectangle 3"/>
          <p:cNvSpPr>
            <a:spLocks noChangeArrowheads="1"/>
          </p:cNvSpPr>
          <p:nvPr/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r>
              <a:rPr lang="en-US" sz="1200">
                <a:latin typeface="Times New Roman" panose="02020603050405020304" pitchFamily="18" charset="0"/>
              </a:rPr>
              <a:t>Transparency Master 1.2</a:t>
            </a:r>
          </a:p>
        </p:txBody>
      </p:sp>
      <p:sp>
        <p:nvSpPr>
          <p:cNvPr id="58373" name="Rectangle 4"/>
          <p:cNvSpPr>
            <a:spLocks noGrp="1" noRot="1" noChangeAspect="1" noChangeArrowheads="1" noTextEdit="1"/>
          </p:cNvSpPr>
          <p:nvPr>
            <p:ph type="sldImg"/>
          </p:nvPr>
        </p:nvSpPr>
        <p:spPr>
          <a:ln w="12700" cap="flat"/>
        </p:spPr>
      </p:sp>
      <p:sp>
        <p:nvSpPr>
          <p:cNvPr id="58374" name="Rectangle 5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0488" tIns="44450" rIns="90488" bIns="44450"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237813348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041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6042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C2E9D8D-24DB-4A43-9040-17FE8BB802C1}" type="slidenum">
              <a:rPr lang="en-US" sz="1200"/>
              <a:pPr/>
              <a:t>23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54017368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246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6246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A521AED-40C3-4488-8028-F95CD0880B9B}" type="slidenum">
              <a:rPr lang="en-US" sz="1200"/>
              <a:pPr/>
              <a:t>24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77001632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451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6451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6F1E097-03CE-4776-BC5F-E75FE944E245}" type="slidenum">
              <a:rPr lang="en-US" sz="1200"/>
              <a:pPr/>
              <a:t>25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70869292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656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6656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2F655FA-7A36-49D6-BA61-61982B6B1A23}" type="slidenum">
              <a:rPr lang="en-US" sz="1200"/>
              <a:pPr/>
              <a:t>26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21139076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6861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6861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9BEAAD1C-74A1-41A3-8051-A32A255417C9}" type="slidenum">
              <a:rPr lang="en-US" sz="1200"/>
              <a:pPr/>
              <a:t>27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662570984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065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7066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7FFD117E-9F30-4133-927E-662287A35E1A}" type="slidenum">
              <a:rPr lang="en-US" sz="1200"/>
              <a:pPr/>
              <a:t>28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484215422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6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2707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72708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D3F7E14C-E91C-4F7D-8794-921A68DFD428}" type="slidenum">
              <a:rPr lang="en-US" sz="1200"/>
              <a:pPr/>
              <a:t>29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146991678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475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7475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5A1FFDCA-1755-4658-9B82-81D7EAD7EAD5}" type="slidenum">
              <a:rPr lang="en-US" sz="1200"/>
              <a:pPr/>
              <a:t>30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374630468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680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7680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60FB3034-F5C3-458C-9231-29CFF93AFF9D}" type="slidenum">
              <a:rPr lang="en-US" sz="1200"/>
              <a:pPr/>
              <a:t>31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968229673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78851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78852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A9BC41C0-080E-46B7-AF0C-34E2AA5F1994}" type="slidenum">
              <a:rPr lang="en-US" sz="1200"/>
              <a:pPr/>
              <a:t>32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857283963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0899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  <p:sp>
        <p:nvSpPr>
          <p:cNvPr id="809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19315439-85DB-43BC-9FAB-0A9E8F289613}" type="slidenum">
              <a:rPr lang="en-US" sz="1200"/>
              <a:pPr/>
              <a:t>33</a:t>
            </a:fld>
            <a:endParaRPr lang="en-US" sz="1200"/>
          </a:p>
        </p:txBody>
      </p:sp>
    </p:spTree>
    <p:extLst>
      <p:ext uri="{BB962C8B-B14F-4D97-AF65-F5344CB8AC3E}">
        <p14:creationId xmlns:p14="http://schemas.microsoft.com/office/powerpoint/2010/main" xmlns="" val="141827223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930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fld id="{22193D00-396F-4AA4-829D-ED52ECAE866B}" type="slidenum">
              <a:rPr lang="en-US" sz="1200"/>
              <a:pPr/>
              <a:t>34</a:t>
            </a:fld>
            <a:endParaRPr lang="en-US" sz="1200"/>
          </a:p>
        </p:txBody>
      </p:sp>
      <p:sp>
        <p:nvSpPr>
          <p:cNvPr id="12493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493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endParaRPr lang="en-US" smtClean="0">
              <a:latin typeface="Times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xmlns="" val="63871742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>
            <a:spLocks noChangeArrowheads="1"/>
          </p:cNvSpPr>
          <p:nvPr/>
        </p:nvSpPr>
        <p:spPr bwMode="auto">
          <a:xfrm>
            <a:off x="1066800" y="6240463"/>
            <a:ext cx="5638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>
              <a:spcBef>
                <a:spcPct val="50000"/>
              </a:spcBef>
              <a:defRPr/>
            </a:pPr>
            <a:r>
              <a:rPr lang="en-US" sz="800" smtClean="0"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pic>
        <p:nvPicPr>
          <p:cNvPr id="3" name="Picture 9" descr="pearson_brand_logo_aug2008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28600" y="6062663"/>
            <a:ext cx="823913" cy="5826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Picture 1028" descr="Rejda-013611702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4267200" y="533400"/>
            <a:ext cx="4479925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xmlns="" val="424773859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4437295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</p:spPr>
        <p:txBody>
          <a:bodyPr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92304495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04800" y="1600200"/>
            <a:ext cx="407035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27550" y="1600200"/>
            <a:ext cx="4071938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9548982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52490561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12433941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xmlns="" val="8487176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21937783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</p:spPr>
        <p:txBody>
          <a:bodyPr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xmlns="" val="10918741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35391357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62750" y="303213"/>
            <a:ext cx="2152650" cy="58689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04800" y="303213"/>
            <a:ext cx="6305550" cy="58689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xmlns="" val="23068705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304800" y="303213"/>
            <a:ext cx="8610600" cy="992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304800" y="1600200"/>
            <a:ext cx="8294688" cy="4572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CC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11"/>
          <p:cNvSpPr>
            <a:spLocks noChangeArrowheads="1"/>
          </p:cNvSpPr>
          <p:nvPr/>
        </p:nvSpPr>
        <p:spPr bwMode="auto">
          <a:xfrm flipH="1">
            <a:off x="8229600" y="6172200"/>
            <a:ext cx="914400" cy="685800"/>
          </a:xfrm>
          <a:prstGeom prst="rect">
            <a:avLst/>
          </a:prstGeom>
          <a:solidFill>
            <a:srgbClr val="FFF5B9"/>
          </a:solidFill>
          <a:ln>
            <a:noFill/>
          </a:ln>
          <a:extLs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algn="ctr" eaLnBrk="1" hangingPunct="1"/>
            <a:endParaRPr lang="en-US">
              <a:latin typeface="Tahoma" panose="020B0604030504040204" pitchFamily="34" charset="0"/>
            </a:endParaRPr>
          </a:p>
        </p:txBody>
      </p:sp>
      <p:sp>
        <p:nvSpPr>
          <p:cNvPr id="1029" name="Rectangle 5"/>
          <p:cNvSpPr>
            <a:spLocks noChangeArrowheads="1"/>
          </p:cNvSpPr>
          <p:nvPr/>
        </p:nvSpPr>
        <p:spPr bwMode="auto">
          <a:xfrm>
            <a:off x="0" y="0"/>
            <a:ext cx="9144000" cy="228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030" name="Rectangle 6"/>
          <p:cNvSpPr>
            <a:spLocks noChangeArrowheads="1"/>
          </p:cNvSpPr>
          <p:nvPr/>
        </p:nvSpPr>
        <p:spPr bwMode="auto">
          <a:xfrm>
            <a:off x="8991600" y="0"/>
            <a:ext cx="152400" cy="6705600"/>
          </a:xfrm>
          <a:prstGeom prst="rect">
            <a:avLst/>
          </a:prstGeom>
          <a:solidFill>
            <a:srgbClr val="FFF5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303213" y="6459538"/>
            <a:ext cx="4572000" cy="244475"/>
          </a:xfrm>
          <a:prstGeom prst="rect">
            <a:avLst/>
          </a:prstGeom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>
              <a:defRPr/>
            </a:pPr>
            <a:r>
              <a:rPr lang="en-US" sz="1000" smtClean="0">
                <a:solidFill>
                  <a:srgbClr val="1C1C1C"/>
                </a:solidFill>
                <a:latin typeface="Arial" panose="020B0604020202020204" pitchFamily="34" charset="0"/>
              </a:rPr>
              <a:t>Copyright © 2011 Pearson Prentice Hall. All rights reserved.</a:t>
            </a:r>
          </a:p>
        </p:txBody>
      </p:sp>
      <p:sp>
        <p:nvSpPr>
          <p:cNvPr id="1032" name="Text Box 8"/>
          <p:cNvSpPr txBox="1">
            <a:spLocks noChangeArrowheads="1"/>
          </p:cNvSpPr>
          <p:nvPr/>
        </p:nvSpPr>
        <p:spPr bwMode="auto">
          <a:xfrm>
            <a:off x="8305800" y="6324600"/>
            <a:ext cx="838200" cy="304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" panose="02020603050405020304" pitchFamily="18" charset="0"/>
              </a:defRPr>
            </a:lvl9pPr>
          </a:lstStyle>
          <a:p>
            <a:pPr eaLnBrk="1" hangingPunct="1"/>
            <a:r>
              <a:rPr lang="en-US" sz="1400" b="1">
                <a:latin typeface="Tahoma" panose="020B0604030504040204" pitchFamily="34" charset="0"/>
              </a:rPr>
              <a:t>11-</a:t>
            </a:r>
            <a:fld id="{3F60A5B6-4202-4D15-B021-8C52A81BB36F}" type="slidenum">
              <a:rPr lang="en-US" sz="1400" b="1">
                <a:latin typeface="Tahoma" panose="020B0604030504040204" pitchFamily="34" charset="0"/>
              </a:rPr>
              <a:pPr eaLnBrk="1" hangingPunct="1"/>
              <a:t>‹#›</a:t>
            </a:fld>
            <a:endParaRPr lang="en-US" sz="1800">
              <a:latin typeface="Verdana" panose="020B0604030504040204" pitchFamily="34" charset="0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</p:sldLayoutIdLst>
  <p:txStyles>
    <p:titleStyle>
      <a:lvl1pPr algn="l" rtl="0" eaLnBrk="0" fontAlgn="base" hangingPunct="0">
        <a:spcBef>
          <a:spcPct val="0"/>
        </a:spcBef>
        <a:spcAft>
          <a:spcPct val="0"/>
        </a:spcAft>
        <a:defRPr sz="3200" b="1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3200" b="1">
          <a:solidFill>
            <a:schemeClr val="tx1"/>
          </a:solidFill>
          <a:latin typeface="Verdana" panose="020B060403050404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6.vml"/><Relationship Id="rId4" Type="http://schemas.openxmlformats.org/officeDocument/2006/relationships/image" Target="../media/image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7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8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9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0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1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2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3.vml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4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5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6.vml"/><Relationship Id="rId4" Type="http://schemas.openxmlformats.org/officeDocument/2006/relationships/image" Target="../media/image5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7.v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8.v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19.v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0.v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1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2.vml"/><Relationship Id="rId4" Type="http://schemas.openxmlformats.org/officeDocument/2006/relationships/image" Target="../media/image6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3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6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4.vml"/><Relationship Id="rId4" Type="http://schemas.openxmlformats.org/officeDocument/2006/relationships/image" Target="../media/image7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7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5.vml"/><Relationship Id="rId4" Type="http://schemas.openxmlformats.org/officeDocument/2006/relationships/image" Target="../media/image8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8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6.v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9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7.v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0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8.vml"/><Relationship Id="rId4" Type="http://schemas.openxmlformats.org/officeDocument/2006/relationships/image" Target="../media/image9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1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9.v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3.xml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0.v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smtClean="0"/>
              <a:t>Life Insurance</a:t>
            </a:r>
          </a:p>
        </p:txBody>
      </p:sp>
      <p:sp>
        <p:nvSpPr>
          <p:cNvPr id="14339" name="TextBox 1"/>
          <p:cNvSpPr txBox="1">
            <a:spLocks noChangeArrowheads="1"/>
          </p:cNvSpPr>
          <p:nvPr/>
        </p:nvSpPr>
        <p:spPr bwMode="auto">
          <a:xfrm>
            <a:off x="914400" y="2209800"/>
            <a:ext cx="2209800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spcBef>
                <a:spcPct val="0"/>
              </a:spcBef>
              <a:buFontTx/>
              <a:buNone/>
            </a:pPr>
            <a:r>
              <a:rPr lang="en-US" sz="2400" b="1" i="1" u="sng">
                <a:latin typeface="Times" panose="02020603050405020304" pitchFamily="18" charset="0"/>
              </a:rPr>
              <a:t>Lecture No. 21  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Agenda</a:t>
            </a:r>
          </a:p>
        </p:txBody>
      </p:sp>
      <p:sp>
        <p:nvSpPr>
          <p:cNvPr id="1638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534400" cy="4876800"/>
          </a:xfrm>
        </p:spPr>
        <p:txBody>
          <a:bodyPr rIns="91440"/>
          <a:lstStyle/>
          <a:p>
            <a:pPr eaLnBrk="1" hangingPunct="1"/>
            <a:r>
              <a:rPr lang="en-US" smtClean="0"/>
              <a:t>Premature Death</a:t>
            </a:r>
          </a:p>
          <a:p>
            <a:pPr eaLnBrk="1" hangingPunct="1"/>
            <a:r>
              <a:rPr lang="en-US" smtClean="0"/>
              <a:t>Financial Impact of Premature Death on Different Types of Families</a:t>
            </a:r>
          </a:p>
          <a:p>
            <a:pPr eaLnBrk="1" hangingPunct="1"/>
            <a:r>
              <a:rPr lang="en-US" smtClean="0"/>
              <a:t>Amount of Life Insurance to Own</a:t>
            </a:r>
          </a:p>
          <a:p>
            <a:pPr eaLnBrk="1" hangingPunct="1"/>
            <a:r>
              <a:rPr lang="en-US" smtClean="0"/>
              <a:t>Types of Life Insurance</a:t>
            </a:r>
          </a:p>
          <a:p>
            <a:pPr eaLnBrk="1" hangingPunct="1"/>
            <a:r>
              <a:rPr lang="en-US" smtClean="0"/>
              <a:t>Variations of Whole Life Insurance</a:t>
            </a:r>
          </a:p>
          <a:p>
            <a:pPr eaLnBrk="1" hangingPunct="1"/>
            <a:r>
              <a:rPr lang="en-US" smtClean="0"/>
              <a:t>Other Types of Life Insurance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Premature Death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752600"/>
            <a:ext cx="8686800" cy="4572000"/>
          </a:xfrm>
        </p:spPr>
        <p:txBody>
          <a:bodyPr rIns="91440"/>
          <a:lstStyle/>
          <a:p>
            <a:pPr eaLnBrk="1" hangingPunct="1"/>
            <a:r>
              <a:rPr lang="en-US" sz="2400" smtClean="0"/>
              <a:t>The death of a family head with outstanding unfulfilled financial obligations can cause serious financial problems for the surviving family members</a:t>
            </a:r>
          </a:p>
          <a:p>
            <a:pPr lvl="1" eaLnBrk="1" hangingPunct="1"/>
            <a:r>
              <a:rPr lang="en-US" sz="2000" smtClean="0"/>
              <a:t>The deceased’s future earnings are lost forever</a:t>
            </a:r>
          </a:p>
          <a:p>
            <a:pPr lvl="1" eaLnBrk="1" hangingPunct="1"/>
            <a:r>
              <a:rPr lang="en-US" sz="2000" smtClean="0"/>
              <a:t>Additional expenses are incurred, e.g., funeral expenses, uninsured medical bills, and estate settlement costs</a:t>
            </a:r>
          </a:p>
          <a:p>
            <a:pPr lvl="1" eaLnBrk="1" hangingPunct="1"/>
            <a:r>
              <a:rPr lang="en-US" sz="2000" smtClean="0"/>
              <a:t>Some families will experience a reduction in their standard of living</a:t>
            </a:r>
          </a:p>
          <a:p>
            <a:pPr lvl="1" eaLnBrk="1" hangingPunct="1"/>
            <a:r>
              <a:rPr lang="en-US" sz="2000" smtClean="0"/>
              <a:t>Noneconomic costs are incurred, e.g., grief</a:t>
            </a:r>
          </a:p>
          <a:p>
            <a:pPr lvl="1" eaLnBrk="1" hangingPunct="1">
              <a:buFontTx/>
              <a:buNone/>
            </a:pPr>
            <a:endParaRPr lang="en-US" sz="20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Premature Death</a:t>
            </a:r>
          </a:p>
        </p:txBody>
      </p:sp>
      <p:sp>
        <p:nvSpPr>
          <p:cNvPr id="2048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Life expectancy has increased significantly over the past century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Thus, the economic problem of premature death has declined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Millions of Americans still die annually from heart disease, cancer and stroke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The purchase of life insurance is financially justified if the insured has earned income and others are dependent on those earnings for financial support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400" smtClean="0"/>
              <a:t>Financial Impact of Premature Death on Different Types of Families</a:t>
            </a:r>
            <a:endParaRPr lang="en-US" sz="2800" smtClean="0"/>
          </a:p>
        </p:txBody>
      </p:sp>
      <p:sp>
        <p:nvSpPr>
          <p:cNvPr id="225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The need for life insurance varies across family types:</a:t>
            </a:r>
          </a:p>
          <a:p>
            <a:pPr lvl="1" eaLnBrk="1" hangingPunct="1"/>
            <a:r>
              <a:rPr lang="en-US" smtClean="0"/>
              <a:t>Single person</a:t>
            </a:r>
          </a:p>
          <a:p>
            <a:pPr lvl="1" eaLnBrk="1" hangingPunct="1"/>
            <a:r>
              <a:rPr lang="en-US" smtClean="0"/>
              <a:t>Single-parent family</a:t>
            </a:r>
          </a:p>
          <a:p>
            <a:pPr lvl="1" eaLnBrk="1" hangingPunct="1"/>
            <a:r>
              <a:rPr lang="en-US" smtClean="0"/>
              <a:t>Two income earners with children</a:t>
            </a:r>
          </a:p>
          <a:p>
            <a:pPr lvl="1" eaLnBrk="1" hangingPunct="1"/>
            <a:r>
              <a:rPr lang="en-US" smtClean="0"/>
              <a:t>Traditional family</a:t>
            </a:r>
          </a:p>
          <a:p>
            <a:pPr lvl="1" eaLnBrk="1" hangingPunct="1"/>
            <a:r>
              <a:rPr lang="en-US" smtClean="0"/>
              <a:t>Blended family</a:t>
            </a:r>
          </a:p>
          <a:p>
            <a:pPr lvl="1" eaLnBrk="1" hangingPunct="1"/>
            <a:r>
              <a:rPr lang="en-US" smtClean="0"/>
              <a:t>Sandwiched family</a:t>
            </a:r>
          </a:p>
          <a:p>
            <a:pPr lvl="1" eaLnBrk="1" hangingPunct="1"/>
            <a:endParaRPr lang="en-US" smtClean="0"/>
          </a:p>
          <a:p>
            <a:pPr lvl="1" eaLnBrk="1" hangingPunct="1"/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03213"/>
            <a:ext cx="8610600" cy="727075"/>
          </a:xfrm>
        </p:spPr>
        <p:txBody>
          <a:bodyPr anchor="ctr"/>
          <a:lstStyle/>
          <a:p>
            <a:pPr eaLnBrk="1" hangingPunct="1"/>
            <a:r>
              <a:rPr lang="en-US" sz="2800" smtClean="0"/>
              <a:t>Amount of Life Insurance to Own</a:t>
            </a:r>
            <a:endParaRPr lang="en-US" sz="3600" smtClean="0"/>
          </a:p>
        </p:txBody>
      </p:sp>
      <p:sp>
        <p:nvSpPr>
          <p:cNvPr id="24579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267200"/>
          </a:xfrm>
        </p:spPr>
        <p:txBody>
          <a:bodyPr rIns="91440"/>
          <a:lstStyle/>
          <a:p>
            <a:pPr eaLnBrk="1" hangingPunct="1"/>
            <a:r>
              <a:rPr lang="en-US" sz="2400" smtClean="0"/>
              <a:t>Three approaches can be used to estimate the amount of life insurance to own:</a:t>
            </a:r>
          </a:p>
          <a:p>
            <a:pPr lvl="1" eaLnBrk="1" hangingPunct="1"/>
            <a:r>
              <a:rPr lang="en-US" sz="2000" smtClean="0"/>
              <a:t>The human life value approach</a:t>
            </a:r>
          </a:p>
          <a:p>
            <a:pPr lvl="2" eaLnBrk="1" hangingPunct="1"/>
            <a:r>
              <a:rPr lang="en-US" sz="1800" smtClean="0"/>
              <a:t>The amount needed depends on the insured’s </a:t>
            </a:r>
            <a:r>
              <a:rPr lang="en-US" sz="1800" u="sng" smtClean="0"/>
              <a:t>human life value,</a:t>
            </a:r>
            <a:r>
              <a:rPr lang="en-US" sz="1800" smtClean="0"/>
              <a:t> which is the present value of the family’s share of the deceased breadwinner’s future earnings</a:t>
            </a:r>
          </a:p>
          <a:p>
            <a:pPr lvl="2" eaLnBrk="1" hangingPunct="1"/>
            <a:r>
              <a:rPr lang="en-US" sz="1800" smtClean="0"/>
              <a:t>To calculate:</a:t>
            </a:r>
          </a:p>
          <a:p>
            <a:pPr lvl="3" eaLnBrk="1" hangingPunct="1"/>
            <a:r>
              <a:rPr lang="en-US" sz="1600" smtClean="0"/>
              <a:t>Estimate the individual’s average annual earnings over his or her productive lifetime</a:t>
            </a:r>
          </a:p>
          <a:p>
            <a:pPr lvl="3" eaLnBrk="1" hangingPunct="1"/>
            <a:r>
              <a:rPr lang="en-US" sz="1600" smtClean="0"/>
              <a:t>Deduct taxes, insurance premiums and self-maintenance costs</a:t>
            </a:r>
          </a:p>
          <a:p>
            <a:pPr lvl="3" eaLnBrk="1" hangingPunct="1"/>
            <a:r>
              <a:rPr lang="en-US" sz="1600" smtClean="0"/>
              <a:t>Using a reasonable discount rate, determine the present value of the family’s share of earnings for the number of years until retirement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Amount of Life Insurance to Own</a:t>
            </a:r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752600"/>
            <a:ext cx="8686800" cy="4572000"/>
          </a:xfrm>
        </p:spPr>
        <p:txBody>
          <a:bodyPr rIns="91440"/>
          <a:lstStyle/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needs approach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The amount needed depends on the financial needs that must be met if the family head should die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800" smtClean="0"/>
              <a:t>Important family needs must consider: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An </a:t>
            </a:r>
            <a:r>
              <a:rPr lang="en-US" sz="1600" u="sng" smtClean="0"/>
              <a:t>estate clearance fund:</a:t>
            </a:r>
            <a:r>
              <a:rPr lang="en-US" sz="1600" smtClean="0"/>
              <a:t> cash needed for burial expenses, uninsured medical bills, and taxes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Income needed for the </a:t>
            </a:r>
            <a:r>
              <a:rPr lang="en-US" sz="1600" u="sng" smtClean="0"/>
              <a:t>readjustment period</a:t>
            </a:r>
            <a:r>
              <a:rPr lang="en-US" sz="1600" smtClean="0"/>
              <a:t>, a 1-2 year period in which the family adjusts to its new living standard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The </a:t>
            </a:r>
            <a:r>
              <a:rPr lang="en-US" sz="1600" u="sng" smtClean="0"/>
              <a:t>dependency period</a:t>
            </a:r>
            <a:r>
              <a:rPr lang="en-US" sz="1600" smtClean="0"/>
              <a:t> is the period until the youngest child reaches age 18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Life income to the surviving spouse, including income during and after the blackout period. The </a:t>
            </a:r>
            <a:r>
              <a:rPr lang="en-US" sz="1600" u="sng" smtClean="0"/>
              <a:t>blackout period</a:t>
            </a:r>
            <a:r>
              <a:rPr lang="en-US" sz="1600" smtClean="0"/>
              <a:t> refers to the period from the time that Social Security survivor benefits terminate to the time the benefits are resumed</a:t>
            </a:r>
          </a:p>
          <a:p>
            <a:pPr lvl="3" eaLnBrk="1" hangingPunct="1">
              <a:lnSpc>
                <a:spcPct val="80000"/>
              </a:lnSpc>
            </a:pPr>
            <a:r>
              <a:rPr lang="en-US" sz="1600" smtClean="0"/>
              <a:t>Families should also consider special needs, e.g., funds for college education and emergencies</a:t>
            </a:r>
          </a:p>
          <a:p>
            <a:pPr lvl="2" eaLnBrk="1" hangingPunct="1">
              <a:lnSpc>
                <a:spcPct val="80000"/>
              </a:lnSpc>
            </a:pPr>
            <a:endParaRPr lang="en-US" sz="1800" smtClean="0"/>
          </a:p>
          <a:p>
            <a:pPr eaLnBrk="1" hangingPunct="1">
              <a:lnSpc>
                <a:spcPct val="80000"/>
              </a:lnSpc>
            </a:pPr>
            <a:endParaRPr lang="en-US" sz="24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457200"/>
            <a:ext cx="2438400" cy="4038600"/>
          </a:xfrm>
        </p:spPr>
        <p:txBody>
          <a:bodyPr anchor="t"/>
          <a:lstStyle/>
          <a:p>
            <a:pPr eaLnBrk="1" hangingPunct="1"/>
            <a:r>
              <a:rPr lang="en-US" sz="2400" smtClean="0"/>
              <a:t>Exhibit 11.1</a:t>
            </a:r>
            <a:r>
              <a:rPr lang="en-US" sz="2400" b="0" smtClean="0"/>
              <a:t>  How Much Life Insurance Do You Need?</a:t>
            </a:r>
            <a:endParaRPr lang="en-US" sz="2400" smtClean="0"/>
          </a:p>
        </p:txBody>
      </p:sp>
      <p:pic>
        <p:nvPicPr>
          <p:cNvPr id="28675" name="Picture 7" descr="ex11_01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895600" y="304800"/>
            <a:ext cx="5943600" cy="5849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Amount of Life Insurance to Own</a:t>
            </a:r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676400"/>
            <a:ext cx="8763000" cy="4800600"/>
          </a:xfrm>
        </p:spPr>
        <p:txBody>
          <a:bodyPr rIns="91440"/>
          <a:lstStyle/>
          <a:p>
            <a:pPr lvl="1" eaLnBrk="1" hangingPunct="1"/>
            <a:r>
              <a:rPr lang="en-US" smtClean="0"/>
              <a:t>The capital retention approach</a:t>
            </a:r>
          </a:p>
          <a:p>
            <a:pPr lvl="2" eaLnBrk="1" hangingPunct="1"/>
            <a:r>
              <a:rPr lang="en-US" smtClean="0"/>
              <a:t>This approach preserves the capital needed to provide income to the family </a:t>
            </a:r>
          </a:p>
          <a:p>
            <a:pPr lvl="3" eaLnBrk="1" hangingPunct="1"/>
            <a:r>
              <a:rPr lang="en-US" smtClean="0"/>
              <a:t>Income-producing assets are preserved for the heirs</a:t>
            </a:r>
          </a:p>
          <a:p>
            <a:pPr lvl="2" eaLnBrk="1" hangingPunct="1"/>
            <a:r>
              <a:rPr lang="en-US" smtClean="0"/>
              <a:t>To calculate:</a:t>
            </a:r>
          </a:p>
          <a:p>
            <a:pPr lvl="3" eaLnBrk="1" hangingPunct="1"/>
            <a:r>
              <a:rPr lang="en-US" smtClean="0"/>
              <a:t>Prepare a personal balance sheet</a:t>
            </a:r>
          </a:p>
          <a:p>
            <a:pPr lvl="3" eaLnBrk="1" hangingPunct="1"/>
            <a:r>
              <a:rPr lang="en-US" smtClean="0"/>
              <a:t>Determine the amount of income-producing capital</a:t>
            </a:r>
          </a:p>
          <a:p>
            <a:pPr lvl="3" eaLnBrk="1" hangingPunct="1"/>
            <a:r>
              <a:rPr lang="en-US" smtClean="0"/>
              <a:t>Determine the amount of additional capital needed to meet the family needs</a:t>
            </a:r>
          </a:p>
          <a:p>
            <a:pPr lvl="1" eaLnBrk="1" hangingPunct="1"/>
            <a:r>
              <a:rPr lang="en-US" smtClean="0"/>
              <a:t>Internet-based life insurance calculators produce widely-varying results, but may be a good starting point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3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Amount of Life Insurance to Own</a:t>
            </a:r>
          </a:p>
        </p:txBody>
      </p:sp>
      <p:sp>
        <p:nvSpPr>
          <p:cNvPr id="32771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686800" cy="47244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2400" smtClean="0"/>
              <a:t>Most families own an insufficient amount of life insurance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2000" smtClean="0"/>
              <a:t>About one in five households have no life insurance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2000" smtClean="0"/>
              <a:t>Consumers procrastinate, and have difficulty in making correct decisions about the purchase of life insurance</a:t>
            </a:r>
          </a:p>
          <a:p>
            <a:pPr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2400" smtClean="0"/>
              <a:t>Many families have only a limited amount of discretionary income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2000" smtClean="0"/>
              <a:t>The purchase of life insurance reduces the amount of discretionary income available for other needs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2000" smtClean="0"/>
              <a:t>Many families are in debt and have little savings</a:t>
            </a:r>
          </a:p>
          <a:p>
            <a:pPr lvl="1" eaLnBrk="1" hangingPunct="1">
              <a:lnSpc>
                <a:spcPct val="90000"/>
              </a:lnSpc>
              <a:spcBef>
                <a:spcPct val="40000"/>
              </a:spcBef>
            </a:pPr>
            <a:r>
              <a:rPr lang="en-US" sz="2000" smtClean="0"/>
              <a:t>After payment of high priority expenses, such as a mortgage, food and utilities, many families have only a limited amount of income to purchase life insurance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Types of Life Insurance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eaLnBrk="1" hangingPunct="1"/>
            <a:r>
              <a:rPr lang="en-US" smtClean="0"/>
              <a:t>Life insurance policies can be classified in two general categories:</a:t>
            </a:r>
          </a:p>
          <a:p>
            <a:pPr lvl="1" eaLnBrk="1" hangingPunct="1"/>
            <a:r>
              <a:rPr lang="en-US" u="sng" smtClean="0"/>
              <a:t>Term insurance</a:t>
            </a:r>
            <a:r>
              <a:rPr lang="en-US" smtClean="0"/>
              <a:t> provide temporary protection</a:t>
            </a:r>
          </a:p>
          <a:p>
            <a:pPr lvl="1" eaLnBrk="1" hangingPunct="1"/>
            <a:r>
              <a:rPr lang="en-US" u="sng" smtClean="0"/>
              <a:t>Cash-value life insurance</a:t>
            </a:r>
            <a:r>
              <a:rPr lang="en-US" smtClean="0"/>
              <a:t> has a savings component and builds </a:t>
            </a:r>
            <a:r>
              <a:rPr lang="en-US" u="sng" smtClean="0"/>
              <a:t>cash values</a:t>
            </a:r>
            <a:endParaRPr lang="en-US" smtClean="0"/>
          </a:p>
          <a:p>
            <a:pPr lvl="1" eaLnBrk="1" hangingPunct="1"/>
            <a:r>
              <a:rPr lang="en-US" smtClean="0"/>
              <a:t>There are many variations of both types available today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Types of Term Life Insurance</a:t>
            </a: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686800" cy="48006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z="2400" smtClean="0"/>
              <a:t>Under a term insurance policy, protection is temporary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Protection expires at the end of the policy period, unless renewed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Most term policies are </a:t>
            </a:r>
            <a:r>
              <a:rPr lang="en-US" sz="2000" u="sng" smtClean="0"/>
              <a:t>renewable </a:t>
            </a:r>
            <a:r>
              <a:rPr lang="en-US" sz="2000" smtClean="0"/>
              <a:t>for additional periods 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Premiums increase at each renewal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Most term policies are </a:t>
            </a:r>
            <a:r>
              <a:rPr lang="en-US" sz="2000" u="sng" smtClean="0"/>
              <a:t>convertible</a:t>
            </a:r>
            <a:r>
              <a:rPr lang="en-US" sz="2000" smtClean="0"/>
              <a:t>, which means the policy can be exchanged for a cash-value policy without evidence of insurability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Under the </a:t>
            </a:r>
            <a:r>
              <a:rPr lang="en-US" sz="1800" u="sng" smtClean="0"/>
              <a:t>attained-age method</a:t>
            </a:r>
            <a:r>
              <a:rPr lang="en-US" sz="1800" smtClean="0"/>
              <a:t>, the premium charged for the new policy is based on the insured’s attained age at the time of conversion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z="1800" smtClean="0"/>
              <a:t>Under the </a:t>
            </a:r>
            <a:r>
              <a:rPr lang="en-US" sz="1800" u="sng" smtClean="0"/>
              <a:t>original-age method</a:t>
            </a:r>
            <a:r>
              <a:rPr lang="en-US" sz="1800" smtClean="0"/>
              <a:t>, the premium charged for the new policy is based on the insured's original age when the term insurance was first purchased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Types of Term Life Insurance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676400"/>
            <a:ext cx="8763000" cy="46482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u="sng" smtClean="0"/>
              <a:t>Yearly-renewable term insurance</a:t>
            </a:r>
            <a:r>
              <a:rPr lang="en-US" sz="2000" smtClean="0"/>
              <a:t> is issued for a one-year period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Term insurance can also be issued for 5 or more years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A </a:t>
            </a:r>
            <a:r>
              <a:rPr lang="en-US" sz="2000" u="sng" smtClean="0"/>
              <a:t>term to age 65 policy</a:t>
            </a:r>
            <a:r>
              <a:rPr lang="en-US" sz="2000" smtClean="0"/>
              <a:t> provides protection to age 65, at which time the policy expires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Under a </a:t>
            </a:r>
            <a:r>
              <a:rPr lang="en-US" sz="2000" u="sng" smtClean="0"/>
              <a:t>decreasing term insurance</a:t>
            </a:r>
            <a:r>
              <a:rPr lang="en-US" sz="2000" smtClean="0"/>
              <a:t> policy, the face value gradually declines each year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Under a </a:t>
            </a:r>
            <a:r>
              <a:rPr lang="en-US" sz="2000" u="sng" smtClean="0"/>
              <a:t>reentry term insurance</a:t>
            </a:r>
            <a:r>
              <a:rPr lang="en-US" sz="2000" smtClean="0"/>
              <a:t> policy, renewal premiums are based on select (lower) mortality rates if the insured can periodically demonstrate acceptable evidence of insurability (i.e., good health)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smtClean="0"/>
              <a:t>Under a </a:t>
            </a:r>
            <a:r>
              <a:rPr lang="en-US" sz="2000" u="sng" smtClean="0"/>
              <a:t>return of premiums term</a:t>
            </a:r>
            <a:r>
              <a:rPr lang="en-US" sz="2000" smtClean="0"/>
              <a:t>, the premiums are refunded if the policyowner outlives the term of the policy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Uses and Limitations of Term Life Insurance</a:t>
            </a:r>
          </a:p>
        </p:txBody>
      </p:sp>
      <p:sp>
        <p:nvSpPr>
          <p:cNvPr id="4096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686800" cy="48006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400" smtClean="0"/>
              <a:t>Term insurance is appropriate when: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amount of income that can be spent on life insurance is limited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need for protection is temporary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The insured wants to guarantee future insurability</a:t>
            </a:r>
          </a:p>
          <a:p>
            <a:pPr eaLnBrk="1" hangingPunct="1">
              <a:lnSpc>
                <a:spcPct val="80000"/>
              </a:lnSpc>
            </a:pPr>
            <a:r>
              <a:rPr lang="en-US" sz="2400" smtClean="0"/>
              <a:t>However,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Term insurance premiums increase with age at an increasing rate and eventually reach prohibitive levels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2000" smtClean="0"/>
              <a:t>Term insurance is inappropriate if you wish to save money for a specific need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Exhibit 11.2</a:t>
            </a:r>
            <a:r>
              <a:rPr lang="en-US" sz="2800" b="0" smtClean="0"/>
              <a:t>  Examples of Term Life Insurance Premiums</a:t>
            </a:r>
            <a:endParaRPr lang="en-US" sz="2600" smtClean="0"/>
          </a:p>
        </p:txBody>
      </p:sp>
      <p:pic>
        <p:nvPicPr>
          <p:cNvPr id="43011" name="Picture 7" descr="ex11_0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241300" y="1689100"/>
            <a:ext cx="8661400" cy="3478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Types of Whole Life Insurance</a:t>
            </a:r>
          </a:p>
        </p:txBody>
      </p:sp>
      <p:sp>
        <p:nvSpPr>
          <p:cNvPr id="4505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752600"/>
            <a:ext cx="8763000" cy="4648200"/>
          </a:xfrm>
        </p:spPr>
        <p:txBody>
          <a:bodyPr rIns="91440"/>
          <a:lstStyle/>
          <a:p>
            <a:pPr eaLnBrk="1" hangingPunct="1"/>
            <a:r>
              <a:rPr lang="en-US" u="sng" smtClean="0"/>
              <a:t>Whole life insurance</a:t>
            </a:r>
            <a:r>
              <a:rPr lang="en-US" smtClean="0"/>
              <a:t> is a cash value policy that provides lifetime protection</a:t>
            </a:r>
          </a:p>
          <a:p>
            <a:pPr lvl="1" eaLnBrk="1" hangingPunct="1"/>
            <a:r>
              <a:rPr lang="en-US" smtClean="0"/>
              <a:t>A stated amount is paid to a designated beneficiary when the insured dies, regardless of when the death occurs</a:t>
            </a:r>
          </a:p>
          <a:p>
            <a:pPr lvl="1" eaLnBrk="1" hangingPunct="1"/>
            <a:r>
              <a:rPr lang="en-US" smtClean="0"/>
              <a:t>Types include:</a:t>
            </a:r>
          </a:p>
          <a:p>
            <a:pPr lvl="2" eaLnBrk="1" hangingPunct="1">
              <a:buFontTx/>
              <a:buNone/>
            </a:pPr>
            <a:r>
              <a:rPr lang="en-US" sz="1600" smtClean="0">
                <a:ea typeface="Lucida Grande" pitchFamily="1" charset="0"/>
                <a:cs typeface="Lucida Grande" pitchFamily="1" charset="0"/>
              </a:rPr>
              <a:t>●</a:t>
            </a:r>
            <a:r>
              <a:rPr lang="en-US" sz="1600" smtClean="0">
                <a:cs typeface="Arial" panose="020B0604020202020204" pitchFamily="34" charset="0"/>
              </a:rPr>
              <a:t> </a:t>
            </a:r>
            <a:r>
              <a:rPr lang="en-US" sz="1600" smtClean="0"/>
              <a:t>Ordinary life			 </a:t>
            </a:r>
          </a:p>
          <a:p>
            <a:pPr lvl="2" eaLnBrk="1" hangingPunct="1">
              <a:lnSpc>
                <a:spcPct val="110000"/>
              </a:lnSpc>
              <a:buFontTx/>
              <a:buNone/>
            </a:pPr>
            <a:r>
              <a:rPr lang="en-US" sz="1600" smtClean="0">
                <a:ea typeface="Lucida Grande" pitchFamily="1" charset="0"/>
                <a:cs typeface="Lucida Grande" pitchFamily="1" charset="0"/>
              </a:rPr>
              <a:t>●</a:t>
            </a:r>
            <a:r>
              <a:rPr lang="en-US" sz="1600" smtClean="0"/>
              <a:t> Limited-payment life	</a:t>
            </a:r>
          </a:p>
          <a:p>
            <a:pPr lvl="2" eaLnBrk="1" hangingPunct="1">
              <a:buFontTx/>
              <a:buNone/>
            </a:pPr>
            <a:r>
              <a:rPr lang="en-US" sz="1600" smtClean="0">
                <a:ea typeface="Lucida Grande" pitchFamily="1" charset="0"/>
                <a:cs typeface="Lucida Grande" pitchFamily="1" charset="0"/>
              </a:rPr>
              <a:t>●</a:t>
            </a:r>
            <a:r>
              <a:rPr lang="en-US" sz="1600" smtClean="0"/>
              <a:t> Endowment insurance	</a:t>
            </a:r>
          </a:p>
          <a:p>
            <a:pPr lvl="2" eaLnBrk="1" hangingPunct="1">
              <a:buFontTx/>
              <a:buNone/>
            </a:pPr>
            <a:r>
              <a:rPr lang="en-US" sz="1600" smtClean="0">
                <a:ea typeface="Lucida Grande" pitchFamily="1" charset="0"/>
                <a:cs typeface="Lucida Grande" pitchFamily="1" charset="0"/>
              </a:rPr>
              <a:t>●</a:t>
            </a:r>
            <a:r>
              <a:rPr lang="en-US" sz="1600" smtClean="0"/>
              <a:t> Variable life		</a:t>
            </a:r>
          </a:p>
        </p:txBody>
      </p:sp>
      <p:sp>
        <p:nvSpPr>
          <p:cNvPr id="45060" name="Rectangle 4"/>
          <p:cNvSpPr>
            <a:spLocks noChangeArrowheads="1"/>
          </p:cNvSpPr>
          <p:nvPr/>
        </p:nvSpPr>
        <p:spPr bwMode="auto">
          <a:xfrm>
            <a:off x="4114800" y="4267200"/>
            <a:ext cx="3759200" cy="1520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spcBef>
                <a:spcPct val="20000"/>
              </a:spcBef>
              <a:buChar char="•"/>
              <a:defRPr sz="2800">
                <a:solidFill>
                  <a:schemeClr val="tx1"/>
                </a:solidFill>
                <a:latin typeface="Verdana" panose="020B060403050404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Verdana" panose="020B060403050404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Verdana" panose="020B060403050404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>
                <a:solidFill>
                  <a:schemeClr val="tx1"/>
                </a:solidFill>
                <a:latin typeface="Verdana" panose="020B0604030504040204" pitchFamily="34" charset="0"/>
              </a:defRPr>
            </a:lvl9pPr>
          </a:lstStyle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sz="1800">
                <a:latin typeface="Arial" panose="020B0604020202020204" pitchFamily="34" charset="0"/>
                <a:ea typeface="Lucida Grande" pitchFamily="1" charset="0"/>
                <a:cs typeface="Lucida Grande" pitchFamily="1" charset="0"/>
              </a:rPr>
              <a:t>●</a:t>
            </a:r>
            <a:r>
              <a:rPr lang="en-US" sz="1800">
                <a:latin typeface="Arial" panose="020B0604020202020204" pitchFamily="34" charset="0"/>
              </a:rPr>
              <a:t> Universal life</a:t>
            </a: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sz="1800">
                <a:latin typeface="Arial" panose="020B0604020202020204" pitchFamily="34" charset="0"/>
                <a:ea typeface="Lucida Grande" pitchFamily="1" charset="0"/>
                <a:cs typeface="Lucida Grande" pitchFamily="1" charset="0"/>
              </a:rPr>
              <a:t>●</a:t>
            </a:r>
            <a:r>
              <a:rPr lang="en-US" sz="1800">
                <a:latin typeface="Arial" panose="020B0604020202020204" pitchFamily="34" charset="0"/>
              </a:rPr>
              <a:t> Variable universal life</a:t>
            </a: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sz="1800">
                <a:latin typeface="Arial" panose="020B0604020202020204" pitchFamily="34" charset="0"/>
                <a:ea typeface="Lucida Grande" pitchFamily="1" charset="0"/>
                <a:cs typeface="Lucida Grande" pitchFamily="1" charset="0"/>
              </a:rPr>
              <a:t>●</a:t>
            </a:r>
            <a:r>
              <a:rPr lang="en-US" sz="1800">
                <a:latin typeface="Arial" panose="020B0604020202020204" pitchFamily="34" charset="0"/>
              </a:rPr>
              <a:t> Current assumption whole life</a:t>
            </a:r>
          </a:p>
          <a:p>
            <a:pPr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sz="1800">
                <a:latin typeface="Arial" panose="020B0604020202020204" pitchFamily="34" charset="0"/>
                <a:ea typeface="Lucida Grande" pitchFamily="1" charset="0"/>
                <a:cs typeface="Lucida Grande" pitchFamily="1" charset="0"/>
              </a:rPr>
              <a:t>●</a:t>
            </a:r>
            <a:r>
              <a:rPr lang="en-US" sz="1800">
                <a:latin typeface="Arial" panose="020B0604020202020204" pitchFamily="34" charset="0"/>
              </a:rPr>
              <a:t> </a:t>
            </a:r>
            <a:r>
              <a:rPr lang="en-US" sz="1800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sz="1800">
                <a:latin typeface="Arial" panose="020B0604020202020204" pitchFamily="34" charset="0"/>
              </a:rPr>
              <a:t>ndeterminate-premium whole life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Types of Whole Life Insurance</a:t>
            </a:r>
          </a:p>
        </p:txBody>
      </p:sp>
      <p:sp>
        <p:nvSpPr>
          <p:cNvPr id="4710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676400"/>
            <a:ext cx="8763000" cy="4953000"/>
          </a:xfrm>
        </p:spPr>
        <p:txBody>
          <a:bodyPr rIns="91440"/>
          <a:lstStyle/>
          <a:p>
            <a:pPr eaLnBrk="1" hangingPunct="1"/>
            <a:r>
              <a:rPr lang="en-US" sz="2400" u="sng" smtClean="0"/>
              <a:t>Ordinary life insurance</a:t>
            </a:r>
            <a:r>
              <a:rPr lang="en-US" sz="2400" smtClean="0"/>
              <a:t> is a level-premium policy that provides lifetime protection</a:t>
            </a:r>
          </a:p>
          <a:p>
            <a:pPr lvl="1" eaLnBrk="1" hangingPunct="1"/>
            <a:r>
              <a:rPr lang="en-US" sz="2000" smtClean="0"/>
              <a:t>Premiums are level throughout the premium paying period</a:t>
            </a:r>
          </a:p>
          <a:p>
            <a:pPr lvl="1" eaLnBrk="1" hangingPunct="1"/>
            <a:r>
              <a:rPr lang="en-US" sz="2000" smtClean="0"/>
              <a:t>The excess premiums paid during the early years are used to supplement the inadequate premiums paid during the later years of the policy. It is referred to as a </a:t>
            </a:r>
            <a:r>
              <a:rPr lang="en-US" sz="2000" u="sng" smtClean="0"/>
              <a:t>legal reserve</a:t>
            </a:r>
            <a:endParaRPr lang="en-US" sz="2000" smtClean="0"/>
          </a:p>
          <a:p>
            <a:pPr lvl="1" eaLnBrk="1" hangingPunct="1"/>
            <a:r>
              <a:rPr lang="en-US" sz="2000" smtClean="0"/>
              <a:t>The insurer’s legal reserve is a liability that must be offset by sufficient financial assets</a:t>
            </a:r>
          </a:p>
          <a:p>
            <a:pPr lvl="1" eaLnBrk="1" hangingPunct="1"/>
            <a:r>
              <a:rPr lang="en-US" sz="2000" smtClean="0"/>
              <a:t>The </a:t>
            </a:r>
            <a:r>
              <a:rPr lang="en-US" sz="2000" u="sng" smtClean="0"/>
              <a:t>net amount at risk</a:t>
            </a:r>
            <a:r>
              <a:rPr lang="en-US" sz="2000" smtClean="0"/>
              <a:t> is the difference between the legal reserve and the face amount of coverage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457200"/>
            <a:ext cx="8458200" cy="1143000"/>
          </a:xfrm>
        </p:spPr>
        <p:txBody>
          <a:bodyPr anchor="ctr"/>
          <a:lstStyle/>
          <a:p>
            <a:pPr eaLnBrk="1" hangingPunct="1"/>
            <a:r>
              <a:rPr lang="en-US" sz="2400" smtClean="0"/>
              <a:t>Exhibit 11.3</a:t>
            </a:r>
            <a:r>
              <a:rPr lang="en-US" sz="2400" b="0" smtClean="0"/>
              <a:t>  Relationship Between the Net Amount at Risk and Legal Reserve (1980 CSO Mortality Table)</a:t>
            </a:r>
            <a:r>
              <a:rPr lang="en-US" sz="2400" b="0" baseline="30000" smtClean="0"/>
              <a:t>a</a:t>
            </a:r>
            <a:endParaRPr lang="en-US" sz="2800" smtClean="0"/>
          </a:p>
        </p:txBody>
      </p:sp>
      <p:pic>
        <p:nvPicPr>
          <p:cNvPr id="49155" name="Picture 6" descr="ex11_0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905000"/>
            <a:ext cx="6276975" cy="433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Types of Whole Life Insurance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676400"/>
            <a:ext cx="8686800" cy="4648200"/>
          </a:xfrm>
        </p:spPr>
        <p:txBody>
          <a:bodyPr rIns="91440"/>
          <a:lstStyle/>
          <a:p>
            <a:pPr lvl="1" eaLnBrk="1" hangingPunct="1">
              <a:lnSpc>
                <a:spcPct val="90000"/>
              </a:lnSpc>
            </a:pPr>
            <a:r>
              <a:rPr lang="en-US" smtClean="0"/>
              <a:t>Another characteristic of ordinary life insurance policies is the accumulation of </a:t>
            </a:r>
            <a:r>
              <a:rPr lang="en-US" u="sng" smtClean="0"/>
              <a:t>cash surrender values</a:t>
            </a:r>
            <a:endParaRPr lang="en-US" smtClean="0"/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A policyholder overpays for insurance protection during the early years, resulting in a legal reserve and the accumulation of cash values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Because of the loading for expenses and high first-year acquisition costs, cash values are initially below the legal reserve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The policyowner has the right to borrow the cash value or exercise a cash surrender options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An ordinary life policy is appropriate when lifetime protection is needed</a:t>
            </a:r>
          </a:p>
          <a:p>
            <a:pPr lvl="1" eaLnBrk="1" hangingPunct="1">
              <a:lnSpc>
                <a:spcPct val="90000"/>
              </a:lnSpc>
              <a:buFontTx/>
              <a:buNone/>
            </a:pPr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434975"/>
            <a:ext cx="8610600" cy="793750"/>
          </a:xfrm>
        </p:spPr>
        <p:txBody>
          <a:bodyPr anchor="ctr"/>
          <a:lstStyle/>
          <a:p>
            <a:pPr eaLnBrk="1" hangingPunct="1"/>
            <a:r>
              <a:rPr lang="en-US" smtClean="0"/>
              <a:t>Types of Whole Life Insurance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676400"/>
            <a:ext cx="8763000" cy="50292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z="2000" smtClean="0"/>
              <a:t>The major limitation of ordinary life insurance is that some people are still underinsured after the policy is purchased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A term policy for the same premium would purchase substantially more protection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smtClean="0"/>
              <a:t>Under a </a:t>
            </a:r>
            <a:r>
              <a:rPr lang="en-US" sz="2000" u="sng" smtClean="0"/>
              <a:t>limited-payment life insurance</a:t>
            </a:r>
            <a:r>
              <a:rPr lang="en-US" sz="2000" smtClean="0"/>
              <a:t> policy, the insured has lifetime protection, and premiums are level, but they are paid only for a certain period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1800" smtClean="0"/>
              <a:t>A </a:t>
            </a:r>
            <a:r>
              <a:rPr lang="en-US" sz="1800" u="sng" smtClean="0"/>
              <a:t>single-premium whole life</a:t>
            </a:r>
            <a:r>
              <a:rPr lang="en-US" sz="1800" smtClean="0"/>
              <a:t> policy provides lifetime protection with a single premium</a:t>
            </a:r>
          </a:p>
          <a:p>
            <a:pPr eaLnBrk="1" hangingPunct="1">
              <a:lnSpc>
                <a:spcPct val="90000"/>
              </a:lnSpc>
            </a:pPr>
            <a:r>
              <a:rPr lang="en-US" sz="2000" u="sng" smtClean="0"/>
              <a:t>Endowment insurance</a:t>
            </a:r>
            <a:r>
              <a:rPr lang="en-US" sz="2000" smtClean="0"/>
              <a:t> pays the face amount of insurance if the insured dies within a specified period. If the insured is still alive at the end of the period, the face amount is paid to the policyholder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69888"/>
            <a:ext cx="8610600" cy="925512"/>
          </a:xfrm>
        </p:spPr>
        <p:txBody>
          <a:bodyPr anchor="ctr"/>
          <a:lstStyle/>
          <a:p>
            <a:pPr eaLnBrk="1" hangingPunct="1"/>
            <a:r>
              <a:rPr lang="en-US" sz="2800" smtClean="0"/>
              <a:t>Variations of Whole Life Insurance</a:t>
            </a:r>
          </a:p>
        </p:txBody>
      </p:sp>
      <p:sp>
        <p:nvSpPr>
          <p:cNvPr id="5529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752600"/>
            <a:ext cx="8763000" cy="47244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Insurers have developed a wide variety of whole life products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u="sng" smtClean="0"/>
              <a:t>Variable life insurance</a:t>
            </a:r>
            <a:r>
              <a:rPr lang="en-US" sz="2000" smtClean="0"/>
              <a:t> is a fixed-premium policy in which the death benefit and cash values vary according to the investment experience of a separate account maintained by the insurer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premium is level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The entire reserve is held in a separate account and is invested in common stocks or other investments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If the investment experience is favorable, the face amount of insurance is increased 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Cash surrender values are not guaranteed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Although the insurer bears the risk of excessive mortality and expenses, the policyholder bears the risk of poor investment results</a:t>
            </a:r>
          </a:p>
          <a:p>
            <a:pPr lvl="1" eaLnBrk="1" hangingPunct="1">
              <a:lnSpc>
                <a:spcPct val="80000"/>
              </a:lnSpc>
            </a:pPr>
            <a:endParaRPr lang="en-US" sz="1800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3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434975"/>
            <a:ext cx="8610600" cy="793750"/>
          </a:xfrm>
        </p:spPr>
        <p:txBody>
          <a:bodyPr anchor="ctr"/>
          <a:lstStyle/>
          <a:p>
            <a:pPr eaLnBrk="1" hangingPunct="1"/>
            <a:r>
              <a:rPr lang="en-US" sz="2800" smtClean="0"/>
              <a:t>Variations of Whole Life Insurance</a:t>
            </a:r>
            <a:endParaRPr lang="en-US" sz="2400" smtClean="0"/>
          </a:p>
        </p:txBody>
      </p:sp>
      <p:sp>
        <p:nvSpPr>
          <p:cNvPr id="57347" name="Rectangle 4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676400"/>
            <a:ext cx="8763000" cy="4343400"/>
          </a:xfrm>
        </p:spPr>
        <p:txBody>
          <a:bodyPr rIns="91440"/>
          <a:lstStyle/>
          <a:p>
            <a:pPr eaLnBrk="1" hangingPunct="1">
              <a:spcBef>
                <a:spcPct val="50000"/>
              </a:spcBef>
            </a:pPr>
            <a:r>
              <a:rPr lang="en-US" sz="2400" u="sng" smtClean="0"/>
              <a:t>Universal Life Insurance</a:t>
            </a:r>
            <a:r>
              <a:rPr lang="en-US" sz="2400" smtClean="0"/>
              <a:t> is a flexible premium policy that provides lifetime protection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2000" smtClean="0"/>
              <a:t>After the first premium, the policyholder decides the amount and frequency of payments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z="1800" smtClean="0"/>
              <a:t>Most policies have a target premium, but the policyowner is not obligated to pay it</a:t>
            </a:r>
          </a:p>
          <a:p>
            <a:pPr lvl="1" eaLnBrk="1" hangingPunct="1">
              <a:spcBef>
                <a:spcPct val="50000"/>
              </a:spcBef>
            </a:pPr>
            <a:r>
              <a:rPr lang="en-US" sz="2000" smtClean="0"/>
              <a:t>The protection and savings components are unbundled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z="1800" smtClean="0"/>
              <a:t>the policyholder’s statement shows the premiums paid, death benefit, and value of the cash value account 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z="1800" smtClean="0"/>
              <a:t>It also shows the mortality charge and the interest credited to the cash value account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Variations of Whole Life Insurance</a:t>
            </a:r>
          </a:p>
        </p:txBody>
      </p:sp>
      <p:sp>
        <p:nvSpPr>
          <p:cNvPr id="5939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752600"/>
            <a:ext cx="8534400" cy="4572000"/>
          </a:xfrm>
        </p:spPr>
        <p:txBody>
          <a:bodyPr rIns="91440"/>
          <a:lstStyle/>
          <a:p>
            <a:pPr lvl="1" eaLnBrk="1" hangingPunct="1">
              <a:spcBef>
                <a:spcPct val="50000"/>
              </a:spcBef>
            </a:pPr>
            <a:r>
              <a:rPr lang="en-US" smtClean="0"/>
              <a:t>There are two forms of universal life insurance: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Option A pays a level death benefit during the early years</a:t>
            </a:r>
          </a:p>
          <a:p>
            <a:pPr lvl="3" eaLnBrk="1" hangingPunct="1">
              <a:spcBef>
                <a:spcPct val="50000"/>
              </a:spcBef>
            </a:pPr>
            <a:r>
              <a:rPr lang="en-US" smtClean="0"/>
              <a:t>The death benefit increases in later years to meet the corridor test required by the Internal Revenue Code</a:t>
            </a:r>
          </a:p>
          <a:p>
            <a:pPr lvl="2" eaLnBrk="1" hangingPunct="1">
              <a:spcBef>
                <a:spcPct val="50000"/>
              </a:spcBef>
            </a:pPr>
            <a:r>
              <a:rPr lang="en-US" smtClean="0"/>
              <a:t>Option B provides for an increasing death benefit</a:t>
            </a:r>
          </a:p>
          <a:p>
            <a:pPr lvl="3" eaLnBrk="1" hangingPunct="1">
              <a:spcBef>
                <a:spcPct val="50000"/>
              </a:spcBef>
            </a:pPr>
            <a:r>
              <a:rPr lang="en-US" smtClean="0"/>
              <a:t>The death benefit is equal to a constant net amount at risk plus the accumulated cash value</a:t>
            </a:r>
          </a:p>
          <a:p>
            <a:pPr lvl="1" eaLnBrk="1" hangingPunct="1">
              <a:spcBef>
                <a:spcPct val="50000"/>
              </a:spcBef>
            </a:pPr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304800" y="303213"/>
            <a:ext cx="2819400" cy="2744787"/>
          </a:xfrm>
        </p:spPr>
        <p:txBody>
          <a:bodyPr anchor="ctr"/>
          <a:lstStyle/>
          <a:p>
            <a:pPr eaLnBrk="1" hangingPunct="1"/>
            <a:r>
              <a:rPr lang="en-US" sz="2800" smtClean="0"/>
              <a:t>Exhibit 11.4</a:t>
            </a:r>
            <a:r>
              <a:rPr lang="en-US" sz="2800" b="0" smtClean="0"/>
              <a:t>  Two forms of Universal Life Insurance Death Benefits</a:t>
            </a:r>
            <a:endParaRPr lang="en-US" sz="2800" smtClean="0"/>
          </a:p>
        </p:txBody>
      </p:sp>
      <p:pic>
        <p:nvPicPr>
          <p:cNvPr id="61443" name="Picture 6" descr="ex11_0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886200" y="457200"/>
            <a:ext cx="4803775" cy="563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Variations of Whole Life Insurance</a:t>
            </a:r>
          </a:p>
        </p:txBody>
      </p:sp>
      <p:sp>
        <p:nvSpPr>
          <p:cNvPr id="634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rIns="91440"/>
          <a:lstStyle/>
          <a:p>
            <a:pPr lvl="1" eaLnBrk="1" hangingPunct="1">
              <a:lnSpc>
                <a:spcPct val="90000"/>
              </a:lnSpc>
            </a:pPr>
            <a:r>
              <a:rPr lang="en-US" smtClean="0"/>
              <a:t>Universal life provides considerable flexibility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Cash withdrawals are permitted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Policies receive favorable federal income tax treatment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mtClean="0"/>
              <a:t>Limitations of universal life policies include: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Insurers advertise misleading rates of return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Cash-value and premium-payment projections based on higher interest rates are misleading and invalid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Insurers can increase the current mortality charge to recoup expenses</a:t>
            </a:r>
          </a:p>
          <a:p>
            <a:pPr lvl="2" eaLnBrk="1" hangingPunct="1">
              <a:lnSpc>
                <a:spcPct val="90000"/>
              </a:lnSpc>
            </a:pPr>
            <a:r>
              <a:rPr lang="en-US" smtClean="0"/>
              <a:t>A policy may lapse because some policyowners do not have a firm commitment to pay premiums</a:t>
            </a:r>
          </a:p>
          <a:p>
            <a:pPr lvl="1" eaLnBrk="1" hangingPunct="1">
              <a:lnSpc>
                <a:spcPct val="90000"/>
              </a:lnSpc>
            </a:pPr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533400"/>
            <a:ext cx="2743200" cy="3276600"/>
          </a:xfrm>
        </p:spPr>
        <p:txBody>
          <a:bodyPr anchor="t"/>
          <a:lstStyle/>
          <a:p>
            <a:pPr eaLnBrk="1" hangingPunct="1"/>
            <a:r>
              <a:rPr lang="en-US" sz="2000" smtClean="0"/>
              <a:t>Exhibit 11.5</a:t>
            </a:r>
            <a:r>
              <a:rPr lang="en-US" sz="2000" b="0" smtClean="0"/>
              <a:t>  $100,000 Universal Life Policy, Level Death Benefit, Male Age 25, Nonsmoker, 5.5 Percent Assumed Interest </a:t>
            </a:r>
            <a:r>
              <a:rPr lang="en-US" sz="2000" b="0" i="1" smtClean="0"/>
              <a:t>(con’t)</a:t>
            </a:r>
            <a:endParaRPr lang="en-US" smtClean="0"/>
          </a:p>
        </p:txBody>
      </p:sp>
      <p:pic>
        <p:nvPicPr>
          <p:cNvPr id="65539" name="Picture 6" descr="ex11_05a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3000375" y="457200"/>
            <a:ext cx="5153025" cy="594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228600" y="193675"/>
            <a:ext cx="7315200" cy="1143000"/>
          </a:xfrm>
        </p:spPr>
        <p:txBody>
          <a:bodyPr anchor="ctr"/>
          <a:lstStyle/>
          <a:p>
            <a:pPr eaLnBrk="1" hangingPunct="1"/>
            <a:r>
              <a:rPr lang="en-US" sz="2000" smtClean="0"/>
              <a:t>Exhibit 11.5</a:t>
            </a:r>
            <a:r>
              <a:rPr lang="en-US" sz="2000" b="0" smtClean="0"/>
              <a:t>  $100,000 Universal Life Policy, Level Death Benefit, Male Age 25, Nonsmoker, 5.5 Percent Assumed Interest</a:t>
            </a:r>
            <a:endParaRPr lang="en-US" sz="2000" smtClean="0"/>
          </a:p>
        </p:txBody>
      </p:sp>
      <p:pic>
        <p:nvPicPr>
          <p:cNvPr id="67587" name="Picture 6" descr="ex11_05b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524000" y="1600200"/>
            <a:ext cx="5621338" cy="4803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Variations of Whole Life Insurance</a:t>
            </a:r>
          </a:p>
        </p:txBody>
      </p:sp>
      <p:sp>
        <p:nvSpPr>
          <p:cNvPr id="6963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676400"/>
            <a:ext cx="8763000" cy="4648200"/>
          </a:xfrm>
        </p:spPr>
        <p:txBody>
          <a:bodyPr rIns="91440"/>
          <a:lstStyle/>
          <a:p>
            <a:pPr eaLnBrk="1" hangingPunct="1"/>
            <a:r>
              <a:rPr lang="en-US" u="sng" smtClean="0"/>
              <a:t>Variable universal life</a:t>
            </a:r>
            <a:r>
              <a:rPr lang="en-US" smtClean="0"/>
              <a:t> is an important variation of whole life insurance</a:t>
            </a:r>
          </a:p>
          <a:p>
            <a:pPr lvl="1" eaLnBrk="1" hangingPunct="1"/>
            <a:r>
              <a:rPr lang="en-US" smtClean="0"/>
              <a:t>Most are sold as investments</a:t>
            </a:r>
          </a:p>
          <a:p>
            <a:pPr lvl="1" eaLnBrk="1" hangingPunct="1"/>
            <a:r>
              <a:rPr lang="en-US" smtClean="0"/>
              <a:t>Similar to universal life except that:</a:t>
            </a:r>
          </a:p>
          <a:p>
            <a:pPr lvl="2" eaLnBrk="1" hangingPunct="1"/>
            <a:r>
              <a:rPr lang="en-US" smtClean="0"/>
              <a:t>The policy owner decides how the premiums are invested</a:t>
            </a:r>
          </a:p>
          <a:p>
            <a:pPr lvl="2" eaLnBrk="1" hangingPunct="1"/>
            <a:r>
              <a:rPr lang="en-US" smtClean="0"/>
              <a:t>The policy does not guarantee a minimum interest rate or minimum cash value</a:t>
            </a:r>
          </a:p>
          <a:p>
            <a:pPr lvl="1" eaLnBrk="1" hangingPunct="1"/>
            <a:r>
              <a:rPr lang="en-US" smtClean="0"/>
              <a:t>These policies have relatively high expense charges, including front-end loads for sales commissions, back-end surrender charges, and investment management fees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Variations of Whole Life Insurance</a:t>
            </a:r>
          </a:p>
        </p:txBody>
      </p:sp>
      <p:sp>
        <p:nvSpPr>
          <p:cNvPr id="7168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752600"/>
            <a:ext cx="8763000" cy="47244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u="sng" smtClean="0"/>
              <a:t>Current assumption whole life insurance</a:t>
            </a:r>
            <a:r>
              <a:rPr lang="en-US" sz="2000" smtClean="0"/>
              <a:t> is a nonparticipating whole life policy in which the cash values are based on the insurer’s current mortality, investment, and expense experience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An accumulation account reflects the cash value under the policy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If the policy is surrendered, a surrender charge is deducted from the accumulation account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 guaranteed interest rate and current interest rate are used to determine cash values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 fixed death benefit and maximum premium level at the time of issue are stated in the policy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Two forms of current assumption whole life products: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Low-premium products, with a low initial premium</a:t>
            </a:r>
          </a:p>
          <a:p>
            <a:pPr lvl="2" eaLnBrk="1" hangingPunct="1">
              <a:lnSpc>
                <a:spcPct val="80000"/>
              </a:lnSpc>
            </a:pPr>
            <a:r>
              <a:rPr lang="en-US" sz="1600" smtClean="0"/>
              <a:t>High-premium products, with a vanishing premium provision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Exhibit 11.6</a:t>
            </a:r>
            <a:r>
              <a:rPr lang="en-US" sz="2800" b="0" smtClean="0"/>
              <a:t>  Comparison of Major Life Insurance Contracts</a:t>
            </a:r>
            <a:endParaRPr lang="en-US" smtClean="0"/>
          </a:p>
        </p:txBody>
      </p:sp>
      <p:pic>
        <p:nvPicPr>
          <p:cNvPr id="73731" name="Picture 6" descr="ex11_06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xmlns="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76400"/>
            <a:ext cx="6883400" cy="4567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z="2800" smtClean="0"/>
              <a:t>Variations of Whole Life Insurance</a:t>
            </a:r>
          </a:p>
        </p:txBody>
      </p:sp>
      <p:sp>
        <p:nvSpPr>
          <p:cNvPr id="7577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152400" y="1752600"/>
            <a:ext cx="8763000" cy="4191000"/>
          </a:xfrm>
        </p:spPr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An </a:t>
            </a:r>
            <a:r>
              <a:rPr lang="en-US" sz="2000" u="sng" smtClean="0"/>
              <a:t>indeterminate-premium whole life</a:t>
            </a:r>
            <a:r>
              <a:rPr lang="en-US" sz="2000" smtClean="0"/>
              <a:t> policy is a generic name for a nonparticipating policy that permits the insurer to adjust premiums based on anticipated future experience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After an initial guaranteed period, the insurer can increase premiums up to the maximum limit if the insurer’s experience is expected to worsen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Other Types of Life Insurance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4294967295"/>
          </p:nvPr>
        </p:nvSpPr>
        <p:spPr/>
        <p:txBody>
          <a:bodyPr rIns="91440"/>
          <a:lstStyle/>
          <a:p>
            <a:pPr eaLnBrk="1" hangingPunct="1">
              <a:lnSpc>
                <a:spcPct val="80000"/>
              </a:lnSpc>
            </a:pPr>
            <a:r>
              <a:rPr lang="en-US" sz="2000" smtClean="0"/>
              <a:t>A </a:t>
            </a:r>
            <a:r>
              <a:rPr lang="en-US" sz="2000" u="sng" smtClean="0"/>
              <a:t>modified life</a:t>
            </a:r>
            <a:r>
              <a:rPr lang="en-US" sz="2000" smtClean="0"/>
              <a:t> policy is a whole life policy in which premiums are lower for the first three to five years and higher thereafter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u="sng" smtClean="0"/>
              <a:t>Preferred risk</a:t>
            </a:r>
            <a:r>
              <a:rPr lang="en-US" sz="2000" smtClean="0"/>
              <a:t> policies are sold at lower rates to individuals whose mortality experience is expected to be lower than average (e.g., a non-smoker)</a:t>
            </a:r>
          </a:p>
          <a:p>
            <a:pPr eaLnBrk="1" hangingPunct="1">
              <a:lnSpc>
                <a:spcPct val="80000"/>
              </a:lnSpc>
            </a:pPr>
            <a:r>
              <a:rPr lang="en-US" sz="2000" u="sng" smtClean="0"/>
              <a:t>Second-to-Die life insurance</a:t>
            </a:r>
            <a:r>
              <a:rPr lang="en-US" sz="2000" smtClean="0"/>
              <a:t> insures two or more lives and pays the death benefit upon the death of the second or last insured</a:t>
            </a:r>
          </a:p>
          <a:p>
            <a:pPr lvl="1" eaLnBrk="1" hangingPunct="1">
              <a:lnSpc>
                <a:spcPct val="80000"/>
              </a:lnSpc>
            </a:pPr>
            <a:r>
              <a:rPr lang="en-US" sz="1800" smtClean="0"/>
              <a:t>Usually whole life, but can be term</a:t>
            </a:r>
          </a:p>
          <a:p>
            <a:pPr eaLnBrk="1" hangingPunct="1"/>
            <a:endParaRPr lang="en-US" smtClean="0"/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anchor="ctr"/>
          <a:lstStyle/>
          <a:p>
            <a:pPr eaLnBrk="1" hangingPunct="1"/>
            <a:r>
              <a:rPr lang="en-US" smtClean="0"/>
              <a:t>Other Types of Life Insurance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28600" y="1752600"/>
            <a:ext cx="8686800" cy="4267200"/>
          </a:xfrm>
        </p:spPr>
        <p:txBody>
          <a:bodyPr rIns="91440"/>
          <a:lstStyle/>
          <a:p>
            <a:pPr eaLnBrk="1" hangingPunct="1">
              <a:lnSpc>
                <a:spcPct val="90000"/>
              </a:lnSpc>
            </a:pPr>
            <a:r>
              <a:rPr lang="en-US" sz="2400" u="sng" smtClean="0"/>
              <a:t>Savings Bank Life Insurance</a:t>
            </a:r>
            <a:r>
              <a:rPr lang="en-US" sz="2400" smtClean="0"/>
              <a:t> (SBLI) is a type of life insurance that is sold by savings banks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Policies were sold originally by savings banks in Massachusetts, NY and Connecticut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SBLI is also sold over the phone or through Websites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smtClean="0"/>
              <a:t>Historically, </a:t>
            </a:r>
            <a:r>
              <a:rPr lang="en-US" sz="2400" u="sng" smtClean="0"/>
              <a:t>industrial life insurance</a:t>
            </a:r>
            <a:r>
              <a:rPr lang="en-US" sz="2400" smtClean="0"/>
              <a:t> was a class of life insurance that was issued in small amounts and an agent of the company collected the premiums at the insured’s home</a:t>
            </a:r>
          </a:p>
          <a:p>
            <a:pPr lvl="1" eaLnBrk="1" hangingPunct="1">
              <a:lnSpc>
                <a:spcPct val="90000"/>
              </a:lnSpc>
            </a:pPr>
            <a:r>
              <a:rPr lang="en-US" sz="2000" smtClean="0"/>
              <a:t>Also known as home service life insurance</a:t>
            </a:r>
          </a:p>
          <a:p>
            <a:pPr eaLnBrk="1" hangingPunct="1">
              <a:lnSpc>
                <a:spcPct val="90000"/>
              </a:lnSpc>
            </a:pPr>
            <a:r>
              <a:rPr lang="en-US" sz="2400" u="sng" smtClean="0"/>
              <a:t>Group life insurance</a:t>
            </a:r>
            <a:r>
              <a:rPr lang="en-US" sz="2400" smtClean="0"/>
              <a:t> provides life insurance on a group of people in a single master contract</a:t>
            </a:r>
          </a:p>
        </p:txBody>
      </p:sp>
    </p:spTree>
  </p:cSld>
  <p:clrMapOvr>
    <a:masterClrMapping/>
  </p:clrMapOvr>
  <p:transition spd="med"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Rectangle 6"/>
          <p:cNvSpPr>
            <a:spLocks noGrp="1" noChangeArrowheads="1"/>
          </p:cNvSpPr>
          <p:nvPr>
            <p:ph type="subTitle" idx="4294967295"/>
          </p:nvPr>
        </p:nvSpPr>
        <p:spPr>
          <a:xfrm>
            <a:off x="990600" y="3124200"/>
            <a:ext cx="6705600" cy="914400"/>
          </a:xfrm>
          <a:solidFill>
            <a:srgbClr val="00B050"/>
          </a:solidFill>
        </p:spPr>
        <p:txBody>
          <a:bodyPr anchor="ctr"/>
          <a:lstStyle/>
          <a:p>
            <a:pPr marL="0" indent="0" algn="ctr" eaLnBrk="1" hangingPunct="1">
              <a:spcBef>
                <a:spcPct val="30000"/>
              </a:spcBef>
              <a:buClr>
                <a:schemeClr val="tx1"/>
              </a:buClr>
              <a:buFont typeface="Times" panose="02020603050405020304" pitchFamily="18" charset="0"/>
              <a:buNone/>
            </a:pPr>
            <a:r>
              <a:rPr lang="en-US" b="1" dirty="0" smtClean="0"/>
              <a:t>End of Lecture 21</a:t>
            </a:r>
          </a:p>
        </p:txBody>
      </p:sp>
    </p:spTree>
  </p:cSld>
  <p:clrMapOvr>
    <a:masterClrMapping/>
  </p:clrMapOvr>
  <p:transition spd="med">
    <p:fade thruBlk="1"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00_REJDA_6117643_11_RMI_C00">
  <a:themeElements>
    <a:clrScheme name="M00_REJDA_6117643_11_RMI_C00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M00_REJDA_6117643_11_RMI_C00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  <a:extLst>
          <a:ext uri="{AF507438-7753-43E0-B8FC-AC1667EBCBE1}">
            <a14:hiddenEffects xmlns:a14="http://schemas.microsoft.com/office/drawing/2010/main" xmlns="">
              <a:effectLst>
                <a:outerShdw dist="35921" dir="2700000" algn="ctr" rotWithShape="0">
                  <a:schemeClr val="bg2"/>
                </a:outerShdw>
              </a:effectLst>
            </a14:hiddenEffects>
          </a:ext>
        </a:extLst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Times" panose="02020603050405020304" pitchFamily="18" charset="0"/>
          </a:defRPr>
        </a:defPPr>
      </a:lstStyle>
    </a:lnDef>
  </a:objectDefaults>
  <a:extraClrSchemeLst>
    <a:extraClrScheme>
      <a:clrScheme name="M00_REJDA_6117643_11_RMI_C00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M00_REJDA_6117643_11_RMI_C00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713E39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BBAFAE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M00_REJDA_6117643_11_RMI_C00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Macintosh HD:Users:stephanielindsey:Documents:AW_Rejda_PPT_Alison:Rejda_Template:M00_REJDA_6117643_11_RMI_C00.pot</Template>
  <TotalTime>1308</TotalTime>
  <Words>2198</Words>
  <Application>Microsoft Office PowerPoint</Application>
  <PresentationFormat>On-screen Show (4:3)</PresentationFormat>
  <Paragraphs>226</Paragraphs>
  <Slides>34</Slides>
  <Notes>34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M00_REJDA_6117643_11_RMI_C00</vt:lpstr>
      <vt:lpstr>Slide 1</vt:lpstr>
      <vt:lpstr>Agenda</vt:lpstr>
      <vt:lpstr>Premature Death</vt:lpstr>
      <vt:lpstr>Premature Death</vt:lpstr>
      <vt:lpstr>Financial Impact of Premature Death on Different Types of Families</vt:lpstr>
      <vt:lpstr>Amount of Life Insurance to Own</vt:lpstr>
      <vt:lpstr>Amount of Life Insurance to Own</vt:lpstr>
      <vt:lpstr>Exhibit 11.1  How Much Life Insurance Do You Need?</vt:lpstr>
      <vt:lpstr>Amount of Life Insurance to Own</vt:lpstr>
      <vt:lpstr>Amount of Life Insurance to Own</vt:lpstr>
      <vt:lpstr>Types of Life Insurance</vt:lpstr>
      <vt:lpstr>Types of Term Life Insurance</vt:lpstr>
      <vt:lpstr>Types of Term Life Insurance</vt:lpstr>
      <vt:lpstr>Uses and Limitations of Term Life Insurance</vt:lpstr>
      <vt:lpstr>Exhibit 11.2  Examples of Term Life Insurance Premiums</vt:lpstr>
      <vt:lpstr>Types of Whole Life Insurance</vt:lpstr>
      <vt:lpstr>Types of Whole Life Insurance</vt:lpstr>
      <vt:lpstr>Exhibit 11.3  Relationship Between the Net Amount at Risk and Legal Reserve (1980 CSO Mortality Table)a</vt:lpstr>
      <vt:lpstr>Types of Whole Life Insurance</vt:lpstr>
      <vt:lpstr>Types of Whole Life Insurance</vt:lpstr>
      <vt:lpstr>Variations of Whole Life Insurance</vt:lpstr>
      <vt:lpstr>Variations of Whole Life Insurance</vt:lpstr>
      <vt:lpstr>Variations of Whole Life Insurance</vt:lpstr>
      <vt:lpstr>Exhibit 11.4  Two forms of Universal Life Insurance Death Benefits</vt:lpstr>
      <vt:lpstr>Variations of Whole Life Insurance</vt:lpstr>
      <vt:lpstr>Exhibit 11.5  $100,000 Universal Life Policy, Level Death Benefit, Male Age 25, Nonsmoker, 5.5 Percent Assumed Interest (con’t)</vt:lpstr>
      <vt:lpstr>Exhibit 11.5  $100,000 Universal Life Policy, Level Death Benefit, Male Age 25, Nonsmoker, 5.5 Percent Assumed Interest</vt:lpstr>
      <vt:lpstr>Variations of Whole Life Insurance</vt:lpstr>
      <vt:lpstr>Variations of Whole Life Insurance</vt:lpstr>
      <vt:lpstr>Exhibit 11.6  Comparison of Major Life Insurance Contracts</vt:lpstr>
      <vt:lpstr>Variations of Whole Life Insurance</vt:lpstr>
      <vt:lpstr>Other Types of Life Insurance</vt:lpstr>
      <vt:lpstr>Other Types of Life Insurance</vt:lpstr>
      <vt:lpstr>Slide 34</vt:lpstr>
    </vt:vector>
  </TitlesOfParts>
  <Manager/>
  <Company>Copyright © 2011 Pearson Prentice Hall. All rights reserved.</Company>
  <LinksUpToDate>false</LinksUpToDate>
  <SharedDoc>false</SharedDoc>
  <HyperlinkBase/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11</dc:title>
  <dc:subject>Life Insurance</dc:subject>
  <dc:creator>George E. Rejda</dc:creator>
  <cp:keywords/>
  <dc:description/>
  <cp:lastModifiedBy>NTS</cp:lastModifiedBy>
  <cp:revision>105</cp:revision>
  <dcterms:created xsi:type="dcterms:W3CDTF">2004-08-04T08:00:35Z</dcterms:created>
  <dcterms:modified xsi:type="dcterms:W3CDTF">2014-06-19T18:23:55Z</dcterms:modified>
  <cp:category/>
</cp:coreProperties>
</file>