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32"/>
  </p:notesMasterIdLst>
  <p:sldIdLst>
    <p:sldId id="473" r:id="rId2"/>
    <p:sldId id="474" r:id="rId3"/>
    <p:sldId id="446" r:id="rId4"/>
    <p:sldId id="447" r:id="rId5"/>
    <p:sldId id="448" r:id="rId6"/>
    <p:sldId id="449" r:id="rId7"/>
    <p:sldId id="450" r:id="rId8"/>
    <p:sldId id="451" r:id="rId9"/>
    <p:sldId id="452" r:id="rId10"/>
    <p:sldId id="453" r:id="rId11"/>
    <p:sldId id="454" r:id="rId12"/>
    <p:sldId id="455" r:id="rId13"/>
    <p:sldId id="456" r:id="rId14"/>
    <p:sldId id="457" r:id="rId15"/>
    <p:sldId id="458" r:id="rId16"/>
    <p:sldId id="459" r:id="rId17"/>
    <p:sldId id="460" r:id="rId18"/>
    <p:sldId id="461" r:id="rId19"/>
    <p:sldId id="462" r:id="rId20"/>
    <p:sldId id="463" r:id="rId21"/>
    <p:sldId id="464" r:id="rId22"/>
    <p:sldId id="465" r:id="rId23"/>
    <p:sldId id="466" r:id="rId24"/>
    <p:sldId id="467" r:id="rId25"/>
    <p:sldId id="468" r:id="rId26"/>
    <p:sldId id="469" r:id="rId27"/>
    <p:sldId id="470" r:id="rId28"/>
    <p:sldId id="471" r:id="rId29"/>
    <p:sldId id="472" r:id="rId30"/>
    <p:sldId id="476" r:id="rId3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0929"/>
  </p:normalViewPr>
  <p:slideViewPr>
    <p:cSldViewPr>
      <p:cViewPr varScale="1">
        <p:scale>
          <a:sx n="62" d="100"/>
          <a:sy n="62" d="100"/>
        </p:scale>
        <p:origin x="-175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45BD199D-4135-4197-BA9B-D64E92849248}" type="slidenum">
              <a:rPr lang="en-US"/>
              <a:pPr>
                <a:defRPr/>
              </a:pPr>
              <a:t>‹#›</a:t>
            </a:fld>
            <a:endParaRPr lang="en-US"/>
          </a:p>
        </p:txBody>
      </p:sp>
    </p:spTree>
    <p:extLst>
      <p:ext uri="{BB962C8B-B14F-4D97-AF65-F5344CB8AC3E}">
        <p14:creationId xmlns:p14="http://schemas.microsoft.com/office/powerpoint/2010/main" xmlns="" val="4298138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D38A477-05C8-46EB-BE59-D41C9C865CB0}"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789902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6A87FE1-4BD5-4C7A-A529-1DC8FDBC5179}" type="slidenum">
              <a:rPr lang="en-US" sz="1200"/>
              <a:pPr/>
              <a:t>30</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113066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08055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30239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88355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3535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63882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2608226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33458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3441762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42024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31482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80828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9-</a:t>
            </a:r>
            <a:fld id="{2CD6422F-626E-4602-B23B-0B8BC8F8ABFE}"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Fundamental Legal Principles</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18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538BB1-A1B0-4BDC-8926-A2D1B036D0BC}" type="slidenum">
              <a:rPr lang="en-US"/>
              <a:pPr/>
              <a:t>2</a:t>
            </a:fld>
            <a:endParaRPr lang="en-US"/>
          </a:p>
        </p:txBody>
      </p:sp>
      <p:sp>
        <p:nvSpPr>
          <p:cNvPr id="58371" name="Rectangle 2"/>
          <p:cNvSpPr>
            <a:spLocks noGrp="1" noChangeArrowheads="1"/>
          </p:cNvSpPr>
          <p:nvPr>
            <p:ph type="title"/>
          </p:nvPr>
        </p:nvSpPr>
        <p:spPr/>
        <p:txBody>
          <a:bodyPr/>
          <a:lstStyle/>
          <a:p>
            <a:pPr eaLnBrk="1" hangingPunct="1"/>
            <a:r>
              <a:rPr lang="en-US" smtClean="0"/>
              <a:t>Chapter Objectives </a:t>
            </a:r>
          </a:p>
        </p:txBody>
      </p:sp>
      <p:sp>
        <p:nvSpPr>
          <p:cNvPr id="58372" name="Rectangle 3"/>
          <p:cNvSpPr>
            <a:spLocks noGrp="1" noChangeArrowheads="1"/>
          </p:cNvSpPr>
          <p:nvPr>
            <p:ph type="body" idx="1"/>
          </p:nvPr>
        </p:nvSpPr>
        <p:spPr/>
        <p:txBody>
          <a:bodyPr/>
          <a:lstStyle/>
          <a:p>
            <a:pPr eaLnBrk="1" hangingPunct="1">
              <a:lnSpc>
                <a:spcPct val="90000"/>
              </a:lnSpc>
            </a:pPr>
            <a:r>
              <a:rPr lang="en-US" smtClean="0"/>
              <a:t>Explain how the Simplified Commercial Lines Portfolio policy meets property loss exposures </a:t>
            </a:r>
          </a:p>
          <a:p>
            <a:pPr eaLnBrk="1" hangingPunct="1">
              <a:lnSpc>
                <a:spcPct val="90000"/>
              </a:lnSpc>
            </a:pPr>
            <a:r>
              <a:rPr lang="en-US" smtClean="0"/>
              <a:t>Identify property and perils covered by boiler and machinery insurance </a:t>
            </a:r>
          </a:p>
          <a:p>
            <a:pPr eaLnBrk="1" hangingPunct="1">
              <a:lnSpc>
                <a:spcPct val="90000"/>
              </a:lnSpc>
            </a:pPr>
            <a:r>
              <a:rPr lang="en-US" smtClean="0"/>
              <a:t>Describe how insurance contracts can be designed to insure property that fluctuates in value </a:t>
            </a:r>
          </a:p>
          <a:p>
            <a:pPr eaLnBrk="1" hangingPunct="1">
              <a:lnSpc>
                <a:spcPct val="90000"/>
              </a:lnSpc>
            </a:pPr>
            <a:r>
              <a:rPr lang="en-US" smtClean="0"/>
              <a:t>List the different types of consequential loss exposures and types of insurance coverage available for such loss exposures </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9EAB34A-208E-4185-BF74-6B363ED088CD}" type="slidenum">
              <a:rPr lang="en-US"/>
              <a:pPr/>
              <a:t>3</a:t>
            </a:fld>
            <a:endParaRPr lang="en-US"/>
          </a:p>
        </p:txBody>
      </p:sp>
      <p:sp>
        <p:nvSpPr>
          <p:cNvPr id="59395" name="Rectangle 2"/>
          <p:cNvSpPr>
            <a:spLocks noGrp="1" noChangeArrowheads="1"/>
          </p:cNvSpPr>
          <p:nvPr>
            <p:ph type="title"/>
          </p:nvPr>
        </p:nvSpPr>
        <p:spPr/>
        <p:txBody>
          <a:bodyPr/>
          <a:lstStyle/>
          <a:p>
            <a:pPr eaLnBrk="1" hangingPunct="1"/>
            <a:r>
              <a:rPr lang="en-US" smtClean="0"/>
              <a:t>Insuring Agreements </a:t>
            </a:r>
          </a:p>
        </p:txBody>
      </p:sp>
      <p:sp>
        <p:nvSpPr>
          <p:cNvPr id="59396" name="Rectangle 3"/>
          <p:cNvSpPr>
            <a:spLocks noGrp="1" noChangeArrowheads="1"/>
          </p:cNvSpPr>
          <p:nvPr>
            <p:ph type="body" idx="1"/>
          </p:nvPr>
        </p:nvSpPr>
        <p:spPr/>
        <p:txBody>
          <a:bodyPr/>
          <a:lstStyle/>
          <a:p>
            <a:pPr eaLnBrk="1" hangingPunct="1"/>
            <a:r>
              <a:rPr lang="en-US" smtClean="0"/>
              <a:t>Loss to property </a:t>
            </a:r>
          </a:p>
          <a:p>
            <a:pPr lvl="1" eaLnBrk="1" hangingPunct="1"/>
            <a:r>
              <a:rPr lang="en-US" smtClean="0"/>
              <a:t>Perhaps the chief reason for the purchase of boiler and machinery insurance is either to </a:t>
            </a:r>
          </a:p>
          <a:p>
            <a:pPr lvl="2" eaLnBrk="1" hangingPunct="1"/>
            <a:r>
              <a:rPr lang="en-US" smtClean="0"/>
              <a:t>Replace damaged property belonging to the insured in the event of sudden or accidental loss</a:t>
            </a:r>
          </a:p>
          <a:p>
            <a:pPr lvl="2" eaLnBrk="1" hangingPunct="1"/>
            <a:r>
              <a:rPr lang="en-US" smtClean="0"/>
              <a:t>Or to prevent the occurrence of such a loss	</a:t>
            </a:r>
          </a:p>
          <a:p>
            <a:pPr eaLnBrk="1" hangingPunct="1"/>
            <a:r>
              <a:rPr lang="en-US" smtClean="0"/>
              <a:t>Expediting expenses </a:t>
            </a:r>
          </a:p>
          <a:p>
            <a:pPr lvl="1" eaLnBrk="1" hangingPunct="1"/>
            <a:r>
              <a:rPr lang="en-US" smtClean="0"/>
              <a:t>The reasonable extra cost of expediting repair of the machinery</a:t>
            </a:r>
          </a:p>
          <a:p>
            <a:pPr lvl="2" eaLnBrk="1" hangingPunct="1"/>
            <a:r>
              <a:rPr lang="en-US" smtClean="0"/>
              <a:t>Including overtime costs and the extra cost of express or other rapid means of transportation </a:t>
            </a:r>
          </a:p>
          <a:p>
            <a:pPr eaLnBrk="1" hangingPunct="1">
              <a:buFontTx/>
              <a:buNone/>
            </a:pPr>
            <a:endParaRPr lang="en-US" smtClean="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5F367C7-AAA3-47ED-93B3-87BB6522442A}" type="slidenum">
              <a:rPr lang="en-US"/>
              <a:pPr/>
              <a:t>4</a:t>
            </a:fld>
            <a:endParaRPr lang="en-US"/>
          </a:p>
        </p:txBody>
      </p:sp>
      <p:sp>
        <p:nvSpPr>
          <p:cNvPr id="60419" name="Rectangle 2"/>
          <p:cNvSpPr>
            <a:spLocks noGrp="1" noChangeArrowheads="1"/>
          </p:cNvSpPr>
          <p:nvPr>
            <p:ph type="title"/>
          </p:nvPr>
        </p:nvSpPr>
        <p:spPr/>
        <p:txBody>
          <a:bodyPr/>
          <a:lstStyle/>
          <a:p>
            <a:pPr eaLnBrk="1" hangingPunct="1"/>
            <a:r>
              <a:rPr lang="en-US" smtClean="0"/>
              <a:t>Optional Endorsements </a:t>
            </a:r>
          </a:p>
        </p:txBody>
      </p:sp>
      <p:sp>
        <p:nvSpPr>
          <p:cNvPr id="60420" name="Rectangle 3"/>
          <p:cNvSpPr>
            <a:spLocks noGrp="1" noChangeArrowheads="1"/>
          </p:cNvSpPr>
          <p:nvPr>
            <p:ph type="body" idx="1"/>
          </p:nvPr>
        </p:nvSpPr>
        <p:spPr/>
        <p:txBody>
          <a:bodyPr/>
          <a:lstStyle/>
          <a:p>
            <a:pPr eaLnBrk="1" hangingPunct="1">
              <a:lnSpc>
                <a:spcPct val="90000"/>
              </a:lnSpc>
            </a:pPr>
            <a:r>
              <a:rPr lang="en-US" sz="2400" smtClean="0"/>
              <a:t>Business income insurance </a:t>
            </a:r>
          </a:p>
          <a:p>
            <a:pPr lvl="1" eaLnBrk="1" hangingPunct="1">
              <a:lnSpc>
                <a:spcPct val="90000"/>
              </a:lnSpc>
            </a:pPr>
            <a:r>
              <a:rPr lang="en-US" sz="2000" smtClean="0"/>
              <a:t>One of the important types of loss stemming from the failure of the steam boiler or other vital machinery </a:t>
            </a:r>
          </a:p>
          <a:p>
            <a:pPr lvl="2" eaLnBrk="1" hangingPunct="1">
              <a:lnSpc>
                <a:spcPct val="90000"/>
              </a:lnSpc>
            </a:pPr>
            <a:r>
              <a:rPr lang="en-US" sz="1800" smtClean="0"/>
              <a:t>Is the shutdown of an entire plant </a:t>
            </a:r>
          </a:p>
          <a:p>
            <a:pPr lvl="1" eaLnBrk="1" hangingPunct="1">
              <a:lnSpc>
                <a:spcPct val="90000"/>
              </a:lnSpc>
            </a:pPr>
            <a:r>
              <a:rPr lang="en-US" sz="2000" smtClean="0"/>
              <a:t>Use and occupancy insurance is commonly added by endorsement to the boiler and machinery contract </a:t>
            </a:r>
          </a:p>
          <a:p>
            <a:pPr eaLnBrk="1" hangingPunct="1">
              <a:lnSpc>
                <a:spcPct val="90000"/>
              </a:lnSpc>
            </a:pPr>
            <a:r>
              <a:rPr lang="en-US" sz="2400" smtClean="0"/>
              <a:t>Extra expense </a:t>
            </a:r>
          </a:p>
          <a:p>
            <a:pPr lvl="1" eaLnBrk="1" hangingPunct="1">
              <a:lnSpc>
                <a:spcPct val="90000"/>
              </a:lnSpc>
            </a:pPr>
            <a:r>
              <a:rPr lang="en-US" sz="2000" smtClean="0"/>
              <a:t>Could arise from the failure of a heating plant boiler </a:t>
            </a:r>
          </a:p>
          <a:p>
            <a:pPr lvl="2" eaLnBrk="1" hangingPunct="1">
              <a:lnSpc>
                <a:spcPct val="90000"/>
              </a:lnSpc>
            </a:pPr>
            <a:r>
              <a:rPr lang="en-US" sz="1800" smtClean="0"/>
              <a:t>Forcing a business to install temporary alternative methods of heating at considerable expense </a:t>
            </a:r>
          </a:p>
          <a:p>
            <a:pPr eaLnBrk="1" hangingPunct="1">
              <a:lnSpc>
                <a:spcPct val="90000"/>
              </a:lnSpc>
            </a:pPr>
            <a:r>
              <a:rPr lang="en-US" sz="2400" smtClean="0"/>
              <a:t>Consequential damage </a:t>
            </a:r>
          </a:p>
          <a:p>
            <a:pPr lvl="1" eaLnBrk="1" hangingPunct="1">
              <a:lnSpc>
                <a:spcPct val="90000"/>
              </a:lnSpc>
            </a:pPr>
            <a:r>
              <a:rPr lang="en-US" sz="2000" smtClean="0"/>
              <a:t>Provides protection when an interruption of power is due to failure of an insured object on the insured’s own premises </a:t>
            </a:r>
          </a:p>
          <a:p>
            <a:pPr lvl="2" eaLnBrk="1" hangingPunct="1">
              <a:lnSpc>
                <a:spcPct val="90000"/>
              </a:lnSpc>
            </a:pPr>
            <a:endParaRPr lang="en-US" sz="1800" smtClean="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A99598D-446A-42A4-BB43-E4E89792C1D9}" type="slidenum">
              <a:rPr lang="en-US"/>
              <a:pPr/>
              <a:t>5</a:t>
            </a:fld>
            <a:endParaRPr lang="en-US"/>
          </a:p>
        </p:txBody>
      </p:sp>
      <p:sp>
        <p:nvSpPr>
          <p:cNvPr id="61443" name="Rectangle 2"/>
          <p:cNvSpPr>
            <a:spLocks noGrp="1" noChangeArrowheads="1"/>
          </p:cNvSpPr>
          <p:nvPr>
            <p:ph type="title"/>
          </p:nvPr>
        </p:nvSpPr>
        <p:spPr/>
        <p:txBody>
          <a:bodyPr/>
          <a:lstStyle/>
          <a:p>
            <a:pPr eaLnBrk="1" hangingPunct="1"/>
            <a:r>
              <a:rPr lang="en-US" smtClean="0"/>
              <a:t>Business Owners Policy </a:t>
            </a:r>
          </a:p>
        </p:txBody>
      </p:sp>
      <p:sp>
        <p:nvSpPr>
          <p:cNvPr id="61444" name="Rectangle 3"/>
          <p:cNvSpPr>
            <a:spLocks noGrp="1" noChangeArrowheads="1"/>
          </p:cNvSpPr>
          <p:nvPr>
            <p:ph type="body" idx="1"/>
          </p:nvPr>
        </p:nvSpPr>
        <p:spPr/>
        <p:txBody>
          <a:bodyPr/>
          <a:lstStyle/>
          <a:p>
            <a:pPr eaLnBrk="1" hangingPunct="1"/>
            <a:r>
              <a:rPr lang="en-US" smtClean="0"/>
              <a:t>Designed for certain small- to medium-sized businesses</a:t>
            </a:r>
          </a:p>
          <a:p>
            <a:pPr lvl="1" eaLnBrk="1" hangingPunct="1"/>
            <a:r>
              <a:rPr lang="en-US" smtClean="0"/>
              <a:t>Small- to medium-sized is defined to mean </a:t>
            </a:r>
          </a:p>
          <a:p>
            <a:pPr lvl="2" eaLnBrk="1" hangingPunct="1"/>
            <a:r>
              <a:rPr lang="en-US" smtClean="0"/>
              <a:t>Apartments and office buildings of less than six stories and with a total area of less than 100,000 square feet </a:t>
            </a:r>
          </a:p>
          <a:p>
            <a:pPr eaLnBrk="1" hangingPunct="1"/>
            <a:r>
              <a:rPr lang="en-US" smtClean="0"/>
              <a:t>A standalone policy and cannot be added to the CPP </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6C8EF49-7470-4A67-BF1F-6ABFCDCD32A4}" type="slidenum">
              <a:rPr lang="en-US"/>
              <a:pPr/>
              <a:t>6</a:t>
            </a:fld>
            <a:endParaRPr lang="en-US"/>
          </a:p>
        </p:txBody>
      </p:sp>
      <p:sp>
        <p:nvSpPr>
          <p:cNvPr id="62467" name="Rectangle 2"/>
          <p:cNvSpPr>
            <a:spLocks noGrp="1" noChangeArrowheads="1"/>
          </p:cNvSpPr>
          <p:nvPr>
            <p:ph type="title"/>
          </p:nvPr>
        </p:nvSpPr>
        <p:spPr/>
        <p:txBody>
          <a:bodyPr/>
          <a:lstStyle/>
          <a:p>
            <a:pPr eaLnBrk="1" hangingPunct="1"/>
            <a:r>
              <a:rPr lang="en-US" smtClean="0"/>
              <a:t>Business Owners Policy </a:t>
            </a:r>
          </a:p>
        </p:txBody>
      </p:sp>
      <p:sp>
        <p:nvSpPr>
          <p:cNvPr id="62468" name="Rectangle 3"/>
          <p:cNvSpPr>
            <a:spLocks noGrp="1" noChangeArrowheads="1"/>
          </p:cNvSpPr>
          <p:nvPr>
            <p:ph type="body" idx="1"/>
          </p:nvPr>
        </p:nvSpPr>
        <p:spPr/>
        <p:txBody>
          <a:bodyPr/>
          <a:lstStyle/>
          <a:p>
            <a:pPr eaLnBrk="1" hangingPunct="1">
              <a:lnSpc>
                <a:spcPct val="80000"/>
              </a:lnSpc>
            </a:pPr>
            <a:r>
              <a:rPr lang="en-US" sz="2400" smtClean="0"/>
              <a:t>Property forms used</a:t>
            </a:r>
          </a:p>
          <a:p>
            <a:pPr lvl="1" eaLnBrk="1" hangingPunct="1">
              <a:lnSpc>
                <a:spcPct val="80000"/>
              </a:lnSpc>
            </a:pPr>
            <a:r>
              <a:rPr lang="en-US" sz="2000" smtClean="0"/>
              <a:t>Standard and special </a:t>
            </a:r>
          </a:p>
          <a:p>
            <a:pPr lvl="1" eaLnBrk="1" hangingPunct="1">
              <a:lnSpc>
                <a:spcPct val="80000"/>
              </a:lnSpc>
            </a:pPr>
            <a:r>
              <a:rPr lang="en-US" sz="2000" smtClean="0"/>
              <a:t>Mandatory coverage exists for both direct and indirect loss to property, liability, and medical payments </a:t>
            </a:r>
          </a:p>
          <a:p>
            <a:pPr lvl="1" eaLnBrk="1" hangingPunct="1">
              <a:lnSpc>
                <a:spcPct val="80000"/>
              </a:lnSpc>
            </a:pPr>
            <a:r>
              <a:rPr lang="en-US" sz="2000" smtClean="0"/>
              <a:t>Options include outdoor signs, money and securities, employee dishonesty, and mechanical breakdown </a:t>
            </a:r>
          </a:p>
          <a:p>
            <a:pPr eaLnBrk="1" hangingPunct="1">
              <a:lnSpc>
                <a:spcPct val="80000"/>
              </a:lnSpc>
            </a:pPr>
            <a:r>
              <a:rPr lang="en-US" sz="2400" smtClean="0"/>
              <a:t>Recovery basis </a:t>
            </a:r>
          </a:p>
          <a:p>
            <a:pPr lvl="1" eaLnBrk="1" hangingPunct="1">
              <a:lnSpc>
                <a:spcPct val="80000"/>
              </a:lnSpc>
            </a:pPr>
            <a:r>
              <a:rPr lang="en-US" sz="2000" smtClean="0"/>
              <a:t>Prior to 1996, the business owners program assumed the insured would insure 100 percent to value </a:t>
            </a:r>
          </a:p>
          <a:p>
            <a:pPr lvl="1" eaLnBrk="1" hangingPunct="1">
              <a:lnSpc>
                <a:spcPct val="80000"/>
              </a:lnSpc>
            </a:pPr>
            <a:r>
              <a:rPr lang="en-US" sz="2000" smtClean="0"/>
              <a:t>However practical experience has shown the need for an insurance-to-value requirement </a:t>
            </a:r>
          </a:p>
          <a:p>
            <a:pPr lvl="2" eaLnBrk="1" hangingPunct="1">
              <a:lnSpc>
                <a:spcPct val="80000"/>
              </a:lnSpc>
            </a:pPr>
            <a:r>
              <a:rPr lang="en-US" sz="1800" smtClean="0"/>
              <a:t>Because many insureds underreport their property values </a:t>
            </a:r>
          </a:p>
          <a:p>
            <a:pPr lvl="1" eaLnBrk="1" hangingPunct="1">
              <a:lnSpc>
                <a:spcPct val="80000"/>
              </a:lnSpc>
            </a:pPr>
            <a:r>
              <a:rPr lang="en-US" sz="2000" smtClean="0"/>
              <a:t>For full replacement cost coverage to apply </a:t>
            </a:r>
          </a:p>
          <a:p>
            <a:pPr lvl="2" eaLnBrk="1" hangingPunct="1">
              <a:lnSpc>
                <a:spcPct val="80000"/>
              </a:lnSpc>
            </a:pPr>
            <a:r>
              <a:rPr lang="en-US" sz="1800" smtClean="0"/>
              <a:t>The amount of Insurance at the time of the loss must be at least 80 percent of the full replacement cost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0AB6B7D-10C0-44F2-87A7-A2E151391238}" type="slidenum">
              <a:rPr lang="en-US"/>
              <a:pPr/>
              <a:t>7</a:t>
            </a:fld>
            <a:endParaRPr lang="en-US"/>
          </a:p>
        </p:txBody>
      </p:sp>
      <p:sp>
        <p:nvSpPr>
          <p:cNvPr id="63491" name="Rectangle 2"/>
          <p:cNvSpPr>
            <a:spLocks noGrp="1" noChangeArrowheads="1"/>
          </p:cNvSpPr>
          <p:nvPr>
            <p:ph type="title"/>
          </p:nvPr>
        </p:nvSpPr>
        <p:spPr/>
        <p:txBody>
          <a:bodyPr/>
          <a:lstStyle/>
          <a:p>
            <a:pPr eaLnBrk="1" hangingPunct="1"/>
            <a:r>
              <a:rPr lang="en-US" sz="4000" smtClean="0"/>
              <a:t>Other Commercial Property Forms </a:t>
            </a:r>
          </a:p>
        </p:txBody>
      </p:sp>
      <p:sp>
        <p:nvSpPr>
          <p:cNvPr id="63492" name="Rectangle 3"/>
          <p:cNvSpPr>
            <a:spLocks noGrp="1" noChangeArrowheads="1"/>
          </p:cNvSpPr>
          <p:nvPr>
            <p:ph type="body" idx="1"/>
          </p:nvPr>
        </p:nvSpPr>
        <p:spPr/>
        <p:txBody>
          <a:bodyPr/>
          <a:lstStyle/>
          <a:p>
            <a:pPr eaLnBrk="1" hangingPunct="1">
              <a:lnSpc>
                <a:spcPct val="90000"/>
              </a:lnSpc>
            </a:pPr>
            <a:r>
              <a:rPr lang="en-US" sz="2400" smtClean="0"/>
              <a:t>Difference in conditions insurance (DIC)</a:t>
            </a:r>
          </a:p>
          <a:p>
            <a:pPr lvl="1" eaLnBrk="1" hangingPunct="1">
              <a:lnSpc>
                <a:spcPct val="90000"/>
              </a:lnSpc>
            </a:pPr>
            <a:r>
              <a:rPr lang="en-US" sz="2000" smtClean="0"/>
              <a:t>Written with the insureds basic contract because DIC excludes the basic cause of loss perils </a:t>
            </a:r>
          </a:p>
          <a:p>
            <a:pPr lvl="1" eaLnBrk="1" hangingPunct="1">
              <a:lnSpc>
                <a:spcPct val="90000"/>
              </a:lnSpc>
            </a:pPr>
            <a:r>
              <a:rPr lang="en-US" sz="2000" smtClean="0"/>
              <a:t>Generally only large firms purchase this coverage but it is becoming more popular </a:t>
            </a:r>
          </a:p>
          <a:p>
            <a:pPr eaLnBrk="1" hangingPunct="1">
              <a:lnSpc>
                <a:spcPct val="90000"/>
              </a:lnSpc>
            </a:pPr>
            <a:r>
              <a:rPr lang="en-US" sz="2400" smtClean="0"/>
              <a:t>Builders’ risk </a:t>
            </a:r>
          </a:p>
          <a:p>
            <a:pPr lvl="1" eaLnBrk="1" hangingPunct="1">
              <a:lnSpc>
                <a:spcPct val="90000"/>
              </a:lnSpc>
            </a:pPr>
            <a:r>
              <a:rPr lang="en-US" sz="2000" smtClean="0"/>
              <a:t>Used to insure buildings under construction </a:t>
            </a:r>
          </a:p>
          <a:p>
            <a:pPr lvl="1" eaLnBrk="1" hangingPunct="1">
              <a:lnSpc>
                <a:spcPct val="90000"/>
              </a:lnSpc>
            </a:pPr>
            <a:r>
              <a:rPr lang="en-US" sz="2000" smtClean="0"/>
              <a:t>Usual approach requires the insured to purchase an amount of insurance equal to the finished value of the building </a:t>
            </a:r>
          </a:p>
          <a:p>
            <a:pPr lvl="1" eaLnBrk="1" hangingPunct="1">
              <a:lnSpc>
                <a:spcPct val="90000"/>
              </a:lnSpc>
            </a:pPr>
            <a:r>
              <a:rPr lang="en-US" sz="2000" smtClean="0"/>
              <a:t>However the rate charge is usually 55% of the standard rate </a:t>
            </a:r>
          </a:p>
          <a:p>
            <a:pPr lvl="1" eaLnBrk="1" hangingPunct="1">
              <a:lnSpc>
                <a:spcPct val="90000"/>
              </a:lnSpc>
            </a:pPr>
            <a:r>
              <a:rPr lang="en-US" sz="2000" smtClean="0"/>
              <a:t>The insured has full coverage during the construction period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FAB8CCB-7E3C-4A58-9204-6BE418317706}" type="slidenum">
              <a:rPr lang="en-US"/>
              <a:pPr/>
              <a:t>8</a:t>
            </a:fld>
            <a:endParaRPr lang="en-US"/>
          </a:p>
        </p:txBody>
      </p:sp>
      <p:sp>
        <p:nvSpPr>
          <p:cNvPr id="64515" name="Rectangle 2"/>
          <p:cNvSpPr>
            <a:spLocks noGrp="1" noChangeArrowheads="1"/>
          </p:cNvSpPr>
          <p:nvPr>
            <p:ph type="title"/>
          </p:nvPr>
        </p:nvSpPr>
        <p:spPr/>
        <p:txBody>
          <a:bodyPr/>
          <a:lstStyle/>
          <a:p>
            <a:pPr eaLnBrk="1" hangingPunct="1"/>
            <a:r>
              <a:rPr lang="en-US" smtClean="0"/>
              <a:t>Reporting Forms </a:t>
            </a:r>
          </a:p>
        </p:txBody>
      </p:sp>
      <p:sp>
        <p:nvSpPr>
          <p:cNvPr id="64516" name="Rectangle 3"/>
          <p:cNvSpPr>
            <a:spLocks noGrp="1" noChangeArrowheads="1"/>
          </p:cNvSpPr>
          <p:nvPr>
            <p:ph type="body" idx="1"/>
          </p:nvPr>
        </p:nvSpPr>
        <p:spPr/>
        <p:txBody>
          <a:bodyPr/>
          <a:lstStyle/>
          <a:p>
            <a:pPr eaLnBrk="1" hangingPunct="1">
              <a:lnSpc>
                <a:spcPct val="90000"/>
              </a:lnSpc>
            </a:pPr>
            <a:r>
              <a:rPr lang="en-US" sz="2400" smtClean="0"/>
              <a:t>Designed to adjust insurable coverage on contents to changing property values at one location or in different locations </a:t>
            </a:r>
          </a:p>
          <a:p>
            <a:pPr eaLnBrk="1" hangingPunct="1">
              <a:lnSpc>
                <a:spcPct val="90000"/>
              </a:lnSpc>
            </a:pPr>
            <a:r>
              <a:rPr lang="en-US" sz="2400" smtClean="0"/>
              <a:t>Have several advantages </a:t>
            </a:r>
          </a:p>
          <a:p>
            <a:pPr lvl="1" eaLnBrk="1" hangingPunct="1">
              <a:lnSpc>
                <a:spcPct val="90000"/>
              </a:lnSpc>
            </a:pPr>
            <a:r>
              <a:rPr lang="en-US" sz="2000" smtClean="0"/>
              <a:t>The amount of insurance protection is automatically adjusted to changes in values of property at different locations </a:t>
            </a:r>
          </a:p>
          <a:p>
            <a:pPr lvl="1" eaLnBrk="1" hangingPunct="1">
              <a:lnSpc>
                <a:spcPct val="90000"/>
              </a:lnSpc>
            </a:pPr>
            <a:r>
              <a:rPr lang="en-US" sz="2000" smtClean="0"/>
              <a:t>New locations are automatically covered </a:t>
            </a:r>
          </a:p>
          <a:p>
            <a:pPr lvl="1" eaLnBrk="1" hangingPunct="1">
              <a:lnSpc>
                <a:spcPct val="90000"/>
              </a:lnSpc>
            </a:pPr>
            <a:r>
              <a:rPr lang="en-US" sz="2000" smtClean="0"/>
              <a:t>The insured does not have to pay premiums on limits of liability in the policy </a:t>
            </a:r>
          </a:p>
          <a:p>
            <a:pPr lvl="2" eaLnBrk="1" hangingPunct="1">
              <a:lnSpc>
                <a:spcPct val="90000"/>
              </a:lnSpc>
            </a:pPr>
            <a:r>
              <a:rPr lang="en-US" sz="1800" smtClean="0"/>
              <a:t>Rather pays premiums according to the actual values at risk </a:t>
            </a:r>
          </a:p>
          <a:p>
            <a:pPr lvl="1" eaLnBrk="1" hangingPunct="1">
              <a:lnSpc>
                <a:spcPct val="90000"/>
              </a:lnSpc>
            </a:pPr>
            <a:r>
              <a:rPr lang="en-US" sz="2000" smtClean="0"/>
              <a:t>The possibility of having gaps in coverage or duplication of insurance is virtually eliminated </a:t>
            </a:r>
          </a:p>
          <a:p>
            <a:pPr lvl="1" eaLnBrk="1" hangingPunct="1">
              <a:lnSpc>
                <a:spcPct val="90000"/>
              </a:lnSpc>
            </a:pPr>
            <a:r>
              <a:rPr lang="en-US" sz="2000" smtClean="0"/>
              <a:t>Insured avoids being short-rated when coverage is reduced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D0A63A6-1E37-47C5-BB3C-F712B524B4E3}" type="slidenum">
              <a:rPr lang="en-US"/>
              <a:pPr/>
              <a:t>9</a:t>
            </a:fld>
            <a:endParaRPr lang="en-US"/>
          </a:p>
        </p:txBody>
      </p:sp>
      <p:sp>
        <p:nvSpPr>
          <p:cNvPr id="65539" name="Rectangle 2"/>
          <p:cNvSpPr>
            <a:spLocks noGrp="1" noChangeArrowheads="1"/>
          </p:cNvSpPr>
          <p:nvPr>
            <p:ph type="title"/>
          </p:nvPr>
        </p:nvSpPr>
        <p:spPr/>
        <p:txBody>
          <a:bodyPr/>
          <a:lstStyle/>
          <a:p>
            <a:pPr eaLnBrk="1" hangingPunct="1"/>
            <a:r>
              <a:rPr lang="en-US" smtClean="0"/>
              <a:t>Reporting Forms</a:t>
            </a:r>
          </a:p>
        </p:txBody>
      </p:sp>
      <p:sp>
        <p:nvSpPr>
          <p:cNvPr id="65540" name="Rectangle 3"/>
          <p:cNvSpPr>
            <a:spLocks noGrp="1" noChangeArrowheads="1"/>
          </p:cNvSpPr>
          <p:nvPr>
            <p:ph type="body" idx="1"/>
          </p:nvPr>
        </p:nvSpPr>
        <p:spPr/>
        <p:txBody>
          <a:bodyPr/>
          <a:lstStyle/>
          <a:p>
            <a:pPr eaLnBrk="1" hangingPunct="1">
              <a:lnSpc>
                <a:spcPct val="90000"/>
              </a:lnSpc>
            </a:pPr>
            <a:r>
              <a:rPr lang="en-US" sz="2400" smtClean="0"/>
              <a:t>Important purpose of reporting forms </a:t>
            </a:r>
          </a:p>
          <a:p>
            <a:pPr lvl="1" eaLnBrk="1" hangingPunct="1">
              <a:lnSpc>
                <a:spcPct val="90000"/>
              </a:lnSpc>
            </a:pPr>
            <a:r>
              <a:rPr lang="en-US" sz="2000" smtClean="0"/>
              <a:t>To adjust insurance protection for business firms that have many plants located in different geographical areas </a:t>
            </a:r>
          </a:p>
          <a:p>
            <a:pPr lvl="1" eaLnBrk="1" hangingPunct="1">
              <a:lnSpc>
                <a:spcPct val="90000"/>
              </a:lnSpc>
            </a:pPr>
            <a:r>
              <a:rPr lang="en-US" sz="2000" smtClean="0"/>
              <a:t>Or wish protection to be adjusted automatically to constantly changing values at these plants </a:t>
            </a:r>
          </a:p>
          <a:p>
            <a:pPr eaLnBrk="1" hangingPunct="1">
              <a:lnSpc>
                <a:spcPct val="90000"/>
              </a:lnSpc>
            </a:pPr>
            <a:r>
              <a:rPr lang="en-US" sz="2400" smtClean="0"/>
              <a:t>The insured purchases an insurance policy with a stated maximum as its limit </a:t>
            </a:r>
          </a:p>
          <a:p>
            <a:pPr lvl="1" eaLnBrk="1" hangingPunct="1">
              <a:lnSpc>
                <a:spcPct val="90000"/>
              </a:lnSpc>
            </a:pPr>
            <a:r>
              <a:rPr lang="en-US" sz="2000" smtClean="0"/>
              <a:t>This figure is the most the insurer will ever pay </a:t>
            </a:r>
          </a:p>
          <a:p>
            <a:pPr lvl="1" eaLnBrk="1" hangingPunct="1">
              <a:lnSpc>
                <a:spcPct val="90000"/>
              </a:lnSpc>
            </a:pPr>
            <a:r>
              <a:rPr lang="en-US" sz="2000" smtClean="0"/>
              <a:t>However the insured is only charged for the exposure that exists </a:t>
            </a:r>
          </a:p>
          <a:p>
            <a:pPr lvl="2" eaLnBrk="1" hangingPunct="1">
              <a:lnSpc>
                <a:spcPct val="90000"/>
              </a:lnSpc>
            </a:pPr>
            <a:r>
              <a:rPr lang="en-US" sz="1800" smtClean="0"/>
              <a:t>May receive a refund at the end of the policy period</a:t>
            </a:r>
          </a:p>
          <a:p>
            <a:pPr lvl="1" eaLnBrk="1" hangingPunct="1">
              <a:lnSpc>
                <a:spcPct val="90000"/>
              </a:lnSpc>
            </a:pPr>
            <a:r>
              <a:rPr lang="en-US" sz="2000" smtClean="0"/>
              <a:t>Each period the insured is required to report to the company what the actual values were at each location on a specific date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18E01C3-2653-4D06-A125-9130908A9368}" type="slidenum">
              <a:rPr lang="en-US"/>
              <a:pPr/>
              <a:t>10</a:t>
            </a:fld>
            <a:endParaRPr lang="en-US"/>
          </a:p>
        </p:txBody>
      </p:sp>
      <p:sp>
        <p:nvSpPr>
          <p:cNvPr id="66563" name="Rectangle 2"/>
          <p:cNvSpPr>
            <a:spLocks noGrp="1" noChangeArrowheads="1"/>
          </p:cNvSpPr>
          <p:nvPr>
            <p:ph type="title"/>
          </p:nvPr>
        </p:nvSpPr>
        <p:spPr/>
        <p:txBody>
          <a:bodyPr/>
          <a:lstStyle/>
          <a:p>
            <a:pPr eaLnBrk="1" hangingPunct="1"/>
            <a:r>
              <a:rPr lang="en-US" smtClean="0"/>
              <a:t>Consequential Loss Coverage </a:t>
            </a:r>
          </a:p>
        </p:txBody>
      </p:sp>
      <p:sp>
        <p:nvSpPr>
          <p:cNvPr id="66564" name="Rectangle 3"/>
          <p:cNvSpPr>
            <a:spLocks noGrp="1" noChangeArrowheads="1"/>
          </p:cNvSpPr>
          <p:nvPr>
            <p:ph type="body" idx="1"/>
          </p:nvPr>
        </p:nvSpPr>
        <p:spPr/>
        <p:txBody>
          <a:bodyPr/>
          <a:lstStyle/>
          <a:p>
            <a:pPr eaLnBrk="1" hangingPunct="1">
              <a:lnSpc>
                <a:spcPct val="90000"/>
              </a:lnSpc>
            </a:pPr>
            <a:r>
              <a:rPr lang="en-US" sz="2400" smtClean="0"/>
              <a:t>Suppose a small manufacturer suffers a serious fire that shuts down its plants for two months while repairs are being made</a:t>
            </a:r>
          </a:p>
          <a:p>
            <a:pPr eaLnBrk="1" hangingPunct="1">
              <a:lnSpc>
                <a:spcPct val="90000"/>
              </a:lnSpc>
            </a:pPr>
            <a:r>
              <a:rPr lang="en-US" sz="2400" smtClean="0"/>
              <a:t>The manufacturer is fully insured against direct loss by fire </a:t>
            </a:r>
          </a:p>
          <a:p>
            <a:pPr lvl="1" eaLnBrk="1" hangingPunct="1">
              <a:lnSpc>
                <a:spcPct val="90000"/>
              </a:lnSpc>
            </a:pPr>
            <a:r>
              <a:rPr lang="en-US" sz="2000" smtClean="0"/>
              <a:t>But carries no consequential loss coverage </a:t>
            </a:r>
          </a:p>
          <a:p>
            <a:pPr eaLnBrk="1" hangingPunct="1">
              <a:lnSpc>
                <a:spcPct val="90000"/>
              </a:lnSpc>
            </a:pPr>
            <a:r>
              <a:rPr lang="en-US" sz="2400" smtClean="0"/>
              <a:t>The fire policy pays for the cost of lost raw materials, goods-in-process, and finished goods </a:t>
            </a:r>
          </a:p>
          <a:p>
            <a:pPr lvl="1" eaLnBrk="1" hangingPunct="1">
              <a:lnSpc>
                <a:spcPct val="90000"/>
              </a:lnSpc>
            </a:pPr>
            <a:r>
              <a:rPr lang="en-US" sz="2000" smtClean="0"/>
              <a:t>As well as repairs to machinery and buildings </a:t>
            </a:r>
          </a:p>
          <a:p>
            <a:pPr eaLnBrk="1" hangingPunct="1">
              <a:lnSpc>
                <a:spcPct val="90000"/>
              </a:lnSpc>
            </a:pPr>
            <a:r>
              <a:rPr lang="en-US" sz="2400" smtClean="0"/>
              <a:t>However, the manufacturer finds it is necessary to keep certain key employees on the payroll to help with the reorganization and to render service to customers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756DE9D-CC73-4F32-B4F9-908B04CC78B9}" type="slidenum">
              <a:rPr lang="en-US"/>
              <a:pPr/>
              <a:t>11</a:t>
            </a:fld>
            <a:endParaRPr lang="en-US"/>
          </a:p>
        </p:txBody>
      </p:sp>
      <p:sp>
        <p:nvSpPr>
          <p:cNvPr id="67587" name="Rectangle 2"/>
          <p:cNvSpPr>
            <a:spLocks noGrp="1" noChangeArrowheads="1"/>
          </p:cNvSpPr>
          <p:nvPr>
            <p:ph type="title"/>
          </p:nvPr>
        </p:nvSpPr>
        <p:spPr/>
        <p:txBody>
          <a:bodyPr/>
          <a:lstStyle/>
          <a:p>
            <a:pPr eaLnBrk="1" hangingPunct="1"/>
            <a:r>
              <a:rPr lang="en-US" smtClean="0"/>
              <a:t>Consequential Loss Coverage</a:t>
            </a:r>
          </a:p>
        </p:txBody>
      </p:sp>
      <p:sp>
        <p:nvSpPr>
          <p:cNvPr id="67588" name="Rectangle 3"/>
          <p:cNvSpPr>
            <a:spLocks noGrp="1" noChangeArrowheads="1"/>
          </p:cNvSpPr>
          <p:nvPr>
            <p:ph type="body" idx="1"/>
          </p:nvPr>
        </p:nvSpPr>
        <p:spPr/>
        <p:txBody>
          <a:bodyPr/>
          <a:lstStyle/>
          <a:p>
            <a:pPr eaLnBrk="1" hangingPunct="1">
              <a:lnSpc>
                <a:spcPct val="90000"/>
              </a:lnSpc>
            </a:pPr>
            <a:r>
              <a:rPr lang="en-US" sz="2400" smtClean="0"/>
              <a:t>Additionally, expenses are incurred </a:t>
            </a:r>
          </a:p>
          <a:p>
            <a:pPr lvl="1" eaLnBrk="1" hangingPunct="1">
              <a:lnSpc>
                <a:spcPct val="90000"/>
              </a:lnSpc>
            </a:pPr>
            <a:r>
              <a:rPr lang="en-US" sz="2000" smtClean="0"/>
              <a:t>Such as taxes, insurance premiums, interest, heat, light, power, and depreciation </a:t>
            </a:r>
          </a:p>
          <a:p>
            <a:pPr lvl="2" eaLnBrk="1" hangingPunct="1">
              <a:lnSpc>
                <a:spcPct val="90000"/>
              </a:lnSpc>
            </a:pPr>
            <a:r>
              <a:rPr lang="en-US" sz="1800" smtClean="0"/>
              <a:t>Regardless of the volume of operation </a:t>
            </a:r>
          </a:p>
          <a:p>
            <a:pPr eaLnBrk="1" hangingPunct="1">
              <a:lnSpc>
                <a:spcPct val="90000"/>
              </a:lnSpc>
            </a:pPr>
            <a:r>
              <a:rPr lang="en-US" sz="2400" smtClean="0"/>
              <a:t>The manufacturer has been unable to earn any profit on the unsold finished goods </a:t>
            </a:r>
          </a:p>
          <a:p>
            <a:pPr lvl="1" eaLnBrk="1" hangingPunct="1">
              <a:lnSpc>
                <a:spcPct val="90000"/>
              </a:lnSpc>
            </a:pPr>
            <a:r>
              <a:rPr lang="en-US" sz="2000" smtClean="0"/>
              <a:t>Or on the volume of goods that normally would have been produced during this period </a:t>
            </a:r>
          </a:p>
          <a:p>
            <a:pPr eaLnBrk="1" hangingPunct="1">
              <a:lnSpc>
                <a:spcPct val="90000"/>
              </a:lnSpc>
            </a:pPr>
            <a:r>
              <a:rPr lang="en-US" sz="2400" smtClean="0"/>
              <a:t>The sum of these losses may be so severe that the manufacturer is unable to continue in business </a:t>
            </a:r>
          </a:p>
          <a:p>
            <a:pPr eaLnBrk="1" hangingPunct="1">
              <a:lnSpc>
                <a:spcPct val="90000"/>
              </a:lnSpc>
            </a:pPr>
            <a:r>
              <a:rPr lang="en-US" sz="2400" smtClean="0"/>
              <a:t>Consequential damage contracts are devised to indemnify for this type of loss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8A850D5-0A51-4A29-8189-D902AD711D60}" type="slidenum">
              <a:rPr lang="en-US"/>
              <a:pPr/>
              <a:t>12</a:t>
            </a:fld>
            <a:endParaRPr lang="en-US"/>
          </a:p>
        </p:txBody>
      </p:sp>
      <p:sp>
        <p:nvSpPr>
          <p:cNvPr id="68611" name="Rectangle 2"/>
          <p:cNvSpPr>
            <a:spLocks noGrp="1" noChangeArrowheads="1"/>
          </p:cNvSpPr>
          <p:nvPr>
            <p:ph type="title"/>
          </p:nvPr>
        </p:nvSpPr>
        <p:spPr/>
        <p:txBody>
          <a:bodyPr/>
          <a:lstStyle/>
          <a:p>
            <a:pPr eaLnBrk="1" hangingPunct="1"/>
            <a:r>
              <a:rPr lang="en-US" smtClean="0"/>
              <a:t>Time-Element Contracts </a:t>
            </a:r>
          </a:p>
        </p:txBody>
      </p:sp>
      <p:sp>
        <p:nvSpPr>
          <p:cNvPr id="68612" name="Rectangle 3"/>
          <p:cNvSpPr>
            <a:spLocks noGrp="1" noChangeArrowheads="1"/>
          </p:cNvSpPr>
          <p:nvPr>
            <p:ph type="body" idx="1"/>
          </p:nvPr>
        </p:nvSpPr>
        <p:spPr/>
        <p:txBody>
          <a:bodyPr/>
          <a:lstStyle/>
          <a:p>
            <a:pPr eaLnBrk="1" hangingPunct="1"/>
            <a:r>
              <a:rPr lang="en-US" smtClean="0"/>
              <a:t>Businesses face indirect losses of a much greater magnitude than individuals because </a:t>
            </a:r>
          </a:p>
          <a:p>
            <a:pPr lvl="1" eaLnBrk="1" hangingPunct="1"/>
            <a:r>
              <a:rPr lang="en-US" smtClean="0"/>
              <a:t>Businesses handle larger amounts of money </a:t>
            </a:r>
          </a:p>
          <a:p>
            <a:pPr lvl="1" eaLnBrk="1" hangingPunct="1"/>
            <a:r>
              <a:rPr lang="en-US" smtClean="0"/>
              <a:t>Restoration can take longer </a:t>
            </a:r>
          </a:p>
          <a:p>
            <a:pPr lvl="2" eaLnBrk="1" hangingPunct="1"/>
            <a:r>
              <a:rPr lang="en-US" smtClean="0"/>
              <a:t>It may take one to two years to rebuild a factory </a:t>
            </a:r>
          </a:p>
          <a:p>
            <a:pPr lvl="3" eaLnBrk="1" hangingPunct="1"/>
            <a:r>
              <a:rPr lang="en-US" smtClean="0"/>
              <a:t>Whereas most houses can be rebuilt within three to six months </a:t>
            </a:r>
          </a:p>
          <a:p>
            <a:pPr eaLnBrk="1" hangingPunct="1"/>
            <a:r>
              <a:rPr lang="en-US" smtClean="0"/>
              <a:t>Time-element contracts measure the indirect loss in terms of x dollars per unit of time that passes until the subject matter can be restored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B19DADE-AB88-48AC-8942-3BC6852C3A00}" type="slidenum">
              <a:rPr lang="en-US"/>
              <a:pPr/>
              <a:t>13</a:t>
            </a:fld>
            <a:endParaRPr lang="en-US"/>
          </a:p>
        </p:txBody>
      </p:sp>
      <p:sp>
        <p:nvSpPr>
          <p:cNvPr id="69635" name="Rectangle 2"/>
          <p:cNvSpPr>
            <a:spLocks noGrp="1" noChangeArrowheads="1"/>
          </p:cNvSpPr>
          <p:nvPr>
            <p:ph type="title"/>
          </p:nvPr>
        </p:nvSpPr>
        <p:spPr/>
        <p:txBody>
          <a:bodyPr/>
          <a:lstStyle/>
          <a:p>
            <a:pPr eaLnBrk="1" hangingPunct="1"/>
            <a:r>
              <a:rPr lang="en-US" smtClean="0"/>
              <a:t>Business Income Insurance </a:t>
            </a:r>
          </a:p>
        </p:txBody>
      </p:sp>
      <p:sp>
        <p:nvSpPr>
          <p:cNvPr id="69636" name="Rectangle 3"/>
          <p:cNvSpPr>
            <a:spLocks noGrp="1" noChangeArrowheads="1"/>
          </p:cNvSpPr>
          <p:nvPr>
            <p:ph type="body" idx="1"/>
          </p:nvPr>
        </p:nvSpPr>
        <p:spPr/>
        <p:txBody>
          <a:bodyPr/>
          <a:lstStyle/>
          <a:p>
            <a:pPr eaLnBrk="1" hangingPunct="1">
              <a:lnSpc>
                <a:spcPct val="80000"/>
              </a:lnSpc>
            </a:pPr>
            <a:r>
              <a:rPr lang="en-US" sz="2400" smtClean="0"/>
              <a:t>Undertakes to reimburse the insured for profits and fixed expenses lost as a result of damage to property from an insured peril </a:t>
            </a:r>
          </a:p>
          <a:p>
            <a:pPr eaLnBrk="1" hangingPunct="1">
              <a:lnSpc>
                <a:spcPct val="80000"/>
              </a:lnSpc>
            </a:pPr>
            <a:r>
              <a:rPr lang="en-US" sz="2400" smtClean="0"/>
              <a:t>The property will indemnify the insured subject given the following conditions </a:t>
            </a:r>
          </a:p>
          <a:p>
            <a:pPr lvl="1" eaLnBrk="1" hangingPunct="1">
              <a:lnSpc>
                <a:spcPct val="80000"/>
              </a:lnSpc>
            </a:pPr>
            <a:r>
              <a:rPr lang="en-US" sz="2000" smtClean="0"/>
              <a:t>Physical damage to property by fire or other insured peril must be present </a:t>
            </a:r>
          </a:p>
          <a:p>
            <a:pPr lvl="1" eaLnBrk="1" hangingPunct="1">
              <a:lnSpc>
                <a:spcPct val="80000"/>
              </a:lnSpc>
            </a:pPr>
            <a:r>
              <a:rPr lang="en-US" sz="2000" smtClean="0"/>
              <a:t>A reduction in business must occur </a:t>
            </a:r>
          </a:p>
          <a:p>
            <a:pPr lvl="2" eaLnBrk="1" hangingPunct="1">
              <a:lnSpc>
                <a:spcPct val="80000"/>
              </a:lnSpc>
            </a:pPr>
            <a:r>
              <a:rPr lang="en-US" sz="1800" smtClean="0"/>
              <a:t>Must result from the physical damage caused by the named peril </a:t>
            </a:r>
          </a:p>
          <a:p>
            <a:pPr lvl="1" eaLnBrk="1" hangingPunct="1">
              <a:lnSpc>
                <a:spcPct val="80000"/>
              </a:lnSpc>
            </a:pPr>
            <a:r>
              <a:rPr lang="en-US" sz="2000" smtClean="0"/>
              <a:t>During the period of restoration, it must be established that the business would have continued to operate </a:t>
            </a:r>
          </a:p>
          <a:p>
            <a:pPr lvl="1" eaLnBrk="1" hangingPunct="1">
              <a:lnSpc>
                <a:spcPct val="80000"/>
              </a:lnSpc>
            </a:pPr>
            <a:r>
              <a:rPr lang="en-US" sz="2000" smtClean="0"/>
              <a:t>The loss must occur during the policy term at the described location </a:t>
            </a:r>
          </a:p>
          <a:p>
            <a:pPr lvl="1" eaLnBrk="1" hangingPunct="1">
              <a:lnSpc>
                <a:spcPct val="80000"/>
              </a:lnSpc>
            </a:pPr>
            <a:r>
              <a:rPr lang="en-US" sz="2000" smtClean="0"/>
              <a:t>If the insured’s loss had not occurred, the business would have earned a profit or a portion of fixed costs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C17EF0-8D5C-49B1-8B53-E6BA9E4B8286}" type="slidenum">
              <a:rPr lang="en-US"/>
              <a:pPr/>
              <a:t>14</a:t>
            </a:fld>
            <a:endParaRPr lang="en-US"/>
          </a:p>
        </p:txBody>
      </p:sp>
      <p:sp>
        <p:nvSpPr>
          <p:cNvPr id="70659" name="Rectangle 2"/>
          <p:cNvSpPr>
            <a:spLocks noGrp="1" noChangeArrowheads="1"/>
          </p:cNvSpPr>
          <p:nvPr>
            <p:ph type="title"/>
          </p:nvPr>
        </p:nvSpPr>
        <p:spPr/>
        <p:txBody>
          <a:bodyPr/>
          <a:lstStyle/>
          <a:p>
            <a:pPr eaLnBrk="1" hangingPunct="1"/>
            <a:r>
              <a:rPr lang="en-US" smtClean="0"/>
              <a:t>Business Income Insurance</a:t>
            </a:r>
          </a:p>
        </p:txBody>
      </p:sp>
      <p:sp>
        <p:nvSpPr>
          <p:cNvPr id="70660" name="Rectangle 3"/>
          <p:cNvSpPr>
            <a:spLocks noGrp="1" noChangeArrowheads="1"/>
          </p:cNvSpPr>
          <p:nvPr>
            <p:ph type="body" idx="1"/>
          </p:nvPr>
        </p:nvSpPr>
        <p:spPr/>
        <p:txBody>
          <a:bodyPr/>
          <a:lstStyle/>
          <a:p>
            <a:pPr eaLnBrk="1" hangingPunct="1">
              <a:lnSpc>
                <a:spcPct val="80000"/>
              </a:lnSpc>
            </a:pPr>
            <a:r>
              <a:rPr lang="en-US" smtClean="0"/>
              <a:t>If the business has only been breaking even at the time of the occurrence of the insured loss </a:t>
            </a:r>
          </a:p>
          <a:p>
            <a:pPr lvl="1" eaLnBrk="1" hangingPunct="1">
              <a:lnSpc>
                <a:spcPct val="80000"/>
              </a:lnSpc>
            </a:pPr>
            <a:r>
              <a:rPr lang="en-US" smtClean="0"/>
              <a:t>A question would be raised as to whether any profits would have been earned </a:t>
            </a:r>
          </a:p>
          <a:p>
            <a:pPr eaLnBrk="1" hangingPunct="1">
              <a:lnSpc>
                <a:spcPct val="80000"/>
              </a:lnSpc>
            </a:pPr>
            <a:r>
              <a:rPr lang="en-US" smtClean="0"/>
              <a:t>If it were found that no profits would have been made even if the business had not been shut down </a:t>
            </a:r>
          </a:p>
          <a:p>
            <a:pPr lvl="1" eaLnBrk="1" hangingPunct="1">
              <a:lnSpc>
                <a:spcPct val="80000"/>
              </a:lnSpc>
            </a:pPr>
            <a:r>
              <a:rPr lang="en-US" smtClean="0"/>
              <a:t>No real loss from the source would have occurred </a:t>
            </a:r>
          </a:p>
          <a:p>
            <a:pPr lvl="1" eaLnBrk="1" hangingPunct="1">
              <a:lnSpc>
                <a:spcPct val="80000"/>
              </a:lnSpc>
            </a:pPr>
            <a:r>
              <a:rPr lang="en-US" smtClean="0"/>
              <a:t>No indemnity for lost profits would be paid </a:t>
            </a:r>
          </a:p>
          <a:p>
            <a:pPr eaLnBrk="1" hangingPunct="1">
              <a:lnSpc>
                <a:spcPct val="80000"/>
              </a:lnSpc>
            </a:pPr>
            <a:r>
              <a:rPr lang="en-US" smtClean="0"/>
              <a:t>If the business has been earning enough money to cover its fixed expenses </a:t>
            </a:r>
          </a:p>
          <a:p>
            <a:pPr lvl="1" eaLnBrk="1" hangingPunct="1">
              <a:lnSpc>
                <a:spcPct val="80000"/>
              </a:lnSpc>
            </a:pPr>
            <a:r>
              <a:rPr lang="en-US" smtClean="0"/>
              <a:t>These costs would be reimbursed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C24EE82-57DA-4E85-B1B7-42D18639695F}" type="slidenum">
              <a:rPr lang="en-US"/>
              <a:pPr/>
              <a:t>15</a:t>
            </a:fld>
            <a:endParaRPr lang="en-US"/>
          </a:p>
        </p:txBody>
      </p:sp>
      <p:sp>
        <p:nvSpPr>
          <p:cNvPr id="71683" name="Rectangle 2"/>
          <p:cNvSpPr>
            <a:spLocks noGrp="1" noChangeArrowheads="1"/>
          </p:cNvSpPr>
          <p:nvPr>
            <p:ph type="title"/>
          </p:nvPr>
        </p:nvSpPr>
        <p:spPr/>
        <p:txBody>
          <a:bodyPr/>
          <a:lstStyle/>
          <a:p>
            <a:pPr eaLnBrk="1" hangingPunct="1"/>
            <a:r>
              <a:rPr lang="en-US" smtClean="0"/>
              <a:t>Business Income Loss </a:t>
            </a:r>
          </a:p>
        </p:txBody>
      </p:sp>
      <p:sp>
        <p:nvSpPr>
          <p:cNvPr id="71684" name="Rectangle 3"/>
          <p:cNvSpPr>
            <a:spLocks noGrp="1" noChangeArrowheads="1"/>
          </p:cNvSpPr>
          <p:nvPr>
            <p:ph type="body" idx="1"/>
          </p:nvPr>
        </p:nvSpPr>
        <p:spPr/>
        <p:txBody>
          <a:bodyPr/>
          <a:lstStyle/>
          <a:p>
            <a:pPr eaLnBrk="1" hangingPunct="1">
              <a:lnSpc>
                <a:spcPct val="90000"/>
              </a:lnSpc>
            </a:pPr>
            <a:r>
              <a:rPr lang="en-US" smtClean="0"/>
              <a:t>The central idea is to examine the income statement of the firm </a:t>
            </a:r>
          </a:p>
          <a:p>
            <a:pPr eaLnBrk="1" hangingPunct="1">
              <a:lnSpc>
                <a:spcPct val="90000"/>
              </a:lnSpc>
            </a:pPr>
            <a:r>
              <a:rPr lang="en-US" smtClean="0"/>
              <a:t>Derive from this statement the various items of income and expense that are to be insured </a:t>
            </a:r>
          </a:p>
          <a:p>
            <a:pPr eaLnBrk="1" hangingPunct="1">
              <a:lnSpc>
                <a:spcPct val="90000"/>
              </a:lnSpc>
            </a:pPr>
            <a:r>
              <a:rPr lang="en-US" smtClean="0"/>
              <a:t>Process of isolating the insurable value </a:t>
            </a:r>
          </a:p>
          <a:p>
            <a:pPr lvl="1" eaLnBrk="1" hangingPunct="1">
              <a:lnSpc>
                <a:spcPct val="90000"/>
              </a:lnSpc>
            </a:pPr>
            <a:r>
              <a:rPr lang="en-US" smtClean="0"/>
              <a:t>Deduct from total gross value the expenses and costs that are variable </a:t>
            </a:r>
          </a:p>
          <a:p>
            <a:pPr lvl="2" eaLnBrk="1" hangingPunct="1">
              <a:lnSpc>
                <a:spcPct val="90000"/>
              </a:lnSpc>
            </a:pPr>
            <a:r>
              <a:rPr lang="en-US" smtClean="0"/>
              <a:t>Those that may be discontinued if a fire or other peril were to cause a shutdown of the business </a:t>
            </a:r>
          </a:p>
          <a:p>
            <a:pPr lvl="1" eaLnBrk="1" hangingPunct="1">
              <a:lnSpc>
                <a:spcPct val="90000"/>
              </a:lnSpc>
            </a:pPr>
            <a:r>
              <a:rPr lang="en-US" smtClean="0"/>
              <a:t>The amount obtained is the insurable value and forms the basis of the loss settlement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FDB6D9C-55FD-48CD-B87D-0F754E00FFAA}" type="slidenum">
              <a:rPr lang="en-US"/>
              <a:pPr/>
              <a:t>16</a:t>
            </a:fld>
            <a:endParaRPr lang="en-US"/>
          </a:p>
        </p:txBody>
      </p:sp>
      <p:sp>
        <p:nvSpPr>
          <p:cNvPr id="72707" name="Rectangle 2"/>
          <p:cNvSpPr>
            <a:spLocks noGrp="1" noChangeArrowheads="1"/>
          </p:cNvSpPr>
          <p:nvPr>
            <p:ph type="title"/>
          </p:nvPr>
        </p:nvSpPr>
        <p:spPr/>
        <p:txBody>
          <a:bodyPr/>
          <a:lstStyle/>
          <a:p>
            <a:pPr eaLnBrk="1" hangingPunct="1"/>
            <a:r>
              <a:rPr lang="en-US" smtClean="0"/>
              <a:t>Coinsurance </a:t>
            </a:r>
          </a:p>
        </p:txBody>
      </p:sp>
      <p:sp>
        <p:nvSpPr>
          <p:cNvPr id="72708" name="Rectangle 3"/>
          <p:cNvSpPr>
            <a:spLocks noGrp="1" noChangeArrowheads="1"/>
          </p:cNvSpPr>
          <p:nvPr>
            <p:ph type="body" idx="1"/>
          </p:nvPr>
        </p:nvSpPr>
        <p:spPr/>
        <p:txBody>
          <a:bodyPr/>
          <a:lstStyle/>
          <a:p>
            <a:pPr eaLnBrk="1" hangingPunct="1"/>
            <a:r>
              <a:rPr lang="en-US" smtClean="0"/>
              <a:t>Most business income forms contain a coinsurance clause </a:t>
            </a:r>
          </a:p>
          <a:p>
            <a:pPr eaLnBrk="1" hangingPunct="1"/>
            <a:r>
              <a:rPr lang="en-US" smtClean="0"/>
              <a:t>Requirements vary from 50% upward </a:t>
            </a:r>
          </a:p>
          <a:p>
            <a:pPr lvl="1" eaLnBrk="1" hangingPunct="1"/>
            <a:r>
              <a:rPr lang="en-US" smtClean="0"/>
              <a:t>Depending on the amount of coverage desired </a:t>
            </a:r>
          </a:p>
          <a:p>
            <a:pPr eaLnBrk="1" hangingPunct="1"/>
            <a:r>
              <a:rPr lang="en-US" smtClean="0"/>
              <a:t>If the business concern elects to take the 50% form </a:t>
            </a:r>
          </a:p>
          <a:p>
            <a:pPr lvl="1" eaLnBrk="1" hangingPunct="1"/>
            <a:r>
              <a:rPr lang="en-US" smtClean="0"/>
              <a:t>It is required to carry at least 50% of its profits plus operating expenses </a:t>
            </a:r>
          </a:p>
          <a:p>
            <a:pPr lvl="1" eaLnBrk="1" hangingPunct="1"/>
            <a:r>
              <a:rPr lang="en-US" smtClean="0"/>
              <a:t>Failing to carry this amount, it becomes a coinsurer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8A0E10B-8955-4CC8-B890-01350EDF2B83}" type="slidenum">
              <a:rPr lang="en-US"/>
              <a:pPr/>
              <a:t>17</a:t>
            </a:fld>
            <a:endParaRPr lang="en-US"/>
          </a:p>
        </p:txBody>
      </p:sp>
      <p:sp>
        <p:nvSpPr>
          <p:cNvPr id="73731" name="Rectangle 2"/>
          <p:cNvSpPr>
            <a:spLocks noGrp="1" noChangeArrowheads="1"/>
          </p:cNvSpPr>
          <p:nvPr>
            <p:ph type="title"/>
          </p:nvPr>
        </p:nvSpPr>
        <p:spPr/>
        <p:txBody>
          <a:bodyPr/>
          <a:lstStyle/>
          <a:p>
            <a:pPr eaLnBrk="1" hangingPunct="1"/>
            <a:r>
              <a:rPr lang="en-US" smtClean="0"/>
              <a:t>How Much Insurance to Carry? </a:t>
            </a:r>
          </a:p>
        </p:txBody>
      </p:sp>
      <p:sp>
        <p:nvSpPr>
          <p:cNvPr id="73732" name="Rectangle 3"/>
          <p:cNvSpPr>
            <a:spLocks noGrp="1" noChangeArrowheads="1"/>
          </p:cNvSpPr>
          <p:nvPr>
            <p:ph type="body" idx="1"/>
          </p:nvPr>
        </p:nvSpPr>
        <p:spPr/>
        <p:txBody>
          <a:bodyPr/>
          <a:lstStyle/>
          <a:p>
            <a:pPr eaLnBrk="1" hangingPunct="1">
              <a:lnSpc>
                <a:spcPct val="90000"/>
              </a:lnSpc>
            </a:pPr>
            <a:r>
              <a:rPr lang="en-US" sz="2400" smtClean="0"/>
              <a:t>The answer depends on what the firm believes the maximum loss might be </a:t>
            </a:r>
          </a:p>
          <a:p>
            <a:pPr eaLnBrk="1" hangingPunct="1">
              <a:lnSpc>
                <a:spcPct val="90000"/>
              </a:lnSpc>
            </a:pPr>
            <a:r>
              <a:rPr lang="en-US" sz="2400" smtClean="0"/>
              <a:t>Coinsurance forms are available that allow the insured to carry as little as ½ of its annual insurable value </a:t>
            </a:r>
          </a:p>
          <a:p>
            <a:pPr eaLnBrk="1" hangingPunct="1">
              <a:lnSpc>
                <a:spcPct val="90000"/>
              </a:lnSpc>
            </a:pPr>
            <a:r>
              <a:rPr lang="en-US" sz="2400" smtClean="0"/>
              <a:t>However, if the firm has reason to believe it might take as much as a year to restore the business to regular operations </a:t>
            </a:r>
          </a:p>
          <a:p>
            <a:pPr lvl="1" eaLnBrk="1" hangingPunct="1">
              <a:lnSpc>
                <a:spcPct val="90000"/>
              </a:lnSpc>
            </a:pPr>
            <a:r>
              <a:rPr lang="en-US" sz="2000" smtClean="0"/>
              <a:t>It should carry insurance equal to its full insurable value </a:t>
            </a:r>
          </a:p>
          <a:p>
            <a:pPr eaLnBrk="1" hangingPunct="1">
              <a:lnSpc>
                <a:spcPct val="90000"/>
              </a:lnSpc>
            </a:pPr>
            <a:r>
              <a:rPr lang="en-US" sz="2400" smtClean="0"/>
              <a:t>Some firms operate on a seasonal basis </a:t>
            </a:r>
          </a:p>
          <a:p>
            <a:pPr lvl="1" eaLnBrk="1" hangingPunct="1">
              <a:lnSpc>
                <a:spcPct val="90000"/>
              </a:lnSpc>
            </a:pPr>
            <a:r>
              <a:rPr lang="en-US" sz="2000" smtClean="0"/>
              <a:t>A few months operations might account for an entire year’s profits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117C89E-07FF-4A57-A3AD-1216712D42D1}" type="slidenum">
              <a:rPr lang="en-US"/>
              <a:pPr/>
              <a:t>18</a:t>
            </a:fld>
            <a:endParaRPr lang="en-US"/>
          </a:p>
        </p:txBody>
      </p:sp>
      <p:sp>
        <p:nvSpPr>
          <p:cNvPr id="74755" name="Rectangle 2"/>
          <p:cNvSpPr>
            <a:spLocks noGrp="1" noChangeArrowheads="1"/>
          </p:cNvSpPr>
          <p:nvPr>
            <p:ph type="title"/>
          </p:nvPr>
        </p:nvSpPr>
        <p:spPr/>
        <p:txBody>
          <a:bodyPr/>
          <a:lstStyle/>
          <a:p>
            <a:pPr eaLnBrk="1" hangingPunct="1"/>
            <a:r>
              <a:rPr lang="en-US" smtClean="0"/>
              <a:t>How Much Insurance to Carry?</a:t>
            </a:r>
          </a:p>
        </p:txBody>
      </p:sp>
      <p:sp>
        <p:nvSpPr>
          <p:cNvPr id="74756" name="Rectangle 3"/>
          <p:cNvSpPr>
            <a:spLocks noGrp="1" noChangeArrowheads="1"/>
          </p:cNvSpPr>
          <p:nvPr>
            <p:ph type="body" idx="1"/>
          </p:nvPr>
        </p:nvSpPr>
        <p:spPr/>
        <p:txBody>
          <a:bodyPr/>
          <a:lstStyle/>
          <a:p>
            <a:pPr eaLnBrk="1" hangingPunct="1">
              <a:lnSpc>
                <a:spcPct val="90000"/>
              </a:lnSpc>
            </a:pPr>
            <a:r>
              <a:rPr lang="en-US" smtClean="0"/>
              <a:t>The loss may be only partial </a:t>
            </a:r>
          </a:p>
          <a:p>
            <a:pPr lvl="1" eaLnBrk="1" hangingPunct="1">
              <a:lnSpc>
                <a:spcPct val="90000"/>
              </a:lnSpc>
            </a:pPr>
            <a:r>
              <a:rPr lang="en-US" smtClean="0"/>
              <a:t>If the business is only partially shut down </a:t>
            </a:r>
          </a:p>
          <a:p>
            <a:pPr lvl="2" eaLnBrk="1" hangingPunct="1">
              <a:lnSpc>
                <a:spcPct val="90000"/>
              </a:lnSpc>
            </a:pPr>
            <a:r>
              <a:rPr lang="en-US" smtClean="0"/>
              <a:t>Indemnity can be collected for the partial loss </a:t>
            </a:r>
          </a:p>
          <a:p>
            <a:pPr eaLnBrk="1" hangingPunct="1">
              <a:lnSpc>
                <a:spcPct val="90000"/>
              </a:lnSpc>
            </a:pPr>
            <a:r>
              <a:rPr lang="en-US" smtClean="0"/>
              <a:t>Extended-period-of-indemnity endorsement </a:t>
            </a:r>
          </a:p>
          <a:p>
            <a:pPr lvl="1" eaLnBrk="1" hangingPunct="1">
              <a:lnSpc>
                <a:spcPct val="90000"/>
              </a:lnSpc>
            </a:pPr>
            <a:r>
              <a:rPr lang="en-US" smtClean="0"/>
              <a:t>Under the terms of this endorsement that period of loss is defined to mean that period necessary to return to normal business operations </a:t>
            </a:r>
          </a:p>
          <a:p>
            <a:pPr lvl="2" eaLnBrk="1" hangingPunct="1">
              <a:lnSpc>
                <a:spcPct val="90000"/>
              </a:lnSpc>
            </a:pPr>
            <a:r>
              <a:rPr lang="en-US" smtClean="0"/>
              <a:t>Not just that period necessary to reopen the business physically </a:t>
            </a:r>
          </a:p>
          <a:p>
            <a:pPr lvl="3" eaLnBrk="1" hangingPunct="1">
              <a:lnSpc>
                <a:spcPct val="90000"/>
              </a:lnSpc>
            </a:pPr>
            <a:r>
              <a:rPr lang="en-US" smtClean="0"/>
              <a:t>A firm make need several months to obtain new customers and to achieve the same level of operation it enjoyed prior to closure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19BA6AB-FB55-4C3C-9ADD-FEA9DA88570C}" type="slidenum">
              <a:rPr lang="en-US"/>
              <a:pPr/>
              <a:t>19</a:t>
            </a:fld>
            <a:endParaRPr lang="en-US"/>
          </a:p>
        </p:txBody>
      </p:sp>
      <p:sp>
        <p:nvSpPr>
          <p:cNvPr id="75779" name="Rectangle 2"/>
          <p:cNvSpPr>
            <a:spLocks noGrp="1" noChangeArrowheads="1"/>
          </p:cNvSpPr>
          <p:nvPr>
            <p:ph type="title"/>
          </p:nvPr>
        </p:nvSpPr>
        <p:spPr/>
        <p:txBody>
          <a:bodyPr/>
          <a:lstStyle/>
          <a:p>
            <a:pPr eaLnBrk="1" hangingPunct="1"/>
            <a:r>
              <a:rPr lang="en-US" sz="4000" smtClean="0"/>
              <a:t>Insurance-to-Value Requirements </a:t>
            </a:r>
          </a:p>
        </p:txBody>
      </p:sp>
      <p:sp>
        <p:nvSpPr>
          <p:cNvPr id="75780" name="Rectangle 3"/>
          <p:cNvSpPr>
            <a:spLocks noGrp="1" noChangeArrowheads="1"/>
          </p:cNvSpPr>
          <p:nvPr>
            <p:ph type="body" idx="1"/>
          </p:nvPr>
        </p:nvSpPr>
        <p:spPr/>
        <p:txBody>
          <a:bodyPr/>
          <a:lstStyle/>
          <a:p>
            <a:pPr eaLnBrk="1" hangingPunct="1">
              <a:lnSpc>
                <a:spcPct val="80000"/>
              </a:lnSpc>
            </a:pPr>
            <a:r>
              <a:rPr lang="en-US" sz="2000" smtClean="0"/>
              <a:t>By endorsement an insured can choose one of three alternatives to coinsurance </a:t>
            </a:r>
          </a:p>
          <a:p>
            <a:pPr lvl="1" eaLnBrk="1" hangingPunct="1">
              <a:lnSpc>
                <a:spcPct val="80000"/>
              </a:lnSpc>
            </a:pPr>
            <a:r>
              <a:rPr lang="en-US" sz="1800" smtClean="0"/>
              <a:t>Including a maximum of indemnity </a:t>
            </a:r>
          </a:p>
          <a:p>
            <a:pPr lvl="1" eaLnBrk="1" hangingPunct="1">
              <a:lnSpc>
                <a:spcPct val="80000"/>
              </a:lnSpc>
            </a:pPr>
            <a:r>
              <a:rPr lang="en-US" sz="1800" smtClean="0"/>
              <a:t>A monthly amount of indemnity </a:t>
            </a:r>
          </a:p>
          <a:p>
            <a:pPr lvl="1" eaLnBrk="1" hangingPunct="1">
              <a:lnSpc>
                <a:spcPct val="80000"/>
              </a:lnSpc>
            </a:pPr>
            <a:r>
              <a:rPr lang="en-US" sz="1800" smtClean="0"/>
              <a:t>An agreed amount </a:t>
            </a:r>
          </a:p>
          <a:p>
            <a:pPr eaLnBrk="1" hangingPunct="1">
              <a:lnSpc>
                <a:spcPct val="80000"/>
              </a:lnSpc>
            </a:pPr>
            <a:r>
              <a:rPr lang="en-US" sz="2000" smtClean="0"/>
              <a:t>Under the standard approach, the insurance-to-value requirement is based on the estimated business income that is expected during the twelve months following the date of purchase of the insurance policy </a:t>
            </a:r>
          </a:p>
          <a:p>
            <a:pPr lvl="1" eaLnBrk="1" hangingPunct="1">
              <a:lnSpc>
                <a:spcPct val="80000"/>
              </a:lnSpc>
            </a:pPr>
            <a:r>
              <a:rPr lang="en-US" sz="1800" smtClean="0"/>
              <a:t>This approach reduces some of the uncertainty associated with estimating the required amount of insurance </a:t>
            </a:r>
          </a:p>
          <a:p>
            <a:pPr lvl="2" eaLnBrk="1" hangingPunct="1">
              <a:lnSpc>
                <a:spcPct val="80000"/>
              </a:lnSpc>
            </a:pPr>
            <a:r>
              <a:rPr lang="en-US" sz="1600" smtClean="0"/>
              <a:t>As the insured knows exactly which twelve months will be used in making the calculation </a:t>
            </a:r>
          </a:p>
          <a:p>
            <a:pPr eaLnBrk="1" hangingPunct="1">
              <a:lnSpc>
                <a:spcPct val="80000"/>
              </a:lnSpc>
            </a:pPr>
            <a:r>
              <a:rPr lang="en-US" sz="2000" smtClean="0"/>
              <a:t>Usually a 50 percent minimum coinsurance clause is present in the business income form</a:t>
            </a:r>
          </a:p>
          <a:p>
            <a:pPr lvl="1" eaLnBrk="1" hangingPunct="1">
              <a:lnSpc>
                <a:spcPct val="80000"/>
              </a:lnSpc>
            </a:pPr>
            <a:r>
              <a:rPr lang="en-US" sz="1800" smtClean="0"/>
              <a:t>However this implicitly assumes a six-month restoration period </a:t>
            </a:r>
          </a:p>
          <a:p>
            <a:pPr lvl="1" eaLnBrk="1" hangingPunct="1">
              <a:lnSpc>
                <a:spcPct val="80000"/>
              </a:lnSpc>
            </a:pPr>
            <a:endParaRPr lang="en-US" sz="1800" smtClean="0"/>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A78A97F-248B-4832-A669-E989D616E0E8}" type="slidenum">
              <a:rPr lang="en-US"/>
              <a:pPr/>
              <a:t>20</a:t>
            </a:fld>
            <a:endParaRPr lang="en-US"/>
          </a:p>
        </p:txBody>
      </p:sp>
      <p:sp>
        <p:nvSpPr>
          <p:cNvPr id="76803" name="Rectangle 2"/>
          <p:cNvSpPr>
            <a:spLocks noGrp="1" noChangeArrowheads="1"/>
          </p:cNvSpPr>
          <p:nvPr>
            <p:ph type="title"/>
          </p:nvPr>
        </p:nvSpPr>
        <p:spPr/>
        <p:txBody>
          <a:bodyPr/>
          <a:lstStyle/>
          <a:p>
            <a:pPr eaLnBrk="1" hangingPunct="1"/>
            <a:r>
              <a:rPr lang="en-US" sz="4000" smtClean="0"/>
              <a:t>Insurance-to-Value Requirements</a:t>
            </a:r>
          </a:p>
        </p:txBody>
      </p:sp>
      <p:sp>
        <p:nvSpPr>
          <p:cNvPr id="76804" name="Rectangle 3"/>
          <p:cNvSpPr>
            <a:spLocks noGrp="1" noChangeArrowheads="1"/>
          </p:cNvSpPr>
          <p:nvPr>
            <p:ph type="body" idx="1"/>
          </p:nvPr>
        </p:nvSpPr>
        <p:spPr/>
        <p:txBody>
          <a:bodyPr/>
          <a:lstStyle/>
          <a:p>
            <a:pPr eaLnBrk="1" hangingPunct="1">
              <a:lnSpc>
                <a:spcPct val="80000"/>
              </a:lnSpc>
            </a:pPr>
            <a:r>
              <a:rPr lang="en-US" sz="2400" smtClean="0"/>
              <a:t>Those firms with a maximum restoration period of less than six months may have to purchase more insurance than they can collect </a:t>
            </a:r>
          </a:p>
          <a:p>
            <a:pPr eaLnBrk="1" hangingPunct="1">
              <a:lnSpc>
                <a:spcPct val="80000"/>
              </a:lnSpc>
            </a:pPr>
            <a:r>
              <a:rPr lang="en-US" sz="2400" smtClean="0"/>
              <a:t>The BPP has two optional coverages from which to choose </a:t>
            </a:r>
          </a:p>
          <a:p>
            <a:pPr lvl="1" eaLnBrk="1" hangingPunct="1">
              <a:lnSpc>
                <a:spcPct val="80000"/>
              </a:lnSpc>
            </a:pPr>
            <a:r>
              <a:rPr lang="en-US" sz="2000" smtClean="0"/>
              <a:t>Maximum period of indemnity </a:t>
            </a:r>
          </a:p>
          <a:p>
            <a:pPr lvl="2" eaLnBrk="1" hangingPunct="1">
              <a:lnSpc>
                <a:spcPct val="80000"/>
              </a:lnSpc>
            </a:pPr>
            <a:r>
              <a:rPr lang="en-US" sz="1800" smtClean="0"/>
              <a:t>Replaces the insurance-to-value requirement with the maximum restoration period of 120 days </a:t>
            </a:r>
          </a:p>
          <a:p>
            <a:pPr lvl="1" eaLnBrk="1" hangingPunct="1">
              <a:lnSpc>
                <a:spcPct val="80000"/>
              </a:lnSpc>
            </a:pPr>
            <a:r>
              <a:rPr lang="en-US" sz="2000" smtClean="0"/>
              <a:t>Monthly limit of indemnity </a:t>
            </a:r>
          </a:p>
          <a:p>
            <a:pPr lvl="2" eaLnBrk="1" hangingPunct="1">
              <a:lnSpc>
                <a:spcPct val="80000"/>
              </a:lnSpc>
            </a:pPr>
            <a:r>
              <a:rPr lang="en-US" sz="1800" smtClean="0"/>
              <a:t>Designed for small businesses and does not have a coinsurance clause </a:t>
            </a:r>
          </a:p>
          <a:p>
            <a:pPr eaLnBrk="1" hangingPunct="1">
              <a:lnSpc>
                <a:spcPct val="80000"/>
              </a:lnSpc>
            </a:pPr>
            <a:r>
              <a:rPr lang="en-US" sz="2400" smtClean="0"/>
              <a:t>To assure full recovery for any loss </a:t>
            </a:r>
          </a:p>
          <a:p>
            <a:pPr lvl="1" eaLnBrk="1" hangingPunct="1">
              <a:lnSpc>
                <a:spcPct val="80000"/>
              </a:lnSpc>
            </a:pPr>
            <a:r>
              <a:rPr lang="en-US" sz="2000" smtClean="0"/>
              <a:t>The insured must carry sufficient limits so that the selected limit will cover the total earnings for any one month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8109F06-E81C-435F-B7E0-1E2E10C3AF84}" type="slidenum">
              <a:rPr lang="en-US"/>
              <a:pPr/>
              <a:t>21</a:t>
            </a:fld>
            <a:endParaRPr lang="en-US"/>
          </a:p>
        </p:txBody>
      </p:sp>
      <p:sp>
        <p:nvSpPr>
          <p:cNvPr id="77827" name="Rectangle 2"/>
          <p:cNvSpPr>
            <a:spLocks noGrp="1" noChangeArrowheads="1"/>
          </p:cNvSpPr>
          <p:nvPr>
            <p:ph type="title"/>
          </p:nvPr>
        </p:nvSpPr>
        <p:spPr/>
        <p:txBody>
          <a:bodyPr/>
          <a:lstStyle/>
          <a:p>
            <a:pPr eaLnBrk="1" hangingPunct="1"/>
            <a:r>
              <a:rPr lang="en-US" sz="4000" smtClean="0"/>
              <a:t>Insurance-to-Value Requirements</a:t>
            </a:r>
          </a:p>
        </p:txBody>
      </p:sp>
      <p:sp>
        <p:nvSpPr>
          <p:cNvPr id="77828" name="Rectangle 3"/>
          <p:cNvSpPr>
            <a:spLocks noGrp="1" noChangeArrowheads="1"/>
          </p:cNvSpPr>
          <p:nvPr>
            <p:ph type="body" idx="1"/>
          </p:nvPr>
        </p:nvSpPr>
        <p:spPr/>
        <p:txBody>
          <a:bodyPr/>
          <a:lstStyle/>
          <a:p>
            <a:pPr eaLnBrk="1" hangingPunct="1">
              <a:lnSpc>
                <a:spcPct val="80000"/>
              </a:lnSpc>
            </a:pPr>
            <a:r>
              <a:rPr lang="en-US" sz="2000" smtClean="0"/>
              <a:t>Agreed amount clause </a:t>
            </a:r>
          </a:p>
          <a:p>
            <a:pPr lvl="1" eaLnBrk="1" hangingPunct="1">
              <a:lnSpc>
                <a:spcPct val="80000"/>
              </a:lnSpc>
            </a:pPr>
            <a:r>
              <a:rPr lang="en-US" sz="1800" smtClean="0"/>
              <a:t>Substitutes an agreed amount of coverage for the coinsurance clause </a:t>
            </a:r>
          </a:p>
          <a:p>
            <a:pPr lvl="1" eaLnBrk="1" hangingPunct="1">
              <a:lnSpc>
                <a:spcPct val="80000"/>
              </a:lnSpc>
            </a:pPr>
            <a:r>
              <a:rPr lang="en-US" sz="1800" smtClean="0"/>
              <a:t>The insured must complete and sign a business income worksheet when the endorsement is purchased </a:t>
            </a:r>
          </a:p>
          <a:p>
            <a:pPr lvl="1" eaLnBrk="1" hangingPunct="1">
              <a:lnSpc>
                <a:spcPct val="80000"/>
              </a:lnSpc>
            </a:pPr>
            <a:r>
              <a:rPr lang="en-US" sz="1800" smtClean="0"/>
              <a:t>If that statement underestimates income </a:t>
            </a:r>
          </a:p>
          <a:p>
            <a:pPr lvl="2" eaLnBrk="1" hangingPunct="1">
              <a:lnSpc>
                <a:spcPct val="80000"/>
              </a:lnSpc>
            </a:pPr>
            <a:r>
              <a:rPr lang="en-US" sz="1600" smtClean="0"/>
              <a:t>A penalty will be applied if a loss occurs </a:t>
            </a:r>
          </a:p>
          <a:p>
            <a:pPr eaLnBrk="1" hangingPunct="1">
              <a:lnSpc>
                <a:spcPct val="80000"/>
              </a:lnSpc>
            </a:pPr>
            <a:r>
              <a:rPr lang="en-US" sz="2000" smtClean="0"/>
              <a:t>Contingent business income </a:t>
            </a:r>
          </a:p>
          <a:p>
            <a:pPr lvl="1" eaLnBrk="1" hangingPunct="1">
              <a:lnSpc>
                <a:spcPct val="80000"/>
              </a:lnSpc>
            </a:pPr>
            <a:r>
              <a:rPr lang="en-US" sz="1800" smtClean="0"/>
              <a:t>Sometimes a firm is forced to shut down because an insured peril forced the shutdown of a plant belonging to a supplier or to an important customer on whom the firm depends </a:t>
            </a:r>
          </a:p>
          <a:p>
            <a:pPr lvl="1" eaLnBrk="1" hangingPunct="1">
              <a:lnSpc>
                <a:spcPct val="80000"/>
              </a:lnSpc>
            </a:pPr>
            <a:r>
              <a:rPr lang="en-US" sz="1800" smtClean="0"/>
              <a:t>Contingent business income insurance has been devised to deal with these situations </a:t>
            </a:r>
          </a:p>
          <a:p>
            <a:pPr lvl="1" eaLnBrk="1" hangingPunct="1">
              <a:lnSpc>
                <a:spcPct val="80000"/>
              </a:lnSpc>
            </a:pPr>
            <a:r>
              <a:rPr lang="en-US" sz="1800" smtClean="0"/>
              <a:t>The regular business income policy will not cover such losses </a:t>
            </a:r>
          </a:p>
          <a:p>
            <a:pPr lvl="2" eaLnBrk="1" hangingPunct="1">
              <a:lnSpc>
                <a:spcPct val="80000"/>
              </a:lnSpc>
            </a:pPr>
            <a:r>
              <a:rPr lang="en-US" sz="1600" smtClean="0"/>
              <a:t>Because the insured peril did not cause any damage at the firm’s own property </a:t>
            </a:r>
          </a:p>
          <a:p>
            <a:pPr lvl="1" eaLnBrk="1" hangingPunct="1">
              <a:lnSpc>
                <a:spcPct val="80000"/>
              </a:lnSpc>
            </a:pPr>
            <a:r>
              <a:rPr lang="en-US" sz="1800" smtClean="0"/>
              <a:t>The coverage form is called the business income from dependent properties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832F1D8-3BBB-47C8-BE7B-3894586C7FBD}" type="slidenum">
              <a:rPr lang="en-US"/>
              <a:pPr/>
              <a:t>22</a:t>
            </a:fld>
            <a:endParaRPr lang="en-US"/>
          </a:p>
        </p:txBody>
      </p:sp>
      <p:sp>
        <p:nvSpPr>
          <p:cNvPr id="78851" name="Rectangle 2"/>
          <p:cNvSpPr>
            <a:spLocks noGrp="1" noChangeArrowheads="1"/>
          </p:cNvSpPr>
          <p:nvPr>
            <p:ph type="title"/>
          </p:nvPr>
        </p:nvSpPr>
        <p:spPr/>
        <p:txBody>
          <a:bodyPr/>
          <a:lstStyle/>
          <a:p>
            <a:pPr eaLnBrk="1" hangingPunct="1"/>
            <a:r>
              <a:rPr lang="en-US" smtClean="0"/>
              <a:t> Extra Expense Income </a:t>
            </a:r>
          </a:p>
        </p:txBody>
      </p:sp>
      <p:sp>
        <p:nvSpPr>
          <p:cNvPr id="78852" name="Rectangle 3"/>
          <p:cNvSpPr>
            <a:spLocks noGrp="1" noChangeArrowheads="1"/>
          </p:cNvSpPr>
          <p:nvPr>
            <p:ph type="body" idx="1"/>
          </p:nvPr>
        </p:nvSpPr>
        <p:spPr/>
        <p:txBody>
          <a:bodyPr/>
          <a:lstStyle/>
          <a:p>
            <a:pPr eaLnBrk="1" hangingPunct="1">
              <a:lnSpc>
                <a:spcPct val="90000"/>
              </a:lnSpc>
            </a:pPr>
            <a:r>
              <a:rPr lang="en-US" smtClean="0"/>
              <a:t>Certain types of business firms do not find it possible or expedient to close down following the destruction of their physical plants </a:t>
            </a:r>
          </a:p>
          <a:p>
            <a:pPr lvl="1" eaLnBrk="1" hangingPunct="1">
              <a:lnSpc>
                <a:spcPct val="90000"/>
              </a:lnSpc>
            </a:pPr>
            <a:r>
              <a:rPr lang="en-US" smtClean="0"/>
              <a:t>Firms such as laundries, newspapers, dairies, public utilities, banks, and oil dealers will often continue their businesses using alternative facilities </a:t>
            </a:r>
          </a:p>
          <a:p>
            <a:pPr lvl="2" eaLnBrk="1" hangingPunct="1">
              <a:lnSpc>
                <a:spcPct val="90000"/>
              </a:lnSpc>
            </a:pPr>
            <a:r>
              <a:rPr lang="en-US" smtClean="0"/>
              <a:t>Closing of these firms would deprive the public of a vital service or would involve a complete loss of goodwill or of business to competitors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A9D55A5-3275-4C16-B4B8-1C49F48503B5}" type="slidenum">
              <a:rPr lang="en-US"/>
              <a:pPr/>
              <a:t>23</a:t>
            </a:fld>
            <a:endParaRPr lang="en-US"/>
          </a:p>
        </p:txBody>
      </p:sp>
      <p:sp>
        <p:nvSpPr>
          <p:cNvPr id="79875" name="Rectangle 2"/>
          <p:cNvSpPr>
            <a:spLocks noGrp="1" noChangeArrowheads="1"/>
          </p:cNvSpPr>
          <p:nvPr>
            <p:ph type="title"/>
          </p:nvPr>
        </p:nvSpPr>
        <p:spPr/>
        <p:txBody>
          <a:bodyPr/>
          <a:lstStyle/>
          <a:p>
            <a:pPr eaLnBrk="1" hangingPunct="1"/>
            <a:r>
              <a:rPr lang="en-US" smtClean="0"/>
              <a:t>Extra Expense Income</a:t>
            </a:r>
          </a:p>
        </p:txBody>
      </p:sp>
      <p:sp>
        <p:nvSpPr>
          <p:cNvPr id="79876" name="Rectangle 3"/>
          <p:cNvSpPr>
            <a:spLocks noGrp="1" noChangeArrowheads="1"/>
          </p:cNvSpPr>
          <p:nvPr>
            <p:ph type="body" idx="1"/>
          </p:nvPr>
        </p:nvSpPr>
        <p:spPr/>
        <p:txBody>
          <a:bodyPr/>
          <a:lstStyle/>
          <a:p>
            <a:pPr eaLnBrk="1" hangingPunct="1">
              <a:lnSpc>
                <a:spcPct val="90000"/>
              </a:lnSpc>
            </a:pPr>
            <a:r>
              <a:rPr lang="en-US" smtClean="0"/>
              <a:t>Because these firms will continue to operate if loss occurs </a:t>
            </a:r>
          </a:p>
          <a:p>
            <a:pPr lvl="1" eaLnBrk="1" hangingPunct="1">
              <a:lnSpc>
                <a:spcPct val="90000"/>
              </a:lnSpc>
            </a:pPr>
            <a:r>
              <a:rPr lang="en-US" smtClean="0"/>
              <a:t>Business income insurance is not attractive </a:t>
            </a:r>
          </a:p>
          <a:p>
            <a:pPr eaLnBrk="1" hangingPunct="1">
              <a:lnSpc>
                <a:spcPct val="90000"/>
              </a:lnSpc>
            </a:pPr>
            <a:r>
              <a:rPr lang="en-US" smtClean="0"/>
              <a:t>These firms need extra expense insurance that covers expenses beyond the normal cost of conducting business </a:t>
            </a:r>
          </a:p>
          <a:p>
            <a:pPr lvl="1" eaLnBrk="1" hangingPunct="1">
              <a:lnSpc>
                <a:spcPct val="90000"/>
              </a:lnSpc>
            </a:pPr>
            <a:r>
              <a:rPr lang="en-US" smtClean="0"/>
              <a:t>Examples of extra expenses </a:t>
            </a:r>
          </a:p>
          <a:p>
            <a:pPr lvl="2" eaLnBrk="1" hangingPunct="1">
              <a:lnSpc>
                <a:spcPct val="90000"/>
              </a:lnSpc>
            </a:pPr>
            <a:r>
              <a:rPr lang="en-US" smtClean="0"/>
              <a:t>Rental of quarters, purchase of extra transportation facilities, leasing of substitute equipment, overtime payments to employees, the cost of moving to temporary facilities, and the cost of additional advertising to inform the public the firm is still operational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4895E8E-B7C2-4883-B596-9B8430A582BA}" type="slidenum">
              <a:rPr lang="en-US"/>
              <a:pPr/>
              <a:t>24</a:t>
            </a:fld>
            <a:endParaRPr lang="en-US"/>
          </a:p>
        </p:txBody>
      </p:sp>
      <p:sp>
        <p:nvSpPr>
          <p:cNvPr id="80899" name="Rectangle 2"/>
          <p:cNvSpPr>
            <a:spLocks noGrp="1" noChangeArrowheads="1"/>
          </p:cNvSpPr>
          <p:nvPr>
            <p:ph type="title"/>
          </p:nvPr>
        </p:nvSpPr>
        <p:spPr/>
        <p:txBody>
          <a:bodyPr/>
          <a:lstStyle/>
          <a:p>
            <a:pPr eaLnBrk="1" hangingPunct="1"/>
            <a:r>
              <a:rPr lang="en-US" smtClean="0"/>
              <a:t>Leasehold Interest Insurance </a:t>
            </a:r>
          </a:p>
        </p:txBody>
      </p:sp>
      <p:sp>
        <p:nvSpPr>
          <p:cNvPr id="80900" name="Rectangle 3"/>
          <p:cNvSpPr>
            <a:spLocks noGrp="1" noChangeArrowheads="1"/>
          </p:cNvSpPr>
          <p:nvPr>
            <p:ph type="body" idx="1"/>
          </p:nvPr>
        </p:nvSpPr>
        <p:spPr/>
        <p:txBody>
          <a:bodyPr/>
          <a:lstStyle/>
          <a:p>
            <a:pPr eaLnBrk="1" hangingPunct="1">
              <a:lnSpc>
                <a:spcPct val="90000"/>
              </a:lnSpc>
            </a:pPr>
            <a:r>
              <a:rPr lang="en-US" smtClean="0"/>
              <a:t>Leasehold </a:t>
            </a:r>
          </a:p>
          <a:p>
            <a:pPr lvl="1" eaLnBrk="1" hangingPunct="1">
              <a:lnSpc>
                <a:spcPct val="90000"/>
              </a:lnSpc>
            </a:pPr>
            <a:r>
              <a:rPr lang="en-US" smtClean="0"/>
              <a:t>An interest in real property that is created by an agreement (a lease) that gives the lessee (the tenant) the right of enjoyment and use of the property for a period of time </a:t>
            </a:r>
          </a:p>
          <a:p>
            <a:pPr lvl="1" eaLnBrk="1" hangingPunct="1">
              <a:lnSpc>
                <a:spcPct val="90000"/>
              </a:lnSpc>
            </a:pPr>
            <a:r>
              <a:rPr lang="en-US" smtClean="0"/>
              <a:t>May become very valuable to the lessee because changing business conditions, improvements in the property, and good management may increase the rental value of real estate considerably above the rental under the lease </a:t>
            </a:r>
          </a:p>
          <a:p>
            <a:pPr lvl="2" eaLnBrk="1" hangingPunct="1">
              <a:lnSpc>
                <a:spcPct val="90000"/>
              </a:lnSpc>
            </a:pPr>
            <a:r>
              <a:rPr lang="en-US" smtClean="0"/>
              <a:t>This increase in value creates what is known as leasehold interest, or leasehold value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9AACB16-A1BE-4FB0-81A4-C6C550C4AC12}" type="slidenum">
              <a:rPr lang="en-US"/>
              <a:pPr/>
              <a:t>25</a:t>
            </a:fld>
            <a:endParaRPr lang="en-US"/>
          </a:p>
        </p:txBody>
      </p:sp>
      <p:sp>
        <p:nvSpPr>
          <p:cNvPr id="81923" name="Rectangle 2"/>
          <p:cNvSpPr>
            <a:spLocks noGrp="1" noChangeArrowheads="1"/>
          </p:cNvSpPr>
          <p:nvPr>
            <p:ph type="title"/>
          </p:nvPr>
        </p:nvSpPr>
        <p:spPr/>
        <p:txBody>
          <a:bodyPr/>
          <a:lstStyle/>
          <a:p>
            <a:pPr eaLnBrk="1" hangingPunct="1"/>
            <a:r>
              <a:rPr lang="en-US" sz="4000" smtClean="0"/>
              <a:t>Contracts Without a Time Element </a:t>
            </a:r>
          </a:p>
        </p:txBody>
      </p:sp>
      <p:sp>
        <p:nvSpPr>
          <p:cNvPr id="81924" name="Rectangle 3"/>
          <p:cNvSpPr>
            <a:spLocks noGrp="1" noChangeArrowheads="1"/>
          </p:cNvSpPr>
          <p:nvPr>
            <p:ph type="body" idx="1"/>
          </p:nvPr>
        </p:nvSpPr>
        <p:spPr/>
        <p:txBody>
          <a:bodyPr/>
          <a:lstStyle/>
          <a:p>
            <a:pPr eaLnBrk="1" hangingPunct="1"/>
            <a:r>
              <a:rPr lang="en-US" smtClean="0"/>
              <a:t>Use to insure losses that result from fire </a:t>
            </a:r>
          </a:p>
          <a:p>
            <a:pPr lvl="1" eaLnBrk="1" hangingPunct="1"/>
            <a:r>
              <a:rPr lang="en-US" smtClean="0"/>
              <a:t>But where the loss cannot be measured either by direct damage by fire or in terms of elapsed time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5EA48E4-31AE-4859-83D1-87BCB30C7BDE}" type="slidenum">
              <a:rPr lang="en-US"/>
              <a:pPr/>
              <a:t>26</a:t>
            </a:fld>
            <a:endParaRPr lang="en-US"/>
          </a:p>
        </p:txBody>
      </p:sp>
      <p:sp>
        <p:nvSpPr>
          <p:cNvPr id="82947" name="Rectangle 2"/>
          <p:cNvSpPr>
            <a:spLocks noGrp="1" noChangeArrowheads="1"/>
          </p:cNvSpPr>
          <p:nvPr>
            <p:ph type="title"/>
          </p:nvPr>
        </p:nvSpPr>
        <p:spPr/>
        <p:txBody>
          <a:bodyPr/>
          <a:lstStyle/>
          <a:p>
            <a:pPr eaLnBrk="1" hangingPunct="1"/>
            <a:r>
              <a:rPr lang="en-US" smtClean="0"/>
              <a:t> Manufacturers Selling Price</a:t>
            </a:r>
          </a:p>
        </p:txBody>
      </p:sp>
      <p:sp>
        <p:nvSpPr>
          <p:cNvPr id="82948" name="Rectangle 3"/>
          <p:cNvSpPr>
            <a:spLocks noGrp="1" noChangeArrowheads="1"/>
          </p:cNvSpPr>
          <p:nvPr>
            <p:ph type="body" idx="1"/>
          </p:nvPr>
        </p:nvSpPr>
        <p:spPr/>
        <p:txBody>
          <a:bodyPr/>
          <a:lstStyle/>
          <a:p>
            <a:pPr eaLnBrk="1" hangingPunct="1">
              <a:lnSpc>
                <a:spcPct val="80000"/>
              </a:lnSpc>
            </a:pPr>
            <a:r>
              <a:rPr lang="en-US" smtClean="0"/>
              <a:t>BPP covers goods and finished stock that are sold but not delivered at selling price </a:t>
            </a:r>
          </a:p>
          <a:p>
            <a:pPr eaLnBrk="1" hangingPunct="1">
              <a:lnSpc>
                <a:spcPct val="80000"/>
              </a:lnSpc>
            </a:pPr>
            <a:r>
              <a:rPr lang="en-US" smtClean="0"/>
              <a:t>This endorsement applies this approach to finished stock regardless of whether it has been delivered </a:t>
            </a:r>
          </a:p>
          <a:p>
            <a:pPr eaLnBrk="1" hangingPunct="1">
              <a:lnSpc>
                <a:spcPct val="80000"/>
              </a:lnSpc>
            </a:pPr>
            <a:r>
              <a:rPr lang="en-US" smtClean="0"/>
              <a:t>It differs from business income insurance </a:t>
            </a:r>
          </a:p>
          <a:p>
            <a:pPr lvl="1" eaLnBrk="1" hangingPunct="1">
              <a:lnSpc>
                <a:spcPct val="80000"/>
              </a:lnSpc>
            </a:pPr>
            <a:r>
              <a:rPr lang="en-US" smtClean="0"/>
              <a:t>The latter covers profits that would have been earned in the future had the fire or other insured peril not damaged the firm’s plant </a:t>
            </a:r>
          </a:p>
          <a:p>
            <a:pPr eaLnBrk="1" hangingPunct="1">
              <a:lnSpc>
                <a:spcPct val="80000"/>
              </a:lnSpc>
            </a:pPr>
            <a:r>
              <a:rPr lang="en-US" smtClean="0"/>
              <a:t>Endorsement covers the loss of the profit element in goods already manufactured but destroyed before they could be sold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1E9412E-2E13-4014-B0D0-8FC08266B03F}" type="slidenum">
              <a:rPr lang="en-US"/>
              <a:pPr/>
              <a:t>27</a:t>
            </a:fld>
            <a:endParaRPr lang="en-US"/>
          </a:p>
        </p:txBody>
      </p:sp>
      <p:sp>
        <p:nvSpPr>
          <p:cNvPr id="83971" name="Rectangle 2"/>
          <p:cNvSpPr>
            <a:spLocks noGrp="1" noChangeArrowheads="1"/>
          </p:cNvSpPr>
          <p:nvPr>
            <p:ph type="title"/>
          </p:nvPr>
        </p:nvSpPr>
        <p:spPr/>
        <p:txBody>
          <a:bodyPr/>
          <a:lstStyle/>
          <a:p>
            <a:pPr eaLnBrk="1" hangingPunct="1"/>
            <a:r>
              <a:rPr lang="en-US" smtClean="0"/>
              <a:t>Accounts Receivable Insurance </a:t>
            </a:r>
          </a:p>
        </p:txBody>
      </p:sp>
      <p:sp>
        <p:nvSpPr>
          <p:cNvPr id="83972" name="Rectangle 3"/>
          <p:cNvSpPr>
            <a:spLocks noGrp="1" noChangeArrowheads="1"/>
          </p:cNvSpPr>
          <p:nvPr>
            <p:ph type="body" idx="1"/>
          </p:nvPr>
        </p:nvSpPr>
        <p:spPr/>
        <p:txBody>
          <a:bodyPr/>
          <a:lstStyle/>
          <a:p>
            <a:pPr eaLnBrk="1" hangingPunct="1">
              <a:lnSpc>
                <a:spcPct val="80000"/>
              </a:lnSpc>
            </a:pPr>
            <a:r>
              <a:rPr lang="en-US" sz="2000" smtClean="0"/>
              <a:t>Attempts to indemnify an insured for the loss brought about because of the inability to collect from open account debtors after a fire destroys accounts receivable records </a:t>
            </a:r>
          </a:p>
          <a:p>
            <a:pPr eaLnBrk="1" hangingPunct="1">
              <a:lnSpc>
                <a:spcPct val="80000"/>
              </a:lnSpc>
            </a:pPr>
            <a:r>
              <a:rPr lang="en-US" sz="2000" smtClean="0"/>
              <a:t>If a catastrophe makes it impossible to prove the existence of a debt because there are no records of the transaction </a:t>
            </a:r>
          </a:p>
          <a:p>
            <a:pPr lvl="1" eaLnBrk="1" hangingPunct="1">
              <a:lnSpc>
                <a:spcPct val="80000"/>
              </a:lnSpc>
            </a:pPr>
            <a:r>
              <a:rPr lang="en-US" sz="1800" smtClean="0"/>
              <a:t>Some debtors may refuse to honor their obligations </a:t>
            </a:r>
          </a:p>
          <a:p>
            <a:pPr eaLnBrk="1" hangingPunct="1">
              <a:lnSpc>
                <a:spcPct val="80000"/>
              </a:lnSpc>
            </a:pPr>
            <a:r>
              <a:rPr lang="en-US" sz="2000" smtClean="0"/>
              <a:t>Written on a special-form basis </a:t>
            </a:r>
          </a:p>
          <a:p>
            <a:pPr lvl="1" eaLnBrk="1" hangingPunct="1">
              <a:lnSpc>
                <a:spcPct val="80000"/>
              </a:lnSpc>
            </a:pPr>
            <a:r>
              <a:rPr lang="en-US" sz="1800" smtClean="0"/>
              <a:t>With various exclusions including bookkeeping, accounting, or billing errors and admissions </a:t>
            </a:r>
          </a:p>
          <a:p>
            <a:pPr eaLnBrk="1" hangingPunct="1">
              <a:lnSpc>
                <a:spcPct val="80000"/>
              </a:lnSpc>
            </a:pPr>
            <a:r>
              <a:rPr lang="en-US" sz="2000" smtClean="0"/>
              <a:t>The coverage applies only while the accounts receivable records are on the premises </a:t>
            </a:r>
          </a:p>
          <a:p>
            <a:pPr lvl="1" eaLnBrk="1" hangingPunct="1">
              <a:lnSpc>
                <a:spcPct val="80000"/>
              </a:lnSpc>
            </a:pPr>
            <a:r>
              <a:rPr lang="en-US" sz="1800" smtClean="0"/>
              <a:t>For an additional premium the records may be covered while at another temporary location </a:t>
            </a:r>
          </a:p>
          <a:p>
            <a:pPr eaLnBrk="1" hangingPunct="1">
              <a:lnSpc>
                <a:spcPct val="80000"/>
              </a:lnSpc>
            </a:pPr>
            <a:r>
              <a:rPr lang="en-US" sz="2000" smtClean="0"/>
              <a:t>It may be required that the records be stored in a vault or a safe when the business is closed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6831173-0523-42BB-9423-B78199673858}" type="slidenum">
              <a:rPr lang="en-US"/>
              <a:pPr/>
              <a:t>28</a:t>
            </a:fld>
            <a:endParaRPr lang="en-US"/>
          </a:p>
        </p:txBody>
      </p:sp>
      <p:sp>
        <p:nvSpPr>
          <p:cNvPr id="84995" name="Rectangle 2"/>
          <p:cNvSpPr>
            <a:spLocks noGrp="1" noChangeArrowheads="1"/>
          </p:cNvSpPr>
          <p:nvPr>
            <p:ph type="title"/>
          </p:nvPr>
        </p:nvSpPr>
        <p:spPr/>
        <p:txBody>
          <a:bodyPr/>
          <a:lstStyle/>
          <a:p>
            <a:pPr eaLnBrk="1" hangingPunct="1"/>
            <a:r>
              <a:rPr lang="en-US" smtClean="0"/>
              <a:t>Rain or Event Insurance</a:t>
            </a:r>
          </a:p>
        </p:txBody>
      </p:sp>
      <p:sp>
        <p:nvSpPr>
          <p:cNvPr id="84996" name="Rectangle 3"/>
          <p:cNvSpPr>
            <a:spLocks noGrp="1" noChangeArrowheads="1"/>
          </p:cNvSpPr>
          <p:nvPr>
            <p:ph type="body" idx="1"/>
          </p:nvPr>
        </p:nvSpPr>
        <p:spPr/>
        <p:txBody>
          <a:bodyPr/>
          <a:lstStyle/>
          <a:p>
            <a:pPr eaLnBrk="1" hangingPunct="1">
              <a:lnSpc>
                <a:spcPct val="80000"/>
              </a:lnSpc>
            </a:pPr>
            <a:r>
              <a:rPr lang="en-US" sz="2000" smtClean="0"/>
              <a:t>Rain, as such, seldom causes any direct damage to property</a:t>
            </a:r>
          </a:p>
          <a:p>
            <a:pPr eaLnBrk="1" hangingPunct="1">
              <a:lnSpc>
                <a:spcPct val="80000"/>
              </a:lnSpc>
            </a:pPr>
            <a:r>
              <a:rPr lang="en-US" sz="2000" smtClean="0"/>
              <a:t>The accumulation of water due to extended rainfall does cause much loss to property</a:t>
            </a:r>
          </a:p>
          <a:p>
            <a:pPr lvl="1" eaLnBrk="1" hangingPunct="1">
              <a:lnSpc>
                <a:spcPct val="80000"/>
              </a:lnSpc>
            </a:pPr>
            <a:r>
              <a:rPr lang="en-US" sz="1800" smtClean="0"/>
              <a:t>In the form of flood or rising water</a:t>
            </a:r>
          </a:p>
          <a:p>
            <a:pPr lvl="2" eaLnBrk="1" hangingPunct="1">
              <a:lnSpc>
                <a:spcPct val="80000"/>
              </a:lnSpc>
            </a:pPr>
            <a:r>
              <a:rPr lang="en-US" sz="1600" smtClean="0"/>
              <a:t>Such coverage is generally not available from private insurers</a:t>
            </a:r>
          </a:p>
          <a:p>
            <a:pPr eaLnBrk="1" hangingPunct="1">
              <a:lnSpc>
                <a:spcPct val="80000"/>
              </a:lnSpc>
            </a:pPr>
            <a:r>
              <a:rPr lang="en-US" sz="2000" smtClean="0"/>
              <a:t>However, rain itself may result in indirect loss</a:t>
            </a:r>
          </a:p>
          <a:p>
            <a:pPr lvl="1" eaLnBrk="1" hangingPunct="1">
              <a:lnSpc>
                <a:spcPct val="80000"/>
              </a:lnSpc>
            </a:pPr>
            <a:r>
              <a:rPr lang="en-US" sz="1800" smtClean="0"/>
              <a:t>Its occurrence may greatly reduce the expected profits of promoters of an outdoor or public event</a:t>
            </a:r>
          </a:p>
          <a:p>
            <a:pPr eaLnBrk="1" hangingPunct="1">
              <a:lnSpc>
                <a:spcPct val="80000"/>
              </a:lnSpc>
            </a:pPr>
            <a:r>
              <a:rPr lang="en-US" sz="2000" smtClean="0"/>
              <a:t>Rain insurance covers the loss of profits and fixed expenses or extra expenses due to rain, hail, snow or sleet</a:t>
            </a:r>
          </a:p>
          <a:p>
            <a:pPr eaLnBrk="1" hangingPunct="1">
              <a:lnSpc>
                <a:spcPct val="80000"/>
              </a:lnSpc>
            </a:pPr>
            <a:r>
              <a:rPr lang="en-US" sz="2000" smtClean="0"/>
              <a:t>The advisability of purchasing rain insurance depends on the promoter’s estimate of the actual effect of rainfall on anticipated attendance and the resulting profit</a:t>
            </a:r>
          </a:p>
          <a:p>
            <a:pPr lvl="1" eaLnBrk="1" hangingPunct="1">
              <a:lnSpc>
                <a:spcPct val="80000"/>
              </a:lnSpc>
            </a:pPr>
            <a:r>
              <a:rPr lang="en-US" sz="1800" smtClean="0"/>
              <a:t>In some areas rain is so common that it does not discourage attendance substantially</a:t>
            </a:r>
          </a:p>
          <a:p>
            <a:pPr lvl="2" eaLnBrk="1" hangingPunct="1">
              <a:lnSpc>
                <a:spcPct val="80000"/>
              </a:lnSpc>
            </a:pPr>
            <a:r>
              <a:rPr lang="en-US" sz="1600" smtClean="0"/>
              <a:t>Whereas in other locations even a light rainfall will ruin attendance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1C1DD9D-AB21-46C3-A727-DE2DD50DB015}" type="slidenum">
              <a:rPr lang="en-US"/>
              <a:pPr/>
              <a:t>29</a:t>
            </a:fld>
            <a:endParaRPr lang="en-US"/>
          </a:p>
        </p:txBody>
      </p:sp>
      <p:sp>
        <p:nvSpPr>
          <p:cNvPr id="86019" name="Rectangle 2"/>
          <p:cNvSpPr>
            <a:spLocks noGrp="1" noChangeArrowheads="1"/>
          </p:cNvSpPr>
          <p:nvPr>
            <p:ph type="title"/>
          </p:nvPr>
        </p:nvSpPr>
        <p:spPr/>
        <p:txBody>
          <a:bodyPr/>
          <a:lstStyle/>
          <a:p>
            <a:pPr eaLnBrk="1" hangingPunct="1"/>
            <a:r>
              <a:rPr lang="en-US" sz="4000" smtClean="0"/>
              <a:t>Hospital Disaster Risk Management</a:t>
            </a:r>
          </a:p>
        </p:txBody>
      </p:sp>
      <p:sp>
        <p:nvSpPr>
          <p:cNvPr id="86020" name="Rectangle 3"/>
          <p:cNvSpPr>
            <a:spLocks noGrp="1" noChangeArrowheads="1"/>
          </p:cNvSpPr>
          <p:nvPr>
            <p:ph type="body" idx="1"/>
          </p:nvPr>
        </p:nvSpPr>
        <p:spPr/>
        <p:txBody>
          <a:bodyPr/>
          <a:lstStyle/>
          <a:p>
            <a:pPr eaLnBrk="1" hangingPunct="1"/>
            <a:r>
              <a:rPr lang="en-US" smtClean="0"/>
              <a:t>Many business such as utilities and hospitals may have liability suits arise from their alleged negligence in preparing for a major storm</a:t>
            </a:r>
          </a:p>
          <a:p>
            <a:pPr eaLnBrk="1" hangingPunct="1"/>
            <a:r>
              <a:rPr lang="en-US" smtClean="0"/>
              <a:t>For instance, if a storm knocks out power to a hospital and the hospital’s secondary power source fails to work</a:t>
            </a:r>
          </a:p>
          <a:p>
            <a:pPr lvl="1" eaLnBrk="1" hangingPunct="1"/>
            <a:r>
              <a:rPr lang="en-US" smtClean="0"/>
              <a:t>The hospital may suffer lawsuits from patients who were harmed or died during the interval</a:t>
            </a:r>
          </a:p>
          <a:p>
            <a:pPr lvl="2" eaLnBrk="1" hangingPunct="1"/>
            <a:r>
              <a:rPr lang="en-US" smtClean="0"/>
              <a:t>For instance, those in ICU and on life support</a:t>
            </a:r>
          </a:p>
          <a:p>
            <a:pPr lvl="3" eaLnBrk="1" hangingPunct="1"/>
            <a:r>
              <a:rPr lang="en-US" smtClean="0"/>
              <a:t>It does not take much of a power interruption to cause serious injury or death</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2"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18</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499</TotalTime>
  <Words>2494</Words>
  <Application>Microsoft Office PowerPoint</Application>
  <PresentationFormat>On-screen Show (4:3)</PresentationFormat>
  <Paragraphs>248</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M00_REJDA_6117643_11_RMI_C00</vt:lpstr>
      <vt:lpstr>Slide 1</vt:lpstr>
      <vt:lpstr>Chapter Objectives </vt:lpstr>
      <vt:lpstr>Insuring Agreements </vt:lpstr>
      <vt:lpstr>Optional Endorsements </vt:lpstr>
      <vt:lpstr>Business Owners Policy </vt:lpstr>
      <vt:lpstr>Business Owners Policy </vt:lpstr>
      <vt:lpstr>Other Commercial Property Forms </vt:lpstr>
      <vt:lpstr>Reporting Forms </vt:lpstr>
      <vt:lpstr>Reporting Forms</vt:lpstr>
      <vt:lpstr>Consequential Loss Coverage </vt:lpstr>
      <vt:lpstr>Consequential Loss Coverage</vt:lpstr>
      <vt:lpstr>Time-Element Contracts </vt:lpstr>
      <vt:lpstr>Business Income Insurance </vt:lpstr>
      <vt:lpstr>Business Income Insurance</vt:lpstr>
      <vt:lpstr>Business Income Loss </vt:lpstr>
      <vt:lpstr>Coinsurance </vt:lpstr>
      <vt:lpstr>How Much Insurance to Carry? </vt:lpstr>
      <vt:lpstr>How Much Insurance to Carry?</vt:lpstr>
      <vt:lpstr>Insurance-to-Value Requirements </vt:lpstr>
      <vt:lpstr>Insurance-to-Value Requirements</vt:lpstr>
      <vt:lpstr>Insurance-to-Value Requirements</vt:lpstr>
      <vt:lpstr> Extra Expense Income </vt:lpstr>
      <vt:lpstr>Extra Expense Income</vt:lpstr>
      <vt:lpstr>Leasehold Interest Insurance </vt:lpstr>
      <vt:lpstr>Contracts Without a Time Element </vt:lpstr>
      <vt:lpstr> Manufacturers Selling Price</vt:lpstr>
      <vt:lpstr>Accounts Receivable Insurance </vt:lpstr>
      <vt:lpstr>Rain or Event Insurance</vt:lpstr>
      <vt:lpstr>Hospital Disaster Risk Management</vt:lpstr>
      <vt:lpstr>Slide 30</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subject>Fundamental Legal Principles</dc:subject>
  <dc:creator>George E. Rejda</dc:creator>
  <cp:keywords/>
  <dc:description/>
  <cp:lastModifiedBy>NTS</cp:lastModifiedBy>
  <cp:revision>86</cp:revision>
  <dcterms:created xsi:type="dcterms:W3CDTF">2004-08-04T08:00:35Z</dcterms:created>
  <dcterms:modified xsi:type="dcterms:W3CDTF">2014-06-19T14:16:49Z</dcterms:modified>
  <cp:category/>
</cp:coreProperties>
</file>