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69"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37" d="100"/>
          <a:sy n="37" d="100"/>
        </p:scale>
        <p:origin x="-1594" y="-7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4B94ACF-F3CB-4A06-9CBA-9C86C5E575A6}" type="datetimeFigureOut">
              <a:rPr lang="en-US" smtClean="0"/>
              <a:pPr/>
              <a:t>3/11/2014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9B8CFE-73E7-4BA8-9D1E-30B4FDD82CDA}" type="slidenum">
              <a:rPr lang="en-US" smtClean="0"/>
              <a:pPr/>
              <a:t>‹#›</a:t>
            </a:fld>
            <a:endParaRPr lang="en-US"/>
          </a:p>
        </p:txBody>
      </p:sp>
    </p:spTree>
    <p:extLst>
      <p:ext uri="{BB962C8B-B14F-4D97-AF65-F5344CB8AC3E}">
        <p14:creationId xmlns="" xmlns:p14="http://schemas.microsoft.com/office/powerpoint/2010/main" val="2645200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B94ACF-F3CB-4A06-9CBA-9C86C5E575A6}" type="datetimeFigureOut">
              <a:rPr lang="en-US" smtClean="0"/>
              <a:pPr/>
              <a:t>3/11/2014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9B8CFE-73E7-4BA8-9D1E-30B4FDD82CDA}" type="slidenum">
              <a:rPr lang="en-US" smtClean="0"/>
              <a:pPr/>
              <a:t>‹#›</a:t>
            </a:fld>
            <a:endParaRPr lang="en-US"/>
          </a:p>
        </p:txBody>
      </p:sp>
    </p:spTree>
    <p:extLst>
      <p:ext uri="{BB962C8B-B14F-4D97-AF65-F5344CB8AC3E}">
        <p14:creationId xmlns="" xmlns:p14="http://schemas.microsoft.com/office/powerpoint/2010/main" val="1990286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B94ACF-F3CB-4A06-9CBA-9C86C5E575A6}" type="datetimeFigureOut">
              <a:rPr lang="en-US" smtClean="0"/>
              <a:pPr/>
              <a:t>3/11/2014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9B8CFE-73E7-4BA8-9D1E-30B4FDD82CDA}" type="slidenum">
              <a:rPr lang="en-US" smtClean="0"/>
              <a:pPr/>
              <a:t>‹#›</a:t>
            </a:fld>
            <a:endParaRPr lang="en-US"/>
          </a:p>
        </p:txBody>
      </p:sp>
    </p:spTree>
    <p:extLst>
      <p:ext uri="{BB962C8B-B14F-4D97-AF65-F5344CB8AC3E}">
        <p14:creationId xmlns="" xmlns:p14="http://schemas.microsoft.com/office/powerpoint/2010/main" val="3604321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4B94ACF-F3CB-4A06-9CBA-9C86C5E575A6}" type="datetimeFigureOut">
              <a:rPr lang="en-US" smtClean="0"/>
              <a:pPr/>
              <a:t>3/11/2014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9B8CFE-73E7-4BA8-9D1E-30B4FDD82CDA}" type="slidenum">
              <a:rPr lang="en-US" smtClean="0"/>
              <a:pPr/>
              <a:t>‹#›</a:t>
            </a:fld>
            <a:endParaRPr lang="en-US"/>
          </a:p>
        </p:txBody>
      </p:sp>
    </p:spTree>
    <p:extLst>
      <p:ext uri="{BB962C8B-B14F-4D97-AF65-F5344CB8AC3E}">
        <p14:creationId xmlns="" xmlns:p14="http://schemas.microsoft.com/office/powerpoint/2010/main" val="578399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4B94ACF-F3CB-4A06-9CBA-9C86C5E575A6}" type="datetimeFigureOut">
              <a:rPr lang="en-US" smtClean="0"/>
              <a:pPr/>
              <a:t>3/11/2014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9B8CFE-73E7-4BA8-9D1E-30B4FDD82CDA}" type="slidenum">
              <a:rPr lang="en-US" smtClean="0"/>
              <a:pPr/>
              <a:t>‹#›</a:t>
            </a:fld>
            <a:endParaRPr lang="en-US"/>
          </a:p>
        </p:txBody>
      </p:sp>
    </p:spTree>
    <p:extLst>
      <p:ext uri="{BB962C8B-B14F-4D97-AF65-F5344CB8AC3E}">
        <p14:creationId xmlns="" xmlns:p14="http://schemas.microsoft.com/office/powerpoint/2010/main" val="2836318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4B94ACF-F3CB-4A06-9CBA-9C86C5E575A6}" type="datetimeFigureOut">
              <a:rPr lang="en-US" smtClean="0"/>
              <a:pPr/>
              <a:t>3/11/2014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9B8CFE-73E7-4BA8-9D1E-30B4FDD82CDA}" type="slidenum">
              <a:rPr lang="en-US" smtClean="0"/>
              <a:pPr/>
              <a:t>‹#›</a:t>
            </a:fld>
            <a:endParaRPr lang="en-US"/>
          </a:p>
        </p:txBody>
      </p:sp>
    </p:spTree>
    <p:extLst>
      <p:ext uri="{BB962C8B-B14F-4D97-AF65-F5344CB8AC3E}">
        <p14:creationId xmlns="" xmlns:p14="http://schemas.microsoft.com/office/powerpoint/2010/main" val="2716224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B94ACF-F3CB-4A06-9CBA-9C86C5E575A6}" type="datetimeFigureOut">
              <a:rPr lang="en-US" smtClean="0"/>
              <a:pPr/>
              <a:t>3/11/2014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9B8CFE-73E7-4BA8-9D1E-30B4FDD82CDA}" type="slidenum">
              <a:rPr lang="en-US" smtClean="0"/>
              <a:pPr/>
              <a:t>‹#›</a:t>
            </a:fld>
            <a:endParaRPr lang="en-US"/>
          </a:p>
        </p:txBody>
      </p:sp>
    </p:spTree>
    <p:extLst>
      <p:ext uri="{BB962C8B-B14F-4D97-AF65-F5344CB8AC3E}">
        <p14:creationId xmlns="" xmlns:p14="http://schemas.microsoft.com/office/powerpoint/2010/main" val="672206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B94ACF-F3CB-4A06-9CBA-9C86C5E575A6}" type="datetimeFigureOut">
              <a:rPr lang="en-US" smtClean="0"/>
              <a:pPr/>
              <a:t>3/11/2014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9B8CFE-73E7-4BA8-9D1E-30B4FDD82CDA}" type="slidenum">
              <a:rPr lang="en-US" smtClean="0"/>
              <a:pPr/>
              <a:t>‹#›</a:t>
            </a:fld>
            <a:endParaRPr lang="en-US"/>
          </a:p>
        </p:txBody>
      </p:sp>
    </p:spTree>
    <p:extLst>
      <p:ext uri="{BB962C8B-B14F-4D97-AF65-F5344CB8AC3E}">
        <p14:creationId xmlns="" xmlns:p14="http://schemas.microsoft.com/office/powerpoint/2010/main" val="963924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B94ACF-F3CB-4A06-9CBA-9C86C5E575A6}" type="datetimeFigureOut">
              <a:rPr lang="en-US" smtClean="0"/>
              <a:pPr/>
              <a:t>3/11/2014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9B8CFE-73E7-4BA8-9D1E-30B4FDD82CDA}" type="slidenum">
              <a:rPr lang="en-US" smtClean="0"/>
              <a:pPr/>
              <a:t>‹#›</a:t>
            </a:fld>
            <a:endParaRPr lang="en-US"/>
          </a:p>
        </p:txBody>
      </p:sp>
    </p:spTree>
    <p:extLst>
      <p:ext uri="{BB962C8B-B14F-4D97-AF65-F5344CB8AC3E}">
        <p14:creationId xmlns="" xmlns:p14="http://schemas.microsoft.com/office/powerpoint/2010/main" val="215636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B94ACF-F3CB-4A06-9CBA-9C86C5E575A6}" type="datetimeFigureOut">
              <a:rPr lang="en-US" smtClean="0"/>
              <a:pPr/>
              <a:t>3/11/2014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9B8CFE-73E7-4BA8-9D1E-30B4FDD82CDA}" type="slidenum">
              <a:rPr lang="en-US" smtClean="0"/>
              <a:pPr/>
              <a:t>‹#›</a:t>
            </a:fld>
            <a:endParaRPr lang="en-US"/>
          </a:p>
        </p:txBody>
      </p:sp>
    </p:spTree>
    <p:extLst>
      <p:ext uri="{BB962C8B-B14F-4D97-AF65-F5344CB8AC3E}">
        <p14:creationId xmlns="" xmlns:p14="http://schemas.microsoft.com/office/powerpoint/2010/main" val="2535024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4B94ACF-F3CB-4A06-9CBA-9C86C5E575A6}" type="datetimeFigureOut">
              <a:rPr lang="en-US" smtClean="0"/>
              <a:pPr/>
              <a:t>3/11/2014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9B8CFE-73E7-4BA8-9D1E-30B4FDD82CDA}" type="slidenum">
              <a:rPr lang="en-US" smtClean="0"/>
              <a:pPr/>
              <a:t>‹#›</a:t>
            </a:fld>
            <a:endParaRPr lang="en-US"/>
          </a:p>
        </p:txBody>
      </p:sp>
    </p:spTree>
    <p:extLst>
      <p:ext uri="{BB962C8B-B14F-4D97-AF65-F5344CB8AC3E}">
        <p14:creationId xmlns="" xmlns:p14="http://schemas.microsoft.com/office/powerpoint/2010/main" val="2044723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B94ACF-F3CB-4A06-9CBA-9C86C5E575A6}" type="datetimeFigureOut">
              <a:rPr lang="en-US" smtClean="0"/>
              <a:pPr/>
              <a:t>3/11/2014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9B8CFE-73E7-4BA8-9D1E-30B4FDD82CDA}" type="slidenum">
              <a:rPr lang="en-US" smtClean="0"/>
              <a:pPr/>
              <a:t>‹#›</a:t>
            </a:fld>
            <a:endParaRPr lang="en-US"/>
          </a:p>
        </p:txBody>
      </p:sp>
    </p:spTree>
    <p:extLst>
      <p:ext uri="{BB962C8B-B14F-4D97-AF65-F5344CB8AC3E}">
        <p14:creationId xmlns="" xmlns:p14="http://schemas.microsoft.com/office/powerpoint/2010/main" val="3794997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b="1" dirty="0" smtClean="0">
                <a:latin typeface="Arial" panose="020B0604020202020204" pitchFamily="34" charset="0"/>
                <a:cs typeface="Arial" panose="020B0604020202020204" pitchFamily="34" charset="0"/>
              </a:rPr>
              <a:t>Presentation, Practice and Production at a Glance</a:t>
            </a:r>
            <a:endParaRPr lang="en-US" sz="2800" b="1"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r>
              <a:rPr lang="en-US" b="1" dirty="0" smtClean="0">
                <a:latin typeface="Arial" panose="020B0604020202020204" pitchFamily="34" charset="0"/>
                <a:cs typeface="Arial" panose="020B0604020202020204" pitchFamily="34" charset="0"/>
              </a:rPr>
              <a:t>Lecture # 6</a:t>
            </a:r>
            <a:endParaRPr lang="en-US" b="1"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9405760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Review of the Last Lecture</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en-US" sz="1900" b="1" dirty="0">
                <a:latin typeface="Arial" panose="020B0604020202020204" pitchFamily="34" charset="0"/>
                <a:cs typeface="Arial" panose="020B0604020202020204" pitchFamily="34" charset="0"/>
              </a:rPr>
              <a:t>The role of the production stage:</a:t>
            </a:r>
          </a:p>
          <a:p>
            <a:r>
              <a:rPr lang="en-US" sz="1900" dirty="0">
                <a:latin typeface="Arial" panose="020B0604020202020204" pitchFamily="34" charset="0"/>
                <a:cs typeface="Arial" panose="020B0604020202020204" pitchFamily="34" charset="0"/>
              </a:rPr>
              <a:t> It is time for the learner to perform independently.</a:t>
            </a:r>
          </a:p>
          <a:p>
            <a:r>
              <a:rPr lang="en-US" sz="1900" dirty="0" smtClean="0">
                <a:latin typeface="Arial" panose="020B0604020202020204" pitchFamily="34" charset="0"/>
                <a:cs typeface="Arial" panose="020B0604020202020204" pitchFamily="34" charset="0"/>
              </a:rPr>
              <a:t> </a:t>
            </a:r>
            <a:r>
              <a:rPr lang="en-US" sz="1900" dirty="0">
                <a:latin typeface="Arial" panose="020B0604020202020204" pitchFamily="34" charset="0"/>
                <a:cs typeface="Arial" panose="020B0604020202020204" pitchFamily="34" charset="0"/>
              </a:rPr>
              <a:t>Refer back to learner-driver analogy of the presentation stage.</a:t>
            </a:r>
          </a:p>
          <a:p>
            <a:r>
              <a:rPr lang="en-US" sz="1900" dirty="0" smtClean="0">
                <a:latin typeface="Arial" panose="020B0604020202020204" pitchFamily="34" charset="0"/>
                <a:cs typeface="Arial" panose="020B0604020202020204" pitchFamily="34" charset="0"/>
              </a:rPr>
              <a:t>Once </a:t>
            </a:r>
            <a:r>
              <a:rPr lang="en-US" sz="1900" dirty="0">
                <a:latin typeface="Arial" panose="020B0604020202020204" pitchFamily="34" charset="0"/>
                <a:cs typeface="Arial" panose="020B0604020202020204" pitchFamily="34" charset="0"/>
              </a:rPr>
              <a:t>the leaner has been shown how to do certain tasks and he has performed certain tasks. </a:t>
            </a:r>
            <a:endParaRPr lang="en-US" sz="1900" dirty="0" smtClean="0">
              <a:latin typeface="Arial" panose="020B0604020202020204" pitchFamily="34" charset="0"/>
              <a:cs typeface="Arial" panose="020B0604020202020204" pitchFamily="34" charset="0"/>
            </a:endParaRPr>
          </a:p>
          <a:p>
            <a:r>
              <a:rPr lang="en-US" sz="1900" dirty="0" smtClean="0">
                <a:latin typeface="Arial" panose="020B0604020202020204" pitchFamily="34" charset="0"/>
                <a:cs typeface="Arial" panose="020B0604020202020204" pitchFamily="34" charset="0"/>
              </a:rPr>
              <a:t>Now </a:t>
            </a:r>
            <a:r>
              <a:rPr lang="en-US" sz="1900" dirty="0">
                <a:latin typeface="Arial" panose="020B0604020202020204" pitchFamily="34" charset="0"/>
                <a:cs typeface="Arial" panose="020B0604020202020204" pitchFamily="34" charset="0"/>
              </a:rPr>
              <a:t>it is time for the learner-driver to try on his own, consolidate his experience and learning and even correct his own mistakes</a:t>
            </a:r>
            <a:r>
              <a:rPr lang="en-US" sz="1900" dirty="0" smtClean="0">
                <a:latin typeface="Arial" panose="020B0604020202020204" pitchFamily="34" charset="0"/>
                <a:cs typeface="Arial" panose="020B0604020202020204" pitchFamily="34" charset="0"/>
              </a:rPr>
              <a:t>.</a:t>
            </a:r>
          </a:p>
          <a:p>
            <a:pPr algn="just"/>
            <a:r>
              <a:rPr lang="en-US" sz="1800" dirty="0" smtClean="0">
                <a:latin typeface="Arial" panose="020B0604020202020204" pitchFamily="34" charset="0"/>
                <a:cs typeface="Arial" panose="020B0604020202020204" pitchFamily="34" charset="0"/>
              </a:rPr>
              <a:t>One </a:t>
            </a:r>
            <a:r>
              <a:rPr lang="en-US" sz="1800" dirty="0">
                <a:latin typeface="Arial" panose="020B0604020202020204" pitchFamily="34" charset="0"/>
                <a:cs typeface="Arial" panose="020B0604020202020204" pitchFamily="34" charset="0"/>
              </a:rPr>
              <a:t>of the aim of this production stage is to give learners an opportunity to experiment on their own and to allow them to see how much they have really understood and learnt of the language that has been practiced under control conditions.</a:t>
            </a:r>
          </a:p>
          <a:p>
            <a:pPr algn="just"/>
            <a:r>
              <a:rPr lang="en-US" sz="1800" dirty="0">
                <a:latin typeface="Arial" panose="020B0604020202020204" pitchFamily="34" charset="0"/>
                <a:cs typeface="Arial" panose="020B0604020202020204" pitchFamily="34" charset="0"/>
              </a:rPr>
              <a:t>They may make mistakes, but like the learner driver, they will try to correct any mistakes that prevent them from achieving their aim</a:t>
            </a:r>
            <a:r>
              <a:rPr lang="en-US" sz="2000" dirty="0">
                <a:latin typeface="Arial" panose="020B0604020202020204" pitchFamily="34" charset="0"/>
                <a:cs typeface="Arial" panose="020B0604020202020204" pitchFamily="34" charset="0"/>
              </a:rPr>
              <a:t>…</a:t>
            </a:r>
          </a:p>
          <a:p>
            <a:pPr marL="0" indent="0">
              <a:buNone/>
            </a:pPr>
            <a:endParaRPr lang="en-US" sz="2000" dirty="0"/>
          </a:p>
          <a:p>
            <a:endParaRPr lang="en-US" sz="1900" dirty="0">
              <a:latin typeface="Arial" panose="020B0604020202020204" pitchFamily="34" charset="0"/>
              <a:cs typeface="Arial" panose="020B0604020202020204" pitchFamily="34" charset="0"/>
            </a:endParaRPr>
          </a:p>
          <a:p>
            <a:pPr marL="0" indent="0">
              <a:buNone/>
            </a:pPr>
            <a:endParaRPr lang="en-US" dirty="0"/>
          </a:p>
        </p:txBody>
      </p:sp>
    </p:spTree>
    <p:extLst>
      <p:ext uri="{BB962C8B-B14F-4D97-AF65-F5344CB8AC3E}">
        <p14:creationId xmlns="" xmlns:p14="http://schemas.microsoft.com/office/powerpoint/2010/main" val="104400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Review of the last lecture</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en-US" sz="2300" b="1" dirty="0">
                <a:latin typeface="Arial" panose="020B0604020202020204" pitchFamily="34" charset="0"/>
                <a:cs typeface="Arial" panose="020B0604020202020204" pitchFamily="34" charset="0"/>
              </a:rPr>
              <a:t>Creating the right condition:</a:t>
            </a:r>
          </a:p>
          <a:p>
            <a:pPr marL="0" indent="0">
              <a:buNone/>
            </a:pPr>
            <a:r>
              <a:rPr lang="en-US" sz="1800" b="1" dirty="0">
                <a:latin typeface="Arial" panose="020B0604020202020204" pitchFamily="34" charset="0"/>
                <a:cs typeface="Arial" panose="020B0604020202020204" pitchFamily="34" charset="0"/>
              </a:rPr>
              <a:t>To achieve all this, teacher has to </a:t>
            </a:r>
            <a:r>
              <a:rPr lang="en-US" sz="1800" dirty="0">
                <a:latin typeface="Arial" panose="020B0604020202020204" pitchFamily="34" charset="0"/>
                <a:cs typeface="Arial" panose="020B0604020202020204" pitchFamily="34" charset="0"/>
              </a:rPr>
              <a:t>do a lot.</a:t>
            </a:r>
          </a:p>
          <a:p>
            <a:pPr marL="400050" indent="-400050">
              <a:buAutoNum type="romanLcParenR"/>
            </a:pPr>
            <a:r>
              <a:rPr lang="en-US" sz="1800" dirty="0">
                <a:latin typeface="Arial" panose="020B0604020202020204" pitchFamily="34" charset="0"/>
                <a:cs typeface="Arial" panose="020B0604020202020204" pitchFamily="34" charset="0"/>
              </a:rPr>
              <a:t>Particular participation patterns and use of language can come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   about.</a:t>
            </a:r>
          </a:p>
          <a:p>
            <a:pPr marL="400050" indent="-400050">
              <a:buAutoNum type="romanLcParenR"/>
            </a:pPr>
            <a:r>
              <a:rPr lang="en-US" sz="1800" dirty="0">
                <a:latin typeface="Arial" panose="020B0604020202020204" pitchFamily="34" charset="0"/>
                <a:cs typeface="Arial" panose="020B0604020202020204" pitchFamily="34" charset="0"/>
              </a:rPr>
              <a:t>The most suitable participation pattern for the production stage are pair work, group work, and mingles as they chance to everyone</a:t>
            </a:r>
          </a:p>
          <a:p>
            <a:pPr marL="0" indent="0">
              <a:buNone/>
            </a:pPr>
            <a:r>
              <a:rPr lang="en-US" sz="1800" dirty="0">
                <a:latin typeface="Arial" panose="020B0604020202020204" pitchFamily="34" charset="0"/>
                <a:cs typeface="Arial" panose="020B0604020202020204" pitchFamily="34" charset="0"/>
              </a:rPr>
              <a:t>Types of activities:</a:t>
            </a:r>
          </a:p>
          <a:p>
            <a:r>
              <a:rPr lang="en-US" sz="1800" dirty="0">
                <a:latin typeface="Arial" panose="020B0604020202020204" pitchFamily="34" charset="0"/>
                <a:cs typeface="Arial" panose="020B0604020202020204" pitchFamily="34" charset="0"/>
              </a:rPr>
              <a:t>Role plays:</a:t>
            </a:r>
          </a:p>
          <a:p>
            <a:r>
              <a:rPr lang="en-US" sz="1800" dirty="0">
                <a:latin typeface="Arial" panose="020B0604020202020204" pitchFamily="34" charset="0"/>
                <a:cs typeface="Arial" panose="020B0604020202020204" pitchFamily="34" charset="0"/>
              </a:rPr>
              <a:t>  Discourse chains</a:t>
            </a:r>
          </a:p>
          <a:p>
            <a:r>
              <a:rPr lang="en-US" sz="1800" dirty="0">
                <a:latin typeface="Arial" panose="020B0604020202020204" pitchFamily="34" charset="0"/>
                <a:cs typeface="Arial" panose="020B0604020202020204" pitchFamily="34" charset="0"/>
              </a:rPr>
              <a:t>  Discussions</a:t>
            </a:r>
          </a:p>
          <a:p>
            <a:r>
              <a:rPr lang="en-US" sz="1800" dirty="0">
                <a:latin typeface="Arial" panose="020B0604020202020204" pitchFamily="34" charset="0"/>
                <a:cs typeface="Arial" panose="020B0604020202020204" pitchFamily="34" charset="0"/>
              </a:rPr>
              <a:t>  Communication gap activities</a:t>
            </a:r>
          </a:p>
          <a:p>
            <a:r>
              <a:rPr lang="en-US" sz="1800" dirty="0">
                <a:latin typeface="Arial" panose="020B0604020202020204" pitchFamily="34" charset="0"/>
                <a:cs typeface="Arial" panose="020B0604020202020204" pitchFamily="34" charset="0"/>
              </a:rPr>
              <a:t>   Games</a:t>
            </a:r>
          </a:p>
          <a:p>
            <a:pPr marL="0" indent="0">
              <a:buNone/>
            </a:pPr>
            <a:endParaRPr lang="en-US" sz="2300" dirty="0">
              <a:latin typeface="Arial" panose="020B0604020202020204" pitchFamily="34" charset="0"/>
              <a:cs typeface="Arial" panose="020B0604020202020204" pitchFamily="34" charset="0"/>
            </a:endParaRPr>
          </a:p>
          <a:p>
            <a:pPr marL="0" indent="0">
              <a:buNone/>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6519845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Presentation, Practice and Production (3P’s) of an oral lesson at a glance</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marL="0" indent="0">
              <a:buNone/>
            </a:pPr>
            <a:r>
              <a:rPr lang="en-US" sz="1800" b="1" dirty="0" smtClean="0">
                <a:latin typeface="Arial" panose="020B0604020202020204" pitchFamily="34" charset="0"/>
                <a:cs typeface="Arial" panose="020B0604020202020204" pitchFamily="34" charset="0"/>
              </a:rPr>
              <a:t>We will  see the following elements of Presentation, Practice and Production stages of an oral lesson.</a:t>
            </a:r>
          </a:p>
          <a:p>
            <a:r>
              <a:rPr lang="en-US" sz="1800" dirty="0" smtClean="0">
                <a:latin typeface="Arial" panose="020B0604020202020204" pitchFamily="34" charset="0"/>
                <a:cs typeface="Arial" panose="020B0604020202020204" pitchFamily="34" charset="0"/>
              </a:rPr>
              <a:t> The purpose, </a:t>
            </a:r>
          </a:p>
          <a:p>
            <a:r>
              <a:rPr lang="en-US" sz="1800" dirty="0" smtClean="0">
                <a:latin typeface="Arial" panose="020B0604020202020204" pitchFamily="34" charset="0"/>
                <a:cs typeface="Arial" panose="020B0604020202020204" pitchFamily="34" charset="0"/>
              </a:rPr>
              <a:t> Important features, </a:t>
            </a:r>
          </a:p>
          <a:p>
            <a:r>
              <a:rPr lang="en-US" sz="1800" dirty="0" smtClean="0">
                <a:latin typeface="Arial" panose="020B0604020202020204" pitchFamily="34" charset="0"/>
                <a:cs typeface="Arial" panose="020B0604020202020204" pitchFamily="34" charset="0"/>
              </a:rPr>
              <a:t>Typical activities ,</a:t>
            </a:r>
          </a:p>
          <a:p>
            <a:r>
              <a:rPr lang="en-US" sz="1800" dirty="0" smtClean="0">
                <a:latin typeface="Arial" panose="020B0604020202020204" pitchFamily="34" charset="0"/>
                <a:cs typeface="Arial" panose="020B0604020202020204" pitchFamily="34" charset="0"/>
              </a:rPr>
              <a:t> Role of teacher, </a:t>
            </a:r>
          </a:p>
          <a:p>
            <a:r>
              <a:rPr lang="en-US" sz="1800" dirty="0" smtClean="0">
                <a:latin typeface="Arial" panose="020B0604020202020204" pitchFamily="34" charset="0"/>
                <a:cs typeface="Arial" panose="020B0604020202020204" pitchFamily="34" charset="0"/>
              </a:rPr>
              <a:t> Type of interaction,</a:t>
            </a:r>
          </a:p>
          <a:p>
            <a:r>
              <a:rPr lang="en-US" sz="1800" dirty="0" smtClean="0">
                <a:latin typeface="Arial" panose="020B0604020202020204" pitchFamily="34" charset="0"/>
                <a:cs typeface="Arial" panose="020B0604020202020204" pitchFamily="34" charset="0"/>
              </a:rPr>
              <a:t> Degree of control</a:t>
            </a:r>
          </a:p>
          <a:p>
            <a:r>
              <a:rPr lang="en-US" sz="1800" dirty="0" smtClean="0">
                <a:latin typeface="Arial" panose="020B0604020202020204" pitchFamily="34" charset="0"/>
                <a:cs typeface="Arial" panose="020B0604020202020204" pitchFamily="34" charset="0"/>
              </a:rPr>
              <a:t> Correction</a:t>
            </a:r>
          </a:p>
          <a:p>
            <a:r>
              <a:rPr lang="en-US" sz="1800" dirty="0" smtClean="0">
                <a:latin typeface="Arial" panose="020B0604020202020204" pitchFamily="34" charset="0"/>
                <a:cs typeface="Arial" panose="020B0604020202020204" pitchFamily="34" charset="0"/>
              </a:rPr>
              <a:t> Length and Place in Lesson</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9900914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Purposes of 3P’s in an Oral Lesson</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sz="2400" b="1" dirty="0" smtClean="0">
                <a:latin typeface="Arial" panose="020B0604020202020204" pitchFamily="34" charset="0"/>
                <a:cs typeface="Arial" panose="020B0604020202020204" pitchFamily="34" charset="0"/>
              </a:rPr>
              <a:t>Purpose of Presentation:</a:t>
            </a:r>
          </a:p>
          <a:p>
            <a:pPr marL="0" indent="0">
              <a:buNone/>
            </a:pPr>
            <a:r>
              <a:rPr lang="en-US" sz="2400" b="1" dirty="0" smtClean="0">
                <a:latin typeface="Arial" panose="020B0604020202020204" pitchFamily="34" charset="0"/>
                <a:cs typeface="Arial" panose="020B0604020202020204" pitchFamily="34" charset="0"/>
              </a:rPr>
              <a:t>--</a:t>
            </a:r>
            <a:r>
              <a:rPr lang="en-US" sz="1800" dirty="0" smtClean="0">
                <a:latin typeface="Arial" panose="020B0604020202020204" pitchFamily="34" charset="0"/>
                <a:cs typeface="Arial" panose="020B0604020202020204" pitchFamily="34" charset="0"/>
              </a:rPr>
              <a:t>to give </a:t>
            </a:r>
            <a:r>
              <a:rPr lang="en-US" sz="1800" dirty="0" err="1" smtClean="0">
                <a:latin typeface="Arial" panose="020B0604020202020204" pitchFamily="34" charset="0"/>
                <a:cs typeface="Arial" panose="020B0604020202020204" pitchFamily="34" charset="0"/>
              </a:rPr>
              <a:t>Ss</a:t>
            </a:r>
            <a:r>
              <a:rPr lang="en-US" sz="1800" dirty="0" smtClean="0">
                <a:latin typeface="Arial" panose="020B0604020202020204" pitchFamily="34" charset="0"/>
                <a:cs typeface="Arial" panose="020B0604020202020204" pitchFamily="34" charset="0"/>
              </a:rPr>
              <a:t> an opportunity to realize the usefulness and relevance of a new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language item.</a:t>
            </a:r>
          </a:p>
          <a:p>
            <a:pPr marL="0" indent="0">
              <a:buNone/>
            </a:pPr>
            <a:r>
              <a:rPr lang="en-US" sz="1800" b="1" dirty="0" smtClean="0">
                <a:latin typeface="Arial" panose="020B0604020202020204" pitchFamily="34" charset="0"/>
                <a:cs typeface="Arial" panose="020B0604020202020204" pitchFamily="34" charset="0"/>
              </a:rPr>
              <a:t>--</a:t>
            </a:r>
            <a:r>
              <a:rPr lang="en-US" sz="1800" dirty="0" smtClean="0">
                <a:latin typeface="Arial" panose="020B0604020202020204" pitchFamily="34" charset="0"/>
                <a:cs typeface="Arial" panose="020B0604020202020204" pitchFamily="34" charset="0"/>
              </a:rPr>
              <a:t>To present the meaning and form</a:t>
            </a:r>
          </a:p>
          <a:p>
            <a:pPr marL="0" indent="0">
              <a:buNone/>
            </a:pPr>
            <a:r>
              <a:rPr lang="en-US" sz="1800" b="1" dirty="0" smtClean="0">
                <a:latin typeface="Arial" panose="020B0604020202020204" pitchFamily="34" charset="0"/>
                <a:cs typeface="Arial" panose="020B0604020202020204" pitchFamily="34" charset="0"/>
              </a:rPr>
              <a:t>--</a:t>
            </a:r>
            <a:r>
              <a:rPr lang="en-US" sz="1800" dirty="0" smtClean="0">
                <a:latin typeface="Arial" panose="020B0604020202020204" pitchFamily="34" charset="0"/>
                <a:cs typeface="Arial" panose="020B0604020202020204" pitchFamily="34" charset="0"/>
              </a:rPr>
              <a:t>To check understanding</a:t>
            </a:r>
          </a:p>
          <a:p>
            <a:pPr marL="0" indent="0">
              <a:buNone/>
            </a:pPr>
            <a:r>
              <a:rPr lang="en-US" sz="2400" b="1" dirty="0">
                <a:latin typeface="Arial" panose="020B0604020202020204" pitchFamily="34" charset="0"/>
                <a:cs typeface="Arial" panose="020B0604020202020204" pitchFamily="34" charset="0"/>
              </a:rPr>
              <a:t>Purpose of </a:t>
            </a:r>
            <a:r>
              <a:rPr lang="en-US" sz="2400" b="1" dirty="0" smtClean="0">
                <a:latin typeface="Arial" panose="020B0604020202020204" pitchFamily="34" charset="0"/>
                <a:cs typeface="Arial" panose="020B0604020202020204" pitchFamily="34" charset="0"/>
              </a:rPr>
              <a:t>Practice:</a:t>
            </a:r>
          </a:p>
          <a:p>
            <a:pPr marL="0" indent="0">
              <a:buNone/>
            </a:pPr>
            <a:r>
              <a:rPr lang="en-US" sz="1800" dirty="0" smtClean="0">
                <a:latin typeface="Arial" panose="020B0604020202020204" pitchFamily="34" charset="0"/>
                <a:cs typeface="Arial" panose="020B0604020202020204" pitchFamily="34" charset="0"/>
              </a:rPr>
              <a:t>--to provide maximum practice within controlled but realistic and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contextualized frameworks.</a:t>
            </a:r>
          </a:p>
          <a:p>
            <a:pPr marL="0" indent="0">
              <a:buNone/>
            </a:pPr>
            <a:r>
              <a:rPr lang="en-US" sz="1800" dirty="0" smtClean="0">
                <a:latin typeface="Arial" panose="020B0604020202020204" pitchFamily="34" charset="0"/>
                <a:cs typeface="Arial" panose="020B0604020202020204" pitchFamily="34" charset="0"/>
              </a:rPr>
              <a:t>--To build confidence in using new language.</a:t>
            </a:r>
            <a:endParaRPr lang="en-US" sz="1800"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4209659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Purposes </a:t>
            </a:r>
            <a:r>
              <a:rPr lang="en-US" sz="2800" b="1" dirty="0">
                <a:latin typeface="Arial" panose="020B0604020202020204" pitchFamily="34" charset="0"/>
                <a:cs typeface="Arial" panose="020B0604020202020204" pitchFamily="34" charset="0"/>
              </a:rPr>
              <a:t>of 3P’s in an Oral </a:t>
            </a:r>
            <a:r>
              <a:rPr lang="en-US" sz="2800" b="1" dirty="0" smtClean="0">
                <a:latin typeface="Arial" panose="020B0604020202020204" pitchFamily="34" charset="0"/>
                <a:cs typeface="Arial" panose="020B0604020202020204" pitchFamily="34" charset="0"/>
              </a:rPr>
              <a:t>Lesson…</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sz="2400" b="1" dirty="0">
                <a:latin typeface="Arial" panose="020B0604020202020204" pitchFamily="34" charset="0"/>
                <a:cs typeface="Arial" panose="020B0604020202020204" pitchFamily="34" charset="0"/>
              </a:rPr>
              <a:t>Purpose of </a:t>
            </a:r>
            <a:r>
              <a:rPr lang="en-US" sz="2400" b="1" dirty="0" smtClean="0">
                <a:latin typeface="Arial" panose="020B0604020202020204" pitchFamily="34" charset="0"/>
                <a:cs typeface="Arial" panose="020B0604020202020204" pitchFamily="34" charset="0"/>
              </a:rPr>
              <a:t>Production</a:t>
            </a:r>
          </a:p>
          <a:p>
            <a:pPr marL="0" indent="0">
              <a:buNone/>
            </a:pPr>
            <a:r>
              <a:rPr lang="en-US" sz="1800" dirty="0" smtClean="0">
                <a:latin typeface="Arial" panose="020B0604020202020204" pitchFamily="34" charset="0"/>
                <a:cs typeface="Arial" panose="020B0604020202020204" pitchFamily="34" charset="0"/>
              </a:rPr>
              <a:t>--to provide an opportunity  for </a:t>
            </a:r>
            <a:r>
              <a:rPr lang="en-US" sz="1800" dirty="0" err="1" smtClean="0">
                <a:latin typeface="Arial" panose="020B0604020202020204" pitchFamily="34" charset="0"/>
                <a:cs typeface="Arial" panose="020B0604020202020204" pitchFamily="34" charset="0"/>
              </a:rPr>
              <a:t>Ss</a:t>
            </a:r>
            <a:r>
              <a:rPr lang="en-US" sz="1800" dirty="0" smtClean="0">
                <a:latin typeface="Arial" panose="020B0604020202020204" pitchFamily="34" charset="0"/>
                <a:cs typeface="Arial" panose="020B0604020202020204" pitchFamily="34" charset="0"/>
              </a:rPr>
              <a:t> to use new language in freer, more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creative ways.</a:t>
            </a:r>
          </a:p>
          <a:p>
            <a:pPr marL="0" indent="0">
              <a:buNone/>
            </a:pPr>
            <a:r>
              <a:rPr lang="en-US" sz="1800" dirty="0" smtClean="0">
                <a:latin typeface="Arial" panose="020B0604020202020204" pitchFamily="34" charset="0"/>
                <a:cs typeface="Arial" panose="020B0604020202020204" pitchFamily="34" charset="0"/>
              </a:rPr>
              <a:t>--to check how much has really been learnt.</a:t>
            </a:r>
          </a:p>
          <a:p>
            <a:pPr marL="0" indent="0">
              <a:buNone/>
            </a:pPr>
            <a:r>
              <a:rPr lang="en-US" sz="1800" dirty="0" smtClean="0">
                <a:latin typeface="Arial" panose="020B0604020202020204" pitchFamily="34" charset="0"/>
                <a:cs typeface="Arial" panose="020B0604020202020204" pitchFamily="34" charset="0"/>
              </a:rPr>
              <a:t>--To integrate new language with old.</a:t>
            </a:r>
          </a:p>
          <a:p>
            <a:pPr marL="0" indent="0">
              <a:buNone/>
            </a:pPr>
            <a:r>
              <a:rPr lang="en-US" sz="1800" dirty="0" smtClean="0">
                <a:latin typeface="Arial" panose="020B0604020202020204" pitchFamily="34" charset="0"/>
                <a:cs typeface="Arial" panose="020B0604020202020204" pitchFamily="34" charset="0"/>
              </a:rPr>
              <a:t>--to practice dealing with the unpredictable.</a:t>
            </a:r>
          </a:p>
          <a:p>
            <a:pPr marL="0" indent="0">
              <a:buNone/>
            </a:pPr>
            <a:r>
              <a:rPr lang="en-US" sz="1800" dirty="0" smtClean="0">
                <a:latin typeface="Arial" panose="020B0604020202020204" pitchFamily="34" charset="0"/>
                <a:cs typeface="Arial" panose="020B0604020202020204" pitchFamily="34" charset="0"/>
              </a:rPr>
              <a:t>--to motivate </a:t>
            </a:r>
            <a:r>
              <a:rPr lang="en-US" sz="1800" dirty="0" err="1" smtClean="0">
                <a:latin typeface="Arial" panose="020B0604020202020204" pitchFamily="34" charset="0"/>
                <a:cs typeface="Arial" panose="020B0604020202020204" pitchFamily="34" charset="0"/>
              </a:rPr>
              <a:t>Ss</a:t>
            </a:r>
            <a:endParaRPr lang="en-US" sz="1800" dirty="0" smtClean="0">
              <a:latin typeface="Arial" panose="020B0604020202020204" pitchFamily="34" charset="0"/>
              <a:cs typeface="Arial" panose="020B0604020202020204" pitchFamily="34" charset="0"/>
            </a:endParaRPr>
          </a:p>
          <a:p>
            <a:pPr marL="0" indent="0">
              <a:buNone/>
            </a:pPr>
            <a:r>
              <a:rPr lang="en-US" sz="1800" dirty="0" smtClean="0">
                <a:latin typeface="Arial" panose="020B0604020202020204" pitchFamily="34" charset="0"/>
                <a:cs typeface="Arial" panose="020B0604020202020204" pitchFamily="34" charset="0"/>
              </a:rPr>
              <a:t>--to help </a:t>
            </a:r>
            <a:r>
              <a:rPr lang="en-US" sz="1800" dirty="0" err="1" smtClean="0">
                <a:latin typeface="Arial" panose="020B0604020202020204" pitchFamily="34" charset="0"/>
                <a:cs typeface="Arial" panose="020B0604020202020204" pitchFamily="34" charset="0"/>
              </a:rPr>
              <a:t>Ss</a:t>
            </a:r>
            <a:r>
              <a:rPr lang="en-US" sz="1800" dirty="0" smtClean="0">
                <a:latin typeface="Arial" panose="020B0604020202020204" pitchFamily="34" charset="0"/>
                <a:cs typeface="Arial" panose="020B0604020202020204" pitchFamily="34" charset="0"/>
              </a:rPr>
              <a:t> revise or diagnose.</a:t>
            </a:r>
            <a:endParaRPr lang="en-US" sz="1800" dirty="0"/>
          </a:p>
        </p:txBody>
      </p:sp>
    </p:spTree>
    <p:extLst>
      <p:ext uri="{BB962C8B-B14F-4D97-AF65-F5344CB8AC3E}">
        <p14:creationId xmlns="" xmlns:p14="http://schemas.microsoft.com/office/powerpoint/2010/main" val="15401793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Important features </a:t>
            </a:r>
            <a:r>
              <a:rPr lang="en-US" sz="2800" b="1" dirty="0">
                <a:latin typeface="Arial" panose="020B0604020202020204" pitchFamily="34" charset="0"/>
                <a:cs typeface="Arial" panose="020B0604020202020204" pitchFamily="34" charset="0"/>
              </a:rPr>
              <a:t>of 3P’s in an Oral Lesson</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28650" y="1838504"/>
            <a:ext cx="7886700" cy="4351338"/>
          </a:xfrm>
        </p:spPr>
        <p:txBody>
          <a:bodyPr>
            <a:normAutofit/>
          </a:bodyPr>
          <a:lstStyle/>
          <a:p>
            <a:r>
              <a:rPr lang="en-US" sz="2400" b="1" dirty="0" smtClean="0">
                <a:latin typeface="Arial" panose="020B0604020202020204" pitchFamily="34" charset="0"/>
                <a:cs typeface="Arial" panose="020B0604020202020204" pitchFamily="34" charset="0"/>
              </a:rPr>
              <a:t>Important Features of Presentation</a:t>
            </a:r>
          </a:p>
          <a:p>
            <a:pPr marL="0" indent="0">
              <a:buNone/>
            </a:pPr>
            <a:r>
              <a:rPr lang="en-US" sz="1800" dirty="0" smtClean="0">
                <a:latin typeface="Arial" panose="020B0604020202020204" pitchFamily="34" charset="0"/>
                <a:cs typeface="Arial" panose="020B0604020202020204" pitchFamily="34" charset="0"/>
              </a:rPr>
              <a:t>--Clear, motivating, natural and relevant context</a:t>
            </a:r>
          </a:p>
          <a:p>
            <a:pPr marL="0" indent="0">
              <a:buNone/>
            </a:pPr>
            <a:r>
              <a:rPr lang="en-US" sz="1800" dirty="0" smtClean="0">
                <a:latin typeface="Arial" panose="020B0604020202020204" pitchFamily="34" charset="0"/>
                <a:cs typeface="Arial" panose="020B0604020202020204" pitchFamily="34" charset="0"/>
              </a:rPr>
              <a:t>--model sentences</a:t>
            </a:r>
          </a:p>
          <a:p>
            <a:pPr marL="0" indent="0">
              <a:buNone/>
            </a:pPr>
            <a:r>
              <a:rPr lang="en-US" sz="1800" dirty="0" smtClean="0">
                <a:latin typeface="Arial" panose="020B0604020202020204" pitchFamily="34" charset="0"/>
                <a:cs typeface="Arial" panose="020B0604020202020204" pitchFamily="34" charset="0"/>
              </a:rPr>
              <a:t>--concept checking</a:t>
            </a:r>
          </a:p>
          <a:p>
            <a:pPr marL="0" indent="0">
              <a:buNone/>
            </a:pPr>
            <a:r>
              <a:rPr lang="en-US" sz="1800" dirty="0" smtClean="0">
                <a:latin typeface="Arial" panose="020B0604020202020204" pitchFamily="34" charset="0"/>
                <a:cs typeface="Arial" panose="020B0604020202020204" pitchFamily="34" charset="0"/>
              </a:rPr>
              <a:t>--grammatical explanation if necessary</a:t>
            </a:r>
          </a:p>
          <a:p>
            <a:r>
              <a:rPr lang="en-US" sz="2400" b="1" dirty="0">
                <a:latin typeface="Arial" panose="020B0604020202020204" pitchFamily="34" charset="0"/>
                <a:cs typeface="Arial" panose="020B0604020202020204" pitchFamily="34" charset="0"/>
              </a:rPr>
              <a:t>Important Features of </a:t>
            </a:r>
            <a:r>
              <a:rPr lang="en-US" sz="2400" b="1" dirty="0" smtClean="0">
                <a:latin typeface="Arial" panose="020B0604020202020204" pitchFamily="34" charset="0"/>
                <a:cs typeface="Arial" panose="020B0604020202020204" pitchFamily="34" charset="0"/>
              </a:rPr>
              <a:t>Practice</a:t>
            </a:r>
          </a:p>
          <a:p>
            <a:pPr marL="0" indent="0">
              <a:buNone/>
            </a:pPr>
            <a:r>
              <a:rPr lang="en-US" sz="1800" dirty="0" smtClean="0">
                <a:latin typeface="Arial" panose="020B0604020202020204" pitchFamily="34" charset="0"/>
                <a:cs typeface="Arial" panose="020B0604020202020204" pitchFamily="34" charset="0"/>
              </a:rPr>
              <a:t>--framework provides guidance for utterances, reduces scope for errors.</a:t>
            </a:r>
          </a:p>
          <a:p>
            <a:pPr marL="0" indent="0">
              <a:buNone/>
            </a:pPr>
            <a:r>
              <a:rPr lang="en-US" sz="1800" dirty="0" smtClean="0">
                <a:latin typeface="Arial" panose="020B0604020202020204" pitchFamily="34" charset="0"/>
                <a:cs typeface="Arial" panose="020B0604020202020204" pitchFamily="34" charset="0"/>
              </a:rPr>
              <a:t>--clear and realistic prompts.</a:t>
            </a:r>
          </a:p>
          <a:p>
            <a:pPr marL="0" indent="0">
              <a:buNone/>
            </a:pPr>
            <a:r>
              <a:rPr lang="en-US" sz="1800" dirty="0" smtClean="0">
                <a:latin typeface="Arial" panose="020B0604020202020204" pitchFamily="34" charset="0"/>
                <a:cs typeface="Arial" panose="020B0604020202020204" pitchFamily="34" charset="0"/>
              </a:rPr>
              <a:t>--student talking time maximized.</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3574000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Important features of 3P’s in an Oral Lesson</a:t>
            </a:r>
          </a:p>
        </p:txBody>
      </p:sp>
      <p:sp>
        <p:nvSpPr>
          <p:cNvPr id="3" name="Content Placeholder 2"/>
          <p:cNvSpPr>
            <a:spLocks noGrp="1"/>
          </p:cNvSpPr>
          <p:nvPr>
            <p:ph idx="1"/>
          </p:nvPr>
        </p:nvSpPr>
        <p:spPr/>
        <p:txBody>
          <a:bodyPr>
            <a:normAutofit/>
          </a:bodyPr>
          <a:lstStyle/>
          <a:p>
            <a:r>
              <a:rPr lang="en-US" sz="2400" b="1" dirty="0">
                <a:latin typeface="Arial" panose="020B0604020202020204" pitchFamily="34" charset="0"/>
                <a:cs typeface="Arial" panose="020B0604020202020204" pitchFamily="34" charset="0"/>
              </a:rPr>
              <a:t>Important Features of </a:t>
            </a:r>
            <a:r>
              <a:rPr lang="en-US" sz="2400" b="1" dirty="0" smtClean="0">
                <a:latin typeface="Arial" panose="020B0604020202020204" pitchFamily="34" charset="0"/>
                <a:cs typeface="Arial" panose="020B0604020202020204" pitchFamily="34" charset="0"/>
              </a:rPr>
              <a:t>Production</a:t>
            </a:r>
          </a:p>
          <a:p>
            <a:pPr marL="0" indent="0">
              <a:buNone/>
            </a:pP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--Purposeful tasks</a:t>
            </a:r>
          </a:p>
          <a:p>
            <a:pPr marL="0" indent="0">
              <a:buNone/>
            </a:pP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a:t>
            </a:r>
            <a:r>
              <a:rPr lang="en-US" sz="2400" dirty="0" err="1" smtClean="0">
                <a:latin typeface="Arial" panose="020B0604020202020204" pitchFamily="34" charset="0"/>
                <a:cs typeface="Arial" panose="020B0604020202020204" pitchFamily="34" charset="0"/>
              </a:rPr>
              <a:t>Ss</a:t>
            </a:r>
            <a:r>
              <a:rPr lang="en-US" sz="2400" dirty="0" smtClean="0">
                <a:latin typeface="Arial" panose="020B0604020202020204" pitchFamily="34" charset="0"/>
                <a:cs typeface="Arial" panose="020B0604020202020204" pitchFamily="34" charset="0"/>
              </a:rPr>
              <a:t> work together at their own pace</a:t>
            </a:r>
          </a:p>
          <a:p>
            <a:pPr marL="0" indent="0">
              <a:buNone/>
            </a:pP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--clear instructions</a:t>
            </a:r>
          </a:p>
          <a:p>
            <a:pPr marL="0" indent="0">
              <a:buNone/>
            </a:pPr>
            <a:r>
              <a:rPr lang="en-US" sz="2400"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--allowance of possibility of making material</a:t>
            </a:r>
            <a:endParaRPr lang="en-US" sz="2400" dirty="0">
              <a:latin typeface="Arial" panose="020B0604020202020204" pitchFamily="34" charset="0"/>
              <a:cs typeface="Arial" panose="020B0604020202020204" pitchFamily="34" charset="0"/>
            </a:endParaRPr>
          </a:p>
          <a:p>
            <a:endParaRPr lang="en-US" sz="2400" dirty="0"/>
          </a:p>
        </p:txBody>
      </p:sp>
    </p:spTree>
    <p:extLst>
      <p:ext uri="{BB962C8B-B14F-4D97-AF65-F5344CB8AC3E}">
        <p14:creationId xmlns="" xmlns:p14="http://schemas.microsoft.com/office/powerpoint/2010/main" val="30595223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Typical Activities in </a:t>
            </a:r>
            <a:r>
              <a:rPr lang="en-US" sz="2800" b="1" dirty="0">
                <a:latin typeface="Arial" panose="020B0604020202020204" pitchFamily="34" charset="0"/>
                <a:cs typeface="Arial" panose="020B0604020202020204" pitchFamily="34" charset="0"/>
              </a:rPr>
              <a:t>3P’s </a:t>
            </a:r>
            <a:r>
              <a:rPr lang="en-US" sz="2800" b="1" dirty="0" smtClean="0">
                <a:latin typeface="Arial" panose="020B0604020202020204" pitchFamily="34" charset="0"/>
                <a:cs typeface="Arial" panose="020B0604020202020204" pitchFamily="34" charset="0"/>
              </a:rPr>
              <a:t>of </a:t>
            </a:r>
            <a:r>
              <a:rPr lang="en-US" sz="2800" b="1" dirty="0">
                <a:latin typeface="Arial" panose="020B0604020202020204" pitchFamily="34" charset="0"/>
                <a:cs typeface="Arial" panose="020B0604020202020204" pitchFamily="34" charset="0"/>
              </a:rPr>
              <a:t>an Oral Lesson</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lnSpcReduction="10000"/>
          </a:bodyPr>
          <a:lstStyle/>
          <a:p>
            <a:r>
              <a:rPr lang="en-US" sz="2400" b="1" dirty="0">
                <a:latin typeface="Arial" panose="020B0604020202020204" pitchFamily="34" charset="0"/>
                <a:cs typeface="Arial" panose="020B0604020202020204" pitchFamily="34" charset="0"/>
              </a:rPr>
              <a:t>Typical Activities </a:t>
            </a:r>
            <a:r>
              <a:rPr lang="en-US" sz="2400" b="1" dirty="0" smtClean="0">
                <a:latin typeface="Arial" panose="020B0604020202020204" pitchFamily="34" charset="0"/>
                <a:cs typeface="Arial" panose="020B0604020202020204" pitchFamily="34" charset="0"/>
              </a:rPr>
              <a:t>of Presentation:</a:t>
            </a:r>
            <a:endParaRPr lang="en-US" sz="1800" dirty="0" smtClean="0">
              <a:latin typeface="Arial" panose="020B0604020202020204" pitchFamily="34" charset="0"/>
              <a:cs typeface="Arial" panose="020B0604020202020204" pitchFamily="34" charset="0"/>
            </a:endParaRPr>
          </a:p>
          <a:p>
            <a:pPr>
              <a:buFontTx/>
              <a:buChar char="-"/>
            </a:pPr>
            <a:r>
              <a:rPr lang="en-US" sz="1800" dirty="0" smtClean="0">
                <a:latin typeface="Arial" panose="020B0604020202020204" pitchFamily="34" charset="0"/>
                <a:cs typeface="Arial" panose="020B0604020202020204" pitchFamily="34" charset="0"/>
              </a:rPr>
              <a:t>Build up of appropriate situational and linguistic contexts for new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language.</a:t>
            </a:r>
          </a:p>
          <a:p>
            <a:pPr>
              <a:buFontTx/>
              <a:buChar char="-"/>
            </a:pPr>
            <a:r>
              <a:rPr lang="en-US" sz="1800" dirty="0" smtClean="0">
                <a:latin typeface="Arial" panose="020B0604020202020204" pitchFamily="34" charset="0"/>
                <a:cs typeface="Arial" panose="020B0604020202020204" pitchFamily="34" charset="0"/>
              </a:rPr>
              <a:t>Listening to and initial repetition of model sentences</a:t>
            </a:r>
          </a:p>
          <a:p>
            <a:r>
              <a:rPr lang="en-US" sz="2400" b="1" dirty="0" smtClean="0">
                <a:latin typeface="Arial" panose="020B0604020202020204" pitchFamily="34" charset="0"/>
                <a:cs typeface="Arial" panose="020B0604020202020204" pitchFamily="34" charset="0"/>
              </a:rPr>
              <a:t>Typical Activities of Practice</a:t>
            </a:r>
            <a:r>
              <a:rPr lang="en-US" sz="2400" dirty="0" smtClean="0">
                <a:latin typeface="Arial" panose="020B0604020202020204" pitchFamily="34" charset="0"/>
                <a:cs typeface="Arial" panose="020B0604020202020204" pitchFamily="34" charset="0"/>
              </a:rPr>
              <a:t>:</a:t>
            </a:r>
            <a:r>
              <a:rPr lang="en-US" sz="1800" dirty="0" smtClean="0">
                <a:latin typeface="Arial" panose="020B0604020202020204" pitchFamily="34" charset="0"/>
                <a:cs typeface="Arial" panose="020B0604020202020204" pitchFamily="34" charset="0"/>
              </a:rPr>
              <a:t> </a:t>
            </a:r>
          </a:p>
          <a:p>
            <a:pPr marL="0" indent="0">
              <a:buNone/>
            </a:pPr>
            <a:r>
              <a:rPr lang="en-US" sz="1800" b="1" dirty="0">
                <a:latin typeface="Arial" panose="020B0604020202020204" pitchFamily="34" charset="0"/>
                <a:cs typeface="Arial" panose="020B0604020202020204" pitchFamily="34" charset="0"/>
              </a:rPr>
              <a:t> </a:t>
            </a:r>
            <a:r>
              <a:rPr lang="en-US" sz="1800" b="1" dirty="0" smtClean="0">
                <a:latin typeface="Arial" panose="020B0604020202020204" pitchFamily="34" charset="0"/>
                <a:cs typeface="Arial" panose="020B0604020202020204" pitchFamily="34" charset="0"/>
              </a:rPr>
              <a:t>--</a:t>
            </a:r>
            <a:r>
              <a:rPr lang="en-US" sz="1800" dirty="0" smtClean="0">
                <a:latin typeface="Arial" panose="020B0604020202020204" pitchFamily="34" charset="0"/>
                <a:cs typeface="Arial" panose="020B0604020202020204" pitchFamily="34" charset="0"/>
              </a:rPr>
              <a:t>Drills (choral) and individual</a:t>
            </a:r>
          </a:p>
          <a:p>
            <a:pPr marL="0" indent="0">
              <a:buNone/>
            </a:pPr>
            <a:r>
              <a:rPr lang="en-US" sz="1800" b="1" dirty="0">
                <a:latin typeface="Arial" panose="020B0604020202020204" pitchFamily="34" charset="0"/>
                <a:cs typeface="Arial" panose="020B0604020202020204" pitchFamily="34" charset="0"/>
              </a:rPr>
              <a:t> </a:t>
            </a:r>
            <a:r>
              <a:rPr lang="en-US" sz="1800" b="1" dirty="0" smtClean="0">
                <a:latin typeface="Arial" panose="020B0604020202020204" pitchFamily="34" charset="0"/>
                <a:cs typeface="Arial" panose="020B0604020202020204" pitchFamily="34" charset="0"/>
              </a:rPr>
              <a:t>--2</a:t>
            </a:r>
            <a:r>
              <a:rPr lang="en-US" sz="1800" dirty="0" smtClean="0">
                <a:latin typeface="Arial" panose="020B0604020202020204" pitchFamily="34" charset="0"/>
                <a:cs typeface="Arial" panose="020B0604020202020204" pitchFamily="34" charset="0"/>
              </a:rPr>
              <a:t>,3,4 lines dialogues</a:t>
            </a:r>
          </a:p>
          <a:p>
            <a:pPr marL="0" indent="0">
              <a:buNone/>
            </a:pPr>
            <a:r>
              <a:rPr lang="en-US" sz="1800" b="1" dirty="0">
                <a:latin typeface="Arial" panose="020B0604020202020204" pitchFamily="34" charset="0"/>
                <a:cs typeface="Arial" panose="020B0604020202020204" pitchFamily="34" charset="0"/>
              </a:rPr>
              <a:t> </a:t>
            </a:r>
            <a:r>
              <a:rPr lang="en-US" sz="1800" b="1" dirty="0" smtClean="0">
                <a:latin typeface="Arial" panose="020B0604020202020204" pitchFamily="34" charset="0"/>
                <a:cs typeface="Arial" panose="020B0604020202020204" pitchFamily="34" charset="0"/>
              </a:rPr>
              <a:t>--</a:t>
            </a:r>
            <a:r>
              <a:rPr lang="en-US" sz="1800" dirty="0" smtClean="0">
                <a:latin typeface="Arial" panose="020B0604020202020204" pitchFamily="34" charset="0"/>
                <a:cs typeface="Arial" panose="020B0604020202020204" pitchFamily="34" charset="0"/>
              </a:rPr>
              <a:t>information and opinion gap</a:t>
            </a:r>
          </a:p>
          <a:p>
            <a:r>
              <a:rPr lang="en-US" sz="1800" dirty="0">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Typical Activities of </a:t>
            </a:r>
            <a:r>
              <a:rPr lang="en-US" sz="2400" b="1" dirty="0" smtClean="0">
                <a:latin typeface="Arial" panose="020B0604020202020204" pitchFamily="34" charset="0"/>
                <a:cs typeface="Arial" panose="020B0604020202020204" pitchFamily="34" charset="0"/>
              </a:rPr>
              <a:t>Production:</a:t>
            </a:r>
          </a:p>
          <a:p>
            <a:pPr marL="0" indent="0">
              <a:buNone/>
            </a:pPr>
            <a:r>
              <a:rPr lang="en-US" sz="2400" b="1" dirty="0">
                <a:latin typeface="Arial" panose="020B0604020202020204" pitchFamily="34" charset="0"/>
                <a:cs typeface="Arial" panose="020B0604020202020204" pitchFamily="34" charset="0"/>
              </a:rPr>
              <a:t> </a:t>
            </a:r>
            <a:r>
              <a:rPr lang="en-US" sz="2400" b="1" dirty="0" smtClean="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games, role plays, discourse chains; discussions, information and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communication gaps.</a:t>
            </a:r>
            <a:endParaRPr lang="en-US" sz="2400" dirty="0" smtClean="0">
              <a:latin typeface="Arial" panose="020B0604020202020204" pitchFamily="34" charset="0"/>
              <a:cs typeface="Arial" panose="020B0604020202020204" pitchFamily="34" charset="0"/>
            </a:endParaRPr>
          </a:p>
          <a:p>
            <a:pPr marL="0" indent="0">
              <a:buNone/>
            </a:pPr>
            <a:r>
              <a:rPr lang="en-US" sz="1800" dirty="0">
                <a:latin typeface="Arial" panose="020B0604020202020204" pitchFamily="34" charset="0"/>
                <a:cs typeface="Arial" panose="020B0604020202020204" pitchFamily="34" charset="0"/>
              </a:rPr>
              <a:t> </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5688440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Role of Teacher </a:t>
            </a:r>
            <a:r>
              <a:rPr lang="en-US" sz="2800" b="1" dirty="0">
                <a:latin typeface="Arial" panose="020B0604020202020204" pitchFamily="34" charset="0"/>
                <a:cs typeface="Arial" panose="020B0604020202020204" pitchFamily="34" charset="0"/>
              </a:rPr>
              <a:t>in 3P’s of an Oral Lesson</a:t>
            </a:r>
          </a:p>
        </p:txBody>
      </p:sp>
      <p:sp>
        <p:nvSpPr>
          <p:cNvPr id="3" name="Content Placeholder 2"/>
          <p:cNvSpPr>
            <a:spLocks noGrp="1"/>
          </p:cNvSpPr>
          <p:nvPr>
            <p:ph idx="1"/>
          </p:nvPr>
        </p:nvSpPr>
        <p:spPr/>
        <p:txBody>
          <a:bodyPr>
            <a:normAutofit/>
          </a:bodyPr>
          <a:lstStyle/>
          <a:p>
            <a:r>
              <a:rPr lang="en-US" sz="2400" b="1" dirty="0" smtClean="0">
                <a:latin typeface="Arial" panose="020B0604020202020204" pitchFamily="34" charset="0"/>
                <a:cs typeface="Arial" panose="020B0604020202020204" pitchFamily="34" charset="0"/>
              </a:rPr>
              <a:t>Role of Teacher in Presentation</a:t>
            </a:r>
          </a:p>
          <a:p>
            <a:pPr marL="0" indent="0">
              <a:buNone/>
            </a:pPr>
            <a:r>
              <a:rPr lang="en-US" sz="2400" dirty="0" smtClean="0">
                <a:latin typeface="Arial" panose="020B0604020202020204" pitchFamily="34" charset="0"/>
                <a:cs typeface="Arial" panose="020B0604020202020204" pitchFamily="34" charset="0"/>
              </a:rPr>
              <a:t>--Informant</a:t>
            </a:r>
          </a:p>
          <a:p>
            <a:r>
              <a:rPr lang="en-US" sz="2400" b="1" dirty="0">
                <a:latin typeface="Arial" panose="020B0604020202020204" pitchFamily="34" charset="0"/>
                <a:cs typeface="Arial" panose="020B0604020202020204" pitchFamily="34" charset="0"/>
              </a:rPr>
              <a:t>Role of Teacher in </a:t>
            </a:r>
            <a:r>
              <a:rPr lang="en-US" sz="2400" b="1" dirty="0" smtClean="0">
                <a:latin typeface="Arial" panose="020B0604020202020204" pitchFamily="34" charset="0"/>
                <a:cs typeface="Arial" panose="020B0604020202020204" pitchFamily="34" charset="0"/>
              </a:rPr>
              <a:t>Practice</a:t>
            </a:r>
          </a:p>
          <a:p>
            <a:pPr marL="0" indent="0">
              <a:buNone/>
            </a:pPr>
            <a:r>
              <a:rPr lang="en-US" sz="2400" b="1" dirty="0" smtClean="0">
                <a:latin typeface="Arial" panose="020B0604020202020204" pitchFamily="34" charset="0"/>
                <a:cs typeface="Arial" panose="020B0604020202020204" pitchFamily="34" charset="0"/>
              </a:rPr>
              <a:t>--</a:t>
            </a:r>
            <a:r>
              <a:rPr lang="en-US" sz="2400" dirty="0" smtClean="0">
                <a:latin typeface="Arial" panose="020B0604020202020204" pitchFamily="34" charset="0"/>
                <a:cs typeface="Arial" panose="020B0604020202020204" pitchFamily="34" charset="0"/>
              </a:rPr>
              <a:t>conductor</a:t>
            </a:r>
          </a:p>
          <a:p>
            <a:pPr marL="0" indent="0">
              <a:buNone/>
            </a:pPr>
            <a:r>
              <a:rPr lang="en-US" sz="2400" b="1" dirty="0" smtClean="0">
                <a:latin typeface="Arial" panose="020B0604020202020204" pitchFamily="34" charset="0"/>
                <a:cs typeface="Arial" panose="020B0604020202020204" pitchFamily="34" charset="0"/>
              </a:rPr>
              <a:t>--</a:t>
            </a:r>
            <a:r>
              <a:rPr lang="en-US" sz="2400" dirty="0" smtClean="0">
                <a:latin typeface="Arial" panose="020B0604020202020204" pitchFamily="34" charset="0"/>
                <a:cs typeface="Arial" panose="020B0604020202020204" pitchFamily="34" charset="0"/>
              </a:rPr>
              <a:t>corrector</a:t>
            </a:r>
          </a:p>
          <a:p>
            <a:pPr marL="0" indent="0">
              <a:buNone/>
            </a:pPr>
            <a:r>
              <a:rPr lang="en-US" sz="2400" b="1" dirty="0">
                <a:latin typeface="Arial" panose="020B0604020202020204" pitchFamily="34" charset="0"/>
                <a:cs typeface="Arial" panose="020B0604020202020204" pitchFamily="34" charset="0"/>
              </a:rPr>
              <a:t>Role of Teacher in </a:t>
            </a:r>
            <a:r>
              <a:rPr lang="en-US" sz="2400" b="1" dirty="0" smtClean="0">
                <a:latin typeface="Arial" panose="020B0604020202020204" pitchFamily="34" charset="0"/>
                <a:cs typeface="Arial" panose="020B0604020202020204" pitchFamily="34" charset="0"/>
              </a:rPr>
              <a:t>Production</a:t>
            </a:r>
          </a:p>
          <a:p>
            <a:pPr marL="0" indent="0">
              <a:buNone/>
            </a:pPr>
            <a:r>
              <a:rPr lang="en-US" sz="2400" dirty="0" smtClean="0">
                <a:latin typeface="Arial" panose="020B0604020202020204" pitchFamily="34" charset="0"/>
                <a:cs typeface="Arial" panose="020B0604020202020204" pitchFamily="34" charset="0"/>
              </a:rPr>
              <a:t>--monitor, adviser, encourager, mistake-hearer, </a:t>
            </a:r>
            <a:br>
              <a:rPr lang="en-US" sz="2400" dirty="0" smtClean="0">
                <a:latin typeface="Arial" panose="020B0604020202020204" pitchFamily="34" charset="0"/>
                <a:cs typeface="Arial" panose="020B0604020202020204" pitchFamily="34" charset="0"/>
              </a:rPr>
            </a:br>
            <a:r>
              <a:rPr lang="en-US" sz="2400" dirty="0" smtClean="0">
                <a:latin typeface="Arial" panose="020B0604020202020204" pitchFamily="34" charset="0"/>
                <a:cs typeface="Arial" panose="020B0604020202020204" pitchFamily="34" charset="0"/>
              </a:rPr>
              <a:t>  consultant</a:t>
            </a:r>
            <a:endParaRPr lang="en-US" sz="2400"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a:p>
            <a:pPr marL="0" indent="0">
              <a:buNone/>
            </a:pPr>
            <a:endParaRPr lang="en-US" sz="2400" dirty="0" smtClean="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42641759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Type of Interaction </a:t>
            </a:r>
            <a:r>
              <a:rPr lang="en-US" sz="2800" b="1" dirty="0">
                <a:latin typeface="Arial" panose="020B0604020202020204" pitchFamily="34" charset="0"/>
                <a:cs typeface="Arial" panose="020B0604020202020204" pitchFamily="34" charset="0"/>
              </a:rPr>
              <a:t>in 3P’s of an Oral Lesson</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400" b="1" dirty="0" smtClean="0">
                <a:latin typeface="Arial" panose="020B0604020202020204" pitchFamily="34" charset="0"/>
                <a:cs typeface="Arial" panose="020B0604020202020204" pitchFamily="34" charset="0"/>
              </a:rPr>
              <a:t>Type of interaction in Presentation</a:t>
            </a:r>
            <a:br>
              <a:rPr lang="en-US" sz="2400" b="1"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--T…</a:t>
            </a:r>
            <a:r>
              <a:rPr lang="en-US" sz="1800" dirty="0" err="1" smtClean="0">
                <a:latin typeface="Arial" panose="020B0604020202020204" pitchFamily="34" charset="0"/>
                <a:cs typeface="Arial" panose="020B0604020202020204" pitchFamily="34" charset="0"/>
              </a:rPr>
              <a:t>Ss</a:t>
            </a:r>
            <a:r>
              <a:rPr lang="en-US" sz="1800" dirty="0" smtClean="0">
                <a:latin typeface="Arial" panose="020B0604020202020204" pitchFamily="34" charset="0"/>
                <a:cs typeface="Arial" panose="020B0604020202020204" pitchFamily="34" charset="0"/>
              </a:rPr>
              <a:t> Choral</a:t>
            </a:r>
          </a:p>
          <a:p>
            <a:pPr marL="0" indent="0">
              <a:buNone/>
            </a:pPr>
            <a:r>
              <a:rPr lang="en-US" sz="1800" b="1" dirty="0" smtClean="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T..Ss individual</a:t>
            </a:r>
          </a:p>
          <a:p>
            <a:r>
              <a:rPr lang="en-US" sz="2400" b="1" dirty="0">
                <a:latin typeface="Arial" panose="020B0604020202020204" pitchFamily="34" charset="0"/>
                <a:cs typeface="Arial" panose="020B0604020202020204" pitchFamily="34" charset="0"/>
              </a:rPr>
              <a:t>Type of interaction in </a:t>
            </a:r>
            <a:r>
              <a:rPr lang="en-US" sz="2400" b="1" dirty="0" smtClean="0">
                <a:latin typeface="Arial" panose="020B0604020202020204" pitchFamily="34" charset="0"/>
                <a:cs typeface="Arial" panose="020B0604020202020204" pitchFamily="34" charset="0"/>
              </a:rPr>
              <a:t>Practice:</a:t>
            </a:r>
          </a:p>
          <a:p>
            <a:pPr marL="0" indent="0">
              <a:buNone/>
            </a:pPr>
            <a:r>
              <a:rPr lang="en-US" sz="2400" b="1"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--T..S</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---T…S (open pairs)</a:t>
            </a:r>
          </a:p>
          <a:p>
            <a:pPr marL="0" indent="0">
              <a:buNone/>
            </a:pPr>
            <a:r>
              <a:rPr lang="en-US" sz="1800" dirty="0" smtClean="0">
                <a:latin typeface="Arial" panose="020B0604020202020204" pitchFamily="34" charset="0"/>
                <a:cs typeface="Arial" panose="020B0604020202020204" pitchFamily="34" charset="0"/>
              </a:rPr>
              <a:t>--S…S (closed pairs)</a:t>
            </a:r>
          </a:p>
          <a:p>
            <a:r>
              <a:rPr lang="en-US" sz="2400" b="1" dirty="0">
                <a:latin typeface="Arial" panose="020B0604020202020204" pitchFamily="34" charset="0"/>
                <a:cs typeface="Arial" panose="020B0604020202020204" pitchFamily="34" charset="0"/>
              </a:rPr>
              <a:t>Type of interaction in </a:t>
            </a:r>
            <a:r>
              <a:rPr lang="en-US" sz="2400" b="1" dirty="0" smtClean="0">
                <a:latin typeface="Arial" panose="020B0604020202020204" pitchFamily="34" charset="0"/>
                <a:cs typeface="Arial" panose="020B0604020202020204" pitchFamily="34" charset="0"/>
              </a:rPr>
              <a:t>Production</a:t>
            </a:r>
            <a:r>
              <a:rPr lang="en-US" sz="1800" b="1" dirty="0" smtClean="0">
                <a:latin typeface="Arial" panose="020B0604020202020204" pitchFamily="34" charset="0"/>
                <a:cs typeface="Arial" panose="020B0604020202020204" pitchFamily="34" charset="0"/>
              </a:rPr>
              <a:t>:</a:t>
            </a:r>
          </a:p>
          <a:p>
            <a:pPr marL="0" indent="0">
              <a:buNone/>
            </a:pPr>
            <a:r>
              <a:rPr lang="en-US" sz="1800" b="1"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S..S pair</a:t>
            </a:r>
          </a:p>
          <a:p>
            <a:pPr marL="0" indent="0">
              <a:buNone/>
            </a:pPr>
            <a:r>
              <a:rPr lang="en-US" sz="1800" b="1" dirty="0">
                <a:latin typeface="Arial" panose="020B0604020202020204" pitchFamily="34" charset="0"/>
                <a:cs typeface="Arial" panose="020B0604020202020204" pitchFamily="34" charset="0"/>
              </a:rPr>
              <a:t> </a:t>
            </a:r>
            <a:r>
              <a:rPr lang="en-US" sz="1800" b="1" dirty="0" smtClean="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Groups, mingles</a:t>
            </a:r>
            <a:endParaRPr lang="en-US" sz="1800" dirty="0">
              <a:latin typeface="Arial" panose="020B0604020202020204" pitchFamily="34" charset="0"/>
              <a:cs typeface="Arial" panose="020B0604020202020204" pitchFamily="34" charset="0"/>
            </a:endParaRPr>
          </a:p>
          <a:p>
            <a:pPr marL="0" indent="0">
              <a:buNone/>
            </a:pPr>
            <a:endParaRPr lang="en-US" sz="1800" dirty="0" smtClean="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5364612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Degree of Control </a:t>
            </a:r>
            <a:r>
              <a:rPr lang="en-US" sz="2800" b="1" dirty="0">
                <a:latin typeface="Arial" panose="020B0604020202020204" pitchFamily="34" charset="0"/>
                <a:cs typeface="Arial" panose="020B0604020202020204" pitchFamily="34" charset="0"/>
              </a:rPr>
              <a:t>in 3P’s of an Oral Lesson</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sz="2400" b="1" dirty="0" smtClean="0">
                <a:latin typeface="Arial" panose="020B0604020202020204" pitchFamily="34" charset="0"/>
                <a:cs typeface="Arial" panose="020B0604020202020204" pitchFamily="34" charset="0"/>
              </a:rPr>
              <a:t>Degree of Control in Presentation</a:t>
            </a:r>
            <a:r>
              <a:rPr lang="en-US" dirty="0" smtClean="0"/>
              <a:t>:</a:t>
            </a:r>
          </a:p>
          <a:p>
            <a:pPr marL="0" indent="0">
              <a:buNone/>
            </a:pPr>
            <a:r>
              <a:rPr lang="en-US" dirty="0"/>
              <a:t> </a:t>
            </a:r>
            <a:r>
              <a:rPr lang="en-US" dirty="0" smtClean="0"/>
              <a:t>--</a:t>
            </a:r>
            <a:r>
              <a:rPr lang="en-US" sz="2400" dirty="0" smtClean="0"/>
              <a:t>Highly controlled, T Model</a:t>
            </a:r>
          </a:p>
          <a:p>
            <a:r>
              <a:rPr lang="en-US" sz="2400" b="1" dirty="0">
                <a:latin typeface="Arial" panose="020B0604020202020204" pitchFamily="34" charset="0"/>
                <a:cs typeface="Arial" panose="020B0604020202020204" pitchFamily="34" charset="0"/>
              </a:rPr>
              <a:t>Degree of Control in </a:t>
            </a:r>
            <a:r>
              <a:rPr lang="en-US" sz="2400" b="1" dirty="0" smtClean="0">
                <a:latin typeface="Arial" panose="020B0604020202020204" pitchFamily="34" charset="0"/>
                <a:cs typeface="Arial" panose="020B0604020202020204" pitchFamily="34" charset="0"/>
              </a:rPr>
              <a:t>Practice:</a:t>
            </a:r>
          </a:p>
          <a:p>
            <a:pPr marL="0" indent="0">
              <a:buNone/>
            </a:pPr>
            <a:r>
              <a:rPr lang="en-US" sz="2400" b="1" dirty="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--very controlled</a:t>
            </a:r>
          </a:p>
          <a:p>
            <a:pPr marL="0" indent="0">
              <a:buNone/>
            </a:pPr>
            <a:r>
              <a:rPr lang="en-US" sz="2400" dirty="0" smtClean="0"/>
              <a:t>  --</a:t>
            </a:r>
            <a:r>
              <a:rPr lang="en-US" sz="2400" dirty="0" err="1" smtClean="0"/>
              <a:t>Ss</a:t>
            </a:r>
            <a:r>
              <a:rPr lang="en-US" sz="2400" dirty="0" smtClean="0"/>
              <a:t> have limited choice</a:t>
            </a:r>
          </a:p>
          <a:p>
            <a:r>
              <a:rPr lang="en-US" sz="2400" dirty="0"/>
              <a:t> </a:t>
            </a:r>
            <a:r>
              <a:rPr lang="en-US" sz="2400" b="1" dirty="0">
                <a:latin typeface="Arial" panose="020B0604020202020204" pitchFamily="34" charset="0"/>
                <a:cs typeface="Arial" panose="020B0604020202020204" pitchFamily="34" charset="0"/>
              </a:rPr>
              <a:t>Degree of Control in </a:t>
            </a:r>
            <a:r>
              <a:rPr lang="en-US" sz="2400" b="1" dirty="0" smtClean="0">
                <a:latin typeface="Arial" panose="020B0604020202020204" pitchFamily="34" charset="0"/>
                <a:cs typeface="Arial" panose="020B0604020202020204" pitchFamily="34" charset="0"/>
              </a:rPr>
              <a:t>Production</a:t>
            </a:r>
          </a:p>
          <a:p>
            <a:pPr marL="0" indent="0">
              <a:buNone/>
            </a:pPr>
            <a:r>
              <a:rPr lang="en-US" sz="2400" b="1" dirty="0">
                <a:latin typeface="Arial" panose="020B0604020202020204" pitchFamily="34" charset="0"/>
                <a:cs typeface="Arial" panose="020B0604020202020204" pitchFamily="34" charset="0"/>
              </a:rPr>
              <a:t> </a:t>
            </a:r>
            <a:r>
              <a:rPr lang="en-US" sz="2400" b="1" dirty="0" smtClean="0">
                <a:latin typeface="Arial" panose="020B0604020202020204" pitchFamily="34" charset="0"/>
                <a:cs typeface="Arial" panose="020B0604020202020204" pitchFamily="34" charset="0"/>
              </a:rPr>
              <a:t> --</a:t>
            </a:r>
            <a:r>
              <a:rPr lang="en-US" sz="2400" dirty="0" smtClean="0">
                <a:latin typeface="Arial" panose="020B0604020202020204" pitchFamily="34" charset="0"/>
                <a:cs typeface="Arial" panose="020B0604020202020204" pitchFamily="34" charset="0"/>
              </a:rPr>
              <a:t>Freehand to students</a:t>
            </a:r>
            <a:endParaRPr lang="en-US" sz="2400" dirty="0"/>
          </a:p>
        </p:txBody>
      </p:sp>
    </p:spTree>
    <p:extLst>
      <p:ext uri="{BB962C8B-B14F-4D97-AF65-F5344CB8AC3E}">
        <p14:creationId xmlns="" xmlns:p14="http://schemas.microsoft.com/office/powerpoint/2010/main" val="19543303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Correction in </a:t>
            </a:r>
            <a:r>
              <a:rPr lang="en-US" sz="2800" b="1" dirty="0">
                <a:latin typeface="Arial" panose="020B0604020202020204" pitchFamily="34" charset="0"/>
                <a:cs typeface="Arial" panose="020B0604020202020204" pitchFamily="34" charset="0"/>
              </a:rPr>
              <a:t>3P’s of an Oral Lesson</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sz="2400" b="1" dirty="0" smtClean="0">
                <a:latin typeface="Arial" panose="020B0604020202020204" pitchFamily="34" charset="0"/>
                <a:cs typeface="Arial" panose="020B0604020202020204" pitchFamily="34" charset="0"/>
              </a:rPr>
              <a:t>Correction in Presentation</a:t>
            </a:r>
            <a:r>
              <a:rPr lang="en-US" dirty="0" smtClean="0"/>
              <a:t/>
            </a:r>
            <a:br>
              <a:rPr lang="en-US" dirty="0" smtClean="0"/>
            </a:br>
            <a:r>
              <a:rPr lang="en-US" dirty="0" smtClean="0"/>
              <a:t>--</a:t>
            </a:r>
            <a:r>
              <a:rPr lang="en-US" sz="1800" dirty="0" smtClean="0">
                <a:latin typeface="Arial" panose="020B0604020202020204" pitchFamily="34" charset="0"/>
                <a:cs typeface="Arial" panose="020B0604020202020204" pitchFamily="34" charset="0"/>
              </a:rPr>
              <a:t>important to correct so that </a:t>
            </a:r>
            <a:r>
              <a:rPr lang="en-US" sz="1800" dirty="0" err="1" smtClean="0">
                <a:latin typeface="Arial" panose="020B0604020202020204" pitchFamily="34" charset="0"/>
                <a:cs typeface="Arial" panose="020B0604020202020204" pitchFamily="34" charset="0"/>
              </a:rPr>
              <a:t>Ss</a:t>
            </a:r>
            <a:r>
              <a:rPr lang="en-US" sz="1800" dirty="0" smtClean="0">
                <a:latin typeface="Arial" panose="020B0604020202020204" pitchFamily="34" charset="0"/>
                <a:cs typeface="Arial" panose="020B0604020202020204" pitchFamily="34" charset="0"/>
              </a:rPr>
              <a:t> have correct grasp of  </a:t>
            </a:r>
            <a:br>
              <a:rPr lang="en-US" sz="1800" dirty="0" smtClean="0">
                <a:latin typeface="Arial" panose="020B0604020202020204" pitchFamily="34" charset="0"/>
                <a:cs typeface="Arial" panose="020B0604020202020204" pitchFamily="34" charset="0"/>
              </a:rPr>
            </a:br>
            <a:r>
              <a:rPr lang="en-US" sz="1800" dirty="0" smtClean="0">
                <a:latin typeface="Arial" panose="020B0604020202020204" pitchFamily="34" charset="0"/>
                <a:cs typeface="Arial" panose="020B0604020202020204" pitchFamily="34" charset="0"/>
              </a:rPr>
              <a:t>  form</a:t>
            </a:r>
          </a:p>
          <a:p>
            <a:r>
              <a:rPr lang="en-US" sz="2400" b="1" dirty="0" smtClean="0">
                <a:latin typeface="Arial" panose="020B0604020202020204" pitchFamily="34" charset="0"/>
                <a:cs typeface="Arial" panose="020B0604020202020204" pitchFamily="34" charset="0"/>
              </a:rPr>
              <a:t>Correction in Practice:</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 ---- T ,other </a:t>
            </a:r>
            <a:r>
              <a:rPr lang="en-US" sz="1800" dirty="0" err="1" smtClean="0">
                <a:latin typeface="Arial" panose="020B0604020202020204" pitchFamily="34" charset="0"/>
                <a:cs typeface="Arial" panose="020B0604020202020204" pitchFamily="34" charset="0"/>
              </a:rPr>
              <a:t>Ss</a:t>
            </a:r>
            <a:r>
              <a:rPr lang="en-US" sz="1800" dirty="0" smtClean="0">
                <a:latin typeface="Arial" panose="020B0604020202020204" pitchFamily="34" charset="0"/>
                <a:cs typeface="Arial" panose="020B0604020202020204" pitchFamily="34" charset="0"/>
              </a:rPr>
              <a:t> or self-correction</a:t>
            </a:r>
          </a:p>
          <a:p>
            <a:r>
              <a:rPr lang="en-US" sz="2400" b="1" dirty="0" smtClean="0">
                <a:latin typeface="Arial" panose="020B0604020202020204" pitchFamily="34" charset="0"/>
                <a:cs typeface="Arial" panose="020B0604020202020204" pitchFamily="34" charset="0"/>
              </a:rPr>
              <a:t>Correction in Production</a:t>
            </a:r>
          </a:p>
          <a:p>
            <a:pPr marL="0" indent="0">
              <a:buNone/>
            </a:pPr>
            <a:r>
              <a:rPr lang="en-US" sz="2400" b="1" dirty="0" smtClean="0"/>
              <a:t>   </a:t>
            </a:r>
            <a:r>
              <a:rPr lang="en-US" sz="2400" dirty="0" smtClean="0"/>
              <a:t>G</a:t>
            </a:r>
            <a:r>
              <a:rPr lang="en-US" sz="1800" dirty="0" smtClean="0">
                <a:latin typeface="Arial" panose="020B0604020202020204" pitchFamily="34" charset="0"/>
                <a:cs typeface="Arial" panose="020B0604020202020204" pitchFamily="34" charset="0"/>
              </a:rPr>
              <a:t>enerally non-interference by T</a:t>
            </a:r>
            <a:endParaRPr lang="en-US" sz="2400" dirty="0"/>
          </a:p>
        </p:txBody>
      </p:sp>
    </p:spTree>
    <p:extLst>
      <p:ext uri="{BB962C8B-B14F-4D97-AF65-F5344CB8AC3E}">
        <p14:creationId xmlns="" xmlns:p14="http://schemas.microsoft.com/office/powerpoint/2010/main" val="15567580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Length and Place of Lesson </a:t>
            </a:r>
            <a:r>
              <a:rPr lang="en-US" sz="2800" b="1" dirty="0">
                <a:latin typeface="Arial" panose="020B0604020202020204" pitchFamily="34" charset="0"/>
                <a:cs typeface="Arial" panose="020B0604020202020204" pitchFamily="34" charset="0"/>
              </a:rPr>
              <a:t>in 3P’s of an Oral Lesson</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sz="2400" b="1" dirty="0" smtClean="0">
                <a:latin typeface="Arial" panose="020B0604020202020204" pitchFamily="34" charset="0"/>
                <a:cs typeface="Arial" panose="020B0604020202020204" pitchFamily="34" charset="0"/>
              </a:rPr>
              <a:t>Length</a:t>
            </a:r>
            <a:r>
              <a:rPr lang="en-US" b="1" dirty="0" smtClean="0"/>
              <a:t> and Place in Presentation</a:t>
            </a:r>
            <a:r>
              <a:rPr lang="en-US" dirty="0" smtClean="0"/>
              <a:t>:</a:t>
            </a:r>
          </a:p>
          <a:p>
            <a:pPr marL="0" indent="0">
              <a:buNone/>
            </a:pPr>
            <a:r>
              <a:rPr lang="en-US" dirty="0"/>
              <a:t> </a:t>
            </a:r>
            <a:r>
              <a:rPr lang="en-US" dirty="0" smtClean="0"/>
              <a:t>--</a:t>
            </a:r>
            <a:r>
              <a:rPr lang="en-US" sz="1800" b="1" dirty="0" smtClean="0">
                <a:latin typeface="Arial" panose="020B0604020202020204" pitchFamily="34" charset="0"/>
                <a:cs typeface="Arial" panose="020B0604020202020204" pitchFamily="34" charset="0"/>
              </a:rPr>
              <a:t>Short</a:t>
            </a:r>
          </a:p>
          <a:p>
            <a:pPr marL="0" indent="0">
              <a:buNone/>
            </a:pPr>
            <a:r>
              <a:rPr lang="en-US" sz="1800" b="1" dirty="0">
                <a:latin typeface="Arial" panose="020B0604020202020204" pitchFamily="34" charset="0"/>
                <a:cs typeface="Arial" panose="020B0604020202020204" pitchFamily="34" charset="0"/>
              </a:rPr>
              <a:t> </a:t>
            </a:r>
            <a:r>
              <a:rPr lang="en-US" sz="1800" b="1" dirty="0" smtClean="0">
                <a:latin typeface="Arial" panose="020B0604020202020204" pitchFamily="34" charset="0"/>
                <a:cs typeface="Arial" panose="020B0604020202020204" pitchFamily="34" charset="0"/>
              </a:rPr>
              <a:t>--Usually at the beginning</a:t>
            </a:r>
          </a:p>
          <a:p>
            <a:r>
              <a:rPr lang="en-US" sz="2400" b="1" dirty="0">
                <a:latin typeface="Arial" panose="020B0604020202020204" pitchFamily="34" charset="0"/>
                <a:cs typeface="Arial" panose="020B0604020202020204" pitchFamily="34" charset="0"/>
              </a:rPr>
              <a:t>Length</a:t>
            </a:r>
            <a:r>
              <a:rPr lang="en-US" sz="2400" b="1" dirty="0"/>
              <a:t> and Place in </a:t>
            </a:r>
            <a:r>
              <a:rPr lang="en-US" sz="2400" b="1" dirty="0" smtClean="0"/>
              <a:t>Practice</a:t>
            </a:r>
          </a:p>
          <a:p>
            <a:pPr marL="0" indent="0">
              <a:buNone/>
            </a:pPr>
            <a:r>
              <a:rPr lang="en-US" sz="2400" dirty="0" smtClean="0"/>
              <a:t>-- Depends on Ss’ needs and difficulty</a:t>
            </a:r>
          </a:p>
          <a:p>
            <a:pPr marL="0" indent="0">
              <a:buNone/>
            </a:pPr>
            <a:r>
              <a:rPr lang="en-US" sz="2400" dirty="0" smtClean="0"/>
              <a:t>--Follows presentation or at the beginning for revision</a:t>
            </a:r>
          </a:p>
          <a:p>
            <a:pPr marL="0" indent="0">
              <a:buNone/>
            </a:pPr>
            <a:r>
              <a:rPr lang="en-US" sz="2400" b="1" dirty="0">
                <a:latin typeface="Arial" panose="020B0604020202020204" pitchFamily="34" charset="0"/>
                <a:cs typeface="Arial" panose="020B0604020202020204" pitchFamily="34" charset="0"/>
              </a:rPr>
              <a:t>Length</a:t>
            </a:r>
            <a:r>
              <a:rPr lang="en-US" sz="2400" b="1" dirty="0"/>
              <a:t> and Place </a:t>
            </a:r>
            <a:r>
              <a:rPr lang="en-US" sz="2400" b="1" dirty="0" smtClean="0"/>
              <a:t>of lesson in  Production</a:t>
            </a:r>
          </a:p>
          <a:p>
            <a:pPr marL="0" indent="0">
              <a:buNone/>
            </a:pPr>
            <a:r>
              <a:rPr lang="en-US" sz="2400" b="1" dirty="0" smtClean="0"/>
              <a:t>--</a:t>
            </a:r>
            <a:r>
              <a:rPr lang="en-US" sz="2400" dirty="0" smtClean="0"/>
              <a:t>depends on level of </a:t>
            </a:r>
            <a:r>
              <a:rPr lang="en-US" sz="2400" dirty="0" err="1" smtClean="0"/>
              <a:t>Ss</a:t>
            </a:r>
            <a:r>
              <a:rPr lang="en-US" sz="2400" dirty="0" smtClean="0"/>
              <a:t> and type of activity</a:t>
            </a:r>
          </a:p>
          <a:p>
            <a:pPr marL="0" indent="0">
              <a:buNone/>
            </a:pPr>
            <a:r>
              <a:rPr lang="en-US" sz="2400" dirty="0" smtClean="0"/>
              <a:t>--after presentation and practice</a:t>
            </a:r>
            <a:endParaRPr lang="en-US" sz="2400" dirty="0"/>
          </a:p>
          <a:p>
            <a:pPr marL="0" indent="0">
              <a:buNone/>
            </a:pPr>
            <a:endParaRPr lang="en-US" sz="2400" dirty="0" smtClean="0"/>
          </a:p>
          <a:p>
            <a:pPr marL="0" indent="0">
              <a:buNone/>
            </a:pPr>
            <a:endParaRPr lang="en-US" sz="2400" dirty="0"/>
          </a:p>
          <a:p>
            <a:pPr marL="0" indent="0">
              <a:buNone/>
            </a:pPr>
            <a:endParaRPr lang="en-US" sz="2400" dirty="0" smtClean="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0286628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Summary</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en-US" sz="1900" b="1" dirty="0">
                <a:latin typeface="Arial" panose="020B0604020202020204" pitchFamily="34" charset="0"/>
                <a:cs typeface="Arial" panose="020B0604020202020204" pitchFamily="34" charset="0"/>
              </a:rPr>
              <a:t>We </a:t>
            </a:r>
            <a:r>
              <a:rPr lang="en-US" sz="1900" b="1" dirty="0" smtClean="0">
                <a:latin typeface="Arial" panose="020B0604020202020204" pitchFamily="34" charset="0"/>
                <a:cs typeface="Arial" panose="020B0604020202020204" pitchFamily="34" charset="0"/>
              </a:rPr>
              <a:t>talked  about the </a:t>
            </a:r>
            <a:r>
              <a:rPr lang="en-US" sz="1900" b="1" dirty="0">
                <a:latin typeface="Arial" panose="020B0604020202020204" pitchFamily="34" charset="0"/>
                <a:cs typeface="Arial" panose="020B0604020202020204" pitchFamily="34" charset="0"/>
              </a:rPr>
              <a:t>following elements of Presentation, Practice and Production stages of an oral lesson.</a:t>
            </a:r>
          </a:p>
          <a:p>
            <a:r>
              <a:rPr lang="en-US" sz="1900" dirty="0">
                <a:latin typeface="Arial" panose="020B0604020202020204" pitchFamily="34" charset="0"/>
                <a:cs typeface="Arial" panose="020B0604020202020204" pitchFamily="34" charset="0"/>
              </a:rPr>
              <a:t> The purpose, </a:t>
            </a:r>
          </a:p>
          <a:p>
            <a:r>
              <a:rPr lang="en-US" sz="1900" dirty="0">
                <a:latin typeface="Arial" panose="020B0604020202020204" pitchFamily="34" charset="0"/>
                <a:cs typeface="Arial" panose="020B0604020202020204" pitchFamily="34" charset="0"/>
              </a:rPr>
              <a:t> Important features, </a:t>
            </a:r>
          </a:p>
          <a:p>
            <a:r>
              <a:rPr lang="en-US" sz="1900" dirty="0">
                <a:latin typeface="Arial" panose="020B0604020202020204" pitchFamily="34" charset="0"/>
                <a:cs typeface="Arial" panose="020B0604020202020204" pitchFamily="34" charset="0"/>
              </a:rPr>
              <a:t>Typical activities ,</a:t>
            </a:r>
          </a:p>
          <a:p>
            <a:r>
              <a:rPr lang="en-US" sz="1900" dirty="0">
                <a:latin typeface="Arial" panose="020B0604020202020204" pitchFamily="34" charset="0"/>
                <a:cs typeface="Arial" panose="020B0604020202020204" pitchFamily="34" charset="0"/>
              </a:rPr>
              <a:t> Role of teacher, </a:t>
            </a:r>
          </a:p>
          <a:p>
            <a:r>
              <a:rPr lang="en-US" sz="1900" dirty="0">
                <a:latin typeface="Arial" panose="020B0604020202020204" pitchFamily="34" charset="0"/>
                <a:cs typeface="Arial" panose="020B0604020202020204" pitchFamily="34" charset="0"/>
              </a:rPr>
              <a:t> Type of interaction,</a:t>
            </a:r>
          </a:p>
          <a:p>
            <a:r>
              <a:rPr lang="en-US" sz="1900" dirty="0">
                <a:latin typeface="Arial" panose="020B0604020202020204" pitchFamily="34" charset="0"/>
                <a:cs typeface="Arial" panose="020B0604020202020204" pitchFamily="34" charset="0"/>
              </a:rPr>
              <a:t> Degree of control</a:t>
            </a:r>
          </a:p>
          <a:p>
            <a:r>
              <a:rPr lang="en-US" sz="1900" dirty="0">
                <a:latin typeface="Arial" panose="020B0604020202020204" pitchFamily="34" charset="0"/>
                <a:cs typeface="Arial" panose="020B0604020202020204" pitchFamily="34" charset="0"/>
              </a:rPr>
              <a:t> Correction</a:t>
            </a:r>
          </a:p>
          <a:p>
            <a:r>
              <a:rPr lang="en-US" sz="1900" dirty="0">
                <a:latin typeface="Arial" panose="020B0604020202020204" pitchFamily="34" charset="0"/>
                <a:cs typeface="Arial" panose="020B0604020202020204" pitchFamily="34" charset="0"/>
              </a:rPr>
              <a:t> Length and Place in Lesson</a:t>
            </a:r>
          </a:p>
          <a:p>
            <a:pPr marL="0" indent="0">
              <a:buNone/>
            </a:pPr>
            <a:endParaRPr lang="en-US" dirty="0"/>
          </a:p>
        </p:txBody>
      </p:sp>
    </p:spTree>
    <p:extLst>
      <p:ext uri="{BB962C8B-B14F-4D97-AF65-F5344CB8AC3E}">
        <p14:creationId xmlns="" xmlns:p14="http://schemas.microsoft.com/office/powerpoint/2010/main" val="9352529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264</TotalTime>
  <Words>661</Words>
  <Application>Microsoft Office PowerPoint</Application>
  <PresentationFormat>On-screen Show (4:3)</PresentationFormat>
  <Paragraphs>130</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Presentation, Practice and Production at a Glance</vt:lpstr>
      <vt:lpstr>Review of the Last Lecture</vt:lpstr>
      <vt:lpstr>Review of the last lecture</vt:lpstr>
      <vt:lpstr>Presentation, Practice and Production (3P’s) of an oral lesson at a glance</vt:lpstr>
      <vt:lpstr>Purposes of 3P’s in an Oral Lesson</vt:lpstr>
      <vt:lpstr>Purposes of 3P’s in an Oral Lesson…</vt:lpstr>
      <vt:lpstr>Important features of 3P’s in an Oral Lesson</vt:lpstr>
      <vt:lpstr>Important features of 3P’s in an Oral Lesson</vt:lpstr>
      <vt:lpstr>Typical Activities in 3P’s of an Oral Lesson</vt:lpstr>
      <vt:lpstr>Role of Teacher in 3P’s of an Oral Lesson</vt:lpstr>
      <vt:lpstr>Type of Interaction in 3P’s of an Oral Lesson</vt:lpstr>
      <vt:lpstr>Degree of Control in 3P’s of an Oral Lesson</vt:lpstr>
      <vt:lpstr>Correction in 3P’s of an Oral Lesson</vt:lpstr>
      <vt:lpstr>Length and Place of Lesson in 3P’s of an Oral Lesson</vt:lpstr>
      <vt:lpstr>Summary</vt:lpstr>
    </vt:vector>
  </TitlesOfParts>
  <Company>Windows 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Practice and Production at a Glance</dc:title>
  <dc:creator>DELL</dc:creator>
  <cp:lastModifiedBy>NTS</cp:lastModifiedBy>
  <cp:revision>20</cp:revision>
  <dcterms:created xsi:type="dcterms:W3CDTF">2014-02-24T13:41:22Z</dcterms:created>
  <dcterms:modified xsi:type="dcterms:W3CDTF">2014-03-11T07:34:10Z</dcterms:modified>
</cp:coreProperties>
</file>