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BADFC51-59BA-486F-9247-83C99FC33D7B}"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1661745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ADFC51-59BA-486F-9247-83C99FC33D7B}"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3505385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ADFC51-59BA-486F-9247-83C99FC33D7B}"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2381706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BADFC51-59BA-486F-9247-83C99FC33D7B}"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244799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BADFC51-59BA-486F-9247-83C99FC33D7B}" type="datetimeFigureOut">
              <a:rPr lang="en-US" smtClean="0"/>
              <a:pPr/>
              <a:t>3/5/2014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253360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ADFC51-59BA-486F-9247-83C99FC33D7B}" type="datetimeFigureOut">
              <a:rPr lang="en-US" smtClean="0"/>
              <a:pPr/>
              <a:t>3/5/2014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3628423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ADFC51-59BA-486F-9247-83C99FC33D7B}" type="datetimeFigureOut">
              <a:rPr lang="en-US" smtClean="0"/>
              <a:pPr/>
              <a:t>3/5/2014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402304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ADFC51-59BA-486F-9247-83C99FC33D7B}"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4057299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ADFC51-59BA-486F-9247-83C99FC33D7B}"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1420337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ADFC51-59BA-486F-9247-83C99FC33D7B}"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423725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ADFC51-59BA-486F-9247-83C99FC33D7B}"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1733569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ADFC51-59BA-486F-9247-83C99FC33D7B}" type="datetimeFigureOut">
              <a:rPr lang="en-US" smtClean="0"/>
              <a:pPr/>
              <a:t>3/5/2014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07CDE-8619-4421-BABA-1123074C027D}" type="slidenum">
              <a:rPr lang="en-US" smtClean="0"/>
              <a:pPr/>
              <a:t>‹#›</a:t>
            </a:fld>
            <a:endParaRPr lang="en-US"/>
          </a:p>
        </p:txBody>
      </p:sp>
    </p:spTree>
    <p:extLst>
      <p:ext uri="{BB962C8B-B14F-4D97-AF65-F5344CB8AC3E}">
        <p14:creationId xmlns:p14="http://schemas.microsoft.com/office/powerpoint/2010/main" xmlns="" val="18173250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anose="020B0604020202020204" pitchFamily="34" charset="0"/>
                <a:cs typeface="Arial" panose="020B0604020202020204" pitchFamily="34" charset="0"/>
              </a:rPr>
              <a:t>The Production Stage</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latin typeface="Arial" panose="020B0604020202020204" pitchFamily="34" charset="0"/>
                <a:cs typeface="Arial" panose="020B0604020202020204" pitchFamily="34" charset="0"/>
              </a:rPr>
              <a:t>Lecture # 5</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85430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lecture # 4</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62500" lnSpcReduction="20000"/>
          </a:bodyPr>
          <a:lstStyle/>
          <a:p>
            <a:pPr algn="just"/>
            <a:r>
              <a:rPr lang="en-US" dirty="0">
                <a:latin typeface="Arial" panose="020B0604020202020204" pitchFamily="34" charset="0"/>
                <a:cs typeface="Arial" panose="020B0604020202020204" pitchFamily="34" charset="0"/>
              </a:rPr>
              <a:t>The rationale behind the practice or accuracy practice stage is that of giving students the opportunity to use the newly presented  language in a controlled framework so as to allow them to memorize its form and assimilate its meaning more fully.</a:t>
            </a:r>
          </a:p>
          <a:p>
            <a:pPr algn="just"/>
            <a:r>
              <a:rPr lang="en-US" dirty="0">
                <a:latin typeface="Arial" panose="020B0604020202020204" pitchFamily="34" charset="0"/>
                <a:cs typeface="Arial" panose="020B0604020202020204" pitchFamily="34" charset="0"/>
              </a:rPr>
              <a:t>Traditionally, this stage of the lesson was dominated by teacher-led drills</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Recently, however, it has come to include interactive communicative activities between students, on the grounds  that student interaction provides greater and more authentic practice for  each student and the communicative activities increase students’ interest understanding and retention of the new  language.</a:t>
            </a:r>
          </a:p>
          <a:p>
            <a:pPr marL="0" indent="0">
              <a:buNone/>
            </a:pPr>
            <a:r>
              <a:rPr lang="en-US" sz="3200" b="1" dirty="0" smtClean="0">
                <a:latin typeface="Arial" panose="020B0604020202020204" pitchFamily="34" charset="0"/>
                <a:cs typeface="Arial" panose="020B0604020202020204" pitchFamily="34" charset="0"/>
              </a:rPr>
              <a:t>  What </a:t>
            </a:r>
            <a:r>
              <a:rPr lang="en-US" sz="3200" b="1" dirty="0">
                <a:latin typeface="Arial" panose="020B0604020202020204" pitchFamily="34" charset="0"/>
                <a:cs typeface="Arial" panose="020B0604020202020204" pitchFamily="34" charset="0"/>
              </a:rPr>
              <a:t>is the difference between a drill and an activity?</a:t>
            </a:r>
          </a:p>
          <a:p>
            <a:r>
              <a:rPr lang="en-US" dirty="0">
                <a:latin typeface="Arial" panose="020B0604020202020204" pitchFamily="34" charset="0"/>
                <a:cs typeface="Arial" panose="020B0604020202020204" pitchFamily="34" charset="0"/>
              </a:rPr>
              <a:t>A drill is normally paced, cued and conducted  by the teacher, with the class responding either chorally or individually.</a:t>
            </a:r>
          </a:p>
          <a:p>
            <a:r>
              <a:rPr lang="en-US" dirty="0">
                <a:latin typeface="Arial" panose="020B0604020202020204" pitchFamily="34" charset="0"/>
                <a:cs typeface="Arial" panose="020B0604020202020204" pitchFamily="34" charset="0"/>
              </a:rPr>
              <a:t>While an activity is paced and controlled more by students themselves as they talk to one another, prompted by visual or written cues</a:t>
            </a:r>
          </a:p>
          <a:p>
            <a:endParaRPr lang="en-US" dirty="0"/>
          </a:p>
        </p:txBody>
      </p:sp>
    </p:spTree>
    <p:extLst>
      <p:ext uri="{BB962C8B-B14F-4D97-AF65-F5344CB8AC3E}">
        <p14:creationId xmlns:p14="http://schemas.microsoft.com/office/powerpoint/2010/main" xmlns="" val="2360816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lecture # </a:t>
            </a:r>
            <a:r>
              <a:rPr lang="en-US" sz="2800" dirty="0" smtClean="0">
                <a:latin typeface="Arial" panose="020B0604020202020204" pitchFamily="34" charset="0"/>
                <a:cs typeface="Arial" panose="020B0604020202020204" pitchFamily="34" charset="0"/>
              </a:rPr>
              <a:t>4</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a:latin typeface="Arial" panose="020B0604020202020204" pitchFamily="34" charset="0"/>
                <a:cs typeface="Arial" panose="020B0604020202020204" pitchFamily="34" charset="0"/>
              </a:rPr>
              <a:t>Meaningful drills require students to understand the cues they hear.</a:t>
            </a:r>
          </a:p>
          <a:p>
            <a:r>
              <a:rPr lang="en-US" sz="1800" dirty="0">
                <a:latin typeface="Arial" panose="020B0604020202020204" pitchFamily="34" charset="0"/>
                <a:cs typeface="Arial" panose="020B0604020202020204" pitchFamily="34" charset="0"/>
              </a:rPr>
              <a:t>They are meaningful because they give students meaning based choice as to what they reply as in the following examples.</a:t>
            </a:r>
          </a:p>
          <a:p>
            <a:pPr marL="0" indent="0">
              <a:buNone/>
            </a:pPr>
            <a:r>
              <a:rPr lang="en-US"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Practice stage procedure</a:t>
            </a:r>
          </a:p>
          <a:p>
            <a:r>
              <a:rPr lang="en-US" sz="1800" dirty="0">
                <a:latin typeface="Arial" panose="020B0604020202020204" pitchFamily="34" charset="0"/>
                <a:cs typeface="Arial" panose="020B0604020202020204" pitchFamily="34" charset="0"/>
              </a:rPr>
              <a:t>At this moment teacher controls the task for the students</a:t>
            </a:r>
          </a:p>
          <a:p>
            <a:r>
              <a:rPr lang="en-US" sz="1800" dirty="0">
                <a:latin typeface="Arial" panose="020B0604020202020204" pitchFamily="34" charset="0"/>
                <a:cs typeface="Arial" panose="020B0604020202020204" pitchFamily="34" charset="0"/>
              </a:rPr>
              <a:t>He also tire to make it purposeful for the students</a:t>
            </a:r>
          </a:p>
          <a:p>
            <a:r>
              <a:rPr lang="en-US" sz="1800" dirty="0">
                <a:latin typeface="Arial" panose="020B0604020202020204" pitchFamily="34" charset="0"/>
                <a:cs typeface="Arial" panose="020B0604020202020204" pitchFamily="34" charset="0"/>
              </a:rPr>
              <a:t>Most important point is ‘ what order to carry out’</a:t>
            </a:r>
          </a:p>
          <a:p>
            <a:r>
              <a:rPr lang="en-US" sz="1800" dirty="0">
                <a:latin typeface="Arial" panose="020B0604020202020204" pitchFamily="34" charset="0"/>
                <a:cs typeface="Arial" panose="020B0604020202020204" pitchFamily="34" charset="0"/>
              </a:rPr>
              <a:t>The order follows from the presentation stage work to the other stages.</a:t>
            </a:r>
          </a:p>
          <a:p>
            <a:r>
              <a:rPr lang="en-US" sz="1800" dirty="0">
                <a:latin typeface="Arial" panose="020B0604020202020204" pitchFamily="34" charset="0"/>
                <a:cs typeface="Arial" panose="020B0604020202020204" pitchFamily="34" charset="0"/>
              </a:rPr>
              <a:t>The shift changes from teacher to student</a:t>
            </a:r>
          </a:p>
          <a:p>
            <a:endParaRPr lang="en-US" dirty="0"/>
          </a:p>
        </p:txBody>
      </p:sp>
    </p:spTree>
    <p:extLst>
      <p:ext uri="{BB962C8B-B14F-4D97-AF65-F5344CB8AC3E}">
        <p14:creationId xmlns:p14="http://schemas.microsoft.com/office/powerpoint/2010/main" xmlns="" val="1978236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production Stage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The role of the production stage</a:t>
            </a:r>
          </a:p>
          <a:p>
            <a:pPr marL="0" indent="0">
              <a:buNone/>
            </a:pPr>
            <a:endParaRPr lang="en-US" sz="2400" b="1" dirty="0" smtClean="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 Types of activities</a:t>
            </a:r>
          </a:p>
          <a:p>
            <a:pPr marL="0" indent="0">
              <a:buNone/>
            </a:pPr>
            <a:endParaRPr lang="en-US" sz="2400" b="1" dirty="0" smtClean="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 Value of the production stage</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1410871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 The Role of the Production Stage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It is time for the learner to perform independently.</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Refer back to learner-driver analogy of the presentation stage.</a:t>
            </a:r>
          </a:p>
          <a:p>
            <a:pPr marL="0" indent="0">
              <a:buNone/>
            </a:pPr>
            <a:r>
              <a:rPr lang="en-US" sz="1800" dirty="0" smtClean="0">
                <a:latin typeface="Arial" panose="020B0604020202020204" pitchFamily="34" charset="0"/>
                <a:cs typeface="Arial" panose="020B0604020202020204" pitchFamily="34" charset="0"/>
              </a:rPr>
              <a:t>Once the leaner has been shown how to do certain tasks and he has performed certain tasks.</a:t>
            </a:r>
          </a:p>
          <a:p>
            <a:pPr marL="0" indent="0">
              <a:buNone/>
            </a:pPr>
            <a:r>
              <a:rPr lang="en-US" sz="1800" dirty="0" smtClean="0">
                <a:latin typeface="Arial" panose="020B0604020202020204" pitchFamily="34" charset="0"/>
                <a:cs typeface="Arial" panose="020B0604020202020204" pitchFamily="34" charset="0"/>
              </a:rPr>
              <a:t>Now it is time for the learner-driver to try on his own, consolidate his experience and learning and even correct his own mistakes.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65007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The role of the production stage</a:t>
            </a:r>
          </a:p>
          <a:p>
            <a:pPr marL="0" indent="0">
              <a:buNone/>
            </a:pPr>
            <a:r>
              <a:rPr lang="en-US" sz="2400" b="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Experimentation;</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This analogy helps us to realize that full learning does not take place until </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learners become free of their teacher and do things for themselves and by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themselves.</a:t>
            </a:r>
          </a:p>
          <a:p>
            <a:pPr marL="0" indent="0">
              <a:buNone/>
            </a:pPr>
            <a:r>
              <a:rPr lang="en-US" sz="1800" dirty="0" smtClean="0">
                <a:latin typeface="Arial" panose="020B0604020202020204" pitchFamily="34" charset="0"/>
                <a:cs typeface="Arial" panose="020B0604020202020204" pitchFamily="34" charset="0"/>
              </a:rPr>
              <a:t>One of the aim of this production stage is to give learners an opportunity to experiment on their own and to allow them to see how much they have really understood and learnt of the language that has been practiced under control conditions.</a:t>
            </a:r>
          </a:p>
          <a:p>
            <a:pPr marL="0" indent="0">
              <a:buNone/>
            </a:pPr>
            <a:r>
              <a:rPr lang="en-US" sz="1800" dirty="0" smtClean="0">
                <a:latin typeface="Arial" panose="020B0604020202020204" pitchFamily="34" charset="0"/>
                <a:cs typeface="Arial" panose="020B0604020202020204" pitchFamily="34" charset="0"/>
              </a:rPr>
              <a:t>They may make mistakes, but like the learner driver, they will try to correct any mistakes that prevent them from achieving their aim…</a:t>
            </a:r>
            <a:endParaRPr lang="en-US" sz="24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54235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b="1" dirty="0" smtClean="0">
                <a:latin typeface="Arial" panose="020B0604020202020204" pitchFamily="34" charset="0"/>
                <a:cs typeface="Arial" panose="020B0604020202020204" pitchFamily="34" charset="0"/>
              </a:rPr>
              <a:t>The role of the production stage</a:t>
            </a:r>
            <a:r>
              <a:rPr lang="en-US" dirty="0" smtClean="0"/>
              <a:t>:</a:t>
            </a:r>
          </a:p>
          <a:p>
            <a:pPr marL="0" indent="0">
              <a:buNone/>
            </a:pPr>
            <a:r>
              <a:rPr lang="en-US" sz="2400" dirty="0" smtClean="0">
                <a:latin typeface="Arial" panose="020B0604020202020204" pitchFamily="34" charset="0"/>
                <a:cs typeface="Arial" panose="020B0604020202020204" pitchFamily="34" charset="0"/>
              </a:rPr>
              <a:t> Feedback:</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Learners need feedback on their learning</a:t>
            </a:r>
          </a:p>
          <a:p>
            <a:pPr marL="0" indent="0">
              <a:buNone/>
            </a:pPr>
            <a:r>
              <a:rPr lang="en-US" sz="1800" dirty="0" smtClean="0">
                <a:latin typeface="Arial" panose="020B0604020202020204" pitchFamily="34" charset="0"/>
                <a:cs typeface="Arial" panose="020B0604020202020204" pitchFamily="34" charset="0"/>
              </a:rPr>
              <a:t> Teachers need feedback on their teaching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If teachers do not give their students a free rein, they can never know how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much the students have really learnt.</a:t>
            </a:r>
          </a:p>
          <a:p>
            <a:pPr marL="0" indent="0">
              <a:buNone/>
            </a:pPr>
            <a:endParaRPr lang="en-US" dirty="0"/>
          </a:p>
        </p:txBody>
      </p:sp>
    </p:spTree>
    <p:extLst>
      <p:ext uri="{BB962C8B-B14F-4D97-AF65-F5344CB8AC3E}">
        <p14:creationId xmlns:p14="http://schemas.microsoft.com/office/powerpoint/2010/main" xmlns="" val="387106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p>
        </p:txBody>
      </p:sp>
      <p:sp>
        <p:nvSpPr>
          <p:cNvPr id="3" name="Content Placeholder 2"/>
          <p:cNvSpPr>
            <a:spLocks noGrp="1"/>
          </p:cNvSpPr>
          <p:nvPr>
            <p:ph idx="1"/>
          </p:nvPr>
        </p:nvSpPr>
        <p:spPr/>
        <p:txBody>
          <a:bodyPr/>
          <a:lstStyle/>
          <a:p>
            <a:r>
              <a:rPr lang="en-US" sz="2400" b="1" dirty="0">
                <a:latin typeface="Arial" panose="020B0604020202020204" pitchFamily="34" charset="0"/>
                <a:cs typeface="Arial" panose="020B0604020202020204" pitchFamily="34" charset="0"/>
              </a:rPr>
              <a:t>The role of the production stage</a:t>
            </a:r>
            <a:r>
              <a:rPr lang="en-US" sz="2400" dirty="0">
                <a:latin typeface="Arial" panose="020B0604020202020204" pitchFamily="34" charset="0"/>
                <a:cs typeface="Arial" panose="020B0604020202020204" pitchFamily="34" charset="0"/>
              </a:rPr>
              <a:t>:</a:t>
            </a:r>
          </a:p>
          <a:p>
            <a:pPr marL="0" indent="0">
              <a:buNone/>
            </a:pPr>
            <a:r>
              <a:rPr lang="en-US" sz="1800" b="1" dirty="0" smtClean="0">
                <a:latin typeface="Arial" panose="020B0604020202020204" pitchFamily="34" charset="0"/>
                <a:cs typeface="Arial" panose="020B0604020202020204" pitchFamily="34" charset="0"/>
              </a:rPr>
              <a:t>Integrating new language with old.</a:t>
            </a:r>
          </a:p>
          <a:p>
            <a:pPr marL="0" indent="0">
              <a:buNone/>
            </a:pPr>
            <a:r>
              <a:rPr lang="en-US" sz="1800" dirty="0" smtClean="0">
                <a:latin typeface="Arial" panose="020B0604020202020204" pitchFamily="34" charset="0"/>
                <a:cs typeface="Arial" panose="020B0604020202020204" pitchFamily="34" charset="0"/>
              </a:rPr>
              <a:t>A third aim of the production stage is to give learners an opportunity to integrate the newly-learnt language into previously-learnt language in an unpredictable linguistic context on both the receptive and productive levels.</a:t>
            </a:r>
          </a:p>
          <a:p>
            <a:pPr marL="0" indent="0">
              <a:buNone/>
            </a:pPr>
            <a:r>
              <a:rPr lang="en-US" sz="1800" dirty="0" smtClean="0">
                <a:latin typeface="Arial" panose="020B0604020202020204" pitchFamily="34" charset="0"/>
                <a:cs typeface="Arial" panose="020B0604020202020204" pitchFamily="34" charset="0"/>
              </a:rPr>
              <a:t> This process to learning can be compared with learning how to drive.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Learner-driver learns first how to change gear and……</a:t>
            </a:r>
            <a:r>
              <a:rPr lang="en-US" sz="2400" dirty="0" smtClean="0">
                <a:latin typeface="Arial" panose="020B0604020202020204" pitchFamily="34" charset="0"/>
                <a:cs typeface="Arial" panose="020B0604020202020204" pitchFamily="34" charset="0"/>
              </a:rPr>
              <a:t/>
            </a:r>
            <a:br>
              <a:rPr lang="en-US" sz="2400" dirty="0" smtClean="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xmlns="" val="2174689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production stage</a:t>
            </a:r>
            <a:r>
              <a:rPr lang="en-US" sz="2800" dirty="0"/>
              <a:t>:</a:t>
            </a:r>
            <a:br>
              <a:rPr lang="en-US" sz="2800" dirty="0"/>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a:latin typeface="Arial" panose="020B0604020202020204" pitchFamily="34" charset="0"/>
                <a:cs typeface="Arial" panose="020B0604020202020204" pitchFamily="34" charset="0"/>
              </a:rPr>
              <a:t>The role of the production stage</a:t>
            </a:r>
            <a:r>
              <a:rPr lang="en-US" sz="3600" dirty="0">
                <a:latin typeface="Arial" panose="020B0604020202020204" pitchFamily="34" charset="0"/>
                <a:cs typeface="Arial" panose="020B0604020202020204" pitchFamily="34" charset="0"/>
              </a:rPr>
              <a:t>:</a:t>
            </a:r>
          </a:p>
          <a:p>
            <a:pPr marL="0" indent="0">
              <a:buNone/>
            </a:pPr>
            <a:r>
              <a:rPr lang="en-US" sz="1800" b="1" dirty="0" smtClean="0">
                <a:latin typeface="Arial" panose="020B0604020202020204" pitchFamily="34" charset="0"/>
                <a:cs typeface="Arial" panose="020B0604020202020204" pitchFamily="34" charset="0"/>
              </a:rPr>
              <a:t>  Motivation:</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Learning a foreign is a source of motivation for the learner.</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 T</a:t>
            </a:r>
            <a:r>
              <a:rPr lang="en-US" sz="1800" dirty="0" smtClean="0">
                <a:latin typeface="Arial" panose="020B0604020202020204" pitchFamily="34" charset="0"/>
                <a:cs typeface="Arial" panose="020B0604020202020204" pitchFamily="34" charset="0"/>
              </a:rPr>
              <a:t>he teacher can work as a catalyst for the learning.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5278124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r>
              <a:rPr lang="en-US" sz="2800" dirty="0"/>
              <a:t>:</a:t>
            </a:r>
            <a:br>
              <a:rPr lang="en-US" sz="2800" dirty="0"/>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297591"/>
            <a:ext cx="7886700" cy="4351338"/>
          </a:xfrm>
        </p:spPr>
        <p:txBody>
          <a:bodyPr>
            <a:normAutofit/>
          </a:bodyPr>
          <a:lstStyle/>
          <a:p>
            <a:pPr marL="0" indent="0">
              <a:buNone/>
            </a:pPr>
            <a:r>
              <a:rPr lang="en-US" sz="2400" b="1" dirty="0">
                <a:latin typeface="Arial" panose="020B0604020202020204" pitchFamily="34" charset="0"/>
                <a:cs typeface="Arial" panose="020B0604020202020204" pitchFamily="34" charset="0"/>
              </a:rPr>
              <a:t>The role of the production stage:</a:t>
            </a:r>
          </a:p>
          <a:p>
            <a:pPr marL="0" indent="0">
              <a:buNone/>
            </a:pPr>
            <a:r>
              <a:rPr lang="en-US" sz="1800" b="1" dirty="0" smtClean="0">
                <a:latin typeface="Arial" panose="020B0604020202020204" pitchFamily="34" charset="0"/>
                <a:cs typeface="Arial" panose="020B0604020202020204" pitchFamily="34" charset="0"/>
              </a:rPr>
              <a:t>Creating </a:t>
            </a:r>
            <a:r>
              <a:rPr lang="en-US" sz="1800" b="1" dirty="0">
                <a:latin typeface="Arial" panose="020B0604020202020204" pitchFamily="34" charset="0"/>
                <a:cs typeface="Arial" panose="020B0604020202020204" pitchFamily="34" charset="0"/>
              </a:rPr>
              <a:t>the right condition:</a:t>
            </a:r>
          </a:p>
          <a:p>
            <a:pPr marL="0" indent="0">
              <a:buNone/>
            </a:pPr>
            <a:r>
              <a:rPr lang="en-US" sz="1800" dirty="0">
                <a:latin typeface="Arial" panose="020B0604020202020204" pitchFamily="34" charset="0"/>
                <a:cs typeface="Arial" panose="020B0604020202020204" pitchFamily="34" charset="0"/>
              </a:rPr>
              <a:t>No-doubt the production stage gives priority to experimentation, creative    language use, spontaneity, motivation, confidence building and fluency. </a:t>
            </a:r>
          </a:p>
          <a:p>
            <a:pPr marL="0" indent="0">
              <a:buNone/>
            </a:pPr>
            <a:r>
              <a:rPr lang="en-US" sz="1800" b="1" dirty="0">
                <a:latin typeface="Arial" panose="020B0604020202020204" pitchFamily="34" charset="0"/>
                <a:cs typeface="Arial" panose="020B0604020202020204" pitchFamily="34" charset="0"/>
              </a:rPr>
              <a:t>To achieve all </a:t>
            </a:r>
            <a:r>
              <a:rPr lang="en-US" sz="1800" b="1" dirty="0" smtClean="0">
                <a:latin typeface="Arial" panose="020B0604020202020204" pitchFamily="34" charset="0"/>
                <a:cs typeface="Arial" panose="020B0604020202020204" pitchFamily="34" charset="0"/>
              </a:rPr>
              <a:t>this, </a:t>
            </a:r>
            <a:r>
              <a:rPr lang="en-US" sz="1800" b="1" dirty="0">
                <a:latin typeface="Arial" panose="020B0604020202020204" pitchFamily="34" charset="0"/>
                <a:cs typeface="Arial" panose="020B0604020202020204" pitchFamily="34" charset="0"/>
              </a:rPr>
              <a:t>teacher has to </a:t>
            </a:r>
            <a:r>
              <a:rPr lang="en-US" sz="1800" dirty="0">
                <a:latin typeface="Arial" panose="020B0604020202020204" pitchFamily="34" charset="0"/>
                <a:cs typeface="Arial" panose="020B0604020202020204" pitchFamily="34" charset="0"/>
              </a:rPr>
              <a:t>do a lot.</a:t>
            </a:r>
          </a:p>
          <a:p>
            <a:pPr marL="400050" indent="-400050">
              <a:buAutoNum type="romanLcParenR"/>
            </a:pPr>
            <a:r>
              <a:rPr lang="en-US" sz="1800" dirty="0">
                <a:latin typeface="Arial" panose="020B0604020202020204" pitchFamily="34" charset="0"/>
                <a:cs typeface="Arial" panose="020B0604020202020204" pitchFamily="34" charset="0"/>
              </a:rPr>
              <a:t>Particular participation patterns and use of language can come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about.</a:t>
            </a:r>
          </a:p>
          <a:p>
            <a:pPr marL="400050" indent="-400050">
              <a:buAutoNum type="romanLcParenR"/>
            </a:pPr>
            <a:r>
              <a:rPr lang="en-US" sz="1800" dirty="0">
                <a:latin typeface="Arial" panose="020B0604020202020204" pitchFamily="34" charset="0"/>
                <a:cs typeface="Arial" panose="020B0604020202020204" pitchFamily="34" charset="0"/>
              </a:rPr>
              <a:t>The most suitable participation pattern for the production stage are pair work, group work, and mingles as they chance to everyone…..</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35842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production stage</a:t>
            </a:r>
            <a:r>
              <a:rPr lang="en-US" sz="4000" dirty="0">
                <a:latin typeface="Arial" panose="020B0604020202020204" pitchFamily="34" charset="0"/>
                <a:cs typeface="Arial" panose="020B0604020202020204" pitchFamily="34" charset="0"/>
              </a:rPr>
              <a:t>:</a:t>
            </a:r>
            <a:br>
              <a:rPr lang="en-US" sz="40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b="1" dirty="0" smtClean="0">
                <a:latin typeface="Arial" panose="020B0604020202020204" pitchFamily="34" charset="0"/>
                <a:cs typeface="Arial" panose="020B0604020202020204" pitchFamily="34" charset="0"/>
              </a:rPr>
              <a:t>Types of activities in the production stage</a:t>
            </a:r>
          </a:p>
          <a:p>
            <a:r>
              <a:rPr lang="en-US" sz="2400" b="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Role plays: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Discourse chains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Discussions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Communication gap activities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Games</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Important point: </a:t>
            </a:r>
          </a:p>
          <a:p>
            <a:pPr marL="0" indent="0">
              <a:buNone/>
            </a:pPr>
            <a:r>
              <a:rPr lang="en-US" sz="1800" dirty="0" smtClean="0">
                <a:latin typeface="Arial" panose="020B0604020202020204" pitchFamily="34" charset="0"/>
                <a:cs typeface="Arial" panose="020B0604020202020204" pitchFamily="34" charset="0"/>
              </a:rPr>
              <a:t>Teacher constructs these activities in such a way that they promote communication and yet ensure that the new language occurs unprompted, naturally, and frequently in the context of previously learnt language.</a:t>
            </a:r>
          </a:p>
          <a:p>
            <a:pPr marL="0" indent="0">
              <a:buNone/>
            </a:pPr>
            <a:r>
              <a:rPr lang="en-US" sz="1800" dirty="0" smtClean="0">
                <a:latin typeface="Arial" panose="020B0604020202020204" pitchFamily="34" charset="0"/>
                <a:cs typeface="Arial" panose="020B0604020202020204" pitchFamily="34" charset="0"/>
              </a:rPr>
              <a:t>Role plays, questionnaires, and games are not necessarily the production stages activities.</a:t>
            </a:r>
          </a:p>
        </p:txBody>
      </p:sp>
    </p:spTree>
    <p:extLst>
      <p:ext uri="{BB962C8B-B14F-4D97-AF65-F5344CB8AC3E}">
        <p14:creationId xmlns:p14="http://schemas.microsoft.com/office/powerpoint/2010/main" xmlns="" val="2807293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production stage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Types of activities in the production </a:t>
            </a:r>
            <a:r>
              <a:rPr lang="en-US" sz="2400" b="1" dirty="0" smtClean="0">
                <a:latin typeface="Arial" panose="020B0604020202020204" pitchFamily="34" charset="0"/>
                <a:cs typeface="Arial" panose="020B0604020202020204" pitchFamily="34" charset="0"/>
              </a:rPr>
              <a:t>stage</a:t>
            </a:r>
          </a:p>
          <a:p>
            <a:r>
              <a:rPr lang="en-US" sz="1800" dirty="0" smtClean="0">
                <a:latin typeface="Arial" panose="020B0604020202020204" pitchFamily="34" charset="0"/>
                <a:cs typeface="Arial" panose="020B0604020202020204" pitchFamily="34" charset="0"/>
              </a:rPr>
              <a:t>The difference between a practice stage games and production stage games is the degree of the linguistic guidance students are  given.</a:t>
            </a:r>
          </a:p>
          <a:p>
            <a:r>
              <a:rPr lang="en-US" sz="1800" dirty="0" smtClean="0">
                <a:latin typeface="Arial" panose="020B0604020202020204" pitchFamily="34" charset="0"/>
                <a:cs typeface="Arial" panose="020B0604020202020204" pitchFamily="34" charset="0"/>
              </a:rPr>
              <a:t>They will receive a mode of new language at the practice stage but  at the production stage, they will have to </a:t>
            </a:r>
            <a:r>
              <a:rPr lang="en-US" sz="1800" dirty="0" smtClean="0">
                <a:latin typeface="Arial" panose="020B0604020202020204" pitchFamily="34" charset="0"/>
                <a:cs typeface="Arial" panose="020B0604020202020204" pitchFamily="34" charset="0"/>
              </a:rPr>
              <a:t> creat</a:t>
            </a:r>
            <a:r>
              <a:rPr lang="en-US" sz="1800" dirty="0" smtClean="0">
                <a:latin typeface="Arial" panose="020B0604020202020204" pitchFamily="34" charset="0"/>
                <a:cs typeface="Arial" panose="020B0604020202020204" pitchFamily="34" charset="0"/>
              </a:rPr>
              <a:t>e </a:t>
            </a:r>
            <a:r>
              <a:rPr lang="en-US" sz="1800" dirty="0" smtClean="0">
                <a:latin typeface="Arial" panose="020B0604020202020204" pitchFamily="34" charset="0"/>
                <a:cs typeface="Arial" panose="020B0604020202020204" pitchFamily="34" charset="0"/>
              </a:rPr>
              <a:t>new </a:t>
            </a:r>
            <a:r>
              <a:rPr lang="en-US" sz="1800" dirty="0" smtClean="0">
                <a:latin typeface="Arial" panose="020B0604020202020204" pitchFamily="34" charset="0"/>
                <a:cs typeface="Arial" panose="020B0604020202020204" pitchFamily="34" charset="0"/>
              </a:rPr>
              <a:t>language themselves.</a:t>
            </a:r>
          </a:p>
          <a:p>
            <a:pPr marL="0" indent="0">
              <a:buNone/>
            </a:pPr>
            <a:r>
              <a:rPr lang="en-US" sz="1800" dirty="0" smtClean="0">
                <a:latin typeface="Arial" panose="020B0604020202020204" pitchFamily="34" charset="0"/>
                <a:cs typeface="Arial" panose="020B0604020202020204" pitchFamily="34" charset="0"/>
              </a:rPr>
              <a:t>Let us discuss it with an example:</a:t>
            </a:r>
          </a:p>
          <a:p>
            <a:pPr marL="0" indent="0">
              <a:buNone/>
            </a:pPr>
            <a:r>
              <a:rPr lang="en-US" sz="1800" dirty="0" smtClean="0">
                <a:latin typeface="Arial" panose="020B0604020202020204" pitchFamily="34" charset="0"/>
                <a:cs typeface="Arial" panose="020B0604020202020204" pitchFamily="34" charset="0"/>
              </a:rPr>
              <a:t>S1=Passenger</a:t>
            </a:r>
          </a:p>
          <a:p>
            <a:pPr marL="0" indent="0">
              <a:buNone/>
            </a:pPr>
            <a:r>
              <a:rPr lang="en-US" sz="1800" dirty="0" smtClean="0">
                <a:latin typeface="Arial" panose="020B0604020202020204" pitchFamily="34" charset="0"/>
                <a:cs typeface="Arial" panose="020B0604020202020204" pitchFamily="34" charset="0"/>
              </a:rPr>
              <a:t>Karachi to ?</a:t>
            </a:r>
          </a:p>
          <a:p>
            <a:pPr marL="0" indent="0">
              <a:buNone/>
            </a:pPr>
            <a:r>
              <a:rPr lang="en-US" sz="1800" dirty="0" smtClean="0">
                <a:latin typeface="Arial" panose="020B0604020202020204" pitchFamily="34" charset="0"/>
                <a:cs typeface="Arial" panose="020B0604020202020204" pitchFamily="34" charset="0"/>
              </a:rPr>
              <a:t>Find out about travelling to Lahore, Rawalpindi…</a:t>
            </a:r>
          </a:p>
          <a:p>
            <a:pPr marL="0" indent="0">
              <a:buNone/>
            </a:pPr>
            <a:r>
              <a:rPr lang="en-US" sz="1800" dirty="0" smtClean="0">
                <a:latin typeface="Arial" panose="020B0604020202020204" pitchFamily="34" charset="0"/>
                <a:cs typeface="Arial" panose="020B0604020202020204" pitchFamily="34" charset="0"/>
              </a:rPr>
              <a:t>Note down information you receive so you don’t forget.</a:t>
            </a:r>
          </a:p>
          <a:p>
            <a:pPr marL="0" indent="0">
              <a:buNone/>
            </a:pPr>
            <a:r>
              <a:rPr lang="en-US" sz="1800" dirty="0" smtClean="0">
                <a:latin typeface="Arial" panose="020B0604020202020204" pitchFamily="34" charset="0"/>
                <a:cs typeface="Arial" panose="020B0604020202020204" pitchFamily="34" charset="0"/>
              </a:rPr>
              <a:t>Excuse me, what time is the next train to………..</a:t>
            </a:r>
          </a:p>
          <a:p>
            <a:pPr marL="0" indent="0">
              <a:buNone/>
            </a:pPr>
            <a:r>
              <a:rPr lang="en-US" sz="1800" dirty="0" smtClean="0">
                <a:latin typeface="Arial" panose="020B0604020202020204" pitchFamily="34" charset="0"/>
                <a:cs typeface="Arial" panose="020B0604020202020204" pitchFamily="34" charset="0"/>
              </a:rPr>
              <a:t>How much is the single fare? How long does it take?</a:t>
            </a: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6099918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production stage</a:t>
            </a:r>
            <a:br>
              <a:rPr lang="en-US" sz="2800" b="1"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Types of activities in the production stage</a:t>
            </a:r>
          </a:p>
          <a:p>
            <a:pPr marL="0" indent="0">
              <a:buNone/>
            </a:pPr>
            <a:r>
              <a:rPr lang="en-US" sz="1800" dirty="0" smtClean="0">
                <a:latin typeface="Arial" panose="020B0604020202020204" pitchFamily="34" charset="0"/>
                <a:cs typeface="Arial" panose="020B0604020202020204" pitchFamily="34" charset="0"/>
              </a:rPr>
              <a:t>S2= Station Clerk</a:t>
            </a:r>
          </a:p>
          <a:p>
            <a:pPr marL="0" indent="0">
              <a:buNone/>
            </a:pPr>
            <a:r>
              <a:rPr lang="en-US" sz="1800" dirty="0" smtClean="0">
                <a:latin typeface="Arial" panose="020B0604020202020204" pitchFamily="34" charset="0"/>
                <a:cs typeface="Arial" panose="020B0604020202020204" pitchFamily="34" charset="0"/>
              </a:rPr>
              <a:t>Karachi to ?</a:t>
            </a:r>
          </a:p>
          <a:p>
            <a:pPr marL="0" indent="0">
              <a:buNone/>
            </a:pPr>
            <a:r>
              <a:rPr lang="en-US" sz="1800" dirty="0" smtClean="0">
                <a:latin typeface="Arial" panose="020B0604020202020204" pitchFamily="34" charset="0"/>
                <a:cs typeface="Arial" panose="020B0604020202020204" pitchFamily="34" charset="0"/>
              </a:rPr>
              <a:t>Instructions: answer the questions the passenger asks you by finding the information in this chart.</a:t>
            </a:r>
          </a:p>
          <a:p>
            <a:pPr marL="0" indent="0">
              <a:buNone/>
            </a:pPr>
            <a:r>
              <a:rPr lang="en-US" sz="1800" dirty="0" smtClean="0">
                <a:latin typeface="Arial" panose="020B0604020202020204" pitchFamily="34" charset="0"/>
                <a:cs typeface="Arial" panose="020B0604020202020204" pitchFamily="34" charset="0"/>
              </a:rPr>
              <a:t>           Time                           Fare                                  Length of Journey</a:t>
            </a:r>
          </a:p>
          <a:p>
            <a:pPr marL="0" indent="0">
              <a:buNone/>
            </a:pPr>
            <a:r>
              <a:rPr lang="en-US" sz="1800" dirty="0" smtClean="0">
                <a:latin typeface="Arial" panose="020B0604020202020204" pitchFamily="34" charset="0"/>
                <a:cs typeface="Arial" panose="020B0604020202020204" pitchFamily="34" charset="0"/>
              </a:rPr>
              <a:t>Lahore  18:00		1000			6 hours</a:t>
            </a:r>
          </a:p>
          <a:p>
            <a:pPr marL="0" indent="0">
              <a:buNone/>
            </a:pPr>
            <a:r>
              <a:rPr lang="en-US" sz="1800" dirty="0" err="1" smtClean="0">
                <a:latin typeface="Arial" panose="020B0604020202020204" pitchFamily="34" charset="0"/>
                <a:cs typeface="Arial" panose="020B0604020202020204" pitchFamily="34" charset="0"/>
              </a:rPr>
              <a:t>Rwp</a:t>
            </a:r>
            <a:r>
              <a:rPr lang="en-US" sz="1800" dirty="0" smtClean="0">
                <a:latin typeface="Arial" panose="020B0604020202020204" pitchFamily="34" charset="0"/>
                <a:cs typeface="Arial" panose="020B0604020202020204" pitchFamily="34" charset="0"/>
              </a:rPr>
              <a:t>       4:000		1500			10</a:t>
            </a:r>
          </a:p>
        </p:txBody>
      </p:sp>
    </p:spTree>
    <p:extLst>
      <p:ext uri="{BB962C8B-B14F-4D97-AF65-F5344CB8AC3E}">
        <p14:creationId xmlns:p14="http://schemas.microsoft.com/office/powerpoint/2010/main" xmlns="" val="7933039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production stage</a:t>
            </a:r>
            <a:br>
              <a:rPr lang="en-US" sz="2800" b="1"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Types of activities in the production </a:t>
            </a:r>
            <a:r>
              <a:rPr lang="en-US" sz="2400" b="1" dirty="0" smtClean="0">
                <a:latin typeface="Arial" panose="020B0604020202020204" pitchFamily="34" charset="0"/>
                <a:cs typeface="Arial" panose="020B0604020202020204" pitchFamily="34" charset="0"/>
              </a:rPr>
              <a:t>stage</a:t>
            </a:r>
          </a:p>
          <a:p>
            <a:pPr marL="0" indent="0">
              <a:buNone/>
            </a:pPr>
            <a:r>
              <a:rPr lang="en-US" sz="2400" b="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Discourse Chain                                            </a:t>
            </a:r>
          </a:p>
          <a:p>
            <a:pPr marL="0" indent="0">
              <a:buNone/>
            </a:pPr>
            <a:r>
              <a:rPr lang="en-US" sz="1800" dirty="0" smtClean="0">
                <a:latin typeface="Arial" panose="020B0604020202020204" pitchFamily="34" charset="0"/>
                <a:cs typeface="Arial" panose="020B0604020202020204" pitchFamily="34" charset="0"/>
              </a:rPr>
              <a:t>Man				    		  Clerk</a:t>
            </a:r>
          </a:p>
          <a:p>
            <a:pPr marL="0" indent="0">
              <a:buNone/>
            </a:pPr>
            <a:r>
              <a:rPr lang="en-US" sz="1800" dirty="0" smtClean="0">
                <a:latin typeface="Arial" panose="020B0604020202020204" pitchFamily="34" charset="0"/>
                <a:cs typeface="Arial" panose="020B0604020202020204" pitchFamily="34" charset="0"/>
              </a:rPr>
              <a:t>Greet and ask about time of train to X                           Reply  </a:t>
            </a:r>
          </a:p>
          <a:p>
            <a:pPr marL="0" indent="0">
              <a:buNone/>
            </a:pPr>
            <a:r>
              <a:rPr lang="en-US" sz="1800" dirty="0" smtClean="0">
                <a:latin typeface="Arial" panose="020B0604020202020204" pitchFamily="34" charset="0"/>
                <a:cs typeface="Arial" panose="020B0604020202020204" pitchFamily="34" charset="0"/>
              </a:rPr>
              <a:t>Find out the price of a single ticket			Reply</a:t>
            </a:r>
          </a:p>
          <a:p>
            <a:pPr marL="0" indent="0">
              <a:buNone/>
            </a:pPr>
            <a:r>
              <a:rPr lang="en-US" sz="1800" dirty="0" smtClean="0">
                <a:latin typeface="Arial" panose="020B0604020202020204" pitchFamily="34" charset="0"/>
                <a:cs typeface="Arial" panose="020B0604020202020204" pitchFamily="34" charset="0"/>
              </a:rPr>
              <a:t>Find out how long does it take?			Reply</a:t>
            </a:r>
          </a:p>
          <a:p>
            <a:pPr marL="0" indent="0">
              <a:buNone/>
            </a:pPr>
            <a:r>
              <a:rPr lang="en-US" sz="1800" dirty="0" smtClean="0">
                <a:latin typeface="Arial" panose="020B0604020202020204" pitchFamily="34" charset="0"/>
                <a:cs typeface="Arial" panose="020B0604020202020204" pitchFamily="34" charset="0"/>
              </a:rPr>
              <a:t>Thanks and say goodbye				Say good bye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726002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The production stage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anose="020B0604020202020204" pitchFamily="34" charset="0"/>
                <a:cs typeface="Arial" panose="020B0604020202020204" pitchFamily="34" charset="0"/>
              </a:rPr>
              <a:t>Value of the production stage</a:t>
            </a:r>
          </a:p>
          <a:p>
            <a:pPr marL="0" indent="0">
              <a:buNone/>
            </a:pPr>
            <a:r>
              <a:rPr lang="en-US" sz="1800" dirty="0" smtClean="0">
                <a:latin typeface="Arial" panose="020B0604020202020204" pitchFamily="34" charset="0"/>
                <a:cs typeface="Arial" panose="020B0604020202020204" pitchFamily="34" charset="0"/>
              </a:rPr>
              <a:t>Student might find it hard initially to execute the activities discussed in the production stage.</a:t>
            </a:r>
          </a:p>
          <a:p>
            <a:pPr marL="0" indent="0">
              <a:buNone/>
            </a:pPr>
            <a:r>
              <a:rPr lang="en-US" sz="1800" dirty="0" smtClean="0">
                <a:latin typeface="Arial" panose="020B0604020202020204" pitchFamily="34" charset="0"/>
                <a:cs typeface="Arial" panose="020B0604020202020204" pitchFamily="34" charset="0"/>
              </a:rPr>
              <a:t>With perseverance, everyone in the classroom will become used to them and will see value of these activities.</a:t>
            </a:r>
          </a:p>
          <a:p>
            <a:pPr marL="0" indent="0">
              <a:buNone/>
            </a:pPr>
            <a:r>
              <a:rPr lang="en-US" sz="1800" dirty="0" smtClean="0">
                <a:latin typeface="Arial" panose="020B0604020202020204" pitchFamily="34" charset="0"/>
                <a:cs typeface="Arial" panose="020B0604020202020204" pitchFamily="34" charset="0"/>
              </a:rPr>
              <a:t>Students will much appreciate success and expression in the new language.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224077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Summary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1800" b="1" dirty="0">
                <a:latin typeface="Arial" panose="020B0604020202020204" pitchFamily="34" charset="0"/>
                <a:cs typeface="Arial" panose="020B0604020202020204" pitchFamily="34" charset="0"/>
              </a:rPr>
              <a:t>The role of the production </a:t>
            </a:r>
            <a:r>
              <a:rPr lang="en-US" sz="1800" b="1" dirty="0" smtClean="0">
                <a:latin typeface="Arial" panose="020B0604020202020204" pitchFamily="34" charset="0"/>
                <a:cs typeface="Arial" panose="020B0604020202020204" pitchFamily="34" charset="0"/>
              </a:rPr>
              <a:t>stage:</a:t>
            </a:r>
          </a:p>
          <a:p>
            <a:pPr marL="0" indent="0">
              <a:buNone/>
            </a:pPr>
            <a:r>
              <a:rPr lang="en-US" sz="1800" dirty="0" smtClean="0">
                <a:latin typeface="Arial" panose="020B0604020202020204" pitchFamily="34" charset="0"/>
                <a:cs typeface="Arial" panose="020B0604020202020204" pitchFamily="34" charset="0"/>
              </a:rPr>
              <a:t> It </a:t>
            </a:r>
            <a:r>
              <a:rPr lang="en-US" sz="1800" dirty="0">
                <a:latin typeface="Arial" panose="020B0604020202020204" pitchFamily="34" charset="0"/>
                <a:cs typeface="Arial" panose="020B0604020202020204" pitchFamily="34" charset="0"/>
              </a:rPr>
              <a:t>is time for the learner to perform independently.</a:t>
            </a:r>
          </a:p>
          <a:p>
            <a:pPr marL="0" indent="0">
              <a:buNone/>
            </a:pPr>
            <a:endParaRPr lang="en-US" sz="1800" dirty="0" smtClean="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Refer back to learner-driver analogy of the presentation stage</a:t>
            </a:r>
            <a:r>
              <a:rPr lang="en-US" sz="1800" dirty="0" smtClean="0">
                <a:latin typeface="Arial" panose="020B0604020202020204" pitchFamily="34" charset="0"/>
                <a:cs typeface="Arial" panose="020B0604020202020204" pitchFamily="34" charset="0"/>
              </a:rPr>
              <a:t>.</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Once the leaner has been shown how to do certain tasks and he has performed certain tasks</a:t>
            </a:r>
            <a:r>
              <a:rPr lang="en-US" sz="1800" dirty="0" smtClean="0">
                <a:latin typeface="Arial" panose="020B0604020202020204" pitchFamily="34" charset="0"/>
                <a:cs typeface="Arial" panose="020B0604020202020204" pitchFamily="34" charset="0"/>
              </a:rPr>
              <a:t>. Now </a:t>
            </a:r>
            <a:r>
              <a:rPr lang="en-US" sz="1800" dirty="0">
                <a:latin typeface="Arial" panose="020B0604020202020204" pitchFamily="34" charset="0"/>
                <a:cs typeface="Arial" panose="020B0604020202020204" pitchFamily="34" charset="0"/>
              </a:rPr>
              <a:t>it is time for the learner-driver to try on his own, consolidate his experience and learning and even correct his own </a:t>
            </a:r>
            <a:r>
              <a:rPr lang="en-US" sz="1800" dirty="0" smtClean="0">
                <a:latin typeface="Arial" panose="020B0604020202020204" pitchFamily="34" charset="0"/>
                <a:cs typeface="Arial" panose="020B0604020202020204" pitchFamily="34" charset="0"/>
              </a:rPr>
              <a:t>mistakes.</a:t>
            </a: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xmlns="" val="1145170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 </a:t>
            </a:r>
            <a:r>
              <a:rPr lang="en-US" sz="2800" b="1" dirty="0" err="1" smtClean="0">
                <a:latin typeface="Arial" panose="020B0604020202020204" pitchFamily="34" charset="0"/>
                <a:cs typeface="Arial" panose="020B0604020202020204" pitchFamily="34" charset="0"/>
              </a:rPr>
              <a:t>cont</a:t>
            </a:r>
            <a:r>
              <a:rPr lang="en-US" sz="2800" b="1"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44560" y="1143045"/>
            <a:ext cx="7886700" cy="4351338"/>
          </a:xfrm>
        </p:spPr>
        <p:txBody>
          <a:bodyPr>
            <a:normAutofit/>
          </a:bodyPr>
          <a:lstStyle/>
          <a:p>
            <a:pPr marL="0" indent="0">
              <a:buNone/>
            </a:pPr>
            <a:r>
              <a:rPr lang="en-US" sz="1800" dirty="0">
                <a:latin typeface="Arial" panose="020B0604020202020204" pitchFamily="34" charset="0"/>
                <a:cs typeface="Arial" panose="020B0604020202020204" pitchFamily="34" charset="0"/>
              </a:rPr>
              <a:t>Experimentation;</a:t>
            </a:r>
          </a:p>
          <a:p>
            <a:pPr marL="0" indent="0">
              <a:buNone/>
            </a:pPr>
            <a:r>
              <a:rPr lang="en-US" sz="1800" dirty="0" smtClean="0">
                <a:latin typeface="Arial" panose="020B0604020202020204" pitchFamily="34" charset="0"/>
                <a:cs typeface="Arial" panose="020B0604020202020204" pitchFamily="34" charset="0"/>
              </a:rPr>
              <a:t>This </a:t>
            </a:r>
            <a:r>
              <a:rPr lang="en-US" sz="1800" dirty="0">
                <a:latin typeface="Arial" panose="020B0604020202020204" pitchFamily="34" charset="0"/>
                <a:cs typeface="Arial" panose="020B0604020202020204" pitchFamily="34" charset="0"/>
              </a:rPr>
              <a:t>analogy helps us to realize that full learning does not take </a:t>
            </a:r>
            <a:r>
              <a:rPr lang="en-US" sz="1800" dirty="0" smtClean="0">
                <a:latin typeface="Arial" panose="020B0604020202020204" pitchFamily="34" charset="0"/>
                <a:cs typeface="Arial" panose="020B0604020202020204" pitchFamily="34" charset="0"/>
              </a:rPr>
              <a:t> place </a:t>
            </a:r>
            <a:r>
              <a:rPr lang="en-US" sz="1800" dirty="0">
                <a:latin typeface="Arial" panose="020B0604020202020204" pitchFamily="34" charset="0"/>
                <a:cs typeface="Arial" panose="020B0604020202020204" pitchFamily="34" charset="0"/>
              </a:rPr>
              <a:t>until </a:t>
            </a:r>
            <a:r>
              <a:rPr lang="en-US" sz="1800" dirty="0" smtClean="0">
                <a:latin typeface="Arial" panose="020B0604020202020204" pitchFamily="34" charset="0"/>
                <a:cs typeface="Arial" panose="020B0604020202020204" pitchFamily="34" charset="0"/>
              </a:rPr>
              <a:t>learners </a:t>
            </a:r>
            <a:r>
              <a:rPr lang="en-US" sz="1800" dirty="0">
                <a:latin typeface="Arial" panose="020B0604020202020204" pitchFamily="34" charset="0"/>
                <a:cs typeface="Arial" panose="020B0604020202020204" pitchFamily="34" charset="0"/>
              </a:rPr>
              <a:t>become free of their teacher and do things for </a:t>
            </a:r>
            <a:r>
              <a:rPr lang="en-US" sz="1800" dirty="0" smtClean="0">
                <a:latin typeface="Arial" panose="020B0604020202020204" pitchFamily="34" charset="0"/>
                <a:cs typeface="Arial" panose="020B0604020202020204" pitchFamily="34" charset="0"/>
              </a:rPr>
              <a:t>themselves </a:t>
            </a:r>
            <a:r>
              <a:rPr lang="en-US" sz="1800" dirty="0">
                <a:latin typeface="Arial" panose="020B0604020202020204" pitchFamily="34" charset="0"/>
                <a:cs typeface="Arial" panose="020B0604020202020204" pitchFamily="34" charset="0"/>
              </a:rPr>
              <a:t>and by </a:t>
            </a:r>
            <a:r>
              <a:rPr lang="en-US" sz="1800" dirty="0" smtClean="0">
                <a:latin typeface="Arial" panose="020B0604020202020204" pitchFamily="34" charset="0"/>
                <a:cs typeface="Arial" panose="020B0604020202020204" pitchFamily="34" charset="0"/>
              </a:rPr>
              <a:t>themselves</a:t>
            </a:r>
            <a:r>
              <a:rPr lang="en-US" sz="1800" dirty="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One of the aim of this production stage is to give learners an opportunity to experiment on their own and to allow them to see how much they have really understood and learnt of the language that has been practiced under control conditions.</a:t>
            </a:r>
          </a:p>
          <a:p>
            <a:pPr marL="0" indent="0" algn="just">
              <a:buNone/>
            </a:pPr>
            <a:r>
              <a:rPr lang="en-US" sz="1800" dirty="0">
                <a:latin typeface="Arial" panose="020B0604020202020204" pitchFamily="34" charset="0"/>
                <a:cs typeface="Arial" panose="020B0604020202020204" pitchFamily="34" charset="0"/>
              </a:rPr>
              <a:t>They may make mistakes, but like the learner driver, they will try to correct any mistakes that prevent them from achieving their aim…</a:t>
            </a:r>
          </a:p>
          <a:p>
            <a:pPr marL="0" indent="0">
              <a:buNone/>
            </a:pPr>
            <a:endParaRPr lang="en-US" sz="1800" dirty="0"/>
          </a:p>
        </p:txBody>
      </p:sp>
    </p:spTree>
    <p:extLst>
      <p:ext uri="{BB962C8B-B14F-4D97-AF65-F5344CB8AC3E}">
        <p14:creationId xmlns:p14="http://schemas.microsoft.com/office/powerpoint/2010/main" xmlns="" val="612653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b="1" dirty="0">
                <a:latin typeface="Arial" panose="020B0604020202020204" pitchFamily="34" charset="0"/>
                <a:cs typeface="Arial" panose="020B0604020202020204" pitchFamily="34" charset="0"/>
              </a:rPr>
              <a:t>Creating the right condition:</a:t>
            </a:r>
          </a:p>
          <a:p>
            <a:pPr marL="0" indent="0">
              <a:buNone/>
            </a:pPr>
            <a:r>
              <a:rPr lang="en-US" sz="1800" b="1" dirty="0" smtClean="0">
                <a:latin typeface="Arial" panose="020B0604020202020204" pitchFamily="34" charset="0"/>
                <a:cs typeface="Arial" panose="020B0604020202020204" pitchFamily="34" charset="0"/>
              </a:rPr>
              <a:t>To </a:t>
            </a:r>
            <a:r>
              <a:rPr lang="en-US" sz="1800" b="1" dirty="0">
                <a:latin typeface="Arial" panose="020B0604020202020204" pitchFamily="34" charset="0"/>
                <a:cs typeface="Arial" panose="020B0604020202020204" pitchFamily="34" charset="0"/>
              </a:rPr>
              <a:t>achieve all this, teacher has to </a:t>
            </a:r>
            <a:r>
              <a:rPr lang="en-US" sz="1800" dirty="0">
                <a:latin typeface="Arial" panose="020B0604020202020204" pitchFamily="34" charset="0"/>
                <a:cs typeface="Arial" panose="020B0604020202020204" pitchFamily="34" charset="0"/>
              </a:rPr>
              <a:t>do a lot.</a:t>
            </a:r>
          </a:p>
          <a:p>
            <a:pPr marL="400050" indent="-400050">
              <a:buAutoNum type="romanLcParenR"/>
            </a:pPr>
            <a:r>
              <a:rPr lang="en-US" sz="1800" dirty="0">
                <a:latin typeface="Arial" panose="020B0604020202020204" pitchFamily="34" charset="0"/>
                <a:cs typeface="Arial" panose="020B0604020202020204" pitchFamily="34" charset="0"/>
              </a:rPr>
              <a:t>Particular participation patterns and use of language can come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about.</a:t>
            </a:r>
          </a:p>
          <a:p>
            <a:pPr marL="400050" indent="-400050">
              <a:buAutoNum type="romanLcParenR"/>
            </a:pPr>
            <a:r>
              <a:rPr lang="en-US" sz="1800" dirty="0">
                <a:latin typeface="Arial" panose="020B0604020202020204" pitchFamily="34" charset="0"/>
                <a:cs typeface="Arial" panose="020B0604020202020204" pitchFamily="34" charset="0"/>
              </a:rPr>
              <a:t>The most suitable participation pattern for the production stage are pair work, group work, and mingles as they chance to everyone</a:t>
            </a:r>
            <a:endParaRPr lang="en-US" sz="1800" dirty="0"/>
          </a:p>
        </p:txBody>
      </p:sp>
    </p:spTree>
    <p:extLst>
      <p:ext uri="{BB962C8B-B14F-4D97-AF65-F5344CB8AC3E}">
        <p14:creationId xmlns:p14="http://schemas.microsoft.com/office/powerpoint/2010/main" xmlns="" val="22404617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1800" dirty="0">
                <a:latin typeface="Arial" panose="020B0604020202020204" pitchFamily="34" charset="0"/>
                <a:cs typeface="Arial" panose="020B0604020202020204" pitchFamily="34" charset="0"/>
              </a:rPr>
              <a:t>Types of </a:t>
            </a:r>
            <a:r>
              <a:rPr lang="en-US" sz="1800" dirty="0" smtClean="0">
                <a:latin typeface="Arial" panose="020B0604020202020204" pitchFamily="34" charset="0"/>
                <a:cs typeface="Arial" panose="020B0604020202020204" pitchFamily="34" charset="0"/>
              </a:rPr>
              <a:t>activities:</a:t>
            </a:r>
          </a:p>
          <a:p>
            <a:r>
              <a:rPr lang="en-US" sz="1800" dirty="0">
                <a:latin typeface="Arial" panose="020B0604020202020204" pitchFamily="34" charset="0"/>
                <a:cs typeface="Arial" panose="020B0604020202020204" pitchFamily="34" charset="0"/>
              </a:rPr>
              <a:t>Role plays:</a:t>
            </a:r>
          </a:p>
          <a:p>
            <a:r>
              <a:rPr lang="en-US" sz="1800" dirty="0">
                <a:latin typeface="Arial" panose="020B0604020202020204" pitchFamily="34" charset="0"/>
                <a:cs typeface="Arial" panose="020B0604020202020204" pitchFamily="34" charset="0"/>
              </a:rPr>
              <a:t>  Discourse chains</a:t>
            </a:r>
          </a:p>
          <a:p>
            <a:r>
              <a:rPr lang="en-US" sz="1800" dirty="0">
                <a:latin typeface="Arial" panose="020B0604020202020204" pitchFamily="34" charset="0"/>
                <a:cs typeface="Arial" panose="020B0604020202020204" pitchFamily="34" charset="0"/>
              </a:rPr>
              <a:t>  Discussions</a:t>
            </a:r>
          </a:p>
          <a:p>
            <a:r>
              <a:rPr lang="en-US" sz="1800" dirty="0">
                <a:latin typeface="Arial" panose="020B0604020202020204" pitchFamily="34" charset="0"/>
                <a:cs typeface="Arial" panose="020B0604020202020204" pitchFamily="34" charset="0"/>
              </a:rPr>
              <a:t>  Communication gap activities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Games</a:t>
            </a:r>
          </a:p>
          <a:p>
            <a:pPr marL="0" indent="0">
              <a:buNone/>
            </a:pPr>
            <a:r>
              <a:rPr lang="en-US" sz="1800" dirty="0" smtClean="0">
                <a:latin typeface="Arial" panose="020B0604020202020204" pitchFamily="34" charset="0"/>
                <a:cs typeface="Arial" panose="020B0604020202020204" pitchFamily="34" charset="0"/>
              </a:rPr>
              <a:t>  Value of the production stage:</a:t>
            </a:r>
          </a:p>
          <a:p>
            <a:pPr marL="0" indent="0">
              <a:buNone/>
            </a:pPr>
            <a:r>
              <a:rPr lang="en-US" sz="1800" dirty="0">
                <a:latin typeface="Arial" panose="020B0604020202020204" pitchFamily="34" charset="0"/>
                <a:cs typeface="Arial" panose="020B0604020202020204" pitchFamily="34" charset="0"/>
              </a:rPr>
              <a:t>Student might find it hard initially to execute the activities discussed in the production stage.</a:t>
            </a:r>
          </a:p>
          <a:p>
            <a:pPr marL="0" indent="0">
              <a:buNone/>
            </a:pPr>
            <a:r>
              <a:rPr lang="en-US" sz="1800" dirty="0">
                <a:latin typeface="Arial" panose="020B0604020202020204" pitchFamily="34" charset="0"/>
                <a:cs typeface="Arial" panose="020B0604020202020204" pitchFamily="34" charset="0"/>
              </a:rPr>
              <a:t>With perseverance, everyone in the classroom will become used to them and will see value of these activities.</a:t>
            </a:r>
          </a:p>
          <a:p>
            <a:pPr marL="0" indent="0">
              <a:buNone/>
            </a:pPr>
            <a:r>
              <a:rPr lang="en-US" sz="1800" dirty="0">
                <a:latin typeface="Arial" panose="020B0604020202020204" pitchFamily="34" charset="0"/>
                <a:cs typeface="Arial" panose="020B0604020202020204" pitchFamily="34" charset="0"/>
              </a:rPr>
              <a:t>Students will much appreciate success and expression in the new language.</a:t>
            </a: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9458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454</TotalTime>
  <Words>1095</Words>
  <Application>Microsoft Office PowerPoint</Application>
  <PresentationFormat>On-screen Show (4:3)</PresentationFormat>
  <Paragraphs>133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The Production Stage</vt:lpstr>
      <vt:lpstr>Review of the lecture # 4</vt:lpstr>
      <vt:lpstr>Review of the lecture # 4</vt:lpstr>
      <vt:lpstr>The production Stage</vt:lpstr>
      <vt:lpstr>The production Stage</vt:lpstr>
      <vt:lpstr>The production Stage</vt:lpstr>
      <vt:lpstr>The production Stage</vt:lpstr>
      <vt:lpstr>The production Stage</vt:lpstr>
      <vt:lpstr>The production stage: </vt:lpstr>
      <vt:lpstr>The production stage: </vt:lpstr>
      <vt:lpstr>The production stage: </vt:lpstr>
      <vt:lpstr>The production stage</vt:lpstr>
      <vt:lpstr>The production stage </vt:lpstr>
      <vt:lpstr>The production stage </vt:lpstr>
      <vt:lpstr>The production stage</vt:lpstr>
      <vt:lpstr>Summary</vt:lpstr>
      <vt:lpstr>Summary cont…</vt:lpstr>
      <vt:lpstr>Summary</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Production Stage</dc:title>
  <dc:creator>DELL</dc:creator>
  <cp:lastModifiedBy>NTS</cp:lastModifiedBy>
  <cp:revision>23</cp:revision>
  <dcterms:created xsi:type="dcterms:W3CDTF">2014-02-23T17:03:05Z</dcterms:created>
  <dcterms:modified xsi:type="dcterms:W3CDTF">2014-03-05T09:44:04Z</dcterms:modified>
</cp:coreProperties>
</file>