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37" d="100"/>
          <a:sy n="37" d="100"/>
        </p:scale>
        <p:origin x="-1594" y="-77"/>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129AC60-9964-4D7E-BA74-5D7A86301D88}" type="datetimeFigureOut">
              <a:rPr lang="en-US" smtClean="0"/>
              <a:pPr/>
              <a:t>3/5/2014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E2DF4B-1E9C-4305-80C1-FD3A0B5BEB72}" type="slidenum">
              <a:rPr lang="en-US" smtClean="0"/>
              <a:pPr/>
              <a:t>‹#›</a:t>
            </a:fld>
            <a:endParaRPr lang="en-US"/>
          </a:p>
        </p:txBody>
      </p:sp>
    </p:spTree>
    <p:extLst>
      <p:ext uri="{BB962C8B-B14F-4D97-AF65-F5344CB8AC3E}">
        <p14:creationId xmlns:p14="http://schemas.microsoft.com/office/powerpoint/2010/main" xmlns="" val="13655913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129AC60-9964-4D7E-BA74-5D7A86301D88}" type="datetimeFigureOut">
              <a:rPr lang="en-US" smtClean="0"/>
              <a:pPr/>
              <a:t>3/5/2014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E2DF4B-1E9C-4305-80C1-FD3A0B5BEB72}" type="slidenum">
              <a:rPr lang="en-US" smtClean="0"/>
              <a:pPr/>
              <a:t>‹#›</a:t>
            </a:fld>
            <a:endParaRPr lang="en-US"/>
          </a:p>
        </p:txBody>
      </p:sp>
    </p:spTree>
    <p:extLst>
      <p:ext uri="{BB962C8B-B14F-4D97-AF65-F5344CB8AC3E}">
        <p14:creationId xmlns:p14="http://schemas.microsoft.com/office/powerpoint/2010/main" xmlns="" val="2144022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129AC60-9964-4D7E-BA74-5D7A86301D88}" type="datetimeFigureOut">
              <a:rPr lang="en-US" smtClean="0"/>
              <a:pPr/>
              <a:t>3/5/2014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E2DF4B-1E9C-4305-80C1-FD3A0B5BEB72}" type="slidenum">
              <a:rPr lang="en-US" smtClean="0"/>
              <a:pPr/>
              <a:t>‹#›</a:t>
            </a:fld>
            <a:endParaRPr lang="en-US"/>
          </a:p>
        </p:txBody>
      </p:sp>
    </p:spTree>
    <p:extLst>
      <p:ext uri="{BB962C8B-B14F-4D97-AF65-F5344CB8AC3E}">
        <p14:creationId xmlns:p14="http://schemas.microsoft.com/office/powerpoint/2010/main" xmlns="" val="18727406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129AC60-9964-4D7E-BA74-5D7A86301D88}" type="datetimeFigureOut">
              <a:rPr lang="en-US" smtClean="0"/>
              <a:pPr/>
              <a:t>3/5/2014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E2DF4B-1E9C-4305-80C1-FD3A0B5BEB72}" type="slidenum">
              <a:rPr lang="en-US" smtClean="0"/>
              <a:pPr/>
              <a:t>‹#›</a:t>
            </a:fld>
            <a:endParaRPr lang="en-US"/>
          </a:p>
        </p:txBody>
      </p:sp>
    </p:spTree>
    <p:extLst>
      <p:ext uri="{BB962C8B-B14F-4D97-AF65-F5344CB8AC3E}">
        <p14:creationId xmlns:p14="http://schemas.microsoft.com/office/powerpoint/2010/main" xmlns="" val="8534818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129AC60-9964-4D7E-BA74-5D7A86301D88}" type="datetimeFigureOut">
              <a:rPr lang="en-US" smtClean="0"/>
              <a:pPr/>
              <a:t>3/5/2014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EE2DF4B-1E9C-4305-80C1-FD3A0B5BEB72}" type="slidenum">
              <a:rPr lang="en-US" smtClean="0"/>
              <a:pPr/>
              <a:t>‹#›</a:t>
            </a:fld>
            <a:endParaRPr lang="en-US"/>
          </a:p>
        </p:txBody>
      </p:sp>
    </p:spTree>
    <p:extLst>
      <p:ext uri="{BB962C8B-B14F-4D97-AF65-F5344CB8AC3E}">
        <p14:creationId xmlns:p14="http://schemas.microsoft.com/office/powerpoint/2010/main" xmlns="" val="237847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129AC60-9964-4D7E-BA74-5D7A86301D88}" type="datetimeFigureOut">
              <a:rPr lang="en-US" smtClean="0"/>
              <a:pPr/>
              <a:t>3/5/2014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EE2DF4B-1E9C-4305-80C1-FD3A0B5BEB72}" type="slidenum">
              <a:rPr lang="en-US" smtClean="0"/>
              <a:pPr/>
              <a:t>‹#›</a:t>
            </a:fld>
            <a:endParaRPr lang="en-US"/>
          </a:p>
        </p:txBody>
      </p:sp>
    </p:spTree>
    <p:extLst>
      <p:ext uri="{BB962C8B-B14F-4D97-AF65-F5344CB8AC3E}">
        <p14:creationId xmlns:p14="http://schemas.microsoft.com/office/powerpoint/2010/main" xmlns="" val="19230180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129AC60-9964-4D7E-BA74-5D7A86301D88}" type="datetimeFigureOut">
              <a:rPr lang="en-US" smtClean="0"/>
              <a:pPr/>
              <a:t>3/5/2014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EE2DF4B-1E9C-4305-80C1-FD3A0B5BEB72}" type="slidenum">
              <a:rPr lang="en-US" smtClean="0"/>
              <a:pPr/>
              <a:t>‹#›</a:t>
            </a:fld>
            <a:endParaRPr lang="en-US"/>
          </a:p>
        </p:txBody>
      </p:sp>
    </p:spTree>
    <p:extLst>
      <p:ext uri="{BB962C8B-B14F-4D97-AF65-F5344CB8AC3E}">
        <p14:creationId xmlns:p14="http://schemas.microsoft.com/office/powerpoint/2010/main" xmlns="" val="42508816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29AC60-9964-4D7E-BA74-5D7A86301D88}" type="datetimeFigureOut">
              <a:rPr lang="en-US" smtClean="0"/>
              <a:pPr/>
              <a:t>3/5/2014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E2DF4B-1E9C-4305-80C1-FD3A0B5BEB72}" type="slidenum">
              <a:rPr lang="en-US" smtClean="0"/>
              <a:pPr/>
              <a:t>‹#›</a:t>
            </a:fld>
            <a:endParaRPr lang="en-US"/>
          </a:p>
        </p:txBody>
      </p:sp>
    </p:spTree>
    <p:extLst>
      <p:ext uri="{BB962C8B-B14F-4D97-AF65-F5344CB8AC3E}">
        <p14:creationId xmlns:p14="http://schemas.microsoft.com/office/powerpoint/2010/main" xmlns="" val="21107712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129AC60-9964-4D7E-BA74-5D7A86301D88}" type="datetimeFigureOut">
              <a:rPr lang="en-US" smtClean="0"/>
              <a:pPr/>
              <a:t>3/5/2014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EE2DF4B-1E9C-4305-80C1-FD3A0B5BEB72}" type="slidenum">
              <a:rPr lang="en-US" smtClean="0"/>
              <a:pPr/>
              <a:t>‹#›</a:t>
            </a:fld>
            <a:endParaRPr lang="en-US"/>
          </a:p>
        </p:txBody>
      </p:sp>
    </p:spTree>
    <p:extLst>
      <p:ext uri="{BB962C8B-B14F-4D97-AF65-F5344CB8AC3E}">
        <p14:creationId xmlns:p14="http://schemas.microsoft.com/office/powerpoint/2010/main" xmlns="" val="13158488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129AC60-9964-4D7E-BA74-5D7A86301D88}" type="datetimeFigureOut">
              <a:rPr lang="en-US" smtClean="0"/>
              <a:pPr/>
              <a:t>3/5/2014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E2DF4B-1E9C-4305-80C1-FD3A0B5BEB72}" type="slidenum">
              <a:rPr lang="en-US" smtClean="0"/>
              <a:pPr/>
              <a:t>‹#›</a:t>
            </a:fld>
            <a:endParaRPr lang="en-US"/>
          </a:p>
        </p:txBody>
      </p:sp>
    </p:spTree>
    <p:extLst>
      <p:ext uri="{BB962C8B-B14F-4D97-AF65-F5344CB8AC3E}">
        <p14:creationId xmlns:p14="http://schemas.microsoft.com/office/powerpoint/2010/main" xmlns="" val="14697572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129AC60-9964-4D7E-BA74-5D7A86301D88}" type="datetimeFigureOut">
              <a:rPr lang="en-US" smtClean="0"/>
              <a:pPr/>
              <a:t>3/5/2014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EE2DF4B-1E9C-4305-80C1-FD3A0B5BEB72}" type="slidenum">
              <a:rPr lang="en-US" smtClean="0"/>
              <a:pPr/>
              <a:t>‹#›</a:t>
            </a:fld>
            <a:endParaRPr lang="en-US"/>
          </a:p>
        </p:txBody>
      </p:sp>
    </p:spTree>
    <p:extLst>
      <p:ext uri="{BB962C8B-B14F-4D97-AF65-F5344CB8AC3E}">
        <p14:creationId xmlns:p14="http://schemas.microsoft.com/office/powerpoint/2010/main" xmlns="" val="39705199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29AC60-9964-4D7E-BA74-5D7A86301D88}" type="datetimeFigureOut">
              <a:rPr lang="en-US" smtClean="0"/>
              <a:pPr/>
              <a:t>3/5/2014</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E2DF4B-1E9C-4305-80C1-FD3A0B5BEB72}" type="slidenum">
              <a:rPr lang="en-US" smtClean="0"/>
              <a:pPr/>
              <a:t>‹#›</a:t>
            </a:fld>
            <a:endParaRPr lang="en-US"/>
          </a:p>
        </p:txBody>
      </p:sp>
    </p:spTree>
    <p:extLst>
      <p:ext uri="{BB962C8B-B14F-4D97-AF65-F5344CB8AC3E}">
        <p14:creationId xmlns:p14="http://schemas.microsoft.com/office/powerpoint/2010/main" xmlns="" val="198929191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800" b="1" dirty="0" smtClean="0">
                <a:latin typeface="Arial" panose="020B0604020202020204" pitchFamily="34" charset="0"/>
                <a:cs typeface="Arial" panose="020B0604020202020204" pitchFamily="34" charset="0"/>
              </a:rPr>
              <a:t>The Practice Stage</a:t>
            </a:r>
            <a:endParaRPr lang="en-US" sz="2800" b="1" dirty="0">
              <a:latin typeface="Arial" panose="020B0604020202020204" pitchFamily="34" charset="0"/>
              <a:cs typeface="Arial" panose="020B0604020202020204" pitchFamily="34" charset="0"/>
            </a:endParaRPr>
          </a:p>
        </p:txBody>
      </p:sp>
      <p:sp>
        <p:nvSpPr>
          <p:cNvPr id="3" name="Subtitle 2"/>
          <p:cNvSpPr>
            <a:spLocks noGrp="1"/>
          </p:cNvSpPr>
          <p:nvPr>
            <p:ph type="subTitle" idx="1"/>
          </p:nvPr>
        </p:nvSpPr>
        <p:spPr/>
        <p:txBody>
          <a:bodyPr/>
          <a:lstStyle/>
          <a:p>
            <a:r>
              <a:rPr lang="en-US" b="1" dirty="0" smtClean="0">
                <a:latin typeface="Arial" panose="020B0604020202020204" pitchFamily="34" charset="0"/>
                <a:cs typeface="Arial" panose="020B0604020202020204" pitchFamily="34" charset="0"/>
              </a:rPr>
              <a:t>Lecture # 4</a:t>
            </a:r>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958642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Review of Lecture # 3</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US" sz="2400" dirty="0">
                <a:latin typeface="Arial" panose="020B0604020202020204" pitchFamily="34" charset="0"/>
                <a:cs typeface="Arial" panose="020B0604020202020204" pitchFamily="34" charset="0"/>
              </a:rPr>
              <a:t>Stages of oral lesson</a:t>
            </a:r>
          </a:p>
          <a:p>
            <a:r>
              <a:rPr lang="en-US" sz="2400" dirty="0">
                <a:latin typeface="Arial" panose="020B0604020202020204" pitchFamily="34" charset="0"/>
                <a:cs typeface="Arial" panose="020B0604020202020204" pitchFamily="34" charset="0"/>
              </a:rPr>
              <a:t>Presentation stage </a:t>
            </a:r>
          </a:p>
          <a:p>
            <a:r>
              <a:rPr lang="en-US" sz="2400" dirty="0">
                <a:latin typeface="Arial" panose="020B0604020202020204" pitchFamily="34" charset="0"/>
                <a:cs typeface="Arial" panose="020B0604020202020204" pitchFamily="34" charset="0"/>
              </a:rPr>
              <a:t>Purpose of presentation stage</a:t>
            </a:r>
          </a:p>
          <a:p>
            <a:r>
              <a:rPr lang="en-US" sz="2400" dirty="0">
                <a:latin typeface="Arial" panose="020B0604020202020204" pitchFamily="34" charset="0"/>
                <a:cs typeface="Arial" panose="020B0604020202020204" pitchFamily="34" charset="0"/>
              </a:rPr>
              <a:t>Procedure of presentation stage</a:t>
            </a:r>
          </a:p>
          <a:p>
            <a:pPr marL="0" indent="0">
              <a:buNone/>
            </a:pP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42874575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The Practice Stage</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algn="just"/>
            <a:r>
              <a:rPr lang="en-US" sz="1800" dirty="0" smtClean="0">
                <a:latin typeface="Arial" panose="020B0604020202020204" pitchFamily="34" charset="0"/>
                <a:cs typeface="Arial" panose="020B0604020202020204" pitchFamily="34" charset="0"/>
              </a:rPr>
              <a:t>The rationale behind the practice or accuracy practice stage is that of giving students the opportunity to use the newly presented  language in a controlled framework so as to allow them to memorize its form and assimilate its meaning more fully.</a:t>
            </a:r>
          </a:p>
          <a:p>
            <a:pPr algn="just"/>
            <a:r>
              <a:rPr lang="en-US" sz="1800" dirty="0">
                <a:latin typeface="Arial" panose="020B0604020202020204" pitchFamily="34" charset="0"/>
                <a:cs typeface="Arial" panose="020B0604020202020204" pitchFamily="34" charset="0"/>
              </a:rPr>
              <a:t>Traditionally, this stage of the lesson was dominated by teacher-led drills</a:t>
            </a:r>
            <a:r>
              <a:rPr lang="en-US" sz="1800" dirty="0" smtClean="0">
                <a:latin typeface="Arial" panose="020B0604020202020204" pitchFamily="34" charset="0"/>
                <a:cs typeface="Arial" panose="020B0604020202020204" pitchFamily="34" charset="0"/>
              </a:rPr>
              <a:t/>
            </a:r>
            <a:br>
              <a:rPr lang="en-US" sz="1800" dirty="0" smtClean="0">
                <a:latin typeface="Arial" panose="020B0604020202020204" pitchFamily="34" charset="0"/>
                <a:cs typeface="Arial" panose="020B0604020202020204" pitchFamily="34" charset="0"/>
              </a:rPr>
            </a:br>
            <a:endParaRPr lang="en-US" sz="1800" dirty="0" smtClean="0">
              <a:latin typeface="Arial" panose="020B0604020202020204" pitchFamily="34" charset="0"/>
              <a:cs typeface="Arial" panose="020B0604020202020204" pitchFamily="34" charset="0"/>
            </a:endParaRPr>
          </a:p>
          <a:p>
            <a:r>
              <a:rPr lang="en-US" sz="1800" dirty="0" smtClean="0">
                <a:latin typeface="Arial" panose="020B0604020202020204" pitchFamily="34" charset="0"/>
                <a:cs typeface="Arial" panose="020B0604020202020204" pitchFamily="34" charset="0"/>
              </a:rPr>
              <a:t>Recently, however, it has come to include interactive communicative activities between students, on the grounds  that student interaction provides greater and more authentic practice for  each student and the communicative activities increase students’ interest understanding and retention of the new  language.</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7170690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The features of Practice Stage Work</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US" sz="2400" b="1" dirty="0" smtClean="0">
                <a:latin typeface="Arial" panose="020B0604020202020204" pitchFamily="34" charset="0"/>
                <a:cs typeface="Arial" panose="020B0604020202020204" pitchFamily="34" charset="0"/>
              </a:rPr>
              <a:t>What is the difference between a drill and an activity?</a:t>
            </a:r>
          </a:p>
          <a:p>
            <a:r>
              <a:rPr lang="en-US" sz="1800" b="1" dirty="0" smtClean="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A drill is normally paced, cued and conducted  by the teacher, with the class responding either chorally or individually.</a:t>
            </a:r>
          </a:p>
          <a:p>
            <a:r>
              <a:rPr lang="en-US" sz="1800" dirty="0" smtClean="0">
                <a:latin typeface="Arial" panose="020B0604020202020204" pitchFamily="34" charset="0"/>
                <a:cs typeface="Arial" panose="020B0604020202020204" pitchFamily="34" charset="0"/>
              </a:rPr>
              <a:t>While an activity is paced and controlled more by students themselves as they talk to one another, prompted by visual or written cues.</a:t>
            </a:r>
          </a:p>
          <a:p>
            <a:r>
              <a:rPr lang="en-US" sz="1800" dirty="0" smtClean="0">
                <a:latin typeface="Arial" panose="020B0604020202020204" pitchFamily="34" charset="0"/>
                <a:cs typeface="Arial" panose="020B0604020202020204" pitchFamily="34" charset="0"/>
              </a:rPr>
              <a:t>Over the time drills have received criticism especially for the lack of genuine communication inherent in the way they are conducted.</a:t>
            </a:r>
          </a:p>
          <a:p>
            <a:r>
              <a:rPr lang="en-US" sz="1800" dirty="0" smtClean="0">
                <a:latin typeface="Arial" panose="020B0604020202020204" pitchFamily="34" charset="0"/>
                <a:cs typeface="Arial" panose="020B0604020202020204" pitchFamily="34" charset="0"/>
              </a:rPr>
              <a:t>We need to know distinction between Mechanical and Meaningful drills.</a:t>
            </a:r>
          </a:p>
          <a:p>
            <a:r>
              <a:rPr lang="en-US" sz="1800" dirty="0" smtClean="0">
                <a:latin typeface="Arial" panose="020B0604020202020204" pitchFamily="34" charset="0"/>
                <a:cs typeface="Arial" panose="020B0604020202020204" pitchFamily="34" charset="0"/>
              </a:rPr>
              <a:t>A Mechanical drill focuses on the form of the new language by getting students to repeat the form of the marker sentences provided by the teacher.</a:t>
            </a:r>
          </a:p>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58919730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The features of Practice Stage Work</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lnSpcReduction="10000"/>
          </a:bodyPr>
          <a:lstStyle/>
          <a:p>
            <a:pPr marL="0" indent="0">
              <a:buNone/>
            </a:pPr>
            <a:r>
              <a:rPr lang="en-US" sz="2400" b="1" dirty="0" smtClean="0">
                <a:latin typeface="Arial" panose="020B0604020202020204" pitchFamily="34" charset="0"/>
                <a:cs typeface="Arial" panose="020B0604020202020204" pitchFamily="34" charset="0"/>
              </a:rPr>
              <a:t>Here is an example</a:t>
            </a:r>
            <a:r>
              <a:rPr lang="en-US" sz="1800" dirty="0" smtClean="0">
                <a:latin typeface="Arial" panose="020B0604020202020204" pitchFamily="34" charset="0"/>
                <a:cs typeface="Arial" panose="020B0604020202020204" pitchFamily="34" charset="0"/>
              </a:rPr>
              <a:t>:</a:t>
            </a:r>
          </a:p>
          <a:p>
            <a:pPr marL="0" indent="0">
              <a:buNone/>
            </a:pPr>
            <a:r>
              <a:rPr lang="en-US" sz="1800" dirty="0" smtClean="0">
                <a:latin typeface="Arial" panose="020B0604020202020204" pitchFamily="34" charset="0"/>
                <a:cs typeface="Arial" panose="020B0604020202020204" pitchFamily="34" charset="0"/>
              </a:rPr>
              <a:t>T: The man is swimming</a:t>
            </a:r>
          </a:p>
          <a:p>
            <a:pPr marL="0" indent="0">
              <a:buNone/>
            </a:pP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S: The man is swimming</a:t>
            </a:r>
          </a:p>
          <a:p>
            <a:pPr marL="0" indent="0">
              <a:buNone/>
            </a:pP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T:   running</a:t>
            </a:r>
          </a:p>
          <a:p>
            <a:pPr marL="0" indent="0">
              <a:buNone/>
            </a:pP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S:  The man is running</a:t>
            </a:r>
          </a:p>
          <a:p>
            <a:pPr marL="0" indent="0">
              <a:buNone/>
            </a:pP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T: limping</a:t>
            </a:r>
          </a:p>
          <a:p>
            <a:pPr marL="0" indent="0">
              <a:buNone/>
            </a:pP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S: The man is limping</a:t>
            </a:r>
          </a:p>
          <a:p>
            <a:pPr marL="0" indent="0">
              <a:buNone/>
            </a:pP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T: Trolling</a:t>
            </a:r>
          </a:p>
          <a:p>
            <a:pPr marL="0" indent="0">
              <a:buNone/>
            </a:pP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S: The man is trolling</a:t>
            </a:r>
          </a:p>
          <a:p>
            <a:pPr marL="0" indent="0">
              <a:buNone/>
            </a:pP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Limp and troll are the words which need to be inculcated through this drill.</a:t>
            </a:r>
          </a:p>
          <a:p>
            <a:pPr marL="0" indent="0">
              <a:buNone/>
            </a:pPr>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Mechanical drills give students an opportunity  to memorize the form of the language.</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42203824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The features of Practice Stage Work</a:t>
            </a:r>
          </a:p>
        </p:txBody>
      </p:sp>
      <p:sp>
        <p:nvSpPr>
          <p:cNvPr id="3" name="Content Placeholder 2"/>
          <p:cNvSpPr>
            <a:spLocks noGrp="1"/>
          </p:cNvSpPr>
          <p:nvPr>
            <p:ph idx="1"/>
          </p:nvPr>
        </p:nvSpPr>
        <p:spPr/>
        <p:txBody>
          <a:bodyPr>
            <a:normAutofit/>
          </a:bodyPr>
          <a:lstStyle/>
          <a:p>
            <a:r>
              <a:rPr lang="en-US" sz="1800" b="1" dirty="0" smtClean="0">
                <a:latin typeface="Arial" panose="020B0604020202020204" pitchFamily="34" charset="0"/>
                <a:cs typeface="Arial" panose="020B0604020202020204" pitchFamily="34" charset="0"/>
              </a:rPr>
              <a:t>Meaningful drills require students to understand the cues they hear.</a:t>
            </a:r>
          </a:p>
          <a:p>
            <a:r>
              <a:rPr lang="en-US" sz="1800" b="1" dirty="0" smtClean="0">
                <a:latin typeface="Arial" panose="020B0604020202020204" pitchFamily="34" charset="0"/>
                <a:cs typeface="Arial" panose="020B0604020202020204" pitchFamily="34" charset="0"/>
              </a:rPr>
              <a:t>They are meaningful because they give students meaning based choice as to what they reply as in the following examples</a:t>
            </a:r>
            <a:r>
              <a:rPr lang="en-US" sz="1800" dirty="0" smtClean="0">
                <a:latin typeface="Arial" panose="020B0604020202020204" pitchFamily="34" charset="0"/>
                <a:cs typeface="Arial" panose="020B0604020202020204" pitchFamily="34" charset="0"/>
              </a:rPr>
              <a:t>.</a:t>
            </a:r>
          </a:p>
          <a:p>
            <a:pPr marL="0" indent="0">
              <a:buNone/>
            </a:pPr>
            <a:r>
              <a:rPr lang="en-US" sz="1800" dirty="0" smtClean="0">
                <a:latin typeface="Arial" panose="020B0604020202020204" pitchFamily="34" charset="0"/>
                <a:cs typeface="Arial" panose="020B0604020202020204" pitchFamily="34" charset="0"/>
              </a:rPr>
              <a:t>T: I have got a headache.</a:t>
            </a:r>
          </a:p>
          <a:p>
            <a:pPr marL="0" indent="0">
              <a:buNone/>
            </a:pPr>
            <a:r>
              <a:rPr lang="en-US" sz="1800" dirty="0" smtClean="0">
                <a:latin typeface="Arial" panose="020B0604020202020204" pitchFamily="34" charset="0"/>
                <a:cs typeface="Arial" panose="020B0604020202020204" pitchFamily="34" charset="0"/>
              </a:rPr>
              <a:t>S1: You should take Panadol.</a:t>
            </a:r>
          </a:p>
          <a:p>
            <a:pPr marL="0" indent="0">
              <a:buNone/>
            </a:pPr>
            <a:r>
              <a:rPr lang="en-US" sz="1800" dirty="0" smtClean="0">
                <a:latin typeface="Arial" panose="020B0604020202020204" pitchFamily="34" charset="0"/>
                <a:cs typeface="Arial" panose="020B0604020202020204" pitchFamily="34" charset="0"/>
              </a:rPr>
              <a:t>S2: You should lie down.</a:t>
            </a:r>
          </a:p>
          <a:p>
            <a:pPr marL="0" indent="0">
              <a:buNone/>
            </a:pPr>
            <a:r>
              <a:rPr lang="en-US" sz="1800" dirty="0" smtClean="0">
                <a:latin typeface="Arial" panose="020B0604020202020204" pitchFamily="34" charset="0"/>
                <a:cs typeface="Arial" panose="020B0604020202020204" pitchFamily="34" charset="0"/>
              </a:rPr>
              <a:t>S3: You should go for a walk.</a:t>
            </a:r>
          </a:p>
          <a:p>
            <a:pPr marL="0" indent="0">
              <a:buNone/>
            </a:pPr>
            <a:r>
              <a:rPr lang="en-US" sz="1800" dirty="0" smtClean="0">
                <a:latin typeface="Arial" panose="020B0604020202020204" pitchFamily="34" charset="0"/>
                <a:cs typeface="Arial" panose="020B0604020202020204" pitchFamily="34" charset="0"/>
              </a:rPr>
              <a:t>T: I’m starving</a:t>
            </a:r>
          </a:p>
          <a:p>
            <a:pPr marL="0" indent="0">
              <a:buNone/>
            </a:pPr>
            <a:r>
              <a:rPr lang="en-US" sz="1800" dirty="0" smtClean="0">
                <a:latin typeface="Arial" panose="020B0604020202020204" pitchFamily="34" charset="0"/>
                <a:cs typeface="Arial" panose="020B0604020202020204" pitchFamily="34" charset="0"/>
              </a:rPr>
              <a:t>S1: You should eat something.</a:t>
            </a:r>
          </a:p>
          <a:p>
            <a:pPr marL="0" indent="0">
              <a:buNone/>
            </a:pPr>
            <a:r>
              <a:rPr lang="en-US" sz="1800" dirty="0" smtClean="0">
                <a:latin typeface="Arial" panose="020B0604020202020204" pitchFamily="34" charset="0"/>
                <a:cs typeface="Arial" panose="020B0604020202020204" pitchFamily="34" charset="0"/>
              </a:rPr>
              <a:t>S2: You should have a meal.</a:t>
            </a:r>
          </a:p>
          <a:p>
            <a:pPr marL="0" indent="0">
              <a:buNone/>
            </a:pPr>
            <a:r>
              <a:rPr lang="en-US" sz="1800" dirty="0" smtClean="0">
                <a:latin typeface="Arial" panose="020B0604020202020204" pitchFamily="34" charset="0"/>
                <a:cs typeface="Arial" panose="020B0604020202020204" pitchFamily="34" charset="0"/>
              </a:rPr>
              <a:t>S3: You should think of something else.</a:t>
            </a:r>
          </a:p>
          <a:p>
            <a:pPr marL="0" indent="0">
              <a:buNone/>
            </a:pPr>
            <a:r>
              <a:rPr lang="en-US" sz="1800" dirty="0" smtClean="0">
                <a:latin typeface="Arial" panose="020B0604020202020204" pitchFamily="34" charset="0"/>
                <a:cs typeface="Arial" panose="020B0604020202020204" pitchFamily="34" charset="0"/>
              </a:rPr>
              <a:t>T: I am so hot.</a:t>
            </a:r>
          </a:p>
          <a:p>
            <a:pPr marL="0" indent="0">
              <a:buNone/>
            </a:pPr>
            <a:endParaRPr lang="en-US" sz="1800" dirty="0" smtClean="0">
              <a:latin typeface="Arial" panose="020B0604020202020204" pitchFamily="34" charset="0"/>
              <a:cs typeface="Arial" panose="020B0604020202020204" pitchFamily="34" charset="0"/>
            </a:endParaRPr>
          </a:p>
          <a:p>
            <a:pPr marL="0" indent="0">
              <a:buNone/>
            </a:pPr>
            <a:endParaRPr lang="en-US" sz="1800" dirty="0" smtClean="0">
              <a:latin typeface="Arial" panose="020B0604020202020204" pitchFamily="34" charset="0"/>
              <a:cs typeface="Arial" panose="020B0604020202020204" pitchFamily="34" charset="0"/>
            </a:endParaRPr>
          </a:p>
          <a:p>
            <a:pPr marL="0" indent="0">
              <a:buNone/>
            </a:pP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40677382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The features of Practice Stage Work</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indent="0">
              <a:buNone/>
            </a:pPr>
            <a:r>
              <a:rPr lang="en-US" sz="1800" dirty="0" smtClean="0">
                <a:latin typeface="Arial" panose="020B0604020202020204" pitchFamily="34" charset="0"/>
                <a:cs typeface="Arial" panose="020B0604020202020204" pitchFamily="34" charset="0"/>
              </a:rPr>
              <a:t>S1: You should have a drink.</a:t>
            </a:r>
          </a:p>
          <a:p>
            <a:pPr marL="0" indent="0">
              <a:buNone/>
            </a:pPr>
            <a:r>
              <a:rPr lang="en-US" sz="1800" dirty="0" smtClean="0">
                <a:latin typeface="Arial" panose="020B0604020202020204" pitchFamily="34" charset="0"/>
                <a:cs typeface="Arial" panose="020B0604020202020204" pitchFamily="34" charset="0"/>
              </a:rPr>
              <a:t>S2:  You should take your sweater off.</a:t>
            </a:r>
          </a:p>
          <a:p>
            <a:pPr marL="0" indent="0">
              <a:buNone/>
            </a:pPr>
            <a:r>
              <a:rPr lang="en-US" sz="1800" dirty="0" smtClean="0">
                <a:latin typeface="Arial" panose="020B0604020202020204" pitchFamily="34" charset="0"/>
                <a:cs typeface="Arial" panose="020B0604020202020204" pitchFamily="34" charset="0"/>
              </a:rPr>
              <a:t>S3: You should open the window.</a:t>
            </a:r>
          </a:p>
          <a:p>
            <a:pPr marL="0" indent="0">
              <a:buNone/>
            </a:pPr>
            <a:r>
              <a:rPr lang="en-US" sz="1800" dirty="0" smtClean="0">
                <a:latin typeface="Arial" panose="020B0604020202020204" pitchFamily="34" charset="0"/>
                <a:cs typeface="Arial" panose="020B0604020202020204" pitchFamily="34" charset="0"/>
              </a:rPr>
              <a:t>In this drill, each student may respond in more than one way, provided the answer is appropriate to the teacher’s cue sentence.</a:t>
            </a:r>
          </a:p>
          <a:p>
            <a:pPr marL="0" indent="0">
              <a:buNone/>
            </a:pP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3755833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The features of Practice Stage Work</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lnSpcReduction="10000"/>
          </a:bodyPr>
          <a:lstStyle/>
          <a:p>
            <a:pPr marL="0" indent="0">
              <a:buNone/>
            </a:pPr>
            <a:r>
              <a:rPr lang="en-US" sz="1800" dirty="0" smtClean="0">
                <a:latin typeface="Arial" panose="020B0604020202020204" pitchFamily="34" charset="0"/>
                <a:cs typeface="Arial" panose="020B0604020202020204" pitchFamily="34" charset="0"/>
              </a:rPr>
              <a:t>Example 1:</a:t>
            </a:r>
          </a:p>
          <a:p>
            <a:pPr marL="0" indent="0">
              <a:buNone/>
            </a:pPr>
            <a:r>
              <a:rPr lang="en-US" sz="1800" dirty="0" smtClean="0">
                <a:latin typeface="Arial" panose="020B0604020202020204" pitchFamily="34" charset="0"/>
                <a:cs typeface="Arial" panose="020B0604020202020204" pitchFamily="34" charset="0"/>
              </a:rPr>
              <a:t>(to practice comparatives of short and long adjectives) Teacher-led drill</a:t>
            </a:r>
          </a:p>
          <a:p>
            <a:pPr marL="0" indent="0">
              <a:buNone/>
            </a:pPr>
            <a:r>
              <a:rPr lang="en-US" sz="1800" dirty="0" smtClean="0">
                <a:latin typeface="Arial" panose="020B0604020202020204" pitchFamily="34" charset="0"/>
                <a:cs typeface="Arial" panose="020B0604020202020204" pitchFamily="34" charset="0"/>
              </a:rPr>
              <a:t>T: more expensive</a:t>
            </a:r>
          </a:p>
          <a:p>
            <a:pPr marL="0" indent="0">
              <a:buNone/>
            </a:pPr>
            <a:r>
              <a:rPr lang="en-US" sz="1800" dirty="0" smtClean="0">
                <a:latin typeface="Arial" panose="020B0604020202020204" pitchFamily="34" charset="0"/>
                <a:cs typeface="Arial" panose="020B0604020202020204" pitchFamily="34" charset="0"/>
              </a:rPr>
              <a:t>S: A bus is more expensive than a bike.</a:t>
            </a:r>
          </a:p>
          <a:p>
            <a:pPr marL="0" indent="0">
              <a:buNone/>
            </a:pPr>
            <a:r>
              <a:rPr lang="en-US" sz="1800" dirty="0" smtClean="0">
                <a:latin typeface="Arial" panose="020B0604020202020204" pitchFamily="34" charset="0"/>
                <a:cs typeface="Arial" panose="020B0604020202020204" pitchFamily="34" charset="0"/>
              </a:rPr>
              <a:t>T: faster</a:t>
            </a:r>
          </a:p>
          <a:p>
            <a:pPr marL="0" indent="0">
              <a:buNone/>
            </a:pPr>
            <a:r>
              <a:rPr lang="en-US" sz="1800" dirty="0" smtClean="0">
                <a:latin typeface="Arial" panose="020B0604020202020204" pitchFamily="34" charset="0"/>
                <a:cs typeface="Arial" panose="020B0604020202020204" pitchFamily="34" charset="0"/>
              </a:rPr>
              <a:t>S: A train is faster than a bike.</a:t>
            </a:r>
          </a:p>
          <a:p>
            <a:pPr marL="0" indent="0">
              <a:buNone/>
            </a:pPr>
            <a:r>
              <a:rPr lang="en-US" sz="1800" dirty="0" smtClean="0">
                <a:latin typeface="Arial" panose="020B0604020202020204" pitchFamily="34" charset="0"/>
                <a:cs typeface="Arial" panose="020B0604020202020204" pitchFamily="34" charset="0"/>
              </a:rPr>
              <a:t>T: More interesting</a:t>
            </a:r>
          </a:p>
          <a:p>
            <a:pPr marL="0" indent="0">
              <a:buNone/>
            </a:pPr>
            <a:r>
              <a:rPr lang="en-US" sz="1800" dirty="0" smtClean="0">
                <a:latin typeface="Arial" panose="020B0604020202020204" pitchFamily="34" charset="0"/>
                <a:cs typeface="Arial" panose="020B0604020202020204" pitchFamily="34" charset="0"/>
              </a:rPr>
              <a:t>S: The cinema is more interesting than TV</a:t>
            </a:r>
          </a:p>
          <a:p>
            <a:pPr marL="0" indent="0">
              <a:buNone/>
            </a:pPr>
            <a:r>
              <a:rPr lang="en-US" sz="1800" dirty="0" smtClean="0">
                <a:latin typeface="Arial" panose="020B0604020202020204" pitchFamily="34" charset="0"/>
                <a:cs typeface="Arial" panose="020B0604020202020204" pitchFamily="34" charset="0"/>
              </a:rPr>
              <a:t>T: healthier</a:t>
            </a:r>
          </a:p>
          <a:p>
            <a:pPr marL="0" indent="0">
              <a:buNone/>
            </a:pPr>
            <a:r>
              <a:rPr lang="en-US" sz="1800" dirty="0" smtClean="0">
                <a:latin typeface="Arial" panose="020B0604020202020204" pitchFamily="34" charset="0"/>
                <a:cs typeface="Arial" panose="020B0604020202020204" pitchFamily="34" charset="0"/>
              </a:rPr>
              <a:t>S: Oranges are healthier than ice cream.</a:t>
            </a:r>
          </a:p>
          <a:p>
            <a:pPr marL="0" indent="0">
              <a:buNone/>
            </a:pPr>
            <a:r>
              <a:rPr lang="en-US" sz="1800" dirty="0" smtClean="0">
                <a:latin typeface="Arial" panose="020B0604020202020204" pitchFamily="34" charset="0"/>
                <a:cs typeface="Arial" panose="020B0604020202020204" pitchFamily="34" charset="0"/>
              </a:rPr>
              <a:t>T: more tiring</a:t>
            </a:r>
          </a:p>
          <a:p>
            <a:pPr marL="0" indent="0">
              <a:buNone/>
            </a:pPr>
            <a:r>
              <a:rPr lang="en-US" sz="1800" dirty="0" smtClean="0">
                <a:latin typeface="Arial" panose="020B0604020202020204" pitchFamily="34" charset="0"/>
                <a:cs typeface="Arial" panose="020B0604020202020204" pitchFamily="34" charset="0"/>
              </a:rPr>
              <a:t>S:  A bike is more tiring than a bus.</a:t>
            </a:r>
          </a:p>
          <a:p>
            <a:pPr marL="0" indent="0">
              <a:buNone/>
            </a:pPr>
            <a:endParaRPr lang="en-US" sz="1800" dirty="0" smtClean="0">
              <a:latin typeface="Arial" panose="020B0604020202020204" pitchFamily="34" charset="0"/>
              <a:cs typeface="Arial" panose="020B0604020202020204" pitchFamily="34" charset="0"/>
            </a:endParaRPr>
          </a:p>
          <a:p>
            <a:pPr marL="0" indent="0">
              <a:buNone/>
            </a:pPr>
            <a:endParaRPr lang="en-US" sz="1800" dirty="0" smtClean="0">
              <a:latin typeface="Arial" panose="020B0604020202020204" pitchFamily="34" charset="0"/>
              <a:cs typeface="Arial" panose="020B0604020202020204" pitchFamily="34" charset="0"/>
            </a:endParaRPr>
          </a:p>
          <a:p>
            <a:pPr marL="0" indent="0">
              <a:buNone/>
            </a:pPr>
            <a:endParaRPr lang="en-US" sz="1800" dirty="0">
              <a:latin typeface="Arial" panose="020B0604020202020204" pitchFamily="34" charset="0"/>
              <a:cs typeface="Arial" panose="020B0604020202020204" pitchFamily="34" charset="0"/>
            </a:endParaRPr>
          </a:p>
          <a:p>
            <a:pPr marL="0" indent="0">
              <a:buNone/>
            </a:pP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19675114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The features of Practice Stage Work</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indent="0">
              <a:buNone/>
            </a:pPr>
            <a:r>
              <a:rPr lang="en-US" sz="1800" dirty="0" smtClean="0">
                <a:latin typeface="Arial" panose="020B0604020202020204" pitchFamily="34" charset="0"/>
                <a:cs typeface="Arial" panose="020B0604020202020204" pitchFamily="34" charset="0"/>
              </a:rPr>
              <a:t>T: dirtier</a:t>
            </a:r>
          </a:p>
          <a:p>
            <a:pPr marL="0" indent="0">
              <a:buNone/>
            </a:pPr>
            <a:r>
              <a:rPr lang="en-US" sz="1800" dirty="0" smtClean="0">
                <a:latin typeface="Arial" panose="020B0604020202020204" pitchFamily="34" charset="0"/>
                <a:cs typeface="Arial" panose="020B0604020202020204" pitchFamily="34" charset="0"/>
              </a:rPr>
              <a:t>S: A city is dirtier than the seaside</a:t>
            </a:r>
          </a:p>
          <a:p>
            <a:pPr marL="0" indent="0">
              <a:buNone/>
            </a:pPr>
            <a:r>
              <a:rPr lang="en-US" sz="1800" dirty="0" smtClean="0">
                <a:latin typeface="Arial" panose="020B0604020202020204" pitchFamily="34" charset="0"/>
                <a:cs typeface="Arial" panose="020B0604020202020204" pitchFamily="34" charset="0"/>
              </a:rPr>
              <a:t>Example 2: ( to practice I’d rather + infinitive without to) pair work student dialogues: ‘finding out your partner’s preferences’.</a:t>
            </a:r>
          </a:p>
          <a:p>
            <a:pPr marL="0" indent="0">
              <a:buNone/>
            </a:pPr>
            <a:r>
              <a:rPr lang="en-US" sz="1800" dirty="0" smtClean="0">
                <a:latin typeface="Arial" panose="020B0604020202020204" pitchFamily="34" charset="0"/>
                <a:cs typeface="Arial" panose="020B0604020202020204" pitchFamily="34" charset="0"/>
              </a:rPr>
              <a:t>S1: I’d rather eat ice cream than oranges.</a:t>
            </a:r>
          </a:p>
          <a:p>
            <a:pPr marL="0" indent="0">
              <a:buNone/>
            </a:pPr>
            <a:r>
              <a:rPr lang="en-US" sz="1800" dirty="0" smtClean="0">
                <a:latin typeface="Arial" panose="020B0604020202020204" pitchFamily="34" charset="0"/>
                <a:cs typeface="Arial" panose="020B0604020202020204" pitchFamily="34" charset="0"/>
              </a:rPr>
              <a:t>S2: Me too, and I’d rather read a book than go to the cinema.</a:t>
            </a:r>
          </a:p>
          <a:p>
            <a:pPr marL="0" indent="0">
              <a:buNone/>
            </a:pPr>
            <a:r>
              <a:rPr lang="en-US" sz="1800" dirty="0" smtClean="0">
                <a:latin typeface="Arial" panose="020B0604020202020204" pitchFamily="34" charset="0"/>
                <a:cs typeface="Arial" panose="020B0604020202020204" pitchFamily="34" charset="0"/>
              </a:rPr>
              <a:t>S1: Oh, really? I’d rather go to the cinema. What about travelling?</a:t>
            </a:r>
          </a:p>
          <a:p>
            <a:pPr marL="0" indent="0">
              <a:buNone/>
            </a:pPr>
            <a:r>
              <a:rPr lang="en-US" sz="1800" dirty="0" smtClean="0">
                <a:latin typeface="Arial" panose="020B0604020202020204" pitchFamily="34" charset="0"/>
                <a:cs typeface="Arial" panose="020B0604020202020204" pitchFamily="34" charset="0"/>
              </a:rPr>
              <a:t>S2: Well, I’d rather travel by bus than by train. etc.</a:t>
            </a:r>
          </a:p>
          <a:p>
            <a:pPr marL="0" indent="0">
              <a:buNone/>
            </a:pP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3483770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a:latin typeface="Arial" panose="020B0604020202020204" pitchFamily="34" charset="0"/>
                <a:cs typeface="Arial" panose="020B0604020202020204" pitchFamily="34" charset="0"/>
              </a:rPr>
              <a:t>The features of Practice Stage Work</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marL="0" indent="0">
              <a:buNone/>
            </a:pPr>
            <a:r>
              <a:rPr lang="en-US" sz="2400" b="1" dirty="0" smtClean="0">
                <a:latin typeface="Arial" panose="020B0604020202020204" pitchFamily="34" charset="0"/>
                <a:cs typeface="Arial" panose="020B0604020202020204" pitchFamily="34" charset="0"/>
              </a:rPr>
              <a:t>These examples reflect the following:</a:t>
            </a:r>
          </a:p>
          <a:p>
            <a:r>
              <a:rPr lang="en-US" sz="1800" dirty="0" smtClean="0">
                <a:latin typeface="Arial" panose="020B0604020202020204" pitchFamily="34" charset="0"/>
                <a:cs typeface="Arial" panose="020B0604020202020204" pitchFamily="34" charset="0"/>
              </a:rPr>
              <a:t> Communicative exchanges</a:t>
            </a:r>
          </a:p>
          <a:p>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Real language</a:t>
            </a:r>
          </a:p>
          <a:p>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Unpredictable sentences</a:t>
            </a:r>
          </a:p>
          <a:p>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Quick responses</a:t>
            </a:r>
          </a:p>
          <a:p>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Choice</a:t>
            </a:r>
          </a:p>
          <a:p>
            <a:r>
              <a:rPr lang="en-US" sz="1800" dirty="0">
                <a:latin typeface="Arial" panose="020B0604020202020204" pitchFamily="34" charset="0"/>
                <a:cs typeface="Arial" panose="020B0604020202020204" pitchFamily="34" charset="0"/>
              </a:rPr>
              <a:t> </a:t>
            </a:r>
            <a:r>
              <a:rPr lang="en-US" sz="1800" dirty="0" smtClean="0">
                <a:latin typeface="Arial" panose="020B0604020202020204" pitchFamily="34" charset="0"/>
                <a:cs typeface="Arial" panose="020B0604020202020204" pitchFamily="34" charset="0"/>
              </a:rPr>
              <a:t>Relevance</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402913655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Controlling Language at the Practice Stage </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pPr algn="just"/>
            <a:r>
              <a:rPr lang="en-US" sz="2400" dirty="0" smtClean="0">
                <a:latin typeface="Arial" panose="020B0604020202020204" pitchFamily="34" charset="0"/>
                <a:cs typeface="Arial" panose="020B0604020202020204" pitchFamily="34" charset="0"/>
              </a:rPr>
              <a:t>Teachers may wonder how pair </a:t>
            </a:r>
            <a:r>
              <a:rPr lang="en-US" sz="2400" dirty="0" smtClean="0">
                <a:latin typeface="Arial" panose="020B0604020202020204" pitchFamily="34" charset="0"/>
                <a:cs typeface="Arial" panose="020B0604020202020204" pitchFamily="34" charset="0"/>
              </a:rPr>
              <a:t>work </a:t>
            </a:r>
            <a:r>
              <a:rPr lang="en-US" sz="2400" dirty="0" smtClean="0">
                <a:latin typeface="Arial" panose="020B0604020202020204" pitchFamily="34" charset="0"/>
                <a:cs typeface="Arial" panose="020B0604020202020204" pitchFamily="34" charset="0"/>
              </a:rPr>
              <a:t>group work can be sufficiently controlled to provide students </a:t>
            </a:r>
            <a:r>
              <a:rPr lang="en-US" sz="2400" dirty="0" smtClean="0">
                <a:latin typeface="Arial" panose="020B0604020202020204" pitchFamily="34" charset="0"/>
                <a:cs typeface="Arial" panose="020B0604020202020204" pitchFamily="34" charset="0"/>
              </a:rPr>
              <a:t>with </a:t>
            </a:r>
            <a:r>
              <a:rPr lang="en-US" sz="2400" dirty="0" smtClean="0">
                <a:latin typeface="Arial" panose="020B0604020202020204" pitchFamily="34" charset="0"/>
                <a:cs typeface="Arial" panose="020B0604020202020204" pitchFamily="34" charset="0"/>
              </a:rPr>
              <a:t>mistake free practice of the new language.</a:t>
            </a:r>
          </a:p>
          <a:p>
            <a:pPr marL="0" indent="0" algn="just">
              <a:buNone/>
            </a:pPr>
            <a:r>
              <a:rPr lang="en-US" sz="2400" dirty="0" smtClean="0">
                <a:latin typeface="Arial" panose="020B0604020202020204" pitchFamily="34" charset="0"/>
                <a:cs typeface="Arial" panose="020B0604020202020204" pitchFamily="34" charset="0"/>
              </a:rPr>
              <a:t> </a:t>
            </a:r>
          </a:p>
          <a:p>
            <a:r>
              <a:rPr lang="en-US" sz="2400" dirty="0" smtClean="0">
                <a:latin typeface="Arial" panose="020B0604020202020204" pitchFamily="34" charset="0"/>
                <a:cs typeface="Arial" panose="020B0604020202020204" pitchFamily="34" charset="0"/>
              </a:rPr>
              <a:t>To do this practice stage activities have to be set up in the way illustrated below.</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44365411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Arial" panose="020B0604020202020204" pitchFamily="34" charset="0"/>
                <a:cs typeface="Arial" panose="020B0604020202020204" pitchFamily="34" charset="0"/>
              </a:rPr>
              <a:t>Example (model on the black board)</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US" sz="1800" dirty="0" smtClean="0">
                <a:latin typeface="Arial" panose="020B0604020202020204" pitchFamily="34" charset="0"/>
                <a:cs typeface="Arial" panose="020B0604020202020204" pitchFamily="34" charset="0"/>
              </a:rPr>
              <a:t>Invite: Would you like to…….? + time and place</a:t>
            </a:r>
          </a:p>
          <a:p>
            <a:r>
              <a:rPr lang="en-US" sz="1800" dirty="0" smtClean="0">
                <a:latin typeface="Arial" panose="020B0604020202020204" pitchFamily="34" charset="0"/>
                <a:cs typeface="Arial" panose="020B0604020202020204" pitchFamily="34" charset="0"/>
              </a:rPr>
              <a:t>Refuse: I’m sorry, I ‘m afraid I can’t.</a:t>
            </a:r>
          </a:p>
          <a:p>
            <a:r>
              <a:rPr lang="en-US" sz="1800" dirty="0" smtClean="0">
                <a:latin typeface="Arial" panose="020B0604020202020204" pitchFamily="34" charset="0"/>
                <a:cs typeface="Arial" panose="020B0604020202020204" pitchFamily="34" charset="0"/>
              </a:rPr>
              <a:t>Give reason:…………….</a:t>
            </a:r>
          </a:p>
          <a:p>
            <a:r>
              <a:rPr lang="en-US" sz="1800" dirty="0" smtClean="0">
                <a:latin typeface="Arial" panose="020B0604020202020204" pitchFamily="34" charset="0"/>
                <a:cs typeface="Arial" panose="020B0604020202020204" pitchFamily="34" charset="0"/>
              </a:rPr>
              <a:t>Invite again: Could you……instead?</a:t>
            </a:r>
          </a:p>
          <a:p>
            <a:r>
              <a:rPr lang="en-US" sz="1800" dirty="0" smtClean="0">
                <a:latin typeface="Arial" panose="020B0604020202020204" pitchFamily="34" charset="0"/>
                <a:cs typeface="Arial" panose="020B0604020202020204" pitchFamily="34" charset="0"/>
              </a:rPr>
              <a:t>Accept: Yes, thanks very much. That would be nice.</a:t>
            </a:r>
          </a:p>
          <a:p>
            <a:pPr marL="0" indent="0">
              <a:buNone/>
            </a:pPr>
            <a:r>
              <a:rPr lang="en-US" sz="1800" dirty="0" smtClean="0">
                <a:latin typeface="Arial" panose="020B0604020202020204" pitchFamily="34" charset="0"/>
                <a:cs typeface="Arial" panose="020B0604020202020204" pitchFamily="34" charset="0"/>
              </a:rPr>
              <a:t>Students may be given a handout of page  showing the seven days of the week. They may be asked to fill in the four days on which they are busy by writing in what they are going to do and when, </a:t>
            </a:r>
            <a:r>
              <a:rPr lang="en-US" sz="1800" dirty="0" err="1" smtClean="0">
                <a:latin typeface="Arial" panose="020B0604020202020204" pitchFamily="34" charset="0"/>
                <a:cs typeface="Arial" panose="020B0604020202020204" pitchFamily="34" charset="0"/>
              </a:rPr>
              <a:t>ie.day</a:t>
            </a:r>
            <a:r>
              <a:rPr lang="en-US" sz="1800" dirty="0" smtClean="0">
                <a:latin typeface="Arial" panose="020B0604020202020204" pitchFamily="34" charset="0"/>
                <a:cs typeface="Arial" panose="020B0604020202020204" pitchFamily="34" charset="0"/>
              </a:rPr>
              <a:t> or evening using either invented or real information. In pairs, the students then invite one another out and accept or refuse by consulting their handouts. The activity allows students to make mistakes in the prepositions of time and place, </a:t>
            </a:r>
            <a:r>
              <a:rPr lang="en-US" sz="1800" dirty="0" err="1" smtClean="0">
                <a:latin typeface="Arial" panose="020B0604020202020204" pitchFamily="34" charset="0"/>
                <a:cs typeface="Arial" panose="020B0604020202020204" pitchFamily="34" charset="0"/>
              </a:rPr>
              <a:t>E.g</a:t>
            </a:r>
            <a:r>
              <a:rPr lang="en-US" sz="1800" dirty="0" smtClean="0">
                <a:latin typeface="Arial" panose="020B0604020202020204" pitchFamily="34" charset="0"/>
                <a:cs typeface="Arial" panose="020B0604020202020204" pitchFamily="34" charset="0"/>
              </a:rPr>
              <a:t> but in their practice of the new language of inviting because this is given to them in the model.</a:t>
            </a:r>
          </a:p>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94096929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Practice Stage Procedures</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US" sz="2400" b="1" dirty="0" smtClean="0">
                <a:latin typeface="Arial" panose="020B0604020202020204" pitchFamily="34" charset="0"/>
                <a:cs typeface="Arial" panose="020B0604020202020204" pitchFamily="34" charset="0"/>
              </a:rPr>
              <a:t>At this moment teacher controls the task for the students</a:t>
            </a:r>
          </a:p>
          <a:p>
            <a:r>
              <a:rPr lang="en-US" sz="2400" b="1" dirty="0" smtClean="0">
                <a:latin typeface="Arial" panose="020B0604020202020204" pitchFamily="34" charset="0"/>
                <a:cs typeface="Arial" panose="020B0604020202020204" pitchFamily="34" charset="0"/>
              </a:rPr>
              <a:t>The teacher  </a:t>
            </a:r>
            <a:r>
              <a:rPr lang="en-US" sz="2400" b="1" dirty="0" smtClean="0">
                <a:latin typeface="Arial" panose="020B0604020202020204" pitchFamily="34" charset="0"/>
                <a:cs typeface="Arial" panose="020B0604020202020204" pitchFamily="34" charset="0"/>
              </a:rPr>
              <a:t>also </a:t>
            </a:r>
            <a:r>
              <a:rPr lang="en-US" sz="2400" b="1" dirty="0" smtClean="0">
                <a:latin typeface="Arial" panose="020B0604020202020204" pitchFamily="34" charset="0"/>
                <a:cs typeface="Arial" panose="020B0604020202020204" pitchFamily="34" charset="0"/>
              </a:rPr>
              <a:t>tries </a:t>
            </a:r>
            <a:r>
              <a:rPr lang="en-US" sz="2400" b="1" dirty="0" smtClean="0">
                <a:latin typeface="Arial" panose="020B0604020202020204" pitchFamily="34" charset="0"/>
                <a:cs typeface="Arial" panose="020B0604020202020204" pitchFamily="34" charset="0"/>
              </a:rPr>
              <a:t>to make it purposeful for the students</a:t>
            </a:r>
          </a:p>
          <a:p>
            <a:r>
              <a:rPr lang="en-US" sz="2400" b="1" dirty="0" smtClean="0">
                <a:latin typeface="Arial" panose="020B0604020202020204" pitchFamily="34" charset="0"/>
                <a:cs typeface="Arial" panose="020B0604020202020204" pitchFamily="34" charset="0"/>
              </a:rPr>
              <a:t>Most important point is ‘ what order to carry out’</a:t>
            </a:r>
          </a:p>
          <a:p>
            <a:r>
              <a:rPr lang="en-US" sz="2400" b="1" dirty="0" smtClean="0">
                <a:latin typeface="Arial" panose="020B0604020202020204" pitchFamily="34" charset="0"/>
                <a:cs typeface="Arial" panose="020B0604020202020204" pitchFamily="34" charset="0"/>
              </a:rPr>
              <a:t>The order follows from the presentation stage work to the other stages.</a:t>
            </a:r>
          </a:p>
          <a:p>
            <a:r>
              <a:rPr lang="en-US" sz="2400" b="1" dirty="0" smtClean="0">
                <a:latin typeface="Arial" panose="020B0604020202020204" pitchFamily="34" charset="0"/>
                <a:cs typeface="Arial" panose="020B0604020202020204" pitchFamily="34" charset="0"/>
              </a:rPr>
              <a:t>The shift changes from teacher to student</a:t>
            </a:r>
            <a:endParaRPr lang="en-US" sz="24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269942738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Conclusion of the Practice Stage</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US" sz="1800" dirty="0" smtClean="0">
                <a:latin typeface="Arial" panose="020B0604020202020204" pitchFamily="34" charset="0"/>
                <a:cs typeface="Arial" panose="020B0604020202020204" pitchFamily="34" charset="0"/>
              </a:rPr>
              <a:t>At the practice stage each student must be helped to apply the new language to interesting and relevant situations that illustrate its</a:t>
            </a:r>
          </a:p>
          <a:p>
            <a:r>
              <a:rPr lang="en-US" sz="1800" dirty="0" smtClean="0">
                <a:latin typeface="Arial" panose="020B0604020202020204" pitchFamily="34" charset="0"/>
                <a:cs typeface="Arial" panose="020B0604020202020204" pitchFamily="34" charset="0"/>
              </a:rPr>
              <a:t>Form</a:t>
            </a:r>
          </a:p>
          <a:p>
            <a:r>
              <a:rPr lang="en-US" sz="1800" dirty="0" smtClean="0">
                <a:latin typeface="Arial" panose="020B0604020202020204" pitchFamily="34" charset="0"/>
                <a:cs typeface="Arial" panose="020B0604020202020204" pitchFamily="34" charset="0"/>
              </a:rPr>
              <a:t>Meaning</a:t>
            </a:r>
          </a:p>
          <a:p>
            <a:r>
              <a:rPr lang="en-US" sz="1800" dirty="0" smtClean="0">
                <a:latin typeface="Arial" panose="020B0604020202020204" pitchFamily="34" charset="0"/>
                <a:cs typeface="Arial" panose="020B0604020202020204" pitchFamily="34" charset="0"/>
              </a:rPr>
              <a:t>Usefulness</a:t>
            </a:r>
          </a:p>
          <a:p>
            <a:pPr marL="0" indent="0">
              <a:buNone/>
            </a:pPr>
            <a:r>
              <a:rPr lang="en-US" sz="1800" dirty="0" smtClean="0">
                <a:latin typeface="Arial" panose="020B0604020202020204" pitchFamily="34" charset="0"/>
                <a:cs typeface="Arial" panose="020B0604020202020204" pitchFamily="34" charset="0"/>
              </a:rPr>
              <a:t>This takes place in controlled but interesting conditions that include aspects of real communication.</a:t>
            </a:r>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8529431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latin typeface="Arial" panose="020B0604020202020204" pitchFamily="34" charset="0"/>
                <a:cs typeface="Arial" panose="020B0604020202020204" pitchFamily="34" charset="0"/>
              </a:rPr>
              <a:t>Summary</a:t>
            </a:r>
            <a:endParaRPr lang="en-US" sz="2800" b="1"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fontScale="92500" lnSpcReduction="10000"/>
          </a:bodyPr>
          <a:lstStyle/>
          <a:p>
            <a:pPr algn="just"/>
            <a:r>
              <a:rPr lang="en-US" sz="1800" dirty="0">
                <a:latin typeface="Arial" panose="020B0604020202020204" pitchFamily="34" charset="0"/>
                <a:cs typeface="Arial" panose="020B0604020202020204" pitchFamily="34" charset="0"/>
              </a:rPr>
              <a:t>The rationale behind the practice or accuracy practice stage is that of giving students the opportunity to use the newly presented  language in a controlled framework so as to allow them to memorize its form and assimilate its meaning more fully.</a:t>
            </a:r>
          </a:p>
          <a:p>
            <a:pPr algn="just"/>
            <a:r>
              <a:rPr lang="en-US" sz="1800" dirty="0">
                <a:latin typeface="Arial" panose="020B0604020202020204" pitchFamily="34" charset="0"/>
                <a:cs typeface="Arial" panose="020B0604020202020204" pitchFamily="34" charset="0"/>
              </a:rPr>
              <a:t>Traditionally, this stage of the lesson was dominated by teacher-led drills</a:t>
            </a:r>
            <a:br>
              <a:rPr lang="en-US" sz="1800" dirty="0">
                <a:latin typeface="Arial" panose="020B0604020202020204" pitchFamily="34" charset="0"/>
                <a:cs typeface="Arial" panose="020B0604020202020204" pitchFamily="34" charset="0"/>
              </a:rPr>
            </a:br>
            <a:endParaRPr lang="en-US" sz="1800" dirty="0">
              <a:latin typeface="Arial" panose="020B0604020202020204" pitchFamily="34" charset="0"/>
              <a:cs typeface="Arial" panose="020B0604020202020204" pitchFamily="34" charset="0"/>
            </a:endParaRPr>
          </a:p>
          <a:p>
            <a:r>
              <a:rPr lang="en-US" sz="1800" dirty="0">
                <a:latin typeface="Arial" panose="020B0604020202020204" pitchFamily="34" charset="0"/>
                <a:cs typeface="Arial" panose="020B0604020202020204" pitchFamily="34" charset="0"/>
              </a:rPr>
              <a:t>Recently, however, it has come to include interactive communicative activities between students, on the grounds  that student interaction provides greater and more authentic practice for  each student and the communicative activities increase students’ interest understanding and retention of the new  </a:t>
            </a:r>
            <a:r>
              <a:rPr lang="en-US" sz="1800" dirty="0" smtClean="0">
                <a:latin typeface="Arial" panose="020B0604020202020204" pitchFamily="34" charset="0"/>
                <a:cs typeface="Arial" panose="020B0604020202020204" pitchFamily="34" charset="0"/>
              </a:rPr>
              <a:t>language.</a:t>
            </a:r>
          </a:p>
          <a:p>
            <a:pPr marL="0" indent="0">
              <a:buNone/>
            </a:pPr>
            <a:r>
              <a:rPr lang="en-US" sz="1900" b="1" dirty="0">
                <a:latin typeface="Arial" panose="020B0604020202020204" pitchFamily="34" charset="0"/>
                <a:cs typeface="Arial" panose="020B0604020202020204" pitchFamily="34" charset="0"/>
              </a:rPr>
              <a:t>What is the difference between a drill and an activity?</a:t>
            </a:r>
          </a:p>
          <a:p>
            <a:r>
              <a:rPr lang="en-US" sz="1800" dirty="0" smtClean="0">
                <a:latin typeface="Arial" panose="020B0604020202020204" pitchFamily="34" charset="0"/>
                <a:cs typeface="Arial" panose="020B0604020202020204" pitchFamily="34" charset="0"/>
              </a:rPr>
              <a:t>A </a:t>
            </a:r>
            <a:r>
              <a:rPr lang="en-US" sz="1800" dirty="0">
                <a:latin typeface="Arial" panose="020B0604020202020204" pitchFamily="34" charset="0"/>
                <a:cs typeface="Arial" panose="020B0604020202020204" pitchFamily="34" charset="0"/>
              </a:rPr>
              <a:t>drill is normally paced, cued and conducted  by the teacher, with the class responding either chorally or individually.</a:t>
            </a:r>
          </a:p>
          <a:p>
            <a:r>
              <a:rPr lang="en-US" sz="1800" dirty="0">
                <a:latin typeface="Arial" panose="020B0604020202020204" pitchFamily="34" charset="0"/>
                <a:cs typeface="Arial" panose="020B0604020202020204" pitchFamily="34" charset="0"/>
              </a:rPr>
              <a:t>While an activity is paced and controlled more by students themselves as they talk to one another, prompted by visual or written cues</a:t>
            </a:r>
          </a:p>
        </p:txBody>
      </p:sp>
    </p:spTree>
    <p:extLst>
      <p:ext uri="{BB962C8B-B14F-4D97-AF65-F5344CB8AC3E}">
        <p14:creationId xmlns:p14="http://schemas.microsoft.com/office/powerpoint/2010/main" xmlns="" val="124455409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Arial" panose="020B0604020202020204" pitchFamily="34" charset="0"/>
                <a:cs typeface="Arial" panose="020B0604020202020204" pitchFamily="34" charset="0"/>
              </a:rPr>
              <a:t>Summary</a:t>
            </a:r>
            <a:endParaRPr lang="en-US" sz="2800" dirty="0">
              <a:latin typeface="Arial" panose="020B0604020202020204" pitchFamily="34" charset="0"/>
              <a:cs typeface="Arial" panose="020B0604020202020204" pitchFamily="34" charset="0"/>
            </a:endParaRPr>
          </a:p>
        </p:txBody>
      </p:sp>
      <p:sp>
        <p:nvSpPr>
          <p:cNvPr id="3" name="Content Placeholder 2"/>
          <p:cNvSpPr>
            <a:spLocks noGrp="1"/>
          </p:cNvSpPr>
          <p:nvPr>
            <p:ph idx="1"/>
          </p:nvPr>
        </p:nvSpPr>
        <p:spPr/>
        <p:txBody>
          <a:bodyPr>
            <a:normAutofit/>
          </a:bodyPr>
          <a:lstStyle/>
          <a:p>
            <a:r>
              <a:rPr lang="en-US" sz="1800" dirty="0">
                <a:latin typeface="Arial" panose="020B0604020202020204" pitchFamily="34" charset="0"/>
                <a:cs typeface="Arial" panose="020B0604020202020204" pitchFamily="34" charset="0"/>
              </a:rPr>
              <a:t>Meaningful drills require students to understand the cues they hear.</a:t>
            </a:r>
          </a:p>
          <a:p>
            <a:r>
              <a:rPr lang="en-US" sz="1800" dirty="0">
                <a:latin typeface="Arial" panose="020B0604020202020204" pitchFamily="34" charset="0"/>
                <a:cs typeface="Arial" panose="020B0604020202020204" pitchFamily="34" charset="0"/>
              </a:rPr>
              <a:t>They are meaningful because they give students meaning based choice as to what they reply as in the following </a:t>
            </a:r>
            <a:r>
              <a:rPr lang="en-US" sz="1800" dirty="0" smtClean="0">
                <a:latin typeface="Arial" panose="020B0604020202020204" pitchFamily="34" charset="0"/>
                <a:cs typeface="Arial" panose="020B0604020202020204" pitchFamily="34" charset="0"/>
              </a:rPr>
              <a:t>examples.</a:t>
            </a:r>
          </a:p>
          <a:p>
            <a:pPr marL="0" indent="0">
              <a:buNone/>
            </a:pPr>
            <a:r>
              <a:rPr lang="en-US" sz="1800" dirty="0" smtClean="0">
                <a:latin typeface="Arial" panose="020B0604020202020204" pitchFamily="34" charset="0"/>
                <a:cs typeface="Arial" panose="020B0604020202020204" pitchFamily="34" charset="0"/>
              </a:rPr>
              <a:t>   </a:t>
            </a:r>
            <a:r>
              <a:rPr lang="en-US" sz="1800" b="1" dirty="0" smtClean="0">
                <a:latin typeface="Arial" panose="020B0604020202020204" pitchFamily="34" charset="0"/>
                <a:cs typeface="Arial" panose="020B0604020202020204" pitchFamily="34" charset="0"/>
              </a:rPr>
              <a:t>Practice stage procedure</a:t>
            </a:r>
          </a:p>
          <a:p>
            <a:r>
              <a:rPr lang="en-US" sz="1800" dirty="0">
                <a:latin typeface="Arial" panose="020B0604020202020204" pitchFamily="34" charset="0"/>
                <a:cs typeface="Arial" panose="020B0604020202020204" pitchFamily="34" charset="0"/>
              </a:rPr>
              <a:t>At this moment teacher controls the task for the students</a:t>
            </a:r>
          </a:p>
          <a:p>
            <a:r>
              <a:rPr lang="en-US" sz="1800" dirty="0">
                <a:latin typeface="Arial" panose="020B0604020202020204" pitchFamily="34" charset="0"/>
                <a:cs typeface="Arial" panose="020B0604020202020204" pitchFamily="34" charset="0"/>
              </a:rPr>
              <a:t>He also tire to make it purposeful for the students</a:t>
            </a:r>
          </a:p>
          <a:p>
            <a:r>
              <a:rPr lang="en-US" sz="1800" dirty="0">
                <a:latin typeface="Arial" panose="020B0604020202020204" pitchFamily="34" charset="0"/>
                <a:cs typeface="Arial" panose="020B0604020202020204" pitchFamily="34" charset="0"/>
              </a:rPr>
              <a:t>Most important point is ‘ what order to carry out’</a:t>
            </a:r>
          </a:p>
          <a:p>
            <a:r>
              <a:rPr lang="en-US" sz="1800" dirty="0">
                <a:latin typeface="Arial" panose="020B0604020202020204" pitchFamily="34" charset="0"/>
                <a:cs typeface="Arial" panose="020B0604020202020204" pitchFamily="34" charset="0"/>
              </a:rPr>
              <a:t>The order follows from the presentation stage work to the other stages.</a:t>
            </a:r>
          </a:p>
          <a:p>
            <a:r>
              <a:rPr lang="en-US" sz="1800" dirty="0">
                <a:latin typeface="Arial" panose="020B0604020202020204" pitchFamily="34" charset="0"/>
                <a:cs typeface="Arial" panose="020B0604020202020204" pitchFamily="34" charset="0"/>
              </a:rPr>
              <a:t>The shift changes from teacher to student</a:t>
            </a:r>
          </a:p>
          <a:p>
            <a:endParaRPr lang="en-US"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xmlns="" val="60636657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227</TotalTime>
  <Words>1128</Words>
  <Application>Microsoft Office PowerPoint</Application>
  <PresentationFormat>On-screen Show (4:3)</PresentationFormat>
  <Paragraphs>118</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The Practice Stage</vt:lpstr>
      <vt:lpstr>Review of Lecture # 3</vt:lpstr>
      <vt:lpstr>The Practice Stage</vt:lpstr>
      <vt:lpstr>The features of Practice Stage Work</vt:lpstr>
      <vt:lpstr>The features of Practice Stage Work</vt:lpstr>
      <vt:lpstr>The features of Practice Stage Work</vt:lpstr>
      <vt:lpstr>The features of Practice Stage Work</vt:lpstr>
      <vt:lpstr>The features of Practice Stage Work</vt:lpstr>
      <vt:lpstr>The features of Practice Stage Work</vt:lpstr>
      <vt:lpstr>The features of Practice Stage Work</vt:lpstr>
      <vt:lpstr>Controlling Language at the Practice Stage </vt:lpstr>
      <vt:lpstr>Example (model on the black board)</vt:lpstr>
      <vt:lpstr>Practice Stage Procedures</vt:lpstr>
      <vt:lpstr>Conclusion of the Practice Stage</vt:lpstr>
      <vt:lpstr>Summary</vt:lpstr>
      <vt:lpstr>Summary</vt:lpstr>
    </vt:vector>
  </TitlesOfParts>
  <Company>Windows User</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Practice Stage</dc:title>
  <dc:creator>DELL</dc:creator>
  <cp:lastModifiedBy>NTS</cp:lastModifiedBy>
  <cp:revision>24</cp:revision>
  <dcterms:created xsi:type="dcterms:W3CDTF">2014-02-22T18:04:18Z</dcterms:created>
  <dcterms:modified xsi:type="dcterms:W3CDTF">2014-03-05T08:34:03Z</dcterms:modified>
</cp:coreProperties>
</file>