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717407-1C6C-41CA-84FB-CC04E0F04963}"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717407-1C6C-41CA-84FB-CC04E0F04963}"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717407-1C6C-41CA-84FB-CC04E0F04963}"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717407-1C6C-41CA-84FB-CC04E0F04963}" type="datetimeFigureOut">
              <a:rPr lang="en-US" smtClean="0"/>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717407-1C6C-41CA-84FB-CC04E0F04963}" type="datetimeFigureOut">
              <a:rPr lang="en-US" smtClean="0"/>
              <a:t>5/3/2014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717407-1C6C-41CA-84FB-CC04E0F04963}" type="datetimeFigureOut">
              <a:rPr lang="en-US" smtClean="0"/>
              <a:t>5/3/2014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717407-1C6C-41CA-84FB-CC04E0F04963}" type="datetimeFigureOut">
              <a:rPr lang="en-US" smtClean="0"/>
              <a:t>5/3/2014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717407-1C6C-41CA-84FB-CC04E0F04963}" type="datetimeFigureOut">
              <a:rPr lang="en-US" smtClean="0"/>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717407-1C6C-41CA-84FB-CC04E0F04963}" type="datetimeFigureOut">
              <a:rPr lang="en-US" smtClean="0"/>
              <a:t>5/3/2014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717407-1C6C-41CA-84FB-CC04E0F04963}"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717407-1C6C-41CA-84FB-CC04E0F04963}" type="datetimeFigureOut">
              <a:rPr lang="en-US" smtClean="0"/>
              <a:t>5/3/2014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DBA204-92E6-473F-8F97-0156E3BB2B4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1625" y="6245225"/>
            <a:ext cx="2289175" cy="476250"/>
          </a:xfrm>
        </p:spPr>
        <p:txBody>
          <a:bodyPr/>
          <a:lstStyle>
            <a:lvl1pPr>
              <a:defRPr/>
            </a:lvl1pPr>
          </a:lstStyle>
          <a:p>
            <a:pPr>
              <a:defRPr/>
            </a:pPr>
            <a:endParaRPr lang="en-US" altLang="zh-CN"/>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ltLang="zh-CN"/>
          </a:p>
        </p:txBody>
      </p:sp>
      <p:sp>
        <p:nvSpPr>
          <p:cNvPr id="7" name="Slide Number Placeholder 6"/>
          <p:cNvSpPr>
            <a:spLocks noGrp="1"/>
          </p:cNvSpPr>
          <p:nvPr>
            <p:ph type="sldNum" sz="quarter" idx="12"/>
          </p:nvPr>
        </p:nvSpPr>
        <p:spPr>
          <a:xfrm>
            <a:off x="6553200" y="6245225"/>
            <a:ext cx="2289175" cy="476250"/>
          </a:xfrm>
        </p:spPr>
        <p:txBody>
          <a:bodyPr/>
          <a:lstStyle>
            <a:lvl1pPr>
              <a:defRPr smtClean="0"/>
            </a:lvl1pPr>
          </a:lstStyle>
          <a:p>
            <a:pPr>
              <a:defRPr/>
            </a:pPr>
            <a:fld id="{9CEBC8C7-4F68-4AD2-A1FC-FA748A3DDD24}" type="slidenum">
              <a:rPr lang="en-US" altLang="zh-CN"/>
              <a:pPr>
                <a:defRPr/>
              </a:pPr>
              <a:t>‹#›</a:t>
            </a:fld>
            <a:endParaRPr lang="en-US" altLang="zh-CN"/>
          </a:p>
        </p:txBody>
      </p:sp>
    </p:spTree>
  </p:cSld>
  <p:clrMapOvr>
    <a:masterClrMapping/>
  </p:clrMapOvr>
  <p:transition spd="slow">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717407-1C6C-41CA-84FB-CC04E0F04963}" type="datetimeFigureOut">
              <a:rPr lang="en-US" smtClean="0"/>
              <a:t>5/3/2014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DBA204-92E6-473F-8F97-0156E3BB2B4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4.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2800" dirty="0" smtClean="0">
                <a:solidFill>
                  <a:schemeClr val="tx1">
                    <a:lumMod val="75000"/>
                    <a:lumOff val="25000"/>
                  </a:schemeClr>
                </a:solidFill>
                <a:latin typeface="Arial" panose="020B0604020202020204" pitchFamily="34" charset="0"/>
                <a:cs typeface="Arial" panose="020B0604020202020204" pitchFamily="34" charset="0"/>
              </a:rPr>
              <a:t>Second Language Acquisition/Learning</a:t>
            </a:r>
            <a:endParaRPr 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651" name="Content Placeholder 2"/>
          <p:cNvSpPr>
            <a:spLocks noGrp="1"/>
          </p:cNvSpPr>
          <p:nvPr>
            <p:ph idx="1"/>
          </p:nvPr>
        </p:nvSpPr>
        <p:spPr/>
        <p:txBody>
          <a:bodyPr/>
          <a:lstStyle/>
          <a:p>
            <a:pPr algn="ctr" eaLnBrk="1" hangingPunct="1"/>
            <a:r>
              <a:rPr lang="en-US" altLang="en-US" smtClean="0">
                <a:ea typeface="宋体" charset="-122"/>
              </a:rPr>
              <a:t>Lecture # 30</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2800" dirty="0" smtClean="0">
                <a:solidFill>
                  <a:schemeClr val="tx1">
                    <a:lumMod val="75000"/>
                    <a:lumOff val="25000"/>
                  </a:schemeClr>
                </a:solidFill>
                <a:latin typeface="Arial" panose="020B0604020202020204" pitchFamily="34" charset="0"/>
                <a:cs typeface="Arial" panose="020B0604020202020204" pitchFamily="34" charset="0"/>
              </a:rPr>
              <a:t>Review of last lecture</a:t>
            </a:r>
            <a:endParaRPr 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43000"/>
            <a:ext cx="8229600" cy="4983163"/>
          </a:xfrm>
        </p:spPr>
        <p:txBody>
          <a:bodyPr rtlCol="0">
            <a:normAutofit fontScale="70000" lnSpcReduction="20000"/>
          </a:bodyPr>
          <a:lstStyle/>
          <a:p>
            <a:pPr marL="91440" indent="-91440" eaLnBrk="1" fontAlgn="auto" hangingPunct="1">
              <a:defRPr/>
            </a:pPr>
            <a:r>
              <a:rPr lang="en-US" altLang="zh-CN" dirty="0">
                <a:solidFill>
                  <a:schemeClr val="tx1">
                    <a:lumMod val="75000"/>
                    <a:lumOff val="25000"/>
                  </a:schemeClr>
                </a:solidFill>
              </a:rPr>
              <a:t>It is no wonder that parents take such joy in observing their children</a:t>
            </a:r>
            <a:r>
              <a:rPr lang="en-US" altLang="zh-CN" dirty="0">
                <a:solidFill>
                  <a:schemeClr val="tx1">
                    <a:lumMod val="75000"/>
                    <a:lumOff val="25000"/>
                  </a:schemeClr>
                </a:solidFill>
                <a:latin typeface="Arial" panose="020B0604020202020204" pitchFamily="34" charset="0"/>
              </a:rPr>
              <a:t>’</a:t>
            </a:r>
            <a:r>
              <a:rPr lang="en-US" altLang="zh-CN" dirty="0">
                <a:solidFill>
                  <a:schemeClr val="tx1">
                    <a:lumMod val="75000"/>
                    <a:lumOff val="25000"/>
                  </a:schemeClr>
                </a:solidFill>
              </a:rPr>
              <a:t>s first step in the acquisition of language. Consider the following sequence between a mother and her 3-month-old daughter.</a:t>
            </a:r>
          </a:p>
          <a:p>
            <a:pPr marL="91440" indent="-91440" eaLnBrk="1" fontAlgn="auto" hangingPunct="1">
              <a:defRPr/>
            </a:pPr>
            <a:r>
              <a:rPr lang="en-US" altLang="zh-CN" i="1" dirty="0">
                <a:solidFill>
                  <a:srgbClr val="FF0000"/>
                </a:solidFill>
              </a:rPr>
              <a:t>First language acquisition</a:t>
            </a:r>
            <a:r>
              <a:rPr lang="en-US" altLang="zh-CN" dirty="0">
                <a:solidFill>
                  <a:schemeClr val="tx1">
                    <a:lumMod val="75000"/>
                    <a:lumOff val="25000"/>
                  </a:schemeClr>
                </a:solidFill>
              </a:rPr>
              <a:t> </a:t>
            </a:r>
            <a:r>
              <a:rPr lang="en-US" altLang="zh-CN" dirty="0">
                <a:solidFill>
                  <a:srgbClr val="FF5050"/>
                </a:solidFill>
              </a:rPr>
              <a:t>(L1 acquisition)</a:t>
            </a:r>
            <a:r>
              <a:rPr lang="en-US" altLang="zh-CN" dirty="0">
                <a:solidFill>
                  <a:schemeClr val="tx1">
                    <a:lumMod val="75000"/>
                    <a:lumOff val="25000"/>
                  </a:schemeClr>
                </a:solidFill>
              </a:rPr>
              <a:t> is the term most commonly used to describe the process whereby children become speakers of their native language and languages .</a:t>
            </a:r>
          </a:p>
          <a:p>
            <a:pPr marL="91440" indent="-91440" eaLnBrk="1" fontAlgn="auto" hangingPunct="1">
              <a:defRPr/>
            </a:pPr>
            <a:r>
              <a:rPr lang="en-US" altLang="zh-CN" dirty="0">
                <a:solidFill>
                  <a:schemeClr val="tx1">
                    <a:lumMod val="75000"/>
                    <a:lumOff val="25000"/>
                  </a:schemeClr>
                </a:solidFill>
              </a:rPr>
              <a:t>L1 acquisition is remarkable for the speed with which it takes place. The speed of acquisition has led to the belief that there is some </a:t>
            </a:r>
            <a:r>
              <a:rPr lang="en-US" altLang="zh-CN" dirty="0">
                <a:solidFill>
                  <a:schemeClr val="tx1">
                    <a:lumMod val="75000"/>
                    <a:lumOff val="25000"/>
                  </a:schemeClr>
                </a:solidFill>
                <a:latin typeface="Arial" panose="020B0604020202020204" pitchFamily="34" charset="0"/>
              </a:rPr>
              <a:t>“</a:t>
            </a:r>
            <a:r>
              <a:rPr lang="en-US" altLang="zh-CN" dirty="0">
                <a:solidFill>
                  <a:schemeClr val="tx1">
                    <a:lumMod val="75000"/>
                    <a:lumOff val="25000"/>
                  </a:schemeClr>
                </a:solidFill>
              </a:rPr>
              <a:t>innate</a:t>
            </a:r>
            <a:r>
              <a:rPr lang="en-US" altLang="zh-CN" dirty="0">
                <a:solidFill>
                  <a:schemeClr val="tx1">
                    <a:lumMod val="75000"/>
                    <a:lumOff val="25000"/>
                  </a:schemeClr>
                </a:solidFill>
                <a:latin typeface="Arial" panose="020B0604020202020204" pitchFamily="34" charset="0"/>
              </a:rPr>
              <a:t>”</a:t>
            </a:r>
            <a:r>
              <a:rPr lang="en-US" altLang="zh-CN" dirty="0">
                <a:solidFill>
                  <a:schemeClr val="tx1">
                    <a:lumMod val="75000"/>
                    <a:lumOff val="25000"/>
                  </a:schemeClr>
                </a:solidFill>
              </a:rPr>
              <a:t> proposition in the human infant to acquire language. This is usually called the </a:t>
            </a:r>
            <a:r>
              <a:rPr lang="en-US" altLang="zh-CN" dirty="0">
                <a:solidFill>
                  <a:schemeClr val="tx1">
                    <a:lumMod val="75000"/>
                    <a:lumOff val="25000"/>
                  </a:schemeClr>
                </a:solidFill>
                <a:latin typeface="Arial" panose="020B0604020202020204" pitchFamily="34" charset="0"/>
              </a:rPr>
              <a:t>“</a:t>
            </a:r>
            <a:r>
              <a:rPr lang="en-US" altLang="zh-CN" i="1" u="sng" dirty="0">
                <a:solidFill>
                  <a:srgbClr val="3366FF"/>
                </a:solidFill>
              </a:rPr>
              <a:t>language faculty</a:t>
            </a:r>
            <a:r>
              <a:rPr lang="en-US" altLang="zh-CN" dirty="0">
                <a:solidFill>
                  <a:schemeClr val="tx1">
                    <a:lumMod val="75000"/>
                    <a:lumOff val="25000"/>
                  </a:schemeClr>
                </a:solidFill>
                <a:latin typeface="Arial" panose="020B0604020202020204" pitchFamily="34" charset="0"/>
              </a:rPr>
              <a:t>”</a:t>
            </a:r>
            <a:r>
              <a:rPr lang="en-US" altLang="zh-CN" dirty="0">
                <a:solidFill>
                  <a:schemeClr val="tx1">
                    <a:lumMod val="75000"/>
                    <a:lumOff val="25000"/>
                  </a:schemeClr>
                </a:solidFill>
              </a:rPr>
              <a:t> with which each newborn child is endowed. </a:t>
            </a:r>
          </a:p>
          <a:p>
            <a:pPr marL="91440" indent="-91440" eaLnBrk="1" fontAlgn="auto" hangingPunct="1">
              <a:defRPr/>
            </a:pPr>
            <a:r>
              <a:rPr lang="en-US" altLang="zh-CN" dirty="0">
                <a:solidFill>
                  <a:schemeClr val="tx1">
                    <a:lumMod val="75000"/>
                    <a:lumOff val="25000"/>
                  </a:schemeClr>
                </a:solidFill>
              </a:rPr>
              <a:t>There are basically </a:t>
            </a:r>
            <a:r>
              <a:rPr lang="en-US" altLang="zh-CN" dirty="0">
                <a:solidFill>
                  <a:schemeClr val="hlink"/>
                </a:solidFill>
              </a:rPr>
              <a:t>two </a:t>
            </a:r>
            <a:r>
              <a:rPr lang="en-US" altLang="zh-CN" dirty="0">
                <a:solidFill>
                  <a:schemeClr val="tx1">
                    <a:lumMod val="75000"/>
                    <a:lumOff val="25000"/>
                  </a:schemeClr>
                </a:solidFill>
              </a:rPr>
              <a:t>approaches to the question of first language acquisition:</a:t>
            </a:r>
          </a:p>
          <a:p>
            <a:pPr marL="91440" indent="-91440" eaLnBrk="1" fontAlgn="auto" hangingPunct="1">
              <a:buFont typeface="Arial" panose="020B0604020202020204" pitchFamily="34" charset="0"/>
              <a:buNone/>
              <a:defRPr/>
            </a:pPr>
            <a:r>
              <a:rPr lang="en-US" altLang="en-US" dirty="0">
                <a:solidFill>
                  <a:schemeClr val="tx1">
                    <a:lumMod val="75000"/>
                    <a:lumOff val="25000"/>
                  </a:schemeClr>
                </a:solidFill>
                <a:ea typeface="宋体" panose="02010600030101010101" pitchFamily="2" charset="-122"/>
                <a:hlinkClick r:id="rId2" action="ppaction://hlinksldjump"/>
              </a:rPr>
              <a:t>①</a:t>
            </a:r>
            <a:r>
              <a:rPr lang="en-US" altLang="zh-CN" dirty="0">
                <a:solidFill>
                  <a:schemeClr val="tx1">
                    <a:lumMod val="75000"/>
                    <a:lumOff val="25000"/>
                  </a:schemeClr>
                </a:solidFill>
              </a:rPr>
              <a:t>The behaviorist approach </a:t>
            </a:r>
          </a:p>
          <a:p>
            <a:pPr marL="91440" indent="-91440" eaLnBrk="1" fontAlgn="auto" hangingPunct="1">
              <a:buFont typeface="Arial" panose="020B0604020202020204" pitchFamily="34" charset="0"/>
              <a:buNone/>
              <a:defRPr/>
            </a:pPr>
            <a:r>
              <a:rPr lang="en-US" altLang="en-US" dirty="0">
                <a:solidFill>
                  <a:schemeClr val="tx1">
                    <a:lumMod val="75000"/>
                    <a:lumOff val="25000"/>
                  </a:schemeClr>
                </a:solidFill>
                <a:ea typeface="宋体" panose="02010600030101010101" pitchFamily="2" charset="-122"/>
                <a:hlinkClick r:id="rId3" action="ppaction://hlinksldjump"/>
              </a:rPr>
              <a:t>②</a:t>
            </a:r>
            <a:r>
              <a:rPr lang="en-US" altLang="zh-CN" dirty="0">
                <a:solidFill>
                  <a:schemeClr val="tx1">
                    <a:lumMod val="75000"/>
                    <a:lumOff val="25000"/>
                  </a:schemeClr>
                </a:solidFill>
              </a:rPr>
              <a:t>The innateness approach</a:t>
            </a:r>
          </a:p>
          <a:p>
            <a:pPr marL="91440" indent="-91440" eaLnBrk="1" fontAlgn="auto" hangingPunct="1">
              <a:defRPr/>
            </a:pPr>
            <a:endParaRPr lang="en-US" dirty="0">
              <a:solidFill>
                <a:schemeClr val="tx1">
                  <a:lumMod val="75000"/>
                  <a:lumOff val="25000"/>
                </a:schemeClr>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2800" dirty="0" smtClean="0">
                <a:solidFill>
                  <a:schemeClr val="tx1">
                    <a:lumMod val="75000"/>
                    <a:lumOff val="25000"/>
                  </a:schemeClr>
                </a:solidFill>
                <a:latin typeface="Arial" panose="020B0604020202020204" pitchFamily="34" charset="0"/>
                <a:cs typeface="Arial" panose="020B0604020202020204" pitchFamily="34" charset="0"/>
              </a:rPr>
              <a:t>Review </a:t>
            </a:r>
            <a:r>
              <a:rPr lang="en-US" sz="2800" dirty="0" err="1" smtClean="0">
                <a:solidFill>
                  <a:schemeClr val="tx1">
                    <a:lumMod val="75000"/>
                    <a:lumOff val="25000"/>
                  </a:schemeClr>
                </a:solidFill>
                <a:latin typeface="Arial" panose="020B0604020202020204" pitchFamily="34" charset="0"/>
                <a:cs typeface="Arial" panose="020B0604020202020204" pitchFamily="34" charset="0"/>
              </a:rPr>
              <a:t>cont</a:t>
            </a:r>
            <a:r>
              <a:rPr lang="en-US" sz="2800" dirty="0" smtClean="0">
                <a:solidFill>
                  <a:schemeClr val="tx1">
                    <a:lumMod val="75000"/>
                    <a:lumOff val="25000"/>
                  </a:schemeClr>
                </a:solidFill>
                <a:latin typeface="Arial" panose="020B0604020202020204" pitchFamily="34" charset="0"/>
                <a:cs typeface="Arial" panose="020B0604020202020204" pitchFamily="34" charset="0"/>
              </a:rPr>
              <a:t>…..</a:t>
            </a:r>
            <a:endParaRPr 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rtlCol="0">
            <a:normAutofit fontScale="85000" lnSpcReduction="10000"/>
          </a:bodyPr>
          <a:lstStyle/>
          <a:p>
            <a:pPr marL="609600" indent="-609600" eaLnBrk="1" fontAlgn="auto" hangingPunct="1">
              <a:defRPr/>
            </a:pPr>
            <a:r>
              <a:rPr lang="en-US" altLang="zh-CN" dirty="0">
                <a:solidFill>
                  <a:schemeClr val="tx1">
                    <a:lumMod val="75000"/>
                    <a:lumOff val="25000"/>
                  </a:schemeClr>
                </a:solidFill>
              </a:rPr>
              <a:t>A good deal of research on the acquisition of first language focuses on children</a:t>
            </a:r>
            <a:r>
              <a:rPr lang="en-US" altLang="zh-CN" dirty="0">
                <a:solidFill>
                  <a:schemeClr val="tx1">
                    <a:lumMod val="75000"/>
                    <a:lumOff val="25000"/>
                  </a:schemeClr>
                </a:solidFill>
                <a:latin typeface="Arial" panose="020B0604020202020204" pitchFamily="34" charset="0"/>
              </a:rPr>
              <a:t>’</a:t>
            </a:r>
            <a:r>
              <a:rPr lang="en-US" altLang="zh-CN" dirty="0">
                <a:solidFill>
                  <a:schemeClr val="tx1">
                    <a:lumMod val="75000"/>
                    <a:lumOff val="25000"/>
                  </a:schemeClr>
                </a:solidFill>
              </a:rPr>
              <a:t>s early utterances. The establishment of stage of acquisition is probably the best-known outcome of research on children</a:t>
            </a:r>
            <a:r>
              <a:rPr lang="en-US" altLang="zh-CN" dirty="0">
                <a:solidFill>
                  <a:schemeClr val="tx1">
                    <a:lumMod val="75000"/>
                    <a:lumOff val="25000"/>
                  </a:schemeClr>
                </a:solidFill>
                <a:latin typeface="Arial" panose="020B0604020202020204" pitchFamily="34" charset="0"/>
              </a:rPr>
              <a:t>’</a:t>
            </a:r>
            <a:r>
              <a:rPr lang="en-US" altLang="zh-CN" dirty="0">
                <a:solidFill>
                  <a:schemeClr val="tx1">
                    <a:lumMod val="75000"/>
                    <a:lumOff val="25000"/>
                  </a:schemeClr>
                </a:solidFill>
              </a:rPr>
              <a:t>s language. </a:t>
            </a:r>
          </a:p>
          <a:p>
            <a:pPr marL="609600" indent="-609600" eaLnBrk="1" fontAlgn="auto" hangingPunct="1">
              <a:defRPr/>
            </a:pPr>
            <a:r>
              <a:rPr lang="en-US" altLang="zh-CN" dirty="0">
                <a:solidFill>
                  <a:srgbClr val="3366FF"/>
                </a:solidFill>
              </a:rPr>
              <a:t>Several stages have been identified: </a:t>
            </a:r>
          </a:p>
          <a:p>
            <a:pPr marL="609600" indent="-609600" eaLnBrk="1" fontAlgn="auto" hangingPunct="1">
              <a:buFont typeface="Arial" panose="020B0604020202020204" pitchFamily="34" charset="0"/>
              <a:buAutoNum type="arabicPeriod"/>
              <a:defRPr/>
            </a:pPr>
            <a:r>
              <a:rPr lang="en-US" altLang="zh-CN" dirty="0">
                <a:solidFill>
                  <a:srgbClr val="3366FF"/>
                </a:solidFill>
              </a:rPr>
              <a:t>Pre-language stage(3~10 months) </a:t>
            </a:r>
          </a:p>
          <a:p>
            <a:pPr marL="609600" indent="-609600" eaLnBrk="1" fontAlgn="auto" hangingPunct="1">
              <a:buFont typeface="Arial" panose="020B0604020202020204" pitchFamily="34" charset="0"/>
              <a:buAutoNum type="arabicPeriod"/>
              <a:defRPr/>
            </a:pPr>
            <a:r>
              <a:rPr lang="en-US" altLang="zh-CN" dirty="0">
                <a:solidFill>
                  <a:srgbClr val="3366FF"/>
                </a:solidFill>
              </a:rPr>
              <a:t>The one-word or holophrastic stage(12~18 months) </a:t>
            </a:r>
          </a:p>
          <a:p>
            <a:pPr marL="609600" indent="-609600" eaLnBrk="1" fontAlgn="auto" hangingPunct="1">
              <a:buFont typeface="Arial" panose="020B0604020202020204" pitchFamily="34" charset="0"/>
              <a:buAutoNum type="arabicPeriod"/>
              <a:defRPr/>
            </a:pPr>
            <a:r>
              <a:rPr lang="en-US" altLang="zh-CN" dirty="0">
                <a:solidFill>
                  <a:srgbClr val="3366FF"/>
                </a:solidFill>
              </a:rPr>
              <a:t>The two-word stage(18~20 months)</a:t>
            </a:r>
          </a:p>
          <a:p>
            <a:pPr marL="609600" indent="-609600" eaLnBrk="1" fontAlgn="auto" hangingPunct="1">
              <a:buFont typeface="Arial" panose="020B0604020202020204" pitchFamily="34" charset="0"/>
              <a:buAutoNum type="arabicPeriod"/>
              <a:defRPr/>
            </a:pPr>
            <a:r>
              <a:rPr lang="en-US" altLang="zh-CN" dirty="0">
                <a:solidFill>
                  <a:srgbClr val="3366FF"/>
                </a:solidFill>
              </a:rPr>
              <a:t>Telegraphic speech(2~3years old)</a:t>
            </a:r>
          </a:p>
          <a:p>
            <a:pPr marL="91440" indent="-91440" algn="ctr" eaLnBrk="1" fontAlgn="auto" hangingPunct="1">
              <a:defRPr/>
            </a:pPr>
            <a:endParaRPr lang="en-US" dirty="0">
              <a:solidFill>
                <a:schemeClr val="tx1">
                  <a:lumMod val="75000"/>
                  <a:lumOff val="25000"/>
                </a:schemeClr>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z="2800" dirty="0" smtClean="0">
                <a:solidFill>
                  <a:schemeClr val="tx1">
                    <a:lumMod val="75000"/>
                    <a:lumOff val="25000"/>
                  </a:schemeClr>
                </a:solidFill>
                <a:latin typeface="Arial" panose="020B0604020202020204" pitchFamily="34" charset="0"/>
                <a:cs typeface="Arial" panose="020B0604020202020204" pitchFamily="34" charset="0"/>
              </a:rPr>
              <a:t>Today’s lecture</a:t>
            </a:r>
            <a:endParaRPr 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723" name="Content Placeholder 2"/>
          <p:cNvSpPr>
            <a:spLocks noGrp="1"/>
          </p:cNvSpPr>
          <p:nvPr>
            <p:ph idx="1"/>
          </p:nvPr>
        </p:nvSpPr>
        <p:spPr/>
        <p:txBody>
          <a:bodyPr/>
          <a:lstStyle/>
          <a:p>
            <a:pPr eaLnBrk="1" hangingPunct="1"/>
            <a:r>
              <a:rPr lang="en-US" altLang="en-US" smtClean="0">
                <a:ea typeface="宋体" charset="-122"/>
              </a:rPr>
              <a:t>Lets begin……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0" y="0"/>
            <a:ext cx="7223125" cy="679450"/>
          </a:xfrm>
        </p:spPr>
        <p:txBody>
          <a:bodyPr/>
          <a:lstStyle/>
          <a:p>
            <a:pPr eaLnBrk="1" fontAlgn="auto" hangingPunct="1">
              <a:spcAft>
                <a:spcPts val="0"/>
              </a:spcAft>
              <a:defRPr/>
            </a:pPr>
            <a:r>
              <a:rPr lang="en-US" altLang="zh-CN" sz="3600" smtClean="0">
                <a:solidFill>
                  <a:schemeClr val="hlink"/>
                </a:solidFill>
              </a:rPr>
              <a:t>11.2 Second Language Acquisition</a:t>
            </a:r>
          </a:p>
        </p:txBody>
      </p:sp>
      <p:sp>
        <p:nvSpPr>
          <p:cNvPr id="31747" name="Rectangle 3"/>
          <p:cNvSpPr>
            <a:spLocks noGrp="1" noRot="1" noChangeArrowheads="1"/>
          </p:cNvSpPr>
          <p:nvPr>
            <p:ph idx="1"/>
          </p:nvPr>
        </p:nvSpPr>
        <p:spPr>
          <a:xfrm>
            <a:off x="179388" y="836613"/>
            <a:ext cx="8540750" cy="4498975"/>
          </a:xfrm>
        </p:spPr>
        <p:txBody>
          <a:bodyPr>
            <a:normAutofit fontScale="92500" lnSpcReduction="10000"/>
          </a:bodyPr>
          <a:lstStyle/>
          <a:p>
            <a:pPr eaLnBrk="1" hangingPunct="1">
              <a:buFont typeface="Arial" charset="0"/>
              <a:buNone/>
            </a:pPr>
            <a:r>
              <a:rPr lang="en-US" altLang="zh-CN" smtClean="0">
                <a:solidFill>
                  <a:srgbClr val="FFFF00"/>
                </a:solidFill>
                <a:latin typeface="Bradley Hand ITC" pitchFamily="66" charset="0"/>
              </a:rPr>
              <a:t>Q:</a:t>
            </a:r>
            <a:r>
              <a:rPr lang="en-US" altLang="zh-CN" sz="2400" smtClean="0"/>
              <a:t> </a:t>
            </a:r>
            <a:r>
              <a:rPr lang="en-US" altLang="zh-CN" smtClean="0"/>
              <a:t>Why we should master the second language?</a:t>
            </a:r>
          </a:p>
          <a:p>
            <a:pPr eaLnBrk="1" hangingPunct="1">
              <a:buFont typeface="Arial" charset="0"/>
              <a:buNone/>
            </a:pPr>
            <a:r>
              <a:rPr lang="en-US" altLang="zh-CN" smtClean="0">
                <a:solidFill>
                  <a:srgbClr val="FFFF00"/>
                </a:solidFill>
                <a:latin typeface="Bradley Hand ITC" pitchFamily="66" charset="0"/>
              </a:rPr>
              <a:t>A: </a:t>
            </a:r>
            <a:r>
              <a:rPr lang="en-US" altLang="zh-CN" smtClean="0"/>
              <a:t>This has been a time of the </a:t>
            </a:r>
            <a:r>
              <a:rPr lang="en-US" altLang="zh-CN" smtClean="0">
                <a:latin typeface="Arial" charset="0"/>
              </a:rPr>
              <a:t>“</a:t>
            </a:r>
            <a:r>
              <a:rPr lang="en-US" altLang="zh-CN" smtClean="0"/>
              <a:t>global village</a:t>
            </a:r>
            <a:r>
              <a:rPr lang="en-US" altLang="zh-CN" smtClean="0">
                <a:latin typeface="Arial" charset="0"/>
              </a:rPr>
              <a:t>”</a:t>
            </a:r>
            <a:r>
              <a:rPr lang="en-US" altLang="zh-CN" smtClean="0"/>
              <a:t> and the </a:t>
            </a:r>
            <a:r>
              <a:rPr lang="en-US" altLang="zh-CN" smtClean="0">
                <a:latin typeface="Arial" charset="0"/>
              </a:rPr>
              <a:t>“</a:t>
            </a:r>
            <a:r>
              <a:rPr lang="en-US" altLang="zh-CN" smtClean="0"/>
              <a:t>World Wide Web</a:t>
            </a:r>
            <a:r>
              <a:rPr lang="en-US" altLang="zh-CN" smtClean="0">
                <a:latin typeface="Arial" charset="0"/>
              </a:rPr>
              <a:t>”</a:t>
            </a:r>
            <a:r>
              <a:rPr lang="en-US" altLang="zh-CN" smtClean="0"/>
              <a:t>, when communication between people has expanded well beyond their local speech communities. As never before, people have had to learn a second language so as to obtain an education or secure employment. At such a time, there is an obvious </a:t>
            </a:r>
          </a:p>
          <a:p>
            <a:pPr eaLnBrk="1" hangingPunct="1">
              <a:buFont typeface="Arial" charset="0"/>
              <a:buNone/>
            </a:pPr>
            <a:r>
              <a:rPr lang="en-US" altLang="zh-CN" smtClean="0"/>
              <a:t>   need to discover more about how </a:t>
            </a:r>
          </a:p>
          <a:p>
            <a:pPr eaLnBrk="1" hangingPunct="1">
              <a:buFont typeface="Arial" charset="0"/>
              <a:buNone/>
            </a:pPr>
            <a:r>
              <a:rPr lang="en-US" altLang="zh-CN" smtClean="0"/>
              <a:t>   second languages are  learned.</a:t>
            </a:r>
            <a:endParaRPr lang="en-US" altLang="zh-CN" smtClean="0">
              <a:solidFill>
                <a:srgbClr val="FFFF00"/>
              </a:solidFill>
              <a:latin typeface="Bradley Hand ITC" pitchFamily="66" charset="0"/>
            </a:endParaRPr>
          </a:p>
          <a:p>
            <a:pPr eaLnBrk="1" hangingPunct="1"/>
            <a:endParaRPr lang="en-US" altLang="zh-CN" smtClean="0"/>
          </a:p>
        </p:txBody>
      </p:sp>
      <p:pic>
        <p:nvPicPr>
          <p:cNvPr id="31748" name="Picture 5" descr="2008101716250515_2"/>
          <p:cNvPicPr>
            <a:picLocks noChangeAspect="1" noChangeArrowheads="1"/>
          </p:cNvPicPr>
          <p:nvPr/>
        </p:nvPicPr>
        <p:blipFill>
          <a:blip r:embed="rId2"/>
          <a:srcRect/>
          <a:stretch>
            <a:fillRect/>
          </a:stretch>
        </p:blipFill>
        <p:spPr bwMode="auto">
          <a:xfrm>
            <a:off x="6156325" y="4265613"/>
            <a:ext cx="2374900" cy="25923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Rot="1" noChangeArrowheads="1"/>
          </p:cNvSpPr>
          <p:nvPr>
            <p:ph idx="1"/>
          </p:nvPr>
        </p:nvSpPr>
        <p:spPr>
          <a:xfrm>
            <a:off x="0" y="333375"/>
            <a:ext cx="8964613" cy="6264275"/>
          </a:xfrm>
        </p:spPr>
        <p:txBody>
          <a:bodyPr>
            <a:normAutofit fontScale="92500" lnSpcReduction="10000"/>
          </a:bodyPr>
          <a:lstStyle/>
          <a:p>
            <a:pPr eaLnBrk="1" hangingPunct="1">
              <a:buFont typeface="Arial" charset="0"/>
              <a:buNone/>
            </a:pPr>
            <a:endParaRPr lang="en-US" altLang="zh-CN" smtClean="0">
              <a:latin typeface="Bradley Hand ITC" pitchFamily="66" charset="0"/>
            </a:endParaRPr>
          </a:p>
          <a:p>
            <a:pPr eaLnBrk="1" hangingPunct="1">
              <a:buFont typeface="Arial" charset="0"/>
              <a:buNone/>
            </a:pPr>
            <a:r>
              <a:rPr lang="en-US" altLang="zh-CN" sz="2400" smtClean="0">
                <a:solidFill>
                  <a:srgbClr val="FF0000"/>
                </a:solidFill>
              </a:rPr>
              <a:t>   </a:t>
            </a:r>
            <a:r>
              <a:rPr lang="en-US" altLang="zh-CN" smtClean="0">
                <a:solidFill>
                  <a:srgbClr val="FF0000"/>
                </a:solidFill>
              </a:rPr>
              <a:t>Second Language Acquisition(L2 acquisition, SLA)</a:t>
            </a:r>
            <a:r>
              <a:rPr lang="en-US" altLang="zh-CN" smtClean="0"/>
              <a:t> can be defined as the way in which people learn a language other than their mother tongue, inside or outside of a classroom.</a:t>
            </a:r>
          </a:p>
          <a:p>
            <a:pPr eaLnBrk="1" hangingPunct="1">
              <a:buFont typeface="Arial" charset="0"/>
              <a:buNone/>
            </a:pPr>
            <a:r>
              <a:rPr lang="en-US" altLang="zh-CN" smtClean="0"/>
              <a:t>   </a:t>
            </a:r>
            <a:r>
              <a:rPr lang="en-US" altLang="zh-CN" i="1" u="sng" smtClean="0">
                <a:solidFill>
                  <a:srgbClr val="3366FF"/>
                </a:solidFill>
              </a:rPr>
              <a:t>Second </a:t>
            </a:r>
            <a:r>
              <a:rPr lang="en-US" altLang="zh-CN" smtClean="0"/>
              <a:t>: For one thing, here second can refer to any language that is learned in addition to the mother tongue. Thus, it can refer to the learning of a third or fourth language. Also, second is not used to contrast with foreign. Whether we are learning a language naturally as a result of living in a country where it is spoken, or learning it in a classroom through instruction, it is customary to speak generically of second language acquisition. </a:t>
            </a:r>
            <a:r>
              <a:rPr lang="en-US" altLang="zh-CN" sz="2400" smtClean="0"/>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0" y="0"/>
            <a:ext cx="5867400" cy="692150"/>
          </a:xfrm>
        </p:spPr>
        <p:txBody>
          <a:bodyPr/>
          <a:lstStyle/>
          <a:p>
            <a:pPr eaLnBrk="1" fontAlgn="auto" hangingPunct="1">
              <a:spcAft>
                <a:spcPts val="0"/>
              </a:spcAft>
              <a:defRPr/>
            </a:pPr>
            <a:r>
              <a:rPr lang="en-US" altLang="zh-CN" sz="3600" smtClean="0">
                <a:solidFill>
                  <a:schemeClr val="hlink"/>
                </a:solidFill>
              </a:rPr>
              <a:t>11.2.1 Contrastive Analysis</a:t>
            </a:r>
          </a:p>
        </p:txBody>
      </p:sp>
      <p:sp>
        <p:nvSpPr>
          <p:cNvPr id="33795" name="Rectangle 3"/>
          <p:cNvSpPr>
            <a:spLocks noGrp="1" noRot="1" noChangeArrowheads="1"/>
          </p:cNvSpPr>
          <p:nvPr>
            <p:ph idx="1"/>
          </p:nvPr>
        </p:nvSpPr>
        <p:spPr>
          <a:xfrm>
            <a:off x="0" y="981075"/>
            <a:ext cx="9144000" cy="5876925"/>
          </a:xfrm>
        </p:spPr>
        <p:txBody>
          <a:bodyPr/>
          <a:lstStyle/>
          <a:p>
            <a:pPr marL="609600" indent="-609600" eaLnBrk="1" hangingPunct="1"/>
            <a:r>
              <a:rPr lang="en-US" altLang="zh-CN" smtClean="0"/>
              <a:t>To identify similarities and differences between particular native language(NLs) and target language (TLs), researchers conducted </a:t>
            </a:r>
            <a:r>
              <a:rPr lang="en-US" altLang="zh-CN" smtClean="0">
                <a:solidFill>
                  <a:srgbClr val="FF0000"/>
                </a:solidFill>
              </a:rPr>
              <a:t>contrastive analysis</a:t>
            </a:r>
            <a:r>
              <a:rPr lang="en-US" altLang="zh-CN" smtClean="0"/>
              <a:t> </a:t>
            </a:r>
            <a:r>
              <a:rPr lang="en-US" altLang="zh-CN" smtClean="0">
                <a:solidFill>
                  <a:srgbClr val="FF0000"/>
                </a:solidFill>
              </a:rPr>
              <a:t>(CA)</a:t>
            </a:r>
            <a:r>
              <a:rPr lang="en-US" altLang="zh-CN" smtClean="0"/>
              <a:t> from the 1940s and the 1960s. </a:t>
            </a:r>
          </a:p>
          <a:p>
            <a:pPr marL="609600" indent="-609600" eaLnBrk="1" hangingPunct="1">
              <a:buFont typeface="Arial" charset="0"/>
              <a:buAutoNum type="arabicPeriod"/>
            </a:pPr>
            <a:r>
              <a:rPr lang="en-US" altLang="zh-CN" smtClean="0"/>
              <a:t>The main difficulties in learning a new language are caused by interference from the first language.</a:t>
            </a:r>
          </a:p>
          <a:p>
            <a:pPr marL="609600" indent="-609600" eaLnBrk="1" hangingPunct="1">
              <a:buFont typeface="Arial" charset="0"/>
              <a:buAutoNum type="arabicPeriod"/>
            </a:pPr>
            <a:r>
              <a:rPr lang="en-US" altLang="zh-CN" smtClean="0"/>
              <a:t>These difficulties can be predicted by contrastive analysis.</a:t>
            </a:r>
          </a:p>
          <a:p>
            <a:pPr marL="609600" indent="-609600" eaLnBrk="1" hangingPunct="1">
              <a:buFont typeface="Arial" charset="0"/>
              <a:buAutoNum type="arabicPeriod"/>
            </a:pPr>
            <a:r>
              <a:rPr lang="en-US" altLang="zh-CN" smtClean="0"/>
              <a:t>Teaching materials can make use of contrastive analysis to reduce the effects of mother tongue interference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0" y="0"/>
            <a:ext cx="4572000" cy="692150"/>
          </a:xfrm>
        </p:spPr>
        <p:txBody>
          <a:bodyPr/>
          <a:lstStyle/>
          <a:p>
            <a:pPr eaLnBrk="1" fontAlgn="auto" hangingPunct="1">
              <a:spcAft>
                <a:spcPts val="0"/>
              </a:spcAft>
              <a:defRPr/>
            </a:pPr>
            <a:r>
              <a:rPr lang="en-US" altLang="zh-CN" sz="3600" smtClean="0">
                <a:solidFill>
                  <a:schemeClr val="hlink"/>
                </a:solidFill>
              </a:rPr>
              <a:t>11.2.2 Error Analysis</a:t>
            </a:r>
          </a:p>
        </p:txBody>
      </p:sp>
      <p:sp>
        <p:nvSpPr>
          <p:cNvPr id="34819" name="Rectangle 3"/>
          <p:cNvSpPr>
            <a:spLocks noGrp="1" noRot="1" noChangeArrowheads="1"/>
          </p:cNvSpPr>
          <p:nvPr>
            <p:ph idx="1"/>
          </p:nvPr>
        </p:nvSpPr>
        <p:spPr>
          <a:xfrm>
            <a:off x="250825" y="1052513"/>
            <a:ext cx="8540750" cy="4498975"/>
          </a:xfrm>
        </p:spPr>
        <p:txBody>
          <a:bodyPr>
            <a:normAutofit lnSpcReduction="10000"/>
          </a:bodyPr>
          <a:lstStyle/>
          <a:p>
            <a:pPr eaLnBrk="1" hangingPunct="1"/>
            <a:r>
              <a:rPr lang="en-US" altLang="zh-CN" i="1" u="sng" dirty="0" smtClean="0">
                <a:solidFill>
                  <a:srgbClr val="3366FF"/>
                </a:solidFill>
              </a:rPr>
              <a:t>An error</a:t>
            </a:r>
            <a:r>
              <a:rPr lang="en-US" altLang="zh-CN" dirty="0" smtClean="0"/>
              <a:t> refers to the production of incorrect forms in speech and writing by a nonnative speaker of second language, due to his incomplete knowledge of the rules of that target language. </a:t>
            </a:r>
          </a:p>
          <a:p>
            <a:pPr eaLnBrk="1" hangingPunct="1"/>
            <a:r>
              <a:rPr lang="en-US" altLang="zh-CN" dirty="0" smtClean="0">
                <a:solidFill>
                  <a:srgbClr val="FF0000"/>
                </a:solidFill>
                <a:latin typeface="Times New Roman" pitchFamily="18" charset="0"/>
              </a:rPr>
              <a:t>For example:</a:t>
            </a:r>
          </a:p>
          <a:p>
            <a:pPr eaLnBrk="1" hangingPunct="1">
              <a:buFont typeface="Arial" charset="0"/>
              <a:buNone/>
            </a:pPr>
            <a:r>
              <a:rPr lang="en-US" altLang="zh-CN" dirty="0" smtClean="0">
                <a:solidFill>
                  <a:srgbClr val="FF0000"/>
                </a:solidFill>
                <a:latin typeface="Times New Roman" pitchFamily="18" charset="0"/>
              </a:rPr>
              <a:t>   When a Pakistani  learner of English says “I not go”(=I will not go) because the equivalent sentence in </a:t>
            </a:r>
            <a:r>
              <a:rPr lang="en-US" altLang="zh-CN" dirty="0" smtClean="0">
                <a:solidFill>
                  <a:srgbClr val="FF0000"/>
                </a:solidFill>
                <a:latin typeface="Times New Roman" pitchFamily="18" charset="0"/>
              </a:rPr>
              <a:t>URDU </a:t>
            </a:r>
            <a:r>
              <a:rPr lang="en-US" altLang="zh-CN" dirty="0" smtClean="0">
                <a:solidFill>
                  <a:srgbClr val="FF0000"/>
                </a:solidFill>
                <a:latin typeface="Times New Roman" pitchFamily="18" charset="0"/>
              </a:rPr>
              <a:t>is Mei </a:t>
            </a:r>
            <a:r>
              <a:rPr lang="en-US" altLang="zh-CN" dirty="0" err="1" smtClean="0">
                <a:solidFill>
                  <a:srgbClr val="FF0000"/>
                </a:solidFill>
                <a:latin typeface="Times New Roman" pitchFamily="18" charset="0"/>
              </a:rPr>
              <a:t>Nei</a:t>
            </a:r>
            <a:r>
              <a:rPr lang="en-US" altLang="zh-CN" dirty="0" smtClean="0">
                <a:solidFill>
                  <a:srgbClr val="FF0000"/>
                </a:solidFill>
                <a:latin typeface="Times New Roman" pitchFamily="18" charset="0"/>
              </a:rPr>
              <a:t> </a:t>
            </a:r>
            <a:r>
              <a:rPr lang="en-US" altLang="zh-CN" dirty="0" err="1" smtClean="0">
                <a:solidFill>
                  <a:srgbClr val="FF0000"/>
                </a:solidFill>
                <a:latin typeface="Times New Roman" pitchFamily="18" charset="0"/>
              </a:rPr>
              <a:t>jaou</a:t>
            </a:r>
            <a:r>
              <a:rPr lang="en-US" altLang="zh-CN" dirty="0" smtClean="0">
                <a:solidFill>
                  <a:srgbClr val="FF0000"/>
                </a:solidFill>
                <a:latin typeface="Times New Roman" pitchFamily="18" charset="0"/>
              </a:rPr>
              <a:t> </a:t>
            </a:r>
            <a:r>
              <a:rPr lang="en-US" altLang="zh-CN" dirty="0" err="1" smtClean="0">
                <a:solidFill>
                  <a:srgbClr val="FF0000"/>
                </a:solidFill>
                <a:latin typeface="Times New Roman" pitchFamily="18" charset="0"/>
              </a:rPr>
              <a:t>ga</a:t>
            </a:r>
            <a:r>
              <a:rPr lang="en-US" altLang="zh-CN" dirty="0" smtClean="0">
                <a:solidFill>
                  <a:srgbClr val="FF0000"/>
                </a:solidFill>
                <a:latin typeface="Times New Roman" pitchFamily="18" charset="0"/>
              </a:rPr>
              <a: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Rot="1" noChangeArrowheads="1"/>
          </p:cNvSpPr>
          <p:nvPr>
            <p:ph idx="1"/>
          </p:nvPr>
        </p:nvSpPr>
        <p:spPr>
          <a:xfrm>
            <a:off x="0" y="981075"/>
            <a:ext cx="8864600" cy="5400675"/>
          </a:xfrm>
        </p:spPr>
        <p:txBody>
          <a:bodyPr>
            <a:normAutofit fontScale="92500" lnSpcReduction="10000"/>
          </a:bodyPr>
          <a:lstStyle/>
          <a:p>
            <a:pPr marL="533400" indent="-533400" eaLnBrk="1" hangingPunct="1"/>
            <a:r>
              <a:rPr lang="en-US" altLang="zh-CN" dirty="0" smtClean="0">
                <a:solidFill>
                  <a:srgbClr val="FF0000"/>
                </a:solidFill>
              </a:rPr>
              <a:t>Error analysis(EA)</a:t>
            </a:r>
            <a:r>
              <a:rPr lang="en-US" altLang="zh-CN" dirty="0" smtClean="0"/>
              <a:t> refers to the study and analysis of the errors made by second and foreign language learners. It developed as a branch of applied linguistics in the 1960s, and achieved considerable popularity in the 1970s. </a:t>
            </a:r>
          </a:p>
          <a:p>
            <a:pPr marL="533400" indent="-533400" eaLnBrk="1" hangingPunct="1"/>
            <a:r>
              <a:rPr lang="en-US" altLang="zh-CN" dirty="0" smtClean="0"/>
              <a:t>It may be carried out in order to</a:t>
            </a:r>
          </a:p>
          <a:p>
            <a:pPr marL="533400" indent="-533400" eaLnBrk="1" hangingPunct="1">
              <a:buFont typeface="Arial" charset="0"/>
              <a:buAutoNum type="arabicPeriod"/>
            </a:pPr>
            <a:r>
              <a:rPr lang="en-US" altLang="zh-CN" dirty="0" smtClean="0"/>
              <a:t>Identify strategies which learners use in language learning;</a:t>
            </a:r>
          </a:p>
          <a:p>
            <a:pPr marL="533400" indent="-533400" eaLnBrk="1" hangingPunct="1">
              <a:buFont typeface="Arial" charset="0"/>
              <a:buAutoNum type="arabicPeriod"/>
            </a:pPr>
            <a:r>
              <a:rPr lang="en-US" altLang="zh-CN" dirty="0" smtClean="0"/>
              <a:t>Try to identify the causes of learner errors;</a:t>
            </a:r>
          </a:p>
          <a:p>
            <a:pPr marL="533400" indent="-533400" eaLnBrk="1" hangingPunct="1">
              <a:buFont typeface="Arial" charset="0"/>
              <a:buAutoNum type="arabicPeriod"/>
            </a:pPr>
            <a:r>
              <a:rPr lang="en-US" altLang="zh-CN" dirty="0" smtClean="0"/>
              <a:t>Obtain information on common difficulties in language learning, as an aid to teaching or in the preparation of teaching materials.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Rot="1" noChangeArrowheads="1"/>
          </p:cNvSpPr>
          <p:nvPr>
            <p:ph type="body" sz="half" idx="1"/>
          </p:nvPr>
        </p:nvSpPr>
        <p:spPr>
          <a:xfrm>
            <a:off x="0" y="333375"/>
            <a:ext cx="9144000" cy="2405063"/>
          </a:xfrm>
        </p:spPr>
        <p:txBody>
          <a:bodyPr>
            <a:normAutofit fontScale="92500" lnSpcReduction="20000"/>
          </a:bodyPr>
          <a:lstStyle/>
          <a:p>
            <a:pPr eaLnBrk="1" hangingPunct="1"/>
            <a:r>
              <a:rPr lang="en-US" altLang="zh-CN" smtClean="0"/>
              <a:t>Error analysis was therefore offered as an alternative to contrastive analysis. Attempts were made to develop classifications for different types of errors on the basis of the different processes that were assumed to account for them. A basic distinction was drawn between intralingual and interlingual errors.</a:t>
            </a:r>
          </a:p>
        </p:txBody>
      </p:sp>
      <p:graphicFrame>
        <p:nvGraphicFramePr>
          <p:cNvPr id="137257" name="Group 41"/>
          <p:cNvGraphicFramePr>
            <a:graphicFrameLocks noGrp="1"/>
          </p:cNvGraphicFramePr>
          <p:nvPr>
            <p:ph sz="half" idx="2"/>
          </p:nvPr>
        </p:nvGraphicFramePr>
        <p:xfrm>
          <a:off x="539750" y="2822575"/>
          <a:ext cx="7848600" cy="3865572"/>
        </p:xfrm>
        <a:graphic>
          <a:graphicData uri="http://schemas.openxmlformats.org/drawingml/2006/table">
            <a:tbl>
              <a:tblPr/>
              <a:tblGrid>
                <a:gridCol w="3924300"/>
                <a:gridCol w="3924300"/>
              </a:tblGrid>
              <a:tr h="874761">
                <a:tc>
                  <a:txBody>
                    <a:bodyPr/>
                    <a:lstStyle>
                      <a:lvl1pPr>
                        <a:spcBef>
                          <a:spcPct val="20000"/>
                        </a:spcBef>
                        <a:buClr>
                          <a:schemeClr val="hlink"/>
                        </a:buClr>
                        <a:buSzPct val="80000"/>
                        <a:buFont typeface="Arial" panose="020B0604020202020204" pitchFamily="34" charset="0"/>
                        <a:defRPr sz="28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1pPr>
                      <a:lvl2pPr>
                        <a:spcBef>
                          <a:spcPct val="20000"/>
                        </a:spcBef>
                        <a:buClr>
                          <a:schemeClr val="folHlink"/>
                        </a:buClr>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spcBef>
                          <a:spcPct val="20000"/>
                        </a:spcBef>
                        <a:buClr>
                          <a:schemeClr val="hlink"/>
                        </a:buClr>
                        <a:buSzPct val="80000"/>
                        <a:buFont typeface="Arial" panose="020B0604020202020204" pitchFamily="34" charset="0"/>
                        <a:defRPr sz="20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spcBef>
                          <a:spcPct val="20000"/>
                        </a:spcBef>
                        <a:buClr>
                          <a:schemeClr val="folHlink"/>
                        </a:buClr>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spcBef>
                          <a:spcPct val="20000"/>
                        </a:spcBef>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en-US" altLang="zh-CN" sz="2800" b="0" i="0" u="none" strike="noStrike" cap="none" normalizeH="0" baseline="0" dirty="0" err="1"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Intralingual</a:t>
                      </a:r>
                      <a:r>
                        <a:rPr kumimoji="0" lang="en-US" altLang="zh-CN" sz="2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  errors</a:t>
                      </a:r>
                    </a:p>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endParaRPr kumimoji="0" lang="en-US" altLang="zh-CN" sz="2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Arial" panose="020B0604020202020204" pitchFamily="34" charset="0"/>
                        <a:defRPr sz="28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1pPr>
                      <a:lvl2pPr>
                        <a:spcBef>
                          <a:spcPct val="20000"/>
                        </a:spcBef>
                        <a:buClr>
                          <a:schemeClr val="folHlink"/>
                        </a:buClr>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spcBef>
                          <a:spcPct val="20000"/>
                        </a:spcBef>
                        <a:buClr>
                          <a:schemeClr val="hlink"/>
                        </a:buClr>
                        <a:buSzPct val="80000"/>
                        <a:buFont typeface="Arial" panose="020B0604020202020204" pitchFamily="34" charset="0"/>
                        <a:defRPr sz="20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spcBef>
                          <a:spcPct val="20000"/>
                        </a:spcBef>
                        <a:buClr>
                          <a:schemeClr val="folHlink"/>
                        </a:buClr>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spcBef>
                          <a:spcPct val="20000"/>
                        </a:spcBef>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en-US" altLang="zh-CN" sz="2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Interlingual errors</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1648">
                <a:tc>
                  <a:txBody>
                    <a:bodyPr/>
                    <a:lstStyle>
                      <a:lvl1pPr>
                        <a:spcBef>
                          <a:spcPct val="20000"/>
                        </a:spcBef>
                        <a:buClr>
                          <a:schemeClr val="hlink"/>
                        </a:buClr>
                        <a:buSzPct val="80000"/>
                        <a:buFont typeface="Arial" panose="020B0604020202020204" pitchFamily="34" charset="0"/>
                        <a:defRPr sz="28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1pPr>
                      <a:lvl2pPr>
                        <a:spcBef>
                          <a:spcPct val="20000"/>
                        </a:spcBef>
                        <a:buClr>
                          <a:schemeClr val="folHlink"/>
                        </a:buClr>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spcBef>
                          <a:spcPct val="20000"/>
                        </a:spcBef>
                        <a:buClr>
                          <a:schemeClr val="hlink"/>
                        </a:buClr>
                        <a:buSzPct val="80000"/>
                        <a:buFont typeface="Arial" panose="020B0604020202020204" pitchFamily="34" charset="0"/>
                        <a:defRPr sz="20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spcBef>
                          <a:spcPct val="20000"/>
                        </a:spcBef>
                        <a:buClr>
                          <a:schemeClr val="folHlink"/>
                        </a:buClr>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spcBef>
                          <a:spcPct val="20000"/>
                        </a:spcBef>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en-US" altLang="zh-CN" sz="2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He is comes.</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Arial" panose="020B0604020202020204" pitchFamily="34" charset="0"/>
                        <a:defRPr sz="28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1pPr>
                      <a:lvl2pPr>
                        <a:spcBef>
                          <a:spcPct val="20000"/>
                        </a:spcBef>
                        <a:buClr>
                          <a:schemeClr val="folHlink"/>
                        </a:buClr>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spcBef>
                          <a:spcPct val="20000"/>
                        </a:spcBef>
                        <a:buClr>
                          <a:schemeClr val="hlink"/>
                        </a:buClr>
                        <a:buSzPct val="80000"/>
                        <a:buFont typeface="Arial" panose="020B0604020202020204" pitchFamily="34" charset="0"/>
                        <a:defRPr sz="20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spcBef>
                          <a:spcPct val="20000"/>
                        </a:spcBef>
                        <a:buClr>
                          <a:schemeClr val="folHlink"/>
                        </a:buClr>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spcBef>
                          <a:spcPct val="20000"/>
                        </a:spcBef>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en-US" altLang="zh-CN" sz="2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He comes from China, Beijing.</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599415">
                <a:tc>
                  <a:txBody>
                    <a:bodyPr/>
                    <a:lstStyle>
                      <a:lvl1pPr>
                        <a:spcBef>
                          <a:spcPct val="20000"/>
                        </a:spcBef>
                        <a:buClr>
                          <a:schemeClr val="hlink"/>
                        </a:buClr>
                        <a:buSzPct val="80000"/>
                        <a:buFont typeface="Arial" panose="020B0604020202020204" pitchFamily="34" charset="0"/>
                        <a:defRPr sz="28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1pPr>
                      <a:lvl2pPr>
                        <a:spcBef>
                          <a:spcPct val="20000"/>
                        </a:spcBef>
                        <a:buClr>
                          <a:schemeClr val="folHlink"/>
                        </a:buClr>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spcBef>
                          <a:spcPct val="20000"/>
                        </a:spcBef>
                        <a:buClr>
                          <a:schemeClr val="hlink"/>
                        </a:buClr>
                        <a:buSzPct val="80000"/>
                        <a:buFont typeface="Arial" panose="020B0604020202020204" pitchFamily="34" charset="0"/>
                        <a:defRPr sz="20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spcBef>
                          <a:spcPct val="20000"/>
                        </a:spcBef>
                        <a:buClr>
                          <a:schemeClr val="folHlink"/>
                        </a:buClr>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spcBef>
                          <a:spcPct val="20000"/>
                        </a:spcBef>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en-US" altLang="zh-CN" sz="2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result from faulty or partial learning of the target language </a:t>
                      </a:r>
                    </a:p>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endParaRPr kumimoji="0" lang="en-US" altLang="zh-CN" sz="2800" b="0" i="0" u="none" strike="noStrike" cap="none" normalizeH="0" baseline="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80000"/>
                        <a:buFont typeface="Arial" panose="020B0604020202020204" pitchFamily="34" charset="0"/>
                        <a:defRPr sz="28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1pPr>
                      <a:lvl2pPr>
                        <a:spcBef>
                          <a:spcPct val="20000"/>
                        </a:spcBef>
                        <a:buClr>
                          <a:schemeClr val="folHlink"/>
                        </a:buClr>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spcBef>
                          <a:spcPct val="20000"/>
                        </a:spcBef>
                        <a:buClr>
                          <a:schemeClr val="hlink"/>
                        </a:buClr>
                        <a:buSzPct val="80000"/>
                        <a:buFont typeface="Arial" panose="020B0604020202020204" pitchFamily="34" charset="0"/>
                        <a:defRPr sz="2000">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spcBef>
                          <a:spcPct val="20000"/>
                        </a:spcBef>
                        <a:buClr>
                          <a:schemeClr val="folHlink"/>
                        </a:buClr>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spcBef>
                          <a:spcPct val="20000"/>
                        </a:spcBef>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en-US" altLang="zh-CN" sz="2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caused by the learner</a:t>
                      </a:r>
                      <a:r>
                        <a:rPr kumimoji="0" lang="en-US" altLang="zh-CN" sz="2800" b="0" i="0" u="none" strike="noStrike" cap="none" normalizeH="0" baseline="0" dirty="0" smtClean="0">
                          <a:ln>
                            <a:noFill/>
                          </a:ln>
                          <a:solidFill>
                            <a:schemeClr val="tx1"/>
                          </a:solidFill>
                          <a:effectLst>
                            <a:outerShdw blurRad="38100" dist="38100" dir="2700000" algn="tl">
                              <a:srgbClr val="000000"/>
                            </a:outerShdw>
                          </a:effectLst>
                          <a:latin typeface="Arial" panose="020B0604020202020204" pitchFamily="34" charset="0"/>
                          <a:ea typeface="宋体" panose="02010600030101010101" pitchFamily="2" charset="-122"/>
                        </a:rPr>
                        <a:t>’</a:t>
                      </a:r>
                      <a:r>
                        <a:rPr kumimoji="0" lang="en-US" altLang="zh-CN" sz="2800" b="0" i="0" u="none" strike="noStrike" cap="none" normalizeH="0" baseline="0" dirty="0" smtClean="0">
                          <a:ln>
                            <a:noFill/>
                          </a:ln>
                          <a:solidFill>
                            <a:schemeClr val="tx1"/>
                          </a:solidFill>
                          <a:effectLst>
                            <a:outerShdw blurRad="38100" dist="38100" dir="2700000" algn="tl">
                              <a:srgbClr val="000000"/>
                            </a:outerShdw>
                          </a:effectLst>
                          <a:latin typeface="Tahoma" panose="020B0604030504040204" pitchFamily="34" charset="0"/>
                          <a:ea typeface="宋体" panose="02010600030101010101" pitchFamily="2" charset="-122"/>
                        </a:rPr>
                        <a:t>s native language (language transfer )</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slow">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0" y="0"/>
            <a:ext cx="4630738" cy="679450"/>
          </a:xfrm>
        </p:spPr>
        <p:txBody>
          <a:bodyPr/>
          <a:lstStyle/>
          <a:p>
            <a:pPr eaLnBrk="1" fontAlgn="auto" hangingPunct="1">
              <a:spcAft>
                <a:spcPts val="0"/>
              </a:spcAft>
              <a:defRPr/>
            </a:pPr>
            <a:r>
              <a:rPr lang="en-US" altLang="zh-CN" sz="3600" smtClean="0">
                <a:solidFill>
                  <a:schemeClr val="hlink"/>
                </a:solidFill>
              </a:rPr>
              <a:t>11.2.3 Interlanguage</a:t>
            </a:r>
          </a:p>
        </p:txBody>
      </p:sp>
      <p:sp>
        <p:nvSpPr>
          <p:cNvPr id="37891" name="Rectangle 3"/>
          <p:cNvSpPr>
            <a:spLocks noGrp="1" noRot="1" noChangeArrowheads="1"/>
          </p:cNvSpPr>
          <p:nvPr>
            <p:ph idx="1"/>
          </p:nvPr>
        </p:nvSpPr>
        <p:spPr>
          <a:xfrm>
            <a:off x="250825" y="908050"/>
            <a:ext cx="8540750" cy="5689600"/>
          </a:xfrm>
        </p:spPr>
        <p:txBody>
          <a:bodyPr>
            <a:normAutofit lnSpcReduction="10000"/>
          </a:bodyPr>
          <a:lstStyle/>
          <a:p>
            <a:pPr eaLnBrk="1" hangingPunct="1"/>
            <a:r>
              <a:rPr lang="en-US" altLang="zh-CN" smtClean="0">
                <a:solidFill>
                  <a:srgbClr val="92D050"/>
                </a:solidFill>
                <a:latin typeface="Times New Roman" pitchFamily="18" charset="0"/>
              </a:rPr>
              <a:t>For example: The Spanish speaker who says in English “She name is Mary” is producing a form which is not used by adult speakers of English, does not occur in English L1 acquisition by children, and is not found in Spanish either.</a:t>
            </a:r>
            <a:r>
              <a:rPr lang="en-US" altLang="zh-CN" smtClean="0">
                <a:solidFill>
                  <a:srgbClr val="92D050"/>
                </a:solidFill>
              </a:rPr>
              <a:t> </a:t>
            </a:r>
            <a:endParaRPr lang="en-US" altLang="zh-CN" smtClean="0">
              <a:solidFill>
                <a:srgbClr val="92D050"/>
              </a:solidFill>
              <a:latin typeface="Times New Roman" pitchFamily="18" charset="0"/>
            </a:endParaRPr>
          </a:p>
          <a:p>
            <a:pPr eaLnBrk="1" hangingPunct="1"/>
            <a:r>
              <a:rPr lang="en-US" altLang="zh-CN" smtClean="0"/>
              <a:t>Evidence of this sort suggests that there is some in-between system while acquiring L2 which certainly contains aspects of both L1 and L2, but which is an inherently variable system with rules of its own. This system is called an </a:t>
            </a:r>
            <a:r>
              <a:rPr lang="en-US" altLang="zh-CN" smtClean="0">
                <a:solidFill>
                  <a:srgbClr val="FF0000"/>
                </a:solidFill>
              </a:rPr>
              <a:t>interlanguage</a:t>
            </a:r>
            <a:r>
              <a:rPr lang="en-US" altLang="zh-CN" smtClean="0"/>
              <a:t> and is now considered to be the basis of all L2 production.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rrowheads="1"/>
          </p:cNvSpPr>
          <p:nvPr>
            <p:ph type="title"/>
          </p:nvPr>
        </p:nvSpPr>
        <p:spPr>
          <a:xfrm>
            <a:off x="0" y="260350"/>
            <a:ext cx="9144000" cy="1143000"/>
          </a:xfrm>
        </p:spPr>
        <p:txBody>
          <a:bodyPr>
            <a:normAutofit fontScale="90000"/>
          </a:bodyPr>
          <a:lstStyle/>
          <a:p>
            <a:pPr eaLnBrk="1" fontAlgn="auto" hangingPunct="1">
              <a:spcAft>
                <a:spcPts val="0"/>
              </a:spcAft>
              <a:defRPr/>
            </a:pPr>
            <a:r>
              <a:rPr lang="en-US" altLang="zh-CN" sz="3600">
                <a:solidFill>
                  <a:schemeClr val="hlink"/>
                </a:solidFill>
              </a:rPr>
              <a:t>11.3 </a:t>
            </a:r>
            <a:br>
              <a:rPr lang="en-US" altLang="zh-CN" sz="3600">
                <a:solidFill>
                  <a:schemeClr val="hlink"/>
                </a:solidFill>
              </a:rPr>
            </a:br>
            <a:r>
              <a:rPr lang="en-US" altLang="zh-CN" sz="3600">
                <a:solidFill>
                  <a:schemeClr val="hlink"/>
                </a:solidFill>
              </a:rPr>
              <a:t>Individual Differences in Second Language Acquisition</a:t>
            </a:r>
          </a:p>
        </p:txBody>
      </p:sp>
      <p:sp>
        <p:nvSpPr>
          <p:cNvPr id="38915" name="Rectangle 3"/>
          <p:cNvSpPr>
            <a:spLocks noGrp="1" noRot="1" noChangeArrowheads="1"/>
          </p:cNvSpPr>
          <p:nvPr>
            <p:ph idx="1"/>
          </p:nvPr>
        </p:nvSpPr>
        <p:spPr>
          <a:xfrm>
            <a:off x="250825" y="1844675"/>
            <a:ext cx="8540750" cy="3894138"/>
          </a:xfrm>
        </p:spPr>
        <p:txBody>
          <a:bodyPr/>
          <a:lstStyle/>
          <a:p>
            <a:pPr eaLnBrk="1" hangingPunct="1">
              <a:buFont typeface="Arial" charset="0"/>
              <a:buNone/>
            </a:pPr>
            <a:r>
              <a:rPr lang="en-US" altLang="zh-CN" smtClean="0"/>
              <a:t>     SLA theories acknowledge that there are some individual differences in L2 acquisition, especially some psychological dimensions of differences. Here we will focus on </a:t>
            </a:r>
            <a:r>
              <a:rPr lang="en-US" altLang="zh-CN" smtClean="0">
                <a:solidFill>
                  <a:schemeClr val="hlink"/>
                </a:solidFill>
              </a:rPr>
              <a:t>four</a:t>
            </a:r>
            <a:r>
              <a:rPr lang="en-US" altLang="zh-CN" smtClean="0"/>
              <a:t> major dimensions---</a:t>
            </a:r>
            <a:r>
              <a:rPr lang="en-US" altLang="zh-CN" smtClean="0">
                <a:solidFill>
                  <a:srgbClr val="FF0000"/>
                </a:solidFill>
              </a:rPr>
              <a:t>language aptitude, cognitive style, personality traits and learning strategies</a:t>
            </a:r>
            <a:r>
              <a:rPr lang="en-US" altLang="zh-CN" smtClean="0"/>
              <a: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0" y="0"/>
            <a:ext cx="5435600" cy="752475"/>
          </a:xfrm>
        </p:spPr>
        <p:txBody>
          <a:bodyPr/>
          <a:lstStyle/>
          <a:p>
            <a:pPr eaLnBrk="1" fontAlgn="auto" hangingPunct="1">
              <a:spcAft>
                <a:spcPts val="0"/>
              </a:spcAft>
              <a:defRPr/>
            </a:pPr>
            <a:r>
              <a:rPr lang="en-US" altLang="zh-CN" sz="3600" smtClean="0">
                <a:solidFill>
                  <a:schemeClr val="hlink"/>
                </a:solidFill>
              </a:rPr>
              <a:t>11.3.1 Language aptitude</a:t>
            </a:r>
          </a:p>
        </p:txBody>
      </p:sp>
      <p:sp>
        <p:nvSpPr>
          <p:cNvPr id="39939" name="Rectangle 3"/>
          <p:cNvSpPr>
            <a:spLocks noGrp="1" noRot="1" noChangeArrowheads="1"/>
          </p:cNvSpPr>
          <p:nvPr>
            <p:ph idx="1"/>
          </p:nvPr>
        </p:nvSpPr>
        <p:spPr>
          <a:xfrm>
            <a:off x="0" y="908050"/>
            <a:ext cx="9144000" cy="5661025"/>
          </a:xfrm>
        </p:spPr>
        <p:txBody>
          <a:bodyPr>
            <a:normAutofit fontScale="92500" lnSpcReduction="10000"/>
          </a:bodyPr>
          <a:lstStyle/>
          <a:p>
            <a:pPr eaLnBrk="1" hangingPunct="1"/>
            <a:r>
              <a:rPr lang="en-US" altLang="zh-CN" dirty="0" smtClean="0">
                <a:solidFill>
                  <a:srgbClr val="FF0000"/>
                </a:solidFill>
              </a:rPr>
              <a:t>Language Aptitude</a:t>
            </a:r>
            <a:r>
              <a:rPr lang="en-US" altLang="zh-CN" dirty="0" smtClean="0"/>
              <a:t> was known as that people differ in the extent to which they possess a natural ability for learning an L2, which is thought to be a combination of various abilities.</a:t>
            </a:r>
          </a:p>
          <a:p>
            <a:pPr eaLnBrk="1" hangingPunct="1"/>
            <a:r>
              <a:rPr lang="en-US" altLang="zh-CN" dirty="0" smtClean="0"/>
              <a:t>According to Carroll’s Modern Language Aptitude (MLAT), the components of language aptitude are: 1.Phonemic coding ability;2.Grammatical sensitivity;3. Inductive language learning ability ;4.Rote learning ability </a:t>
            </a:r>
          </a:p>
          <a:p>
            <a:pPr eaLnBrk="1" hangingPunct="1"/>
            <a:r>
              <a:rPr lang="en-US" altLang="zh-CN" dirty="0" smtClean="0"/>
              <a:t>Learners who score highly on language aptitude tests typically learn rapidly and achieve higher level of L2 proficiency than learners who obtain low scores.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rrowheads="1"/>
          </p:cNvSpPr>
          <p:nvPr>
            <p:ph type="title"/>
          </p:nvPr>
        </p:nvSpPr>
        <p:spPr>
          <a:xfrm>
            <a:off x="0" y="188913"/>
            <a:ext cx="8540750" cy="1143000"/>
          </a:xfrm>
        </p:spPr>
        <p:txBody>
          <a:bodyPr>
            <a:normAutofit fontScale="90000"/>
          </a:bodyPr>
          <a:lstStyle/>
          <a:p>
            <a:pPr eaLnBrk="1" fontAlgn="auto" hangingPunct="1">
              <a:spcAft>
                <a:spcPts val="0"/>
              </a:spcAft>
              <a:defRPr/>
            </a:pPr>
            <a:r>
              <a:rPr lang="en-US" altLang="zh-CN" sz="3600">
                <a:solidFill>
                  <a:schemeClr val="hlink"/>
                </a:solidFill>
              </a:rPr>
              <a:t>11.3.2 </a:t>
            </a:r>
            <a:br>
              <a:rPr lang="en-US" altLang="zh-CN" sz="3600">
                <a:solidFill>
                  <a:schemeClr val="hlink"/>
                </a:solidFill>
              </a:rPr>
            </a:br>
            <a:r>
              <a:rPr lang="en-US" altLang="zh-CN" sz="3600">
                <a:solidFill>
                  <a:schemeClr val="hlink"/>
                </a:solidFill>
              </a:rPr>
              <a:t>Cognitive style: field dependence and field independence</a:t>
            </a:r>
          </a:p>
        </p:txBody>
      </p:sp>
      <p:sp>
        <p:nvSpPr>
          <p:cNvPr id="40963" name="Rectangle 3"/>
          <p:cNvSpPr>
            <a:spLocks noGrp="1" noRot="1" noChangeArrowheads="1"/>
          </p:cNvSpPr>
          <p:nvPr>
            <p:ph idx="1"/>
          </p:nvPr>
        </p:nvSpPr>
        <p:spPr>
          <a:xfrm>
            <a:off x="0" y="1600200"/>
            <a:ext cx="9144000" cy="5068888"/>
          </a:xfrm>
        </p:spPr>
        <p:txBody>
          <a:bodyPr>
            <a:normAutofit fontScale="92500" lnSpcReduction="10000"/>
          </a:bodyPr>
          <a:lstStyle/>
          <a:p>
            <a:pPr eaLnBrk="1" hangingPunct="1">
              <a:lnSpc>
                <a:spcPct val="80000"/>
              </a:lnSpc>
            </a:pPr>
            <a:r>
              <a:rPr lang="en-US" altLang="zh-CN" smtClean="0">
                <a:solidFill>
                  <a:srgbClr val="FF0000"/>
                </a:solidFill>
              </a:rPr>
              <a:t>Field dependence</a:t>
            </a:r>
            <a:r>
              <a:rPr lang="en-US" altLang="zh-CN" smtClean="0"/>
              <a:t> is measured by asking learners to look at complex patterns and identify a number of simple geometric figures that are hidden within them. The purpose is to see whether they are able to break up what they see (i.e. the whole) into parts and keep these parts separate from the whole. </a:t>
            </a:r>
          </a:p>
          <a:p>
            <a:pPr eaLnBrk="1" hangingPunct="1">
              <a:lnSpc>
                <a:spcPct val="80000"/>
              </a:lnSpc>
            </a:pPr>
            <a:r>
              <a:rPr lang="en-US" altLang="zh-CN" smtClean="0"/>
              <a:t>The characteristics of field dependent language learners are that they accept the L2 information exactly as it is presented to them by the teacher. They do not try to analyze or think about it themselves. They are very reliant on in their L2 learning. They tend to be seen as outgoing are interested in others and so would be expected to develop good interpersonal communication skills in the L2.</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Rot="1" noChangeArrowheads="1"/>
          </p:cNvSpPr>
          <p:nvPr>
            <p:ph idx="1"/>
          </p:nvPr>
        </p:nvSpPr>
        <p:spPr>
          <a:xfrm>
            <a:off x="250825" y="522288"/>
            <a:ext cx="8540750" cy="6335712"/>
          </a:xfrm>
        </p:spPr>
        <p:txBody>
          <a:bodyPr>
            <a:normAutofit fontScale="92500" lnSpcReduction="20000"/>
          </a:bodyPr>
          <a:lstStyle/>
          <a:p>
            <a:pPr eaLnBrk="1" hangingPunct="1"/>
            <a:r>
              <a:rPr lang="en-US" altLang="zh-CN" smtClean="0">
                <a:solidFill>
                  <a:srgbClr val="FF0000"/>
                </a:solidFill>
              </a:rPr>
              <a:t>Field independent</a:t>
            </a:r>
            <a:r>
              <a:rPr lang="en-US" altLang="zh-CN" smtClean="0"/>
              <a:t> learners, on the other hand, do not assume that the L2 information that they are given is necessarily correct. They tend to analyze it and think about it themselves to determine whether it is correct or not. They have a strong sense of personal identify and often seem insensitive to and distant from other people. They might, therefore, be expected to be less interested in developing communication skills in the L2.</a:t>
            </a:r>
          </a:p>
          <a:p>
            <a:pPr eaLnBrk="1" hangingPunct="1"/>
            <a:r>
              <a:rPr lang="en-US" altLang="zh-CN" smtClean="0"/>
              <a:t>Field independence is typical of learners who think about the input that they get. They would develop a broader and deeper understanding of the structure of the language than those who take all L2 input at face value. Therefore, they have better performances on structure tests.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0" y="0"/>
            <a:ext cx="5076825" cy="752475"/>
          </a:xfrm>
        </p:spPr>
        <p:txBody>
          <a:bodyPr/>
          <a:lstStyle/>
          <a:p>
            <a:pPr eaLnBrk="1" fontAlgn="auto" hangingPunct="1">
              <a:spcAft>
                <a:spcPts val="0"/>
              </a:spcAft>
              <a:defRPr/>
            </a:pPr>
            <a:r>
              <a:rPr lang="en-US" altLang="zh-CN" sz="3600" smtClean="0">
                <a:solidFill>
                  <a:schemeClr val="hlink"/>
                </a:solidFill>
              </a:rPr>
              <a:t>11.3.3 Personality traits</a:t>
            </a:r>
          </a:p>
        </p:txBody>
      </p:sp>
      <p:sp>
        <p:nvSpPr>
          <p:cNvPr id="43011" name="Rectangle 3"/>
          <p:cNvSpPr>
            <a:spLocks noGrp="1" noRot="1" noChangeArrowheads="1"/>
          </p:cNvSpPr>
          <p:nvPr>
            <p:ph idx="1"/>
          </p:nvPr>
        </p:nvSpPr>
        <p:spPr>
          <a:xfrm>
            <a:off x="323850" y="1196975"/>
            <a:ext cx="8540750" cy="5400675"/>
          </a:xfrm>
        </p:spPr>
        <p:txBody>
          <a:bodyPr/>
          <a:lstStyle/>
          <a:p>
            <a:pPr algn="ctr" eaLnBrk="1" hangingPunct="1">
              <a:buFont typeface="Arial" charset="0"/>
              <a:buNone/>
            </a:pPr>
            <a:r>
              <a:rPr lang="en-US" altLang="zh-CN" smtClean="0">
                <a:solidFill>
                  <a:srgbClr val="FF0000"/>
                </a:solidFill>
              </a:rPr>
              <a:t>Introversion</a:t>
            </a:r>
            <a:r>
              <a:rPr lang="en-US" altLang="zh-CN" smtClean="0"/>
              <a:t> </a:t>
            </a:r>
            <a:r>
              <a:rPr lang="en-US" altLang="zh-CN" smtClean="0">
                <a:solidFill>
                  <a:schemeClr val="hlink"/>
                </a:solidFill>
              </a:rPr>
              <a:t>VS</a:t>
            </a:r>
            <a:r>
              <a:rPr lang="en-US" altLang="zh-CN" smtClean="0"/>
              <a:t> </a:t>
            </a:r>
            <a:r>
              <a:rPr lang="en-US" altLang="zh-CN" smtClean="0">
                <a:solidFill>
                  <a:srgbClr val="FF0000"/>
                </a:solidFill>
              </a:rPr>
              <a:t>Extroversion </a:t>
            </a:r>
          </a:p>
          <a:p>
            <a:pPr eaLnBrk="1" hangingPunct="1">
              <a:buFont typeface="Arial" charset="0"/>
              <a:buNone/>
            </a:pPr>
            <a:r>
              <a:rPr lang="en-US" altLang="zh-CN" smtClean="0"/>
              <a:t>    </a:t>
            </a:r>
          </a:p>
          <a:p>
            <a:pPr eaLnBrk="1" hangingPunct="1">
              <a:buFont typeface="Arial" charset="0"/>
              <a:buNone/>
            </a:pPr>
            <a:r>
              <a:rPr lang="en-US" altLang="zh-CN" smtClean="0"/>
              <a:t>     The relationship between language proficiency and extroversion seems to be true when assessing proficiency and extroversion seems to be true when assessing proficiency at using the language, but not when assessing knowledge of the language.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0" y="0"/>
            <a:ext cx="5638800" cy="679450"/>
          </a:xfrm>
        </p:spPr>
        <p:txBody>
          <a:bodyPr/>
          <a:lstStyle/>
          <a:p>
            <a:pPr eaLnBrk="1" fontAlgn="auto" hangingPunct="1">
              <a:spcAft>
                <a:spcPts val="0"/>
              </a:spcAft>
              <a:defRPr/>
            </a:pPr>
            <a:r>
              <a:rPr lang="en-US" altLang="zh-CN" sz="3600" smtClean="0">
                <a:solidFill>
                  <a:schemeClr val="hlink"/>
                </a:solidFill>
              </a:rPr>
              <a:t>11.3.4 Learning strategies</a:t>
            </a:r>
          </a:p>
        </p:txBody>
      </p:sp>
      <p:sp>
        <p:nvSpPr>
          <p:cNvPr id="44035" name="Rectangle 3"/>
          <p:cNvSpPr>
            <a:spLocks noGrp="1" noRot="1" noChangeArrowheads="1"/>
          </p:cNvSpPr>
          <p:nvPr>
            <p:ph idx="1"/>
          </p:nvPr>
        </p:nvSpPr>
        <p:spPr>
          <a:xfrm>
            <a:off x="323850" y="1341438"/>
            <a:ext cx="8540750" cy="4786312"/>
          </a:xfrm>
        </p:spPr>
        <p:txBody>
          <a:bodyPr>
            <a:normAutofit fontScale="92500" lnSpcReduction="20000"/>
          </a:bodyPr>
          <a:lstStyle/>
          <a:p>
            <a:pPr marL="609600" indent="-609600" eaLnBrk="1" hangingPunct="1"/>
            <a:r>
              <a:rPr lang="en-US" altLang="zh-CN" smtClean="0"/>
              <a:t>Language aptitude, cognitive style, and personality traits are the general factors that affect the rate and level of L2 achievement. </a:t>
            </a:r>
            <a:r>
              <a:rPr lang="en-US" altLang="zh-CN" smtClean="0">
                <a:solidFill>
                  <a:srgbClr val="3366FF"/>
                </a:solidFill>
              </a:rPr>
              <a:t>Learning strategies</a:t>
            </a:r>
            <a:r>
              <a:rPr lang="en-US" altLang="zh-CN" smtClean="0"/>
              <a:t> are the particular approaches or techniques that learners use to try to learn an L2. </a:t>
            </a:r>
          </a:p>
          <a:p>
            <a:pPr marL="609600" indent="-609600" eaLnBrk="1" hangingPunct="1"/>
            <a:r>
              <a:rPr lang="en-US" altLang="zh-CN" smtClean="0">
                <a:solidFill>
                  <a:schemeClr val="hlink"/>
                </a:solidFill>
              </a:rPr>
              <a:t>Three </a:t>
            </a:r>
            <a:r>
              <a:rPr lang="en-US" altLang="zh-CN" smtClean="0"/>
              <a:t>major types of learning strategies have been identified: </a:t>
            </a:r>
          </a:p>
          <a:p>
            <a:pPr marL="609600" indent="-609600" eaLnBrk="1" hangingPunct="1">
              <a:buFont typeface="Arial" charset="0"/>
              <a:buAutoNum type="arabicPeriod"/>
            </a:pPr>
            <a:r>
              <a:rPr lang="en-US" altLang="zh-CN" smtClean="0"/>
              <a:t>Cognitive strategies, </a:t>
            </a:r>
          </a:p>
          <a:p>
            <a:pPr marL="609600" indent="-609600" eaLnBrk="1" hangingPunct="1">
              <a:buFont typeface="Arial" charset="0"/>
              <a:buAutoNum type="arabicPeriod"/>
            </a:pPr>
            <a:r>
              <a:rPr lang="en-US" altLang="zh-CN" smtClean="0"/>
              <a:t>Metacognitive strategies,</a:t>
            </a:r>
          </a:p>
          <a:p>
            <a:pPr marL="609600" indent="-609600" eaLnBrk="1" hangingPunct="1">
              <a:buFont typeface="Arial" charset="0"/>
              <a:buAutoNum type="arabicPeriod"/>
            </a:pPr>
            <a:r>
              <a:rPr lang="en-US" altLang="zh-CN" smtClean="0"/>
              <a:t>Social/affective strategies. </a:t>
            </a:r>
          </a:p>
          <a:p>
            <a:pPr marL="609600" indent="-609600" eaLnBrk="1" hangingPunct="1">
              <a:buFont typeface="Arial" charset="0"/>
              <a:buAutoNum type="arabicPeriod"/>
            </a:pPr>
            <a:endParaRPr lang="en-US" altLang="zh-CN"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Rot="1" noChangeArrowheads="1"/>
          </p:cNvSpPr>
          <p:nvPr>
            <p:ph idx="1"/>
          </p:nvPr>
        </p:nvSpPr>
        <p:spPr>
          <a:xfrm>
            <a:off x="250825" y="1196975"/>
            <a:ext cx="8540750" cy="4498975"/>
          </a:xfrm>
        </p:spPr>
        <p:txBody>
          <a:bodyPr>
            <a:normAutofit fontScale="92500" lnSpcReduction="10000"/>
          </a:bodyPr>
          <a:lstStyle/>
          <a:p>
            <a:pPr eaLnBrk="1" hangingPunct="1"/>
            <a:r>
              <a:rPr lang="en-US" altLang="zh-CN" smtClean="0">
                <a:solidFill>
                  <a:srgbClr val="FF0000"/>
                </a:solidFill>
              </a:rPr>
              <a:t>Cognitive strategies</a:t>
            </a:r>
            <a:r>
              <a:rPr lang="en-US" altLang="zh-CN" smtClean="0"/>
              <a:t> refer to the steps or operations used in problem solving that need direct analysis, transformation or synthesis of learning materials. </a:t>
            </a:r>
          </a:p>
          <a:p>
            <a:pPr eaLnBrk="1" hangingPunct="1"/>
            <a:r>
              <a:rPr lang="en-US" altLang="zh-CN" smtClean="0">
                <a:solidFill>
                  <a:srgbClr val="FF0000"/>
                </a:solidFill>
              </a:rPr>
              <a:t>Metacognitive strategies</a:t>
            </a:r>
            <a:r>
              <a:rPr lang="en-US" altLang="zh-CN" smtClean="0"/>
              <a:t> make use of knowledge about cognitive processes and constitute attempts to regulate language learning by means of planning, monitoring and evaluating. </a:t>
            </a:r>
          </a:p>
          <a:p>
            <a:pPr eaLnBrk="1" hangingPunct="1"/>
            <a:r>
              <a:rPr lang="en-US" altLang="zh-CN" smtClean="0">
                <a:solidFill>
                  <a:srgbClr val="FF0000"/>
                </a:solidFill>
              </a:rPr>
              <a:t>Social/affective strategies</a:t>
            </a:r>
            <a:r>
              <a:rPr lang="en-US" altLang="zh-CN" smtClean="0"/>
              <a:t> concern the ways in which learners choose to interact with other learners and native speakers.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Rot="1" noChangeArrowheads="1"/>
          </p:cNvSpPr>
          <p:nvPr>
            <p:ph idx="1"/>
          </p:nvPr>
        </p:nvSpPr>
        <p:spPr>
          <a:xfrm>
            <a:off x="323850" y="549275"/>
            <a:ext cx="8540750" cy="5976938"/>
          </a:xfrm>
        </p:spPr>
        <p:txBody>
          <a:bodyPr/>
          <a:lstStyle/>
          <a:p>
            <a:pPr eaLnBrk="1" hangingPunct="1"/>
            <a:r>
              <a:rPr lang="en-US" altLang="zh-CN" smtClean="0"/>
              <a:t> </a:t>
            </a:r>
            <a:r>
              <a:rPr lang="en-US" altLang="zh-CN" sz="2400" smtClean="0"/>
              <a:t>Good language learners are also very active, show awareness of the learning process and their own learning styles and, above all, are flexible and appropriate in their use of learning strategies. strategies that involve formal practice(e.g. rehearsing a new word) contribute to the development of linguistic competence while strategies involving functional practice(e.g. seeking out native speakers to talk to) aid the development of communicative skills.</a:t>
            </a:r>
          </a:p>
          <a:p>
            <a:pPr eaLnBrk="1" hangingPunct="1"/>
            <a:r>
              <a:rPr lang="en-US" altLang="zh-CN" sz="2400" smtClean="0"/>
              <a:t>The study of learning strategies is of potential value to language teachers. If strategies that are crucial for learning can be identified, it may prove possible to train students to use them. In the next section we will examine this idea in a broader context when we discuss the role of instruction in L2 acquisition.</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WordArt 4"/>
          <p:cNvSpPr>
            <a:spLocks noChangeArrowheads="1" noChangeShapeType="1" noTextEdit="1"/>
          </p:cNvSpPr>
          <p:nvPr/>
        </p:nvSpPr>
        <p:spPr bwMode="auto">
          <a:xfrm>
            <a:off x="3348038" y="2781300"/>
            <a:ext cx="1584325" cy="2735263"/>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a:ea typeface="宋体"/>
              </a:rPr>
              <a:t>?</a:t>
            </a:r>
          </a:p>
        </p:txBody>
      </p:sp>
      <p:sp>
        <p:nvSpPr>
          <p:cNvPr id="27651" name="Rectangle 2"/>
          <p:cNvSpPr>
            <a:spLocks noGrp="1" noRot="1" noChangeArrowheads="1"/>
          </p:cNvSpPr>
          <p:nvPr>
            <p:ph type="title"/>
          </p:nvPr>
        </p:nvSpPr>
        <p:spPr>
          <a:xfrm>
            <a:off x="0" y="0"/>
            <a:ext cx="7439025" cy="608013"/>
          </a:xfrm>
        </p:spPr>
        <p:txBody>
          <a:bodyPr>
            <a:normAutofit fontScale="90000"/>
          </a:bodyPr>
          <a:lstStyle/>
          <a:p>
            <a:pPr eaLnBrk="1" fontAlgn="auto" hangingPunct="1">
              <a:spcAft>
                <a:spcPts val="0"/>
              </a:spcAft>
              <a:defRPr/>
            </a:pPr>
            <a:r>
              <a:rPr lang="en-US" altLang="zh-CN" sz="3600" smtClean="0">
                <a:solidFill>
                  <a:schemeClr val="hlink"/>
                </a:solidFill>
              </a:rPr>
              <a:t>11.4 Instruction and L2 Acquisition</a:t>
            </a:r>
          </a:p>
        </p:txBody>
      </p:sp>
      <p:sp>
        <p:nvSpPr>
          <p:cNvPr id="47108" name="Rectangle 3"/>
          <p:cNvSpPr>
            <a:spLocks noGrp="1" noRot="1" noChangeArrowheads="1"/>
          </p:cNvSpPr>
          <p:nvPr>
            <p:ph idx="1"/>
          </p:nvPr>
        </p:nvSpPr>
        <p:spPr>
          <a:xfrm>
            <a:off x="250825" y="981075"/>
            <a:ext cx="8540750" cy="5616575"/>
          </a:xfrm>
        </p:spPr>
        <p:txBody>
          <a:bodyPr>
            <a:normAutofit fontScale="92500" lnSpcReduction="20000"/>
          </a:bodyPr>
          <a:lstStyle/>
          <a:p>
            <a:pPr eaLnBrk="1" hangingPunct="1">
              <a:buFont typeface="Arial" charset="0"/>
              <a:buNone/>
            </a:pPr>
            <a:r>
              <a:rPr lang="en-US" altLang="zh-CN" dirty="0" smtClean="0"/>
              <a:t>      One of the goals SLA is to improve language teaching. Here we will consider </a:t>
            </a:r>
            <a:r>
              <a:rPr lang="en-US" altLang="zh-CN" dirty="0" smtClean="0">
                <a:solidFill>
                  <a:schemeClr val="hlink"/>
                </a:solidFill>
              </a:rPr>
              <a:t>three</a:t>
            </a:r>
            <a:r>
              <a:rPr lang="en-US" altLang="zh-CN" dirty="0" smtClean="0"/>
              <a:t> branches of this research. </a:t>
            </a:r>
          </a:p>
          <a:p>
            <a:pPr eaLnBrk="1" hangingPunct="1">
              <a:buFont typeface="Arial" charset="0"/>
              <a:buNone/>
            </a:pPr>
            <a:r>
              <a:rPr lang="en-US" altLang="zh-CN" dirty="0" smtClean="0"/>
              <a:t>      The first concerns whether teaching learners grammar has any influence on their </a:t>
            </a:r>
            <a:r>
              <a:rPr lang="en-US" altLang="zh-CN" dirty="0" err="1" smtClean="0"/>
              <a:t>interlanguage</a:t>
            </a:r>
            <a:r>
              <a:rPr lang="en-US" altLang="zh-CN" dirty="0" smtClean="0"/>
              <a:t> development. Do learners learn the structures they are taught? </a:t>
            </a:r>
          </a:p>
          <a:p>
            <a:pPr eaLnBrk="1" hangingPunct="1">
              <a:buFont typeface="Arial" charset="0"/>
              <a:buNone/>
            </a:pPr>
            <a:r>
              <a:rPr lang="en-US" altLang="zh-CN" dirty="0" smtClean="0"/>
              <a:t>      The second draws on the research into individual learner differences. Do learners learn better if the kind of instruction they receive matches their preferred ways of learning an L2?</a:t>
            </a:r>
          </a:p>
          <a:p>
            <a:pPr eaLnBrk="1" hangingPunct="1">
              <a:buFont typeface="Arial" charset="0"/>
              <a:buNone/>
            </a:pPr>
            <a:r>
              <a:rPr lang="en-US" altLang="zh-CN" dirty="0" smtClean="0"/>
              <a:t>      The third branch looks at the training of strategies used by </a:t>
            </a:r>
            <a:r>
              <a:rPr lang="en-US" altLang="zh-CN" dirty="0" smtClean="0">
                <a:latin typeface="Arial" charset="0"/>
              </a:rPr>
              <a:t>“</a:t>
            </a:r>
            <a:r>
              <a:rPr lang="en-US" altLang="zh-CN" dirty="0" smtClean="0"/>
              <a:t>good language learners</a:t>
            </a:r>
            <a:r>
              <a:rPr lang="en-US" altLang="zh-CN" dirty="0" smtClean="0">
                <a:latin typeface="Arial" charset="0"/>
              </a:rPr>
              <a:t>”</a:t>
            </a:r>
            <a:r>
              <a:rPr lang="en-US" altLang="zh-CN" dirty="0" smtClean="0"/>
              <a:t>.</a:t>
            </a:r>
          </a:p>
          <a:p>
            <a:pPr eaLnBrk="1" hangingPunct="1">
              <a:buFont typeface="Arial" charset="0"/>
              <a:buNone/>
            </a:pPr>
            <a:endParaRPr lang="en-US" altLang="zh-CN" dirty="0" smtClean="0"/>
          </a:p>
          <a:p>
            <a:pPr eaLnBrk="1" hangingPunct="1">
              <a:buFont typeface="Arial" charset="0"/>
              <a:buNone/>
            </a:pPr>
            <a:endParaRPr lang="en-US" altLang="zh-CN"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0" y="0"/>
            <a:ext cx="6877050" cy="679450"/>
          </a:xfrm>
        </p:spPr>
        <p:txBody>
          <a:bodyPr/>
          <a:lstStyle/>
          <a:p>
            <a:pPr eaLnBrk="1" fontAlgn="auto" hangingPunct="1">
              <a:spcAft>
                <a:spcPts val="0"/>
              </a:spcAft>
              <a:defRPr/>
            </a:pPr>
            <a:r>
              <a:rPr lang="en-US" altLang="zh-CN" sz="3600" smtClean="0">
                <a:solidFill>
                  <a:schemeClr val="hlink"/>
                </a:solidFill>
              </a:rPr>
              <a:t>11.4.1 Form-focused instruction</a:t>
            </a:r>
          </a:p>
        </p:txBody>
      </p:sp>
      <p:sp>
        <p:nvSpPr>
          <p:cNvPr id="48131" name="Rectangle 3"/>
          <p:cNvSpPr>
            <a:spLocks noGrp="1" noRot="1" noChangeArrowheads="1"/>
          </p:cNvSpPr>
          <p:nvPr>
            <p:ph idx="1"/>
          </p:nvPr>
        </p:nvSpPr>
        <p:spPr>
          <a:xfrm>
            <a:off x="301625" y="1052513"/>
            <a:ext cx="8540750" cy="5400675"/>
          </a:xfrm>
        </p:spPr>
        <p:txBody>
          <a:bodyPr>
            <a:normAutofit lnSpcReduction="10000"/>
          </a:bodyPr>
          <a:lstStyle/>
          <a:p>
            <a:pPr eaLnBrk="1" hangingPunct="1">
              <a:lnSpc>
                <a:spcPct val="80000"/>
              </a:lnSpc>
            </a:pPr>
            <a:r>
              <a:rPr lang="en-US" altLang="zh-CN" smtClean="0"/>
              <a:t>Instruction which draws attention to the forms and structures of the language within the context of communicative interaction is called </a:t>
            </a:r>
            <a:r>
              <a:rPr lang="en-US" altLang="zh-CN" smtClean="0">
                <a:solidFill>
                  <a:srgbClr val="FF0000"/>
                </a:solidFill>
              </a:rPr>
              <a:t>form-focused instruction. </a:t>
            </a:r>
          </a:p>
          <a:p>
            <a:pPr eaLnBrk="1" hangingPunct="1">
              <a:lnSpc>
                <a:spcPct val="80000"/>
              </a:lnSpc>
            </a:pPr>
            <a:r>
              <a:rPr lang="en-US" altLang="zh-CN" smtClean="0"/>
              <a:t>The </a:t>
            </a:r>
            <a:r>
              <a:rPr lang="en-US" altLang="zh-CN" i="1" smtClean="0"/>
              <a:t>grammar-translation method</a:t>
            </a:r>
            <a:r>
              <a:rPr lang="en-US" altLang="zh-CN" smtClean="0"/>
              <a:t> and </a:t>
            </a:r>
            <a:r>
              <a:rPr lang="en-US" altLang="zh-CN" i="1" smtClean="0"/>
              <a:t>the audiolingual method</a:t>
            </a:r>
            <a:r>
              <a:rPr lang="en-US" altLang="zh-CN" smtClean="0"/>
              <a:t> both attempt to teach learners grammar, and their only difference is how this is to be fulfilled. More recently, however, language pedagogy has emphasized the need to provide learners with real communicative experiences. Communicative language teaching is based on the assumption that learners do not need to be taught grammar before they can communicate but will acquire it naturally as part of the learning process.</a:t>
            </a:r>
            <a:r>
              <a:rPr lang="en-US" altLang="zh-CN" sz="2400" smtClean="0"/>
              <a:t>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0" y="0"/>
            <a:ext cx="7510463" cy="679450"/>
          </a:xfrm>
        </p:spPr>
        <p:txBody>
          <a:bodyPr/>
          <a:lstStyle/>
          <a:p>
            <a:pPr eaLnBrk="1" fontAlgn="auto" hangingPunct="1">
              <a:spcAft>
                <a:spcPts val="0"/>
              </a:spcAft>
              <a:defRPr/>
            </a:pPr>
            <a:r>
              <a:rPr lang="en-US" altLang="zh-CN" sz="3600" smtClean="0">
                <a:solidFill>
                  <a:schemeClr val="hlink"/>
                </a:solidFill>
              </a:rPr>
              <a:t>11.4.2 Learner-instruction matching</a:t>
            </a:r>
          </a:p>
        </p:txBody>
      </p:sp>
      <p:sp>
        <p:nvSpPr>
          <p:cNvPr id="49155" name="Rectangle 3"/>
          <p:cNvSpPr>
            <a:spLocks noGrp="1" noRot="1" noChangeArrowheads="1"/>
          </p:cNvSpPr>
          <p:nvPr>
            <p:ph idx="1"/>
          </p:nvPr>
        </p:nvSpPr>
        <p:spPr>
          <a:xfrm>
            <a:off x="323850" y="1125538"/>
            <a:ext cx="8540750" cy="4895850"/>
          </a:xfrm>
        </p:spPr>
        <p:txBody>
          <a:bodyPr>
            <a:normAutofit lnSpcReduction="10000"/>
          </a:bodyPr>
          <a:lstStyle/>
          <a:p>
            <a:pPr eaLnBrk="1" hangingPunct="1"/>
            <a:r>
              <a:rPr lang="en-US" altLang="zh-CN" smtClean="0"/>
              <a:t> </a:t>
            </a:r>
            <a:r>
              <a:rPr lang="en-US" altLang="zh-CN" smtClean="0">
                <a:solidFill>
                  <a:srgbClr val="FF0000"/>
                </a:solidFill>
              </a:rPr>
              <a:t>Learner-instruction matching</a:t>
            </a:r>
            <a:r>
              <a:rPr lang="en-US" altLang="zh-CN" smtClean="0"/>
              <a:t> involves an attempt to ensure that the teaching style is suited to the learner. It is based on the assumption that learners have different learning styles and that they will learn most effectively if the instruction matches their particular learning styles.</a:t>
            </a:r>
          </a:p>
          <a:p>
            <a:pPr eaLnBrk="1" hangingPunct="1"/>
            <a:r>
              <a:rPr lang="en-US" altLang="zh-CN" smtClean="0"/>
              <a:t> Educational research which has investigated the effects of such instruction is sometimes referred to as </a:t>
            </a:r>
            <a:r>
              <a:rPr lang="en-US" altLang="zh-CN" i="1" smtClean="0">
                <a:solidFill>
                  <a:srgbClr val="FF0000"/>
                </a:solidFill>
              </a:rPr>
              <a:t>aptitude-treatment interaction (ATI).</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xfrm>
            <a:off x="0" y="0"/>
            <a:ext cx="5133975" cy="752475"/>
          </a:xfrm>
        </p:spPr>
        <p:txBody>
          <a:bodyPr/>
          <a:lstStyle/>
          <a:p>
            <a:pPr eaLnBrk="1" fontAlgn="auto" hangingPunct="1">
              <a:spcAft>
                <a:spcPts val="0"/>
              </a:spcAft>
              <a:defRPr/>
            </a:pPr>
            <a:r>
              <a:rPr lang="en-US" altLang="zh-CN" sz="3600" smtClean="0">
                <a:solidFill>
                  <a:schemeClr val="hlink"/>
                </a:solidFill>
              </a:rPr>
              <a:t>11.4.3 Strategy Training</a:t>
            </a:r>
          </a:p>
        </p:txBody>
      </p:sp>
      <p:sp>
        <p:nvSpPr>
          <p:cNvPr id="50179" name="Rectangle 3"/>
          <p:cNvSpPr>
            <a:spLocks noGrp="1" noRot="1" noChangeArrowheads="1"/>
          </p:cNvSpPr>
          <p:nvPr>
            <p:ph type="body" sz="half" idx="1"/>
          </p:nvPr>
        </p:nvSpPr>
        <p:spPr>
          <a:xfrm>
            <a:off x="250825" y="1052513"/>
            <a:ext cx="8569325" cy="5805487"/>
          </a:xfrm>
        </p:spPr>
        <p:txBody>
          <a:bodyPr/>
          <a:lstStyle/>
          <a:p>
            <a:pPr eaLnBrk="1" hangingPunct="1"/>
            <a:r>
              <a:rPr lang="en-US" altLang="zh-CN" sz="2400" smtClean="0"/>
              <a:t>Most of the research on </a:t>
            </a:r>
            <a:r>
              <a:rPr lang="en-US" altLang="zh-CN" sz="2400" i="1" smtClean="0">
                <a:solidFill>
                  <a:srgbClr val="FF0000"/>
                </a:solidFill>
              </a:rPr>
              <a:t>strategy training</a:t>
            </a:r>
            <a:r>
              <a:rPr lang="en-US" altLang="zh-CN" sz="2400" smtClean="0"/>
              <a:t> or </a:t>
            </a:r>
            <a:r>
              <a:rPr lang="en-US" altLang="zh-CN" sz="2400" i="1" smtClean="0">
                <a:solidFill>
                  <a:srgbClr val="FF0000"/>
                </a:solidFill>
              </a:rPr>
              <a:t>learner training</a:t>
            </a:r>
            <a:r>
              <a:rPr lang="en-US" altLang="zh-CN" sz="2400" smtClean="0"/>
              <a:t> has concentrated on vocabulary learning. Training students to use strategies that concern different ways of making associations with target words has generally proved successful. </a:t>
            </a:r>
          </a:p>
          <a:p>
            <a:pPr eaLnBrk="1" hangingPunct="1"/>
            <a:r>
              <a:rPr lang="en-US" altLang="zh-CN" sz="2400" smtClean="0">
                <a:solidFill>
                  <a:srgbClr val="FF5050"/>
                </a:solidFill>
                <a:latin typeface="Times New Roman" pitchFamily="18" charset="0"/>
              </a:rPr>
              <a:t>For example, the key word method requires learners to form two kinds of associations. First, learners associate the target word with a word which is the same or similar to an L1 word, e.g. the Japanese word “ohio”, meaning “morning”, might be associated with “Ohio”, a state in the United States. Second, the L1 word is linked to a mental image that incorporates the meaning of the target word, e.g. the learner thinks of a very cold morning in winter in Ohio. It has been shown that these associations can help to memorize the target word. </a:t>
            </a:r>
          </a:p>
          <a:p>
            <a:pPr eaLnBrk="1" hangingPunct="1">
              <a:buFont typeface="Arial" charset="0"/>
              <a:buNone/>
            </a:pPr>
            <a:endParaRPr lang="en-US" altLang="zh-CN" sz="2400" smtClean="0">
              <a:solidFill>
                <a:srgbClr val="CCFFCC"/>
              </a:solidFill>
              <a:latin typeface="Times New Roman" pitchFamily="18" charset="0"/>
            </a:endParaRPr>
          </a:p>
        </p:txBody>
      </p:sp>
    </p:spTree>
  </p:cSld>
  <p:clrMapOvr>
    <a:masterClrMapping/>
  </p:clrMapOvr>
  <p:transition spd="slow">
    <p:pull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0" y="228600"/>
            <a:ext cx="9144000" cy="1760538"/>
          </a:xfrm>
        </p:spPr>
        <p:txBody>
          <a:bodyPr/>
          <a:lstStyle/>
          <a:p>
            <a:pPr eaLnBrk="1" fontAlgn="auto" hangingPunct="1">
              <a:spcAft>
                <a:spcPts val="0"/>
              </a:spcAft>
              <a:defRPr/>
            </a:pPr>
            <a:r>
              <a:rPr lang="en-US" altLang="zh-CN" sz="2800" smtClean="0">
                <a:solidFill>
                  <a:schemeClr val="tx1">
                    <a:lumMod val="75000"/>
                    <a:lumOff val="25000"/>
                  </a:schemeClr>
                </a:solidFill>
              </a:rPr>
              <a:t>   The idea of strategy training is attractive because it provides a way helping learners to become autonomous, that is, of enabling them to take responsibility for their own learning.</a:t>
            </a:r>
          </a:p>
        </p:txBody>
      </p:sp>
      <p:sp>
        <p:nvSpPr>
          <p:cNvPr id="51203" name="WordArt 4"/>
          <p:cNvSpPr>
            <a:spLocks noChangeArrowheads="1" noChangeShapeType="1" noTextEdit="1"/>
          </p:cNvSpPr>
          <p:nvPr/>
        </p:nvSpPr>
        <p:spPr bwMode="auto">
          <a:xfrm>
            <a:off x="2124075" y="3933825"/>
            <a:ext cx="5184775" cy="2663825"/>
          </a:xfrm>
          <a:prstGeom prst="rect">
            <a:avLst/>
          </a:prstGeom>
        </p:spPr>
        <p:txBody>
          <a:bodyPr wrap="none" fromWordArt="1">
            <a:prstTxWarp prst="textPlain">
              <a:avLst>
                <a:gd name="adj" fmla="val 50000"/>
              </a:avLst>
            </a:prstTxWarp>
          </a:bodyPr>
          <a:lstStyle/>
          <a:p>
            <a:pPr algn="ctr"/>
            <a:endPar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a:ea typeface="宋体"/>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n-US" sz="4000" b="1" dirty="0" smtClean="0">
                <a:solidFill>
                  <a:schemeClr val="tx1">
                    <a:lumMod val="75000"/>
                    <a:lumOff val="25000"/>
                  </a:schemeClr>
                </a:solidFill>
              </a:rPr>
              <a:t>Summary of lecture</a:t>
            </a:r>
            <a:endParaRPr lang="en-US" sz="4000" b="1" dirty="0">
              <a:solidFill>
                <a:schemeClr val="tx1">
                  <a:lumMod val="75000"/>
                  <a:lumOff val="25000"/>
                </a:schemeClr>
              </a:solidFill>
            </a:endParaRPr>
          </a:p>
        </p:txBody>
      </p:sp>
      <p:sp>
        <p:nvSpPr>
          <p:cNvPr id="3" name="Content Placeholder 2"/>
          <p:cNvSpPr>
            <a:spLocks noGrp="1"/>
          </p:cNvSpPr>
          <p:nvPr>
            <p:ph idx="1"/>
          </p:nvPr>
        </p:nvSpPr>
        <p:spPr>
          <a:xfrm>
            <a:off x="457200" y="1371601"/>
            <a:ext cx="8075613" cy="4794250"/>
          </a:xfrm>
        </p:spPr>
        <p:txBody>
          <a:bodyPr rtlCol="0">
            <a:normAutofit fontScale="62500" lnSpcReduction="20000"/>
          </a:bodyPr>
          <a:lstStyle/>
          <a:p>
            <a:pPr marL="91440" indent="-91440" eaLnBrk="1" fontAlgn="auto" hangingPunct="1">
              <a:buFont typeface="Arial" panose="020B0604020202020204" pitchFamily="34" charset="0"/>
              <a:buNone/>
              <a:defRPr/>
            </a:pPr>
            <a:r>
              <a:rPr lang="en-US" altLang="zh-CN" dirty="0"/>
              <a:t>Why we should master the second language?</a:t>
            </a:r>
          </a:p>
          <a:p>
            <a:pPr marL="91440" indent="-91440" eaLnBrk="1" fontAlgn="auto" hangingPunct="1">
              <a:buFont typeface="Arial" panose="020B0604020202020204" pitchFamily="34" charset="0"/>
              <a:buNone/>
              <a:defRPr/>
            </a:pPr>
            <a:r>
              <a:rPr lang="en-US" altLang="zh-CN" dirty="0" smtClean="0">
                <a:latin typeface="Bradley Hand ITC" panose="03070402050302030203" pitchFamily="66" charset="0"/>
              </a:rPr>
              <a:t> </a:t>
            </a:r>
            <a:r>
              <a:rPr lang="en-US" altLang="zh-CN" dirty="0"/>
              <a:t>This has been a time of the </a:t>
            </a:r>
            <a:r>
              <a:rPr lang="en-US" altLang="zh-CN" dirty="0">
                <a:latin typeface="Arial" panose="020B0604020202020204" pitchFamily="34" charset="0"/>
              </a:rPr>
              <a:t>“</a:t>
            </a:r>
            <a:r>
              <a:rPr lang="en-US" altLang="zh-CN" dirty="0"/>
              <a:t>global village</a:t>
            </a:r>
            <a:r>
              <a:rPr lang="en-US" altLang="zh-CN" dirty="0">
                <a:latin typeface="Arial" panose="020B0604020202020204" pitchFamily="34" charset="0"/>
              </a:rPr>
              <a:t>”</a:t>
            </a:r>
            <a:r>
              <a:rPr lang="en-US" altLang="zh-CN" dirty="0"/>
              <a:t> and the </a:t>
            </a:r>
            <a:r>
              <a:rPr lang="en-US" altLang="zh-CN" dirty="0">
                <a:latin typeface="Arial" panose="020B0604020202020204" pitchFamily="34" charset="0"/>
              </a:rPr>
              <a:t>“</a:t>
            </a:r>
            <a:r>
              <a:rPr lang="en-US" altLang="zh-CN" dirty="0"/>
              <a:t>World Wide Web</a:t>
            </a:r>
            <a:r>
              <a:rPr lang="en-US" altLang="zh-CN" dirty="0">
                <a:latin typeface="Arial" panose="020B0604020202020204" pitchFamily="34" charset="0"/>
              </a:rPr>
              <a:t>”</a:t>
            </a:r>
            <a:r>
              <a:rPr lang="en-US" altLang="zh-CN" dirty="0"/>
              <a:t>, when communication between people has expanded well beyond their local speech communities. As never before, people have had to learn a second language so as to obtain an education or secure employment. At such a time, there is an obvious </a:t>
            </a:r>
          </a:p>
          <a:p>
            <a:pPr marL="91440" indent="-91440" eaLnBrk="1" fontAlgn="auto" hangingPunct="1">
              <a:buFont typeface="Arial" panose="020B0604020202020204" pitchFamily="34" charset="0"/>
              <a:buNone/>
              <a:defRPr/>
            </a:pPr>
            <a:r>
              <a:rPr lang="en-US" altLang="zh-CN" dirty="0"/>
              <a:t>   need to discover more about how </a:t>
            </a:r>
          </a:p>
          <a:p>
            <a:pPr marL="91440" indent="-91440" eaLnBrk="1" fontAlgn="auto" hangingPunct="1">
              <a:buFont typeface="Arial" panose="020B0604020202020204" pitchFamily="34" charset="0"/>
              <a:buNone/>
              <a:defRPr/>
            </a:pPr>
            <a:r>
              <a:rPr lang="en-US" altLang="zh-CN" dirty="0"/>
              <a:t>   second languages are  learned</a:t>
            </a:r>
            <a:r>
              <a:rPr lang="en-US" altLang="zh-CN" dirty="0" smtClean="0"/>
              <a:t>.</a:t>
            </a:r>
          </a:p>
          <a:p>
            <a:pPr marL="91440" indent="-91440" eaLnBrk="1" fontAlgn="auto" hangingPunct="1">
              <a:buFont typeface="Arial" panose="020B0604020202020204" pitchFamily="34" charset="0"/>
              <a:buNone/>
              <a:defRPr/>
            </a:pPr>
            <a:r>
              <a:rPr lang="en-US" altLang="zh-CN" dirty="0"/>
              <a:t>Second Language Acquisition(L2 acquisition, SLA) can be defined as the way in which people learn a language other than their mother tongue, inside or outside of a classroom.</a:t>
            </a:r>
          </a:p>
          <a:p>
            <a:pPr marL="91440" indent="-91440" eaLnBrk="1" fontAlgn="auto" hangingPunct="1">
              <a:buFont typeface="Arial" panose="020B0604020202020204" pitchFamily="34" charset="0"/>
              <a:buNone/>
              <a:defRPr/>
            </a:pPr>
            <a:r>
              <a:rPr lang="en-US" altLang="zh-CN" dirty="0"/>
              <a:t>   </a:t>
            </a:r>
            <a:r>
              <a:rPr lang="en-US" altLang="zh-CN" i="1" u="sng" dirty="0"/>
              <a:t>Second </a:t>
            </a:r>
            <a:r>
              <a:rPr lang="en-US" altLang="zh-CN" dirty="0"/>
              <a:t>: For one thing, here second can refer to any language that is learned in addition to the mother tongue. Thus, it can refer to the learning of a third or fourth language. Also, second is not used to contrast with foreign. Whether we are learning a language naturally as a result of living in a country where it is spoken, or learning it in a classroom through instruction, it is customary to speak generically of second language acquisition</a:t>
            </a:r>
            <a:endParaRPr lang="en-US" altLang="zh-CN" dirty="0">
              <a:latin typeface="Bradley Hand ITC" panose="03070402050302030203" pitchFamily="66" charset="0"/>
            </a:endParaRPr>
          </a:p>
          <a:p>
            <a:pPr marL="91440" indent="-91440" eaLnBrk="1" fontAlgn="auto" hangingPunct="1">
              <a:defRPr/>
            </a:pP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pPr marL="609600" indent="-609600" eaLnBrk="1" hangingPunct="1">
              <a:defRPr/>
            </a:pPr>
            <a:r>
              <a:rPr lang="en-US" altLang="zh-CN" dirty="0" smtClean="0"/>
              <a:t>Language aptitude, cognitive style, and personality traits are the general factors that affect the rate and level of L2 achievement. </a:t>
            </a:r>
            <a:r>
              <a:rPr lang="en-US" altLang="zh-CN" dirty="0" smtClean="0">
                <a:solidFill>
                  <a:srgbClr val="3366FF"/>
                </a:solidFill>
              </a:rPr>
              <a:t>Learning strategies</a:t>
            </a:r>
            <a:r>
              <a:rPr lang="en-US" altLang="zh-CN" dirty="0" smtClean="0"/>
              <a:t> are the particular approaches or techniques that learners use to try to learn an L2. </a:t>
            </a:r>
          </a:p>
          <a:p>
            <a:pPr marL="609600" indent="-609600" eaLnBrk="1" hangingPunct="1">
              <a:defRPr/>
            </a:pPr>
            <a:r>
              <a:rPr lang="en-US" altLang="zh-CN" dirty="0" smtClean="0">
                <a:solidFill>
                  <a:schemeClr val="hlink"/>
                </a:solidFill>
              </a:rPr>
              <a:t>Three </a:t>
            </a:r>
            <a:r>
              <a:rPr lang="en-US" altLang="zh-CN" dirty="0" smtClean="0"/>
              <a:t>major types of learning strategies have been identified: </a:t>
            </a:r>
          </a:p>
          <a:p>
            <a:pPr marL="609600" indent="-609600" eaLnBrk="1" hangingPunct="1">
              <a:buFont typeface="Arial" panose="020B0604020202020204" pitchFamily="34" charset="0"/>
              <a:buAutoNum type="arabicPeriod"/>
              <a:defRPr/>
            </a:pPr>
            <a:r>
              <a:rPr lang="en-US" altLang="zh-CN" dirty="0" smtClean="0"/>
              <a:t>Cognitive strategies, </a:t>
            </a:r>
          </a:p>
          <a:p>
            <a:pPr marL="609600" indent="-609600" eaLnBrk="1" hangingPunct="1">
              <a:buFont typeface="Arial" panose="020B0604020202020204" pitchFamily="34" charset="0"/>
              <a:buAutoNum type="arabicPeriod"/>
              <a:defRPr/>
            </a:pPr>
            <a:r>
              <a:rPr lang="en-US" altLang="zh-CN" dirty="0" smtClean="0"/>
              <a:t>Metacognitive strategies,</a:t>
            </a:r>
          </a:p>
          <a:p>
            <a:pPr marL="609600" indent="-609600" eaLnBrk="1" hangingPunct="1">
              <a:buFont typeface="Arial" panose="020B0604020202020204" pitchFamily="34" charset="0"/>
              <a:buAutoNum type="arabicPeriod"/>
              <a:defRPr/>
            </a:pPr>
            <a:r>
              <a:rPr lang="en-US" altLang="zh-CN" dirty="0" smtClean="0"/>
              <a:t>Social/affective strategies. </a:t>
            </a:r>
          </a:p>
          <a:p>
            <a:pPr marL="609600" indent="-609600" eaLnBrk="1" hangingPunct="1">
              <a:buFont typeface="Arial" panose="020B0604020202020204" pitchFamily="34" charset="0"/>
              <a:buAutoNum type="arabicPeriod"/>
              <a:defRPr/>
            </a:pPr>
            <a:endParaRPr lang="en-US" altLang="zh-CN" dirty="0" smtClean="0"/>
          </a:p>
          <a:p>
            <a:pPr eaLnBrk="1" hangingPunct="1">
              <a:defRPr/>
            </a:pP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2288</Words>
  <Application>Microsoft Office PowerPoint</Application>
  <PresentationFormat>On-screen Show (4:3)</PresentationFormat>
  <Paragraphs>105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Second Language Acquisition/Learning</vt:lpstr>
      <vt:lpstr>Review of last lecture</vt:lpstr>
      <vt:lpstr>Review cont…..</vt:lpstr>
      <vt:lpstr>Today’s lecture</vt:lpstr>
      <vt:lpstr>11.2 Second Language Acquisition</vt:lpstr>
      <vt:lpstr>Slide 7</vt:lpstr>
      <vt:lpstr>11.2.1 Contrastive Analysis</vt:lpstr>
      <vt:lpstr>11.2.2 Error Analysis</vt:lpstr>
      <vt:lpstr>Slide 10</vt:lpstr>
      <vt:lpstr>Slide 11</vt:lpstr>
      <vt:lpstr>11.2.3 Interlanguage</vt:lpstr>
      <vt:lpstr>11.3  Individual Differences in Second Language Acquisition</vt:lpstr>
      <vt:lpstr>11.3.1 Language aptitude</vt:lpstr>
      <vt:lpstr>11.3.2  Cognitive style: field dependence and field independence</vt:lpstr>
      <vt:lpstr>Slide 16</vt:lpstr>
      <vt:lpstr>11.3.3 Personality traits</vt:lpstr>
      <vt:lpstr>11.3.4 Learning strategies</vt:lpstr>
      <vt:lpstr>Slide 19</vt:lpstr>
      <vt:lpstr>Slide 20</vt:lpstr>
      <vt:lpstr>11.4 Instruction and L2 Acquisition</vt:lpstr>
      <vt:lpstr>11.4.1 Form-focused instruction</vt:lpstr>
      <vt:lpstr>11.4.2 Learner-instruction matching</vt:lpstr>
      <vt:lpstr>11.4.3 Strategy Training</vt:lpstr>
      <vt:lpstr>   The idea of strategy training is attractive because it provides a way helping learners to become autonomous, that is, of enabling them to take responsibility for their own learning.</vt:lpstr>
      <vt:lpstr>Summary of lecture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5</cp:revision>
  <dcterms:created xsi:type="dcterms:W3CDTF">2014-05-03T09:18:48Z</dcterms:created>
  <dcterms:modified xsi:type="dcterms:W3CDTF">2014-05-03T10:34:53Z</dcterms:modified>
</cp:coreProperties>
</file>