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1" r:id="rId17"/>
    <p:sldId id="273" r:id="rId18"/>
    <p:sldId id="27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7" d="100"/>
          <a:sy n="37" d="100"/>
        </p:scale>
        <p:origin x="-159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B763A7-74AF-42EB-8146-AB4EEBC4AE08}"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1239021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B763A7-74AF-42EB-8146-AB4EEBC4AE08}"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3351344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763A7-74AF-42EB-8146-AB4EEBC4AE08}"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1048104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2B763A7-74AF-42EB-8146-AB4EEBC4AE08}" type="datetimeFigureOut">
              <a:rPr lang="en-US" smtClean="0"/>
              <a:pPr/>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2791559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B763A7-74AF-42EB-8146-AB4EEBC4AE08}" type="datetimeFigureOut">
              <a:rPr lang="en-US" smtClean="0"/>
              <a:pPr/>
              <a:t>4/23/2014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3275521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2B763A7-74AF-42EB-8146-AB4EEBC4AE08}" type="datetimeFigureOut">
              <a:rPr lang="en-US" smtClean="0"/>
              <a:pPr/>
              <a:t>4/23/2014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284590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763A7-74AF-42EB-8146-AB4EEBC4AE08}" type="datetimeFigureOut">
              <a:rPr lang="en-US" smtClean="0"/>
              <a:pPr/>
              <a:t>4/23/2014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96085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763A7-74AF-42EB-8146-AB4EEBC4AE08}" type="datetimeFigureOut">
              <a:rPr lang="en-US" smtClean="0"/>
              <a:pPr/>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3935277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763A7-74AF-42EB-8146-AB4EEBC4AE08}" type="datetimeFigureOut">
              <a:rPr lang="en-US" smtClean="0"/>
              <a:pPr/>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1871046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B763A7-74AF-42EB-8146-AB4EEBC4AE08}"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18470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B763A7-74AF-42EB-8146-AB4EEBC4AE08}" type="datetimeFigureOut">
              <a:rPr lang="en-US" smtClean="0"/>
              <a:pPr/>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2799785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B763A7-74AF-42EB-8146-AB4EEBC4AE08}" type="datetimeFigureOut">
              <a:rPr lang="en-US" smtClean="0"/>
              <a:pPr/>
              <a:t>4/23/2014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297445-5CAC-4F95-A56C-772B13801E8E}" type="slidenum">
              <a:rPr lang="en-US" smtClean="0"/>
              <a:pPr/>
              <a:t>‹#›</a:t>
            </a:fld>
            <a:endParaRPr lang="en-US"/>
          </a:p>
        </p:txBody>
      </p:sp>
    </p:spTree>
    <p:extLst>
      <p:ext uri="{BB962C8B-B14F-4D97-AF65-F5344CB8AC3E}">
        <p14:creationId xmlns:p14="http://schemas.microsoft.com/office/powerpoint/2010/main" xmlns="" val="37524423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59853"/>
            <a:ext cx="7772400" cy="1725770"/>
          </a:xfrm>
        </p:spPr>
        <p:txBody>
          <a:bodyPr>
            <a:normAutofit/>
          </a:bodyPr>
          <a:lstStyle/>
          <a:p>
            <a:r>
              <a:rPr lang="en-US" sz="2800" b="1" dirty="0" smtClean="0">
                <a:latin typeface="Arial" panose="020B0604020202020204" pitchFamily="34" charset="0"/>
                <a:cs typeface="Arial" panose="020B0604020202020204" pitchFamily="34" charset="0"/>
              </a:rPr>
              <a:t>Supporting Learning Process:</a:t>
            </a:r>
            <a:br>
              <a:rPr lang="en-US" sz="2800" b="1" dirty="0" smtClean="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
            </a:r>
            <a:br>
              <a:rPr lang="en-US" sz="2800" b="1" dirty="0">
                <a:latin typeface="Arial" panose="020B0604020202020204" pitchFamily="34" charset="0"/>
                <a:cs typeface="Arial" panose="020B0604020202020204" pitchFamily="34" charset="0"/>
              </a:rPr>
            </a:br>
            <a:endParaRPr lang="en-US" sz="28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43000" y="2485623"/>
            <a:ext cx="6858000" cy="2772177"/>
          </a:xfrm>
        </p:spPr>
        <p:txBody>
          <a:bodyPr/>
          <a:lstStyle/>
          <a:p>
            <a:pPr marL="342900" indent="-342900" algn="l">
              <a:buFont typeface="Arial" panose="020B0604020202020204" pitchFamily="34" charset="0"/>
              <a:buChar char="•"/>
            </a:pPr>
            <a:r>
              <a:rPr lang="en-US" b="1" dirty="0" smtClean="0"/>
              <a:t>Content Based instructions</a:t>
            </a:r>
          </a:p>
          <a:p>
            <a:pPr marL="342900" indent="-342900" algn="l">
              <a:buFont typeface="Arial" panose="020B0604020202020204" pitchFamily="34" charset="0"/>
              <a:buChar char="•"/>
            </a:pPr>
            <a:r>
              <a:rPr lang="en-US" b="1" dirty="0" smtClean="0"/>
              <a:t>Course books</a:t>
            </a:r>
          </a:p>
          <a:p>
            <a:pPr marL="342900" indent="-342900" algn="l">
              <a:buFont typeface="Arial" panose="020B0604020202020204" pitchFamily="34" charset="0"/>
              <a:buChar char="•"/>
            </a:pPr>
            <a:r>
              <a:rPr lang="en-US" b="1" dirty="0" smtClean="0"/>
              <a:t>Computer Assisted Language Learning</a:t>
            </a:r>
          </a:p>
          <a:p>
            <a:pPr marL="342900" indent="-342900" algn="l">
              <a:buFont typeface="Arial" panose="020B0604020202020204" pitchFamily="34" charset="0"/>
              <a:buChar char="•"/>
            </a:pPr>
            <a:r>
              <a:rPr lang="en-US" b="1" dirty="0" smtClean="0"/>
              <a:t>Learning Styles</a:t>
            </a:r>
          </a:p>
          <a:p>
            <a:pPr marL="342900" indent="-342900" algn="l">
              <a:buFont typeface="Arial" panose="020B0604020202020204" pitchFamily="34" charset="0"/>
              <a:buChar char="•"/>
            </a:pPr>
            <a:r>
              <a:rPr lang="en-US" b="1" dirty="0" smtClean="0"/>
              <a:t>Learners’ autonomy in the classroom</a:t>
            </a:r>
          </a:p>
          <a:p>
            <a:pPr marL="342900" indent="-342900" algn="l">
              <a:buFont typeface="Arial" panose="020B0604020202020204" pitchFamily="34" charset="0"/>
              <a:buChar char="•"/>
            </a:pPr>
            <a:r>
              <a:rPr lang="en-US" b="1" dirty="0" smtClean="0"/>
              <a:t>Class room based assessment</a:t>
            </a:r>
            <a:endParaRPr lang="en-US" b="1" dirty="0"/>
          </a:p>
        </p:txBody>
      </p:sp>
    </p:spTree>
    <p:extLst>
      <p:ext uri="{BB962C8B-B14F-4D97-AF65-F5344CB8AC3E}">
        <p14:creationId xmlns:p14="http://schemas.microsoft.com/office/powerpoint/2010/main" xmlns="" val="39990497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Lecture 25</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buClr>
                <a:schemeClr val="tx2"/>
              </a:buClr>
            </a:pPr>
            <a:r>
              <a:rPr lang="en-US" altLang="en-US" sz="1800" dirty="0">
                <a:latin typeface="Arial" panose="020B0604020202020204" pitchFamily="34" charset="0"/>
                <a:cs typeface="Arial" panose="020B0604020202020204" pitchFamily="34" charset="0"/>
              </a:rPr>
              <a:t>Types of language tests</a:t>
            </a:r>
            <a:endParaRPr lang="en-US" altLang="en-US" sz="1800" b="1" dirty="0">
              <a:latin typeface="Arial" panose="020B0604020202020204" pitchFamily="34" charset="0"/>
              <a:cs typeface="Arial" panose="020B0604020202020204" pitchFamily="34" charset="0"/>
            </a:endParaRPr>
          </a:p>
          <a:p>
            <a:pPr>
              <a:buClr>
                <a:schemeClr val="tx2"/>
              </a:buClr>
            </a:pPr>
            <a:r>
              <a:rPr lang="en-US" altLang="en-US" sz="1800" dirty="0">
                <a:latin typeface="Arial" panose="020B0604020202020204" pitchFamily="34" charset="0"/>
                <a:cs typeface="Arial" panose="020B0604020202020204" pitchFamily="34" charset="0"/>
              </a:rPr>
              <a:t>Ways of describing tests </a:t>
            </a:r>
          </a:p>
          <a:p>
            <a:pPr>
              <a:buClr>
                <a:schemeClr val="tx2"/>
              </a:buClr>
            </a:pPr>
            <a:r>
              <a:rPr lang="en-US" altLang="en-US" sz="1800" dirty="0">
                <a:latin typeface="Arial" panose="020B0604020202020204" pitchFamily="34" charset="0"/>
                <a:cs typeface="Arial" panose="020B0604020202020204" pitchFamily="34" charset="0"/>
              </a:rPr>
              <a:t>Evaluating the usefulness of language tests</a:t>
            </a:r>
          </a:p>
          <a:p>
            <a:pPr>
              <a:buClr>
                <a:schemeClr val="tx2"/>
              </a:buClr>
            </a:pPr>
            <a:r>
              <a:rPr lang="en-US" altLang="en-US" sz="1800" dirty="0">
                <a:latin typeface="Arial" panose="020B0604020202020204" pitchFamily="34" charset="0"/>
                <a:cs typeface="Arial" panose="020B0604020202020204" pitchFamily="34" charset="0"/>
              </a:rPr>
              <a:t>Overview of common language tests</a:t>
            </a:r>
            <a:r>
              <a:rPr lang="en-US" altLang="en-US" sz="1800" dirty="0" smtClean="0">
                <a:latin typeface="Arial" panose="020B0604020202020204" pitchFamily="34" charset="0"/>
                <a:cs typeface="Arial" panose="020B0604020202020204" pitchFamily="34" charset="0"/>
              </a:rPr>
              <a:t>:</a:t>
            </a:r>
          </a:p>
          <a:p>
            <a:pPr marL="0" indent="0">
              <a:buClr>
                <a:schemeClr val="tx2"/>
              </a:buClr>
              <a:buNone/>
            </a:pPr>
            <a:r>
              <a:rPr lang="en-US" altLang="en-US" sz="1800" dirty="0" smtClean="0">
                <a:solidFill>
                  <a:schemeClr val="tx2"/>
                </a:solidFill>
                <a:latin typeface="Arial" panose="020B0604020202020204" pitchFamily="34" charset="0"/>
                <a:cs typeface="Arial" panose="020B0604020202020204" pitchFamily="34" charset="0"/>
                <a:sym typeface="Monotype Sorts" pitchFamily="2" charset="2"/>
              </a:rPr>
              <a:t>	</a:t>
            </a:r>
            <a:r>
              <a:rPr lang="en-US" altLang="en-US" sz="1800" dirty="0" smtClean="0">
                <a:latin typeface="Arial" panose="020B0604020202020204" pitchFamily="34" charset="0"/>
                <a:cs typeface="Arial" panose="020B0604020202020204" pitchFamily="34" charset="0"/>
              </a:rPr>
              <a:t> TOEFL, TOEIC, IELTS, and CAEL</a:t>
            </a:r>
          </a:p>
          <a:p>
            <a:pPr>
              <a:buClr>
                <a:schemeClr val="tx2"/>
              </a:buClr>
            </a:pPr>
            <a:r>
              <a:rPr lang="en-US" altLang="en-US" sz="1800" dirty="0" smtClean="0">
                <a:latin typeface="Arial" panose="020B0604020202020204" pitchFamily="34" charset="0"/>
                <a:cs typeface="Arial" panose="020B0604020202020204" pitchFamily="34" charset="0"/>
              </a:rPr>
              <a:t>Impact </a:t>
            </a:r>
            <a:r>
              <a:rPr lang="en-US" altLang="en-US" sz="1800" dirty="0">
                <a:latin typeface="Arial" panose="020B0604020202020204" pitchFamily="34" charset="0"/>
                <a:cs typeface="Arial" panose="020B0604020202020204" pitchFamily="34" charset="0"/>
              </a:rPr>
              <a:t>of testing on learning and teaching</a:t>
            </a:r>
          </a:p>
          <a:p>
            <a:pPr>
              <a:buClr>
                <a:schemeClr val="tx2"/>
              </a:buClr>
            </a:pPr>
            <a:r>
              <a:rPr lang="en-US" altLang="en-US" sz="1800" dirty="0">
                <a:latin typeface="Arial" panose="020B0604020202020204" pitchFamily="34" charset="0"/>
                <a:cs typeface="Arial" panose="020B0604020202020204" pitchFamily="34" charset="0"/>
              </a:rPr>
              <a:t>Critical use of language tests</a:t>
            </a:r>
          </a:p>
          <a:p>
            <a:pPr>
              <a:buClr>
                <a:schemeClr val="tx2"/>
              </a:buClr>
            </a:pPr>
            <a:r>
              <a:rPr lang="en-US" altLang="en-US" sz="1800" dirty="0">
                <a:latin typeface="Arial" panose="020B0604020202020204" pitchFamily="34" charset="0"/>
                <a:cs typeface="Arial" panose="020B0604020202020204" pitchFamily="34" charset="0"/>
              </a:rPr>
              <a:t>Testing Questions</a:t>
            </a:r>
          </a:p>
          <a:p>
            <a:endParaRPr lang="en-US" sz="1800" b="1" dirty="0"/>
          </a:p>
        </p:txBody>
      </p:sp>
    </p:spTree>
    <p:extLst>
      <p:ext uri="{BB962C8B-B14F-4D97-AF65-F5344CB8AC3E}">
        <p14:creationId xmlns:p14="http://schemas.microsoft.com/office/powerpoint/2010/main" xmlns="" val="204344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t>Content Based instructions</a:t>
            </a:r>
            <a:br>
              <a:rPr lang="en-US" sz="3200" b="1" dirty="0"/>
            </a:br>
            <a:r>
              <a:rPr lang="en-US" sz="3200" b="1" dirty="0" smtClean="0"/>
              <a:t>Lecture # 26</a:t>
            </a:r>
            <a:endParaRPr lang="en-US"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What is Content Based Instruction?</a:t>
            </a:r>
          </a:p>
          <a:p>
            <a:r>
              <a:rPr lang="en-US" sz="1800" dirty="0" smtClean="0">
                <a:latin typeface="Arial" panose="020B0604020202020204" pitchFamily="34" charset="0"/>
                <a:cs typeface="Arial" panose="020B0604020202020204" pitchFamily="34" charset="0"/>
              </a:rPr>
              <a:t>CBI refers to the teaching of language through exposure  to the content that is interesting and relevant to learners.</a:t>
            </a:r>
          </a:p>
          <a:p>
            <a:r>
              <a:rPr lang="en-US" sz="1800" dirty="0" smtClean="0">
                <a:latin typeface="Arial" panose="020B0604020202020204" pitchFamily="34" charset="0"/>
                <a:cs typeface="Arial" panose="020B0604020202020204" pitchFamily="34" charset="0"/>
              </a:rPr>
              <a:t>This content has several purposes:</a:t>
            </a:r>
          </a:p>
          <a:p>
            <a:r>
              <a:rPr lang="en-US" sz="1800" dirty="0" smtClean="0">
                <a:latin typeface="Arial" panose="020B0604020202020204" pitchFamily="34" charset="0"/>
                <a:cs typeface="Arial" panose="020B0604020202020204" pitchFamily="34" charset="0"/>
              </a:rPr>
              <a:t>It provides a rich context for the language classroom, allowing the teacher  to present and explain specific language features. Additionally, it provides for what Stephen </a:t>
            </a:r>
            <a:r>
              <a:rPr lang="en-US" sz="1800" dirty="0" err="1" smtClean="0">
                <a:latin typeface="Arial" panose="020B0604020202020204" pitchFamily="34" charset="0"/>
                <a:cs typeface="Arial" panose="020B0604020202020204" pitchFamily="34" charset="0"/>
              </a:rPr>
              <a:t>Krashen</a:t>
            </a:r>
            <a:r>
              <a:rPr lang="en-US" sz="1800" dirty="0" smtClean="0">
                <a:latin typeface="Arial" panose="020B0604020202020204" pitchFamily="34" charset="0"/>
                <a:cs typeface="Arial" panose="020B0604020202020204" pitchFamily="34" charset="0"/>
              </a:rPr>
              <a:t> (1985) calls comprehensible input.</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0712576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Background to Content Based Instruction</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1800" dirty="0" smtClean="0">
                <a:latin typeface="Arial" panose="020B0604020202020204" pitchFamily="34" charset="0"/>
                <a:cs typeface="Arial" panose="020B0604020202020204" pitchFamily="34" charset="0"/>
              </a:rPr>
              <a:t>Basing language teaching on content is not a new idea.</a:t>
            </a:r>
          </a:p>
          <a:p>
            <a:pPr algn="just"/>
            <a:r>
              <a:rPr lang="en-US" sz="1800" dirty="0" smtClean="0">
                <a:latin typeface="Arial" panose="020B0604020202020204" pitchFamily="34" charset="0"/>
                <a:cs typeface="Arial" panose="020B0604020202020204" pitchFamily="34" charset="0"/>
              </a:rPr>
              <a:t>CBI first appeared in the mid 1980s with the publication of Bernard Mohan’s work, language and content.</a:t>
            </a:r>
          </a:p>
          <a:p>
            <a:pPr algn="just"/>
            <a:r>
              <a:rPr lang="en-US" sz="1800" dirty="0" smtClean="0">
                <a:latin typeface="Arial" panose="020B0604020202020204" pitchFamily="34" charset="0"/>
                <a:cs typeface="Arial" panose="020B0604020202020204" pitchFamily="34" charset="0"/>
              </a:rPr>
              <a:t>Brinton, Snow and </a:t>
            </a:r>
            <a:r>
              <a:rPr lang="en-US" sz="1800" dirty="0" err="1" smtClean="0">
                <a:latin typeface="Arial" panose="020B0604020202020204" pitchFamily="34" charset="0"/>
                <a:cs typeface="Arial" panose="020B0604020202020204" pitchFamily="34" charset="0"/>
              </a:rPr>
              <a:t>Wesche</a:t>
            </a:r>
            <a:r>
              <a:rPr lang="en-US" sz="1800" dirty="0" smtClean="0">
                <a:latin typeface="Arial" panose="020B0604020202020204" pitchFamily="34" charset="0"/>
                <a:cs typeface="Arial" panose="020B0604020202020204" pitchFamily="34" charset="0"/>
              </a:rPr>
              <a:t>, 1989 identified several prototype forms of CBI-namely theme based language instruction, sheltered content instruction and adjunct instruction (university level ESL students are enrolled in paired or “</a:t>
            </a:r>
            <a:r>
              <a:rPr lang="en-US" sz="1800" dirty="0" err="1" smtClean="0">
                <a:latin typeface="Arial" panose="020B0604020202020204" pitchFamily="34" charset="0"/>
                <a:cs typeface="Arial" panose="020B0604020202020204" pitchFamily="34" charset="0"/>
              </a:rPr>
              <a:t>adjuncted</a:t>
            </a:r>
            <a:r>
              <a:rPr lang="en-US" sz="1800" dirty="0" smtClean="0">
                <a:latin typeface="Arial" panose="020B0604020202020204" pitchFamily="34" charset="0"/>
                <a:cs typeface="Arial" panose="020B0604020202020204" pitchFamily="34" charset="0"/>
              </a:rPr>
              <a:t>” English and psychology classes.</a:t>
            </a:r>
          </a:p>
          <a:p>
            <a:pPr algn="just"/>
            <a:r>
              <a:rPr lang="en-US" sz="1800" dirty="0" smtClean="0">
                <a:latin typeface="Arial" panose="020B0604020202020204" pitchFamily="34" charset="0"/>
                <a:cs typeface="Arial" panose="020B0604020202020204" pitchFamily="34" charset="0"/>
              </a:rPr>
              <a:t>All these prototype forms are real life situations. Differences among these models are next slide</a:t>
            </a: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7944799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Background to Content Based Instruction </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1800" b="1" dirty="0" smtClean="0">
                <a:latin typeface="Arial" panose="020B0604020202020204" pitchFamily="34" charset="0"/>
                <a:cs typeface="Arial" panose="020B0604020202020204" pitchFamily="34" charset="0"/>
              </a:rPr>
              <a:t>Population/setting</a:t>
            </a:r>
            <a:r>
              <a:rPr lang="en-US" sz="1800" dirty="0" smtClean="0">
                <a:latin typeface="Arial" panose="020B0604020202020204" pitchFamily="34" charset="0"/>
                <a:cs typeface="Arial" panose="020B0604020202020204" pitchFamily="34" charset="0"/>
              </a:rPr>
              <a:t>- Theme based instruction is the most generally applicable, it is appropriate at virtually any level of language learning and in a wide variety of settings.</a:t>
            </a:r>
          </a:p>
          <a:p>
            <a:pPr algn="just"/>
            <a:r>
              <a:rPr lang="en-US" sz="1800" dirty="0" smtClean="0">
                <a:latin typeface="Arial" panose="020B0604020202020204" pitchFamily="34" charset="0"/>
                <a:cs typeface="Arial" panose="020B0604020202020204" pitchFamily="34" charset="0"/>
              </a:rPr>
              <a:t>Sheltered and adjunct instruction are restricted in their applicability.</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Sheltered courses are typically found in middle schools and high schools where large population of learners receive subject matter instruction in a language other than their first language.</a:t>
            </a:r>
          </a:p>
          <a:p>
            <a:pPr algn="just"/>
            <a:r>
              <a:rPr lang="en-US" sz="1800" dirty="0" smtClean="0">
                <a:latin typeface="Arial" panose="020B0604020202020204" pitchFamily="34" charset="0"/>
                <a:cs typeface="Arial" panose="020B0604020202020204" pitchFamily="34" charset="0"/>
              </a:rPr>
              <a:t>Adjunct courses are found in settings where students are studying language as well as subject matter, such as high schools, colleges and universities.</a:t>
            </a:r>
          </a:p>
          <a:p>
            <a:pPr marL="0" indent="0" algn="just">
              <a:buNone/>
            </a:pPr>
            <a:r>
              <a:rPr lang="en-US" sz="1800" dirty="0" smtClean="0">
                <a:latin typeface="Arial" panose="020B0604020202020204" pitchFamily="34" charset="0"/>
                <a:cs typeface="Arial" panose="020B0604020202020204" pitchFamily="34" charset="0"/>
              </a:rPr>
              <a:t/>
            </a:r>
            <a:br>
              <a:rPr lang="en-US" sz="1800" dirty="0" smtClean="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26723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Background to Content Based Instruction</a:t>
            </a:r>
          </a:p>
        </p:txBody>
      </p:sp>
      <p:sp>
        <p:nvSpPr>
          <p:cNvPr id="3" name="Content Placeholder 2"/>
          <p:cNvSpPr>
            <a:spLocks noGrp="1"/>
          </p:cNvSpPr>
          <p:nvPr>
            <p:ph idx="1"/>
          </p:nvPr>
        </p:nvSpPr>
        <p:spPr/>
        <p:txBody>
          <a:bodyPr>
            <a:normAutofit/>
          </a:bodyPr>
          <a:lstStyle/>
          <a:p>
            <a:pPr marL="0" indent="0">
              <a:buNone/>
            </a:pPr>
            <a:r>
              <a:rPr lang="en-US" sz="2400" b="1" dirty="0" smtClean="0">
                <a:latin typeface="Arial" panose="020B0604020202020204" pitchFamily="34" charset="0"/>
                <a:cs typeface="Arial" panose="020B0604020202020204" pitchFamily="34" charset="0"/>
              </a:rPr>
              <a:t>Lesson Focus</a:t>
            </a:r>
          </a:p>
          <a:p>
            <a:r>
              <a:rPr lang="en-US" sz="1800" dirty="0" smtClean="0">
                <a:latin typeface="Arial" panose="020B0604020202020204" pitchFamily="34" charset="0"/>
                <a:cs typeface="Arial" panose="020B0604020202020204" pitchFamily="34" charset="0"/>
              </a:rPr>
              <a:t>Focus on language in theme based instruction</a:t>
            </a:r>
          </a:p>
          <a:p>
            <a:r>
              <a:rPr lang="en-US" sz="1800" dirty="0" smtClean="0">
                <a:latin typeface="Arial" panose="020B0604020202020204" pitchFamily="34" charset="0"/>
                <a:cs typeface="Arial" panose="020B0604020202020204" pitchFamily="34" charset="0"/>
              </a:rPr>
              <a:t>On content as in sheltered instruction</a:t>
            </a:r>
          </a:p>
          <a:p>
            <a:r>
              <a:rPr lang="en-US" sz="1800" dirty="0" smtClean="0">
                <a:latin typeface="Arial" panose="020B0604020202020204" pitchFamily="34" charset="0"/>
                <a:cs typeface="Arial" panose="020B0604020202020204" pitchFamily="34" charset="0"/>
              </a:rPr>
              <a:t>On both as in adjunct instruction.</a:t>
            </a:r>
            <a:br>
              <a:rPr lang="en-US" sz="1800" dirty="0" smtClean="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a:p>
            <a:pPr marL="0" indent="0">
              <a:buNone/>
            </a:pPr>
            <a:r>
              <a:rPr lang="en-US" sz="2400" b="1" dirty="0" smtClean="0">
                <a:latin typeface="Arial" panose="020B0604020202020204" pitchFamily="34" charset="0"/>
                <a:cs typeface="Arial" panose="020B0604020202020204" pitchFamily="34" charset="0"/>
              </a:rPr>
              <a:t>Selection of Content</a:t>
            </a:r>
          </a:p>
          <a:p>
            <a:r>
              <a:rPr lang="en-US" sz="1800" dirty="0" smtClean="0">
                <a:latin typeface="Arial" panose="020B0604020202020204" pitchFamily="34" charset="0"/>
                <a:cs typeface="Arial" panose="020B0604020202020204" pitchFamily="34" charset="0"/>
              </a:rPr>
              <a:t>Content of language class often overlaps with that of students’ subject matter.</a:t>
            </a:r>
          </a:p>
          <a:p>
            <a:pPr marL="0" indent="0">
              <a:buNone/>
            </a:pPr>
            <a:r>
              <a:rPr lang="en-US" sz="2400" b="1" dirty="0" smtClean="0">
                <a:latin typeface="Arial" panose="020B0604020202020204" pitchFamily="34" charset="0"/>
                <a:cs typeface="Arial" panose="020B0604020202020204" pitchFamily="34" charset="0"/>
              </a:rPr>
              <a:t>Degree of Faculty Coordination-</a:t>
            </a:r>
          </a:p>
          <a:p>
            <a:pPr marL="0" indent="0">
              <a:buNone/>
            </a:pPr>
            <a:r>
              <a:rPr lang="en-US" sz="1800" dirty="0" smtClean="0">
                <a:latin typeface="Arial" panose="020B0604020202020204" pitchFamily="34" charset="0"/>
                <a:cs typeface="Arial" panose="020B0604020202020204" pitchFamily="34" charset="0"/>
              </a:rPr>
              <a:t>Adjunct instruction is quite different from the other two models in this respect since it requires the systematic coordination of the language and content instructors.</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675098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Background to Content Based Instruction</a:t>
            </a:r>
          </a:p>
        </p:txBody>
      </p:sp>
      <p:sp>
        <p:nvSpPr>
          <p:cNvPr id="3" name="Content Placeholder 2"/>
          <p:cNvSpPr>
            <a:spLocks noGrp="1"/>
          </p:cNvSpPr>
          <p:nvPr>
            <p:ph idx="1"/>
          </p:nvPr>
        </p:nvSpPr>
        <p:spPr/>
        <p:txBody>
          <a:bodyPr>
            <a:normAutofit/>
          </a:bodyPr>
          <a:lstStyle/>
          <a:p>
            <a:pPr marL="0" indent="0" algn="just">
              <a:buNone/>
            </a:pPr>
            <a:r>
              <a:rPr lang="en-US" sz="1800" dirty="0" smtClean="0">
                <a:latin typeface="Arial" panose="020B0604020202020204" pitchFamily="34" charset="0"/>
                <a:cs typeface="Arial" panose="020B0604020202020204" pitchFamily="34" charset="0"/>
              </a:rPr>
              <a:t>A recent innovation in CBI is sustained –content language teaching (SCLT)</a:t>
            </a:r>
          </a:p>
          <a:p>
            <a:pPr marL="0" indent="0" algn="just">
              <a:buNone/>
            </a:pPr>
            <a:r>
              <a:rPr lang="en-US" sz="1800" dirty="0" smtClean="0">
                <a:latin typeface="Arial" panose="020B0604020202020204" pitchFamily="34" charset="0"/>
                <a:cs typeface="Arial" panose="020B0604020202020204" pitchFamily="34" charset="0"/>
              </a:rPr>
              <a:t>SCLT involves a focus on a single content area or carrier topic.</a:t>
            </a:r>
          </a:p>
          <a:p>
            <a:pPr marL="0" indent="0" algn="just">
              <a:buNone/>
            </a:pPr>
            <a:r>
              <a:rPr lang="en-US" sz="1800" dirty="0" smtClean="0">
                <a:latin typeface="Arial" panose="020B0604020202020204" pitchFamily="34" charset="0"/>
                <a:cs typeface="Arial" panose="020B0604020202020204" pitchFamily="34" charset="0"/>
              </a:rPr>
              <a:t>Murphy and </a:t>
            </a:r>
            <a:r>
              <a:rPr lang="en-US" sz="1800" dirty="0" err="1" smtClean="0">
                <a:latin typeface="Arial" panose="020B0604020202020204" pitchFamily="34" charset="0"/>
                <a:cs typeface="Arial" panose="020B0604020202020204" pitchFamily="34" charset="0"/>
              </a:rPr>
              <a:t>Stoller</a:t>
            </a:r>
            <a:r>
              <a:rPr lang="en-US" sz="1800" dirty="0" smtClean="0">
                <a:latin typeface="Arial" panose="020B0604020202020204" pitchFamily="34" charset="0"/>
                <a:cs typeface="Arial" panose="020B0604020202020204" pitchFamily="34" charset="0"/>
              </a:rPr>
              <a:t> , 2001,p.3)</a:t>
            </a:r>
          </a:p>
          <a:p>
            <a:pPr marL="0" indent="0" algn="just">
              <a:buNone/>
            </a:pPr>
            <a:r>
              <a:rPr lang="en-US" sz="1800" dirty="0" smtClean="0">
                <a:latin typeface="Arial" panose="020B0604020202020204" pitchFamily="34" charset="0"/>
                <a:cs typeface="Arial" panose="020B0604020202020204" pitchFamily="34" charset="0"/>
              </a:rPr>
              <a:t>According to Murphy and </a:t>
            </a:r>
            <a:r>
              <a:rPr lang="en-US" sz="1800" dirty="0" err="1" smtClean="0">
                <a:latin typeface="Arial" panose="020B0604020202020204" pitchFamily="34" charset="0"/>
                <a:cs typeface="Arial" panose="020B0604020202020204" pitchFamily="34" charset="0"/>
              </a:rPr>
              <a:t>Stoller</a:t>
            </a:r>
            <a:r>
              <a:rPr lang="en-US" sz="1800" dirty="0" smtClean="0">
                <a:latin typeface="Arial" panose="020B0604020202020204" pitchFamily="34" charset="0"/>
                <a:cs typeface="Arial" panose="020B0604020202020204" pitchFamily="34" charset="0"/>
              </a:rPr>
              <a:t>, the use of sustained content simulates the conditions and demands of the subject matter classroom, it allows language leaners to more deeply engage the content, in the process acquiring the academic vocabulary and language skills needed for the mainstream….</a:t>
            </a:r>
          </a:p>
          <a:p>
            <a:pPr marL="0" indent="0" algn="just">
              <a:buNone/>
            </a:pPr>
            <a:r>
              <a:rPr lang="en-US" sz="1800" dirty="0" smtClean="0">
                <a:latin typeface="Arial" panose="020B0604020202020204" pitchFamily="34" charset="0"/>
                <a:cs typeface="Arial" panose="020B0604020202020204" pitchFamily="34" charset="0"/>
              </a:rPr>
              <a:t>SCLT does not require coordination of the language teacher with a content area expert.</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15727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Principles for content-based Instruction</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55000" lnSpcReduction="20000"/>
          </a:bodyPr>
          <a:lstStyle/>
          <a:p>
            <a:pPr algn="just"/>
            <a:endParaRPr lang="en-US" sz="2400" b="1" dirty="0" smtClean="0">
              <a:latin typeface="Arial" panose="020B0604020202020204" pitchFamily="34" charset="0"/>
              <a:cs typeface="Arial" panose="020B0604020202020204" pitchFamily="34" charset="0"/>
            </a:endParaRPr>
          </a:p>
          <a:p>
            <a:pPr algn="just"/>
            <a:r>
              <a:rPr lang="en-US" sz="3300" b="1" dirty="0" smtClean="0">
                <a:latin typeface="Arial" panose="020B0604020202020204" pitchFamily="34" charset="0"/>
                <a:cs typeface="Arial" panose="020B0604020202020204" pitchFamily="34" charset="0"/>
              </a:rPr>
              <a:t>Base instructional decisions on content rather than language criteria.</a:t>
            </a:r>
          </a:p>
          <a:p>
            <a:pPr algn="just"/>
            <a:r>
              <a:rPr lang="en-US" sz="3300" dirty="0" smtClean="0">
                <a:latin typeface="Arial" panose="020B0604020202020204" pitchFamily="34" charset="0"/>
                <a:cs typeface="Arial" panose="020B0604020202020204" pitchFamily="34" charset="0"/>
              </a:rPr>
              <a:t>What to teach?</a:t>
            </a:r>
          </a:p>
          <a:p>
            <a:pPr algn="just"/>
            <a:r>
              <a:rPr lang="en-US" sz="3300" dirty="0" smtClean="0">
                <a:latin typeface="Arial" panose="020B0604020202020204" pitchFamily="34" charset="0"/>
                <a:cs typeface="Arial" panose="020B0604020202020204" pitchFamily="34" charset="0"/>
              </a:rPr>
              <a:t>How to order these items?</a:t>
            </a:r>
          </a:p>
          <a:p>
            <a:pPr algn="just"/>
            <a:r>
              <a:rPr lang="en-US" sz="3300" dirty="0" smtClean="0">
                <a:latin typeface="Arial" panose="020B0604020202020204" pitchFamily="34" charset="0"/>
                <a:cs typeface="Arial" panose="020B0604020202020204" pitchFamily="34" charset="0"/>
              </a:rPr>
              <a:t>In GTM, it was thought that certain language items (simple present tense) were more easily acquired than others, thus decision was made to include these items in the beginning…..</a:t>
            </a:r>
          </a:p>
          <a:p>
            <a:pPr marL="0" indent="0" algn="just">
              <a:buNone/>
            </a:pPr>
            <a:r>
              <a:rPr lang="en-US" sz="3300" dirty="0" smtClean="0">
                <a:latin typeface="Arial" panose="020B0604020202020204" pitchFamily="34" charset="0"/>
                <a:cs typeface="Arial" panose="020B0604020202020204" pitchFamily="34" charset="0"/>
              </a:rPr>
              <a:t>CBI takes  a rather radical departure from this approach. It  allows the choice of content to dictate or influence the selection and sequencing of language items.</a:t>
            </a:r>
          </a:p>
          <a:p>
            <a:pPr marL="0" indent="0" algn="just">
              <a:buNone/>
            </a:pPr>
            <a:endParaRPr lang="en-US" sz="1800" dirty="0">
              <a:latin typeface="Arial" panose="020B0604020202020204" pitchFamily="34" charset="0"/>
              <a:cs typeface="Arial" panose="020B0604020202020204" pitchFamily="34" charset="0"/>
            </a:endParaRPr>
          </a:p>
          <a:p>
            <a:pPr marL="0" indent="0" algn="just">
              <a:buNone/>
            </a:pPr>
            <a:endParaRPr lang="en-US" sz="1800" dirty="0" smtClean="0">
              <a:latin typeface="Arial" panose="020B0604020202020204" pitchFamily="34" charset="0"/>
              <a:cs typeface="Arial" panose="020B0604020202020204" pitchFamily="34" charset="0"/>
            </a:endParaRPr>
          </a:p>
          <a:p>
            <a:pPr marL="0" indent="0" algn="just">
              <a:buNone/>
            </a:pPr>
            <a:endParaRPr lang="en-US" sz="1800" dirty="0">
              <a:latin typeface="Arial" panose="020B0604020202020204" pitchFamily="34" charset="0"/>
              <a:cs typeface="Arial" panose="020B0604020202020204" pitchFamily="34" charset="0"/>
            </a:endParaRPr>
          </a:p>
          <a:p>
            <a:pPr marL="0" indent="0" algn="just">
              <a:buNone/>
            </a:pPr>
            <a:endParaRPr lang="en-US" sz="1800" dirty="0" smtClean="0">
              <a:latin typeface="Arial" panose="020B0604020202020204" pitchFamily="34" charset="0"/>
              <a:cs typeface="Arial" panose="020B0604020202020204" pitchFamily="34" charset="0"/>
            </a:endParaRPr>
          </a:p>
          <a:p>
            <a:pPr marL="0" indent="0" algn="just">
              <a:buNone/>
            </a:pPr>
            <a:r>
              <a:rPr lang="en-US" sz="2400" dirty="0">
                <a:latin typeface="Arial" panose="020B0604020202020204" pitchFamily="34" charset="0"/>
                <a:cs typeface="Arial" panose="020B0604020202020204" pitchFamily="34" charset="0"/>
              </a:rPr>
              <a:t/>
            </a:r>
            <a:br>
              <a:rPr lang="en-US" sz="24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675331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Principles for content-based Instruction</a:t>
            </a:r>
          </a:p>
        </p:txBody>
      </p:sp>
      <p:sp>
        <p:nvSpPr>
          <p:cNvPr id="3" name="Content Placeholder 2"/>
          <p:cNvSpPr>
            <a:spLocks noGrp="1"/>
          </p:cNvSpPr>
          <p:nvPr>
            <p:ph idx="1"/>
          </p:nvPr>
        </p:nvSpPr>
        <p:spPr/>
        <p:txBody>
          <a:bodyPr>
            <a:normAutofit/>
          </a:bodyPr>
          <a:lstStyle/>
          <a:p>
            <a:pPr algn="just"/>
            <a:r>
              <a:rPr lang="en-US" sz="2400" b="1" dirty="0" smtClean="0">
                <a:latin typeface="Arial" panose="020B0604020202020204" pitchFamily="34" charset="0"/>
                <a:cs typeface="Arial" panose="020B0604020202020204" pitchFamily="34" charset="0"/>
              </a:rPr>
              <a:t>Integrate Skills</a:t>
            </a:r>
          </a:p>
          <a:p>
            <a:pPr marL="0" indent="0" algn="just">
              <a:buNone/>
            </a:pPr>
            <a:r>
              <a:rPr lang="en-US" sz="1800" dirty="0"/>
              <a:t/>
            </a:r>
            <a:br>
              <a:rPr lang="en-US" sz="1800" dirty="0"/>
            </a:br>
            <a:r>
              <a:rPr lang="en-US" sz="1800" dirty="0" smtClean="0">
                <a:latin typeface="Arial" panose="020B0604020202020204" pitchFamily="34" charset="0"/>
                <a:cs typeface="Arial" panose="020B0604020202020204" pitchFamily="34" charset="0"/>
              </a:rPr>
              <a:t>CBI practitioners use an integrated skills approach to language teaching, covering all four skills as well as vocabulary and grammar.</a:t>
            </a:r>
            <a:endParaRPr lang="en-US"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4583506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Principles for content-based Instruction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algn="just"/>
            <a:r>
              <a:rPr lang="en-US" sz="2400" b="1" dirty="0" smtClean="0">
                <a:latin typeface="Arial" panose="020B0604020202020204" pitchFamily="34" charset="0"/>
                <a:cs typeface="Arial" panose="020B0604020202020204" pitchFamily="34" charset="0"/>
              </a:rPr>
              <a:t>Involve students actively in all phases of the learning process</a:t>
            </a:r>
          </a:p>
          <a:p>
            <a:pPr algn="just"/>
            <a:r>
              <a:rPr lang="en-US" sz="1800" dirty="0" smtClean="0">
                <a:latin typeface="Arial" panose="020B0604020202020204" pitchFamily="34" charset="0"/>
                <a:cs typeface="Arial" panose="020B0604020202020204" pitchFamily="34" charset="0"/>
              </a:rPr>
              <a:t>CBI classroom is learner rather than teacher centered.</a:t>
            </a:r>
          </a:p>
          <a:p>
            <a:pPr algn="just"/>
            <a:r>
              <a:rPr lang="en-US" sz="1800" dirty="0" smtClean="0">
                <a:latin typeface="Arial" panose="020B0604020202020204" pitchFamily="34" charset="0"/>
                <a:cs typeface="Arial" panose="020B0604020202020204" pitchFamily="34" charset="0"/>
              </a:rPr>
              <a:t>In such class rooms, students learn through doing and are actively engaged in the learning process; they do not depend on the teacher to direct all learning or to be the source of all information.</a:t>
            </a:r>
          </a:p>
          <a:p>
            <a:pPr algn="just"/>
            <a:r>
              <a:rPr lang="en-US" sz="1800" dirty="0" smtClean="0">
                <a:latin typeface="Arial" panose="020B0604020202020204" pitchFamily="34" charset="0"/>
                <a:cs typeface="Arial" panose="020B0604020202020204" pitchFamily="34" charset="0"/>
              </a:rPr>
              <a:t>Central to CBI is the belief that learning occurs  not only through exposure to the teacher’s input, but also through peer input and interactions.</a:t>
            </a:r>
          </a:p>
          <a:p>
            <a:pPr algn="just"/>
            <a:r>
              <a:rPr lang="en-US" sz="1800" dirty="0" smtClean="0">
                <a:latin typeface="Arial" panose="020B0604020202020204" pitchFamily="34" charset="0"/>
                <a:cs typeface="Arial" panose="020B0604020202020204" pitchFamily="34" charset="0"/>
              </a:rPr>
              <a:t>Accordingly students assume active social roles in the classroom that involve interactive learning, negotiation, information gathering and co-construction of meaning.</a:t>
            </a:r>
          </a:p>
          <a:p>
            <a:pPr marL="0" indent="0" algn="just">
              <a:buNone/>
            </a:pPr>
            <a:r>
              <a:rPr lang="en-US" sz="2400" dirty="0">
                <a:latin typeface="Arial" panose="020B0604020202020204" pitchFamily="34" charset="0"/>
                <a:cs typeface="Arial" panose="020B0604020202020204" pitchFamily="34" charset="0"/>
              </a:rPr>
              <a:t/>
            </a:r>
            <a:br>
              <a:rPr lang="en-US" sz="24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147672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Principles for content-based Instruction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2400" b="1" dirty="0" smtClean="0">
                <a:latin typeface="Arial" panose="020B0604020202020204" pitchFamily="34" charset="0"/>
                <a:cs typeface="Arial" panose="020B0604020202020204" pitchFamily="34" charset="0"/>
              </a:rPr>
              <a:t>Choose content for its relevance to students’ lives, interests and or academic goals.</a:t>
            </a:r>
          </a:p>
          <a:p>
            <a:pPr marL="0" indent="0">
              <a:buNone/>
            </a:pPr>
            <a:r>
              <a:rPr lang="en-US" sz="1800" dirty="0" smtClean="0">
                <a:latin typeface="Arial" panose="020B0604020202020204" pitchFamily="34" charset="0"/>
                <a:cs typeface="Arial" panose="020B0604020202020204" pitchFamily="34" charset="0"/>
              </a:rPr>
              <a:t>Discussion……………………..</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5996169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Principles for content-based Instruction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lvl="0" indent="0">
              <a:buNone/>
            </a:pPr>
            <a:r>
              <a:rPr lang="en-US" sz="2400" b="1" dirty="0" smtClean="0">
                <a:latin typeface="Arial" panose="020B0604020202020204" pitchFamily="34" charset="0"/>
                <a:cs typeface="Arial" panose="020B0604020202020204" pitchFamily="34" charset="0"/>
              </a:rPr>
              <a:t>   Select authentic texts and tasks</a:t>
            </a:r>
          </a:p>
          <a:p>
            <a:pPr marL="0" lvl="0" indent="0">
              <a:buNone/>
            </a:pPr>
            <a:r>
              <a:rPr lang="en-US" sz="1800" dirty="0" smtClean="0">
                <a:latin typeface="Arial" panose="020B0604020202020204" pitchFamily="34" charset="0"/>
                <a:cs typeface="Arial" panose="020B0604020202020204" pitchFamily="34" charset="0"/>
              </a:rPr>
              <a:t>A key component of CBI is authenticity both of the texts used in the classroom and the tasks that learners are asked to perform.</a:t>
            </a:r>
          </a:p>
          <a:p>
            <a:pPr marL="0" lvl="0" indent="0">
              <a:buNone/>
            </a:pPr>
            <a:r>
              <a:rPr lang="en-US" sz="1800" dirty="0" smtClean="0">
                <a:latin typeface="Arial" panose="020B0604020202020204" pitchFamily="34" charset="0"/>
                <a:cs typeface="Arial" panose="020B0604020202020204" pitchFamily="34" charset="0"/>
              </a:rPr>
              <a:t>What is authenticity?</a:t>
            </a:r>
          </a:p>
          <a:p>
            <a:pPr marL="0" lvl="0" indent="0" algn="just">
              <a:buNone/>
            </a:pPr>
            <a:r>
              <a:rPr lang="en-US" sz="1800" dirty="0" smtClean="0">
                <a:latin typeface="Arial" panose="020B0604020202020204" pitchFamily="34" charset="0"/>
                <a:cs typeface="Arial" panose="020B0604020202020204" pitchFamily="34" charset="0"/>
              </a:rPr>
              <a:t>Hutchinson and Waters define authentic texts as those that are “ not originally constructed for language teaching purposes” Thus, an extract from a content area text book, a cartoon, the lyrics to a popular song, or a short story would all qualify as authentic texts.</a:t>
            </a:r>
          </a:p>
          <a:p>
            <a:pPr marL="0" lvl="0" indent="0" algn="just">
              <a:buNone/>
            </a:pPr>
            <a:r>
              <a:rPr lang="en-US" sz="18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xmlns="" val="1970719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Principles for content-based Instruction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lvl="0" indent="0" algn="just">
              <a:buNone/>
            </a:pPr>
            <a:r>
              <a:rPr lang="en-US" sz="2400" b="1" dirty="0">
                <a:latin typeface="Arial" panose="020B0604020202020204" pitchFamily="34" charset="0"/>
                <a:cs typeface="Arial" panose="020B0604020202020204" pitchFamily="34" charset="0"/>
              </a:rPr>
              <a:t>Draw Overt attention to language Features:</a:t>
            </a:r>
          </a:p>
          <a:p>
            <a:pPr marL="0" lvl="0" indent="0" algn="just">
              <a:buNone/>
            </a:pPr>
            <a:r>
              <a:rPr lang="en-US" sz="1800" dirty="0">
                <a:latin typeface="Arial" panose="020B0604020202020204" pitchFamily="34" charset="0"/>
                <a:cs typeface="Arial" panose="020B0604020202020204" pitchFamily="34" charset="0"/>
              </a:rPr>
              <a:t>The purpose of CBI is to express learners to authentic input with the goal of their being able to use language for communicative </a:t>
            </a:r>
            <a:r>
              <a:rPr lang="en-US" sz="1800" dirty="0" smtClean="0">
                <a:latin typeface="Arial" panose="020B0604020202020204" pitchFamily="34" charset="0"/>
                <a:cs typeface="Arial" panose="020B0604020202020204" pitchFamily="34" charset="0"/>
              </a:rPr>
              <a:t>purposes.</a:t>
            </a:r>
          </a:p>
          <a:p>
            <a:pPr marL="0" lvl="0" indent="0" algn="just">
              <a:buNone/>
            </a:pPr>
            <a:r>
              <a:rPr lang="en-US" sz="1800" dirty="0" smtClean="0">
                <a:latin typeface="Arial" panose="020B0604020202020204" pitchFamily="34" charset="0"/>
                <a:cs typeface="Arial" panose="020B0604020202020204" pitchFamily="34" charset="0"/>
              </a:rPr>
              <a:t>Texts form the primary input source in the CBI classroom, with additional input provided by the teacher and peers.</a:t>
            </a:r>
          </a:p>
          <a:p>
            <a:pPr marL="0" lvl="0" indent="0" algn="just">
              <a:buNone/>
            </a:pPr>
            <a:r>
              <a:rPr lang="en-US" sz="1800" dirty="0" smtClean="0">
                <a:latin typeface="Arial" panose="020B0604020202020204" pitchFamily="34" charset="0"/>
                <a:cs typeface="Arial" panose="020B0604020202020204" pitchFamily="34" charset="0"/>
              </a:rPr>
              <a:t>All of these provide comprehensible input.</a:t>
            </a:r>
          </a:p>
          <a:p>
            <a:pPr marL="0" lvl="0" indent="0" algn="just">
              <a:buNone/>
            </a:pPr>
            <a:r>
              <a:rPr lang="en-US" sz="1800" dirty="0" smtClean="0">
                <a:latin typeface="Arial" panose="020B0604020202020204" pitchFamily="34" charset="0"/>
                <a:cs typeface="Arial" panose="020B0604020202020204" pitchFamily="34" charset="0"/>
              </a:rPr>
              <a:t>However, CBI departs  from some other approaches to language teaching in its belief  that comprehensible input alone will not lead to successful language acquisition.</a:t>
            </a: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5534776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Classroom Techniques and Tasks in CBI classroom</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2000" dirty="0" smtClean="0">
                <a:latin typeface="Arial" panose="020B0604020202020204" pitchFamily="34" charset="0"/>
                <a:cs typeface="Arial" panose="020B0604020202020204" pitchFamily="34" charset="0"/>
              </a:rPr>
              <a:t>The techniques and tasks used in the CBI classroom are familiar ones to anyone who practices CLT.</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smtClean="0">
                <a:latin typeface="Arial" panose="020B0604020202020204" pitchFamily="34" charset="0"/>
                <a:cs typeface="Arial" panose="020B0604020202020204" pitchFamily="34" charset="0"/>
              </a:rPr>
              <a:t>Here are some of the techniques and activities commonly found in CBI classrooms.</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b="1" dirty="0" smtClean="0">
                <a:latin typeface="Arial" panose="020B0604020202020204" pitchFamily="34" charset="0"/>
                <a:cs typeface="Arial" panose="020B0604020202020204" pitchFamily="34" charset="0"/>
              </a:rPr>
              <a:t>Pair and Group Work</a:t>
            </a:r>
            <a:r>
              <a:rPr lang="en-US" sz="2000" dirty="0" smtClean="0">
                <a:latin typeface="Arial" panose="020B0604020202020204" pitchFamily="34" charset="0"/>
                <a:cs typeface="Arial" panose="020B0604020202020204" pitchFamily="34" charset="0"/>
              </a:rPr>
              <a:t> are the hallmark of the communicative classroom.</a:t>
            </a:r>
          </a:p>
          <a:p>
            <a:pPr marL="0" indent="0">
              <a:buNone/>
            </a:pPr>
            <a:r>
              <a:rPr lang="en-US" sz="2000" dirty="0" smtClean="0">
                <a:latin typeface="Arial" panose="020B0604020202020204" pitchFamily="34" charset="0"/>
                <a:cs typeface="Arial" panose="020B0604020202020204" pitchFamily="34" charset="0"/>
              </a:rPr>
              <a:t>In CBI, they entail the discussion or exchange of information related to the content unit. In pair or group work, the teacher first presents the task, then divides students and sets a time limit for completion of the task.</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69463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 in CBI classroom</a:t>
            </a:r>
          </a:p>
        </p:txBody>
      </p:sp>
      <p:sp>
        <p:nvSpPr>
          <p:cNvPr id="3" name="Content Placeholder 2"/>
          <p:cNvSpPr>
            <a:spLocks noGrp="1"/>
          </p:cNvSpPr>
          <p:nvPr>
            <p:ph idx="1"/>
          </p:nvPr>
        </p:nvSpPr>
        <p:spPr/>
        <p:txBody>
          <a:bodyPr>
            <a:normAutofit/>
          </a:bodyPr>
          <a:lstStyle/>
          <a:p>
            <a:r>
              <a:rPr lang="en-US" sz="1800" b="1" dirty="0" smtClean="0">
                <a:latin typeface="Arial" panose="020B0604020202020204" pitchFamily="34" charset="0"/>
                <a:cs typeface="Arial" panose="020B0604020202020204" pitchFamily="34" charset="0"/>
              </a:rPr>
              <a:t>Information gap  </a:t>
            </a:r>
            <a:r>
              <a:rPr lang="en-US" sz="1800" dirty="0" smtClean="0">
                <a:latin typeface="Arial" panose="020B0604020202020204" pitchFamily="34" charset="0"/>
                <a:cs typeface="Arial" panose="020B0604020202020204" pitchFamily="34" charset="0"/>
              </a:rPr>
              <a:t>is  a form of pair work in which the participants are each given different pieces of information. </a:t>
            </a:r>
            <a:endParaRPr lang="en-US" sz="1800" dirty="0">
              <a:latin typeface="Arial" panose="020B0604020202020204" pitchFamily="34" charset="0"/>
              <a:cs typeface="Arial" panose="020B0604020202020204" pitchFamily="34" charset="0"/>
            </a:endParaRPr>
          </a:p>
          <a:p>
            <a:pPr marL="0" indent="0">
              <a:buNone/>
            </a:pPr>
            <a:r>
              <a:rPr lang="en-US" sz="1800" dirty="0" smtClean="0">
                <a:latin typeface="Arial" panose="020B0604020202020204" pitchFamily="34" charset="0"/>
                <a:cs typeface="Arial" panose="020B0604020202020204" pitchFamily="34" charset="0"/>
              </a:rPr>
              <a:t>Using only language , they must communicate to fill in the missing gaps in information.</a:t>
            </a:r>
          </a:p>
          <a:p>
            <a:endParaRPr lang="en-US" sz="1800" dirty="0">
              <a:latin typeface="Arial" panose="020B0604020202020204" pitchFamily="34" charset="0"/>
              <a:cs typeface="Arial" panose="020B0604020202020204" pitchFamily="34" charset="0"/>
            </a:endParaRPr>
          </a:p>
          <a:p>
            <a:r>
              <a:rPr lang="en-US" sz="1800" b="1" dirty="0" smtClean="0">
                <a:latin typeface="Arial" panose="020B0604020202020204" pitchFamily="34" charset="0"/>
                <a:cs typeface="Arial" panose="020B0604020202020204" pitchFamily="34" charset="0"/>
              </a:rPr>
              <a:t>Jigsaw </a:t>
            </a:r>
            <a:r>
              <a:rPr lang="en-US" sz="1800" dirty="0" smtClean="0">
                <a:latin typeface="Arial" panose="020B0604020202020204" pitchFamily="34" charset="0"/>
                <a:cs typeface="Arial" panose="020B0604020202020204" pitchFamily="34" charset="0"/>
              </a:rPr>
              <a:t>is another variation of information gap. Students are first divided into “expert” groups, with each group given a different piece of information. Once the students in each group have become familiar with their piece of the jigsaw, they are regrouped.</a:t>
            </a:r>
          </a:p>
          <a:p>
            <a:r>
              <a:rPr lang="en-US" sz="1800" b="1" dirty="0" smtClean="0">
                <a:latin typeface="Arial" panose="020B0604020202020204" pitchFamily="34" charset="0"/>
                <a:cs typeface="Arial" panose="020B0604020202020204" pitchFamily="34" charset="0"/>
              </a:rPr>
              <a:t>Graphic Organizers. </a:t>
            </a:r>
            <a:r>
              <a:rPr lang="en-US" sz="1800" dirty="0" smtClean="0">
                <a:latin typeface="Arial" panose="020B0604020202020204" pitchFamily="34" charset="0"/>
                <a:cs typeface="Arial" panose="020B0604020202020204" pitchFamily="34" charset="0"/>
              </a:rPr>
              <a:t>Involves the use of visuals that assist in organizing information. They can consist of diagrams, tables, clusters etc.</a:t>
            </a:r>
          </a:p>
          <a:p>
            <a:pPr marL="0" indent="0">
              <a:buNone/>
            </a:pPr>
            <a:r>
              <a:rPr lang="en-US" sz="1800" dirty="0" smtClean="0">
                <a:latin typeface="Arial" panose="020B0604020202020204" pitchFamily="34" charset="0"/>
                <a:cs typeface="Arial" panose="020B0604020202020204" pitchFamily="34" charset="0"/>
              </a:rPr>
              <a:t>The teacher may use these graphic organizers to present information or    guide student brainstorming.</a:t>
            </a:r>
          </a:p>
          <a:p>
            <a:pPr marL="0" indent="0">
              <a:buNone/>
            </a:pPr>
            <a:endParaRPr lang="en-US"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25067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 in CBI classroom</a:t>
            </a:r>
          </a:p>
        </p:txBody>
      </p:sp>
      <p:sp>
        <p:nvSpPr>
          <p:cNvPr id="3" name="Content Placeholder 2"/>
          <p:cNvSpPr>
            <a:spLocks noGrp="1"/>
          </p:cNvSpPr>
          <p:nvPr>
            <p:ph idx="1"/>
          </p:nvPr>
        </p:nvSpPr>
        <p:spPr/>
        <p:txBody>
          <a:bodyPr>
            <a:normAutofit/>
          </a:bodyPr>
          <a:lstStyle/>
          <a:p>
            <a:r>
              <a:rPr lang="en-US" sz="1800" b="1" dirty="0" smtClean="0">
                <a:latin typeface="Arial" panose="020B0604020202020204" pitchFamily="34" charset="0"/>
                <a:cs typeface="Arial" panose="020B0604020202020204" pitchFamily="34" charset="0"/>
              </a:rPr>
              <a:t>Discussions and Debates</a:t>
            </a:r>
          </a:p>
          <a:p>
            <a:endParaRPr lang="en-US" sz="1800" b="1" dirty="0">
              <a:latin typeface="Arial" panose="020B0604020202020204" pitchFamily="34" charset="0"/>
              <a:cs typeface="Arial" panose="020B0604020202020204" pitchFamily="34" charset="0"/>
            </a:endParaRPr>
          </a:p>
          <a:p>
            <a:r>
              <a:rPr lang="en-US" sz="1800" b="1" dirty="0" smtClean="0">
                <a:latin typeface="Arial" panose="020B0604020202020204" pitchFamily="34" charset="0"/>
                <a:cs typeface="Arial" panose="020B0604020202020204" pitchFamily="34" charset="0"/>
              </a:rPr>
              <a:t>Role-play</a:t>
            </a:r>
          </a:p>
          <a:p>
            <a:endParaRPr lang="en-US" sz="1800" b="1" dirty="0">
              <a:latin typeface="Arial" panose="020B0604020202020204" pitchFamily="34" charset="0"/>
              <a:cs typeface="Arial" panose="020B0604020202020204" pitchFamily="34" charset="0"/>
            </a:endParaRPr>
          </a:p>
          <a:p>
            <a:r>
              <a:rPr lang="en-US" sz="1800" b="1" dirty="0" smtClean="0">
                <a:latin typeface="Arial" panose="020B0604020202020204" pitchFamily="34" charset="0"/>
                <a:cs typeface="Arial" panose="020B0604020202020204" pitchFamily="34" charset="0"/>
              </a:rPr>
              <a:t>Survey tasks</a:t>
            </a:r>
          </a:p>
          <a:p>
            <a:endParaRPr lang="en-US" sz="1800" b="1" dirty="0">
              <a:latin typeface="Arial" panose="020B0604020202020204" pitchFamily="34" charset="0"/>
              <a:cs typeface="Arial" panose="020B0604020202020204" pitchFamily="34" charset="0"/>
            </a:endParaRPr>
          </a:p>
          <a:p>
            <a:r>
              <a:rPr lang="en-US" sz="1800" b="1" dirty="0" smtClean="0">
                <a:latin typeface="Arial" panose="020B0604020202020204" pitchFamily="34" charset="0"/>
                <a:cs typeface="Arial" panose="020B0604020202020204" pitchFamily="34" charset="0"/>
              </a:rPr>
              <a:t>Process writing</a:t>
            </a:r>
          </a:p>
          <a:p>
            <a:endParaRPr lang="en-US" sz="1800" b="1" dirty="0">
              <a:latin typeface="Arial" panose="020B0604020202020204" pitchFamily="34" charset="0"/>
              <a:cs typeface="Arial" panose="020B0604020202020204" pitchFamily="34" charset="0"/>
            </a:endParaRPr>
          </a:p>
          <a:p>
            <a:r>
              <a:rPr lang="en-US" sz="1800" b="1" dirty="0" smtClean="0">
                <a:latin typeface="Arial" panose="020B0604020202020204" pitchFamily="34" charset="0"/>
                <a:cs typeface="Arial" panose="020B0604020202020204" pitchFamily="34" charset="0"/>
              </a:rPr>
              <a:t>Problem solving</a:t>
            </a:r>
            <a:endParaRPr lang="en-US"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89414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67460"/>
          </a:xfrm>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 in CBI classroom</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b="1" dirty="0" smtClean="0">
                <a:latin typeface="Arial" panose="020B0604020202020204" pitchFamily="34" charset="0"/>
                <a:cs typeface="Arial" panose="020B0604020202020204" pitchFamily="34" charset="0"/>
              </a:rPr>
              <a:t>Sequencing: </a:t>
            </a:r>
            <a:r>
              <a:rPr lang="en-US" sz="1800" dirty="0" smtClean="0">
                <a:latin typeface="Arial" panose="020B0604020202020204" pitchFamily="34" charset="0"/>
                <a:cs typeface="Arial" panose="020B0604020202020204" pitchFamily="34" charset="0"/>
              </a:rPr>
              <a:t>involves students rearranging events or pieces of information into their logical order. This type of task is especially useful in the teaching of reading and listening.</a:t>
            </a:r>
          </a:p>
          <a:p>
            <a:pPr marL="0" indent="0">
              <a:buNone/>
            </a:pPr>
            <a:endParaRPr lang="en-US" sz="1800" dirty="0">
              <a:latin typeface="Arial" panose="020B0604020202020204" pitchFamily="34" charset="0"/>
              <a:cs typeface="Arial" panose="020B0604020202020204" pitchFamily="34" charset="0"/>
            </a:endParaRPr>
          </a:p>
          <a:p>
            <a:r>
              <a:rPr lang="en-US" sz="1800" b="1" dirty="0" smtClean="0">
                <a:latin typeface="Arial" panose="020B0604020202020204" pitchFamily="34" charset="0"/>
                <a:cs typeface="Arial" panose="020B0604020202020204" pitchFamily="34" charset="0"/>
              </a:rPr>
              <a:t>Ranking</a:t>
            </a:r>
          </a:p>
          <a:p>
            <a:endParaRPr lang="en-US" sz="1800" dirty="0">
              <a:latin typeface="Arial" panose="020B0604020202020204" pitchFamily="34" charset="0"/>
              <a:cs typeface="Arial" panose="020B0604020202020204" pitchFamily="34" charset="0"/>
            </a:endParaRPr>
          </a:p>
          <a:p>
            <a:r>
              <a:rPr lang="en-US" sz="1800" dirty="0" smtClean="0">
                <a:latin typeface="Arial" panose="020B0604020202020204" pitchFamily="34" charset="0"/>
                <a:cs typeface="Arial" panose="020B0604020202020204" pitchFamily="34" charset="0"/>
              </a:rPr>
              <a:t>Values Clarification:</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Involves students taking a stand (agreeing or disagreeing) on controversial statements related to a chosen topic.</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2459240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r>
              <a:rPr lang="en-US" sz="1800" dirty="0" smtClean="0">
                <a:latin typeface="Arial" panose="020B0604020202020204" pitchFamily="34" charset="0"/>
                <a:cs typeface="Arial" panose="020B0604020202020204" pitchFamily="34" charset="0"/>
              </a:rPr>
              <a:t>We had a discussion on CBI and some of its more commonly practiced models (theme-based, sheltered, adjunct, and SCLT).</a:t>
            </a:r>
          </a:p>
          <a:p>
            <a:r>
              <a:rPr lang="en-US" sz="1800" dirty="0" smtClean="0">
                <a:latin typeface="Arial" panose="020B0604020202020204" pitchFamily="34" charset="0"/>
                <a:cs typeface="Arial" panose="020B0604020202020204" pitchFamily="34" charset="0"/>
              </a:rPr>
              <a:t>We have situated CBI within the broader paradigm of CLT, articulated the underlying principles of CBI, and shown how these principles mesh with those of the communicatively oriented classroom.</a:t>
            </a:r>
          </a:p>
          <a:p>
            <a:r>
              <a:rPr lang="en-US" sz="1800" dirty="0" smtClean="0">
                <a:latin typeface="Arial" panose="020B0604020202020204" pitchFamily="34" charset="0"/>
                <a:cs typeface="Arial" panose="020B0604020202020204" pitchFamily="34" charset="0"/>
              </a:rPr>
              <a:t>The classroom extracts illustrate the underlying principles in action. </a:t>
            </a:r>
          </a:p>
          <a:p>
            <a:r>
              <a:rPr lang="en-US" sz="1800" dirty="0" smtClean="0">
                <a:latin typeface="Arial" panose="020B0604020202020204" pitchFamily="34" charset="0"/>
                <a:cs typeface="Arial" panose="020B0604020202020204" pitchFamily="34" charset="0"/>
              </a:rPr>
              <a:t>They provide a clearer picture of how content and language provide complementary aspects of the curriculum and how the input –rich environment of the CBI classroom can lead to successful language acquisition.</a:t>
            </a: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400576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394</TotalTime>
  <Words>1174</Words>
  <Application>Microsoft Office PowerPoint</Application>
  <PresentationFormat>On-screen Show (4:3)</PresentationFormat>
  <Paragraphs>120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Supporting Learning Process:  </vt:lpstr>
      <vt:lpstr>Review of Lecture 25</vt:lpstr>
      <vt:lpstr>Content Based instructions Lecture # 26</vt:lpstr>
      <vt:lpstr>Background to Content Based Instruction</vt:lpstr>
      <vt:lpstr>Background to Content Based Instruction  </vt:lpstr>
      <vt:lpstr>Background to Content Based Instruction</vt:lpstr>
      <vt:lpstr>Background to Content Based Instruction</vt:lpstr>
      <vt:lpstr>Principles for content-based Instruction</vt:lpstr>
      <vt:lpstr>Principles for content-based Instruction</vt:lpstr>
      <vt:lpstr>Principles for content-based Instruction</vt:lpstr>
      <vt:lpstr>Principles for content-based Instruction</vt:lpstr>
      <vt:lpstr>Principles for content-based Instruction</vt:lpstr>
      <vt:lpstr>Principles for content-based Instruction</vt:lpstr>
      <vt:lpstr>Classroom Techniques and Tasks in CBI classroom</vt:lpstr>
      <vt:lpstr>Classroom Techniques and Tasks in CBI classroom</vt:lpstr>
      <vt:lpstr>Classroom Techniques and Tasks in CBI classroom</vt:lpstr>
      <vt:lpstr>Classroom Techniques and Tasks in CBI classroom</vt:lpstr>
      <vt:lpstr>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teaching techniques: Role play</dc:title>
  <dc:creator>DELL</dc:creator>
  <cp:lastModifiedBy>NTS</cp:lastModifiedBy>
  <cp:revision>38</cp:revision>
  <dcterms:created xsi:type="dcterms:W3CDTF">2014-03-02T13:47:02Z</dcterms:created>
  <dcterms:modified xsi:type="dcterms:W3CDTF">2014-04-23T07:07:02Z</dcterms:modified>
</cp:coreProperties>
</file>