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8" r:id="rId2"/>
    <p:sldId id="258" r:id="rId3"/>
    <p:sldId id="286"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37" d="100"/>
          <a:sy n="37" d="100"/>
        </p:scale>
        <p:origin x="-159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E9060F9-1BFD-491C-B017-B07DBADCF512}" type="datetimeFigureOut">
              <a:rPr lang="en-US" smtClean="0"/>
              <a:pPr/>
              <a:t>4/17/2014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514306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E9060F9-1BFD-491C-B017-B07DBADCF512}" type="datetimeFigureOut">
              <a:rPr lang="en-US" smtClean="0"/>
              <a:pPr/>
              <a:t>4/17/2014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712752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9060F9-1BFD-491C-B017-B07DBADCF512}" type="datetimeFigureOut">
              <a:rPr lang="en-US" smtClean="0"/>
              <a:pPr/>
              <a:t>4/17/2014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4126710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E9060F9-1BFD-491C-B017-B07DBADCF512}" type="datetimeFigureOut">
              <a:rPr lang="en-US" smtClean="0"/>
              <a:pPr/>
              <a:t>4/17/2014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1306059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E9060F9-1BFD-491C-B017-B07DBADCF512}" type="datetimeFigureOut">
              <a:rPr lang="en-US" smtClean="0"/>
              <a:pPr/>
              <a:t>4/17/2014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3010801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E9060F9-1BFD-491C-B017-B07DBADCF512}" type="datetimeFigureOut">
              <a:rPr lang="en-US" smtClean="0"/>
              <a:pPr/>
              <a:t>4/17/2014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1940965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9060F9-1BFD-491C-B017-B07DBADCF512}" type="datetimeFigureOut">
              <a:rPr lang="en-US" smtClean="0"/>
              <a:pPr/>
              <a:t>4/17/2014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2998672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9060F9-1BFD-491C-B017-B07DBADCF512}" type="datetimeFigureOut">
              <a:rPr lang="en-US" smtClean="0"/>
              <a:pPr/>
              <a:t>4/17/2014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2620548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9060F9-1BFD-491C-B017-B07DBADCF512}" type="datetimeFigureOut">
              <a:rPr lang="en-US" smtClean="0"/>
              <a:pPr/>
              <a:t>4/17/2014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2295296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E9060F9-1BFD-491C-B017-B07DBADCF512}" type="datetimeFigureOut">
              <a:rPr lang="en-US" smtClean="0"/>
              <a:pPr/>
              <a:t>4/17/2014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748875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E9060F9-1BFD-491C-B017-B07DBADCF512}" type="datetimeFigureOut">
              <a:rPr lang="en-US" smtClean="0"/>
              <a:pPr/>
              <a:t>4/17/2014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2020758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9060F9-1BFD-491C-B017-B07DBADCF512}" type="datetimeFigureOut">
              <a:rPr lang="en-US" smtClean="0"/>
              <a:pPr/>
              <a:t>4/17/2014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596F5E-5688-430E-BCB6-D6D31A70923B}" type="slidenum">
              <a:rPr lang="en-US" smtClean="0"/>
              <a:pPr/>
              <a:t>‹#›</a:t>
            </a:fld>
            <a:endParaRPr lang="en-US"/>
          </a:p>
        </p:txBody>
      </p:sp>
    </p:spTree>
    <p:extLst>
      <p:ext uri="{BB962C8B-B14F-4D97-AF65-F5344CB8AC3E}">
        <p14:creationId xmlns:p14="http://schemas.microsoft.com/office/powerpoint/2010/main" xmlns="" val="3955899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2066347"/>
          </a:xfrm>
        </p:spPr>
        <p:txBody>
          <a:bodyPr>
            <a:normAutofit/>
          </a:bodyPr>
          <a:lstStyle/>
          <a:p>
            <a:r>
              <a:rPr lang="en-US" sz="4000" dirty="0" smtClean="0"/>
              <a:t>Teaching Speaking Skills: part 2</a:t>
            </a:r>
            <a:endParaRPr lang="en-US" sz="4000" dirty="0"/>
          </a:p>
        </p:txBody>
      </p:sp>
      <p:sp>
        <p:nvSpPr>
          <p:cNvPr id="3" name="Content Placeholder 2"/>
          <p:cNvSpPr>
            <a:spLocks noGrp="1"/>
          </p:cNvSpPr>
          <p:nvPr>
            <p:ph idx="1"/>
          </p:nvPr>
        </p:nvSpPr>
        <p:spPr/>
        <p:txBody>
          <a:bodyPr/>
          <a:lstStyle/>
          <a:p>
            <a:pPr marL="1828800" lvl="4" indent="0">
              <a:buNone/>
            </a:pPr>
            <a:r>
              <a:rPr lang="en-US" dirty="0" smtClean="0"/>
              <a:t>	</a:t>
            </a:r>
            <a:r>
              <a:rPr lang="en-US" sz="2400" b="1" dirty="0" smtClean="0"/>
              <a:t>Lecture # 22</a:t>
            </a:r>
            <a:endParaRPr lang="en-US" sz="2400" b="1" dirty="0"/>
          </a:p>
        </p:txBody>
      </p:sp>
    </p:spTree>
    <p:extLst>
      <p:ext uri="{BB962C8B-B14F-4D97-AF65-F5344CB8AC3E}">
        <p14:creationId xmlns:p14="http://schemas.microsoft.com/office/powerpoint/2010/main" xmlns="" val="8589675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of lecture 21</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609600" indent="-609600">
              <a:buFontTx/>
              <a:buAutoNum type="arabicPeriod"/>
            </a:pPr>
            <a:r>
              <a:rPr lang="en-GB" altLang="zh-CN" sz="2400" dirty="0">
                <a:latin typeface="Arial" panose="020B0604020202020204" pitchFamily="34" charset="0"/>
                <a:cs typeface="Arial" panose="020B0604020202020204" pitchFamily="34" charset="0"/>
              </a:rPr>
              <a:t>Characteristics of spoken language</a:t>
            </a:r>
          </a:p>
          <a:p>
            <a:pPr marL="609600" indent="-609600">
              <a:buFontTx/>
              <a:buAutoNum type="arabicPeriod"/>
            </a:pPr>
            <a:r>
              <a:rPr lang="en-GB" altLang="zh-CN" sz="2400" dirty="0">
                <a:latin typeface="Arial" panose="020B0604020202020204" pitchFamily="34" charset="0"/>
                <a:cs typeface="Arial" panose="020B0604020202020204" pitchFamily="34" charset="0"/>
              </a:rPr>
              <a:t>Principles for designing speaking activities</a:t>
            </a:r>
          </a:p>
          <a:p>
            <a:pPr marL="609600" indent="-609600">
              <a:buFontTx/>
              <a:buAutoNum type="arabicPeriod"/>
            </a:pPr>
            <a:r>
              <a:rPr lang="en-GB" altLang="zh-CN" sz="2400" dirty="0">
                <a:latin typeface="Arial" panose="020B0604020202020204" pitchFamily="34" charset="0"/>
                <a:cs typeface="Arial" panose="020B0604020202020204" pitchFamily="34" charset="0"/>
              </a:rPr>
              <a:t>Using group work in speaking activities</a:t>
            </a:r>
          </a:p>
          <a:p>
            <a:pPr marL="609600" indent="-609600">
              <a:buFontTx/>
              <a:buAutoNum type="arabicPeriod"/>
            </a:pPr>
            <a:r>
              <a:rPr lang="en-GB" altLang="zh-CN" sz="2400" dirty="0">
                <a:latin typeface="Arial" panose="020B0604020202020204" pitchFamily="34" charset="0"/>
                <a:cs typeface="Arial" panose="020B0604020202020204" pitchFamily="34" charset="0"/>
              </a:rPr>
              <a:t>Common types of speaking activities</a:t>
            </a:r>
            <a:endParaRPr lang="en-US" altLang="zh-CN" sz="2400"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xmlns="" val="2709556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Teaching Speaking Skills…part 2</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lgn="ctr">
              <a:buNone/>
            </a:pPr>
            <a:r>
              <a:rPr lang="en-US" dirty="0" smtClean="0"/>
              <a:t>Today’s Lecture</a:t>
            </a:r>
            <a:endParaRPr lang="en-US" dirty="0"/>
          </a:p>
        </p:txBody>
      </p:sp>
    </p:spTree>
    <p:extLst>
      <p:ext uri="{BB962C8B-B14F-4D97-AF65-F5344CB8AC3E}">
        <p14:creationId xmlns:p14="http://schemas.microsoft.com/office/powerpoint/2010/main" xmlns="" val="3514538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GB" altLang="zh-CN" sz="2800" b="1" dirty="0" smtClean="0">
                <a:latin typeface="Arial" panose="020B0604020202020204" pitchFamily="34" charset="0"/>
                <a:cs typeface="Arial" panose="020B0604020202020204" pitchFamily="34" charset="0"/>
              </a:rPr>
              <a:t>Dialogues and role-plays</a:t>
            </a:r>
            <a:endParaRPr lang="en-US" altLang="zh-CN" sz="2800" dirty="0" smtClean="0">
              <a:latin typeface="Arial" panose="020B0604020202020204" pitchFamily="34" charset="0"/>
              <a:cs typeface="Arial" panose="020B0604020202020204" pitchFamily="34" charset="0"/>
            </a:endParaRPr>
          </a:p>
        </p:txBody>
      </p:sp>
      <p:sp>
        <p:nvSpPr>
          <p:cNvPr id="32771" name="Rectangle 3"/>
          <p:cNvSpPr>
            <a:spLocks noGrp="1" noChangeArrowheads="1"/>
          </p:cNvSpPr>
          <p:nvPr>
            <p:ph type="body" idx="1"/>
          </p:nvPr>
        </p:nvSpPr>
        <p:spPr>
          <a:xfrm>
            <a:off x="685800" y="1676400"/>
            <a:ext cx="7772400" cy="4419600"/>
          </a:xfrm>
        </p:spPr>
        <p:txBody>
          <a:bodyPr/>
          <a:lstStyle/>
          <a:p>
            <a:pPr eaLnBrk="1" hangingPunct="1">
              <a:lnSpc>
                <a:spcPct val="90000"/>
              </a:lnSpc>
              <a:buFontTx/>
              <a:buNone/>
            </a:pPr>
            <a:r>
              <a:rPr lang="en-GB" altLang="zh-CN" sz="2400" dirty="0" smtClean="0">
                <a:latin typeface="Arial" panose="020B0604020202020204" pitchFamily="34" charset="0"/>
                <a:cs typeface="Arial" panose="020B0604020202020204" pitchFamily="34" charset="0"/>
              </a:rPr>
              <a:t>Two problems with most dialogues in textbooks:</a:t>
            </a:r>
            <a:r>
              <a:rPr lang="en-US" altLang="zh-CN" sz="2400" dirty="0" smtClean="0">
                <a:latin typeface="Arial" panose="020B0604020202020204" pitchFamily="34" charset="0"/>
                <a:cs typeface="Arial" panose="020B0604020202020204" pitchFamily="34" charset="0"/>
              </a:rPr>
              <a:t> </a:t>
            </a:r>
          </a:p>
          <a:p>
            <a:pPr algn="just" eaLnBrk="1" hangingPunct="1">
              <a:lnSpc>
                <a:spcPct val="90000"/>
              </a:lnSpc>
            </a:pPr>
            <a:r>
              <a:rPr lang="en-GB" altLang="zh-CN" sz="2400" b="1" dirty="0" smtClean="0">
                <a:latin typeface="Arial" panose="020B0604020202020204" pitchFamily="34" charset="0"/>
                <a:cs typeface="Arial" panose="020B0604020202020204" pitchFamily="34" charset="0"/>
              </a:rPr>
              <a:t>Not authentic or natural.</a:t>
            </a:r>
            <a:r>
              <a:rPr lang="en-GB" altLang="zh-CN" sz="2400" dirty="0" smtClean="0">
                <a:latin typeface="Arial" panose="020B0604020202020204" pitchFamily="34" charset="0"/>
                <a:cs typeface="Arial" panose="020B0604020202020204" pitchFamily="34" charset="0"/>
              </a:rPr>
              <a:t> The natural speech of native speakers is often phrases or sentence fragments full of pauses, false starts, and repetitions.</a:t>
            </a:r>
          </a:p>
          <a:p>
            <a:pPr eaLnBrk="1" hangingPunct="1">
              <a:lnSpc>
                <a:spcPct val="90000"/>
              </a:lnSpc>
            </a:pPr>
            <a:r>
              <a:rPr lang="en-GB" altLang="zh-CN" sz="2400" b="1" dirty="0" smtClean="0">
                <a:latin typeface="Arial" panose="020B0604020202020204" pitchFamily="34" charset="0"/>
                <a:cs typeface="Arial" panose="020B0604020202020204" pitchFamily="34" charset="0"/>
              </a:rPr>
              <a:t>The way most dialogues are taught.</a:t>
            </a:r>
            <a:r>
              <a:rPr lang="en-GB" altLang="zh-CN" sz="2400" dirty="0" smtClean="0">
                <a:latin typeface="Arial" panose="020B0604020202020204" pitchFamily="34" charset="0"/>
                <a:cs typeface="Arial" panose="020B0604020202020204" pitchFamily="34" charset="0"/>
              </a:rPr>
              <a:t> Teachers ask students to memorize dialogues by heart.</a:t>
            </a:r>
            <a:r>
              <a:rPr lang="en-US" altLang="zh-CN" sz="24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xmlns="" val="3641060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p:txBody>
          <a:bodyPr/>
          <a:lstStyle/>
          <a:p>
            <a:pPr marL="0" indent="0" algn="ctr" eaLnBrk="1" hangingPunct="1">
              <a:buFontTx/>
              <a:buNone/>
            </a:pPr>
            <a:r>
              <a:rPr lang="en-GB" altLang="zh-CN" sz="2800" dirty="0" smtClean="0"/>
              <a:t>What can a teacher do to make a dialogue more communicative?</a:t>
            </a:r>
          </a:p>
          <a:p>
            <a:pPr marL="0" indent="0" algn="ctr" eaLnBrk="1" hangingPunct="1">
              <a:buFontTx/>
              <a:buNone/>
            </a:pPr>
            <a:r>
              <a:rPr lang="en-US" altLang="zh-CN" sz="2800" dirty="0" smtClean="0"/>
              <a:t> </a:t>
            </a:r>
          </a:p>
          <a:p>
            <a:pPr marL="0" indent="0" eaLnBrk="1" hangingPunct="1">
              <a:buFontTx/>
              <a:buNone/>
            </a:pPr>
            <a:r>
              <a:rPr lang="en-GB" altLang="zh-CN" sz="2400" dirty="0" smtClean="0">
                <a:solidFill>
                  <a:srgbClr val="660033"/>
                </a:solidFill>
              </a:rPr>
              <a:t>Example 1</a:t>
            </a:r>
            <a:r>
              <a:rPr lang="en-US" altLang="zh-CN" sz="2400" dirty="0" smtClean="0"/>
              <a:t>: </a:t>
            </a:r>
            <a:r>
              <a:rPr lang="en-GB" altLang="zh-CN" sz="2400" dirty="0" smtClean="0"/>
              <a:t>Playing the roles in a dialogue</a:t>
            </a:r>
            <a:r>
              <a:rPr lang="en-US" altLang="zh-CN" sz="2400" dirty="0" smtClean="0"/>
              <a:t> </a:t>
            </a:r>
          </a:p>
        </p:txBody>
      </p:sp>
    </p:spTree>
    <p:extLst>
      <p:ext uri="{BB962C8B-B14F-4D97-AF65-F5344CB8AC3E}">
        <p14:creationId xmlns:p14="http://schemas.microsoft.com/office/powerpoint/2010/main" xmlns="" val="738173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GB" altLang="zh-CN" sz="2800" dirty="0" smtClean="0">
                <a:solidFill>
                  <a:srgbClr val="660033"/>
                </a:solidFill>
              </a:rPr>
              <a:t>Step 1.</a:t>
            </a:r>
            <a:r>
              <a:rPr lang="en-GB" altLang="zh-CN" sz="2800" dirty="0" smtClean="0"/>
              <a:t> </a:t>
            </a:r>
            <a:r>
              <a:rPr lang="en-GB" altLang="zh-CN" sz="2800" b="1" dirty="0" smtClean="0">
                <a:latin typeface="Arial" panose="020B0604020202020204" pitchFamily="34" charset="0"/>
                <a:cs typeface="Arial" panose="020B0604020202020204" pitchFamily="34" charset="0"/>
              </a:rPr>
              <a:t>Practise the dialogue in pairs</a:t>
            </a:r>
            <a:endParaRPr lang="en-US" altLang="zh-CN" sz="2800" b="1" dirty="0" smtClean="0">
              <a:latin typeface="Arial" panose="020B0604020202020204" pitchFamily="34" charset="0"/>
              <a:cs typeface="Arial" panose="020B0604020202020204" pitchFamily="34" charset="0"/>
            </a:endParaRPr>
          </a:p>
        </p:txBody>
      </p:sp>
      <p:sp>
        <p:nvSpPr>
          <p:cNvPr id="34819" name="Rectangle 3"/>
          <p:cNvSpPr>
            <a:spLocks noGrp="1" noChangeArrowheads="1"/>
          </p:cNvSpPr>
          <p:nvPr>
            <p:ph type="body" idx="1"/>
          </p:nvPr>
        </p:nvSpPr>
        <p:spPr>
          <a:xfrm>
            <a:off x="685800" y="2050504"/>
            <a:ext cx="7772400" cy="4114800"/>
          </a:xfrm>
        </p:spPr>
        <p:txBody>
          <a:bodyPr/>
          <a:lstStyle/>
          <a:p>
            <a:pPr marL="563563" indent="-563563" algn="just" eaLnBrk="1" hangingPunct="1">
              <a:buFontTx/>
              <a:buNone/>
            </a:pPr>
            <a:r>
              <a:rPr lang="en-GB" altLang="zh-CN" sz="2400" dirty="0" smtClean="0">
                <a:solidFill>
                  <a:srgbClr val="660033"/>
                </a:solidFill>
              </a:rPr>
              <a:t>A:</a:t>
            </a:r>
            <a:r>
              <a:rPr lang="en-GB" altLang="zh-CN" sz="2400" dirty="0" smtClean="0"/>
              <a:t> What time is it?</a:t>
            </a:r>
          </a:p>
          <a:p>
            <a:pPr marL="563563" indent="-563563" algn="just" eaLnBrk="1" hangingPunct="1">
              <a:buFontTx/>
              <a:buNone/>
            </a:pPr>
            <a:r>
              <a:rPr lang="en-GB" altLang="zh-CN" sz="2400" dirty="0" smtClean="0"/>
              <a:t>B: It’s </a:t>
            </a:r>
            <a:r>
              <a:rPr lang="en-GB" altLang="zh-CN" sz="2400" u="sng" dirty="0" smtClean="0"/>
              <a:t>3:00</a:t>
            </a:r>
            <a:r>
              <a:rPr lang="en-GB" altLang="zh-CN" sz="2400" dirty="0" smtClean="0"/>
              <a:t>. Why?</a:t>
            </a:r>
          </a:p>
          <a:p>
            <a:pPr marL="563563" indent="-563563" algn="just" eaLnBrk="1" hangingPunct="1">
              <a:buFontTx/>
              <a:buNone/>
            </a:pPr>
            <a:r>
              <a:rPr lang="en-GB" altLang="zh-CN" sz="2400" dirty="0" smtClean="0">
                <a:solidFill>
                  <a:srgbClr val="660033"/>
                </a:solidFill>
              </a:rPr>
              <a:t>A:</a:t>
            </a:r>
            <a:r>
              <a:rPr lang="en-GB" altLang="zh-CN" sz="2400" dirty="0" smtClean="0"/>
              <a:t> Oh, I need to </a:t>
            </a:r>
            <a:r>
              <a:rPr lang="en-GB" altLang="zh-CN" sz="2400" u="sng" dirty="0" smtClean="0"/>
              <a:t>go to the store</a:t>
            </a:r>
            <a:r>
              <a:rPr lang="en-GB" altLang="zh-CN" sz="2400" dirty="0" smtClean="0"/>
              <a:t>! Do you want to come?</a:t>
            </a:r>
          </a:p>
          <a:p>
            <a:pPr marL="563563" indent="-563563" eaLnBrk="1" hangingPunct="1">
              <a:buFontTx/>
              <a:buNone/>
            </a:pPr>
            <a:r>
              <a:rPr lang="en-GB" altLang="zh-CN" sz="2400" dirty="0" smtClean="0">
                <a:solidFill>
                  <a:srgbClr val="660033"/>
                </a:solidFill>
              </a:rPr>
              <a:t>B:</a:t>
            </a:r>
            <a:r>
              <a:rPr lang="en-GB" altLang="zh-CN" sz="2400" dirty="0" smtClean="0"/>
              <a:t> OK. Just a minute. I need to </a:t>
            </a:r>
            <a:r>
              <a:rPr lang="en-GB" altLang="zh-CN" sz="2400" u="sng" dirty="0" smtClean="0"/>
              <a:t>finish this first</a:t>
            </a:r>
            <a:r>
              <a:rPr lang="en-GB" altLang="zh-CN" dirty="0" smtClean="0"/>
              <a:t>.</a:t>
            </a:r>
            <a:r>
              <a:rPr lang="en-US" altLang="zh-CN" dirty="0" smtClean="0"/>
              <a:t> </a:t>
            </a:r>
          </a:p>
        </p:txBody>
      </p:sp>
    </p:spTree>
    <p:extLst>
      <p:ext uri="{BB962C8B-B14F-4D97-AF65-F5344CB8AC3E}">
        <p14:creationId xmlns:p14="http://schemas.microsoft.com/office/powerpoint/2010/main" xmlns="" val="1865163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1219200"/>
            <a:ext cx="7772400" cy="1143000"/>
          </a:xfrm>
        </p:spPr>
        <p:txBody>
          <a:bodyPr>
            <a:noAutofit/>
          </a:bodyPr>
          <a:lstStyle/>
          <a:p>
            <a:pPr algn="l" eaLnBrk="1" hangingPunct="1"/>
            <a:r>
              <a:rPr lang="en-GB" altLang="zh-CN" sz="2000" b="1" dirty="0" smtClean="0">
                <a:solidFill>
                  <a:srgbClr val="660033"/>
                </a:solidFill>
                <a:latin typeface="Arial" panose="020B0604020202020204" pitchFamily="34" charset="0"/>
                <a:cs typeface="Arial" panose="020B0604020202020204" pitchFamily="34" charset="0"/>
              </a:rPr>
              <a:t>Step 2.</a:t>
            </a:r>
            <a:r>
              <a:rPr lang="en-GB" altLang="zh-CN" sz="2000" b="1" dirty="0" smtClean="0">
                <a:latin typeface="Arial" panose="020B0604020202020204" pitchFamily="34" charset="0"/>
                <a:cs typeface="Arial" panose="020B0604020202020204" pitchFamily="34" charset="0"/>
              </a:rPr>
              <a:t> Ask a few pairs to perform the dialogue in front of the whole class, speaking in different moods such as happy, irritated, bored, or in different role relationships such as parent and a child, husband and wife, two friends, etc.</a:t>
            </a:r>
            <a:r>
              <a:rPr lang="en-US" altLang="zh-CN" sz="2000" b="1" dirty="0" smtClean="0">
                <a:latin typeface="Arial" panose="020B0604020202020204" pitchFamily="34" charset="0"/>
                <a:cs typeface="Arial" panose="020B0604020202020204" pitchFamily="34" charset="0"/>
              </a:rPr>
              <a:t> </a:t>
            </a:r>
          </a:p>
        </p:txBody>
      </p:sp>
      <p:sp>
        <p:nvSpPr>
          <p:cNvPr id="35843" name="Rectangle 3"/>
          <p:cNvSpPr>
            <a:spLocks noGrp="1" noChangeArrowheads="1"/>
          </p:cNvSpPr>
          <p:nvPr>
            <p:ph type="body" idx="1"/>
          </p:nvPr>
        </p:nvSpPr>
        <p:spPr>
          <a:xfrm>
            <a:off x="685800" y="2678806"/>
            <a:ext cx="7924800" cy="3417194"/>
          </a:xfrm>
        </p:spPr>
        <p:txBody>
          <a:bodyPr/>
          <a:lstStyle/>
          <a:p>
            <a:pPr algn="just" eaLnBrk="1" hangingPunct="1">
              <a:lnSpc>
                <a:spcPct val="90000"/>
              </a:lnSpc>
              <a:buFontTx/>
              <a:buNone/>
            </a:pPr>
            <a:r>
              <a:rPr lang="en-GB" altLang="zh-CN" sz="2400" dirty="0" smtClean="0"/>
              <a:t>Example # 1</a:t>
            </a:r>
          </a:p>
          <a:p>
            <a:pPr algn="just" eaLnBrk="1" hangingPunct="1">
              <a:lnSpc>
                <a:spcPct val="90000"/>
              </a:lnSpc>
              <a:buFontTx/>
              <a:buNone/>
            </a:pPr>
            <a:r>
              <a:rPr lang="en-GB" altLang="zh-CN" sz="2400" dirty="0" smtClean="0"/>
              <a:t>The students may paraphrase the underlined parts:</a:t>
            </a:r>
          </a:p>
          <a:p>
            <a:pPr algn="just" eaLnBrk="1" hangingPunct="1">
              <a:lnSpc>
                <a:spcPct val="90000"/>
              </a:lnSpc>
            </a:pPr>
            <a:r>
              <a:rPr lang="en-GB" altLang="zh-CN" sz="2400" dirty="0" smtClean="0"/>
              <a:t>“go to the post office”, “go to the bank”, etc. instead of “</a:t>
            </a:r>
            <a:r>
              <a:rPr lang="en-GB" altLang="zh-CN" sz="2400" u="sng" dirty="0" smtClean="0"/>
              <a:t>go to the store</a:t>
            </a:r>
            <a:r>
              <a:rPr lang="en-GB" altLang="zh-CN" sz="2400" dirty="0" smtClean="0"/>
              <a:t>”.</a:t>
            </a:r>
          </a:p>
          <a:p>
            <a:pPr eaLnBrk="1" hangingPunct="1">
              <a:lnSpc>
                <a:spcPct val="90000"/>
              </a:lnSpc>
            </a:pPr>
            <a:r>
              <a:rPr lang="en-GB" altLang="zh-CN" sz="2400" dirty="0" smtClean="0"/>
              <a:t>“find my jacket/shoes”, etc. instead of “</a:t>
            </a:r>
            <a:r>
              <a:rPr lang="en-GB" altLang="zh-CN" sz="2400" u="sng" dirty="0" smtClean="0"/>
              <a:t>finish this first</a:t>
            </a:r>
            <a:r>
              <a:rPr lang="en-GB" altLang="zh-CN" sz="2400" dirty="0" smtClean="0"/>
              <a:t>”.</a:t>
            </a:r>
            <a:r>
              <a:rPr lang="en-US" altLang="zh-CN" sz="2400" dirty="0" smtClean="0"/>
              <a:t> </a:t>
            </a:r>
          </a:p>
        </p:txBody>
      </p:sp>
    </p:spTree>
    <p:extLst>
      <p:ext uri="{BB962C8B-B14F-4D97-AF65-F5344CB8AC3E}">
        <p14:creationId xmlns:p14="http://schemas.microsoft.com/office/powerpoint/2010/main" xmlns="" val="7971602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GB" altLang="zh-CN" sz="2800" b="1" dirty="0" smtClean="0">
                <a:solidFill>
                  <a:srgbClr val="660033"/>
                </a:solidFill>
                <a:latin typeface="Arial" panose="020B0604020202020204" pitchFamily="34" charset="0"/>
                <a:cs typeface="Arial" panose="020B0604020202020204" pitchFamily="34" charset="0"/>
              </a:rPr>
              <a:t>Example 2</a:t>
            </a:r>
            <a:r>
              <a:rPr lang="en-GB" altLang="zh-CN" sz="2800" b="1" dirty="0" smtClean="0">
                <a:latin typeface="Arial" panose="020B0604020202020204" pitchFamily="34" charset="0"/>
                <a:cs typeface="Arial" panose="020B0604020202020204" pitchFamily="34" charset="0"/>
              </a:rPr>
              <a:t>: Using cue cards</a:t>
            </a:r>
            <a:r>
              <a:rPr lang="en-US" altLang="zh-CN" sz="2800" b="1" dirty="0" smtClean="0">
                <a:latin typeface="Arial" panose="020B0604020202020204" pitchFamily="34" charset="0"/>
                <a:cs typeface="Arial" panose="020B0604020202020204" pitchFamily="34" charset="0"/>
              </a:rPr>
              <a:t> </a:t>
            </a:r>
          </a:p>
        </p:txBody>
      </p:sp>
      <p:sp>
        <p:nvSpPr>
          <p:cNvPr id="36867" name="Rectangle 3"/>
          <p:cNvSpPr>
            <a:spLocks noGrp="1" noChangeArrowheads="1"/>
          </p:cNvSpPr>
          <p:nvPr>
            <p:ph type="body" idx="1"/>
          </p:nvPr>
        </p:nvSpPr>
        <p:spPr>
          <a:xfrm>
            <a:off x="685800" y="1572344"/>
            <a:ext cx="7772400" cy="4953000"/>
          </a:xfrm>
          <a:ln>
            <a:solidFill>
              <a:schemeClr val="tx1"/>
            </a:solidFill>
            <a:miter lim="800000"/>
            <a:headEnd/>
            <a:tailEnd/>
          </a:ln>
        </p:spPr>
        <p:txBody>
          <a:bodyPr/>
          <a:lstStyle/>
          <a:p>
            <a:pPr algn="just" eaLnBrk="1" hangingPunct="1">
              <a:buFontTx/>
              <a:buNone/>
            </a:pPr>
            <a:r>
              <a:rPr lang="en-GB" altLang="zh-CN" sz="2400" u="sng" dirty="0" smtClean="0">
                <a:solidFill>
                  <a:srgbClr val="CC0000"/>
                </a:solidFill>
              </a:rPr>
              <a:t>Card A</a:t>
            </a:r>
            <a:endParaRPr lang="en-GB" altLang="zh-CN" sz="2400" dirty="0" smtClean="0">
              <a:solidFill>
                <a:srgbClr val="CC0000"/>
              </a:solidFill>
            </a:endParaRPr>
          </a:p>
          <a:p>
            <a:pPr algn="just" eaLnBrk="1" hangingPunct="1">
              <a:buFontTx/>
              <a:buNone/>
            </a:pPr>
            <a:r>
              <a:rPr lang="en-GB" altLang="zh-CN" sz="2400" dirty="0" smtClean="0">
                <a:solidFill>
                  <a:srgbClr val="660033"/>
                </a:solidFill>
              </a:rPr>
              <a:t>You are talking to a new classmate. Begin the conversation with a greeting. </a:t>
            </a:r>
          </a:p>
          <a:p>
            <a:pPr algn="just" eaLnBrk="1" hangingPunct="1">
              <a:buFontTx/>
              <a:buNone/>
            </a:pPr>
            <a:r>
              <a:rPr lang="en-GB" altLang="zh-CN" sz="2400" dirty="0" smtClean="0"/>
              <a:t>1. Greet your partner.</a:t>
            </a:r>
          </a:p>
          <a:p>
            <a:pPr algn="just" eaLnBrk="1" hangingPunct="1">
              <a:buFontTx/>
              <a:buNone/>
            </a:pPr>
            <a:r>
              <a:rPr lang="en-GB" altLang="zh-CN" sz="2400" dirty="0" smtClean="0"/>
              <a:t>2. Ask your partner which school he/she went to before.</a:t>
            </a:r>
          </a:p>
          <a:p>
            <a:pPr algn="just" eaLnBrk="1" hangingPunct="1">
              <a:buFontTx/>
              <a:buNone/>
            </a:pPr>
            <a:r>
              <a:rPr lang="en-GB" altLang="zh-CN" sz="2400" dirty="0" smtClean="0"/>
              <a:t>3. Ask your partner if he/she lives near the school.</a:t>
            </a:r>
          </a:p>
          <a:p>
            <a:pPr eaLnBrk="1" hangingPunct="1">
              <a:buFontTx/>
              <a:buNone/>
            </a:pPr>
            <a:r>
              <a:rPr lang="en-GB" altLang="zh-CN" sz="2400" dirty="0" smtClean="0"/>
              <a:t>4. Suggest you go shopping together after school.</a:t>
            </a:r>
            <a:r>
              <a:rPr lang="en-US" altLang="zh-CN" sz="2400" dirty="0" smtClean="0"/>
              <a:t> </a:t>
            </a:r>
          </a:p>
        </p:txBody>
      </p:sp>
    </p:spTree>
    <p:extLst>
      <p:ext uri="{BB962C8B-B14F-4D97-AF65-F5344CB8AC3E}">
        <p14:creationId xmlns:p14="http://schemas.microsoft.com/office/powerpoint/2010/main" xmlns="" val="3459075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685800" y="1143000"/>
            <a:ext cx="7772400" cy="4953000"/>
          </a:xfrm>
          <a:ln>
            <a:solidFill>
              <a:schemeClr val="tx1"/>
            </a:solidFill>
            <a:miter lim="800000"/>
            <a:headEnd/>
            <a:tailEnd/>
          </a:ln>
        </p:spPr>
        <p:txBody>
          <a:bodyPr/>
          <a:lstStyle/>
          <a:p>
            <a:pPr algn="just" eaLnBrk="1" hangingPunct="1">
              <a:lnSpc>
                <a:spcPct val="90000"/>
              </a:lnSpc>
              <a:buFontTx/>
              <a:buNone/>
            </a:pPr>
            <a:r>
              <a:rPr lang="en-GB" altLang="zh-CN" sz="2400" u="sng" dirty="0" smtClean="0">
                <a:solidFill>
                  <a:srgbClr val="CC0000"/>
                </a:solidFill>
              </a:rPr>
              <a:t>Card B</a:t>
            </a:r>
            <a:endParaRPr lang="en-GB" altLang="zh-CN" sz="2400" dirty="0" smtClean="0">
              <a:solidFill>
                <a:srgbClr val="CC0000"/>
              </a:solidFill>
            </a:endParaRPr>
          </a:p>
          <a:p>
            <a:pPr algn="just" eaLnBrk="1" hangingPunct="1">
              <a:lnSpc>
                <a:spcPct val="90000"/>
              </a:lnSpc>
              <a:buFontTx/>
              <a:buNone/>
            </a:pPr>
            <a:r>
              <a:rPr lang="en-GB" altLang="zh-CN" sz="2400" dirty="0" smtClean="0">
                <a:solidFill>
                  <a:srgbClr val="660033"/>
                </a:solidFill>
              </a:rPr>
              <a:t>You are a new student at this school. One of your classmates greets you.</a:t>
            </a:r>
            <a:r>
              <a:rPr lang="en-GB" altLang="zh-CN" sz="2400" dirty="0" smtClean="0"/>
              <a:t> </a:t>
            </a:r>
          </a:p>
          <a:p>
            <a:pPr algn="just" eaLnBrk="1" hangingPunct="1">
              <a:lnSpc>
                <a:spcPct val="90000"/>
              </a:lnSpc>
              <a:buFontTx/>
              <a:buNone/>
            </a:pPr>
            <a:r>
              <a:rPr lang="en-GB" altLang="zh-CN" sz="2400" dirty="0" smtClean="0"/>
              <a:t>1. Greet your partner back.</a:t>
            </a:r>
          </a:p>
          <a:p>
            <a:pPr algn="just" eaLnBrk="1" hangingPunct="1">
              <a:lnSpc>
                <a:spcPct val="90000"/>
              </a:lnSpc>
              <a:buFontTx/>
              <a:buNone/>
            </a:pPr>
            <a:r>
              <a:rPr lang="en-GB" altLang="zh-CN" sz="2400" dirty="0" smtClean="0"/>
              <a:t>2. Answer the question.</a:t>
            </a:r>
          </a:p>
          <a:p>
            <a:pPr algn="just" eaLnBrk="1" hangingPunct="1">
              <a:lnSpc>
                <a:spcPct val="90000"/>
              </a:lnSpc>
              <a:buFontTx/>
              <a:buNone/>
            </a:pPr>
            <a:r>
              <a:rPr lang="en-GB" altLang="zh-CN" sz="2400" dirty="0" smtClean="0"/>
              <a:t>3. Answer the question.</a:t>
            </a:r>
          </a:p>
          <a:p>
            <a:pPr eaLnBrk="1" hangingPunct="1">
              <a:lnSpc>
                <a:spcPct val="90000"/>
              </a:lnSpc>
              <a:buFontTx/>
              <a:buNone/>
            </a:pPr>
            <a:r>
              <a:rPr lang="en-GB" altLang="zh-CN" sz="2400" dirty="0" smtClean="0"/>
              <a:t>4. Respond to the suggestion.</a:t>
            </a:r>
            <a:r>
              <a:rPr lang="en-US" altLang="zh-CN" sz="2400" dirty="0" smtClean="0"/>
              <a:t> </a:t>
            </a:r>
          </a:p>
        </p:txBody>
      </p:sp>
    </p:spTree>
    <p:extLst>
      <p:ext uri="{BB962C8B-B14F-4D97-AF65-F5344CB8AC3E}">
        <p14:creationId xmlns:p14="http://schemas.microsoft.com/office/powerpoint/2010/main" xmlns="" val="395992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808954" y="506794"/>
            <a:ext cx="7886700" cy="1325563"/>
          </a:xfrm>
        </p:spPr>
        <p:txBody>
          <a:bodyPr>
            <a:normAutofit fontScale="90000"/>
          </a:bodyPr>
          <a:lstStyle/>
          <a:p>
            <a:pPr algn="l" eaLnBrk="1" hangingPunct="1"/>
            <a:r>
              <a:rPr lang="en-GB" altLang="zh-CN" sz="2400" b="1" dirty="0" smtClean="0">
                <a:latin typeface="Arial" panose="020B0604020202020204" pitchFamily="34" charset="0"/>
                <a:cs typeface="Arial" panose="020B0604020202020204" pitchFamily="34" charset="0"/>
              </a:rPr>
              <a:t>Then students should be ready to move quickly into </a:t>
            </a:r>
            <a:r>
              <a:rPr lang="en-GB" altLang="zh-CN" sz="2400" b="1" dirty="0" smtClean="0">
                <a:solidFill>
                  <a:srgbClr val="660033"/>
                </a:solidFill>
                <a:latin typeface="Arial" panose="020B0604020202020204" pitchFamily="34" charset="0"/>
                <a:cs typeface="Arial" panose="020B0604020202020204" pitchFamily="34" charset="0"/>
              </a:rPr>
              <a:t>less controlled types of role plays</a:t>
            </a:r>
            <a:r>
              <a:rPr lang="en-GB" altLang="zh-CN" sz="2400" b="1" dirty="0" smtClean="0">
                <a:latin typeface="Arial" panose="020B0604020202020204" pitchFamily="34" charset="0"/>
                <a:cs typeface="Arial" panose="020B0604020202020204" pitchFamily="34" charset="0"/>
              </a:rPr>
              <a:t>, where only the situation and the relationship between the two speakers are specified:</a:t>
            </a:r>
            <a:r>
              <a:rPr lang="en-US" altLang="zh-CN" sz="2400" b="1" dirty="0" smtClean="0">
                <a:latin typeface="Arial" panose="020B0604020202020204" pitchFamily="34" charset="0"/>
                <a:cs typeface="Arial" panose="020B0604020202020204" pitchFamily="34" charset="0"/>
              </a:rPr>
              <a:t> </a:t>
            </a:r>
          </a:p>
        </p:txBody>
      </p:sp>
      <p:sp>
        <p:nvSpPr>
          <p:cNvPr id="38915" name="Rectangle 3"/>
          <p:cNvSpPr>
            <a:spLocks noGrp="1" noChangeArrowheads="1"/>
          </p:cNvSpPr>
          <p:nvPr>
            <p:ph type="body" idx="1"/>
          </p:nvPr>
        </p:nvSpPr>
        <p:spPr>
          <a:xfrm>
            <a:off x="685800" y="2209800"/>
            <a:ext cx="7772400" cy="3886200"/>
          </a:xfrm>
          <a:ln>
            <a:solidFill>
              <a:schemeClr val="tx1"/>
            </a:solidFill>
            <a:miter lim="800000"/>
            <a:headEnd/>
            <a:tailEnd/>
          </a:ln>
        </p:spPr>
        <p:txBody>
          <a:bodyPr/>
          <a:lstStyle/>
          <a:p>
            <a:pPr algn="just" eaLnBrk="1" hangingPunct="1">
              <a:buFontTx/>
              <a:buNone/>
            </a:pPr>
            <a:r>
              <a:rPr lang="en-GB" altLang="zh-CN" sz="2400" u="sng" dirty="0" smtClean="0">
                <a:solidFill>
                  <a:srgbClr val="660033"/>
                </a:solidFill>
              </a:rPr>
              <a:t>Card A</a:t>
            </a:r>
            <a:endParaRPr lang="en-GB" altLang="zh-CN" sz="2400" dirty="0" smtClean="0">
              <a:solidFill>
                <a:srgbClr val="660033"/>
              </a:solidFill>
            </a:endParaRPr>
          </a:p>
          <a:p>
            <a:pPr eaLnBrk="1" hangingPunct="1">
              <a:buFontTx/>
              <a:buNone/>
            </a:pPr>
            <a:r>
              <a:rPr lang="en-GB" altLang="zh-CN" sz="2400" dirty="0" smtClean="0"/>
              <a:t>You and your friend are going out to eat lunch. You need to decide where to go. You would like to try something different because you’re tired of the same food. You make a suggestion.</a:t>
            </a:r>
            <a:r>
              <a:rPr lang="en-US" altLang="zh-CN" sz="2400" dirty="0" smtClean="0"/>
              <a:t> </a:t>
            </a:r>
          </a:p>
        </p:txBody>
      </p:sp>
    </p:spTree>
    <p:extLst>
      <p:ext uri="{BB962C8B-B14F-4D97-AF65-F5344CB8AC3E}">
        <p14:creationId xmlns:p14="http://schemas.microsoft.com/office/powerpoint/2010/main" xmlns="" val="33463567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762000" y="5181600"/>
            <a:ext cx="7772400" cy="1143000"/>
          </a:xfrm>
        </p:spPr>
        <p:txBody>
          <a:bodyPr/>
          <a:lstStyle/>
          <a:p>
            <a:pPr algn="l" eaLnBrk="1" hangingPunct="1"/>
            <a:r>
              <a:rPr lang="en-GB" altLang="zh-CN" sz="2400" dirty="0" smtClean="0"/>
              <a:t>Notice that the outcome of this role play is not specified in the cue cards. It only sets up a point of disagreement</a:t>
            </a:r>
            <a:r>
              <a:rPr lang="en-GB" altLang="zh-CN" sz="3200" dirty="0" smtClean="0"/>
              <a:t>.</a:t>
            </a:r>
            <a:r>
              <a:rPr lang="en-US" altLang="zh-CN" sz="3200" dirty="0" smtClean="0"/>
              <a:t> </a:t>
            </a:r>
          </a:p>
        </p:txBody>
      </p:sp>
      <p:sp>
        <p:nvSpPr>
          <p:cNvPr id="39939" name="Rectangle 3"/>
          <p:cNvSpPr>
            <a:spLocks noGrp="1" noChangeArrowheads="1"/>
          </p:cNvSpPr>
          <p:nvPr>
            <p:ph type="body" idx="1"/>
          </p:nvPr>
        </p:nvSpPr>
        <p:spPr>
          <a:xfrm>
            <a:off x="685800" y="304800"/>
            <a:ext cx="7772400" cy="4572000"/>
          </a:xfrm>
          <a:ln>
            <a:solidFill>
              <a:schemeClr val="tx1"/>
            </a:solidFill>
            <a:miter lim="800000"/>
            <a:headEnd/>
            <a:tailEnd/>
          </a:ln>
        </p:spPr>
        <p:txBody>
          <a:bodyPr/>
          <a:lstStyle/>
          <a:p>
            <a:pPr algn="just" eaLnBrk="1" hangingPunct="1">
              <a:buFontTx/>
              <a:buNone/>
            </a:pPr>
            <a:r>
              <a:rPr lang="en-GB" altLang="zh-CN" sz="2400" u="sng" dirty="0" smtClean="0">
                <a:solidFill>
                  <a:srgbClr val="660033"/>
                </a:solidFill>
              </a:rPr>
              <a:t>Card B</a:t>
            </a:r>
            <a:endParaRPr lang="en-GB" altLang="zh-CN" sz="2400" dirty="0" smtClean="0">
              <a:solidFill>
                <a:srgbClr val="660033"/>
              </a:solidFill>
            </a:endParaRPr>
          </a:p>
          <a:p>
            <a:pPr eaLnBrk="1" hangingPunct="1">
              <a:buFontTx/>
              <a:buNone/>
            </a:pPr>
            <a:r>
              <a:rPr lang="en-GB" altLang="zh-CN" sz="2400" dirty="0" smtClean="0"/>
              <a:t>You and your friend are going out to eat lunch. You need to decide where to go. You would like to go to the place where you always go, because you like the food. You don’t agree with your friend’s suggestion.</a:t>
            </a:r>
            <a:r>
              <a:rPr lang="en-US" altLang="zh-CN" sz="2400" dirty="0" smtClean="0"/>
              <a:t> </a:t>
            </a:r>
          </a:p>
        </p:txBody>
      </p:sp>
    </p:spTree>
    <p:extLst>
      <p:ext uri="{BB962C8B-B14F-4D97-AF65-F5344CB8AC3E}">
        <p14:creationId xmlns:p14="http://schemas.microsoft.com/office/powerpoint/2010/main" xmlns="" val="356812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GB" altLang="zh-CN" sz="2800" dirty="0" smtClean="0"/>
              <a:t>Factors that affect the success of role-plays (Ur, 1996:133)</a:t>
            </a:r>
            <a:r>
              <a:rPr lang="en-US" altLang="zh-CN" sz="2800" dirty="0" smtClean="0"/>
              <a:t> </a:t>
            </a:r>
          </a:p>
        </p:txBody>
      </p:sp>
      <p:sp>
        <p:nvSpPr>
          <p:cNvPr id="45059" name="Rectangle 3"/>
          <p:cNvSpPr>
            <a:spLocks noGrp="1" noChangeArrowheads="1"/>
          </p:cNvSpPr>
          <p:nvPr>
            <p:ph type="body" idx="1"/>
          </p:nvPr>
        </p:nvSpPr>
        <p:spPr/>
        <p:txBody>
          <a:bodyPr/>
          <a:lstStyle/>
          <a:p>
            <a:pPr algn="just" eaLnBrk="1" hangingPunct="1"/>
            <a:r>
              <a:rPr lang="en-GB" altLang="zh-CN" sz="2400" dirty="0" smtClean="0"/>
              <a:t>Teacher’s enthusiasm;</a:t>
            </a:r>
          </a:p>
          <a:p>
            <a:pPr algn="just" eaLnBrk="1" hangingPunct="1"/>
            <a:r>
              <a:rPr lang="en-GB" altLang="zh-CN" sz="2400" dirty="0" smtClean="0"/>
              <a:t>Careful instructions;</a:t>
            </a:r>
          </a:p>
          <a:p>
            <a:pPr algn="just" eaLnBrk="1" hangingPunct="1"/>
            <a:r>
              <a:rPr lang="en-GB" altLang="zh-CN" sz="2400" dirty="0" smtClean="0"/>
              <a:t>Clear situation and roles; </a:t>
            </a:r>
          </a:p>
          <a:p>
            <a:pPr eaLnBrk="1" hangingPunct="1"/>
            <a:r>
              <a:rPr lang="en-GB" altLang="zh-CN" sz="2400" dirty="0" smtClean="0"/>
              <a:t>Making sure that the students have the language they will need to carry out the role-play.</a:t>
            </a:r>
            <a:r>
              <a:rPr lang="en-US" altLang="zh-CN" sz="2400" dirty="0" smtClean="0"/>
              <a:t> </a:t>
            </a:r>
          </a:p>
        </p:txBody>
      </p:sp>
    </p:spTree>
    <p:extLst>
      <p:ext uri="{BB962C8B-B14F-4D97-AF65-F5344CB8AC3E}">
        <p14:creationId xmlns:p14="http://schemas.microsoft.com/office/powerpoint/2010/main" xmlns="" val="14050452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 calcmode="lin" valueType="num">
                                      <p:cBhvr additive="base">
                                        <p:cTn id="7" dur="500" fill="hold"/>
                                        <p:tgtEl>
                                          <p:spTgt spid="450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059">
                                            <p:txEl>
                                              <p:pRg st="1" end="1"/>
                                            </p:txEl>
                                          </p:spTgt>
                                        </p:tgtEl>
                                        <p:attrNameLst>
                                          <p:attrName>style.visibility</p:attrName>
                                        </p:attrNameLst>
                                      </p:cBhvr>
                                      <p:to>
                                        <p:strVal val="visible"/>
                                      </p:to>
                                    </p:set>
                                    <p:anim calcmode="lin" valueType="num">
                                      <p:cBhvr additive="base">
                                        <p:cTn id="13" dur="500" fill="hold"/>
                                        <p:tgtEl>
                                          <p:spTgt spid="4505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5059">
                                            <p:txEl>
                                              <p:pRg st="2" end="2"/>
                                            </p:txEl>
                                          </p:spTgt>
                                        </p:tgtEl>
                                        <p:attrNameLst>
                                          <p:attrName>style.visibility</p:attrName>
                                        </p:attrNameLst>
                                      </p:cBhvr>
                                      <p:to>
                                        <p:strVal val="visible"/>
                                      </p:to>
                                    </p:set>
                                    <p:anim calcmode="lin" valueType="num">
                                      <p:cBhvr additive="base">
                                        <p:cTn id="19" dur="500" fill="hold"/>
                                        <p:tgtEl>
                                          <p:spTgt spid="4505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5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5059">
                                            <p:txEl>
                                              <p:pRg st="3" end="3"/>
                                            </p:txEl>
                                          </p:spTgt>
                                        </p:tgtEl>
                                        <p:attrNameLst>
                                          <p:attrName>style.visibility</p:attrName>
                                        </p:attrNameLst>
                                      </p:cBhvr>
                                      <p:to>
                                        <p:strVal val="visible"/>
                                      </p:to>
                                    </p:set>
                                    <p:anim calcmode="lin" valueType="num">
                                      <p:cBhvr additive="base">
                                        <p:cTn id="25" dur="500" fill="hold"/>
                                        <p:tgtEl>
                                          <p:spTgt spid="4505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505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GB" altLang="zh-CN" sz="2800" b="1" dirty="0" smtClean="0"/>
              <a:t>Activities using pictures</a:t>
            </a:r>
            <a:endParaRPr lang="en-US" altLang="zh-CN" sz="2800" dirty="0" smtClean="0"/>
          </a:p>
        </p:txBody>
      </p:sp>
      <p:sp>
        <p:nvSpPr>
          <p:cNvPr id="41987" name="Rectangle 3"/>
          <p:cNvSpPr>
            <a:spLocks noGrp="1" noChangeArrowheads="1"/>
          </p:cNvSpPr>
          <p:nvPr>
            <p:ph type="body" idx="1"/>
          </p:nvPr>
        </p:nvSpPr>
        <p:spPr>
          <a:xfrm>
            <a:off x="685800" y="1981200"/>
            <a:ext cx="7772400" cy="609600"/>
          </a:xfrm>
        </p:spPr>
        <p:txBody>
          <a:bodyPr/>
          <a:lstStyle/>
          <a:p>
            <a:pPr eaLnBrk="1" hangingPunct="1"/>
            <a:r>
              <a:rPr lang="en-GB" altLang="zh-CN" sz="2400" dirty="0" smtClean="0"/>
              <a:t>In groups of 3 or 4:</a:t>
            </a:r>
            <a:r>
              <a:rPr lang="en-US" altLang="zh-CN" sz="2400" dirty="0" smtClean="0"/>
              <a:t> </a:t>
            </a:r>
          </a:p>
        </p:txBody>
      </p:sp>
      <p:sp>
        <p:nvSpPr>
          <p:cNvPr id="41988" name="Rectangle 5"/>
          <p:cNvSpPr>
            <a:spLocks noChangeArrowheads="1"/>
          </p:cNvSpPr>
          <p:nvPr/>
        </p:nvSpPr>
        <p:spPr bwMode="auto">
          <a:xfrm>
            <a:off x="3481388" y="26670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en-US" altLang="en-US" sz="2400"/>
          </a:p>
        </p:txBody>
      </p:sp>
      <p:pic>
        <p:nvPicPr>
          <p:cNvPr id="41989" name="Picture 4" descr="unit 900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81200" y="2470150"/>
            <a:ext cx="6172200" cy="4311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450916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algn="l" eaLnBrk="1" hangingPunct="1"/>
            <a:r>
              <a:rPr lang="en-GB" altLang="zh-CN" sz="2400" b="1" dirty="0" smtClean="0">
                <a:latin typeface="Arial" panose="020B0604020202020204" pitchFamily="34" charset="0"/>
                <a:cs typeface="Arial" panose="020B0604020202020204" pitchFamily="34" charset="0"/>
              </a:rPr>
              <a:t>A secretary is appointed to mark a tick for each sentence said. Check which group has got most ticks.</a:t>
            </a:r>
            <a:r>
              <a:rPr lang="en-US" altLang="zh-CN" sz="2400" b="1" dirty="0" smtClean="0">
                <a:latin typeface="Arial" panose="020B0604020202020204" pitchFamily="34" charset="0"/>
                <a:cs typeface="Arial" panose="020B0604020202020204" pitchFamily="34" charset="0"/>
              </a:rPr>
              <a:t> </a:t>
            </a:r>
          </a:p>
        </p:txBody>
      </p:sp>
      <p:sp>
        <p:nvSpPr>
          <p:cNvPr id="43011" name="Rectangle 5"/>
          <p:cNvSpPr>
            <a:spLocks noChangeArrowheads="1"/>
          </p:cNvSpPr>
          <p:nvPr/>
        </p:nvSpPr>
        <p:spPr bwMode="auto">
          <a:xfrm>
            <a:off x="3405188" y="26670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en-US" altLang="en-US" sz="2400"/>
          </a:p>
        </p:txBody>
      </p:sp>
      <p:pic>
        <p:nvPicPr>
          <p:cNvPr id="43012" name="Picture 4" descr="unit 900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2135188"/>
            <a:ext cx="6096000" cy="3981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92746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115888"/>
            <a:ext cx="7772400" cy="1143000"/>
          </a:xfrm>
        </p:spPr>
        <p:txBody>
          <a:bodyPr/>
          <a:lstStyle/>
          <a:p>
            <a:pPr eaLnBrk="1" hangingPunct="1"/>
            <a:r>
              <a:rPr lang="en-GB" altLang="zh-CN" sz="2400" dirty="0" smtClean="0"/>
              <a:t>In pairs: (</a:t>
            </a:r>
            <a:r>
              <a:rPr lang="en-GB" altLang="zh-CN" sz="2400" dirty="0" err="1" smtClean="0"/>
              <a:t>Littlewood</a:t>
            </a:r>
            <a:r>
              <a:rPr lang="en-GB" altLang="zh-CN" sz="2400" dirty="0" smtClean="0"/>
              <a:t> 1981: 23-4)</a:t>
            </a:r>
            <a:endParaRPr lang="en-US" altLang="zh-CN" sz="2400" dirty="0" smtClean="0"/>
          </a:p>
        </p:txBody>
      </p:sp>
      <p:sp>
        <p:nvSpPr>
          <p:cNvPr id="44035" name="Rectangle 5"/>
          <p:cNvSpPr>
            <a:spLocks noChangeArrowheads="1"/>
          </p:cNvSpPr>
          <p:nvPr/>
        </p:nvSpPr>
        <p:spPr bwMode="auto">
          <a:xfrm>
            <a:off x="3362325" y="2062163"/>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en-US" altLang="en-US" sz="2400"/>
          </a:p>
        </p:txBody>
      </p:sp>
      <p:pic>
        <p:nvPicPr>
          <p:cNvPr id="44036" name="Picture 4" descr="identify the pix"/>
          <p:cNvPicPr>
            <a:picLocks noChangeAspect="1" noChangeArrowheads="1"/>
          </p:cNvPicPr>
          <p:nvPr/>
        </p:nvPicPr>
        <p:blipFill>
          <a:blip r:embed="rId2" cstate="print">
            <a:lum contrast="12000"/>
            <a:extLst>
              <a:ext uri="{28A0092B-C50C-407E-A947-70E740481C1C}">
                <a14:useLocalDpi xmlns:a14="http://schemas.microsoft.com/office/drawing/2010/main" xmlns="" val="0"/>
              </a:ext>
            </a:extLst>
          </a:blip>
          <a:srcRect/>
          <a:stretch>
            <a:fillRect/>
          </a:stretch>
        </p:blipFill>
        <p:spPr bwMode="auto">
          <a:xfrm>
            <a:off x="1739900" y="1125538"/>
            <a:ext cx="4854575"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67962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GB" altLang="zh-CN" smtClean="0"/>
              <a:t>In groups of 5:</a:t>
            </a:r>
            <a:r>
              <a:rPr lang="en-US" altLang="zh-CN" smtClean="0"/>
              <a:t> </a:t>
            </a:r>
          </a:p>
        </p:txBody>
      </p:sp>
      <p:pic>
        <p:nvPicPr>
          <p:cNvPr id="45059" name="Picture 4" descr="identify the pix"/>
          <p:cNvPicPr>
            <a:picLocks noChangeAspect="1" noChangeArrowheads="1"/>
          </p:cNvPicPr>
          <p:nvPr/>
        </p:nvPicPr>
        <p:blipFill>
          <a:blip r:embed="rId2" cstate="print">
            <a:lum contrast="12000"/>
            <a:extLst>
              <a:ext uri="{28A0092B-C50C-407E-A947-70E740481C1C}">
                <a14:useLocalDpi xmlns:a14="http://schemas.microsoft.com/office/drawing/2010/main" xmlns="" val="0"/>
              </a:ext>
            </a:extLst>
          </a:blip>
          <a:srcRect t="31944"/>
          <a:stretch>
            <a:fillRect/>
          </a:stretch>
        </p:blipFill>
        <p:spPr bwMode="auto">
          <a:xfrm>
            <a:off x="381000" y="1958975"/>
            <a:ext cx="5181600" cy="3984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5060" name="Rectangle 6"/>
          <p:cNvSpPr>
            <a:spLocks noChangeArrowheads="1"/>
          </p:cNvSpPr>
          <p:nvPr/>
        </p:nvSpPr>
        <p:spPr bwMode="auto">
          <a:xfrm>
            <a:off x="3948113" y="2943225"/>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har char="–"/>
              <a:defRPr kumimoji="1" sz="2800">
                <a:solidFill>
                  <a:schemeClr val="tx1"/>
                </a:solidFill>
                <a:latin typeface="Times New Roman" panose="02020603050405020304" pitchFamily="18" charset="0"/>
                <a:ea typeface="宋体" panose="02010600030101010101" pitchFamily="2" charset="-122"/>
              </a:defRPr>
            </a:lvl2pPr>
            <a:lvl3pPr marL="1143000" indent="-228600">
              <a:spcBef>
                <a:spcPct val="20000"/>
              </a:spcBef>
              <a:buChar char="•"/>
              <a:defRPr kumimoji="1" sz="2400">
                <a:solidFill>
                  <a:schemeClr val="tx1"/>
                </a:solidFill>
                <a:latin typeface="Times New Roman" panose="02020603050405020304" pitchFamily="18" charset="0"/>
                <a:ea typeface="宋体" panose="02010600030101010101" pitchFamily="2" charset="-122"/>
              </a:defRPr>
            </a:lvl3pPr>
            <a:lvl4pPr marL="16002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4pPr>
            <a:lvl5pPr marL="2057400" indent="-228600">
              <a:spcBef>
                <a:spcPct val="20000"/>
              </a:spcBef>
              <a:buChar char="»"/>
              <a:defRPr kumimoji="1" sz="2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buFontTx/>
              <a:buNone/>
            </a:pPr>
            <a:endParaRPr lang="en-US" altLang="en-US" sz="2400"/>
          </a:p>
        </p:txBody>
      </p:sp>
      <p:pic>
        <p:nvPicPr>
          <p:cNvPr id="45061" name="Picture 5" descr="identify the pix"/>
          <p:cNvPicPr>
            <a:picLocks noChangeAspect="1" noChangeArrowheads="1"/>
          </p:cNvPicPr>
          <p:nvPr/>
        </p:nvPicPr>
        <p:blipFill>
          <a:blip r:embed="rId2" cstate="print">
            <a:lum contrast="12000"/>
            <a:extLst>
              <a:ext uri="{28A0092B-C50C-407E-A947-70E740481C1C}">
                <a14:useLocalDpi xmlns:a14="http://schemas.microsoft.com/office/drawing/2010/main" xmlns="" val="0"/>
              </a:ext>
            </a:extLst>
          </a:blip>
          <a:srcRect l="48425" t="64459"/>
          <a:stretch>
            <a:fillRect/>
          </a:stretch>
        </p:blipFill>
        <p:spPr bwMode="auto">
          <a:xfrm>
            <a:off x="5791200" y="3005138"/>
            <a:ext cx="3048000" cy="2373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423636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GB" altLang="zh-CN" sz="2800" b="1" dirty="0" smtClean="0"/>
              <a:t>Problem-solving activities</a:t>
            </a:r>
            <a:endParaRPr lang="en-US" altLang="zh-CN" sz="2800" dirty="0" smtClean="0"/>
          </a:p>
        </p:txBody>
      </p:sp>
      <p:sp>
        <p:nvSpPr>
          <p:cNvPr id="46083" name="Rectangle 3"/>
          <p:cNvSpPr>
            <a:spLocks noGrp="1" noChangeArrowheads="1"/>
          </p:cNvSpPr>
          <p:nvPr>
            <p:ph type="body" idx="1"/>
          </p:nvPr>
        </p:nvSpPr>
        <p:spPr>
          <a:ln>
            <a:solidFill>
              <a:schemeClr val="tx1"/>
            </a:solidFill>
            <a:miter lim="800000"/>
            <a:headEnd/>
            <a:tailEnd/>
          </a:ln>
        </p:spPr>
        <p:txBody>
          <a:bodyPr/>
          <a:lstStyle/>
          <a:p>
            <a:pPr marL="0" indent="388938" eaLnBrk="1" hangingPunct="1">
              <a:buFontTx/>
              <a:buNone/>
            </a:pPr>
            <a:r>
              <a:rPr lang="en-GB" altLang="zh-CN" sz="2400" dirty="0" smtClean="0"/>
              <a:t>You are on a committee that is in charge of deciding what to do with a small amount of money that has been donated to improve your language centre/institute/university/college. You have a list of things to do, but you only have enough money for </a:t>
            </a:r>
            <a:r>
              <a:rPr lang="en-GB" altLang="zh-CN" sz="2400" u="sng" dirty="0" smtClean="0"/>
              <a:t>5 of the items</a:t>
            </a:r>
            <a:r>
              <a:rPr lang="en-GB" altLang="zh-CN" sz="2400" dirty="0" smtClean="0"/>
              <a:t>. You must reach a consensus (agreement) in your group on which 5 items you will spend the money. Here is the list</a:t>
            </a:r>
            <a:r>
              <a:rPr lang="en-GB" altLang="zh-CN" dirty="0" smtClean="0"/>
              <a:t>:</a:t>
            </a:r>
            <a:r>
              <a:rPr lang="en-US" altLang="zh-CN" dirty="0" smtClean="0"/>
              <a:t> </a:t>
            </a:r>
          </a:p>
        </p:txBody>
      </p:sp>
    </p:spTree>
    <p:extLst>
      <p:ext uri="{BB962C8B-B14F-4D97-AF65-F5344CB8AC3E}">
        <p14:creationId xmlns:p14="http://schemas.microsoft.com/office/powerpoint/2010/main" xmlns="" val="38537216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idx="1"/>
          </p:nvPr>
        </p:nvSpPr>
        <p:spPr>
          <a:xfrm>
            <a:off x="685800" y="304800"/>
            <a:ext cx="7772400" cy="6248400"/>
          </a:xfrm>
          <a:ln>
            <a:solidFill>
              <a:schemeClr val="tx1"/>
            </a:solidFill>
            <a:miter lim="800000"/>
            <a:headEnd/>
            <a:tailEnd/>
          </a:ln>
        </p:spPr>
        <p:txBody>
          <a:bodyPr>
            <a:normAutofit lnSpcReduction="10000"/>
          </a:bodyPr>
          <a:lstStyle/>
          <a:p>
            <a:pPr algn="just" eaLnBrk="1" hangingPunct="1">
              <a:lnSpc>
                <a:spcPct val="90000"/>
              </a:lnSpc>
            </a:pPr>
            <a:r>
              <a:rPr lang="en-GB" altLang="zh-CN" sz="2400" dirty="0" smtClean="0"/>
              <a:t>Repaint 3 classrooms.</a:t>
            </a:r>
          </a:p>
          <a:p>
            <a:pPr algn="just" eaLnBrk="1" hangingPunct="1">
              <a:lnSpc>
                <a:spcPct val="90000"/>
              </a:lnSpc>
            </a:pPr>
            <a:r>
              <a:rPr lang="en-GB" altLang="zh-CN" sz="2400" dirty="0" smtClean="0"/>
              <a:t>Paint lines for games on the playground.</a:t>
            </a:r>
          </a:p>
          <a:p>
            <a:pPr algn="just" eaLnBrk="1" hangingPunct="1">
              <a:lnSpc>
                <a:spcPct val="90000"/>
              </a:lnSpc>
            </a:pPr>
            <a:r>
              <a:rPr lang="en-GB" altLang="zh-CN" sz="2400" dirty="0" smtClean="0"/>
              <a:t>Install lights that automatically turn off to save electricity.</a:t>
            </a:r>
          </a:p>
          <a:p>
            <a:pPr algn="just" eaLnBrk="1" hangingPunct="1">
              <a:lnSpc>
                <a:spcPct val="90000"/>
              </a:lnSpc>
            </a:pPr>
            <a:r>
              <a:rPr lang="en-GB" altLang="zh-CN" sz="2400" dirty="0" smtClean="0"/>
              <a:t>Buy curtains for 8 classrooms. This will make it easier to see the OHP (Overhead Projector) when the room is darker.</a:t>
            </a:r>
          </a:p>
          <a:p>
            <a:pPr algn="just" eaLnBrk="1" hangingPunct="1">
              <a:lnSpc>
                <a:spcPct val="90000"/>
              </a:lnSpc>
            </a:pPr>
            <a:r>
              <a:rPr lang="en-GB" altLang="zh-CN" sz="2400" dirty="0" smtClean="0"/>
              <a:t>Buy sound absorption panels for 2 classrooms. This will make the classroom quieter so it will be easier to hear each other.</a:t>
            </a:r>
          </a:p>
          <a:p>
            <a:pPr algn="just" eaLnBrk="1" hangingPunct="1">
              <a:lnSpc>
                <a:spcPct val="90000"/>
              </a:lnSpc>
            </a:pPr>
            <a:r>
              <a:rPr lang="en-GB" altLang="zh-CN" sz="2400" dirty="0" smtClean="0"/>
              <a:t>Buy an air conditioner for one classroom.</a:t>
            </a:r>
          </a:p>
          <a:p>
            <a:pPr algn="just" eaLnBrk="1" hangingPunct="1">
              <a:lnSpc>
                <a:spcPct val="90000"/>
              </a:lnSpc>
            </a:pPr>
            <a:r>
              <a:rPr lang="en-GB" altLang="zh-CN" sz="2400" dirty="0" smtClean="0"/>
              <a:t>Buy 4 new basketball hoops for the playground.</a:t>
            </a:r>
          </a:p>
          <a:p>
            <a:pPr algn="just" eaLnBrk="1" hangingPunct="1">
              <a:lnSpc>
                <a:spcPct val="90000"/>
              </a:lnSpc>
            </a:pPr>
            <a:r>
              <a:rPr lang="en-GB" altLang="zh-CN" sz="2400" dirty="0" smtClean="0"/>
              <a:t>Buy 15 young trees to be planted for shade around the edge of the playground.</a:t>
            </a:r>
          </a:p>
          <a:p>
            <a:pPr algn="just" eaLnBrk="1" hangingPunct="1">
              <a:lnSpc>
                <a:spcPct val="90000"/>
              </a:lnSpc>
            </a:pPr>
            <a:r>
              <a:rPr lang="en-GB" altLang="zh-CN" sz="2400" dirty="0" smtClean="0"/>
              <a:t>Buy fans for 6 classrooms.</a:t>
            </a:r>
          </a:p>
          <a:p>
            <a:pPr algn="just" eaLnBrk="1" hangingPunct="1">
              <a:lnSpc>
                <a:spcPct val="90000"/>
              </a:lnSpc>
            </a:pPr>
            <a:r>
              <a:rPr lang="en-GB" altLang="zh-CN" sz="2400" dirty="0" smtClean="0"/>
              <a:t>Remodel bathroom faucets so students can wash their hands using hot and cold water.</a:t>
            </a:r>
          </a:p>
          <a:p>
            <a:pPr eaLnBrk="1" hangingPunct="1">
              <a:lnSpc>
                <a:spcPct val="90000"/>
              </a:lnSpc>
            </a:pPr>
            <a:r>
              <a:rPr lang="en-GB" altLang="zh-CN" sz="2400" dirty="0" smtClean="0"/>
              <a:t>Add soap dispensers and hand dryers to bathrooms.</a:t>
            </a:r>
            <a:r>
              <a:rPr lang="en-US" altLang="zh-CN" sz="2400" dirty="0" smtClean="0"/>
              <a:t> </a:t>
            </a:r>
          </a:p>
        </p:txBody>
      </p:sp>
    </p:spTree>
    <p:extLst>
      <p:ext uri="{BB962C8B-B14F-4D97-AF65-F5344CB8AC3E}">
        <p14:creationId xmlns:p14="http://schemas.microsoft.com/office/powerpoint/2010/main" xmlns="" val="3138993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body" idx="1"/>
          </p:nvPr>
        </p:nvSpPr>
        <p:spPr>
          <a:xfrm>
            <a:off x="685800" y="682625"/>
            <a:ext cx="7772400" cy="5410200"/>
          </a:xfrm>
        </p:spPr>
        <p:txBody>
          <a:bodyPr/>
          <a:lstStyle/>
          <a:p>
            <a:pPr marL="563563" indent="-563563" eaLnBrk="1" hangingPunct="1">
              <a:lnSpc>
                <a:spcPct val="90000"/>
              </a:lnSpc>
            </a:pPr>
            <a:r>
              <a:rPr lang="en-GB" altLang="zh-CN" sz="2400" dirty="0" smtClean="0"/>
              <a:t>Problem solving activities require a higher level of language proficiency, but the difficulty levels can be controlled somewhat by the topic.</a:t>
            </a:r>
            <a:r>
              <a:rPr lang="en-US" altLang="zh-CN" sz="2400" dirty="0" smtClean="0"/>
              <a:t> </a:t>
            </a:r>
          </a:p>
          <a:p>
            <a:pPr marL="563563" indent="-563563" eaLnBrk="1" hangingPunct="1">
              <a:lnSpc>
                <a:spcPct val="90000"/>
              </a:lnSpc>
            </a:pPr>
            <a:r>
              <a:rPr lang="en-GB" altLang="zh-CN" sz="2400" dirty="0" smtClean="0"/>
              <a:t>In problem-solving activities, “participants tend to become personally involved; they begin to relate the problem as an emotional issue as well as an intellectual and moral one” (Ur 1996:128).</a:t>
            </a:r>
            <a:r>
              <a:rPr lang="en-US" altLang="zh-CN" sz="2400" dirty="0" smtClean="0"/>
              <a:t> </a:t>
            </a:r>
          </a:p>
        </p:txBody>
      </p:sp>
    </p:spTree>
    <p:extLst>
      <p:ext uri="{BB962C8B-B14F-4D97-AF65-F5344CB8AC3E}">
        <p14:creationId xmlns:p14="http://schemas.microsoft.com/office/powerpoint/2010/main" xmlns="" val="1848005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GB" altLang="zh-CN" sz="2800" b="1" dirty="0" smtClean="0"/>
              <a:t>Other speaking activities</a:t>
            </a:r>
            <a:endParaRPr lang="en-US" altLang="zh-CN" sz="2800" dirty="0" smtClean="0"/>
          </a:p>
        </p:txBody>
      </p:sp>
      <p:sp>
        <p:nvSpPr>
          <p:cNvPr id="49155" name="Rectangle 3"/>
          <p:cNvSpPr>
            <a:spLocks noGrp="1" noChangeArrowheads="1"/>
          </p:cNvSpPr>
          <p:nvPr>
            <p:ph type="body" idx="1"/>
          </p:nvPr>
        </p:nvSpPr>
        <p:spPr/>
        <p:txBody>
          <a:bodyPr/>
          <a:lstStyle/>
          <a:p>
            <a:pPr eaLnBrk="1" hangingPunct="1">
              <a:buFontTx/>
              <a:buNone/>
            </a:pPr>
            <a:r>
              <a:rPr lang="en-GB" altLang="zh-CN" sz="2400" b="1" dirty="0" smtClean="0"/>
              <a:t>Find someone who …</a:t>
            </a:r>
            <a:r>
              <a:rPr lang="en-US" altLang="zh-CN" sz="2400" dirty="0" smtClean="0"/>
              <a:t> </a:t>
            </a:r>
          </a:p>
          <a:p>
            <a:pPr eaLnBrk="1" hangingPunct="1">
              <a:buFontTx/>
              <a:buNone/>
            </a:pPr>
            <a:r>
              <a:rPr lang="en-GB" altLang="zh-CN" sz="2400" dirty="0" smtClean="0"/>
              <a:t>e.g. Sand up and walk around the room. Ask your classmates what they like to do. Remember, you must speak in English only!</a:t>
            </a:r>
            <a:r>
              <a:rPr lang="en-US" altLang="zh-CN" sz="2400" dirty="0" smtClean="0"/>
              <a:t> </a:t>
            </a:r>
          </a:p>
        </p:txBody>
      </p:sp>
    </p:spTree>
    <p:extLst>
      <p:ext uri="{BB962C8B-B14F-4D97-AF65-F5344CB8AC3E}">
        <p14:creationId xmlns:p14="http://schemas.microsoft.com/office/powerpoint/2010/main" xmlns="" val="17122240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424" name="Group 152"/>
          <p:cNvGraphicFramePr>
            <a:graphicFrameLocks noGrp="1"/>
          </p:cNvGraphicFramePr>
          <p:nvPr/>
        </p:nvGraphicFramePr>
        <p:xfrm>
          <a:off x="609600" y="844550"/>
          <a:ext cx="7543800" cy="4572000"/>
        </p:xfrm>
        <a:graphic>
          <a:graphicData uri="http://schemas.openxmlformats.org/drawingml/2006/table">
            <a:tbl>
              <a:tblPr/>
              <a:tblGrid>
                <a:gridCol w="5430838"/>
                <a:gridCol w="2112962"/>
              </a:tblGrid>
              <a:tr h="290513">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GB" altLang="zh-CN" sz="24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Find someone who …</a:t>
                      </a:r>
                      <a:r>
                        <a:rPr kumimoji="1"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GB" altLang="zh-CN" sz="2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Name</a:t>
                      </a:r>
                      <a:r>
                        <a:rPr kumimoji="1" lang="en-US" altLang="zh-CN"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GB"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likes to swim</a:t>
                      </a:r>
                      <a:r>
                        <a:rPr kumimoji="1"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GB"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likes to play basketball</a:t>
                      </a:r>
                      <a:r>
                        <a:rPr kumimoji="1"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GB"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likes to play badminton</a:t>
                      </a:r>
                      <a:r>
                        <a:rPr kumimoji="1"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GB" altLang="zh-CN"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likes to play tennis</a:t>
                      </a:r>
                      <a:r>
                        <a:rPr kumimoji="1" lang="en-US" altLang="zh-CN"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GB"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likes to play football</a:t>
                      </a:r>
                      <a:r>
                        <a:rPr kumimoji="1"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GB"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likes to play volleyball</a:t>
                      </a:r>
                      <a:r>
                        <a:rPr kumimoji="1"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GB"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likes to roller skate</a:t>
                      </a:r>
                      <a:r>
                        <a:rPr kumimoji="1"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GB"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likes to ice skate</a:t>
                      </a:r>
                      <a:r>
                        <a:rPr kumimoji="1"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10489481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304800"/>
            <a:ext cx="7772400" cy="1143000"/>
          </a:xfrm>
        </p:spPr>
        <p:txBody>
          <a:bodyPr/>
          <a:lstStyle/>
          <a:p>
            <a:pPr algn="l" eaLnBrk="1" hangingPunct="1"/>
            <a:r>
              <a:rPr lang="en-GB" altLang="zh-CN" sz="2800" b="1" dirty="0" smtClean="0"/>
              <a:t>A model conversation can be provided</a:t>
            </a:r>
            <a:r>
              <a:rPr lang="en-GB" altLang="zh-CN" sz="3600" b="1" dirty="0" smtClean="0"/>
              <a:t>. </a:t>
            </a:r>
            <a:endParaRPr lang="en-US" altLang="zh-CN" sz="3600" dirty="0" smtClean="0"/>
          </a:p>
        </p:txBody>
      </p:sp>
      <p:sp>
        <p:nvSpPr>
          <p:cNvPr id="51203" name="Rectangle 3"/>
          <p:cNvSpPr>
            <a:spLocks noGrp="1" noChangeArrowheads="1"/>
          </p:cNvSpPr>
          <p:nvPr>
            <p:ph type="body" idx="1"/>
          </p:nvPr>
        </p:nvSpPr>
        <p:spPr>
          <a:xfrm>
            <a:off x="685800" y="1295400"/>
            <a:ext cx="7772400" cy="5257800"/>
          </a:xfrm>
          <a:ln>
            <a:solidFill>
              <a:schemeClr val="tx1"/>
            </a:solidFill>
            <a:miter lim="800000"/>
            <a:headEnd/>
            <a:tailEnd/>
          </a:ln>
        </p:spPr>
        <p:txBody>
          <a:bodyPr/>
          <a:lstStyle/>
          <a:p>
            <a:pPr algn="just" eaLnBrk="1" hangingPunct="1">
              <a:lnSpc>
                <a:spcPct val="90000"/>
              </a:lnSpc>
            </a:pPr>
            <a:r>
              <a:rPr lang="en-GB" altLang="zh-CN" sz="2400" dirty="0" smtClean="0"/>
              <a:t>A: Hi, Tom. </a:t>
            </a:r>
          </a:p>
          <a:p>
            <a:pPr algn="just" eaLnBrk="1" hangingPunct="1">
              <a:lnSpc>
                <a:spcPct val="90000"/>
              </a:lnSpc>
            </a:pPr>
            <a:r>
              <a:rPr lang="en-GB" altLang="zh-CN" sz="2400" dirty="0" smtClean="0"/>
              <a:t>B: Hi, Sherry. </a:t>
            </a:r>
          </a:p>
          <a:p>
            <a:pPr algn="just" eaLnBrk="1" hangingPunct="1">
              <a:lnSpc>
                <a:spcPct val="90000"/>
              </a:lnSpc>
            </a:pPr>
            <a:r>
              <a:rPr lang="en-GB" altLang="zh-CN" sz="2400" dirty="0" smtClean="0"/>
              <a:t>A: I’m conducting a survey for our school newspaper. Could you tell me, do you like to swim?</a:t>
            </a:r>
          </a:p>
          <a:p>
            <a:pPr algn="just" eaLnBrk="1" hangingPunct="1">
              <a:lnSpc>
                <a:spcPct val="90000"/>
              </a:lnSpc>
            </a:pPr>
            <a:r>
              <a:rPr lang="en-GB" altLang="zh-CN" sz="2400" dirty="0" smtClean="0"/>
              <a:t>B: Yes, I do. In fact, usually go swimming once or twice a week.</a:t>
            </a:r>
          </a:p>
          <a:p>
            <a:pPr algn="just" eaLnBrk="1" hangingPunct="1">
              <a:lnSpc>
                <a:spcPct val="90000"/>
              </a:lnSpc>
            </a:pPr>
            <a:r>
              <a:rPr lang="en-GB" altLang="zh-CN" sz="2400" dirty="0" smtClean="0"/>
              <a:t>A: Great. Would you mind signing your name here for me please?</a:t>
            </a:r>
          </a:p>
          <a:p>
            <a:pPr algn="just" eaLnBrk="1" hangingPunct="1">
              <a:lnSpc>
                <a:spcPct val="90000"/>
              </a:lnSpc>
            </a:pPr>
            <a:r>
              <a:rPr lang="en-GB" altLang="zh-CN" sz="2400" dirty="0" smtClean="0"/>
              <a:t>B: Sure, there you are.</a:t>
            </a:r>
          </a:p>
          <a:p>
            <a:pPr algn="just" eaLnBrk="1" hangingPunct="1">
              <a:lnSpc>
                <a:spcPct val="90000"/>
              </a:lnSpc>
            </a:pPr>
            <a:r>
              <a:rPr lang="en-GB" altLang="zh-CN" sz="2400" dirty="0" smtClean="0"/>
              <a:t>A: thanks a lot. See you around.</a:t>
            </a:r>
          </a:p>
          <a:p>
            <a:pPr eaLnBrk="1" hangingPunct="1">
              <a:lnSpc>
                <a:spcPct val="90000"/>
              </a:lnSpc>
            </a:pPr>
            <a:r>
              <a:rPr lang="en-GB" altLang="zh-CN" sz="2400" dirty="0" smtClean="0"/>
              <a:t>B: See you.</a:t>
            </a:r>
            <a:r>
              <a:rPr lang="en-US" altLang="zh-CN" sz="2400" dirty="0" smtClean="0"/>
              <a:t> </a:t>
            </a:r>
          </a:p>
        </p:txBody>
      </p:sp>
    </p:spTree>
    <p:extLst>
      <p:ext uri="{BB962C8B-B14F-4D97-AF65-F5344CB8AC3E}">
        <p14:creationId xmlns:p14="http://schemas.microsoft.com/office/powerpoint/2010/main" xmlns="" val="14159580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GB" altLang="zh-CN" b="1" smtClean="0"/>
              <a:t>Bingo activities</a:t>
            </a:r>
            <a:endParaRPr lang="en-US" altLang="zh-CN" smtClean="0"/>
          </a:p>
        </p:txBody>
      </p:sp>
      <p:sp>
        <p:nvSpPr>
          <p:cNvPr id="52227" name="Rectangle 3"/>
          <p:cNvSpPr>
            <a:spLocks noGrp="1" noChangeArrowheads="1"/>
          </p:cNvSpPr>
          <p:nvPr>
            <p:ph type="body" idx="1"/>
          </p:nvPr>
        </p:nvSpPr>
        <p:spPr>
          <a:xfrm>
            <a:off x="685800" y="5791200"/>
            <a:ext cx="7772400" cy="304800"/>
          </a:xfrm>
        </p:spPr>
        <p:txBody>
          <a:bodyPr>
            <a:normAutofit fontScale="47500" lnSpcReduction="20000"/>
          </a:bodyPr>
          <a:lstStyle/>
          <a:p>
            <a:pPr eaLnBrk="1" hangingPunct="1">
              <a:lnSpc>
                <a:spcPct val="90000"/>
              </a:lnSpc>
              <a:buFontTx/>
              <a:buNone/>
            </a:pPr>
            <a:r>
              <a:rPr lang="zh-CN" altLang="en-GB" sz="2800" smtClean="0"/>
              <a:t>(</a:t>
            </a:r>
            <a:r>
              <a:rPr lang="en-GB" altLang="zh-CN" sz="2800" smtClean="0"/>
              <a:t>This seems to be practising listening rather than speaking if the words are called out by the teacher.)</a:t>
            </a:r>
            <a:r>
              <a:rPr lang="en-US" altLang="zh-CN" sz="2800" smtClean="0"/>
              <a:t> </a:t>
            </a:r>
          </a:p>
        </p:txBody>
      </p:sp>
      <p:graphicFrame>
        <p:nvGraphicFramePr>
          <p:cNvPr id="56351" name="Group 31"/>
          <p:cNvGraphicFramePr>
            <a:graphicFrameLocks noGrp="1"/>
          </p:cNvGraphicFramePr>
          <p:nvPr/>
        </p:nvGraphicFramePr>
        <p:xfrm>
          <a:off x="1524000" y="1676400"/>
          <a:ext cx="6096000" cy="4064000"/>
        </p:xfrm>
        <a:graphic>
          <a:graphicData uri="http://schemas.openxmlformats.org/drawingml/2006/table">
            <a:tbl>
              <a:tblPr/>
              <a:tblGrid>
                <a:gridCol w="1524000"/>
                <a:gridCol w="1524000"/>
                <a:gridCol w="1524000"/>
                <a:gridCol w="1524000"/>
              </a:tblGrid>
              <a:tr h="1016000">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6000">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6000">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6000">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sz="28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3165188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GB" altLang="zh-CN" sz="2800" b="1" dirty="0" smtClean="0">
                <a:latin typeface="Arial" panose="020B0604020202020204" pitchFamily="34" charset="0"/>
                <a:cs typeface="Arial" panose="020B0604020202020204" pitchFamily="34" charset="0"/>
              </a:rPr>
              <a:t>Change the story</a:t>
            </a:r>
            <a:endParaRPr lang="en-US" altLang="zh-CN" sz="2800" dirty="0" smtClean="0">
              <a:latin typeface="Arial" panose="020B0604020202020204" pitchFamily="34" charset="0"/>
              <a:cs typeface="Arial" panose="020B0604020202020204" pitchFamily="34" charset="0"/>
            </a:endParaRPr>
          </a:p>
        </p:txBody>
      </p:sp>
      <p:sp>
        <p:nvSpPr>
          <p:cNvPr id="53251" name="Rectangle 3"/>
          <p:cNvSpPr>
            <a:spLocks noGrp="1" noChangeArrowheads="1"/>
          </p:cNvSpPr>
          <p:nvPr>
            <p:ph type="body" idx="1"/>
          </p:nvPr>
        </p:nvSpPr>
        <p:spPr/>
        <p:txBody>
          <a:bodyPr/>
          <a:lstStyle/>
          <a:p>
            <a:pPr algn="just" eaLnBrk="1" hangingPunct="1">
              <a:lnSpc>
                <a:spcPct val="90000"/>
              </a:lnSpc>
            </a:pPr>
            <a:r>
              <a:rPr lang="en-GB" altLang="zh-CN" sz="2400" dirty="0" smtClean="0">
                <a:latin typeface="Arial" panose="020B0604020202020204" pitchFamily="34" charset="0"/>
                <a:cs typeface="Arial" panose="020B0604020202020204" pitchFamily="34" charset="0"/>
              </a:rPr>
              <a:t>Step 1: Form groups of 3-5;</a:t>
            </a:r>
          </a:p>
          <a:p>
            <a:pPr algn="just" eaLnBrk="1" hangingPunct="1">
              <a:lnSpc>
                <a:spcPct val="90000"/>
              </a:lnSpc>
            </a:pPr>
            <a:r>
              <a:rPr lang="en-GB" altLang="zh-CN" sz="2400" dirty="0" smtClean="0">
                <a:latin typeface="Arial" panose="020B0604020202020204" pitchFamily="34" charset="0"/>
                <a:cs typeface="Arial" panose="020B0604020202020204" pitchFamily="34" charset="0"/>
              </a:rPr>
              <a:t>Step 2: The group together makes a list of about 20 random verbs. 		</a:t>
            </a:r>
          </a:p>
          <a:p>
            <a:pPr algn="just" eaLnBrk="1" hangingPunct="1">
              <a:lnSpc>
                <a:spcPct val="90000"/>
              </a:lnSpc>
              <a:buFontTx/>
              <a:buNone/>
            </a:pPr>
            <a:r>
              <a:rPr lang="en-GB" altLang="zh-CN" sz="2400" dirty="0" smtClean="0">
                <a:latin typeface="Arial" panose="020B0604020202020204" pitchFamily="34" charset="0"/>
                <a:cs typeface="Arial" panose="020B0604020202020204" pitchFamily="34" charset="0"/>
              </a:rPr>
              <a:t>	e.g. </a:t>
            </a:r>
            <a:r>
              <a:rPr lang="en-GB" altLang="zh-CN" sz="2400" i="1" dirty="0" smtClean="0">
                <a:solidFill>
                  <a:srgbClr val="660033"/>
                </a:solidFill>
                <a:latin typeface="Arial" panose="020B0604020202020204" pitchFamily="34" charset="0"/>
                <a:cs typeface="Arial" panose="020B0604020202020204" pitchFamily="34" charset="0"/>
              </a:rPr>
              <a:t>go, sleep, teach, learn, jump, fall, look (at), hear, laugh, sing,</a:t>
            </a:r>
            <a:r>
              <a:rPr lang="en-GB" altLang="zh-CN" sz="2400" dirty="0" smtClean="0">
                <a:latin typeface="Arial" panose="020B0604020202020204" pitchFamily="34" charset="0"/>
                <a:cs typeface="Arial" panose="020B0604020202020204" pitchFamily="34" charset="0"/>
              </a:rPr>
              <a:t> etc.</a:t>
            </a:r>
          </a:p>
          <a:p>
            <a:pPr algn="just" eaLnBrk="1" hangingPunct="1">
              <a:lnSpc>
                <a:spcPct val="90000"/>
              </a:lnSpc>
            </a:pPr>
            <a:r>
              <a:rPr lang="en-GB" altLang="zh-CN" sz="2400" dirty="0" smtClean="0">
                <a:latin typeface="Arial" panose="020B0604020202020204" pitchFamily="34" charset="0"/>
                <a:cs typeface="Arial" panose="020B0604020202020204" pitchFamily="34" charset="0"/>
              </a:rPr>
              <a:t>Step 3: Each one writes a short story, and underlines all the verbs in the story; </a:t>
            </a:r>
          </a:p>
          <a:p>
            <a:pPr eaLnBrk="1" hangingPunct="1">
              <a:lnSpc>
                <a:spcPct val="90000"/>
              </a:lnSpc>
              <a:buFontTx/>
              <a:buNone/>
            </a:pPr>
            <a:r>
              <a:rPr lang="en-GB" altLang="zh-CN" sz="2400" dirty="0" smtClean="0">
                <a:latin typeface="Arial" panose="020B0604020202020204" pitchFamily="34" charset="0"/>
                <a:cs typeface="Arial" panose="020B0604020202020204" pitchFamily="34" charset="0"/>
              </a:rPr>
              <a:t>	e.g.</a:t>
            </a:r>
            <a:r>
              <a:rPr lang="en-US" altLang="zh-CN" sz="24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xmlns="" val="28923383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body" idx="1"/>
          </p:nvPr>
        </p:nvSpPr>
        <p:spPr>
          <a:xfrm>
            <a:off x="685800" y="990600"/>
            <a:ext cx="7772400" cy="5105400"/>
          </a:xfrm>
          <a:ln>
            <a:solidFill>
              <a:schemeClr val="tx1"/>
            </a:solidFill>
            <a:miter lim="800000"/>
            <a:headEnd/>
            <a:tailEnd/>
          </a:ln>
        </p:spPr>
        <p:txBody>
          <a:bodyPr/>
          <a:lstStyle/>
          <a:p>
            <a:pPr eaLnBrk="1" hangingPunct="1">
              <a:lnSpc>
                <a:spcPct val="90000"/>
              </a:lnSpc>
              <a:buFontTx/>
              <a:buNone/>
            </a:pPr>
            <a:r>
              <a:rPr lang="en-GB" altLang="zh-CN" sz="2400" i="1" dirty="0" smtClean="0">
                <a:latin typeface="Arial" panose="020B0604020202020204" pitchFamily="34" charset="0"/>
                <a:cs typeface="Arial" panose="020B0604020202020204" pitchFamily="34" charset="0"/>
              </a:rPr>
              <a:t>Yesterday I </a:t>
            </a:r>
            <a:r>
              <a:rPr lang="en-GB" altLang="zh-CN" sz="2400" i="1" u="sng" dirty="0" smtClean="0">
                <a:latin typeface="Arial" panose="020B0604020202020204" pitchFamily="34" charset="0"/>
                <a:cs typeface="Arial" panose="020B0604020202020204" pitchFamily="34" charset="0"/>
              </a:rPr>
              <a:t>saw</a:t>
            </a:r>
            <a:r>
              <a:rPr lang="en-GB" altLang="zh-CN" sz="2400" i="1" dirty="0" smtClean="0">
                <a:latin typeface="Arial" panose="020B0604020202020204" pitchFamily="34" charset="0"/>
                <a:cs typeface="Arial" panose="020B0604020202020204" pitchFamily="34" charset="0"/>
              </a:rPr>
              <a:t> a cat. She was </a:t>
            </a:r>
            <a:r>
              <a:rPr lang="en-GB" altLang="zh-CN" sz="2400" i="1" u="sng" dirty="0" smtClean="0">
                <a:latin typeface="Arial" panose="020B0604020202020204" pitchFamily="34" charset="0"/>
                <a:cs typeface="Arial" panose="020B0604020202020204" pitchFamily="34" charset="0"/>
              </a:rPr>
              <a:t>running</a:t>
            </a:r>
            <a:r>
              <a:rPr lang="en-GB" altLang="zh-CN" sz="2400" i="1" dirty="0" smtClean="0">
                <a:latin typeface="Arial" panose="020B0604020202020204" pitchFamily="34" charset="0"/>
                <a:cs typeface="Arial" panose="020B0604020202020204" pitchFamily="34" charset="0"/>
              </a:rPr>
              <a:t> in the street. She </a:t>
            </a:r>
            <a:r>
              <a:rPr lang="en-GB" altLang="zh-CN" sz="2400" i="1" u="sng" dirty="0" smtClean="0">
                <a:latin typeface="Arial" panose="020B0604020202020204" pitchFamily="34" charset="0"/>
                <a:cs typeface="Arial" panose="020B0604020202020204" pitchFamily="34" charset="0"/>
              </a:rPr>
              <a:t>had</a:t>
            </a:r>
            <a:r>
              <a:rPr lang="en-GB" altLang="zh-CN" sz="2400" i="1" dirty="0" smtClean="0">
                <a:latin typeface="Arial" panose="020B0604020202020204" pitchFamily="34" charset="0"/>
                <a:cs typeface="Arial" panose="020B0604020202020204" pitchFamily="34" charset="0"/>
              </a:rPr>
              <a:t> a fish in her mouth. A dog </a:t>
            </a:r>
            <a:r>
              <a:rPr lang="en-GB" altLang="zh-CN" sz="2400" i="1" u="sng" dirty="0" smtClean="0">
                <a:latin typeface="Arial" panose="020B0604020202020204" pitchFamily="34" charset="0"/>
                <a:cs typeface="Arial" panose="020B0604020202020204" pitchFamily="34" charset="0"/>
              </a:rPr>
              <a:t>was running</a:t>
            </a:r>
            <a:r>
              <a:rPr lang="en-GB" altLang="zh-CN" sz="2400" i="1" dirty="0" smtClean="0">
                <a:latin typeface="Arial" panose="020B0604020202020204" pitchFamily="34" charset="0"/>
                <a:cs typeface="Arial" panose="020B0604020202020204" pitchFamily="34" charset="0"/>
              </a:rPr>
              <a:t> after the cat. The dog </a:t>
            </a:r>
            <a:r>
              <a:rPr lang="en-GB" altLang="zh-CN" sz="2400" i="1" u="sng" dirty="0" smtClean="0">
                <a:latin typeface="Arial" panose="020B0604020202020204" pitchFamily="34" charset="0"/>
                <a:cs typeface="Arial" panose="020B0604020202020204" pitchFamily="34" charset="0"/>
              </a:rPr>
              <a:t>wanted</a:t>
            </a:r>
            <a:r>
              <a:rPr lang="en-GB" altLang="zh-CN" sz="2400" i="1" dirty="0" smtClean="0">
                <a:latin typeface="Arial" panose="020B0604020202020204" pitchFamily="34" charset="0"/>
                <a:cs typeface="Arial" panose="020B0604020202020204" pitchFamily="34" charset="0"/>
              </a:rPr>
              <a:t> to </a:t>
            </a:r>
            <a:r>
              <a:rPr lang="en-GB" altLang="zh-CN" sz="2400" i="1" u="sng" dirty="0" smtClean="0">
                <a:latin typeface="Arial" panose="020B0604020202020204" pitchFamily="34" charset="0"/>
                <a:cs typeface="Arial" panose="020B0604020202020204" pitchFamily="34" charset="0"/>
              </a:rPr>
              <a:t>eat</a:t>
            </a:r>
            <a:r>
              <a:rPr lang="en-GB" altLang="zh-CN" sz="2400" i="1" dirty="0" smtClean="0">
                <a:latin typeface="Arial" panose="020B0604020202020204" pitchFamily="34" charset="0"/>
                <a:cs typeface="Arial" panose="020B0604020202020204" pitchFamily="34" charset="0"/>
              </a:rPr>
              <a:t> the fish too. Then the cat </a:t>
            </a:r>
            <a:r>
              <a:rPr lang="en-GB" altLang="zh-CN" sz="2400" i="1" u="sng" dirty="0" smtClean="0">
                <a:latin typeface="Arial" panose="020B0604020202020204" pitchFamily="34" charset="0"/>
                <a:cs typeface="Arial" panose="020B0604020202020204" pitchFamily="34" charset="0"/>
              </a:rPr>
              <a:t>climbed</a:t>
            </a:r>
            <a:r>
              <a:rPr lang="en-GB" altLang="zh-CN" sz="2400" i="1" dirty="0" smtClean="0">
                <a:latin typeface="Arial" panose="020B0604020202020204" pitchFamily="34" charset="0"/>
                <a:cs typeface="Arial" panose="020B0604020202020204" pitchFamily="34" charset="0"/>
              </a:rPr>
              <a:t> up a tree. The dog </a:t>
            </a:r>
            <a:r>
              <a:rPr lang="en-GB" altLang="zh-CN" sz="2400" i="1" u="sng" dirty="0" smtClean="0">
                <a:latin typeface="Arial" panose="020B0604020202020204" pitchFamily="34" charset="0"/>
                <a:cs typeface="Arial" panose="020B0604020202020204" pitchFamily="34" charset="0"/>
              </a:rPr>
              <a:t>stopped</a:t>
            </a:r>
            <a:r>
              <a:rPr lang="en-GB" altLang="zh-CN" sz="2400" i="1" dirty="0" smtClean="0">
                <a:latin typeface="Arial" panose="020B0604020202020204" pitchFamily="34" charset="0"/>
                <a:cs typeface="Arial" panose="020B0604020202020204" pitchFamily="34" charset="0"/>
              </a:rPr>
              <a:t> under the tree. He could not </a:t>
            </a:r>
            <a:r>
              <a:rPr lang="en-GB" altLang="zh-CN" sz="2400" i="1" u="sng" dirty="0" smtClean="0">
                <a:latin typeface="Arial" panose="020B0604020202020204" pitchFamily="34" charset="0"/>
                <a:cs typeface="Arial" panose="020B0604020202020204" pitchFamily="34" charset="0"/>
              </a:rPr>
              <a:t>climb</a:t>
            </a:r>
            <a:r>
              <a:rPr lang="en-GB" altLang="zh-CN" sz="2400" i="1" dirty="0" smtClean="0">
                <a:latin typeface="Arial" panose="020B0604020202020204" pitchFamily="34" charset="0"/>
                <a:cs typeface="Arial" panose="020B0604020202020204" pitchFamily="34" charset="0"/>
              </a:rPr>
              <a:t> the tree. At last the cat </a:t>
            </a:r>
            <a:r>
              <a:rPr lang="en-GB" altLang="zh-CN" sz="2400" i="1" u="sng" dirty="0" smtClean="0">
                <a:latin typeface="Arial" panose="020B0604020202020204" pitchFamily="34" charset="0"/>
                <a:cs typeface="Arial" panose="020B0604020202020204" pitchFamily="34" charset="0"/>
              </a:rPr>
              <a:t>ate</a:t>
            </a:r>
            <a:r>
              <a:rPr lang="en-GB" altLang="zh-CN" sz="2400" i="1" dirty="0" smtClean="0">
                <a:latin typeface="Arial" panose="020B0604020202020204" pitchFamily="34" charset="0"/>
                <a:cs typeface="Arial" panose="020B0604020202020204" pitchFamily="34" charset="0"/>
              </a:rPr>
              <a:t> the fish.</a:t>
            </a:r>
            <a:r>
              <a:rPr lang="en-US" altLang="zh-CN" sz="24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xmlns="" val="38686694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body" idx="1"/>
          </p:nvPr>
        </p:nvSpPr>
        <p:spPr/>
        <p:txBody>
          <a:bodyPr/>
          <a:lstStyle/>
          <a:p>
            <a:pPr algn="just" eaLnBrk="1" hangingPunct="1"/>
            <a:r>
              <a:rPr lang="en-GB" altLang="zh-CN" sz="2400" dirty="0" smtClean="0"/>
              <a:t>Step 4: Each one read his/her story, but pauses at every verb. The group then supplies one of the random verbs into that slot.</a:t>
            </a:r>
          </a:p>
          <a:p>
            <a:pPr eaLnBrk="1" hangingPunct="1"/>
            <a:r>
              <a:rPr lang="en-GB" altLang="zh-CN" sz="2400" dirty="0" smtClean="0"/>
              <a:t>The results can be very funny. </a:t>
            </a:r>
          </a:p>
          <a:p>
            <a:pPr eaLnBrk="1" hangingPunct="1"/>
            <a:r>
              <a:rPr lang="en-GB" altLang="zh-CN" sz="2400" dirty="0" smtClean="0"/>
              <a:t>A possible version may be:</a:t>
            </a:r>
            <a:endParaRPr lang="en-US" altLang="zh-CN" sz="2400" dirty="0" smtClean="0"/>
          </a:p>
        </p:txBody>
      </p:sp>
    </p:spTree>
    <p:extLst>
      <p:ext uri="{BB962C8B-B14F-4D97-AF65-F5344CB8AC3E}">
        <p14:creationId xmlns:p14="http://schemas.microsoft.com/office/powerpoint/2010/main" xmlns="" val="9079036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Grp="1" noChangeArrowheads="1"/>
          </p:cNvSpPr>
          <p:nvPr>
            <p:ph type="body" idx="1"/>
          </p:nvPr>
        </p:nvSpPr>
        <p:spPr>
          <a:xfrm>
            <a:off x="685800" y="1219200"/>
            <a:ext cx="7772400" cy="4114800"/>
          </a:xfrm>
          <a:noFill/>
          <a:ln>
            <a:solidFill>
              <a:schemeClr val="tx1"/>
            </a:solidFill>
            <a:miter lim="800000"/>
            <a:headEnd/>
            <a:tailEnd/>
          </a:ln>
        </p:spPr>
        <p:txBody>
          <a:bodyPr/>
          <a:lstStyle/>
          <a:p>
            <a:pPr eaLnBrk="1" hangingPunct="1">
              <a:lnSpc>
                <a:spcPct val="90000"/>
              </a:lnSpc>
              <a:buFontTx/>
              <a:buNone/>
            </a:pPr>
            <a:r>
              <a:rPr lang="en-GB" altLang="zh-CN" sz="2400" i="1" dirty="0" smtClean="0">
                <a:latin typeface="Arial" panose="020B0604020202020204" pitchFamily="34" charset="0"/>
                <a:cs typeface="Arial" panose="020B0604020202020204" pitchFamily="34" charset="0"/>
              </a:rPr>
              <a:t>Yesterday I </a:t>
            </a:r>
            <a:r>
              <a:rPr lang="en-GB" altLang="zh-CN" sz="2400" i="1" u="sng" dirty="0" smtClean="0">
                <a:solidFill>
                  <a:srgbClr val="660033"/>
                </a:solidFill>
                <a:latin typeface="Arial" panose="020B0604020202020204" pitchFamily="34" charset="0"/>
                <a:cs typeface="Arial" panose="020B0604020202020204" pitchFamily="34" charset="0"/>
              </a:rPr>
              <a:t>taught</a:t>
            </a:r>
            <a:r>
              <a:rPr lang="en-GB" altLang="zh-CN" sz="2400" i="1" dirty="0" smtClean="0">
                <a:latin typeface="Arial" panose="020B0604020202020204" pitchFamily="34" charset="0"/>
                <a:cs typeface="Arial" panose="020B0604020202020204" pitchFamily="34" charset="0"/>
              </a:rPr>
              <a:t> a cat. She was </a:t>
            </a:r>
            <a:r>
              <a:rPr lang="en-GB" altLang="zh-CN" sz="2400" i="1" u="sng" dirty="0" smtClean="0">
                <a:solidFill>
                  <a:srgbClr val="660033"/>
                </a:solidFill>
                <a:latin typeface="Arial" panose="020B0604020202020204" pitchFamily="34" charset="0"/>
                <a:cs typeface="Arial" panose="020B0604020202020204" pitchFamily="34" charset="0"/>
              </a:rPr>
              <a:t>sleeping</a:t>
            </a:r>
            <a:r>
              <a:rPr lang="en-GB" altLang="zh-CN" sz="2400" i="1" dirty="0" smtClean="0">
                <a:latin typeface="Arial" panose="020B0604020202020204" pitchFamily="34" charset="0"/>
                <a:cs typeface="Arial" panose="020B0604020202020204" pitchFamily="34" charset="0"/>
              </a:rPr>
              <a:t> in the street. She </a:t>
            </a:r>
            <a:r>
              <a:rPr lang="en-GB" altLang="zh-CN" sz="2400" i="1" u="sng" dirty="0" smtClean="0">
                <a:solidFill>
                  <a:srgbClr val="660033"/>
                </a:solidFill>
                <a:latin typeface="Arial" panose="020B0604020202020204" pitchFamily="34" charset="0"/>
                <a:cs typeface="Arial" panose="020B0604020202020204" pitchFamily="34" charset="0"/>
              </a:rPr>
              <a:t>learned</a:t>
            </a:r>
            <a:r>
              <a:rPr lang="en-GB" altLang="zh-CN" sz="2400" i="1" dirty="0" smtClean="0">
                <a:latin typeface="Arial" panose="020B0604020202020204" pitchFamily="34" charset="0"/>
                <a:cs typeface="Arial" panose="020B0604020202020204" pitchFamily="34" charset="0"/>
              </a:rPr>
              <a:t> a fish in her mouth. A dog </a:t>
            </a:r>
            <a:r>
              <a:rPr lang="en-GB" altLang="zh-CN" sz="2400" i="1" u="sng" dirty="0" smtClean="0">
                <a:solidFill>
                  <a:srgbClr val="660033"/>
                </a:solidFill>
                <a:latin typeface="Arial" panose="020B0604020202020204" pitchFamily="34" charset="0"/>
                <a:cs typeface="Arial" panose="020B0604020202020204" pitchFamily="34" charset="0"/>
              </a:rPr>
              <a:t>was laughing</a:t>
            </a:r>
            <a:r>
              <a:rPr lang="en-GB" altLang="zh-CN" sz="2400" i="1" dirty="0" smtClean="0">
                <a:latin typeface="Arial" panose="020B0604020202020204" pitchFamily="34" charset="0"/>
                <a:cs typeface="Arial" panose="020B0604020202020204" pitchFamily="34" charset="0"/>
              </a:rPr>
              <a:t> after the cat. The dog </a:t>
            </a:r>
            <a:r>
              <a:rPr lang="en-GB" altLang="zh-CN" sz="2400" i="1" u="sng" dirty="0" smtClean="0">
                <a:solidFill>
                  <a:srgbClr val="660033"/>
                </a:solidFill>
                <a:latin typeface="Arial" panose="020B0604020202020204" pitchFamily="34" charset="0"/>
                <a:cs typeface="Arial" panose="020B0604020202020204" pitchFamily="34" charset="0"/>
              </a:rPr>
              <a:t>fell</a:t>
            </a:r>
            <a:r>
              <a:rPr lang="en-GB" altLang="zh-CN" sz="2400" i="1" dirty="0" smtClean="0">
                <a:latin typeface="Arial" panose="020B0604020202020204" pitchFamily="34" charset="0"/>
                <a:cs typeface="Arial" panose="020B0604020202020204" pitchFamily="34" charset="0"/>
              </a:rPr>
              <a:t> to </a:t>
            </a:r>
            <a:r>
              <a:rPr lang="en-GB" altLang="zh-CN" sz="2400" i="1" u="sng" dirty="0" smtClean="0">
                <a:solidFill>
                  <a:srgbClr val="660033"/>
                </a:solidFill>
                <a:latin typeface="Arial" panose="020B0604020202020204" pitchFamily="34" charset="0"/>
                <a:cs typeface="Arial" panose="020B0604020202020204" pitchFamily="34" charset="0"/>
              </a:rPr>
              <a:t>hear</a:t>
            </a:r>
            <a:r>
              <a:rPr lang="en-GB" altLang="zh-CN" sz="2400" i="1" dirty="0" smtClean="0">
                <a:latin typeface="Arial" panose="020B0604020202020204" pitchFamily="34" charset="0"/>
                <a:cs typeface="Arial" panose="020B0604020202020204" pitchFamily="34" charset="0"/>
              </a:rPr>
              <a:t> the fish too. Then the cat </a:t>
            </a:r>
            <a:r>
              <a:rPr lang="en-GB" altLang="zh-CN" sz="2400" i="1" u="sng" dirty="0" smtClean="0">
                <a:solidFill>
                  <a:srgbClr val="660033"/>
                </a:solidFill>
                <a:latin typeface="Arial" panose="020B0604020202020204" pitchFamily="34" charset="0"/>
                <a:cs typeface="Arial" panose="020B0604020202020204" pitchFamily="34" charset="0"/>
              </a:rPr>
              <a:t>sang</a:t>
            </a:r>
            <a:r>
              <a:rPr lang="en-GB" altLang="zh-CN" sz="2400" i="1" dirty="0" smtClean="0">
                <a:latin typeface="Arial" panose="020B0604020202020204" pitchFamily="34" charset="0"/>
                <a:cs typeface="Arial" panose="020B0604020202020204" pitchFamily="34" charset="0"/>
              </a:rPr>
              <a:t> up a tree. The dog </a:t>
            </a:r>
            <a:r>
              <a:rPr lang="en-GB" altLang="zh-CN" sz="2400" i="1" u="sng" dirty="0" smtClean="0">
                <a:solidFill>
                  <a:srgbClr val="660033"/>
                </a:solidFill>
                <a:latin typeface="Arial" panose="020B0604020202020204" pitchFamily="34" charset="0"/>
                <a:cs typeface="Arial" panose="020B0604020202020204" pitchFamily="34" charset="0"/>
              </a:rPr>
              <a:t>jumped</a:t>
            </a:r>
            <a:r>
              <a:rPr lang="en-GB" altLang="zh-CN" sz="2400" i="1" dirty="0" smtClean="0">
                <a:latin typeface="Arial" panose="020B0604020202020204" pitchFamily="34" charset="0"/>
                <a:cs typeface="Arial" panose="020B0604020202020204" pitchFamily="34" charset="0"/>
              </a:rPr>
              <a:t> under the tree. He could not </a:t>
            </a:r>
            <a:r>
              <a:rPr lang="en-GB" altLang="zh-CN" sz="2400" i="1" u="sng" dirty="0" smtClean="0">
                <a:solidFill>
                  <a:srgbClr val="660033"/>
                </a:solidFill>
                <a:latin typeface="Arial" panose="020B0604020202020204" pitchFamily="34" charset="0"/>
                <a:cs typeface="Arial" panose="020B0604020202020204" pitchFamily="34" charset="0"/>
              </a:rPr>
              <a:t>heard</a:t>
            </a:r>
            <a:r>
              <a:rPr lang="en-GB" altLang="zh-CN" sz="2400" i="1" dirty="0" smtClean="0">
                <a:latin typeface="Arial" panose="020B0604020202020204" pitchFamily="34" charset="0"/>
                <a:cs typeface="Arial" panose="020B0604020202020204" pitchFamily="34" charset="0"/>
              </a:rPr>
              <a:t> the tree. At last the cat </a:t>
            </a:r>
            <a:r>
              <a:rPr lang="en-GB" altLang="zh-CN" sz="2400" i="1" u="sng" dirty="0" smtClean="0">
                <a:solidFill>
                  <a:srgbClr val="660033"/>
                </a:solidFill>
                <a:latin typeface="Arial" panose="020B0604020202020204" pitchFamily="34" charset="0"/>
                <a:cs typeface="Arial" panose="020B0604020202020204" pitchFamily="34" charset="0"/>
              </a:rPr>
              <a:t>looked at</a:t>
            </a:r>
            <a:r>
              <a:rPr lang="en-GB" altLang="zh-CN" sz="2400" i="1" dirty="0" smtClean="0">
                <a:latin typeface="Arial" panose="020B0604020202020204" pitchFamily="34" charset="0"/>
                <a:cs typeface="Arial" panose="020B0604020202020204" pitchFamily="34" charset="0"/>
              </a:rPr>
              <a:t> the fish.</a:t>
            </a:r>
            <a:r>
              <a:rPr lang="en-US" altLang="zh-CN" sz="24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xmlns="" val="24254574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GB" altLang="zh-CN" sz="2800" b="1" dirty="0" smtClean="0"/>
              <a:t>No specific responses</a:t>
            </a:r>
            <a:endParaRPr lang="en-US" altLang="zh-CN" sz="2800" dirty="0" smtClean="0"/>
          </a:p>
        </p:txBody>
      </p:sp>
      <p:sp>
        <p:nvSpPr>
          <p:cNvPr id="57347" name="Rectangle 3"/>
          <p:cNvSpPr>
            <a:spLocks noGrp="1" noChangeArrowheads="1"/>
          </p:cNvSpPr>
          <p:nvPr>
            <p:ph type="body" idx="1"/>
          </p:nvPr>
        </p:nvSpPr>
        <p:spPr/>
        <p:txBody>
          <a:bodyPr/>
          <a:lstStyle/>
          <a:p>
            <a:pPr eaLnBrk="1" hangingPunct="1">
              <a:buFontTx/>
              <a:buNone/>
            </a:pPr>
            <a:r>
              <a:rPr lang="en-GB" altLang="zh-CN" sz="2400" dirty="0" smtClean="0"/>
              <a:t>    The teacher calls out a verb and students hold up a letter card each and rush to spell a word. (This seems to be practising listening rather than speaking.)</a:t>
            </a:r>
            <a:r>
              <a:rPr lang="en-US" altLang="zh-CN" sz="2400" dirty="0" smtClean="0"/>
              <a:t> </a:t>
            </a:r>
          </a:p>
        </p:txBody>
      </p:sp>
    </p:spTree>
    <p:extLst>
      <p:ext uri="{BB962C8B-B14F-4D97-AF65-F5344CB8AC3E}">
        <p14:creationId xmlns:p14="http://schemas.microsoft.com/office/powerpoint/2010/main" xmlns="" val="25600623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260350"/>
            <a:ext cx="7772400" cy="1143000"/>
          </a:xfrm>
        </p:spPr>
        <p:txBody>
          <a:bodyPr/>
          <a:lstStyle/>
          <a:p>
            <a:pPr eaLnBrk="1" hangingPunct="1"/>
            <a:r>
              <a:rPr lang="en-GB" altLang="zh-CN" sz="2800" b="1" dirty="0" smtClean="0"/>
              <a:t>Mr Chen’s example: A card game</a:t>
            </a:r>
            <a:endParaRPr lang="en-US" altLang="zh-CN" sz="2800" dirty="0" smtClean="0"/>
          </a:p>
        </p:txBody>
      </p:sp>
      <p:sp>
        <p:nvSpPr>
          <p:cNvPr id="58371" name="Rectangle 3"/>
          <p:cNvSpPr>
            <a:spLocks noGrp="1" noChangeArrowheads="1"/>
          </p:cNvSpPr>
          <p:nvPr>
            <p:ph type="body" idx="1"/>
          </p:nvPr>
        </p:nvSpPr>
        <p:spPr>
          <a:xfrm>
            <a:off x="179388" y="1600200"/>
            <a:ext cx="8839200" cy="4953000"/>
          </a:xfrm>
        </p:spPr>
        <p:txBody>
          <a:bodyPr/>
          <a:lstStyle/>
          <a:p>
            <a:pPr eaLnBrk="1" hangingPunct="1">
              <a:lnSpc>
                <a:spcPct val="90000"/>
              </a:lnSpc>
              <a:buFontTx/>
              <a:buNone/>
            </a:pPr>
            <a:r>
              <a:rPr lang="en-GB" altLang="zh-CN" sz="2400" dirty="0" smtClean="0"/>
              <a:t>On the table are a set of picture cards, face down. No one can see the pictures. Student B holds one of the cards with a picture on it. Student A cannot see the picture, so she asks Student B a question.</a:t>
            </a:r>
            <a:r>
              <a:rPr lang="en-US" altLang="zh-CN" sz="2400" dirty="0" smtClean="0"/>
              <a:t> </a:t>
            </a:r>
          </a:p>
          <a:p>
            <a:pPr algn="just" eaLnBrk="1" hangingPunct="1">
              <a:lnSpc>
                <a:spcPct val="90000"/>
              </a:lnSpc>
              <a:buFontTx/>
              <a:buNone/>
            </a:pPr>
            <a:r>
              <a:rPr lang="en-GB" altLang="zh-CN" sz="2400" dirty="0" smtClean="0"/>
              <a:t>	</a:t>
            </a:r>
            <a:r>
              <a:rPr lang="en-GB" altLang="zh-CN" sz="2400" dirty="0" smtClean="0">
                <a:solidFill>
                  <a:srgbClr val="660033"/>
                </a:solidFill>
              </a:rPr>
              <a:t>A: “What can you see?”</a:t>
            </a:r>
          </a:p>
          <a:p>
            <a:pPr algn="just" eaLnBrk="1" hangingPunct="1">
              <a:lnSpc>
                <a:spcPct val="90000"/>
              </a:lnSpc>
              <a:buFontTx/>
              <a:buNone/>
            </a:pPr>
            <a:r>
              <a:rPr lang="en-GB" altLang="zh-CN" sz="2400" dirty="0" smtClean="0">
                <a:solidFill>
                  <a:srgbClr val="660033"/>
                </a:solidFill>
              </a:rPr>
              <a:t>	B:  “I can see…”</a:t>
            </a:r>
          </a:p>
          <a:p>
            <a:pPr eaLnBrk="1" hangingPunct="1">
              <a:lnSpc>
                <a:spcPct val="90000"/>
              </a:lnSpc>
              <a:buFontTx/>
              <a:buNone/>
            </a:pPr>
            <a:r>
              <a:rPr lang="en-GB" altLang="zh-CN" sz="2400" dirty="0" smtClean="0">
                <a:solidFill>
                  <a:srgbClr val="660033"/>
                </a:solidFill>
              </a:rPr>
              <a:t>	A: “No. You are lying.” /“Yes, I believe you.”</a:t>
            </a:r>
            <a:r>
              <a:rPr lang="en-US" altLang="zh-CN" sz="2400" dirty="0" smtClean="0"/>
              <a:t> </a:t>
            </a:r>
          </a:p>
          <a:p>
            <a:pPr eaLnBrk="1" hangingPunct="1">
              <a:lnSpc>
                <a:spcPct val="90000"/>
              </a:lnSpc>
              <a:buFontTx/>
              <a:buNone/>
            </a:pPr>
            <a:r>
              <a:rPr lang="en-GB" altLang="zh-CN" sz="2400" dirty="0" smtClean="0"/>
              <a:t>If Student A is right, he gets the card. If Student A is wrong, Student B gets the card. Then they take turns. When the game is over, the one who has got more cards is the winner.</a:t>
            </a:r>
            <a:r>
              <a:rPr lang="en-US" altLang="zh-CN" sz="2400" dirty="0" smtClean="0"/>
              <a:t> </a:t>
            </a:r>
          </a:p>
        </p:txBody>
      </p:sp>
    </p:spTree>
    <p:extLst>
      <p:ext uri="{BB962C8B-B14F-4D97-AF65-F5344CB8AC3E}">
        <p14:creationId xmlns:p14="http://schemas.microsoft.com/office/powerpoint/2010/main" xmlns="" val="37884851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lgn="ctr" eaLnBrk="1" hangingPunct="1"/>
            <a:r>
              <a:rPr lang="zh-CN" altLang="en-GB" sz="2800" b="1" dirty="0" smtClean="0"/>
              <a:t> </a:t>
            </a:r>
            <a:r>
              <a:rPr lang="en-GB" altLang="zh-CN" sz="2800" b="1" dirty="0" smtClean="0"/>
              <a:t>Conclusion</a:t>
            </a:r>
            <a:endParaRPr lang="en-US" altLang="zh-CN" sz="2800" dirty="0" smtClean="0"/>
          </a:p>
        </p:txBody>
      </p:sp>
      <p:sp>
        <p:nvSpPr>
          <p:cNvPr id="59395" name="Rectangle 3"/>
          <p:cNvSpPr>
            <a:spLocks noGrp="1" noChangeArrowheads="1"/>
          </p:cNvSpPr>
          <p:nvPr>
            <p:ph type="body" idx="1"/>
          </p:nvPr>
        </p:nvSpPr>
        <p:spPr/>
        <p:txBody>
          <a:bodyPr/>
          <a:lstStyle/>
          <a:p>
            <a:pPr eaLnBrk="1" hangingPunct="1">
              <a:lnSpc>
                <a:spcPct val="90000"/>
              </a:lnSpc>
            </a:pPr>
            <a:r>
              <a:rPr lang="en-GB" altLang="zh-CN" sz="2400" dirty="0" smtClean="0"/>
              <a:t>The most important aspect of preparing students to speak in real life is to give them as many opportunities as possible to practise producing </a:t>
            </a:r>
            <a:r>
              <a:rPr lang="en-GB" altLang="zh-CN" sz="2400" dirty="0" smtClean="0">
                <a:solidFill>
                  <a:srgbClr val="660033"/>
                </a:solidFill>
              </a:rPr>
              <a:t>unplanned</a:t>
            </a:r>
            <a:r>
              <a:rPr lang="en-GB" altLang="zh-CN" sz="2400" dirty="0" smtClean="0"/>
              <a:t>, </a:t>
            </a:r>
            <a:r>
              <a:rPr lang="en-GB" altLang="zh-CN" sz="2400" dirty="0" smtClean="0">
                <a:solidFill>
                  <a:srgbClr val="660033"/>
                </a:solidFill>
              </a:rPr>
              <a:t>spontaneous</a:t>
            </a:r>
            <a:r>
              <a:rPr lang="en-GB" altLang="zh-CN" sz="2400" dirty="0" smtClean="0"/>
              <a:t> and </a:t>
            </a:r>
            <a:r>
              <a:rPr lang="en-GB" altLang="zh-CN" sz="2400" dirty="0" smtClean="0">
                <a:solidFill>
                  <a:srgbClr val="660033"/>
                </a:solidFill>
              </a:rPr>
              <a:t>meaningful</a:t>
            </a:r>
            <a:r>
              <a:rPr lang="en-GB" altLang="zh-CN" sz="2400" dirty="0" smtClean="0"/>
              <a:t> speech under </a:t>
            </a:r>
            <a:r>
              <a:rPr lang="en-GB" altLang="zh-CN" sz="2400" dirty="0" smtClean="0">
                <a:solidFill>
                  <a:srgbClr val="660033"/>
                </a:solidFill>
              </a:rPr>
              <a:t>time pressure</a:t>
            </a:r>
            <a:r>
              <a:rPr lang="en-GB" altLang="zh-CN" sz="4000" dirty="0" smtClean="0"/>
              <a:t>.</a:t>
            </a:r>
            <a:r>
              <a:rPr lang="en-US" altLang="zh-CN" sz="4000" dirty="0" smtClean="0"/>
              <a:t> </a:t>
            </a:r>
          </a:p>
        </p:txBody>
      </p:sp>
    </p:spTree>
    <p:extLst>
      <p:ext uri="{BB962C8B-B14F-4D97-AF65-F5344CB8AC3E}">
        <p14:creationId xmlns:p14="http://schemas.microsoft.com/office/powerpoint/2010/main" xmlns="" val="27422468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2400" dirty="0" smtClean="0">
                <a:latin typeface="Arial" panose="020B0604020202020204" pitchFamily="34" charset="0"/>
                <a:cs typeface="Arial" panose="020B0604020202020204" pitchFamily="34" charset="0"/>
              </a:rPr>
              <a:t>Role Plays and dialogues</a:t>
            </a:r>
          </a:p>
          <a:p>
            <a:r>
              <a:rPr lang="en-US" sz="2400" dirty="0" smtClean="0">
                <a:latin typeface="Arial" panose="020B0604020202020204" pitchFamily="34" charset="0"/>
                <a:cs typeface="Arial" panose="020B0604020202020204" pitchFamily="34" charset="0"/>
              </a:rPr>
              <a:t>Picture description</a:t>
            </a:r>
          </a:p>
          <a:p>
            <a:r>
              <a:rPr lang="en-US" sz="2400" dirty="0" smtClean="0">
                <a:latin typeface="Arial" panose="020B0604020202020204" pitchFamily="34" charset="0"/>
                <a:cs typeface="Arial" panose="020B0604020202020204" pitchFamily="34" charset="0"/>
              </a:rPr>
              <a:t>Other Speaking Activities:</a:t>
            </a:r>
          </a:p>
          <a:p>
            <a:pPr marL="0" indent="0">
              <a:buNone/>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i</a:t>
            </a:r>
            <a:r>
              <a:rPr lang="en-US" sz="2400" dirty="0" smtClean="0">
                <a:latin typeface="Arial" panose="020B0604020202020204" pitchFamily="34" charset="0"/>
                <a:cs typeface="Arial" panose="020B0604020202020204" pitchFamily="34" charset="0"/>
              </a:rPr>
              <a:t>) inviting someone as a guest speaker</a:t>
            </a:r>
          </a:p>
          <a:p>
            <a:pPr marL="0" indent="0">
              <a:buNone/>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  ii) Asking students to hold a workshop</a:t>
            </a:r>
            <a:r>
              <a:rPr lang="en-US" dirty="0" smtClean="0"/>
              <a:t>.</a:t>
            </a:r>
            <a:endParaRPr lang="en-US" dirty="0"/>
          </a:p>
        </p:txBody>
      </p:sp>
    </p:spTree>
    <p:extLst>
      <p:ext uri="{BB962C8B-B14F-4D97-AF65-F5344CB8AC3E}">
        <p14:creationId xmlns:p14="http://schemas.microsoft.com/office/powerpoint/2010/main" xmlns="" val="907125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TotalTime>
  <Words>1426</Words>
  <Application>Microsoft Office PowerPoint</Application>
  <PresentationFormat>On-screen Show (4:3)</PresentationFormat>
  <Paragraphs>122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Teaching Speaking Skills: part 2</vt:lpstr>
      <vt:lpstr>Review of lecture 21</vt:lpstr>
      <vt:lpstr>Teaching Speaking Skills…part 2</vt:lpstr>
      <vt:lpstr>Dialogues and role-plays</vt:lpstr>
      <vt:lpstr>Slide 5</vt:lpstr>
      <vt:lpstr>Step 1. Practise the dialogue in pairs</vt:lpstr>
      <vt:lpstr>Step 2. Ask a few pairs to perform the dialogue in front of the whole class, speaking in different moods such as happy, irritated, bored, or in different role relationships such as parent and a child, husband and wife, two friends, etc. </vt:lpstr>
      <vt:lpstr>Example 2: Using cue cards </vt:lpstr>
      <vt:lpstr>Slide 9</vt:lpstr>
      <vt:lpstr>Then students should be ready to move quickly into less controlled types of role plays, where only the situation and the relationship between the two speakers are specified: </vt:lpstr>
      <vt:lpstr>Notice that the outcome of this role play is not specified in the cue cards. It only sets up a point of disagreement. </vt:lpstr>
      <vt:lpstr>Factors that affect the success of role-plays (Ur, 1996:133) </vt:lpstr>
      <vt:lpstr>Activities using pictures</vt:lpstr>
      <vt:lpstr>A secretary is appointed to mark a tick for each sentence said. Check which group has got most ticks. </vt:lpstr>
      <vt:lpstr>In pairs: (Littlewood 1981: 23-4)</vt:lpstr>
      <vt:lpstr>In groups of 5: </vt:lpstr>
      <vt:lpstr>Problem-solving activities</vt:lpstr>
      <vt:lpstr>Slide 18</vt:lpstr>
      <vt:lpstr>Slide 19</vt:lpstr>
      <vt:lpstr>Other speaking activities</vt:lpstr>
      <vt:lpstr>Slide 21</vt:lpstr>
      <vt:lpstr>A model conversation can be provided. </vt:lpstr>
      <vt:lpstr>Bingo activities</vt:lpstr>
      <vt:lpstr>Change the story</vt:lpstr>
      <vt:lpstr>Slide 25</vt:lpstr>
      <vt:lpstr>Slide 26</vt:lpstr>
      <vt:lpstr>Slide 27</vt:lpstr>
      <vt:lpstr>No specific responses</vt:lpstr>
      <vt:lpstr>Mr Chen’s example: A card game</vt:lpstr>
      <vt:lpstr> Conclusion</vt:lpstr>
      <vt:lpstr>Summary</vt:lpstr>
    </vt:vector>
  </TitlesOfParts>
  <Company>Windows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Speaking Skills: part 2</dc:title>
  <dc:creator>DELL</dc:creator>
  <cp:lastModifiedBy>NTS</cp:lastModifiedBy>
  <cp:revision>6</cp:revision>
  <dcterms:created xsi:type="dcterms:W3CDTF">2014-04-11T18:29:30Z</dcterms:created>
  <dcterms:modified xsi:type="dcterms:W3CDTF">2014-04-17T06:08:04Z</dcterms:modified>
</cp:coreProperties>
</file>