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74"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37" d="100"/>
          <a:sy n="37" d="100"/>
        </p:scale>
        <p:origin x="-1594" y="-77"/>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EDEC633-6B84-4C65-A46E-F5B65B911F27}" type="datetimeFigureOut">
              <a:rPr lang="en-US" smtClean="0"/>
              <a:pPr/>
              <a:t>3/25/2014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4FCF63-1289-4989-A855-A2DB6DD648C2}" type="slidenum">
              <a:rPr lang="en-US" smtClean="0"/>
              <a:pPr/>
              <a:t>‹#›</a:t>
            </a:fld>
            <a:endParaRPr lang="en-US"/>
          </a:p>
        </p:txBody>
      </p:sp>
    </p:spTree>
    <p:extLst>
      <p:ext uri="{BB962C8B-B14F-4D97-AF65-F5344CB8AC3E}">
        <p14:creationId xmlns:p14="http://schemas.microsoft.com/office/powerpoint/2010/main" xmlns="" val="20291223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EDEC633-6B84-4C65-A46E-F5B65B911F27}" type="datetimeFigureOut">
              <a:rPr lang="en-US" smtClean="0"/>
              <a:pPr/>
              <a:t>3/25/2014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4FCF63-1289-4989-A855-A2DB6DD648C2}" type="slidenum">
              <a:rPr lang="en-US" smtClean="0"/>
              <a:pPr/>
              <a:t>‹#›</a:t>
            </a:fld>
            <a:endParaRPr lang="en-US"/>
          </a:p>
        </p:txBody>
      </p:sp>
    </p:spTree>
    <p:extLst>
      <p:ext uri="{BB962C8B-B14F-4D97-AF65-F5344CB8AC3E}">
        <p14:creationId xmlns:p14="http://schemas.microsoft.com/office/powerpoint/2010/main" xmlns="" val="26938768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EDEC633-6B84-4C65-A46E-F5B65B911F27}" type="datetimeFigureOut">
              <a:rPr lang="en-US" smtClean="0"/>
              <a:pPr/>
              <a:t>3/25/2014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4FCF63-1289-4989-A855-A2DB6DD648C2}" type="slidenum">
              <a:rPr lang="en-US" smtClean="0"/>
              <a:pPr/>
              <a:t>‹#›</a:t>
            </a:fld>
            <a:endParaRPr lang="en-US"/>
          </a:p>
        </p:txBody>
      </p:sp>
    </p:spTree>
    <p:extLst>
      <p:ext uri="{BB962C8B-B14F-4D97-AF65-F5344CB8AC3E}">
        <p14:creationId xmlns:p14="http://schemas.microsoft.com/office/powerpoint/2010/main" xmlns="" val="4481974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EDEC633-6B84-4C65-A46E-F5B65B911F27}" type="datetimeFigureOut">
              <a:rPr lang="en-US" smtClean="0"/>
              <a:pPr/>
              <a:t>3/25/2014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4FCF63-1289-4989-A855-A2DB6DD648C2}" type="slidenum">
              <a:rPr lang="en-US" smtClean="0"/>
              <a:pPr/>
              <a:t>‹#›</a:t>
            </a:fld>
            <a:endParaRPr lang="en-US"/>
          </a:p>
        </p:txBody>
      </p:sp>
    </p:spTree>
    <p:extLst>
      <p:ext uri="{BB962C8B-B14F-4D97-AF65-F5344CB8AC3E}">
        <p14:creationId xmlns:p14="http://schemas.microsoft.com/office/powerpoint/2010/main" xmlns="" val="29416874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EDEC633-6B84-4C65-A46E-F5B65B911F27}" type="datetimeFigureOut">
              <a:rPr lang="en-US" smtClean="0"/>
              <a:pPr/>
              <a:t>3/25/2014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04FCF63-1289-4989-A855-A2DB6DD648C2}" type="slidenum">
              <a:rPr lang="en-US" smtClean="0"/>
              <a:pPr/>
              <a:t>‹#›</a:t>
            </a:fld>
            <a:endParaRPr lang="en-US"/>
          </a:p>
        </p:txBody>
      </p:sp>
    </p:spTree>
    <p:extLst>
      <p:ext uri="{BB962C8B-B14F-4D97-AF65-F5344CB8AC3E}">
        <p14:creationId xmlns:p14="http://schemas.microsoft.com/office/powerpoint/2010/main" xmlns="" val="7130006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EDEC633-6B84-4C65-A46E-F5B65B911F27}" type="datetimeFigureOut">
              <a:rPr lang="en-US" smtClean="0"/>
              <a:pPr/>
              <a:t>3/25/2014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04FCF63-1289-4989-A855-A2DB6DD648C2}" type="slidenum">
              <a:rPr lang="en-US" smtClean="0"/>
              <a:pPr/>
              <a:t>‹#›</a:t>
            </a:fld>
            <a:endParaRPr lang="en-US"/>
          </a:p>
        </p:txBody>
      </p:sp>
    </p:spTree>
    <p:extLst>
      <p:ext uri="{BB962C8B-B14F-4D97-AF65-F5344CB8AC3E}">
        <p14:creationId xmlns:p14="http://schemas.microsoft.com/office/powerpoint/2010/main" xmlns="" val="6666762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DEC633-6B84-4C65-A46E-F5B65B911F27}" type="datetimeFigureOut">
              <a:rPr lang="en-US" smtClean="0"/>
              <a:pPr/>
              <a:t>3/25/2014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04FCF63-1289-4989-A855-A2DB6DD648C2}" type="slidenum">
              <a:rPr lang="en-US" smtClean="0"/>
              <a:pPr/>
              <a:t>‹#›</a:t>
            </a:fld>
            <a:endParaRPr lang="en-US"/>
          </a:p>
        </p:txBody>
      </p:sp>
    </p:spTree>
    <p:extLst>
      <p:ext uri="{BB962C8B-B14F-4D97-AF65-F5344CB8AC3E}">
        <p14:creationId xmlns:p14="http://schemas.microsoft.com/office/powerpoint/2010/main" xmlns="" val="22412305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EDEC633-6B84-4C65-A46E-F5B65B911F27}" type="datetimeFigureOut">
              <a:rPr lang="en-US" smtClean="0"/>
              <a:pPr/>
              <a:t>3/25/2014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4FCF63-1289-4989-A855-A2DB6DD648C2}" type="slidenum">
              <a:rPr lang="en-US" smtClean="0"/>
              <a:pPr/>
              <a:t>‹#›</a:t>
            </a:fld>
            <a:endParaRPr lang="en-US"/>
          </a:p>
        </p:txBody>
      </p:sp>
    </p:spTree>
    <p:extLst>
      <p:ext uri="{BB962C8B-B14F-4D97-AF65-F5344CB8AC3E}">
        <p14:creationId xmlns:p14="http://schemas.microsoft.com/office/powerpoint/2010/main" xmlns="" val="25808907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EDEC633-6B84-4C65-A46E-F5B65B911F27}" type="datetimeFigureOut">
              <a:rPr lang="en-US" smtClean="0"/>
              <a:pPr/>
              <a:t>3/25/2014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4FCF63-1289-4989-A855-A2DB6DD648C2}" type="slidenum">
              <a:rPr lang="en-US" smtClean="0"/>
              <a:pPr/>
              <a:t>‹#›</a:t>
            </a:fld>
            <a:endParaRPr lang="en-US"/>
          </a:p>
        </p:txBody>
      </p:sp>
    </p:spTree>
    <p:extLst>
      <p:ext uri="{BB962C8B-B14F-4D97-AF65-F5344CB8AC3E}">
        <p14:creationId xmlns:p14="http://schemas.microsoft.com/office/powerpoint/2010/main" xmlns="" val="30975861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EDEC633-6B84-4C65-A46E-F5B65B911F27}" type="datetimeFigureOut">
              <a:rPr lang="en-US" smtClean="0"/>
              <a:pPr/>
              <a:t>3/25/2014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4FCF63-1289-4989-A855-A2DB6DD648C2}" type="slidenum">
              <a:rPr lang="en-US" smtClean="0"/>
              <a:pPr/>
              <a:t>‹#›</a:t>
            </a:fld>
            <a:endParaRPr lang="en-US"/>
          </a:p>
        </p:txBody>
      </p:sp>
    </p:spTree>
    <p:extLst>
      <p:ext uri="{BB962C8B-B14F-4D97-AF65-F5344CB8AC3E}">
        <p14:creationId xmlns:p14="http://schemas.microsoft.com/office/powerpoint/2010/main" xmlns="" val="22911229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EDEC633-6B84-4C65-A46E-F5B65B911F27}" type="datetimeFigureOut">
              <a:rPr lang="en-US" smtClean="0"/>
              <a:pPr/>
              <a:t>3/25/2014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4FCF63-1289-4989-A855-A2DB6DD648C2}" type="slidenum">
              <a:rPr lang="en-US" smtClean="0"/>
              <a:pPr/>
              <a:t>‹#›</a:t>
            </a:fld>
            <a:endParaRPr lang="en-US"/>
          </a:p>
        </p:txBody>
      </p:sp>
    </p:spTree>
    <p:extLst>
      <p:ext uri="{BB962C8B-B14F-4D97-AF65-F5344CB8AC3E}">
        <p14:creationId xmlns:p14="http://schemas.microsoft.com/office/powerpoint/2010/main" xmlns="" val="31698763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DEC633-6B84-4C65-A46E-F5B65B911F27}" type="datetimeFigureOut">
              <a:rPr lang="en-US" smtClean="0"/>
              <a:pPr/>
              <a:t>3/25/2014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4FCF63-1289-4989-A855-A2DB6DD648C2}" type="slidenum">
              <a:rPr lang="en-US" smtClean="0"/>
              <a:pPr/>
              <a:t>‹#›</a:t>
            </a:fld>
            <a:endParaRPr lang="en-US"/>
          </a:p>
        </p:txBody>
      </p:sp>
    </p:spTree>
    <p:extLst>
      <p:ext uri="{BB962C8B-B14F-4D97-AF65-F5344CB8AC3E}">
        <p14:creationId xmlns:p14="http://schemas.microsoft.com/office/powerpoint/2010/main" xmlns="" val="6109559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2800" b="1" dirty="0" smtClean="0">
                <a:latin typeface="Arial" panose="020B0604020202020204" pitchFamily="34" charset="0"/>
                <a:cs typeface="Arial" panose="020B0604020202020204" pitchFamily="34" charset="0"/>
              </a:rPr>
              <a:t>Lesson and Practical teaching ideas</a:t>
            </a:r>
            <a:r>
              <a:rPr lang="en-US" sz="2800" dirty="0" smtClean="0">
                <a:latin typeface="Arial" panose="020B0604020202020204" pitchFamily="34" charset="0"/>
                <a:cs typeface="Arial" panose="020B0604020202020204" pitchFamily="34" charset="0"/>
              </a:rPr>
              <a:t>: Expression obligation with ‘must’: a lesson plan</a:t>
            </a:r>
            <a:endParaRPr lang="en-US" sz="2800"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p:txBody>
          <a:bodyPr/>
          <a:lstStyle/>
          <a:p>
            <a:r>
              <a:rPr lang="en-US" b="1" dirty="0" smtClean="0">
                <a:latin typeface="Arial" panose="020B0604020202020204" pitchFamily="34" charset="0"/>
                <a:cs typeface="Arial" panose="020B0604020202020204" pitchFamily="34" charset="0"/>
              </a:rPr>
              <a:t>Lecture # 12</a:t>
            </a:r>
            <a:endParaRPr lang="en-US"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9972980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latin typeface="Arial" panose="020B0604020202020204" pitchFamily="34" charset="0"/>
                <a:cs typeface="Arial" panose="020B0604020202020204" pitchFamily="34" charset="0"/>
              </a:rPr>
              <a:t>Review of the last lecture</a:t>
            </a:r>
            <a:endParaRPr lang="en-US"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fontScale="92500" lnSpcReduction="10000"/>
          </a:bodyPr>
          <a:lstStyle/>
          <a:p>
            <a:pPr algn="just"/>
            <a:r>
              <a:rPr lang="en-US" sz="2100" dirty="0">
                <a:latin typeface="Arial" panose="020B0604020202020204" pitchFamily="34" charset="0"/>
                <a:cs typeface="Arial" panose="020B0604020202020204" pitchFamily="34" charset="0"/>
              </a:rPr>
              <a:t>Role-play is any speaking activity when you either put yourself into somebody else's shoes, or when you stay in your own shoes but put yourself into an imaginary situation!</a:t>
            </a:r>
          </a:p>
          <a:p>
            <a:pPr algn="just"/>
            <a:r>
              <a:rPr lang="en-US" sz="2100" dirty="0">
                <a:latin typeface="Arial" panose="020B0604020202020204" pitchFamily="34" charset="0"/>
                <a:cs typeface="Arial" panose="020B0604020202020204" pitchFamily="34" charset="0"/>
              </a:rPr>
              <a:t>It is widely agreed that learning takes place when activities are engaging and memorable. Jeremy Harmer advocates the use of role-play for the following reasons:</a:t>
            </a:r>
          </a:p>
          <a:p>
            <a:pPr lvl="0" algn="just"/>
            <a:r>
              <a:rPr lang="en-US" sz="2100" dirty="0">
                <a:latin typeface="Arial" panose="020B0604020202020204" pitchFamily="34" charset="0"/>
                <a:cs typeface="Arial" panose="020B0604020202020204" pitchFamily="34" charset="0"/>
              </a:rPr>
              <a:t>It's fun and motivating. It maximizes student talking time</a:t>
            </a:r>
          </a:p>
          <a:p>
            <a:pPr lvl="0" algn="just"/>
            <a:r>
              <a:rPr lang="en-US" sz="2100" dirty="0">
                <a:latin typeface="Arial" panose="020B0604020202020204" pitchFamily="34" charset="0"/>
                <a:cs typeface="Arial" panose="020B0604020202020204" pitchFamily="34" charset="0"/>
              </a:rPr>
              <a:t>Quieter students get the chance to express themselves in a more forthright way.</a:t>
            </a:r>
          </a:p>
          <a:p>
            <a:pPr lvl="0" algn="just"/>
            <a:r>
              <a:rPr lang="en-US" sz="2100" dirty="0">
                <a:latin typeface="Arial" panose="020B0604020202020204" pitchFamily="34" charset="0"/>
                <a:cs typeface="Arial" panose="020B0604020202020204" pitchFamily="34" charset="0"/>
              </a:rPr>
              <a:t>The world of the classroom is broadened to include the outside world - thus offering a much wider range of language opportunities.</a:t>
            </a:r>
          </a:p>
          <a:p>
            <a:pPr algn="just"/>
            <a:r>
              <a:rPr lang="en-US" sz="2100" dirty="0">
                <a:latin typeface="Arial" panose="020B0604020202020204" pitchFamily="34" charset="0"/>
                <a:cs typeface="Arial" panose="020B0604020202020204" pitchFamily="34" charset="0"/>
              </a:rPr>
              <a:t>students who have to travel to an English-speaking country are given a chance to rehearse their English in a safe environment. Real situations can be created and students can benefit from the practice. Mistakes can be made with no drastic consequences</a:t>
            </a:r>
          </a:p>
          <a:p>
            <a:endParaRPr lang="en-US" dirty="0"/>
          </a:p>
        </p:txBody>
      </p:sp>
    </p:spTree>
    <p:extLst>
      <p:ext uri="{BB962C8B-B14F-4D97-AF65-F5344CB8AC3E}">
        <p14:creationId xmlns:p14="http://schemas.microsoft.com/office/powerpoint/2010/main" xmlns="" val="6677167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smtClean="0">
                <a:latin typeface="Arial" panose="020B0604020202020204" pitchFamily="34" charset="0"/>
                <a:cs typeface="Arial" panose="020B0604020202020204" pitchFamily="34" charset="0"/>
              </a:rPr>
              <a:t>Modal verbs….</a:t>
            </a:r>
            <a:endParaRPr lang="en-US" sz="2800" dirty="0">
              <a:latin typeface="Arial" panose="020B0604020202020204" pitchFamily="34" charset="0"/>
              <a:cs typeface="Arial" panose="020B0604020202020204" pitchFamily="34" charset="0"/>
            </a:endParaRPr>
          </a:p>
        </p:txBody>
      </p:sp>
      <p:pic>
        <p:nvPicPr>
          <p:cNvPr id="5" name="Content Placeholder 4"/>
          <p:cNvPicPr>
            <a:picLocks noGrp="1" noChangeAspect="1"/>
          </p:cNvPicPr>
          <p:nvPr>
            <p:ph idx="1"/>
          </p:nvPr>
        </p:nvPicPr>
        <p:blipFill>
          <a:blip r:embed="rId2" cstate="print"/>
          <a:stretch>
            <a:fillRect/>
          </a:stretch>
        </p:blipFill>
        <p:spPr>
          <a:xfrm>
            <a:off x="875764" y="1690689"/>
            <a:ext cx="7639585" cy="4632838"/>
          </a:xfrm>
          <a:prstGeom prst="rect">
            <a:avLst/>
          </a:prstGeom>
        </p:spPr>
      </p:pic>
    </p:spTree>
    <p:extLst>
      <p:ext uri="{BB962C8B-B14F-4D97-AF65-F5344CB8AC3E}">
        <p14:creationId xmlns:p14="http://schemas.microsoft.com/office/powerpoint/2010/main" xmlns="" val="4145431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a:latin typeface="Arial" panose="020B0604020202020204" pitchFamily="34" charset="0"/>
                <a:cs typeface="Arial" panose="020B0604020202020204" pitchFamily="34" charset="0"/>
              </a:rPr>
              <a:t>Expression obligation with ‘must’: a lesson plan</a:t>
            </a:r>
          </a:p>
        </p:txBody>
      </p:sp>
      <p:sp>
        <p:nvSpPr>
          <p:cNvPr id="3" name="Content Placeholder 2"/>
          <p:cNvSpPr>
            <a:spLocks noGrp="1"/>
          </p:cNvSpPr>
          <p:nvPr>
            <p:ph idx="1"/>
          </p:nvPr>
        </p:nvSpPr>
        <p:spPr/>
        <p:txBody>
          <a:bodyPr>
            <a:normAutofit/>
          </a:bodyPr>
          <a:lstStyle/>
          <a:p>
            <a:r>
              <a:rPr lang="en-US" sz="1800" b="1" dirty="0" smtClean="0">
                <a:latin typeface="Arial" panose="020B0604020202020204" pitchFamily="34" charset="0"/>
                <a:cs typeface="Arial" panose="020B0604020202020204" pitchFamily="34" charset="0"/>
              </a:rPr>
              <a:t>Level:	  Elementary, approximately 90 hours of English</a:t>
            </a:r>
          </a:p>
          <a:p>
            <a:r>
              <a:rPr lang="en-US" sz="1800" b="1" dirty="0" smtClean="0">
                <a:latin typeface="Arial" panose="020B0604020202020204" pitchFamily="34" charset="0"/>
                <a:cs typeface="Arial" panose="020B0604020202020204" pitchFamily="34" charset="0"/>
              </a:rPr>
              <a:t>Aims:  </a:t>
            </a:r>
            <a:r>
              <a:rPr lang="en-US" sz="1800" dirty="0" smtClean="0">
                <a:latin typeface="Arial" panose="020B0604020202020204" pitchFamily="34" charset="0"/>
                <a:cs typeface="Arial" panose="020B0604020202020204" pitchFamily="34" charset="0"/>
              </a:rPr>
              <a:t>To present, practice and produce some forms of the present tense </a:t>
            </a:r>
            <a:br>
              <a:rPr lang="en-US" sz="1800" dirty="0" smtClean="0">
                <a:latin typeface="Arial" panose="020B0604020202020204" pitchFamily="34" charset="0"/>
                <a:cs typeface="Arial" panose="020B0604020202020204" pitchFamily="34" charset="0"/>
              </a:rPr>
            </a:br>
            <a:r>
              <a:rPr lang="en-US" sz="1800" dirty="0" smtClean="0">
                <a:latin typeface="Arial" panose="020B0604020202020204" pitchFamily="34" charset="0"/>
                <a:cs typeface="Arial" panose="020B0604020202020204" pitchFamily="34" charset="0"/>
              </a:rPr>
              <a:t>            of must for expressing obligation.</a:t>
            </a:r>
          </a:p>
          <a:p>
            <a:pPr marL="0" indent="0">
              <a:buNone/>
            </a:pPr>
            <a:r>
              <a:rPr lang="en-US" sz="1800" dirty="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              To develop listening skills for specific information.</a:t>
            </a:r>
          </a:p>
          <a:p>
            <a:pPr marL="0" indent="0">
              <a:buNone/>
            </a:pPr>
            <a:r>
              <a:rPr lang="en-US" sz="1800" dirty="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              To check or teach certain vocabulary items: </a:t>
            </a:r>
            <a:br>
              <a:rPr lang="en-US" sz="1800" dirty="0" smtClean="0">
                <a:latin typeface="Arial" panose="020B0604020202020204" pitchFamily="34" charset="0"/>
                <a:cs typeface="Arial" panose="020B0604020202020204" pitchFamily="34" charset="0"/>
              </a:rPr>
            </a:br>
            <a:r>
              <a:rPr lang="en-US" sz="1800" dirty="0" smtClean="0">
                <a:latin typeface="Arial" panose="020B0604020202020204" pitchFamily="34" charset="0"/>
                <a:cs typeface="Arial" panose="020B0604020202020204" pitchFamily="34" charset="0"/>
              </a:rPr>
              <a:t>               visa/valid/passport/to carry/ a gun/ an employer / a vaccination</a:t>
            </a:r>
          </a:p>
          <a:p>
            <a:pPr marL="0" indent="0">
              <a:buNone/>
            </a:pPr>
            <a:r>
              <a:rPr lang="en-US" sz="1800" dirty="0">
                <a:latin typeface="Arial" panose="020B0604020202020204" pitchFamily="34" charset="0"/>
                <a:cs typeface="Arial" panose="020B0604020202020204" pitchFamily="34" charset="0"/>
              </a:rPr>
              <a:t> </a:t>
            </a:r>
            <a:r>
              <a:rPr lang="en-US" sz="1800" b="1" dirty="0" smtClean="0">
                <a:latin typeface="Arial" panose="020B0604020202020204" pitchFamily="34" charset="0"/>
                <a:cs typeface="Arial" panose="020B0604020202020204" pitchFamily="34" charset="0"/>
              </a:rPr>
              <a:t>Exponents:</a:t>
            </a:r>
            <a:r>
              <a:rPr lang="en-US" sz="1800" dirty="0" smtClean="0">
                <a:latin typeface="Arial" panose="020B0604020202020204" pitchFamily="34" charset="0"/>
                <a:cs typeface="Arial" panose="020B0604020202020204" pitchFamily="34" charset="0"/>
              </a:rPr>
              <a:t>     Must I ? Yes you must. </a:t>
            </a:r>
          </a:p>
          <a:p>
            <a:pPr marL="0" indent="0">
              <a:buNone/>
            </a:pPr>
            <a:r>
              <a:rPr lang="en-US" sz="1800" dirty="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                       You must/mustn’t</a:t>
            </a:r>
          </a:p>
          <a:p>
            <a:pPr marL="0" indent="0">
              <a:buNone/>
            </a:pPr>
            <a:r>
              <a:rPr lang="en-US" sz="1800" dirty="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                        When/where/what must you…..</a:t>
            </a:r>
          </a:p>
          <a:p>
            <a:pPr marL="0" indent="0">
              <a:buNone/>
            </a:pPr>
            <a:r>
              <a:rPr lang="en-US" sz="1800" dirty="0">
                <a:latin typeface="Arial" panose="020B0604020202020204" pitchFamily="34" charset="0"/>
                <a:cs typeface="Arial" panose="020B0604020202020204" pitchFamily="34" charset="0"/>
              </a:rPr>
              <a:t> </a:t>
            </a:r>
            <a:r>
              <a:rPr lang="en-US" sz="1800" b="1" dirty="0" smtClean="0">
                <a:latin typeface="Arial" panose="020B0604020202020204" pitchFamily="34" charset="0"/>
                <a:cs typeface="Arial" panose="020B0604020202020204" pitchFamily="34" charset="0"/>
              </a:rPr>
              <a:t>Time</a:t>
            </a:r>
            <a:r>
              <a:rPr lang="en-US" sz="1800" dirty="0" smtClean="0">
                <a:latin typeface="Arial" panose="020B0604020202020204" pitchFamily="34" charset="0"/>
                <a:cs typeface="Arial" panose="020B0604020202020204" pitchFamily="34" charset="0"/>
              </a:rPr>
              <a:t>:             60 minutes</a:t>
            </a:r>
          </a:p>
        </p:txBody>
      </p:sp>
    </p:spTree>
    <p:extLst>
      <p:ext uri="{BB962C8B-B14F-4D97-AF65-F5344CB8AC3E}">
        <p14:creationId xmlns:p14="http://schemas.microsoft.com/office/powerpoint/2010/main" xmlns="" val="19882755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a:latin typeface="Arial" panose="020B0604020202020204" pitchFamily="34" charset="0"/>
                <a:cs typeface="Arial" panose="020B0604020202020204" pitchFamily="34" charset="0"/>
              </a:rPr>
              <a:t>Expression obligation with ‘must’: a lesson plan</a:t>
            </a:r>
            <a:endParaRPr lang="en-US" sz="28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marL="0" indent="0">
              <a:buNone/>
            </a:pPr>
            <a:r>
              <a:rPr lang="en-US" sz="1800" b="1" dirty="0" smtClean="0">
                <a:latin typeface="Arial" panose="020B0604020202020204" pitchFamily="34" charset="0"/>
                <a:cs typeface="Arial" panose="020B0604020202020204" pitchFamily="34" charset="0"/>
              </a:rPr>
              <a:t>Aids</a:t>
            </a:r>
            <a:r>
              <a:rPr lang="en-US" sz="1800" dirty="0" smtClean="0">
                <a:latin typeface="Arial" panose="020B0604020202020204" pitchFamily="34" charset="0"/>
                <a:cs typeface="Arial" panose="020B0604020202020204" pitchFamily="34" charset="0"/>
              </a:rPr>
              <a:t>:  Picture, Cassette, 3 sets of handouts, 2 sets of cards, 2 OHP </a:t>
            </a:r>
            <a:br>
              <a:rPr lang="en-US" sz="1800" dirty="0" smtClean="0">
                <a:latin typeface="Arial" panose="020B0604020202020204" pitchFamily="34" charset="0"/>
                <a:cs typeface="Arial" panose="020B0604020202020204" pitchFamily="34" charset="0"/>
              </a:rPr>
            </a:br>
            <a:r>
              <a:rPr lang="en-US" sz="1800" dirty="0" smtClean="0">
                <a:latin typeface="Arial" panose="020B0604020202020204" pitchFamily="34" charset="0"/>
                <a:cs typeface="Arial" panose="020B0604020202020204" pitchFamily="34" charset="0"/>
              </a:rPr>
              <a:t>          transparencies, OHP, BB, Cassette player, </a:t>
            </a:r>
          </a:p>
          <a:p>
            <a:pPr marL="0" indent="0">
              <a:buNone/>
            </a:pPr>
            <a:r>
              <a:rPr lang="en-US" sz="1800" b="1" dirty="0" smtClean="0">
                <a:latin typeface="Arial" panose="020B0604020202020204" pitchFamily="34" charset="0"/>
                <a:cs typeface="Arial" panose="020B0604020202020204" pitchFamily="34" charset="0"/>
              </a:rPr>
              <a:t>Anticipated Problems: </a:t>
            </a:r>
            <a:r>
              <a:rPr lang="en-US" sz="1800" dirty="0" smtClean="0">
                <a:latin typeface="Arial" panose="020B0604020202020204" pitchFamily="34" charset="0"/>
                <a:cs typeface="Arial" panose="020B0604020202020204" pitchFamily="34" charset="0"/>
              </a:rPr>
              <a:t>Students may spontaneously say you mustn’t to </a:t>
            </a:r>
            <a:br>
              <a:rPr lang="en-US" sz="1800" dirty="0" smtClean="0">
                <a:latin typeface="Arial" panose="020B0604020202020204" pitchFamily="34" charset="0"/>
                <a:cs typeface="Arial" panose="020B0604020202020204" pitchFamily="34" charset="0"/>
              </a:rPr>
            </a:br>
            <a:r>
              <a:rPr lang="en-US" sz="1800" dirty="0" smtClean="0">
                <a:latin typeface="Arial" panose="020B0604020202020204" pitchFamily="34" charset="0"/>
                <a:cs typeface="Arial" panose="020B0604020202020204" pitchFamily="34" charset="0"/>
              </a:rPr>
              <a:t>                                       the question Must I?, although this form is not taught. The teacher will not correct this during the lesson, as the contrast between must and need will be the focus of the next learning point on the syllabus.</a:t>
            </a:r>
          </a:p>
          <a:p>
            <a:pPr marL="0" indent="0">
              <a:buNone/>
            </a:pPr>
            <a:r>
              <a:rPr lang="en-US" sz="1800" b="1" dirty="0" smtClean="0">
                <a:latin typeface="Arial" panose="020B0604020202020204" pitchFamily="34" charset="0"/>
                <a:cs typeface="Arial" panose="020B0604020202020204" pitchFamily="34" charset="0"/>
              </a:rPr>
              <a:t>Procedure</a:t>
            </a:r>
          </a:p>
          <a:p>
            <a:pPr marL="0" indent="0">
              <a:buNone/>
            </a:pPr>
            <a:r>
              <a:rPr lang="en-US" sz="1800" b="1" dirty="0" smtClean="0">
                <a:latin typeface="Arial" panose="020B0604020202020204" pitchFamily="34" charset="0"/>
                <a:cs typeface="Arial" panose="020B0604020202020204" pitchFamily="34" charset="0"/>
              </a:rPr>
              <a:t>Warm up</a:t>
            </a:r>
            <a:r>
              <a:rPr lang="en-US" sz="1800" dirty="0" smtClean="0">
                <a:latin typeface="Arial" panose="020B0604020202020204" pitchFamily="34" charset="0"/>
                <a:cs typeface="Arial" panose="020B0604020202020204" pitchFamily="34" charset="0"/>
              </a:rPr>
              <a:t>:</a:t>
            </a:r>
          </a:p>
          <a:p>
            <a:pPr marL="0" indent="0">
              <a:buNone/>
            </a:pPr>
            <a:r>
              <a:rPr lang="en-US" sz="1800" dirty="0" smtClean="0">
                <a:latin typeface="Arial" panose="020B0604020202020204" pitchFamily="34" charset="0"/>
                <a:cs typeface="Arial" panose="020B0604020202020204" pitchFamily="34" charset="0"/>
              </a:rPr>
              <a:t>--T puts picture on BB and elicits from the class his possible name/age/job/ </a:t>
            </a:r>
            <a:br>
              <a:rPr lang="en-US" sz="1800" dirty="0" smtClean="0">
                <a:latin typeface="Arial" panose="020B0604020202020204" pitchFamily="34" charset="0"/>
                <a:cs typeface="Arial" panose="020B0604020202020204" pitchFamily="34" charset="0"/>
              </a:rPr>
            </a:br>
            <a:r>
              <a:rPr lang="en-US" sz="1800" dirty="0" smtClean="0">
                <a:latin typeface="Arial" panose="020B0604020202020204" pitchFamily="34" charset="0"/>
                <a:cs typeface="Arial" panose="020B0604020202020204" pitchFamily="34" charset="0"/>
              </a:rPr>
              <a:t>  nationality, prompting if necessary.</a:t>
            </a:r>
          </a:p>
          <a:p>
            <a:pPr marL="0" indent="0">
              <a:buNone/>
            </a:pPr>
            <a:r>
              <a:rPr lang="en-US" sz="1800" dirty="0" smtClean="0">
                <a:latin typeface="Arial" panose="020B0604020202020204" pitchFamily="34" charset="0"/>
                <a:cs typeface="Arial" panose="020B0604020202020204" pitchFamily="34" charset="0"/>
              </a:rPr>
              <a:t>--T writes most suitable suggestions under picture.</a:t>
            </a:r>
          </a:p>
          <a:p>
            <a:pPr marL="0" indent="0">
              <a:buNone/>
            </a:pPr>
            <a:r>
              <a:rPr lang="en-US" sz="1800" dirty="0" smtClean="0">
                <a:latin typeface="Arial" panose="020B0604020202020204" pitchFamily="34" charset="0"/>
                <a:cs typeface="Arial" panose="020B0604020202020204" pitchFamily="34" charset="0"/>
              </a:rPr>
              <a:t>--T asks </a:t>
            </a:r>
            <a:r>
              <a:rPr lang="en-US" sz="1800" dirty="0" err="1" smtClean="0">
                <a:latin typeface="Arial" panose="020B0604020202020204" pitchFamily="34" charset="0"/>
                <a:cs typeface="Arial" panose="020B0604020202020204" pitchFamily="34" charset="0"/>
              </a:rPr>
              <a:t>Ss</a:t>
            </a:r>
            <a:r>
              <a:rPr lang="en-US" sz="1800" dirty="0" smtClean="0">
                <a:latin typeface="Arial" panose="020B0604020202020204" pitchFamily="34" charset="0"/>
                <a:cs typeface="Arial" panose="020B0604020202020204" pitchFamily="34" charset="0"/>
              </a:rPr>
              <a:t> to listen to cassette dialogue and compare their suggestions with the information given on the cassette.</a:t>
            </a: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5598504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a:latin typeface="Arial" panose="020B0604020202020204" pitchFamily="34" charset="0"/>
                <a:cs typeface="Arial" panose="020B0604020202020204" pitchFamily="34" charset="0"/>
              </a:rPr>
              <a:t>Expression obligation with ‘must’: a lesson plan</a:t>
            </a:r>
            <a:endParaRPr lang="en-US" sz="28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lnSpcReduction="10000"/>
          </a:bodyPr>
          <a:lstStyle/>
          <a:p>
            <a:pPr marL="0" indent="0">
              <a:buNone/>
            </a:pPr>
            <a:r>
              <a:rPr lang="en-US" sz="1800" dirty="0" smtClean="0">
                <a:latin typeface="Arial" panose="020B0604020202020204" pitchFamily="34" charset="0"/>
                <a:cs typeface="Arial" panose="020B0604020202020204" pitchFamily="34" charset="0"/>
              </a:rPr>
              <a:t>---T plays cassette.</a:t>
            </a:r>
          </a:p>
          <a:p>
            <a:pPr marL="0" indent="0">
              <a:buNone/>
            </a:pPr>
            <a:r>
              <a:rPr lang="en-US" sz="1800" dirty="0" smtClean="0">
                <a:latin typeface="Arial" panose="020B0604020202020204" pitchFamily="34" charset="0"/>
                <a:cs typeface="Arial" panose="020B0604020202020204" pitchFamily="34" charset="0"/>
              </a:rPr>
              <a:t>---Report back.</a:t>
            </a:r>
          </a:p>
          <a:p>
            <a:pPr marL="0" indent="0">
              <a:buNone/>
            </a:pPr>
            <a:r>
              <a:rPr lang="en-US" sz="1800" b="1" dirty="0" smtClean="0">
                <a:latin typeface="Arial" panose="020B0604020202020204" pitchFamily="34" charset="0"/>
                <a:cs typeface="Arial" panose="020B0604020202020204" pitchFamily="34" charset="0"/>
              </a:rPr>
              <a:t>Presentation</a:t>
            </a:r>
          </a:p>
          <a:p>
            <a:pPr marL="0" indent="0">
              <a:buNone/>
            </a:pPr>
            <a:r>
              <a:rPr lang="en-US" sz="1800" b="1" dirty="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--T elicits from </a:t>
            </a:r>
            <a:r>
              <a:rPr lang="en-US" sz="1800" dirty="0" err="1" smtClean="0">
                <a:latin typeface="Arial" panose="020B0604020202020204" pitchFamily="34" charset="0"/>
                <a:cs typeface="Arial" panose="020B0604020202020204" pitchFamily="34" charset="0"/>
              </a:rPr>
              <a:t>Ss</a:t>
            </a:r>
            <a:r>
              <a:rPr lang="en-US" sz="1800" dirty="0" smtClean="0">
                <a:latin typeface="Arial" panose="020B0604020202020204" pitchFamily="34" charset="0"/>
                <a:cs typeface="Arial" panose="020B0604020202020204" pitchFamily="34" charset="0"/>
              </a:rPr>
              <a:t> any other information they can remember about cassette content.</a:t>
            </a:r>
          </a:p>
          <a:p>
            <a:pPr marL="0" indent="0">
              <a:buNone/>
            </a:pPr>
            <a:r>
              <a:rPr lang="en-US" sz="1800" dirty="0" smtClean="0">
                <a:latin typeface="Arial" panose="020B0604020202020204" pitchFamily="34" charset="0"/>
                <a:cs typeface="Arial" panose="020B0604020202020204" pitchFamily="34" charset="0"/>
              </a:rPr>
              <a:t>--T teaches or checks vocabulary needed for second task (passport/to carry / a gun), writes it on BB and does a quick pronunciation/ repetition drill on same.</a:t>
            </a:r>
          </a:p>
          <a:p>
            <a:pPr marL="0" indent="0">
              <a:buNone/>
            </a:pPr>
            <a:r>
              <a:rPr lang="en-US" sz="1800" dirty="0" smtClean="0">
                <a:latin typeface="Arial" panose="020B0604020202020204" pitchFamily="34" charset="0"/>
                <a:cs typeface="Arial" panose="020B0604020202020204" pitchFamily="34" charset="0"/>
              </a:rPr>
              <a:t>---T distributes handout 1 (will show you at the end) and allows </a:t>
            </a:r>
            <a:r>
              <a:rPr lang="en-US" sz="1800" dirty="0" err="1" smtClean="0">
                <a:latin typeface="Arial" panose="020B0604020202020204" pitchFamily="34" charset="0"/>
                <a:cs typeface="Arial" panose="020B0604020202020204" pitchFamily="34" charset="0"/>
              </a:rPr>
              <a:t>Ss</a:t>
            </a:r>
            <a:r>
              <a:rPr lang="en-US" sz="1800" dirty="0" smtClean="0">
                <a:latin typeface="Arial" panose="020B0604020202020204" pitchFamily="34" charset="0"/>
                <a:cs typeface="Arial" panose="020B0604020202020204" pitchFamily="34" charset="0"/>
              </a:rPr>
              <a:t> one or two minutes to read it through.</a:t>
            </a:r>
          </a:p>
          <a:p>
            <a:pPr marL="0" indent="0">
              <a:buNone/>
            </a:pPr>
            <a:r>
              <a:rPr lang="en-US" sz="1800" dirty="0" smtClean="0">
                <a:latin typeface="Arial" panose="020B0604020202020204" pitchFamily="34" charset="0"/>
                <a:cs typeface="Arial" panose="020B0604020202020204" pitchFamily="34" charset="0"/>
              </a:rPr>
              <a:t>---T sets scene for task; </a:t>
            </a:r>
            <a:r>
              <a:rPr lang="en-US" sz="1800" dirty="0" err="1" smtClean="0">
                <a:latin typeface="Arial" panose="020B0604020202020204" pitchFamily="34" charset="0"/>
                <a:cs typeface="Arial" panose="020B0604020202020204" pitchFamily="34" charset="0"/>
              </a:rPr>
              <a:t>Ss</a:t>
            </a:r>
            <a:r>
              <a:rPr lang="en-US" sz="1800" dirty="0" smtClean="0">
                <a:latin typeface="Arial" panose="020B0604020202020204" pitchFamily="34" charset="0"/>
                <a:cs typeface="Arial" panose="020B0604020202020204" pitchFamily="34" charset="0"/>
              </a:rPr>
              <a:t> must pretend they are 006 and listen to their </a:t>
            </a:r>
            <a:br>
              <a:rPr lang="en-US" sz="1800" dirty="0" smtClean="0">
                <a:latin typeface="Arial" panose="020B0604020202020204" pitchFamily="34" charset="0"/>
                <a:cs typeface="Arial" panose="020B0604020202020204" pitchFamily="34" charset="0"/>
              </a:rPr>
            </a:br>
            <a:r>
              <a:rPr lang="en-US" sz="1800" dirty="0" smtClean="0">
                <a:latin typeface="Arial" panose="020B0604020202020204" pitchFamily="34" charset="0"/>
                <a:cs typeface="Arial" panose="020B0604020202020204" pitchFamily="34" charset="0"/>
              </a:rPr>
              <a:t>   boss giving them instructions for their next mission.</a:t>
            </a:r>
          </a:p>
          <a:p>
            <a:pPr marL="0" indent="0">
              <a:buNone/>
            </a:pPr>
            <a:r>
              <a:rPr lang="en-US" sz="1800" dirty="0" smtClean="0">
                <a:latin typeface="Arial" panose="020B0604020202020204" pitchFamily="34" charset="0"/>
                <a:cs typeface="Arial" panose="020B0604020202020204" pitchFamily="34" charset="0"/>
              </a:rPr>
              <a:t>--T gives instructions for task; </a:t>
            </a:r>
            <a:r>
              <a:rPr lang="en-US" sz="1800" dirty="0" err="1" smtClean="0">
                <a:latin typeface="Arial" panose="020B0604020202020204" pitchFamily="34" charset="0"/>
                <a:cs typeface="Arial" panose="020B0604020202020204" pitchFamily="34" charset="0"/>
              </a:rPr>
              <a:t>Ss</a:t>
            </a:r>
            <a:r>
              <a:rPr lang="en-US" sz="1800" dirty="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must take note in their diaries (</a:t>
            </a:r>
            <a:r>
              <a:rPr lang="en-US" sz="1800" dirty="0" err="1" smtClean="0">
                <a:latin typeface="Arial" panose="020B0604020202020204" pitchFamily="34" charset="0"/>
                <a:cs typeface="Arial" panose="020B0604020202020204" pitchFamily="34" charset="0"/>
              </a:rPr>
              <a:t>i.e</a:t>
            </a:r>
            <a:r>
              <a:rPr lang="en-US" sz="1800" dirty="0" smtClean="0">
                <a:latin typeface="Arial" panose="020B0604020202020204" pitchFamily="34" charset="0"/>
                <a:cs typeface="Arial" panose="020B0604020202020204" pitchFamily="34" charset="0"/>
              </a:rPr>
              <a:t> handout </a:t>
            </a:r>
            <a:br>
              <a:rPr lang="en-US" sz="1800" dirty="0" smtClean="0">
                <a:latin typeface="Arial" panose="020B0604020202020204" pitchFamily="34" charset="0"/>
                <a:cs typeface="Arial" panose="020B0604020202020204" pitchFamily="34" charset="0"/>
              </a:rPr>
            </a:br>
            <a:r>
              <a:rPr lang="en-US" sz="1800" dirty="0" smtClean="0">
                <a:latin typeface="Arial" panose="020B0604020202020204" pitchFamily="34" charset="0"/>
                <a:cs typeface="Arial" panose="020B0604020202020204" pitchFamily="34" charset="0"/>
              </a:rPr>
              <a:t>   1) as if there were 006.</a:t>
            </a: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7792474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a:latin typeface="Arial" panose="020B0604020202020204" pitchFamily="34" charset="0"/>
                <a:cs typeface="Arial" panose="020B0604020202020204" pitchFamily="34" charset="0"/>
              </a:rPr>
              <a:t>Expression obligation with ‘must’: a lesson plan</a:t>
            </a:r>
            <a:endParaRPr lang="en-US" sz="28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US" sz="1800" dirty="0" smtClean="0">
                <a:latin typeface="Arial" panose="020B0604020202020204" pitchFamily="34" charset="0"/>
                <a:cs typeface="Arial" panose="020B0604020202020204" pitchFamily="34" charset="0"/>
              </a:rPr>
              <a:t>T gives dummy run of activity, if needed, using an identical copy of handout 1 on OHP transparency (or on BB)</a:t>
            </a:r>
          </a:p>
          <a:p>
            <a:r>
              <a:rPr lang="en-US" sz="1800" dirty="0" smtClean="0">
                <a:latin typeface="Arial" panose="020B0604020202020204" pitchFamily="34" charset="0"/>
                <a:cs typeface="Arial" panose="020B0604020202020204" pitchFamily="34" charset="0"/>
              </a:rPr>
              <a:t>T plays cassette and </a:t>
            </a:r>
            <a:r>
              <a:rPr lang="en-US" sz="1800" dirty="0" err="1" smtClean="0">
                <a:latin typeface="Arial" panose="020B0604020202020204" pitchFamily="34" charset="0"/>
                <a:cs typeface="Arial" panose="020B0604020202020204" pitchFamily="34" charset="0"/>
              </a:rPr>
              <a:t>Ss</a:t>
            </a:r>
            <a:r>
              <a:rPr lang="en-US" sz="1800" dirty="0" smtClean="0">
                <a:latin typeface="Arial" panose="020B0604020202020204" pitchFamily="34" charset="0"/>
                <a:cs typeface="Arial" panose="020B0604020202020204" pitchFamily="34" charset="0"/>
              </a:rPr>
              <a:t> complete task.</a:t>
            </a:r>
          </a:p>
          <a:p>
            <a:r>
              <a:rPr lang="en-US" sz="1800" dirty="0" err="1" smtClean="0">
                <a:latin typeface="Arial" panose="020B0604020202020204" pitchFamily="34" charset="0"/>
                <a:cs typeface="Arial" panose="020B0604020202020204" pitchFamily="34" charset="0"/>
              </a:rPr>
              <a:t>Ss</a:t>
            </a:r>
            <a:r>
              <a:rPr lang="en-US" sz="1800" dirty="0" smtClean="0">
                <a:latin typeface="Arial" panose="020B0604020202020204" pitchFamily="34" charset="0"/>
                <a:cs typeface="Arial" panose="020B0604020202020204" pitchFamily="34" charset="0"/>
              </a:rPr>
              <a:t> check answers in pairs.</a:t>
            </a:r>
          </a:p>
          <a:p>
            <a:r>
              <a:rPr lang="en-US" sz="1800" dirty="0" smtClean="0">
                <a:latin typeface="Arial" panose="020B0604020202020204" pitchFamily="34" charset="0"/>
                <a:cs typeface="Arial" panose="020B0604020202020204" pitchFamily="34" charset="0"/>
              </a:rPr>
              <a:t>--Repetition drill of answers using OHP (or BB) as cue, done in chorus and individually.</a:t>
            </a:r>
          </a:p>
          <a:p>
            <a:r>
              <a:rPr lang="en-US" sz="1800" dirty="0" smtClean="0">
                <a:latin typeface="Arial" panose="020B0604020202020204" pitchFamily="34" charset="0"/>
                <a:cs typeface="Arial" panose="020B0604020202020204" pitchFamily="34" charset="0"/>
              </a:rPr>
              <a:t>--Concepts check: (in L1 if necessary) T asks </a:t>
            </a:r>
            <a:r>
              <a:rPr lang="en-US" sz="1800" dirty="0" err="1" smtClean="0">
                <a:latin typeface="Arial" panose="020B0604020202020204" pitchFamily="34" charset="0"/>
                <a:cs typeface="Arial" panose="020B0604020202020204" pitchFamily="34" charset="0"/>
              </a:rPr>
              <a:t>ss</a:t>
            </a:r>
            <a:r>
              <a:rPr lang="en-US" sz="1800" dirty="0" smtClean="0">
                <a:latin typeface="Arial" panose="020B0604020202020204" pitchFamily="34" charset="0"/>
                <a:cs typeface="Arial" panose="020B0604020202020204" pitchFamily="34" charset="0"/>
              </a:rPr>
              <a:t>;</a:t>
            </a:r>
          </a:p>
          <a:p>
            <a:r>
              <a:rPr lang="en-US" sz="1800" dirty="0" smtClean="0">
                <a:latin typeface="Arial" panose="020B0604020202020204" pitchFamily="34" charset="0"/>
                <a:cs typeface="Arial" panose="020B0604020202020204" pitchFamily="34" charset="0"/>
              </a:rPr>
              <a:t>Is 006 going to Moscow by choice or obligation? Who is obliging him? What word shows he is obliged?  How do you say must </a:t>
            </a:r>
            <a:r>
              <a:rPr lang="en-US" sz="1800" dirty="0" smtClean="0">
                <a:latin typeface="Arial" panose="020B0604020202020204" pitchFamily="34" charset="0"/>
                <a:cs typeface="Arial" panose="020B0604020202020204" pitchFamily="34" charset="0"/>
              </a:rPr>
              <a:t>in </a:t>
            </a:r>
            <a:r>
              <a:rPr lang="en-US" sz="1800" dirty="0" smtClean="0">
                <a:latin typeface="Arial" panose="020B0604020202020204" pitchFamily="34" charset="0"/>
                <a:cs typeface="Arial" panose="020B0604020202020204" pitchFamily="34" charset="0"/>
              </a:rPr>
              <a:t>your language.</a:t>
            </a:r>
          </a:p>
          <a:p>
            <a:pPr marL="0" indent="0">
              <a:buNone/>
            </a:pPr>
            <a:r>
              <a:rPr lang="en-US" sz="1800" dirty="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Tell me some of the things you must do even if you don’t want to. What is the forbidden to do? What word shows this?</a:t>
            </a: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0432119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a:latin typeface="Arial" panose="020B0604020202020204" pitchFamily="34" charset="0"/>
                <a:cs typeface="Arial" panose="020B0604020202020204" pitchFamily="34" charset="0"/>
              </a:rPr>
              <a:t>Expression obligation with ‘must’: a lesson plan</a:t>
            </a:r>
            <a:endParaRPr lang="en-US" sz="28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r>
              <a:rPr lang="en-US" sz="2400" b="1" dirty="0" smtClean="0">
                <a:latin typeface="Arial" panose="020B0604020202020204" pitchFamily="34" charset="0"/>
                <a:cs typeface="Arial" panose="020B0604020202020204" pitchFamily="34" charset="0"/>
              </a:rPr>
              <a:t>Practice:</a:t>
            </a:r>
          </a:p>
          <a:p>
            <a:pPr marL="0" indent="0">
              <a:buNone/>
            </a:pPr>
            <a:r>
              <a:rPr lang="en-US" sz="1800" dirty="0" smtClean="0">
                <a:latin typeface="Arial" panose="020B0604020202020204" pitchFamily="34" charset="0"/>
                <a:cs typeface="Arial" panose="020B0604020202020204" pitchFamily="34" charset="0"/>
              </a:rPr>
              <a:t>----T distributes handout 2 (will you later) and </a:t>
            </a:r>
            <a:r>
              <a:rPr lang="en-US" sz="1800" dirty="0" err="1" smtClean="0">
                <a:latin typeface="Arial" panose="020B0604020202020204" pitchFamily="34" charset="0"/>
                <a:cs typeface="Arial" panose="020B0604020202020204" pitchFamily="34" charset="0"/>
              </a:rPr>
              <a:t>Ss</a:t>
            </a:r>
            <a:r>
              <a:rPr lang="en-US" sz="1800" dirty="0" smtClean="0">
                <a:latin typeface="Arial" panose="020B0604020202020204" pitchFamily="34" charset="0"/>
                <a:cs typeface="Arial" panose="020B0604020202020204" pitchFamily="34" charset="0"/>
              </a:rPr>
              <a:t> read it through.</a:t>
            </a:r>
          </a:p>
          <a:p>
            <a:pPr marL="0" indent="0">
              <a:buNone/>
            </a:pPr>
            <a:r>
              <a:rPr lang="en-US" sz="1800" dirty="0" smtClean="0">
                <a:latin typeface="Arial" panose="020B0604020202020204" pitchFamily="34" charset="0"/>
                <a:cs typeface="Arial" panose="020B0604020202020204" pitchFamily="34" charset="0"/>
              </a:rPr>
              <a:t>---T instructs </a:t>
            </a:r>
            <a:r>
              <a:rPr lang="en-US" sz="1800" dirty="0" err="1" smtClean="0">
                <a:latin typeface="Arial" panose="020B0604020202020204" pitchFamily="34" charset="0"/>
                <a:cs typeface="Arial" panose="020B0604020202020204" pitchFamily="34" charset="0"/>
              </a:rPr>
              <a:t>Ss</a:t>
            </a:r>
            <a:r>
              <a:rPr lang="en-US" sz="1800" dirty="0" smtClean="0">
                <a:latin typeface="Arial" panose="020B0604020202020204" pitchFamily="34" charset="0"/>
                <a:cs typeface="Arial" panose="020B0604020202020204" pitchFamily="34" charset="0"/>
              </a:rPr>
              <a:t> to complete the dialogue in pairs by filling in the blank </a:t>
            </a:r>
            <a:br>
              <a:rPr lang="en-US" sz="1800" dirty="0" smtClean="0">
                <a:latin typeface="Arial" panose="020B0604020202020204" pitchFamily="34" charset="0"/>
                <a:cs typeface="Arial" panose="020B0604020202020204" pitchFamily="34" charset="0"/>
              </a:rPr>
            </a:br>
            <a:r>
              <a:rPr lang="en-US" sz="1800" dirty="0" smtClean="0">
                <a:latin typeface="Arial" panose="020B0604020202020204" pitchFamily="34" charset="0"/>
                <a:cs typeface="Arial" panose="020B0604020202020204" pitchFamily="34" charset="0"/>
              </a:rPr>
              <a:t>   spaces with appropriate sentences.</a:t>
            </a:r>
          </a:p>
          <a:p>
            <a:pPr marL="0" indent="0">
              <a:buNone/>
            </a:pPr>
            <a:r>
              <a:rPr lang="en-US" sz="1800" dirty="0" smtClean="0">
                <a:latin typeface="Arial" panose="020B0604020202020204" pitchFamily="34" charset="0"/>
                <a:cs typeface="Arial" panose="020B0604020202020204" pitchFamily="34" charset="0"/>
              </a:rPr>
              <a:t>--</a:t>
            </a:r>
            <a:r>
              <a:rPr lang="en-US" sz="1800" dirty="0" err="1" smtClean="0">
                <a:latin typeface="Arial" panose="020B0604020202020204" pitchFamily="34" charset="0"/>
                <a:cs typeface="Arial" panose="020B0604020202020204" pitchFamily="34" charset="0"/>
              </a:rPr>
              <a:t>Ss</a:t>
            </a:r>
            <a:r>
              <a:rPr lang="en-US" sz="1800" dirty="0" smtClean="0">
                <a:latin typeface="Arial" panose="020B0604020202020204" pitchFamily="34" charset="0"/>
                <a:cs typeface="Arial" panose="020B0604020202020204" pitchFamily="34" charset="0"/>
              </a:rPr>
              <a:t> listen to tape to check their answers.</a:t>
            </a:r>
          </a:p>
          <a:p>
            <a:pPr marL="0" indent="0">
              <a:buNone/>
            </a:pPr>
            <a:r>
              <a:rPr lang="en-US" sz="1800" dirty="0" smtClean="0">
                <a:latin typeface="Arial" panose="020B0604020202020204" pitchFamily="34" charset="0"/>
                <a:cs typeface="Arial" panose="020B0604020202020204" pitchFamily="34" charset="0"/>
              </a:rPr>
              <a:t>--Reports back; </a:t>
            </a:r>
            <a:r>
              <a:rPr lang="en-US" sz="1800" dirty="0" err="1" smtClean="0">
                <a:latin typeface="Arial" panose="020B0604020202020204" pitchFamily="34" charset="0"/>
                <a:cs typeface="Arial" panose="020B0604020202020204" pitchFamily="34" charset="0"/>
              </a:rPr>
              <a:t>Ss</a:t>
            </a:r>
            <a:r>
              <a:rPr lang="en-US" sz="1800" dirty="0" smtClean="0">
                <a:latin typeface="Arial" panose="020B0604020202020204" pitchFamily="34" charset="0"/>
                <a:cs typeface="Arial" panose="020B0604020202020204" pitchFamily="34" charset="0"/>
              </a:rPr>
              <a:t> tell T how to complete OHP copy of handout 2.</a:t>
            </a:r>
          </a:p>
          <a:p>
            <a:pPr marL="0" indent="0">
              <a:buNone/>
            </a:pP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08286134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a:latin typeface="Arial" panose="020B0604020202020204" pitchFamily="34" charset="0"/>
                <a:cs typeface="Arial" panose="020B0604020202020204" pitchFamily="34" charset="0"/>
              </a:rPr>
              <a:t>Expression obligation with ‘must’: a lesson plan</a:t>
            </a:r>
            <a:endParaRPr lang="en-US" sz="28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US" sz="2400" b="1" dirty="0" smtClean="0">
                <a:latin typeface="Arial" panose="020B0604020202020204" pitchFamily="34" charset="0"/>
                <a:cs typeface="Arial" panose="020B0604020202020204" pitchFamily="34" charset="0"/>
              </a:rPr>
              <a:t>Production</a:t>
            </a:r>
          </a:p>
          <a:p>
            <a:pPr marL="0" indent="0">
              <a:buNone/>
            </a:pPr>
            <a:r>
              <a:rPr lang="en-US" sz="1800" dirty="0" smtClean="0">
                <a:latin typeface="Arial" panose="020B0604020202020204" pitchFamily="34" charset="0"/>
                <a:cs typeface="Arial" panose="020B0604020202020204" pitchFamily="34" charset="0"/>
              </a:rPr>
              <a:t>Preparation for role play</a:t>
            </a:r>
          </a:p>
          <a:p>
            <a:pPr marL="0" indent="0">
              <a:buNone/>
            </a:pPr>
            <a:r>
              <a:rPr lang="en-US" sz="1800" dirty="0" smtClean="0">
                <a:latin typeface="Arial" panose="020B0604020202020204" pitchFamily="34" charset="0"/>
                <a:cs typeface="Arial" panose="020B0604020202020204" pitchFamily="34" charset="0"/>
              </a:rPr>
              <a:t>--T sticks imaginary country cards on BB with blue-tacks and asks </a:t>
            </a:r>
            <a:r>
              <a:rPr lang="en-US" sz="1800" dirty="0" err="1" smtClean="0">
                <a:latin typeface="Arial" panose="020B0604020202020204" pitchFamily="34" charset="0"/>
                <a:cs typeface="Arial" panose="020B0604020202020204" pitchFamily="34" charset="0"/>
              </a:rPr>
              <a:t>Ss</a:t>
            </a:r>
            <a:r>
              <a:rPr lang="en-US" sz="1800" dirty="0" smtClean="0">
                <a:latin typeface="Arial" panose="020B0604020202020204" pitchFamily="34" charset="0"/>
                <a:cs typeface="Arial" panose="020B0604020202020204" pitchFamily="34" charset="0"/>
              </a:rPr>
              <a:t> to imagine that they want temporary holiday work in one of these countries, but they haven’t yet decided which.</a:t>
            </a:r>
          </a:p>
          <a:p>
            <a:pPr marL="0" indent="0">
              <a:buNone/>
            </a:pPr>
            <a:r>
              <a:rPr lang="en-US" sz="1800" dirty="0" smtClean="0">
                <a:latin typeface="Arial" panose="020B0604020202020204" pitchFamily="34" charset="0"/>
                <a:cs typeface="Arial" panose="020B0604020202020204" pitchFamily="34" charset="0"/>
              </a:rPr>
              <a:t>----T conducts quick pronunciation/repetition drill on names of countries.</a:t>
            </a:r>
          </a:p>
          <a:p>
            <a:pPr marL="0" indent="0">
              <a:buNone/>
            </a:pPr>
            <a:r>
              <a:rPr lang="en-US" sz="1800" dirty="0" smtClean="0">
                <a:latin typeface="Arial" panose="020B0604020202020204" pitchFamily="34" charset="0"/>
                <a:cs typeface="Arial" panose="020B0604020202020204" pitchFamily="34" charset="0"/>
              </a:rPr>
              <a:t>---T distributes handout 3 A and writes on BB contents of one of 3 B cards.</a:t>
            </a:r>
          </a:p>
          <a:p>
            <a:pPr marL="0" indent="0">
              <a:buNone/>
            </a:pPr>
            <a:r>
              <a:rPr lang="en-US" sz="1800" dirty="0" smtClean="0">
                <a:latin typeface="Arial" panose="020B0604020202020204" pitchFamily="34" charset="0"/>
                <a:cs typeface="Arial" panose="020B0604020202020204" pitchFamily="34" charset="0"/>
              </a:rPr>
              <a:t>---T elicits suitable dialogue for role play using handout and BB as prompts.</a:t>
            </a:r>
          </a:p>
          <a:p>
            <a:pPr marL="0" indent="0">
              <a:buNone/>
            </a:pPr>
            <a:r>
              <a:rPr lang="en-US" sz="1800" dirty="0" smtClean="0">
                <a:latin typeface="Arial" panose="020B0604020202020204" pitchFamily="34" charset="0"/>
                <a:cs typeface="Arial" panose="020B0604020202020204" pitchFamily="34" charset="0"/>
              </a:rPr>
              <a:t>--Repetition drill of dialogue </a:t>
            </a:r>
          </a:p>
          <a:p>
            <a:pPr marL="0" indent="0">
              <a:buNone/>
            </a:pPr>
            <a:r>
              <a:rPr lang="en-US" sz="1800" dirty="0" smtClean="0">
                <a:latin typeface="Arial" panose="020B0604020202020204" pitchFamily="34" charset="0"/>
                <a:cs typeface="Arial" panose="020B0604020202020204" pitchFamily="34" charset="0"/>
              </a:rPr>
              <a:t>--Open pair practice of dialogue</a:t>
            </a:r>
          </a:p>
          <a:p>
            <a:pPr marL="0" indent="0">
              <a:buNone/>
            </a:pPr>
            <a:r>
              <a:rPr lang="en-US" sz="1800" dirty="0" smtClean="0">
                <a:latin typeface="Arial" panose="020B0604020202020204" pitchFamily="34" charset="0"/>
                <a:cs typeface="Arial" panose="020B0604020202020204" pitchFamily="34" charset="0"/>
              </a:rPr>
              <a:t>--Closed pair practice of </a:t>
            </a:r>
            <a:r>
              <a:rPr lang="en-US" sz="1800" dirty="0" err="1" smtClean="0">
                <a:latin typeface="Arial" panose="020B0604020202020204" pitchFamily="34" charset="0"/>
                <a:cs typeface="Arial" panose="020B0604020202020204" pitchFamily="34" charset="0"/>
              </a:rPr>
              <a:t>dialouge</a:t>
            </a: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5217166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a:latin typeface="Arial" panose="020B0604020202020204" pitchFamily="34" charset="0"/>
                <a:cs typeface="Arial" panose="020B0604020202020204" pitchFamily="34" charset="0"/>
              </a:rPr>
              <a:t>Expression obligation with ‘must’: a lesson plan</a:t>
            </a:r>
          </a:p>
        </p:txBody>
      </p:sp>
      <p:sp>
        <p:nvSpPr>
          <p:cNvPr id="3" name="Content Placeholder 2"/>
          <p:cNvSpPr>
            <a:spLocks noGrp="1"/>
          </p:cNvSpPr>
          <p:nvPr>
            <p:ph idx="1"/>
          </p:nvPr>
        </p:nvSpPr>
        <p:spPr/>
        <p:txBody>
          <a:bodyPr>
            <a:normAutofit/>
          </a:bodyPr>
          <a:lstStyle/>
          <a:p>
            <a:r>
              <a:rPr lang="en-US" sz="2400" b="1" dirty="0">
                <a:latin typeface="Arial" panose="020B0604020202020204" pitchFamily="34" charset="0"/>
                <a:cs typeface="Arial" panose="020B0604020202020204" pitchFamily="34" charset="0"/>
              </a:rPr>
              <a:t>Role </a:t>
            </a:r>
            <a:r>
              <a:rPr lang="en-US" sz="2400" b="1" dirty="0" smtClean="0">
                <a:latin typeface="Arial" panose="020B0604020202020204" pitchFamily="34" charset="0"/>
                <a:cs typeface="Arial" panose="020B0604020202020204" pitchFamily="34" charset="0"/>
              </a:rPr>
              <a:t>Play</a:t>
            </a:r>
          </a:p>
          <a:p>
            <a:pPr marL="0" indent="0">
              <a:buNone/>
            </a:pPr>
            <a:r>
              <a:rPr lang="en-US" sz="1800" dirty="0" smtClean="0">
                <a:latin typeface="Arial" panose="020B0604020202020204" pitchFamily="34" charset="0"/>
                <a:cs typeface="Arial" panose="020B0604020202020204" pitchFamily="34" charset="0"/>
              </a:rPr>
              <a:t>--</a:t>
            </a:r>
            <a:r>
              <a:rPr lang="en-US" sz="1800" dirty="0" err="1" smtClean="0">
                <a:latin typeface="Arial" panose="020B0604020202020204" pitchFamily="34" charset="0"/>
                <a:cs typeface="Arial" panose="020B0604020202020204" pitchFamily="34" charset="0"/>
              </a:rPr>
              <a:t>Ss</a:t>
            </a:r>
            <a:r>
              <a:rPr lang="en-US" sz="1800" dirty="0" smtClean="0">
                <a:latin typeface="Arial" panose="020B0604020202020204" pitchFamily="34" charset="0"/>
                <a:cs typeface="Arial" panose="020B0604020202020204" pitchFamily="34" charset="0"/>
              </a:rPr>
              <a:t> are divided into embassy officials and students wishing to work abroad , one third embassy officials and the rest students.</a:t>
            </a:r>
          </a:p>
          <a:p>
            <a:pPr marL="0" indent="0">
              <a:buNone/>
            </a:pPr>
            <a:r>
              <a:rPr lang="en-US" sz="1800" dirty="0" smtClean="0">
                <a:latin typeface="Arial" panose="020B0604020202020204" pitchFamily="34" charset="0"/>
                <a:cs typeface="Arial" panose="020B0604020202020204" pitchFamily="34" charset="0"/>
              </a:rPr>
              <a:t>---The embassy officials are each given one of the 3B cards and are asked to sit at the desk where the teacher has put the appropriate country name card.</a:t>
            </a:r>
          </a:p>
          <a:p>
            <a:pPr marL="0" indent="0">
              <a:buNone/>
            </a:pPr>
            <a:r>
              <a:rPr lang="en-US" sz="1800" dirty="0" smtClean="0">
                <a:latin typeface="Arial" panose="020B0604020202020204" pitchFamily="34" charset="0"/>
                <a:cs typeface="Arial" panose="020B0604020202020204" pitchFamily="34" charset="0"/>
              </a:rPr>
              <a:t>--T does dummy run of activity with two good Ss.</a:t>
            </a:r>
          </a:p>
          <a:p>
            <a:pPr marL="0" indent="0">
              <a:buNone/>
            </a:pPr>
            <a:r>
              <a:rPr lang="en-US" sz="1800" dirty="0" smtClean="0">
                <a:latin typeface="Arial" panose="020B0604020202020204" pitchFamily="34" charset="0"/>
                <a:cs typeface="Arial" panose="020B0604020202020204" pitchFamily="34" charset="0"/>
              </a:rPr>
              <a:t>--</a:t>
            </a: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93929732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a:latin typeface="Arial" panose="020B0604020202020204" pitchFamily="34" charset="0"/>
                <a:cs typeface="Arial" panose="020B0604020202020204" pitchFamily="34" charset="0"/>
              </a:rPr>
              <a:t>Expression obligation with ‘must’: a lesson plan</a:t>
            </a:r>
            <a:endParaRPr lang="en-US" sz="28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r>
              <a:rPr lang="en-US" sz="2400" dirty="0" smtClean="0"/>
              <a:t>Role play...</a:t>
            </a:r>
            <a:r>
              <a:rPr lang="en-US" sz="2400" dirty="0" err="1" smtClean="0"/>
              <a:t>cont</a:t>
            </a:r>
            <a:r>
              <a:rPr lang="en-US" sz="2400" dirty="0" smtClean="0"/>
              <a:t>…</a:t>
            </a:r>
          </a:p>
          <a:p>
            <a:pPr marL="0" indent="0">
              <a:buNone/>
            </a:pPr>
            <a:r>
              <a:rPr lang="en-US" sz="1800" dirty="0">
                <a:latin typeface="Arial" panose="020B0604020202020204" pitchFamily="34" charset="0"/>
                <a:cs typeface="Arial" panose="020B0604020202020204" pitchFamily="34" charset="0"/>
              </a:rPr>
              <a:t>Students wishing to work abroad visit each embassy and make necessary enquiries. They may have to wait their turn in the queue, this is normal at embassies. As they receive the required information, they  write it on their memo pad (i.e. handout 3A).</a:t>
            </a:r>
          </a:p>
          <a:p>
            <a:pPr marL="0" indent="0">
              <a:buNone/>
            </a:pPr>
            <a:r>
              <a:rPr lang="en-US" sz="1800" dirty="0">
                <a:latin typeface="Arial" panose="020B0604020202020204" pitchFamily="34" charset="0"/>
                <a:cs typeface="Arial" panose="020B0604020202020204" pitchFamily="34" charset="0"/>
              </a:rPr>
              <a:t>--Each of the prospective visiting students decides which country to go to and why</a:t>
            </a:r>
            <a:r>
              <a:rPr lang="en-US" sz="1800" dirty="0" smtClean="0">
                <a:latin typeface="Arial" panose="020B0604020202020204" pitchFamily="34" charset="0"/>
                <a:cs typeface="Arial" panose="020B0604020202020204" pitchFamily="34" charset="0"/>
              </a:rPr>
              <a:t>.</a:t>
            </a:r>
          </a:p>
          <a:p>
            <a:pPr marL="0" indent="0">
              <a:buNone/>
            </a:pPr>
            <a:r>
              <a:rPr lang="en-US" sz="1800" dirty="0" smtClean="0">
                <a:latin typeface="Arial" panose="020B0604020202020204" pitchFamily="34" charset="0"/>
                <a:cs typeface="Arial" panose="020B0604020202020204" pitchFamily="34" charset="0"/>
              </a:rPr>
              <a:t>---Report-back: </a:t>
            </a:r>
            <a:r>
              <a:rPr lang="en-US" sz="1800" dirty="0" err="1" smtClean="0">
                <a:latin typeface="Arial" panose="020B0604020202020204" pitchFamily="34" charset="0"/>
                <a:cs typeface="Arial" panose="020B0604020202020204" pitchFamily="34" charset="0"/>
              </a:rPr>
              <a:t>Ss</a:t>
            </a:r>
            <a:r>
              <a:rPr lang="en-US" sz="1800" dirty="0" smtClean="0">
                <a:latin typeface="Arial" panose="020B0604020202020204" pitchFamily="34" charset="0"/>
                <a:cs typeface="Arial" panose="020B0604020202020204" pitchFamily="34" charset="0"/>
              </a:rPr>
              <a:t> say which countries they have decided to visit and why-----at this stage , embassy officials can try to get them to change their minds if they wish to for any reason.</a:t>
            </a:r>
          </a:p>
          <a:p>
            <a:pPr marL="0" indent="0">
              <a:buNone/>
            </a:pPr>
            <a:r>
              <a:rPr lang="en-US" sz="1800" b="1" dirty="0" smtClean="0">
                <a:latin typeface="Arial" panose="020B0604020202020204" pitchFamily="34" charset="0"/>
                <a:cs typeface="Arial" panose="020B0604020202020204" pitchFamily="34" charset="0"/>
              </a:rPr>
              <a:t>Home Work</a:t>
            </a:r>
            <a:endParaRPr lang="en-US" sz="1800" b="1" dirty="0">
              <a:latin typeface="Arial" panose="020B0604020202020204" pitchFamily="34" charset="0"/>
              <a:cs typeface="Arial" panose="020B0604020202020204" pitchFamily="34" charset="0"/>
            </a:endParaRPr>
          </a:p>
          <a:p>
            <a:pPr marL="0" indent="0">
              <a:buNone/>
            </a:pPr>
            <a:r>
              <a:rPr lang="en-US" sz="1800" dirty="0" err="1" smtClean="0">
                <a:latin typeface="Arial" panose="020B0604020202020204" pitchFamily="34" charset="0"/>
                <a:cs typeface="Arial" panose="020B0604020202020204" pitchFamily="34" charset="0"/>
              </a:rPr>
              <a:t>Ss</a:t>
            </a:r>
            <a:r>
              <a:rPr lang="en-US" sz="1800" dirty="0" smtClean="0">
                <a:latin typeface="Arial" panose="020B0604020202020204" pitchFamily="34" charset="0"/>
                <a:cs typeface="Arial" panose="020B0604020202020204" pitchFamily="34" charset="0"/>
              </a:rPr>
              <a:t> write a letter to a friend inviting the friend to come on holiday with them and explaining which country they have decided to go and why</a:t>
            </a: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4409141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smtClean="0">
                <a:latin typeface="Arial" panose="020B0604020202020204" pitchFamily="34" charset="0"/>
                <a:cs typeface="Arial" panose="020B0604020202020204" pitchFamily="34" charset="0"/>
              </a:rPr>
              <a:t>Picture:</a:t>
            </a:r>
            <a:endParaRPr lang="en-US" sz="2800" dirty="0">
              <a:latin typeface="Arial" panose="020B0604020202020204" pitchFamily="34" charset="0"/>
              <a:cs typeface="Arial" panose="020B0604020202020204" pitchFamily="34" charset="0"/>
            </a:endParaRPr>
          </a:p>
        </p:txBody>
      </p:sp>
      <p:pic>
        <p:nvPicPr>
          <p:cNvPr id="4" name="Content Placeholder 3"/>
          <p:cNvPicPr>
            <a:picLocks noGrp="1" noChangeAspect="1"/>
          </p:cNvPicPr>
          <p:nvPr>
            <p:ph idx="1"/>
          </p:nvPr>
        </p:nvPicPr>
        <p:blipFill>
          <a:blip r:embed="rId2" cstate="print"/>
          <a:stretch>
            <a:fillRect/>
          </a:stretch>
        </p:blipFill>
        <p:spPr>
          <a:xfrm>
            <a:off x="1558343" y="1442434"/>
            <a:ext cx="5808371" cy="4250028"/>
          </a:xfrm>
          <a:prstGeom prst="rect">
            <a:avLst/>
          </a:prstGeom>
        </p:spPr>
      </p:pic>
    </p:spTree>
    <p:extLst>
      <p:ext uri="{BB962C8B-B14F-4D97-AF65-F5344CB8AC3E}">
        <p14:creationId xmlns:p14="http://schemas.microsoft.com/office/powerpoint/2010/main" xmlns="" val="405542897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smtClean="0">
                <a:latin typeface="Arial" panose="020B0604020202020204" pitchFamily="34" charset="0"/>
                <a:cs typeface="Arial" panose="020B0604020202020204" pitchFamily="34" charset="0"/>
              </a:rPr>
              <a:t>Handout # 1 Diary 006:</a:t>
            </a:r>
            <a:br>
              <a:rPr lang="en-US" sz="2800" dirty="0" smtClean="0">
                <a:latin typeface="Arial" panose="020B0604020202020204" pitchFamily="34" charset="0"/>
                <a:cs typeface="Arial" panose="020B0604020202020204" pitchFamily="34" charset="0"/>
              </a:rPr>
            </a:br>
            <a:r>
              <a:rPr lang="en-US" sz="1800" dirty="0" smtClean="0">
                <a:latin typeface="Arial" panose="020B0604020202020204" pitchFamily="34" charset="0"/>
                <a:cs typeface="Arial" panose="020B0604020202020204" pitchFamily="34" charset="0"/>
              </a:rPr>
              <a:t>this handout could be on BB and </a:t>
            </a:r>
            <a:r>
              <a:rPr lang="en-US" sz="1800" dirty="0" err="1" smtClean="0">
                <a:latin typeface="Arial" panose="020B0604020202020204" pitchFamily="34" charset="0"/>
                <a:cs typeface="Arial" panose="020B0604020202020204" pitchFamily="34" charset="0"/>
              </a:rPr>
              <a:t>ss</a:t>
            </a:r>
            <a:r>
              <a:rPr lang="en-US" sz="1800" dirty="0" smtClean="0">
                <a:latin typeface="Arial" panose="020B0604020202020204" pitchFamily="34" charset="0"/>
                <a:cs typeface="Arial" panose="020B0604020202020204" pitchFamily="34" charset="0"/>
              </a:rPr>
              <a:t> asked to copy it to save paper on handouts.</a:t>
            </a:r>
            <a:endParaRPr lang="en-US" sz="2800" dirty="0">
              <a:latin typeface="Arial" panose="020B0604020202020204" pitchFamily="34" charset="0"/>
              <a:cs typeface="Arial" panose="020B0604020202020204" pitchFamily="34" charset="0"/>
            </a:endParaRPr>
          </a:p>
        </p:txBody>
      </p:sp>
      <p:graphicFrame>
        <p:nvGraphicFramePr>
          <p:cNvPr id="8" name="Content Placeholder 7"/>
          <p:cNvGraphicFramePr>
            <a:graphicFrameLocks noGrp="1"/>
          </p:cNvGraphicFramePr>
          <p:nvPr>
            <p:ph idx="1"/>
            <p:extLst>
              <p:ext uri="{D42A27DB-BD31-4B8C-83A1-F6EECF244321}">
                <p14:modId xmlns:p14="http://schemas.microsoft.com/office/powerpoint/2010/main" xmlns="" val="1870577390"/>
              </p:ext>
            </p:extLst>
          </p:nvPr>
        </p:nvGraphicFramePr>
        <p:xfrm>
          <a:off x="628650" y="1825625"/>
          <a:ext cx="7886700" cy="3480470"/>
        </p:xfrm>
        <a:graphic>
          <a:graphicData uri="http://schemas.openxmlformats.org/drawingml/2006/table">
            <a:tbl>
              <a:tblPr firstRow="1" bandRow="1">
                <a:tableStyleId>{5C22544A-7EE6-4342-B048-85BDC9FD1C3A}</a:tableStyleId>
              </a:tblPr>
              <a:tblGrid>
                <a:gridCol w="3943350"/>
                <a:gridCol w="3943350"/>
              </a:tblGrid>
              <a:tr h="696094">
                <a:tc>
                  <a:txBody>
                    <a:bodyPr/>
                    <a:lstStyle/>
                    <a:p>
                      <a:r>
                        <a:rPr lang="en-US" dirty="0" smtClean="0"/>
                        <a:t>Must</a:t>
                      </a:r>
                      <a:endParaRPr lang="en-US" dirty="0"/>
                    </a:p>
                  </a:txBody>
                  <a:tcPr/>
                </a:tc>
                <a:tc>
                  <a:txBody>
                    <a:bodyPr/>
                    <a:lstStyle/>
                    <a:p>
                      <a:r>
                        <a:rPr lang="en-US" dirty="0" smtClean="0"/>
                        <a:t> Mustn’t</a:t>
                      </a:r>
                      <a:endParaRPr lang="en-US" dirty="0"/>
                    </a:p>
                  </a:txBody>
                  <a:tcPr/>
                </a:tc>
              </a:tr>
              <a:tr h="696094">
                <a:tc>
                  <a:txBody>
                    <a:bodyPr/>
                    <a:lstStyle/>
                    <a:p>
                      <a:endParaRPr lang="en-US"/>
                    </a:p>
                  </a:txBody>
                  <a:tcPr/>
                </a:tc>
                <a:tc>
                  <a:txBody>
                    <a:bodyPr/>
                    <a:lstStyle/>
                    <a:p>
                      <a:endParaRPr lang="en-US" dirty="0"/>
                    </a:p>
                  </a:txBody>
                  <a:tcPr/>
                </a:tc>
              </a:tr>
              <a:tr h="696094">
                <a:tc>
                  <a:txBody>
                    <a:bodyPr/>
                    <a:lstStyle/>
                    <a:p>
                      <a:endParaRPr lang="en-US"/>
                    </a:p>
                  </a:txBody>
                  <a:tcPr/>
                </a:tc>
                <a:tc>
                  <a:txBody>
                    <a:bodyPr/>
                    <a:lstStyle/>
                    <a:p>
                      <a:endParaRPr lang="en-US"/>
                    </a:p>
                  </a:txBody>
                  <a:tcPr/>
                </a:tc>
              </a:tr>
              <a:tr h="696094">
                <a:tc>
                  <a:txBody>
                    <a:bodyPr/>
                    <a:lstStyle/>
                    <a:p>
                      <a:endParaRPr lang="en-US"/>
                    </a:p>
                  </a:txBody>
                  <a:tcPr/>
                </a:tc>
                <a:tc>
                  <a:txBody>
                    <a:bodyPr/>
                    <a:lstStyle/>
                    <a:p>
                      <a:endParaRPr lang="en-US"/>
                    </a:p>
                  </a:txBody>
                  <a:tcPr/>
                </a:tc>
              </a:tr>
              <a:tr h="696094">
                <a:tc>
                  <a:txBody>
                    <a:bodyPr/>
                    <a:lstStyle/>
                    <a:p>
                      <a:endParaRPr lang="en-US"/>
                    </a:p>
                  </a:txBody>
                  <a:tcPr/>
                </a:tc>
                <a:tc>
                  <a:txBody>
                    <a:bodyPr/>
                    <a:lstStyle/>
                    <a:p>
                      <a:endParaRPr lang="en-US" dirty="0"/>
                    </a:p>
                  </a:txBody>
                  <a:tcPr/>
                </a:tc>
              </a:tr>
            </a:tbl>
          </a:graphicData>
        </a:graphic>
      </p:graphicFrame>
    </p:spTree>
    <p:extLst>
      <p:ext uri="{BB962C8B-B14F-4D97-AF65-F5344CB8AC3E}">
        <p14:creationId xmlns:p14="http://schemas.microsoft.com/office/powerpoint/2010/main" xmlns="" val="360074276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smtClean="0">
                <a:latin typeface="Arial" panose="020B0604020202020204" pitchFamily="34" charset="0"/>
                <a:cs typeface="Arial" panose="020B0604020202020204" pitchFamily="34" charset="0"/>
              </a:rPr>
              <a:t>Handout # 2: </a:t>
            </a:r>
            <a:r>
              <a:rPr lang="en-US" sz="1800" b="1" dirty="0" smtClean="0">
                <a:latin typeface="Arial" panose="020B0604020202020204" pitchFamily="34" charset="0"/>
                <a:cs typeface="Arial" panose="020B0604020202020204" pitchFamily="34" charset="0"/>
              </a:rPr>
              <a:t>Jumbled Sentences and blank filling</a:t>
            </a:r>
            <a:endParaRPr lang="en-US" sz="1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US" sz="1800" dirty="0" smtClean="0">
                <a:latin typeface="Arial" panose="020B0604020202020204" pitchFamily="34" charset="0"/>
                <a:cs typeface="Arial" panose="020B0604020202020204" pitchFamily="34" charset="0"/>
              </a:rPr>
              <a:t>1.  Ah! Moscow! I have got a girlfriend there!</a:t>
            </a:r>
          </a:p>
          <a:p>
            <a:r>
              <a:rPr lang="en-US" sz="1800" dirty="0" smtClean="0">
                <a:latin typeface="Arial" panose="020B0604020202020204" pitchFamily="34" charset="0"/>
                <a:cs typeface="Arial" panose="020B0604020202020204" pitchFamily="34" charset="0"/>
              </a:rPr>
              <a:t>2. Which passport must I use?</a:t>
            </a:r>
          </a:p>
          <a:p>
            <a:r>
              <a:rPr lang="en-US" sz="1800" dirty="0" smtClean="0">
                <a:latin typeface="Arial" panose="020B0604020202020204" pitchFamily="34" charset="0"/>
                <a:cs typeface="Arial" panose="020B0604020202020204" pitchFamily="34" charset="0"/>
              </a:rPr>
              <a:t>Where must I stay?</a:t>
            </a:r>
          </a:p>
          <a:p>
            <a:r>
              <a:rPr lang="en-US" sz="1800" dirty="0" smtClean="0">
                <a:latin typeface="Arial" panose="020B0604020202020204" pitchFamily="34" charset="0"/>
                <a:cs typeface="Arial" panose="020B0604020202020204" pitchFamily="34" charset="0"/>
              </a:rPr>
              <a:t>What must I take with me?</a:t>
            </a:r>
          </a:p>
          <a:p>
            <a:r>
              <a:rPr lang="en-US" sz="1800" dirty="0" smtClean="0">
                <a:latin typeface="Arial" panose="020B0604020202020204" pitchFamily="34" charset="0"/>
                <a:cs typeface="Arial" panose="020B0604020202020204" pitchFamily="34" charset="0"/>
              </a:rPr>
              <a:t>What must I do?</a:t>
            </a:r>
          </a:p>
          <a:p>
            <a:pPr marL="0" indent="0">
              <a:buNone/>
            </a:pPr>
            <a:r>
              <a:rPr lang="en-US" sz="1800" dirty="0" smtClean="0">
                <a:latin typeface="Arial" panose="020B0604020202020204" pitchFamily="34" charset="0"/>
                <a:cs typeface="Arial" panose="020B0604020202020204" pitchFamily="34" charset="0"/>
              </a:rPr>
              <a:t>Employer: This is a very important mission 006</a:t>
            </a:r>
          </a:p>
          <a:p>
            <a:pPr marL="0" indent="0">
              <a:buNone/>
            </a:pPr>
            <a:r>
              <a:rPr lang="en-US" sz="1800" dirty="0" smtClean="0">
                <a:latin typeface="Arial" panose="020B0604020202020204" pitchFamily="34" charset="0"/>
                <a:cs typeface="Arial" panose="020B0604020202020204" pitchFamily="34" charset="0"/>
              </a:rPr>
              <a:t>006:-------------------------------------------------------------------------</a:t>
            </a:r>
          </a:p>
          <a:p>
            <a:pPr marL="0" indent="0">
              <a:buNone/>
            </a:pPr>
            <a:r>
              <a:rPr lang="en-US" sz="1800" dirty="0" smtClean="0">
                <a:latin typeface="Arial" panose="020B0604020202020204" pitchFamily="34" charset="0"/>
                <a:cs typeface="Arial" panose="020B0604020202020204" pitchFamily="34" charset="0"/>
              </a:rPr>
              <a:t>Employer: you must go to Moscow on tonight’s plan.</a:t>
            </a:r>
          </a:p>
          <a:p>
            <a:pPr marL="0" indent="0">
              <a:buNone/>
            </a:pPr>
            <a:r>
              <a:rPr lang="en-US" sz="1800" dirty="0" smtClean="0">
                <a:latin typeface="Arial" panose="020B0604020202020204" pitchFamily="34" charset="0"/>
                <a:cs typeface="Arial" panose="020B0604020202020204" pitchFamily="34" charset="0"/>
              </a:rPr>
              <a:t>006:__________________________________________________</a:t>
            </a:r>
          </a:p>
          <a:p>
            <a:pPr marL="0" indent="0">
              <a:buNone/>
            </a:pPr>
            <a:r>
              <a:rPr lang="en-US" sz="1800" dirty="0" smtClean="0">
                <a:latin typeface="Arial" panose="020B0604020202020204" pitchFamily="34" charset="0"/>
                <a:cs typeface="Arial" panose="020B0604020202020204" pitchFamily="34" charset="0"/>
              </a:rPr>
              <a:t>Employer: We know that, but you mustn’t visit her.</a:t>
            </a:r>
          </a:p>
          <a:p>
            <a:pPr marL="0" indent="0">
              <a:buNone/>
            </a:pPr>
            <a:r>
              <a:rPr lang="en-US" sz="1800" dirty="0" smtClean="0">
                <a:latin typeface="Arial" panose="020B0604020202020204" pitchFamily="34" charset="0"/>
                <a:cs typeface="Arial" panose="020B0604020202020204" pitchFamily="34" charset="0"/>
              </a:rPr>
              <a:t>006:__________________________________________________</a:t>
            </a:r>
          </a:p>
        </p:txBody>
      </p:sp>
    </p:spTree>
    <p:extLst>
      <p:ext uri="{BB962C8B-B14F-4D97-AF65-F5344CB8AC3E}">
        <p14:creationId xmlns:p14="http://schemas.microsoft.com/office/powerpoint/2010/main" xmlns="" val="262773746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a:latin typeface="Arial" panose="020B0604020202020204" pitchFamily="34" charset="0"/>
                <a:cs typeface="Arial" panose="020B0604020202020204" pitchFamily="34" charset="0"/>
              </a:rPr>
              <a:t>Handout # 2: </a:t>
            </a:r>
            <a:r>
              <a:rPr lang="en-US" sz="2800" b="1" dirty="0">
                <a:latin typeface="Arial" panose="020B0604020202020204" pitchFamily="34" charset="0"/>
                <a:cs typeface="Arial" panose="020B0604020202020204" pitchFamily="34" charset="0"/>
              </a:rPr>
              <a:t>Jumbled Sentences and blank filling</a:t>
            </a:r>
            <a:endParaRPr lang="en-US" sz="28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US" sz="1800" dirty="0" smtClean="0">
                <a:latin typeface="Arial" panose="020B0604020202020204" pitchFamily="34" charset="0"/>
                <a:cs typeface="Arial" panose="020B0604020202020204" pitchFamily="34" charset="0"/>
              </a:rPr>
              <a:t>Employer: You must go to the airport hotel, stay in your room and wait.</a:t>
            </a:r>
          </a:p>
          <a:p>
            <a:r>
              <a:rPr lang="en-US" sz="1800" dirty="0" smtClean="0">
                <a:latin typeface="Arial" panose="020B0604020202020204" pitchFamily="34" charset="0"/>
                <a:cs typeface="Arial" panose="020B0604020202020204" pitchFamily="34" charset="0"/>
              </a:rPr>
              <a:t>006:________________________________________________</a:t>
            </a:r>
          </a:p>
          <a:p>
            <a:r>
              <a:rPr lang="en-US" sz="1800" dirty="0" smtClean="0">
                <a:latin typeface="Arial" panose="020B0604020202020204" pitchFamily="34" charset="0"/>
                <a:cs typeface="Arial" panose="020B0604020202020204" pitchFamily="34" charset="0"/>
              </a:rPr>
              <a:t>Employer: Your Swiss passport, and you must speak Swiss German all the time. They mustn’t know your nationality.</a:t>
            </a:r>
          </a:p>
          <a:p>
            <a:r>
              <a:rPr lang="en-US" sz="1800" dirty="0" smtClean="0">
                <a:latin typeface="Arial" panose="020B0604020202020204" pitchFamily="34" charset="0"/>
                <a:cs typeface="Arial" panose="020B0604020202020204" pitchFamily="34" charset="0"/>
              </a:rPr>
              <a:t>006:___________________________________________________</a:t>
            </a:r>
          </a:p>
          <a:p>
            <a:r>
              <a:rPr lang="en-US" sz="1800" dirty="0" smtClean="0">
                <a:latin typeface="Arial" panose="020B0604020202020204" pitchFamily="34" charset="0"/>
                <a:cs typeface="Arial" panose="020B0604020202020204" pitchFamily="34" charset="0"/>
              </a:rPr>
              <a:t>Employer: Well, you mustn’t carry your gun, but take a lot of warm clothes. Good luck 006.</a:t>
            </a: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395906591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latin typeface="Arial" panose="020B0604020202020204" pitchFamily="34" charset="0"/>
                <a:cs typeface="Arial" panose="020B0604020202020204" pitchFamily="34" charset="0"/>
              </a:rPr>
              <a:t>Possible dialogue for preparation of role play</a:t>
            </a:r>
            <a:endParaRPr lang="en-US"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US" sz="1800" dirty="0" smtClean="0">
                <a:latin typeface="Arial" panose="020B0604020202020204" pitchFamily="34" charset="0"/>
                <a:cs typeface="Arial" panose="020B0604020202020204" pitchFamily="34" charset="0"/>
              </a:rPr>
              <a:t>A: Good morning</a:t>
            </a:r>
          </a:p>
          <a:p>
            <a:r>
              <a:rPr lang="en-US" sz="1800" dirty="0" smtClean="0">
                <a:latin typeface="Arial" panose="020B0604020202020204" pitchFamily="34" charset="0"/>
                <a:cs typeface="Arial" panose="020B0604020202020204" pitchFamily="34" charset="0"/>
              </a:rPr>
              <a:t>B: Good morning, can I help you?</a:t>
            </a:r>
          </a:p>
          <a:p>
            <a:r>
              <a:rPr lang="en-US" sz="1800" dirty="0" smtClean="0">
                <a:latin typeface="Arial" panose="020B0604020202020204" pitchFamily="34" charset="0"/>
                <a:cs typeface="Arial" panose="020B0604020202020204" pitchFamily="34" charset="0"/>
              </a:rPr>
              <a:t>A: </a:t>
            </a:r>
            <a:r>
              <a:rPr lang="en-US" sz="1800" dirty="0" err="1" smtClean="0">
                <a:latin typeface="Arial" panose="020B0604020202020204" pitchFamily="34" charset="0"/>
                <a:cs typeface="Arial" panose="020B0604020202020204" pitchFamily="34" charset="0"/>
              </a:rPr>
              <a:t>Er</a:t>
            </a:r>
            <a:r>
              <a:rPr lang="en-US" sz="1800" dirty="0" smtClean="0">
                <a:latin typeface="Arial" panose="020B0604020202020204" pitchFamily="34" charset="0"/>
                <a:cs typeface="Arial" panose="020B0604020202020204" pitchFamily="34" charset="0"/>
              </a:rPr>
              <a:t>………..yes, I’d like to work in Oceania during  the summer.</a:t>
            </a:r>
          </a:p>
          <a:p>
            <a:r>
              <a:rPr lang="en-US" sz="1800" dirty="0" smtClean="0">
                <a:latin typeface="Arial" panose="020B0604020202020204" pitchFamily="34" charset="0"/>
                <a:cs typeface="Arial" panose="020B0604020202020204" pitchFamily="34" charset="0"/>
              </a:rPr>
              <a:t>B: Hmm………I see….</a:t>
            </a:r>
          </a:p>
          <a:p>
            <a:r>
              <a:rPr lang="en-US" sz="1800" dirty="0" smtClean="0">
                <a:latin typeface="Arial" panose="020B0604020202020204" pitchFamily="34" charset="0"/>
                <a:cs typeface="Arial" panose="020B0604020202020204" pitchFamily="34" charset="0"/>
              </a:rPr>
              <a:t>A: Well, </a:t>
            </a:r>
            <a:r>
              <a:rPr lang="en-US" sz="1800" dirty="0" err="1" smtClean="0">
                <a:latin typeface="Arial" panose="020B0604020202020204" pitchFamily="34" charset="0"/>
                <a:cs typeface="Arial" panose="020B0604020202020204" pitchFamily="34" charset="0"/>
              </a:rPr>
              <a:t>er</a:t>
            </a:r>
            <a:r>
              <a:rPr lang="en-US" sz="1800" dirty="0" smtClean="0">
                <a:latin typeface="Arial" panose="020B0604020202020204" pitchFamily="34" charset="0"/>
                <a:cs typeface="Arial" panose="020B0604020202020204" pitchFamily="34" charset="0"/>
              </a:rPr>
              <a:t>….what must I do?</a:t>
            </a:r>
          </a:p>
          <a:p>
            <a:r>
              <a:rPr lang="en-US" sz="1800" dirty="0" smtClean="0">
                <a:latin typeface="Arial" panose="020B0604020202020204" pitchFamily="34" charset="0"/>
                <a:cs typeface="Arial" panose="020B0604020202020204" pitchFamily="34" charset="0"/>
              </a:rPr>
              <a:t>B: Well, first you must find a job.</a:t>
            </a:r>
          </a:p>
          <a:p>
            <a:r>
              <a:rPr lang="en-US" sz="1800" dirty="0" smtClean="0">
                <a:latin typeface="Arial" panose="020B0604020202020204" pitchFamily="34" charset="0"/>
                <a:cs typeface="Arial" panose="020B0604020202020204" pitchFamily="34" charset="0"/>
              </a:rPr>
              <a:t>A: Hmm…find  a job, before I go?</a:t>
            </a:r>
          </a:p>
          <a:p>
            <a:r>
              <a:rPr lang="en-US" sz="1800" dirty="0" smtClean="0">
                <a:latin typeface="Arial" panose="020B0604020202020204" pitchFamily="34" charset="0"/>
                <a:cs typeface="Arial" panose="020B0604020202020204" pitchFamily="34" charset="0"/>
              </a:rPr>
              <a:t>B: Yes, and you must have a letter from your employer and you mustn’t stay more than 30 days.</a:t>
            </a:r>
          </a:p>
          <a:p>
            <a:r>
              <a:rPr lang="en-US" sz="1800" dirty="0" smtClean="0">
                <a:latin typeface="Arial" panose="020B0604020202020204" pitchFamily="34" charset="0"/>
                <a:cs typeface="Arial" panose="020B0604020202020204" pitchFamily="34" charset="0"/>
              </a:rPr>
              <a:t>A: Must I have a passport?</a:t>
            </a:r>
          </a:p>
          <a:p>
            <a:r>
              <a:rPr lang="en-US" sz="1800" dirty="0" smtClean="0">
                <a:latin typeface="Arial" panose="020B0604020202020204" pitchFamily="34" charset="0"/>
                <a:cs typeface="Arial" panose="020B0604020202020204" pitchFamily="34" charset="0"/>
              </a:rPr>
              <a:t>Yes, you must have a valid passport.</a:t>
            </a:r>
          </a:p>
          <a:p>
            <a:r>
              <a:rPr lang="en-US" sz="1800" dirty="0" smtClean="0">
                <a:latin typeface="Arial" panose="020B0604020202020204" pitchFamily="34" charset="0"/>
                <a:cs typeface="Arial" panose="020B0604020202020204" pitchFamily="34" charset="0"/>
              </a:rPr>
              <a:t>Hmm. Well </a:t>
            </a:r>
            <a:r>
              <a:rPr lang="en-US" sz="1800" dirty="0" err="1" smtClean="0">
                <a:latin typeface="Arial" panose="020B0604020202020204" pitchFamily="34" charset="0"/>
                <a:cs typeface="Arial" panose="020B0604020202020204" pitchFamily="34" charset="0"/>
              </a:rPr>
              <a:t>er</a:t>
            </a:r>
            <a:r>
              <a:rPr lang="en-US" sz="1800" dirty="0" smtClean="0">
                <a:latin typeface="Arial" panose="020B0604020202020204" pitchFamily="34" charset="0"/>
                <a:cs typeface="Arial" panose="020B0604020202020204" pitchFamily="34" charset="0"/>
              </a:rPr>
              <a:t>…………thank you. B: You are welcome…Bye.</a:t>
            </a: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339389743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smtClean="0">
                <a:latin typeface="Arial" panose="020B0604020202020204" pitchFamily="34" charset="0"/>
                <a:cs typeface="Arial" panose="020B0604020202020204" pitchFamily="34" charset="0"/>
              </a:rPr>
              <a:t>Handout 3 A:</a:t>
            </a:r>
            <a:r>
              <a:rPr lang="en-US" sz="1800" dirty="0" smtClean="0">
                <a:latin typeface="Arial" panose="020B0604020202020204" pitchFamily="34" charset="0"/>
                <a:cs typeface="Arial" panose="020B0604020202020204" pitchFamily="34" charset="0"/>
              </a:rPr>
              <a:t> Handout 3 A could easily be written on BB and </a:t>
            </a:r>
            <a:r>
              <a:rPr lang="en-US" sz="1800" dirty="0" err="1" smtClean="0">
                <a:latin typeface="Arial" panose="020B0604020202020204" pitchFamily="34" charset="0"/>
                <a:cs typeface="Arial" panose="020B0604020202020204" pitchFamily="34" charset="0"/>
              </a:rPr>
              <a:t>Ss</a:t>
            </a:r>
            <a:r>
              <a:rPr lang="en-US" sz="1800" dirty="0" smtClean="0">
                <a:latin typeface="Arial" panose="020B0604020202020204" pitchFamily="34" charset="0"/>
                <a:cs typeface="Arial" panose="020B0604020202020204" pitchFamily="34" charset="0"/>
              </a:rPr>
              <a:t> asked to copy it to save paper on handouts</a:t>
            </a:r>
            <a:endParaRPr lang="en-US" sz="2800" dirty="0">
              <a:latin typeface="Arial" panose="020B0604020202020204" pitchFamily="34" charset="0"/>
              <a:cs typeface="Arial" panose="020B0604020202020204" pitchFamily="34"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3396547138"/>
              </p:ext>
            </p:extLst>
          </p:nvPr>
        </p:nvGraphicFramePr>
        <p:xfrm>
          <a:off x="770321" y="1786986"/>
          <a:ext cx="7922918" cy="4787517"/>
        </p:xfrm>
        <a:graphic>
          <a:graphicData uri="http://schemas.openxmlformats.org/drawingml/2006/table">
            <a:tbl>
              <a:tblPr firstRow="1" bandRow="1">
                <a:tableStyleId>{5C22544A-7EE6-4342-B048-85BDC9FD1C3A}</a:tableStyleId>
              </a:tblPr>
              <a:tblGrid>
                <a:gridCol w="1560755"/>
                <a:gridCol w="1068947"/>
                <a:gridCol w="940161"/>
                <a:gridCol w="1287887"/>
                <a:gridCol w="1171977"/>
                <a:gridCol w="914400"/>
                <a:gridCol w="978791"/>
              </a:tblGrid>
              <a:tr h="549359">
                <a:tc>
                  <a:txBody>
                    <a:bodyPr/>
                    <a:lstStyle/>
                    <a:p>
                      <a:r>
                        <a:rPr lang="en-US" dirty="0" smtClean="0"/>
                        <a:t>Tick or Cross as appropriate</a:t>
                      </a:r>
                      <a:endParaRPr lang="en-US" dirty="0"/>
                    </a:p>
                  </a:txBody>
                  <a:tcPr/>
                </a:tc>
                <a:tc>
                  <a:txBody>
                    <a:bodyPr/>
                    <a:lstStyle/>
                    <a:p>
                      <a:r>
                        <a:rPr lang="en-US" dirty="0" err="1" smtClean="0"/>
                        <a:t>Ruritania</a:t>
                      </a:r>
                      <a:endParaRPr lang="en-US" dirty="0"/>
                    </a:p>
                  </a:txBody>
                  <a:tcPr/>
                </a:tc>
                <a:tc>
                  <a:txBody>
                    <a:bodyPr/>
                    <a:lstStyle/>
                    <a:p>
                      <a:r>
                        <a:rPr lang="en-US" sz="1600" dirty="0" smtClean="0"/>
                        <a:t>Oceania</a:t>
                      </a:r>
                      <a:endParaRPr lang="en-US" sz="1600" dirty="0"/>
                    </a:p>
                  </a:txBody>
                  <a:tcPr/>
                </a:tc>
                <a:tc>
                  <a:txBody>
                    <a:bodyPr/>
                    <a:lstStyle/>
                    <a:p>
                      <a:r>
                        <a:rPr lang="en-US" dirty="0" err="1" smtClean="0"/>
                        <a:t>Orangeland</a:t>
                      </a:r>
                      <a:endParaRPr lang="en-US" dirty="0"/>
                    </a:p>
                  </a:txBody>
                  <a:tcPr/>
                </a:tc>
                <a:tc>
                  <a:txBody>
                    <a:bodyPr/>
                    <a:lstStyle/>
                    <a:p>
                      <a:r>
                        <a:rPr lang="en-US" dirty="0" err="1" smtClean="0"/>
                        <a:t>Spartugal</a:t>
                      </a:r>
                      <a:endParaRPr lang="en-US" dirty="0"/>
                    </a:p>
                  </a:txBody>
                  <a:tcPr/>
                </a:tc>
                <a:tc>
                  <a:txBody>
                    <a:bodyPr/>
                    <a:lstStyle/>
                    <a:p>
                      <a:r>
                        <a:rPr lang="en-US" dirty="0" err="1" smtClean="0"/>
                        <a:t>Toisity</a:t>
                      </a:r>
                      <a:endParaRPr lang="en-US" dirty="0"/>
                    </a:p>
                  </a:txBody>
                  <a:tcPr/>
                </a:tc>
                <a:tc>
                  <a:txBody>
                    <a:bodyPr/>
                    <a:lstStyle/>
                    <a:p>
                      <a:r>
                        <a:rPr lang="en-US" sz="1600" dirty="0" err="1" smtClean="0"/>
                        <a:t>Zeelacks</a:t>
                      </a:r>
                      <a:endParaRPr lang="en-US" sz="1600" dirty="0"/>
                    </a:p>
                  </a:txBody>
                  <a:tcPr/>
                </a:tc>
              </a:tr>
              <a:tr h="549359">
                <a:tc>
                  <a:txBody>
                    <a:bodyPr/>
                    <a:lstStyle/>
                    <a:p>
                      <a:r>
                        <a:rPr lang="en-US" sz="1600" dirty="0" smtClean="0"/>
                        <a:t>A job before arrival</a:t>
                      </a:r>
                      <a:endParaRPr lang="en-US" sz="1600" dirty="0"/>
                    </a:p>
                  </a:txBody>
                  <a:tcPr/>
                </a:tc>
                <a:tc>
                  <a:txBody>
                    <a:bodyPr/>
                    <a:lstStyle/>
                    <a:p>
                      <a:endParaRPr lang="en-US"/>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a:p>
                  </a:txBody>
                  <a:tcPr/>
                </a:tc>
              </a:tr>
              <a:tr h="549359">
                <a:tc>
                  <a:txBody>
                    <a:bodyPr/>
                    <a:lstStyle/>
                    <a:p>
                      <a:r>
                        <a:rPr lang="en-US" dirty="0" smtClean="0"/>
                        <a:t>An employers’ letter </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r>
              <a:tr h="549359">
                <a:tc>
                  <a:txBody>
                    <a:bodyPr/>
                    <a:lstStyle/>
                    <a:p>
                      <a:r>
                        <a:rPr lang="en-US" dirty="0" smtClean="0"/>
                        <a:t>A valid passport</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r>
              <a:tr h="549359">
                <a:tc>
                  <a:txBody>
                    <a:bodyPr/>
                    <a:lstStyle/>
                    <a:p>
                      <a:r>
                        <a:rPr lang="en-US" dirty="0" smtClean="0"/>
                        <a:t>A visa</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r>
              <a:tr h="549359">
                <a:tc>
                  <a:txBody>
                    <a:bodyPr/>
                    <a:lstStyle/>
                    <a:p>
                      <a:r>
                        <a:rPr lang="en-US" dirty="0" smtClean="0"/>
                        <a:t>Money on arrival</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r>
              <a:tr h="549359">
                <a:tc>
                  <a:txBody>
                    <a:bodyPr/>
                    <a:lstStyle/>
                    <a:p>
                      <a:r>
                        <a:rPr lang="en-US" dirty="0" smtClean="0"/>
                        <a:t>Vaccinations</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r>
              <a:tr h="549359">
                <a:tc>
                  <a:txBody>
                    <a:bodyPr/>
                    <a:lstStyle/>
                    <a:p>
                      <a:r>
                        <a:rPr lang="en-US" dirty="0" smtClean="0"/>
                        <a:t>Others</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r>
            </a:tbl>
          </a:graphicData>
        </a:graphic>
      </p:graphicFrame>
    </p:spTree>
    <p:extLst>
      <p:ext uri="{BB962C8B-B14F-4D97-AF65-F5344CB8AC3E}">
        <p14:creationId xmlns:p14="http://schemas.microsoft.com/office/powerpoint/2010/main" xmlns="" val="380906201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latin typeface="Arial" panose="020B0604020202020204" pitchFamily="34" charset="0"/>
                <a:cs typeface="Arial" panose="020B0604020202020204" pitchFamily="34" charset="0"/>
              </a:rPr>
              <a:t>Summary</a:t>
            </a:r>
            <a:endParaRPr lang="en-US"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fontScale="77500" lnSpcReduction="20000"/>
          </a:bodyPr>
          <a:lstStyle/>
          <a:p>
            <a:pPr marL="0" indent="0">
              <a:buNone/>
            </a:pPr>
            <a:r>
              <a:rPr lang="en-US" sz="2600" b="1" dirty="0">
                <a:latin typeface="Arial" panose="020B0604020202020204" pitchFamily="34" charset="0"/>
                <a:cs typeface="Arial" panose="020B0604020202020204" pitchFamily="34" charset="0"/>
              </a:rPr>
              <a:t>The last lesson plan was about the</a:t>
            </a:r>
          </a:p>
          <a:p>
            <a:pPr marL="0" indent="0">
              <a:buNone/>
            </a:pPr>
            <a:r>
              <a:rPr lang="en-US" sz="2600" b="1" dirty="0">
                <a:latin typeface="Arial" panose="020B0604020202020204" pitchFamily="34" charset="0"/>
                <a:cs typeface="Arial" panose="020B0604020202020204" pitchFamily="34" charset="0"/>
              </a:rPr>
              <a:t>Exponents:</a:t>
            </a:r>
            <a:r>
              <a:rPr lang="en-US" sz="2600" dirty="0">
                <a:latin typeface="Arial" panose="020B0604020202020204" pitchFamily="34" charset="0"/>
                <a:cs typeface="Arial" panose="020B0604020202020204" pitchFamily="34" charset="0"/>
              </a:rPr>
              <a:t>     Must I ? Yes you must. </a:t>
            </a:r>
          </a:p>
          <a:p>
            <a:pPr marL="0" indent="0">
              <a:buNone/>
            </a:pPr>
            <a:r>
              <a:rPr lang="en-US" sz="2600" dirty="0">
                <a:latin typeface="Arial" panose="020B0604020202020204" pitchFamily="34" charset="0"/>
                <a:cs typeface="Arial" panose="020B0604020202020204" pitchFamily="34" charset="0"/>
              </a:rPr>
              <a:t>                        You must/mustn’t</a:t>
            </a:r>
          </a:p>
          <a:p>
            <a:pPr marL="0" indent="0">
              <a:buNone/>
            </a:pPr>
            <a:r>
              <a:rPr lang="en-US" sz="2600" dirty="0">
                <a:latin typeface="Arial" panose="020B0604020202020204" pitchFamily="34" charset="0"/>
                <a:cs typeface="Arial" panose="020B0604020202020204" pitchFamily="34" charset="0"/>
              </a:rPr>
              <a:t>                         When/where/what must you…..</a:t>
            </a:r>
          </a:p>
          <a:p>
            <a:pPr marL="0" indent="0">
              <a:buNone/>
            </a:pPr>
            <a:r>
              <a:rPr lang="en-US" sz="2600" b="1" dirty="0">
                <a:latin typeface="Arial" panose="020B0604020202020204" pitchFamily="34" charset="0"/>
                <a:cs typeface="Arial" panose="020B0604020202020204" pitchFamily="34" charset="0"/>
              </a:rPr>
              <a:t>The aim was:</a:t>
            </a:r>
          </a:p>
          <a:p>
            <a:r>
              <a:rPr lang="en-US" sz="2600" dirty="0">
                <a:latin typeface="Arial" panose="020B0604020202020204" pitchFamily="34" charset="0"/>
                <a:cs typeface="Arial" panose="020B0604020202020204" pitchFamily="34" charset="0"/>
              </a:rPr>
              <a:t>To present, practice and produce some forms of the present tense </a:t>
            </a:r>
            <a:br>
              <a:rPr lang="en-US" sz="2600" dirty="0">
                <a:latin typeface="Arial" panose="020B0604020202020204" pitchFamily="34" charset="0"/>
                <a:cs typeface="Arial" panose="020B0604020202020204" pitchFamily="34" charset="0"/>
              </a:rPr>
            </a:br>
            <a:r>
              <a:rPr lang="en-US" sz="2600" dirty="0">
                <a:latin typeface="Arial" panose="020B0604020202020204" pitchFamily="34" charset="0"/>
                <a:cs typeface="Arial" panose="020B0604020202020204" pitchFamily="34" charset="0"/>
              </a:rPr>
              <a:t>            of must for expressing obligation.</a:t>
            </a:r>
          </a:p>
          <a:p>
            <a:pPr marL="0" indent="0">
              <a:buNone/>
            </a:pPr>
            <a:r>
              <a:rPr lang="en-US" sz="2600" dirty="0">
                <a:latin typeface="Arial" panose="020B0604020202020204" pitchFamily="34" charset="0"/>
                <a:cs typeface="Arial" panose="020B0604020202020204" pitchFamily="34" charset="0"/>
              </a:rPr>
              <a:t>               To develop listening skills for specific information.</a:t>
            </a:r>
          </a:p>
          <a:p>
            <a:pPr marL="0" indent="0">
              <a:buNone/>
            </a:pPr>
            <a:r>
              <a:rPr lang="en-US" sz="2600" dirty="0">
                <a:latin typeface="Arial" panose="020B0604020202020204" pitchFamily="34" charset="0"/>
                <a:cs typeface="Arial" panose="020B0604020202020204" pitchFamily="34" charset="0"/>
              </a:rPr>
              <a:t>               To check or teach certain vocabulary items: </a:t>
            </a:r>
            <a:br>
              <a:rPr lang="en-US" sz="2600" dirty="0">
                <a:latin typeface="Arial" panose="020B0604020202020204" pitchFamily="34" charset="0"/>
                <a:cs typeface="Arial" panose="020B0604020202020204" pitchFamily="34" charset="0"/>
              </a:rPr>
            </a:br>
            <a:r>
              <a:rPr lang="en-US" sz="2600" dirty="0">
                <a:latin typeface="Arial" panose="020B0604020202020204" pitchFamily="34" charset="0"/>
                <a:cs typeface="Arial" panose="020B0604020202020204" pitchFamily="34" charset="0"/>
              </a:rPr>
              <a:t>               visa/valid/passport/to carry/ a gun/ an employer / a vaccination</a:t>
            </a:r>
          </a:p>
          <a:p>
            <a:pPr marL="0" indent="0">
              <a:buNone/>
            </a:pPr>
            <a:r>
              <a:rPr lang="en-US" sz="2600" b="1" dirty="0">
                <a:latin typeface="Arial" panose="020B0604020202020204" pitchFamily="34" charset="0"/>
                <a:cs typeface="Arial" panose="020B0604020202020204" pitchFamily="34" charset="0"/>
              </a:rPr>
              <a:t>Teaching aids were</a:t>
            </a:r>
            <a:r>
              <a:rPr lang="en-US" sz="2600" dirty="0">
                <a:latin typeface="Arial" panose="020B0604020202020204" pitchFamily="34" charset="0"/>
                <a:cs typeface="Arial" panose="020B0604020202020204" pitchFamily="34" charset="0"/>
              </a:rPr>
              <a:t>:</a:t>
            </a:r>
          </a:p>
          <a:p>
            <a:pPr marL="0" indent="0">
              <a:buNone/>
            </a:pPr>
            <a:r>
              <a:rPr lang="en-US" sz="2600" dirty="0">
                <a:latin typeface="Arial" panose="020B0604020202020204" pitchFamily="34" charset="0"/>
                <a:cs typeface="Arial" panose="020B0604020202020204" pitchFamily="34" charset="0"/>
              </a:rPr>
              <a:t>Picture, Cassette, 3 sets of handouts, 2 sets of cards, 2 OHP </a:t>
            </a:r>
            <a:br>
              <a:rPr lang="en-US" sz="2600" dirty="0">
                <a:latin typeface="Arial" panose="020B0604020202020204" pitchFamily="34" charset="0"/>
                <a:cs typeface="Arial" panose="020B0604020202020204" pitchFamily="34" charset="0"/>
              </a:rPr>
            </a:br>
            <a:r>
              <a:rPr lang="en-US" sz="2600" dirty="0">
                <a:latin typeface="Arial" panose="020B0604020202020204" pitchFamily="34" charset="0"/>
                <a:cs typeface="Arial" panose="020B0604020202020204" pitchFamily="34" charset="0"/>
              </a:rPr>
              <a:t>              transparencies, OHP, BB, Cassette player</a:t>
            </a:r>
          </a:p>
          <a:p>
            <a:endParaRPr lang="en-US" dirty="0"/>
          </a:p>
        </p:txBody>
      </p:sp>
    </p:spTree>
    <p:extLst>
      <p:ext uri="{BB962C8B-B14F-4D97-AF65-F5344CB8AC3E}">
        <p14:creationId xmlns:p14="http://schemas.microsoft.com/office/powerpoint/2010/main" xmlns="" val="232475385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smtClean="0">
                <a:latin typeface="Arial" panose="020B0604020202020204" pitchFamily="34" charset="0"/>
                <a:cs typeface="Arial" panose="020B0604020202020204" pitchFamily="34" charset="0"/>
              </a:rPr>
              <a:t>Summary</a:t>
            </a:r>
            <a:endParaRPr lang="en-US" sz="28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marL="0" indent="0">
              <a:buNone/>
            </a:pPr>
            <a:r>
              <a:rPr lang="en-US" sz="1800" b="1" dirty="0">
                <a:latin typeface="Arial" panose="020B0604020202020204" pitchFamily="34" charset="0"/>
                <a:cs typeface="Arial" panose="020B0604020202020204" pitchFamily="34" charset="0"/>
              </a:rPr>
              <a:t>Procedure</a:t>
            </a:r>
          </a:p>
          <a:p>
            <a:pPr marL="0" indent="0">
              <a:buNone/>
            </a:pPr>
            <a:r>
              <a:rPr lang="en-US" sz="1800" b="1" dirty="0">
                <a:latin typeface="Arial" panose="020B0604020202020204" pitchFamily="34" charset="0"/>
                <a:cs typeface="Arial" panose="020B0604020202020204" pitchFamily="34" charset="0"/>
              </a:rPr>
              <a:t>Warm up</a:t>
            </a:r>
            <a:r>
              <a:rPr lang="en-US" sz="1800" dirty="0">
                <a:latin typeface="Arial" panose="020B0604020202020204" pitchFamily="34" charset="0"/>
                <a:cs typeface="Arial" panose="020B0604020202020204" pitchFamily="34" charset="0"/>
              </a:rPr>
              <a:t>:</a:t>
            </a:r>
          </a:p>
          <a:p>
            <a:pPr marL="0" indent="0">
              <a:buNone/>
            </a:pPr>
            <a:r>
              <a:rPr lang="en-US" sz="1800" dirty="0">
                <a:latin typeface="Arial" panose="020B0604020202020204" pitchFamily="34" charset="0"/>
                <a:cs typeface="Arial" panose="020B0604020202020204" pitchFamily="34" charset="0"/>
              </a:rPr>
              <a:t>--T puts picture on BB and elicits from the class his possible name/age/job/ </a:t>
            </a:r>
            <a:br>
              <a:rPr lang="en-US" sz="1800" dirty="0">
                <a:latin typeface="Arial" panose="020B0604020202020204" pitchFamily="34" charset="0"/>
                <a:cs typeface="Arial" panose="020B0604020202020204" pitchFamily="34" charset="0"/>
              </a:rPr>
            </a:br>
            <a:r>
              <a:rPr lang="en-US" sz="1800" dirty="0">
                <a:latin typeface="Arial" panose="020B0604020202020204" pitchFamily="34" charset="0"/>
                <a:cs typeface="Arial" panose="020B0604020202020204" pitchFamily="34" charset="0"/>
              </a:rPr>
              <a:t>  nationality, prompting if necessary.</a:t>
            </a:r>
          </a:p>
          <a:p>
            <a:pPr marL="0" indent="0">
              <a:buNone/>
            </a:pPr>
            <a:r>
              <a:rPr lang="en-US" sz="1800" dirty="0">
                <a:latin typeface="Arial" panose="020B0604020202020204" pitchFamily="34" charset="0"/>
                <a:cs typeface="Arial" panose="020B0604020202020204" pitchFamily="34" charset="0"/>
              </a:rPr>
              <a:t>--T writes most suitable suggestions under picture.</a:t>
            </a:r>
          </a:p>
          <a:p>
            <a:pPr marL="0" indent="0">
              <a:buNone/>
            </a:pPr>
            <a:r>
              <a:rPr lang="en-US" sz="1800" dirty="0">
                <a:latin typeface="Arial" panose="020B0604020202020204" pitchFamily="34" charset="0"/>
                <a:cs typeface="Arial" panose="020B0604020202020204" pitchFamily="34" charset="0"/>
              </a:rPr>
              <a:t>--T asks </a:t>
            </a:r>
            <a:r>
              <a:rPr lang="en-US" sz="1800" dirty="0" err="1">
                <a:latin typeface="Arial" panose="020B0604020202020204" pitchFamily="34" charset="0"/>
                <a:cs typeface="Arial" panose="020B0604020202020204" pitchFamily="34" charset="0"/>
              </a:rPr>
              <a:t>Ss</a:t>
            </a:r>
            <a:r>
              <a:rPr lang="en-US" sz="1800" dirty="0">
                <a:latin typeface="Arial" panose="020B0604020202020204" pitchFamily="34" charset="0"/>
                <a:cs typeface="Arial" panose="020B0604020202020204" pitchFamily="34" charset="0"/>
              </a:rPr>
              <a:t> to listen to cassette dialogue and compare their suggestions with the information given on the cassette.</a:t>
            </a:r>
          </a:p>
          <a:p>
            <a:pPr marL="0" indent="0">
              <a:buNone/>
            </a:pPr>
            <a:r>
              <a:rPr lang="en-US" sz="1800" b="1" dirty="0">
                <a:latin typeface="Arial" panose="020B0604020202020204" pitchFamily="34" charset="0"/>
                <a:cs typeface="Arial" panose="020B0604020202020204" pitchFamily="34" charset="0"/>
              </a:rPr>
              <a:t>Presentation</a:t>
            </a:r>
          </a:p>
          <a:p>
            <a:pPr marL="0" indent="0">
              <a:buNone/>
            </a:pPr>
            <a:r>
              <a:rPr lang="en-US" sz="1800" b="1" dirty="0">
                <a:latin typeface="Arial" panose="020B0604020202020204" pitchFamily="34" charset="0"/>
                <a:cs typeface="Arial" panose="020B0604020202020204" pitchFamily="34" charset="0"/>
              </a:rPr>
              <a:t>Practice </a:t>
            </a:r>
          </a:p>
          <a:p>
            <a:pPr marL="0" indent="0">
              <a:buNone/>
            </a:pPr>
            <a:r>
              <a:rPr lang="en-US" sz="1800" b="1" dirty="0">
                <a:latin typeface="Arial" panose="020B0604020202020204" pitchFamily="34" charset="0"/>
                <a:cs typeface="Arial" panose="020B0604020202020204" pitchFamily="34" charset="0"/>
              </a:rPr>
              <a:t>Production: role play</a:t>
            </a:r>
          </a:p>
          <a:p>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408758575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285</TotalTime>
  <Words>1252</Words>
  <Application>Microsoft Office PowerPoint</Application>
  <PresentationFormat>On-screen Show (4:3)</PresentationFormat>
  <Paragraphs>142</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Lesson and Practical teaching ideas: Expression obligation with ‘must’: a lesson plan</vt:lpstr>
      <vt:lpstr>Review of the last lecture</vt:lpstr>
      <vt:lpstr>Modal verbs….</vt:lpstr>
      <vt:lpstr>Expression obligation with ‘must’: a lesson plan</vt:lpstr>
      <vt:lpstr>Expression obligation with ‘must’: a lesson plan</vt:lpstr>
      <vt:lpstr>Expression obligation with ‘must’: a lesson plan</vt:lpstr>
      <vt:lpstr>Expression obligation with ‘must’: a lesson plan</vt:lpstr>
      <vt:lpstr>Expression obligation with ‘must’: a lesson plan</vt:lpstr>
      <vt:lpstr>Expression obligation with ‘must’: a lesson plan</vt:lpstr>
      <vt:lpstr>Expression obligation with ‘must’: a lesson plan</vt:lpstr>
      <vt:lpstr>Expression obligation with ‘must’: a lesson plan</vt:lpstr>
      <vt:lpstr>Picture:</vt:lpstr>
      <vt:lpstr>Handout # 1 Diary 006: this handout could be on BB and ss asked to copy it to save paper on handouts.</vt:lpstr>
      <vt:lpstr>Handout # 2: Jumbled Sentences and blank filling</vt:lpstr>
      <vt:lpstr>Handout # 2: Jumbled Sentences and blank filling</vt:lpstr>
      <vt:lpstr>Possible dialogue for preparation of role play</vt:lpstr>
      <vt:lpstr>Handout 3 A: Handout 3 A could easily be written on BB and Ss asked to copy it to save paper on handouts</vt:lpstr>
      <vt:lpstr>Summary</vt:lpstr>
      <vt:lpstr>Summary</vt:lpstr>
    </vt:vector>
  </TitlesOfParts>
  <Company>Windows User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and Practical teaching ideas: Expression obligation with ‘must’: a lesson plan</dc:title>
  <dc:creator>DELL</dc:creator>
  <cp:lastModifiedBy>NTS</cp:lastModifiedBy>
  <cp:revision>27</cp:revision>
  <dcterms:created xsi:type="dcterms:W3CDTF">2014-03-03T01:56:39Z</dcterms:created>
  <dcterms:modified xsi:type="dcterms:W3CDTF">2014-03-25T08:07:07Z</dcterms:modified>
</cp:coreProperties>
</file>