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1" r:id="rId17"/>
    <p:sldId id="273"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1239021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335134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763A7-74AF-42EB-8146-AB4EEBC4AE08}"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1048104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B763A7-74AF-42EB-8146-AB4EEBC4AE08}" type="datetimeFigureOut">
              <a:rPr lang="en-US" smtClean="0"/>
              <a:pPr/>
              <a:t>3/20/2014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2791559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B763A7-74AF-42EB-8146-AB4EEBC4AE08}" type="datetimeFigureOut">
              <a:rPr lang="en-US" smtClean="0"/>
              <a:pPr/>
              <a:t>3/20/2014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3275521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B763A7-74AF-42EB-8146-AB4EEBC4AE08}" type="datetimeFigureOut">
              <a:rPr lang="en-US" smtClean="0"/>
              <a:pPr/>
              <a:t>3/20/2014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2845901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763A7-74AF-42EB-8146-AB4EEBC4AE08}" type="datetimeFigureOut">
              <a:rPr lang="en-US" smtClean="0"/>
              <a:pPr/>
              <a:t>3/20/2014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96085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763A7-74AF-42EB-8146-AB4EEBC4AE08}" type="datetimeFigureOut">
              <a:rPr lang="en-US" smtClean="0"/>
              <a:pPr/>
              <a:t>3/20/2014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3935277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763A7-74AF-42EB-8146-AB4EEBC4AE08}" type="datetimeFigureOut">
              <a:rPr lang="en-US" smtClean="0"/>
              <a:pPr/>
              <a:t>3/20/2014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1871046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18470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B763A7-74AF-42EB-8146-AB4EEBC4AE08}" type="datetimeFigureOut">
              <a:rPr lang="en-US" smtClean="0"/>
              <a:pPr/>
              <a:t>3/20/2014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2799785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B763A7-74AF-42EB-8146-AB4EEBC4AE08}" type="datetimeFigureOut">
              <a:rPr lang="en-US" smtClean="0"/>
              <a:pPr/>
              <a:t>3/20/2014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97445-5CAC-4F95-A56C-772B13801E8E}" type="slidenum">
              <a:rPr lang="en-US" smtClean="0"/>
              <a:pPr/>
              <a:t>‹#›</a:t>
            </a:fld>
            <a:endParaRPr lang="en-US"/>
          </a:p>
        </p:txBody>
      </p:sp>
    </p:spTree>
    <p:extLst>
      <p:ext uri="{BB962C8B-B14F-4D97-AF65-F5344CB8AC3E}">
        <p14:creationId xmlns="" xmlns:p14="http://schemas.microsoft.com/office/powerpoint/2010/main" val="37524423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0581"/>
            <a:ext cx="7772400" cy="2387600"/>
          </a:xfrm>
        </p:spPr>
        <p:txBody>
          <a:bodyPr>
            <a:normAutofit/>
          </a:bodyPr>
          <a:lstStyle/>
          <a:p>
            <a:r>
              <a:rPr lang="en-US" sz="2800" b="1" dirty="0" smtClean="0">
                <a:latin typeface="Arial" panose="020B0604020202020204" pitchFamily="34" charset="0"/>
                <a:cs typeface="Arial" panose="020B0604020202020204" pitchFamily="34" charset="0"/>
              </a:rPr>
              <a:t>Classroom teaching techniques:</a:t>
            </a:r>
            <a:br>
              <a:rPr lang="en-US" sz="2800" b="1"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Role play</a:t>
            </a: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b="1" dirty="0" smtClean="0"/>
              <a:t>Lecture # 11</a:t>
            </a:r>
            <a:endParaRPr lang="en-US" b="1" dirty="0"/>
          </a:p>
        </p:txBody>
      </p:sp>
    </p:spTree>
    <p:extLst>
      <p:ext uri="{BB962C8B-B14F-4D97-AF65-F5344CB8AC3E}">
        <p14:creationId xmlns="" xmlns:p14="http://schemas.microsoft.com/office/powerpoint/2010/main" val="39990497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Lecture 10</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b="1" dirty="0">
                <a:latin typeface="Arial" panose="020B0604020202020204" pitchFamily="34" charset="0"/>
                <a:cs typeface="Arial" panose="020B0604020202020204" pitchFamily="34" charset="0"/>
              </a:rPr>
              <a:t>In this lecture, we talked about  structured and unstructured conversations in detail.</a:t>
            </a:r>
          </a:p>
          <a:p>
            <a:r>
              <a:rPr lang="en-US" sz="1800" b="1" dirty="0">
                <a:latin typeface="Arial" panose="020B0604020202020204" pitchFamily="34" charset="0"/>
                <a:cs typeface="Arial" panose="020B0604020202020204" pitchFamily="34" charset="0"/>
              </a:rPr>
              <a:t>We discussed pyramid discussions  which has four stages:</a:t>
            </a:r>
          </a:p>
          <a:p>
            <a:pPr marL="0" indent="0">
              <a:buNone/>
            </a:pPr>
            <a:r>
              <a:rPr lang="en-US" sz="1800" b="1" dirty="0">
                <a:latin typeface="Arial" panose="020B0604020202020204" pitchFamily="34" charset="0"/>
                <a:cs typeface="Arial" panose="020B0604020202020204" pitchFamily="34" charset="0"/>
              </a:rPr>
              <a:t>We took camping example for our discussion. Stages 1 gives information;  Stage 2 require discussion; stage 3 needs pair work; stage 4 requires argumentation.</a:t>
            </a:r>
          </a:p>
          <a:p>
            <a:pPr marL="0" indent="0">
              <a:buNone/>
            </a:pPr>
            <a:r>
              <a:rPr lang="en-US" sz="1800" b="1" dirty="0">
                <a:latin typeface="Arial" panose="020B0604020202020204" pitchFamily="34" charset="0"/>
                <a:cs typeface="Arial" panose="020B0604020202020204" pitchFamily="34" charset="0"/>
              </a:rPr>
              <a:t>Using statements for conversation structures.</a:t>
            </a:r>
          </a:p>
          <a:p>
            <a:r>
              <a:rPr lang="en-US" sz="1800" b="1" dirty="0">
                <a:latin typeface="Arial" panose="020B0604020202020204" pitchFamily="34" charset="0"/>
                <a:cs typeface="Arial" panose="020B0604020202020204" pitchFamily="34" charset="0"/>
              </a:rPr>
              <a:t> Modifying </a:t>
            </a:r>
          </a:p>
          <a:p>
            <a:r>
              <a:rPr lang="en-US" sz="1800" b="1" dirty="0">
                <a:latin typeface="Arial" panose="020B0604020202020204" pitchFamily="34" charset="0"/>
                <a:cs typeface="Arial" panose="020B0604020202020204" pitchFamily="34" charset="0"/>
              </a:rPr>
              <a:t> Sequencing</a:t>
            </a:r>
          </a:p>
          <a:p>
            <a:r>
              <a:rPr lang="en-US" sz="1800" b="1" dirty="0">
                <a:latin typeface="Arial" panose="020B0604020202020204" pitchFamily="34" charset="0"/>
                <a:cs typeface="Arial" panose="020B0604020202020204" pitchFamily="34" charset="0"/>
              </a:rPr>
              <a:t> Defending</a:t>
            </a:r>
            <a:endParaRPr lang="en-US" sz="1800" b="1" dirty="0"/>
          </a:p>
        </p:txBody>
      </p:sp>
    </p:spTree>
    <p:extLst>
      <p:ext uri="{BB962C8B-B14F-4D97-AF65-F5344CB8AC3E}">
        <p14:creationId xmlns="" xmlns:p14="http://schemas.microsoft.com/office/powerpoint/2010/main" val="2043440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Arial" panose="020B0604020202020204" pitchFamily="34" charset="0"/>
                <a:cs typeface="Arial" panose="020B0604020202020204" pitchFamily="34" charset="0"/>
              </a:rPr>
              <a:t>Role Play</a:t>
            </a:r>
            <a:endParaRPr lang="en-US" sz="3200"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2" cstate="print"/>
          <a:stretch>
            <a:fillRect/>
          </a:stretch>
        </p:blipFill>
        <p:spPr>
          <a:xfrm>
            <a:off x="1017432" y="1519707"/>
            <a:ext cx="6684134" cy="4417453"/>
          </a:xfrm>
          <a:prstGeom prst="rect">
            <a:avLst/>
          </a:prstGeom>
        </p:spPr>
      </p:pic>
    </p:spTree>
    <p:extLst>
      <p:ext uri="{BB962C8B-B14F-4D97-AF65-F5344CB8AC3E}">
        <p14:creationId xmlns="" xmlns:p14="http://schemas.microsoft.com/office/powerpoint/2010/main" val="30712576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What is a Role Play?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dirty="0" smtClean="0">
                <a:latin typeface="Arial" panose="020B0604020202020204" pitchFamily="34" charset="0"/>
                <a:cs typeface="Arial" panose="020B0604020202020204" pitchFamily="34" charset="0"/>
              </a:rPr>
              <a:t>Role-play is any speaking activity when you either put yourself into somebody else's shoes, or when you stay in your own shoes but put yourself into an imaginary situation!</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Imaginary people - The joy of role-play is that students can 'become' anyone they like for a short time! The President, the Queen, a millionaire, a pop star …….. the choice is endless! Students can also take on the opinions of someone else. 'For and Against' debates can be used and the class can be split into those who are expressing views in </a:t>
            </a:r>
            <a:r>
              <a:rPr lang="en-US" sz="1800" dirty="0" smtClean="0">
                <a:latin typeface="Arial" panose="020B0604020202020204" pitchFamily="34" charset="0"/>
                <a:cs typeface="Arial" panose="020B0604020202020204" pitchFamily="34" charset="0"/>
              </a:rPr>
              <a:t>favor </a:t>
            </a:r>
            <a:r>
              <a:rPr lang="en-US" sz="1800" dirty="0">
                <a:latin typeface="Arial" panose="020B0604020202020204" pitchFamily="34" charset="0"/>
                <a:cs typeface="Arial" panose="020B0604020202020204" pitchFamily="34" charset="0"/>
              </a:rPr>
              <a:t>and those who are against the theme</a:t>
            </a:r>
            <a:r>
              <a:rPr lang="en-US" sz="1800" dirty="0" smtClean="0">
                <a:latin typeface="Arial" panose="020B0604020202020204" pitchFamily="34" charset="0"/>
                <a:cs typeface="Arial" panose="020B0604020202020204" pitchFamily="34" charset="0"/>
              </a:rPr>
              <a:t>.</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Imaginary situations - Functional language for a multitude of scenarios can be activated and </a:t>
            </a:r>
            <a:r>
              <a:rPr lang="en-US" sz="1800" dirty="0" smtClean="0">
                <a:latin typeface="Arial" panose="020B0604020202020204" pitchFamily="34" charset="0"/>
                <a:cs typeface="Arial" panose="020B0604020202020204" pitchFamily="34" charset="0"/>
              </a:rPr>
              <a:t>practiced </a:t>
            </a:r>
            <a:r>
              <a:rPr lang="en-US" sz="1800" dirty="0">
                <a:latin typeface="Arial" panose="020B0604020202020204" pitchFamily="34" charset="0"/>
                <a:cs typeface="Arial" panose="020B0604020202020204" pitchFamily="34" charset="0"/>
              </a:rPr>
              <a:t>through role-play. 'At the restaurant', 'Checking in at the airport', 'Looking for lost property' are all possible role-plays. </a:t>
            </a:r>
          </a:p>
        </p:txBody>
      </p:sp>
    </p:spTree>
    <p:extLst>
      <p:ext uri="{BB962C8B-B14F-4D97-AF65-F5344CB8AC3E}">
        <p14:creationId xmlns="" xmlns:p14="http://schemas.microsoft.com/office/powerpoint/2010/main" val="794479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Why use role-play? </a:t>
            </a: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dirty="0" smtClean="0">
                <a:latin typeface="Arial" panose="020B0604020202020204" pitchFamily="34" charset="0"/>
                <a:cs typeface="Arial" panose="020B0604020202020204" pitchFamily="34" charset="0"/>
              </a:rPr>
              <a:t>It </a:t>
            </a:r>
            <a:r>
              <a:rPr lang="en-US" sz="1800" dirty="0">
                <a:latin typeface="Arial" panose="020B0604020202020204" pitchFamily="34" charset="0"/>
                <a:cs typeface="Arial" panose="020B0604020202020204" pitchFamily="34" charset="0"/>
              </a:rPr>
              <a:t>is widely agreed that learning takes place when activities are engaging and memorable. Jeremy Harmer advocates the use of role-play for the following reasons:</a:t>
            </a:r>
          </a:p>
          <a:p>
            <a:pPr lvl="0"/>
            <a:r>
              <a:rPr lang="en-US" sz="1800" dirty="0">
                <a:latin typeface="Arial" panose="020B0604020202020204" pitchFamily="34" charset="0"/>
                <a:cs typeface="Arial" panose="020B0604020202020204" pitchFamily="34" charset="0"/>
              </a:rPr>
              <a:t>It's fun and </a:t>
            </a:r>
            <a:r>
              <a:rPr lang="en-US" sz="1800" dirty="0" smtClean="0">
                <a:latin typeface="Arial" panose="020B0604020202020204" pitchFamily="34" charset="0"/>
                <a:cs typeface="Arial" panose="020B0604020202020204" pitchFamily="34" charset="0"/>
              </a:rPr>
              <a:t>motivating. It maximizes student talking time</a:t>
            </a:r>
            <a:endParaRPr lang="en-US" sz="1800" dirty="0">
              <a:latin typeface="Arial" panose="020B0604020202020204" pitchFamily="34" charset="0"/>
              <a:cs typeface="Arial" panose="020B0604020202020204" pitchFamily="34" charset="0"/>
            </a:endParaRPr>
          </a:p>
          <a:p>
            <a:pPr lvl="0"/>
            <a:r>
              <a:rPr lang="en-US" sz="1800" dirty="0">
                <a:latin typeface="Arial" panose="020B0604020202020204" pitchFamily="34" charset="0"/>
                <a:cs typeface="Arial" panose="020B0604020202020204" pitchFamily="34" charset="0"/>
              </a:rPr>
              <a:t>Quieter students get the chance to express themselves in a more forthright </a:t>
            </a:r>
            <a:r>
              <a:rPr lang="en-US" sz="1800" dirty="0" smtClean="0">
                <a:latin typeface="Arial" panose="020B0604020202020204" pitchFamily="34" charset="0"/>
                <a:cs typeface="Arial" panose="020B0604020202020204" pitchFamily="34" charset="0"/>
              </a:rPr>
              <a:t>way.</a:t>
            </a:r>
            <a:endParaRPr lang="en-US" sz="1800" dirty="0">
              <a:latin typeface="Arial" panose="020B0604020202020204" pitchFamily="34" charset="0"/>
              <a:cs typeface="Arial" panose="020B0604020202020204" pitchFamily="34" charset="0"/>
            </a:endParaRPr>
          </a:p>
          <a:p>
            <a:pPr lvl="0"/>
            <a:r>
              <a:rPr lang="en-US" sz="1800" dirty="0">
                <a:latin typeface="Arial" panose="020B0604020202020204" pitchFamily="34" charset="0"/>
                <a:cs typeface="Arial" panose="020B0604020202020204" pitchFamily="34" charset="0"/>
              </a:rPr>
              <a:t>The world of the classroom is broadened to include the outside world - thus offering a much wider range of language opportunities</a:t>
            </a:r>
          </a:p>
          <a:p>
            <a:pPr algn="just"/>
            <a:r>
              <a:rPr lang="en-US" sz="1800" dirty="0" smtClean="0">
                <a:latin typeface="Arial" panose="020B0604020202020204" pitchFamily="34" charset="0"/>
                <a:cs typeface="Arial" panose="020B0604020202020204" pitchFamily="34" charset="0"/>
              </a:rPr>
              <a:t>In </a:t>
            </a:r>
            <a:r>
              <a:rPr lang="en-US" sz="1800" dirty="0">
                <a:latin typeface="Arial" panose="020B0604020202020204" pitchFamily="34" charset="0"/>
                <a:cs typeface="Arial" panose="020B0604020202020204" pitchFamily="34" charset="0"/>
              </a:rPr>
              <a:t>addition to these reasons, students who will at some point travel to an English-speaking country are given a chance to rehearse their English in a safe environment. Real situations can be created and students can benefit from the practice. Mistakes can be made with no drastic </a:t>
            </a:r>
            <a:r>
              <a:rPr lang="en-US" sz="1800" dirty="0" smtClean="0">
                <a:latin typeface="Arial" panose="020B0604020202020204" pitchFamily="34" charset="0"/>
                <a:cs typeface="Arial" panose="020B0604020202020204" pitchFamily="34" charset="0"/>
              </a:rPr>
              <a:t>consequences</a:t>
            </a:r>
          </a:p>
          <a:p>
            <a:pPr algn="just"/>
            <a:r>
              <a:rPr lang="en-US" sz="1800" dirty="0" smtClean="0">
                <a:latin typeface="Arial" panose="020B0604020202020204" pitchFamily="34" charset="0"/>
                <a:cs typeface="Arial" panose="020B0604020202020204" pitchFamily="34" charset="0"/>
              </a:rPr>
              <a:t>Shy students can also benefit from group activity.</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1267235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Prepare for success</a:t>
            </a:r>
            <a:r>
              <a:rPr lang="en-US" sz="1800" dirty="0"/>
              <a:t/>
            </a:r>
            <a:br>
              <a:rPr lang="en-US" sz="1800" dirty="0"/>
            </a:br>
            <a:r>
              <a:rPr lang="en-US" sz="1800" dirty="0">
                <a:latin typeface="Arial" panose="020B0604020202020204" pitchFamily="34" charset="0"/>
                <a:cs typeface="Arial" panose="020B0604020202020204" pitchFamily="34" charset="0"/>
              </a:rPr>
              <a:t>Role-play is possible at elementary levels providing the students have been thoroughly prepared</a:t>
            </a:r>
            <a:r>
              <a:rPr lang="en-US" sz="1800" dirty="0" smtClean="0">
                <a:latin typeface="Arial" panose="020B0604020202020204" pitchFamily="34" charset="0"/>
                <a:cs typeface="Arial" panose="020B0604020202020204" pitchFamily="34" charset="0"/>
              </a:rPr>
              <a:t>.</a:t>
            </a:r>
          </a:p>
          <a:p>
            <a:r>
              <a:rPr lang="en-US" sz="1800" dirty="0" smtClean="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Try to think through the language the students will need and make sure this language has been presented. </a:t>
            </a:r>
            <a:endParaRPr lang="en-US" sz="1800" dirty="0" smtClean="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Students </a:t>
            </a:r>
            <a:r>
              <a:rPr lang="en-US" sz="1800" dirty="0">
                <a:latin typeface="Arial" panose="020B0604020202020204" pitchFamily="34" charset="0"/>
                <a:cs typeface="Arial" panose="020B0604020202020204" pitchFamily="34" charset="0"/>
              </a:rPr>
              <a:t>may need the extra support of having the language on the board. </a:t>
            </a:r>
            <a:endParaRPr lang="en-US" sz="1800" dirty="0" smtClean="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I </a:t>
            </a:r>
            <a:r>
              <a:rPr lang="en-US" sz="1800" dirty="0">
                <a:latin typeface="Arial" panose="020B0604020202020204" pitchFamily="34" charset="0"/>
                <a:cs typeface="Arial" panose="020B0604020202020204" pitchFamily="34" charset="0"/>
              </a:rPr>
              <a:t>recently did a 'lost property office' role-play with elementary adults and we spent time beforehand drilling the structures the students would need to use. When the role-play began the students felt 'armed' with the appropriate language. At higher levels the students will not need so much support with the language but they will need time to 'get into' the role.</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6750988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The role of the teacher</a:t>
            </a:r>
            <a:r>
              <a:rPr lang="en-US" sz="1800" dirty="0"/>
              <a:t/>
            </a:r>
            <a:br>
              <a:rPr lang="en-US" sz="1800" dirty="0"/>
            </a:br>
            <a:r>
              <a:rPr lang="en-US" sz="1800" dirty="0"/>
              <a:t>Some of the possible teacher roles are:</a:t>
            </a:r>
          </a:p>
          <a:p>
            <a:pPr lvl="0" algn="just"/>
            <a:r>
              <a:rPr lang="en-US" sz="1800" dirty="0">
                <a:latin typeface="Arial" panose="020B0604020202020204" pitchFamily="34" charset="0"/>
                <a:cs typeface="Arial" panose="020B0604020202020204" pitchFamily="34" charset="0"/>
              </a:rPr>
              <a:t>Facilitator - students may need new language to be 'fed' in by the teacher. If rehearsal time is appropriate the feeding in of new language should take place at this stage.</a:t>
            </a:r>
          </a:p>
          <a:p>
            <a:pPr lvl="0" algn="just"/>
            <a:r>
              <a:rPr lang="en-US" sz="1800" dirty="0">
                <a:latin typeface="Arial" panose="020B0604020202020204" pitchFamily="34" charset="0"/>
                <a:cs typeface="Arial" panose="020B0604020202020204" pitchFamily="34" charset="0"/>
              </a:rPr>
              <a:t>Spectator - The teacher watches the role-play and offers comments and advice at the end.</a:t>
            </a:r>
          </a:p>
          <a:p>
            <a:pPr lvl="0" algn="just"/>
            <a:r>
              <a:rPr lang="en-US" sz="1800" dirty="0">
                <a:latin typeface="Arial" panose="020B0604020202020204" pitchFamily="34" charset="0"/>
                <a:cs typeface="Arial" panose="020B0604020202020204" pitchFamily="34" charset="0"/>
              </a:rPr>
              <a:t>Participant - It is sometimes appropriate to get involved and take part in the role-play yourself.</a:t>
            </a:r>
          </a:p>
          <a:p>
            <a:pPr marL="0" indent="0" algn="just">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115727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2400" b="1" dirty="0">
                <a:latin typeface="Arial" panose="020B0604020202020204" pitchFamily="34" charset="0"/>
                <a:cs typeface="Arial" panose="020B0604020202020204" pitchFamily="34" charset="0"/>
              </a:rPr>
              <a:t>Bring situations to </a:t>
            </a:r>
            <a:r>
              <a:rPr lang="en-US" sz="2400" b="1" dirty="0" smtClean="0">
                <a:latin typeface="Arial" panose="020B0604020202020204" pitchFamily="34" charset="0"/>
                <a:cs typeface="Arial" panose="020B0604020202020204" pitchFamily="34" charset="0"/>
              </a:rPr>
              <a:t>life</a:t>
            </a:r>
          </a:p>
          <a:p>
            <a:pPr marL="0" indent="0" algn="just">
              <a:buNone/>
            </a:pPr>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r>
              <a:rPr lang="en-US" sz="1800" dirty="0" err="1">
                <a:latin typeface="Arial" panose="020B0604020202020204" pitchFamily="34" charset="0"/>
                <a:cs typeface="Arial" panose="020B0604020202020204" pitchFamily="34" charset="0"/>
              </a:rPr>
              <a:t>Realia</a:t>
            </a:r>
            <a:r>
              <a:rPr lang="en-US" sz="1800" dirty="0">
                <a:latin typeface="Arial" panose="020B0604020202020204" pitchFamily="34" charset="0"/>
                <a:cs typeface="Arial" panose="020B0604020202020204" pitchFamily="34" charset="0"/>
              </a:rPr>
              <a:t> and props can really bring a role-play to life. A group of my young learners recently played the roles of pizza chef and customer. A simple cone of white card with CHEF written on it took a minute to make and I believe it made the whole process more fun and memorable for the class. As soon as it was placed on their heads they 'became' the pizza chef and acted accordingly. </a:t>
            </a:r>
            <a:endParaRPr lang="en-US" sz="1800" dirty="0" smtClean="0">
              <a:latin typeface="Arial" panose="020B0604020202020204" pitchFamily="34" charset="0"/>
              <a:cs typeface="Arial" panose="020B0604020202020204" pitchFamily="34" charset="0"/>
            </a:endParaRP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Rearranging </a:t>
            </a:r>
            <a:r>
              <a:rPr lang="en-US" sz="1800" dirty="0">
                <a:latin typeface="Arial" panose="020B0604020202020204" pitchFamily="34" charset="0"/>
                <a:cs typeface="Arial" panose="020B0604020202020204" pitchFamily="34" charset="0"/>
              </a:rPr>
              <a:t>the furniture can also help. If you are imagining you are at the tourist information office or at the doctor's surgery try to make it as real as you can. Students can even leave the room and make an entrance by knocking on the door</a:t>
            </a:r>
            <a:r>
              <a:rPr lang="en-US" sz="1800" dirty="0" smtClean="0">
                <a:latin typeface="Arial" panose="020B0604020202020204" pitchFamily="34" charset="0"/>
                <a:cs typeface="Arial" panose="020B0604020202020204" pitchFamily="34" charset="0"/>
              </a:rPr>
              <a:t>.</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5675331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p>
        </p:txBody>
      </p:sp>
      <p:sp>
        <p:nvSpPr>
          <p:cNvPr id="3" name="Content Placeholder 2"/>
          <p:cNvSpPr>
            <a:spLocks noGrp="1"/>
          </p:cNvSpPr>
          <p:nvPr>
            <p:ph idx="1"/>
          </p:nvPr>
        </p:nvSpPr>
        <p:spPr/>
        <p:txBody>
          <a:bodyPr>
            <a:normAutofit fontScale="92500" lnSpcReduction="20000"/>
          </a:bodyPr>
          <a:lstStyle/>
          <a:p>
            <a:pPr algn="just"/>
            <a:r>
              <a:rPr lang="en-US" sz="2400" b="1" dirty="0">
                <a:latin typeface="Arial" panose="020B0604020202020204" pitchFamily="34" charset="0"/>
                <a:cs typeface="Arial" panose="020B0604020202020204" pitchFamily="34" charset="0"/>
              </a:rPr>
              <a:t>Keep it real and </a:t>
            </a:r>
            <a:r>
              <a:rPr lang="en-US" sz="2400" b="1" dirty="0" smtClean="0">
                <a:latin typeface="Arial" panose="020B0604020202020204" pitchFamily="34" charset="0"/>
                <a:cs typeface="Arial" panose="020B0604020202020204" pitchFamily="34" charset="0"/>
              </a:rPr>
              <a:t>relevant.</a:t>
            </a:r>
          </a:p>
          <a:p>
            <a:pPr marL="0" indent="0" algn="just">
              <a:buNone/>
            </a:pPr>
            <a:r>
              <a:rPr lang="en-US" sz="1800" dirty="0"/>
              <a:t/>
            </a:r>
            <a:br>
              <a:rPr lang="en-US" sz="1800" dirty="0"/>
            </a:br>
            <a:r>
              <a:rPr lang="en-US" sz="1900" dirty="0">
                <a:latin typeface="Arial" panose="020B0604020202020204" pitchFamily="34" charset="0"/>
                <a:cs typeface="Arial" panose="020B0604020202020204" pitchFamily="34" charset="0"/>
              </a:rPr>
              <a:t>Try to keep the roles you ask students to play as real to life as possible. It may be hard for students who have little opportunity to travel to imagine they are in 'Ye </a:t>
            </a:r>
            <a:r>
              <a:rPr lang="en-US" sz="1900" dirty="0" err="1">
                <a:latin typeface="Arial" panose="020B0604020202020204" pitchFamily="34" charset="0"/>
                <a:cs typeface="Arial" panose="020B0604020202020204" pitchFamily="34" charset="0"/>
              </a:rPr>
              <a:t>Olde</a:t>
            </a:r>
            <a:r>
              <a:rPr lang="en-US" sz="1900" dirty="0">
                <a:latin typeface="Arial" panose="020B0604020202020204" pitchFamily="34" charset="0"/>
                <a:cs typeface="Arial" panose="020B0604020202020204" pitchFamily="34" charset="0"/>
              </a:rPr>
              <a:t> Tea Shop' in the heart of the English countryside. However, it may be within their schema to imagine they have been asked to help an English speaker who is visiting their own country. This may involve using some L1 to explain about the local culture or to translate local menus into English for the guest to their country</a:t>
            </a:r>
            <a:r>
              <a:rPr lang="en-US" sz="1900" dirty="0" smtClean="0">
                <a:latin typeface="Arial" panose="020B0604020202020204" pitchFamily="34" charset="0"/>
                <a:cs typeface="Arial" panose="020B0604020202020204" pitchFamily="34" charset="0"/>
              </a:rPr>
              <a:t>.</a:t>
            </a:r>
          </a:p>
          <a:p>
            <a:pPr marL="0" indent="0" algn="just">
              <a:buNone/>
            </a:pPr>
            <a:r>
              <a:rPr lang="en-US" sz="1900" dirty="0">
                <a:latin typeface="Arial" panose="020B0604020202020204" pitchFamily="34" charset="0"/>
                <a:cs typeface="Arial" panose="020B0604020202020204" pitchFamily="34" charset="0"/>
              </a:rPr>
              <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Students working in the business world may find it easy to role-play a business meeting with colleagues visiting from abroad. If you are working with young children, try to exploit their natural ability to 'play'. They are used to acting out a visit to the shops or preparing food, as that is how they play with their friends</a:t>
            </a:r>
            <a:r>
              <a:rPr lang="en-US" sz="1900" dirty="0" smtClean="0">
                <a:latin typeface="Arial" panose="020B0604020202020204" pitchFamily="34" charset="0"/>
                <a:cs typeface="Arial" panose="020B0604020202020204" pitchFamily="34" charset="0"/>
              </a:rPr>
              <a:t>.</a:t>
            </a:r>
          </a:p>
          <a:p>
            <a:pPr marL="0" indent="0" algn="just">
              <a:buNone/>
            </a:pPr>
            <a:r>
              <a:rPr lang="en-US" sz="1900" dirty="0">
                <a:latin typeface="Arial" panose="020B0604020202020204" pitchFamily="34" charset="0"/>
                <a:cs typeface="Arial" panose="020B0604020202020204" pitchFamily="34" charset="0"/>
              </a:rPr>
              <a:t/>
            </a:r>
            <a:br>
              <a:rPr lang="en-US" sz="1900" dirty="0">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458350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algn="just"/>
            <a:r>
              <a:rPr lang="en-US" sz="2400" b="1" dirty="0">
                <a:latin typeface="Arial" panose="020B0604020202020204" pitchFamily="34" charset="0"/>
                <a:cs typeface="Arial" panose="020B0604020202020204" pitchFamily="34" charset="0"/>
              </a:rPr>
              <a:t>Feed-in </a:t>
            </a:r>
            <a:r>
              <a:rPr lang="en-US" sz="2400" b="1" dirty="0" smtClean="0">
                <a:latin typeface="Arial" panose="020B0604020202020204" pitchFamily="34" charset="0"/>
                <a:cs typeface="Arial" panose="020B0604020202020204" pitchFamily="34" charset="0"/>
              </a:rPr>
              <a:t>language</a:t>
            </a:r>
          </a:p>
          <a:p>
            <a:pPr marL="0" indent="0" algn="just">
              <a:buNone/>
            </a:pPr>
            <a:r>
              <a:rPr lang="en-US" sz="1800" dirty="0"/>
              <a:t/>
            </a:r>
            <a:br>
              <a:rPr lang="en-US" sz="1800" dirty="0"/>
            </a:br>
            <a:r>
              <a:rPr lang="en-US" sz="1800" dirty="0">
                <a:latin typeface="Arial" panose="020B0604020202020204" pitchFamily="34" charset="0"/>
                <a:cs typeface="Arial" panose="020B0604020202020204" pitchFamily="34" charset="0"/>
              </a:rPr>
              <a:t>As students </a:t>
            </a:r>
            <a:r>
              <a:rPr lang="en-US" sz="1800" dirty="0" err="1">
                <a:latin typeface="Arial" panose="020B0604020202020204" pitchFamily="34" charset="0"/>
                <a:cs typeface="Arial" panose="020B0604020202020204" pitchFamily="34" charset="0"/>
              </a:rPr>
              <a:t>practise</a:t>
            </a:r>
            <a:r>
              <a:rPr lang="en-US" sz="1800" dirty="0">
                <a:latin typeface="Arial" panose="020B0604020202020204" pitchFamily="34" charset="0"/>
                <a:cs typeface="Arial" panose="020B0604020202020204" pitchFamily="34" charset="0"/>
              </a:rPr>
              <a:t> the role-play they might find that they are stuck for words and phrases. In the practice stage the teacher has a chance to 'feed-in' the appropriate language. This may need the teacher to act as a sort of 'walking dictionary', monitoring the class and offering assistance as and when necessary. If you are not happy doing this and you feel that the process of finding the new language should offer more student autonomy, you could have 'time-out' after the practice stage for students to use dictionaries to look up what they need. </a:t>
            </a:r>
            <a:endParaRPr lang="en-US" sz="1800" dirty="0" smtClean="0">
              <a:latin typeface="Arial" panose="020B0604020202020204" pitchFamily="34" charset="0"/>
              <a:cs typeface="Arial" panose="020B0604020202020204" pitchFamily="34" charset="0"/>
            </a:endParaRP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As mentioned in the role of the teacher section, feeding-in the language students need is fundamental. By doing so, they will learn new vocabulary and structure in a natural and memorable environment. It is a chance to use real and natural language</a:t>
            </a:r>
            <a:r>
              <a:rPr lang="en-US" sz="1800" dirty="0" smtClean="0">
                <a:latin typeface="Arial" panose="020B0604020202020204" pitchFamily="34" charset="0"/>
                <a:cs typeface="Arial" panose="020B0604020202020204" pitchFamily="34" charset="0"/>
              </a:rPr>
              <a:t>.</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1476729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2400" b="1" dirty="0">
                <a:latin typeface="Arial" panose="020B0604020202020204" pitchFamily="34" charset="0"/>
                <a:cs typeface="Arial" panose="020B0604020202020204" pitchFamily="34" charset="0"/>
              </a:rPr>
              <a:t>Error </a:t>
            </a:r>
            <a:r>
              <a:rPr lang="en-US" sz="2400" b="1" dirty="0" smtClean="0">
                <a:latin typeface="Arial" panose="020B0604020202020204" pitchFamily="34" charset="0"/>
                <a:cs typeface="Arial" panose="020B0604020202020204" pitchFamily="34" charset="0"/>
              </a:rPr>
              <a:t>Correction</a:t>
            </a:r>
          </a:p>
          <a:p>
            <a:pPr algn="just"/>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There are many ways to correct mistakes when using role-play. It is rarely appropriate for the teacher to jump in and correct every mistake. This could be incredibly demotivating! Some students do like to be corrected straight after a role-play activity, while the language is still fresh in their minds. Sentences with errors can be written on the board for the group to correct together.</a:t>
            </a:r>
          </a:p>
          <a:p>
            <a:pPr lvl="0" algn="just"/>
            <a:r>
              <a:rPr lang="en-US" sz="1800" dirty="0">
                <a:latin typeface="Arial" panose="020B0604020202020204" pitchFamily="34" charset="0"/>
                <a:cs typeface="Arial" panose="020B0604020202020204" pitchFamily="34" charset="0"/>
              </a:rPr>
              <a:t>Self-correction - If you have the equipment to record the role-plays either on audiocassette or on video, students can be given the opportunity to listen to the dialogue again and reflect on the language used. They may find it easy to spot their own mistakes</a:t>
            </a:r>
            <a:r>
              <a:rPr lang="en-US" sz="1800" dirty="0"/>
              <a:t>.</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5996169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lvl="0" indent="0">
              <a:buNone/>
            </a:pPr>
            <a:r>
              <a:rPr lang="en-US" sz="2400" b="1" dirty="0" smtClean="0">
                <a:latin typeface="Arial" panose="020B0604020202020204" pitchFamily="34" charset="0"/>
                <a:cs typeface="Arial" panose="020B0604020202020204" pitchFamily="34" charset="0"/>
              </a:rPr>
              <a:t>   Error Correction…</a:t>
            </a:r>
            <a:r>
              <a:rPr lang="en-US" sz="2400" b="1" dirty="0" err="1" smtClean="0">
                <a:latin typeface="Arial" panose="020B0604020202020204" pitchFamily="34" charset="0"/>
                <a:cs typeface="Arial" panose="020B0604020202020204" pitchFamily="34" charset="0"/>
              </a:rPr>
              <a:t>cont</a:t>
            </a:r>
            <a:r>
              <a:rPr lang="en-US" sz="1800" b="1" dirty="0" smtClean="0">
                <a:latin typeface="Arial" panose="020B0604020202020204" pitchFamily="34" charset="0"/>
                <a:cs typeface="Arial" panose="020B0604020202020204" pitchFamily="34" charset="0"/>
              </a:rPr>
              <a:t>….</a:t>
            </a:r>
          </a:p>
          <a:p>
            <a:pPr lvl="0" algn="just"/>
            <a:r>
              <a:rPr lang="en-US" sz="1800" dirty="0" smtClean="0">
                <a:latin typeface="Arial" panose="020B0604020202020204" pitchFamily="34" charset="0"/>
                <a:cs typeface="Arial" panose="020B0604020202020204" pitchFamily="34" charset="0"/>
              </a:rPr>
              <a:t>Peer-correction </a:t>
            </a:r>
            <a:r>
              <a:rPr lang="en-US" sz="1800" dirty="0">
                <a:latin typeface="Arial" panose="020B0604020202020204" pitchFamily="34" charset="0"/>
                <a:cs typeface="Arial" panose="020B0604020202020204" pitchFamily="34" charset="0"/>
              </a:rPr>
              <a:t>- Fellow students may be able to correct some mistakes made by their peers. Students could be asked to listen out for both great bits of language they'd like to use themselves, and some mistakes they hear. Be careful to keep peer-correction a positive and profitable experience for all involved.</a:t>
            </a:r>
          </a:p>
          <a:p>
            <a:pPr lvl="0" algn="just"/>
            <a:r>
              <a:rPr lang="en-US" sz="1800" dirty="0">
                <a:latin typeface="Arial" panose="020B0604020202020204" pitchFamily="34" charset="0"/>
                <a:cs typeface="Arial" panose="020B0604020202020204" pitchFamily="34" charset="0"/>
              </a:rPr>
              <a:t>Making a note of common mistakes yourself and dealing with them in future classes ensures that the students don't lose motivation by being corrected on the spot or straight after the role-play. Negotiate with students and ask them how they would like to be corrected.</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970719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Tips on successful classroom role-play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2400" b="1" dirty="0">
                <a:latin typeface="Arial" panose="020B0604020202020204" pitchFamily="34" charset="0"/>
                <a:cs typeface="Arial" panose="020B0604020202020204" pitchFamily="34" charset="0"/>
              </a:rPr>
              <a:t>Use your imagination and have </a:t>
            </a:r>
            <a:r>
              <a:rPr lang="en-US" sz="2400" b="1" dirty="0" smtClean="0">
                <a:latin typeface="Arial" panose="020B0604020202020204" pitchFamily="34" charset="0"/>
                <a:cs typeface="Arial" panose="020B0604020202020204" pitchFamily="34" charset="0"/>
              </a:rPr>
              <a:t>fun</a:t>
            </a:r>
          </a:p>
          <a:p>
            <a:pPr marL="0" indent="0" algn="just">
              <a:buNone/>
            </a:pPr>
            <a:r>
              <a:rPr lang="en-US" sz="1800" dirty="0"/>
              <a:t/>
            </a:r>
            <a:br>
              <a:rPr lang="en-US" sz="1800" dirty="0"/>
            </a:br>
            <a:r>
              <a:rPr lang="en-US" sz="1800" dirty="0">
                <a:latin typeface="Arial" panose="020B0604020202020204" pitchFamily="34" charset="0"/>
                <a:cs typeface="Arial" panose="020B0604020202020204" pitchFamily="34" charset="0"/>
              </a:rPr>
              <a:t>The most successful role-play I did last year was with a group of teenagers and was used as a spring board activity after listening to a song. The song was Avril </a:t>
            </a:r>
            <a:r>
              <a:rPr lang="en-US" sz="1800" dirty="0" err="1">
                <a:latin typeface="Arial" panose="020B0604020202020204" pitchFamily="34" charset="0"/>
                <a:cs typeface="Arial" panose="020B0604020202020204" pitchFamily="34" charset="0"/>
              </a:rPr>
              <a:t>Lavigne´s</a:t>
            </a:r>
            <a:r>
              <a:rPr lang="en-US" sz="1800" dirty="0">
                <a:latin typeface="Arial" panose="020B0604020202020204" pitchFamily="34" charset="0"/>
                <a:cs typeface="Arial" panose="020B0604020202020204" pitchFamily="34" charset="0"/>
              </a:rPr>
              <a:t> Skater Boy. The class worked in pairs to act out the scene of Skater Boy finally getting to meet his ex-girlfriend after the concert. The results were humorous and I was surprised that they all really got into the roles they played. </a:t>
            </a:r>
            <a:endParaRPr lang="en-US" sz="1800" dirty="0" smtClean="0">
              <a:latin typeface="Arial" panose="020B0604020202020204" pitchFamily="34" charset="0"/>
              <a:cs typeface="Arial" panose="020B0604020202020204" pitchFamily="34" charset="0"/>
            </a:endParaRP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Role-play can be a lot of fun. If you still feel reluctant to use it in the class I suggest you begin to integrate it slowly. Why not extend an appropriate reading or a listening from a course book and turn it into a role-play? You may be pleasantly surprised by the results! </a:t>
            </a:r>
          </a:p>
        </p:txBody>
      </p:sp>
    </p:spTree>
    <p:extLst>
      <p:ext uri="{BB962C8B-B14F-4D97-AF65-F5344CB8AC3E}">
        <p14:creationId xmlns="" xmlns:p14="http://schemas.microsoft.com/office/powerpoint/2010/main" val="25534776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A suggested Procedure for role Play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dirty="0" smtClean="0">
                <a:latin typeface="Arial" panose="020B0604020202020204" pitchFamily="34" charset="0"/>
                <a:cs typeface="Arial" panose="020B0604020202020204" pitchFamily="34" charset="0"/>
              </a:rPr>
              <a:t>Language input		 Setting of context → </a:t>
            </a:r>
          </a:p>
          <a:p>
            <a:pPr marL="0" indent="0">
              <a:buNone/>
            </a:pPr>
            <a:r>
              <a:rPr lang="en-US" sz="2400" dirty="0" smtClean="0">
                <a:latin typeface="Arial" panose="020B0604020202020204" pitchFamily="34" charset="0"/>
                <a:cs typeface="Arial" panose="020B0604020202020204" pitchFamily="34" charset="0"/>
              </a:rPr>
              <a:t>Allocation of roles </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statement of aim</a:t>
            </a:r>
            <a:r>
              <a:rPr lang="en-US" sz="2400" dirty="0">
                <a:latin typeface="Arial" panose="020B0604020202020204" pitchFamily="34" charset="0"/>
                <a:cs typeface="Arial" panose="020B0604020202020204" pitchFamily="34" charset="0"/>
              </a:rPr>
              <a:t> → </a:t>
            </a:r>
            <a:r>
              <a:rPr lang="en-US" sz="2400" dirty="0" smtClean="0">
                <a:latin typeface="Arial" panose="020B0604020202020204" pitchFamily="34" charset="0"/>
                <a:cs typeface="Arial" panose="020B0604020202020204" pitchFamily="34" charset="0"/>
              </a:rPr>
              <a:t>familiarization </a:t>
            </a:r>
          </a:p>
          <a:p>
            <a:pPr marL="0" indent="0">
              <a:buNone/>
            </a:pPr>
            <a:r>
              <a:rPr lang="en-US" sz="2400" dirty="0" smtClean="0">
                <a:latin typeface="Arial" panose="020B0604020202020204" pitchFamily="34" charset="0"/>
                <a:cs typeface="Arial" panose="020B0604020202020204" pitchFamily="34" charset="0"/>
              </a:rPr>
              <a:t>with role</a:t>
            </a:r>
            <a:r>
              <a:rPr lang="en-US" sz="2400" dirty="0">
                <a:latin typeface="Arial" panose="020B0604020202020204" pitchFamily="34" charset="0"/>
                <a:cs typeface="Arial" panose="020B0604020202020204" pitchFamily="34" charset="0"/>
              </a:rPr>
              <a:t> → </a:t>
            </a:r>
            <a:r>
              <a:rPr lang="en-US" sz="2400" dirty="0" smtClean="0">
                <a:latin typeface="Arial" panose="020B0604020202020204" pitchFamily="34" charset="0"/>
                <a:cs typeface="Arial" panose="020B0604020202020204" pitchFamily="34" charset="0"/>
              </a:rPr>
              <a:t> demonstration </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role play and achievement </a:t>
            </a:r>
          </a:p>
          <a:p>
            <a:pPr marL="0" indent="0">
              <a:buNone/>
            </a:pPr>
            <a:r>
              <a:rPr lang="en-US" sz="2400" dirty="0" smtClean="0">
                <a:latin typeface="Arial" panose="020B0604020202020204" pitchFamily="34" charset="0"/>
                <a:cs typeface="Arial" panose="020B0604020202020204" pitchFamily="34" charset="0"/>
              </a:rPr>
              <a:t>of aim →Report-back</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→Follow-up</a:t>
            </a:r>
            <a:endParaRPr lang="en-US" sz="2400" dirty="0">
              <a:latin typeface="Arial" panose="020B0604020202020204" pitchFamily="34" charset="0"/>
              <a:cs typeface="Arial" panose="020B0604020202020204" pitchFamily="34" charset="0"/>
            </a:endParaRPr>
          </a:p>
        </p:txBody>
      </p:sp>
      <p:sp>
        <p:nvSpPr>
          <p:cNvPr id="5" name="Right Arrow 4"/>
          <p:cNvSpPr/>
          <p:nvPr/>
        </p:nvSpPr>
        <p:spPr>
          <a:xfrm>
            <a:off x="3284113" y="1970468"/>
            <a:ext cx="669701" cy="77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8694639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Devising your own role plays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Language and Context</a:t>
            </a:r>
          </a:p>
          <a:p>
            <a:r>
              <a:rPr lang="en-US" sz="1800" dirty="0" smtClean="0">
                <a:latin typeface="Arial" panose="020B0604020202020204" pitchFamily="34" charset="0"/>
                <a:cs typeface="Arial" panose="020B0604020202020204" pitchFamily="34" charset="0"/>
              </a:rPr>
              <a:t>Roles</a:t>
            </a:r>
          </a:p>
          <a:p>
            <a:r>
              <a:rPr lang="en-US" sz="1800" dirty="0" smtClean="0">
                <a:latin typeface="Arial" panose="020B0604020202020204" pitchFamily="34" charset="0"/>
                <a:cs typeface="Arial" panose="020B0604020202020204" pitchFamily="34" charset="0"/>
              </a:rPr>
              <a:t>Essential Elements</a:t>
            </a:r>
          </a:p>
          <a:p>
            <a:r>
              <a:rPr lang="en-US" sz="1800" dirty="0" smtClean="0">
                <a:latin typeface="Arial" panose="020B0604020202020204" pitchFamily="34" charset="0"/>
                <a:cs typeface="Arial" panose="020B0604020202020204" pitchFamily="34" charset="0"/>
              </a:rPr>
              <a:t>Role information</a:t>
            </a:r>
          </a:p>
          <a:p>
            <a:r>
              <a:rPr lang="en-US" sz="1800" dirty="0" smtClean="0">
                <a:latin typeface="Arial" panose="020B0604020202020204" pitchFamily="34" charset="0"/>
                <a:cs typeface="Arial" panose="020B0604020202020204" pitchFamily="34" charset="0"/>
              </a:rPr>
              <a:t>Timing</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825067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Why some teachers hesitate to employ Role plays in classroom?</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dirty="0" smtClean="0">
                <a:latin typeface="Arial" panose="020B0604020202020204" pitchFamily="34" charset="0"/>
                <a:cs typeface="Arial" panose="020B0604020202020204" pitchFamily="34" charset="0"/>
              </a:rPr>
              <a:t>Students cannot be expected to act.</a:t>
            </a:r>
          </a:p>
          <a:p>
            <a:r>
              <a:rPr lang="en-US" sz="2400" dirty="0" smtClean="0">
                <a:latin typeface="Arial" panose="020B0604020202020204" pitchFamily="34" charset="0"/>
                <a:cs typeface="Arial" panose="020B0604020202020204" pitchFamily="34" charset="0"/>
              </a:rPr>
              <a:t>A lot of students are inhibited by role playing</a:t>
            </a:r>
          </a:p>
          <a:p>
            <a:r>
              <a:rPr lang="en-US" sz="2400" dirty="0" smtClean="0">
                <a:latin typeface="Arial" panose="020B0604020202020204" pitchFamily="34" charset="0"/>
                <a:cs typeface="Arial" panose="020B0604020202020204" pitchFamily="34" charset="0"/>
              </a:rPr>
              <a:t>Mistakes cannot be corrected when several groups are talking</a:t>
            </a:r>
          </a:p>
          <a:p>
            <a:r>
              <a:rPr lang="en-US" sz="2400" dirty="0" smtClean="0">
                <a:latin typeface="Arial" panose="020B0604020202020204" pitchFamily="34" charset="0"/>
                <a:cs typeface="Arial" panose="020B0604020202020204" pitchFamily="34" charset="0"/>
              </a:rPr>
              <a:t>It  feels insecure or lacking in control when the teacher is no longer the focus of the class’s attention.</a:t>
            </a:r>
          </a:p>
          <a:p>
            <a:r>
              <a:rPr lang="en-US" sz="2400" dirty="0" smtClean="0">
                <a:latin typeface="Arial" panose="020B0604020202020204" pitchFamily="34" charset="0"/>
                <a:cs typeface="Arial" panose="020B0604020202020204" pitchFamily="34" charset="0"/>
              </a:rPr>
              <a:t>How should the role play be physically organized?</a:t>
            </a:r>
          </a:p>
          <a:p>
            <a:r>
              <a:rPr lang="en-US" sz="2400" dirty="0" smtClean="0">
                <a:latin typeface="Arial" panose="020B0604020202020204" pitchFamily="34" charset="0"/>
                <a:cs typeface="Arial" panose="020B0604020202020204" pitchFamily="34" charset="0"/>
              </a:rPr>
              <a:t>What about role allocation problems</a:t>
            </a:r>
            <a:r>
              <a:rPr lang="en-US" sz="1800" dirty="0" smtClean="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089414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67460"/>
          </a:xfrm>
        </p:spPr>
        <p:txBody>
          <a:bodyPr>
            <a:normAutofit/>
          </a:bodyPr>
          <a:lstStyle/>
          <a:p>
            <a:pPr algn="ctr"/>
            <a:r>
              <a:rPr lang="en-US" sz="2800" dirty="0" smtClean="0">
                <a:latin typeface="Arial" panose="020B0604020202020204" pitchFamily="34" charset="0"/>
                <a:cs typeface="Arial" panose="020B0604020202020204" pitchFamily="34" charset="0"/>
              </a:rPr>
              <a:t>Role play…..</a:t>
            </a:r>
            <a:endParaRPr lang="en-US" sz="28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cstate="print"/>
          <a:stretch>
            <a:fillRect/>
          </a:stretch>
        </p:blipFill>
        <p:spPr>
          <a:xfrm>
            <a:off x="721217" y="1690690"/>
            <a:ext cx="7794133" cy="4658596"/>
          </a:xfrm>
          <a:prstGeom prst="rect">
            <a:avLst/>
          </a:prstGeom>
        </p:spPr>
      </p:pic>
    </p:spTree>
    <p:extLst>
      <p:ext uri="{BB962C8B-B14F-4D97-AF65-F5344CB8AC3E}">
        <p14:creationId xmlns="" xmlns:p14="http://schemas.microsoft.com/office/powerpoint/2010/main" val="2245924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algn="just"/>
            <a:r>
              <a:rPr lang="en-US" sz="1800" dirty="0">
                <a:latin typeface="Arial" panose="020B0604020202020204" pitchFamily="34" charset="0"/>
                <a:cs typeface="Arial" panose="020B0604020202020204" pitchFamily="34" charset="0"/>
              </a:rPr>
              <a:t>Role-play is any speaking activity when you either put yourself into somebody else's shoes, or when you stay in your own shoes but put yourself into an imaginary situation</a:t>
            </a:r>
            <a:r>
              <a:rPr lang="en-US" sz="1800" dirty="0" smtClean="0">
                <a:latin typeface="Arial" panose="020B0604020202020204" pitchFamily="34" charset="0"/>
                <a:cs typeface="Arial" panose="020B0604020202020204" pitchFamily="34" charset="0"/>
              </a:rPr>
              <a:t>!</a:t>
            </a:r>
          </a:p>
          <a:p>
            <a:pPr algn="just"/>
            <a:r>
              <a:rPr lang="en-US" sz="1800" dirty="0">
                <a:latin typeface="Arial" panose="020B0604020202020204" pitchFamily="34" charset="0"/>
                <a:cs typeface="Arial" panose="020B0604020202020204" pitchFamily="34" charset="0"/>
              </a:rPr>
              <a:t>It is widely agreed that learning takes place when activities are engaging and memorable. Jeremy Harmer advocates the use of role-play for the following reasons:</a:t>
            </a:r>
          </a:p>
          <a:p>
            <a:pPr lvl="0" algn="just"/>
            <a:r>
              <a:rPr lang="en-US" sz="1800" dirty="0">
                <a:latin typeface="Arial" panose="020B0604020202020204" pitchFamily="34" charset="0"/>
                <a:cs typeface="Arial" panose="020B0604020202020204" pitchFamily="34" charset="0"/>
              </a:rPr>
              <a:t>It's fun and motivating. It maximizes student talking time</a:t>
            </a:r>
          </a:p>
          <a:p>
            <a:pPr lvl="0" algn="just"/>
            <a:r>
              <a:rPr lang="en-US" sz="1800" dirty="0">
                <a:latin typeface="Arial" panose="020B0604020202020204" pitchFamily="34" charset="0"/>
                <a:cs typeface="Arial" panose="020B0604020202020204" pitchFamily="34" charset="0"/>
              </a:rPr>
              <a:t>Quieter students get the chance to express themselves in a more forthright way.</a:t>
            </a:r>
          </a:p>
          <a:p>
            <a:pPr lvl="0" algn="just"/>
            <a:r>
              <a:rPr lang="en-US" sz="1800" dirty="0">
                <a:latin typeface="Arial" panose="020B0604020202020204" pitchFamily="34" charset="0"/>
                <a:cs typeface="Arial" panose="020B0604020202020204" pitchFamily="34" charset="0"/>
              </a:rPr>
              <a:t>The world of the classroom is broadened to include the outside world - thus offering a much wider range of language </a:t>
            </a:r>
            <a:r>
              <a:rPr lang="en-US" sz="1800" dirty="0" smtClean="0">
                <a:latin typeface="Arial" panose="020B0604020202020204" pitchFamily="34" charset="0"/>
                <a:cs typeface="Arial" panose="020B0604020202020204" pitchFamily="34" charset="0"/>
              </a:rPr>
              <a:t>opportunities.</a:t>
            </a:r>
          </a:p>
          <a:p>
            <a:pPr algn="just"/>
            <a:r>
              <a:rPr lang="en-US" sz="1800" dirty="0" smtClean="0">
                <a:latin typeface="Arial" panose="020B0604020202020204" pitchFamily="34" charset="0"/>
                <a:cs typeface="Arial" panose="020B0604020202020204" pitchFamily="34" charset="0"/>
              </a:rPr>
              <a:t>students </a:t>
            </a:r>
            <a:r>
              <a:rPr lang="en-US" sz="1800" dirty="0">
                <a:latin typeface="Arial" panose="020B0604020202020204" pitchFamily="34" charset="0"/>
                <a:cs typeface="Arial" panose="020B0604020202020204" pitchFamily="34" charset="0"/>
              </a:rPr>
              <a:t>who </a:t>
            </a:r>
            <a:r>
              <a:rPr lang="en-US" sz="1800" dirty="0" smtClean="0">
                <a:latin typeface="Arial" panose="020B0604020202020204" pitchFamily="34" charset="0"/>
                <a:cs typeface="Arial" panose="020B0604020202020204" pitchFamily="34" charset="0"/>
              </a:rPr>
              <a:t>have </a:t>
            </a:r>
            <a:r>
              <a:rPr lang="en-US" sz="1800" dirty="0">
                <a:latin typeface="Arial" panose="020B0604020202020204" pitchFamily="34" charset="0"/>
                <a:cs typeface="Arial" panose="020B0604020202020204" pitchFamily="34" charset="0"/>
              </a:rPr>
              <a:t>to </a:t>
            </a:r>
            <a:r>
              <a:rPr lang="en-US" sz="1800" dirty="0" smtClean="0">
                <a:latin typeface="Arial" panose="020B0604020202020204" pitchFamily="34" charset="0"/>
                <a:cs typeface="Arial" panose="020B0604020202020204" pitchFamily="34" charset="0"/>
              </a:rPr>
              <a:t>travel to an </a:t>
            </a:r>
            <a:r>
              <a:rPr lang="en-US" sz="1800" dirty="0">
                <a:latin typeface="Arial" panose="020B0604020202020204" pitchFamily="34" charset="0"/>
                <a:cs typeface="Arial" panose="020B0604020202020204" pitchFamily="34" charset="0"/>
              </a:rPr>
              <a:t>English-speaking country are given a chance to rehearse their English in a safe environment. Real situations can be created and students can benefit from the practice. Mistakes can be made with no drastic consequences</a:t>
            </a:r>
          </a:p>
          <a:p>
            <a:pPr marL="0" indent="0" algn="just">
              <a:buNone/>
            </a:pP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400576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TotalTime>
  <Words>670</Words>
  <Application>Microsoft Office PowerPoint</Application>
  <PresentationFormat>On-screen Show (4:3)</PresentationFormat>
  <Paragraphs>86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Classroom teaching techniques: Role play</vt:lpstr>
      <vt:lpstr>Review of Lecture 10</vt:lpstr>
      <vt:lpstr>Role Play</vt:lpstr>
      <vt:lpstr>What is a Role Play?</vt:lpstr>
      <vt:lpstr>Why use role-play?  </vt:lpstr>
      <vt:lpstr>Tips on successful classroom role-play</vt:lpstr>
      <vt:lpstr>Tips on successful classroom role-play</vt:lpstr>
      <vt:lpstr>Tips on successful classroom role-play</vt:lpstr>
      <vt:lpstr>Tips on successful classroom role-play</vt:lpstr>
      <vt:lpstr>Tips on successful classroom role-play</vt:lpstr>
      <vt:lpstr>Tips on successful classroom role-play</vt:lpstr>
      <vt:lpstr>Tips on successful classroom role-play</vt:lpstr>
      <vt:lpstr>Tips on successful classroom role-play</vt:lpstr>
      <vt:lpstr>A suggested Procedure for role Play</vt:lpstr>
      <vt:lpstr>Devising your own role plays</vt:lpstr>
      <vt:lpstr>Why some teachers hesitate to employ Role plays in classroom?</vt:lpstr>
      <vt:lpstr>Role play…..</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teaching techniques: Role play</dc:title>
  <dc:creator>DELL</dc:creator>
  <cp:lastModifiedBy>NTS</cp:lastModifiedBy>
  <cp:revision>19</cp:revision>
  <dcterms:created xsi:type="dcterms:W3CDTF">2014-03-02T13:47:02Z</dcterms:created>
  <dcterms:modified xsi:type="dcterms:W3CDTF">2014-03-20T06:45:50Z</dcterms:modified>
</cp:coreProperties>
</file>