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579"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A2CEEEA-2DBE-45A3-A435-F7A61E2AF6E3}"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1613763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2CEEEA-2DBE-45A3-A435-F7A61E2AF6E3}"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3274825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A2CEEEA-2DBE-45A3-A435-F7A61E2AF6E3}"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926669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A2CEEEA-2DBE-45A3-A435-F7A61E2AF6E3}"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1701593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A2CEEEA-2DBE-45A3-A435-F7A61E2AF6E3}" type="datetimeFigureOut">
              <a:rPr lang="en-US" smtClean="0"/>
              <a:pPr/>
              <a:t>3/17/2014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30833541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A2CEEEA-2DBE-45A3-A435-F7A61E2AF6E3}" type="datetimeFigureOut">
              <a:rPr lang="en-US" smtClean="0"/>
              <a:pPr/>
              <a:t>3/17/2014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16438017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A2CEEEA-2DBE-45A3-A435-F7A61E2AF6E3}" type="datetimeFigureOut">
              <a:rPr lang="en-US" smtClean="0"/>
              <a:pPr/>
              <a:t>3/17/2014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5190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2CEEEA-2DBE-45A3-A435-F7A61E2AF6E3}"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41369300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A2CEEEA-2DBE-45A3-A435-F7A61E2AF6E3}" type="datetimeFigureOut">
              <a:rPr lang="en-US" smtClean="0"/>
              <a:pPr/>
              <a:t>3/17/2014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1916499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2CEEEA-2DBE-45A3-A435-F7A61E2AF6E3}"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2814741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A2CEEEA-2DBE-45A3-A435-F7A61E2AF6E3}" type="datetimeFigureOut">
              <a:rPr lang="en-US" smtClean="0"/>
              <a:pPr/>
              <a:t>3/17/2014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2603863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2CEEEA-2DBE-45A3-A435-F7A61E2AF6E3}" type="datetimeFigureOut">
              <a:rPr lang="en-US" smtClean="0"/>
              <a:pPr/>
              <a:t>3/17/2014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A3BF6C7-9121-4E43-B798-613525454B04}" type="slidenum">
              <a:rPr lang="en-US" smtClean="0"/>
              <a:pPr/>
              <a:t>‹#›</a:t>
            </a:fld>
            <a:endParaRPr lang="en-US"/>
          </a:p>
        </p:txBody>
      </p:sp>
    </p:spTree>
    <p:extLst>
      <p:ext uri="{BB962C8B-B14F-4D97-AF65-F5344CB8AC3E}">
        <p14:creationId xmlns="" xmlns:p14="http://schemas.microsoft.com/office/powerpoint/2010/main" val="167727307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anose="020B0604020202020204" pitchFamily="34" charset="0"/>
                <a:cs typeface="Arial" panose="020B0604020202020204" pitchFamily="34" charset="0"/>
              </a:rPr>
              <a:t>Classroom teaching activities: part 2</a:t>
            </a:r>
            <a:endParaRPr lang="en-US" sz="28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en-US" b="1" dirty="0" smtClean="0">
                <a:latin typeface="Arial" panose="020B0604020202020204" pitchFamily="34" charset="0"/>
                <a:cs typeface="Arial" panose="020B0604020202020204" pitchFamily="34" charset="0"/>
              </a:rPr>
              <a:t>Lecture # 10</a:t>
            </a:r>
            <a:endParaRPr lang="en-US" b="1"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2183194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the last lecture</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2400" b="1" dirty="0">
                <a:latin typeface="Arial" panose="020B0604020202020204" pitchFamily="34" charset="0"/>
                <a:cs typeface="Arial" panose="020B0604020202020204" pitchFamily="34" charset="0"/>
              </a:rPr>
              <a:t>We  talked about the following  teaching techniques in </a:t>
            </a:r>
            <a:r>
              <a:rPr lang="en-US" sz="2400" b="1" dirty="0" smtClean="0">
                <a:latin typeface="Arial" panose="020B0604020202020204" pitchFamily="34" charset="0"/>
                <a:cs typeface="Arial" panose="020B0604020202020204" pitchFamily="34" charset="0"/>
              </a:rPr>
              <a:t>our last  </a:t>
            </a:r>
            <a:r>
              <a:rPr lang="en-US" sz="2400" b="1" dirty="0">
                <a:latin typeface="Arial" panose="020B0604020202020204" pitchFamily="34" charset="0"/>
                <a:cs typeface="Arial" panose="020B0604020202020204" pitchFamily="34" charset="0"/>
              </a:rPr>
              <a:t>lecture</a:t>
            </a:r>
            <a:r>
              <a:rPr lang="en-US" sz="1800" dirty="0"/>
              <a:t>.</a:t>
            </a:r>
          </a:p>
          <a:p>
            <a:r>
              <a:rPr lang="en-US" sz="1900" dirty="0">
                <a:latin typeface="Arial" panose="020B0604020202020204" pitchFamily="34" charset="0"/>
                <a:cs typeface="Arial" panose="020B0604020202020204" pitchFamily="34" charset="0"/>
              </a:rPr>
              <a:t>Information-gap activities for oral/aural practice</a:t>
            </a:r>
          </a:p>
          <a:p>
            <a:pPr marL="0" indent="0" algn="just">
              <a:buNone/>
            </a:pPr>
            <a:r>
              <a:rPr lang="en-US" sz="1800" dirty="0">
                <a:latin typeface="Arial" panose="020B0604020202020204" pitchFamily="34" charset="0"/>
                <a:cs typeface="Arial" panose="020B0604020202020204" pitchFamily="34" charset="0"/>
              </a:rPr>
              <a:t>Info Gap activities are useful because they are very meaningful; all students are involved in the process equally and they are all moving towards a specific purpose. </a:t>
            </a:r>
          </a:p>
          <a:p>
            <a:pPr marL="0" indent="0" algn="just">
              <a:buNone/>
            </a:pPr>
            <a:r>
              <a:rPr lang="en-US" sz="1800" dirty="0">
                <a:latin typeface="Arial" panose="020B0604020202020204" pitchFamily="34" charset="0"/>
                <a:cs typeface="Arial" panose="020B0604020202020204" pitchFamily="34" charset="0"/>
              </a:rPr>
              <a:t>Important points are pre-teaching of vocabulary, clear instructions, demonstrations, mixed ability, use of the mother tongue, the teacher’ role etc.</a:t>
            </a:r>
          </a:p>
          <a:p>
            <a:pPr marL="0" indent="0" algn="just">
              <a:buNone/>
            </a:pPr>
            <a:r>
              <a:rPr lang="en-US" sz="2400" b="1" dirty="0">
                <a:latin typeface="Arial" panose="020B0604020202020204" pitchFamily="34" charset="0"/>
                <a:cs typeface="Arial" panose="020B0604020202020204" pitchFamily="34" charset="0"/>
              </a:rPr>
              <a:t>Discourse Chains</a:t>
            </a:r>
            <a:r>
              <a:rPr lang="en-US" sz="2400" dirty="0">
                <a:latin typeface="Arial" panose="020B0604020202020204" pitchFamily="34" charset="0"/>
                <a:cs typeface="Arial" panose="020B0604020202020204" pitchFamily="34" charset="0"/>
              </a:rPr>
              <a:t>:</a:t>
            </a:r>
          </a:p>
          <a:p>
            <a:pPr marL="0" indent="0" algn="just">
              <a:buNone/>
            </a:pPr>
            <a:r>
              <a:rPr lang="en-US" sz="1800" dirty="0">
                <a:latin typeface="Arial" panose="020B0604020202020204" pitchFamily="34" charset="0"/>
                <a:cs typeface="Arial" panose="020B0604020202020204" pitchFamily="34" charset="0"/>
              </a:rPr>
              <a:t>When to use them?</a:t>
            </a:r>
          </a:p>
          <a:p>
            <a:pPr marL="0" indent="0" algn="just">
              <a:buNone/>
            </a:pPr>
            <a:r>
              <a:rPr lang="en-US" sz="1800" dirty="0">
                <a:latin typeface="Arial" panose="020B0604020202020204" pitchFamily="34" charset="0"/>
                <a:cs typeface="Arial" panose="020B0604020202020204" pitchFamily="34" charset="0"/>
              </a:rPr>
              <a:t>How to use them?</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78374537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Classroom teaching activities: part 2</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28650" y="1838504"/>
            <a:ext cx="7886700" cy="4351338"/>
          </a:xfrm>
        </p:spPr>
        <p:txBody>
          <a:bodyPr>
            <a:normAutofit/>
          </a:bodyPr>
          <a:lstStyle/>
          <a:p>
            <a:pPr marL="0" indent="0" algn="just">
              <a:buNone/>
            </a:pPr>
            <a:r>
              <a:rPr lang="en-US" sz="1800" b="1" dirty="0">
                <a:latin typeface="Arial" panose="020B0604020202020204" pitchFamily="34" charset="0"/>
                <a:cs typeface="Arial" panose="020B0604020202020204" pitchFamily="34" charset="0"/>
              </a:rPr>
              <a:t>We </a:t>
            </a:r>
            <a:r>
              <a:rPr lang="en-US" sz="1800" b="1" dirty="0" smtClean="0">
                <a:latin typeface="Arial" panose="020B0604020202020204" pitchFamily="34" charset="0"/>
                <a:cs typeface="Arial" panose="020B0604020202020204" pitchFamily="34" charset="0"/>
              </a:rPr>
              <a:t>will talk about </a:t>
            </a:r>
            <a:r>
              <a:rPr lang="en-US" sz="1800" b="1" dirty="0">
                <a:latin typeface="Arial" panose="020B0604020202020204" pitchFamily="34" charset="0"/>
                <a:cs typeface="Arial" panose="020B0604020202020204" pitchFamily="34" charset="0"/>
              </a:rPr>
              <a:t>the following </a:t>
            </a:r>
            <a:r>
              <a:rPr lang="en-US" sz="1800" b="1" dirty="0" smtClean="0">
                <a:latin typeface="Arial" panose="020B0604020202020204" pitchFamily="34" charset="0"/>
                <a:cs typeface="Arial" panose="020B0604020202020204" pitchFamily="34" charset="0"/>
              </a:rPr>
              <a:t>teaching techniques  </a:t>
            </a:r>
            <a:r>
              <a:rPr lang="en-US" sz="1800" b="1" dirty="0">
                <a:latin typeface="Arial" panose="020B0604020202020204" pitchFamily="34" charset="0"/>
                <a:cs typeface="Arial" panose="020B0604020202020204" pitchFamily="34" charset="0"/>
              </a:rPr>
              <a:t>in </a:t>
            </a:r>
            <a:r>
              <a:rPr lang="en-US" sz="1800" b="1" dirty="0" smtClean="0">
                <a:latin typeface="Arial" panose="020B0604020202020204" pitchFamily="34" charset="0"/>
                <a:cs typeface="Arial" panose="020B0604020202020204" pitchFamily="34" charset="0"/>
              </a:rPr>
              <a:t>this  lecture</a:t>
            </a:r>
            <a:r>
              <a:rPr lang="en-US" sz="2400" b="1" dirty="0" smtClean="0">
                <a:latin typeface="Arial" panose="020B0604020202020204" pitchFamily="34" charset="0"/>
                <a:cs typeface="Arial" panose="020B0604020202020204" pitchFamily="34" charset="0"/>
              </a:rPr>
              <a:t>;</a:t>
            </a:r>
          </a:p>
          <a:p>
            <a:pPr marL="0" indent="0" algn="just">
              <a:buNone/>
            </a:pPr>
            <a:r>
              <a:rPr lang="en-US" sz="2400" b="1" dirty="0" smtClean="0">
                <a:latin typeface="Arial" panose="020B0604020202020204" pitchFamily="34" charset="0"/>
                <a:cs typeface="Arial" panose="020B0604020202020204" pitchFamily="34" charset="0"/>
              </a:rPr>
              <a:t>Structured Conversations:</a:t>
            </a:r>
          </a:p>
          <a:p>
            <a:pPr marL="0" indent="0" algn="just">
              <a:buNone/>
            </a:pPr>
            <a:r>
              <a:rPr lang="en-US" sz="1800" dirty="0" smtClean="0">
                <a:latin typeface="Arial" panose="020B0604020202020204" pitchFamily="34" charset="0"/>
                <a:cs typeface="Arial" panose="020B0604020202020204" pitchFamily="34" charset="0"/>
              </a:rPr>
              <a:t>A conversation in which students know the complete format and structure of conversation and they need clues which direction to follow</a:t>
            </a:r>
            <a:r>
              <a:rPr lang="en-US" sz="2400" b="1" dirty="0" smtClean="0">
                <a:latin typeface="Arial" panose="020B0604020202020204" pitchFamily="34" charset="0"/>
                <a:cs typeface="Arial" panose="020B0604020202020204" pitchFamily="34" charset="0"/>
              </a:rPr>
              <a:t>.</a:t>
            </a:r>
          </a:p>
          <a:p>
            <a:pPr marL="0" indent="0" algn="just">
              <a:buNone/>
            </a:pPr>
            <a:r>
              <a:rPr lang="en-US" sz="2400" b="1" dirty="0" smtClean="0">
                <a:latin typeface="Arial" panose="020B0604020202020204" pitchFamily="34" charset="0"/>
                <a:cs typeface="Arial" panose="020B0604020202020204" pitchFamily="34" charset="0"/>
              </a:rPr>
              <a:t>Unstructured Conversation:</a:t>
            </a:r>
          </a:p>
          <a:p>
            <a:pPr marL="0" indent="0" algn="just">
              <a:buNone/>
            </a:pPr>
            <a:r>
              <a:rPr lang="en-US" sz="1800" dirty="0" smtClean="0">
                <a:latin typeface="Arial" panose="020B0604020202020204" pitchFamily="34" charset="0"/>
                <a:cs typeface="Arial" panose="020B0604020202020204" pitchFamily="34" charset="0"/>
              </a:rPr>
              <a:t>A conversation which happen at the spur of moment.</a:t>
            </a:r>
          </a:p>
        </p:txBody>
      </p:sp>
    </p:spTree>
    <p:extLst>
      <p:ext uri="{BB962C8B-B14F-4D97-AF65-F5344CB8AC3E}">
        <p14:creationId xmlns="" xmlns:p14="http://schemas.microsoft.com/office/powerpoint/2010/main" val="17731644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Structured Conversations</a:t>
            </a:r>
            <a:br>
              <a:rPr lang="en-US" sz="2800" b="1" dirty="0">
                <a:latin typeface="Arial" panose="020B0604020202020204" pitchFamily="34" charset="0"/>
                <a:cs typeface="Arial" panose="020B0604020202020204" pitchFamily="34" charset="0"/>
              </a:rPr>
            </a:b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Many conversation classes fail because</a:t>
            </a:r>
          </a:p>
          <a:p>
            <a:pPr marL="0" indent="0">
              <a:buNone/>
            </a:pPr>
            <a:r>
              <a:rPr lang="en-US" sz="2400" dirty="0" smtClean="0">
                <a:latin typeface="Arial" panose="020B0604020202020204" pitchFamily="34" charset="0"/>
                <a:cs typeface="Arial" panose="020B0604020202020204" pitchFamily="34" charset="0"/>
              </a:rPr>
              <a:t>---</a:t>
            </a:r>
            <a:r>
              <a:rPr lang="en-US" sz="1800" dirty="0" smtClean="0">
                <a:latin typeface="Arial" panose="020B0604020202020204" pitchFamily="34" charset="0"/>
                <a:cs typeface="Arial" panose="020B0604020202020204" pitchFamily="34" charset="0"/>
              </a:rPr>
              <a:t>Students are insufficiently motivated to speak</a:t>
            </a:r>
          </a:p>
          <a:p>
            <a:pPr marL="0" indent="0">
              <a:buNone/>
            </a:pPr>
            <a:r>
              <a:rPr lang="en-US" sz="1800" dirty="0" smtClean="0">
                <a:latin typeface="Arial" panose="020B0604020202020204" pitchFamily="34" charset="0"/>
                <a:cs typeface="Arial" panose="020B0604020202020204" pitchFamily="34" charset="0"/>
              </a:rPr>
              <a:t>---too few students participate</a:t>
            </a:r>
          </a:p>
          <a:p>
            <a:pPr marL="0" indent="0">
              <a:buNone/>
            </a:pPr>
            <a:r>
              <a:rPr lang="en-US" sz="1800" dirty="0" smtClean="0">
                <a:latin typeface="Arial" panose="020B0604020202020204" pitchFamily="34" charset="0"/>
                <a:cs typeface="Arial" panose="020B0604020202020204" pitchFamily="34" charset="0"/>
              </a:rPr>
              <a:t>---the teacher does most of the talking</a:t>
            </a:r>
          </a:p>
          <a:p>
            <a:pPr marL="0" indent="0">
              <a:buNone/>
            </a:pPr>
            <a:r>
              <a:rPr lang="en-US" sz="1800" dirty="0" smtClean="0">
                <a:latin typeface="Arial" panose="020B0604020202020204" pitchFamily="34" charset="0"/>
                <a:cs typeface="Arial" panose="020B0604020202020204" pitchFamily="34" charset="0"/>
              </a:rPr>
              <a:t>--Students shy to speak</a:t>
            </a:r>
          </a:p>
          <a:p>
            <a:pPr marL="0" indent="0">
              <a:buNone/>
            </a:pPr>
            <a:r>
              <a:rPr lang="en-US" sz="1800" dirty="0" smtClean="0">
                <a:latin typeface="Arial" panose="020B0604020202020204" pitchFamily="34" charset="0"/>
                <a:cs typeface="Arial" panose="020B0604020202020204" pitchFamily="34" charset="0"/>
              </a:rPr>
              <a:t>--teachers don’t create conducive environment for speaking</a:t>
            </a:r>
          </a:p>
          <a:p>
            <a:pPr marL="0" indent="0">
              <a:buNone/>
            </a:pPr>
            <a:r>
              <a:rPr lang="en-US" sz="1800" dirty="0" smtClean="0">
                <a:latin typeface="Arial" panose="020B0604020202020204" pitchFamily="34" charset="0"/>
                <a:cs typeface="Arial" panose="020B0604020202020204" pitchFamily="34" charset="0"/>
              </a:rPr>
              <a:t>--motivational factors are lacking in the class</a:t>
            </a:r>
          </a:p>
          <a:p>
            <a:pPr marL="0" indent="0">
              <a:buNone/>
            </a:pPr>
            <a:r>
              <a:rPr lang="en-US" sz="1800" dirty="0" smtClean="0">
                <a:latin typeface="Arial" panose="020B0604020202020204" pitchFamily="34" charset="0"/>
                <a:cs typeface="Arial" panose="020B0604020202020204" pitchFamily="34" charset="0"/>
              </a:rPr>
              <a:t>--students have fear of making mistakes</a:t>
            </a:r>
          </a:p>
          <a:p>
            <a:pPr marL="0" indent="0">
              <a:buNone/>
            </a:pPr>
            <a:r>
              <a:rPr lang="en-US" sz="1800" dirty="0" smtClean="0">
                <a:latin typeface="Arial" panose="020B0604020202020204" pitchFamily="34" charset="0"/>
                <a:cs typeface="Arial" panose="020B0604020202020204" pitchFamily="34" charset="0"/>
              </a:rPr>
              <a:t>--There is communication gap in the class.</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0797433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Structured Conversations</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Pyramid Discussion</a:t>
            </a:r>
          </a:p>
          <a:p>
            <a:pPr marL="0" indent="0">
              <a:buNone/>
            </a:pPr>
            <a:r>
              <a:rPr lang="en-US" sz="1800" dirty="0" smtClean="0">
                <a:latin typeface="Arial" panose="020B0604020202020204" pitchFamily="34" charset="0"/>
                <a:cs typeface="Arial" panose="020B0604020202020204" pitchFamily="34" charset="0"/>
              </a:rPr>
              <a:t>This technique could be used with a wide variety of topics. In this example, we will base our discussion on ‘Camping’.</a:t>
            </a:r>
          </a:p>
          <a:p>
            <a:pPr marL="0" indent="0">
              <a:buNone/>
            </a:pPr>
            <a:r>
              <a:rPr lang="en-US" sz="1800" b="1" dirty="0" smtClean="0">
                <a:latin typeface="Arial" panose="020B0604020202020204" pitchFamily="34" charset="0"/>
                <a:cs typeface="Arial" panose="020B0604020202020204" pitchFamily="34" charset="0"/>
              </a:rPr>
              <a:t>Stage 1: </a:t>
            </a:r>
          </a:p>
          <a:p>
            <a:pPr marL="0" indent="0">
              <a:buNone/>
            </a:pPr>
            <a:r>
              <a:rPr lang="en-US" sz="1800" dirty="0" smtClean="0">
                <a:latin typeface="Arial" panose="020B0604020202020204" pitchFamily="34" charset="0"/>
                <a:cs typeface="Arial" panose="020B0604020202020204" pitchFamily="34" charset="0"/>
              </a:rPr>
              <a:t>The teacher tells the group they are going to spend 2 weeks camping in Peer </a:t>
            </a:r>
            <a:r>
              <a:rPr lang="en-US" sz="1800" dirty="0" err="1" smtClean="0">
                <a:latin typeface="Arial" panose="020B0604020202020204" pitchFamily="34" charset="0"/>
                <a:cs typeface="Arial" panose="020B0604020202020204" pitchFamily="34" charset="0"/>
              </a:rPr>
              <a:t>Chanasee</a:t>
            </a:r>
            <a:r>
              <a:rPr lang="en-US" sz="1800" dirty="0" smtClean="0">
                <a:latin typeface="Arial" panose="020B0604020202020204" pitchFamily="34" charset="0"/>
                <a:cs typeface="Arial" panose="020B0604020202020204" pitchFamily="34" charset="0"/>
              </a:rPr>
              <a:t>, </a:t>
            </a:r>
            <a:r>
              <a:rPr lang="en-US" sz="1800" dirty="0" err="1" smtClean="0">
                <a:latin typeface="Arial" panose="020B0604020202020204" pitchFamily="34" charset="0"/>
                <a:cs typeface="Arial" panose="020B0604020202020204" pitchFamily="34" charset="0"/>
              </a:rPr>
              <a:t>Muzaffarabad</a:t>
            </a:r>
            <a:r>
              <a:rPr lang="en-US" sz="1800" dirty="0" smtClean="0">
                <a:latin typeface="Arial" panose="020B0604020202020204" pitchFamily="34" charset="0"/>
                <a:cs typeface="Arial" panose="020B0604020202020204" pitchFamily="34" charset="0"/>
              </a:rPr>
              <a:t> in December. To warm them up and to bring to the foreground all they know about the topic, there is informal discussion about </a:t>
            </a:r>
            <a:r>
              <a:rPr lang="en-US" sz="1800" dirty="0" err="1" smtClean="0">
                <a:latin typeface="Arial" panose="020B0604020202020204" pitchFamily="34" charset="0"/>
                <a:cs typeface="Arial" panose="020B0604020202020204" pitchFamily="34" charset="0"/>
              </a:rPr>
              <a:t>e.g</a:t>
            </a:r>
            <a:r>
              <a:rPr lang="en-US" sz="1800" dirty="0" smtClean="0">
                <a:latin typeface="Arial" panose="020B0604020202020204" pitchFamily="34" charset="0"/>
                <a:cs typeface="Arial" panose="020B0604020202020204" pitchFamily="34" charset="0"/>
              </a:rPr>
              <a:t> who has actually been camping and what the weather is likely to be at that time of year.</a:t>
            </a:r>
          </a:p>
          <a:p>
            <a:pPr marL="0" indent="0">
              <a:buNone/>
            </a:pPr>
            <a:r>
              <a:rPr lang="en-US" sz="1800" dirty="0" smtClean="0">
                <a:latin typeface="Arial" panose="020B0604020202020204" pitchFamily="34" charset="0"/>
                <a:cs typeface="Arial" panose="020B0604020202020204" pitchFamily="34" charset="0"/>
              </a:rPr>
              <a:t>The teacher then gives a list of objects they will definitely take.</a:t>
            </a:r>
          </a:p>
          <a:p>
            <a:pPr marL="0" indent="0">
              <a:buNone/>
            </a:pPr>
            <a:r>
              <a:rPr lang="en-US" sz="1800" dirty="0" smtClean="0">
                <a:latin typeface="Arial" panose="020B0604020202020204" pitchFamily="34" charset="0"/>
                <a:cs typeface="Arial" panose="020B0604020202020204" pitchFamily="34" charset="0"/>
              </a:rPr>
              <a:t>What you will definitely take: </a:t>
            </a:r>
          </a:p>
          <a:p>
            <a:pPr marL="0" indent="0">
              <a:buNone/>
            </a:pPr>
            <a:r>
              <a:rPr lang="en-US" sz="1800" dirty="0" smtClean="0">
                <a:latin typeface="Arial" panose="020B0604020202020204" pitchFamily="34" charset="0"/>
                <a:cs typeface="Arial" panose="020B0604020202020204" pitchFamily="34" charset="0"/>
              </a:rPr>
              <a:t>Tent, sleeping bag, clothing (except waterproofs and overcoat)</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enough money for travel and basic food supplies cooking stove, matches…</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5764074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Structured Conversations</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pPr marL="0" indent="0">
              <a:buNone/>
            </a:pPr>
            <a:r>
              <a:rPr lang="en-US" sz="2400" b="1" dirty="0">
                <a:latin typeface="Arial" panose="020B0604020202020204" pitchFamily="34" charset="0"/>
                <a:cs typeface="Arial" panose="020B0604020202020204" pitchFamily="34" charset="0"/>
              </a:rPr>
              <a:t>Pyramid </a:t>
            </a:r>
            <a:r>
              <a:rPr lang="en-US" sz="2400" b="1" dirty="0" smtClean="0">
                <a:latin typeface="Arial" panose="020B0604020202020204" pitchFamily="34" charset="0"/>
                <a:cs typeface="Arial" panose="020B0604020202020204" pitchFamily="34" charset="0"/>
              </a:rPr>
              <a:t>Discussion:</a:t>
            </a:r>
          </a:p>
          <a:p>
            <a:pPr marL="0" indent="0">
              <a:buNone/>
            </a:pPr>
            <a:r>
              <a:rPr lang="en-US" sz="1800" dirty="0" smtClean="0">
                <a:latin typeface="Arial" panose="020B0604020202020204" pitchFamily="34" charset="0"/>
                <a:cs typeface="Arial" panose="020B0604020202020204" pitchFamily="34" charset="0"/>
              </a:rPr>
              <a:t>The teacher also gives out a list of objects, students could take ranging from borderline necessities such as a compass or a piece or string to, perhaps, less important items, such as disposable bags..</a:t>
            </a:r>
          </a:p>
          <a:p>
            <a:pPr marL="0" indent="0">
              <a:buNone/>
            </a:pPr>
            <a:r>
              <a:rPr lang="en-US" sz="1800" dirty="0" smtClean="0">
                <a:latin typeface="Arial" panose="020B0604020202020204" pitchFamily="34" charset="0"/>
                <a:cs typeface="Arial" panose="020B0604020202020204" pitchFamily="34" charset="0"/>
              </a:rPr>
              <a:t>Example:</a:t>
            </a:r>
          </a:p>
          <a:p>
            <a:pPr marL="0" indent="0">
              <a:buNone/>
            </a:pPr>
            <a:r>
              <a:rPr lang="en-US" sz="1800" dirty="0" smtClean="0">
                <a:latin typeface="Arial" panose="020B0604020202020204" pitchFamily="34" charset="0"/>
                <a:cs typeface="Arial" panose="020B0604020202020204" pitchFamily="34" charset="0"/>
              </a:rPr>
              <a:t>Compass	   torch	                         sun glasses	</a:t>
            </a:r>
          </a:p>
          <a:p>
            <a:pPr marL="0" indent="0">
              <a:buNone/>
            </a:pPr>
            <a:r>
              <a:rPr lang="en-US" sz="1800" dirty="0" smtClean="0">
                <a:latin typeface="Arial" panose="020B0604020202020204" pitchFamily="34" charset="0"/>
                <a:cs typeface="Arial" panose="020B0604020202020204" pitchFamily="34" charset="0"/>
              </a:rPr>
              <a:t>Camera		 radio		          sun cream</a:t>
            </a:r>
          </a:p>
          <a:p>
            <a:pPr marL="0" indent="0">
              <a:buNone/>
            </a:pPr>
            <a:r>
              <a:rPr lang="en-US" sz="1800" dirty="0" smtClean="0">
                <a:latin typeface="Arial" panose="020B0604020202020204" pitchFamily="34" charset="0"/>
                <a:cs typeface="Arial" panose="020B0604020202020204" pitchFamily="34" charset="0"/>
              </a:rPr>
              <a:t>Mirror		sticking plaster	          aspirin</a:t>
            </a:r>
          </a:p>
          <a:p>
            <a:pPr marL="0" indent="0">
              <a:buNone/>
            </a:pPr>
            <a:r>
              <a:rPr lang="en-US" sz="1800" dirty="0" smtClean="0">
                <a:latin typeface="Arial" panose="020B0604020202020204" pitchFamily="34" charset="0"/>
                <a:cs typeface="Arial" panose="020B0604020202020204" pitchFamily="34" charset="0"/>
              </a:rPr>
              <a:t>Rope		binoculars	          hot-water bottle</a:t>
            </a:r>
          </a:p>
          <a:p>
            <a:pPr marL="0" indent="0">
              <a:buNone/>
            </a:pPr>
            <a:r>
              <a:rPr lang="en-US" sz="1800" dirty="0" smtClean="0">
                <a:latin typeface="Arial" panose="020B0604020202020204" pitchFamily="34" charset="0"/>
                <a:cs typeface="Arial" panose="020B0604020202020204" pitchFamily="34" charset="0"/>
              </a:rPr>
              <a:t>pen-knife	chess set	          insect repellant</a:t>
            </a:r>
          </a:p>
          <a:p>
            <a:pPr marL="0" indent="0">
              <a:buNone/>
            </a:pPr>
            <a:r>
              <a:rPr lang="en-US" sz="1800" dirty="0" smtClean="0">
                <a:latin typeface="Arial" panose="020B0604020202020204" pitchFamily="34" charset="0"/>
                <a:cs typeface="Arial" panose="020B0604020202020204" pitchFamily="34" charset="0"/>
              </a:rPr>
              <a:t>Antiseptic 	flannel		          a piece of string</a:t>
            </a:r>
          </a:p>
          <a:p>
            <a:pPr marL="0" indent="0">
              <a:buNone/>
            </a:pPr>
            <a:r>
              <a:rPr lang="en-US" sz="1800" dirty="0" smtClean="0">
                <a:latin typeface="Arial" panose="020B0604020202020204" pitchFamily="34" charset="0"/>
                <a:cs typeface="Arial" panose="020B0604020202020204" pitchFamily="34" charset="0"/>
              </a:rPr>
              <a:t>Lamp		raincoat		          hammer</a:t>
            </a:r>
          </a:p>
          <a:p>
            <a:pPr marL="0" indent="0">
              <a:buNone/>
            </a:pPr>
            <a:endParaRPr lang="en-US" b="1"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 xmlns:p14="http://schemas.microsoft.com/office/powerpoint/2010/main" val="26248170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Structured Conversations</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Pyramid discussion</a:t>
            </a:r>
          </a:p>
          <a:p>
            <a:pPr marL="0" indent="0">
              <a:buNone/>
            </a:pPr>
            <a:r>
              <a:rPr lang="en-US" sz="2400" b="1" dirty="0" smtClean="0">
                <a:latin typeface="Arial" panose="020B0604020202020204" pitchFamily="34" charset="0"/>
                <a:cs typeface="Arial" panose="020B0604020202020204" pitchFamily="34" charset="0"/>
              </a:rPr>
              <a:t>Stage 2</a:t>
            </a:r>
          </a:p>
          <a:p>
            <a:pPr marL="0" indent="0">
              <a:buNone/>
            </a:pPr>
            <a:r>
              <a:rPr lang="en-US" sz="1800" dirty="0" smtClean="0">
                <a:latin typeface="Arial" panose="020B0604020202020204" pitchFamily="34" charset="0"/>
                <a:cs typeface="Arial" panose="020B0604020202020204" pitchFamily="34" charset="0"/>
              </a:rPr>
              <a:t>Students are then asked to reduce this second list to ten items on their own.</a:t>
            </a:r>
          </a:p>
          <a:p>
            <a:pPr marL="0" indent="0">
              <a:buNone/>
            </a:pPr>
            <a:r>
              <a:rPr lang="en-US" sz="1800" dirty="0" smtClean="0">
                <a:latin typeface="Arial" panose="020B0604020202020204" pitchFamily="34" charset="0"/>
                <a:cs typeface="Arial" panose="020B0604020202020204" pitchFamily="34" charset="0"/>
              </a:rPr>
              <a:t>They should choose the things they think would be most useful and think of good reasons for their choice. This initial decision-making is important because it forces the students to invest part of themselves in the task.</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2400" b="1" dirty="0" smtClean="0">
                <a:latin typeface="Arial" panose="020B0604020202020204" pitchFamily="34" charset="0"/>
                <a:cs typeface="Arial" panose="020B0604020202020204" pitchFamily="34" charset="0"/>
              </a:rPr>
              <a:t>Stage 3</a:t>
            </a:r>
            <a:r>
              <a:rPr lang="en-US" sz="2400" dirty="0" smtClean="0">
                <a:latin typeface="Arial" panose="020B0604020202020204" pitchFamily="34" charset="0"/>
                <a:cs typeface="Arial" panose="020B0604020202020204" pitchFamily="34" charset="0"/>
              </a:rPr>
              <a:t> </a:t>
            </a:r>
          </a:p>
          <a:p>
            <a:pPr marL="0" indent="0">
              <a:buNone/>
            </a:pPr>
            <a:r>
              <a:rPr lang="en-US" sz="1800" dirty="0" smtClean="0">
                <a:latin typeface="Arial" panose="020B0604020202020204" pitchFamily="34" charset="0"/>
                <a:cs typeface="Arial" panose="020B0604020202020204" pitchFamily="34" charset="0"/>
              </a:rPr>
              <a:t>Students are then put into pairs and asked to compare and combine their lists and produce ten items they both agree on. It is important each student justifies to the other why they think something should be included or</a:t>
            </a:r>
          </a:p>
          <a:p>
            <a:pPr marL="0" indent="0">
              <a:buNone/>
            </a:pPr>
            <a:r>
              <a:rPr lang="en-US" sz="1800" dirty="0" smtClean="0">
                <a:latin typeface="Arial" panose="020B0604020202020204" pitchFamily="34" charset="0"/>
                <a:cs typeface="Arial" panose="020B0604020202020204" pitchFamily="34" charset="0"/>
              </a:rPr>
              <a:t>Why they are prepared to leave something out….</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1080116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400" b="1" dirty="0">
                <a:latin typeface="Arial" panose="020B0604020202020204" pitchFamily="34" charset="0"/>
                <a:cs typeface="Arial" panose="020B0604020202020204" pitchFamily="34" charset="0"/>
              </a:rPr>
              <a:t>Structured Conversations</a:t>
            </a:r>
            <a:endParaRPr lang="en-US" sz="24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Pyramid discussions</a:t>
            </a:r>
            <a:endParaRPr lang="en-US" sz="1800" b="1" dirty="0" smtClean="0">
              <a:latin typeface="Arial" panose="020B0604020202020204" pitchFamily="34" charset="0"/>
              <a:cs typeface="Arial" panose="020B0604020202020204" pitchFamily="34" charset="0"/>
            </a:endParaRPr>
          </a:p>
          <a:p>
            <a:pPr marL="0" indent="0">
              <a:buNone/>
            </a:pPr>
            <a:r>
              <a:rPr lang="en-US" sz="2400" b="1" dirty="0" smtClean="0">
                <a:latin typeface="Arial" panose="020B0604020202020204" pitchFamily="34" charset="0"/>
                <a:cs typeface="Arial" panose="020B0604020202020204" pitchFamily="34" charset="0"/>
              </a:rPr>
              <a:t>Stage 4</a:t>
            </a:r>
            <a:r>
              <a:rPr lang="en-US" sz="2400" dirty="0" smtClean="0">
                <a:latin typeface="Arial" panose="020B0604020202020204" pitchFamily="34" charset="0"/>
                <a:cs typeface="Arial" panose="020B0604020202020204" pitchFamily="34" charset="0"/>
              </a:rPr>
              <a:t>:</a:t>
            </a:r>
          </a:p>
          <a:p>
            <a:pPr marL="0" indent="0">
              <a:buNone/>
            </a:pPr>
            <a:r>
              <a:rPr lang="en-US" sz="1800" dirty="0" smtClean="0">
                <a:latin typeface="Arial" panose="020B0604020202020204" pitchFamily="34" charset="0"/>
                <a:cs typeface="Arial" panose="020B0604020202020204" pitchFamily="34" charset="0"/>
              </a:rPr>
              <a:t>The pairs are asked to form groups of four and to reach agreement on a list of ten items and so on…..</a:t>
            </a:r>
            <a:endParaRPr lang="en-US" sz="1800" dirty="0">
              <a:latin typeface="Arial" panose="020B0604020202020204" pitchFamily="34" charset="0"/>
              <a:cs typeface="Arial" panose="020B0604020202020204" pitchFamily="34" charset="0"/>
            </a:endParaRPr>
          </a:p>
          <a:p>
            <a:pPr marL="0" indent="0">
              <a:buNone/>
            </a:pPr>
            <a:r>
              <a:rPr lang="en-US" sz="2400" b="1" dirty="0" smtClean="0">
                <a:latin typeface="Arial" panose="020B0604020202020204" pitchFamily="34" charset="0"/>
                <a:cs typeface="Arial" panose="020B0604020202020204" pitchFamily="34" charset="0"/>
              </a:rPr>
              <a:t>Using Statement for Conversation structure</a:t>
            </a:r>
          </a:p>
          <a:p>
            <a:pPr marL="0" indent="0">
              <a:buNone/>
            </a:pPr>
            <a:r>
              <a:rPr lang="en-US" sz="1800" dirty="0" smtClean="0">
                <a:latin typeface="Arial" panose="020B0604020202020204" pitchFamily="34" charset="0"/>
                <a:cs typeface="Arial" panose="020B0604020202020204" pitchFamily="34" charset="0"/>
              </a:rPr>
              <a:t>The topic used in this example is ‘Parents’.</a:t>
            </a:r>
          </a:p>
          <a:p>
            <a:pPr marL="0" indent="0">
              <a:buNone/>
            </a:pPr>
            <a:r>
              <a:rPr lang="en-US" sz="1800" dirty="0" smtClean="0">
                <a:latin typeface="Arial" panose="020B0604020202020204" pitchFamily="34" charset="0"/>
                <a:cs typeface="Arial" panose="020B0604020202020204" pitchFamily="34" charset="0"/>
              </a:rPr>
              <a:t>Method 1: </a:t>
            </a:r>
            <a:r>
              <a:rPr lang="en-US" sz="2400" b="1" dirty="0" smtClean="0">
                <a:latin typeface="Arial" panose="020B0604020202020204" pitchFamily="34" charset="0"/>
                <a:cs typeface="Arial" panose="020B0604020202020204" pitchFamily="34" charset="0"/>
              </a:rPr>
              <a:t>Modifying</a:t>
            </a:r>
          </a:p>
          <a:p>
            <a:pPr marL="0" indent="0">
              <a:buNone/>
            </a:pPr>
            <a:r>
              <a:rPr lang="en-US" sz="1800" dirty="0" smtClean="0">
                <a:latin typeface="Arial" panose="020B0604020202020204" pitchFamily="34" charset="0"/>
                <a:cs typeface="Arial" panose="020B0604020202020204" pitchFamily="34" charset="0"/>
              </a:rPr>
              <a:t>The students are given a list of  controversial statements. </a:t>
            </a:r>
            <a:r>
              <a:rPr lang="en-US" sz="1800" dirty="0" err="1" smtClean="0">
                <a:latin typeface="Arial" panose="020B0604020202020204" pitchFamily="34" charset="0"/>
                <a:cs typeface="Arial" panose="020B0604020202020204" pitchFamily="34" charset="0"/>
              </a:rPr>
              <a:t>Eg</a:t>
            </a:r>
            <a:endParaRPr lang="en-US" sz="1800" dirty="0" smtClean="0">
              <a:latin typeface="Arial" panose="020B0604020202020204" pitchFamily="34" charset="0"/>
              <a:cs typeface="Arial" panose="020B0604020202020204" pitchFamily="34" charset="0"/>
            </a:endParaRPr>
          </a:p>
          <a:p>
            <a:pPr marL="0" indent="0">
              <a:buNone/>
            </a:pPr>
            <a:r>
              <a:rPr lang="en-US" sz="1800" dirty="0" smtClean="0">
                <a:latin typeface="Arial" panose="020B0604020202020204" pitchFamily="34" charset="0"/>
                <a:cs typeface="Arial" panose="020B0604020202020204" pitchFamily="34" charset="0"/>
              </a:rPr>
              <a:t>---parents should teach boys to sew and girls to mend the car.</a:t>
            </a:r>
          </a:p>
          <a:p>
            <a:pPr marL="0" indent="0">
              <a:buNone/>
            </a:pPr>
            <a:r>
              <a:rPr lang="en-US" sz="1800" dirty="0" smtClean="0">
                <a:latin typeface="Arial" panose="020B0604020202020204" pitchFamily="34" charset="0"/>
                <a:cs typeface="Arial" panose="020B0604020202020204" pitchFamily="34" charset="0"/>
              </a:rPr>
              <a:t>--Every child needs at least one brother and one sister.</a:t>
            </a:r>
          </a:p>
          <a:p>
            <a:pPr marL="0" indent="0">
              <a:buNone/>
            </a:pPr>
            <a:r>
              <a:rPr lang="en-US" sz="1800" dirty="0" smtClean="0">
                <a:latin typeface="Arial" panose="020B0604020202020204" pitchFamily="34" charset="0"/>
                <a:cs typeface="Arial" panose="020B0604020202020204" pitchFamily="34" charset="0"/>
              </a:rPr>
              <a:t>--Children should work in their school holiday and earn money.</a:t>
            </a: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sz="2400" dirty="0" smtClean="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5954778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Structured Conversation</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r>
              <a:rPr lang="en-US" sz="2400" b="1" dirty="0" err="1" smtClean="0">
                <a:latin typeface="Arial" panose="020B0604020202020204" pitchFamily="34" charset="0"/>
                <a:cs typeface="Arial" panose="020B0604020202020204" pitchFamily="34" charset="0"/>
              </a:rPr>
              <a:t>Cont</a:t>
            </a:r>
            <a:r>
              <a:rPr lang="en-US" sz="2400" b="1" dirty="0" smtClean="0">
                <a:latin typeface="Arial" panose="020B0604020202020204" pitchFamily="34" charset="0"/>
                <a:cs typeface="Arial" panose="020B0604020202020204" pitchFamily="34" charset="0"/>
              </a:rPr>
              <a:t>…</a:t>
            </a:r>
          </a:p>
          <a:p>
            <a:r>
              <a:rPr lang="en-US" sz="1800" dirty="0" smtClean="0">
                <a:latin typeface="Arial" panose="020B0604020202020204" pitchFamily="34" charset="0"/>
                <a:cs typeface="Arial" panose="020B0604020202020204" pitchFamily="34" charset="0"/>
              </a:rPr>
              <a:t>It’s better for the whole family to live under the same roof.</a:t>
            </a:r>
          </a:p>
          <a:p>
            <a:r>
              <a:rPr lang="en-US" sz="1800" dirty="0" smtClean="0">
                <a:latin typeface="Arial" panose="020B0604020202020204" pitchFamily="34" charset="0"/>
                <a:cs typeface="Arial" panose="020B0604020202020204" pitchFamily="34" charset="0"/>
              </a:rPr>
              <a:t>Parents should not tell their children what to do after they are 16.</a:t>
            </a:r>
          </a:p>
          <a:p>
            <a:r>
              <a:rPr lang="en-US" sz="1800" dirty="0" smtClean="0">
                <a:latin typeface="Arial" panose="020B0604020202020204" pitchFamily="34" charset="0"/>
                <a:cs typeface="Arial" panose="020B0604020202020204" pitchFamily="34" charset="0"/>
              </a:rPr>
              <a:t>The father is the head of family.</a:t>
            </a:r>
          </a:p>
          <a:p>
            <a:r>
              <a:rPr lang="en-US" sz="1800" dirty="0" smtClean="0">
                <a:latin typeface="Arial" panose="020B0604020202020204" pitchFamily="34" charset="0"/>
                <a:cs typeface="Arial" panose="020B0604020202020204" pitchFamily="34" charset="0"/>
              </a:rPr>
              <a:t>Brothers are responsible for their sisters.</a:t>
            </a:r>
          </a:p>
          <a:p>
            <a:r>
              <a:rPr lang="en-US" sz="1800" dirty="0" smtClean="0">
                <a:latin typeface="Arial" panose="020B0604020202020204" pitchFamily="34" charset="0"/>
                <a:cs typeface="Arial" panose="020B0604020202020204" pitchFamily="34" charset="0"/>
              </a:rPr>
              <a:t>Parents should be strict about what time their children come home, even when they are teenagers.</a:t>
            </a:r>
          </a:p>
          <a:p>
            <a:r>
              <a:rPr lang="en-US" sz="1800" dirty="0" smtClean="0">
                <a:latin typeface="Arial" panose="020B0604020202020204" pitchFamily="34" charset="0"/>
                <a:cs typeface="Arial" panose="020B0604020202020204" pitchFamily="34" charset="0"/>
              </a:rPr>
              <a:t>Fathers should not help mothers in their domestic work.</a:t>
            </a:r>
          </a:p>
          <a:p>
            <a:r>
              <a:rPr lang="en-US" sz="1800" dirty="0" smtClean="0">
                <a:latin typeface="Arial" panose="020B0604020202020204" pitchFamily="34" charset="0"/>
                <a:cs typeface="Arial" panose="020B0604020202020204" pitchFamily="34" charset="0"/>
              </a:rPr>
              <a:t>Children learn more from their parents they do from school.</a:t>
            </a:r>
          </a:p>
          <a:p>
            <a:pPr marL="0" indent="0">
              <a:buNone/>
            </a:pPr>
            <a:r>
              <a:rPr lang="en-US" sz="1800" b="1" dirty="0" smtClean="0">
                <a:latin typeface="Arial" panose="020B0604020202020204" pitchFamily="34" charset="0"/>
                <a:cs typeface="Arial" panose="020B0604020202020204" pitchFamily="34" charset="0"/>
              </a:rPr>
              <a:t>Groups are asked to modify the statements so that they can all agree with them. Groups then compare their modified statements with those of other games. As in a meeting , the aim of the discussion is to argue…</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1124428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Structured Conversations</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err="1" smtClean="0"/>
              <a:t>Cont</a:t>
            </a:r>
            <a:r>
              <a:rPr lang="en-US" dirty="0" smtClean="0"/>
              <a:t>…</a:t>
            </a:r>
          </a:p>
          <a:p>
            <a:pPr marL="0" indent="0">
              <a:buNone/>
            </a:pPr>
            <a:r>
              <a:rPr lang="en-US" sz="2400" b="1" dirty="0" smtClean="0">
                <a:latin typeface="Arial" panose="020B0604020202020204" pitchFamily="34" charset="0"/>
                <a:cs typeface="Arial" panose="020B0604020202020204" pitchFamily="34" charset="0"/>
              </a:rPr>
              <a:t>Method 2: Sequencing </a:t>
            </a:r>
          </a:p>
          <a:p>
            <a:pPr marL="0" indent="0">
              <a:buNone/>
            </a:pPr>
            <a:r>
              <a:rPr lang="en-US" sz="1800" dirty="0" smtClean="0">
                <a:latin typeface="Arial" panose="020B0604020202020204" pitchFamily="34" charset="0"/>
                <a:cs typeface="Arial" panose="020B0604020202020204" pitchFamily="34" charset="0"/>
              </a:rPr>
              <a:t>The students are given a list of non-controversial statements.</a:t>
            </a:r>
          </a:p>
          <a:p>
            <a:pPr marL="0" indent="0">
              <a:buNone/>
            </a:pPr>
            <a:r>
              <a:rPr lang="en-US" sz="1800" dirty="0" smtClean="0">
                <a:latin typeface="Arial" panose="020B0604020202020204" pitchFamily="34" charset="0"/>
                <a:cs typeface="Arial" panose="020B0604020202020204" pitchFamily="34" charset="0"/>
              </a:rPr>
              <a:t>--it is important to put children to bed early if they have school the next day.</a:t>
            </a:r>
          </a:p>
          <a:p>
            <a:pPr marL="0" indent="0">
              <a:buNone/>
            </a:pPr>
            <a:r>
              <a:rPr lang="en-US" sz="1800" dirty="0" smtClean="0">
                <a:latin typeface="Arial" panose="020B0604020202020204" pitchFamily="34" charset="0"/>
                <a:cs typeface="Arial" panose="020B0604020202020204" pitchFamily="34" charset="0"/>
              </a:rPr>
              <a:t>--Parents should be happily married</a:t>
            </a:r>
          </a:p>
          <a:p>
            <a:pPr marL="0" indent="0">
              <a:buNone/>
            </a:pPr>
            <a:r>
              <a:rPr lang="en-US" sz="1800" dirty="0" smtClean="0">
                <a:latin typeface="Arial" panose="020B0604020202020204" pitchFamily="34" charset="0"/>
                <a:cs typeface="Arial" panose="020B0604020202020204" pitchFamily="34" charset="0"/>
              </a:rPr>
              <a:t>--the family should have a steady income.</a:t>
            </a:r>
          </a:p>
          <a:p>
            <a:pPr marL="0" indent="0">
              <a:buNone/>
            </a:pPr>
            <a:r>
              <a:rPr lang="en-US" sz="1800" dirty="0" smtClean="0">
                <a:latin typeface="Arial" panose="020B0604020202020204" pitchFamily="34" charset="0"/>
                <a:cs typeface="Arial" panose="020B0604020202020204" pitchFamily="34" charset="0"/>
              </a:rPr>
              <a:t>--it is good for children to have neighbors with children their own age.</a:t>
            </a:r>
          </a:p>
          <a:p>
            <a:pPr marL="0" indent="0">
              <a:buNone/>
            </a:pPr>
            <a:r>
              <a:rPr lang="en-US" sz="1800" dirty="0" smtClean="0">
                <a:latin typeface="Arial" panose="020B0604020202020204" pitchFamily="34" charset="0"/>
                <a:cs typeface="Arial" panose="020B0604020202020204" pitchFamily="34" charset="0"/>
              </a:rPr>
              <a:t>--Children learn a lot from a travelling with their parents.</a:t>
            </a:r>
          </a:p>
          <a:p>
            <a:pPr marL="0" indent="0">
              <a:buNone/>
            </a:pPr>
            <a:r>
              <a:rPr lang="en-US" sz="1800" dirty="0" smtClean="0">
                <a:latin typeface="Arial" panose="020B0604020202020204" pitchFamily="34" charset="0"/>
                <a:cs typeface="Arial" panose="020B0604020202020204" pitchFamily="34" charset="0"/>
              </a:rPr>
              <a:t>--Parents should encourage their children to play sports.</a:t>
            </a:r>
          </a:p>
          <a:p>
            <a:pPr marL="0" indent="0">
              <a:buNone/>
            </a:pPr>
            <a:r>
              <a:rPr lang="en-US" sz="1800" dirty="0" smtClean="0">
                <a:latin typeface="Arial" panose="020B0604020202020204" pitchFamily="34" charset="0"/>
                <a:cs typeface="Arial" panose="020B0604020202020204" pitchFamily="34" charset="0"/>
              </a:rPr>
              <a:t>--Too much television is bad.</a:t>
            </a:r>
          </a:p>
          <a:p>
            <a:pPr marL="0" indent="0">
              <a:buNone/>
            </a:pPr>
            <a:r>
              <a:rPr lang="en-US" sz="1800" dirty="0" smtClean="0">
                <a:latin typeface="Arial" panose="020B0604020202020204" pitchFamily="34" charset="0"/>
                <a:cs typeface="Arial" panose="020B0604020202020204" pitchFamily="34" charset="0"/>
              </a:rPr>
              <a:t>--children learn a lot from their parents reading to them.</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1258121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Structured Conversations</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lstStyle/>
          <a:p>
            <a:r>
              <a:rPr lang="en-US" dirty="0" err="1" smtClean="0"/>
              <a:t>Cont</a:t>
            </a:r>
            <a:r>
              <a:rPr lang="en-US" dirty="0" smtClean="0"/>
              <a:t>…</a:t>
            </a:r>
          </a:p>
          <a:p>
            <a:pPr marL="0" indent="0" algn="just">
              <a:buNone/>
            </a:pPr>
            <a:r>
              <a:rPr lang="en-US" sz="1800" dirty="0" smtClean="0">
                <a:latin typeface="Arial" panose="020B0604020202020204" pitchFamily="34" charset="0"/>
                <a:cs typeface="Arial" panose="020B0604020202020204" pitchFamily="34" charset="0"/>
              </a:rPr>
              <a:t>Students are then asked to sequence them (1-8) in order to priority for the successful bringing up of children in the home.</a:t>
            </a:r>
          </a:p>
          <a:p>
            <a:pPr marL="0" indent="0" algn="just">
              <a:buNone/>
            </a:pPr>
            <a:r>
              <a:rPr lang="en-US" sz="1800" dirty="0" smtClean="0">
                <a:latin typeface="Arial" panose="020B0604020202020204" pitchFamily="34" charset="0"/>
                <a:cs typeface="Arial" panose="020B0604020202020204" pitchFamily="34" charset="0"/>
              </a:rPr>
              <a:t>The activity can be organized on an individual ….pair…group basis </a:t>
            </a:r>
          </a:p>
          <a:p>
            <a:pPr marL="0" indent="0">
              <a:buNone/>
            </a:pPr>
            <a:r>
              <a:rPr lang="en-US" sz="2400" b="1" dirty="0" smtClean="0">
                <a:latin typeface="Arial" panose="020B0604020202020204" pitchFamily="34" charset="0"/>
                <a:cs typeface="Arial" panose="020B0604020202020204" pitchFamily="34" charset="0"/>
              </a:rPr>
              <a:t>Method 3: Defending</a:t>
            </a:r>
          </a:p>
          <a:p>
            <a:pPr marL="0" indent="0" algn="just">
              <a:buNone/>
            </a:pPr>
            <a:r>
              <a:rPr lang="en-US" sz="1800" dirty="0" smtClean="0">
                <a:latin typeface="Arial" panose="020B0604020202020204" pitchFamily="34" charset="0"/>
                <a:cs typeface="Arial" panose="020B0604020202020204" pitchFamily="34" charset="0"/>
              </a:rPr>
              <a:t>Different controversial statements are written on piece of paper and then put into a box. The students are told to pick out a statement and then spend a few minutes preparing arguments to defend it. One of the students can be a chairperson. All the students then have to present their arguments in turn, answer questions and defend themselves from attack.</a:t>
            </a:r>
          </a:p>
        </p:txBody>
      </p:sp>
    </p:spTree>
    <p:extLst>
      <p:ext uri="{BB962C8B-B14F-4D97-AF65-F5344CB8AC3E}">
        <p14:creationId xmlns="" xmlns:p14="http://schemas.microsoft.com/office/powerpoint/2010/main" val="8463313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Pyramid Learning</a:t>
            </a:r>
            <a:endParaRPr lang="en-US" sz="2800" dirty="0">
              <a:latin typeface="Arial" panose="020B0604020202020204" pitchFamily="34" charset="0"/>
              <a:cs typeface="Arial" panose="020B0604020202020204" pitchFamily="34" charset="0"/>
            </a:endParaRPr>
          </a:p>
        </p:txBody>
      </p:sp>
      <p:pic>
        <p:nvPicPr>
          <p:cNvPr id="1026" name="Picture 2" descr="http://christopherjwwilkins.files.wordpress.com/2013/10/learning_pyramid.jpg"/>
          <p:cNvPicPr>
            <a:picLocks noGrp="1" noChangeAspect="1" noChangeArrowheads="1"/>
          </p:cNvPicPr>
          <p:nvPr>
            <p:ph idx="1"/>
          </p:nvPr>
        </p:nvPicPr>
        <p:blipFill>
          <a:blip r:embed="rId2" cstate="print">
            <a:extLst>
              <a:ext uri="{28A0092B-C50C-407E-A947-70E740481C1C}">
                <a14:useLocalDpi xmlns="" xmlns:a14="http://schemas.microsoft.com/office/drawing/2010/main" val="0"/>
              </a:ext>
            </a:extLst>
          </a:blip>
          <a:srcRect/>
          <a:stretch>
            <a:fillRect/>
          </a:stretch>
        </p:blipFill>
        <p:spPr bwMode="auto">
          <a:xfrm>
            <a:off x="1171977" y="1944710"/>
            <a:ext cx="5950040" cy="34515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1865811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anose="020B0604020202020204" pitchFamily="34" charset="0"/>
                <a:cs typeface="Arial" panose="020B0604020202020204" pitchFamily="34" charset="0"/>
              </a:rPr>
              <a:t>In this lecture, we talked about  structured and unstructured conversations in detail.</a:t>
            </a:r>
          </a:p>
          <a:p>
            <a:r>
              <a:rPr lang="en-US" sz="1800" dirty="0" smtClean="0">
                <a:latin typeface="Arial" panose="020B0604020202020204" pitchFamily="34" charset="0"/>
                <a:cs typeface="Arial" panose="020B0604020202020204" pitchFamily="34" charset="0"/>
              </a:rPr>
              <a:t>We discussed pyramid discussions  which has four stages:</a:t>
            </a:r>
          </a:p>
          <a:p>
            <a:pPr marL="0" indent="0">
              <a:buNone/>
            </a:pPr>
            <a:r>
              <a:rPr lang="en-US" sz="1800" dirty="0" smtClean="0">
                <a:latin typeface="Arial" panose="020B0604020202020204" pitchFamily="34" charset="0"/>
                <a:cs typeface="Arial" panose="020B0604020202020204" pitchFamily="34" charset="0"/>
              </a:rPr>
              <a:t>We took camping example for our discussion. Stages 1 gives information;  Stage 2 require discussion; stage 3 needs pair work; stage 4 requires argumentation.</a:t>
            </a:r>
          </a:p>
          <a:p>
            <a:pPr marL="0" indent="0">
              <a:buNone/>
            </a:pPr>
            <a:r>
              <a:rPr lang="en-US" sz="1800" dirty="0" smtClean="0">
                <a:latin typeface="Arial" panose="020B0604020202020204" pitchFamily="34" charset="0"/>
                <a:cs typeface="Arial" panose="020B0604020202020204" pitchFamily="34" charset="0"/>
              </a:rPr>
              <a:t>Using statements for conversation structures.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Modifying </a:t>
            </a:r>
          </a:p>
          <a:p>
            <a:r>
              <a:rPr lang="en-US" sz="1800" dirty="0" smtClean="0">
                <a:latin typeface="Arial" panose="020B0604020202020204" pitchFamily="34" charset="0"/>
                <a:cs typeface="Arial" panose="020B0604020202020204" pitchFamily="34" charset="0"/>
              </a:rPr>
              <a:t> Sequencing</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Defending</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9169829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377</TotalTime>
  <Words>1028</Words>
  <Application>Microsoft Office PowerPoint</Application>
  <PresentationFormat>On-screen Show (4:3)</PresentationFormat>
  <Paragraphs>104</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Classroom teaching activities: part 2</vt:lpstr>
      <vt:lpstr>Review of the last lecture</vt:lpstr>
      <vt:lpstr>Classroom teaching activities: part 2</vt:lpstr>
      <vt:lpstr>Structured Conversations </vt:lpstr>
      <vt:lpstr>Structured Conversations</vt:lpstr>
      <vt:lpstr>Structured Conversations</vt:lpstr>
      <vt:lpstr>Structured Conversations</vt:lpstr>
      <vt:lpstr>Structured Conversations</vt:lpstr>
      <vt:lpstr>Structured Conversation</vt:lpstr>
      <vt:lpstr>Structured Conversations</vt:lpstr>
      <vt:lpstr>Structured Conversations</vt:lpstr>
      <vt:lpstr>Pyramid Learning</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Classroom teaching activities: part 2</dc:title>
  <dc:creator>DELL</dc:creator>
  <cp:lastModifiedBy>NTS</cp:lastModifiedBy>
  <cp:revision>20</cp:revision>
  <dcterms:created xsi:type="dcterms:W3CDTF">2014-03-01T01:49:26Z</dcterms:created>
  <dcterms:modified xsi:type="dcterms:W3CDTF">2014-03-17T07:54:27Z</dcterms:modified>
</cp:coreProperties>
</file>