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57" r:id="rId2"/>
    <p:sldId id="444" r:id="rId3"/>
    <p:sldId id="445" r:id="rId4"/>
    <p:sldId id="446" r:id="rId5"/>
    <p:sldId id="447" r:id="rId6"/>
    <p:sldId id="448" r:id="rId7"/>
    <p:sldId id="449" r:id="rId8"/>
    <p:sldId id="450" r:id="rId9"/>
    <p:sldId id="451" r:id="rId10"/>
    <p:sldId id="452" r:id="rId11"/>
    <p:sldId id="453" r:id="rId12"/>
    <p:sldId id="454" r:id="rId13"/>
    <p:sldId id="455" r:id="rId14"/>
    <p:sldId id="456" r:id="rId15"/>
    <p:sldId id="457" r:id="rId16"/>
    <p:sldId id="458" r:id="rId17"/>
    <p:sldId id="459" r:id="rId18"/>
    <p:sldId id="460" r:id="rId19"/>
    <p:sldId id="461" r:id="rId20"/>
    <p:sldId id="462" r:id="rId21"/>
    <p:sldId id="463" r:id="rId22"/>
    <p:sldId id="464" r:id="rId23"/>
    <p:sldId id="465" r:id="rId24"/>
    <p:sldId id="466" r:id="rId25"/>
    <p:sldId id="467" r:id="rId26"/>
    <p:sldId id="468" r:id="rId27"/>
    <p:sldId id="469" r:id="rId28"/>
    <p:sldId id="470" r:id="rId29"/>
    <p:sldId id="471" r:id="rId30"/>
    <p:sldId id="472" r:id="rId31"/>
    <p:sldId id="473" r:id="rId32"/>
    <p:sldId id="474" r:id="rId33"/>
    <p:sldId id="475" r:id="rId34"/>
    <p:sldId id="476" r:id="rId35"/>
    <p:sldId id="477" r:id="rId36"/>
    <p:sldId id="478" r:id="rId37"/>
    <p:sldId id="479" r:id="rId38"/>
    <p:sldId id="480" r:id="rId39"/>
    <p:sldId id="482" r:id="rId40"/>
    <p:sldId id="483" r:id="rId41"/>
    <p:sldId id="484" r:id="rId42"/>
    <p:sldId id="485" r:id="rId43"/>
    <p:sldId id="486" r:id="rId44"/>
    <p:sldId id="517" r:id="rId45"/>
    <p:sldId id="518" r:id="rId46"/>
    <p:sldId id="523" r:id="rId47"/>
    <p:sldId id="524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544FE-4F2A-411E-9DC3-2936379682B5}" type="datetimeFigureOut">
              <a:rPr lang="en-US" smtClean="0"/>
              <a:pPr/>
              <a:t>3/22/2014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1061F-0200-4FAE-BBFC-A46D151C2D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7122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5E56172B-5E60-4E68-B9A5-ACF506ABC0A7}" type="slidenum">
              <a:rPr lang="en-US" sz="1200" smtClean="0">
                <a:latin typeface="Calibri" pitchFamily="34" charset="0"/>
              </a:rPr>
              <a:pPr eaLnBrk="1" hangingPunct="1"/>
              <a:t>4</a:t>
            </a:fld>
            <a:endParaRPr lang="en-US" sz="1200" smtClean="0">
              <a:latin typeface="Calibri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B87D9D46-FE20-4E11-AE55-27561C0A8D2C}" type="slidenum">
              <a:rPr lang="en-US" sz="1200" smtClean="0">
                <a:latin typeface="Calibri" pitchFamily="34" charset="0"/>
              </a:rPr>
              <a:pPr eaLnBrk="1" hangingPunct="1"/>
              <a:t>6</a:t>
            </a:fld>
            <a:endParaRPr lang="en-US" sz="1200" smtClean="0">
              <a:latin typeface="Calibri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4025807-622A-43FA-B579-53BFD0651391}" type="slidenum">
              <a:rPr lang="en-US" sz="1200" smtClean="0">
                <a:latin typeface="Calibri" pitchFamily="34" charset="0"/>
              </a:rPr>
              <a:pPr eaLnBrk="1" hangingPunct="1"/>
              <a:t>7</a:t>
            </a:fld>
            <a:endParaRPr lang="en-US" sz="1200" smtClean="0">
              <a:latin typeface="Calibri" pitchFamily="34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F868F71D-1A27-4ED6-95E6-789CB394590C}" type="slidenum">
              <a:rPr lang="en-US" sz="1200" smtClean="0">
                <a:latin typeface="Calibri" pitchFamily="34" charset="0"/>
              </a:rPr>
              <a:pPr eaLnBrk="1" hangingPunct="1"/>
              <a:t>8</a:t>
            </a:fld>
            <a:endParaRPr lang="en-US" sz="1200" smtClean="0">
              <a:latin typeface="Calibri" pitchFamily="34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4D0330C7-940F-4B42-8B27-5157B10B7D55}" type="slidenum">
              <a:rPr lang="en-US" sz="1200" smtClean="0">
                <a:latin typeface="Calibri" pitchFamily="34" charset="0"/>
              </a:rPr>
              <a:pPr eaLnBrk="1" hangingPunct="1"/>
              <a:t>9</a:t>
            </a:fld>
            <a:endParaRPr lang="en-US" sz="1200" smtClean="0">
              <a:latin typeface="Calibri" pitchFamily="34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C2061AAC-D86F-44EE-944A-73AB9EEFD57A}" type="slidenum">
              <a:rPr lang="en-US" sz="1200" smtClean="0">
                <a:latin typeface="Calibri" pitchFamily="34" charset="0"/>
              </a:rPr>
              <a:pPr eaLnBrk="1" hangingPunct="1"/>
              <a:t>10</a:t>
            </a:fld>
            <a:endParaRPr lang="en-US" sz="1200" smtClean="0">
              <a:latin typeface="Calibri" pitchFamily="34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AB2FA903-EB4D-400C-BC47-27E0A0F81CC1}" type="slidenum">
              <a:rPr lang="en-US" sz="1200" smtClean="0">
                <a:latin typeface="Calibri" pitchFamily="34" charset="0"/>
              </a:rPr>
              <a:pPr eaLnBrk="1" hangingPunct="1"/>
              <a:t>11</a:t>
            </a:fld>
            <a:endParaRPr lang="en-US" sz="1200" smtClean="0">
              <a:latin typeface="Calibri" pitchFamily="3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96E862B2-F89E-4897-81D5-A19C09058D33}" type="slidenum">
              <a:rPr lang="en-US" sz="1200" smtClean="0">
                <a:latin typeface="Calibri" pitchFamily="34" charset="0"/>
              </a:rPr>
              <a:pPr eaLnBrk="1" hangingPunct="1"/>
              <a:t>12</a:t>
            </a:fld>
            <a:endParaRPr lang="en-US" sz="1200" smtClean="0">
              <a:latin typeface="Calibri" pitchFamily="34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6DA96C6E-56E6-46BD-ABD4-ABC8E0B8BD73}" type="slidenum">
              <a:rPr lang="en-US" sz="1200" smtClean="0">
                <a:latin typeface="Calibri" pitchFamily="34" charset="0"/>
              </a:rPr>
              <a:pPr eaLnBrk="1" hangingPunct="1"/>
              <a:t>13</a:t>
            </a:fld>
            <a:endParaRPr lang="en-US" sz="120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C1DC74E-6283-42D0-B7F5-C6D813249AF2}" type="slidenum">
              <a:rPr lang="en-US" sz="1200" smtClean="0">
                <a:latin typeface="Calibri" pitchFamily="34" charset="0"/>
              </a:rPr>
              <a:pPr eaLnBrk="1" hangingPunct="1"/>
              <a:t>14</a:t>
            </a:fld>
            <a:endParaRPr lang="en-US" sz="1200" smtClean="0">
              <a:latin typeface="Calibri" pitchFamily="34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48EFD973-6627-4BA9-95E8-B54352B1B12E}" type="slidenum">
              <a:rPr lang="en-US" sz="1200" smtClean="0">
                <a:latin typeface="Calibri" pitchFamily="34" charset="0"/>
              </a:rPr>
              <a:pPr eaLnBrk="1" hangingPunct="1"/>
              <a:t>15</a:t>
            </a:fld>
            <a:endParaRPr lang="en-US" sz="120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5429AFC4-3B91-4FD7-A832-D83DBEA1FDC8}" type="slidenum">
              <a:rPr lang="en-US" sz="1200" smtClean="0">
                <a:latin typeface="Calibri" pitchFamily="34" charset="0"/>
              </a:rPr>
              <a:pPr eaLnBrk="1" hangingPunct="1"/>
              <a:t>16</a:t>
            </a:fld>
            <a:endParaRPr lang="en-US" sz="1200" smtClean="0">
              <a:latin typeface="Calibri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BFCE2C32-A06E-439F-BD1B-A6EF3ADE247E}" type="slidenum">
              <a:rPr lang="en-US" sz="1200" smtClean="0">
                <a:latin typeface="Calibri" pitchFamily="34" charset="0"/>
              </a:rPr>
              <a:pPr eaLnBrk="1" hangingPunct="1"/>
              <a:t>17</a:t>
            </a:fld>
            <a:endParaRPr lang="en-US" sz="120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D6B3FF80-D181-4AC9-A0BD-7CB0B947F3A8}" type="slidenum">
              <a:rPr lang="en-US" sz="1200" smtClean="0">
                <a:latin typeface="Calibri" pitchFamily="34" charset="0"/>
              </a:rPr>
              <a:pPr eaLnBrk="1" hangingPunct="1"/>
              <a:t>18</a:t>
            </a:fld>
            <a:endParaRPr lang="en-US" sz="120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40AF28FD-A234-4563-8166-F195AD34FEEC}" type="slidenum">
              <a:rPr lang="en-US" sz="1200" smtClean="0">
                <a:latin typeface="Calibri" pitchFamily="34" charset="0"/>
              </a:rPr>
              <a:pPr eaLnBrk="1" hangingPunct="1"/>
              <a:t>19</a:t>
            </a:fld>
            <a:endParaRPr lang="en-US" sz="120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D497A133-44FF-440A-9B16-1D1AFC2A03F0}" type="slidenum">
              <a:rPr lang="en-US" sz="1200" smtClean="0">
                <a:latin typeface="Calibri" pitchFamily="34" charset="0"/>
              </a:rPr>
              <a:pPr eaLnBrk="1" hangingPunct="1"/>
              <a:t>20</a:t>
            </a:fld>
            <a:endParaRPr lang="en-US" sz="120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D86F89C8-5342-4A32-9020-B12DA17A31C1}" type="slidenum">
              <a:rPr lang="en-US" sz="1200" smtClean="0">
                <a:latin typeface="Calibri" pitchFamily="34" charset="0"/>
              </a:rPr>
              <a:pPr eaLnBrk="1" hangingPunct="1"/>
              <a:t>21</a:t>
            </a:fld>
            <a:endParaRPr lang="en-US" sz="120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1A65F405-0653-406C-B533-4A2D6EE22088}" type="slidenum">
              <a:rPr lang="en-US" sz="1200" smtClean="0">
                <a:latin typeface="Calibri" pitchFamily="34" charset="0"/>
              </a:rPr>
              <a:pPr eaLnBrk="1" hangingPunct="1"/>
              <a:t>22</a:t>
            </a:fld>
            <a:endParaRPr lang="en-US" sz="120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CA490DE2-2BED-4CD8-897B-08F0DDE25E12}" type="slidenum">
              <a:rPr lang="en-US" sz="1200" smtClean="0">
                <a:latin typeface="Calibri" pitchFamily="34" charset="0"/>
              </a:rPr>
              <a:pPr eaLnBrk="1" hangingPunct="1"/>
              <a:t>23</a:t>
            </a:fld>
            <a:endParaRPr lang="en-US" sz="120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404188E3-571C-4D4C-AF9F-BC7931D63DA9}" type="slidenum">
              <a:rPr lang="en-US" sz="1200" smtClean="0">
                <a:latin typeface="Calibri" pitchFamily="34" charset="0"/>
              </a:rPr>
              <a:pPr eaLnBrk="1" hangingPunct="1"/>
              <a:t>24</a:t>
            </a:fld>
            <a:endParaRPr lang="en-US" sz="1200" smtClean="0">
              <a:latin typeface="Calibri" pitchFamily="34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123CE1B3-8127-4E06-A478-A2433AEA08BC}" type="slidenum">
              <a:rPr lang="en-US" sz="1200" smtClean="0">
                <a:latin typeface="Arial" pitchFamily="34" charset="0"/>
              </a:rPr>
              <a:pPr eaLnBrk="1" hangingPunct="1"/>
              <a:t>25</a:t>
            </a:fld>
            <a:endParaRPr lang="en-US" sz="1200" smtClean="0">
              <a:latin typeface="Arial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z="1600" b="1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66202217-02DE-4A8B-9ECD-7B95A5F61A7B}" type="slidenum">
              <a:rPr lang="zh-CN" altLang="en-US" sz="1200" smtClean="0">
                <a:latin typeface="Arial" pitchFamily="34" charset="0"/>
              </a:rPr>
              <a:pPr eaLnBrk="1" hangingPunct="1"/>
              <a:t>28</a:t>
            </a:fld>
            <a:endParaRPr lang="en-US" altLang="zh-CN" sz="1200" smtClean="0">
              <a:latin typeface="Arial" pitchFamily="34" charset="0"/>
            </a:endParaRPr>
          </a:p>
        </p:txBody>
      </p:sp>
      <p:sp>
        <p:nvSpPr>
          <p:cNvPr id="1228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12288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54BFBDA3-EBBB-4C1C-83D1-D6C6BDB70C7C}" type="slidenum">
              <a:rPr lang="zh-CN" altLang="en-US" sz="1200" smtClean="0">
                <a:solidFill>
                  <a:srgbClr val="000000"/>
                </a:solidFill>
                <a:latin typeface="Arial" pitchFamily="34" charset="0"/>
              </a:rPr>
              <a:pPr eaLnBrk="1" hangingPunct="1"/>
              <a:t>29</a:t>
            </a:fld>
            <a:endParaRPr lang="en-US" altLang="zh-CN" sz="12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39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12390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F26D25F1-5287-44D1-B02B-29C039ED8EE0}" type="slidenum">
              <a:rPr lang="zh-CN" altLang="en-US" sz="1200" smtClean="0">
                <a:latin typeface="Arial" pitchFamily="34" charset="0"/>
              </a:rPr>
              <a:pPr eaLnBrk="1" hangingPunct="1"/>
              <a:t>30</a:t>
            </a:fld>
            <a:endParaRPr lang="en-US" altLang="zh-CN" sz="1200" smtClean="0">
              <a:latin typeface="Arial" pitchFamily="34" charset="0"/>
            </a:endParaRPr>
          </a:p>
        </p:txBody>
      </p:sp>
      <p:sp>
        <p:nvSpPr>
          <p:cNvPr id="1249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12493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F2ADFBE8-6B78-47E6-9AF1-86637BA11E1C}" type="slidenum">
              <a:rPr lang="zh-CN" altLang="en-US" sz="1200" smtClean="0">
                <a:latin typeface="Arial" pitchFamily="34" charset="0"/>
              </a:rPr>
              <a:pPr eaLnBrk="1" hangingPunct="1"/>
              <a:t>31</a:t>
            </a:fld>
            <a:endParaRPr lang="en-US" altLang="zh-CN" sz="1200" smtClean="0">
              <a:latin typeface="Arial" pitchFamily="34" charset="0"/>
            </a:endParaRPr>
          </a:p>
        </p:txBody>
      </p:sp>
      <p:sp>
        <p:nvSpPr>
          <p:cNvPr id="1259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12595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D4F4C412-364B-4FB8-9700-5DC9FC9FC2A3}" type="slidenum">
              <a:rPr lang="zh-CN" altLang="en-US" sz="1200" smtClean="0">
                <a:latin typeface="Arial" pitchFamily="34" charset="0"/>
              </a:rPr>
              <a:pPr eaLnBrk="1" hangingPunct="1"/>
              <a:t>32</a:t>
            </a:fld>
            <a:endParaRPr lang="en-US" altLang="zh-CN" sz="1200" smtClean="0">
              <a:latin typeface="Arial" pitchFamily="34" charset="0"/>
            </a:endParaRPr>
          </a:p>
        </p:txBody>
      </p:sp>
      <p:sp>
        <p:nvSpPr>
          <p:cNvPr id="1269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1269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408C6EA-654E-4C6C-BBEC-356FBE370F60}" type="slidenum">
              <a:rPr lang="zh-CN" altLang="en-US" sz="1200" smtClean="0">
                <a:latin typeface="Arial" pitchFamily="34" charset="0"/>
              </a:rPr>
              <a:pPr eaLnBrk="1" hangingPunct="1"/>
              <a:t>33</a:t>
            </a:fld>
            <a:endParaRPr lang="en-US" altLang="zh-CN" sz="1200" smtClean="0">
              <a:latin typeface="Arial" pitchFamily="34" charset="0"/>
            </a:endParaRPr>
          </a:p>
        </p:txBody>
      </p:sp>
      <p:sp>
        <p:nvSpPr>
          <p:cNvPr id="1280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12800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1129008B-5CF0-4846-8882-8D0183582EB1}" type="slidenum">
              <a:rPr lang="zh-CN" altLang="en-US" sz="1200" smtClean="0">
                <a:latin typeface="Arial" pitchFamily="34" charset="0"/>
              </a:rPr>
              <a:pPr eaLnBrk="1" hangingPunct="1"/>
              <a:t>34</a:t>
            </a:fld>
            <a:endParaRPr lang="en-US" altLang="zh-CN" sz="1200" smtClean="0">
              <a:latin typeface="Arial" pitchFamily="34" charset="0"/>
            </a:endParaRPr>
          </a:p>
        </p:txBody>
      </p:sp>
      <p:sp>
        <p:nvSpPr>
          <p:cNvPr id="1290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12902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1C1B9581-15E1-4B09-847C-22825C8A22AC}" type="slidenum">
              <a:rPr lang="zh-CN" altLang="en-US" sz="1200" smtClean="0">
                <a:latin typeface="Arial" pitchFamily="34" charset="0"/>
              </a:rPr>
              <a:pPr eaLnBrk="1" hangingPunct="1"/>
              <a:t>35</a:t>
            </a:fld>
            <a:endParaRPr lang="en-US" altLang="zh-CN" sz="1200" smtClean="0">
              <a:latin typeface="Arial" pitchFamily="34" charset="0"/>
            </a:endParaRPr>
          </a:p>
        </p:txBody>
      </p:sp>
      <p:sp>
        <p:nvSpPr>
          <p:cNvPr id="1300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13005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0CFB5B1B-BA4C-405A-9FCE-6435A7E194EA}" type="slidenum">
              <a:rPr lang="zh-CN" altLang="en-US" sz="1200" smtClean="0">
                <a:latin typeface="Arial" pitchFamily="34" charset="0"/>
              </a:rPr>
              <a:pPr eaLnBrk="1" hangingPunct="1"/>
              <a:t>36</a:t>
            </a:fld>
            <a:endParaRPr lang="en-US" altLang="zh-CN" sz="1200" smtClean="0">
              <a:latin typeface="Arial" pitchFamily="34" charset="0"/>
            </a:endParaRPr>
          </a:p>
        </p:txBody>
      </p:sp>
      <p:sp>
        <p:nvSpPr>
          <p:cNvPr id="131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13107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ABF0632B-D519-4E9F-99F3-ED9692A38433}" type="slidenum">
              <a:rPr lang="zh-CN" altLang="en-US" sz="1200" smtClean="0">
                <a:latin typeface="Arial" pitchFamily="34" charset="0"/>
              </a:rPr>
              <a:pPr eaLnBrk="1" hangingPunct="1"/>
              <a:t>38</a:t>
            </a:fld>
            <a:endParaRPr lang="en-US" altLang="zh-CN" sz="1200" smtClean="0">
              <a:latin typeface="Arial" pitchFamily="34" charset="0"/>
            </a:endParaRPr>
          </a:p>
        </p:txBody>
      </p:sp>
      <p:sp>
        <p:nvSpPr>
          <p:cNvPr id="132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13210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F5A3700C-224E-4375-8954-F46978F92FB2}" type="slidenum">
              <a:rPr lang="zh-CN" altLang="en-US" sz="1200" smtClean="0">
                <a:latin typeface="Arial" pitchFamily="34" charset="0"/>
              </a:rPr>
              <a:pPr eaLnBrk="1" hangingPunct="1"/>
              <a:t>39</a:t>
            </a:fld>
            <a:endParaRPr lang="en-US" altLang="zh-CN" sz="1200" smtClean="0">
              <a:latin typeface="Arial" pitchFamily="34" charset="0"/>
            </a:endParaRPr>
          </a:p>
        </p:txBody>
      </p:sp>
      <p:sp>
        <p:nvSpPr>
          <p:cNvPr id="1331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13312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5AFC88F1-B12A-4B07-9FF7-02E708070AE3}" type="slidenum">
              <a:rPr lang="zh-CN" altLang="en-US" sz="1200" smtClean="0">
                <a:latin typeface="Arial" pitchFamily="34" charset="0"/>
              </a:rPr>
              <a:pPr eaLnBrk="1" hangingPunct="1"/>
              <a:t>40</a:t>
            </a:fld>
            <a:endParaRPr lang="en-US" altLang="zh-CN" sz="1200" smtClean="0">
              <a:latin typeface="Arial" pitchFamily="34" charset="0"/>
            </a:endParaRPr>
          </a:p>
        </p:txBody>
      </p:sp>
      <p:sp>
        <p:nvSpPr>
          <p:cNvPr id="134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13414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CC67F45F-7ABD-4C7D-914B-96E7B84F1773}" type="slidenum">
              <a:rPr lang="zh-CN" altLang="en-US" sz="1200" smtClean="0">
                <a:latin typeface="Arial" pitchFamily="34" charset="0"/>
              </a:rPr>
              <a:pPr eaLnBrk="1" hangingPunct="1"/>
              <a:t>41</a:t>
            </a:fld>
            <a:endParaRPr lang="en-US" altLang="zh-CN" sz="1200" smtClean="0">
              <a:latin typeface="Arial" pitchFamily="34" charset="0"/>
            </a:endParaRPr>
          </a:p>
        </p:txBody>
      </p:sp>
      <p:sp>
        <p:nvSpPr>
          <p:cNvPr id="135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13517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96ADD3C-DC53-4859-BF3A-1E4F8BC36546}" type="datetime1">
              <a:rPr lang="en-US" smtClean="0"/>
              <a:t>3/22/2014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EBDDC3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BF3BEE-B961-4197-AE42-A02FD394AE23}" type="slidenum">
              <a:rPr lang="en-US" smtClean="0">
                <a:solidFill>
                  <a:srgbClr val="EBDDC3"/>
                </a:solidFill>
              </a:rPr>
              <a:pPr/>
              <a:t>‹#›</a:t>
            </a:fld>
            <a:endParaRPr lang="en-US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00199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16EB0-5B19-4E1B-95E3-F02406738BA4}" type="datetime1">
              <a:rPr lang="en-US" smtClean="0">
                <a:solidFill>
                  <a:srgbClr val="775F55"/>
                </a:solidFill>
              </a:rPr>
              <a:t>3/22/2014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117793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2233-A271-4914-8E6D-F14D96697CE3}" type="datetime1">
              <a:rPr lang="en-US" smtClean="0">
                <a:solidFill>
                  <a:srgbClr val="775F55"/>
                </a:solidFill>
              </a:rPr>
              <a:t>3/22/2014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765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8533F2C-CACA-48FE-8F1D-F2CB1F66C71A}" type="datetime1">
              <a:rPr lang="en-US" smtClean="0">
                <a:solidFill>
                  <a:srgbClr val="775F55"/>
                </a:solidFill>
              </a:rPr>
              <a:t>3/22/2014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6098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39C1BDE-0573-4918-92B5-AB44E8224911}" type="datetime1">
              <a:rPr lang="en-US" smtClean="0">
                <a:solidFill>
                  <a:srgbClr val="775F55"/>
                </a:solidFill>
              </a:rPr>
              <a:t>3/22/2014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362135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1EAD-8C2D-44F5-89FE-6047BD26CB2E}" type="datetime1">
              <a:rPr lang="en-US" smtClean="0">
                <a:solidFill>
                  <a:srgbClr val="775F55"/>
                </a:solidFill>
              </a:rPr>
              <a:t>3/22/2014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7307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0CAED-7681-43A4-988E-4464EB9F3B46}" type="datetime1">
              <a:rPr lang="en-US" smtClean="0">
                <a:solidFill>
                  <a:srgbClr val="775F55"/>
                </a:solidFill>
              </a:rPr>
              <a:t>3/22/2014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BF3BEE-B961-4197-AE42-A02FD394AE23}" type="slidenum">
              <a:rPr lang="en-US" smtClean="0">
                <a:solidFill>
                  <a:srgbClr val="775F55"/>
                </a:solidFill>
              </a:rPr>
              <a:pPr/>
              <a:t>‹#›</a:t>
            </a:fld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680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98FE9-8A61-4B58-BC30-BC893E3578D6}" type="datetime1">
              <a:rPr lang="en-US" smtClean="0">
                <a:solidFill>
                  <a:srgbClr val="775F55"/>
                </a:solidFill>
              </a:rPr>
              <a:t>3/22/2014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338377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51C65FF-19D7-4C00-A93E-C44201E04026}" type="datetime1">
              <a:rPr lang="en-US" smtClean="0">
                <a:solidFill>
                  <a:srgbClr val="775F55"/>
                </a:solidFill>
              </a:rPr>
              <a:t>3/22/2014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2893799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93FC8-C448-4CC2-9BDD-8859608904D8}" type="datetime1">
              <a:rPr lang="en-US" smtClean="0">
                <a:solidFill>
                  <a:srgbClr val="775F55"/>
                </a:solidFill>
              </a:rPr>
              <a:t>3/22/2014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399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1FA059C-E5BE-4A2D-AD9B-1C17370C339E}" type="datetime1">
              <a:rPr lang="en-US" smtClean="0">
                <a:solidFill>
                  <a:srgbClr val="775F55"/>
                </a:solidFill>
              </a:rPr>
              <a:t>3/22/2014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84068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FD22A-F6BF-49D6-BF87-1F37F685B0E8}" type="datetime1">
              <a:rPr lang="en-US" altLang="zh-CN" smtClean="0"/>
              <a:t>3/22/2014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72631-C3F0-4DDE-8AE6-9D5E66B3C1D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47724327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552AD8F-D848-42C8-94A2-B542EE271178}" type="datetime1">
              <a:rPr lang="en-US" smtClean="0">
                <a:solidFill>
                  <a:srgbClr val="775F55"/>
                </a:solidFill>
              </a:rPr>
              <a:t>3/22/2014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891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Business English Lecture 9</a:t>
            </a:r>
            <a:endParaRPr lang="en-US" altLang="zh-CN" b="0" dirty="0">
              <a:ea typeface="宋体" pitchFamily="2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zh-CN">
              <a:ea typeface="宋体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3BEE-B961-4197-AE42-A02FD394AE23}" type="slidenum">
              <a:rPr lang="en-US" smtClean="0">
                <a:solidFill>
                  <a:srgbClr val="EBDDC3"/>
                </a:solidFill>
              </a:rPr>
              <a:pPr/>
              <a:t>1</a:t>
            </a:fld>
            <a:endParaRPr lang="en-US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00463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SYNOPSIS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105400"/>
          </a:xfrm>
        </p:spPr>
        <p:txBody>
          <a:bodyPr/>
          <a:lstStyle/>
          <a:p>
            <a:r>
              <a:rPr lang="en-US" smtClean="0"/>
              <a:t>Memos and E-mail writing</a:t>
            </a:r>
          </a:p>
          <a:p>
            <a:r>
              <a:rPr lang="en-US" smtClean="0"/>
              <a:t>1.	Two important elements of Technical Communication: Audience, Purpose</a:t>
            </a:r>
          </a:p>
          <a:p>
            <a:r>
              <a:rPr lang="en-US" smtClean="0"/>
              <a:t>2.	Difference of conventions: Letters, Memos, Emails</a:t>
            </a:r>
          </a:p>
          <a:p>
            <a:r>
              <a:rPr lang="en-US" smtClean="0"/>
              <a:t>3.	Writing strategies: Tone; YOU approach; 7 C’s</a:t>
            </a:r>
          </a:p>
          <a:p>
            <a:r>
              <a:rPr lang="en-US" smtClean="0"/>
              <a:t>4.	Context study – Good-news-first strategy, Reader center strategy</a:t>
            </a:r>
          </a:p>
          <a:p>
            <a:r>
              <a:rPr lang="en-US" smtClean="0"/>
              <a:t>5.	Logical organization: Headings, subheadings, lists – tables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711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SYNOPSIS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z="2400" smtClean="0"/>
              <a:t>6.	Active conclusion</a:t>
            </a:r>
          </a:p>
          <a:p>
            <a:r>
              <a:rPr lang="en-US" sz="2400" smtClean="0"/>
              <a:t>7.	Writing Memos</a:t>
            </a:r>
          </a:p>
          <a:p>
            <a:r>
              <a:rPr lang="en-US" sz="2400" smtClean="0"/>
              <a:t>8.	Types: Procedure; information; request; reply; </a:t>
            </a:r>
          </a:p>
          <a:p>
            <a:r>
              <a:rPr lang="en-US" sz="2400" smtClean="0"/>
              <a:t>9.	Bread and butter – Body parts and persuasive strategies </a:t>
            </a:r>
          </a:p>
          <a:p>
            <a:r>
              <a:rPr lang="en-US" sz="2400" smtClean="0"/>
              <a:t>10.	Writing process: Plan – Draft – Write / Prewriting-writing-postwriting</a:t>
            </a:r>
          </a:p>
          <a:p>
            <a:r>
              <a:rPr lang="en-US" sz="2400" smtClean="0"/>
              <a:t>11.	Formats</a:t>
            </a:r>
          </a:p>
          <a:p>
            <a:r>
              <a:rPr lang="en-US" sz="2400" smtClean="0"/>
              <a:t>12.	Writing: Intro-body-closing</a:t>
            </a:r>
          </a:p>
          <a:p>
            <a:r>
              <a:rPr lang="en-US" sz="2400" smtClean="0"/>
              <a:t>13.	Effective/ineffective memos</a:t>
            </a:r>
          </a:p>
          <a:p>
            <a:r>
              <a:rPr lang="en-US" sz="2400" smtClean="0"/>
              <a:t>14.	Memo Writing Workshop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726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Memos and Emails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marL="609600" indent="-609600" eaLnBrk="1" hangingPunct="1"/>
            <a:r>
              <a:rPr lang="en-US" smtClean="0"/>
              <a:t>Three genres you will encounter most often in the workplace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59025"/>
            <a:ext cx="8156575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sy="-1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7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Reflect and 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marL="990600" lvl="1" indent="-533400" eaLnBrk="1" hangingPunct="1">
              <a:buClr>
                <a:srgbClr val="94B6D2"/>
              </a:buClr>
              <a:defRPr/>
            </a:pPr>
            <a:r>
              <a:rPr lang="en-US" dirty="0">
                <a:solidFill>
                  <a:prstClr val="black"/>
                </a:solidFill>
              </a:rPr>
              <a:t>Reflects image of you and your company</a:t>
            </a:r>
          </a:p>
          <a:p>
            <a:pPr marL="990600" lvl="1" indent="-533400" eaLnBrk="1" hangingPunct="1">
              <a:buClr>
                <a:srgbClr val="94B6D2"/>
              </a:buClr>
              <a:buFont typeface="Wingdings 2" pitchFamily="18" charset="2"/>
              <a:buNone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609600" indent="-609600" eaLnBrk="1" hangingPunct="1">
              <a:buClr>
                <a:srgbClr val="DD8047"/>
              </a:buClr>
              <a:defRPr/>
            </a:pPr>
            <a:r>
              <a:rPr lang="en-US" dirty="0">
                <a:solidFill>
                  <a:prstClr val="black"/>
                </a:solidFill>
              </a:rPr>
              <a:t>Often act as the “wrapper” to larger technical documents</a:t>
            </a:r>
          </a:p>
          <a:p>
            <a:pPr marL="990600" lvl="1" indent="-533400" eaLnBrk="1" hangingPunct="1">
              <a:buClr>
                <a:srgbClr val="94B6D2"/>
              </a:buClr>
              <a:defRPr/>
            </a:pPr>
            <a:r>
              <a:rPr lang="en-US" dirty="0">
                <a:solidFill>
                  <a:prstClr val="black"/>
                </a:solidFill>
              </a:rPr>
              <a:t>Résumés</a:t>
            </a:r>
          </a:p>
          <a:p>
            <a:pPr marL="990600" lvl="1" indent="-533400" eaLnBrk="1" hangingPunct="1">
              <a:buClr>
                <a:srgbClr val="94B6D2"/>
              </a:buClr>
              <a:defRPr/>
            </a:pPr>
            <a:r>
              <a:rPr lang="en-US" dirty="0">
                <a:solidFill>
                  <a:prstClr val="black"/>
                </a:solidFill>
              </a:rPr>
              <a:t>Proposals</a:t>
            </a:r>
          </a:p>
          <a:p>
            <a:pPr marL="990600" lvl="1" indent="-533400" eaLnBrk="1" hangingPunct="1">
              <a:buClr>
                <a:srgbClr val="94B6D2"/>
              </a:buClr>
              <a:defRPr/>
            </a:pPr>
            <a:r>
              <a:rPr lang="en-US" dirty="0">
                <a:solidFill>
                  <a:prstClr val="black"/>
                </a:solidFill>
              </a:rPr>
              <a:t>Reports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821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16002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smtClean="0"/>
              <a:t>     When you encounter a new genre, remember the two most important elements to technical communication:</a:t>
            </a:r>
          </a:p>
        </p:txBody>
      </p:sp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1265238" y="3505200"/>
            <a:ext cx="61722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sz="3200">
                <a:latin typeface="Arial" pitchFamily="34" charset="0"/>
              </a:rPr>
              <a:t> Audience</a:t>
            </a:r>
          </a:p>
          <a:p>
            <a:pPr eaLnBrk="1" hangingPunct="1"/>
            <a:endParaRPr lang="en-US" sz="3200">
              <a:latin typeface="Arial" pitchFamily="34" charset="0"/>
            </a:endParaRPr>
          </a:p>
          <a:p>
            <a:pPr eaLnBrk="1" hangingPunct="1"/>
            <a:r>
              <a:rPr lang="en-US" sz="3200">
                <a:latin typeface="Arial" pitchFamily="34" charset="0"/>
              </a:rPr>
              <a:t>2. Purpose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088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Letter Conventions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/>
            <a:r>
              <a:rPr lang="en-US" smtClean="0"/>
              <a:t>Oldest, most formal of the three genres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Addressed to someone in another organization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Always concluded with a signature in ink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844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Memo Conventions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mtClean="0"/>
              <a:t>Less formal and shorter than letters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Used most often for communication within one organization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905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E-mail Conventions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mtClean="0"/>
              <a:t>Least formal of the three genres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Replacing memos because of its technological advantages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Always professional and free of errors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120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1" descr="horrific_email_0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52400" y="1600200"/>
            <a:ext cx="8839200" cy="3222625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391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2590800"/>
            <a:ext cx="6096000" cy="1981200"/>
          </a:xfrm>
        </p:spPr>
        <p:txBody>
          <a:bodyPr/>
          <a:lstStyle/>
          <a:p>
            <a:pPr eaLnBrk="1" hangingPunct="1"/>
            <a:r>
              <a:rPr lang="en-US" b="1" smtClean="0"/>
              <a:t>Review writing strategies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691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1: Pay Attention to Tone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mtClean="0"/>
              <a:t>Always consider audience and purpose</a:t>
            </a:r>
          </a:p>
          <a:p>
            <a:pPr lvl="1" eaLnBrk="1" hangingPunct="1"/>
            <a:r>
              <a:rPr lang="en-US" smtClean="0"/>
              <a:t>E-mail to an expert = respectful, friendly and professional</a:t>
            </a:r>
          </a:p>
          <a:p>
            <a:pPr lvl="1" eaLnBrk="1" hangingPunct="1"/>
            <a:r>
              <a:rPr lang="en-US" smtClean="0"/>
              <a:t>Complaint letter = firm, formal, demanding, but </a:t>
            </a:r>
            <a:r>
              <a:rPr lang="en-US" i="1" smtClean="0"/>
              <a:t>not threatening</a:t>
            </a:r>
          </a:p>
          <a:p>
            <a:pPr lvl="1" eaLnBrk="1" hangingPunct="1">
              <a:buFontTx/>
              <a:buNone/>
            </a:pP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445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1295400"/>
          </a:xfrm>
        </p:spPr>
        <p:txBody>
          <a:bodyPr/>
          <a:lstStyle/>
          <a:p>
            <a:pPr eaLnBrk="1" hangingPunct="1"/>
            <a:r>
              <a:rPr lang="en-US" sz="3600" smtClean="0"/>
              <a:t>The word “YOU” really effects your tone.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mtClean="0"/>
              <a:t>Congratulate and thank with “you”</a:t>
            </a:r>
          </a:p>
          <a:p>
            <a:pPr lvl="1" eaLnBrk="1" hangingPunct="1"/>
            <a:r>
              <a:rPr lang="en-US" smtClean="0"/>
              <a:t>“Your company always provides the best service.”</a:t>
            </a:r>
          </a:p>
          <a:p>
            <a:pPr lvl="1" eaLnBrk="1" hangingPunct="1"/>
            <a:endParaRPr lang="en-US" smtClean="0"/>
          </a:p>
          <a:p>
            <a:pPr eaLnBrk="1" hangingPunct="1"/>
            <a:r>
              <a:rPr lang="en-US" smtClean="0"/>
              <a:t>Do NOT use “you” when giving bad or negative information</a:t>
            </a:r>
          </a:p>
          <a:p>
            <a:pPr lvl="1" eaLnBrk="1" hangingPunct="1"/>
            <a:r>
              <a:rPr lang="en-US" smtClean="0"/>
              <a:t>“Your shoddy work produced a bad toaster.”</a:t>
            </a:r>
          </a:p>
          <a:p>
            <a:pPr lvl="1" eaLnBrk="1" hangingPunct="1"/>
            <a:endParaRPr lang="en-US" smtClean="0"/>
          </a:p>
          <a:p>
            <a:pPr lvl="1" eaLnBrk="1" hangingPunct="1"/>
            <a:r>
              <a:rPr lang="en-US" smtClean="0"/>
              <a:t>“My toaster no longer works.”</a:t>
            </a:r>
          </a:p>
        </p:txBody>
      </p:sp>
      <p:sp>
        <p:nvSpPr>
          <p:cNvPr id="35844" name="TextBox 3"/>
          <p:cNvSpPr txBox="1">
            <a:spLocks noChangeArrowheads="1"/>
          </p:cNvSpPr>
          <p:nvPr/>
        </p:nvSpPr>
        <p:spPr bwMode="auto">
          <a:xfrm>
            <a:off x="4114800" y="541020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>
                <a:latin typeface="Arial" pitchFamily="34" charset="0"/>
              </a:rPr>
              <a:t>Vs.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491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getty_finger_pointin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0700" y="0"/>
            <a:ext cx="4813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Not Good.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981200"/>
            <a:ext cx="3008313" cy="4691063"/>
          </a:xfrm>
          <a:ln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smtClean="0">
                <a:solidFill>
                  <a:srgbClr val="FFFFFF"/>
                </a:solidFill>
              </a:rPr>
              <a:t>You must have dropped the engine. The housing is badly cracked. </a:t>
            </a:r>
          </a:p>
          <a:p>
            <a:pPr eaLnBrk="1" hangingPunct="1"/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434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Better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The badly cracked housing suggests that your engine must have fallen onto a hard surface from some height.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268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4000" smtClean="0"/>
              <a:t>2: Brief, purposeful Introduction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2057400"/>
          </a:xfrm>
        </p:spPr>
        <p:txBody>
          <a:bodyPr/>
          <a:lstStyle/>
          <a:p>
            <a:pPr eaLnBrk="1" hangingPunct="1"/>
            <a:r>
              <a:rPr lang="en-US" smtClean="0"/>
              <a:t>The first line should clarify topic &amp; purpose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No more than four or five lines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609600" y="4038600"/>
            <a:ext cx="7772400" cy="1570038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>
                <a:latin typeface="Verdana" pitchFamily="34" charset="0"/>
              </a:rPr>
              <a:t>Avoid diving into details too early or before the purpose of the communication is mentioned.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156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4000" smtClean="0"/>
              <a:t>3: Review the context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81200"/>
          </a:xfrm>
        </p:spPr>
        <p:txBody>
          <a:bodyPr/>
          <a:lstStyle/>
          <a:p>
            <a:pPr eaLnBrk="1" hangingPunct="1"/>
            <a:r>
              <a:rPr lang="en-US" smtClean="0"/>
              <a:t>We’re forgetful and busy people</a:t>
            </a:r>
          </a:p>
          <a:p>
            <a:pPr eaLnBrk="1" hangingPunct="1"/>
            <a:r>
              <a:rPr lang="en-US" smtClean="0"/>
              <a:t>Your reader may not be familiar with the situation</a:t>
            </a:r>
          </a:p>
        </p:txBody>
      </p:sp>
      <p:pic>
        <p:nvPicPr>
          <p:cNvPr id="39940" name="Picture 4" descr="T-Shirt-Not%20Now,%20I'm%20Busy-70533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9913" y="3429000"/>
            <a:ext cx="292417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Box 5"/>
          <p:cNvSpPr txBox="1">
            <a:spLocks noChangeArrowheads="1"/>
          </p:cNvSpPr>
          <p:nvPr/>
        </p:nvSpPr>
        <p:spPr bwMode="auto">
          <a:xfrm>
            <a:off x="0" y="6581775"/>
            <a:ext cx="8077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sz="1200">
                <a:latin typeface="Arial" pitchFamily="34" charset="0"/>
              </a:rPr>
              <a:t>Image from: http:// www.mchenrycountyblog.com/uploaded_images/T-Shirt-Not%20Now,%20I'm%20Busy-705334.jpg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468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4000" smtClean="0"/>
              <a:t>4: Follow a good-news first strategy</a:t>
            </a:r>
          </a:p>
        </p:txBody>
      </p:sp>
      <p:pic>
        <p:nvPicPr>
          <p:cNvPr id="40963" name="Content Placeholder 3" descr="oreo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495425" y="1600200"/>
            <a:ext cx="6153150" cy="4525963"/>
          </a:xfrm>
        </p:spPr>
      </p:pic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0" y="6581775"/>
            <a:ext cx="8077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sz="1200">
                <a:latin typeface="Arial" pitchFamily="34" charset="0"/>
              </a:rPr>
              <a:t>Image from: http://blog.1800dessert.com/2006/05/oreo_powered_rocket.html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422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4000" smtClean="0"/>
              <a:t>5. Use a reader-centered strategy</a:t>
            </a:r>
          </a:p>
        </p:txBody>
      </p:sp>
      <p:pic>
        <p:nvPicPr>
          <p:cNvPr id="41987" name="Content Placeholder 3" descr="170715ss_sm2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43000" y="1225550"/>
            <a:ext cx="6858000" cy="5275263"/>
          </a:xfrm>
        </p:spPr>
      </p:pic>
      <p:sp>
        <p:nvSpPr>
          <p:cNvPr id="41988" name="TextBox 4"/>
          <p:cNvSpPr txBox="1">
            <a:spLocks noChangeArrowheads="1"/>
          </p:cNvSpPr>
          <p:nvPr/>
        </p:nvSpPr>
        <p:spPr bwMode="auto">
          <a:xfrm>
            <a:off x="0" y="6581775"/>
            <a:ext cx="8077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sz="1200">
                <a:latin typeface="Arial" pitchFamily="34" charset="0"/>
              </a:rPr>
              <a:t>Image from: http://www2.fileplanet.com/images/170000/170715ss_sm2.jpg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219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4000" smtClean="0"/>
              <a:t>6: Organize your paragraphs logically 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mtClean="0"/>
              <a:t>State the subject and purpose.</a:t>
            </a:r>
          </a:p>
          <a:p>
            <a:pPr eaLnBrk="1" hangingPunct="1"/>
            <a:r>
              <a:rPr lang="en-US" smtClean="0"/>
              <a:t>Explain the problem in detail.</a:t>
            </a:r>
          </a:p>
          <a:p>
            <a:pPr eaLnBrk="1" hangingPunct="1"/>
            <a:r>
              <a:rPr lang="en-US" smtClean="0"/>
              <a:t>Describe how the problem inconvenienced you.</a:t>
            </a:r>
          </a:p>
          <a:p>
            <a:pPr eaLnBrk="1" hangingPunct="1"/>
            <a:r>
              <a:rPr lang="en-US" smtClean="0"/>
              <a:t>State what you would like the reader to do.</a:t>
            </a:r>
          </a:p>
          <a:p>
            <a:pPr eaLnBrk="1" hangingPunct="1"/>
            <a:r>
              <a:rPr lang="en-US" smtClean="0"/>
              <a:t>Thank the reader for his or her response.</a:t>
            </a:r>
          </a:p>
          <a:p>
            <a:pPr eaLnBrk="1" hangingPunct="1"/>
            <a:r>
              <a:rPr lang="en-US" smtClean="0"/>
              <a:t>Provide contact information.</a:t>
            </a:r>
          </a:p>
        </p:txBody>
      </p:sp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0" y="6581775"/>
            <a:ext cx="7696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sz="1200">
                <a:latin typeface="Arial" pitchFamily="34" charset="0"/>
              </a:rPr>
              <a:t>Claim Letters and Memos: from Johnson-Sheehan, Technical communication Today, 2</a:t>
            </a:r>
            <a:r>
              <a:rPr lang="en-US" sz="1200" baseline="30000">
                <a:latin typeface="Arial" pitchFamily="34" charset="0"/>
              </a:rPr>
              <a:t>nd</a:t>
            </a:r>
            <a:r>
              <a:rPr lang="en-US" sz="1200">
                <a:latin typeface="Arial" pitchFamily="34" charset="0"/>
              </a:rPr>
              <a:t> ed., p. 482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67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4000" smtClean="0"/>
              <a:t>7: Keep your paragraphs short!</a:t>
            </a:r>
          </a:p>
        </p:txBody>
      </p:sp>
      <p:sp>
        <p:nvSpPr>
          <p:cNvPr id="44035" name="TextBox 4"/>
          <p:cNvSpPr txBox="1">
            <a:spLocks noChangeArrowheads="1"/>
          </p:cNvSpPr>
          <p:nvPr/>
        </p:nvSpPr>
        <p:spPr bwMode="auto">
          <a:xfrm>
            <a:off x="2495550" y="3244850"/>
            <a:ext cx="4152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>
                <a:latin typeface="Arial" pitchFamily="34" charset="0"/>
              </a:rPr>
              <a:t>No more information than necessary!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960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4000" smtClean="0"/>
              <a:t>8: Use headings, lists, and tables</a:t>
            </a:r>
          </a:p>
        </p:txBody>
      </p:sp>
      <p:sp>
        <p:nvSpPr>
          <p:cNvPr id="45059" name="Text Box 2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1010533"/>
          </a:xfrm>
        </p:spPr>
        <p:txBody>
          <a:bodyPr>
            <a:spAutoFit/>
          </a:bodyPr>
          <a:lstStyle/>
          <a:p>
            <a:pPr eaLnBrk="1" hangingPunct="1"/>
            <a:r>
              <a:rPr lang="en-US" sz="1600" dirty="0" smtClean="0"/>
              <a:t>Headings - categories</a:t>
            </a:r>
          </a:p>
          <a:p>
            <a:pPr eaLnBrk="1" hangingPunct="1"/>
            <a:r>
              <a:rPr lang="en-US" sz="1600" dirty="0" smtClean="0"/>
              <a:t>Lists – clarify </a:t>
            </a:r>
          </a:p>
          <a:p>
            <a:pPr eaLnBrk="1" hangingPunct="1"/>
            <a:r>
              <a:rPr lang="en-US" sz="1600" dirty="0" smtClean="0"/>
              <a:t>Tables – illustrate </a:t>
            </a: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357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9: Have an active conclusion</a:t>
            </a:r>
          </a:p>
        </p:txBody>
      </p:sp>
      <p:sp>
        <p:nvSpPr>
          <p:cNvPr id="46083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828800"/>
          </a:xfrm>
        </p:spPr>
        <p:txBody>
          <a:bodyPr/>
          <a:lstStyle/>
          <a:p>
            <a:pPr eaLnBrk="1" hangingPunct="1"/>
            <a:r>
              <a:rPr lang="en-US" smtClean="0"/>
              <a:t>Tell your reader what you want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Give your contact information</a:t>
            </a:r>
          </a:p>
          <a:p>
            <a:pPr eaLnBrk="1" hangingPunct="1"/>
            <a:endParaRPr lang="en-US" smtClean="0"/>
          </a:p>
        </p:txBody>
      </p:sp>
      <p:sp>
        <p:nvSpPr>
          <p:cNvPr id="46084" name="TextBox 4"/>
          <p:cNvSpPr txBox="1">
            <a:spLocks noChangeArrowheads="1"/>
          </p:cNvSpPr>
          <p:nvPr/>
        </p:nvSpPr>
        <p:spPr bwMode="auto">
          <a:xfrm>
            <a:off x="0" y="6581775"/>
            <a:ext cx="8077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sz="1200">
                <a:latin typeface="Arial" pitchFamily="34" charset="0"/>
              </a:rPr>
              <a:t>Image from: http://www.masshist.org/cabinet/november2002/hancocksignaturelg.jpg</a:t>
            </a:r>
          </a:p>
        </p:txBody>
      </p:sp>
      <p:pic>
        <p:nvPicPr>
          <p:cNvPr id="46085" name="Picture 6" descr="hancocksignaturel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733800"/>
            <a:ext cx="56388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497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4000" smtClean="0"/>
              <a:t>Review Basics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"/>
              <a:defRPr/>
            </a:pPr>
            <a:r>
              <a:rPr lang="en-US" sz="2400" dirty="0" smtClean="0"/>
              <a:t>Pay attention to tone</a:t>
            </a:r>
          </a:p>
          <a:p>
            <a:pPr marL="320040" indent="-32004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"/>
              <a:defRPr/>
            </a:pPr>
            <a:r>
              <a:rPr lang="en-US" sz="2400" dirty="0" smtClean="0"/>
              <a:t>Have a brief “state-your-purpose” introduction</a:t>
            </a:r>
          </a:p>
          <a:p>
            <a:pPr marL="320040" indent="-32004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"/>
              <a:defRPr/>
            </a:pPr>
            <a:r>
              <a:rPr lang="en-US" sz="2400" dirty="0" smtClean="0"/>
              <a:t>Review the context</a:t>
            </a:r>
          </a:p>
          <a:p>
            <a:pPr marL="640080" lvl="1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sz="2000" dirty="0" smtClean="0"/>
              <a:t> If writing a response to some other communication, repeat the details of the context</a:t>
            </a:r>
          </a:p>
          <a:p>
            <a:pPr marL="320040" indent="-32004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"/>
              <a:defRPr/>
            </a:pPr>
            <a:r>
              <a:rPr lang="en-US" sz="2400" dirty="0" smtClean="0"/>
              <a:t>Follow a good-news-first, bad-news-last strategy</a:t>
            </a:r>
          </a:p>
          <a:p>
            <a:pPr marL="320040" indent="-32004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"/>
              <a:defRPr/>
            </a:pPr>
            <a:r>
              <a:rPr lang="en-US" sz="2400" dirty="0" smtClean="0"/>
              <a:t>Use a reader-centered strategy</a:t>
            </a:r>
          </a:p>
          <a:p>
            <a:pPr marL="640080" lvl="1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sz="2000" dirty="0" smtClean="0"/>
              <a:t>Reader and writer usually have a mutual goal – they both want something!! Both parties needs to feel they have gained something.</a:t>
            </a:r>
          </a:p>
          <a:p>
            <a:pPr marL="342900" lvl="1" indent="-34290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sz="2400" dirty="0" smtClean="0"/>
              <a:t>Organize paragraphs logically</a:t>
            </a:r>
          </a:p>
          <a:p>
            <a:pPr marL="742950" lvl="2" indent="-34290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"/>
              <a:defRPr/>
            </a:pPr>
            <a:r>
              <a:rPr lang="en-US" sz="2000" dirty="0" smtClean="0"/>
              <a:t>Intro, Narration, Petition and Justification</a:t>
            </a:r>
          </a:p>
          <a:p>
            <a:pPr marL="320040" indent="-32004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"/>
              <a:defRPr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985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838200" y="4495800"/>
            <a:ext cx="8275638" cy="1447800"/>
          </a:xfrm>
        </p:spPr>
        <p:txBody>
          <a:bodyPr>
            <a:normAutofit fontScale="90000"/>
          </a:bodyPr>
          <a:lstStyle/>
          <a:p>
            <a:pPr marL="58738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900" b="1" dirty="0"/>
              <a:t/>
            </a:r>
            <a:br>
              <a:rPr lang="en-US" sz="900" b="1" dirty="0"/>
            </a:br>
            <a:r>
              <a:rPr lang="en-US" sz="900" b="1" dirty="0"/>
              <a:t/>
            </a:r>
            <a:br>
              <a:rPr lang="en-US" sz="900" b="1" dirty="0"/>
            </a:br>
            <a:r>
              <a:rPr lang="en-US" sz="900" b="1" dirty="0"/>
              <a:t/>
            </a:r>
            <a:br>
              <a:rPr lang="en-US" sz="900" b="1" dirty="0"/>
            </a:br>
            <a:r>
              <a:rPr lang="en-US" sz="5000" b="1" dirty="0"/>
              <a:t>E-Mail Messages and Memos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3BEE-B961-4197-AE42-A02FD394AE23}" type="slidenum">
              <a:rPr lang="en-US" smtClean="0">
                <a:solidFill>
                  <a:srgbClr val="EBDDC3"/>
                </a:solidFill>
              </a:rPr>
              <a:pPr/>
              <a:t>25</a:t>
            </a:fld>
            <a:endParaRPr lang="en-US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335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58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altLang="zh-CN" b="1" smtClean="0">
                <a:ea typeface="SimSun" pitchFamily="2" charset="-122"/>
              </a:rPr>
              <a:t>Writing Memos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zh-CN" altLang="en-US" sz="2800" b="1" smtClean="0">
              <a:ea typeface="SimSun" pitchFamily="2" charset="-122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smtClean="0">
                <a:ea typeface="SimSun" pitchFamily="2" charset="-122"/>
              </a:rPr>
              <a:t>Why Learn to Write Memos?</a:t>
            </a:r>
            <a:endParaRPr lang="en-US" altLang="zh-CN" sz="2800" smtClean="0">
              <a:ea typeface="SimSun" pitchFamily="2" charset="-122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smtClean="0">
                <a:ea typeface="SimSun" pitchFamily="2" charset="-122"/>
              </a:rPr>
              <a:t>Al</a:t>
            </a:r>
            <a:r>
              <a:rPr lang="en-US" altLang="zh-CN" sz="2800" b="1" smtClean="0">
                <a:ea typeface="SimSun" pitchFamily="2" charset="-122"/>
              </a:rPr>
              <a:t>though e-mail has reduced the paper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smtClean="0">
                <a:ea typeface="SimSun" pitchFamily="2" charset="-122"/>
              </a:rPr>
              <a:t>flow, many professionals continue to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smtClean="0">
                <a:ea typeface="SimSun" pitchFamily="2" charset="-122"/>
              </a:rPr>
              <a:t>write memos.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CN" sz="2800" smtClean="0">
              <a:ea typeface="SimSun" pitchFamily="2" charset="-122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smtClean="0">
                <a:ea typeface="SimSun" pitchFamily="2" charset="-122"/>
              </a:rPr>
              <a:t>You will, as a professional, spend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smtClean="0">
                <a:ea typeface="SimSun" pitchFamily="2" charset="-122"/>
              </a:rPr>
              <a:t>considerable time reading and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smtClean="0">
                <a:ea typeface="SimSun" pitchFamily="2" charset="-122"/>
              </a:rPr>
              <a:t>responding to memos</a:t>
            </a:r>
            <a:r>
              <a:rPr lang="en-US" altLang="zh-CN" sz="2800" smtClean="0">
                <a:ea typeface="SimSun" pitchFamily="2" charset="-122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93458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altLang="zh-CN" sz="4000" b="1" smtClean="0">
                <a:ea typeface="SimSun" pitchFamily="2" charset="-122"/>
              </a:rPr>
              <a:t>Points to Remember</a:t>
            </a:r>
            <a:r>
              <a:rPr lang="en-US" altLang="zh-CN" sz="4000" smtClean="0">
                <a:ea typeface="SimSun" pitchFamily="2" charset="-122"/>
              </a:rPr>
              <a:t/>
            </a:r>
            <a:br>
              <a:rPr lang="en-US" altLang="zh-CN" sz="4000" smtClean="0">
                <a:ea typeface="SimSun" pitchFamily="2" charset="-122"/>
              </a:rPr>
            </a:br>
            <a:endParaRPr lang="en-US" altLang="zh-CN" sz="4000" smtClean="0">
              <a:ea typeface="SimSun" pitchFamily="2" charset="-122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zh-CN" altLang="en-US" smtClean="0">
              <a:ea typeface="SimSun" pitchFamily="2" charset="-122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smtClean="0">
                <a:ea typeface="SimSun" pitchFamily="2" charset="-122"/>
              </a:rPr>
              <a:t>Memos are a form of </a:t>
            </a:r>
            <a:r>
              <a:rPr lang="en-US" altLang="zh-CN" b="1" i="1" smtClean="0">
                <a:ea typeface="SimSun" pitchFamily="2" charset="-122"/>
              </a:rPr>
              <a:t>internal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i="1" smtClean="0">
                <a:ea typeface="SimSun" pitchFamily="2" charset="-122"/>
              </a:rPr>
              <a:t>correspondence </a:t>
            </a:r>
            <a:r>
              <a:rPr lang="en-US" altLang="zh-CN" b="1" smtClean="0">
                <a:ea typeface="SimSun" pitchFamily="2" charset="-122"/>
              </a:rPr>
              <a:t>for employees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CN" smtClean="0">
              <a:ea typeface="SimSun" pitchFamily="2" charset="-122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smtClean="0">
                <a:ea typeface="SimSun" pitchFamily="2" charset="-122"/>
              </a:rPr>
              <a:t>The format of memos </a:t>
            </a:r>
            <a:r>
              <a:rPr lang="en-US" altLang="zh-CN" b="1" i="1" smtClean="0">
                <a:ea typeface="SimSun" pitchFamily="2" charset="-122"/>
              </a:rPr>
              <a:t>differ extensively</a:t>
            </a:r>
            <a:r>
              <a:rPr lang="en-US" altLang="zh-CN" b="1" smtClean="0">
                <a:ea typeface="SimSun" pitchFamily="2" charset="-122"/>
              </a:rPr>
              <a:t> from letters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CN" smtClean="0">
              <a:ea typeface="SimSun" pitchFamily="2" charset="-122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smtClean="0">
                <a:ea typeface="SimSun" pitchFamily="2" charset="-122"/>
              </a:rPr>
              <a:t>Memo formats may vary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2465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Procedure and Information Memos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981200"/>
            <a:ext cx="7239000" cy="44958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These routine messages usually flow downward; they deliver company information and describe procedures.</a:t>
            </a:r>
          </a:p>
          <a:p>
            <a:endParaRPr lang="en-CA" smtClean="0"/>
          </a:p>
          <a:p>
            <a:r>
              <a:rPr lang="en-CA" smtClean="0"/>
              <a:t>Tone is important; managers seek employee participation and cooperation.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708037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3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Request and Reply Memos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Memo requests for information and action follow the direct pattern.</a:t>
            </a:r>
          </a:p>
          <a:p>
            <a:endParaRPr lang="en-CA" smtClean="0"/>
          </a:p>
          <a:p>
            <a:r>
              <a:rPr lang="en-CA" smtClean="0"/>
              <a:t>Memo replies are also organized directly with the most important information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913174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1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813" y="0"/>
            <a:ext cx="8434387" cy="12954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CA" smtClean="0"/>
              <a:t>Characteristics of Successful Memos and E-Mail Messages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55850"/>
            <a:ext cx="8229600" cy="419735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CA" smtClean="0"/>
              <a:t>Headings: To, From, Date, Subject</a:t>
            </a:r>
          </a:p>
          <a:p>
            <a:pPr>
              <a:lnSpc>
                <a:spcPct val="90000"/>
              </a:lnSpc>
            </a:pPr>
            <a:r>
              <a:rPr lang="en-CA" smtClean="0"/>
              <a:t>Single topic</a:t>
            </a:r>
          </a:p>
          <a:p>
            <a:pPr>
              <a:lnSpc>
                <a:spcPct val="90000"/>
              </a:lnSpc>
            </a:pPr>
            <a:r>
              <a:rPr lang="en-CA" smtClean="0"/>
              <a:t>Conversational tone-Informal</a:t>
            </a:r>
          </a:p>
          <a:p>
            <a:pPr>
              <a:lnSpc>
                <a:spcPct val="90000"/>
              </a:lnSpc>
            </a:pPr>
            <a:r>
              <a:rPr lang="en-CA" smtClean="0"/>
              <a:t>Conciseness</a:t>
            </a:r>
          </a:p>
          <a:p>
            <a:pPr>
              <a:lnSpc>
                <a:spcPct val="90000"/>
              </a:lnSpc>
            </a:pPr>
            <a:r>
              <a:rPr lang="en-CA" smtClean="0"/>
              <a:t>Visual signalling</a:t>
            </a:r>
          </a:p>
        </p:txBody>
      </p:sp>
      <p:pic>
        <p:nvPicPr>
          <p:cNvPr id="53252" name="Picture 4" descr="MCj03341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505200"/>
            <a:ext cx="2319338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1219200" y="55626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zh-CN" altLang="en-US">
              <a:ea typeface="SimSun" pitchFamily="2" charset="-122"/>
            </a:endParaRP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898525" y="5213350"/>
            <a:ext cx="20224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zh-CN" sz="2400">
                <a:ea typeface="SimSun" pitchFamily="2" charset="-122"/>
              </a:rPr>
              <a:t>Highlighting</a:t>
            </a:r>
          </a:p>
          <a:p>
            <a:pPr eaLnBrk="1" hangingPunct="1"/>
            <a:r>
              <a:rPr lang="en-US" altLang="zh-CN" sz="2400">
                <a:ea typeface="SimSun" pitchFamily="2" charset="-122"/>
              </a:rPr>
              <a:t>Numbers</a:t>
            </a:r>
          </a:p>
          <a:p>
            <a:pPr eaLnBrk="1" hangingPunct="1"/>
            <a:r>
              <a:rPr lang="en-US" altLang="zh-CN" sz="2400">
                <a:ea typeface="SimSun" pitchFamily="2" charset="-122"/>
              </a:rPr>
              <a:t>Bullets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64028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239000" cy="11430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The Writing Process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Analyze and anticipate</a:t>
            </a:r>
          </a:p>
          <a:p>
            <a:endParaRPr lang="en-CA" smtClean="0"/>
          </a:p>
          <a:p>
            <a:r>
              <a:rPr lang="en-CA" smtClean="0"/>
              <a:t>Research and compose</a:t>
            </a:r>
          </a:p>
          <a:p>
            <a:endParaRPr lang="en-CA" smtClean="0"/>
          </a:p>
          <a:p>
            <a:r>
              <a:rPr lang="en-CA" smtClean="0"/>
              <a:t>Revise, proofread, and evaluate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333545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239000" cy="11430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Memo Formatting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CA" smtClean="0"/>
              <a:t>Line up all heading words with those following </a:t>
            </a:r>
            <a:r>
              <a:rPr lang="en-CA" i="1" smtClean="0"/>
              <a:t>Subject</a:t>
            </a:r>
            <a:r>
              <a:rPr lang="en-CA" smtClean="0"/>
              <a:t>.</a:t>
            </a:r>
          </a:p>
          <a:p>
            <a:pPr>
              <a:lnSpc>
                <a:spcPct val="90000"/>
              </a:lnSpc>
            </a:pPr>
            <a:r>
              <a:rPr lang="en-CA" smtClean="0"/>
              <a:t>Leave side margins of about 1¼ inches.</a:t>
            </a:r>
          </a:p>
          <a:p>
            <a:pPr>
              <a:lnSpc>
                <a:spcPct val="90000"/>
              </a:lnSpc>
            </a:pPr>
            <a:r>
              <a:rPr lang="en-CA" smtClean="0"/>
              <a:t>Indent the lines following bulleted or enumerated items.</a:t>
            </a:r>
          </a:p>
          <a:p>
            <a:pPr>
              <a:lnSpc>
                <a:spcPct val="90000"/>
              </a:lnSpc>
            </a:pPr>
            <a:r>
              <a:rPr lang="en-CA" smtClean="0"/>
              <a:t>Do not include complimentary close or signature.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139661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Analyze and Anticipate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364413" cy="4530725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Do I really need to write?</a:t>
            </a:r>
          </a:p>
          <a:p>
            <a:endParaRPr lang="en-CA" smtClean="0"/>
          </a:p>
          <a:p>
            <a:r>
              <a:rPr lang="en-CA" smtClean="0"/>
              <a:t>What is my purpose?</a:t>
            </a:r>
          </a:p>
          <a:p>
            <a:endParaRPr lang="en-CA" smtClean="0"/>
          </a:p>
          <a:p>
            <a:r>
              <a:rPr lang="en-CA" smtClean="0"/>
              <a:t>How will the reader react?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C72631-C3F0-4DDE-8AE6-9D5E66B3C1DA}" type="slidenum">
              <a:rPr lang="zh-CN" altLang="en-US" smtClean="0"/>
              <a:pPr>
                <a:defRPr/>
              </a:pPr>
              <a:t>33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6846173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7239000" cy="11430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Research and Compose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Check files; collect information.</a:t>
            </a:r>
          </a:p>
          <a:p>
            <a:r>
              <a:rPr lang="en-CA" smtClean="0"/>
              <a:t>Study relevant documents.</a:t>
            </a:r>
          </a:p>
          <a:p>
            <a:r>
              <a:rPr lang="en-CA" smtClean="0"/>
              <a:t>Make an outline.</a:t>
            </a:r>
          </a:p>
          <a:p>
            <a:r>
              <a:rPr lang="en-CA" smtClean="0"/>
              <a:t>Write first draft.</a:t>
            </a:r>
          </a:p>
        </p:txBody>
      </p:sp>
      <p:pic>
        <p:nvPicPr>
          <p:cNvPr id="57348" name="Picture 4" descr="MCj0351625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895600"/>
            <a:ext cx="3217863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22386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839200" cy="11430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Revise, Proofread, and Evaluate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2565400"/>
            <a:ext cx="7340600" cy="3062288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</a:pPr>
            <a:r>
              <a:rPr lang="en-CA" smtClean="0"/>
              <a:t>Revise for clarity.</a:t>
            </a:r>
          </a:p>
          <a:p>
            <a:pPr algn="ctr">
              <a:buFont typeface="Wingdings" pitchFamily="2" charset="2"/>
              <a:buNone/>
            </a:pPr>
            <a:endParaRPr lang="en-CA" smtClean="0"/>
          </a:p>
          <a:p>
            <a:pPr algn="ctr">
              <a:buFont typeface="Wingdings" pitchFamily="2" charset="2"/>
              <a:buNone/>
            </a:pPr>
            <a:r>
              <a:rPr lang="en-CA" smtClean="0"/>
              <a:t>Revise for correctness.</a:t>
            </a:r>
          </a:p>
          <a:p>
            <a:pPr algn="ctr">
              <a:buFont typeface="Wingdings" pitchFamily="2" charset="2"/>
              <a:buNone/>
            </a:pPr>
            <a:endParaRPr lang="en-CA" smtClean="0"/>
          </a:p>
          <a:p>
            <a:pPr algn="ctr">
              <a:buFont typeface="Wingdings" pitchFamily="2" charset="2"/>
              <a:buNone/>
            </a:pPr>
            <a:r>
              <a:rPr lang="en-CA" smtClean="0"/>
              <a:t>Plan for feedback.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C72631-C3F0-4DDE-8AE6-9D5E66B3C1DA}" type="slidenum">
              <a:rPr lang="zh-CN" altLang="en-US" smtClean="0"/>
              <a:pPr>
                <a:defRPr/>
              </a:pPr>
              <a:t>35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21472139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153400" cy="9906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Organization of Memos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78013"/>
            <a:ext cx="5334000" cy="40386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CA" sz="2400" smtClean="0"/>
          </a:p>
          <a:p>
            <a:pPr>
              <a:lnSpc>
                <a:spcPct val="90000"/>
              </a:lnSpc>
            </a:pPr>
            <a:r>
              <a:rPr lang="en-CA" sz="2400" smtClean="0"/>
              <a:t>Memo headings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CA" sz="2400" smtClean="0"/>
          </a:p>
          <a:p>
            <a:pPr>
              <a:lnSpc>
                <a:spcPct val="90000"/>
              </a:lnSpc>
            </a:pPr>
            <a:r>
              <a:rPr lang="en-CA" sz="2400" smtClean="0"/>
              <a:t>Subject line</a:t>
            </a:r>
          </a:p>
          <a:p>
            <a:pPr>
              <a:lnSpc>
                <a:spcPct val="90000"/>
              </a:lnSpc>
            </a:pPr>
            <a:endParaRPr lang="en-CA" sz="2400" smtClean="0"/>
          </a:p>
          <a:p>
            <a:pPr>
              <a:lnSpc>
                <a:spcPct val="90000"/>
              </a:lnSpc>
            </a:pPr>
            <a:r>
              <a:rPr lang="en-CA" sz="2400" smtClean="0"/>
              <a:t>Opening</a:t>
            </a:r>
          </a:p>
          <a:p>
            <a:pPr>
              <a:lnSpc>
                <a:spcPct val="90000"/>
              </a:lnSpc>
            </a:pPr>
            <a:endParaRPr lang="en-CA" sz="2400" smtClean="0"/>
          </a:p>
          <a:p>
            <a:pPr>
              <a:lnSpc>
                <a:spcPct val="90000"/>
              </a:lnSpc>
            </a:pPr>
            <a:r>
              <a:rPr lang="en-CA" sz="2400" smtClean="0"/>
              <a:t>Body</a:t>
            </a:r>
          </a:p>
          <a:p>
            <a:pPr>
              <a:lnSpc>
                <a:spcPct val="90000"/>
              </a:lnSpc>
            </a:pPr>
            <a:endParaRPr lang="en-CA" sz="2400" smtClean="0"/>
          </a:p>
          <a:p>
            <a:pPr>
              <a:lnSpc>
                <a:spcPct val="90000"/>
              </a:lnSpc>
            </a:pPr>
            <a:r>
              <a:rPr lang="en-CA" sz="2400" smtClean="0"/>
              <a:t>Closing</a:t>
            </a:r>
          </a:p>
        </p:txBody>
      </p:sp>
      <p:pic>
        <p:nvPicPr>
          <p:cNvPr id="59396" name="Picture 4" descr="j02330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90800"/>
            <a:ext cx="2574925" cy="261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25359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SimSun" pitchFamily="2" charset="-122"/>
              </a:rPr>
              <a:t>Memo Heading</a:t>
            </a:r>
          </a:p>
        </p:txBody>
      </p:sp>
      <p:sp>
        <p:nvSpPr>
          <p:cNvPr id="60419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589088"/>
            <a:ext cx="3886200" cy="4572000"/>
          </a:xfrm>
        </p:spPr>
        <p:txBody>
          <a:bodyPr/>
          <a:lstStyle/>
          <a:p>
            <a:r>
              <a:rPr lang="en-US" altLang="zh-CN" sz="2400" smtClean="0">
                <a:ea typeface="SimSun" pitchFamily="2" charset="-122"/>
              </a:rPr>
              <a:t>To_____________</a:t>
            </a:r>
          </a:p>
          <a:p>
            <a:r>
              <a:rPr lang="en-US" altLang="zh-CN" sz="2400" smtClean="0">
                <a:ea typeface="SimSun" pitchFamily="2" charset="-122"/>
              </a:rPr>
              <a:t>From___________</a:t>
            </a:r>
          </a:p>
          <a:p>
            <a:r>
              <a:rPr lang="en-US" altLang="zh-CN" sz="2400" smtClean="0">
                <a:ea typeface="SimSun" pitchFamily="2" charset="-122"/>
              </a:rPr>
              <a:t>Date___________</a:t>
            </a:r>
          </a:p>
          <a:p>
            <a:r>
              <a:rPr lang="en-US" altLang="zh-CN" sz="2400" smtClean="0">
                <a:ea typeface="SimSun" pitchFamily="2" charset="-122"/>
              </a:rPr>
              <a:t>Subject_________</a:t>
            </a:r>
          </a:p>
        </p:txBody>
      </p:sp>
      <p:sp>
        <p:nvSpPr>
          <p:cNvPr id="60420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845050" y="1589088"/>
            <a:ext cx="3886200" cy="4572000"/>
          </a:xfrm>
        </p:spPr>
        <p:txBody>
          <a:bodyPr/>
          <a:lstStyle/>
          <a:p>
            <a:r>
              <a:rPr lang="en-US" altLang="zh-CN" sz="2400" smtClean="0">
                <a:ea typeface="SimSun" pitchFamily="2" charset="-122"/>
              </a:rPr>
              <a:t>Date:_____________</a:t>
            </a:r>
          </a:p>
          <a:p>
            <a:r>
              <a:rPr lang="en-US" altLang="zh-CN" sz="2400" smtClean="0">
                <a:ea typeface="SimSun" pitchFamily="2" charset="-122"/>
              </a:rPr>
              <a:t>To:_______________</a:t>
            </a:r>
          </a:p>
          <a:p>
            <a:r>
              <a:rPr lang="en-US" altLang="zh-CN" sz="2400" smtClean="0">
                <a:ea typeface="SimSun" pitchFamily="2" charset="-122"/>
              </a:rPr>
              <a:t>From:_____________</a:t>
            </a:r>
          </a:p>
          <a:p>
            <a:r>
              <a:rPr lang="en-US" altLang="zh-CN" sz="2400" smtClean="0">
                <a:ea typeface="SimSun" pitchFamily="2" charset="-122"/>
              </a:rPr>
              <a:t>Subject:__________</a:t>
            </a:r>
          </a:p>
          <a:p>
            <a:endParaRPr lang="en-US" altLang="zh-CN" sz="2400" smtClean="0">
              <a:ea typeface="SimSun" pitchFamily="2" charset="-122"/>
            </a:endParaRPr>
          </a:p>
          <a:p>
            <a:r>
              <a:rPr lang="en-US" altLang="zh-CN" sz="2400" smtClean="0">
                <a:ea typeface="SimSun" pitchFamily="2" charset="-122"/>
              </a:rPr>
              <a:t>Date:_____________</a:t>
            </a:r>
          </a:p>
          <a:p>
            <a:r>
              <a:rPr lang="en-US" altLang="zh-CN" sz="2400" smtClean="0">
                <a:ea typeface="SimSun" pitchFamily="2" charset="-122"/>
              </a:rPr>
              <a:t>To:_______________</a:t>
            </a:r>
          </a:p>
          <a:p>
            <a:r>
              <a:rPr lang="en-US" altLang="zh-CN" sz="2400" smtClean="0">
                <a:ea typeface="SimSun" pitchFamily="2" charset="-122"/>
              </a:rPr>
              <a:t>From:_____________</a:t>
            </a:r>
          </a:p>
          <a:p>
            <a:r>
              <a:rPr lang="en-US" altLang="zh-CN" sz="2400" smtClean="0">
                <a:ea typeface="SimSun" pitchFamily="2" charset="-122"/>
              </a:rPr>
              <a:t>Through:__________</a:t>
            </a:r>
          </a:p>
          <a:p>
            <a:r>
              <a:rPr lang="en-US" altLang="zh-CN" sz="2400" smtClean="0">
                <a:ea typeface="SimSun" pitchFamily="2" charset="-122"/>
              </a:rPr>
              <a:t>Subject :__________</a:t>
            </a:r>
          </a:p>
        </p:txBody>
      </p:sp>
      <p:pic>
        <p:nvPicPr>
          <p:cNvPr id="60421" name="Picture 12" descr="MCj007906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21113"/>
            <a:ext cx="4267200" cy="303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89957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Subject Line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609600" indent="-609600"/>
            <a:r>
              <a:rPr lang="en-CA" sz="2800" smtClean="0"/>
              <a:t>Summarize the main idea.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CA" sz="2800" smtClean="0"/>
              <a:t>   </a:t>
            </a:r>
            <a:r>
              <a:rPr lang="en-CA" sz="2800" smtClean="0">
                <a:solidFill>
                  <a:srgbClr val="FF9900"/>
                </a:solidFill>
              </a:rPr>
              <a:t>Budget Meeting June 3, 10 a.m.</a:t>
            </a:r>
          </a:p>
          <a:p>
            <a:pPr marL="609600" indent="-609600">
              <a:buFont typeface="Wingdings" pitchFamily="2" charset="2"/>
              <a:buNone/>
            </a:pPr>
            <a:endParaRPr lang="en-CA" sz="2800" smtClean="0">
              <a:solidFill>
                <a:srgbClr val="FF9900"/>
              </a:solidFill>
            </a:endParaRP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CA" sz="2800" smtClean="0"/>
              <a:t>Required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CA" sz="2800" smtClean="0"/>
              <a:t>Brief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CA" sz="2800" smtClean="0"/>
              <a:t>Does not need to be whole sentence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CA" sz="2800" smtClean="0"/>
              <a:t>Omit articles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CA" sz="2800" smtClean="0"/>
              <a:t>Does not need period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8986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Opening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81200"/>
            <a:ext cx="7239000" cy="48768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CA" smtClean="0"/>
              <a:t>Start directly; restate and amplify the main idea.</a:t>
            </a:r>
          </a:p>
          <a:p>
            <a:r>
              <a:rPr lang="en-CA" sz="2800" smtClean="0"/>
              <a:t>Indirect (ineffective) opening:</a:t>
            </a:r>
            <a:endParaRPr lang="en-CA" smtClean="0"/>
          </a:p>
          <a:p>
            <a:pPr>
              <a:buFont typeface="Wingdings" pitchFamily="2" charset="2"/>
              <a:buNone/>
            </a:pPr>
            <a:r>
              <a:rPr lang="en-CA" sz="2000" smtClean="0"/>
              <a:t>    </a:t>
            </a:r>
            <a:r>
              <a:rPr lang="en-CA" sz="2000" smtClean="0">
                <a:solidFill>
                  <a:srgbClr val="FF3300"/>
                </a:solidFill>
              </a:rPr>
              <a:t>This is to inform you that we must complete the annual operating budgets shortly. Over the past two months many supervisors have met to discuss their departmental needs.</a:t>
            </a:r>
            <a:endParaRPr lang="en-CA" sz="2800" smtClean="0">
              <a:solidFill>
                <a:srgbClr val="FF3300"/>
              </a:solidFill>
            </a:endParaRPr>
          </a:p>
          <a:p>
            <a:r>
              <a:rPr lang="en-CA" sz="2800" smtClean="0"/>
              <a:t>Direct (effective) opening:</a:t>
            </a:r>
          </a:p>
          <a:p>
            <a:pPr>
              <a:buFont typeface="Wingdings" pitchFamily="2" charset="2"/>
              <a:buNone/>
            </a:pPr>
            <a:r>
              <a:rPr lang="en-CA" sz="2000" smtClean="0"/>
              <a:t>    </a:t>
            </a:r>
            <a:r>
              <a:rPr lang="en-CA" sz="2000" smtClean="0">
                <a:solidFill>
                  <a:srgbClr val="00CC00"/>
                </a:solidFill>
              </a:rPr>
              <a:t>All supervisors and coordinators will meet June 3 at 10 a.m. to work out the annual operating budgets for their departments.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14024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Body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Explain and discuss the topic.</a:t>
            </a:r>
          </a:p>
          <a:p>
            <a:r>
              <a:rPr lang="en-CA" smtClean="0"/>
              <a:t>Use graphic highlighting to facilitate reading, comprehension, and retention.</a:t>
            </a:r>
          </a:p>
          <a:p>
            <a:r>
              <a:rPr lang="en-CA" smtClean="0"/>
              <a:t>Consider columns, headings, enumerations, bulleted lists, and so forth.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96654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5181600" cy="884238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Closing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09800"/>
            <a:ext cx="7239000" cy="41910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CA" smtClean="0"/>
              <a:t>Request action, including an end date.</a:t>
            </a:r>
          </a:p>
          <a:p>
            <a:endParaRPr lang="en-CA" smtClean="0"/>
          </a:p>
          <a:p>
            <a:r>
              <a:rPr lang="en-CA" smtClean="0"/>
              <a:t>Summarize the message, or</a:t>
            </a:r>
          </a:p>
          <a:p>
            <a:endParaRPr lang="en-CA" smtClean="0"/>
          </a:p>
          <a:p>
            <a:r>
              <a:rPr lang="en-CA" smtClean="0"/>
              <a:t>Provide a closing thought.</a:t>
            </a:r>
          </a:p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36086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altLang="zh-CN" smtClean="0">
                <a:ea typeface="SimSun" pitchFamily="2" charset="-122"/>
              </a:rPr>
              <a:t>Writing Plan for Memos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z="4800" smtClean="0">
                <a:ea typeface="SimSun" pitchFamily="2" charset="-122"/>
              </a:rPr>
              <a:t>         </a:t>
            </a:r>
            <a:r>
              <a:rPr lang="en-US" altLang="zh-CN" sz="4800" smtClean="0">
                <a:ea typeface="SimSun" pitchFamily="2" charset="-122"/>
              </a:rPr>
              <a:t>Closing</a:t>
            </a:r>
          </a:p>
          <a:p>
            <a:r>
              <a:rPr lang="en-US" altLang="zh-CN" sz="3600" smtClean="0">
                <a:ea typeface="SimSun" pitchFamily="2" charset="-122"/>
              </a:rPr>
              <a:t>Requests action</a:t>
            </a:r>
          </a:p>
          <a:p>
            <a:r>
              <a:rPr lang="en-US" altLang="zh-CN" sz="3600" smtClean="0">
                <a:ea typeface="SimSun" pitchFamily="2" charset="-122"/>
              </a:rPr>
              <a:t>Summarizes message or</a:t>
            </a:r>
          </a:p>
          <a:p>
            <a:r>
              <a:rPr lang="en-US" altLang="zh-CN" sz="3600" smtClean="0">
                <a:ea typeface="SimSun" pitchFamily="2" charset="-122"/>
              </a:rPr>
              <a:t>Ends with a concluding statement</a:t>
            </a:r>
          </a:p>
          <a:p>
            <a:pPr lvl="1"/>
            <a:endParaRPr lang="zh-CN" altLang="en-US" sz="3600" smtClean="0">
              <a:ea typeface="SimSun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819254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200400" cy="1139825"/>
          </a:xfrm>
        </p:spPr>
        <p:txBody>
          <a:bodyPr/>
          <a:lstStyle/>
          <a:p>
            <a:r>
              <a:rPr lang="en-US" altLang="zh-CN" sz="3200" smtClean="0">
                <a:ea typeface="SimSun" pitchFamily="2" charset="-122"/>
              </a:rPr>
              <a:t>Ineffective Memo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44650"/>
            <a:ext cx="3886200" cy="4572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z="2400" smtClean="0">
                <a:ea typeface="SimSun" pitchFamily="2" charset="-122"/>
              </a:rPr>
              <a:t>TO:  All Employees</a:t>
            </a:r>
          </a:p>
          <a:p>
            <a:pPr>
              <a:buFont typeface="Wingdings" pitchFamily="2" charset="2"/>
              <a:buNone/>
            </a:pPr>
            <a:r>
              <a:rPr lang="en-US" altLang="zh-CN" sz="2400" smtClean="0">
                <a:ea typeface="SimSun" pitchFamily="2" charset="-122"/>
              </a:rPr>
              <a:t>FROM:  Robert Mendes</a:t>
            </a:r>
          </a:p>
          <a:p>
            <a:pPr>
              <a:buFont typeface="Wingdings" pitchFamily="2" charset="2"/>
              <a:buNone/>
            </a:pPr>
            <a:r>
              <a:rPr lang="en-US" altLang="zh-CN" sz="2400" smtClean="0">
                <a:ea typeface="SimSun" pitchFamily="2" charset="-122"/>
              </a:rPr>
              <a:t>DATE:  January 26, 2004</a:t>
            </a:r>
          </a:p>
          <a:p>
            <a:pPr>
              <a:buFont typeface="Wingdings" pitchFamily="2" charset="2"/>
              <a:buNone/>
            </a:pPr>
            <a:r>
              <a:rPr lang="en-US" altLang="zh-CN" sz="2400" smtClean="0">
                <a:ea typeface="SimSun" pitchFamily="2" charset="-122"/>
              </a:rPr>
              <a:t>SUBJECT:  Retirement Series</a:t>
            </a:r>
          </a:p>
          <a:p>
            <a:endParaRPr lang="en-US" altLang="zh-CN" sz="2400" smtClean="0">
              <a:ea typeface="SimSun" pitchFamily="2" charset="-122"/>
            </a:endParaRPr>
          </a:p>
          <a:p>
            <a:pPr>
              <a:buFont typeface="Wingdings" pitchFamily="2" charset="2"/>
              <a:buNone/>
            </a:pPr>
            <a:endParaRPr lang="zh-CN" altLang="en-US" sz="2400" smtClean="0">
              <a:ea typeface="SimSun" pitchFamily="2" charset="-122"/>
            </a:endParaRPr>
          </a:p>
        </p:txBody>
      </p:sp>
      <p:sp>
        <p:nvSpPr>
          <p:cNvPr id="67588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191000" y="1752600"/>
            <a:ext cx="4876800" cy="47593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z="2000" smtClean="0">
                <a:ea typeface="SimSun" pitchFamily="2" charset="-122"/>
              </a:rPr>
              <a:t>TO:  All Employees</a:t>
            </a:r>
          </a:p>
          <a:p>
            <a:pPr>
              <a:buFont typeface="Wingdings" pitchFamily="2" charset="2"/>
              <a:buNone/>
            </a:pPr>
            <a:r>
              <a:rPr lang="en-US" altLang="zh-CN" sz="2000" smtClean="0">
                <a:ea typeface="SimSun" pitchFamily="2" charset="-122"/>
              </a:rPr>
              <a:t>FROM:  Robert Mendes, Employee</a:t>
            </a:r>
          </a:p>
          <a:p>
            <a:pPr>
              <a:buFont typeface="Wingdings" pitchFamily="2" charset="2"/>
              <a:buNone/>
            </a:pPr>
            <a:r>
              <a:rPr lang="en-US" altLang="zh-CN" sz="2000" smtClean="0">
                <a:ea typeface="SimSun" pitchFamily="2" charset="-122"/>
              </a:rPr>
              <a:t>             Benefits Manager</a:t>
            </a:r>
          </a:p>
          <a:p>
            <a:pPr>
              <a:buFont typeface="Wingdings" pitchFamily="2" charset="2"/>
              <a:buNone/>
            </a:pPr>
            <a:r>
              <a:rPr lang="en-US" altLang="zh-CN" sz="2000" smtClean="0">
                <a:ea typeface="SimSun" pitchFamily="2" charset="-122"/>
              </a:rPr>
              <a:t>DATE:  January 26, 2004</a:t>
            </a:r>
          </a:p>
          <a:p>
            <a:pPr>
              <a:buFont typeface="Wingdings" pitchFamily="2" charset="2"/>
              <a:buNone/>
            </a:pPr>
            <a:r>
              <a:rPr lang="en-US" altLang="zh-CN" sz="2000" smtClean="0">
                <a:ea typeface="SimSun" pitchFamily="2" charset="-122"/>
              </a:rPr>
              <a:t>SUBJECT:  Retirement Planning</a:t>
            </a:r>
          </a:p>
          <a:p>
            <a:pPr>
              <a:buFont typeface="Wingdings" pitchFamily="2" charset="2"/>
              <a:buNone/>
            </a:pPr>
            <a:r>
              <a:rPr lang="en-US" altLang="zh-CN" sz="2000" smtClean="0">
                <a:ea typeface="SimSun" pitchFamily="2" charset="-122"/>
              </a:rPr>
              <a:t>   Series Begins March 8, 2004</a:t>
            </a:r>
          </a:p>
          <a:p>
            <a:endParaRPr lang="zh-CN" altLang="en-US" sz="2000" smtClean="0">
              <a:ea typeface="SimSun" pitchFamily="2" charset="-122"/>
            </a:endParaRPr>
          </a:p>
        </p:txBody>
      </p:sp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457200" y="277813"/>
            <a:ext cx="8229600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>
              <a:defRPr/>
            </a:pPr>
            <a:endParaRPr lang="zh-CN" altLang="en-US" sz="2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宋体" pitchFamily="2" charset="-122"/>
            </a:endParaRPr>
          </a:p>
        </p:txBody>
      </p:sp>
      <p:sp>
        <p:nvSpPr>
          <p:cNvPr id="119814" name="Rectangle 6"/>
          <p:cNvSpPr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Clr>
                <a:schemeClr val="hlink"/>
              </a:buClr>
              <a:buSzPct val="60000"/>
              <a:defRPr/>
            </a:pPr>
            <a:endParaRPr lang="zh-CN" altLang="en-US" sz="2400">
              <a:effectLst>
                <a:outerShdw blurRad="38100" dist="38100" dir="2700000" algn="tl">
                  <a:srgbClr val="000000"/>
                </a:outerShdw>
              </a:effectLst>
              <a:ea typeface="宋体" pitchFamily="2" charset="-122"/>
            </a:endParaRPr>
          </a:p>
        </p:txBody>
      </p:sp>
      <p:sp>
        <p:nvSpPr>
          <p:cNvPr id="119815" name="Rectangle 7"/>
          <p:cNvSpPr>
            <a:spLocks noChangeArrowheads="1"/>
          </p:cNvSpPr>
          <p:nvPr/>
        </p:nvSpPr>
        <p:spPr bwMode="auto">
          <a:xfrm flipV="1">
            <a:off x="609600" y="1570038"/>
            <a:ext cx="6019800" cy="10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anchor="ctr" anchorCtr="1"/>
          <a:lstStyle/>
          <a:p>
            <a:pPr algn="ctr">
              <a:defRPr/>
            </a:pPr>
            <a:endParaRPr lang="zh-CN" alt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宋体" pitchFamily="2" charset="-122"/>
            </a:endParaRPr>
          </a:p>
        </p:txBody>
      </p:sp>
      <p:sp>
        <p:nvSpPr>
          <p:cNvPr id="119816" name="Rectangle 8"/>
          <p:cNvSpPr>
            <a:spLocks noChangeArrowheads="1"/>
          </p:cNvSpPr>
          <p:nvPr/>
        </p:nvSpPr>
        <p:spPr bwMode="auto">
          <a:xfrm>
            <a:off x="609600" y="1752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Clr>
                <a:schemeClr val="hlink"/>
              </a:buClr>
              <a:buSzPct val="60000"/>
              <a:defRPr/>
            </a:pPr>
            <a:endParaRPr lang="zh-CN" altLang="en-US" sz="3200">
              <a:effectLst>
                <a:outerShdw blurRad="38100" dist="38100" dir="2700000" algn="tl">
                  <a:srgbClr val="000000"/>
                </a:outerShdw>
              </a:effectLst>
              <a:ea typeface="宋体" pitchFamily="2" charset="-122"/>
            </a:endParaRPr>
          </a:p>
        </p:txBody>
      </p:sp>
      <p:sp>
        <p:nvSpPr>
          <p:cNvPr id="67593" name="Text Box 10"/>
          <p:cNvSpPr txBox="1">
            <a:spLocks noChangeArrowheads="1"/>
          </p:cNvSpPr>
          <p:nvPr/>
        </p:nvSpPr>
        <p:spPr bwMode="auto">
          <a:xfrm>
            <a:off x="5241925" y="6413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zh-CN" altLang="en-US">
              <a:ea typeface="SimSun" pitchFamily="2" charset="-122"/>
            </a:endParaRPr>
          </a:p>
        </p:txBody>
      </p:sp>
      <p:sp>
        <p:nvSpPr>
          <p:cNvPr id="67594" name="Text Box 11"/>
          <p:cNvSpPr txBox="1">
            <a:spLocks noChangeArrowheads="1"/>
          </p:cNvSpPr>
          <p:nvPr/>
        </p:nvSpPr>
        <p:spPr bwMode="auto">
          <a:xfrm>
            <a:off x="5089525" y="6413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zh-CN" altLang="en-US">
              <a:ea typeface="SimSun" pitchFamily="2" charset="-122"/>
            </a:endParaRPr>
          </a:p>
        </p:txBody>
      </p:sp>
      <p:sp>
        <p:nvSpPr>
          <p:cNvPr id="67595" name="Text Box 12"/>
          <p:cNvSpPr txBox="1">
            <a:spLocks noChangeArrowheads="1"/>
          </p:cNvSpPr>
          <p:nvPr/>
        </p:nvSpPr>
        <p:spPr bwMode="auto">
          <a:xfrm>
            <a:off x="4724400" y="762000"/>
            <a:ext cx="320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zh-CN" altLang="en-US">
              <a:ea typeface="SimSun" pitchFamily="2" charset="-122"/>
            </a:endParaRPr>
          </a:p>
        </p:txBody>
      </p:sp>
      <p:sp>
        <p:nvSpPr>
          <p:cNvPr id="67596" name="Text Box 13"/>
          <p:cNvSpPr txBox="1">
            <a:spLocks noChangeArrowheads="1"/>
          </p:cNvSpPr>
          <p:nvPr/>
        </p:nvSpPr>
        <p:spPr bwMode="auto">
          <a:xfrm>
            <a:off x="5394325" y="7937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zh-CN" altLang="en-US">
              <a:ea typeface="SimSun" pitchFamily="2" charset="-122"/>
            </a:endParaRPr>
          </a:p>
        </p:txBody>
      </p:sp>
      <p:sp>
        <p:nvSpPr>
          <p:cNvPr id="67597" name="Text Box 14"/>
          <p:cNvSpPr txBox="1">
            <a:spLocks noChangeArrowheads="1"/>
          </p:cNvSpPr>
          <p:nvPr/>
        </p:nvSpPr>
        <p:spPr bwMode="auto">
          <a:xfrm>
            <a:off x="5241925" y="617538"/>
            <a:ext cx="35020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zh-CN" sz="3200">
                <a:ea typeface="SimSun" pitchFamily="2" charset="-122"/>
              </a:rPr>
              <a:t>Effective  memo</a:t>
            </a:r>
          </a:p>
        </p:txBody>
      </p:sp>
      <p:sp>
        <p:nvSpPr>
          <p:cNvPr id="67598" name="Text Box 15"/>
          <p:cNvSpPr txBox="1">
            <a:spLocks noChangeArrowheads="1"/>
          </p:cNvSpPr>
          <p:nvPr/>
        </p:nvSpPr>
        <p:spPr bwMode="auto">
          <a:xfrm>
            <a:off x="5546725" y="946150"/>
            <a:ext cx="2606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defRPr sz="2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zh-CN" altLang="en-US">
              <a:ea typeface="SimSun" pitchFamily="2" charset="-122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1390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Listening Exercise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3BEE-B961-4197-AE42-A02FD394AE23}" type="slidenum">
              <a:rPr lang="en-US" smtClean="0">
                <a:solidFill>
                  <a:srgbClr val="EBDDC3"/>
                </a:solidFill>
              </a:rPr>
              <a:pPr/>
              <a:t>44</a:t>
            </a:fld>
            <a:endParaRPr lang="en-US">
              <a:solidFill>
                <a:srgbClr val="EBDDC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Listening Exercise</a:t>
            </a:r>
          </a:p>
          <a:p>
            <a:r>
              <a:rPr lang="en-US" dirty="0" smtClean="0"/>
              <a:t>Activity</a:t>
            </a:r>
          </a:p>
          <a:p>
            <a:r>
              <a:rPr lang="en-US" dirty="0" smtClean="0"/>
              <a:t>Answers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105400"/>
          </a:xfrm>
        </p:spPr>
        <p:txBody>
          <a:bodyPr/>
          <a:lstStyle/>
          <a:p>
            <a:r>
              <a:rPr lang="en-US" smtClean="0"/>
              <a:t>Memos and E-mail writing</a:t>
            </a:r>
          </a:p>
          <a:p>
            <a:r>
              <a:rPr lang="en-US" smtClean="0"/>
              <a:t>1.	Two important elements of Technical Communication: Audience, Purpose</a:t>
            </a:r>
          </a:p>
          <a:p>
            <a:r>
              <a:rPr lang="en-US" smtClean="0"/>
              <a:t>2.	Difference of conventions: Letters, Memos, Emails</a:t>
            </a:r>
          </a:p>
          <a:p>
            <a:r>
              <a:rPr lang="en-US" smtClean="0"/>
              <a:t>3.	Writing strategies: Tone; YOU approach; 7 C’s</a:t>
            </a:r>
          </a:p>
          <a:p>
            <a:r>
              <a:rPr lang="en-US" smtClean="0"/>
              <a:t>4.	Context study – Good-news-first strategy, Reader center strategy</a:t>
            </a:r>
          </a:p>
          <a:p>
            <a:r>
              <a:rPr lang="en-US" smtClean="0"/>
              <a:t>5.	Logical organization: Headings, subheadings, lists – tables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711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 smtClean="0"/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z="2400" smtClean="0"/>
              <a:t>6.	Active conclusion</a:t>
            </a:r>
          </a:p>
          <a:p>
            <a:r>
              <a:rPr lang="en-US" sz="2400" smtClean="0"/>
              <a:t>7.	Writing Memos</a:t>
            </a:r>
          </a:p>
          <a:p>
            <a:r>
              <a:rPr lang="en-US" sz="2400" smtClean="0"/>
              <a:t>8.	Types: Procedure; information; request; reply; </a:t>
            </a:r>
          </a:p>
          <a:p>
            <a:r>
              <a:rPr lang="en-US" sz="2400" smtClean="0"/>
              <a:t>9.	Bread and butter – Body parts and persuasive strategies </a:t>
            </a:r>
          </a:p>
          <a:p>
            <a:r>
              <a:rPr lang="en-US" sz="2400" smtClean="0"/>
              <a:t>10.	Writing process: Plan – Draft – Write / Prewriting-writing-postwriting</a:t>
            </a:r>
          </a:p>
          <a:p>
            <a:r>
              <a:rPr lang="en-US" sz="2400" smtClean="0"/>
              <a:t>11.	Formats</a:t>
            </a:r>
          </a:p>
          <a:p>
            <a:r>
              <a:rPr lang="en-US" sz="2400" smtClean="0"/>
              <a:t>12.	Writing: Intro-body-closing</a:t>
            </a:r>
          </a:p>
          <a:p>
            <a:r>
              <a:rPr lang="en-US" sz="2400" smtClean="0"/>
              <a:t>13.	Effective/ineffective memos</a:t>
            </a:r>
          </a:p>
          <a:p>
            <a:r>
              <a:rPr lang="en-US" sz="2400" smtClean="0"/>
              <a:t>14.	Memo Writing Workshop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726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1170</Words>
  <Application>Microsoft Office PowerPoint</Application>
  <PresentationFormat>On-screen Show (4:3)</PresentationFormat>
  <Paragraphs>341</Paragraphs>
  <Slides>47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1_Median</vt:lpstr>
      <vt:lpstr>Business English Lecture 9</vt:lpstr>
      <vt:lpstr>SYNOPSIS</vt:lpstr>
      <vt:lpstr>SYNOPSIS</vt:lpstr>
      <vt:lpstr>Memos and Emails</vt:lpstr>
      <vt:lpstr>Reflect and Act</vt:lpstr>
      <vt:lpstr>Slide 6</vt:lpstr>
      <vt:lpstr>Letter Conventions</vt:lpstr>
      <vt:lpstr>Memo Conventions</vt:lpstr>
      <vt:lpstr>E-mail Conventions</vt:lpstr>
      <vt:lpstr>Slide 10</vt:lpstr>
      <vt:lpstr>Review writing strategies</vt:lpstr>
      <vt:lpstr>1: Pay Attention to Tone</vt:lpstr>
      <vt:lpstr>The word “YOU” really effects your tone.</vt:lpstr>
      <vt:lpstr>Not Good.</vt:lpstr>
      <vt:lpstr>Better</vt:lpstr>
      <vt:lpstr>2: Brief, purposeful Introduction</vt:lpstr>
      <vt:lpstr>3: Review the context</vt:lpstr>
      <vt:lpstr>4: Follow a good-news first strategy</vt:lpstr>
      <vt:lpstr>5. Use a reader-centered strategy</vt:lpstr>
      <vt:lpstr>6: Organize your paragraphs logically </vt:lpstr>
      <vt:lpstr>7: Keep your paragraphs short!</vt:lpstr>
      <vt:lpstr>8: Use headings, lists, and tables</vt:lpstr>
      <vt:lpstr>9: Have an active conclusion</vt:lpstr>
      <vt:lpstr>Review Basics</vt:lpstr>
      <vt:lpstr>   E-Mail Messages and Memos</vt:lpstr>
      <vt:lpstr>Writing Memos</vt:lpstr>
      <vt:lpstr>Points to Remember </vt:lpstr>
      <vt:lpstr>Procedure and Information Memos</vt:lpstr>
      <vt:lpstr>Request and Reply Memos</vt:lpstr>
      <vt:lpstr>Characteristics of Successful Memos and E-Mail Messages</vt:lpstr>
      <vt:lpstr>The Writing Process</vt:lpstr>
      <vt:lpstr>Memo Formatting</vt:lpstr>
      <vt:lpstr>Analyze and Anticipate</vt:lpstr>
      <vt:lpstr>Research and Compose</vt:lpstr>
      <vt:lpstr>Revise, Proofread, and Evaluate</vt:lpstr>
      <vt:lpstr>Organization of Memos</vt:lpstr>
      <vt:lpstr>Memo Heading</vt:lpstr>
      <vt:lpstr>Subject Line</vt:lpstr>
      <vt:lpstr>Opening</vt:lpstr>
      <vt:lpstr>Body</vt:lpstr>
      <vt:lpstr>Closing</vt:lpstr>
      <vt:lpstr>Writing Plan for Memos</vt:lpstr>
      <vt:lpstr>Ineffective Memo</vt:lpstr>
      <vt:lpstr>Listening Exercise</vt:lpstr>
      <vt:lpstr>Slide 45</vt:lpstr>
      <vt:lpstr>Review</vt:lpstr>
      <vt:lpstr>Review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zaryab shahzaib</dc:creator>
  <cp:lastModifiedBy>Administrator</cp:lastModifiedBy>
  <cp:revision>15</cp:revision>
  <dcterms:created xsi:type="dcterms:W3CDTF">2014-03-04T18:45:55Z</dcterms:created>
  <dcterms:modified xsi:type="dcterms:W3CDTF">2014-03-22T07:02:27Z</dcterms:modified>
</cp:coreProperties>
</file>