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6"/>
  </p:notesMasterIdLst>
  <p:sldIdLst>
    <p:sldId id="257" r:id="rId2"/>
    <p:sldId id="405" r:id="rId3"/>
    <p:sldId id="407" r:id="rId4"/>
    <p:sldId id="455" r:id="rId5"/>
    <p:sldId id="456" r:id="rId6"/>
    <p:sldId id="457" r:id="rId7"/>
    <p:sldId id="458" r:id="rId8"/>
    <p:sldId id="459" r:id="rId9"/>
    <p:sldId id="460" r:id="rId10"/>
    <p:sldId id="461" r:id="rId11"/>
    <p:sldId id="462" r:id="rId12"/>
    <p:sldId id="463" r:id="rId13"/>
    <p:sldId id="464" r:id="rId14"/>
    <p:sldId id="465" r:id="rId15"/>
    <p:sldId id="466" r:id="rId16"/>
    <p:sldId id="467" r:id="rId17"/>
    <p:sldId id="468" r:id="rId18"/>
    <p:sldId id="469" r:id="rId19"/>
    <p:sldId id="470" r:id="rId20"/>
    <p:sldId id="471" r:id="rId21"/>
    <p:sldId id="472" r:id="rId22"/>
    <p:sldId id="473" r:id="rId23"/>
    <p:sldId id="474" r:id="rId24"/>
    <p:sldId id="475" r:id="rId25"/>
    <p:sldId id="476" r:id="rId26"/>
    <p:sldId id="477" r:id="rId27"/>
    <p:sldId id="478" r:id="rId28"/>
    <p:sldId id="479" r:id="rId29"/>
    <p:sldId id="480" r:id="rId30"/>
    <p:sldId id="481" r:id="rId31"/>
    <p:sldId id="482" r:id="rId32"/>
    <p:sldId id="483" r:id="rId33"/>
    <p:sldId id="484" r:id="rId34"/>
    <p:sldId id="485" r:id="rId35"/>
    <p:sldId id="486" r:id="rId36"/>
    <p:sldId id="487" r:id="rId37"/>
    <p:sldId id="488" r:id="rId38"/>
    <p:sldId id="489" r:id="rId39"/>
    <p:sldId id="490" r:id="rId40"/>
    <p:sldId id="491" r:id="rId41"/>
    <p:sldId id="492" r:id="rId42"/>
    <p:sldId id="493" r:id="rId43"/>
    <p:sldId id="494" r:id="rId44"/>
    <p:sldId id="495" r:id="rId45"/>
    <p:sldId id="496" r:id="rId46"/>
    <p:sldId id="497" r:id="rId47"/>
    <p:sldId id="498" r:id="rId48"/>
    <p:sldId id="499" r:id="rId49"/>
    <p:sldId id="500" r:id="rId50"/>
    <p:sldId id="501" r:id="rId51"/>
    <p:sldId id="502" r:id="rId52"/>
    <p:sldId id="503" r:id="rId53"/>
    <p:sldId id="504" r:id="rId54"/>
    <p:sldId id="505" r:id="rId55"/>
    <p:sldId id="506" r:id="rId56"/>
    <p:sldId id="512" r:id="rId57"/>
    <p:sldId id="513" r:id="rId58"/>
    <p:sldId id="382" r:id="rId59"/>
    <p:sldId id="404" r:id="rId60"/>
    <p:sldId id="383" r:id="rId61"/>
    <p:sldId id="384" r:id="rId62"/>
    <p:sldId id="385" r:id="rId63"/>
    <p:sldId id="386" r:id="rId64"/>
    <p:sldId id="387" r:id="rId65"/>
    <p:sldId id="388" r:id="rId66"/>
    <p:sldId id="389" r:id="rId67"/>
    <p:sldId id="390" r:id="rId68"/>
    <p:sldId id="391" r:id="rId69"/>
    <p:sldId id="392" r:id="rId70"/>
    <p:sldId id="393" r:id="rId71"/>
    <p:sldId id="394" r:id="rId72"/>
    <p:sldId id="395" r:id="rId73"/>
    <p:sldId id="396" r:id="rId74"/>
    <p:sldId id="397" r:id="rId75"/>
    <p:sldId id="398" r:id="rId76"/>
    <p:sldId id="399" r:id="rId77"/>
    <p:sldId id="400" r:id="rId78"/>
    <p:sldId id="401" r:id="rId79"/>
    <p:sldId id="402" r:id="rId80"/>
    <p:sldId id="403" r:id="rId81"/>
    <p:sldId id="514" r:id="rId82"/>
    <p:sldId id="515" r:id="rId83"/>
    <p:sldId id="516" r:id="rId84"/>
    <p:sldId id="517"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0544FE-4F2A-411E-9DC3-2936379682B5}" type="datetimeFigureOut">
              <a:rPr lang="en-US" smtClean="0"/>
              <a:pPr/>
              <a:t>3/21/2014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C1061F-0200-4FAE-BBFC-A46D151C2D4D}" type="slidenum">
              <a:rPr lang="en-US" smtClean="0"/>
              <a:pPr/>
              <a:t>‹#›</a:t>
            </a:fld>
            <a:endParaRPr lang="en-US"/>
          </a:p>
        </p:txBody>
      </p:sp>
    </p:spTree>
    <p:extLst>
      <p:ext uri="{BB962C8B-B14F-4D97-AF65-F5344CB8AC3E}">
        <p14:creationId xmlns:p14="http://schemas.microsoft.com/office/powerpoint/2010/main" xmlns="" val="121712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CABFA1-9AE0-4134-A30D-0B1DD649947B}" type="slidenum">
              <a:rPr lang="en-US"/>
              <a:pPr/>
              <a:t>23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C81BB5B-BBFA-4758-854F-2275F5ABB663}" type="datetimeFigureOut">
              <a:rPr lang="en-US" smtClean="0"/>
              <a:pPr/>
              <a:t>3/21/2014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EBDDC3"/>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3BF3BEE-B961-4197-AE42-A02FD394AE23}" type="slidenum">
              <a:rPr lang="en-US" smtClean="0">
                <a:solidFill>
                  <a:srgbClr val="EBDDC3"/>
                </a:solidFill>
              </a:rPr>
              <a:pPr/>
              <a:t>‹#›</a:t>
            </a:fld>
            <a:endParaRPr lang="en-US">
              <a:solidFill>
                <a:srgbClr val="EBDDC3"/>
              </a:solidFill>
            </a:endParaRPr>
          </a:p>
        </p:txBody>
      </p:sp>
    </p:spTree>
    <p:extLst>
      <p:ext uri="{BB962C8B-B14F-4D97-AF65-F5344CB8AC3E}">
        <p14:creationId xmlns:p14="http://schemas.microsoft.com/office/powerpoint/2010/main" xmlns="" val="44001994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5" name="Footer Placeholder 4"/>
          <p:cNvSpPr>
            <a:spLocks noGrp="1"/>
          </p:cNvSpPr>
          <p:nvPr>
            <p:ph type="ftr" sz="quarter" idx="11"/>
          </p:nvPr>
        </p:nvSpPr>
        <p:spPr/>
        <p:txBody>
          <a:bodyPr/>
          <a:lstStyle/>
          <a:p>
            <a:endParaRPr lang="en-US">
              <a:solidFill>
                <a:srgbClr val="775F55"/>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3BF3BEE-B961-4197-AE42-A02FD394AE23}"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1117793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3BF3BEE-B961-4197-AE42-A02FD394AE23}"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775F55"/>
              </a:solidFill>
            </a:endParaRPr>
          </a:p>
        </p:txBody>
      </p:sp>
    </p:spTree>
    <p:extLst>
      <p:ext uri="{BB962C8B-B14F-4D97-AF65-F5344CB8AC3E}">
        <p14:creationId xmlns:p14="http://schemas.microsoft.com/office/powerpoint/2010/main" xmlns="" val="33176576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BC81BB5B-BBFA-4758-854F-2275F5ABB663}" type="datetimeFigureOut">
              <a:rPr lang="en-US" smtClean="0">
                <a:solidFill>
                  <a:srgbClr val="775F55"/>
                </a:solidFill>
              </a:rPr>
              <a:pPr/>
              <a:t>3/21/2014</a:t>
            </a:fld>
            <a:endParaRPr lang="en-US">
              <a:solidFill>
                <a:srgbClr val="775F55"/>
              </a:solidFill>
            </a:endParaRPr>
          </a:p>
        </p:txBody>
      </p:sp>
      <p:sp>
        <p:nvSpPr>
          <p:cNvPr id="10" name="Slide Number Placeholder 9"/>
          <p:cNvSpPr>
            <a:spLocks noGrp="1"/>
          </p:cNvSpPr>
          <p:nvPr>
            <p:ph type="sldNum" sz="quarter" idx="16"/>
          </p:nvPr>
        </p:nvSpPr>
        <p:spPr/>
        <p:txBody>
          <a:bodyPr rtlCol="0"/>
          <a:lstStyle/>
          <a:p>
            <a:fld id="{63BF3BEE-B961-4197-AE42-A02FD394AE23}"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775F55"/>
              </a:solidFill>
            </a:endParaRPr>
          </a:p>
        </p:txBody>
      </p:sp>
    </p:spTree>
    <p:extLst>
      <p:ext uri="{BB962C8B-B14F-4D97-AF65-F5344CB8AC3E}">
        <p14:creationId xmlns:p14="http://schemas.microsoft.com/office/powerpoint/2010/main" xmlns="" val="3886098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BC81BB5B-BBFA-4758-854F-2275F5ABB663}" type="datetimeFigureOut">
              <a:rPr lang="en-US" smtClean="0">
                <a:solidFill>
                  <a:srgbClr val="775F55"/>
                </a:solidFill>
              </a:rPr>
              <a:pPr/>
              <a:t>3/21/2014</a:t>
            </a:fld>
            <a:endParaRPr lang="en-US">
              <a:solidFill>
                <a:srgbClr val="775F55"/>
              </a:solidFill>
            </a:endParaRPr>
          </a:p>
        </p:txBody>
      </p:sp>
      <p:sp>
        <p:nvSpPr>
          <p:cNvPr id="12" name="Slide Number Placeholder 11"/>
          <p:cNvSpPr>
            <a:spLocks noGrp="1"/>
          </p:cNvSpPr>
          <p:nvPr>
            <p:ph type="sldNum" sz="quarter" idx="16"/>
          </p:nvPr>
        </p:nvSpPr>
        <p:spPr/>
        <p:txBody>
          <a:bodyPr rtlCol="0"/>
          <a:lstStyle/>
          <a:p>
            <a:fld id="{63BF3BEE-B961-4197-AE42-A02FD394AE23}"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775F55"/>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36213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4" name="Footer Placeholder 3"/>
          <p:cNvSpPr>
            <a:spLocks noGrp="1"/>
          </p:cNvSpPr>
          <p:nvPr>
            <p:ph type="ftr" sz="quarter" idx="11"/>
          </p:nvPr>
        </p:nvSpPr>
        <p:spPr/>
        <p:txBody>
          <a:bodyPr/>
          <a:lstStyle/>
          <a:p>
            <a:endParaRPr lang="en-US">
              <a:solidFill>
                <a:srgbClr val="775F55"/>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3BF3BEE-B961-4197-AE42-A02FD394AE23}" type="slidenum">
              <a:rPr lang="en-US" smtClean="0"/>
              <a:pPr/>
              <a:t>‹#›</a:t>
            </a:fld>
            <a:endParaRPr lang="en-US"/>
          </a:p>
        </p:txBody>
      </p:sp>
    </p:spTree>
    <p:extLst>
      <p:ext uri="{BB962C8B-B14F-4D97-AF65-F5344CB8AC3E}">
        <p14:creationId xmlns:p14="http://schemas.microsoft.com/office/powerpoint/2010/main" xmlns="" val="1627307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3" name="Footer Placeholder 2"/>
          <p:cNvSpPr>
            <a:spLocks noGrp="1"/>
          </p:cNvSpPr>
          <p:nvPr>
            <p:ph type="ftr" sz="quarter" idx="11"/>
          </p:nvPr>
        </p:nvSpPr>
        <p:spPr/>
        <p:txBody>
          <a:bodyPr/>
          <a:lstStyle/>
          <a:p>
            <a:endParaRPr lang="en-US">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3BF3BEE-B961-4197-AE42-A02FD394AE23}" type="slidenum">
              <a:rPr lang="en-US" smtClean="0">
                <a:solidFill>
                  <a:srgbClr val="775F55"/>
                </a:solidFill>
              </a:rPr>
              <a:pPr/>
              <a:t>‹#›</a:t>
            </a:fld>
            <a:endParaRPr lang="en-US">
              <a:solidFill>
                <a:srgbClr val="775F55"/>
              </a:solidFill>
            </a:endParaRPr>
          </a:p>
        </p:txBody>
      </p:sp>
    </p:spTree>
    <p:extLst>
      <p:ext uri="{BB962C8B-B14F-4D97-AF65-F5344CB8AC3E}">
        <p14:creationId xmlns:p14="http://schemas.microsoft.com/office/powerpoint/2010/main" xmlns="" val="2636809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6" name="Footer Placeholder 5"/>
          <p:cNvSpPr>
            <a:spLocks noGrp="1"/>
          </p:cNvSpPr>
          <p:nvPr>
            <p:ph type="ftr" sz="quarter" idx="11"/>
          </p:nvPr>
        </p:nvSpPr>
        <p:spPr/>
        <p:txBody>
          <a:bodyPr/>
          <a:lstStyle/>
          <a:p>
            <a:endParaRPr lang="en-US">
              <a:solidFill>
                <a:srgbClr val="775F55"/>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3BF3BEE-B961-4197-AE42-A02FD394AE23}"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1338377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fld id="{BC81BB5B-BBFA-4758-854F-2275F5ABB663}" type="datetimeFigureOut">
              <a:rPr lang="en-US" smtClean="0">
                <a:solidFill>
                  <a:srgbClr val="775F55"/>
                </a:solidFill>
              </a:rPr>
              <a:pPr/>
              <a:t>3/21/2014</a:t>
            </a:fld>
            <a:endParaRPr lang="en-US">
              <a:solidFill>
                <a:srgbClr val="775F55"/>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3BF3BEE-B961-4197-AE42-A02FD394AE23}"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775F55"/>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289379954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5" name="Footer Placeholder 4"/>
          <p:cNvSpPr>
            <a:spLocks noGrp="1"/>
          </p:cNvSpPr>
          <p:nvPr>
            <p:ph type="ftr" sz="quarter" idx="11"/>
          </p:nvPr>
        </p:nvSpPr>
        <p:spPr/>
        <p:txBody>
          <a:bodyPr/>
          <a:lstStyle/>
          <a:p>
            <a:endParaRPr lang="en-US">
              <a:solidFill>
                <a:srgbClr val="775F55"/>
              </a:solidFill>
            </a:endParaRPr>
          </a:p>
        </p:txBody>
      </p:sp>
      <p:sp>
        <p:nvSpPr>
          <p:cNvPr id="6" name="Slide Number Placeholder 5"/>
          <p:cNvSpPr>
            <a:spLocks noGrp="1"/>
          </p:cNvSpPr>
          <p:nvPr>
            <p:ph type="sldNum" sz="quarter" idx="12"/>
          </p:nvPr>
        </p:nvSpPr>
        <p:spPr/>
        <p:txBody>
          <a:bodyPr/>
          <a:lstStyle/>
          <a:p>
            <a:fld id="{63BF3BEE-B961-4197-AE42-A02FD394AE23}" type="slidenum">
              <a:rPr lang="en-US" smtClean="0"/>
              <a:pPr/>
              <a:t>‹#›</a:t>
            </a:fld>
            <a:endParaRPr lang="en-US"/>
          </a:p>
        </p:txBody>
      </p:sp>
    </p:spTree>
    <p:extLst>
      <p:ext uri="{BB962C8B-B14F-4D97-AF65-F5344CB8AC3E}">
        <p14:creationId xmlns:p14="http://schemas.microsoft.com/office/powerpoint/2010/main" xmlns="" val="15239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775F55"/>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63BF3BEE-B961-4197-AE42-A02FD394AE23}" type="slidenum">
              <a:rPr lang="en-US" smtClean="0"/>
              <a:pPr/>
              <a:t>‹#›</a:t>
            </a:fld>
            <a:endParaRPr lang="en-US"/>
          </a:p>
        </p:txBody>
      </p:sp>
    </p:spTree>
    <p:extLst>
      <p:ext uri="{BB962C8B-B14F-4D97-AF65-F5344CB8AC3E}">
        <p14:creationId xmlns:p14="http://schemas.microsoft.com/office/powerpoint/2010/main" xmlns="" val="285840683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51575"/>
            <a:ext cx="2133600" cy="476250"/>
          </a:xfrm>
        </p:spPr>
        <p:txBody>
          <a:bodyPr/>
          <a:lstStyle>
            <a:lvl1pPr>
              <a:defRPr/>
            </a:lvl1pPr>
          </a:lstStyle>
          <a:p>
            <a:fld id="{79E72BCE-084C-4FF5-B955-1CB5147CCF3A}" type="datetime1">
              <a:rPr lang="en-US" altLang="zh-CN" smtClean="0">
                <a:solidFill>
                  <a:srgbClr val="775F55"/>
                </a:solidFill>
              </a:rPr>
              <a:t>3/21/2014</a:t>
            </a:fld>
            <a:endParaRPr lang="en-US" altLang="zh-CN">
              <a:solidFill>
                <a:srgbClr val="775F55"/>
              </a:solidFill>
            </a:endParaRPr>
          </a:p>
        </p:txBody>
      </p:sp>
      <p:sp>
        <p:nvSpPr>
          <p:cNvPr id="7" name="Slide Number Placeholder 6"/>
          <p:cNvSpPr>
            <a:spLocks noGrp="1"/>
          </p:cNvSpPr>
          <p:nvPr>
            <p:ph type="sldNum" sz="quarter" idx="11"/>
          </p:nvPr>
        </p:nvSpPr>
        <p:spPr>
          <a:xfrm>
            <a:off x="6553200" y="6248400"/>
            <a:ext cx="2133600" cy="476250"/>
          </a:xfrm>
        </p:spPr>
        <p:txBody>
          <a:bodyPr/>
          <a:lstStyle>
            <a:lvl1pPr>
              <a:defRPr/>
            </a:lvl1pPr>
          </a:lstStyle>
          <a:p>
            <a:fld id="{C9160EB0-AA5C-4E2A-981F-E00D96CDA69C}" type="slidenum">
              <a:rPr lang="zh-CN" altLang="en-US"/>
              <a:pPr/>
              <a:t>‹#›</a:t>
            </a:fld>
            <a:endParaRPr lang="en-US" altLang="zh-CN"/>
          </a:p>
        </p:txBody>
      </p:sp>
      <p:sp>
        <p:nvSpPr>
          <p:cNvPr id="8" name="Footer Placeholder 7"/>
          <p:cNvSpPr>
            <a:spLocks noGrp="1"/>
          </p:cNvSpPr>
          <p:nvPr>
            <p:ph type="ftr" sz="quarter" idx="12"/>
          </p:nvPr>
        </p:nvSpPr>
        <p:spPr>
          <a:xfrm>
            <a:off x="3124200" y="6248400"/>
            <a:ext cx="2895600" cy="476250"/>
          </a:xfrm>
        </p:spPr>
        <p:txBody>
          <a:bodyPr/>
          <a:lstStyle>
            <a:lvl1pPr>
              <a:defRPr/>
            </a:lvl1pPr>
          </a:lstStyle>
          <a:p>
            <a:endParaRPr lang="en-US" altLang="zh-CN">
              <a:solidFill>
                <a:srgbClr val="775F55"/>
              </a:solidFill>
            </a:endParaRPr>
          </a:p>
        </p:txBody>
      </p:sp>
    </p:spTree>
    <p:extLst>
      <p:ext uri="{BB962C8B-B14F-4D97-AF65-F5344CB8AC3E}">
        <p14:creationId xmlns:p14="http://schemas.microsoft.com/office/powerpoint/2010/main" xmlns="" val="873861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BC81BB5B-BBFA-4758-854F-2275F5ABB663}" type="datetimeFigureOut">
              <a:rPr lang="en-US" smtClean="0">
                <a:solidFill>
                  <a:srgbClr val="775F55"/>
                </a:solidFill>
              </a:rPr>
              <a:pPr/>
              <a:t>3/21/2014</a:t>
            </a:fld>
            <a:endParaRPr lang="en-US">
              <a:solidFill>
                <a:srgbClr val="775F55"/>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775F55"/>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3BF3BEE-B961-4197-AE42-A02FD394AE23}" type="slidenum">
              <a:rPr lang="en-US" smtClean="0"/>
              <a:pPr/>
              <a:t>‹#›</a:t>
            </a:fld>
            <a:endParaRPr lang="en-US"/>
          </a:p>
        </p:txBody>
      </p:sp>
    </p:spTree>
    <p:extLst>
      <p:ext uri="{BB962C8B-B14F-4D97-AF65-F5344CB8AC3E}">
        <p14:creationId xmlns:p14="http://schemas.microsoft.com/office/powerpoint/2010/main" xmlns="" val="2978913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Microsoft_Office_Excel_97-2003_Worksheet1.xls"/></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Office_Word_97_-_2003_Document2.doc"/><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Office_Word_97_-_2003_Document3.doc"/><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Word_97_-_2003_Document4.doc"/></Relationships>
</file>

<file path=ppt/slides/_rels/slide26.xml.rels><?xml version="1.0" encoding="UTF-8" standalone="yes"?>
<Relationships xmlns="http://schemas.openxmlformats.org/package/2006/relationships"><Relationship Id="rId3" Type="http://schemas.openxmlformats.org/officeDocument/2006/relationships/oleObject" Target="../embeddings/Microsoft_Office_Word_97_-_2003_Document5.doc"/><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3.gif"/><Relationship Id="rId1" Type="http://schemas.openxmlformats.org/officeDocument/2006/relationships/slideLayout" Target="../slideLayouts/slideLayout7.xml"/><Relationship Id="rId4" Type="http://schemas.openxmlformats.org/officeDocument/2006/relationships/image" Target="../media/image34.gif"/></Relationships>
</file>

<file path=ppt/slides/_rels/slide7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36.gif"/></Relationships>
</file>

<file path=ppt/slides/_rels/slide7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7.gif"/><Relationship Id="rId1" Type="http://schemas.openxmlformats.org/officeDocument/2006/relationships/slideLayout" Target="../slideLayouts/slideLayout7.xml"/><Relationship Id="rId6" Type="http://schemas.openxmlformats.org/officeDocument/2006/relationships/slide" Target="slide77.xml"/><Relationship Id="rId5" Type="http://schemas.openxmlformats.org/officeDocument/2006/relationships/image" Target="../media/image39.gif"/><Relationship Id="rId4" Type="http://schemas.openxmlformats.org/officeDocument/2006/relationships/image" Target="../media/image38.gif"/></Relationships>
</file>

<file path=ppt/slides/_rels/slide80.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zh-CN" dirty="0" smtClean="0">
                <a:ea typeface="宋体" pitchFamily="2" charset="-122"/>
              </a:rPr>
              <a:t>Business English Lecture 7</a:t>
            </a:r>
            <a:endParaRPr lang="en-US" altLang="zh-CN" b="0" dirty="0">
              <a:ea typeface="宋体" pitchFamily="2" charset="-122"/>
            </a:endParaRPr>
          </a:p>
        </p:txBody>
      </p:sp>
      <p:sp>
        <p:nvSpPr>
          <p:cNvPr id="2051" name="Rectangle 3"/>
          <p:cNvSpPr>
            <a:spLocks noGrp="1" noChangeArrowheads="1"/>
          </p:cNvSpPr>
          <p:nvPr>
            <p:ph type="subTitle" idx="1"/>
          </p:nvPr>
        </p:nvSpPr>
        <p:spPr/>
        <p:txBody>
          <a:bodyPr/>
          <a:lstStyle/>
          <a:p>
            <a:endParaRPr lang="en-US" altLang="zh-CN">
              <a:ea typeface="宋体" pitchFamily="2" charset="-122"/>
            </a:endParaRPr>
          </a:p>
        </p:txBody>
      </p:sp>
    </p:spTree>
    <p:extLst>
      <p:ext uri="{BB962C8B-B14F-4D97-AF65-F5344CB8AC3E}">
        <p14:creationId xmlns:p14="http://schemas.microsoft.com/office/powerpoint/2010/main" xmlns="" val="371004635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a:t>Business Letters continues….</a:t>
            </a:r>
          </a:p>
          <a:p>
            <a:r>
              <a:rPr lang="en-US" dirty="0"/>
              <a:t>1.	Types: Personal – Business</a:t>
            </a:r>
          </a:p>
          <a:p>
            <a:r>
              <a:rPr lang="en-US" dirty="0"/>
              <a:t>2.	Parts</a:t>
            </a:r>
          </a:p>
          <a:p>
            <a:r>
              <a:rPr lang="en-US" dirty="0"/>
              <a:t>3.	Formatting</a:t>
            </a:r>
          </a:p>
          <a:p>
            <a:r>
              <a:rPr lang="en-US" dirty="0"/>
              <a:t>4.	Parameter Possibilities</a:t>
            </a:r>
          </a:p>
          <a:p>
            <a:r>
              <a:rPr lang="en-US" dirty="0"/>
              <a:t>5.	Punctuation: Example</a:t>
            </a:r>
          </a:p>
          <a:p>
            <a:endParaRPr lang="en-US" dirty="0"/>
          </a:p>
        </p:txBody>
      </p:sp>
    </p:spTree>
    <p:extLst>
      <p:ext uri="{BB962C8B-B14F-4D97-AF65-F5344CB8AC3E}">
        <p14:creationId xmlns:p14="http://schemas.microsoft.com/office/powerpoint/2010/main" xmlns="" val="6616963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a:t>6.	Letterhead</a:t>
            </a:r>
          </a:p>
          <a:p>
            <a:r>
              <a:rPr lang="en-US" dirty="0"/>
              <a:t>7.	Model</a:t>
            </a:r>
          </a:p>
          <a:p>
            <a:r>
              <a:rPr lang="en-US" dirty="0"/>
              <a:t>8.	Return address, date line, inside address, </a:t>
            </a:r>
          </a:p>
          <a:p>
            <a:r>
              <a:rPr lang="en-US" dirty="0"/>
              <a:t>9.	Salutations</a:t>
            </a:r>
          </a:p>
          <a:p>
            <a:r>
              <a:rPr lang="en-US" dirty="0"/>
              <a:t>10.	Letter of Inquiry </a:t>
            </a:r>
          </a:p>
        </p:txBody>
      </p:sp>
    </p:spTree>
    <p:extLst>
      <p:ext uri="{BB962C8B-B14F-4D97-AF65-F5344CB8AC3E}">
        <p14:creationId xmlns:p14="http://schemas.microsoft.com/office/powerpoint/2010/main" xmlns="" val="3009997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zh-CN" b="0" dirty="0">
                <a:ea typeface="宋体" pitchFamily="2" charset="-122"/>
              </a:rPr>
              <a:t>Writing a Business </a:t>
            </a:r>
            <a:r>
              <a:rPr lang="en-US" altLang="zh-CN" b="0" dirty="0" smtClean="0">
                <a:ea typeface="宋体" pitchFamily="2" charset="-122"/>
              </a:rPr>
              <a:t>Letter </a:t>
            </a:r>
            <a:r>
              <a:rPr lang="en-US" altLang="zh-CN" sz="1800" b="0" dirty="0" smtClean="0">
                <a:ea typeface="宋体" pitchFamily="2" charset="-122"/>
              </a:rPr>
              <a:t>Continues</a:t>
            </a:r>
            <a:r>
              <a:rPr lang="en-US" altLang="zh-CN" b="0" dirty="0" smtClean="0">
                <a:ea typeface="宋体" pitchFamily="2" charset="-122"/>
              </a:rPr>
              <a:t>…</a:t>
            </a:r>
            <a:endParaRPr lang="en-US" altLang="zh-CN" b="0" dirty="0">
              <a:ea typeface="宋体" pitchFamily="2" charset="-122"/>
            </a:endParaRPr>
          </a:p>
        </p:txBody>
      </p:sp>
      <p:sp>
        <p:nvSpPr>
          <p:cNvPr id="2051" name="Rectangle 3"/>
          <p:cNvSpPr>
            <a:spLocks noGrp="1" noChangeArrowheads="1"/>
          </p:cNvSpPr>
          <p:nvPr>
            <p:ph type="subTitle" idx="1"/>
          </p:nvPr>
        </p:nvSpPr>
        <p:spPr/>
        <p:txBody>
          <a:bodyPr/>
          <a:lstStyle/>
          <a:p>
            <a:endParaRPr lang="en-US" altLang="zh-CN">
              <a:ea typeface="宋体" pitchFamily="2" charset="-122"/>
            </a:endParaRPr>
          </a:p>
        </p:txBody>
      </p:sp>
      <p:sp>
        <p:nvSpPr>
          <p:cNvPr id="4" name="Slide Number Placeholder 3"/>
          <p:cNvSpPr>
            <a:spLocks noGrp="1"/>
          </p:cNvSpPr>
          <p:nvPr>
            <p:ph type="sldNum" sz="quarter" idx="12"/>
          </p:nvPr>
        </p:nvSpPr>
        <p:spPr/>
        <p:txBody>
          <a:bodyPr/>
          <a:lstStyle/>
          <a:p>
            <a:fld id="{3CA05F78-DD28-415E-B00F-6712ED97DDE3}" type="slidenum">
              <a:rPr lang="en-US" smtClean="0"/>
              <a:pPr/>
              <a:t>4</a:t>
            </a:fld>
            <a:endParaRPr lang="en-US"/>
          </a:p>
        </p:txBody>
      </p:sp>
    </p:spTree>
    <p:extLst>
      <p:ext uri="{BB962C8B-B14F-4D97-AF65-F5344CB8AC3E}">
        <p14:creationId xmlns:p14="http://schemas.microsoft.com/office/powerpoint/2010/main" xmlns="" val="167138480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4400" smtClean="0"/>
              <a:t>Types of Letters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a:t>
            </a:fld>
            <a:endParaRPr lang="en-US"/>
          </a:p>
        </p:txBody>
      </p:sp>
      <p:sp>
        <p:nvSpPr>
          <p:cNvPr id="4099" name="Rectangle 3"/>
          <p:cNvSpPr>
            <a:spLocks noGrp="1" noChangeArrowheads="1"/>
          </p:cNvSpPr>
          <p:nvPr>
            <p:ph sz="quarter" idx="1"/>
          </p:nvPr>
        </p:nvSpPr>
        <p:spPr/>
        <p:txBody>
          <a:bodyPr/>
          <a:lstStyle/>
          <a:p>
            <a:pPr eaLnBrk="1" hangingPunct="1">
              <a:buFont typeface="Wingdings" pitchFamily="2" charset="2"/>
              <a:buNone/>
            </a:pPr>
            <a:r>
              <a:rPr lang="en-US" sz="3200" b="1" smtClean="0"/>
              <a:t>Personal—Business Letter</a:t>
            </a:r>
          </a:p>
          <a:p>
            <a:pPr eaLnBrk="1" hangingPunct="1"/>
            <a:r>
              <a:rPr lang="en-US" sz="2800" smtClean="0"/>
              <a:t>A personal-business letter is a letter that is sent from an individual to a person or business/organization.</a:t>
            </a:r>
          </a:p>
          <a:p>
            <a:pPr eaLnBrk="1" hangingPunct="1">
              <a:buFont typeface="Wingdings" pitchFamily="2" charset="2"/>
              <a:buNone/>
            </a:pPr>
            <a:r>
              <a:rPr lang="en-US" sz="3200" b="1" smtClean="0"/>
              <a:t>Business Letter</a:t>
            </a:r>
          </a:p>
          <a:p>
            <a:pPr eaLnBrk="1" hangingPunct="1"/>
            <a:r>
              <a:rPr lang="en-US" sz="2800" smtClean="0"/>
              <a:t>A business letter is sent from a business or organization to another or to an individual.</a:t>
            </a:r>
          </a:p>
        </p:txBody>
      </p:sp>
    </p:spTree>
    <p:extLst>
      <p:ext uri="{BB962C8B-B14F-4D97-AF65-F5344CB8AC3E}">
        <p14:creationId xmlns:p14="http://schemas.microsoft.com/office/powerpoint/2010/main" xmlns="" val="2451894"/>
      </p:ext>
    </p:extLst>
  </p:cSld>
  <p:clrMapOvr>
    <a:masterClrMapping/>
  </p:clrMapOvr>
  <p:transition>
    <p:cover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4400" smtClean="0"/>
              <a:t>Types of Letters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6</a:t>
            </a:fld>
            <a:endParaRPr lang="en-US"/>
          </a:p>
        </p:txBody>
      </p:sp>
      <p:sp>
        <p:nvSpPr>
          <p:cNvPr id="5123" name="Rectangle 3"/>
          <p:cNvSpPr>
            <a:spLocks noGrp="1" noChangeArrowheads="1"/>
          </p:cNvSpPr>
          <p:nvPr>
            <p:ph sz="quarter" idx="1"/>
          </p:nvPr>
        </p:nvSpPr>
        <p:spPr/>
        <p:txBody>
          <a:bodyPr/>
          <a:lstStyle/>
          <a:p>
            <a:pPr eaLnBrk="1" hangingPunct="1">
              <a:buFont typeface="Wingdings" pitchFamily="2" charset="2"/>
              <a:buNone/>
            </a:pPr>
            <a:r>
              <a:rPr lang="en-US" sz="3200" b="1" smtClean="0"/>
              <a:t>Personal—Business Letter</a:t>
            </a:r>
          </a:p>
          <a:p>
            <a:pPr eaLnBrk="1" hangingPunct="1"/>
            <a:r>
              <a:rPr lang="en-US" sz="2800" smtClean="0"/>
              <a:t>A personal-business letter is a letter that is sent </a:t>
            </a:r>
            <a:r>
              <a:rPr lang="en-US" sz="2800" smtClean="0">
                <a:solidFill>
                  <a:srgbClr val="FF0000"/>
                </a:solidFill>
              </a:rPr>
              <a:t>from an individual </a:t>
            </a:r>
            <a:r>
              <a:rPr lang="en-US" sz="2800" smtClean="0"/>
              <a:t>to a person or business/organization.</a:t>
            </a:r>
          </a:p>
          <a:p>
            <a:pPr eaLnBrk="1" hangingPunct="1">
              <a:buFont typeface="Wingdings" pitchFamily="2" charset="2"/>
              <a:buNone/>
            </a:pPr>
            <a:r>
              <a:rPr lang="en-US" sz="3200" b="1" smtClean="0"/>
              <a:t>Business Letter</a:t>
            </a:r>
          </a:p>
          <a:p>
            <a:pPr eaLnBrk="1" hangingPunct="1"/>
            <a:r>
              <a:rPr lang="en-US" sz="2800" smtClean="0"/>
              <a:t>A business letter is sent </a:t>
            </a:r>
            <a:r>
              <a:rPr lang="en-US" sz="2800" smtClean="0">
                <a:solidFill>
                  <a:srgbClr val="FF0000"/>
                </a:solidFill>
              </a:rPr>
              <a:t>from a business </a:t>
            </a:r>
            <a:r>
              <a:rPr lang="en-US" sz="2800" smtClean="0"/>
              <a:t>or organization to another or to an individual.</a:t>
            </a:r>
          </a:p>
        </p:txBody>
      </p:sp>
    </p:spTree>
    <p:extLst>
      <p:ext uri="{BB962C8B-B14F-4D97-AF65-F5344CB8AC3E}">
        <p14:creationId xmlns:p14="http://schemas.microsoft.com/office/powerpoint/2010/main" xmlns="" val="3677776381"/>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4400" smtClean="0"/>
              <a:t>Major Parts of a Letter</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7</a:t>
            </a:fld>
            <a:endParaRPr lang="en-US"/>
          </a:p>
        </p:txBody>
      </p:sp>
      <p:sp>
        <p:nvSpPr>
          <p:cNvPr id="6147" name="Rectangle 3"/>
          <p:cNvSpPr>
            <a:spLocks noGrp="1" noChangeArrowheads="1"/>
          </p:cNvSpPr>
          <p:nvPr>
            <p:ph sz="quarter" idx="1"/>
          </p:nvPr>
        </p:nvSpPr>
        <p:spPr/>
        <p:txBody>
          <a:bodyPr/>
          <a:lstStyle/>
          <a:p>
            <a:pPr eaLnBrk="1" hangingPunct="1">
              <a:lnSpc>
                <a:spcPct val="80000"/>
              </a:lnSpc>
            </a:pPr>
            <a:endParaRPr lang="en-US" sz="2800" smtClean="0"/>
          </a:p>
          <a:p>
            <a:pPr eaLnBrk="1" hangingPunct="1">
              <a:lnSpc>
                <a:spcPct val="80000"/>
              </a:lnSpc>
            </a:pPr>
            <a:r>
              <a:rPr lang="en-US" sz="2800" smtClean="0"/>
              <a:t>10 Parts</a:t>
            </a:r>
          </a:p>
          <a:p>
            <a:pPr eaLnBrk="1" hangingPunct="1">
              <a:lnSpc>
                <a:spcPct val="80000"/>
              </a:lnSpc>
            </a:pPr>
            <a:r>
              <a:rPr lang="en-US" sz="2800" smtClean="0"/>
              <a:t>Must be in order</a:t>
            </a:r>
          </a:p>
          <a:p>
            <a:pPr eaLnBrk="1" hangingPunct="1">
              <a:lnSpc>
                <a:spcPct val="80000"/>
              </a:lnSpc>
            </a:pPr>
            <a:r>
              <a:rPr lang="en-US" sz="2800" smtClean="0"/>
              <a:t>Must know what each part does</a:t>
            </a:r>
          </a:p>
        </p:txBody>
      </p:sp>
    </p:spTree>
    <p:extLst>
      <p:ext uri="{BB962C8B-B14F-4D97-AF65-F5344CB8AC3E}">
        <p14:creationId xmlns:p14="http://schemas.microsoft.com/office/powerpoint/2010/main" xmlns="" val="724268585"/>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8</a:t>
            </a:fld>
            <a:endParaRPr lang="en-US"/>
          </a:p>
        </p:txBody>
      </p:sp>
      <p:sp>
        <p:nvSpPr>
          <p:cNvPr id="7171"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1.  Letterhead </a:t>
            </a:r>
            <a:r>
              <a:rPr lang="en-US" sz="2000" smtClean="0"/>
              <a:t>if the letter is from a business.</a:t>
            </a:r>
          </a:p>
        </p:txBody>
      </p:sp>
      <p:pic>
        <p:nvPicPr>
          <p:cNvPr id="717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a:off x="152400" y="2438400"/>
            <a:ext cx="16002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3854972596"/>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9</a:t>
            </a:fld>
            <a:endParaRPr lang="en-US"/>
          </a:p>
        </p:txBody>
      </p:sp>
      <p:sp>
        <p:nvSpPr>
          <p:cNvPr id="9219"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2.  Return Address</a:t>
            </a:r>
            <a:r>
              <a:rPr lang="en-US" sz="2000" smtClean="0"/>
              <a:t>-the address of the person writing the letter.</a:t>
            </a:r>
          </a:p>
        </p:txBody>
      </p:sp>
      <p:pic>
        <p:nvPicPr>
          <p:cNvPr id="922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nvCxnSpPr>
        <p:spPr>
          <a:xfrm>
            <a:off x="152400" y="2438400"/>
            <a:ext cx="16002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3546315768"/>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10</a:t>
            </a:fld>
            <a:endParaRPr lang="en-US"/>
          </a:p>
        </p:txBody>
      </p:sp>
      <p:sp>
        <p:nvSpPr>
          <p:cNvPr id="10243"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3.  Dateline</a:t>
            </a:r>
            <a:r>
              <a:rPr lang="en-US" sz="2000" smtClean="0"/>
              <a:t>-Complete and current date.</a:t>
            </a:r>
          </a:p>
        </p:txBody>
      </p:sp>
      <p:pic>
        <p:nvPicPr>
          <p:cNvPr id="1024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a:off x="152400" y="2438400"/>
            <a:ext cx="16002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2058683879"/>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11</a:t>
            </a:fld>
            <a:endParaRPr lang="en-US"/>
          </a:p>
        </p:txBody>
      </p:sp>
      <p:sp>
        <p:nvSpPr>
          <p:cNvPr id="11267"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4.  Letter Address/Inside Address</a:t>
            </a:r>
            <a:r>
              <a:rPr lang="en-US" sz="2000" smtClean="0"/>
              <a:t>-the address of the person receiving the letter.</a:t>
            </a:r>
          </a:p>
        </p:txBody>
      </p:sp>
      <p:pic>
        <p:nvPicPr>
          <p:cNvPr id="1126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a:off x="152400" y="2438400"/>
            <a:ext cx="1600200" cy="1371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2034358562"/>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4400" smtClean="0"/>
              <a:t>Major Parts of a Letter</a:t>
            </a:r>
          </a:p>
        </p:txBody>
      </p:sp>
      <p:sp>
        <p:nvSpPr>
          <p:cNvPr id="7" name="Slide Number Placeholder 6"/>
          <p:cNvSpPr>
            <a:spLocks noGrp="1"/>
          </p:cNvSpPr>
          <p:nvPr>
            <p:ph type="sldNum" sz="quarter" idx="12"/>
          </p:nvPr>
        </p:nvSpPr>
        <p:spPr/>
        <p:txBody>
          <a:bodyPr>
            <a:normAutofit fontScale="85000" lnSpcReduction="20000"/>
          </a:bodyPr>
          <a:lstStyle/>
          <a:p>
            <a:fld id="{3CA05F78-DD28-415E-B00F-6712ED97DDE3}" type="slidenum">
              <a:rPr lang="en-US" smtClean="0"/>
              <a:pPr/>
              <a:t>12</a:t>
            </a:fld>
            <a:endParaRPr lang="en-US"/>
          </a:p>
        </p:txBody>
      </p:sp>
      <p:sp>
        <p:nvSpPr>
          <p:cNvPr id="12291"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5.  Salutation</a:t>
            </a:r>
            <a:r>
              <a:rPr lang="en-US" sz="2000" smtClean="0"/>
              <a:t>-the greeting of the letter. Example: Dear Sir or Madam:</a:t>
            </a:r>
          </a:p>
          <a:p>
            <a:pPr eaLnBrk="1" hangingPunct="1">
              <a:lnSpc>
                <a:spcPct val="80000"/>
              </a:lnSpc>
              <a:buFont typeface="Wingdings" pitchFamily="2" charset="2"/>
              <a:buAutoNum type="arabicPeriod"/>
            </a:pPr>
            <a:endParaRPr lang="en-US" sz="2000" smtClean="0"/>
          </a:p>
        </p:txBody>
      </p:sp>
      <p:pic>
        <p:nvPicPr>
          <p:cNvPr id="1229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38100" y="2552700"/>
            <a:ext cx="1828800" cy="1600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Freeform 7"/>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3510668846"/>
      </p:ext>
    </p:extLst>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13</a:t>
            </a:fld>
            <a:endParaRPr lang="en-US"/>
          </a:p>
        </p:txBody>
      </p:sp>
      <p:sp>
        <p:nvSpPr>
          <p:cNvPr id="13315"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6.  Body</a:t>
            </a:r>
            <a:r>
              <a:rPr lang="en-US" sz="2000" smtClean="0"/>
              <a:t>-the message of the letter.</a:t>
            </a:r>
          </a:p>
        </p:txBody>
      </p:sp>
      <p:pic>
        <p:nvPicPr>
          <p:cNvPr id="1331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266700" y="2857500"/>
            <a:ext cx="2438400" cy="1600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4039023782"/>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4400" smtClean="0"/>
              <a:t>Major Parts of a Letter</a:t>
            </a:r>
          </a:p>
        </p:txBody>
      </p:sp>
      <p:sp>
        <p:nvSpPr>
          <p:cNvPr id="7" name="Slide Number Placeholder 6"/>
          <p:cNvSpPr>
            <a:spLocks noGrp="1"/>
          </p:cNvSpPr>
          <p:nvPr>
            <p:ph type="sldNum" sz="quarter" idx="12"/>
          </p:nvPr>
        </p:nvSpPr>
        <p:spPr/>
        <p:txBody>
          <a:bodyPr>
            <a:normAutofit fontScale="85000" lnSpcReduction="20000"/>
          </a:bodyPr>
          <a:lstStyle/>
          <a:p>
            <a:fld id="{3CA05F78-DD28-415E-B00F-6712ED97DDE3}" type="slidenum">
              <a:rPr lang="en-US" smtClean="0"/>
              <a:pPr/>
              <a:t>14</a:t>
            </a:fld>
            <a:endParaRPr lang="en-US"/>
          </a:p>
        </p:txBody>
      </p:sp>
      <p:sp>
        <p:nvSpPr>
          <p:cNvPr id="14339"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7.  Complimentary Close-</a:t>
            </a:r>
            <a:r>
              <a:rPr lang="en-US" sz="2000" smtClean="0"/>
              <a:t>the ending of the letter. Example: Sincerely yours,</a:t>
            </a:r>
          </a:p>
        </p:txBody>
      </p:sp>
      <p:pic>
        <p:nvPicPr>
          <p:cNvPr id="1434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495300" y="3086100"/>
            <a:ext cx="2895600" cy="1600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Freeform 7"/>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1247589574"/>
      </p:ext>
    </p:extLst>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4400" smtClean="0"/>
              <a:t>Major Parts of a Letter</a:t>
            </a:r>
          </a:p>
        </p:txBody>
      </p:sp>
      <p:sp>
        <p:nvSpPr>
          <p:cNvPr id="7" name="Slide Number Placeholder 6"/>
          <p:cNvSpPr>
            <a:spLocks noGrp="1"/>
          </p:cNvSpPr>
          <p:nvPr>
            <p:ph type="sldNum" sz="quarter" idx="12"/>
          </p:nvPr>
        </p:nvSpPr>
        <p:spPr/>
        <p:txBody>
          <a:bodyPr>
            <a:normAutofit fontScale="85000" lnSpcReduction="20000"/>
          </a:bodyPr>
          <a:lstStyle/>
          <a:p>
            <a:fld id="{3CA05F78-DD28-415E-B00F-6712ED97DDE3}" type="slidenum">
              <a:rPr lang="en-US" smtClean="0"/>
              <a:pPr/>
              <a:t>15</a:t>
            </a:fld>
            <a:endParaRPr lang="en-US"/>
          </a:p>
        </p:txBody>
      </p:sp>
      <p:sp>
        <p:nvSpPr>
          <p:cNvPr id="15363"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8.  Handwritten Signature</a:t>
            </a:r>
            <a:r>
              <a:rPr lang="en-US" sz="2000" smtClean="0"/>
              <a:t>-the author signs the letter after it has been printed.</a:t>
            </a:r>
          </a:p>
        </p:txBody>
      </p:sp>
      <p:pic>
        <p:nvPicPr>
          <p:cNvPr id="1536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609600" y="3200400"/>
            <a:ext cx="3200400" cy="1676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Freeform 7"/>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3656499352"/>
      </p:ext>
    </p:extLst>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4400" smtClean="0"/>
              <a:t>Major Parts of a Letter</a:t>
            </a:r>
          </a:p>
        </p:txBody>
      </p:sp>
      <p:sp>
        <p:nvSpPr>
          <p:cNvPr id="7" name="Slide Number Placeholder 6"/>
          <p:cNvSpPr>
            <a:spLocks noGrp="1"/>
          </p:cNvSpPr>
          <p:nvPr>
            <p:ph type="sldNum" sz="quarter" idx="12"/>
          </p:nvPr>
        </p:nvSpPr>
        <p:spPr/>
        <p:txBody>
          <a:bodyPr>
            <a:normAutofit fontScale="85000" lnSpcReduction="20000"/>
          </a:bodyPr>
          <a:lstStyle/>
          <a:p>
            <a:fld id="{3CA05F78-DD28-415E-B00F-6712ED97DDE3}" type="slidenum">
              <a:rPr lang="en-US" smtClean="0"/>
              <a:pPr/>
              <a:t>16</a:t>
            </a:fld>
            <a:endParaRPr lang="en-US"/>
          </a:p>
        </p:txBody>
      </p:sp>
      <p:sp>
        <p:nvSpPr>
          <p:cNvPr id="16387" name="Rectangle 3"/>
          <p:cNvSpPr>
            <a:spLocks noGrp="1" noChangeArrowheads="1"/>
          </p:cNvSpPr>
          <p:nvPr>
            <p:ph sz="quarter" idx="1"/>
          </p:nvPr>
        </p:nvSpPr>
        <p:spPr/>
        <p:txBody>
          <a:bodyPr/>
          <a:lstStyle/>
          <a:p>
            <a:pPr eaLnBrk="1" hangingPunct="1">
              <a:lnSpc>
                <a:spcPct val="80000"/>
              </a:lnSpc>
              <a:buFont typeface="Wingdings" pitchFamily="2" charset="2"/>
              <a:buNone/>
            </a:pPr>
            <a:endParaRPr lang="en-US" sz="2000" b="1" smtClean="0"/>
          </a:p>
          <a:p>
            <a:pPr eaLnBrk="1" hangingPunct="1">
              <a:lnSpc>
                <a:spcPct val="80000"/>
              </a:lnSpc>
              <a:buFont typeface="Wingdings" pitchFamily="2" charset="2"/>
              <a:buNone/>
            </a:pPr>
            <a:r>
              <a:rPr lang="en-US" sz="2000" b="1" smtClean="0"/>
              <a:t>9.  Keyed Name-</a:t>
            </a:r>
            <a:r>
              <a:rPr lang="en-US" sz="2000" smtClean="0"/>
              <a:t>the authors typed name.</a:t>
            </a:r>
          </a:p>
        </p:txBody>
      </p:sp>
      <p:pic>
        <p:nvPicPr>
          <p:cNvPr id="1638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723900" y="3314700"/>
            <a:ext cx="3429000" cy="1676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Freeform 7"/>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2856406434"/>
      </p:ext>
    </p:extLst>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4400" smtClean="0"/>
              <a:t>Major Parts of a Letter</a:t>
            </a:r>
          </a:p>
        </p:txBody>
      </p:sp>
      <p:sp>
        <p:nvSpPr>
          <p:cNvPr id="8" name="Slide Number Placeholder 7"/>
          <p:cNvSpPr>
            <a:spLocks noGrp="1"/>
          </p:cNvSpPr>
          <p:nvPr>
            <p:ph type="sldNum" sz="quarter" idx="12"/>
          </p:nvPr>
        </p:nvSpPr>
        <p:spPr/>
        <p:txBody>
          <a:bodyPr>
            <a:normAutofit fontScale="85000" lnSpcReduction="20000"/>
          </a:bodyPr>
          <a:lstStyle/>
          <a:p>
            <a:fld id="{3CA05F78-DD28-415E-B00F-6712ED97DDE3}" type="slidenum">
              <a:rPr lang="en-US" smtClean="0"/>
              <a:pPr/>
              <a:t>17</a:t>
            </a:fld>
            <a:endParaRPr lang="en-US"/>
          </a:p>
        </p:txBody>
      </p:sp>
      <p:sp>
        <p:nvSpPr>
          <p:cNvPr id="17411"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None/>
            </a:pPr>
            <a:r>
              <a:rPr lang="en-US" sz="2000" b="1" smtClean="0"/>
              <a:t>10. Typist Initials-</a:t>
            </a:r>
            <a:r>
              <a:rPr lang="en-US" sz="2000" smtClean="0"/>
              <a:t>initials of the typist.</a:t>
            </a:r>
          </a:p>
        </p:txBody>
      </p:sp>
      <p:pic>
        <p:nvPicPr>
          <p:cNvPr id="1741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17969" t="13542" r="20313" b="20833"/>
          <a:stretch>
            <a:fillRect/>
          </a:stretch>
        </p:blipFill>
        <p:spPr bwMode="auto">
          <a:xfrm>
            <a:off x="1752600" y="2819400"/>
            <a:ext cx="4343400" cy="346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Arrow Connector 4"/>
          <p:cNvCxnSpPr/>
          <p:nvPr/>
        </p:nvCxnSpPr>
        <p:spPr>
          <a:xfrm rot="16200000" flipH="1">
            <a:off x="-838200" y="3429000"/>
            <a:ext cx="3657600" cy="1676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Freeform 6"/>
          <p:cNvSpPr/>
          <p:nvPr/>
        </p:nvSpPr>
        <p:spPr>
          <a:xfrm>
            <a:off x="1744663" y="5564188"/>
            <a:ext cx="911225" cy="238125"/>
          </a:xfrm>
          <a:custGeom>
            <a:avLst/>
            <a:gdLst>
              <a:gd name="connsiteX0" fmla="*/ 264206 w 911125"/>
              <a:gd name="connsiteY0" fmla="*/ 25758 h 238930"/>
              <a:gd name="connsiteX1" fmla="*/ 199812 w 911125"/>
              <a:gd name="connsiteY1" fmla="*/ 38637 h 238930"/>
              <a:gd name="connsiteX2" fmla="*/ 238448 w 911125"/>
              <a:gd name="connsiteY2" fmla="*/ 51516 h 238930"/>
              <a:gd name="connsiteX3" fmla="*/ 225570 w 911125"/>
              <a:gd name="connsiteY3" fmla="*/ 0 h 238930"/>
              <a:gd name="connsiteX4" fmla="*/ 174054 w 911125"/>
              <a:gd name="connsiteY4" fmla="*/ 12879 h 238930"/>
              <a:gd name="connsiteX5" fmla="*/ 109660 w 911125"/>
              <a:gd name="connsiteY5" fmla="*/ 25758 h 238930"/>
              <a:gd name="connsiteX6" fmla="*/ 71023 w 911125"/>
              <a:gd name="connsiteY6" fmla="*/ 64395 h 238930"/>
              <a:gd name="connsiteX7" fmla="*/ 32387 w 911125"/>
              <a:gd name="connsiteY7" fmla="*/ 90152 h 238930"/>
              <a:gd name="connsiteX8" fmla="*/ 32387 w 911125"/>
              <a:gd name="connsiteY8" fmla="*/ 218941 h 238930"/>
              <a:gd name="connsiteX9" fmla="*/ 122539 w 911125"/>
              <a:gd name="connsiteY9" fmla="*/ 231820 h 238930"/>
              <a:gd name="connsiteX10" fmla="*/ 302843 w 911125"/>
              <a:gd name="connsiteY10" fmla="*/ 218941 h 238930"/>
              <a:gd name="connsiteX11" fmla="*/ 418753 w 911125"/>
              <a:gd name="connsiteY11" fmla="*/ 128789 h 238930"/>
              <a:gd name="connsiteX12" fmla="*/ 457389 w 911125"/>
              <a:gd name="connsiteY12" fmla="*/ 103031 h 238930"/>
              <a:gd name="connsiteX13" fmla="*/ 483147 w 911125"/>
              <a:gd name="connsiteY13" fmla="*/ 64395 h 238930"/>
              <a:gd name="connsiteX14" fmla="*/ 444510 w 911125"/>
              <a:gd name="connsiteY14" fmla="*/ 51516 h 238930"/>
              <a:gd name="connsiteX15" fmla="*/ 341479 w 911125"/>
              <a:gd name="connsiteY15" fmla="*/ 64395 h 238930"/>
              <a:gd name="connsiteX16" fmla="*/ 251327 w 911125"/>
              <a:gd name="connsiteY16" fmla="*/ 115910 h 238930"/>
              <a:gd name="connsiteX17" fmla="*/ 238448 w 911125"/>
              <a:gd name="connsiteY17" fmla="*/ 154547 h 238930"/>
              <a:gd name="connsiteX18" fmla="*/ 277085 w 911125"/>
              <a:gd name="connsiteY18" fmla="*/ 180304 h 238930"/>
              <a:gd name="connsiteX19" fmla="*/ 315722 w 911125"/>
              <a:gd name="connsiteY19" fmla="*/ 167426 h 238930"/>
              <a:gd name="connsiteX20" fmla="*/ 392995 w 911125"/>
              <a:gd name="connsiteY20" fmla="*/ 103031 h 238930"/>
              <a:gd name="connsiteX21" fmla="*/ 431632 w 911125"/>
              <a:gd name="connsiteY21" fmla="*/ 51516 h 238930"/>
              <a:gd name="connsiteX22" fmla="*/ 444510 w 911125"/>
              <a:gd name="connsiteY22" fmla="*/ 128789 h 238930"/>
              <a:gd name="connsiteX23" fmla="*/ 521784 w 911125"/>
              <a:gd name="connsiteY23" fmla="*/ 115910 h 238930"/>
              <a:gd name="connsiteX24" fmla="*/ 599057 w 911125"/>
              <a:gd name="connsiteY24" fmla="*/ 64395 h 238930"/>
              <a:gd name="connsiteX25" fmla="*/ 611936 w 911125"/>
              <a:gd name="connsiteY25" fmla="*/ 64395 h 238930"/>
              <a:gd name="connsiteX26" fmla="*/ 586178 w 911125"/>
              <a:gd name="connsiteY26" fmla="*/ 115910 h 238930"/>
              <a:gd name="connsiteX27" fmla="*/ 599057 w 911125"/>
              <a:gd name="connsiteY27" fmla="*/ 64395 h 238930"/>
              <a:gd name="connsiteX28" fmla="*/ 637694 w 911125"/>
              <a:gd name="connsiteY28" fmla="*/ 51516 h 238930"/>
              <a:gd name="connsiteX29" fmla="*/ 702088 w 911125"/>
              <a:gd name="connsiteY29" fmla="*/ 64395 h 238930"/>
              <a:gd name="connsiteX30" fmla="*/ 753603 w 911125"/>
              <a:gd name="connsiteY30" fmla="*/ 51516 h 238930"/>
              <a:gd name="connsiteX31" fmla="*/ 882392 w 911125"/>
              <a:gd name="connsiteY31" fmla="*/ 64395 h 238930"/>
              <a:gd name="connsiteX32" fmla="*/ 843756 w 911125"/>
              <a:gd name="connsiteY32" fmla="*/ 180304 h 238930"/>
              <a:gd name="connsiteX33" fmla="*/ 830877 w 911125"/>
              <a:gd name="connsiteY33" fmla="*/ 193183 h 23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1125" h="238930">
                <a:moveTo>
                  <a:pt x="264206" y="25758"/>
                </a:moveTo>
                <a:cubicBezTo>
                  <a:pt x="242741" y="30051"/>
                  <a:pt x="215290" y="23159"/>
                  <a:pt x="199812" y="38637"/>
                </a:cubicBezTo>
                <a:cubicBezTo>
                  <a:pt x="190213" y="48236"/>
                  <a:pt x="230918" y="62811"/>
                  <a:pt x="238448" y="51516"/>
                </a:cubicBezTo>
                <a:cubicBezTo>
                  <a:pt x="248266" y="36788"/>
                  <a:pt x="229863" y="17172"/>
                  <a:pt x="225570" y="0"/>
                </a:cubicBezTo>
                <a:cubicBezTo>
                  <a:pt x="208398" y="4293"/>
                  <a:pt x="191333" y="9039"/>
                  <a:pt x="174054" y="12879"/>
                </a:cubicBezTo>
                <a:cubicBezTo>
                  <a:pt x="152686" y="17628"/>
                  <a:pt x="129239" y="15969"/>
                  <a:pt x="109660" y="25758"/>
                </a:cubicBezTo>
                <a:cubicBezTo>
                  <a:pt x="93369" y="33903"/>
                  <a:pt x="85015" y="52735"/>
                  <a:pt x="71023" y="64395"/>
                </a:cubicBezTo>
                <a:cubicBezTo>
                  <a:pt x="59132" y="74304"/>
                  <a:pt x="45266" y="81566"/>
                  <a:pt x="32387" y="90152"/>
                </a:cubicBezTo>
                <a:cubicBezTo>
                  <a:pt x="24426" y="121997"/>
                  <a:pt x="0" y="190602"/>
                  <a:pt x="32387" y="218941"/>
                </a:cubicBezTo>
                <a:cubicBezTo>
                  <a:pt x="55232" y="238930"/>
                  <a:pt x="92488" y="227527"/>
                  <a:pt x="122539" y="231820"/>
                </a:cubicBezTo>
                <a:cubicBezTo>
                  <a:pt x="182640" y="227527"/>
                  <a:pt x="244388" y="233555"/>
                  <a:pt x="302843" y="218941"/>
                </a:cubicBezTo>
                <a:cubicBezTo>
                  <a:pt x="358643" y="204991"/>
                  <a:pt x="379776" y="161270"/>
                  <a:pt x="418753" y="128789"/>
                </a:cubicBezTo>
                <a:cubicBezTo>
                  <a:pt x="430644" y="118880"/>
                  <a:pt x="444510" y="111617"/>
                  <a:pt x="457389" y="103031"/>
                </a:cubicBezTo>
                <a:cubicBezTo>
                  <a:pt x="465975" y="90152"/>
                  <a:pt x="486901" y="79411"/>
                  <a:pt x="483147" y="64395"/>
                </a:cubicBezTo>
                <a:cubicBezTo>
                  <a:pt x="479854" y="51225"/>
                  <a:pt x="458086" y="51516"/>
                  <a:pt x="444510" y="51516"/>
                </a:cubicBezTo>
                <a:cubicBezTo>
                  <a:pt x="409899" y="51516"/>
                  <a:pt x="375823" y="60102"/>
                  <a:pt x="341479" y="64395"/>
                </a:cubicBezTo>
                <a:cubicBezTo>
                  <a:pt x="328802" y="70734"/>
                  <a:pt x="263463" y="100740"/>
                  <a:pt x="251327" y="115910"/>
                </a:cubicBezTo>
                <a:cubicBezTo>
                  <a:pt x="242846" y="126511"/>
                  <a:pt x="242741" y="141668"/>
                  <a:pt x="238448" y="154547"/>
                </a:cubicBezTo>
                <a:cubicBezTo>
                  <a:pt x="251327" y="163133"/>
                  <a:pt x="261817" y="177759"/>
                  <a:pt x="277085" y="180304"/>
                </a:cubicBezTo>
                <a:cubicBezTo>
                  <a:pt x="290476" y="182536"/>
                  <a:pt x="303580" y="173497"/>
                  <a:pt x="315722" y="167426"/>
                </a:cubicBezTo>
                <a:cubicBezTo>
                  <a:pt x="345530" y="152522"/>
                  <a:pt x="371634" y="127952"/>
                  <a:pt x="392995" y="103031"/>
                </a:cubicBezTo>
                <a:cubicBezTo>
                  <a:pt x="406964" y="86734"/>
                  <a:pt x="418753" y="68688"/>
                  <a:pt x="431632" y="51516"/>
                </a:cubicBezTo>
                <a:cubicBezTo>
                  <a:pt x="435925" y="77274"/>
                  <a:pt x="423261" y="113611"/>
                  <a:pt x="444510" y="128789"/>
                </a:cubicBezTo>
                <a:cubicBezTo>
                  <a:pt x="465759" y="143967"/>
                  <a:pt x="497679" y="125953"/>
                  <a:pt x="521784" y="115910"/>
                </a:cubicBezTo>
                <a:cubicBezTo>
                  <a:pt x="550360" y="104004"/>
                  <a:pt x="628425" y="54606"/>
                  <a:pt x="599057" y="64395"/>
                </a:cubicBezTo>
                <a:cubicBezTo>
                  <a:pt x="543628" y="82870"/>
                  <a:pt x="547250" y="80565"/>
                  <a:pt x="611936" y="64395"/>
                </a:cubicBezTo>
                <a:cubicBezTo>
                  <a:pt x="603350" y="81567"/>
                  <a:pt x="605377" y="115910"/>
                  <a:pt x="586178" y="115910"/>
                </a:cubicBezTo>
                <a:cubicBezTo>
                  <a:pt x="568478" y="115910"/>
                  <a:pt x="588000" y="78216"/>
                  <a:pt x="599057" y="64395"/>
                </a:cubicBezTo>
                <a:cubicBezTo>
                  <a:pt x="607538" y="53794"/>
                  <a:pt x="624815" y="55809"/>
                  <a:pt x="637694" y="51516"/>
                </a:cubicBezTo>
                <a:cubicBezTo>
                  <a:pt x="680768" y="137666"/>
                  <a:pt x="641174" y="99203"/>
                  <a:pt x="702088" y="64395"/>
                </a:cubicBezTo>
                <a:cubicBezTo>
                  <a:pt x="717456" y="55613"/>
                  <a:pt x="736431" y="55809"/>
                  <a:pt x="753603" y="51516"/>
                </a:cubicBezTo>
                <a:cubicBezTo>
                  <a:pt x="796533" y="55809"/>
                  <a:pt x="848336" y="37907"/>
                  <a:pt x="882392" y="64395"/>
                </a:cubicBezTo>
                <a:cubicBezTo>
                  <a:pt x="911125" y="86743"/>
                  <a:pt x="857824" y="161546"/>
                  <a:pt x="843756" y="180304"/>
                </a:cubicBezTo>
                <a:cubicBezTo>
                  <a:pt x="840113" y="185161"/>
                  <a:pt x="835170" y="188890"/>
                  <a:pt x="830877" y="193183"/>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973616370"/>
      </p:ext>
    </p:extLst>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4400" smtClean="0"/>
              <a:t>Major Parts of a Letter</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18</a:t>
            </a:fld>
            <a:endParaRPr lang="en-US"/>
          </a:p>
        </p:txBody>
      </p:sp>
      <p:sp>
        <p:nvSpPr>
          <p:cNvPr id="18435" name="Rectangle 3"/>
          <p:cNvSpPr>
            <a:spLocks noGrp="1" noChangeArrowheads="1"/>
          </p:cNvSpPr>
          <p:nvPr>
            <p:ph sz="quarter" idx="1"/>
          </p:nvPr>
        </p:nvSpPr>
        <p:spPr/>
        <p:txBody>
          <a:bodyPr/>
          <a:lstStyle/>
          <a:p>
            <a:pPr eaLnBrk="1" hangingPunct="1">
              <a:lnSpc>
                <a:spcPct val="80000"/>
              </a:lnSpc>
            </a:pPr>
            <a:endParaRPr lang="en-US" sz="2000" b="1" smtClean="0"/>
          </a:p>
          <a:p>
            <a:pPr eaLnBrk="1" hangingPunct="1">
              <a:lnSpc>
                <a:spcPct val="80000"/>
              </a:lnSpc>
              <a:buFont typeface="Wingdings" pitchFamily="2" charset="2"/>
              <a:buAutoNum type="arabicPeriod"/>
            </a:pPr>
            <a:r>
              <a:rPr lang="en-US" sz="2000" b="1" smtClean="0"/>
              <a:t>Letterhead </a:t>
            </a:r>
            <a:r>
              <a:rPr lang="en-US" sz="2000" smtClean="0"/>
              <a:t>if the letter is from a business.</a:t>
            </a:r>
          </a:p>
          <a:p>
            <a:pPr eaLnBrk="1" hangingPunct="1">
              <a:lnSpc>
                <a:spcPct val="80000"/>
              </a:lnSpc>
              <a:buFont typeface="Wingdings" pitchFamily="2" charset="2"/>
              <a:buAutoNum type="arabicPeriod"/>
            </a:pPr>
            <a:r>
              <a:rPr lang="en-US" sz="2000" b="1" smtClean="0"/>
              <a:t>Return Address</a:t>
            </a:r>
            <a:r>
              <a:rPr lang="en-US" sz="2000" smtClean="0"/>
              <a:t>-the address of the person writing the letter.</a:t>
            </a:r>
          </a:p>
          <a:p>
            <a:pPr eaLnBrk="1" hangingPunct="1">
              <a:lnSpc>
                <a:spcPct val="80000"/>
              </a:lnSpc>
              <a:buFont typeface="Wingdings" pitchFamily="2" charset="2"/>
              <a:buAutoNum type="arabicPeriod"/>
            </a:pPr>
            <a:r>
              <a:rPr lang="en-US" sz="2000" b="1" smtClean="0"/>
              <a:t>Dateline</a:t>
            </a:r>
            <a:r>
              <a:rPr lang="en-US" sz="2000" smtClean="0"/>
              <a:t>-Complete and current date.</a:t>
            </a:r>
          </a:p>
          <a:p>
            <a:pPr eaLnBrk="1" hangingPunct="1">
              <a:lnSpc>
                <a:spcPct val="80000"/>
              </a:lnSpc>
              <a:buFont typeface="Wingdings" pitchFamily="2" charset="2"/>
              <a:buAutoNum type="arabicPeriod"/>
            </a:pPr>
            <a:r>
              <a:rPr lang="en-US" sz="2000" b="1" smtClean="0"/>
              <a:t>Letter Address/Inside Address</a:t>
            </a:r>
            <a:r>
              <a:rPr lang="en-US" sz="2000" smtClean="0"/>
              <a:t>-the address of the person receiving the letter.</a:t>
            </a:r>
          </a:p>
          <a:p>
            <a:pPr eaLnBrk="1" hangingPunct="1">
              <a:lnSpc>
                <a:spcPct val="80000"/>
              </a:lnSpc>
              <a:buFont typeface="Wingdings" pitchFamily="2" charset="2"/>
              <a:buAutoNum type="arabicPeriod"/>
            </a:pPr>
            <a:r>
              <a:rPr lang="en-US" sz="2000" b="1" smtClean="0"/>
              <a:t>Salutation</a:t>
            </a:r>
            <a:r>
              <a:rPr lang="en-US" sz="2000" smtClean="0"/>
              <a:t>-the greeting of the letter. Example: Dear Sir or Madam:</a:t>
            </a:r>
          </a:p>
          <a:p>
            <a:pPr eaLnBrk="1" hangingPunct="1">
              <a:lnSpc>
                <a:spcPct val="80000"/>
              </a:lnSpc>
              <a:buFont typeface="Wingdings" pitchFamily="2" charset="2"/>
              <a:buAutoNum type="arabicPeriod"/>
            </a:pPr>
            <a:r>
              <a:rPr lang="en-US" sz="2000" b="1" smtClean="0"/>
              <a:t>Body</a:t>
            </a:r>
            <a:r>
              <a:rPr lang="en-US" sz="2000" smtClean="0"/>
              <a:t>-the message of the letter.</a:t>
            </a:r>
          </a:p>
          <a:p>
            <a:pPr eaLnBrk="1" hangingPunct="1">
              <a:lnSpc>
                <a:spcPct val="80000"/>
              </a:lnSpc>
              <a:buFont typeface="Wingdings" pitchFamily="2" charset="2"/>
              <a:buAutoNum type="arabicPeriod"/>
            </a:pPr>
            <a:r>
              <a:rPr lang="en-US" sz="2000" b="1" smtClean="0"/>
              <a:t>Complimentary Close-</a:t>
            </a:r>
            <a:r>
              <a:rPr lang="en-US" sz="2000" smtClean="0"/>
              <a:t>the ending of the letter. Example: Sincerely yours,</a:t>
            </a:r>
          </a:p>
          <a:p>
            <a:pPr eaLnBrk="1" hangingPunct="1">
              <a:lnSpc>
                <a:spcPct val="80000"/>
              </a:lnSpc>
              <a:buFont typeface="Wingdings" pitchFamily="2" charset="2"/>
              <a:buAutoNum type="arabicPeriod"/>
            </a:pPr>
            <a:r>
              <a:rPr lang="en-US" sz="2000" b="1" smtClean="0"/>
              <a:t>Keyed Name-</a:t>
            </a:r>
            <a:r>
              <a:rPr lang="en-US" sz="2000" smtClean="0"/>
              <a:t>the authors typed name.</a:t>
            </a:r>
          </a:p>
          <a:p>
            <a:pPr eaLnBrk="1" hangingPunct="1">
              <a:lnSpc>
                <a:spcPct val="80000"/>
              </a:lnSpc>
              <a:buFont typeface="Wingdings" pitchFamily="2" charset="2"/>
              <a:buAutoNum type="arabicPeriod"/>
            </a:pPr>
            <a:r>
              <a:rPr lang="en-US" sz="2000" b="1" smtClean="0"/>
              <a:t>Handwritten Signature</a:t>
            </a:r>
            <a:r>
              <a:rPr lang="en-US" sz="2000" smtClean="0"/>
              <a:t>-the author signs the letter after it has been printed.</a:t>
            </a:r>
          </a:p>
          <a:p>
            <a:pPr eaLnBrk="1" hangingPunct="1">
              <a:lnSpc>
                <a:spcPct val="80000"/>
              </a:lnSpc>
              <a:buFont typeface="Wingdings" pitchFamily="2" charset="2"/>
              <a:buAutoNum type="arabicPeriod"/>
            </a:pPr>
            <a:r>
              <a:rPr lang="en-US" sz="2000" b="1" smtClean="0"/>
              <a:t>Typist Initials-</a:t>
            </a:r>
            <a:r>
              <a:rPr lang="en-US" sz="2000" smtClean="0"/>
              <a:t>initials of the typist.</a:t>
            </a:r>
          </a:p>
        </p:txBody>
      </p:sp>
    </p:spTree>
    <p:extLst>
      <p:ext uri="{BB962C8B-B14F-4D97-AF65-F5344CB8AC3E}">
        <p14:creationId xmlns:p14="http://schemas.microsoft.com/office/powerpoint/2010/main" xmlns="" val="2486707579"/>
      </p:ext>
    </p:extLst>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4400" smtClean="0"/>
              <a:t>Formatting – 1</a:t>
            </a:r>
            <a:r>
              <a:rPr lang="en-US" sz="4400" baseline="30000" smtClean="0"/>
              <a:t>st</a:t>
            </a:r>
            <a:r>
              <a:rPr lang="en-US" sz="4400" smtClean="0"/>
              <a:t> Page</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19</a:t>
            </a:fld>
            <a:endParaRPr lang="en-US"/>
          </a:p>
        </p:txBody>
      </p:sp>
      <p:sp>
        <p:nvSpPr>
          <p:cNvPr id="19459" name="Rectangle 3"/>
          <p:cNvSpPr>
            <a:spLocks noGrp="1" noChangeArrowheads="1"/>
          </p:cNvSpPr>
          <p:nvPr>
            <p:ph sz="quarter" idx="1"/>
          </p:nvPr>
        </p:nvSpPr>
        <p:spPr/>
        <p:txBody>
          <a:bodyPr/>
          <a:lstStyle/>
          <a:p>
            <a:pPr eaLnBrk="1" hangingPunct="1"/>
            <a:r>
              <a:rPr lang="en-US" smtClean="0"/>
              <a:t>Top Margin – 2”</a:t>
            </a:r>
          </a:p>
          <a:p>
            <a:pPr eaLnBrk="1" hangingPunct="1"/>
            <a:endParaRPr lang="en-US" smtClean="0"/>
          </a:p>
          <a:p>
            <a:pPr eaLnBrk="1" hangingPunct="1"/>
            <a:r>
              <a:rPr lang="en-US" smtClean="0"/>
              <a:t>Right Margin – 1”</a:t>
            </a:r>
          </a:p>
          <a:p>
            <a:pPr eaLnBrk="1" hangingPunct="1"/>
            <a:endParaRPr lang="en-US" smtClean="0"/>
          </a:p>
          <a:p>
            <a:pPr eaLnBrk="1" hangingPunct="1"/>
            <a:r>
              <a:rPr lang="en-US" smtClean="0"/>
              <a:t>Left Margin – 1”</a:t>
            </a:r>
          </a:p>
          <a:p>
            <a:pPr eaLnBrk="1" hangingPunct="1"/>
            <a:endParaRPr lang="en-US" smtClean="0"/>
          </a:p>
          <a:p>
            <a:pPr eaLnBrk="1" hangingPunct="1"/>
            <a:r>
              <a:rPr lang="en-US" smtClean="0"/>
              <a:t>Bottom Margin - 1”</a:t>
            </a:r>
          </a:p>
          <a:p>
            <a:pPr eaLnBrk="1" hangingPunct="1">
              <a:buFont typeface="Wingdings" pitchFamily="2" charset="2"/>
              <a:buNone/>
            </a:pPr>
            <a:endParaRPr lang="en-US" smtClean="0"/>
          </a:p>
        </p:txBody>
      </p:sp>
    </p:spTree>
    <p:extLst>
      <p:ext uri="{BB962C8B-B14F-4D97-AF65-F5344CB8AC3E}">
        <p14:creationId xmlns:p14="http://schemas.microsoft.com/office/powerpoint/2010/main" xmlns="" val="996436600"/>
      </p:ext>
    </p:extLst>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z="4400" smtClean="0"/>
              <a:t>Example Letter</a:t>
            </a:r>
          </a:p>
        </p:txBody>
      </p:sp>
      <p:sp>
        <p:nvSpPr>
          <p:cNvPr id="14" name="Slide Number Placeholder 13"/>
          <p:cNvSpPr>
            <a:spLocks noGrp="1"/>
          </p:cNvSpPr>
          <p:nvPr>
            <p:ph type="sldNum" sz="quarter" idx="12"/>
          </p:nvPr>
        </p:nvSpPr>
        <p:spPr/>
        <p:txBody>
          <a:bodyPr>
            <a:normAutofit fontScale="85000" lnSpcReduction="20000"/>
          </a:bodyPr>
          <a:lstStyle/>
          <a:p>
            <a:fld id="{3CA05F78-DD28-415E-B00F-6712ED97DDE3}" type="slidenum">
              <a:rPr lang="en-US" smtClean="0"/>
              <a:pPr/>
              <a:t>20</a:t>
            </a:fld>
            <a:endParaRPr lang="en-US"/>
          </a:p>
        </p:txBody>
      </p:sp>
      <p:sp>
        <p:nvSpPr>
          <p:cNvPr id="20483" name="TextBox 2"/>
          <p:cNvSpPr txBox="1">
            <a:spLocks noChangeArrowheads="1"/>
          </p:cNvSpPr>
          <p:nvPr/>
        </p:nvSpPr>
        <p:spPr bwMode="auto">
          <a:xfrm>
            <a:off x="533400" y="1676400"/>
            <a:ext cx="4648200" cy="470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a:t>123 Main St</a:t>
            </a:r>
          </a:p>
          <a:p>
            <a:pPr eaLnBrk="1" hangingPunct="1"/>
            <a:r>
              <a:rPr lang="en-US" sz="1200"/>
              <a:t>Stokes, NC 28574</a:t>
            </a:r>
          </a:p>
          <a:p>
            <a:pPr eaLnBrk="1" hangingPunct="1"/>
            <a:r>
              <a:rPr lang="en-US" sz="1200"/>
              <a:t>5/12/2009</a:t>
            </a:r>
          </a:p>
          <a:p>
            <a:pPr eaLnBrk="1" hangingPunct="1"/>
            <a:endParaRPr lang="en-US" sz="1200"/>
          </a:p>
          <a:p>
            <a:pPr eaLnBrk="1" hangingPunct="1"/>
            <a:r>
              <a:rPr lang="en-US" sz="1200"/>
              <a:t>[QS]</a:t>
            </a:r>
          </a:p>
          <a:p>
            <a:pPr eaLnBrk="1" hangingPunct="1"/>
            <a:endParaRPr lang="en-US" sz="1200"/>
          </a:p>
          <a:p>
            <a:pPr eaLnBrk="1" hangingPunct="1"/>
            <a:endParaRPr lang="en-US" sz="1200"/>
          </a:p>
          <a:p>
            <a:pPr eaLnBrk="1" hangingPunct="1"/>
            <a:r>
              <a:rPr lang="en-US" sz="1200"/>
              <a:t>Pactolus School</a:t>
            </a:r>
          </a:p>
          <a:p>
            <a:pPr eaLnBrk="1" hangingPunct="1"/>
            <a:r>
              <a:rPr lang="en-US" sz="1200"/>
              <a:t>3405 Yankee Hall Road</a:t>
            </a:r>
            <a:br>
              <a:rPr lang="en-US" sz="1200"/>
            </a:br>
            <a:r>
              <a:rPr lang="en-US" sz="1200"/>
              <a:t>Greenville, NC 27834</a:t>
            </a:r>
            <a:br>
              <a:rPr lang="en-US" sz="1200"/>
            </a:br>
            <a:r>
              <a:rPr lang="en-US" sz="1200"/>
              <a:t>[DS]</a:t>
            </a:r>
          </a:p>
          <a:p>
            <a:pPr eaLnBrk="1" hangingPunct="1"/>
            <a:r>
              <a:rPr lang="en-US" sz="1200"/>
              <a:t>Dear Mr. Jones, </a:t>
            </a:r>
          </a:p>
          <a:p>
            <a:pPr eaLnBrk="1" hangingPunct="1"/>
            <a:r>
              <a:rPr lang="en-US" sz="1200"/>
              <a:t>[DS]</a:t>
            </a:r>
          </a:p>
          <a:p>
            <a:pPr eaLnBrk="1" hangingPunct="1"/>
            <a:r>
              <a:rPr lang="en-US" sz="1200"/>
              <a:t>On October 24, 2008 we received great news regarding the . . . .</a:t>
            </a:r>
          </a:p>
          <a:p>
            <a:pPr eaLnBrk="1" hangingPunct="1"/>
            <a:r>
              <a:rPr lang="en-US" sz="1200"/>
              <a:t>[DS]</a:t>
            </a:r>
          </a:p>
          <a:p>
            <a:pPr eaLnBrk="1" hangingPunct="1"/>
            <a:r>
              <a:rPr lang="en-US" sz="1200"/>
              <a:t>This is great news because of . . . .</a:t>
            </a:r>
          </a:p>
          <a:p>
            <a:pPr eaLnBrk="1" hangingPunct="1"/>
            <a:r>
              <a:rPr lang="en-US" sz="1200"/>
              <a:t>[DS]</a:t>
            </a:r>
          </a:p>
          <a:p>
            <a:pPr eaLnBrk="1" hangingPunct="1"/>
            <a:r>
              <a:rPr lang="en-US" sz="1200"/>
              <a:t>Sincerely,</a:t>
            </a:r>
          </a:p>
          <a:p>
            <a:pPr eaLnBrk="1" hangingPunct="1"/>
            <a:endParaRPr lang="en-US" sz="1200"/>
          </a:p>
          <a:p>
            <a:pPr eaLnBrk="1" hangingPunct="1"/>
            <a:r>
              <a:rPr lang="en-US" sz="1200"/>
              <a:t>[QS]</a:t>
            </a:r>
          </a:p>
          <a:p>
            <a:pPr eaLnBrk="1" hangingPunct="1"/>
            <a:endParaRPr lang="en-US" sz="1200"/>
          </a:p>
          <a:p>
            <a:pPr eaLnBrk="1" hangingPunct="1"/>
            <a:endParaRPr lang="en-US" sz="1200"/>
          </a:p>
          <a:p>
            <a:pPr eaLnBrk="1" hangingPunct="1"/>
            <a:r>
              <a:rPr lang="en-US" sz="1200"/>
              <a:t>Chris Young</a:t>
            </a:r>
          </a:p>
          <a:p>
            <a:pPr eaLnBrk="1" hangingPunct="1"/>
            <a:r>
              <a:rPr lang="en-US" sz="1200"/>
              <a:t>[DS]</a:t>
            </a:r>
          </a:p>
          <a:p>
            <a:pPr eaLnBrk="1" hangingPunct="1"/>
            <a:r>
              <a:rPr lang="en-US" sz="1200"/>
              <a:t>cy</a:t>
            </a:r>
          </a:p>
        </p:txBody>
      </p:sp>
      <p:sp>
        <p:nvSpPr>
          <p:cNvPr id="20484" name="TextBox 3"/>
          <p:cNvSpPr txBox="1">
            <a:spLocks noChangeArrowheads="1"/>
          </p:cNvSpPr>
          <p:nvPr/>
        </p:nvSpPr>
        <p:spPr bwMode="auto">
          <a:xfrm>
            <a:off x="5029200" y="2439988"/>
            <a:ext cx="4038600" cy="329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0000"/>
              </a:lnSpc>
            </a:pPr>
            <a:r>
              <a:rPr lang="en-US" sz="2000" u="sng"/>
              <a:t>Parts of a letter:</a:t>
            </a:r>
          </a:p>
          <a:p>
            <a:pPr eaLnBrk="1" hangingPunct="1">
              <a:lnSpc>
                <a:spcPct val="80000"/>
              </a:lnSpc>
            </a:pPr>
            <a:endParaRPr lang="en-US" sz="2000" u="sng"/>
          </a:p>
          <a:p>
            <a:pPr eaLnBrk="1" hangingPunct="1">
              <a:lnSpc>
                <a:spcPct val="80000"/>
              </a:lnSpc>
              <a:buFont typeface="Wingdings" pitchFamily="2" charset="2"/>
              <a:buAutoNum type="arabicPeriod"/>
            </a:pPr>
            <a:r>
              <a:rPr lang="en-US" sz="2000"/>
              <a:t>Return Address/Letterhead</a:t>
            </a:r>
          </a:p>
          <a:p>
            <a:pPr eaLnBrk="1" hangingPunct="1">
              <a:lnSpc>
                <a:spcPct val="80000"/>
              </a:lnSpc>
              <a:buFont typeface="Wingdings" pitchFamily="2" charset="2"/>
              <a:buAutoNum type="arabicPeriod"/>
            </a:pPr>
            <a:r>
              <a:rPr lang="en-US" sz="2000"/>
              <a:t>Dateline</a:t>
            </a:r>
          </a:p>
          <a:p>
            <a:pPr eaLnBrk="1" hangingPunct="1">
              <a:lnSpc>
                <a:spcPct val="80000"/>
              </a:lnSpc>
              <a:buFont typeface="Wingdings" pitchFamily="2" charset="2"/>
              <a:buAutoNum type="arabicPeriod"/>
            </a:pPr>
            <a:r>
              <a:rPr lang="en-US" sz="2000"/>
              <a:t>Letter Address/Inside Address</a:t>
            </a:r>
          </a:p>
          <a:p>
            <a:pPr eaLnBrk="1" hangingPunct="1">
              <a:lnSpc>
                <a:spcPct val="80000"/>
              </a:lnSpc>
              <a:buFont typeface="Wingdings" pitchFamily="2" charset="2"/>
              <a:buAutoNum type="arabicPeriod"/>
            </a:pPr>
            <a:r>
              <a:rPr lang="en-US" sz="2000"/>
              <a:t>Salutation</a:t>
            </a:r>
          </a:p>
          <a:p>
            <a:pPr eaLnBrk="1" hangingPunct="1">
              <a:lnSpc>
                <a:spcPct val="80000"/>
              </a:lnSpc>
              <a:buFont typeface="Wingdings" pitchFamily="2" charset="2"/>
              <a:buAutoNum type="arabicPeriod"/>
            </a:pPr>
            <a:r>
              <a:rPr lang="en-US" sz="2000"/>
              <a:t>Body (most of paper)</a:t>
            </a:r>
          </a:p>
          <a:p>
            <a:pPr eaLnBrk="1" hangingPunct="1">
              <a:lnSpc>
                <a:spcPct val="80000"/>
              </a:lnSpc>
              <a:buFont typeface="Wingdings" pitchFamily="2" charset="2"/>
              <a:buAutoNum type="arabicPeriod"/>
            </a:pPr>
            <a:r>
              <a:rPr lang="en-US" sz="2000"/>
              <a:t>Complimentary Close</a:t>
            </a:r>
          </a:p>
          <a:p>
            <a:pPr eaLnBrk="1" hangingPunct="1">
              <a:lnSpc>
                <a:spcPct val="80000"/>
              </a:lnSpc>
              <a:buFont typeface="Wingdings" pitchFamily="2" charset="2"/>
              <a:buAutoNum type="arabicPeriod"/>
            </a:pPr>
            <a:r>
              <a:rPr lang="en-US" sz="2000"/>
              <a:t>Handwritten Signature</a:t>
            </a:r>
          </a:p>
          <a:p>
            <a:pPr eaLnBrk="1" hangingPunct="1">
              <a:lnSpc>
                <a:spcPct val="80000"/>
              </a:lnSpc>
              <a:buFont typeface="Wingdings" pitchFamily="2" charset="2"/>
              <a:buAutoNum type="arabicPeriod"/>
            </a:pPr>
            <a:r>
              <a:rPr lang="en-US" sz="2000"/>
              <a:t>Keyed Name</a:t>
            </a:r>
          </a:p>
          <a:p>
            <a:pPr eaLnBrk="1" hangingPunct="1">
              <a:lnSpc>
                <a:spcPct val="80000"/>
              </a:lnSpc>
              <a:buFont typeface="Wingdings" pitchFamily="2" charset="2"/>
              <a:buAutoNum type="arabicPeriod"/>
            </a:pPr>
            <a:r>
              <a:rPr lang="en-US" sz="2000"/>
              <a:t>Typist Initials</a:t>
            </a:r>
          </a:p>
          <a:p>
            <a:pPr eaLnBrk="1" hangingPunct="1">
              <a:lnSpc>
                <a:spcPct val="80000"/>
              </a:lnSpc>
              <a:buFont typeface="Wingdings" pitchFamily="2" charset="2"/>
              <a:buAutoNum type="arabicPeriod"/>
            </a:pPr>
            <a:endParaRPr lang="en-US" sz="2000"/>
          </a:p>
          <a:p>
            <a:pPr eaLnBrk="1" hangingPunct="1">
              <a:lnSpc>
                <a:spcPct val="80000"/>
              </a:lnSpc>
            </a:pPr>
            <a:endParaRPr lang="en-US" sz="2000"/>
          </a:p>
        </p:txBody>
      </p:sp>
      <p:cxnSp>
        <p:nvCxnSpPr>
          <p:cNvPr id="6" name="Straight Arrow Connector 5"/>
          <p:cNvCxnSpPr/>
          <p:nvPr/>
        </p:nvCxnSpPr>
        <p:spPr>
          <a:xfrm rot="10800000">
            <a:off x="1905000" y="1981200"/>
            <a:ext cx="3200400" cy="1066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rot="10800000">
            <a:off x="1371600" y="2209800"/>
            <a:ext cx="3733800" cy="1066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rot="10800000">
            <a:off x="2209800" y="3200400"/>
            <a:ext cx="28956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rot="10800000">
            <a:off x="1752600" y="3810000"/>
            <a:ext cx="3352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rot="10800000" flipV="1">
            <a:off x="4648200" y="4038600"/>
            <a:ext cx="3810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rot="10800000" flipV="1">
            <a:off x="1295400" y="4267200"/>
            <a:ext cx="3810000" cy="609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a:xfrm rot="10800000" flipV="1">
            <a:off x="1676400" y="4495800"/>
            <a:ext cx="34290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rot="10800000" flipV="1">
            <a:off x="1447800" y="4800600"/>
            <a:ext cx="36576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rot="10800000" flipV="1">
            <a:off x="838200" y="5029200"/>
            <a:ext cx="4267200" cy="1143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175473686"/>
      </p:ext>
    </p:extLst>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z="4400" smtClean="0"/>
              <a:t>Notes to Remember!</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21</a:t>
            </a:fld>
            <a:endParaRPr lang="en-US"/>
          </a:p>
        </p:txBody>
      </p:sp>
      <p:sp>
        <p:nvSpPr>
          <p:cNvPr id="21507" name="Rectangle 3"/>
          <p:cNvSpPr>
            <a:spLocks noGrp="1" noChangeArrowheads="1"/>
          </p:cNvSpPr>
          <p:nvPr>
            <p:ph sz="quarter" idx="1"/>
          </p:nvPr>
        </p:nvSpPr>
        <p:spPr/>
        <p:txBody>
          <a:bodyPr/>
          <a:lstStyle/>
          <a:p>
            <a:pPr marL="457200" indent="-457200" eaLnBrk="1" hangingPunct="1">
              <a:lnSpc>
                <a:spcPct val="80000"/>
              </a:lnSpc>
              <a:buFont typeface="Arial" charset="0"/>
              <a:buAutoNum type="arabicPeriod"/>
            </a:pPr>
            <a:r>
              <a:rPr lang="en-US" sz="2400" smtClean="0"/>
              <a:t>The top margin is 2”, side and bottom margins are 1".</a:t>
            </a:r>
          </a:p>
          <a:p>
            <a:pPr marL="457200" indent="-457200" eaLnBrk="1" hangingPunct="1">
              <a:lnSpc>
                <a:spcPct val="80000"/>
              </a:lnSpc>
              <a:buFont typeface="Arial" charset="0"/>
              <a:buAutoNum type="arabicPeriod"/>
            </a:pPr>
            <a:r>
              <a:rPr lang="en-US" sz="2400" b="1" smtClean="0"/>
              <a:t>Typist initials </a:t>
            </a:r>
            <a:r>
              <a:rPr lang="en-US" sz="2400" smtClean="0"/>
              <a:t>are the initials of the typist and are used when someone other than the writer prepares the letter. Lowercase letters are used, with no space, and with no punctuation, appearing a double space below the signature.</a:t>
            </a:r>
          </a:p>
          <a:p>
            <a:pPr marL="457200" indent="-457200" eaLnBrk="1" hangingPunct="1">
              <a:lnSpc>
                <a:spcPct val="80000"/>
              </a:lnSpc>
              <a:buFont typeface="Arial" charset="0"/>
              <a:buAutoNum type="arabicPeriod"/>
            </a:pPr>
            <a:r>
              <a:rPr lang="en-US" sz="2400" smtClean="0"/>
              <a:t>Get spacing correct (QS &amp; DS)</a:t>
            </a:r>
          </a:p>
        </p:txBody>
      </p:sp>
    </p:spTree>
    <p:extLst>
      <p:ext uri="{BB962C8B-B14F-4D97-AF65-F5344CB8AC3E}">
        <p14:creationId xmlns:p14="http://schemas.microsoft.com/office/powerpoint/2010/main" xmlns="" val="1326481022"/>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z="4400" smtClean="0"/>
              <a:t>Example Letter</a:t>
            </a:r>
          </a:p>
        </p:txBody>
      </p:sp>
      <p:sp>
        <p:nvSpPr>
          <p:cNvPr id="15" name="Slide Number Placeholder 14"/>
          <p:cNvSpPr>
            <a:spLocks noGrp="1"/>
          </p:cNvSpPr>
          <p:nvPr>
            <p:ph type="sldNum" sz="quarter" idx="12"/>
          </p:nvPr>
        </p:nvSpPr>
        <p:spPr/>
        <p:txBody>
          <a:bodyPr>
            <a:normAutofit fontScale="85000" lnSpcReduction="20000"/>
          </a:bodyPr>
          <a:lstStyle/>
          <a:p>
            <a:fld id="{3CA05F78-DD28-415E-B00F-6712ED97DDE3}" type="slidenum">
              <a:rPr lang="en-US" smtClean="0"/>
              <a:pPr/>
              <a:t>22</a:t>
            </a:fld>
            <a:endParaRPr lang="en-US"/>
          </a:p>
        </p:txBody>
      </p:sp>
      <p:sp>
        <p:nvSpPr>
          <p:cNvPr id="22531" name="TextBox 2"/>
          <p:cNvSpPr txBox="1">
            <a:spLocks noChangeArrowheads="1"/>
          </p:cNvSpPr>
          <p:nvPr/>
        </p:nvSpPr>
        <p:spPr bwMode="auto">
          <a:xfrm>
            <a:off x="533400" y="1676400"/>
            <a:ext cx="4648200" cy="470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a:solidFill>
                  <a:srgbClr val="00B050"/>
                </a:solidFill>
              </a:rPr>
              <a:t>123 Main St</a:t>
            </a:r>
          </a:p>
          <a:p>
            <a:pPr eaLnBrk="1" hangingPunct="1"/>
            <a:r>
              <a:rPr lang="en-US" sz="1200">
                <a:solidFill>
                  <a:srgbClr val="00B050"/>
                </a:solidFill>
              </a:rPr>
              <a:t>Stokes, NC 28574</a:t>
            </a:r>
          </a:p>
          <a:p>
            <a:pPr eaLnBrk="1" hangingPunct="1"/>
            <a:r>
              <a:rPr lang="en-US" sz="1200"/>
              <a:t>4/19/2010</a:t>
            </a:r>
          </a:p>
          <a:p>
            <a:pPr eaLnBrk="1" hangingPunct="1"/>
            <a:endParaRPr lang="en-US" sz="1200"/>
          </a:p>
          <a:p>
            <a:pPr eaLnBrk="1" hangingPunct="1"/>
            <a:r>
              <a:rPr lang="en-US" sz="1200">
                <a:solidFill>
                  <a:srgbClr val="FF0000"/>
                </a:solidFill>
              </a:rPr>
              <a:t>[QS]</a:t>
            </a:r>
          </a:p>
          <a:p>
            <a:pPr eaLnBrk="1" hangingPunct="1"/>
            <a:endParaRPr lang="en-US" sz="1200"/>
          </a:p>
          <a:p>
            <a:pPr eaLnBrk="1" hangingPunct="1"/>
            <a:endParaRPr lang="en-US" sz="1200"/>
          </a:p>
          <a:p>
            <a:pPr eaLnBrk="1" hangingPunct="1"/>
            <a:r>
              <a:rPr lang="en-US" sz="1200">
                <a:solidFill>
                  <a:srgbClr val="00B050"/>
                </a:solidFill>
              </a:rPr>
              <a:t>School Name</a:t>
            </a:r>
          </a:p>
          <a:p>
            <a:pPr eaLnBrk="1" hangingPunct="1"/>
            <a:r>
              <a:rPr lang="en-US" sz="1200"/>
              <a:t>3405 Yankee Hall Road</a:t>
            </a:r>
            <a:br>
              <a:rPr lang="en-US" sz="1200"/>
            </a:br>
            <a:r>
              <a:rPr lang="en-US" sz="1200"/>
              <a:t>Greenville, NC 27834</a:t>
            </a:r>
            <a:br>
              <a:rPr lang="en-US" sz="1200"/>
            </a:br>
            <a:r>
              <a:rPr lang="en-US" sz="1200">
                <a:solidFill>
                  <a:srgbClr val="FF0000"/>
                </a:solidFill>
              </a:rPr>
              <a:t>[DS]</a:t>
            </a:r>
          </a:p>
          <a:p>
            <a:pPr eaLnBrk="1" hangingPunct="1"/>
            <a:r>
              <a:rPr lang="en-US" sz="1200"/>
              <a:t>Dear </a:t>
            </a:r>
            <a:r>
              <a:rPr lang="en-US" sz="1200">
                <a:solidFill>
                  <a:srgbClr val="00B050"/>
                </a:solidFill>
              </a:rPr>
              <a:t>Mr. Jones</a:t>
            </a:r>
            <a:r>
              <a:rPr lang="en-US" sz="1200"/>
              <a:t>, </a:t>
            </a:r>
          </a:p>
          <a:p>
            <a:pPr eaLnBrk="1" hangingPunct="1"/>
            <a:r>
              <a:rPr lang="en-US" sz="1200">
                <a:solidFill>
                  <a:srgbClr val="FF0000"/>
                </a:solidFill>
              </a:rPr>
              <a:t>[DS]</a:t>
            </a:r>
          </a:p>
          <a:p>
            <a:pPr eaLnBrk="1" hangingPunct="1"/>
            <a:r>
              <a:rPr lang="en-US" sz="1200">
                <a:solidFill>
                  <a:srgbClr val="00B050"/>
                </a:solidFill>
              </a:rPr>
              <a:t>On October 24, 2008 we received great news regarding the . . . .</a:t>
            </a:r>
          </a:p>
          <a:p>
            <a:pPr eaLnBrk="1" hangingPunct="1"/>
            <a:r>
              <a:rPr lang="en-US" sz="1200">
                <a:solidFill>
                  <a:srgbClr val="FF0000"/>
                </a:solidFill>
              </a:rPr>
              <a:t>[DS]</a:t>
            </a:r>
          </a:p>
          <a:p>
            <a:pPr eaLnBrk="1" hangingPunct="1"/>
            <a:r>
              <a:rPr lang="en-US" sz="1200">
                <a:solidFill>
                  <a:srgbClr val="00B050"/>
                </a:solidFill>
              </a:rPr>
              <a:t>This is great news because of . . . .</a:t>
            </a:r>
          </a:p>
          <a:p>
            <a:pPr eaLnBrk="1" hangingPunct="1"/>
            <a:r>
              <a:rPr lang="en-US" sz="1200">
                <a:solidFill>
                  <a:srgbClr val="FF0000"/>
                </a:solidFill>
              </a:rPr>
              <a:t>[DS]</a:t>
            </a:r>
          </a:p>
          <a:p>
            <a:pPr eaLnBrk="1" hangingPunct="1"/>
            <a:r>
              <a:rPr lang="en-US" sz="1200"/>
              <a:t>Sincerely,</a:t>
            </a:r>
          </a:p>
          <a:p>
            <a:pPr eaLnBrk="1" hangingPunct="1"/>
            <a:endParaRPr lang="en-US" sz="1200"/>
          </a:p>
          <a:p>
            <a:pPr eaLnBrk="1" hangingPunct="1"/>
            <a:r>
              <a:rPr lang="en-US" sz="1200">
                <a:solidFill>
                  <a:srgbClr val="FF0000"/>
                </a:solidFill>
              </a:rPr>
              <a:t>[QS]</a:t>
            </a:r>
          </a:p>
          <a:p>
            <a:pPr eaLnBrk="1" hangingPunct="1"/>
            <a:endParaRPr lang="en-US" sz="1200"/>
          </a:p>
          <a:p>
            <a:pPr eaLnBrk="1" hangingPunct="1"/>
            <a:endParaRPr lang="en-US" sz="1200"/>
          </a:p>
          <a:p>
            <a:pPr eaLnBrk="1" hangingPunct="1"/>
            <a:r>
              <a:rPr lang="en-US" sz="1200">
                <a:solidFill>
                  <a:srgbClr val="00B050"/>
                </a:solidFill>
              </a:rPr>
              <a:t>Chris Young</a:t>
            </a:r>
          </a:p>
          <a:p>
            <a:pPr eaLnBrk="1" hangingPunct="1"/>
            <a:r>
              <a:rPr lang="en-US" sz="1200">
                <a:solidFill>
                  <a:srgbClr val="FF0000"/>
                </a:solidFill>
              </a:rPr>
              <a:t>[DS]</a:t>
            </a:r>
          </a:p>
          <a:p>
            <a:pPr eaLnBrk="1" hangingPunct="1"/>
            <a:r>
              <a:rPr lang="en-US" sz="1200">
                <a:solidFill>
                  <a:srgbClr val="00B050"/>
                </a:solidFill>
              </a:rPr>
              <a:t>cy</a:t>
            </a:r>
          </a:p>
        </p:txBody>
      </p:sp>
      <p:sp>
        <p:nvSpPr>
          <p:cNvPr id="22532" name="TextBox 3"/>
          <p:cNvSpPr txBox="1">
            <a:spLocks noChangeArrowheads="1"/>
          </p:cNvSpPr>
          <p:nvPr/>
        </p:nvSpPr>
        <p:spPr bwMode="auto">
          <a:xfrm>
            <a:off x="5029200" y="2439988"/>
            <a:ext cx="4038600" cy="403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0000"/>
              </a:lnSpc>
            </a:pPr>
            <a:r>
              <a:rPr lang="en-US" sz="2000" u="sng"/>
              <a:t>Parts of a letter:</a:t>
            </a:r>
          </a:p>
          <a:p>
            <a:pPr eaLnBrk="1" hangingPunct="1">
              <a:lnSpc>
                <a:spcPct val="80000"/>
              </a:lnSpc>
            </a:pPr>
            <a:endParaRPr lang="en-US" sz="2000" u="sng"/>
          </a:p>
          <a:p>
            <a:pPr eaLnBrk="1" hangingPunct="1">
              <a:lnSpc>
                <a:spcPct val="80000"/>
              </a:lnSpc>
              <a:buFont typeface="Wingdings" pitchFamily="2" charset="2"/>
              <a:buAutoNum type="arabicPeriod"/>
            </a:pPr>
            <a:r>
              <a:rPr lang="en-US" sz="2000">
                <a:solidFill>
                  <a:srgbClr val="00B050"/>
                </a:solidFill>
              </a:rPr>
              <a:t>Return Address</a:t>
            </a:r>
          </a:p>
          <a:p>
            <a:pPr eaLnBrk="1" hangingPunct="1">
              <a:lnSpc>
                <a:spcPct val="80000"/>
              </a:lnSpc>
              <a:buFont typeface="Wingdings" pitchFamily="2" charset="2"/>
              <a:buAutoNum type="arabicPeriod"/>
            </a:pPr>
            <a:r>
              <a:rPr lang="en-US" sz="2000"/>
              <a:t>Dateline</a:t>
            </a:r>
          </a:p>
          <a:p>
            <a:pPr eaLnBrk="1" hangingPunct="1">
              <a:lnSpc>
                <a:spcPct val="80000"/>
              </a:lnSpc>
              <a:buFont typeface="Wingdings" pitchFamily="2" charset="2"/>
              <a:buAutoNum type="arabicPeriod"/>
            </a:pPr>
            <a:r>
              <a:rPr lang="en-US" sz="2000"/>
              <a:t>Letter Address/Inside Address</a:t>
            </a:r>
          </a:p>
          <a:p>
            <a:pPr eaLnBrk="1" hangingPunct="1">
              <a:lnSpc>
                <a:spcPct val="80000"/>
              </a:lnSpc>
              <a:buFont typeface="Wingdings" pitchFamily="2" charset="2"/>
              <a:buAutoNum type="arabicPeriod"/>
            </a:pPr>
            <a:r>
              <a:rPr lang="en-US" sz="2000"/>
              <a:t>Salutation</a:t>
            </a:r>
          </a:p>
          <a:p>
            <a:pPr eaLnBrk="1" hangingPunct="1">
              <a:lnSpc>
                <a:spcPct val="80000"/>
              </a:lnSpc>
              <a:buFont typeface="Wingdings" pitchFamily="2" charset="2"/>
              <a:buAutoNum type="arabicPeriod"/>
            </a:pPr>
            <a:r>
              <a:rPr lang="en-US" sz="2000">
                <a:solidFill>
                  <a:srgbClr val="00B050"/>
                </a:solidFill>
              </a:rPr>
              <a:t>Body (most of paper)</a:t>
            </a:r>
          </a:p>
          <a:p>
            <a:pPr eaLnBrk="1" hangingPunct="1">
              <a:lnSpc>
                <a:spcPct val="80000"/>
              </a:lnSpc>
              <a:buFont typeface="Wingdings" pitchFamily="2" charset="2"/>
              <a:buAutoNum type="arabicPeriod"/>
            </a:pPr>
            <a:r>
              <a:rPr lang="en-US" sz="2000"/>
              <a:t>Complimentary Close</a:t>
            </a:r>
          </a:p>
          <a:p>
            <a:pPr eaLnBrk="1" hangingPunct="1">
              <a:lnSpc>
                <a:spcPct val="80000"/>
              </a:lnSpc>
              <a:buFont typeface="Wingdings" pitchFamily="2" charset="2"/>
              <a:buAutoNum type="arabicPeriod"/>
            </a:pPr>
            <a:r>
              <a:rPr lang="en-US" sz="2000"/>
              <a:t>Handwritten Signature</a:t>
            </a:r>
          </a:p>
          <a:p>
            <a:pPr eaLnBrk="1" hangingPunct="1">
              <a:lnSpc>
                <a:spcPct val="80000"/>
              </a:lnSpc>
              <a:buFont typeface="Wingdings" pitchFamily="2" charset="2"/>
              <a:buAutoNum type="arabicPeriod"/>
            </a:pPr>
            <a:r>
              <a:rPr lang="en-US" sz="2000"/>
              <a:t>Keyed Name</a:t>
            </a:r>
          </a:p>
          <a:p>
            <a:pPr eaLnBrk="1" hangingPunct="1">
              <a:lnSpc>
                <a:spcPct val="80000"/>
              </a:lnSpc>
              <a:buFont typeface="Wingdings" pitchFamily="2" charset="2"/>
              <a:buAutoNum type="arabicPeriod"/>
            </a:pPr>
            <a:r>
              <a:rPr lang="en-US" sz="2000"/>
              <a:t>Typist Initials</a:t>
            </a:r>
          </a:p>
          <a:p>
            <a:pPr eaLnBrk="1" hangingPunct="1">
              <a:lnSpc>
                <a:spcPct val="80000"/>
              </a:lnSpc>
              <a:buFont typeface="Wingdings" pitchFamily="2" charset="2"/>
              <a:buAutoNum type="arabicPeriod"/>
            </a:pPr>
            <a:endParaRPr lang="en-US" sz="2000"/>
          </a:p>
          <a:p>
            <a:pPr eaLnBrk="1" hangingPunct="1">
              <a:lnSpc>
                <a:spcPct val="80000"/>
              </a:lnSpc>
            </a:pPr>
            <a:endParaRPr lang="en-US" sz="2000"/>
          </a:p>
          <a:p>
            <a:pPr eaLnBrk="1" hangingPunct="1">
              <a:lnSpc>
                <a:spcPct val="80000"/>
              </a:lnSpc>
            </a:pPr>
            <a:endParaRPr lang="en-US" sz="2000"/>
          </a:p>
          <a:p>
            <a:pPr eaLnBrk="1" hangingPunct="1">
              <a:lnSpc>
                <a:spcPct val="80000"/>
              </a:lnSpc>
            </a:pPr>
            <a:r>
              <a:rPr lang="en-US" sz="2000">
                <a:solidFill>
                  <a:srgbClr val="00B050"/>
                </a:solidFill>
              </a:rPr>
              <a:t>GREEN</a:t>
            </a:r>
            <a:r>
              <a:rPr lang="en-US" sz="2000"/>
              <a:t> – You change for Project!</a:t>
            </a:r>
          </a:p>
          <a:p>
            <a:pPr eaLnBrk="1" hangingPunct="1">
              <a:lnSpc>
                <a:spcPct val="80000"/>
              </a:lnSpc>
            </a:pPr>
            <a:r>
              <a:rPr lang="en-US" sz="2000">
                <a:solidFill>
                  <a:srgbClr val="FF0000"/>
                </a:solidFill>
              </a:rPr>
              <a:t>RED</a:t>
            </a:r>
            <a:r>
              <a:rPr lang="en-US" sz="2000"/>
              <a:t> – Spacing – Do not type!</a:t>
            </a:r>
          </a:p>
        </p:txBody>
      </p:sp>
      <p:cxnSp>
        <p:nvCxnSpPr>
          <p:cNvPr id="6" name="Straight Arrow Connector 5"/>
          <p:cNvCxnSpPr/>
          <p:nvPr/>
        </p:nvCxnSpPr>
        <p:spPr>
          <a:xfrm rot="10800000">
            <a:off x="1905000" y="1981200"/>
            <a:ext cx="3200400" cy="1066800"/>
          </a:xfrm>
          <a:prstGeom prst="straightConnector1">
            <a:avLst/>
          </a:prstGeom>
          <a:ln>
            <a:solidFill>
              <a:srgbClr val="00B050"/>
            </a:solidFill>
            <a:tailEnd type="arrow"/>
          </a:ln>
        </p:spPr>
        <p:style>
          <a:lnRef idx="3">
            <a:schemeClr val="dk1"/>
          </a:lnRef>
          <a:fillRef idx="0">
            <a:schemeClr val="dk1"/>
          </a:fillRef>
          <a:effectRef idx="2">
            <a:schemeClr val="dk1"/>
          </a:effectRef>
          <a:fontRef idx="minor">
            <a:schemeClr val="tx1"/>
          </a:fontRef>
        </p:style>
      </p:cxnSp>
      <p:cxnSp>
        <p:nvCxnSpPr>
          <p:cNvPr id="8" name="Straight Arrow Connector 7"/>
          <p:cNvCxnSpPr/>
          <p:nvPr/>
        </p:nvCxnSpPr>
        <p:spPr>
          <a:xfrm rot="10800000">
            <a:off x="1371600" y="2209800"/>
            <a:ext cx="3733800" cy="1066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rot="10800000">
            <a:off x="2209800" y="3200400"/>
            <a:ext cx="28956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rot="10800000">
            <a:off x="1752600" y="3810000"/>
            <a:ext cx="33528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rot="10800000" flipV="1">
            <a:off x="4648200" y="4038600"/>
            <a:ext cx="381000" cy="76200"/>
          </a:xfrm>
          <a:prstGeom prst="straightConnector1">
            <a:avLst/>
          </a:prstGeom>
          <a:ln>
            <a:solidFill>
              <a:srgbClr val="00B050"/>
            </a:solidFill>
            <a:tailEnd type="arrow"/>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rot="10800000" flipV="1">
            <a:off x="1295400" y="4267200"/>
            <a:ext cx="3810000" cy="609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a:xfrm rot="10800000" flipV="1">
            <a:off x="1676400" y="4495800"/>
            <a:ext cx="3429000" cy="838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rot="10800000" flipV="1">
            <a:off x="1447800" y="4800600"/>
            <a:ext cx="3657600" cy="9906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rot="10800000" flipV="1">
            <a:off x="838200" y="5029200"/>
            <a:ext cx="4267200" cy="1143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6" name="Right Brace 25"/>
          <p:cNvSpPr/>
          <p:nvPr/>
        </p:nvSpPr>
        <p:spPr>
          <a:xfrm flipH="1">
            <a:off x="381000" y="4114800"/>
            <a:ext cx="228600" cy="533400"/>
          </a:xfrm>
          <a:prstGeom prst="rightBrace">
            <a:avLst>
              <a:gd name="adj1" fmla="val 8333"/>
              <a:gd name="adj2" fmla="val 50000"/>
            </a:avLst>
          </a:prstGeom>
          <a:ln>
            <a:solidFill>
              <a:srgbClr val="00B050"/>
            </a:solidFill>
          </a:ln>
        </p:spPr>
        <p:style>
          <a:lnRef idx="3">
            <a:schemeClr val="dk1"/>
          </a:lnRef>
          <a:fillRef idx="0">
            <a:schemeClr val="dk1"/>
          </a:fillRef>
          <a:effectRef idx="2">
            <a:schemeClr val="dk1"/>
          </a:effectRef>
          <a:fontRef idx="minor">
            <a:schemeClr val="tx1"/>
          </a:fontRef>
        </p:style>
        <p:txBody>
          <a:bodyPr anchor="ctr"/>
          <a:lstStyle/>
          <a:p>
            <a:pPr algn="ctr">
              <a:defRPr/>
            </a:pPr>
            <a:endParaRPr lang="en-US"/>
          </a:p>
        </p:txBody>
      </p:sp>
    </p:spTree>
    <p:extLst>
      <p:ext uri="{BB962C8B-B14F-4D97-AF65-F5344CB8AC3E}">
        <p14:creationId xmlns:p14="http://schemas.microsoft.com/office/powerpoint/2010/main" xmlns="" val="3620549191"/>
      </p:ext>
    </p:extLst>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48083" y="228601"/>
            <a:ext cx="8882062" cy="914400"/>
          </a:xfrm>
        </p:spPr>
        <p:txBody>
          <a:bodyPr>
            <a:normAutofit fontScale="90000"/>
          </a:bodyPr>
          <a:lstStyle/>
          <a:p>
            <a:pPr algn="ctr"/>
            <a:r>
              <a:rPr lang="en-US" sz="3600" dirty="0"/>
              <a:t>Understand that parameters can be mixed and matched –8 Possibilities</a:t>
            </a:r>
          </a:p>
        </p:txBody>
      </p:sp>
      <p:sp>
        <p:nvSpPr>
          <p:cNvPr id="7" name="Slide Number Placeholder 6"/>
          <p:cNvSpPr>
            <a:spLocks noGrp="1"/>
          </p:cNvSpPr>
          <p:nvPr>
            <p:ph type="sldNum" sz="quarter" idx="12"/>
          </p:nvPr>
        </p:nvSpPr>
        <p:spPr/>
        <p:txBody>
          <a:bodyPr>
            <a:normAutofit fontScale="85000" lnSpcReduction="20000"/>
          </a:bodyPr>
          <a:lstStyle/>
          <a:p>
            <a:fld id="{D08A4594-98E9-45E0-AE60-D48D0FB8DC5C}" type="slidenum">
              <a:rPr lang="en-US"/>
              <a:pPr/>
              <a:t>23</a:t>
            </a:fld>
            <a:endParaRPr lang="en-US"/>
          </a:p>
        </p:txBody>
      </p:sp>
      <p:graphicFrame>
        <p:nvGraphicFramePr>
          <p:cNvPr id="40964" name="Object 4"/>
          <p:cNvGraphicFramePr>
            <a:graphicFrameLocks noGrp="1" noChangeAspect="1"/>
          </p:cNvGraphicFramePr>
          <p:nvPr>
            <p:ph sz="quarter" idx="1"/>
          </p:nvPr>
        </p:nvGraphicFramePr>
        <p:xfrm>
          <a:off x="685800" y="2133600"/>
          <a:ext cx="6846888" cy="3616325"/>
        </p:xfrm>
        <a:graphic>
          <a:graphicData uri="http://schemas.openxmlformats.org/presentationml/2006/ole">
            <p:oleObj spid="_x0000_s1026" name="Worksheet" r:id="rId4" imgW="7876800" imgH="4161600" progId="Excel.Sheet.8">
              <p:embed/>
            </p:oleObj>
          </a:graphicData>
        </a:graphic>
      </p:graphicFrame>
      <p:pic>
        <p:nvPicPr>
          <p:cNvPr id="40963" name="Picture 3" descr="BD04914_">
            <a:hlinkClick r:id="" action="ppaction://hlinkshowjump?jump=firstslide"/>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5800" y="5611813"/>
            <a:ext cx="1828800" cy="124618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74001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5"/>
          <p:cNvSpPr>
            <a:spLocks noGrp="1" noChangeArrowheads="1"/>
          </p:cNvSpPr>
          <p:nvPr>
            <p:ph type="title"/>
          </p:nvPr>
        </p:nvSpPr>
        <p:spPr/>
        <p:txBody>
          <a:bodyPr/>
          <a:lstStyle/>
          <a:p>
            <a:r>
              <a:rPr lang="en-US">
                <a:hlinkClick r:id="" action="ppaction://hlinkshowjump?jump=lastslideviewed"/>
              </a:rPr>
              <a:t>Example:  </a:t>
            </a:r>
            <a:r>
              <a:rPr lang="en-US"/>
              <a:t>Block/mixed punctuation</a:t>
            </a:r>
          </a:p>
        </p:txBody>
      </p:sp>
      <p:sp>
        <p:nvSpPr>
          <p:cNvPr id="6" name="Slide Number Placeholder 5"/>
          <p:cNvSpPr>
            <a:spLocks noGrp="1"/>
          </p:cNvSpPr>
          <p:nvPr>
            <p:ph type="sldNum" sz="quarter" idx="12"/>
          </p:nvPr>
        </p:nvSpPr>
        <p:spPr/>
        <p:txBody>
          <a:bodyPr>
            <a:normAutofit fontScale="85000" lnSpcReduction="20000"/>
          </a:bodyPr>
          <a:lstStyle/>
          <a:p>
            <a:fld id="{8AD7FB10-553B-4052-AAA9-A105169951F6}" type="slidenum">
              <a:rPr lang="en-US"/>
              <a:pPr/>
              <a:t>24</a:t>
            </a:fld>
            <a:endParaRPr lang="en-US"/>
          </a:p>
        </p:txBody>
      </p:sp>
      <p:graphicFrame>
        <p:nvGraphicFramePr>
          <p:cNvPr id="46084" name="Object 4"/>
          <p:cNvGraphicFramePr>
            <a:graphicFrameLocks noChangeAspect="1"/>
          </p:cNvGraphicFramePr>
          <p:nvPr/>
        </p:nvGraphicFramePr>
        <p:xfrm>
          <a:off x="2254250" y="1447800"/>
          <a:ext cx="3914775" cy="4749800"/>
        </p:xfrm>
        <a:graphic>
          <a:graphicData uri="http://schemas.openxmlformats.org/presentationml/2006/ole">
            <p:oleObj spid="_x0000_s2050" name="Document" r:id="rId3" imgW="6177921" imgH="7496595" progId="Word.Document.8">
              <p:embed/>
            </p:oleObj>
          </a:graphicData>
        </a:graphic>
      </p:graphicFrame>
    </p:spTree>
    <p:extLst>
      <p:ext uri="{BB962C8B-B14F-4D97-AF65-F5344CB8AC3E}">
        <p14:creationId xmlns:p14="http://schemas.microsoft.com/office/powerpoint/2010/main" xmlns="" val="14074560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r>
              <a:rPr lang="en-US" sz="4000">
                <a:hlinkClick r:id="" action="ppaction://hlinkshowjump?jump=lastslideviewed"/>
              </a:rPr>
              <a:t>Example: </a:t>
            </a:r>
            <a:r>
              <a:rPr lang="en-US" sz="4000"/>
              <a:t>Modified Block/Open Punctuation</a:t>
            </a:r>
          </a:p>
        </p:txBody>
      </p:sp>
      <p:sp>
        <p:nvSpPr>
          <p:cNvPr id="7" name="Slide Number Placeholder 6"/>
          <p:cNvSpPr>
            <a:spLocks noGrp="1"/>
          </p:cNvSpPr>
          <p:nvPr>
            <p:ph type="sldNum" sz="quarter" idx="12"/>
          </p:nvPr>
        </p:nvSpPr>
        <p:spPr/>
        <p:txBody>
          <a:bodyPr>
            <a:normAutofit fontScale="85000" lnSpcReduction="20000"/>
          </a:bodyPr>
          <a:lstStyle/>
          <a:p>
            <a:fld id="{8557C948-8300-4D74-8F16-B8434ADBBA27}" type="slidenum">
              <a:rPr lang="en-US"/>
              <a:pPr/>
              <a:t>25</a:t>
            </a:fld>
            <a:endParaRPr lang="en-US"/>
          </a:p>
        </p:txBody>
      </p:sp>
      <p:graphicFrame>
        <p:nvGraphicFramePr>
          <p:cNvPr id="48132" name="Object 4"/>
          <p:cNvGraphicFramePr>
            <a:graphicFrameLocks noGrp="1" noChangeAspect="1"/>
          </p:cNvGraphicFramePr>
          <p:nvPr>
            <p:ph sz="quarter" idx="1"/>
          </p:nvPr>
        </p:nvGraphicFramePr>
        <p:xfrm>
          <a:off x="2138363" y="1447800"/>
          <a:ext cx="4106862" cy="4983163"/>
        </p:xfrm>
        <a:graphic>
          <a:graphicData uri="http://schemas.openxmlformats.org/presentationml/2006/ole">
            <p:oleObj spid="_x0000_s3074" name="Document" r:id="rId3" imgW="6177921" imgH="7496595" progId="Word.Document.8">
              <p:embed/>
            </p:oleObj>
          </a:graphicData>
        </a:graphic>
      </p:graphicFrame>
      <p:graphicFrame>
        <p:nvGraphicFramePr>
          <p:cNvPr id="48134" name="Object 6"/>
          <p:cNvGraphicFramePr>
            <a:graphicFrameLocks noChangeAspect="1"/>
          </p:cNvGraphicFramePr>
          <p:nvPr/>
        </p:nvGraphicFramePr>
        <p:xfrm>
          <a:off x="1524000" y="1397000"/>
          <a:ext cx="6096000" cy="4064000"/>
        </p:xfrm>
        <a:graphic>
          <a:graphicData uri="http://schemas.openxmlformats.org/presentationml/2006/ole">
            <p:oleObj spid="_x0000_s3075" name="Document" r:id="rId4" imgW="6092156" imgH="4062680" progId="Word.Document.8">
              <p:embed/>
            </p:oleObj>
          </a:graphicData>
        </a:graphic>
      </p:graphicFrame>
    </p:spTree>
    <p:extLst>
      <p:ext uri="{BB962C8B-B14F-4D97-AF65-F5344CB8AC3E}">
        <p14:creationId xmlns:p14="http://schemas.microsoft.com/office/powerpoint/2010/main" xmlns="" val="40419738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9" name="Rectangle 11"/>
          <p:cNvSpPr>
            <a:spLocks noGrp="1" noChangeArrowheads="1"/>
          </p:cNvSpPr>
          <p:nvPr>
            <p:ph type="title"/>
          </p:nvPr>
        </p:nvSpPr>
        <p:spPr/>
        <p:txBody>
          <a:bodyPr/>
          <a:lstStyle/>
          <a:p>
            <a:r>
              <a:rPr lang="en-US">
                <a:hlinkClick r:id="" action="ppaction://hlinkshowjump?jump=lastslideviewed"/>
              </a:rPr>
              <a:t>Letterhead</a:t>
            </a:r>
            <a:endParaRPr lang="en-US"/>
          </a:p>
        </p:txBody>
      </p:sp>
      <p:sp>
        <p:nvSpPr>
          <p:cNvPr id="6" name="Slide Number Placeholder 5"/>
          <p:cNvSpPr>
            <a:spLocks noGrp="1"/>
          </p:cNvSpPr>
          <p:nvPr>
            <p:ph type="sldNum" sz="quarter" idx="12"/>
          </p:nvPr>
        </p:nvSpPr>
        <p:spPr/>
        <p:txBody>
          <a:bodyPr>
            <a:normAutofit fontScale="85000" lnSpcReduction="20000"/>
          </a:bodyPr>
          <a:lstStyle/>
          <a:p>
            <a:fld id="{CA736929-1E91-4C79-93E4-B26C499003FE}" type="slidenum">
              <a:rPr lang="en-US"/>
              <a:pPr/>
              <a:t>26</a:t>
            </a:fld>
            <a:endParaRPr lang="en-US"/>
          </a:p>
        </p:txBody>
      </p:sp>
      <p:graphicFrame>
        <p:nvGraphicFramePr>
          <p:cNvPr id="53258" name="Object 10"/>
          <p:cNvGraphicFramePr>
            <a:graphicFrameLocks noGrp="1" noChangeAspect="1"/>
          </p:cNvGraphicFramePr>
          <p:nvPr>
            <p:ph sz="quarter" idx="1"/>
          </p:nvPr>
        </p:nvGraphicFramePr>
        <p:xfrm>
          <a:off x="1528763" y="1828800"/>
          <a:ext cx="6086475" cy="4002088"/>
        </p:xfrm>
        <a:graphic>
          <a:graphicData uri="http://schemas.openxmlformats.org/presentationml/2006/ole">
            <p:oleObj spid="_x0000_s4098" name="Document" r:id="rId3" imgW="6177921" imgH="4062680" progId="Word.Document.8">
              <p:embed/>
            </p:oleObj>
          </a:graphicData>
        </a:graphic>
      </p:graphicFrame>
    </p:spTree>
    <p:extLst>
      <p:ext uri="{BB962C8B-B14F-4D97-AF65-F5344CB8AC3E}">
        <p14:creationId xmlns:p14="http://schemas.microsoft.com/office/powerpoint/2010/main" xmlns="" val="37160321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4400" smtClean="0"/>
              <a:t>Letterhead Examples</a:t>
            </a:r>
          </a:p>
        </p:txBody>
      </p:sp>
      <p:sp>
        <p:nvSpPr>
          <p:cNvPr id="7" name="Slide Number Placeholder 6"/>
          <p:cNvSpPr>
            <a:spLocks noGrp="1"/>
          </p:cNvSpPr>
          <p:nvPr>
            <p:ph type="sldNum" sz="quarter" idx="12"/>
          </p:nvPr>
        </p:nvSpPr>
        <p:spPr/>
        <p:txBody>
          <a:bodyPr>
            <a:normAutofit fontScale="85000" lnSpcReduction="20000"/>
          </a:bodyPr>
          <a:lstStyle/>
          <a:p>
            <a:fld id="{3CA05F78-DD28-415E-B00F-6712ED97DDE3}" type="slidenum">
              <a:rPr lang="en-US" smtClean="0"/>
              <a:pPr/>
              <a:t>27</a:t>
            </a:fld>
            <a:endParaRPr lang="en-US"/>
          </a:p>
        </p:txBody>
      </p:sp>
      <p:pic>
        <p:nvPicPr>
          <p:cNvPr id="819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3125" t="28125" r="28125" b="52083"/>
          <a:stretch>
            <a:fillRect/>
          </a:stretch>
        </p:blipFill>
        <p:spPr bwMode="auto">
          <a:xfrm>
            <a:off x="990600" y="1828800"/>
            <a:ext cx="6019800" cy="1300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6"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l="3125" t="28612" r="28906" b="57292"/>
          <a:stretch>
            <a:fillRect/>
          </a:stretch>
        </p:blipFill>
        <p:spPr bwMode="auto">
          <a:xfrm>
            <a:off x="304800" y="4267200"/>
            <a:ext cx="7086600" cy="1101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7"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l="3125" t="28125" r="28906" b="57292"/>
          <a:stretch>
            <a:fillRect/>
          </a:stretch>
        </p:blipFill>
        <p:spPr bwMode="auto">
          <a:xfrm>
            <a:off x="2514600" y="3124200"/>
            <a:ext cx="66294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8"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l="781" t="17708" r="64063" b="71875"/>
          <a:stretch>
            <a:fillRect/>
          </a:stretch>
        </p:blipFill>
        <p:spPr bwMode="auto">
          <a:xfrm>
            <a:off x="2933700" y="5486400"/>
            <a:ext cx="5372100"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58649567"/>
      </p:ext>
    </p:extLst>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l="4800" t="11667" r="51599" b="10001"/>
          <a:stretch>
            <a:fillRect/>
          </a:stretch>
        </p:blipFill>
        <p:spPr bwMode="auto">
          <a:xfrm>
            <a:off x="5029200" y="1676400"/>
            <a:ext cx="3590925"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21" name="Rectangle 5"/>
          <p:cNvSpPr>
            <a:spLocks noChangeArrowheads="1"/>
          </p:cNvSpPr>
          <p:nvPr/>
        </p:nvSpPr>
        <p:spPr bwMode="auto">
          <a:xfrm>
            <a:off x="685800" y="0"/>
            <a:ext cx="8458200" cy="1600200"/>
          </a:xfrm>
          <a:prstGeom prst="rect">
            <a:avLst/>
          </a:prstGeom>
          <a:solidFill>
            <a:srgbClr val="000000"/>
          </a:solidFill>
          <a:ln>
            <a:noFill/>
          </a:ln>
          <a:extLst>
            <a:ext uri="{91240B29-F687-4F45-9708-019B960494DF}">
              <a14:hiddenLine xmlns:a14="http://schemas.microsoft.com/office/drawing/2010/main" xmlns="" w="9525">
                <a:solidFill>
                  <a:schemeClr val="tx1"/>
                </a:solidFill>
                <a:miter lim="800000"/>
                <a:headEnd/>
                <a:tailEnd/>
              </a14:hiddenLine>
            </a:ext>
          </a:extLst>
        </p:spPr>
        <p:txBody>
          <a:bodyPr anchor="ctr"/>
          <a:lstStyle/>
          <a:p>
            <a:pPr algn="ctr" eaLnBrk="1" hangingPunct="1"/>
            <a:r>
              <a:rPr lang="en-US" altLang="zh-CN" sz="4400" b="1">
                <a:effectLst>
                  <a:outerShdw blurRad="38100" dist="38100" dir="2700000" algn="tl">
                    <a:srgbClr val="000514"/>
                  </a:outerShdw>
                </a:effectLst>
                <a:ea typeface="宋体" pitchFamily="2" charset="-122"/>
              </a:rPr>
              <a:t>Overview of Letter Parts</a:t>
            </a:r>
          </a:p>
        </p:txBody>
      </p:sp>
      <p:sp>
        <p:nvSpPr>
          <p:cNvPr id="9222" name="Rectangle 6"/>
          <p:cNvSpPr>
            <a:spLocks noChangeArrowheads="1"/>
          </p:cNvSpPr>
          <p:nvPr/>
        </p:nvSpPr>
        <p:spPr bwMode="auto">
          <a:xfrm>
            <a:off x="609600" y="1676400"/>
            <a:ext cx="4152900" cy="4724400"/>
          </a:xfrm>
          <a:prstGeom prst="rect">
            <a:avLst/>
          </a:prstGeom>
          <a:gradFill rotWithShape="0">
            <a:gsLst>
              <a:gs pos="0">
                <a:srgbClr val="FFCC66"/>
              </a:gs>
              <a:gs pos="100000">
                <a:srgbClr val="FFCC99"/>
              </a:gs>
            </a:gsLst>
            <a:lin ang="5400000" scaled="1"/>
          </a:gradFill>
          <a:ln>
            <a:noFill/>
          </a:ln>
          <a:extLst>
            <a:ext uri="{91240B29-F687-4F45-9708-019B960494DF}">
              <a14:hiddenLine xmlns:a14="http://schemas.microsoft.com/office/drawing/2010/main" xmlns="" w="9525">
                <a:solidFill>
                  <a:schemeClr val="tx1"/>
                </a:solidFill>
                <a:miter lim="800000"/>
                <a:headEnd/>
                <a:tailEnd/>
              </a14:hiddenLine>
            </a:ext>
          </a:extLst>
        </p:spPr>
        <p:txBody>
          <a:bodyPr tIns="274320"/>
          <a:lstStyle/>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Letterhead</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Dateline</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Letter Address</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Salutation</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Body</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Complimentary Closing </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Writer’s Name and Title</a:t>
            </a:r>
          </a:p>
          <a:p>
            <a:pPr marL="342900" indent="-227013" eaLnBrk="1" hangingPunct="1">
              <a:spcBef>
                <a:spcPct val="35000"/>
              </a:spcBef>
              <a:buClr>
                <a:schemeClr val="hlink"/>
              </a:buClr>
              <a:buSzPct val="70000"/>
              <a:buFont typeface="Wingdings" pitchFamily="2" charset="2"/>
              <a:buChar char="n"/>
            </a:pPr>
            <a:r>
              <a:rPr lang="en-US" altLang="zh-CN" sz="2400">
                <a:solidFill>
                  <a:srgbClr val="333300"/>
                </a:solidFill>
                <a:effectLst>
                  <a:outerShdw blurRad="38100" dist="38100" dir="2700000" algn="tl">
                    <a:srgbClr val="000000"/>
                  </a:outerShdw>
                </a:effectLst>
                <a:ea typeface="宋体" pitchFamily="2" charset="-122"/>
              </a:rPr>
              <a:t>Reference Initials</a:t>
            </a:r>
            <a:endParaRPr lang="en-US" altLang="zh-CN" sz="2800">
              <a:solidFill>
                <a:srgbClr val="333300"/>
              </a:solidFill>
              <a:effectLst>
                <a:outerShdw blurRad="38100" dist="38100" dir="2700000" algn="tl">
                  <a:srgbClr val="000000"/>
                </a:outerShdw>
              </a:effectLst>
              <a:ea typeface="宋体" pitchFamily="2" charset="-122"/>
            </a:endParaRPr>
          </a:p>
        </p:txBody>
      </p:sp>
      <p:grpSp>
        <p:nvGrpSpPr>
          <p:cNvPr id="2" name="Group 7"/>
          <p:cNvGrpSpPr>
            <a:grpSpLocks/>
          </p:cNvGrpSpPr>
          <p:nvPr/>
        </p:nvGrpSpPr>
        <p:grpSpPr bwMode="auto">
          <a:xfrm>
            <a:off x="762000" y="2328863"/>
            <a:ext cx="4648200" cy="563562"/>
            <a:chOff x="480" y="1467"/>
            <a:chExt cx="2928" cy="355"/>
          </a:xfrm>
        </p:grpSpPr>
        <p:sp>
          <p:nvSpPr>
            <p:cNvPr id="9224" name="AutoShape 8"/>
            <p:cNvSpPr>
              <a:spLocks noChangeArrowheads="1"/>
            </p:cNvSpPr>
            <p:nvPr/>
          </p:nvSpPr>
          <p:spPr bwMode="auto">
            <a:xfrm>
              <a:off x="2928" y="1668"/>
              <a:ext cx="480" cy="154"/>
            </a:xfrm>
            <a:prstGeom prst="rightArrow">
              <a:avLst>
                <a:gd name="adj1" fmla="val 50000"/>
                <a:gd name="adj2" fmla="val 77922"/>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5" name="Rectangle 9"/>
            <p:cNvSpPr>
              <a:spLocks noChangeArrowheads="1"/>
            </p:cNvSpPr>
            <p:nvPr/>
          </p:nvSpPr>
          <p:spPr bwMode="auto">
            <a:xfrm>
              <a:off x="480" y="1467"/>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 name="Group 10"/>
          <p:cNvGrpSpPr>
            <a:grpSpLocks/>
          </p:cNvGrpSpPr>
          <p:nvPr/>
        </p:nvGrpSpPr>
        <p:grpSpPr bwMode="auto">
          <a:xfrm>
            <a:off x="762000" y="2819400"/>
            <a:ext cx="5729288" cy="685800"/>
            <a:chOff x="480" y="1776"/>
            <a:chExt cx="3609" cy="432"/>
          </a:xfrm>
        </p:grpSpPr>
        <p:grpSp>
          <p:nvGrpSpPr>
            <p:cNvPr id="4" name="Group 11"/>
            <p:cNvGrpSpPr>
              <a:grpSpLocks/>
            </p:cNvGrpSpPr>
            <p:nvPr/>
          </p:nvGrpSpPr>
          <p:grpSpPr bwMode="auto">
            <a:xfrm>
              <a:off x="2928" y="1920"/>
              <a:ext cx="1161" cy="288"/>
              <a:chOff x="2928" y="1920"/>
              <a:chExt cx="1161" cy="288"/>
            </a:xfrm>
          </p:grpSpPr>
          <p:sp>
            <p:nvSpPr>
              <p:cNvPr id="9228" name="AutoShape 12"/>
              <p:cNvSpPr>
                <a:spLocks noChangeArrowheads="1"/>
              </p:cNvSpPr>
              <p:nvPr/>
            </p:nvSpPr>
            <p:spPr bwMode="auto">
              <a:xfrm>
                <a:off x="3408" y="1920"/>
                <a:ext cx="681" cy="288"/>
              </a:xfrm>
              <a:prstGeom prst="bracketPair">
                <a:avLst>
                  <a:gd name="adj" fmla="val 16667"/>
                </a:avLst>
              </a:prstGeom>
              <a:noFill/>
              <a:ln w="38100" cap="sq">
                <a:solidFill>
                  <a:schemeClr val="hlink"/>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9" name="AutoShape 13"/>
              <p:cNvSpPr>
                <a:spLocks noChangeArrowheads="1"/>
              </p:cNvSpPr>
              <p:nvPr/>
            </p:nvSpPr>
            <p:spPr bwMode="auto">
              <a:xfrm>
                <a:off x="2928" y="1982"/>
                <a:ext cx="432" cy="154"/>
              </a:xfrm>
              <a:prstGeom prst="rightArrow">
                <a:avLst>
                  <a:gd name="adj1" fmla="val 50000"/>
                  <a:gd name="adj2" fmla="val 70130"/>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230" name="Rectangle 14"/>
            <p:cNvSpPr>
              <a:spLocks noChangeArrowheads="1"/>
            </p:cNvSpPr>
            <p:nvPr/>
          </p:nvSpPr>
          <p:spPr bwMode="auto">
            <a:xfrm>
              <a:off x="480" y="1776"/>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5" name="Group 15"/>
          <p:cNvGrpSpPr>
            <a:grpSpLocks/>
          </p:cNvGrpSpPr>
          <p:nvPr/>
        </p:nvGrpSpPr>
        <p:grpSpPr bwMode="auto">
          <a:xfrm>
            <a:off x="762000" y="3319463"/>
            <a:ext cx="4648200" cy="414337"/>
            <a:chOff x="480" y="2091"/>
            <a:chExt cx="2928" cy="261"/>
          </a:xfrm>
        </p:grpSpPr>
        <p:sp>
          <p:nvSpPr>
            <p:cNvPr id="9232" name="AutoShape 16"/>
            <p:cNvSpPr>
              <a:spLocks noChangeArrowheads="1"/>
            </p:cNvSpPr>
            <p:nvPr/>
          </p:nvSpPr>
          <p:spPr bwMode="auto">
            <a:xfrm>
              <a:off x="2928" y="2174"/>
              <a:ext cx="480" cy="154"/>
            </a:xfrm>
            <a:prstGeom prst="rightArrow">
              <a:avLst>
                <a:gd name="adj1" fmla="val 50000"/>
                <a:gd name="adj2" fmla="val 77922"/>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33" name="Rectangle 17"/>
            <p:cNvSpPr>
              <a:spLocks noChangeArrowheads="1"/>
            </p:cNvSpPr>
            <p:nvPr/>
          </p:nvSpPr>
          <p:spPr bwMode="auto">
            <a:xfrm>
              <a:off x="480" y="2091"/>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 name="Group 18"/>
          <p:cNvGrpSpPr>
            <a:grpSpLocks/>
          </p:cNvGrpSpPr>
          <p:nvPr/>
        </p:nvGrpSpPr>
        <p:grpSpPr bwMode="auto">
          <a:xfrm>
            <a:off x="762000" y="3752850"/>
            <a:ext cx="7467600" cy="533400"/>
            <a:chOff x="480" y="2364"/>
            <a:chExt cx="4704" cy="336"/>
          </a:xfrm>
        </p:grpSpPr>
        <p:grpSp>
          <p:nvGrpSpPr>
            <p:cNvPr id="7" name="Group 19"/>
            <p:cNvGrpSpPr>
              <a:grpSpLocks/>
            </p:cNvGrpSpPr>
            <p:nvPr/>
          </p:nvGrpSpPr>
          <p:grpSpPr bwMode="auto">
            <a:xfrm>
              <a:off x="2928" y="2364"/>
              <a:ext cx="2256" cy="336"/>
              <a:chOff x="2928" y="2364"/>
              <a:chExt cx="2256" cy="336"/>
            </a:xfrm>
          </p:grpSpPr>
          <p:sp>
            <p:nvSpPr>
              <p:cNvPr id="9236" name="AutoShape 20"/>
              <p:cNvSpPr>
                <a:spLocks noChangeArrowheads="1"/>
              </p:cNvSpPr>
              <p:nvPr/>
            </p:nvSpPr>
            <p:spPr bwMode="auto">
              <a:xfrm>
                <a:off x="3408" y="2364"/>
                <a:ext cx="1776" cy="336"/>
              </a:xfrm>
              <a:prstGeom prst="bracketPair">
                <a:avLst>
                  <a:gd name="adj" fmla="val 16667"/>
                </a:avLst>
              </a:prstGeom>
              <a:noFill/>
              <a:ln w="38100" cap="sq">
                <a:solidFill>
                  <a:schemeClr val="hlink"/>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37" name="AutoShape 21"/>
              <p:cNvSpPr>
                <a:spLocks noChangeArrowheads="1"/>
              </p:cNvSpPr>
              <p:nvPr/>
            </p:nvSpPr>
            <p:spPr bwMode="auto">
              <a:xfrm>
                <a:off x="2928" y="2438"/>
                <a:ext cx="432" cy="154"/>
              </a:xfrm>
              <a:prstGeom prst="rightArrow">
                <a:avLst>
                  <a:gd name="adj1" fmla="val 50000"/>
                  <a:gd name="adj2" fmla="val 70130"/>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238" name="Rectangle 22"/>
            <p:cNvSpPr>
              <a:spLocks noChangeArrowheads="1"/>
            </p:cNvSpPr>
            <p:nvPr/>
          </p:nvSpPr>
          <p:spPr bwMode="auto">
            <a:xfrm>
              <a:off x="480" y="2400"/>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8" name="Group 23"/>
          <p:cNvGrpSpPr>
            <a:grpSpLocks/>
          </p:cNvGrpSpPr>
          <p:nvPr/>
        </p:nvGrpSpPr>
        <p:grpSpPr bwMode="auto">
          <a:xfrm>
            <a:off x="762000" y="4289425"/>
            <a:ext cx="4648200" cy="420688"/>
            <a:chOff x="480" y="2702"/>
            <a:chExt cx="2928" cy="265"/>
          </a:xfrm>
        </p:grpSpPr>
        <p:sp>
          <p:nvSpPr>
            <p:cNvPr id="9240" name="AutoShape 24"/>
            <p:cNvSpPr>
              <a:spLocks noChangeArrowheads="1"/>
            </p:cNvSpPr>
            <p:nvPr/>
          </p:nvSpPr>
          <p:spPr bwMode="auto">
            <a:xfrm>
              <a:off x="2928" y="2702"/>
              <a:ext cx="480" cy="154"/>
            </a:xfrm>
            <a:prstGeom prst="rightArrow">
              <a:avLst>
                <a:gd name="adj1" fmla="val 50000"/>
                <a:gd name="adj2" fmla="val 77922"/>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41" name="Rectangle 25"/>
            <p:cNvSpPr>
              <a:spLocks noChangeArrowheads="1"/>
            </p:cNvSpPr>
            <p:nvPr/>
          </p:nvSpPr>
          <p:spPr bwMode="auto">
            <a:xfrm>
              <a:off x="480" y="2706"/>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9" name="Group 26"/>
          <p:cNvGrpSpPr>
            <a:grpSpLocks/>
          </p:cNvGrpSpPr>
          <p:nvPr/>
        </p:nvGrpSpPr>
        <p:grpSpPr bwMode="auto">
          <a:xfrm>
            <a:off x="762000" y="4570413"/>
            <a:ext cx="5729288" cy="639762"/>
            <a:chOff x="480" y="2879"/>
            <a:chExt cx="3609" cy="403"/>
          </a:xfrm>
        </p:grpSpPr>
        <p:grpSp>
          <p:nvGrpSpPr>
            <p:cNvPr id="10" name="Group 27"/>
            <p:cNvGrpSpPr>
              <a:grpSpLocks/>
            </p:cNvGrpSpPr>
            <p:nvPr/>
          </p:nvGrpSpPr>
          <p:grpSpPr bwMode="auto">
            <a:xfrm>
              <a:off x="2928" y="2879"/>
              <a:ext cx="1161" cy="229"/>
              <a:chOff x="2928" y="2879"/>
              <a:chExt cx="1161" cy="229"/>
            </a:xfrm>
          </p:grpSpPr>
          <p:sp>
            <p:nvSpPr>
              <p:cNvPr id="9244" name="AutoShape 28"/>
              <p:cNvSpPr>
                <a:spLocks noChangeArrowheads="1"/>
              </p:cNvSpPr>
              <p:nvPr/>
            </p:nvSpPr>
            <p:spPr bwMode="auto">
              <a:xfrm>
                <a:off x="3408" y="2916"/>
                <a:ext cx="681" cy="192"/>
              </a:xfrm>
              <a:prstGeom prst="bracketPair">
                <a:avLst>
                  <a:gd name="adj" fmla="val 16667"/>
                </a:avLst>
              </a:prstGeom>
              <a:noFill/>
              <a:ln w="38100" cap="sq">
                <a:solidFill>
                  <a:schemeClr val="hlink"/>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45" name="AutoShape 29"/>
              <p:cNvSpPr>
                <a:spLocks noChangeArrowheads="1"/>
              </p:cNvSpPr>
              <p:nvPr/>
            </p:nvSpPr>
            <p:spPr bwMode="auto">
              <a:xfrm>
                <a:off x="2928" y="2879"/>
                <a:ext cx="432" cy="154"/>
              </a:xfrm>
              <a:prstGeom prst="rightArrow">
                <a:avLst>
                  <a:gd name="adj1" fmla="val 50000"/>
                  <a:gd name="adj2" fmla="val 70130"/>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246" name="Rectangle 30"/>
            <p:cNvSpPr>
              <a:spLocks noChangeArrowheads="1"/>
            </p:cNvSpPr>
            <p:nvPr/>
          </p:nvSpPr>
          <p:spPr bwMode="auto">
            <a:xfrm>
              <a:off x="480" y="3021"/>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11" name="Group 31"/>
          <p:cNvGrpSpPr>
            <a:grpSpLocks/>
          </p:cNvGrpSpPr>
          <p:nvPr/>
        </p:nvGrpSpPr>
        <p:grpSpPr bwMode="auto">
          <a:xfrm>
            <a:off x="762000" y="1828800"/>
            <a:ext cx="7543800" cy="4381500"/>
            <a:chOff x="480" y="1152"/>
            <a:chExt cx="4752" cy="2760"/>
          </a:xfrm>
        </p:grpSpPr>
        <p:grpSp>
          <p:nvGrpSpPr>
            <p:cNvPr id="12" name="Group 32"/>
            <p:cNvGrpSpPr>
              <a:grpSpLocks/>
            </p:cNvGrpSpPr>
            <p:nvPr/>
          </p:nvGrpSpPr>
          <p:grpSpPr bwMode="auto">
            <a:xfrm>
              <a:off x="2928" y="3686"/>
              <a:ext cx="2304" cy="226"/>
              <a:chOff x="2928" y="3686"/>
              <a:chExt cx="2304" cy="226"/>
            </a:xfrm>
          </p:grpSpPr>
          <p:sp>
            <p:nvSpPr>
              <p:cNvPr id="9249" name="AutoShape 33"/>
              <p:cNvSpPr>
                <a:spLocks noChangeArrowheads="1"/>
              </p:cNvSpPr>
              <p:nvPr/>
            </p:nvSpPr>
            <p:spPr bwMode="auto">
              <a:xfrm>
                <a:off x="3408" y="3720"/>
                <a:ext cx="1824" cy="192"/>
              </a:xfrm>
              <a:prstGeom prst="bracketPair">
                <a:avLst>
                  <a:gd name="adj" fmla="val 16667"/>
                </a:avLst>
              </a:prstGeom>
              <a:noFill/>
              <a:ln w="38100" cap="sq">
                <a:solidFill>
                  <a:schemeClr val="hlink"/>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50" name="AutoShape 34"/>
              <p:cNvSpPr>
                <a:spLocks noChangeArrowheads="1"/>
              </p:cNvSpPr>
              <p:nvPr/>
            </p:nvSpPr>
            <p:spPr bwMode="auto">
              <a:xfrm>
                <a:off x="2928" y="3686"/>
                <a:ext cx="432" cy="154"/>
              </a:xfrm>
              <a:prstGeom prst="rightArrow">
                <a:avLst>
                  <a:gd name="adj1" fmla="val 50000"/>
                  <a:gd name="adj2" fmla="val 70130"/>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13" name="Group 35"/>
            <p:cNvGrpSpPr>
              <a:grpSpLocks/>
            </p:cNvGrpSpPr>
            <p:nvPr/>
          </p:nvGrpSpPr>
          <p:grpSpPr bwMode="auto">
            <a:xfrm>
              <a:off x="480" y="1152"/>
              <a:ext cx="4752" cy="528"/>
              <a:chOff x="480" y="1152"/>
              <a:chExt cx="4752" cy="528"/>
            </a:xfrm>
          </p:grpSpPr>
          <p:grpSp>
            <p:nvGrpSpPr>
              <p:cNvPr id="14" name="Group 36"/>
              <p:cNvGrpSpPr>
                <a:grpSpLocks/>
              </p:cNvGrpSpPr>
              <p:nvPr/>
            </p:nvGrpSpPr>
            <p:grpSpPr bwMode="auto">
              <a:xfrm>
                <a:off x="2928" y="1152"/>
                <a:ext cx="2304" cy="528"/>
                <a:chOff x="2928" y="1152"/>
                <a:chExt cx="2304" cy="528"/>
              </a:xfrm>
            </p:grpSpPr>
            <p:sp>
              <p:nvSpPr>
                <p:cNvPr id="9253" name="AutoShape 37"/>
                <p:cNvSpPr>
                  <a:spLocks noChangeArrowheads="1"/>
                </p:cNvSpPr>
                <p:nvPr/>
              </p:nvSpPr>
              <p:spPr bwMode="auto">
                <a:xfrm>
                  <a:off x="3408" y="1152"/>
                  <a:ext cx="1824" cy="528"/>
                </a:xfrm>
                <a:prstGeom prst="bracketPair">
                  <a:avLst>
                    <a:gd name="adj" fmla="val 16667"/>
                  </a:avLst>
                </a:prstGeom>
                <a:noFill/>
                <a:ln w="38100" cap="sq">
                  <a:solidFill>
                    <a:schemeClr val="hlink"/>
                  </a:solidFill>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54" name="AutoShape 38"/>
                <p:cNvSpPr>
                  <a:spLocks noChangeArrowheads="1"/>
                </p:cNvSpPr>
                <p:nvPr/>
              </p:nvSpPr>
              <p:spPr bwMode="auto">
                <a:xfrm>
                  <a:off x="2928" y="1344"/>
                  <a:ext cx="432" cy="154"/>
                </a:xfrm>
                <a:prstGeom prst="rightArrow">
                  <a:avLst>
                    <a:gd name="adj1" fmla="val 50000"/>
                    <a:gd name="adj2" fmla="val 70130"/>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9255" name="Rectangle 39"/>
              <p:cNvSpPr>
                <a:spLocks noChangeArrowheads="1"/>
              </p:cNvSpPr>
              <p:nvPr/>
            </p:nvSpPr>
            <p:spPr bwMode="auto">
              <a:xfrm>
                <a:off x="480" y="1161"/>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15" name="Group 40"/>
          <p:cNvGrpSpPr>
            <a:grpSpLocks/>
          </p:cNvGrpSpPr>
          <p:nvPr/>
        </p:nvGrpSpPr>
        <p:grpSpPr bwMode="auto">
          <a:xfrm>
            <a:off x="762000" y="4860925"/>
            <a:ext cx="4648200" cy="854075"/>
            <a:chOff x="480" y="3062"/>
            <a:chExt cx="2928" cy="538"/>
          </a:xfrm>
        </p:grpSpPr>
        <p:sp>
          <p:nvSpPr>
            <p:cNvPr id="9257" name="Rectangle 41"/>
            <p:cNvSpPr>
              <a:spLocks noChangeArrowheads="1"/>
            </p:cNvSpPr>
            <p:nvPr/>
          </p:nvSpPr>
          <p:spPr bwMode="auto">
            <a:xfrm>
              <a:off x="480" y="3339"/>
              <a:ext cx="2256" cy="261"/>
            </a:xfrm>
            <a:prstGeom prst="rect">
              <a:avLst/>
            </a:prstGeom>
            <a:noFill/>
            <a:ln w="12700" cap="sq">
              <a:solidFill>
                <a:schemeClr val="hlink"/>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58" name="AutoShape 42"/>
            <p:cNvSpPr>
              <a:spLocks noChangeArrowheads="1"/>
            </p:cNvSpPr>
            <p:nvPr/>
          </p:nvSpPr>
          <p:spPr bwMode="auto">
            <a:xfrm>
              <a:off x="2928" y="3062"/>
              <a:ext cx="480" cy="154"/>
            </a:xfrm>
            <a:prstGeom prst="rightArrow">
              <a:avLst>
                <a:gd name="adj1" fmla="val 50000"/>
                <a:gd name="adj2" fmla="val 77922"/>
              </a:avLst>
            </a:prstGeom>
            <a:solidFill>
              <a:schemeClr val="hlink"/>
            </a:solidFill>
            <a:ln w="12700" cap="sq">
              <a:solidFill>
                <a:schemeClr val="hlink"/>
              </a:solidFill>
              <a:miter lim="800000"/>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41" name="Slide Number Placeholder 40"/>
          <p:cNvSpPr>
            <a:spLocks noGrp="1"/>
          </p:cNvSpPr>
          <p:nvPr>
            <p:ph type="sldNum" sz="quarter" idx="12"/>
          </p:nvPr>
        </p:nvSpPr>
        <p:spPr/>
        <p:txBody>
          <a:bodyPr/>
          <a:lstStyle/>
          <a:p>
            <a:fld id="{3CA05F78-DD28-415E-B00F-6712ED97DDE3}" type="slidenum">
              <a:rPr lang="en-US" smtClean="0"/>
              <a:pPr/>
              <a:t>28</a:t>
            </a:fld>
            <a:endParaRPr lang="en-US"/>
          </a:p>
        </p:txBody>
      </p:sp>
    </p:spTree>
    <p:extLst>
      <p:ext uri="{BB962C8B-B14F-4D97-AF65-F5344CB8AC3E}">
        <p14:creationId xmlns:p14="http://schemas.microsoft.com/office/powerpoint/2010/main" xmlns="" val="20175544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1">
                                            <p:bg/>
                                          </p:spTgt>
                                        </p:tgtEl>
                                        <p:attrNameLst>
                                          <p:attrName>style.visibility</p:attrName>
                                        </p:attrNameLst>
                                      </p:cBhvr>
                                      <p:to>
                                        <p:strVal val="visible"/>
                                      </p:to>
                                    </p:set>
                                    <p:animEffect transition="in" filter="wipe(left)">
                                      <p:cBhvr>
                                        <p:cTn id="7" dur="500"/>
                                        <p:tgtEl>
                                          <p:spTgt spid="9221">
                                            <p:bg/>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21">
                                            <p:txEl>
                                              <p:pRg st="0" end="0"/>
                                            </p:txEl>
                                          </p:spTgt>
                                        </p:tgtEl>
                                        <p:attrNameLst>
                                          <p:attrName>style.visibility</p:attrName>
                                        </p:attrNameLst>
                                      </p:cBhvr>
                                      <p:to>
                                        <p:strVal val="visible"/>
                                      </p:to>
                                    </p:set>
                                    <p:animEffect transition="in" filter="wipe(left)">
                                      <p:cBhvr>
                                        <p:cTn id="11" dur="500"/>
                                        <p:tgtEl>
                                          <p:spTgt spid="9221">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222"/>
                                        </p:tgtEl>
                                        <p:attrNameLst>
                                          <p:attrName>style.visibility</p:attrName>
                                        </p:attrNameLst>
                                      </p:cBhvr>
                                      <p:to>
                                        <p:strVal val="visible"/>
                                      </p:to>
                                    </p:set>
                                    <p:animEffect transition="in" filter="wipe(up)">
                                      <p:cBhvr>
                                        <p:cTn id="16" dur="500"/>
                                        <p:tgtEl>
                                          <p:spTgt spid="922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9220"/>
                                        </p:tgtEl>
                                        <p:attrNameLst>
                                          <p:attrName>style.visibility</p:attrName>
                                        </p:attrNameLst>
                                      </p:cBhvr>
                                      <p:to>
                                        <p:strVal val="visible"/>
                                      </p:to>
                                    </p:set>
                                    <p:animEffect transition="in" filter="wipe(up)">
                                      <p:cBhvr>
                                        <p:cTn id="21" dur="500"/>
                                        <p:tgtEl>
                                          <p:spTgt spid="92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left)">
                                      <p:cBhvr>
                                        <p:cTn id="46" dur="500"/>
                                        <p:tgtEl>
                                          <p:spTgt spid="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8"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8"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build="p" animBg="1" autoUpdateAnimBg="0" advAuto="0"/>
      <p:bldP spid="922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rrowheads="1"/>
          </p:cNvSpPr>
          <p:nvPr>
            <p:ph type="title"/>
          </p:nvPr>
        </p:nvSpPr>
        <p:spPr/>
        <p:txBody>
          <a:bodyPr/>
          <a:lstStyle/>
          <a:p>
            <a:r>
              <a:rPr lang="en-US" altLang="zh-CN">
                <a:ea typeface="宋体" pitchFamily="2" charset="-122"/>
              </a:rPr>
              <a:t>Letterhead</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29</a:t>
            </a:fld>
            <a:endParaRPr lang="en-US"/>
          </a:p>
        </p:txBody>
      </p:sp>
      <p:sp>
        <p:nvSpPr>
          <p:cNvPr id="109571" name="Rectangle 3"/>
          <p:cNvSpPr>
            <a:spLocks noGrp="1" noChangeArrowheads="1"/>
          </p:cNvSpPr>
          <p:nvPr>
            <p:ph sz="quarter" idx="1"/>
          </p:nvPr>
        </p:nvSpPr>
        <p:spPr/>
        <p:txBody>
          <a:bodyPr/>
          <a:lstStyle/>
          <a:p>
            <a:pPr>
              <a:lnSpc>
                <a:spcPct val="90000"/>
              </a:lnSpc>
            </a:pPr>
            <a:r>
              <a:rPr lang="en-US" altLang="zh-CN" sz="3600" b="1">
                <a:ea typeface="宋体" pitchFamily="2" charset="-122"/>
              </a:rPr>
              <a:t>The letter head is the heading at the top of a letter.</a:t>
            </a:r>
          </a:p>
          <a:p>
            <a:pPr>
              <a:lnSpc>
                <a:spcPct val="90000"/>
              </a:lnSpc>
            </a:pPr>
            <a:r>
              <a:rPr lang="en-US" altLang="zh-CN" sz="3600" b="1">
                <a:ea typeface="宋体" pitchFamily="2" charset="-122"/>
              </a:rPr>
              <a:t>It usually consists of the name, address, telephone number and fax number of the company.</a:t>
            </a:r>
          </a:p>
          <a:p>
            <a:pPr>
              <a:lnSpc>
                <a:spcPct val="90000"/>
              </a:lnSpc>
            </a:pPr>
            <a:r>
              <a:rPr lang="en-US" altLang="zh-CN" sz="3600" b="1">
                <a:ea typeface="宋体" pitchFamily="2" charset="-122"/>
              </a:rPr>
              <a:t>The letterhead can be typed out but it is usually printed on the company’s stationery</a:t>
            </a:r>
            <a:r>
              <a:rPr lang="en-US" altLang="zh-CN" sz="3600">
                <a:ea typeface="宋体" pitchFamily="2" charset="-122"/>
              </a:rPr>
              <a:t> </a:t>
            </a:r>
          </a:p>
        </p:txBody>
      </p:sp>
    </p:spTree>
    <p:extLst>
      <p:ext uri="{BB962C8B-B14F-4D97-AF65-F5344CB8AC3E}">
        <p14:creationId xmlns:p14="http://schemas.microsoft.com/office/powerpoint/2010/main" xmlns="" val="25358059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rrowheads="1"/>
          </p:cNvSpPr>
          <p:nvPr>
            <p:ph type="title"/>
          </p:nvPr>
        </p:nvSpPr>
        <p:spPr/>
        <p:txBody>
          <a:bodyPr/>
          <a:lstStyle/>
          <a:p>
            <a:r>
              <a:rPr lang="en-US" altLang="zh-CN">
                <a:ea typeface="宋体" pitchFamily="2" charset="-122"/>
              </a:rPr>
              <a:t>Return Address</a:t>
            </a:r>
          </a:p>
        </p:txBody>
      </p:sp>
      <p:sp>
        <p:nvSpPr>
          <p:cNvPr id="108547" name="Rectangle 3"/>
          <p:cNvSpPr>
            <a:spLocks noGrp="1" noChangeArrowheads="1"/>
          </p:cNvSpPr>
          <p:nvPr>
            <p:ph type="body" sz="half" idx="1"/>
          </p:nvPr>
        </p:nvSpPr>
        <p:spPr>
          <a:xfrm>
            <a:off x="2133600" y="1828800"/>
            <a:ext cx="4419600" cy="1447800"/>
          </a:xfrm>
        </p:spPr>
        <p:txBody>
          <a:bodyPr>
            <a:normAutofit/>
          </a:bodyPr>
          <a:lstStyle/>
          <a:p>
            <a:pPr algn="ctr"/>
            <a:endParaRPr lang="zh-CN" altLang="en-US">
              <a:ea typeface="宋体" pitchFamily="2" charset="-122"/>
            </a:endParaRPr>
          </a:p>
          <a:p>
            <a:pPr algn="ctr">
              <a:buFont typeface="Wingdings" pitchFamily="2" charset="2"/>
              <a:buNone/>
            </a:pPr>
            <a:r>
              <a:rPr lang="en-US" altLang="zh-CN" sz="1800" b="1">
                <a:latin typeface="Freehand591 BT" pitchFamily="66" charset="0"/>
                <a:ea typeface="宋体" pitchFamily="2" charset="-122"/>
              </a:rPr>
              <a:t>2650 Jean Way West Jordan Utah 84084</a:t>
            </a:r>
          </a:p>
          <a:p>
            <a:pPr algn="ctr">
              <a:buFont typeface="Wingdings" pitchFamily="2" charset="2"/>
              <a:buNone/>
            </a:pPr>
            <a:r>
              <a:rPr lang="en-US" altLang="zh-CN" sz="1800" b="1">
                <a:latin typeface="Freehand591 BT" pitchFamily="66" charset="0"/>
                <a:ea typeface="宋体" pitchFamily="2" charset="-122"/>
              </a:rPr>
              <a:t>Phone 1 801 569 9463    Fax 1 801 784 6734</a:t>
            </a:r>
            <a:endParaRPr lang="en-US" altLang="zh-CN" sz="1800">
              <a:latin typeface="Freehand591 BT" pitchFamily="66" charset="0"/>
              <a:ea typeface="宋体" pitchFamily="2" charset="-122"/>
            </a:endParaRPr>
          </a:p>
          <a:p>
            <a:endParaRPr lang="zh-CN" altLang="en-US" sz="1800">
              <a:ea typeface="宋体" pitchFamily="2" charset="-122"/>
            </a:endParaRPr>
          </a:p>
        </p:txBody>
      </p:sp>
      <p:pic>
        <p:nvPicPr>
          <p:cNvPr id="108555" name="Picture 11" descr="MCBD07076_0000[1]"/>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6400800" y="1371600"/>
            <a:ext cx="1817688" cy="13493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7" name="Slide Number Placeholder 6"/>
          <p:cNvSpPr>
            <a:spLocks noGrp="1"/>
          </p:cNvSpPr>
          <p:nvPr>
            <p:ph type="sldNum" sz="quarter" idx="11"/>
          </p:nvPr>
        </p:nvSpPr>
        <p:spPr/>
        <p:txBody>
          <a:bodyPr/>
          <a:lstStyle/>
          <a:p>
            <a:fld id="{C9160EB0-AA5C-4E2A-981F-E00D96CDA69C}" type="slidenum">
              <a:rPr lang="zh-CN" altLang="en-US" smtClean="0"/>
              <a:pPr/>
              <a:t>30</a:t>
            </a:fld>
            <a:endParaRPr lang="en-US" altLang="zh-CN"/>
          </a:p>
        </p:txBody>
      </p:sp>
      <p:sp>
        <p:nvSpPr>
          <p:cNvPr id="108551" name="WordArt 7"/>
          <p:cNvSpPr>
            <a:spLocks noChangeArrowheads="1" noChangeShapeType="1" noTextEdit="1"/>
          </p:cNvSpPr>
          <p:nvPr/>
        </p:nvSpPr>
        <p:spPr bwMode="auto">
          <a:xfrm>
            <a:off x="2514600" y="1600200"/>
            <a:ext cx="3429000" cy="571500"/>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0">
                  <a:gsLst>
                    <a:gs pos="0">
                      <a:srgbClr val="FFFF00"/>
                    </a:gs>
                    <a:gs pos="100000">
                      <a:srgbClr val="FF9933"/>
                    </a:gs>
                  </a:gsLst>
                  <a:path path="rect">
                    <a:fillToRect l="50000" t="50000" r="50000" b="50000"/>
                  </a:path>
                </a:gradFill>
                <a:effectLst>
                  <a:outerShdw dist="35921" dir="2700000" algn="ctr" rotWithShape="0">
                    <a:srgbClr val="C0C0C0">
                      <a:alpha val="80000"/>
                    </a:srgbClr>
                  </a:outerShdw>
                </a:effectLst>
                <a:latin typeface="Impact"/>
              </a:rPr>
              <a:t>McNeal Arts and Crafts</a:t>
            </a:r>
          </a:p>
        </p:txBody>
      </p:sp>
      <p:sp>
        <p:nvSpPr>
          <p:cNvPr id="108552" name="Text Box 8"/>
          <p:cNvSpPr txBox="1">
            <a:spLocks noChangeArrowheads="1"/>
          </p:cNvSpPr>
          <p:nvPr/>
        </p:nvSpPr>
        <p:spPr bwMode="auto">
          <a:xfrm>
            <a:off x="990600" y="4568825"/>
            <a:ext cx="6553200" cy="2041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sz="3200">
                <a:ea typeface="宋体" pitchFamily="2" charset="-122"/>
              </a:rPr>
              <a:t>If you do not have a letter head you must write your name, address and telephone number at the top of the page or above the inside address</a:t>
            </a:r>
          </a:p>
        </p:txBody>
      </p:sp>
    </p:spTree>
    <p:extLst>
      <p:ext uri="{BB962C8B-B14F-4D97-AF65-F5344CB8AC3E}">
        <p14:creationId xmlns:p14="http://schemas.microsoft.com/office/powerpoint/2010/main" xmlns="" val="30490743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p:txBody>
          <a:bodyPr/>
          <a:lstStyle/>
          <a:p>
            <a:r>
              <a:rPr lang="en-US" altLang="zh-CN">
                <a:ea typeface="宋体" pitchFamily="2" charset="-122"/>
              </a:rPr>
              <a:t>Return address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31</a:t>
            </a:fld>
            <a:endParaRPr lang="en-US"/>
          </a:p>
        </p:txBody>
      </p:sp>
      <p:sp>
        <p:nvSpPr>
          <p:cNvPr id="112643" name="Rectangle 3"/>
          <p:cNvSpPr>
            <a:spLocks noGrp="1" noChangeArrowheads="1"/>
          </p:cNvSpPr>
          <p:nvPr>
            <p:ph sz="quarter" idx="1"/>
          </p:nvPr>
        </p:nvSpPr>
        <p:spPr/>
        <p:txBody>
          <a:bodyPr/>
          <a:lstStyle/>
          <a:p>
            <a:r>
              <a:rPr lang="en-US" altLang="zh-CN" sz="2400" b="1">
                <a:ea typeface="宋体" pitchFamily="2" charset="-122"/>
              </a:rPr>
              <a:t>Gayle McNeal</a:t>
            </a:r>
          </a:p>
          <a:p>
            <a:r>
              <a:rPr lang="en-US" altLang="zh-CN" sz="2400" b="1">
                <a:ea typeface="宋体" pitchFamily="2" charset="-122"/>
              </a:rPr>
              <a:t>2650 Jean Way</a:t>
            </a:r>
          </a:p>
          <a:p>
            <a:r>
              <a:rPr lang="en-US" altLang="zh-CN" sz="2400" b="1">
                <a:ea typeface="宋体" pitchFamily="2" charset="-122"/>
              </a:rPr>
              <a:t>West Jordan Utah 84084</a:t>
            </a:r>
          </a:p>
          <a:p>
            <a:r>
              <a:rPr lang="en-US" altLang="zh-CN" sz="2400" b="1">
                <a:ea typeface="宋体" pitchFamily="2" charset="-122"/>
              </a:rPr>
              <a:t>Phone 1 801 569 9463  </a:t>
            </a:r>
          </a:p>
          <a:p>
            <a:endParaRPr lang="en-US" altLang="zh-CN" sz="2400" b="1">
              <a:ea typeface="宋体" pitchFamily="2" charset="-122"/>
            </a:endParaRPr>
          </a:p>
          <a:p>
            <a:r>
              <a:rPr lang="en-US" altLang="zh-CN" sz="2400" b="1">
                <a:ea typeface="宋体" pitchFamily="2" charset="-122"/>
              </a:rPr>
              <a:t>September 15, 2005 </a:t>
            </a:r>
          </a:p>
          <a:p>
            <a:pPr>
              <a:buFont typeface="Wingdings" pitchFamily="2" charset="2"/>
              <a:buNone/>
            </a:pPr>
            <a:endParaRPr lang="en-US" altLang="zh-CN" sz="2400" b="1">
              <a:ea typeface="宋体" pitchFamily="2" charset="-122"/>
            </a:endParaRPr>
          </a:p>
          <a:p>
            <a:r>
              <a:rPr lang="en-US" altLang="zh-CN" sz="2400" b="1">
                <a:ea typeface="宋体" pitchFamily="2" charset="-122"/>
              </a:rPr>
              <a:t>Xi’an International Studies University</a:t>
            </a:r>
          </a:p>
          <a:p>
            <a:endParaRPr lang="zh-CN" altLang="en-US" sz="2400" b="1">
              <a:ea typeface="宋体" pitchFamily="2" charset="-122"/>
            </a:endParaRPr>
          </a:p>
        </p:txBody>
      </p:sp>
    </p:spTree>
    <p:extLst>
      <p:ext uri="{BB962C8B-B14F-4D97-AF65-F5344CB8AC3E}">
        <p14:creationId xmlns:p14="http://schemas.microsoft.com/office/powerpoint/2010/main" xmlns="" val="5540061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altLang="zh-CN" b="0">
                <a:solidFill>
                  <a:schemeClr val="tx1"/>
                </a:solidFill>
                <a:ea typeface="宋体" pitchFamily="2" charset="-122"/>
              </a:rPr>
              <a:t>Date Line</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32</a:t>
            </a:fld>
            <a:endParaRPr lang="en-US"/>
          </a:p>
        </p:txBody>
      </p:sp>
      <p:sp>
        <p:nvSpPr>
          <p:cNvPr id="10243" name="Rectangle 3"/>
          <p:cNvSpPr>
            <a:spLocks noGrp="1" noChangeArrowheads="1"/>
          </p:cNvSpPr>
          <p:nvPr>
            <p:ph sz="quarter" idx="1"/>
          </p:nvPr>
        </p:nvSpPr>
        <p:spPr>
          <a:xfrm>
            <a:off x="838200" y="1676400"/>
            <a:ext cx="8007350" cy="4724400"/>
          </a:xfrm>
        </p:spPr>
        <p:txBody>
          <a:bodyPr>
            <a:normAutofit/>
          </a:bodyPr>
          <a:lstStyle/>
          <a:p>
            <a:pPr>
              <a:lnSpc>
                <a:spcPct val="80000"/>
              </a:lnSpc>
            </a:pPr>
            <a:r>
              <a:rPr lang="en-US" altLang="zh-CN" sz="3400" b="1" dirty="0">
                <a:ea typeface="宋体" pitchFamily="2" charset="-122"/>
              </a:rPr>
              <a:t>The date line is used to indicate the date the letter was written. </a:t>
            </a:r>
          </a:p>
          <a:p>
            <a:pPr>
              <a:lnSpc>
                <a:spcPct val="80000"/>
              </a:lnSpc>
            </a:pPr>
            <a:r>
              <a:rPr lang="en-US" altLang="zh-CN" sz="3400" b="1" dirty="0">
                <a:ea typeface="宋体" pitchFamily="2" charset="-122"/>
              </a:rPr>
              <a:t>If your letter is completed over a number of days, use the date it was finished and mailed</a:t>
            </a:r>
            <a:r>
              <a:rPr lang="en-US" altLang="zh-CN" sz="3400" b="1" dirty="0" smtClean="0">
                <a:ea typeface="宋体" pitchFamily="2" charset="-122"/>
              </a:rPr>
              <a:t>.</a:t>
            </a:r>
            <a:endParaRPr lang="en-US" altLang="zh-CN" sz="3400" b="1" dirty="0">
              <a:ea typeface="宋体" pitchFamily="2" charset="-122"/>
            </a:endParaRPr>
          </a:p>
        </p:txBody>
      </p:sp>
    </p:spTree>
    <p:extLst>
      <p:ext uri="{BB962C8B-B14F-4D97-AF65-F5344CB8AC3E}">
        <p14:creationId xmlns:p14="http://schemas.microsoft.com/office/powerpoint/2010/main" xmlns="" val="276747920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r>
              <a:rPr lang="en-US" altLang="zh-CN" b="0">
                <a:ea typeface="宋体" pitchFamily="2" charset="-122"/>
              </a:rPr>
              <a:t>Date Line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33</a:t>
            </a:fld>
            <a:endParaRPr lang="en-US"/>
          </a:p>
        </p:txBody>
      </p:sp>
      <p:sp>
        <p:nvSpPr>
          <p:cNvPr id="84995" name="Rectangle 3"/>
          <p:cNvSpPr>
            <a:spLocks noGrp="1" noChangeArrowheads="1"/>
          </p:cNvSpPr>
          <p:nvPr>
            <p:ph sz="quarter" idx="1"/>
          </p:nvPr>
        </p:nvSpPr>
        <p:spPr/>
        <p:txBody>
          <a:bodyPr/>
          <a:lstStyle/>
          <a:p>
            <a:pPr>
              <a:lnSpc>
                <a:spcPct val="90000"/>
              </a:lnSpc>
            </a:pPr>
            <a:r>
              <a:rPr lang="en-US" altLang="zh-CN" sz="3100" b="1" dirty="0">
                <a:ea typeface="宋体" pitchFamily="2" charset="-122"/>
              </a:rPr>
              <a:t>If you are writing to England use the day/month/ year  </a:t>
            </a:r>
          </a:p>
          <a:p>
            <a:pPr>
              <a:lnSpc>
                <a:spcPct val="90000"/>
              </a:lnSpc>
            </a:pPr>
            <a:r>
              <a:rPr lang="en-US" altLang="zh-CN" sz="3100" b="1" dirty="0">
                <a:ea typeface="宋体" pitchFamily="2" charset="-122"/>
              </a:rPr>
              <a:t>If you are writing to China use the year/month/day</a:t>
            </a:r>
          </a:p>
          <a:p>
            <a:pPr>
              <a:lnSpc>
                <a:spcPct val="90000"/>
              </a:lnSpc>
            </a:pPr>
            <a:r>
              <a:rPr lang="en-US" altLang="zh-CN" sz="3100" b="1" dirty="0">
                <a:ea typeface="宋体" pitchFamily="2" charset="-122"/>
              </a:rPr>
              <a:t>Depending which format you are using for your letter, either left justify the date or center it horizontally. </a:t>
            </a:r>
          </a:p>
          <a:p>
            <a:pPr>
              <a:lnSpc>
                <a:spcPct val="90000"/>
              </a:lnSpc>
            </a:pPr>
            <a:r>
              <a:rPr lang="en-US" altLang="zh-CN" sz="3100" b="1" dirty="0">
                <a:ea typeface="宋体" pitchFamily="2" charset="-122"/>
              </a:rPr>
              <a:t>Write out the date two inches from the top of the page. </a:t>
            </a:r>
          </a:p>
          <a:p>
            <a:pPr>
              <a:lnSpc>
                <a:spcPct val="90000"/>
              </a:lnSpc>
            </a:pPr>
            <a:endParaRPr lang="en-US" altLang="zh-CN" sz="2800" dirty="0">
              <a:ea typeface="宋体" pitchFamily="2" charset="-122"/>
            </a:endParaRPr>
          </a:p>
        </p:txBody>
      </p:sp>
    </p:spTree>
    <p:extLst>
      <p:ext uri="{BB962C8B-B14F-4D97-AF65-F5344CB8AC3E}">
        <p14:creationId xmlns:p14="http://schemas.microsoft.com/office/powerpoint/2010/main" xmlns="" val="40568697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altLang="zh-CN" b="0">
                <a:ea typeface="宋体" pitchFamily="2" charset="-122"/>
              </a:rPr>
              <a:t>Inside Address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34</a:t>
            </a:fld>
            <a:endParaRPr lang="en-US"/>
          </a:p>
        </p:txBody>
      </p:sp>
      <p:sp>
        <p:nvSpPr>
          <p:cNvPr id="33795" name="Rectangle 3"/>
          <p:cNvSpPr>
            <a:spLocks noGrp="1" noChangeArrowheads="1"/>
          </p:cNvSpPr>
          <p:nvPr>
            <p:ph sz="quarter" idx="1"/>
          </p:nvPr>
        </p:nvSpPr>
        <p:spPr/>
        <p:txBody>
          <a:bodyPr/>
          <a:lstStyle/>
          <a:p>
            <a:r>
              <a:rPr lang="en-US" altLang="zh-CN" b="1">
                <a:ea typeface="宋体" pitchFamily="2" charset="-122"/>
              </a:rPr>
              <a:t>The inside address is the recipient’s address. </a:t>
            </a:r>
          </a:p>
          <a:p>
            <a:r>
              <a:rPr lang="en-US" altLang="zh-CN" b="1">
                <a:ea typeface="宋体" pitchFamily="2" charset="-122"/>
              </a:rPr>
              <a:t>It is always best to write to a specific individual at the firm to which you are writing. </a:t>
            </a:r>
          </a:p>
          <a:p>
            <a:r>
              <a:rPr lang="en-US" altLang="zh-CN" b="1">
                <a:ea typeface="宋体" pitchFamily="2" charset="-122"/>
              </a:rPr>
              <a:t>If you do not have the person’s name, do some research by calling the company or speaking with employees from the company</a:t>
            </a:r>
            <a:r>
              <a:rPr lang="en-US" altLang="zh-CN">
                <a:ea typeface="宋体" pitchFamily="2" charset="-122"/>
              </a:rPr>
              <a:t> </a:t>
            </a:r>
          </a:p>
        </p:txBody>
      </p:sp>
    </p:spTree>
    <p:extLst>
      <p:ext uri="{BB962C8B-B14F-4D97-AF65-F5344CB8AC3E}">
        <p14:creationId xmlns:p14="http://schemas.microsoft.com/office/powerpoint/2010/main" xmlns="" val="128740160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en-US" altLang="zh-CN" b="0">
                <a:ea typeface="宋体" pitchFamily="2" charset="-122"/>
              </a:rPr>
              <a:t>INSIDE ADDRESS Cont</a:t>
            </a:r>
            <a:r>
              <a:rPr lang="en-US" altLang="zh-CN">
                <a:ea typeface="宋体" pitchFamily="2" charset="-122"/>
              </a:rPr>
              <a: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35</a:t>
            </a:fld>
            <a:endParaRPr lang="en-US"/>
          </a:p>
        </p:txBody>
      </p:sp>
      <p:sp>
        <p:nvSpPr>
          <p:cNvPr id="14339" name="Rectangle 3"/>
          <p:cNvSpPr>
            <a:spLocks noGrp="1" noChangeArrowheads="1"/>
          </p:cNvSpPr>
          <p:nvPr>
            <p:ph sz="quarter" idx="1"/>
          </p:nvPr>
        </p:nvSpPr>
        <p:spPr/>
        <p:txBody>
          <a:bodyPr/>
          <a:lstStyle/>
          <a:p>
            <a:r>
              <a:rPr lang="en-US" altLang="zh-CN" b="1" dirty="0">
                <a:ea typeface="宋体" pitchFamily="2" charset="-122"/>
              </a:rPr>
              <a:t>Follow a woman’s preference in being addressed as:</a:t>
            </a:r>
          </a:p>
          <a:p>
            <a:r>
              <a:rPr lang="en-US" altLang="zh-CN" b="1" dirty="0">
                <a:ea typeface="宋体" pitchFamily="2" charset="-122"/>
              </a:rPr>
              <a:t>Miss, Mrs., or Ms. </a:t>
            </a:r>
          </a:p>
          <a:p>
            <a:pPr>
              <a:buFont typeface="Wingdings" pitchFamily="2" charset="2"/>
              <a:buNone/>
            </a:pPr>
            <a:endParaRPr lang="en-US" altLang="zh-CN" b="1" dirty="0">
              <a:ea typeface="宋体" pitchFamily="2" charset="-122"/>
            </a:endParaRPr>
          </a:p>
          <a:p>
            <a:r>
              <a:rPr lang="en-US" altLang="zh-CN" b="1" dirty="0">
                <a:ea typeface="宋体" pitchFamily="2" charset="-122"/>
              </a:rPr>
              <a:t>If you are unsure of a woman’s preference in being addressed, use Ms.</a:t>
            </a:r>
          </a:p>
          <a:p>
            <a:pPr>
              <a:buFont typeface="Wingdings" pitchFamily="2" charset="2"/>
              <a:buNone/>
            </a:pPr>
            <a:endParaRPr lang="zh-CN" altLang="en-US" b="1" dirty="0">
              <a:ea typeface="宋体" pitchFamily="2" charset="-122"/>
            </a:endParaRPr>
          </a:p>
        </p:txBody>
      </p:sp>
    </p:spTree>
    <p:extLst>
      <p:ext uri="{BB962C8B-B14F-4D97-AF65-F5344CB8AC3E}">
        <p14:creationId xmlns:p14="http://schemas.microsoft.com/office/powerpoint/2010/main" xmlns="" val="1698701148"/>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r>
              <a:rPr lang="en-US" altLang="zh-CN" b="0">
                <a:ea typeface="宋体" pitchFamily="2" charset="-122"/>
              </a:rPr>
              <a:t>INSIDE ADDRESS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36</a:t>
            </a:fld>
            <a:endParaRPr lang="en-US"/>
          </a:p>
        </p:txBody>
      </p:sp>
      <p:sp>
        <p:nvSpPr>
          <p:cNvPr id="86019" name="Rectangle 3"/>
          <p:cNvSpPr>
            <a:spLocks noGrp="1" noChangeArrowheads="1"/>
          </p:cNvSpPr>
          <p:nvPr>
            <p:ph sz="quarter" idx="1"/>
          </p:nvPr>
        </p:nvSpPr>
        <p:spPr/>
        <p:txBody>
          <a:bodyPr/>
          <a:lstStyle/>
          <a:p>
            <a:pPr>
              <a:lnSpc>
                <a:spcPct val="90000"/>
              </a:lnSpc>
            </a:pPr>
            <a:r>
              <a:rPr lang="en-US" altLang="zh-CN" sz="3400" b="1">
                <a:ea typeface="宋体" pitchFamily="2" charset="-122"/>
              </a:rPr>
              <a:t>If </a:t>
            </a:r>
            <a:r>
              <a:rPr lang="en-US" altLang="zh-CN" sz="3700" b="1">
                <a:ea typeface="宋体" pitchFamily="2" charset="-122"/>
              </a:rPr>
              <a:t>there is a possibility that the person to whom you are writing is a Dr. or has some other title, use that title. </a:t>
            </a:r>
          </a:p>
          <a:p>
            <a:pPr>
              <a:lnSpc>
                <a:spcPct val="90000"/>
              </a:lnSpc>
            </a:pPr>
            <a:endParaRPr lang="en-US" altLang="zh-CN" sz="3700" b="1">
              <a:ea typeface="宋体" pitchFamily="2" charset="-122"/>
            </a:endParaRPr>
          </a:p>
          <a:p>
            <a:pPr>
              <a:lnSpc>
                <a:spcPct val="90000"/>
              </a:lnSpc>
            </a:pPr>
            <a:r>
              <a:rPr lang="en-US" altLang="zh-CN" sz="3700" b="1">
                <a:ea typeface="宋体" pitchFamily="2" charset="-122"/>
              </a:rPr>
              <a:t>Usually, people will not mind being addressed by a higher title than they actually possess. </a:t>
            </a:r>
          </a:p>
          <a:p>
            <a:pPr>
              <a:lnSpc>
                <a:spcPct val="90000"/>
              </a:lnSpc>
            </a:pPr>
            <a:endParaRPr lang="zh-CN" altLang="en-US" sz="3700" b="1">
              <a:ea typeface="宋体" pitchFamily="2" charset="-122"/>
            </a:endParaRPr>
          </a:p>
        </p:txBody>
      </p:sp>
    </p:spTree>
    <p:extLst>
      <p:ext uri="{BB962C8B-B14F-4D97-AF65-F5344CB8AC3E}">
        <p14:creationId xmlns:p14="http://schemas.microsoft.com/office/powerpoint/2010/main" xmlns="" val="26155595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en-US" altLang="zh-CN" b="0">
                <a:ea typeface="宋体" pitchFamily="2" charset="-122"/>
              </a:rPr>
              <a:t>INSIDE ADDRESS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37</a:t>
            </a:fld>
            <a:endParaRPr lang="en-US"/>
          </a:p>
        </p:txBody>
      </p:sp>
      <p:sp>
        <p:nvSpPr>
          <p:cNvPr id="15363" name="Rectangle 3"/>
          <p:cNvSpPr>
            <a:spLocks noGrp="1" noChangeArrowheads="1"/>
          </p:cNvSpPr>
          <p:nvPr>
            <p:ph sz="quarter" idx="1"/>
          </p:nvPr>
        </p:nvSpPr>
        <p:spPr/>
        <p:txBody>
          <a:bodyPr/>
          <a:lstStyle/>
          <a:p>
            <a:r>
              <a:rPr lang="en-US" altLang="zh-CN" b="1" dirty="0">
                <a:ea typeface="宋体" pitchFamily="2" charset="-122"/>
              </a:rPr>
              <a:t>For international addresses, type the name of the country in all-capital letters on the last line. </a:t>
            </a:r>
          </a:p>
          <a:p>
            <a:r>
              <a:rPr lang="en-US" altLang="zh-CN" b="1" dirty="0">
                <a:ea typeface="宋体" pitchFamily="2" charset="-122"/>
              </a:rPr>
              <a:t>The inside address begins two lines below the date.</a:t>
            </a:r>
          </a:p>
          <a:p>
            <a:r>
              <a:rPr lang="en-US" altLang="zh-CN" b="1" dirty="0">
                <a:ea typeface="宋体" pitchFamily="2" charset="-122"/>
              </a:rPr>
              <a:t>It should be left justified, no matter which format you are using</a:t>
            </a:r>
            <a:r>
              <a:rPr lang="en-US" altLang="zh-CN" b="1" dirty="0" smtClean="0">
                <a:ea typeface="宋体" pitchFamily="2" charset="-122"/>
              </a:rPr>
              <a:t>.</a:t>
            </a:r>
            <a:endParaRPr lang="en-US" altLang="zh-CN" b="1" dirty="0">
              <a:ea typeface="宋体" pitchFamily="2" charset="-122"/>
            </a:endParaRPr>
          </a:p>
        </p:txBody>
      </p:sp>
    </p:spTree>
    <p:extLst>
      <p:ext uri="{BB962C8B-B14F-4D97-AF65-F5344CB8AC3E}">
        <p14:creationId xmlns:p14="http://schemas.microsoft.com/office/powerpoint/2010/main" xmlns="" val="31488814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normAutofit fontScale="90000"/>
          </a:bodyPr>
          <a:lstStyle/>
          <a:p>
            <a:r>
              <a:rPr lang="en-US" altLang="zh-CN" sz="4800">
                <a:ea typeface="宋体" pitchFamily="2" charset="-122"/>
              </a:rPr>
              <a:t>Salutation</a:t>
            </a:r>
            <a:br>
              <a:rPr lang="en-US" altLang="zh-CN" sz="4800">
                <a:ea typeface="宋体" pitchFamily="2" charset="-122"/>
              </a:rPr>
            </a:br>
            <a:endParaRPr lang="en-US" altLang="zh-CN" sz="4800">
              <a:ea typeface="宋体" pitchFamily="2" charset="-122"/>
            </a:endParaRP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38</a:t>
            </a:fld>
            <a:endParaRPr lang="en-US"/>
          </a:p>
        </p:txBody>
      </p:sp>
      <p:sp>
        <p:nvSpPr>
          <p:cNvPr id="16387" name="Rectangle 3"/>
          <p:cNvSpPr>
            <a:spLocks noGrp="1" noChangeArrowheads="1"/>
          </p:cNvSpPr>
          <p:nvPr>
            <p:ph sz="quarter" idx="1"/>
          </p:nvPr>
        </p:nvSpPr>
        <p:spPr>
          <a:xfrm>
            <a:off x="609600" y="1600200"/>
            <a:ext cx="8229600" cy="5105400"/>
          </a:xfrm>
        </p:spPr>
        <p:txBody>
          <a:bodyPr/>
          <a:lstStyle/>
          <a:p>
            <a:pPr>
              <a:lnSpc>
                <a:spcPct val="80000"/>
              </a:lnSpc>
            </a:pPr>
            <a:r>
              <a:rPr lang="zh-CN" altLang="en-US" sz="2800" dirty="0">
                <a:ea typeface="宋体" pitchFamily="2" charset="-122"/>
              </a:rPr>
              <a:t> </a:t>
            </a:r>
            <a:r>
              <a:rPr lang="en-US" altLang="zh-CN" sz="3600" dirty="0">
                <a:ea typeface="宋体" pitchFamily="2" charset="-122"/>
              </a:rPr>
              <a:t>Use the same name as the inside address, including the personal title.</a:t>
            </a:r>
          </a:p>
          <a:p>
            <a:pPr>
              <a:lnSpc>
                <a:spcPct val="80000"/>
              </a:lnSpc>
            </a:pPr>
            <a:r>
              <a:rPr lang="en-US" altLang="zh-CN" sz="3600" dirty="0">
                <a:ea typeface="宋体" pitchFamily="2" charset="-122"/>
              </a:rPr>
              <a:t> If you know the person and typically address them by their first name, it is acceptable to use only the first name in the salutation (i.e., Dear Lucy:). </a:t>
            </a:r>
          </a:p>
          <a:p>
            <a:pPr>
              <a:lnSpc>
                <a:spcPct val="80000"/>
              </a:lnSpc>
            </a:pPr>
            <a:r>
              <a:rPr lang="en-US" altLang="zh-CN" sz="3600" dirty="0">
                <a:ea typeface="宋体" pitchFamily="2" charset="-122"/>
              </a:rPr>
              <a:t> In all other cases, however, use the personal title and full name followed by a colon. </a:t>
            </a:r>
          </a:p>
          <a:p>
            <a:pPr>
              <a:lnSpc>
                <a:spcPct val="80000"/>
              </a:lnSpc>
            </a:pPr>
            <a:r>
              <a:rPr lang="en-US" altLang="zh-CN" sz="3600" dirty="0">
                <a:ea typeface="宋体" pitchFamily="2" charset="-122"/>
              </a:rPr>
              <a:t>Leave one line blank after the salutation.</a:t>
            </a:r>
          </a:p>
        </p:txBody>
      </p:sp>
    </p:spTree>
    <p:extLst>
      <p:ext uri="{BB962C8B-B14F-4D97-AF65-F5344CB8AC3E}">
        <p14:creationId xmlns:p14="http://schemas.microsoft.com/office/powerpoint/2010/main" xmlns="" val="368185102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ltLang="zh-CN">
                <a:ea typeface="宋体" pitchFamily="2" charset="-122"/>
              </a:rPr>
              <a:t>Salutation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39</a:t>
            </a:fld>
            <a:endParaRPr lang="en-US"/>
          </a:p>
        </p:txBody>
      </p:sp>
      <p:sp>
        <p:nvSpPr>
          <p:cNvPr id="17411" name="Rectangle 3"/>
          <p:cNvSpPr>
            <a:spLocks noGrp="1" noChangeArrowheads="1"/>
          </p:cNvSpPr>
          <p:nvPr>
            <p:ph sz="quarter" idx="1"/>
          </p:nvPr>
        </p:nvSpPr>
        <p:spPr/>
        <p:txBody>
          <a:bodyPr>
            <a:normAutofit lnSpcReduction="10000"/>
          </a:bodyPr>
          <a:lstStyle/>
          <a:p>
            <a:r>
              <a:rPr lang="en-US" altLang="zh-CN" sz="3600" dirty="0">
                <a:ea typeface="宋体" pitchFamily="2" charset="-122"/>
              </a:rPr>
              <a:t>If you don’t know a reader’s gender, use a nonsexist salutation, such as "To Whom it May Concern." </a:t>
            </a:r>
          </a:p>
          <a:p>
            <a:r>
              <a:rPr lang="en-US" altLang="zh-CN" sz="3600" dirty="0">
                <a:ea typeface="宋体" pitchFamily="2" charset="-122"/>
              </a:rPr>
              <a:t>It is also acceptable to use the full name in a salutation if you cannot determine gender. </a:t>
            </a:r>
          </a:p>
          <a:p>
            <a:r>
              <a:rPr lang="en-US" altLang="zh-CN" sz="3600" dirty="0">
                <a:ea typeface="宋体" pitchFamily="2" charset="-122"/>
              </a:rPr>
              <a:t>For example, you might write Dear Chris Harmon:</a:t>
            </a:r>
          </a:p>
        </p:txBody>
      </p:sp>
    </p:spTree>
    <p:extLst>
      <p:ext uri="{BB962C8B-B14F-4D97-AF65-F5344CB8AC3E}">
        <p14:creationId xmlns:p14="http://schemas.microsoft.com/office/powerpoint/2010/main" xmlns="" val="4138917752"/>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lstStyle/>
          <a:p>
            <a:r>
              <a:rPr lang="en-US" altLang="zh-CN">
                <a:ea typeface="宋体" pitchFamily="2" charset="-122"/>
              </a:rPr>
              <a:t>Examples or Salutations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40</a:t>
            </a:fld>
            <a:endParaRPr lang="en-US"/>
          </a:p>
        </p:txBody>
      </p:sp>
      <p:sp>
        <p:nvSpPr>
          <p:cNvPr id="100355" name="Rectangle 3"/>
          <p:cNvSpPr>
            <a:spLocks noGrp="1" noChangeArrowheads="1"/>
          </p:cNvSpPr>
          <p:nvPr>
            <p:ph sz="quarter" idx="1"/>
          </p:nvPr>
        </p:nvSpPr>
        <p:spPr>
          <a:xfrm>
            <a:off x="457200" y="1295400"/>
            <a:ext cx="8229600" cy="4525963"/>
          </a:xfrm>
        </p:spPr>
        <p:txBody>
          <a:bodyPr>
            <a:normAutofit lnSpcReduction="10000"/>
          </a:bodyPr>
          <a:lstStyle/>
          <a:p>
            <a:endParaRPr lang="en-US" altLang="zh-CN" b="1" dirty="0" smtClean="0">
              <a:ea typeface="宋体" pitchFamily="2" charset="-122"/>
            </a:endParaRPr>
          </a:p>
          <a:p>
            <a:r>
              <a:rPr lang="en-US" altLang="zh-CN" b="1" dirty="0" smtClean="0">
                <a:ea typeface="宋体" pitchFamily="2" charset="-122"/>
              </a:rPr>
              <a:t>Dear </a:t>
            </a:r>
            <a:r>
              <a:rPr lang="en-US" altLang="zh-CN" b="1" dirty="0">
                <a:ea typeface="宋体" pitchFamily="2" charset="-122"/>
              </a:rPr>
              <a:t>Personnel Director,</a:t>
            </a:r>
          </a:p>
          <a:p>
            <a:r>
              <a:rPr lang="en-US" altLang="zh-CN" b="1" dirty="0">
                <a:ea typeface="宋体" pitchFamily="2" charset="-122"/>
              </a:rPr>
              <a:t> Dear Sir or Madam (use if you don't know who you are writing to)</a:t>
            </a:r>
          </a:p>
          <a:p>
            <a:r>
              <a:rPr lang="en-US" altLang="zh-CN" b="1" dirty="0">
                <a:ea typeface="宋体" pitchFamily="2" charset="-122"/>
              </a:rPr>
              <a:t> Dear Mr., Mrs., Miss or </a:t>
            </a:r>
            <a:r>
              <a:rPr lang="en-US" altLang="zh-CN" b="1" dirty="0" err="1">
                <a:ea typeface="宋体" pitchFamily="2" charset="-122"/>
              </a:rPr>
              <a:t>Ms</a:t>
            </a:r>
            <a:r>
              <a:rPr lang="en-US" altLang="zh-CN" b="1" dirty="0">
                <a:ea typeface="宋体" pitchFamily="2" charset="-122"/>
              </a:rPr>
              <a:t> (use if you know who you are writing to.</a:t>
            </a:r>
          </a:p>
          <a:p>
            <a:r>
              <a:rPr lang="en-US" altLang="zh-CN" b="1" dirty="0">
                <a:ea typeface="宋体" pitchFamily="2" charset="-122"/>
              </a:rPr>
              <a:t>VERY IMPORTANT use </a:t>
            </a:r>
            <a:r>
              <a:rPr lang="en-US" altLang="zh-CN" b="1" dirty="0" err="1">
                <a:ea typeface="宋体" pitchFamily="2" charset="-122"/>
              </a:rPr>
              <a:t>Ms</a:t>
            </a:r>
            <a:r>
              <a:rPr lang="en-US" altLang="zh-CN" b="1" dirty="0">
                <a:ea typeface="宋体" pitchFamily="2" charset="-122"/>
              </a:rPr>
              <a:t> for women unless asked to use Mrs. or Miss) </a:t>
            </a:r>
          </a:p>
          <a:p>
            <a:r>
              <a:rPr lang="en-US" altLang="zh-CN" b="1" dirty="0">
                <a:ea typeface="宋体" pitchFamily="2" charset="-122"/>
              </a:rPr>
              <a:t>Dear Frank (use if the person is a close business contact or friend) </a:t>
            </a:r>
          </a:p>
        </p:txBody>
      </p:sp>
    </p:spTree>
    <p:extLst>
      <p:ext uri="{BB962C8B-B14F-4D97-AF65-F5344CB8AC3E}">
        <p14:creationId xmlns:p14="http://schemas.microsoft.com/office/powerpoint/2010/main" xmlns="" val="38021685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1143000" y="381000"/>
            <a:ext cx="7543800" cy="990600"/>
          </a:xfrm>
        </p:spPr>
        <p:txBody>
          <a:bodyPr>
            <a:normAutofit fontScale="90000"/>
          </a:bodyPr>
          <a:lstStyle/>
          <a:p>
            <a:r>
              <a:rPr lang="en-US" altLang="zh-CN" sz="4800">
                <a:ea typeface="宋体" pitchFamily="2" charset="-122"/>
              </a:rPr>
              <a:t>Body</a:t>
            </a:r>
            <a:br>
              <a:rPr lang="en-US" altLang="zh-CN" sz="4800">
                <a:ea typeface="宋体" pitchFamily="2" charset="-122"/>
              </a:rPr>
            </a:br>
            <a:endParaRPr lang="en-US" altLang="zh-CN" sz="4800">
              <a:ea typeface="宋体" pitchFamily="2" charset="-122"/>
            </a:endParaRP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41</a:t>
            </a:fld>
            <a:endParaRPr lang="en-US"/>
          </a:p>
        </p:txBody>
      </p:sp>
      <p:sp>
        <p:nvSpPr>
          <p:cNvPr id="18435" name="Rectangle 3"/>
          <p:cNvSpPr>
            <a:spLocks noGrp="1" noChangeArrowheads="1"/>
          </p:cNvSpPr>
          <p:nvPr>
            <p:ph sz="quarter" idx="1"/>
          </p:nvPr>
        </p:nvSpPr>
        <p:spPr/>
        <p:txBody>
          <a:bodyPr/>
          <a:lstStyle/>
          <a:p>
            <a:r>
              <a:rPr lang="en-US" altLang="zh-CN" b="1" dirty="0">
                <a:ea typeface="宋体" pitchFamily="2" charset="-122"/>
              </a:rPr>
              <a:t>For block and modified block formats, single space and left justify each paragraph within the body of the letter.</a:t>
            </a:r>
          </a:p>
          <a:p>
            <a:r>
              <a:rPr lang="en-US" altLang="zh-CN" b="1" dirty="0">
                <a:ea typeface="宋体" pitchFamily="2" charset="-122"/>
              </a:rPr>
              <a:t> </a:t>
            </a:r>
          </a:p>
          <a:p>
            <a:r>
              <a:rPr lang="en-US" altLang="zh-CN" b="1" dirty="0">
                <a:ea typeface="宋体" pitchFamily="2" charset="-122"/>
              </a:rPr>
              <a:t>Leave a blank line between each paragraph. </a:t>
            </a:r>
          </a:p>
          <a:p>
            <a:r>
              <a:rPr lang="en-US" altLang="zh-CN" b="1" dirty="0">
                <a:ea typeface="宋体" pitchFamily="2" charset="-122"/>
              </a:rPr>
              <a:t>When writing a business letter, be careful to remember that conciseness is very</a:t>
            </a:r>
            <a:r>
              <a:rPr lang="en-US" altLang="zh-CN" sz="2800" b="1" dirty="0">
                <a:ea typeface="宋体" pitchFamily="2" charset="-122"/>
              </a:rPr>
              <a:t> important. </a:t>
            </a:r>
          </a:p>
        </p:txBody>
      </p:sp>
    </p:spTree>
    <p:extLst>
      <p:ext uri="{BB962C8B-B14F-4D97-AF65-F5344CB8AC3E}">
        <p14:creationId xmlns:p14="http://schemas.microsoft.com/office/powerpoint/2010/main" xmlns="" val="160591388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r>
              <a:rPr lang="en-US" altLang="zh-CN">
                <a:ea typeface="宋体" pitchFamily="2" charset="-122"/>
              </a:rPr>
              <a:t>Body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42</a:t>
            </a:fld>
            <a:endParaRPr lang="en-US"/>
          </a:p>
        </p:txBody>
      </p:sp>
      <p:sp>
        <p:nvSpPr>
          <p:cNvPr id="19459" name="Rectangle 3"/>
          <p:cNvSpPr>
            <a:spLocks noGrp="1" noChangeArrowheads="1"/>
          </p:cNvSpPr>
          <p:nvPr>
            <p:ph sz="quarter" idx="1"/>
          </p:nvPr>
        </p:nvSpPr>
        <p:spPr/>
        <p:txBody>
          <a:bodyPr>
            <a:normAutofit lnSpcReduction="10000"/>
          </a:bodyPr>
          <a:lstStyle/>
          <a:p>
            <a:r>
              <a:rPr lang="en-US" altLang="zh-CN" sz="2800" b="1">
                <a:ea typeface="宋体" pitchFamily="2" charset="-122"/>
              </a:rPr>
              <a:t>In the first paragraph, consider a friendly opening and then a statement of the main point. </a:t>
            </a:r>
          </a:p>
          <a:p>
            <a:r>
              <a:rPr lang="en-US" altLang="zh-CN" sz="2800" b="1">
                <a:ea typeface="宋体" pitchFamily="2" charset="-122"/>
              </a:rPr>
              <a:t>The next paragraph should begin justifying the importance of the main point.</a:t>
            </a:r>
          </a:p>
          <a:p>
            <a:r>
              <a:rPr lang="en-US" altLang="zh-CN" sz="2800" b="1">
                <a:ea typeface="宋体" pitchFamily="2" charset="-122"/>
              </a:rPr>
              <a:t> In the next few paragraphs, continue justification with background information and supporting details. </a:t>
            </a:r>
          </a:p>
          <a:p>
            <a:r>
              <a:rPr lang="en-US" altLang="zh-CN" sz="2800" b="1">
                <a:ea typeface="宋体" pitchFamily="2" charset="-122"/>
              </a:rPr>
              <a:t>The closing paragraph should restate the purpose of the letter and, in some cases, request some type of action.</a:t>
            </a:r>
          </a:p>
        </p:txBody>
      </p:sp>
    </p:spTree>
    <p:extLst>
      <p:ext uri="{BB962C8B-B14F-4D97-AF65-F5344CB8AC3E}">
        <p14:creationId xmlns:p14="http://schemas.microsoft.com/office/powerpoint/2010/main" xmlns="" val="58796499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normAutofit fontScale="90000"/>
          </a:bodyPr>
          <a:lstStyle/>
          <a:p>
            <a:r>
              <a:rPr lang="en-US" altLang="zh-CN" sz="4800">
                <a:solidFill>
                  <a:schemeClr val="hlink"/>
                </a:solidFill>
                <a:ea typeface="宋体" pitchFamily="2" charset="-122"/>
              </a:rPr>
              <a:t>The Reference</a:t>
            </a:r>
            <a:r>
              <a:rPr lang="en-US" altLang="zh-CN" sz="4800">
                <a:ea typeface="宋体" pitchFamily="2" charset="-122"/>
              </a:rPr>
              <a:t> </a:t>
            </a:r>
            <a:br>
              <a:rPr lang="en-US" altLang="zh-CN" sz="4800">
                <a:ea typeface="宋体" pitchFamily="2" charset="-122"/>
              </a:rPr>
            </a:br>
            <a:r>
              <a:rPr lang="en-US" altLang="zh-CN" sz="3200">
                <a:ea typeface="宋体" pitchFamily="2" charset="-122"/>
              </a:rPr>
              <a:t>Give a reference for the reason you are writing</a:t>
            </a:r>
            <a:endParaRPr lang="en-US" altLang="zh-CN" sz="4800">
              <a:ea typeface="宋体" pitchFamily="2" charset="-122"/>
            </a:endParaRP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43</a:t>
            </a:fld>
            <a:endParaRPr lang="en-US"/>
          </a:p>
        </p:txBody>
      </p:sp>
      <p:sp>
        <p:nvSpPr>
          <p:cNvPr id="101379" name="Rectangle 3"/>
          <p:cNvSpPr>
            <a:spLocks noGrp="1" noChangeArrowheads="1"/>
          </p:cNvSpPr>
          <p:nvPr>
            <p:ph sz="quarter" idx="1"/>
          </p:nvPr>
        </p:nvSpPr>
        <p:spPr/>
        <p:txBody>
          <a:bodyPr/>
          <a:lstStyle/>
          <a:p>
            <a:pPr>
              <a:buFont typeface="Wingdings" pitchFamily="2" charset="2"/>
              <a:buNone/>
            </a:pPr>
            <a:endParaRPr lang="zh-CN" altLang="en-US">
              <a:ea typeface="宋体" pitchFamily="2" charset="-122"/>
            </a:endParaRPr>
          </a:p>
          <a:p>
            <a:r>
              <a:rPr lang="en-US" altLang="zh-CN" sz="3600">
                <a:ea typeface="宋体" pitchFamily="2" charset="-122"/>
              </a:rPr>
              <a:t>With reference to your advertisement in the </a:t>
            </a:r>
            <a:r>
              <a:rPr lang="en-US" altLang="zh-CN" sz="3600" i="1">
                <a:ea typeface="宋体" pitchFamily="2" charset="-122"/>
              </a:rPr>
              <a:t>Times, </a:t>
            </a:r>
          </a:p>
          <a:p>
            <a:r>
              <a:rPr lang="en-US" altLang="zh-CN" sz="3600">
                <a:ea typeface="宋体" pitchFamily="2" charset="-122"/>
              </a:rPr>
              <a:t>your letter of 23 rd March, </a:t>
            </a:r>
          </a:p>
          <a:p>
            <a:r>
              <a:rPr lang="en-US" altLang="zh-CN" sz="3600">
                <a:ea typeface="宋体" pitchFamily="2" charset="-122"/>
              </a:rPr>
              <a:t>your phone call today,</a:t>
            </a:r>
          </a:p>
          <a:p>
            <a:r>
              <a:rPr lang="en-US" altLang="zh-CN" sz="3600">
                <a:ea typeface="宋体" pitchFamily="2" charset="-122"/>
              </a:rPr>
              <a:t>Thank you for your letter of March 5 th</a:t>
            </a:r>
          </a:p>
        </p:txBody>
      </p:sp>
    </p:spTree>
    <p:extLst>
      <p:ext uri="{BB962C8B-B14F-4D97-AF65-F5344CB8AC3E}">
        <p14:creationId xmlns:p14="http://schemas.microsoft.com/office/powerpoint/2010/main" xmlns="" val="12940031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p:txBody>
          <a:bodyPr/>
          <a:lstStyle/>
          <a:p>
            <a:r>
              <a:rPr lang="en-US" altLang="zh-CN">
                <a:solidFill>
                  <a:schemeClr val="hlink"/>
                </a:solidFill>
                <a:ea typeface="宋体" pitchFamily="2" charset="-122"/>
              </a:rPr>
              <a:t>The Reason for Writing</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44</a:t>
            </a:fld>
            <a:endParaRPr lang="en-US"/>
          </a:p>
        </p:txBody>
      </p:sp>
      <p:sp>
        <p:nvSpPr>
          <p:cNvPr id="102403" name="Rectangle 3"/>
          <p:cNvSpPr>
            <a:spLocks noGrp="1" noChangeArrowheads="1"/>
          </p:cNvSpPr>
          <p:nvPr>
            <p:ph sz="quarter" idx="1"/>
          </p:nvPr>
        </p:nvSpPr>
        <p:spPr/>
        <p:txBody>
          <a:bodyPr/>
          <a:lstStyle/>
          <a:p>
            <a:pPr>
              <a:buFont typeface="Wingdings" pitchFamily="2" charset="2"/>
              <a:buNone/>
            </a:pPr>
            <a:endParaRPr lang="zh-CN" altLang="en-US">
              <a:ea typeface="宋体" pitchFamily="2" charset="-122"/>
            </a:endParaRPr>
          </a:p>
          <a:p>
            <a:r>
              <a:rPr lang="en-US" altLang="zh-CN" sz="4000">
                <a:ea typeface="宋体" pitchFamily="2" charset="-122"/>
              </a:rPr>
              <a:t>I am writing to enquire about </a:t>
            </a:r>
          </a:p>
          <a:p>
            <a:r>
              <a:rPr lang="en-US" altLang="zh-CN" sz="4000">
                <a:ea typeface="宋体" pitchFamily="2" charset="-122"/>
              </a:rPr>
              <a:t>I am writing to apologize for </a:t>
            </a:r>
          </a:p>
          <a:p>
            <a:r>
              <a:rPr lang="en-US" altLang="zh-CN" sz="4000">
                <a:ea typeface="宋体" pitchFamily="2" charset="-122"/>
              </a:rPr>
              <a:t>I am writing to confirm </a:t>
            </a:r>
          </a:p>
        </p:txBody>
      </p:sp>
    </p:spTree>
    <p:extLst>
      <p:ext uri="{BB962C8B-B14F-4D97-AF65-F5344CB8AC3E}">
        <p14:creationId xmlns:p14="http://schemas.microsoft.com/office/powerpoint/2010/main" xmlns="" val="4354853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rrowheads="1"/>
          </p:cNvSpPr>
          <p:nvPr>
            <p:ph type="title"/>
          </p:nvPr>
        </p:nvSpPr>
        <p:spPr/>
        <p:txBody>
          <a:bodyPr/>
          <a:lstStyle/>
          <a:p>
            <a:r>
              <a:rPr lang="en-US" altLang="zh-CN" sz="4800">
                <a:solidFill>
                  <a:schemeClr val="hlink"/>
                </a:solidFill>
                <a:ea typeface="宋体" pitchFamily="2" charset="-122"/>
              </a:rPr>
              <a:t>Requesting</a:t>
            </a:r>
          </a:p>
        </p:txBody>
      </p:sp>
      <p:sp>
        <p:nvSpPr>
          <p:cNvPr id="5" name="Slide Number Placeholder 4"/>
          <p:cNvSpPr>
            <a:spLocks noGrp="1"/>
          </p:cNvSpPr>
          <p:nvPr>
            <p:ph type="sldNum" sz="quarter" idx="12"/>
          </p:nvPr>
        </p:nvSpPr>
        <p:spPr/>
        <p:txBody>
          <a:bodyPr>
            <a:normAutofit fontScale="85000" lnSpcReduction="20000"/>
          </a:bodyPr>
          <a:lstStyle/>
          <a:p>
            <a:fld id="{3CA05F78-DD28-415E-B00F-6712ED97DDE3}" type="slidenum">
              <a:rPr lang="en-US" smtClean="0"/>
              <a:pPr/>
              <a:t>45</a:t>
            </a:fld>
            <a:endParaRPr lang="en-US"/>
          </a:p>
        </p:txBody>
      </p:sp>
      <p:sp>
        <p:nvSpPr>
          <p:cNvPr id="103427" name="Rectangle 3"/>
          <p:cNvSpPr>
            <a:spLocks noGrp="1" noChangeArrowheads="1"/>
          </p:cNvSpPr>
          <p:nvPr>
            <p:ph sz="quarter" idx="1"/>
          </p:nvPr>
        </p:nvSpPr>
        <p:spPr/>
        <p:txBody>
          <a:bodyPr/>
          <a:lstStyle/>
          <a:p>
            <a:r>
              <a:rPr lang="en-US" altLang="zh-CN" sz="3600" b="1">
                <a:ea typeface="宋体" pitchFamily="2" charset="-122"/>
              </a:rPr>
              <a:t>Could you possibly?</a:t>
            </a:r>
          </a:p>
          <a:p>
            <a:r>
              <a:rPr lang="en-US" altLang="zh-CN" sz="3600" b="1">
                <a:ea typeface="宋体" pitchFamily="2" charset="-122"/>
              </a:rPr>
              <a:t>I would be grateful if you could </a:t>
            </a:r>
          </a:p>
        </p:txBody>
      </p:sp>
      <p:sp>
        <p:nvSpPr>
          <p:cNvPr id="103429" name="Rectangle 5"/>
          <p:cNvSpPr>
            <a:spLocks noChangeArrowheads="1"/>
          </p:cNvSpPr>
          <p:nvPr/>
        </p:nvSpPr>
        <p:spPr bwMode="auto">
          <a:xfrm>
            <a:off x="304800" y="3048000"/>
            <a:ext cx="6553200" cy="1738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zh-CN" sz="4800" b="1">
                <a:solidFill>
                  <a:schemeClr val="hlink"/>
                </a:solidFill>
                <a:ea typeface="宋体" pitchFamily="2" charset="-122"/>
              </a:rPr>
              <a:t>Agreeing to Requests</a:t>
            </a:r>
            <a:r>
              <a:rPr lang="en-US" altLang="zh-CN" sz="4000">
                <a:ea typeface="宋体" pitchFamily="2" charset="-122"/>
              </a:rPr>
              <a:t> </a:t>
            </a:r>
          </a:p>
          <a:p>
            <a:pPr>
              <a:spcBef>
                <a:spcPct val="50000"/>
              </a:spcBef>
              <a:buFontTx/>
              <a:buChar char="•"/>
            </a:pPr>
            <a:r>
              <a:rPr lang="en-US" altLang="zh-CN" sz="4000" b="1">
                <a:ea typeface="宋体" pitchFamily="2" charset="-122"/>
              </a:rPr>
              <a:t>I would be delighted to</a:t>
            </a:r>
            <a:r>
              <a:rPr lang="en-US" altLang="zh-CN" sz="4000">
                <a:ea typeface="宋体" pitchFamily="2" charset="-122"/>
              </a:rPr>
              <a:t> </a:t>
            </a:r>
          </a:p>
        </p:txBody>
      </p:sp>
    </p:spTree>
    <p:extLst>
      <p:ext uri="{BB962C8B-B14F-4D97-AF65-F5344CB8AC3E}">
        <p14:creationId xmlns:p14="http://schemas.microsoft.com/office/powerpoint/2010/main" xmlns="" val="26958537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4"/>
          <p:cNvSpPr txBox="1">
            <a:spLocks noChangeArrowheads="1"/>
          </p:cNvSpPr>
          <p:nvPr/>
        </p:nvSpPr>
        <p:spPr bwMode="auto">
          <a:xfrm>
            <a:off x="1127125" y="838200"/>
            <a:ext cx="6569075"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altLang="zh-CN" sz="4400" b="1">
                <a:solidFill>
                  <a:schemeClr val="hlink"/>
                </a:solidFill>
                <a:ea typeface="宋体" pitchFamily="2" charset="-122"/>
              </a:rPr>
              <a:t>Giving Bad News</a:t>
            </a:r>
            <a:r>
              <a:rPr lang="en-US" altLang="zh-CN" sz="4400">
                <a:ea typeface="宋体" pitchFamily="2" charset="-122"/>
              </a:rPr>
              <a:t> </a:t>
            </a:r>
          </a:p>
          <a:p>
            <a:pPr>
              <a:buFontTx/>
              <a:buChar char="•"/>
            </a:pPr>
            <a:r>
              <a:rPr lang="en-US" altLang="zh-CN" sz="4000" b="1">
                <a:ea typeface="宋体" pitchFamily="2" charset="-122"/>
              </a:rPr>
              <a:t>Unfortunately </a:t>
            </a:r>
          </a:p>
          <a:p>
            <a:pPr>
              <a:buFontTx/>
              <a:buChar char="•"/>
            </a:pPr>
            <a:r>
              <a:rPr lang="en-US" altLang="zh-CN" sz="4000" b="1">
                <a:ea typeface="宋体" pitchFamily="2" charset="-122"/>
              </a:rPr>
              <a:t>I am afraid that</a:t>
            </a:r>
            <a:r>
              <a:rPr lang="en-US" altLang="zh-CN" sz="3200">
                <a:ea typeface="宋体" pitchFamily="2" charset="-122"/>
              </a:rPr>
              <a:t> </a:t>
            </a:r>
          </a:p>
        </p:txBody>
      </p:sp>
      <p:sp>
        <p:nvSpPr>
          <p:cNvPr id="104453" name="Text Box 5"/>
          <p:cNvSpPr txBox="1">
            <a:spLocks noChangeArrowheads="1"/>
          </p:cNvSpPr>
          <p:nvPr/>
        </p:nvSpPr>
        <p:spPr bwMode="auto">
          <a:xfrm>
            <a:off x="685800" y="3581400"/>
            <a:ext cx="5670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zh-CN" altLang="en-US">
              <a:ea typeface="宋体" pitchFamily="2" charset="-122"/>
            </a:endParaRPr>
          </a:p>
        </p:txBody>
      </p:sp>
      <p:sp>
        <p:nvSpPr>
          <p:cNvPr id="104454" name="Text Box 6"/>
          <p:cNvSpPr txBox="1">
            <a:spLocks noChangeArrowheads="1"/>
          </p:cNvSpPr>
          <p:nvPr/>
        </p:nvSpPr>
        <p:spPr bwMode="auto">
          <a:xfrm>
            <a:off x="914400" y="3429000"/>
            <a:ext cx="79248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zh-CN" altLang="en-US" sz="4400" b="1">
                <a:ea typeface="宋体" pitchFamily="2" charset="-122"/>
              </a:rPr>
              <a:t> </a:t>
            </a:r>
            <a:r>
              <a:rPr lang="en-US" altLang="zh-CN" sz="4400" b="1">
                <a:solidFill>
                  <a:schemeClr val="hlink"/>
                </a:solidFill>
                <a:ea typeface="宋体" pitchFamily="2" charset="-122"/>
              </a:rPr>
              <a:t>Enclosing Documents</a:t>
            </a:r>
            <a:r>
              <a:rPr lang="en-US" altLang="zh-CN">
                <a:solidFill>
                  <a:schemeClr val="hlink"/>
                </a:solidFill>
                <a:ea typeface="宋体" pitchFamily="2" charset="-122"/>
              </a:rPr>
              <a:t> </a:t>
            </a:r>
          </a:p>
          <a:p>
            <a:pPr>
              <a:buFontTx/>
              <a:buChar char="•"/>
            </a:pPr>
            <a:r>
              <a:rPr lang="en-US" altLang="zh-CN" sz="4000" b="1">
                <a:ea typeface="宋体" pitchFamily="2" charset="-122"/>
              </a:rPr>
              <a:t>I am enclosing</a:t>
            </a:r>
          </a:p>
          <a:p>
            <a:pPr>
              <a:buFontTx/>
              <a:buChar char="•"/>
            </a:pPr>
            <a:r>
              <a:rPr lang="en-US" altLang="zh-CN" sz="4000" b="1">
                <a:ea typeface="宋体" pitchFamily="2" charset="-122"/>
              </a:rPr>
              <a:t>Please find enclosed </a:t>
            </a:r>
          </a:p>
          <a:p>
            <a:pPr>
              <a:buFontTx/>
              <a:buChar char="•"/>
            </a:pPr>
            <a:r>
              <a:rPr lang="en-US" altLang="zh-CN" sz="4000" b="1">
                <a:ea typeface="宋体" pitchFamily="2" charset="-122"/>
              </a:rPr>
              <a:t>Enclosed you will find</a:t>
            </a:r>
            <a:r>
              <a:rPr lang="en-US" altLang="zh-CN" sz="3200">
                <a:ea typeface="宋体" pitchFamily="2" charset="-122"/>
              </a:rPr>
              <a:t> </a:t>
            </a:r>
          </a:p>
        </p:txBody>
      </p:sp>
      <p:sp>
        <p:nvSpPr>
          <p:cNvPr id="5" name="Slide Number Placeholder 4"/>
          <p:cNvSpPr>
            <a:spLocks noGrp="1"/>
          </p:cNvSpPr>
          <p:nvPr>
            <p:ph type="sldNum" sz="quarter" idx="12"/>
          </p:nvPr>
        </p:nvSpPr>
        <p:spPr/>
        <p:txBody>
          <a:bodyPr/>
          <a:lstStyle/>
          <a:p>
            <a:fld id="{3CA05F78-DD28-415E-B00F-6712ED97DDE3}" type="slidenum">
              <a:rPr lang="en-US" smtClean="0"/>
              <a:pPr/>
              <a:t>46</a:t>
            </a:fld>
            <a:endParaRPr lang="en-US"/>
          </a:p>
        </p:txBody>
      </p:sp>
    </p:spTree>
    <p:extLst>
      <p:ext uri="{BB962C8B-B14F-4D97-AF65-F5344CB8AC3E}">
        <p14:creationId xmlns:p14="http://schemas.microsoft.com/office/powerpoint/2010/main" xmlns="" val="10064522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rrowheads="1"/>
          </p:cNvSpPr>
          <p:nvPr>
            <p:ph type="title"/>
          </p:nvPr>
        </p:nvSpPr>
        <p:spPr/>
        <p:txBody>
          <a:bodyPr/>
          <a:lstStyle/>
          <a:p>
            <a:r>
              <a:rPr lang="en-US" altLang="zh-CN">
                <a:solidFill>
                  <a:schemeClr val="hlink"/>
                </a:solidFill>
                <a:ea typeface="宋体" pitchFamily="2" charset="-122"/>
              </a:rPr>
              <a:t>Closing Remarks</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47</a:t>
            </a:fld>
            <a:endParaRPr lang="en-US"/>
          </a:p>
        </p:txBody>
      </p:sp>
      <p:sp>
        <p:nvSpPr>
          <p:cNvPr id="105475" name="Rectangle 3"/>
          <p:cNvSpPr>
            <a:spLocks noGrp="1" noChangeArrowheads="1"/>
          </p:cNvSpPr>
          <p:nvPr>
            <p:ph sz="quarter" idx="1"/>
          </p:nvPr>
        </p:nvSpPr>
        <p:spPr/>
        <p:txBody>
          <a:bodyPr/>
          <a:lstStyle/>
          <a:p>
            <a:r>
              <a:rPr lang="en-US" altLang="zh-CN" sz="4000" b="1">
                <a:ea typeface="宋体" pitchFamily="2" charset="-122"/>
              </a:rPr>
              <a:t>Thank you for your help.  </a:t>
            </a:r>
          </a:p>
          <a:p>
            <a:r>
              <a:rPr lang="en-US" altLang="zh-CN" sz="4000" b="1">
                <a:ea typeface="宋体" pitchFamily="2" charset="-122"/>
              </a:rPr>
              <a:t>Please contact us again if we can help in any way. </a:t>
            </a:r>
          </a:p>
          <a:p>
            <a:r>
              <a:rPr lang="en-US" altLang="zh-CN" sz="4000" b="1">
                <a:ea typeface="宋体" pitchFamily="2" charset="-122"/>
              </a:rPr>
              <a:t>If there are any problems. </a:t>
            </a:r>
          </a:p>
          <a:p>
            <a:r>
              <a:rPr lang="en-US" altLang="zh-CN" sz="4000" b="1">
                <a:ea typeface="宋体" pitchFamily="2" charset="-122"/>
              </a:rPr>
              <a:t>If you have any questions. </a:t>
            </a:r>
          </a:p>
        </p:txBody>
      </p:sp>
    </p:spTree>
    <p:extLst>
      <p:ext uri="{BB962C8B-B14F-4D97-AF65-F5344CB8AC3E}">
        <p14:creationId xmlns:p14="http://schemas.microsoft.com/office/powerpoint/2010/main" xmlns="" val="37901486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p:txBody>
          <a:bodyPr/>
          <a:lstStyle/>
          <a:p>
            <a:r>
              <a:rPr lang="en-US" altLang="zh-CN">
                <a:solidFill>
                  <a:schemeClr val="hlink"/>
                </a:solidFill>
                <a:ea typeface="宋体" pitchFamily="2" charset="-122"/>
              </a:rPr>
              <a:t>Reference to Future Contact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48</a:t>
            </a:fld>
            <a:endParaRPr lang="en-US"/>
          </a:p>
        </p:txBody>
      </p:sp>
      <p:sp>
        <p:nvSpPr>
          <p:cNvPr id="106499" name="Rectangle 3"/>
          <p:cNvSpPr>
            <a:spLocks noGrp="1" noChangeArrowheads="1"/>
          </p:cNvSpPr>
          <p:nvPr>
            <p:ph sz="quarter" idx="1"/>
          </p:nvPr>
        </p:nvSpPr>
        <p:spPr/>
        <p:txBody>
          <a:bodyPr/>
          <a:lstStyle/>
          <a:p>
            <a:pPr lvl="4"/>
            <a:r>
              <a:rPr lang="en-US" altLang="zh-CN" sz="4000" b="1">
                <a:ea typeface="宋体" pitchFamily="2" charset="-122"/>
              </a:rPr>
              <a:t>I look forward to ...</a:t>
            </a:r>
          </a:p>
          <a:p>
            <a:pPr lvl="4"/>
            <a:r>
              <a:rPr lang="en-US" altLang="zh-CN" sz="4000" b="1">
                <a:ea typeface="宋体" pitchFamily="2" charset="-122"/>
              </a:rPr>
              <a:t>hearing from you soon. </a:t>
            </a:r>
          </a:p>
          <a:p>
            <a:pPr lvl="4"/>
            <a:r>
              <a:rPr lang="en-US" altLang="zh-CN" sz="4000" b="1">
                <a:ea typeface="宋体" pitchFamily="2" charset="-122"/>
              </a:rPr>
              <a:t>meeting you next Tuesday. </a:t>
            </a:r>
          </a:p>
          <a:p>
            <a:pPr lvl="4"/>
            <a:r>
              <a:rPr lang="en-US" altLang="zh-CN" sz="4000" b="1">
                <a:ea typeface="宋体" pitchFamily="2" charset="-122"/>
              </a:rPr>
              <a:t>seeing you next Thursday. </a:t>
            </a:r>
          </a:p>
        </p:txBody>
      </p:sp>
    </p:spTree>
    <p:extLst>
      <p:ext uri="{BB962C8B-B14F-4D97-AF65-F5344CB8AC3E}">
        <p14:creationId xmlns:p14="http://schemas.microsoft.com/office/powerpoint/2010/main" xmlns="" val="11817602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altLang="zh-CN">
                <a:ea typeface="宋体" pitchFamily="2" charset="-122"/>
              </a:rPr>
              <a:t>Closing</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49</a:t>
            </a:fld>
            <a:endParaRPr lang="en-US"/>
          </a:p>
        </p:txBody>
      </p:sp>
      <p:sp>
        <p:nvSpPr>
          <p:cNvPr id="20483" name="Rectangle 3"/>
          <p:cNvSpPr>
            <a:spLocks noGrp="1" noChangeArrowheads="1"/>
          </p:cNvSpPr>
          <p:nvPr>
            <p:ph sz="quarter" idx="1"/>
          </p:nvPr>
        </p:nvSpPr>
        <p:spPr/>
        <p:txBody>
          <a:bodyPr/>
          <a:lstStyle/>
          <a:p>
            <a:pPr>
              <a:lnSpc>
                <a:spcPct val="90000"/>
              </a:lnSpc>
            </a:pPr>
            <a:r>
              <a:rPr lang="en-US" altLang="zh-CN" sz="3600" b="1">
                <a:ea typeface="宋体" pitchFamily="2" charset="-122"/>
              </a:rPr>
              <a:t>The closing begins at the same horizontal point as your date.</a:t>
            </a:r>
          </a:p>
          <a:p>
            <a:pPr>
              <a:lnSpc>
                <a:spcPct val="90000"/>
              </a:lnSpc>
            </a:pPr>
            <a:r>
              <a:rPr lang="en-US" altLang="zh-CN" sz="3600" b="1">
                <a:ea typeface="宋体" pitchFamily="2" charset="-122"/>
              </a:rPr>
              <a:t>One line after the last body paragraph. </a:t>
            </a:r>
          </a:p>
          <a:p>
            <a:pPr>
              <a:lnSpc>
                <a:spcPct val="90000"/>
              </a:lnSpc>
            </a:pPr>
            <a:r>
              <a:rPr lang="en-US" altLang="zh-CN" sz="3600" b="1">
                <a:ea typeface="宋体" pitchFamily="2" charset="-122"/>
              </a:rPr>
              <a:t>Capitalize the first word only (i.e., Thank you) </a:t>
            </a:r>
          </a:p>
          <a:p>
            <a:pPr>
              <a:lnSpc>
                <a:spcPct val="90000"/>
              </a:lnSpc>
            </a:pPr>
            <a:r>
              <a:rPr lang="en-US" altLang="zh-CN" sz="3600" b="1">
                <a:ea typeface="宋体" pitchFamily="2" charset="-122"/>
              </a:rPr>
              <a:t>Leave four lines between the closing and the sender’s name for a signature. </a:t>
            </a:r>
          </a:p>
          <a:p>
            <a:pPr>
              <a:lnSpc>
                <a:spcPct val="90000"/>
              </a:lnSpc>
            </a:pPr>
            <a:r>
              <a:rPr lang="en-US" altLang="zh-CN" sz="3600" b="1">
                <a:ea typeface="宋体" pitchFamily="2" charset="-122"/>
              </a:rPr>
              <a:t>Put your position if you would like to.</a:t>
            </a:r>
          </a:p>
        </p:txBody>
      </p:sp>
    </p:spTree>
    <p:extLst>
      <p:ext uri="{BB962C8B-B14F-4D97-AF65-F5344CB8AC3E}">
        <p14:creationId xmlns:p14="http://schemas.microsoft.com/office/powerpoint/2010/main" xmlns="" val="283973417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en-US" altLang="zh-CN">
                <a:ea typeface="宋体" pitchFamily="2" charset="-122"/>
              </a:rPr>
              <a:t>Closing (Cont.)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50</a:t>
            </a:fld>
            <a:endParaRPr lang="en-US"/>
          </a:p>
        </p:txBody>
      </p:sp>
      <p:sp>
        <p:nvSpPr>
          <p:cNvPr id="21507" name="Rectangle 3"/>
          <p:cNvSpPr>
            <a:spLocks noGrp="1" noChangeArrowheads="1"/>
          </p:cNvSpPr>
          <p:nvPr>
            <p:ph sz="quarter" idx="1"/>
          </p:nvPr>
        </p:nvSpPr>
        <p:spPr/>
        <p:txBody>
          <a:bodyPr/>
          <a:lstStyle/>
          <a:p>
            <a:r>
              <a:rPr lang="en-US" altLang="zh-CN" sz="4000" b="1">
                <a:ea typeface="宋体" pitchFamily="2" charset="-122"/>
              </a:rPr>
              <a:t>If a colon follows the salutation, a comma should follow the closing</a:t>
            </a:r>
          </a:p>
          <a:p>
            <a:endParaRPr lang="en-US" altLang="zh-CN" sz="4000" b="1">
              <a:ea typeface="宋体" pitchFamily="2" charset="-122"/>
            </a:endParaRPr>
          </a:p>
          <a:p>
            <a:r>
              <a:rPr lang="en-US" altLang="zh-CN" sz="4000" b="1">
                <a:ea typeface="宋体" pitchFamily="2" charset="-122"/>
              </a:rPr>
              <a:t> otherwise, there is no punctuation after the closing. </a:t>
            </a:r>
          </a:p>
        </p:txBody>
      </p:sp>
    </p:spTree>
    <p:extLst>
      <p:ext uri="{BB962C8B-B14F-4D97-AF65-F5344CB8AC3E}">
        <p14:creationId xmlns:p14="http://schemas.microsoft.com/office/powerpoint/2010/main" xmlns="" val="2993898965"/>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rrowheads="1"/>
          </p:cNvSpPr>
          <p:nvPr>
            <p:ph type="title"/>
          </p:nvPr>
        </p:nvSpPr>
        <p:spPr/>
        <p:txBody>
          <a:bodyPr/>
          <a:lstStyle/>
          <a:p>
            <a:r>
              <a:rPr lang="en-US" altLang="zh-CN">
                <a:solidFill>
                  <a:schemeClr val="hlink"/>
                </a:solidFill>
                <a:ea typeface="宋体" pitchFamily="2" charset="-122"/>
              </a:rPr>
              <a:t>Finish The</a:t>
            </a:r>
            <a:r>
              <a:rPr lang="en-US" altLang="zh-CN">
                <a:ea typeface="宋体" pitchFamily="2" charset="-122"/>
              </a:rPr>
              <a:t> </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51</a:t>
            </a:fld>
            <a:endParaRPr lang="en-US"/>
          </a:p>
        </p:txBody>
      </p:sp>
      <p:sp>
        <p:nvSpPr>
          <p:cNvPr id="107523" name="Rectangle 3"/>
          <p:cNvSpPr>
            <a:spLocks noGrp="1" noChangeArrowheads="1"/>
          </p:cNvSpPr>
          <p:nvPr>
            <p:ph sz="quarter" idx="1"/>
          </p:nvPr>
        </p:nvSpPr>
        <p:spPr>
          <a:xfrm>
            <a:off x="457200" y="1295400"/>
            <a:ext cx="8229600" cy="5562600"/>
          </a:xfrm>
        </p:spPr>
        <p:txBody>
          <a:bodyPr/>
          <a:lstStyle/>
          <a:p>
            <a:pPr>
              <a:buFont typeface="Wingdings" pitchFamily="2" charset="2"/>
              <a:buNone/>
            </a:pPr>
            <a:endParaRPr lang="zh-CN" altLang="en-US" sz="2800">
              <a:ea typeface="宋体" pitchFamily="2" charset="-122"/>
            </a:endParaRPr>
          </a:p>
          <a:p>
            <a:r>
              <a:rPr lang="en-US" altLang="zh-CN" sz="3600" b="1">
                <a:ea typeface="宋体" pitchFamily="2" charset="-122"/>
              </a:rPr>
              <a:t>Yours faithfully, (If you don't know the name of the person you're writing to) </a:t>
            </a:r>
          </a:p>
          <a:p>
            <a:r>
              <a:rPr lang="en-US" altLang="zh-CN" sz="3600" b="1">
                <a:ea typeface="宋体" pitchFamily="2" charset="-122"/>
              </a:rPr>
              <a:t>Yours sincerely, (If you know the name of the person you're writing to) </a:t>
            </a:r>
          </a:p>
          <a:p>
            <a:r>
              <a:rPr lang="en-US" altLang="zh-CN" sz="3600" b="1">
                <a:ea typeface="宋体" pitchFamily="2" charset="-122"/>
              </a:rPr>
              <a:t>Best wishes, </a:t>
            </a:r>
          </a:p>
          <a:p>
            <a:r>
              <a:rPr lang="en-US" altLang="zh-CN" sz="3600" b="1">
                <a:ea typeface="宋体" pitchFamily="2" charset="-122"/>
              </a:rPr>
              <a:t>Best regards, (If the person is a close business contact or friend) </a:t>
            </a:r>
          </a:p>
        </p:txBody>
      </p:sp>
    </p:spTree>
    <p:extLst>
      <p:ext uri="{BB962C8B-B14F-4D97-AF65-F5344CB8AC3E}">
        <p14:creationId xmlns:p14="http://schemas.microsoft.com/office/powerpoint/2010/main" xmlns="" val="65778057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normAutofit fontScale="90000"/>
          </a:bodyPr>
          <a:lstStyle/>
          <a:p>
            <a:r>
              <a:rPr lang="en-US" altLang="zh-CN" sz="4000">
                <a:ea typeface="宋体" pitchFamily="2" charset="-122"/>
              </a:rPr>
              <a:t>Typist Initials</a:t>
            </a:r>
            <a:br>
              <a:rPr lang="en-US" altLang="zh-CN" sz="4000">
                <a:ea typeface="宋体" pitchFamily="2" charset="-122"/>
              </a:rPr>
            </a:br>
            <a:endParaRPr lang="en-US" altLang="zh-CN" sz="4000">
              <a:ea typeface="宋体" pitchFamily="2" charset="-122"/>
            </a:endParaRP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52</a:t>
            </a:fld>
            <a:endParaRPr lang="en-US"/>
          </a:p>
        </p:txBody>
      </p:sp>
      <p:sp>
        <p:nvSpPr>
          <p:cNvPr id="23555" name="Rectangle 3"/>
          <p:cNvSpPr>
            <a:spLocks noGrp="1" noChangeArrowheads="1"/>
          </p:cNvSpPr>
          <p:nvPr>
            <p:ph sz="quarter" idx="1"/>
          </p:nvPr>
        </p:nvSpPr>
        <p:spPr/>
        <p:txBody>
          <a:bodyPr>
            <a:normAutofit/>
          </a:bodyPr>
          <a:lstStyle/>
          <a:p>
            <a:r>
              <a:rPr lang="en-US" altLang="zh-CN" sz="4000" b="1" dirty="0">
                <a:ea typeface="宋体" pitchFamily="2" charset="-122"/>
              </a:rPr>
              <a:t>Typist initials are used to indicate the person who typed the letter.</a:t>
            </a:r>
          </a:p>
          <a:p>
            <a:endParaRPr lang="en-US" altLang="zh-CN" sz="4000" b="1" dirty="0">
              <a:ea typeface="宋体" pitchFamily="2" charset="-122"/>
            </a:endParaRPr>
          </a:p>
          <a:p>
            <a:r>
              <a:rPr lang="en-US" altLang="zh-CN" sz="4000" b="1" dirty="0">
                <a:ea typeface="宋体" pitchFamily="2" charset="-122"/>
              </a:rPr>
              <a:t> If you typed the letter yourself, omit the typist initials.</a:t>
            </a:r>
          </a:p>
          <a:p>
            <a:endParaRPr lang="en-US" altLang="zh-CN" sz="4000" b="1" dirty="0">
              <a:ea typeface="宋体" pitchFamily="2" charset="-122"/>
            </a:endParaRPr>
          </a:p>
        </p:txBody>
      </p:sp>
    </p:spTree>
    <p:extLst>
      <p:ext uri="{BB962C8B-B14F-4D97-AF65-F5344CB8AC3E}">
        <p14:creationId xmlns:p14="http://schemas.microsoft.com/office/powerpoint/2010/main" xmlns="" val="1975507410"/>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ltLang="zh-CN">
                <a:ea typeface="宋体" pitchFamily="2" charset="-122"/>
              </a:rPr>
              <a:t>Enclosures Notation</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53</a:t>
            </a:fld>
            <a:endParaRPr lang="en-US"/>
          </a:p>
        </p:txBody>
      </p:sp>
      <p:sp>
        <p:nvSpPr>
          <p:cNvPr id="22531" name="Rectangle 3"/>
          <p:cNvSpPr>
            <a:spLocks noGrp="1" noChangeArrowheads="1"/>
          </p:cNvSpPr>
          <p:nvPr>
            <p:ph sz="quarter" idx="1"/>
          </p:nvPr>
        </p:nvSpPr>
        <p:spPr/>
        <p:txBody>
          <a:bodyPr>
            <a:normAutofit/>
          </a:bodyPr>
          <a:lstStyle/>
          <a:p>
            <a:pPr>
              <a:lnSpc>
                <a:spcPct val="90000"/>
              </a:lnSpc>
            </a:pPr>
            <a:r>
              <a:rPr lang="en-US" altLang="zh-CN" sz="2800" b="1" dirty="0">
                <a:ea typeface="宋体" pitchFamily="2" charset="-122"/>
              </a:rPr>
              <a:t>If you have enclosed any documents along with the letter, such as a resume, you indicate this simply by typing Enclosures one line below the closing. </a:t>
            </a:r>
          </a:p>
          <a:p>
            <a:pPr>
              <a:lnSpc>
                <a:spcPct val="90000"/>
              </a:lnSpc>
            </a:pPr>
            <a:r>
              <a:rPr lang="en-US" altLang="zh-CN" sz="2800" b="1" dirty="0">
                <a:ea typeface="宋体" pitchFamily="2" charset="-122"/>
              </a:rPr>
              <a:t>As an option, you may list the name of each document you are including in the envelope.</a:t>
            </a:r>
          </a:p>
          <a:p>
            <a:pPr>
              <a:lnSpc>
                <a:spcPct val="90000"/>
              </a:lnSpc>
            </a:pPr>
            <a:r>
              <a:rPr lang="en-US" altLang="zh-CN" sz="2800" b="1" dirty="0">
                <a:ea typeface="宋体" pitchFamily="2" charset="-122"/>
              </a:rPr>
              <a:t> For instance, if you have included many documents and need to insure that the recipient is aware of each document, it may be a good idea to list the names</a:t>
            </a:r>
            <a:r>
              <a:rPr lang="en-US" altLang="zh-CN" sz="2800" b="1" dirty="0" smtClean="0">
                <a:ea typeface="宋体" pitchFamily="2" charset="-122"/>
              </a:rPr>
              <a:t>.</a:t>
            </a:r>
            <a:endParaRPr lang="en-US" altLang="zh-CN" sz="2800" b="1" dirty="0">
              <a:ea typeface="宋体" pitchFamily="2" charset="-122"/>
            </a:endParaRPr>
          </a:p>
        </p:txBody>
      </p:sp>
    </p:spTree>
    <p:extLst>
      <p:ext uri="{BB962C8B-B14F-4D97-AF65-F5344CB8AC3E}">
        <p14:creationId xmlns:p14="http://schemas.microsoft.com/office/powerpoint/2010/main" xmlns="" val="1125516994"/>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altLang="zh-CN">
                <a:ea typeface="宋体" pitchFamily="2" charset="-122"/>
              </a:rPr>
              <a:t>Copy Notation</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54</a:t>
            </a:fld>
            <a:endParaRPr lang="en-US"/>
          </a:p>
        </p:txBody>
      </p:sp>
      <p:sp>
        <p:nvSpPr>
          <p:cNvPr id="24579" name="Rectangle 3"/>
          <p:cNvSpPr>
            <a:spLocks noGrp="1" noChangeArrowheads="1"/>
          </p:cNvSpPr>
          <p:nvPr>
            <p:ph sz="quarter" idx="1"/>
          </p:nvPr>
        </p:nvSpPr>
        <p:spPr/>
        <p:txBody>
          <a:bodyPr/>
          <a:lstStyle/>
          <a:p>
            <a:r>
              <a:rPr lang="en-US" altLang="zh-CN" sz="3600" b="1" dirty="0">
                <a:ea typeface="宋体" pitchFamily="2" charset="-122"/>
              </a:rPr>
              <a:t>If you are sending a copy of the letter to another person or company, include that information at the bottom of the page.</a:t>
            </a:r>
          </a:p>
          <a:p>
            <a:r>
              <a:rPr lang="en-US" altLang="zh-CN" sz="3600" b="1" dirty="0">
                <a:ea typeface="宋体" pitchFamily="2" charset="-122"/>
              </a:rPr>
              <a:t>It should have the letters Cc in front of the information</a:t>
            </a:r>
            <a:r>
              <a:rPr lang="en-US" altLang="zh-CN" sz="3600" b="1" dirty="0" smtClean="0">
                <a:ea typeface="宋体" pitchFamily="2" charset="-122"/>
              </a:rPr>
              <a:t>.</a:t>
            </a:r>
            <a:endParaRPr lang="en-US" altLang="zh-CN" sz="3600" b="1" dirty="0">
              <a:ea typeface="宋体" pitchFamily="2" charset="-122"/>
            </a:endParaRPr>
          </a:p>
        </p:txBody>
      </p:sp>
    </p:spTree>
    <p:extLst>
      <p:ext uri="{BB962C8B-B14F-4D97-AF65-F5344CB8AC3E}">
        <p14:creationId xmlns:p14="http://schemas.microsoft.com/office/powerpoint/2010/main" xmlns="" val="292057899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US" altLang="zh-CN" b="0">
                <a:ea typeface="宋体" pitchFamily="2" charset="-122"/>
              </a:rPr>
              <a:t>Postscript</a:t>
            </a: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55</a:t>
            </a:fld>
            <a:endParaRPr lang="en-US"/>
          </a:p>
        </p:txBody>
      </p:sp>
      <p:sp>
        <p:nvSpPr>
          <p:cNvPr id="25603" name="Rectangle 3"/>
          <p:cNvSpPr>
            <a:spLocks noGrp="1" noChangeArrowheads="1"/>
          </p:cNvSpPr>
          <p:nvPr>
            <p:ph sz="quarter" idx="1"/>
          </p:nvPr>
        </p:nvSpPr>
        <p:spPr/>
        <p:txBody>
          <a:bodyPr/>
          <a:lstStyle/>
          <a:p>
            <a:r>
              <a:rPr lang="en-US" altLang="zh-CN" b="1">
                <a:ea typeface="宋体" pitchFamily="2" charset="-122"/>
              </a:rPr>
              <a:t>The postscript is used to add an afterthought. </a:t>
            </a:r>
          </a:p>
          <a:p>
            <a:pPr>
              <a:buFont typeface="Wingdings" pitchFamily="2" charset="2"/>
              <a:buNone/>
            </a:pPr>
            <a:endParaRPr lang="en-US" altLang="zh-CN" b="1">
              <a:ea typeface="宋体" pitchFamily="2" charset="-122"/>
            </a:endParaRPr>
          </a:p>
          <a:p>
            <a:r>
              <a:rPr lang="en-US" altLang="zh-CN" b="1">
                <a:ea typeface="宋体" pitchFamily="2" charset="-122"/>
              </a:rPr>
              <a:t>In sales letters, it is used mainly as added punch.</a:t>
            </a:r>
          </a:p>
          <a:p>
            <a:endParaRPr lang="en-US" altLang="zh-CN" b="1">
              <a:ea typeface="宋体" pitchFamily="2" charset="-122"/>
            </a:endParaRPr>
          </a:p>
          <a:p>
            <a:r>
              <a:rPr lang="en-US" altLang="zh-CN" b="1">
                <a:ea typeface="宋体" pitchFamily="2" charset="-122"/>
              </a:rPr>
              <a:t>Use the initials PS before the message.</a:t>
            </a:r>
          </a:p>
        </p:txBody>
      </p:sp>
    </p:spTree>
    <p:extLst>
      <p:ext uri="{BB962C8B-B14F-4D97-AF65-F5344CB8AC3E}">
        <p14:creationId xmlns:p14="http://schemas.microsoft.com/office/powerpoint/2010/main" xmlns="" val="868285502"/>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Review Business </a:t>
            </a:r>
            <a:r>
              <a:rPr lang="en-US" b="1" dirty="0"/>
              <a:t>Letter </a:t>
            </a:r>
            <a:r>
              <a:rPr lang="en-US" b="1" dirty="0" smtClean="0"/>
              <a:t>Formats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56</a:t>
            </a:fld>
            <a:endParaRPr lang="en-US"/>
          </a:p>
        </p:txBody>
      </p:sp>
      <p:sp>
        <p:nvSpPr>
          <p:cNvPr id="3" name="Content Placeholder 2"/>
          <p:cNvSpPr>
            <a:spLocks noGrp="1"/>
          </p:cNvSpPr>
          <p:nvPr>
            <p:ph sz="quarter" idx="1"/>
          </p:nvPr>
        </p:nvSpPr>
        <p:spPr>
          <a:xfrm>
            <a:off x="612648" y="1600200"/>
            <a:ext cx="8153400" cy="4876800"/>
          </a:xfrm>
        </p:spPr>
        <p:txBody>
          <a:bodyPr>
            <a:normAutofit fontScale="55000" lnSpcReduction="20000"/>
          </a:bodyPr>
          <a:lstStyle/>
          <a:p>
            <a:r>
              <a:rPr lang="en-US" dirty="0"/>
              <a:t>There are certain standards for formatting a business letter, though some variations are acceptable (for example between European and North American business letters). Here are some basic guidelines:</a:t>
            </a:r>
          </a:p>
          <a:p>
            <a:r>
              <a:rPr lang="en-US" dirty="0"/>
              <a:t>Use A4 (European) or 8.5 x 11 inch (North American) paper or letterhead</a:t>
            </a:r>
          </a:p>
          <a:p>
            <a:r>
              <a:rPr lang="en-US" dirty="0"/>
              <a:t>Use 2.5 cm or 1 inch margins on all four sides</a:t>
            </a:r>
          </a:p>
          <a:p>
            <a:r>
              <a:rPr lang="en-US" dirty="0"/>
              <a:t>Use a simple font such as Times New Roman or Arial</a:t>
            </a:r>
          </a:p>
          <a:p>
            <a:r>
              <a:rPr lang="en-US" dirty="0"/>
              <a:t>Use 10 to 12 point font</a:t>
            </a:r>
          </a:p>
          <a:p>
            <a:r>
              <a:rPr lang="en-US" dirty="0"/>
              <a:t>Use a comma after the salutation (Dear </a:t>
            </a:r>
            <a:r>
              <a:rPr lang="en-US" dirty="0" err="1"/>
              <a:t>Mr</a:t>
            </a:r>
            <a:r>
              <a:rPr lang="en-US" dirty="0"/>
              <a:t> Bond,)</a:t>
            </a:r>
          </a:p>
          <a:p>
            <a:r>
              <a:rPr lang="en-US" dirty="0"/>
              <a:t>Lay out the letter so that it fits the paper appropriately</a:t>
            </a:r>
          </a:p>
          <a:p>
            <a:r>
              <a:rPr lang="en-US" dirty="0"/>
              <a:t>Single space within paragraphs</a:t>
            </a:r>
          </a:p>
          <a:p>
            <a:r>
              <a:rPr lang="en-US" dirty="0"/>
              <a:t>Double space between paragraphs</a:t>
            </a:r>
          </a:p>
          <a:p>
            <a:r>
              <a:rPr lang="en-US" dirty="0"/>
              <a:t>Double space between last sentence and closing (Sincerely, Best wishes)</a:t>
            </a:r>
          </a:p>
          <a:p>
            <a:r>
              <a:rPr lang="en-US" dirty="0"/>
              <a:t>Leave three to fives spaces for a handwritten signature</a:t>
            </a:r>
          </a:p>
          <a:p>
            <a:r>
              <a:rPr lang="en-US" dirty="0"/>
              <a:t>cc: (meaning "copies to") comes after the typed name (if necessary)</a:t>
            </a:r>
          </a:p>
          <a:p>
            <a:r>
              <a:rPr lang="en-US" dirty="0" err="1"/>
              <a:t>enc</a:t>
            </a:r>
            <a:r>
              <a:rPr lang="en-US" dirty="0"/>
              <a:t>: (meaning "enclosure") comes next (if necessary)</a:t>
            </a:r>
          </a:p>
          <a:p>
            <a:r>
              <a:rPr lang="en-US" dirty="0"/>
              <a:t>Fold in three (horizontally) before placing in the envelope</a:t>
            </a:r>
          </a:p>
          <a:p>
            <a:r>
              <a:rPr lang="en-US" dirty="0"/>
              <a:t>Use right ragged formatting (not justified on right side</a:t>
            </a:r>
            <a:r>
              <a:rPr lang="en-US" dirty="0" smtClean="0"/>
              <a:t>)</a:t>
            </a:r>
            <a:endParaRPr lang="en-US" dirty="0"/>
          </a:p>
        </p:txBody>
      </p:sp>
    </p:spTree>
    <p:extLst>
      <p:ext uri="{BB962C8B-B14F-4D97-AF65-F5344CB8AC3E}">
        <p14:creationId xmlns:p14="http://schemas.microsoft.com/office/powerpoint/2010/main" xmlns="" val="33232247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p:txBody>
          <a:bodyPr/>
          <a:lstStyle/>
          <a:p>
            <a:r>
              <a:rPr lang="en-US" altLang="zh-CN" dirty="0" smtClean="0">
                <a:ea typeface="宋体" pitchFamily="2" charset="-122"/>
              </a:rPr>
              <a:t>Activity</a:t>
            </a:r>
            <a:endParaRPr lang="en-US" altLang="zh-CN" dirty="0">
              <a:ea typeface="宋体" pitchFamily="2" charset="-122"/>
            </a:endParaRPr>
          </a:p>
        </p:txBody>
      </p:sp>
      <p:sp>
        <p:nvSpPr>
          <p:cNvPr id="4" name="Slide Number Placeholder 3"/>
          <p:cNvSpPr>
            <a:spLocks noGrp="1"/>
          </p:cNvSpPr>
          <p:nvPr>
            <p:ph type="sldNum" sz="quarter" idx="12"/>
          </p:nvPr>
        </p:nvSpPr>
        <p:spPr/>
        <p:txBody>
          <a:bodyPr>
            <a:normAutofit fontScale="85000" lnSpcReduction="20000"/>
          </a:bodyPr>
          <a:lstStyle/>
          <a:p>
            <a:fld id="{3CA05F78-DD28-415E-B00F-6712ED97DDE3}" type="slidenum">
              <a:rPr lang="en-US" smtClean="0"/>
              <a:pPr/>
              <a:t>57</a:t>
            </a:fld>
            <a:endParaRPr lang="en-US"/>
          </a:p>
        </p:txBody>
      </p:sp>
      <p:sp>
        <p:nvSpPr>
          <p:cNvPr id="116739" name="Rectangle 3"/>
          <p:cNvSpPr>
            <a:spLocks noGrp="1" noChangeArrowheads="1"/>
          </p:cNvSpPr>
          <p:nvPr>
            <p:ph sz="quarter" idx="1"/>
          </p:nvPr>
        </p:nvSpPr>
        <p:spPr/>
        <p:txBody>
          <a:bodyPr/>
          <a:lstStyle/>
          <a:p>
            <a:pPr>
              <a:lnSpc>
                <a:spcPct val="90000"/>
              </a:lnSpc>
            </a:pPr>
            <a:r>
              <a:rPr lang="en-US" altLang="zh-CN" sz="2800" b="1" dirty="0" smtClean="0">
                <a:ea typeface="宋体" pitchFamily="2" charset="-122"/>
              </a:rPr>
              <a:t>you </a:t>
            </a:r>
            <a:r>
              <a:rPr lang="en-US" altLang="zh-CN" sz="2800" b="1" dirty="0">
                <a:ea typeface="宋体" pitchFamily="2" charset="-122"/>
              </a:rPr>
              <a:t>will write a letter.  </a:t>
            </a:r>
          </a:p>
          <a:p>
            <a:pPr>
              <a:lnSpc>
                <a:spcPct val="90000"/>
              </a:lnSpc>
            </a:pPr>
            <a:r>
              <a:rPr lang="en-US" altLang="zh-CN" sz="2800" b="1" dirty="0" smtClean="0">
                <a:ea typeface="宋体" pitchFamily="2" charset="-122"/>
              </a:rPr>
              <a:t>Use </a:t>
            </a:r>
            <a:r>
              <a:rPr lang="en-US" altLang="zh-CN" sz="2800" b="1" dirty="0">
                <a:ea typeface="宋体" pitchFamily="2" charset="-122"/>
              </a:rPr>
              <a:t>all the parts of a letter </a:t>
            </a:r>
          </a:p>
          <a:p>
            <a:pPr lvl="1">
              <a:lnSpc>
                <a:spcPct val="90000"/>
              </a:lnSpc>
            </a:pPr>
            <a:r>
              <a:rPr lang="en-US" altLang="zh-CN" sz="2400" b="1" dirty="0">
                <a:ea typeface="宋体" pitchFamily="2" charset="-122"/>
              </a:rPr>
              <a:t>The return address</a:t>
            </a:r>
          </a:p>
          <a:p>
            <a:pPr lvl="1">
              <a:lnSpc>
                <a:spcPct val="90000"/>
              </a:lnSpc>
            </a:pPr>
            <a:r>
              <a:rPr lang="en-US" altLang="zh-CN" sz="2400" b="1" dirty="0">
                <a:ea typeface="宋体" pitchFamily="2" charset="-122"/>
              </a:rPr>
              <a:t>Date line</a:t>
            </a:r>
          </a:p>
          <a:p>
            <a:pPr lvl="1">
              <a:lnSpc>
                <a:spcPct val="90000"/>
              </a:lnSpc>
            </a:pPr>
            <a:r>
              <a:rPr lang="en-US" altLang="zh-CN" sz="2400" b="1" dirty="0">
                <a:ea typeface="宋体" pitchFamily="2" charset="-122"/>
              </a:rPr>
              <a:t>Inside address</a:t>
            </a:r>
          </a:p>
          <a:p>
            <a:pPr lvl="1">
              <a:lnSpc>
                <a:spcPct val="90000"/>
              </a:lnSpc>
            </a:pPr>
            <a:r>
              <a:rPr lang="en-US" altLang="zh-CN" sz="2400" b="1" dirty="0">
                <a:ea typeface="宋体" pitchFamily="2" charset="-122"/>
              </a:rPr>
              <a:t>Salutation</a:t>
            </a:r>
          </a:p>
          <a:p>
            <a:pPr lvl="1">
              <a:lnSpc>
                <a:spcPct val="90000"/>
              </a:lnSpc>
            </a:pPr>
            <a:r>
              <a:rPr lang="en-US" altLang="zh-CN" sz="2400" b="1" dirty="0">
                <a:ea typeface="宋体" pitchFamily="2" charset="-122"/>
              </a:rPr>
              <a:t>Body of the letter three paragraphs</a:t>
            </a:r>
          </a:p>
          <a:p>
            <a:pPr lvl="1">
              <a:lnSpc>
                <a:spcPct val="90000"/>
              </a:lnSpc>
            </a:pPr>
            <a:r>
              <a:rPr lang="en-US" altLang="zh-CN" sz="2400" b="1" dirty="0">
                <a:ea typeface="宋体" pitchFamily="2" charset="-122"/>
              </a:rPr>
              <a:t>Complimentary closing</a:t>
            </a:r>
          </a:p>
          <a:p>
            <a:pPr lvl="1">
              <a:lnSpc>
                <a:spcPct val="90000"/>
              </a:lnSpc>
            </a:pPr>
            <a:r>
              <a:rPr lang="en-US" altLang="zh-CN" sz="2400" b="1" dirty="0">
                <a:ea typeface="宋体" pitchFamily="2" charset="-122"/>
              </a:rPr>
              <a:t>Signature</a:t>
            </a:r>
          </a:p>
        </p:txBody>
      </p:sp>
    </p:spTree>
    <p:extLst>
      <p:ext uri="{BB962C8B-B14F-4D97-AF65-F5344CB8AC3E}">
        <p14:creationId xmlns:p14="http://schemas.microsoft.com/office/powerpoint/2010/main" xmlns="" val="25731777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47800" y="4038600"/>
            <a:ext cx="7391400" cy="1828800"/>
          </a:xfrm>
        </p:spPr>
        <p:txBody>
          <a:bodyPr/>
          <a:lstStyle/>
          <a:p>
            <a:pPr algn="ctr" fontAlgn="auto">
              <a:spcAft>
                <a:spcPts val="0"/>
              </a:spcAft>
              <a:defRPr/>
            </a:pPr>
            <a:r>
              <a:rPr lang="en-US"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LETTER OF INQUIRY (ENQUIRY)</a:t>
            </a:r>
            <a:endParaRPr lang="ru-RU"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xmlns="" val="32728938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533400"/>
            <a:ext cx="7010400" cy="55625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832883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1000" y="1071563"/>
            <a:ext cx="8262938" cy="1200329"/>
          </a:xfrm>
          <a:prstGeom prst="rect">
            <a:avLst/>
          </a:prstGeom>
        </p:spPr>
        <p:txBody>
          <a:bodyPr wrap="square">
            <a:spAutoFit/>
          </a:bodyPr>
          <a:lstStyle/>
          <a:p>
            <a:pPr algn="just" fontAlgn="auto">
              <a:spcBef>
                <a:spcPts val="0"/>
              </a:spcBef>
              <a:spcAft>
                <a:spcPts val="0"/>
              </a:spcAft>
              <a:defRPr/>
            </a:pPr>
            <a:r>
              <a:rPr lang="en-US" sz="2400" b="1" dirty="0">
                <a:solidFill>
                  <a:schemeClr val="accent1">
                    <a:lumMod val="50000"/>
                  </a:schemeClr>
                </a:solidFill>
                <a:latin typeface="+mn-lt"/>
              </a:rPr>
              <a:t>The purpose of this form is to obtain information from the reader. If the reader is expecting the letter, the writer’s task is easy.</a:t>
            </a:r>
            <a:endParaRPr lang="ru-RU" sz="2400" b="1" dirty="0">
              <a:solidFill>
                <a:schemeClr val="accent1">
                  <a:lumMod val="50000"/>
                </a:schemeClr>
              </a:solidFill>
              <a:latin typeface="+mn-lt"/>
            </a:endParaRPr>
          </a:p>
        </p:txBody>
      </p:sp>
      <p:sp>
        <p:nvSpPr>
          <p:cNvPr id="5" name="Прямоугольник 4"/>
          <p:cNvSpPr/>
          <p:nvPr/>
        </p:nvSpPr>
        <p:spPr>
          <a:xfrm>
            <a:off x="914400" y="2500313"/>
            <a:ext cx="7729538" cy="3970318"/>
          </a:xfrm>
          <a:prstGeom prst="rect">
            <a:avLst/>
          </a:prstGeom>
        </p:spPr>
        <p:txBody>
          <a:bodyPr wrap="square">
            <a:spAutoFit/>
          </a:bodyPr>
          <a:lstStyle/>
          <a:p>
            <a:pPr algn="ctr" fontAlgn="auto">
              <a:spcBef>
                <a:spcPts val="0"/>
              </a:spcBef>
              <a:spcAft>
                <a:spcPts val="0"/>
              </a:spcAft>
              <a:defRPr/>
            </a:pPr>
            <a:r>
              <a:rPr lang="en-US" sz="2800" b="1" dirty="0">
                <a:solidFill>
                  <a:schemeClr val="accent1">
                    <a:lumMod val="50000"/>
                  </a:schemeClr>
                </a:solidFill>
                <a:latin typeface="+mn-lt"/>
              </a:rPr>
              <a:t>If the reader is not expecting your letter, then it is more difficult. In this case, following these four guidelines will be helpful:</a:t>
            </a:r>
          </a:p>
          <a:p>
            <a:pPr lvl="1" fontAlgn="auto">
              <a:spcBef>
                <a:spcPts val="0"/>
              </a:spcBef>
              <a:spcAft>
                <a:spcPts val="0"/>
              </a:spcAft>
              <a:defRPr/>
            </a:pPr>
            <a:r>
              <a:rPr lang="en-US" sz="2800" dirty="0">
                <a:latin typeface="+mn-lt"/>
              </a:rPr>
              <a:t>State your purpose </a:t>
            </a:r>
          </a:p>
          <a:p>
            <a:pPr lvl="1" fontAlgn="auto">
              <a:spcBef>
                <a:spcPts val="0"/>
              </a:spcBef>
              <a:spcAft>
                <a:spcPts val="0"/>
              </a:spcAft>
              <a:defRPr/>
            </a:pPr>
            <a:r>
              <a:rPr lang="en-US" sz="2800" dirty="0">
                <a:latin typeface="+mn-lt"/>
              </a:rPr>
              <a:t>List your questions or requested action </a:t>
            </a:r>
          </a:p>
          <a:p>
            <a:pPr lvl="1" fontAlgn="auto">
              <a:spcBef>
                <a:spcPts val="0"/>
              </a:spcBef>
              <a:spcAft>
                <a:spcPts val="0"/>
              </a:spcAft>
              <a:defRPr/>
            </a:pPr>
            <a:r>
              <a:rPr lang="en-US" sz="2800" dirty="0">
                <a:latin typeface="+mn-lt"/>
              </a:rPr>
              <a:t>Offer something in return to encourage action </a:t>
            </a:r>
          </a:p>
          <a:p>
            <a:pPr lvl="1" fontAlgn="auto">
              <a:spcBef>
                <a:spcPts val="0"/>
              </a:spcBef>
              <a:spcAft>
                <a:spcPts val="0"/>
              </a:spcAft>
              <a:defRPr/>
            </a:pPr>
            <a:r>
              <a:rPr lang="en-US" sz="2800" dirty="0">
                <a:latin typeface="+mn-lt"/>
              </a:rPr>
              <a:t>Follow up with a thank you note, e-mail, or phone call to the person who helped you with your request </a:t>
            </a:r>
          </a:p>
        </p:txBody>
      </p:sp>
    </p:spTree>
    <p:extLst>
      <p:ext uri="{BB962C8B-B14F-4D97-AF65-F5344CB8AC3E}">
        <p14:creationId xmlns:p14="http://schemas.microsoft.com/office/powerpoint/2010/main" xmlns="" val="1357145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10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10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10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additive="base">
                                        <p:cTn id="29" dur="10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additive="base">
                                        <p:cTn id="35" dur="10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36"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5072063" y="1077913"/>
            <a:ext cx="3929062" cy="45243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just">
              <a:defRPr/>
            </a:pPr>
            <a:r>
              <a:rPr lang="en-GB" dirty="0">
                <a:solidFill>
                  <a:schemeClr val="tx1"/>
                </a:solidFill>
                <a:latin typeface="Arial" pitchFamily="34" charset="0"/>
                <a:ea typeface="Times New Roman" pitchFamily="18" charset="0"/>
              </a:rPr>
              <a:t>This type of letter is often written to suppliers you have not done business with before. Such a letter often asks for a brochure, catalogue or price list. It is sometimes considered useful to give some details of your business, and also where or how you heard of the supplier's name and address.</a:t>
            </a:r>
            <a:endParaRPr lang="ru-RU" dirty="0">
              <a:solidFill>
                <a:schemeClr val="tx1"/>
              </a:solidFill>
              <a:latin typeface="Arial" pitchFamily="34" charset="0"/>
            </a:endParaRPr>
          </a:p>
          <a:p>
            <a:pPr algn="just" eaLnBrk="0" hangingPunct="0">
              <a:defRPr/>
            </a:pPr>
            <a:endParaRPr lang="en-GB" dirty="0">
              <a:solidFill>
                <a:schemeClr val="tx1"/>
              </a:solidFill>
              <a:latin typeface="Arial" pitchFamily="34" charset="0"/>
              <a:ea typeface="Times New Roman" pitchFamily="18" charset="0"/>
            </a:endParaRPr>
          </a:p>
          <a:p>
            <a:pPr algn="just" eaLnBrk="0" hangingPunct="0">
              <a:defRPr/>
            </a:pPr>
            <a:r>
              <a:rPr lang="en-GB" dirty="0">
                <a:solidFill>
                  <a:schemeClr val="tx1"/>
                </a:solidFill>
                <a:latin typeface="Arial" pitchFamily="34" charset="0"/>
                <a:ea typeface="Times New Roman" pitchFamily="18" charset="0"/>
              </a:rPr>
              <a:t>You should always address your letter “</a:t>
            </a:r>
            <a:r>
              <a:rPr lang="en-GB" b="1" dirty="0">
                <a:solidFill>
                  <a:srgbClr val="C00000"/>
                </a:solidFill>
                <a:latin typeface="Arial" pitchFamily="34" charset="0"/>
                <a:ea typeface="Times New Roman" pitchFamily="18" charset="0"/>
              </a:rPr>
              <a:t>Dear Sirs</a:t>
            </a:r>
            <a:r>
              <a:rPr lang="en-GB" dirty="0">
                <a:solidFill>
                  <a:schemeClr val="tx1"/>
                </a:solidFill>
                <a:latin typeface="Arial" pitchFamily="34" charset="0"/>
                <a:ea typeface="Times New Roman" pitchFamily="18" charset="0"/>
              </a:rPr>
              <a:t>”, </a:t>
            </a:r>
            <a:r>
              <a:rPr lang="en-GB" dirty="0">
                <a:solidFill>
                  <a:schemeClr val="tx1"/>
                </a:solidFill>
                <a:latin typeface="Arial" pitchFamily="34" charset="0"/>
                <a:ea typeface="Times New Roman" pitchFamily="18" charset="0"/>
                <a:cs typeface="Arial" pitchFamily="34" charset="0"/>
              </a:rPr>
              <a:t>“</a:t>
            </a:r>
            <a:r>
              <a:rPr lang="en-US" b="1" dirty="0">
                <a:solidFill>
                  <a:srgbClr val="C00000"/>
                </a:solidFill>
                <a:latin typeface="Arial" pitchFamily="34" charset="0"/>
                <a:cs typeface="Arial" pitchFamily="34" charset="0"/>
              </a:rPr>
              <a:t>Dear Sir or Madam</a:t>
            </a:r>
            <a:r>
              <a:rPr lang="en-US" dirty="0">
                <a:latin typeface="Arial" pitchFamily="34" charset="0"/>
                <a:cs typeface="Arial" pitchFamily="34" charset="0"/>
              </a:rPr>
              <a:t>”</a:t>
            </a:r>
            <a:r>
              <a:rPr lang="en-GB" dirty="0">
                <a:solidFill>
                  <a:schemeClr val="tx1"/>
                </a:solidFill>
                <a:latin typeface="Arial" pitchFamily="34" charset="0"/>
                <a:ea typeface="Times New Roman" pitchFamily="18" charset="0"/>
                <a:cs typeface="Arial" pitchFamily="34" charset="0"/>
              </a:rPr>
              <a:t> </a:t>
            </a:r>
            <a:r>
              <a:rPr lang="en-GB" dirty="0">
                <a:solidFill>
                  <a:schemeClr val="tx1"/>
                </a:solidFill>
                <a:latin typeface="Arial" pitchFamily="34" charset="0"/>
                <a:ea typeface="Times New Roman" pitchFamily="18" charset="0"/>
              </a:rPr>
              <a:t>– in this way you are writing to a company. If you address it to an individual, it may mean delay if the person is away or ill.</a:t>
            </a:r>
            <a:endParaRPr lang="en-GB" dirty="0">
              <a:solidFill>
                <a:schemeClr val="tx1"/>
              </a:solidFill>
              <a:latin typeface="Arial" pitchFamily="34" charset="0"/>
            </a:endParaRPr>
          </a:p>
        </p:txBody>
      </p:sp>
      <p:sp>
        <p:nvSpPr>
          <p:cNvPr id="3" name="Прямоугольник 2"/>
          <p:cNvSpPr/>
          <p:nvPr/>
        </p:nvSpPr>
        <p:spPr>
          <a:xfrm>
            <a:off x="285750" y="1077913"/>
            <a:ext cx="4572000" cy="470852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n-US" sz="2000" dirty="0"/>
              <a:t>It is important to recognize that a well-written letter of inquiry is crucial to securing funding for your project.</a:t>
            </a:r>
          </a:p>
          <a:p>
            <a:pPr algn="ctr" fontAlgn="auto">
              <a:spcBef>
                <a:spcPts val="0"/>
              </a:spcBef>
              <a:spcAft>
                <a:spcPts val="0"/>
              </a:spcAft>
              <a:defRPr/>
            </a:pPr>
            <a:endParaRPr lang="en-US" sz="2000" dirty="0"/>
          </a:p>
          <a:p>
            <a:pPr algn="ctr" fontAlgn="auto">
              <a:spcBef>
                <a:spcPts val="0"/>
              </a:spcBef>
              <a:spcAft>
                <a:spcPts val="0"/>
              </a:spcAft>
              <a:defRPr/>
            </a:pPr>
            <a:r>
              <a:rPr lang="en-US" sz="2000" dirty="0"/>
              <a:t>The letter of inquiry should be </a:t>
            </a:r>
            <a:r>
              <a:rPr lang="en-US" sz="2000" b="1" dirty="0">
                <a:solidFill>
                  <a:srgbClr val="C00000"/>
                </a:solidFill>
              </a:rPr>
              <a:t>brief</a:t>
            </a:r>
            <a:r>
              <a:rPr lang="en-US" sz="2000" dirty="0"/>
              <a:t>—no more than three pages—and must be a </a:t>
            </a:r>
            <a:r>
              <a:rPr lang="en-US" sz="2000" b="1" dirty="0">
                <a:solidFill>
                  <a:srgbClr val="C00000"/>
                </a:solidFill>
              </a:rPr>
              <a:t>succinct</a:t>
            </a:r>
            <a:r>
              <a:rPr lang="en-US" sz="2000" dirty="0"/>
              <a:t> but thorough presentation of the need or problem you have identified, the proposed solution, and your organization's qualifications for implementing that solution.</a:t>
            </a:r>
          </a:p>
          <a:p>
            <a:pPr algn="ctr" fontAlgn="auto">
              <a:spcBef>
                <a:spcPts val="0"/>
              </a:spcBef>
              <a:spcAft>
                <a:spcPts val="0"/>
              </a:spcAft>
              <a:defRPr/>
            </a:pPr>
            <a:r>
              <a:rPr lang="en-US" sz="2000" dirty="0"/>
              <a:t>The letter of inquiry should be addressed to the appropriate contact person at a foundation or to its CEO and should be sent by regular mail. </a:t>
            </a:r>
            <a:endParaRPr lang="ru-RU" sz="2000" dirty="0"/>
          </a:p>
        </p:txBody>
      </p:sp>
      <p:pic>
        <p:nvPicPr>
          <p:cNvPr id="7172" name="Picture 4" descr="C:\Program Files\Microsoft Office\MEDIA\OFFICE12\Lines\BD21315_.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575" y="5946775"/>
            <a:ext cx="9172575"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46062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049">
                                            <p:bg/>
                                          </p:spTgt>
                                        </p:tgtEl>
                                        <p:attrNameLst>
                                          <p:attrName>style.visibility</p:attrName>
                                        </p:attrNameLst>
                                      </p:cBhvr>
                                      <p:to>
                                        <p:strVal val="visible"/>
                                      </p:to>
                                    </p:set>
                                    <p:anim calcmode="lin" valueType="num">
                                      <p:cBhvr>
                                        <p:cTn id="14" dur="1000" fill="hold"/>
                                        <p:tgtEl>
                                          <p:spTgt spid="2049">
                                            <p:bg/>
                                          </p:spTgt>
                                        </p:tgtEl>
                                        <p:attrNameLst>
                                          <p:attrName>ppt_w</p:attrName>
                                        </p:attrNameLst>
                                      </p:cBhvr>
                                      <p:tavLst>
                                        <p:tav tm="0">
                                          <p:val>
                                            <p:strVal val="#ppt_w*0.70"/>
                                          </p:val>
                                        </p:tav>
                                        <p:tav tm="100000">
                                          <p:val>
                                            <p:strVal val="#ppt_w"/>
                                          </p:val>
                                        </p:tav>
                                      </p:tavLst>
                                    </p:anim>
                                    <p:anim calcmode="lin" valueType="num">
                                      <p:cBhvr>
                                        <p:cTn id="15" dur="1000" fill="hold"/>
                                        <p:tgtEl>
                                          <p:spTgt spid="2049">
                                            <p:bg/>
                                          </p:spTgt>
                                        </p:tgtEl>
                                        <p:attrNameLst>
                                          <p:attrName>ppt_h</p:attrName>
                                        </p:attrNameLst>
                                      </p:cBhvr>
                                      <p:tavLst>
                                        <p:tav tm="0">
                                          <p:val>
                                            <p:strVal val="#ppt_h"/>
                                          </p:val>
                                        </p:tav>
                                        <p:tav tm="100000">
                                          <p:val>
                                            <p:strVal val="#ppt_h"/>
                                          </p:val>
                                        </p:tav>
                                      </p:tavLst>
                                    </p:anim>
                                    <p:animEffect transition="in" filter="fade">
                                      <p:cBhvr>
                                        <p:cTn id="16" dur="1000"/>
                                        <p:tgtEl>
                                          <p:spTgt spid="2049">
                                            <p:bg/>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2049">
                                            <p:txEl>
                                              <p:pRg st="0" end="0"/>
                                            </p:txEl>
                                          </p:spTgt>
                                        </p:tgtEl>
                                        <p:attrNameLst>
                                          <p:attrName>style.visibility</p:attrName>
                                        </p:attrNameLst>
                                      </p:cBhvr>
                                      <p:to>
                                        <p:strVal val="visible"/>
                                      </p:to>
                                    </p:set>
                                    <p:anim calcmode="lin" valueType="num">
                                      <p:cBhvr>
                                        <p:cTn id="19" dur="1000" fill="hold"/>
                                        <p:tgtEl>
                                          <p:spTgt spid="2049">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2049">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2049">
                                            <p:txEl>
                                              <p:pRg st="0" end="0"/>
                                            </p:txEl>
                                          </p:spTgt>
                                        </p:tgtEl>
                                      </p:cBhvr>
                                    </p:animEffect>
                                  </p:childTnLst>
                                </p:cTn>
                              </p:par>
                              <p:par>
                                <p:cTn id="22" presetID="55" presetClass="entr" presetSubtype="0" fill="hold" grpId="0" nodeType="withEffect">
                                  <p:stCondLst>
                                    <p:cond delay="0"/>
                                  </p:stCondLst>
                                  <p:iterate type="lt">
                                    <p:tmPct val="0"/>
                                  </p:iterate>
                                  <p:childTnLst>
                                    <p:set>
                                      <p:cBhvr>
                                        <p:cTn id="23" dur="1" fill="hold">
                                          <p:stCondLst>
                                            <p:cond delay="0"/>
                                          </p:stCondLst>
                                        </p:cTn>
                                        <p:tgtEl>
                                          <p:spTgt spid="2049">
                                            <p:txEl>
                                              <p:pRg st="2" end="2"/>
                                            </p:txEl>
                                          </p:spTgt>
                                        </p:tgtEl>
                                        <p:attrNameLst>
                                          <p:attrName>style.visibility</p:attrName>
                                        </p:attrNameLst>
                                      </p:cBhvr>
                                      <p:to>
                                        <p:strVal val="visible"/>
                                      </p:to>
                                    </p:set>
                                    <p:anim calcmode="lin" valueType="num">
                                      <p:cBhvr>
                                        <p:cTn id="24" dur="1000" fill="hold"/>
                                        <p:tgtEl>
                                          <p:spTgt spid="2049">
                                            <p:txEl>
                                              <p:pRg st="2" end="2"/>
                                            </p:txEl>
                                          </p:spTgt>
                                        </p:tgtEl>
                                        <p:attrNameLst>
                                          <p:attrName>ppt_w</p:attrName>
                                        </p:attrNameLst>
                                      </p:cBhvr>
                                      <p:tavLst>
                                        <p:tav tm="0">
                                          <p:val>
                                            <p:strVal val="#ppt_w*0.70"/>
                                          </p:val>
                                        </p:tav>
                                        <p:tav tm="100000">
                                          <p:val>
                                            <p:strVal val="#ppt_w"/>
                                          </p:val>
                                        </p:tav>
                                      </p:tavLst>
                                    </p:anim>
                                    <p:anim calcmode="lin" valueType="num">
                                      <p:cBhvr>
                                        <p:cTn id="25" dur="1000" fill="hold"/>
                                        <p:tgtEl>
                                          <p:spTgt spid="2049">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20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build="allAtOnce" animBg="1"/>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793750" y="139700"/>
            <a:ext cx="4978400" cy="6578600"/>
          </a:xfrm>
          <a:prstGeom prst="roundRect">
            <a:avLst>
              <a:gd name="adj" fmla="val 11833"/>
            </a:avLst>
          </a:prstGeom>
          <a:ln w="38100"/>
        </p:spPr>
        <p:style>
          <a:lnRef idx="2">
            <a:schemeClr val="accent1"/>
          </a:lnRef>
          <a:fillRef idx="1">
            <a:schemeClr val="lt1"/>
          </a:fillRef>
          <a:effectRef idx="0">
            <a:schemeClr val="accent1"/>
          </a:effectRef>
          <a:fontRef idx="minor">
            <a:schemeClr val="dk1"/>
          </a:fontRef>
        </p:style>
        <p:txBody>
          <a:bodyPr anchor="ctr"/>
          <a:lstStyle/>
          <a:p>
            <a:pPr indent="269875" algn="ctr">
              <a:defRPr/>
            </a:pPr>
            <a:r>
              <a:rPr lang="en-GB" sz="1200" dirty="0" err="1">
                <a:solidFill>
                  <a:schemeClr val="tx1"/>
                </a:solidFill>
                <a:latin typeface="Arial" pitchFamily="34" charset="0"/>
                <a:ea typeface="Times New Roman" pitchFamily="18" charset="0"/>
              </a:rPr>
              <a:t>A.Q.Electronics</a:t>
            </a:r>
            <a:r>
              <a:rPr lang="en-GB" sz="1200" dirty="0">
                <a:solidFill>
                  <a:schemeClr val="tx1"/>
                </a:solidFill>
                <a:latin typeface="Arial" pitchFamily="34" charset="0"/>
                <a:ea typeface="Times New Roman" pitchFamily="18" charset="0"/>
              </a:rPr>
              <a:t> Ltd.</a:t>
            </a:r>
            <a:endParaRPr lang="ru-RU" sz="1200" dirty="0">
              <a:solidFill>
                <a:schemeClr val="tx1"/>
              </a:solidFill>
              <a:latin typeface="Arial" pitchFamily="34" charset="0"/>
            </a:endParaRPr>
          </a:p>
          <a:p>
            <a:pPr indent="269875" algn="ctr" eaLnBrk="0" hangingPunct="0">
              <a:defRPr/>
            </a:pPr>
            <a:r>
              <a:rPr lang="en-GB" sz="1200" dirty="0" err="1">
                <a:solidFill>
                  <a:schemeClr val="tx1"/>
                </a:solidFill>
                <a:latin typeface="Arial" pitchFamily="34" charset="0"/>
                <a:ea typeface="Times New Roman" pitchFamily="18" charset="0"/>
              </a:rPr>
              <a:t>Calle</a:t>
            </a:r>
            <a:r>
              <a:rPr lang="en-GB" sz="1200" dirty="0">
                <a:solidFill>
                  <a:schemeClr val="tx1"/>
                </a:solidFill>
                <a:latin typeface="Arial" pitchFamily="34" charset="0"/>
                <a:ea typeface="Times New Roman" pitchFamily="18" charset="0"/>
              </a:rPr>
              <a:t> </a:t>
            </a:r>
            <a:r>
              <a:rPr lang="en-GB" sz="1200" dirty="0" err="1">
                <a:solidFill>
                  <a:schemeClr val="tx1"/>
                </a:solidFill>
                <a:latin typeface="Arial" pitchFamily="34" charset="0"/>
                <a:ea typeface="Times New Roman" pitchFamily="18" charset="0"/>
              </a:rPr>
              <a:t>Estoril</a:t>
            </a:r>
            <a:r>
              <a:rPr lang="en-GB" sz="1200" dirty="0">
                <a:solidFill>
                  <a:schemeClr val="tx1"/>
                </a:solidFill>
                <a:latin typeface="Arial" pitchFamily="34" charset="0"/>
                <a:ea typeface="Times New Roman" pitchFamily="18" charset="0"/>
              </a:rPr>
              <a:t> 1701</a:t>
            </a:r>
            <a:endParaRPr lang="ru-RU" sz="1200" dirty="0">
              <a:solidFill>
                <a:schemeClr val="tx1"/>
              </a:solidFill>
              <a:latin typeface="Arial" pitchFamily="34" charset="0"/>
            </a:endParaRPr>
          </a:p>
          <a:p>
            <a:pPr indent="269875" algn="ctr" eaLnBrk="0" hangingPunct="0">
              <a:defRPr/>
            </a:pPr>
            <a:r>
              <a:rPr lang="en-GB" sz="1200" dirty="0" err="1">
                <a:solidFill>
                  <a:schemeClr val="tx1"/>
                </a:solidFill>
                <a:latin typeface="Arial" pitchFamily="34" charset="0"/>
                <a:ea typeface="Times New Roman" pitchFamily="18" charset="0"/>
              </a:rPr>
              <a:t>Barselona</a:t>
            </a:r>
            <a:endParaRPr lang="en-GB" sz="1200" dirty="0">
              <a:solidFill>
                <a:schemeClr val="tx1"/>
              </a:solidFill>
              <a:latin typeface="Arial" pitchFamily="34" charset="0"/>
              <a:ea typeface="Times New Roman" pitchFamily="18" charset="0"/>
            </a:endParaRPr>
          </a:p>
          <a:p>
            <a:pPr indent="269875" algn="ctr" eaLnBrk="0" hangingPunct="0">
              <a:defRPr/>
            </a:pPr>
            <a:endParaRPr lang="en-GB" sz="1200" dirty="0">
              <a:solidFill>
                <a:schemeClr val="tx1"/>
              </a:solidFill>
              <a:latin typeface="Arial" pitchFamily="34" charset="0"/>
            </a:endParaRPr>
          </a:p>
          <a:p>
            <a:pPr indent="269875" eaLnBrk="0" hangingPunct="0">
              <a:defRPr/>
            </a:pPr>
            <a:endParaRPr lang="en-GB" sz="1200" dirty="0">
              <a:solidFill>
                <a:schemeClr val="tx1"/>
              </a:solidFill>
              <a:latin typeface="Arial" pitchFamily="34" charset="0"/>
              <a:ea typeface="Times New Roman" pitchFamily="18" charset="0"/>
            </a:endParaRPr>
          </a:p>
          <a:p>
            <a:pPr indent="269875" eaLnBrk="0" hangingPunct="0">
              <a:defRPr/>
            </a:pPr>
            <a:endParaRPr lang="en-GB" sz="1200" dirty="0">
              <a:solidFill>
                <a:schemeClr val="tx1"/>
              </a:solidFill>
              <a:latin typeface="Arial" pitchFamily="34" charset="0"/>
              <a:ea typeface="Times New Roman" pitchFamily="18" charset="0"/>
            </a:endParaRPr>
          </a:p>
          <a:p>
            <a:pPr indent="269875" eaLnBrk="0" hangingPunct="0">
              <a:defRPr/>
            </a:pPr>
            <a:r>
              <a:rPr lang="en-GB" sz="1200" dirty="0">
                <a:solidFill>
                  <a:schemeClr val="tx1"/>
                </a:solidFill>
                <a:latin typeface="Arial" pitchFamily="34" charset="0"/>
                <a:ea typeface="Times New Roman" pitchFamily="18" charset="0"/>
              </a:rPr>
              <a:t>Ref: JR/ct</a:t>
            </a:r>
            <a:endParaRPr lang="ru-RU" sz="1200" dirty="0">
              <a:solidFill>
                <a:schemeClr val="tx1"/>
              </a:solidFill>
              <a:latin typeface="Arial" pitchFamily="34" charset="0"/>
            </a:endParaRPr>
          </a:p>
          <a:p>
            <a:pPr indent="269875" algn="ctr" eaLnBrk="0" hangingPunct="0">
              <a:defRPr/>
            </a:pPr>
            <a:endParaRPr lang="en-GB" sz="1200" dirty="0">
              <a:solidFill>
                <a:schemeClr val="tx1"/>
              </a:solidFill>
              <a:latin typeface="Arial" pitchFamily="34" charset="0"/>
            </a:endParaRPr>
          </a:p>
          <a:p>
            <a:pPr indent="269875" algn="ctr" eaLnBrk="0" hangingPunct="0">
              <a:defRPr/>
            </a:pPr>
            <a:endParaRPr lang="en-GB" sz="1200" dirty="0">
              <a:solidFill>
                <a:schemeClr val="tx1"/>
              </a:solidFill>
              <a:latin typeface="Arial" pitchFamily="34" charset="0"/>
            </a:endParaRPr>
          </a:p>
          <a:p>
            <a:pPr indent="269875" algn="just" eaLnBrk="0" hangingPunct="0">
              <a:defRPr/>
            </a:pPr>
            <a:r>
              <a:rPr lang="en-GB" sz="1200" dirty="0" err="1">
                <a:solidFill>
                  <a:schemeClr val="tx1"/>
                </a:solidFill>
                <a:latin typeface="Arial" pitchFamily="34" charset="0"/>
                <a:ea typeface="Times New Roman" pitchFamily="18" charset="0"/>
              </a:rPr>
              <a:t>Standart</a:t>
            </a:r>
            <a:r>
              <a:rPr lang="en-GB" sz="1200" dirty="0">
                <a:solidFill>
                  <a:schemeClr val="tx1"/>
                </a:solidFill>
                <a:latin typeface="Arial" pitchFamily="34" charset="0"/>
                <a:ea typeface="Times New Roman" pitchFamily="18" charset="0"/>
              </a:rPr>
              <a:t> Office Furniture Ltd.</a:t>
            </a:r>
            <a:endParaRPr lang="ru-RU" sz="1200" dirty="0">
              <a:solidFill>
                <a:schemeClr val="tx1"/>
              </a:solidFill>
              <a:latin typeface="Arial" pitchFamily="34" charset="0"/>
            </a:endParaRPr>
          </a:p>
          <a:p>
            <a:pPr indent="269875" algn="just" eaLnBrk="0" hangingPunct="0">
              <a:defRPr/>
            </a:pPr>
            <a:r>
              <a:rPr lang="en-GB" sz="1200" dirty="0" err="1">
                <a:solidFill>
                  <a:schemeClr val="tx1"/>
                </a:solidFill>
                <a:latin typeface="Arial" pitchFamily="34" charset="0"/>
                <a:ea typeface="Times New Roman" pitchFamily="18" charset="0"/>
              </a:rPr>
              <a:t>Cantley</a:t>
            </a:r>
            <a:r>
              <a:rPr lang="en-GB" sz="1200" dirty="0">
                <a:solidFill>
                  <a:schemeClr val="tx1"/>
                </a:solidFill>
                <a:latin typeface="Arial" pitchFamily="34" charset="0"/>
                <a:ea typeface="Times New Roman" pitchFamily="18" charset="0"/>
              </a:rPr>
              <a:t> Rd.</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London, </a:t>
            </a:r>
            <a:r>
              <a:rPr lang="en-GB" sz="1200" dirty="0" err="1">
                <a:solidFill>
                  <a:schemeClr val="tx1"/>
                </a:solidFill>
                <a:latin typeface="Arial" pitchFamily="34" charset="0"/>
                <a:ea typeface="Times New Roman" pitchFamily="18" charset="0"/>
              </a:rPr>
              <a:t>SW4</a:t>
            </a:r>
            <a:r>
              <a:rPr lang="en-GB" sz="1200" dirty="0">
                <a:solidFill>
                  <a:schemeClr val="tx1"/>
                </a:solidFill>
                <a:latin typeface="Arial" pitchFamily="34" charset="0"/>
                <a:ea typeface="Times New Roman" pitchFamily="18" charset="0"/>
              </a:rPr>
              <a:t> </a:t>
            </a:r>
            <a:r>
              <a:rPr lang="en-GB" sz="1200" dirty="0" err="1">
                <a:solidFill>
                  <a:schemeClr val="tx1"/>
                </a:solidFill>
                <a:latin typeface="Arial" pitchFamily="34" charset="0"/>
                <a:ea typeface="Times New Roman" pitchFamily="18" charset="0"/>
              </a:rPr>
              <a:t>9HX</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Great Britain</a:t>
            </a:r>
            <a:r>
              <a:rPr lang="en-US" sz="1200" dirty="0">
                <a:solidFill>
                  <a:schemeClr val="tx1"/>
                </a:solidFill>
                <a:latin typeface="Arial" pitchFamily="34" charset="0"/>
                <a:ea typeface="Times New Roman" pitchFamily="18" charset="0"/>
              </a:rPr>
              <a:t>		              </a:t>
            </a:r>
            <a:r>
              <a:rPr lang="en-GB" sz="1200" dirty="0">
                <a:solidFill>
                  <a:schemeClr val="tx1"/>
                </a:solidFill>
                <a:latin typeface="Arial" pitchFamily="34" charset="0"/>
                <a:ea typeface="Times New Roman" pitchFamily="18" charset="0"/>
              </a:rPr>
              <a:t>12 Oct., 1998</a:t>
            </a:r>
            <a:endParaRPr lang="ru-RU" sz="1200" dirty="0">
              <a:solidFill>
                <a:schemeClr val="tx1"/>
              </a:solidFill>
              <a:latin typeface="Arial" pitchFamily="34" charset="0"/>
            </a:endParaRPr>
          </a:p>
          <a:p>
            <a:pPr indent="269875" eaLnBrk="0" hangingPunct="0">
              <a:defRPr/>
            </a:pPr>
            <a:endParaRPr lang="en-GB" sz="1200" dirty="0">
              <a:solidFill>
                <a:schemeClr val="tx1"/>
              </a:solidFill>
              <a:latin typeface="Arial" pitchFamily="34" charset="0"/>
            </a:endParaRPr>
          </a:p>
          <a:p>
            <a:pPr indent="269875" algn="ctr" eaLnBrk="0" hangingPunct="0">
              <a:defRPr/>
            </a:pPr>
            <a:endParaRPr lang="en-GB" sz="1200" dirty="0">
              <a:solidFill>
                <a:schemeClr val="tx1"/>
              </a:solidFill>
              <a:latin typeface="Arial" pitchFamily="34" charset="0"/>
            </a:endParaRPr>
          </a:p>
          <a:p>
            <a:pPr indent="269875" algn="ctr" eaLnBrk="0" hangingPunct="0">
              <a:defRPr/>
            </a:pPr>
            <a:endParaRPr lang="en-GB" sz="1200" dirty="0">
              <a:solidFill>
                <a:schemeClr val="tx1"/>
              </a:solidFill>
              <a:latin typeface="Arial" pitchFamily="34" charset="0"/>
            </a:endParaRPr>
          </a:p>
          <a:p>
            <a:pPr indent="269875" algn="just" eaLnBrk="0" hangingPunct="0">
              <a:defRPr/>
            </a:pPr>
            <a:endParaRPr lang="en-GB" sz="1200" dirty="0">
              <a:solidFill>
                <a:schemeClr val="tx1"/>
              </a:solidFill>
              <a:latin typeface="Arial" pitchFamily="34" charset="0"/>
              <a:ea typeface="Times New Roman" pitchFamily="18" charset="0"/>
            </a:endParaRPr>
          </a:p>
          <a:p>
            <a:pPr indent="269875" algn="just" eaLnBrk="0" hangingPunct="0">
              <a:defRPr/>
            </a:pPr>
            <a:r>
              <a:rPr lang="en-GB" sz="1200" dirty="0">
                <a:solidFill>
                  <a:schemeClr val="tx1"/>
                </a:solidFill>
                <a:latin typeface="Arial" pitchFamily="34" charset="0"/>
                <a:ea typeface="Times New Roman" pitchFamily="18" charset="0"/>
              </a:rPr>
              <a:t>Dear Sirs,</a:t>
            </a:r>
          </a:p>
          <a:p>
            <a:pPr indent="269875" algn="just" eaLnBrk="0" hangingPunct="0">
              <a:defRPr/>
            </a:pP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We have read an article in “Office News” about your range of visible record system filing cabinets. We are interested in introducing a modern filing system in our main office. We also wish to install an electronic system for the storage and retrieval of data.</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Please send us price list and catalogues of your manual and electronic data processing systems, quoting your price f.o.b. London if possible. We are particularly interested in type </a:t>
            </a:r>
            <a:r>
              <a:rPr lang="en-GB" sz="1200" dirty="0" err="1">
                <a:solidFill>
                  <a:schemeClr val="tx1"/>
                </a:solidFill>
                <a:latin typeface="Arial" pitchFamily="34" charset="0"/>
                <a:ea typeface="Times New Roman" pitchFamily="18" charset="0"/>
              </a:rPr>
              <a:t>TW37</a:t>
            </a:r>
            <a:r>
              <a:rPr lang="en-GB" sz="1200" dirty="0">
                <a:solidFill>
                  <a:schemeClr val="tx1"/>
                </a:solidFill>
                <a:latin typeface="Arial" pitchFamily="34" charset="0"/>
                <a:ea typeface="Times New Roman" pitchFamily="18" charset="0"/>
              </a:rPr>
              <a:t>, so we would be grateful if you would enclose more detailed information about this particular model. </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We look forward to hearing from you soon.</a:t>
            </a:r>
            <a:endParaRPr lang="ru-RU" sz="1200" dirty="0">
              <a:solidFill>
                <a:schemeClr val="tx1"/>
              </a:solidFill>
              <a:latin typeface="Arial" pitchFamily="34" charset="0"/>
            </a:endParaRPr>
          </a:p>
          <a:p>
            <a:pPr indent="269875" algn="just" eaLnBrk="0" hangingPunct="0">
              <a:defRPr/>
            </a:pPr>
            <a:endParaRPr lang="en-GB" sz="1200" dirty="0">
              <a:solidFill>
                <a:schemeClr val="tx1"/>
              </a:solidFill>
              <a:latin typeface="Arial" pitchFamily="34" charset="0"/>
              <a:ea typeface="Times New Roman" pitchFamily="18" charset="0"/>
            </a:endParaRPr>
          </a:p>
          <a:p>
            <a:pPr indent="269875" algn="just" eaLnBrk="0" hangingPunct="0">
              <a:defRPr/>
            </a:pPr>
            <a:r>
              <a:rPr lang="en-GB" sz="1200" dirty="0">
                <a:solidFill>
                  <a:schemeClr val="tx1"/>
                </a:solidFill>
                <a:latin typeface="Arial" pitchFamily="34" charset="0"/>
                <a:ea typeface="Times New Roman" pitchFamily="18" charset="0"/>
              </a:rPr>
              <a:t>Yours faithfully,</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J. Rodriguez,</a:t>
            </a:r>
            <a:endParaRPr lang="ru-RU" sz="1200" dirty="0">
              <a:solidFill>
                <a:schemeClr val="tx1"/>
              </a:solidFill>
              <a:latin typeface="Arial" pitchFamily="34" charset="0"/>
            </a:endParaRPr>
          </a:p>
          <a:p>
            <a:pPr indent="269875" algn="just" eaLnBrk="0" hangingPunct="0">
              <a:defRPr/>
            </a:pPr>
            <a:r>
              <a:rPr lang="en-GB" sz="1200" dirty="0">
                <a:solidFill>
                  <a:schemeClr val="tx1"/>
                </a:solidFill>
                <a:latin typeface="Arial" pitchFamily="34" charset="0"/>
                <a:ea typeface="Times New Roman" pitchFamily="18" charset="0"/>
              </a:rPr>
              <a:t>Office Manager</a:t>
            </a:r>
            <a:endParaRPr lang="en-GB" sz="1200" dirty="0">
              <a:solidFill>
                <a:schemeClr val="tx1"/>
              </a:solidFill>
              <a:latin typeface="Arial" pitchFamily="34" charset="0"/>
            </a:endParaRPr>
          </a:p>
          <a:p>
            <a:pPr algn="ctr" fontAlgn="auto">
              <a:spcBef>
                <a:spcPts val="0"/>
              </a:spcBef>
              <a:spcAft>
                <a:spcPts val="0"/>
              </a:spcAft>
              <a:defRPr/>
            </a:pPr>
            <a:endParaRPr lang="ru-RU" dirty="0"/>
          </a:p>
        </p:txBody>
      </p:sp>
      <p:sp>
        <p:nvSpPr>
          <p:cNvPr id="21507" name="Rectangle 3"/>
          <p:cNvSpPr>
            <a:spLocks noChangeArrowheads="1"/>
          </p:cNvSpPr>
          <p:nvPr/>
        </p:nvSpPr>
        <p:spPr bwMode="auto">
          <a:xfrm>
            <a:off x="6083300" y="2006600"/>
            <a:ext cx="2844800" cy="3416320"/>
          </a:xfrm>
          <a:prstGeom prst="rect">
            <a:avLst/>
          </a:prstGeom>
          <a:ln w="9525">
            <a:noFill/>
            <a:miter lim="800000"/>
            <a:headEnd/>
            <a:tailEnd/>
          </a:ln>
          <a:effectLst/>
        </p:spPr>
        <p:style>
          <a:lnRef idx="0">
            <a:scrgbClr r="0" g="0" b="0"/>
          </a:lnRef>
          <a:fillRef idx="1003">
            <a:schemeClr val="lt2"/>
          </a:fillRef>
          <a:effectRef idx="0">
            <a:scrgbClr r="0" g="0" b="0"/>
          </a:effectRef>
          <a:fontRef idx="major"/>
        </p:style>
        <p:txBody>
          <a:bodyPr anchor="ctr">
            <a:spAutoFit/>
          </a:bodyPr>
          <a:lstStyle/>
          <a:p>
            <a:pPr algn="ctr">
              <a:defRPr/>
            </a:pPr>
            <a:r>
              <a:rPr lang="en-US" sz="2400" dirty="0">
                <a:solidFill>
                  <a:srgbClr val="000000"/>
                </a:solidFill>
                <a:latin typeface="Arial" pitchFamily="34" charset="0"/>
                <a:ea typeface="Times New Roman" pitchFamily="18" charset="0"/>
                <a:cs typeface="Arial" pitchFamily="34" charset="0"/>
              </a:rPr>
              <a:t>Letters of</a:t>
            </a:r>
            <a:endParaRPr lang="ru-RU" sz="2400" dirty="0">
              <a:latin typeface="Arial" pitchFamily="34" charset="0"/>
              <a:cs typeface="Arial" pitchFamily="34" charset="0"/>
            </a:endParaRPr>
          </a:p>
          <a:p>
            <a:pPr algn="ctr" eaLnBrk="0" hangingPunct="0">
              <a:defRPr/>
            </a:pPr>
            <a:r>
              <a:rPr lang="en-US" sz="2400" dirty="0">
                <a:solidFill>
                  <a:srgbClr val="000000"/>
                </a:solidFill>
                <a:latin typeface="Arial" pitchFamily="34" charset="0"/>
                <a:ea typeface="Times New Roman" pitchFamily="18" charset="0"/>
                <a:cs typeface="Arial" pitchFamily="34" charset="0"/>
              </a:rPr>
              <a:t>Inquiry generally are 2-3 pages;</a:t>
            </a:r>
          </a:p>
          <a:p>
            <a:pPr algn="ctr" eaLnBrk="0" hangingPunct="0">
              <a:defRPr/>
            </a:pPr>
            <a:r>
              <a:rPr lang="en-US" sz="2400" dirty="0">
                <a:solidFill>
                  <a:srgbClr val="000000"/>
                </a:solidFill>
                <a:latin typeface="Arial" pitchFamily="34" charset="0"/>
                <a:ea typeface="Times New Roman" pitchFamily="18" charset="0"/>
                <a:cs typeface="Arial" pitchFamily="34" charset="0"/>
              </a:rPr>
              <a:t>oftentimes, the foundation will indicate a page limit.</a:t>
            </a:r>
          </a:p>
          <a:p>
            <a:pPr algn="ctr" eaLnBrk="0" hangingPunct="0">
              <a:defRPr/>
            </a:pPr>
            <a:r>
              <a:rPr lang="en-US" sz="2400" dirty="0">
                <a:solidFill>
                  <a:srgbClr val="000000"/>
                </a:solidFill>
                <a:latin typeface="Arial" pitchFamily="34" charset="0"/>
                <a:ea typeface="Times New Roman" pitchFamily="18" charset="0"/>
                <a:cs typeface="Arial" pitchFamily="34" charset="0"/>
              </a:rPr>
              <a:t>Do not go</a:t>
            </a:r>
          </a:p>
          <a:p>
            <a:pPr algn="ctr" eaLnBrk="0" hangingPunct="0">
              <a:defRPr/>
            </a:pPr>
            <a:r>
              <a:rPr lang="en-US" sz="2400" dirty="0">
                <a:solidFill>
                  <a:srgbClr val="000000"/>
                </a:solidFill>
                <a:latin typeface="Arial" pitchFamily="34" charset="0"/>
                <a:ea typeface="Times New Roman" pitchFamily="18" charset="0"/>
                <a:cs typeface="Arial" pitchFamily="34" charset="0"/>
              </a:rPr>
              <a:t>over that limit!</a:t>
            </a:r>
            <a:r>
              <a:rPr lang="ru-RU" sz="2400" dirty="0">
                <a:latin typeface="Arial" pitchFamily="34" charset="0"/>
                <a:cs typeface="Arial" pitchFamily="34" charset="0"/>
              </a:rPr>
              <a:t> </a:t>
            </a:r>
          </a:p>
        </p:txBody>
      </p:sp>
      <p:pic>
        <p:nvPicPr>
          <p:cNvPr id="8199" name="Picture 4" descr="C:\Program Files\Microsoft Office\MEDIA\OFFICE12\Lines\BD21311_.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27750" y="1962150"/>
            <a:ext cx="2725738" cy="71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48113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heel(4)">
                                      <p:cBhvr>
                                        <p:cTn id="7" dur="10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C:\Documents and Settings\Администратор\Мои документы\Мои рисунки\Организатор клипов (Microsoft)\j0163102.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16050" y="3340100"/>
            <a:ext cx="115570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71802" y="642918"/>
            <a:ext cx="3358227" cy="584775"/>
          </a:xfrm>
          <a:prstGeom prst="rect">
            <a:avLst/>
          </a:prstGeom>
          <a:noFill/>
        </p:spPr>
        <p:txBody>
          <a:bodyPr wrap="none">
            <a:spAutoFit/>
          </a:bodyPr>
          <a:lstStyle/>
          <a:p>
            <a:pPr fontAlgn="auto">
              <a:spcBef>
                <a:spcPts val="0"/>
              </a:spcBef>
              <a:spcAft>
                <a:spcPts val="0"/>
              </a:spcAft>
              <a:defRPr/>
            </a:pPr>
            <a:r>
              <a:rPr lang="en-US" sz="3200" b="1" dirty="0">
                <a:ln w="900" cmpd="sng">
                  <a:solidFill>
                    <a:schemeClr val="accent1">
                      <a:lumMod val="50000"/>
                      <a:alpha val="55000"/>
                    </a:schemeClr>
                  </a:solidFill>
                  <a:prstDash val="solid"/>
                </a:ln>
                <a:solidFill>
                  <a:schemeClr val="accent2">
                    <a:lumMod val="50000"/>
                  </a:schemeClr>
                </a:solidFill>
                <a:effectLst>
                  <a:innerShdw blurRad="101600" dist="76200" dir="5400000">
                    <a:schemeClr val="accent1">
                      <a:satMod val="190000"/>
                      <a:tint val="100000"/>
                      <a:alpha val="74000"/>
                    </a:schemeClr>
                  </a:innerShdw>
                </a:effectLst>
                <a:latin typeface="+mn-lt"/>
              </a:rPr>
              <a:t>Subject Heading</a:t>
            </a:r>
            <a:endParaRPr lang="ru-RU" sz="3200" b="1" dirty="0">
              <a:ln w="900" cmpd="sng">
                <a:solidFill>
                  <a:schemeClr val="accent1">
                    <a:lumMod val="50000"/>
                    <a:alpha val="55000"/>
                  </a:schemeClr>
                </a:solidFill>
                <a:prstDash val="solid"/>
              </a:ln>
              <a:solidFill>
                <a:schemeClr val="accent2">
                  <a:lumMod val="50000"/>
                </a:schemeClr>
              </a:solidFill>
              <a:effectLst>
                <a:innerShdw blurRad="101600" dist="76200" dir="5400000">
                  <a:schemeClr val="accent1">
                    <a:satMod val="190000"/>
                    <a:tint val="100000"/>
                    <a:alpha val="74000"/>
                  </a:schemeClr>
                </a:innerShdw>
              </a:effectLst>
              <a:latin typeface="+mn-lt"/>
            </a:endParaRPr>
          </a:p>
        </p:txBody>
      </p:sp>
      <p:sp>
        <p:nvSpPr>
          <p:cNvPr id="4" name="TextBox 3"/>
          <p:cNvSpPr txBox="1">
            <a:spLocks noChangeArrowheads="1"/>
          </p:cNvSpPr>
          <p:nvPr/>
        </p:nvSpPr>
        <p:spPr bwMode="auto">
          <a:xfrm>
            <a:off x="857250" y="1571625"/>
            <a:ext cx="74295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algn="ctr"/>
            <a:r>
              <a:rPr lang="en-US" sz="2400" b="1"/>
              <a:t>This should inform the reader that this is an enquiry or request</a:t>
            </a:r>
            <a:endParaRPr lang="ru-RU" sz="2400" b="1"/>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371600" y="4362450"/>
            <a:ext cx="1268489" cy="369332"/>
          </a:xfrm>
          <a:prstGeom prst="rect">
            <a:avLst/>
          </a:prstGeom>
          <a:ln w="12700"/>
        </p:spPr>
        <p:style>
          <a:lnRef idx="1">
            <a:schemeClr val="accent2"/>
          </a:lnRef>
          <a:fillRef idx="2">
            <a:schemeClr val="accent2"/>
          </a:fillRef>
          <a:effectRef idx="1">
            <a:schemeClr val="accent2"/>
          </a:effectRef>
          <a:fontRef idx="minor">
            <a:schemeClr val="dk1"/>
          </a:fontRef>
        </p:style>
        <p:txBody>
          <a:bodyPr wrap="none">
            <a:spAutoFit/>
          </a:bodyPr>
          <a:lstStyle/>
          <a:p>
            <a:pPr fontAlgn="auto">
              <a:spcBef>
                <a:spcPts val="0"/>
              </a:spcBef>
              <a:spcAft>
                <a:spcPts val="0"/>
              </a:spcAft>
              <a:defRPr/>
            </a:pPr>
            <a:r>
              <a:rPr lang="en-US" b="1" dirty="0">
                <a:effectLst>
                  <a:outerShdw blurRad="38100" dist="38100" dir="2700000" algn="tl">
                    <a:srgbClr val="000000">
                      <a:alpha val="43137"/>
                    </a:srgbClr>
                  </a:outerShdw>
                </a:effectLst>
              </a:rPr>
              <a:t>EXAMPLE</a:t>
            </a:r>
            <a:endParaRPr lang="ru-RU" b="1" dirty="0">
              <a:effectLst>
                <a:outerShdw blurRad="38100" dist="38100" dir="2700000" algn="tl">
                  <a:srgbClr val="000000">
                    <a:alpha val="43137"/>
                  </a:srgbClr>
                </a:outerShdw>
              </a:effectLst>
            </a:endParaRPr>
          </a:p>
        </p:txBody>
      </p:sp>
      <p:sp>
        <p:nvSpPr>
          <p:cNvPr id="8" name="TextBox 7"/>
          <p:cNvSpPr txBox="1"/>
          <p:nvPr/>
        </p:nvSpPr>
        <p:spPr>
          <a:xfrm>
            <a:off x="3238500" y="3206750"/>
            <a:ext cx="5378450" cy="1938338"/>
          </a:xfrm>
          <a:prstGeom prst="rect">
            <a:avLst/>
          </a:prstGeom>
          <a:noFill/>
        </p:spPr>
        <p:txBody>
          <a:bodyPr>
            <a:spAutoFit/>
          </a:bodyPr>
          <a:lstStyle/>
          <a:p>
            <a:pPr fontAlgn="auto">
              <a:spcBef>
                <a:spcPts val="0"/>
              </a:spcBef>
              <a:spcAft>
                <a:spcPts val="0"/>
              </a:spcAft>
              <a:defRPr/>
            </a:pPr>
            <a:endParaRPr lang="en-US" sz="2000" b="1" dirty="0">
              <a:solidFill>
                <a:schemeClr val="bg2">
                  <a:lumMod val="10000"/>
                </a:schemeClr>
              </a:solidFill>
              <a:latin typeface="+mn-lt"/>
            </a:endParaRPr>
          </a:p>
          <a:p>
            <a:pPr fontAlgn="auto">
              <a:spcBef>
                <a:spcPts val="0"/>
              </a:spcBef>
              <a:spcAft>
                <a:spcPts val="0"/>
              </a:spcAft>
              <a:buFontTx/>
              <a:buBlip>
                <a:blip r:embed="rId3"/>
              </a:buBlip>
              <a:defRPr/>
            </a:pPr>
            <a:r>
              <a:rPr lang="en-US" sz="2000" b="1" dirty="0">
                <a:solidFill>
                  <a:schemeClr val="bg2">
                    <a:lumMod val="10000"/>
                  </a:schemeClr>
                </a:solidFill>
                <a:latin typeface="+mn-lt"/>
              </a:rPr>
              <a:t>Enquiry about Textbooks </a:t>
            </a:r>
          </a:p>
          <a:p>
            <a:pPr fontAlgn="auto">
              <a:spcBef>
                <a:spcPts val="0"/>
              </a:spcBef>
              <a:spcAft>
                <a:spcPts val="0"/>
              </a:spcAft>
              <a:buFontTx/>
              <a:buBlip>
                <a:blip r:embed="rId3"/>
              </a:buBlip>
              <a:defRPr/>
            </a:pPr>
            <a:r>
              <a:rPr lang="en-US" sz="2000" b="1" dirty="0">
                <a:solidFill>
                  <a:schemeClr val="bg2">
                    <a:lumMod val="10000"/>
                  </a:schemeClr>
                </a:solidFill>
                <a:latin typeface="+mn-lt"/>
              </a:rPr>
              <a:t>Request for Brochure </a:t>
            </a:r>
          </a:p>
          <a:p>
            <a:pPr fontAlgn="auto">
              <a:spcBef>
                <a:spcPts val="0"/>
              </a:spcBef>
              <a:spcAft>
                <a:spcPts val="0"/>
              </a:spcAft>
              <a:buFontTx/>
              <a:buBlip>
                <a:blip r:embed="rId3"/>
              </a:buBlip>
              <a:defRPr/>
            </a:pPr>
            <a:r>
              <a:rPr lang="en-US" sz="2000" b="1" dirty="0">
                <a:solidFill>
                  <a:schemeClr val="bg2">
                    <a:lumMod val="10000"/>
                  </a:schemeClr>
                </a:solidFill>
                <a:latin typeface="+mn-lt"/>
              </a:rPr>
              <a:t>Query about Website </a:t>
            </a:r>
          </a:p>
          <a:p>
            <a:pPr fontAlgn="auto">
              <a:spcBef>
                <a:spcPts val="0"/>
              </a:spcBef>
              <a:spcAft>
                <a:spcPts val="0"/>
              </a:spcAft>
              <a:buFontTx/>
              <a:buBlip>
                <a:blip r:embed="rId3"/>
              </a:buBlip>
              <a:defRPr/>
            </a:pPr>
            <a:r>
              <a:rPr lang="en-US" sz="2000" b="1" dirty="0">
                <a:solidFill>
                  <a:schemeClr val="bg2">
                    <a:lumMod val="10000"/>
                  </a:schemeClr>
                </a:solidFill>
                <a:latin typeface="+mn-lt"/>
              </a:rPr>
              <a:t>Question regarding Product Components </a:t>
            </a:r>
          </a:p>
          <a:p>
            <a:pPr fontAlgn="auto">
              <a:spcBef>
                <a:spcPts val="0"/>
              </a:spcBef>
              <a:spcAft>
                <a:spcPts val="0"/>
              </a:spcAft>
              <a:defRPr/>
            </a:pPr>
            <a:endParaRPr lang="ru-RU" sz="2000" b="1" dirty="0">
              <a:solidFill>
                <a:schemeClr val="bg2">
                  <a:lumMod val="10000"/>
                </a:schemeClr>
              </a:solidFill>
              <a:latin typeface="+mn-lt"/>
            </a:endParaRPr>
          </a:p>
        </p:txBody>
      </p:sp>
    </p:spTree>
    <p:extLst>
      <p:ext uri="{BB962C8B-B14F-4D97-AF65-F5344CB8AC3E}">
        <p14:creationId xmlns:p14="http://schemas.microsoft.com/office/powerpoint/2010/main" xmlns="" val="602209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1000"/>
                                        <p:tgtEl>
                                          <p:spTgt spid="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6" fill="hold" nodeType="click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 calcmode="lin" valueType="num">
                                      <p:cBhvr additive="base">
                                        <p:cTn id="24" dur="1000" fill="hold"/>
                                        <p:tgtEl>
                                          <p:spTgt spid="8">
                                            <p:txEl>
                                              <p:pRg st="1" end="1"/>
                                            </p:txEl>
                                          </p:spTgt>
                                        </p:tgtEl>
                                        <p:attrNameLst>
                                          <p:attrName>ppt_x</p:attrName>
                                        </p:attrNameLst>
                                      </p:cBhvr>
                                      <p:tavLst>
                                        <p:tav tm="0">
                                          <p:val>
                                            <p:strVal val="1+#ppt_w/2"/>
                                          </p:val>
                                        </p:tav>
                                        <p:tav tm="100000">
                                          <p:val>
                                            <p:strVal val="#ppt_x"/>
                                          </p:val>
                                        </p:tav>
                                      </p:tavLst>
                                    </p:anim>
                                    <p:anim calcmode="lin" valueType="num">
                                      <p:cBhvr additive="base">
                                        <p:cTn id="25" dur="10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6" fill="hold" nodeType="click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 calcmode="lin" valueType="num">
                                      <p:cBhvr additive="base">
                                        <p:cTn id="30" dur="10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31" dur="1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6" fill="hold" nodeType="clickEffect">
                                  <p:stCondLst>
                                    <p:cond delay="0"/>
                                  </p:stCondLst>
                                  <p:childTnLst>
                                    <p:set>
                                      <p:cBhvr>
                                        <p:cTn id="35" dur="1" fill="hold">
                                          <p:stCondLst>
                                            <p:cond delay="0"/>
                                          </p:stCondLst>
                                        </p:cTn>
                                        <p:tgtEl>
                                          <p:spTgt spid="8">
                                            <p:txEl>
                                              <p:pRg st="3" end="3"/>
                                            </p:txEl>
                                          </p:spTgt>
                                        </p:tgtEl>
                                        <p:attrNameLst>
                                          <p:attrName>style.visibility</p:attrName>
                                        </p:attrNameLst>
                                      </p:cBhvr>
                                      <p:to>
                                        <p:strVal val="visible"/>
                                      </p:to>
                                    </p:set>
                                    <p:anim calcmode="lin" valueType="num">
                                      <p:cBhvr additive="base">
                                        <p:cTn id="36" dur="10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37" dur="10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 calcmode="lin" valueType="num">
                                      <p:cBhvr additive="base">
                                        <p:cTn id="42" dur="10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43" dur="1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71802" y="642918"/>
            <a:ext cx="3157467" cy="584775"/>
          </a:xfrm>
          <a:prstGeom prst="rect">
            <a:avLst/>
          </a:prstGeom>
          <a:noFill/>
        </p:spPr>
        <p:txBody>
          <a:bodyPr wrap="none">
            <a:spAutoFit/>
          </a:bodyPr>
          <a:lstStyle/>
          <a:p>
            <a:pPr fontAlgn="auto">
              <a:spcBef>
                <a:spcPts val="0"/>
              </a:spcBef>
              <a:spcAft>
                <a:spcPts val="0"/>
              </a:spcAft>
              <a:defRPr/>
            </a:pPr>
            <a:r>
              <a:rPr lang="en-US" sz="3200" b="1" dirty="0">
                <a:ln w="10541" cmpd="sng">
                  <a:solidFill>
                    <a:schemeClr val="accent1">
                      <a:shade val="88000"/>
                      <a:satMod val="110000"/>
                    </a:schemeClr>
                  </a:solidFill>
                  <a:prstDash val="solid"/>
                </a:ln>
                <a:solidFill>
                  <a:srgbClr val="002060"/>
                </a:solidFill>
                <a:latin typeface="+mn-lt"/>
              </a:rPr>
              <a:t>First Paragraph</a:t>
            </a:r>
            <a:endParaRPr lang="ru-RU" sz="3200" b="1" dirty="0">
              <a:ln w="10541" cmpd="sng">
                <a:solidFill>
                  <a:schemeClr val="accent1">
                    <a:shade val="88000"/>
                    <a:satMod val="110000"/>
                  </a:schemeClr>
                </a:solidFill>
                <a:prstDash val="solid"/>
              </a:ln>
              <a:solidFill>
                <a:srgbClr val="002060"/>
              </a:solidFill>
              <a:latin typeface="+mn-lt"/>
            </a:endParaRPr>
          </a:p>
        </p:txBody>
      </p:sp>
      <p:sp>
        <p:nvSpPr>
          <p:cNvPr id="4" name="TextBox 3"/>
          <p:cNvSpPr txBox="1"/>
          <p:nvPr/>
        </p:nvSpPr>
        <p:spPr>
          <a:xfrm>
            <a:off x="1060450" y="1562100"/>
            <a:ext cx="7429500" cy="523875"/>
          </a:xfrm>
          <a:prstGeom prst="rect">
            <a:avLst/>
          </a:prstGeom>
          <a:noFill/>
        </p:spPr>
        <p:txBody>
          <a:bodyPr>
            <a:spAutoFit/>
          </a:bodyPr>
          <a:lstStyle/>
          <a:p>
            <a:pPr algn="ctr" fontAlgn="auto">
              <a:spcBef>
                <a:spcPts val="0"/>
              </a:spcBef>
              <a:spcAft>
                <a:spcPts val="0"/>
              </a:spcAft>
              <a:defRPr/>
            </a:pPr>
            <a:r>
              <a:rPr lang="en-US" sz="2800" b="1" dirty="0">
                <a:effectLst>
                  <a:outerShdw blurRad="38100" dist="38100" dir="2700000" algn="tl">
                    <a:srgbClr val="000000">
                      <a:alpha val="43137"/>
                    </a:srgbClr>
                  </a:outerShdw>
                </a:effectLst>
                <a:latin typeface="+mn-lt"/>
              </a:rPr>
              <a:t>This should tell the reader what you want</a:t>
            </a:r>
            <a:endParaRPr lang="ru-RU" sz="2800" b="1" dirty="0">
              <a:effectLst>
                <a:outerShdw blurRad="38100" dist="38100" dir="2700000" algn="tl">
                  <a:srgbClr val="000000">
                    <a:alpha val="43137"/>
                  </a:srgbClr>
                </a:outerShdw>
              </a:effectLst>
              <a:latin typeface="+mn-lt"/>
            </a:endParaRPr>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10" name="Прямоугольник 9"/>
          <p:cNvSpPr/>
          <p:nvPr/>
        </p:nvSpPr>
        <p:spPr>
          <a:xfrm>
            <a:off x="1460500" y="2673350"/>
            <a:ext cx="6889750" cy="2678113"/>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en-US" sz="2400" dirty="0">
                <a:latin typeface="Arial" pitchFamily="34" charset="0"/>
                <a:cs typeface="Arial" pitchFamily="34" charset="0"/>
              </a:rPr>
              <a:t>The introduction serves as the executive summary for the letter of inquiry and includes the name of your organization, the amount needed or requested, and a description of the project. The qualifications of project staff, a brief description of evaluative methodology, and a timetable are also included here</a:t>
            </a:r>
            <a:endParaRPr lang="ru-RU" sz="2400" dirty="0">
              <a:latin typeface="Arial" pitchFamily="34" charset="0"/>
              <a:cs typeface="Arial" pitchFamily="34" charset="0"/>
            </a:endParaRPr>
          </a:p>
        </p:txBody>
      </p:sp>
    </p:spTree>
    <p:extLst>
      <p:ext uri="{BB962C8B-B14F-4D97-AF65-F5344CB8AC3E}">
        <p14:creationId xmlns:p14="http://schemas.microsoft.com/office/powerpoint/2010/main" xmlns="" val="2156137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1"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8)">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71802" y="642918"/>
            <a:ext cx="3157467" cy="584775"/>
          </a:xfrm>
          <a:prstGeom prst="rect">
            <a:avLst/>
          </a:prstGeom>
          <a:noFill/>
        </p:spPr>
        <p:txBody>
          <a:bodyPr wrap="none">
            <a:spAutoFit/>
          </a:bodyPr>
          <a:lstStyle/>
          <a:p>
            <a:pPr fontAlgn="auto">
              <a:spcBef>
                <a:spcPts val="0"/>
              </a:spcBef>
              <a:spcAft>
                <a:spcPts val="0"/>
              </a:spcAft>
              <a:defRPr/>
            </a:pPr>
            <a:r>
              <a:rPr lang="en-US" sz="3200" b="1" dirty="0">
                <a:ln w="10541" cmpd="sng">
                  <a:solidFill>
                    <a:schemeClr val="accent1">
                      <a:shade val="88000"/>
                      <a:satMod val="110000"/>
                    </a:schemeClr>
                  </a:solidFill>
                  <a:prstDash val="solid"/>
                </a:ln>
                <a:solidFill>
                  <a:srgbClr val="002060"/>
                </a:solidFill>
                <a:latin typeface="+mn-lt"/>
              </a:rPr>
              <a:t>First Paragraph</a:t>
            </a:r>
            <a:endParaRPr lang="ru-RU" sz="3200" b="1" dirty="0">
              <a:ln w="10541" cmpd="sng">
                <a:solidFill>
                  <a:schemeClr val="accent1">
                    <a:shade val="88000"/>
                    <a:satMod val="110000"/>
                  </a:schemeClr>
                </a:solidFill>
                <a:prstDash val="solid"/>
              </a:ln>
              <a:solidFill>
                <a:srgbClr val="002060"/>
              </a:solidFill>
              <a:latin typeface="+mn-lt"/>
            </a:endParaRPr>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371600" y="1606550"/>
            <a:ext cx="1268489" cy="369332"/>
          </a:xfrm>
          <a:prstGeom prst="rect">
            <a:avLst/>
          </a:prstGeom>
          <a:ln w="12700"/>
        </p:spPr>
        <p:style>
          <a:lnRef idx="1">
            <a:schemeClr val="accent2"/>
          </a:lnRef>
          <a:fillRef idx="2">
            <a:schemeClr val="accent2"/>
          </a:fillRef>
          <a:effectRef idx="1">
            <a:schemeClr val="accent2"/>
          </a:effectRef>
          <a:fontRef idx="minor">
            <a:schemeClr val="dk1"/>
          </a:fontRef>
        </p:style>
        <p:txBody>
          <a:bodyPr wrap="none">
            <a:spAutoFit/>
          </a:bodyPr>
          <a:lstStyle/>
          <a:p>
            <a:pPr fontAlgn="auto">
              <a:spcBef>
                <a:spcPts val="0"/>
              </a:spcBef>
              <a:spcAft>
                <a:spcPts val="0"/>
              </a:spcAft>
              <a:defRPr/>
            </a:pPr>
            <a:r>
              <a:rPr lang="en-US" b="1" dirty="0">
                <a:effectLst>
                  <a:outerShdw blurRad="38100" dist="38100" dir="2700000" algn="tl">
                    <a:srgbClr val="000000">
                      <a:alpha val="43137"/>
                    </a:srgbClr>
                  </a:outerShdw>
                </a:effectLst>
              </a:rPr>
              <a:t>EXAMPLE</a:t>
            </a:r>
            <a:endParaRPr lang="ru-RU" b="1" dirty="0">
              <a:effectLst>
                <a:outerShdw blurRad="38100" dist="38100" dir="2700000" algn="tl">
                  <a:srgbClr val="000000">
                    <a:alpha val="43137"/>
                  </a:srgbClr>
                </a:outerShdw>
              </a:effectLst>
            </a:endParaRPr>
          </a:p>
        </p:txBody>
      </p:sp>
      <p:sp>
        <p:nvSpPr>
          <p:cNvPr id="11" name="Прямоугольник 10"/>
          <p:cNvSpPr>
            <a:spLocks noChangeArrowheads="1"/>
          </p:cNvSpPr>
          <p:nvPr/>
        </p:nvSpPr>
        <p:spPr bwMode="auto">
          <a:xfrm>
            <a:off x="2882900" y="1250950"/>
            <a:ext cx="5867400" cy="535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atin typeface="Constantia" pitchFamily="18" charset="0"/>
              </a:rPr>
              <a:t>Please send me...</a:t>
            </a:r>
          </a:p>
          <a:p>
            <a:r>
              <a:rPr lang="en-US">
                <a:latin typeface="Constantia" pitchFamily="18" charset="0"/>
              </a:rPr>
              <a:t>Could you please send me... </a:t>
            </a:r>
          </a:p>
          <a:p>
            <a:r>
              <a:rPr lang="en-US">
                <a:latin typeface="Constantia" pitchFamily="18" charset="0"/>
              </a:rPr>
              <a:t>(for things that the organization offers to send) </a:t>
            </a:r>
          </a:p>
          <a:p>
            <a:endParaRPr lang="en-US">
              <a:latin typeface="Constantia" pitchFamily="18" charset="0"/>
            </a:endParaRPr>
          </a:p>
          <a:p>
            <a:r>
              <a:rPr lang="en-US">
                <a:latin typeface="Constantia" pitchFamily="18" charset="0"/>
              </a:rPr>
              <a:t>I would be grateful if you could tell me…</a:t>
            </a:r>
          </a:p>
          <a:p>
            <a:r>
              <a:rPr lang="en-US">
                <a:latin typeface="Constantia" pitchFamily="18" charset="0"/>
              </a:rPr>
              <a:t>(for things that are not normally offered) </a:t>
            </a:r>
          </a:p>
          <a:p>
            <a:endParaRPr lang="en-US">
              <a:latin typeface="Constantia" pitchFamily="18" charset="0"/>
            </a:endParaRPr>
          </a:p>
          <a:p>
            <a:r>
              <a:rPr lang="en-US">
                <a:latin typeface="Constantia" pitchFamily="18" charset="0"/>
              </a:rPr>
              <a:t>I am writing to enquire whether…</a:t>
            </a:r>
          </a:p>
          <a:p>
            <a:r>
              <a:rPr lang="en-US">
                <a:latin typeface="Constantia" pitchFamily="18" charset="0"/>
              </a:rPr>
              <a:t>I would be grateful if you could…</a:t>
            </a:r>
          </a:p>
          <a:p>
            <a:r>
              <a:rPr lang="en-US">
                <a:latin typeface="Constantia" pitchFamily="18" charset="0"/>
              </a:rPr>
              <a:t>(to see if something is possible)</a:t>
            </a:r>
            <a:br>
              <a:rPr lang="en-US">
                <a:latin typeface="Constantia" pitchFamily="18" charset="0"/>
              </a:rPr>
            </a:br>
            <a:r>
              <a:rPr lang="en-US">
                <a:latin typeface="Constantia" pitchFamily="18" charset="0"/>
              </a:rPr>
              <a:t>  </a:t>
            </a:r>
          </a:p>
          <a:p>
            <a:r>
              <a:rPr lang="en-US">
                <a:latin typeface="Constantia" pitchFamily="18" charset="0"/>
              </a:rPr>
              <a:t>I would especially like to know…</a:t>
            </a:r>
          </a:p>
          <a:p>
            <a:r>
              <a:rPr lang="en-US">
                <a:latin typeface="Constantia" pitchFamily="18" charset="0"/>
              </a:rPr>
              <a:t>Could you send me more details…</a:t>
            </a:r>
          </a:p>
          <a:p>
            <a:r>
              <a:rPr lang="en-US">
                <a:latin typeface="Constantia" pitchFamily="18" charset="0"/>
              </a:rPr>
              <a:t>( + a more detailed request) </a:t>
            </a:r>
          </a:p>
          <a:p>
            <a:endParaRPr lang="en-US">
              <a:latin typeface="Constantia" pitchFamily="18" charset="0"/>
            </a:endParaRPr>
          </a:p>
          <a:p>
            <a:r>
              <a:rPr lang="en-US">
                <a:latin typeface="Constantia" pitchFamily="18" charset="0"/>
              </a:rPr>
              <a:t>Could you also…</a:t>
            </a:r>
          </a:p>
          <a:p>
            <a:r>
              <a:rPr lang="en-US">
                <a:latin typeface="Constantia" pitchFamily="18" charset="0"/>
              </a:rPr>
              <a:t>I would also like to know...</a:t>
            </a:r>
          </a:p>
          <a:p>
            <a:r>
              <a:rPr lang="en-US">
                <a:latin typeface="Constantia" pitchFamily="18" charset="0"/>
              </a:rPr>
              <a:t>Could you tell me whether... </a:t>
            </a:r>
          </a:p>
          <a:p>
            <a:r>
              <a:rPr lang="en-US">
                <a:latin typeface="Constantia" pitchFamily="18" charset="0"/>
              </a:rPr>
              <a:t>( + an additional enquiry or request) </a:t>
            </a:r>
          </a:p>
        </p:txBody>
      </p:sp>
      <p:pic>
        <p:nvPicPr>
          <p:cNvPr id="11273" name="Picture 2" descr="C:\Documents and Settings\Администратор\Мои документы\Мои рисунки\Организатор клипов (Microsoft)\j0172640.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779216">
            <a:off x="7461250" y="5340350"/>
            <a:ext cx="1343025" cy="110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69598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1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additive="base">
                                        <p:cTn id="1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1">
                                            <p:txEl>
                                              <p:pRg st="0" end="0"/>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 calcmode="lin" valueType="num">
                                      <p:cBhvr additive="base">
                                        <p:cTn id="21" dur="1000" fill="hold"/>
                                        <p:tgtEl>
                                          <p:spTgt spid="11">
                                            <p:txEl>
                                              <p:pRg st="1" end="1"/>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11">
                                            <p:txEl>
                                              <p:pRg st="1" end="1"/>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 calcmode="lin" valueType="num">
                                      <p:cBhvr additive="base">
                                        <p:cTn id="25" dur="1000" fill="hold"/>
                                        <p:tgtEl>
                                          <p:spTgt spid="11">
                                            <p:txEl>
                                              <p:pRg st="2" end="2"/>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 calcmode="lin" valueType="num">
                                      <p:cBhvr additive="base">
                                        <p:cTn id="31" dur="1000" fill="hold"/>
                                        <p:tgtEl>
                                          <p:spTgt spid="11">
                                            <p:txEl>
                                              <p:pRg st="4" end="4"/>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11">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additive="base">
                                        <p:cTn id="35" dur="1000" fill="hold"/>
                                        <p:tgtEl>
                                          <p:spTgt spid="11">
                                            <p:txEl>
                                              <p:pRg st="5" end="5"/>
                                            </p:txEl>
                                          </p:spTgt>
                                        </p:tgtEl>
                                        <p:attrNameLst>
                                          <p:attrName>ppt_x</p:attrName>
                                        </p:attrNameLst>
                                      </p:cBhvr>
                                      <p:tavLst>
                                        <p:tav tm="0">
                                          <p:val>
                                            <p:strVal val="1+#ppt_w/2"/>
                                          </p:val>
                                        </p:tav>
                                        <p:tav tm="100000">
                                          <p:val>
                                            <p:strVal val="#ppt_x"/>
                                          </p:val>
                                        </p:tav>
                                      </p:tavLst>
                                    </p:anim>
                                    <p:anim calcmode="lin" valueType="num">
                                      <p:cBhvr additive="base">
                                        <p:cTn id="36" dur="1000" fill="hold"/>
                                        <p:tgtEl>
                                          <p:spTgt spid="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11">
                                            <p:txEl>
                                              <p:pRg st="7" end="7"/>
                                            </p:txEl>
                                          </p:spTgt>
                                        </p:tgtEl>
                                        <p:attrNameLst>
                                          <p:attrName>style.visibility</p:attrName>
                                        </p:attrNameLst>
                                      </p:cBhvr>
                                      <p:to>
                                        <p:strVal val="visible"/>
                                      </p:to>
                                    </p:set>
                                    <p:anim calcmode="lin" valueType="num">
                                      <p:cBhvr additive="base">
                                        <p:cTn id="41" dur="1000" fill="hold"/>
                                        <p:tgtEl>
                                          <p:spTgt spid="11">
                                            <p:txEl>
                                              <p:pRg st="7" end="7"/>
                                            </p:txEl>
                                          </p:spTgt>
                                        </p:tgtEl>
                                        <p:attrNameLst>
                                          <p:attrName>ppt_x</p:attrName>
                                        </p:attrNameLst>
                                      </p:cBhvr>
                                      <p:tavLst>
                                        <p:tav tm="0">
                                          <p:val>
                                            <p:strVal val="1+#ppt_w/2"/>
                                          </p:val>
                                        </p:tav>
                                        <p:tav tm="100000">
                                          <p:val>
                                            <p:strVal val="#ppt_x"/>
                                          </p:val>
                                        </p:tav>
                                      </p:tavLst>
                                    </p:anim>
                                    <p:anim calcmode="lin" valueType="num">
                                      <p:cBhvr additive="base">
                                        <p:cTn id="42" dur="1000" fill="hold"/>
                                        <p:tgtEl>
                                          <p:spTgt spid="11">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1">
                                            <p:txEl>
                                              <p:pRg st="8" end="8"/>
                                            </p:txEl>
                                          </p:spTgt>
                                        </p:tgtEl>
                                        <p:attrNameLst>
                                          <p:attrName>style.visibility</p:attrName>
                                        </p:attrNameLst>
                                      </p:cBhvr>
                                      <p:to>
                                        <p:strVal val="visible"/>
                                      </p:to>
                                    </p:set>
                                    <p:anim calcmode="lin" valueType="num">
                                      <p:cBhvr additive="base">
                                        <p:cTn id="45" dur="1000" fill="hold"/>
                                        <p:tgtEl>
                                          <p:spTgt spid="11">
                                            <p:txEl>
                                              <p:pRg st="8" end="8"/>
                                            </p:txEl>
                                          </p:spTgt>
                                        </p:tgtEl>
                                        <p:attrNameLst>
                                          <p:attrName>ppt_x</p:attrName>
                                        </p:attrNameLst>
                                      </p:cBhvr>
                                      <p:tavLst>
                                        <p:tav tm="0">
                                          <p:val>
                                            <p:strVal val="1+#ppt_w/2"/>
                                          </p:val>
                                        </p:tav>
                                        <p:tav tm="100000">
                                          <p:val>
                                            <p:strVal val="#ppt_x"/>
                                          </p:val>
                                        </p:tav>
                                      </p:tavLst>
                                    </p:anim>
                                    <p:anim calcmode="lin" valueType="num">
                                      <p:cBhvr additive="base">
                                        <p:cTn id="46" dur="1000" fill="hold"/>
                                        <p:tgtEl>
                                          <p:spTgt spid="11">
                                            <p:txEl>
                                              <p:pRg st="8" end="8"/>
                                            </p:txEl>
                                          </p:spTgt>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11">
                                            <p:txEl>
                                              <p:pRg st="9" end="9"/>
                                            </p:txEl>
                                          </p:spTgt>
                                        </p:tgtEl>
                                        <p:attrNameLst>
                                          <p:attrName>style.visibility</p:attrName>
                                        </p:attrNameLst>
                                      </p:cBhvr>
                                      <p:to>
                                        <p:strVal val="visible"/>
                                      </p:to>
                                    </p:set>
                                    <p:anim calcmode="lin" valueType="num">
                                      <p:cBhvr additive="base">
                                        <p:cTn id="49" dur="1000" fill="hold"/>
                                        <p:tgtEl>
                                          <p:spTgt spid="11">
                                            <p:txEl>
                                              <p:pRg st="9" end="9"/>
                                            </p:txEl>
                                          </p:spTgt>
                                        </p:tgtEl>
                                        <p:attrNameLst>
                                          <p:attrName>ppt_x</p:attrName>
                                        </p:attrNameLst>
                                      </p:cBhvr>
                                      <p:tavLst>
                                        <p:tav tm="0">
                                          <p:val>
                                            <p:strVal val="1+#ppt_w/2"/>
                                          </p:val>
                                        </p:tav>
                                        <p:tav tm="100000">
                                          <p:val>
                                            <p:strVal val="#ppt_x"/>
                                          </p:val>
                                        </p:tav>
                                      </p:tavLst>
                                    </p:anim>
                                    <p:anim calcmode="lin" valueType="num">
                                      <p:cBhvr additive="base">
                                        <p:cTn id="50" dur="1000" fill="hold"/>
                                        <p:tgtEl>
                                          <p:spTgt spid="1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nodeType="clickEffect">
                                  <p:stCondLst>
                                    <p:cond delay="0"/>
                                  </p:stCondLst>
                                  <p:childTnLst>
                                    <p:set>
                                      <p:cBhvr>
                                        <p:cTn id="54" dur="1" fill="hold">
                                          <p:stCondLst>
                                            <p:cond delay="0"/>
                                          </p:stCondLst>
                                        </p:cTn>
                                        <p:tgtEl>
                                          <p:spTgt spid="11">
                                            <p:txEl>
                                              <p:pRg st="10" end="10"/>
                                            </p:txEl>
                                          </p:spTgt>
                                        </p:tgtEl>
                                        <p:attrNameLst>
                                          <p:attrName>style.visibility</p:attrName>
                                        </p:attrNameLst>
                                      </p:cBhvr>
                                      <p:to>
                                        <p:strVal val="visible"/>
                                      </p:to>
                                    </p:set>
                                    <p:anim calcmode="lin" valueType="num">
                                      <p:cBhvr additive="base">
                                        <p:cTn id="55" dur="1000" fill="hold"/>
                                        <p:tgtEl>
                                          <p:spTgt spid="11">
                                            <p:txEl>
                                              <p:pRg st="10" end="10"/>
                                            </p:txEl>
                                          </p:spTgt>
                                        </p:tgtEl>
                                        <p:attrNameLst>
                                          <p:attrName>ppt_x</p:attrName>
                                        </p:attrNameLst>
                                      </p:cBhvr>
                                      <p:tavLst>
                                        <p:tav tm="0">
                                          <p:val>
                                            <p:strVal val="1+#ppt_w/2"/>
                                          </p:val>
                                        </p:tav>
                                        <p:tav tm="100000">
                                          <p:val>
                                            <p:strVal val="#ppt_x"/>
                                          </p:val>
                                        </p:tav>
                                      </p:tavLst>
                                    </p:anim>
                                    <p:anim calcmode="lin" valueType="num">
                                      <p:cBhvr additive="base">
                                        <p:cTn id="56" dur="1000" fill="hold"/>
                                        <p:tgtEl>
                                          <p:spTgt spid="11">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1">
                                            <p:txEl>
                                              <p:pRg st="11" end="11"/>
                                            </p:txEl>
                                          </p:spTgt>
                                        </p:tgtEl>
                                        <p:attrNameLst>
                                          <p:attrName>style.visibility</p:attrName>
                                        </p:attrNameLst>
                                      </p:cBhvr>
                                      <p:to>
                                        <p:strVal val="visible"/>
                                      </p:to>
                                    </p:set>
                                    <p:anim calcmode="lin" valueType="num">
                                      <p:cBhvr additive="base">
                                        <p:cTn id="59" dur="1000" fill="hold"/>
                                        <p:tgtEl>
                                          <p:spTgt spid="11">
                                            <p:txEl>
                                              <p:pRg st="11" end="11"/>
                                            </p:txEl>
                                          </p:spTgt>
                                        </p:tgtEl>
                                        <p:attrNameLst>
                                          <p:attrName>ppt_x</p:attrName>
                                        </p:attrNameLst>
                                      </p:cBhvr>
                                      <p:tavLst>
                                        <p:tav tm="0">
                                          <p:val>
                                            <p:strVal val="1+#ppt_w/2"/>
                                          </p:val>
                                        </p:tav>
                                        <p:tav tm="100000">
                                          <p:val>
                                            <p:strVal val="#ppt_x"/>
                                          </p:val>
                                        </p:tav>
                                      </p:tavLst>
                                    </p:anim>
                                    <p:anim calcmode="lin" valueType="num">
                                      <p:cBhvr additive="base">
                                        <p:cTn id="60" dur="1000" fill="hold"/>
                                        <p:tgtEl>
                                          <p:spTgt spid="11">
                                            <p:txEl>
                                              <p:pRg st="11" end="11"/>
                                            </p:txEl>
                                          </p:spTgt>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11">
                                            <p:txEl>
                                              <p:pRg st="12" end="12"/>
                                            </p:txEl>
                                          </p:spTgt>
                                        </p:tgtEl>
                                        <p:attrNameLst>
                                          <p:attrName>style.visibility</p:attrName>
                                        </p:attrNameLst>
                                      </p:cBhvr>
                                      <p:to>
                                        <p:strVal val="visible"/>
                                      </p:to>
                                    </p:set>
                                    <p:anim calcmode="lin" valueType="num">
                                      <p:cBhvr additive="base">
                                        <p:cTn id="63" dur="1000" fill="hold"/>
                                        <p:tgtEl>
                                          <p:spTgt spid="11">
                                            <p:txEl>
                                              <p:pRg st="12" end="12"/>
                                            </p:txEl>
                                          </p:spTgt>
                                        </p:tgtEl>
                                        <p:attrNameLst>
                                          <p:attrName>ppt_x</p:attrName>
                                        </p:attrNameLst>
                                      </p:cBhvr>
                                      <p:tavLst>
                                        <p:tav tm="0">
                                          <p:val>
                                            <p:strVal val="1+#ppt_w/2"/>
                                          </p:val>
                                        </p:tav>
                                        <p:tav tm="100000">
                                          <p:val>
                                            <p:strVal val="#ppt_x"/>
                                          </p:val>
                                        </p:tav>
                                      </p:tavLst>
                                    </p:anim>
                                    <p:anim calcmode="lin" valueType="num">
                                      <p:cBhvr additive="base">
                                        <p:cTn id="64" dur="1000" fill="hold"/>
                                        <p:tgtEl>
                                          <p:spTgt spid="11">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2" fill="hold" nodeType="clickEffect">
                                  <p:stCondLst>
                                    <p:cond delay="0"/>
                                  </p:stCondLst>
                                  <p:childTnLst>
                                    <p:set>
                                      <p:cBhvr>
                                        <p:cTn id="68" dur="1" fill="hold">
                                          <p:stCondLst>
                                            <p:cond delay="0"/>
                                          </p:stCondLst>
                                        </p:cTn>
                                        <p:tgtEl>
                                          <p:spTgt spid="11">
                                            <p:txEl>
                                              <p:pRg st="14" end="14"/>
                                            </p:txEl>
                                          </p:spTgt>
                                        </p:tgtEl>
                                        <p:attrNameLst>
                                          <p:attrName>style.visibility</p:attrName>
                                        </p:attrNameLst>
                                      </p:cBhvr>
                                      <p:to>
                                        <p:strVal val="visible"/>
                                      </p:to>
                                    </p:set>
                                    <p:anim calcmode="lin" valueType="num">
                                      <p:cBhvr additive="base">
                                        <p:cTn id="69" dur="1000" fill="hold"/>
                                        <p:tgtEl>
                                          <p:spTgt spid="11">
                                            <p:txEl>
                                              <p:pRg st="14" end="14"/>
                                            </p:txEl>
                                          </p:spTgt>
                                        </p:tgtEl>
                                        <p:attrNameLst>
                                          <p:attrName>ppt_x</p:attrName>
                                        </p:attrNameLst>
                                      </p:cBhvr>
                                      <p:tavLst>
                                        <p:tav tm="0">
                                          <p:val>
                                            <p:strVal val="1+#ppt_w/2"/>
                                          </p:val>
                                        </p:tav>
                                        <p:tav tm="100000">
                                          <p:val>
                                            <p:strVal val="#ppt_x"/>
                                          </p:val>
                                        </p:tav>
                                      </p:tavLst>
                                    </p:anim>
                                    <p:anim calcmode="lin" valueType="num">
                                      <p:cBhvr additive="base">
                                        <p:cTn id="70" dur="1000" fill="hold"/>
                                        <p:tgtEl>
                                          <p:spTgt spid="11">
                                            <p:txEl>
                                              <p:pRg st="14" end="14"/>
                                            </p:txEl>
                                          </p:spTgt>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11">
                                            <p:txEl>
                                              <p:pRg st="15" end="15"/>
                                            </p:txEl>
                                          </p:spTgt>
                                        </p:tgtEl>
                                        <p:attrNameLst>
                                          <p:attrName>style.visibility</p:attrName>
                                        </p:attrNameLst>
                                      </p:cBhvr>
                                      <p:to>
                                        <p:strVal val="visible"/>
                                      </p:to>
                                    </p:set>
                                    <p:anim calcmode="lin" valueType="num">
                                      <p:cBhvr additive="base">
                                        <p:cTn id="73" dur="1000" fill="hold"/>
                                        <p:tgtEl>
                                          <p:spTgt spid="11">
                                            <p:txEl>
                                              <p:pRg st="15" end="15"/>
                                            </p:txEl>
                                          </p:spTgt>
                                        </p:tgtEl>
                                        <p:attrNameLst>
                                          <p:attrName>ppt_x</p:attrName>
                                        </p:attrNameLst>
                                      </p:cBhvr>
                                      <p:tavLst>
                                        <p:tav tm="0">
                                          <p:val>
                                            <p:strVal val="1+#ppt_w/2"/>
                                          </p:val>
                                        </p:tav>
                                        <p:tav tm="100000">
                                          <p:val>
                                            <p:strVal val="#ppt_x"/>
                                          </p:val>
                                        </p:tav>
                                      </p:tavLst>
                                    </p:anim>
                                    <p:anim calcmode="lin" valueType="num">
                                      <p:cBhvr additive="base">
                                        <p:cTn id="74" dur="1000" fill="hold"/>
                                        <p:tgtEl>
                                          <p:spTgt spid="11">
                                            <p:txEl>
                                              <p:pRg st="15" end="15"/>
                                            </p:txEl>
                                          </p:spTgt>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1">
                                            <p:txEl>
                                              <p:pRg st="16" end="16"/>
                                            </p:txEl>
                                          </p:spTgt>
                                        </p:tgtEl>
                                        <p:attrNameLst>
                                          <p:attrName>style.visibility</p:attrName>
                                        </p:attrNameLst>
                                      </p:cBhvr>
                                      <p:to>
                                        <p:strVal val="visible"/>
                                      </p:to>
                                    </p:set>
                                    <p:anim calcmode="lin" valueType="num">
                                      <p:cBhvr additive="base">
                                        <p:cTn id="77" dur="1000" fill="hold"/>
                                        <p:tgtEl>
                                          <p:spTgt spid="11">
                                            <p:txEl>
                                              <p:pRg st="16" end="16"/>
                                            </p:txEl>
                                          </p:spTgt>
                                        </p:tgtEl>
                                        <p:attrNameLst>
                                          <p:attrName>ppt_x</p:attrName>
                                        </p:attrNameLst>
                                      </p:cBhvr>
                                      <p:tavLst>
                                        <p:tav tm="0">
                                          <p:val>
                                            <p:strVal val="1+#ppt_w/2"/>
                                          </p:val>
                                        </p:tav>
                                        <p:tav tm="100000">
                                          <p:val>
                                            <p:strVal val="#ppt_x"/>
                                          </p:val>
                                        </p:tav>
                                      </p:tavLst>
                                    </p:anim>
                                    <p:anim calcmode="lin" valueType="num">
                                      <p:cBhvr additive="base">
                                        <p:cTn id="78" dur="1000" fill="hold"/>
                                        <p:tgtEl>
                                          <p:spTgt spid="11">
                                            <p:txEl>
                                              <p:pRg st="16" end="16"/>
                                            </p:txEl>
                                          </p:spTgt>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1">
                                            <p:txEl>
                                              <p:pRg st="17" end="17"/>
                                            </p:txEl>
                                          </p:spTgt>
                                        </p:tgtEl>
                                        <p:attrNameLst>
                                          <p:attrName>style.visibility</p:attrName>
                                        </p:attrNameLst>
                                      </p:cBhvr>
                                      <p:to>
                                        <p:strVal val="visible"/>
                                      </p:to>
                                    </p:set>
                                    <p:anim calcmode="lin" valueType="num">
                                      <p:cBhvr additive="base">
                                        <p:cTn id="81" dur="1000" fill="hold"/>
                                        <p:tgtEl>
                                          <p:spTgt spid="11">
                                            <p:txEl>
                                              <p:pRg st="17" end="17"/>
                                            </p:txEl>
                                          </p:spTgt>
                                        </p:tgtEl>
                                        <p:attrNameLst>
                                          <p:attrName>ppt_x</p:attrName>
                                        </p:attrNameLst>
                                      </p:cBhvr>
                                      <p:tavLst>
                                        <p:tav tm="0">
                                          <p:val>
                                            <p:strVal val="1+#ppt_w/2"/>
                                          </p:val>
                                        </p:tav>
                                        <p:tav tm="100000">
                                          <p:val>
                                            <p:strVal val="#ppt_x"/>
                                          </p:val>
                                        </p:tav>
                                      </p:tavLst>
                                    </p:anim>
                                    <p:anim calcmode="lin" valueType="num">
                                      <p:cBhvr additive="base">
                                        <p:cTn id="82" dur="1000" fill="hold"/>
                                        <p:tgtEl>
                                          <p:spTgt spid="11">
                                            <p:txEl>
                                              <p:pRg st="17" end="1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71802" y="642918"/>
            <a:ext cx="3669659" cy="584775"/>
          </a:xfrm>
          <a:prstGeom prst="rect">
            <a:avLst/>
          </a:prstGeom>
          <a:noFill/>
        </p:spPr>
        <p:txBody>
          <a:bodyPr wrap="none">
            <a:spAutoFit/>
          </a:bodyPr>
          <a:lstStyle/>
          <a:p>
            <a:pPr fontAlgn="auto">
              <a:spcBef>
                <a:spcPts val="0"/>
              </a:spcBef>
              <a:spcAft>
                <a:spcPts val="0"/>
              </a:spcAft>
              <a:defRPr/>
            </a:pPr>
            <a:r>
              <a:rPr lang="en-US" sz="32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Second Paragraph</a:t>
            </a:r>
            <a:endParaRPr lang="ru-RU" sz="32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ndParaRPr>
          </a:p>
        </p:txBody>
      </p:sp>
      <p:sp>
        <p:nvSpPr>
          <p:cNvPr id="4" name="TextBox 3"/>
          <p:cNvSpPr txBox="1"/>
          <p:nvPr/>
        </p:nvSpPr>
        <p:spPr>
          <a:xfrm>
            <a:off x="1149350" y="1339850"/>
            <a:ext cx="7429500" cy="1200150"/>
          </a:xfrm>
          <a:prstGeom prst="rect">
            <a:avLst/>
          </a:prstGeom>
          <a:noFill/>
        </p:spPr>
        <p:txBody>
          <a:bodyPr>
            <a:spAutoFit/>
          </a:bodyPr>
          <a:lstStyle/>
          <a:p>
            <a:pPr algn="ctr" fontAlgn="auto">
              <a:spcBef>
                <a:spcPts val="0"/>
              </a:spcBef>
              <a:spcAft>
                <a:spcPts val="0"/>
              </a:spcAft>
              <a:defRPr/>
            </a:pPr>
            <a:r>
              <a:rPr lang="en-US" sz="2400" dirty="0">
                <a:latin typeface="+mn-lt"/>
              </a:rPr>
              <a:t>This paragraph tells the reader why you are contacting his or her organization, and gives further details of the enquiry</a:t>
            </a:r>
            <a:endParaRPr lang="ru-RU" sz="2400" b="1" dirty="0">
              <a:effectLst>
                <a:outerShdw blurRad="38100" dist="38100" dir="2700000" algn="tl">
                  <a:srgbClr val="000000">
                    <a:alpha val="43137"/>
                  </a:srgbClr>
                </a:outerShdw>
              </a:effectLst>
              <a:latin typeface="+mn-lt"/>
            </a:endParaRPr>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10" name="Прямоугольник 9"/>
          <p:cNvSpPr/>
          <p:nvPr/>
        </p:nvSpPr>
        <p:spPr>
          <a:xfrm>
            <a:off x="1371600" y="2584450"/>
            <a:ext cx="7594600" cy="273921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en-US" sz="2400" b="1" dirty="0">
                <a:ln>
                  <a:solidFill>
                    <a:schemeClr val="accent1">
                      <a:lumMod val="75000"/>
                    </a:schemeClr>
                  </a:solidFill>
                </a:ln>
              </a:rPr>
              <a:t>There are two reasons why you may contact an organization:</a:t>
            </a:r>
          </a:p>
          <a:p>
            <a:pPr fontAlgn="auto">
              <a:spcBef>
                <a:spcPts val="0"/>
              </a:spcBef>
              <a:spcAft>
                <a:spcPts val="0"/>
              </a:spcAft>
              <a:defRPr/>
            </a:pPr>
            <a:endParaRPr lang="en-US" sz="2400" dirty="0"/>
          </a:p>
          <a:p>
            <a:pPr lvl="1" fontAlgn="auto">
              <a:spcBef>
                <a:spcPts val="0"/>
              </a:spcBef>
              <a:spcAft>
                <a:spcPts val="0"/>
              </a:spcAft>
              <a:defRPr/>
            </a:pPr>
            <a:r>
              <a:rPr lang="en-US" sz="2000" dirty="0"/>
              <a:t>you have contacted this organization before, and want to again. </a:t>
            </a:r>
          </a:p>
          <a:p>
            <a:pPr lvl="1" fontAlgn="auto">
              <a:spcBef>
                <a:spcPts val="0"/>
              </a:spcBef>
              <a:spcAft>
                <a:spcPts val="0"/>
              </a:spcAft>
              <a:defRPr/>
            </a:pPr>
            <a:endParaRPr lang="en-US" sz="2000" dirty="0"/>
          </a:p>
          <a:p>
            <a:pPr lvl="1" fontAlgn="auto">
              <a:spcBef>
                <a:spcPts val="0"/>
              </a:spcBef>
              <a:spcAft>
                <a:spcPts val="0"/>
              </a:spcAft>
              <a:defRPr/>
            </a:pPr>
            <a:r>
              <a:rPr lang="en-US" sz="2000" dirty="0"/>
              <a:t>you have not contacted this organization before, but you have heard about them. You should describe from where, such as from an advert or a recommendation</a:t>
            </a:r>
          </a:p>
        </p:txBody>
      </p:sp>
      <p:pic>
        <p:nvPicPr>
          <p:cNvPr id="19458" name="Picture 2" descr="C:\Documents and Settings\Администратор\Мои документы\Мои рисунки\Организатор клипов (Microsoft)\6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36700" y="38544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 descr="C:\Documents and Settings\Администратор\Мои документы\Мои рисунки\Организатор клипов (Microsoft)\6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36700" y="44958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55865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458"/>
                                        </p:tgtEl>
                                        <p:attrNameLst>
                                          <p:attrName>style.visibility</p:attrName>
                                        </p:attrNameLst>
                                      </p:cBhvr>
                                      <p:to>
                                        <p:strVal val="visible"/>
                                      </p:to>
                                    </p:set>
                                    <p:animEffect transition="in" filter="fade">
                                      <p:cBhvr>
                                        <p:cTn id="17" dur="1000"/>
                                        <p:tgtEl>
                                          <p:spTgt spid="19458"/>
                                        </p:tgtEl>
                                      </p:cBhvr>
                                    </p:animEffect>
                                    <p:anim calcmode="lin" valueType="num">
                                      <p:cBhvr>
                                        <p:cTn id="18" dur="1000" fill="hold"/>
                                        <p:tgtEl>
                                          <p:spTgt spid="19458"/>
                                        </p:tgtEl>
                                        <p:attrNameLst>
                                          <p:attrName>ppt_x</p:attrName>
                                        </p:attrNameLst>
                                      </p:cBhvr>
                                      <p:tavLst>
                                        <p:tav tm="0">
                                          <p:val>
                                            <p:strVal val="#ppt_x"/>
                                          </p:val>
                                        </p:tav>
                                        <p:tav tm="100000">
                                          <p:val>
                                            <p:strVal val="#ppt_x"/>
                                          </p:val>
                                        </p:tav>
                                      </p:tavLst>
                                    </p:anim>
                                    <p:anim calcmode="lin" valueType="num">
                                      <p:cBhvr>
                                        <p:cTn id="19" dur="1000" fill="hold"/>
                                        <p:tgtEl>
                                          <p:spTgt spid="1945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371600" y="1606550"/>
            <a:ext cx="1268489" cy="369332"/>
          </a:xfrm>
          <a:prstGeom prst="rect">
            <a:avLst/>
          </a:prstGeom>
          <a:ln w="12700"/>
        </p:spPr>
        <p:style>
          <a:lnRef idx="1">
            <a:schemeClr val="accent2"/>
          </a:lnRef>
          <a:fillRef idx="2">
            <a:schemeClr val="accent2"/>
          </a:fillRef>
          <a:effectRef idx="1">
            <a:schemeClr val="accent2"/>
          </a:effectRef>
          <a:fontRef idx="minor">
            <a:schemeClr val="dk1"/>
          </a:fontRef>
        </p:style>
        <p:txBody>
          <a:bodyPr wrap="none">
            <a:spAutoFit/>
          </a:bodyPr>
          <a:lstStyle/>
          <a:p>
            <a:pPr fontAlgn="auto">
              <a:spcBef>
                <a:spcPts val="0"/>
              </a:spcBef>
              <a:spcAft>
                <a:spcPts val="0"/>
              </a:spcAft>
              <a:defRPr/>
            </a:pPr>
            <a:r>
              <a:rPr lang="en-US" b="1" dirty="0">
                <a:effectLst>
                  <a:outerShdw blurRad="38100" dist="38100" dir="2700000" algn="tl">
                    <a:srgbClr val="000000">
                      <a:alpha val="43137"/>
                    </a:srgbClr>
                  </a:outerShdw>
                </a:effectLst>
              </a:rPr>
              <a:t>EXAMPLE</a:t>
            </a:r>
            <a:endParaRPr lang="ru-RU" b="1" dirty="0">
              <a:effectLst>
                <a:outerShdw blurRad="38100" dist="38100" dir="2700000" algn="tl">
                  <a:srgbClr val="000000">
                    <a:alpha val="43137"/>
                  </a:srgbClr>
                </a:outerShdw>
              </a:effectLst>
            </a:endParaRPr>
          </a:p>
        </p:txBody>
      </p:sp>
      <p:sp>
        <p:nvSpPr>
          <p:cNvPr id="11" name="Прямоугольник 10"/>
          <p:cNvSpPr>
            <a:spLocks noChangeArrowheads="1"/>
          </p:cNvSpPr>
          <p:nvPr/>
        </p:nvSpPr>
        <p:spPr bwMode="auto">
          <a:xfrm>
            <a:off x="2838450" y="1606550"/>
            <a:ext cx="5867400" cy="2862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000">
                <a:latin typeface="Constantia" pitchFamily="18" charset="0"/>
              </a:rPr>
              <a:t>I saw your advert in the HK Daily on Wednesday, 13 June 2007. </a:t>
            </a:r>
          </a:p>
          <a:p>
            <a:endParaRPr lang="en-US" sz="2000">
              <a:latin typeface="Constantia" pitchFamily="18" charset="0"/>
            </a:endParaRPr>
          </a:p>
          <a:p>
            <a:r>
              <a:rPr lang="en-US" sz="2000">
                <a:latin typeface="Constantia" pitchFamily="18" charset="0"/>
              </a:rPr>
              <a:t>Your company was recommended to me by Ms. Elsie Wong of Far Eastern Logistics.</a:t>
            </a:r>
          </a:p>
          <a:p>
            <a:endParaRPr lang="en-US" sz="2000">
              <a:latin typeface="Constantia" pitchFamily="18" charset="0"/>
            </a:endParaRPr>
          </a:p>
          <a:p>
            <a:r>
              <a:rPr lang="en-US" sz="2000">
                <a:latin typeface="Constantia" pitchFamily="18" charset="0"/>
              </a:rPr>
              <a:t>With reference to your advertisement (ad) in...</a:t>
            </a:r>
          </a:p>
          <a:p>
            <a:endParaRPr lang="en-US" sz="2000">
              <a:latin typeface="Constantia" pitchFamily="18" charset="0"/>
            </a:endParaRPr>
          </a:p>
          <a:p>
            <a:r>
              <a:rPr lang="en-US" sz="2000">
                <a:latin typeface="Constantia" pitchFamily="18" charset="0"/>
              </a:rPr>
              <a:t>Regarding your advertisement (ad) in ...</a:t>
            </a:r>
          </a:p>
        </p:txBody>
      </p:sp>
      <p:pic>
        <p:nvPicPr>
          <p:cNvPr id="13320" name="Picture 2" descr="C:\Documents and Settings\Администратор\Мои документы\Мои рисунки\Организатор клипов (Microsoft)\j0172640.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272884">
            <a:off x="7461250" y="5340350"/>
            <a:ext cx="1343025" cy="110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3071802" y="642918"/>
            <a:ext cx="3669659" cy="584775"/>
          </a:xfrm>
          <a:prstGeom prst="rect">
            <a:avLst/>
          </a:prstGeom>
          <a:noFill/>
        </p:spPr>
        <p:txBody>
          <a:bodyPr wrap="none">
            <a:spAutoFit/>
          </a:bodyPr>
          <a:lstStyle/>
          <a:p>
            <a:pPr fontAlgn="auto">
              <a:spcBef>
                <a:spcPts val="0"/>
              </a:spcBef>
              <a:spcAft>
                <a:spcPts val="0"/>
              </a:spcAft>
              <a:defRPr/>
            </a:pPr>
            <a:r>
              <a:rPr lang="en-US" sz="32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Second Paragraph</a:t>
            </a:r>
            <a:endParaRPr lang="ru-RU" sz="3200" b="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ndParaRPr>
          </a:p>
        </p:txBody>
      </p:sp>
    </p:spTree>
    <p:extLst>
      <p:ext uri="{BB962C8B-B14F-4D97-AF65-F5344CB8AC3E}">
        <p14:creationId xmlns:p14="http://schemas.microsoft.com/office/powerpoint/2010/main" xmlns="" val="2478588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1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4)">
                                      <p:cBhvr>
                                        <p:cTn id="12" dur="1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additive="base">
                                        <p:cTn id="17" dur="10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8" dur="10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 calcmode="lin" valueType="num">
                                      <p:cBhvr additive="base">
                                        <p:cTn id="23" dur="1000" fill="hold"/>
                                        <p:tgtEl>
                                          <p:spTgt spid="11">
                                            <p:txEl>
                                              <p:pRg st="2" end="2"/>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11">
                                            <p:txEl>
                                              <p:pRg st="4" end="4"/>
                                            </p:txEl>
                                          </p:spTgt>
                                        </p:tgtEl>
                                        <p:attrNameLst>
                                          <p:attrName>style.visibility</p:attrName>
                                        </p:attrNameLst>
                                      </p:cBhvr>
                                      <p:to>
                                        <p:strVal val="visible"/>
                                      </p:to>
                                    </p:set>
                                    <p:anim calcmode="lin" valueType="num">
                                      <p:cBhvr additive="base">
                                        <p:cTn id="29" dur="1000" fill="hold"/>
                                        <p:tgtEl>
                                          <p:spTgt spid="11">
                                            <p:txEl>
                                              <p:pRg st="4" end="4"/>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additive="base">
                                        <p:cTn id="35" dur="1000" fill="hold"/>
                                        <p:tgtEl>
                                          <p:spTgt spid="11">
                                            <p:txEl>
                                              <p:pRg st="6" end="6"/>
                                            </p:txEl>
                                          </p:spTgt>
                                        </p:tgtEl>
                                        <p:attrNameLst>
                                          <p:attrName>ppt_x</p:attrName>
                                        </p:attrNameLst>
                                      </p:cBhvr>
                                      <p:tavLst>
                                        <p:tav tm="0">
                                          <p:val>
                                            <p:strVal val="1+#ppt_w/2"/>
                                          </p:val>
                                        </p:tav>
                                        <p:tav tm="100000">
                                          <p:val>
                                            <p:strVal val="#ppt_x"/>
                                          </p:val>
                                        </p:tav>
                                      </p:tavLst>
                                    </p:anim>
                                    <p:anim calcmode="lin" valueType="num">
                                      <p:cBhvr additive="base">
                                        <p:cTn id="36" dur="1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061316" cy="685800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vert="wordArtVert">
            <a:spAutoFit/>
          </a:bodyPr>
          <a:lstStyle/>
          <a:p>
            <a:pPr algn="ctr" fontAlgn="auto">
              <a:spcBef>
                <a:spcPts val="0"/>
              </a:spcBef>
              <a:spcAft>
                <a:spcPts val="0"/>
              </a:spcAft>
              <a:defRPr/>
            </a:pP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Content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071802" y="642918"/>
            <a:ext cx="3258649" cy="584775"/>
          </a:xfrm>
          <a:prstGeom prst="rect">
            <a:avLst/>
          </a:prstGeom>
          <a:noFill/>
        </p:spPr>
        <p:txBody>
          <a:bodyPr wrap="none">
            <a:spAutoFit/>
          </a:bodyPr>
          <a:lstStyle/>
          <a:p>
            <a:pPr fontAlgn="auto">
              <a:spcBef>
                <a:spcPts val="0"/>
              </a:spcBef>
              <a:spcAft>
                <a:spcPts val="0"/>
              </a:spcAft>
              <a:defRPr/>
            </a:pPr>
            <a:r>
              <a:rPr lang="en-US" sz="3200" b="1" dirty="0">
                <a:ln w="18000">
                  <a:solidFill>
                    <a:schemeClr val="accent1">
                      <a:lumMod val="75000"/>
                    </a:schemeClr>
                  </a:solidFill>
                  <a:prstDash val="solid"/>
                  <a:miter lim="800000"/>
                </a:ln>
                <a:solidFill>
                  <a:schemeClr val="accent1">
                    <a:lumMod val="75000"/>
                  </a:schemeClr>
                </a:solidFill>
                <a:effectLst>
                  <a:outerShdw blurRad="25500" dist="23000" dir="7020000" algn="tl">
                    <a:srgbClr val="000000">
                      <a:alpha val="50000"/>
                    </a:srgbClr>
                  </a:outerShdw>
                </a:effectLst>
                <a:latin typeface="+mn-lt"/>
              </a:rPr>
              <a:t>Final Paragraph</a:t>
            </a:r>
            <a:endParaRPr lang="ru-RU" sz="3200" b="1" dirty="0">
              <a:ln w="18000">
                <a:solidFill>
                  <a:schemeClr val="accent1">
                    <a:lumMod val="75000"/>
                  </a:schemeClr>
                </a:solidFill>
                <a:prstDash val="solid"/>
                <a:miter lim="800000"/>
              </a:ln>
              <a:solidFill>
                <a:schemeClr val="accent1">
                  <a:lumMod val="75000"/>
                </a:schemeClr>
              </a:solidFill>
              <a:effectLst>
                <a:outerShdw blurRad="25500" dist="23000" dir="7020000" algn="tl">
                  <a:srgbClr val="000000">
                    <a:alpha val="50000"/>
                  </a:srgbClr>
                </a:outerShdw>
              </a:effectLst>
              <a:latin typeface="+mn-lt"/>
            </a:endParaRPr>
          </a:p>
        </p:txBody>
      </p:sp>
      <p:sp>
        <p:nvSpPr>
          <p:cNvPr id="4" name="TextBox 3"/>
          <p:cNvSpPr txBox="1"/>
          <p:nvPr/>
        </p:nvSpPr>
        <p:spPr>
          <a:xfrm>
            <a:off x="1060450" y="1562100"/>
            <a:ext cx="7429500" cy="1938338"/>
          </a:xfrm>
          <a:prstGeom prst="rect">
            <a:avLst/>
          </a:prstGeom>
          <a:noFill/>
        </p:spPr>
        <p:txBody>
          <a:bodyPr>
            <a:spAutoFit/>
          </a:bodyPr>
          <a:lstStyle/>
          <a:p>
            <a:pPr algn="ctr" fontAlgn="auto">
              <a:spcBef>
                <a:spcPts val="0"/>
              </a:spcBef>
              <a:spcAft>
                <a:spcPts val="0"/>
              </a:spcAft>
              <a:defRPr/>
            </a:pPr>
            <a:r>
              <a:rPr lang="en-US" sz="2400" dirty="0">
                <a:latin typeface="+mn-lt"/>
              </a:rPr>
              <a:t>This paragraph should contain a polite expression and/or an expression of thanks to the reader. The degree of politeness (and therefore the length), depends on how unusual or difficult your request is. Possible language includes:</a:t>
            </a:r>
            <a:endParaRPr lang="ru-RU" sz="2400" b="1" dirty="0">
              <a:effectLst>
                <a:outerShdw blurRad="38100" dist="38100" dir="2700000" algn="tl">
                  <a:srgbClr val="000000">
                    <a:alpha val="43137"/>
                  </a:srgbClr>
                </a:outerShdw>
              </a:effectLst>
              <a:latin typeface="+mn-lt"/>
            </a:endParaRPr>
          </a:p>
        </p:txBody>
      </p:sp>
      <p:cxnSp>
        <p:nvCxnSpPr>
          <p:cNvPr id="6" name="Прямая соединительная линия 5"/>
          <p:cNvCxnSpPr/>
          <p:nvPr/>
        </p:nvCxnSpPr>
        <p:spPr>
          <a:xfrm rot="16200000" flipH="1">
            <a:off x="-2464593" y="3393281"/>
            <a:ext cx="6858000" cy="71437"/>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p:nvSpPr>
        <p:spPr bwMode="auto">
          <a:xfrm>
            <a:off x="1282700" y="3429000"/>
            <a:ext cx="7645400" cy="2586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endParaRPr lang="en-US"/>
          </a:p>
          <a:p>
            <a:pPr lvl="1"/>
            <a:r>
              <a:rPr lang="en-US"/>
              <a:t>Thanks. (For a very informal and normal enquiry or request) </a:t>
            </a:r>
          </a:p>
          <a:p>
            <a:pPr lvl="1"/>
            <a:r>
              <a:rPr lang="en-US"/>
              <a:t>I look forward to hearing from you. </a:t>
            </a:r>
          </a:p>
          <a:p>
            <a:pPr lvl="1"/>
            <a:r>
              <a:rPr lang="en-US"/>
              <a:t>I am looking forward to hearing from you. </a:t>
            </a:r>
          </a:p>
          <a:p>
            <a:pPr lvl="1"/>
            <a:r>
              <a:rPr lang="en-US"/>
              <a:t>Thank you for your assistance. </a:t>
            </a:r>
          </a:p>
          <a:p>
            <a:pPr lvl="1"/>
            <a:r>
              <a:rPr lang="en-US"/>
              <a:t>Thank you very much for your kind assistance. </a:t>
            </a:r>
          </a:p>
          <a:p>
            <a:pPr lvl="1"/>
            <a:r>
              <a:rPr lang="en-US"/>
              <a:t>I appreciate that this is an unusual request, but I would be very grateful for any help you could provide. I look forward to hearing from you. </a:t>
            </a:r>
          </a:p>
          <a:p>
            <a:endParaRPr lang="ru-RU"/>
          </a:p>
        </p:txBody>
      </p:sp>
      <p:pic>
        <p:nvPicPr>
          <p:cNvPr id="23554"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38100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40513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43624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46291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48958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2" descr="C:\Documents and Settings\Администратор\Мои документы\Мои рисунки\Организатор клипов (Microsoft)\12anidot5a.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85900" y="52070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Прямоугольник 14"/>
          <p:cNvSpPr>
            <a:spLocks noChangeArrowheads="1"/>
          </p:cNvSpPr>
          <p:nvPr/>
        </p:nvSpPr>
        <p:spPr bwMode="auto">
          <a:xfrm>
            <a:off x="4349750" y="5784850"/>
            <a:ext cx="45720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b="1">
                <a:solidFill>
                  <a:srgbClr val="002060"/>
                </a:solidFill>
                <a:latin typeface="Constantia" pitchFamily="18" charset="0"/>
              </a:rPr>
              <a:t>If you think the reader might have further questions, you can suggest that he or she contact you.</a:t>
            </a:r>
            <a:endParaRPr lang="ru-RU" b="1">
              <a:solidFill>
                <a:srgbClr val="002060"/>
              </a:solidFill>
              <a:latin typeface="Constantia" pitchFamily="18" charset="0"/>
            </a:endParaRPr>
          </a:p>
        </p:txBody>
      </p:sp>
      <p:pic>
        <p:nvPicPr>
          <p:cNvPr id="23555" name="Picture 3" descr="C:\Documents and Settings\Администратор\Мои документы\Мои рисунки\Организатор клипов (Microsoft)\j0389278.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27450" y="5695950"/>
            <a:ext cx="871538" cy="103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51169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10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7">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3554"/>
                                        </p:tgtEl>
                                        <p:attrNameLst>
                                          <p:attrName>style.visibility</p:attrName>
                                        </p:attrNameLst>
                                      </p:cBhvr>
                                      <p:to>
                                        <p:strVal val="visible"/>
                                      </p:to>
                                    </p:set>
                                    <p:anim calcmode="lin" valueType="num">
                                      <p:cBhvr additive="base">
                                        <p:cTn id="23" dur="1000" fill="hold"/>
                                        <p:tgtEl>
                                          <p:spTgt spid="23554"/>
                                        </p:tgtEl>
                                        <p:attrNameLst>
                                          <p:attrName>ppt_x</p:attrName>
                                        </p:attrNameLst>
                                      </p:cBhvr>
                                      <p:tavLst>
                                        <p:tav tm="0">
                                          <p:val>
                                            <p:strVal val="1+#ppt_w/2"/>
                                          </p:val>
                                        </p:tav>
                                        <p:tav tm="100000">
                                          <p:val>
                                            <p:strVal val="#ppt_x"/>
                                          </p:val>
                                        </p:tav>
                                      </p:tavLst>
                                    </p:anim>
                                    <p:anim calcmode="lin" valueType="num">
                                      <p:cBhvr additive="base">
                                        <p:cTn id="24" dur="1000" fill="hold"/>
                                        <p:tgtEl>
                                          <p:spTgt spid="23554"/>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 calcmode="lin" valueType="num">
                                      <p:cBhvr additive="base">
                                        <p:cTn id="29" dur="10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30" dur="1000" fill="hold"/>
                                        <p:tgtEl>
                                          <p:spTgt spid="7">
                                            <p:txEl>
                                              <p:pRg st="2" end="2"/>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000" fill="hold"/>
                                        <p:tgtEl>
                                          <p:spTgt spid="9"/>
                                        </p:tgtEl>
                                        <p:attrNameLst>
                                          <p:attrName>ppt_x</p:attrName>
                                        </p:attrNameLst>
                                      </p:cBhvr>
                                      <p:tavLst>
                                        <p:tav tm="0">
                                          <p:val>
                                            <p:strVal val="1+#ppt_w/2"/>
                                          </p:val>
                                        </p:tav>
                                        <p:tav tm="100000">
                                          <p:val>
                                            <p:strVal val="#ppt_x"/>
                                          </p:val>
                                        </p:tav>
                                      </p:tavLst>
                                    </p:anim>
                                    <p:anim calcmode="lin" valueType="num">
                                      <p:cBhvr additive="base">
                                        <p:cTn id="34"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2" fill="hold"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anim calcmode="lin" valueType="num">
                                      <p:cBhvr additive="base">
                                        <p:cTn id="39" dur="10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40" dur="1000" fill="hold"/>
                                        <p:tgtEl>
                                          <p:spTgt spid="7">
                                            <p:txEl>
                                              <p:pRg st="3" end="3"/>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1000" fill="hold"/>
                                        <p:tgtEl>
                                          <p:spTgt spid="11"/>
                                        </p:tgtEl>
                                        <p:attrNameLst>
                                          <p:attrName>ppt_x</p:attrName>
                                        </p:attrNameLst>
                                      </p:cBhvr>
                                      <p:tavLst>
                                        <p:tav tm="0">
                                          <p:val>
                                            <p:strVal val="1+#ppt_w/2"/>
                                          </p:val>
                                        </p:tav>
                                        <p:tav tm="100000">
                                          <p:val>
                                            <p:strVal val="#ppt_x"/>
                                          </p:val>
                                        </p:tav>
                                      </p:tavLst>
                                    </p:anim>
                                    <p:anim calcmode="lin" valueType="num">
                                      <p:cBhvr additive="base">
                                        <p:cTn id="4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 calcmode="lin" valueType="num">
                                      <p:cBhvr additive="base">
                                        <p:cTn id="49" dur="1000" fill="hold"/>
                                        <p:tgtEl>
                                          <p:spTgt spid="7">
                                            <p:txEl>
                                              <p:pRg st="4" end="4"/>
                                            </p:txEl>
                                          </p:spTgt>
                                        </p:tgtEl>
                                        <p:attrNameLst>
                                          <p:attrName>ppt_x</p:attrName>
                                        </p:attrNameLst>
                                      </p:cBhvr>
                                      <p:tavLst>
                                        <p:tav tm="0">
                                          <p:val>
                                            <p:strVal val="1+#ppt_w/2"/>
                                          </p:val>
                                        </p:tav>
                                        <p:tav tm="100000">
                                          <p:val>
                                            <p:strVal val="#ppt_x"/>
                                          </p:val>
                                        </p:tav>
                                      </p:tavLst>
                                    </p:anim>
                                    <p:anim calcmode="lin" valueType="num">
                                      <p:cBhvr additive="base">
                                        <p:cTn id="50" dur="1000" fill="hold"/>
                                        <p:tgtEl>
                                          <p:spTgt spid="7">
                                            <p:txEl>
                                              <p:pRg st="4" end="4"/>
                                            </p:txEl>
                                          </p:spTgt>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000" fill="hold"/>
                                        <p:tgtEl>
                                          <p:spTgt spid="12"/>
                                        </p:tgtEl>
                                        <p:attrNameLst>
                                          <p:attrName>ppt_x</p:attrName>
                                        </p:attrNameLst>
                                      </p:cBhvr>
                                      <p:tavLst>
                                        <p:tav tm="0">
                                          <p:val>
                                            <p:strVal val="1+#ppt_w/2"/>
                                          </p:val>
                                        </p:tav>
                                        <p:tav tm="100000">
                                          <p:val>
                                            <p:strVal val="#ppt_x"/>
                                          </p:val>
                                        </p:tav>
                                      </p:tavLst>
                                    </p:anim>
                                    <p:anim calcmode="lin" valueType="num">
                                      <p:cBhvr additive="base">
                                        <p:cTn id="54"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2" fill="hold" nodeType="clickEffect">
                                  <p:stCondLst>
                                    <p:cond delay="0"/>
                                  </p:stCondLst>
                                  <p:childTnLst>
                                    <p:set>
                                      <p:cBhvr>
                                        <p:cTn id="58" dur="1" fill="hold">
                                          <p:stCondLst>
                                            <p:cond delay="0"/>
                                          </p:stCondLst>
                                        </p:cTn>
                                        <p:tgtEl>
                                          <p:spTgt spid="7">
                                            <p:txEl>
                                              <p:pRg st="5" end="5"/>
                                            </p:txEl>
                                          </p:spTgt>
                                        </p:tgtEl>
                                        <p:attrNameLst>
                                          <p:attrName>style.visibility</p:attrName>
                                        </p:attrNameLst>
                                      </p:cBhvr>
                                      <p:to>
                                        <p:strVal val="visible"/>
                                      </p:to>
                                    </p:set>
                                    <p:anim calcmode="lin" valueType="num">
                                      <p:cBhvr additive="base">
                                        <p:cTn id="59" dur="1000" fill="hold"/>
                                        <p:tgtEl>
                                          <p:spTgt spid="7">
                                            <p:txEl>
                                              <p:pRg st="5" end="5"/>
                                            </p:txEl>
                                          </p:spTgt>
                                        </p:tgtEl>
                                        <p:attrNameLst>
                                          <p:attrName>ppt_x</p:attrName>
                                        </p:attrNameLst>
                                      </p:cBhvr>
                                      <p:tavLst>
                                        <p:tav tm="0">
                                          <p:val>
                                            <p:strVal val="1+#ppt_w/2"/>
                                          </p:val>
                                        </p:tav>
                                        <p:tav tm="100000">
                                          <p:val>
                                            <p:strVal val="#ppt_x"/>
                                          </p:val>
                                        </p:tav>
                                      </p:tavLst>
                                    </p:anim>
                                    <p:anim calcmode="lin" valueType="num">
                                      <p:cBhvr additive="base">
                                        <p:cTn id="60" dur="1000" fill="hold"/>
                                        <p:tgtEl>
                                          <p:spTgt spid="7">
                                            <p:txEl>
                                              <p:pRg st="5" end="5"/>
                                            </p:txEl>
                                          </p:spTgt>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1000" fill="hold"/>
                                        <p:tgtEl>
                                          <p:spTgt spid="13"/>
                                        </p:tgtEl>
                                        <p:attrNameLst>
                                          <p:attrName>ppt_x</p:attrName>
                                        </p:attrNameLst>
                                      </p:cBhvr>
                                      <p:tavLst>
                                        <p:tav tm="0">
                                          <p:val>
                                            <p:strVal val="1+#ppt_w/2"/>
                                          </p:val>
                                        </p:tav>
                                        <p:tav tm="100000">
                                          <p:val>
                                            <p:strVal val="#ppt_x"/>
                                          </p:val>
                                        </p:tav>
                                      </p:tavLst>
                                    </p:anim>
                                    <p:anim calcmode="lin" valueType="num">
                                      <p:cBhvr additive="base">
                                        <p:cTn id="64"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2" fill="hold" nodeType="clickEffect">
                                  <p:stCondLst>
                                    <p:cond delay="0"/>
                                  </p:stCondLst>
                                  <p:childTnLst>
                                    <p:set>
                                      <p:cBhvr>
                                        <p:cTn id="68" dur="1" fill="hold">
                                          <p:stCondLst>
                                            <p:cond delay="0"/>
                                          </p:stCondLst>
                                        </p:cTn>
                                        <p:tgtEl>
                                          <p:spTgt spid="7">
                                            <p:txEl>
                                              <p:pRg st="6" end="6"/>
                                            </p:txEl>
                                          </p:spTgt>
                                        </p:tgtEl>
                                        <p:attrNameLst>
                                          <p:attrName>style.visibility</p:attrName>
                                        </p:attrNameLst>
                                      </p:cBhvr>
                                      <p:to>
                                        <p:strVal val="visible"/>
                                      </p:to>
                                    </p:set>
                                    <p:anim calcmode="lin" valueType="num">
                                      <p:cBhvr additive="base">
                                        <p:cTn id="69" dur="1000" fill="hold"/>
                                        <p:tgtEl>
                                          <p:spTgt spid="7">
                                            <p:txEl>
                                              <p:pRg st="6" end="6"/>
                                            </p:txEl>
                                          </p:spTgt>
                                        </p:tgtEl>
                                        <p:attrNameLst>
                                          <p:attrName>ppt_x</p:attrName>
                                        </p:attrNameLst>
                                      </p:cBhvr>
                                      <p:tavLst>
                                        <p:tav tm="0">
                                          <p:val>
                                            <p:strVal val="1+#ppt_w/2"/>
                                          </p:val>
                                        </p:tav>
                                        <p:tav tm="100000">
                                          <p:val>
                                            <p:strVal val="#ppt_x"/>
                                          </p:val>
                                        </p:tav>
                                      </p:tavLst>
                                    </p:anim>
                                    <p:anim calcmode="lin" valueType="num">
                                      <p:cBhvr additive="base">
                                        <p:cTn id="70" dur="1000" fill="hold"/>
                                        <p:tgtEl>
                                          <p:spTgt spid="7">
                                            <p:txEl>
                                              <p:pRg st="6" end="6"/>
                                            </p:txEl>
                                          </p:spTgt>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1000" fill="hold"/>
                                        <p:tgtEl>
                                          <p:spTgt spid="14"/>
                                        </p:tgtEl>
                                        <p:attrNameLst>
                                          <p:attrName>ppt_x</p:attrName>
                                        </p:attrNameLst>
                                      </p:cBhvr>
                                      <p:tavLst>
                                        <p:tav tm="0">
                                          <p:val>
                                            <p:strVal val="1+#ppt_w/2"/>
                                          </p:val>
                                        </p:tav>
                                        <p:tav tm="100000">
                                          <p:val>
                                            <p:strVal val="#ppt_x"/>
                                          </p:val>
                                        </p:tav>
                                      </p:tavLst>
                                    </p:anim>
                                    <p:anim calcmode="lin" valueType="num">
                                      <p:cBhvr additive="base">
                                        <p:cTn id="74"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49" presetClass="entr" presetSubtype="0" decel="100000" fill="hold" nodeType="clickEffect">
                                  <p:stCondLst>
                                    <p:cond delay="0"/>
                                  </p:stCondLst>
                                  <p:childTnLst>
                                    <p:set>
                                      <p:cBhvr>
                                        <p:cTn id="78" dur="1" fill="hold">
                                          <p:stCondLst>
                                            <p:cond delay="0"/>
                                          </p:stCondLst>
                                        </p:cTn>
                                        <p:tgtEl>
                                          <p:spTgt spid="23555"/>
                                        </p:tgtEl>
                                        <p:attrNameLst>
                                          <p:attrName>style.visibility</p:attrName>
                                        </p:attrNameLst>
                                      </p:cBhvr>
                                      <p:to>
                                        <p:strVal val="visible"/>
                                      </p:to>
                                    </p:set>
                                    <p:anim calcmode="lin" valueType="num">
                                      <p:cBhvr>
                                        <p:cTn id="79" dur="1000" fill="hold"/>
                                        <p:tgtEl>
                                          <p:spTgt spid="23555"/>
                                        </p:tgtEl>
                                        <p:attrNameLst>
                                          <p:attrName>ppt_w</p:attrName>
                                        </p:attrNameLst>
                                      </p:cBhvr>
                                      <p:tavLst>
                                        <p:tav tm="0">
                                          <p:val>
                                            <p:fltVal val="0"/>
                                          </p:val>
                                        </p:tav>
                                        <p:tav tm="100000">
                                          <p:val>
                                            <p:strVal val="#ppt_w"/>
                                          </p:val>
                                        </p:tav>
                                      </p:tavLst>
                                    </p:anim>
                                    <p:anim calcmode="lin" valueType="num">
                                      <p:cBhvr>
                                        <p:cTn id="80" dur="1000" fill="hold"/>
                                        <p:tgtEl>
                                          <p:spTgt spid="23555"/>
                                        </p:tgtEl>
                                        <p:attrNameLst>
                                          <p:attrName>ppt_h</p:attrName>
                                        </p:attrNameLst>
                                      </p:cBhvr>
                                      <p:tavLst>
                                        <p:tav tm="0">
                                          <p:val>
                                            <p:fltVal val="0"/>
                                          </p:val>
                                        </p:tav>
                                        <p:tav tm="100000">
                                          <p:val>
                                            <p:strVal val="#ppt_h"/>
                                          </p:val>
                                        </p:tav>
                                      </p:tavLst>
                                    </p:anim>
                                    <p:anim calcmode="lin" valueType="num">
                                      <p:cBhvr>
                                        <p:cTn id="81" dur="1000" fill="hold"/>
                                        <p:tgtEl>
                                          <p:spTgt spid="23555"/>
                                        </p:tgtEl>
                                        <p:attrNameLst>
                                          <p:attrName>style.rotation</p:attrName>
                                        </p:attrNameLst>
                                      </p:cBhvr>
                                      <p:tavLst>
                                        <p:tav tm="0">
                                          <p:val>
                                            <p:fltVal val="360"/>
                                          </p:val>
                                        </p:tav>
                                        <p:tav tm="100000">
                                          <p:val>
                                            <p:fltVal val="0"/>
                                          </p:val>
                                        </p:tav>
                                      </p:tavLst>
                                    </p:anim>
                                    <p:animEffect transition="in" filter="fade">
                                      <p:cBhvr>
                                        <p:cTn id="82" dur="1000"/>
                                        <p:tgtEl>
                                          <p:spTgt spid="23555"/>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1000" fill="hold"/>
                                        <p:tgtEl>
                                          <p:spTgt spid="15"/>
                                        </p:tgtEl>
                                        <p:attrNameLst>
                                          <p:attrName>ppt_w</p:attrName>
                                        </p:attrNameLst>
                                      </p:cBhvr>
                                      <p:tavLst>
                                        <p:tav tm="0">
                                          <p:val>
                                            <p:fltVal val="0"/>
                                          </p:val>
                                        </p:tav>
                                        <p:tav tm="100000">
                                          <p:val>
                                            <p:strVal val="#ppt_w"/>
                                          </p:val>
                                        </p:tav>
                                      </p:tavLst>
                                    </p:anim>
                                    <p:anim calcmode="lin" valueType="num">
                                      <p:cBhvr>
                                        <p:cTn id="86" dur="1000" fill="hold"/>
                                        <p:tgtEl>
                                          <p:spTgt spid="15"/>
                                        </p:tgtEl>
                                        <p:attrNameLst>
                                          <p:attrName>ppt_h</p:attrName>
                                        </p:attrNameLst>
                                      </p:cBhvr>
                                      <p:tavLst>
                                        <p:tav tm="0">
                                          <p:val>
                                            <p:fltVal val="0"/>
                                          </p:val>
                                        </p:tav>
                                        <p:tav tm="100000">
                                          <p:val>
                                            <p:strVal val="#ppt_h"/>
                                          </p:val>
                                        </p:tav>
                                      </p:tavLst>
                                    </p:anim>
                                    <p:anim calcmode="lin" valueType="num">
                                      <p:cBhvr>
                                        <p:cTn id="87" dur="1000" fill="hold"/>
                                        <p:tgtEl>
                                          <p:spTgt spid="15"/>
                                        </p:tgtEl>
                                        <p:attrNameLst>
                                          <p:attrName>style.rotation</p:attrName>
                                        </p:attrNameLst>
                                      </p:cBhvr>
                                      <p:tavLst>
                                        <p:tav tm="0">
                                          <p:val>
                                            <p:fltVal val="360"/>
                                          </p:val>
                                        </p:tav>
                                        <p:tav tm="100000">
                                          <p:val>
                                            <p:fltVal val="0"/>
                                          </p:val>
                                        </p:tav>
                                      </p:tavLst>
                                    </p:anim>
                                    <p:animEffect transition="in" filter="fade">
                                      <p:cBhvr>
                                        <p:cTn id="8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94050" y="0"/>
            <a:ext cx="5156200" cy="683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1400" b="1" dirty="0"/>
              <a:t>__________</a:t>
            </a:r>
            <a:r>
              <a:rPr lang="en-US" sz="1000" b="1" dirty="0">
                <a:latin typeface="Arial" pitchFamily="34" charset="0"/>
                <a:cs typeface="Arial" pitchFamily="34" charset="0"/>
              </a:rPr>
              <a:t>Better Widget Makers, Inc.__________</a:t>
            </a:r>
          </a:p>
          <a:p>
            <a:pPr algn="ctr" fontAlgn="auto">
              <a:spcBef>
                <a:spcPts val="0"/>
              </a:spcBef>
              <a:spcAft>
                <a:spcPts val="0"/>
              </a:spcAft>
              <a:defRPr/>
            </a:pPr>
            <a:r>
              <a:rPr lang="en-US" sz="1000" dirty="0">
                <a:latin typeface="Arial" pitchFamily="34" charset="0"/>
                <a:cs typeface="Arial" pitchFamily="34" charset="0"/>
              </a:rPr>
              <a:t>5555 Widget Avenue</a:t>
            </a:r>
          </a:p>
          <a:p>
            <a:pPr algn="ctr" fontAlgn="auto">
              <a:spcBef>
                <a:spcPts val="0"/>
              </a:spcBef>
              <a:spcAft>
                <a:spcPts val="0"/>
              </a:spcAft>
              <a:defRPr/>
            </a:pPr>
            <a:r>
              <a:rPr lang="en-US" sz="1000" dirty="0">
                <a:latin typeface="Arial" pitchFamily="34" charset="0"/>
                <a:cs typeface="Arial" pitchFamily="34" charset="0"/>
              </a:rPr>
              <a:t>Silver City, CO 80456</a:t>
            </a:r>
          </a:p>
          <a:p>
            <a:pPr fontAlgn="auto">
              <a:spcBef>
                <a:spcPts val="0"/>
              </a:spcBef>
              <a:spcAft>
                <a:spcPts val="0"/>
              </a:spcAft>
              <a:defRPr/>
            </a:pPr>
            <a:endParaRPr lang="en-US" sz="1200" dirty="0">
              <a:latin typeface="Arial" pitchFamily="34" charset="0"/>
              <a:cs typeface="Arial" pitchFamily="34" charset="0"/>
            </a:endParaRPr>
          </a:p>
          <a:p>
            <a:pPr fontAlgn="auto">
              <a:spcBef>
                <a:spcPts val="0"/>
              </a:spcBef>
              <a:spcAft>
                <a:spcPts val="0"/>
              </a:spcAft>
              <a:defRPr/>
            </a:pPr>
            <a:endParaRPr lang="en-US" sz="12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September 26, 2003</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Mr. Russ Hamilton</a:t>
            </a:r>
          </a:p>
          <a:p>
            <a:pPr fontAlgn="auto">
              <a:spcBef>
                <a:spcPts val="0"/>
              </a:spcBef>
              <a:spcAft>
                <a:spcPts val="0"/>
              </a:spcAft>
              <a:defRPr/>
            </a:pPr>
            <a:r>
              <a:rPr lang="en-US" sz="1000" dirty="0">
                <a:latin typeface="Arial" pitchFamily="34" charset="0"/>
                <a:cs typeface="Arial" pitchFamily="34" charset="0"/>
              </a:rPr>
              <a:t>Vice President, Sales and Marketing</a:t>
            </a:r>
          </a:p>
          <a:p>
            <a:pPr fontAlgn="auto">
              <a:spcBef>
                <a:spcPts val="0"/>
              </a:spcBef>
              <a:spcAft>
                <a:spcPts val="0"/>
              </a:spcAft>
              <a:defRPr/>
            </a:pPr>
            <a:r>
              <a:rPr lang="en-US" sz="1000" dirty="0">
                <a:latin typeface="Arial" pitchFamily="34" charset="0"/>
                <a:cs typeface="Arial" pitchFamily="34" charset="0"/>
              </a:rPr>
              <a:t>Golden Bread Company</a:t>
            </a:r>
          </a:p>
          <a:p>
            <a:pPr fontAlgn="auto">
              <a:spcBef>
                <a:spcPts val="0"/>
              </a:spcBef>
              <a:spcAft>
                <a:spcPts val="0"/>
              </a:spcAft>
              <a:defRPr/>
            </a:pPr>
            <a:r>
              <a:rPr lang="en-US" sz="1000" dirty="0">
                <a:latin typeface="Arial" pitchFamily="34" charset="0"/>
                <a:cs typeface="Arial" pitchFamily="34" charset="0"/>
              </a:rPr>
              <a:t>123 Loaf Street</a:t>
            </a:r>
          </a:p>
          <a:p>
            <a:pPr fontAlgn="auto">
              <a:spcBef>
                <a:spcPts val="0"/>
              </a:spcBef>
              <a:spcAft>
                <a:spcPts val="0"/>
              </a:spcAft>
              <a:defRPr/>
            </a:pPr>
            <a:r>
              <a:rPr lang="en-US" sz="1000" dirty="0">
                <a:latin typeface="Arial" pitchFamily="34" charset="0"/>
                <a:cs typeface="Arial" pitchFamily="34" charset="0"/>
              </a:rPr>
              <a:t>Silver City, CO 80451</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Dear Mr. Hamilton:</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Construction on the new employee cafeteria at Better Widget Makers, Inc. is nearing</a:t>
            </a:r>
          </a:p>
          <a:p>
            <a:pPr fontAlgn="auto">
              <a:spcBef>
                <a:spcPts val="0"/>
              </a:spcBef>
              <a:spcAft>
                <a:spcPts val="0"/>
              </a:spcAft>
              <a:defRPr/>
            </a:pPr>
            <a:r>
              <a:rPr lang="en-US" sz="1000" dirty="0">
                <a:latin typeface="Arial" pitchFamily="34" charset="0"/>
                <a:cs typeface="Arial" pitchFamily="34" charset="0"/>
              </a:rPr>
              <a:t>completion and I am looking for a supplier capable of  fulfilling our weekly bakery needs.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Do you have an information packet that would help me project the cost of doing business</a:t>
            </a:r>
          </a:p>
          <a:p>
            <a:pPr fontAlgn="auto">
              <a:spcBef>
                <a:spcPts val="0"/>
              </a:spcBef>
              <a:spcAft>
                <a:spcPts val="0"/>
              </a:spcAft>
              <a:defRPr/>
            </a:pPr>
            <a:r>
              <a:rPr lang="en-US" sz="1000" dirty="0">
                <a:latin typeface="Arial" pitchFamily="34" charset="0"/>
                <a:cs typeface="Arial" pitchFamily="34" charset="0"/>
              </a:rPr>
              <a:t>with your company? We will need daily deliveries of pastries, pies, dinner rolls and</a:t>
            </a:r>
          </a:p>
          <a:p>
            <a:pPr fontAlgn="auto">
              <a:spcBef>
                <a:spcPts val="0"/>
              </a:spcBef>
              <a:spcAft>
                <a:spcPts val="0"/>
              </a:spcAft>
              <a:defRPr/>
            </a:pPr>
            <a:r>
              <a:rPr lang="en-US" sz="1000" dirty="0">
                <a:latin typeface="Arial" pitchFamily="34" charset="0"/>
                <a:cs typeface="Arial" pitchFamily="34" charset="0"/>
              </a:rPr>
              <a:t>sandwich bread. Our facility operates 24/7, Monday through Friday, with a flextime</a:t>
            </a:r>
          </a:p>
          <a:p>
            <a:pPr fontAlgn="auto">
              <a:spcBef>
                <a:spcPts val="0"/>
              </a:spcBef>
              <a:spcAft>
                <a:spcPts val="0"/>
              </a:spcAft>
              <a:defRPr/>
            </a:pPr>
            <a:r>
              <a:rPr lang="en-US" sz="1000" dirty="0">
                <a:latin typeface="Arial" pitchFamily="34" charset="0"/>
                <a:cs typeface="Arial" pitchFamily="34" charset="0"/>
              </a:rPr>
              <a:t>workforce of 1,500 employees. To complete my operational budget I will need the</a:t>
            </a:r>
          </a:p>
          <a:p>
            <a:pPr fontAlgn="auto">
              <a:spcBef>
                <a:spcPts val="0"/>
              </a:spcBef>
              <a:spcAft>
                <a:spcPts val="0"/>
              </a:spcAft>
              <a:defRPr/>
            </a:pPr>
            <a:r>
              <a:rPr lang="en-US" sz="1000" dirty="0">
                <a:latin typeface="Arial" pitchFamily="34" charset="0"/>
                <a:cs typeface="Arial" pitchFamily="34" charset="0"/>
              </a:rPr>
              <a:t>following information:</a:t>
            </a:r>
          </a:p>
          <a:p>
            <a:pPr lvl="3" fontAlgn="auto">
              <a:spcBef>
                <a:spcPts val="0"/>
              </a:spcBef>
              <a:spcAft>
                <a:spcPts val="0"/>
              </a:spcAft>
              <a:defRPr/>
            </a:pPr>
            <a:r>
              <a:rPr lang="en-US" sz="1000" dirty="0">
                <a:latin typeface="Arial" pitchFamily="34" charset="0"/>
                <a:cs typeface="Arial" pitchFamily="34" charset="0"/>
              </a:rPr>
              <a:t>• Wholesale price sheets</a:t>
            </a:r>
          </a:p>
          <a:p>
            <a:pPr lvl="3" fontAlgn="auto">
              <a:spcBef>
                <a:spcPts val="0"/>
              </a:spcBef>
              <a:spcAft>
                <a:spcPts val="0"/>
              </a:spcAft>
              <a:defRPr/>
            </a:pPr>
            <a:r>
              <a:rPr lang="en-US" sz="1000" dirty="0">
                <a:latin typeface="Arial" pitchFamily="34" charset="0"/>
                <a:cs typeface="Arial" pitchFamily="34" charset="0"/>
              </a:rPr>
              <a:t>• Quantity cost breaks</a:t>
            </a:r>
          </a:p>
          <a:p>
            <a:pPr lvl="3" fontAlgn="auto">
              <a:spcBef>
                <a:spcPts val="0"/>
              </a:spcBef>
              <a:spcAft>
                <a:spcPts val="0"/>
              </a:spcAft>
              <a:defRPr/>
            </a:pPr>
            <a:r>
              <a:rPr lang="en-US" sz="1000" dirty="0">
                <a:latin typeface="Arial" pitchFamily="34" charset="0"/>
                <a:cs typeface="Arial" pitchFamily="34" charset="0"/>
              </a:rPr>
              <a:t>• Annual contract discounts</a:t>
            </a:r>
          </a:p>
          <a:p>
            <a:pPr lvl="3" fontAlgn="auto">
              <a:spcBef>
                <a:spcPts val="0"/>
              </a:spcBef>
              <a:spcAft>
                <a:spcPts val="0"/>
              </a:spcAft>
              <a:defRPr/>
            </a:pPr>
            <a:r>
              <a:rPr lang="en-US" sz="1000" dirty="0">
                <a:latin typeface="Arial" pitchFamily="34" charset="0"/>
                <a:cs typeface="Arial" pitchFamily="34" charset="0"/>
              </a:rPr>
              <a:t>• Delivery and or any other service charges.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To submit my proposal to the finance committee at their October 20th meeting I will need</a:t>
            </a:r>
          </a:p>
          <a:p>
            <a:pPr fontAlgn="auto">
              <a:spcBef>
                <a:spcPts val="0"/>
              </a:spcBef>
              <a:spcAft>
                <a:spcPts val="0"/>
              </a:spcAft>
              <a:defRPr/>
            </a:pPr>
            <a:r>
              <a:rPr lang="en-US" sz="1000" dirty="0">
                <a:latin typeface="Arial" pitchFamily="34" charset="0"/>
                <a:cs typeface="Arial" pitchFamily="34" charset="0"/>
              </a:rPr>
              <a:t>to receive your information by the 10th. I will also need to meet with you after reviewing</a:t>
            </a:r>
          </a:p>
          <a:p>
            <a:pPr fontAlgn="auto">
              <a:spcBef>
                <a:spcPts val="0"/>
              </a:spcBef>
              <a:spcAft>
                <a:spcPts val="0"/>
              </a:spcAft>
              <a:defRPr/>
            </a:pPr>
            <a:r>
              <a:rPr lang="en-US" sz="1000" dirty="0">
                <a:latin typeface="Arial" pitchFamily="34" charset="0"/>
                <a:cs typeface="Arial" pitchFamily="34" charset="0"/>
              </a:rPr>
              <a:t>the requested materials. Please call me for an appointment at your earliest convenience.</a:t>
            </a:r>
          </a:p>
          <a:p>
            <a:pPr fontAlgn="auto">
              <a:spcBef>
                <a:spcPts val="0"/>
              </a:spcBef>
              <a:spcAft>
                <a:spcPts val="0"/>
              </a:spcAft>
              <a:defRPr/>
            </a:pPr>
            <a:r>
              <a:rPr lang="en-US" sz="1000" dirty="0">
                <a:latin typeface="Arial" pitchFamily="34" charset="0"/>
                <a:cs typeface="Arial" pitchFamily="34" charset="0"/>
              </a:rPr>
              <a:t>My personal extension is 216-8080, # 29.</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In keeping with long-standing policy we would like to place this contract locally. I look</a:t>
            </a:r>
          </a:p>
          <a:p>
            <a:pPr fontAlgn="auto">
              <a:spcBef>
                <a:spcPts val="0"/>
              </a:spcBef>
              <a:spcAft>
                <a:spcPts val="0"/>
              </a:spcAft>
              <a:defRPr/>
            </a:pPr>
            <a:r>
              <a:rPr lang="en-US" sz="1000" dirty="0">
                <a:latin typeface="Arial" pitchFamily="34" charset="0"/>
                <a:cs typeface="Arial" pitchFamily="34" charset="0"/>
              </a:rPr>
              <a:t>forward to working with you and am hopeful that the Golden Bread Company can fulfill</a:t>
            </a:r>
          </a:p>
          <a:p>
            <a:pPr fontAlgn="auto">
              <a:spcBef>
                <a:spcPts val="0"/>
              </a:spcBef>
              <a:spcAft>
                <a:spcPts val="0"/>
              </a:spcAft>
              <a:defRPr/>
            </a:pPr>
            <a:r>
              <a:rPr lang="en-US" sz="1000" dirty="0">
                <a:latin typeface="Arial" pitchFamily="34" charset="0"/>
                <a:cs typeface="Arial" pitchFamily="34" charset="0"/>
              </a:rPr>
              <a:t>our needs.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Sincerely,</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Ida Mae Knott</a:t>
            </a:r>
          </a:p>
          <a:p>
            <a:pPr fontAlgn="auto">
              <a:spcBef>
                <a:spcPts val="0"/>
              </a:spcBef>
              <a:spcAft>
                <a:spcPts val="0"/>
              </a:spcAft>
              <a:defRPr/>
            </a:pPr>
            <a:r>
              <a:rPr lang="en-US" sz="1000" dirty="0">
                <a:latin typeface="Arial" pitchFamily="34" charset="0"/>
                <a:cs typeface="Arial" pitchFamily="34" charset="0"/>
              </a:rPr>
              <a:t>Purchasing Agent</a:t>
            </a:r>
          </a:p>
        </p:txBody>
      </p:sp>
      <p:pic>
        <p:nvPicPr>
          <p:cNvPr id="15363" name="Picture 4" descr="C:\Documents and Settings\Администратор\Мои документы\Мои рисунки\Организатор клипов (Microsoft)\pe01599_.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3700" y="1917700"/>
            <a:ext cx="2667000" cy="396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5230793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7250" y="584200"/>
            <a:ext cx="6438557" cy="707886"/>
          </a:xfrm>
          <a:prstGeom prst="rect">
            <a:avLst/>
          </a:prstGeom>
          <a:noFill/>
        </p:spPr>
        <p:txBody>
          <a:bodyPr wrap="none">
            <a:spAutoFit/>
          </a:bodyPr>
          <a:lstStyle/>
          <a:p>
            <a:pPr algn="ctr" fontAlgn="auto">
              <a:spcBef>
                <a:spcPts val="0"/>
              </a:spcBef>
              <a:spcAft>
                <a:spcPts val="0"/>
              </a:spcAft>
              <a:defRPr/>
            </a:pP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How to Reply to Enquiries</a:t>
            </a:r>
            <a:endParaRPr lang="ru-RU"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ndParaRPr>
          </a:p>
        </p:txBody>
      </p:sp>
      <p:sp>
        <p:nvSpPr>
          <p:cNvPr id="4" name="Прямоугольник 3"/>
          <p:cNvSpPr/>
          <p:nvPr/>
        </p:nvSpPr>
        <p:spPr>
          <a:xfrm>
            <a:off x="0" y="0"/>
            <a:ext cx="552331" cy="6858000"/>
          </a:xfrm>
          <a:prstGeom prst="rect">
            <a:avLst/>
          </a:prstGeom>
          <a:noFill/>
        </p:spPr>
        <p:txBody>
          <a:bodyPr vert="wordArtVe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rPr>
              <a:t>Content of replies</a:t>
            </a:r>
            <a:endParaRPr lang="ru-RU"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endParaRPr>
          </a:p>
        </p:txBody>
      </p:sp>
      <p:sp>
        <p:nvSpPr>
          <p:cNvPr id="6" name="Прямоугольник 5"/>
          <p:cNvSpPr/>
          <p:nvPr/>
        </p:nvSpPr>
        <p:spPr>
          <a:xfrm>
            <a:off x="971550" y="1562100"/>
            <a:ext cx="3600450" cy="646331"/>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Acknowledging receipt of an enquiry/request</a:t>
            </a:r>
          </a:p>
        </p:txBody>
      </p:sp>
      <p:sp>
        <p:nvSpPr>
          <p:cNvPr id="7" name="Прямоугольник 6"/>
          <p:cNvSpPr/>
          <p:nvPr/>
        </p:nvSpPr>
        <p:spPr>
          <a:xfrm>
            <a:off x="971550" y="4406900"/>
            <a:ext cx="3600450" cy="646331"/>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Explaining action taken as a consequence of the enquiry</a:t>
            </a:r>
            <a:endParaRPr lang="ru-RU" b="1" dirty="0"/>
          </a:p>
        </p:txBody>
      </p:sp>
      <p:sp>
        <p:nvSpPr>
          <p:cNvPr id="8" name="Прямоугольник 7"/>
          <p:cNvSpPr>
            <a:spLocks noChangeArrowheads="1"/>
          </p:cNvSpPr>
          <p:nvPr/>
        </p:nvSpPr>
        <p:spPr bwMode="auto">
          <a:xfrm>
            <a:off x="4927600" y="1473200"/>
            <a:ext cx="4000500" cy="261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Thank you for your letter of … regarding / concerning / in connection with …</a:t>
            </a:r>
            <a:br>
              <a:rPr lang="en-US" sz="1600">
                <a:cs typeface="Arial" charset="0"/>
              </a:rPr>
            </a:br>
            <a:endParaRPr lang="en-US" sz="1600">
              <a:cs typeface="Arial" charset="0"/>
            </a:endParaRPr>
          </a:p>
          <a:p>
            <a:r>
              <a:rPr lang="en-US" sz="1600">
                <a:cs typeface="Arial" charset="0"/>
              </a:rPr>
              <a:t>I refer to your enquiry about / relating to…</a:t>
            </a:r>
            <a:br>
              <a:rPr lang="en-US" sz="1600">
                <a:cs typeface="Arial" charset="0"/>
              </a:rPr>
            </a:br>
            <a:endParaRPr lang="en-US" sz="1600">
              <a:cs typeface="Arial" charset="0"/>
            </a:endParaRPr>
          </a:p>
          <a:p>
            <a:r>
              <a:rPr lang="en-US" sz="1600">
                <a:cs typeface="Arial" charset="0"/>
              </a:rPr>
              <a:t>I have received your letter of… requesting information about … </a:t>
            </a:r>
          </a:p>
          <a:p>
            <a:endParaRPr lang="en-US" sz="1600">
              <a:cs typeface="Arial" charset="0"/>
            </a:endParaRPr>
          </a:p>
          <a:p>
            <a:r>
              <a:rPr lang="en-US" sz="1600">
                <a:latin typeface="Constantia" pitchFamily="18" charset="0"/>
              </a:rPr>
              <a:t>We would like to thank you for enquiring about ...</a:t>
            </a:r>
            <a:endParaRPr lang="ru-RU" sz="1600">
              <a:cs typeface="Arial" charset="0"/>
            </a:endParaRPr>
          </a:p>
        </p:txBody>
      </p:sp>
      <p:cxnSp>
        <p:nvCxnSpPr>
          <p:cNvPr id="10" name="Прямая соединительная линия 9"/>
          <p:cNvCxnSpPr/>
          <p:nvPr/>
        </p:nvCxnSpPr>
        <p:spPr>
          <a:xfrm rot="5400000">
            <a:off x="-2228850" y="3562350"/>
            <a:ext cx="5822950" cy="44450"/>
          </a:xfrm>
          <a:prstGeom prst="line">
            <a:avLst/>
          </a:prstGeom>
        </p:spPr>
        <p:style>
          <a:lnRef idx="3">
            <a:schemeClr val="accent1"/>
          </a:lnRef>
          <a:fillRef idx="0">
            <a:schemeClr val="accent1"/>
          </a:fillRef>
          <a:effectRef idx="2">
            <a:schemeClr val="accent1"/>
          </a:effectRef>
          <a:fontRef idx="minor">
            <a:schemeClr val="tx1"/>
          </a:fontRef>
        </p:style>
      </p:cxnSp>
      <p:sp>
        <p:nvSpPr>
          <p:cNvPr id="11" name="Прямоугольник 10"/>
          <p:cNvSpPr>
            <a:spLocks noChangeArrowheads="1"/>
          </p:cNvSpPr>
          <p:nvPr/>
        </p:nvSpPr>
        <p:spPr bwMode="auto">
          <a:xfrm>
            <a:off x="4883150" y="4368800"/>
            <a:ext cx="4044950" cy="181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I have (reviewed our available stock) … </a:t>
            </a:r>
          </a:p>
          <a:p>
            <a:r>
              <a:rPr lang="en-US" sz="1600">
                <a:cs typeface="Arial" charset="0"/>
              </a:rPr>
              <a:t/>
            </a:r>
            <a:br>
              <a:rPr lang="en-US" sz="1600">
                <a:cs typeface="Arial" charset="0"/>
              </a:rPr>
            </a:br>
            <a:r>
              <a:rPr lang="en-US" sz="1600">
                <a:cs typeface="Arial" charset="0"/>
              </a:rPr>
              <a:t>We held a meeting on 21 January to discuss possible solutions.</a:t>
            </a:r>
          </a:p>
          <a:p>
            <a:endParaRPr lang="en-US" sz="1600">
              <a:cs typeface="Arial" charset="0"/>
            </a:endParaRPr>
          </a:p>
          <a:p>
            <a:r>
              <a:rPr lang="en-US" sz="1600">
                <a:cs typeface="Arial" charset="0"/>
              </a:rPr>
              <a:t>I have checked/looked into/investigated (the possible approaches) …</a:t>
            </a:r>
            <a:endParaRPr lang="ru-RU" sz="1600">
              <a:cs typeface="Arial" charset="0"/>
            </a:endParaRPr>
          </a:p>
        </p:txBody>
      </p:sp>
    </p:spTree>
    <p:extLst>
      <p:ext uri="{BB962C8B-B14F-4D97-AF65-F5344CB8AC3E}">
        <p14:creationId xmlns:p14="http://schemas.microsoft.com/office/powerpoint/2010/main" xmlns="" val="42555832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1"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4)">
                                      <p:cBhvr>
                                        <p:cTn id="14" dur="1000"/>
                                        <p:tgtEl>
                                          <p:spTgt spid="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fade">
                                      <p:cBhvr>
                                        <p:cTn id="26" dur="1000"/>
                                        <p:tgtEl>
                                          <p:spTgt spid="8">
                                            <p:txEl>
                                              <p:pRg st="1" end="1"/>
                                            </p:txEl>
                                          </p:spTgt>
                                        </p:tgtEl>
                                      </p:cBhvr>
                                    </p:animEffect>
                                    <p:anim calcmode="lin" valueType="num">
                                      <p:cBhvr>
                                        <p:cTn id="27"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Effect transition="in" filter="fade">
                                      <p:cBhvr>
                                        <p:cTn id="33" dur="1000"/>
                                        <p:tgtEl>
                                          <p:spTgt spid="8">
                                            <p:txEl>
                                              <p:pRg st="2" end="2"/>
                                            </p:txEl>
                                          </p:spTgt>
                                        </p:tgtEl>
                                      </p:cBhvr>
                                    </p:animEffect>
                                    <p:anim calcmode="lin" valueType="num">
                                      <p:cBhvr>
                                        <p:cTn id="34"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fade">
                                      <p:cBhvr>
                                        <p:cTn id="40" dur="1000"/>
                                        <p:tgtEl>
                                          <p:spTgt spid="8">
                                            <p:txEl>
                                              <p:pRg st="4" end="4"/>
                                            </p:txEl>
                                          </p:spTgt>
                                        </p:tgtEl>
                                      </p:cBhvr>
                                    </p:animEffect>
                                    <p:anim calcmode="lin" valueType="num">
                                      <p:cBhvr>
                                        <p:cTn id="4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1"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4)">
                                      <p:cBhvr>
                                        <p:cTn id="47" dur="1000"/>
                                        <p:tgtEl>
                                          <p:spTgt spid="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2" presetClass="entr" presetSubtype="0" fill="hold"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fade">
                                      <p:cBhvr>
                                        <p:cTn id="52" dur="1000"/>
                                        <p:tgtEl>
                                          <p:spTgt spid="11">
                                            <p:txEl>
                                              <p:pRg st="0" end="0"/>
                                            </p:txEl>
                                          </p:spTgt>
                                        </p:tgtEl>
                                      </p:cBhvr>
                                    </p:animEffect>
                                    <p:anim calcmode="lin" valueType="num">
                                      <p:cBhvr>
                                        <p:cTn id="5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nodeType="clickEffect">
                                  <p:stCondLst>
                                    <p:cond delay="0"/>
                                  </p:stCondLst>
                                  <p:childTnLst>
                                    <p:set>
                                      <p:cBhvr>
                                        <p:cTn id="58" dur="1" fill="hold">
                                          <p:stCondLst>
                                            <p:cond delay="0"/>
                                          </p:stCondLst>
                                        </p:cTn>
                                        <p:tgtEl>
                                          <p:spTgt spid="11">
                                            <p:txEl>
                                              <p:pRg st="1" end="1"/>
                                            </p:txEl>
                                          </p:spTgt>
                                        </p:tgtEl>
                                        <p:attrNameLst>
                                          <p:attrName>style.visibility</p:attrName>
                                        </p:attrNameLst>
                                      </p:cBhvr>
                                      <p:to>
                                        <p:strVal val="visible"/>
                                      </p:to>
                                    </p:set>
                                    <p:animEffect transition="in" filter="fade">
                                      <p:cBhvr>
                                        <p:cTn id="59" dur="1000"/>
                                        <p:tgtEl>
                                          <p:spTgt spid="11">
                                            <p:txEl>
                                              <p:pRg st="1" end="1"/>
                                            </p:txEl>
                                          </p:spTgt>
                                        </p:tgtEl>
                                      </p:cBhvr>
                                    </p:animEffect>
                                    <p:anim calcmode="lin" valueType="num">
                                      <p:cBhvr>
                                        <p:cTn id="6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2" presetClass="entr" presetSubtype="0" fill="hold" nodeType="clickEffect">
                                  <p:stCondLst>
                                    <p:cond delay="0"/>
                                  </p:stCondLst>
                                  <p:childTnLst>
                                    <p:set>
                                      <p:cBhvr>
                                        <p:cTn id="65" dur="1" fill="hold">
                                          <p:stCondLst>
                                            <p:cond delay="0"/>
                                          </p:stCondLst>
                                        </p:cTn>
                                        <p:tgtEl>
                                          <p:spTgt spid="11">
                                            <p:txEl>
                                              <p:pRg st="3" end="3"/>
                                            </p:txEl>
                                          </p:spTgt>
                                        </p:tgtEl>
                                        <p:attrNameLst>
                                          <p:attrName>style.visibility</p:attrName>
                                        </p:attrNameLst>
                                      </p:cBhvr>
                                      <p:to>
                                        <p:strVal val="visible"/>
                                      </p:to>
                                    </p:set>
                                    <p:animEffect transition="in" filter="fade">
                                      <p:cBhvr>
                                        <p:cTn id="66" dur="1000"/>
                                        <p:tgtEl>
                                          <p:spTgt spid="11">
                                            <p:txEl>
                                              <p:pRg st="3" end="3"/>
                                            </p:txEl>
                                          </p:spTgt>
                                        </p:tgtEl>
                                      </p:cBhvr>
                                    </p:animEffect>
                                    <p:anim calcmode="lin" valueType="num">
                                      <p:cBhvr>
                                        <p:cTn id="67"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552331" cy="6858000"/>
          </a:xfrm>
          <a:prstGeom prst="rect">
            <a:avLst/>
          </a:prstGeom>
          <a:noFill/>
        </p:spPr>
        <p:txBody>
          <a:bodyPr vert="wordArtVe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rPr>
              <a:t>Content of replies</a:t>
            </a:r>
            <a:endParaRPr lang="ru-RU"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endParaRPr>
          </a:p>
        </p:txBody>
      </p:sp>
      <p:sp>
        <p:nvSpPr>
          <p:cNvPr id="6" name="Прямоугольник 5"/>
          <p:cNvSpPr/>
          <p:nvPr/>
        </p:nvSpPr>
        <p:spPr>
          <a:xfrm>
            <a:off x="927100" y="2717800"/>
            <a:ext cx="3600450" cy="923330"/>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Making suggestions / justifying recommendations / pointing out pros and cons / hedging</a:t>
            </a:r>
          </a:p>
        </p:txBody>
      </p:sp>
      <p:sp>
        <p:nvSpPr>
          <p:cNvPr id="8" name="Прямоугольник 7"/>
          <p:cNvSpPr>
            <a:spLocks noChangeArrowheads="1"/>
          </p:cNvSpPr>
          <p:nvPr/>
        </p:nvSpPr>
        <p:spPr bwMode="auto">
          <a:xfrm>
            <a:off x="4927600" y="717550"/>
            <a:ext cx="4000500" cy="477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The best choice would be … since …</a:t>
            </a:r>
          </a:p>
          <a:p>
            <a:r>
              <a:rPr lang="en-US" sz="1600">
                <a:cs typeface="Arial" charset="0"/>
              </a:rPr>
              <a:t/>
            </a:r>
            <a:br>
              <a:rPr lang="en-US" sz="1600">
                <a:cs typeface="Arial" charset="0"/>
              </a:rPr>
            </a:br>
            <a:r>
              <a:rPr lang="en-US" sz="1600">
                <a:cs typeface="Arial" charset="0"/>
              </a:rPr>
              <a:t>I highly recommend … as / due to the fact that …</a:t>
            </a:r>
          </a:p>
          <a:p>
            <a:r>
              <a:rPr lang="en-US" sz="1600">
                <a:cs typeface="Arial" charset="0"/>
              </a:rPr>
              <a:t/>
            </a:r>
            <a:br>
              <a:rPr lang="en-US" sz="1600">
                <a:cs typeface="Arial" charset="0"/>
              </a:rPr>
            </a:br>
            <a:r>
              <a:rPr lang="en-US" sz="1600">
                <a:cs typeface="Arial" charset="0"/>
              </a:rPr>
              <a:t>…would probably be more suitable because…</a:t>
            </a:r>
            <a:br>
              <a:rPr lang="en-US" sz="1600">
                <a:cs typeface="Arial" charset="0"/>
              </a:rPr>
            </a:br>
            <a:endParaRPr lang="en-US" sz="1600">
              <a:cs typeface="Arial" charset="0"/>
            </a:endParaRPr>
          </a:p>
          <a:p>
            <a:r>
              <a:rPr lang="en-US" sz="1600">
                <a:cs typeface="Arial" charset="0"/>
              </a:rPr>
              <a:t>… seems to suit you better although …</a:t>
            </a:r>
            <a:br>
              <a:rPr lang="en-US" sz="1600">
                <a:cs typeface="Arial" charset="0"/>
              </a:rPr>
            </a:br>
            <a:endParaRPr lang="en-US" sz="1600">
              <a:cs typeface="Arial" charset="0"/>
            </a:endParaRPr>
          </a:p>
          <a:p>
            <a:r>
              <a:rPr lang="en-US" sz="1600">
                <a:cs typeface="Arial" charset="0"/>
              </a:rPr>
              <a:t>Perhaps you should choose … even though…</a:t>
            </a:r>
            <a:br>
              <a:rPr lang="en-US" sz="1600">
                <a:cs typeface="Arial" charset="0"/>
              </a:rPr>
            </a:br>
            <a:endParaRPr lang="en-US" sz="1600">
              <a:cs typeface="Arial" charset="0"/>
            </a:endParaRPr>
          </a:p>
          <a:p>
            <a:r>
              <a:rPr lang="en-US" sz="1600">
                <a:cs typeface="Arial" charset="0"/>
              </a:rPr>
              <a:t>I suggest that you (should) choose …</a:t>
            </a:r>
            <a:br>
              <a:rPr lang="en-US" sz="1600">
                <a:cs typeface="Arial" charset="0"/>
              </a:rPr>
            </a:br>
            <a:endParaRPr lang="en-US" sz="1600">
              <a:cs typeface="Arial" charset="0"/>
            </a:endParaRPr>
          </a:p>
          <a:p>
            <a:r>
              <a:rPr lang="en-US" sz="1600">
                <a:cs typeface="Arial" charset="0"/>
              </a:rPr>
              <a:t>I recommend this item since …</a:t>
            </a:r>
            <a:br>
              <a:rPr lang="en-US" sz="1600">
                <a:cs typeface="Arial" charset="0"/>
              </a:rPr>
            </a:br>
            <a:endParaRPr lang="en-US" sz="1600">
              <a:cs typeface="Arial" charset="0"/>
            </a:endParaRPr>
          </a:p>
          <a:p>
            <a:r>
              <a:rPr lang="en-US" sz="1600">
                <a:cs typeface="Arial" charset="0"/>
              </a:rPr>
              <a:t>In view of the fact that …, I would strongly recommend … as … </a:t>
            </a:r>
            <a:endParaRPr lang="ru-RU" sz="1600">
              <a:cs typeface="Arial" charset="0"/>
            </a:endParaRPr>
          </a:p>
        </p:txBody>
      </p:sp>
      <p:cxnSp>
        <p:nvCxnSpPr>
          <p:cNvPr id="10" name="Прямая соединительная линия 9"/>
          <p:cNvCxnSpPr/>
          <p:nvPr/>
        </p:nvCxnSpPr>
        <p:spPr>
          <a:xfrm rot="5400000">
            <a:off x="-2228850" y="3562350"/>
            <a:ext cx="5822950" cy="44450"/>
          </a:xfrm>
          <a:prstGeom prst="line">
            <a:avLst/>
          </a:prstGeom>
        </p:spPr>
        <p:style>
          <a:lnRef idx="3">
            <a:schemeClr val="accent1"/>
          </a:lnRef>
          <a:fillRef idx="0">
            <a:schemeClr val="accent1"/>
          </a:fillRef>
          <a:effectRef idx="2">
            <a:schemeClr val="accent1"/>
          </a:effectRef>
          <a:fontRef idx="minor">
            <a:schemeClr val="tx1"/>
          </a:fontRef>
        </p:style>
      </p:cxnSp>
      <p:pic>
        <p:nvPicPr>
          <p:cNvPr id="25602" name="Picture 2" descr="C:\Documents and Settings\Администратор\Мои документы\Мои рисунки\Организатор клипов (Microsoft)\01dog_bgca3.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7100" y="2273300"/>
            <a:ext cx="2667000" cy="46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39390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1000"/>
                                        <p:tgtEl>
                                          <p:spTgt spid="6"/>
                                        </p:tgtEl>
                                      </p:cBhvr>
                                    </p:animEffect>
                                  </p:childTnLst>
                                </p:cTn>
                              </p:par>
                            </p:childTnLst>
                          </p:cTn>
                        </p:par>
                        <p:par>
                          <p:cTn id="8" fill="hold" nodeType="afterGroup">
                            <p:stCondLst>
                              <p:cond delay="1000"/>
                            </p:stCondLst>
                            <p:childTnLst>
                              <p:par>
                                <p:cTn id="9" presetID="29" presetClass="entr" presetSubtype="0" fill="hold" nodeType="afterEffect">
                                  <p:stCondLst>
                                    <p:cond delay="0"/>
                                  </p:stCondLst>
                                  <p:childTnLst>
                                    <p:set>
                                      <p:cBhvr>
                                        <p:cTn id="10" dur="1" fill="hold">
                                          <p:stCondLst>
                                            <p:cond delay="0"/>
                                          </p:stCondLst>
                                        </p:cTn>
                                        <p:tgtEl>
                                          <p:spTgt spid="25602"/>
                                        </p:tgtEl>
                                        <p:attrNameLst>
                                          <p:attrName>style.visibility</p:attrName>
                                        </p:attrNameLst>
                                      </p:cBhvr>
                                      <p:to>
                                        <p:strVal val="visible"/>
                                      </p:to>
                                    </p:set>
                                    <p:anim calcmode="lin" valueType="num">
                                      <p:cBhvr>
                                        <p:cTn id="11" dur="1000" fill="hold"/>
                                        <p:tgtEl>
                                          <p:spTgt spid="25602"/>
                                        </p:tgtEl>
                                        <p:attrNameLst>
                                          <p:attrName>ppt_x</p:attrName>
                                        </p:attrNameLst>
                                      </p:cBhvr>
                                      <p:tavLst>
                                        <p:tav tm="0">
                                          <p:val>
                                            <p:strVal val="#ppt_x-.2"/>
                                          </p:val>
                                        </p:tav>
                                        <p:tav tm="100000">
                                          <p:val>
                                            <p:strVal val="#ppt_x"/>
                                          </p:val>
                                        </p:tav>
                                      </p:tavLst>
                                    </p:anim>
                                    <p:anim calcmode="lin" valueType="num">
                                      <p:cBhvr>
                                        <p:cTn id="12" dur="1000" fill="hold"/>
                                        <p:tgtEl>
                                          <p:spTgt spid="25602"/>
                                        </p:tgtEl>
                                        <p:attrNameLst>
                                          <p:attrName>ppt_y</p:attrName>
                                        </p:attrNameLst>
                                      </p:cBhvr>
                                      <p:tavLst>
                                        <p:tav tm="0">
                                          <p:val>
                                            <p:strVal val="#ppt_y"/>
                                          </p:val>
                                        </p:tav>
                                        <p:tav tm="100000">
                                          <p:val>
                                            <p:strVal val="#ppt_y"/>
                                          </p:val>
                                        </p:tav>
                                      </p:tavLst>
                                    </p:anim>
                                    <p:animEffect transition="in" filter="wipe(right)" prLst="gradientSize: 0.1">
                                      <p:cBhvr>
                                        <p:cTn id="13" dur="1000"/>
                                        <p:tgtEl>
                                          <p:spTgt spid="2560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1000"/>
                                        <p:tgtEl>
                                          <p:spTgt spid="8">
                                            <p:txEl>
                                              <p:pRg st="0" end="0"/>
                                            </p:txEl>
                                          </p:spTgt>
                                        </p:tgtEl>
                                      </p:cBhvr>
                                    </p:animEffect>
                                    <p:anim calcmode="lin" valueType="num">
                                      <p:cBhvr>
                                        <p:cTn id="1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fade">
                                      <p:cBhvr>
                                        <p:cTn id="25" dur="1000"/>
                                        <p:tgtEl>
                                          <p:spTgt spid="8">
                                            <p:txEl>
                                              <p:pRg st="1" end="1"/>
                                            </p:txEl>
                                          </p:spTgt>
                                        </p:tgtEl>
                                      </p:cBhvr>
                                    </p:animEffect>
                                    <p:anim calcmode="lin" valueType="num">
                                      <p:cBhvr>
                                        <p:cTn id="26"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fade">
                                      <p:cBhvr>
                                        <p:cTn id="32" dur="1000"/>
                                        <p:tgtEl>
                                          <p:spTgt spid="8">
                                            <p:txEl>
                                              <p:pRg st="2" end="2"/>
                                            </p:txEl>
                                          </p:spTgt>
                                        </p:tgtEl>
                                      </p:cBhvr>
                                    </p:animEffect>
                                    <p:anim calcmode="lin" valueType="num">
                                      <p:cBhvr>
                                        <p:cTn id="3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Effect transition="in" filter="fade">
                                      <p:cBhvr>
                                        <p:cTn id="39" dur="1000"/>
                                        <p:tgtEl>
                                          <p:spTgt spid="8">
                                            <p:txEl>
                                              <p:pRg st="3" end="3"/>
                                            </p:txEl>
                                          </p:spTgt>
                                        </p:tgtEl>
                                      </p:cBhvr>
                                    </p:animEffect>
                                    <p:anim calcmode="lin" valueType="num">
                                      <p:cBhvr>
                                        <p:cTn id="4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4" end="4"/>
                                            </p:txEl>
                                          </p:spTgt>
                                        </p:tgtEl>
                                        <p:attrNameLst>
                                          <p:attrName>style.visibility</p:attrName>
                                        </p:attrNameLst>
                                      </p:cBhvr>
                                      <p:to>
                                        <p:strVal val="visible"/>
                                      </p:to>
                                    </p:set>
                                    <p:animEffect transition="in" filter="fade">
                                      <p:cBhvr>
                                        <p:cTn id="46" dur="1000"/>
                                        <p:tgtEl>
                                          <p:spTgt spid="8">
                                            <p:txEl>
                                              <p:pRg st="4" end="4"/>
                                            </p:txEl>
                                          </p:spTgt>
                                        </p:tgtEl>
                                      </p:cBhvr>
                                    </p:animEffect>
                                    <p:anim calcmode="lin" valueType="num">
                                      <p:cBhvr>
                                        <p:cTn id="47"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2" presetClass="entr" presetSubtype="0" fill="hold" nodeType="click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animEffect transition="in" filter="fade">
                                      <p:cBhvr>
                                        <p:cTn id="53" dur="1000"/>
                                        <p:tgtEl>
                                          <p:spTgt spid="8">
                                            <p:txEl>
                                              <p:pRg st="5" end="5"/>
                                            </p:txEl>
                                          </p:spTgt>
                                        </p:tgtEl>
                                      </p:cBhvr>
                                    </p:animEffect>
                                    <p:anim calcmode="lin" valueType="num">
                                      <p:cBhvr>
                                        <p:cTn id="54"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42" presetClass="entr" presetSubtype="0" fill="hold" nodeType="clickEffect">
                                  <p:stCondLst>
                                    <p:cond delay="0"/>
                                  </p:stCondLst>
                                  <p:childTnLst>
                                    <p:set>
                                      <p:cBhvr>
                                        <p:cTn id="59" dur="1" fill="hold">
                                          <p:stCondLst>
                                            <p:cond delay="0"/>
                                          </p:stCondLst>
                                        </p:cTn>
                                        <p:tgtEl>
                                          <p:spTgt spid="8">
                                            <p:txEl>
                                              <p:pRg st="6" end="6"/>
                                            </p:txEl>
                                          </p:spTgt>
                                        </p:tgtEl>
                                        <p:attrNameLst>
                                          <p:attrName>style.visibility</p:attrName>
                                        </p:attrNameLst>
                                      </p:cBhvr>
                                      <p:to>
                                        <p:strVal val="visible"/>
                                      </p:to>
                                    </p:set>
                                    <p:animEffect transition="in" filter="fade">
                                      <p:cBhvr>
                                        <p:cTn id="60" dur="1000"/>
                                        <p:tgtEl>
                                          <p:spTgt spid="8">
                                            <p:txEl>
                                              <p:pRg st="6" end="6"/>
                                            </p:txEl>
                                          </p:spTgt>
                                        </p:tgtEl>
                                      </p:cBhvr>
                                    </p:animEffect>
                                    <p:anim calcmode="lin" valueType="num">
                                      <p:cBhvr>
                                        <p:cTn id="61"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8">
                                            <p:txEl>
                                              <p:pRg st="7" end="7"/>
                                            </p:txEl>
                                          </p:spTgt>
                                        </p:tgtEl>
                                        <p:attrNameLst>
                                          <p:attrName>style.visibility</p:attrName>
                                        </p:attrNameLst>
                                      </p:cBhvr>
                                      <p:to>
                                        <p:strVal val="visible"/>
                                      </p:to>
                                    </p:set>
                                    <p:animEffect transition="in" filter="fade">
                                      <p:cBhvr>
                                        <p:cTn id="67" dur="1000"/>
                                        <p:tgtEl>
                                          <p:spTgt spid="8">
                                            <p:txEl>
                                              <p:pRg st="7" end="7"/>
                                            </p:txEl>
                                          </p:spTgt>
                                        </p:tgtEl>
                                      </p:cBhvr>
                                    </p:animEffect>
                                    <p:anim calcmode="lin" valueType="num">
                                      <p:cBhvr>
                                        <p:cTn id="68"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69"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552331" cy="6858000"/>
          </a:xfrm>
          <a:prstGeom prst="rect">
            <a:avLst/>
          </a:prstGeom>
          <a:noFill/>
        </p:spPr>
        <p:txBody>
          <a:bodyPr vert="wordArtVe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rPr>
              <a:t>Content of replies</a:t>
            </a:r>
            <a:endParaRPr lang="ru-RU"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endParaRPr>
          </a:p>
        </p:txBody>
      </p:sp>
      <p:sp>
        <p:nvSpPr>
          <p:cNvPr id="6" name="Прямоугольник 5"/>
          <p:cNvSpPr/>
          <p:nvPr/>
        </p:nvSpPr>
        <p:spPr>
          <a:xfrm>
            <a:off x="971550" y="2338169"/>
            <a:ext cx="3600450" cy="646331"/>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Apologizing and rejecting proposals</a:t>
            </a:r>
          </a:p>
        </p:txBody>
      </p:sp>
      <p:sp>
        <p:nvSpPr>
          <p:cNvPr id="7" name="Прямоугольник 6"/>
          <p:cNvSpPr/>
          <p:nvPr/>
        </p:nvSpPr>
        <p:spPr>
          <a:xfrm>
            <a:off x="971550" y="4854893"/>
            <a:ext cx="3600450" cy="646331"/>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Stipulating action requested or to be taken</a:t>
            </a:r>
            <a:endParaRPr lang="ru-RU" b="1" dirty="0"/>
          </a:p>
        </p:txBody>
      </p:sp>
      <p:sp>
        <p:nvSpPr>
          <p:cNvPr id="8" name="Прямоугольник 7"/>
          <p:cNvSpPr>
            <a:spLocks noChangeArrowheads="1"/>
          </p:cNvSpPr>
          <p:nvPr/>
        </p:nvSpPr>
        <p:spPr bwMode="auto">
          <a:xfrm>
            <a:off x="4927600" y="762000"/>
            <a:ext cx="4000500" cy="329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While I appreciate your firm’s need for this information, I regret that …</a:t>
            </a:r>
          </a:p>
          <a:p>
            <a:r>
              <a:rPr lang="en-US" sz="1600">
                <a:cs typeface="Arial" charset="0"/>
              </a:rPr>
              <a:t/>
            </a:r>
            <a:br>
              <a:rPr lang="en-US" sz="1600">
                <a:cs typeface="Arial" charset="0"/>
              </a:rPr>
            </a:br>
            <a:r>
              <a:rPr lang="en-US" sz="1600">
                <a:cs typeface="Arial" charset="0"/>
              </a:rPr>
              <a:t>It will not be possible to … for legal reasons. We are bound to …</a:t>
            </a:r>
            <a:br>
              <a:rPr lang="en-US" sz="1600">
                <a:cs typeface="Arial" charset="0"/>
              </a:rPr>
            </a:br>
            <a:endParaRPr lang="en-US" sz="1600">
              <a:cs typeface="Arial" charset="0"/>
            </a:endParaRPr>
          </a:p>
          <a:p>
            <a:r>
              <a:rPr lang="en-US" sz="1600">
                <a:cs typeface="Arial" charset="0"/>
              </a:rPr>
              <a:t>Your proposal is of interest to us, and we have had consultations about it. </a:t>
            </a:r>
            <a:br>
              <a:rPr lang="en-US" sz="1600">
                <a:cs typeface="Arial" charset="0"/>
              </a:rPr>
            </a:br>
            <a:endParaRPr lang="en-US" sz="1600">
              <a:cs typeface="Arial" charset="0"/>
            </a:endParaRPr>
          </a:p>
          <a:p>
            <a:r>
              <a:rPr lang="en-US" sz="1600">
                <a:cs typeface="Arial" charset="0"/>
              </a:rPr>
              <a:t>However, we feel that it will not be in our interests to … for reasons of (privacy). </a:t>
            </a:r>
            <a:br>
              <a:rPr lang="en-US" sz="1600">
                <a:cs typeface="Arial" charset="0"/>
              </a:rPr>
            </a:br>
            <a:endParaRPr lang="en-US" sz="1600">
              <a:cs typeface="Arial" charset="0"/>
            </a:endParaRPr>
          </a:p>
          <a:p>
            <a:r>
              <a:rPr lang="en-US" sz="1600">
                <a:cs typeface="Arial" charset="0"/>
              </a:rPr>
              <a:t>We are concerned that … </a:t>
            </a:r>
            <a:endParaRPr lang="ru-RU" sz="1600">
              <a:cs typeface="Arial" charset="0"/>
            </a:endParaRPr>
          </a:p>
        </p:txBody>
      </p:sp>
      <p:cxnSp>
        <p:nvCxnSpPr>
          <p:cNvPr id="10" name="Прямая соединительная линия 9"/>
          <p:cNvCxnSpPr/>
          <p:nvPr/>
        </p:nvCxnSpPr>
        <p:spPr>
          <a:xfrm rot="5400000">
            <a:off x="-2228850" y="3562350"/>
            <a:ext cx="5822950" cy="44450"/>
          </a:xfrm>
          <a:prstGeom prst="line">
            <a:avLst/>
          </a:prstGeom>
        </p:spPr>
        <p:style>
          <a:lnRef idx="3">
            <a:schemeClr val="accent1"/>
          </a:lnRef>
          <a:fillRef idx="0">
            <a:schemeClr val="accent1"/>
          </a:fillRef>
          <a:effectRef idx="2">
            <a:schemeClr val="accent1"/>
          </a:effectRef>
          <a:fontRef idx="minor">
            <a:schemeClr val="tx1"/>
          </a:fontRef>
        </p:style>
      </p:cxnSp>
      <p:sp>
        <p:nvSpPr>
          <p:cNvPr id="11" name="Прямоугольник 10"/>
          <p:cNvSpPr>
            <a:spLocks noChangeArrowheads="1"/>
          </p:cNvSpPr>
          <p:nvPr/>
        </p:nvSpPr>
        <p:spPr bwMode="auto">
          <a:xfrm>
            <a:off x="4883150" y="4816475"/>
            <a:ext cx="404495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We shall arrange for … by …at the latest.</a:t>
            </a:r>
          </a:p>
          <a:p>
            <a:r>
              <a:rPr lang="en-US" sz="1600">
                <a:cs typeface="Arial" charset="0"/>
              </a:rPr>
              <a:t> </a:t>
            </a:r>
            <a:br>
              <a:rPr lang="en-US" sz="1600">
                <a:cs typeface="Arial" charset="0"/>
              </a:rPr>
            </a:br>
            <a:r>
              <a:rPr lang="en-US" sz="1600">
                <a:cs typeface="Arial" charset="0"/>
              </a:rPr>
              <a:t>I shall see to it that …</a:t>
            </a:r>
          </a:p>
          <a:p>
            <a:r>
              <a:rPr lang="en-US" sz="1600">
                <a:cs typeface="Arial" charset="0"/>
              </a:rPr>
              <a:t/>
            </a:r>
            <a:br>
              <a:rPr lang="en-US" sz="1600">
                <a:cs typeface="Arial" charset="0"/>
              </a:rPr>
            </a:br>
            <a:r>
              <a:rPr lang="en-US" sz="1600">
                <a:cs typeface="Arial" charset="0"/>
              </a:rPr>
              <a:t>Our company will arrange for …</a:t>
            </a:r>
            <a:endParaRPr lang="ru-RU" sz="1600">
              <a:cs typeface="Arial" charset="0"/>
            </a:endParaRPr>
          </a:p>
        </p:txBody>
      </p:sp>
      <p:pic>
        <p:nvPicPr>
          <p:cNvPr id="18444" name="Picture 2" descr="C:\Documents and Settings\Администратор\Мои документы\Мои рисунки\Организатор клипов (Microsoft)\j0384026.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749300" y="450850"/>
            <a:ext cx="1908175" cy="189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27843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1000"/>
                                        <p:tgtEl>
                                          <p:spTgt spid="8">
                                            <p:txEl>
                                              <p:pRg st="3" end="3"/>
                                            </p:txEl>
                                          </p:spTgt>
                                        </p:tgtEl>
                                      </p:cBhvr>
                                    </p:animEffect>
                                    <p:anim calcmode="lin" valueType="num">
                                      <p:cBhvr>
                                        <p:cTn id="3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fade">
                                      <p:cBhvr>
                                        <p:cTn id="40" dur="1000"/>
                                        <p:tgtEl>
                                          <p:spTgt spid="8">
                                            <p:txEl>
                                              <p:pRg st="4" end="4"/>
                                            </p:txEl>
                                          </p:spTgt>
                                        </p:tgtEl>
                                      </p:cBhvr>
                                    </p:animEffect>
                                    <p:anim calcmode="lin" valueType="num">
                                      <p:cBhvr>
                                        <p:cTn id="4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1"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4)">
                                      <p:cBhvr>
                                        <p:cTn id="47" dur="1000"/>
                                        <p:tgtEl>
                                          <p:spTgt spid="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2" presetClass="entr" presetSubtype="0" fill="hold" nodeType="clickEffect">
                                  <p:stCondLst>
                                    <p:cond delay="0"/>
                                  </p:stCondLst>
                                  <p:childTnLst>
                                    <p:set>
                                      <p:cBhvr>
                                        <p:cTn id="51" dur="1" fill="hold">
                                          <p:stCondLst>
                                            <p:cond delay="0"/>
                                          </p:stCondLst>
                                        </p:cTn>
                                        <p:tgtEl>
                                          <p:spTgt spid="11">
                                            <p:txEl>
                                              <p:pRg st="0" end="0"/>
                                            </p:txEl>
                                          </p:spTgt>
                                        </p:tgtEl>
                                        <p:attrNameLst>
                                          <p:attrName>style.visibility</p:attrName>
                                        </p:attrNameLst>
                                      </p:cBhvr>
                                      <p:to>
                                        <p:strVal val="visible"/>
                                      </p:to>
                                    </p:set>
                                    <p:animEffect transition="in" filter="fade">
                                      <p:cBhvr>
                                        <p:cTn id="52" dur="1000"/>
                                        <p:tgtEl>
                                          <p:spTgt spid="11">
                                            <p:txEl>
                                              <p:pRg st="0" end="0"/>
                                            </p:txEl>
                                          </p:spTgt>
                                        </p:tgtEl>
                                      </p:cBhvr>
                                    </p:animEffect>
                                    <p:anim calcmode="lin" valueType="num">
                                      <p:cBhvr>
                                        <p:cTn id="5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nodeType="clickEffect">
                                  <p:stCondLst>
                                    <p:cond delay="0"/>
                                  </p:stCondLst>
                                  <p:childTnLst>
                                    <p:set>
                                      <p:cBhvr>
                                        <p:cTn id="58" dur="1" fill="hold">
                                          <p:stCondLst>
                                            <p:cond delay="0"/>
                                          </p:stCondLst>
                                        </p:cTn>
                                        <p:tgtEl>
                                          <p:spTgt spid="11">
                                            <p:txEl>
                                              <p:pRg st="1" end="1"/>
                                            </p:txEl>
                                          </p:spTgt>
                                        </p:tgtEl>
                                        <p:attrNameLst>
                                          <p:attrName>style.visibility</p:attrName>
                                        </p:attrNameLst>
                                      </p:cBhvr>
                                      <p:to>
                                        <p:strVal val="visible"/>
                                      </p:to>
                                    </p:set>
                                    <p:animEffect transition="in" filter="fade">
                                      <p:cBhvr>
                                        <p:cTn id="59" dur="1000"/>
                                        <p:tgtEl>
                                          <p:spTgt spid="11">
                                            <p:txEl>
                                              <p:pRg st="1" end="1"/>
                                            </p:txEl>
                                          </p:spTgt>
                                        </p:tgtEl>
                                      </p:cBhvr>
                                    </p:animEffect>
                                    <p:anim calcmode="lin" valueType="num">
                                      <p:cBhvr>
                                        <p:cTn id="6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2" presetClass="entr" presetSubtype="0" fill="hold" nodeType="clickEffect">
                                  <p:stCondLst>
                                    <p:cond delay="0"/>
                                  </p:stCondLst>
                                  <p:childTnLst>
                                    <p:set>
                                      <p:cBhvr>
                                        <p:cTn id="65" dur="1" fill="hold">
                                          <p:stCondLst>
                                            <p:cond delay="0"/>
                                          </p:stCondLst>
                                        </p:cTn>
                                        <p:tgtEl>
                                          <p:spTgt spid="11">
                                            <p:txEl>
                                              <p:pRg st="2" end="2"/>
                                            </p:txEl>
                                          </p:spTgt>
                                        </p:tgtEl>
                                        <p:attrNameLst>
                                          <p:attrName>style.visibility</p:attrName>
                                        </p:attrNameLst>
                                      </p:cBhvr>
                                      <p:to>
                                        <p:strVal val="visible"/>
                                      </p:to>
                                    </p:set>
                                    <p:animEffect transition="in" filter="fade">
                                      <p:cBhvr>
                                        <p:cTn id="66" dur="1000"/>
                                        <p:tgtEl>
                                          <p:spTgt spid="11">
                                            <p:txEl>
                                              <p:pRg st="2" end="2"/>
                                            </p:txEl>
                                          </p:spTgt>
                                        </p:tgtEl>
                                      </p:cBhvr>
                                    </p:animEffect>
                                    <p:anim calcmode="lin" valueType="num">
                                      <p:cBhvr>
                                        <p:cTn id="67"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68"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552331" cy="6858000"/>
          </a:xfrm>
          <a:prstGeom prst="rect">
            <a:avLst/>
          </a:prstGeom>
          <a:noFill/>
        </p:spPr>
        <p:txBody>
          <a:bodyPr vert="wordArtVe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rPr>
              <a:t>Content of replies</a:t>
            </a:r>
            <a:endParaRPr lang="ru-RU" sz="2200" b="1" dirty="0">
              <a:ln w="11430"/>
              <a:solidFill>
                <a:schemeClr val="accent1">
                  <a:lumMod val="75000"/>
                </a:schemeClr>
              </a:solidFill>
              <a:effectLst>
                <a:outerShdw blurRad="50800" dist="39000" dir="5460000" algn="tl">
                  <a:srgbClr val="000000">
                    <a:alpha val="38000"/>
                  </a:srgbClr>
                </a:outerShdw>
              </a:effectLst>
              <a:latin typeface="Arial" pitchFamily="34" charset="0"/>
              <a:cs typeface="Arial" pitchFamily="34" charset="0"/>
            </a:endParaRPr>
          </a:p>
        </p:txBody>
      </p:sp>
      <p:sp>
        <p:nvSpPr>
          <p:cNvPr id="6" name="Прямоугольник 5"/>
          <p:cNvSpPr/>
          <p:nvPr/>
        </p:nvSpPr>
        <p:spPr>
          <a:xfrm>
            <a:off x="927100" y="895350"/>
            <a:ext cx="3600450" cy="646331"/>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fontAlgn="auto">
              <a:spcBef>
                <a:spcPts val="0"/>
              </a:spcBef>
              <a:spcAft>
                <a:spcPts val="0"/>
              </a:spcAft>
              <a:defRPr/>
            </a:pPr>
            <a:r>
              <a:rPr lang="en-US" b="1" dirty="0"/>
              <a:t>Establishing goodwill and suggesting contact</a:t>
            </a:r>
          </a:p>
        </p:txBody>
      </p:sp>
      <p:sp>
        <p:nvSpPr>
          <p:cNvPr id="8" name="Прямоугольник 7"/>
          <p:cNvSpPr>
            <a:spLocks noChangeArrowheads="1"/>
          </p:cNvSpPr>
          <p:nvPr/>
        </p:nvSpPr>
        <p:spPr bwMode="auto">
          <a:xfrm>
            <a:off x="4749800" y="609600"/>
            <a:ext cx="4178300" cy="624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600">
                <a:cs typeface="Arial" charset="0"/>
              </a:rPr>
              <a:t>I hope this suggestion/information will be useful to you.</a:t>
            </a:r>
          </a:p>
          <a:p>
            <a:r>
              <a:rPr lang="en-US" sz="1600">
                <a:cs typeface="Arial" charset="0"/>
              </a:rPr>
              <a:t/>
            </a:r>
            <a:br>
              <a:rPr lang="en-US" sz="1600">
                <a:cs typeface="Arial" charset="0"/>
              </a:rPr>
            </a:br>
            <a:r>
              <a:rPr lang="en-US" sz="1600">
                <a:cs typeface="Arial" charset="0"/>
              </a:rPr>
              <a:t>I hope this information will prove useful to you.</a:t>
            </a:r>
          </a:p>
          <a:p>
            <a:r>
              <a:rPr lang="en-US" sz="1600">
                <a:cs typeface="Arial" charset="0"/>
              </a:rPr>
              <a:t/>
            </a:r>
            <a:br>
              <a:rPr lang="en-US" sz="1600">
                <a:cs typeface="Arial" charset="0"/>
              </a:rPr>
            </a:br>
            <a:r>
              <a:rPr lang="en-US" sz="1600">
                <a:cs typeface="Arial" charset="0"/>
              </a:rPr>
              <a:t>I hope that this information will help you to make decisions on your order.</a:t>
            </a:r>
          </a:p>
          <a:p>
            <a:r>
              <a:rPr lang="en-US" sz="1600">
                <a:cs typeface="Arial" charset="0"/>
              </a:rPr>
              <a:t/>
            </a:r>
            <a:br>
              <a:rPr lang="en-US" sz="1600">
                <a:cs typeface="Arial" charset="0"/>
              </a:rPr>
            </a:br>
            <a:r>
              <a:rPr lang="en-US" sz="1600">
                <a:cs typeface="Arial" charset="0"/>
              </a:rPr>
              <a:t>I look forward to hearing from you.</a:t>
            </a:r>
          </a:p>
          <a:p>
            <a:r>
              <a:rPr lang="en-US" sz="1600">
                <a:cs typeface="Arial" charset="0"/>
              </a:rPr>
              <a:t/>
            </a:r>
            <a:br>
              <a:rPr lang="en-US" sz="1600">
                <a:cs typeface="Arial" charset="0"/>
              </a:rPr>
            </a:br>
            <a:r>
              <a:rPr lang="en-US" sz="1600">
                <a:cs typeface="Arial" charset="0"/>
              </a:rPr>
              <a:t>I look forward to receiving your confirmation of …</a:t>
            </a:r>
          </a:p>
          <a:p>
            <a:r>
              <a:rPr lang="en-US" sz="1600">
                <a:cs typeface="Arial" charset="0"/>
              </a:rPr>
              <a:t/>
            </a:r>
            <a:br>
              <a:rPr lang="en-US" sz="1600">
                <a:cs typeface="Arial" charset="0"/>
              </a:rPr>
            </a:br>
            <a:r>
              <a:rPr lang="en-US" sz="1600">
                <a:cs typeface="Arial" charset="0"/>
              </a:rPr>
              <a:t>I look forward to doing business with your company in the future …</a:t>
            </a:r>
          </a:p>
          <a:p>
            <a:r>
              <a:rPr lang="en-US" sz="1600">
                <a:cs typeface="Arial" charset="0"/>
              </a:rPr>
              <a:t/>
            </a:r>
            <a:br>
              <a:rPr lang="en-US" sz="1600">
                <a:cs typeface="Arial" charset="0"/>
              </a:rPr>
            </a:br>
            <a:r>
              <a:rPr lang="en-US" sz="1600">
                <a:cs typeface="Arial" charset="0"/>
              </a:rPr>
              <a:t>Please feel free to contact me again if you have any further queries on …</a:t>
            </a:r>
            <a:br>
              <a:rPr lang="en-US" sz="1600">
                <a:cs typeface="Arial" charset="0"/>
              </a:rPr>
            </a:br>
            <a:endParaRPr lang="en-US" sz="1600">
              <a:cs typeface="Arial" charset="0"/>
            </a:endParaRPr>
          </a:p>
          <a:p>
            <a:r>
              <a:rPr lang="en-US" sz="1600">
                <a:cs typeface="Arial" charset="0"/>
              </a:rPr>
              <a:t>Do contact me on 27615432 if you need further information.</a:t>
            </a:r>
            <a:br>
              <a:rPr lang="en-US" sz="1600">
                <a:cs typeface="Arial" charset="0"/>
              </a:rPr>
            </a:br>
            <a:endParaRPr lang="en-US" sz="1600">
              <a:cs typeface="Arial" charset="0"/>
            </a:endParaRPr>
          </a:p>
          <a:p>
            <a:r>
              <a:rPr lang="en-US" sz="1600">
                <a:cs typeface="Arial" charset="0"/>
              </a:rPr>
              <a:t>Please do not hesitate to contact me on 27615432 if I can be of further assistance.</a:t>
            </a:r>
            <a:endParaRPr lang="ru-RU" sz="1600">
              <a:cs typeface="Arial" charset="0"/>
            </a:endParaRPr>
          </a:p>
        </p:txBody>
      </p:sp>
      <p:cxnSp>
        <p:nvCxnSpPr>
          <p:cNvPr id="10" name="Прямая соединительная линия 9"/>
          <p:cNvCxnSpPr/>
          <p:nvPr/>
        </p:nvCxnSpPr>
        <p:spPr>
          <a:xfrm rot="5400000">
            <a:off x="-2228850" y="3562350"/>
            <a:ext cx="5822950" cy="44450"/>
          </a:xfrm>
          <a:prstGeom prst="line">
            <a:avLst/>
          </a:prstGeom>
        </p:spPr>
        <p:style>
          <a:lnRef idx="3">
            <a:schemeClr val="accent1"/>
          </a:lnRef>
          <a:fillRef idx="0">
            <a:schemeClr val="accent1"/>
          </a:fillRef>
          <a:effectRef idx="2">
            <a:schemeClr val="accent1"/>
          </a:effectRef>
          <a:fontRef idx="minor">
            <a:schemeClr val="tx1"/>
          </a:fontRef>
        </p:style>
      </p:cxnSp>
      <p:pic>
        <p:nvPicPr>
          <p:cNvPr id="19464" name="Picture 2" descr="C:\Documents and Settings\Администратор\Мои документы\Мои рисунки\Организатор клипов (Microsoft)\pe01598_.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9300" y="3162300"/>
            <a:ext cx="3848100" cy="3468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38140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1000"/>
                                        <p:tgtEl>
                                          <p:spTgt spid="8">
                                            <p:txEl>
                                              <p:pRg st="3" end="3"/>
                                            </p:txEl>
                                          </p:spTgt>
                                        </p:tgtEl>
                                      </p:cBhvr>
                                    </p:animEffect>
                                    <p:anim calcmode="lin" valueType="num">
                                      <p:cBhvr>
                                        <p:cTn id="3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fade">
                                      <p:cBhvr>
                                        <p:cTn id="40" dur="1000"/>
                                        <p:tgtEl>
                                          <p:spTgt spid="8">
                                            <p:txEl>
                                              <p:pRg st="4" end="4"/>
                                            </p:txEl>
                                          </p:spTgt>
                                        </p:tgtEl>
                                      </p:cBhvr>
                                    </p:animEffect>
                                    <p:anim calcmode="lin" valueType="num">
                                      <p:cBhvr>
                                        <p:cTn id="4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presetSubtype="0" fill="hold" nodeType="click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1000"/>
                                        <p:tgtEl>
                                          <p:spTgt spid="8">
                                            <p:txEl>
                                              <p:pRg st="5" end="5"/>
                                            </p:txEl>
                                          </p:spTgt>
                                        </p:tgtEl>
                                      </p:cBhvr>
                                    </p:animEffect>
                                    <p:anim calcmode="lin" valueType="num">
                                      <p:cBhvr>
                                        <p:cTn id="4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42" presetClass="entr" presetSubtype="0" fill="hold" nodeType="clickEffect">
                                  <p:stCondLst>
                                    <p:cond delay="0"/>
                                  </p:stCondLst>
                                  <p:childTnLst>
                                    <p:set>
                                      <p:cBhvr>
                                        <p:cTn id="53" dur="1" fill="hold">
                                          <p:stCondLst>
                                            <p:cond delay="0"/>
                                          </p:stCondLst>
                                        </p:cTn>
                                        <p:tgtEl>
                                          <p:spTgt spid="8">
                                            <p:txEl>
                                              <p:pRg st="6" end="6"/>
                                            </p:txEl>
                                          </p:spTgt>
                                        </p:tgtEl>
                                        <p:attrNameLst>
                                          <p:attrName>style.visibility</p:attrName>
                                        </p:attrNameLst>
                                      </p:cBhvr>
                                      <p:to>
                                        <p:strVal val="visible"/>
                                      </p:to>
                                    </p:set>
                                    <p:animEffect transition="in" filter="fade">
                                      <p:cBhvr>
                                        <p:cTn id="54" dur="1000"/>
                                        <p:tgtEl>
                                          <p:spTgt spid="8">
                                            <p:txEl>
                                              <p:pRg st="6" end="6"/>
                                            </p:txEl>
                                          </p:spTgt>
                                        </p:tgtEl>
                                      </p:cBhvr>
                                    </p:animEffect>
                                    <p:anim calcmode="lin" valueType="num">
                                      <p:cBhvr>
                                        <p:cTn id="5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42" presetClass="entr" presetSubtype="0" fill="hold" nodeType="clickEffect">
                                  <p:stCondLst>
                                    <p:cond delay="0"/>
                                  </p:stCondLst>
                                  <p:childTnLst>
                                    <p:set>
                                      <p:cBhvr>
                                        <p:cTn id="60" dur="1" fill="hold">
                                          <p:stCondLst>
                                            <p:cond delay="0"/>
                                          </p:stCondLst>
                                        </p:cTn>
                                        <p:tgtEl>
                                          <p:spTgt spid="8">
                                            <p:txEl>
                                              <p:pRg st="7" end="7"/>
                                            </p:txEl>
                                          </p:spTgt>
                                        </p:tgtEl>
                                        <p:attrNameLst>
                                          <p:attrName>style.visibility</p:attrName>
                                        </p:attrNameLst>
                                      </p:cBhvr>
                                      <p:to>
                                        <p:strVal val="visible"/>
                                      </p:to>
                                    </p:set>
                                    <p:animEffect transition="in" filter="fade">
                                      <p:cBhvr>
                                        <p:cTn id="61" dur="1000"/>
                                        <p:tgtEl>
                                          <p:spTgt spid="8">
                                            <p:txEl>
                                              <p:pRg st="7" end="7"/>
                                            </p:txEl>
                                          </p:spTgt>
                                        </p:tgtEl>
                                      </p:cBhvr>
                                    </p:animEffect>
                                    <p:anim calcmode="lin" valueType="num">
                                      <p:cBhvr>
                                        <p:cTn id="62"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42" presetClass="entr" presetSubtype="0" fill="hold" nodeType="clickEffect">
                                  <p:stCondLst>
                                    <p:cond delay="0"/>
                                  </p:stCondLst>
                                  <p:childTnLst>
                                    <p:set>
                                      <p:cBhvr>
                                        <p:cTn id="67" dur="1" fill="hold">
                                          <p:stCondLst>
                                            <p:cond delay="0"/>
                                          </p:stCondLst>
                                        </p:cTn>
                                        <p:tgtEl>
                                          <p:spTgt spid="8">
                                            <p:txEl>
                                              <p:pRg st="8" end="8"/>
                                            </p:txEl>
                                          </p:spTgt>
                                        </p:tgtEl>
                                        <p:attrNameLst>
                                          <p:attrName>style.visibility</p:attrName>
                                        </p:attrNameLst>
                                      </p:cBhvr>
                                      <p:to>
                                        <p:strVal val="visible"/>
                                      </p:to>
                                    </p:set>
                                    <p:animEffect transition="in" filter="fade">
                                      <p:cBhvr>
                                        <p:cTn id="68" dur="1000"/>
                                        <p:tgtEl>
                                          <p:spTgt spid="8">
                                            <p:txEl>
                                              <p:pRg st="8" end="8"/>
                                            </p:txEl>
                                          </p:spTgt>
                                        </p:tgtEl>
                                      </p:cBhvr>
                                    </p:animEffect>
                                    <p:anim calcmode="lin" valueType="num">
                                      <p:cBhvr>
                                        <p:cTn id="6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70"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r>
              <a:rPr lang="ru-RU"/>
              <a:t> </a:t>
            </a:r>
          </a:p>
          <a:p>
            <a:pPr eaLnBrk="0" hangingPunct="0"/>
            <a:r>
              <a:rPr lang="ru-RU"/>
              <a:t> </a:t>
            </a:r>
          </a:p>
        </p:txBody>
      </p:sp>
      <p:sp>
        <p:nvSpPr>
          <p:cNvPr id="28674" name="Rectangle 2"/>
          <p:cNvSpPr>
            <a:spLocks noChangeArrowheads="1"/>
          </p:cNvSpPr>
          <p:nvPr/>
        </p:nvSpPr>
        <p:spPr bwMode="auto">
          <a:xfrm>
            <a:off x="5194300" y="1250950"/>
            <a:ext cx="2800350" cy="2862322"/>
          </a:xfrm>
          <a:prstGeom prst="rect">
            <a:avLst/>
          </a:prstGeom>
          <a:ln>
            <a:headEnd/>
            <a:tailEnd/>
          </a:ln>
        </p:spPr>
        <p:style>
          <a:lnRef idx="1">
            <a:schemeClr val="dk1"/>
          </a:lnRef>
          <a:fillRef idx="2">
            <a:schemeClr val="dk1"/>
          </a:fillRef>
          <a:effectRef idx="1">
            <a:schemeClr val="dk1"/>
          </a:effectRef>
          <a:fontRef idx="minor">
            <a:schemeClr val="dk1"/>
          </a:fontRef>
        </p:style>
        <p:txBody>
          <a:bodyPr anchor="ctr">
            <a:spAutoFit/>
          </a:bodyPr>
          <a:lstStyle/>
          <a:p>
            <a:pPr indent="269875" algn="ctr">
              <a:defRPr/>
            </a:pPr>
            <a:r>
              <a:rPr lang="en-GB" sz="2000" dirty="0">
                <a:solidFill>
                  <a:schemeClr val="tx1"/>
                </a:solidFill>
                <a:latin typeface="Arial" pitchFamily="34" charset="0"/>
                <a:ea typeface="Times New Roman" pitchFamily="18" charset="0"/>
              </a:rPr>
              <a:t>Notice these sentences in which the writer thanks his correspondent for an inquiry: Pay attention that we “inquire” about general information, and “request” an object or a statement.</a:t>
            </a:r>
            <a:endParaRPr lang="en-GB" sz="2000" dirty="0">
              <a:solidFill>
                <a:schemeClr val="tx1"/>
              </a:solidFill>
              <a:latin typeface="Arial" pitchFamily="34" charset="0"/>
            </a:endParaRPr>
          </a:p>
        </p:txBody>
      </p:sp>
      <p:graphicFrame>
        <p:nvGraphicFramePr>
          <p:cNvPr id="7" name="Таблица 6"/>
          <p:cNvGraphicFramePr>
            <a:graphicFrameLocks noGrp="1"/>
          </p:cNvGraphicFramePr>
          <p:nvPr/>
        </p:nvGraphicFramePr>
        <p:xfrm>
          <a:off x="304800" y="0"/>
          <a:ext cx="4260850" cy="6858000"/>
        </p:xfrm>
        <a:graphic>
          <a:graphicData uri="http://schemas.openxmlformats.org/drawingml/2006/table">
            <a:tbl>
              <a:tblPr>
                <a:tableStyleId>{7E9639D4-E3E2-4D34-9284-5A2195B3D0D7}</a:tableStyleId>
              </a:tblPr>
              <a:tblGrid>
                <a:gridCol w="4260850"/>
              </a:tblGrid>
              <a:tr h="6858000">
                <a:tc>
                  <a:txBody>
                    <a:bodyPr/>
                    <a:lstStyle/>
                    <a:p>
                      <a:pPr algn="ctr">
                        <a:lnSpc>
                          <a:spcPct val="115000"/>
                        </a:lnSpc>
                        <a:spcAft>
                          <a:spcPts val="1000"/>
                        </a:spcAft>
                      </a:pPr>
                      <a:r>
                        <a:rPr lang="en-US" sz="1000" dirty="0"/>
                        <a:t> </a:t>
                      </a:r>
                      <a:r>
                        <a:rPr lang="en-US" sz="1000" dirty="0" err="1"/>
                        <a:t>Everlong</a:t>
                      </a:r>
                      <a:r>
                        <a:rPr lang="en-US" sz="1000" dirty="0"/>
                        <a:t> Batteries </a:t>
                      </a:r>
                      <a:br>
                        <a:rPr lang="en-US" sz="1000" dirty="0"/>
                      </a:br>
                      <a:r>
                        <a:rPr lang="en-US" sz="1000" dirty="0"/>
                        <a:t>171, </a:t>
                      </a:r>
                      <a:r>
                        <a:rPr lang="en-US" sz="1000" dirty="0" err="1"/>
                        <a:t>Choi</a:t>
                      </a:r>
                      <a:r>
                        <a:rPr lang="en-US" sz="1000" dirty="0"/>
                        <a:t> Hung Road</a:t>
                      </a:r>
                      <a:br>
                        <a:rPr lang="en-US" sz="1000" dirty="0"/>
                      </a:br>
                      <a:r>
                        <a:rPr lang="en-US" sz="1000" dirty="0"/>
                        <a:t>Hung </a:t>
                      </a:r>
                      <a:r>
                        <a:rPr lang="en-US" sz="1000" dirty="0" err="1"/>
                        <a:t>Hom</a:t>
                      </a:r>
                      <a:r>
                        <a:rPr lang="en-US" sz="1000" dirty="0"/>
                        <a:t>, Hong Kong</a:t>
                      </a:r>
                      <a:br>
                        <a:rPr lang="en-US" sz="1000" dirty="0"/>
                      </a:br>
                      <a:r>
                        <a:rPr lang="en-US" sz="1000" dirty="0"/>
                        <a:t>Tel/Fax 2235 2449</a:t>
                      </a:r>
                      <a:endParaRPr lang="ru-RU" sz="1000" dirty="0"/>
                    </a:p>
                    <a:p>
                      <a:pPr algn="l">
                        <a:lnSpc>
                          <a:spcPct val="115000"/>
                        </a:lnSpc>
                        <a:spcAft>
                          <a:spcPts val="1000"/>
                        </a:spcAft>
                      </a:pPr>
                      <a:r>
                        <a:rPr lang="en-US" sz="1000" dirty="0"/>
                        <a:t/>
                      </a:r>
                      <a:br>
                        <a:rPr lang="en-US" sz="1000" dirty="0"/>
                      </a:br>
                      <a:r>
                        <a:rPr lang="en-US" sz="1000" dirty="0"/>
                        <a:t>18 Jun 2007 </a:t>
                      </a:r>
                      <a:br>
                        <a:rPr lang="en-US" sz="1000" dirty="0"/>
                      </a:br>
                      <a:r>
                        <a:rPr lang="en-US" sz="1000" dirty="0"/>
                        <a:t/>
                      </a:r>
                      <a:br>
                        <a:rPr lang="en-US" sz="1000" dirty="0"/>
                      </a:br>
                      <a:r>
                        <a:rPr lang="en-US" sz="1000" dirty="0" err="1"/>
                        <a:t>Mr</a:t>
                      </a:r>
                      <a:r>
                        <a:rPr lang="en-US" sz="1000" dirty="0"/>
                        <a:t> J Wong</a:t>
                      </a:r>
                      <a:br>
                        <a:rPr lang="en-US" sz="1000" dirty="0"/>
                      </a:br>
                      <a:r>
                        <a:rPr lang="en-US" sz="1000" dirty="0"/>
                        <a:t>Purchasing Officer</a:t>
                      </a:r>
                      <a:br>
                        <a:rPr lang="en-US" sz="1000" dirty="0"/>
                      </a:br>
                      <a:r>
                        <a:rPr lang="en-US" sz="1000" dirty="0"/>
                        <a:t>Fortune Goods</a:t>
                      </a:r>
                      <a:br>
                        <a:rPr lang="en-US" sz="1000" dirty="0"/>
                      </a:br>
                      <a:r>
                        <a:rPr lang="en-US" sz="1000" dirty="0"/>
                        <a:t>317 Orchard Road</a:t>
                      </a:r>
                      <a:br>
                        <a:rPr lang="en-US" sz="1000" dirty="0"/>
                      </a:br>
                      <a:r>
                        <a:rPr lang="en-US" sz="1000" dirty="0"/>
                        <a:t>Singapore</a:t>
                      </a:r>
                      <a:br>
                        <a:rPr lang="en-US" sz="1000" dirty="0"/>
                      </a:br>
                      <a:r>
                        <a:rPr lang="en-US" sz="1000" dirty="0"/>
                        <a:t/>
                      </a:r>
                      <a:br>
                        <a:rPr lang="en-US" sz="1000" dirty="0"/>
                      </a:br>
                      <a:r>
                        <a:rPr lang="en-US" sz="1000" dirty="0"/>
                        <a:t>Dear </a:t>
                      </a:r>
                      <a:r>
                        <a:rPr lang="en-US" sz="1000" dirty="0" err="1"/>
                        <a:t>Mr</a:t>
                      </a:r>
                      <a:r>
                        <a:rPr lang="en-US" sz="1000" dirty="0"/>
                        <a:t> Wong</a:t>
                      </a:r>
                      <a:endParaRPr lang="ru-RU" sz="1000" dirty="0"/>
                    </a:p>
                    <a:p>
                      <a:pPr algn="l">
                        <a:lnSpc>
                          <a:spcPct val="115000"/>
                        </a:lnSpc>
                        <a:spcAft>
                          <a:spcPts val="1000"/>
                        </a:spcAft>
                      </a:pPr>
                      <a:r>
                        <a:rPr lang="en-US" sz="1000" dirty="0"/>
                        <a:t>Enquiry about Batteries</a:t>
                      </a:r>
                      <a:endParaRPr lang="ru-RU" sz="1000" dirty="0"/>
                    </a:p>
                    <a:p>
                      <a:pPr algn="l">
                        <a:lnSpc>
                          <a:spcPct val="115000"/>
                        </a:lnSpc>
                        <a:spcAft>
                          <a:spcPts val="1000"/>
                        </a:spcAft>
                      </a:pPr>
                      <a:r>
                        <a:rPr lang="en-US" sz="1000" dirty="0"/>
                        <a:t>Thank you for your letter of Thursday, 14 June 2007 regarding making copies of the sample battery you sent us.</a:t>
                      </a:r>
                      <a:endParaRPr lang="ru-RU" sz="1000" dirty="0"/>
                    </a:p>
                    <a:p>
                      <a:pPr algn="l">
                        <a:lnSpc>
                          <a:spcPct val="115000"/>
                        </a:lnSpc>
                        <a:spcAft>
                          <a:spcPts val="1000"/>
                        </a:spcAft>
                      </a:pPr>
                      <a:r>
                        <a:rPr lang="en-US" sz="1000" dirty="0"/>
                        <a:t>I have investigated the situation and found that your specifications are exactly the same as the design of a proprietary camera battery manufactured by a large Japanese electronics company. </a:t>
                      </a:r>
                      <a:endParaRPr lang="ru-RU" sz="1000" dirty="0"/>
                    </a:p>
                    <a:p>
                      <a:pPr algn="l">
                        <a:lnSpc>
                          <a:spcPct val="115000"/>
                        </a:lnSpc>
                        <a:spcAft>
                          <a:spcPts val="1000"/>
                        </a:spcAft>
                      </a:pPr>
                      <a:r>
                        <a:rPr lang="en-US" sz="1000" dirty="0"/>
                        <a:t>We feel that it would not be in our interests to supply this type of battery.</a:t>
                      </a:r>
                      <a:endParaRPr lang="ru-RU" sz="1000" dirty="0"/>
                    </a:p>
                    <a:p>
                      <a:pPr algn="l">
                        <a:lnSpc>
                          <a:spcPct val="115000"/>
                        </a:lnSpc>
                        <a:spcAft>
                          <a:spcPts val="1000"/>
                        </a:spcAft>
                      </a:pPr>
                      <a:r>
                        <a:rPr lang="en-US" sz="1000" dirty="0"/>
                        <a:t>However, I would like to thank you for considering our company as your supplier.</a:t>
                      </a:r>
                      <a:endParaRPr lang="ru-RU" sz="1000" dirty="0"/>
                    </a:p>
                    <a:p>
                      <a:pPr algn="l">
                        <a:lnSpc>
                          <a:spcPct val="115000"/>
                        </a:lnSpc>
                        <a:spcAft>
                          <a:spcPts val="1000"/>
                        </a:spcAft>
                      </a:pPr>
                      <a:r>
                        <a:rPr lang="en-US" sz="1000" dirty="0"/>
                        <a:t>I look forward to doing business with your company in the future</a:t>
                      </a:r>
                      <a:endParaRPr lang="ru-RU" sz="1000" dirty="0"/>
                    </a:p>
                    <a:p>
                      <a:pPr algn="l">
                        <a:lnSpc>
                          <a:spcPct val="115000"/>
                        </a:lnSpc>
                        <a:spcAft>
                          <a:spcPts val="1000"/>
                        </a:spcAft>
                      </a:pPr>
                      <a:r>
                        <a:rPr lang="en-US" sz="1000" dirty="0"/>
                        <a:t>Yours sincerely</a:t>
                      </a:r>
                      <a:endParaRPr lang="ru-RU" sz="1000" dirty="0"/>
                    </a:p>
                    <a:p>
                      <a:pPr algn="l">
                        <a:lnSpc>
                          <a:spcPct val="115000"/>
                        </a:lnSpc>
                        <a:spcAft>
                          <a:spcPts val="1000"/>
                        </a:spcAft>
                      </a:pPr>
                      <a:r>
                        <a:rPr lang="en-US" sz="1000" dirty="0"/>
                        <a:t>  </a:t>
                      </a:r>
                      <a:r>
                        <a:rPr lang="en-US" sz="1400" dirty="0"/>
                        <a:t> David </a:t>
                      </a:r>
                      <a:r>
                        <a:rPr lang="en-US" sz="1400" dirty="0" err="1"/>
                        <a:t>Choi</a:t>
                      </a:r>
                      <a:endParaRPr lang="ru-RU" sz="1400" dirty="0"/>
                    </a:p>
                    <a:p>
                      <a:pPr algn="l">
                        <a:lnSpc>
                          <a:spcPct val="115000"/>
                        </a:lnSpc>
                        <a:spcAft>
                          <a:spcPts val="1000"/>
                        </a:spcAft>
                      </a:pPr>
                      <a:r>
                        <a:rPr lang="en-US" sz="1000" dirty="0"/>
                        <a:t>David </a:t>
                      </a:r>
                      <a:r>
                        <a:rPr lang="en-US" sz="1000" dirty="0" err="1"/>
                        <a:t>Choi</a:t>
                      </a:r>
                      <a:r>
                        <a:rPr lang="en-US" sz="1000" dirty="0"/>
                        <a:t/>
                      </a:r>
                      <a:br>
                        <a:rPr lang="en-US" sz="1000" dirty="0"/>
                      </a:br>
                      <a:r>
                        <a:rPr lang="en-US" sz="1000" dirty="0"/>
                        <a:t>Distributions Manager</a:t>
                      </a:r>
                      <a:endParaRPr lang="ru-RU" sz="1000" dirty="0">
                        <a:latin typeface="Arial" pitchFamily="34" charset="0"/>
                        <a:ea typeface="Calibri"/>
                        <a:cs typeface="Arial" pitchFamily="34" charset="0"/>
                      </a:endParaRPr>
                    </a:p>
                  </a:txBody>
                  <a:tcPr marL="88766" marR="88766" marT="88766" marB="88766" anchor="ctr">
                    <a:solidFill>
                      <a:schemeClr val="bg1"/>
                    </a:solidFill>
                  </a:tcPr>
                </a:tc>
              </a:tr>
            </a:tbl>
          </a:graphicData>
        </a:graphic>
      </p:graphicFrame>
      <p:pic>
        <p:nvPicPr>
          <p:cNvPr id="28675" name="Picture 3" descr="C:\Documents and Settings\Администратор\Мои документы\Мои рисунки\Организатор клипов (Microsoft)\j0356744.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91250" y="4670425"/>
            <a:ext cx="752475" cy="103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32560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heel(4)">
                                      <p:cBhvr>
                                        <p:cTn id="7" dur="2000"/>
                                        <p:tgtEl>
                                          <p:spTgt spid="28674"/>
                                        </p:tgtEl>
                                      </p:cBhvr>
                                    </p:animEffect>
                                  </p:childTnLst>
                                </p:cTn>
                              </p:par>
                              <p:par>
                                <p:cTn id="8" presetID="21" presetClass="entr" presetSubtype="4" fill="hold" nodeType="withEffect">
                                  <p:stCondLst>
                                    <p:cond delay="0"/>
                                  </p:stCondLst>
                                  <p:childTnLst>
                                    <p:set>
                                      <p:cBhvr>
                                        <p:cTn id="9" dur="1" fill="hold">
                                          <p:stCondLst>
                                            <p:cond delay="0"/>
                                          </p:stCondLst>
                                        </p:cTn>
                                        <p:tgtEl>
                                          <p:spTgt spid="28675"/>
                                        </p:tgtEl>
                                        <p:attrNameLst>
                                          <p:attrName>style.visibility</p:attrName>
                                        </p:attrNameLst>
                                      </p:cBhvr>
                                      <p:to>
                                        <p:strVal val="visible"/>
                                      </p:to>
                                    </p:set>
                                    <p:animEffect transition="in" filter="wheel(4)">
                                      <p:cBhvr>
                                        <p:cTn id="10" dur="2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incoming\incoming\Организатор клипов (Microsoft)\blackboard_clipart_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7050" y="806450"/>
            <a:ext cx="3209925" cy="163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Прямоугольник 2"/>
          <p:cNvSpPr/>
          <p:nvPr/>
        </p:nvSpPr>
        <p:spPr>
          <a:xfrm>
            <a:off x="1141412" y="1141412"/>
            <a:ext cx="2040239" cy="923330"/>
          </a:xfrm>
          <a:prstGeom prst="rect">
            <a:avLst/>
          </a:prstGeom>
          <a:noFill/>
        </p:spPr>
        <p:txBody>
          <a:bodyPr wrap="none">
            <a:spAutoFit/>
          </a:bodyPr>
          <a:lstStyle/>
          <a:p>
            <a:pPr algn="ctr" fontAlgn="auto">
              <a:spcBef>
                <a:spcPts val="0"/>
              </a:spcBef>
              <a:spcAft>
                <a:spcPts val="0"/>
              </a:spcAft>
              <a:defRPr/>
            </a:pPr>
            <a:r>
              <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notice</a:t>
            </a:r>
            <a:endPar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4" name="Прямоугольник 3"/>
          <p:cNvSpPr/>
          <p:nvPr/>
        </p:nvSpPr>
        <p:spPr>
          <a:xfrm>
            <a:off x="4083050" y="1162050"/>
            <a:ext cx="4572000" cy="1200150"/>
          </a:xfrm>
          <a:prstGeom prst="rect">
            <a:avLst/>
          </a:prstGeom>
        </p:spPr>
        <p:txBody>
          <a:bodyPr>
            <a:spAutoFit/>
          </a:bodyPr>
          <a:lstStyle/>
          <a:p>
            <a:pPr algn="ctr" fontAlgn="auto">
              <a:spcBef>
                <a:spcPts val="0"/>
              </a:spcBef>
              <a:spcAft>
                <a:spcPts val="0"/>
              </a:spcAft>
              <a:defRPr/>
            </a:pPr>
            <a:r>
              <a:rPr lang="en-GB" sz="2400" b="1" dirty="0">
                <a:solidFill>
                  <a:schemeClr val="accent2">
                    <a:lumMod val="50000"/>
                  </a:schemeClr>
                </a:solidFill>
                <a:latin typeface="+mn-lt"/>
              </a:rPr>
              <a:t>the following terms of delivery frequently used in business letters:</a:t>
            </a:r>
            <a:endParaRPr lang="ru-RU" sz="2400" b="1" dirty="0">
              <a:solidFill>
                <a:schemeClr val="accent2">
                  <a:lumMod val="50000"/>
                </a:schemeClr>
              </a:solidFill>
              <a:latin typeface="+mn-lt"/>
            </a:endParaRPr>
          </a:p>
        </p:txBody>
      </p:sp>
      <p:sp>
        <p:nvSpPr>
          <p:cNvPr id="1027" name="Rectangle 3"/>
          <p:cNvSpPr>
            <a:spLocks noChangeArrowheads="1"/>
          </p:cNvSpPr>
          <p:nvPr/>
        </p:nvSpPr>
        <p:spPr bwMode="auto">
          <a:xfrm>
            <a:off x="571500" y="2895600"/>
            <a:ext cx="7861300" cy="2986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269875"/>
            <a:r>
              <a:rPr lang="en-GB" b="1">
                <a:solidFill>
                  <a:srgbClr val="002060"/>
                </a:solidFill>
                <a:ea typeface="Times New Roman" pitchFamily="18" charset="0"/>
                <a:cs typeface="Arial" charset="0"/>
              </a:rPr>
              <a:t>F.o.b.</a:t>
            </a:r>
            <a:r>
              <a:rPr lang="en-GB" sz="1400">
                <a:ea typeface="Times New Roman" pitchFamily="18" charset="0"/>
                <a:cs typeface="Arial" charset="0"/>
              </a:rPr>
              <a:t> – free on board – means that the seller bears responsibility for the goods until they are delivered to the port and placed on board the ship, which will further deliver them to the port of destination. Accordingly, the price, which the buyer pays, doesn't include transportation and insurance in transit.</a:t>
            </a:r>
            <a:endParaRPr lang="ru-RU" sz="1400">
              <a:ea typeface="Times New Roman" pitchFamily="18" charset="0"/>
              <a:cs typeface="Arial" charset="0"/>
            </a:endParaRPr>
          </a:p>
          <a:p>
            <a:pPr indent="269875" eaLnBrk="0" hangingPunct="0"/>
            <a:r>
              <a:rPr lang="en-GB" b="1">
                <a:solidFill>
                  <a:srgbClr val="002060"/>
                </a:solidFill>
                <a:ea typeface="Times New Roman" pitchFamily="18" charset="0"/>
                <a:cs typeface="Arial" charset="0"/>
              </a:rPr>
              <a:t>C.i.f.</a:t>
            </a:r>
            <a:r>
              <a:rPr lang="en-GB" sz="1400">
                <a:ea typeface="Times New Roman" pitchFamily="18" charset="0"/>
                <a:cs typeface="Arial" charset="0"/>
              </a:rPr>
              <a:t> – cost, insurance, freight – means that the seller bears responsibility for the goods during all the way to the port of destination – charters the vessel, organizes loading and insurance payments – everything up to the final point; all these payments are, of course, included into the price paid buy the buyer.</a:t>
            </a:r>
            <a:endParaRPr lang="en-GB" sz="1400" b="1">
              <a:ea typeface="Times New Roman" pitchFamily="18" charset="0"/>
              <a:cs typeface="Arial" charset="0"/>
            </a:endParaRPr>
          </a:p>
          <a:p>
            <a:pPr indent="269875" eaLnBrk="0" hangingPunct="0"/>
            <a:r>
              <a:rPr lang="en-GB" b="1">
                <a:solidFill>
                  <a:srgbClr val="002060"/>
                </a:solidFill>
                <a:ea typeface="Times New Roman" pitchFamily="18" charset="0"/>
                <a:cs typeface="Arial" charset="0"/>
              </a:rPr>
              <a:t>Ex-works</a:t>
            </a:r>
            <a:r>
              <a:rPr lang="en-GB">
                <a:solidFill>
                  <a:srgbClr val="002060"/>
                </a:solidFill>
                <a:ea typeface="Times New Roman" pitchFamily="18" charset="0"/>
                <a:cs typeface="Arial" charset="0"/>
              </a:rPr>
              <a:t> </a:t>
            </a:r>
            <a:r>
              <a:rPr lang="en-GB" sz="1400">
                <a:ea typeface="Times New Roman" pitchFamily="18" charset="0"/>
                <a:cs typeface="Arial" charset="0"/>
              </a:rPr>
              <a:t>– free from the factory – means that the seller bears no responsibility for the goods after they leave factory gates.</a:t>
            </a:r>
            <a:r>
              <a:rPr lang="ru-RU" sz="1400">
                <a:cs typeface="Arial" charset="0"/>
              </a:rPr>
              <a:t> </a:t>
            </a:r>
            <a:endParaRPr lang="en-US" sz="1400">
              <a:cs typeface="Arial" charset="0"/>
            </a:endParaRPr>
          </a:p>
          <a:p>
            <a:pPr indent="269875" eaLnBrk="0" hangingPunct="0"/>
            <a:r>
              <a:rPr lang="en-GB" b="1">
                <a:solidFill>
                  <a:srgbClr val="002060"/>
                </a:solidFill>
                <a:cs typeface="Arial" charset="0"/>
              </a:rPr>
              <a:t>c.a.f.</a:t>
            </a:r>
            <a:r>
              <a:rPr lang="en-GB" sz="1400">
                <a:cs typeface="Arial" charset="0"/>
              </a:rPr>
              <a:t> – cost and freight paid</a:t>
            </a:r>
          </a:p>
          <a:p>
            <a:pPr indent="269875" eaLnBrk="0" hangingPunct="0"/>
            <a:r>
              <a:rPr lang="en-GB" b="1">
                <a:solidFill>
                  <a:srgbClr val="002060"/>
                </a:solidFill>
                <a:cs typeface="Arial" charset="0"/>
              </a:rPr>
              <a:t>f.a.s.</a:t>
            </a:r>
            <a:r>
              <a:rPr lang="en-GB" sz="1400">
                <a:cs typeface="Arial" charset="0"/>
              </a:rPr>
              <a:t> – free along side boat</a:t>
            </a:r>
            <a:endParaRPr lang="ru-RU" sz="1400">
              <a:cs typeface="Arial" charset="0"/>
            </a:endParaRPr>
          </a:p>
        </p:txBody>
      </p:sp>
      <p:sp>
        <p:nvSpPr>
          <p:cNvPr id="6" name="Прямоугольник 5"/>
          <p:cNvSpPr/>
          <p:nvPr/>
        </p:nvSpPr>
        <p:spPr>
          <a:xfrm>
            <a:off x="4171950" y="5607050"/>
            <a:ext cx="4572000" cy="923330"/>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en-GB" b="1" dirty="0"/>
              <a:t>They are all enumerated in a document called “</a:t>
            </a:r>
            <a:r>
              <a:rPr lang="en-GB" b="1" dirty="0" err="1"/>
              <a:t>Incoterms</a:t>
            </a:r>
            <a:r>
              <a:rPr lang="en-GB" b="1" dirty="0"/>
              <a:t>” which is issued every several years.</a:t>
            </a:r>
            <a:endParaRPr lang="ru-RU" b="1" dirty="0"/>
          </a:p>
        </p:txBody>
      </p:sp>
    </p:spTree>
    <p:extLst>
      <p:ext uri="{BB962C8B-B14F-4D97-AF65-F5344CB8AC3E}">
        <p14:creationId xmlns:p14="http://schemas.microsoft.com/office/powerpoint/2010/main" xmlns="" val="25622081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1000"/>
                                        <p:tgtEl>
                                          <p:spTgt spid="3"/>
                                        </p:tgtEl>
                                        <p:attrNameLst>
                                          <p:attrName>style.color</p:attrName>
                                        </p:attrNameLst>
                                      </p:cBhvr>
                                      <p:tavLst>
                                        <p:tav tm="0">
                                          <p:val>
                                            <p:clrVal>
                                              <a:schemeClr val="bg1"/>
                                            </p:clrVal>
                                          </p:val>
                                        </p:tav>
                                        <p:tav tm="50000">
                                          <p:val>
                                            <p:clrVal>
                                              <a:schemeClr val="bg1"/>
                                            </p:clrVal>
                                          </p:val>
                                        </p:tav>
                                      </p:tavLst>
                                    </p:anim>
                                    <p:anim calcmode="discrete" valueType="clr">
                                      <p:cBhvr>
                                        <p:cTn id="8" dur="1000"/>
                                        <p:tgtEl>
                                          <p:spTgt spid="3"/>
                                        </p:tgtEl>
                                        <p:attrNameLst>
                                          <p:attrName>fillcolor</p:attrName>
                                        </p:attrNameLst>
                                      </p:cBhvr>
                                      <p:tavLst>
                                        <p:tav tm="0">
                                          <p:val>
                                            <p:clrVal>
                                              <a:schemeClr val="accent2"/>
                                            </p:clrVal>
                                          </p:val>
                                        </p:tav>
                                        <p:tav tm="50000">
                                          <p:val>
                                            <p:clrVal>
                                              <a:schemeClr val="hlink"/>
                                            </p:clrVal>
                                          </p:val>
                                        </p:tav>
                                      </p:tavLst>
                                    </p:anim>
                                    <p:set>
                                      <p:cBhvr>
                                        <p:cTn id="9" dur="1000"/>
                                        <p:tgtEl>
                                          <p:spTgt spid="3"/>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027">
                                            <p:txEl>
                                              <p:pRg st="0" end="0"/>
                                            </p:txEl>
                                          </p:spTgt>
                                        </p:tgtEl>
                                        <p:attrNameLst>
                                          <p:attrName>style.visibility</p:attrName>
                                        </p:attrNameLst>
                                      </p:cBhvr>
                                      <p:to>
                                        <p:strVal val="visible"/>
                                      </p:to>
                                    </p:set>
                                    <p:animEffect transition="in" filter="fade">
                                      <p:cBhvr>
                                        <p:cTn id="21" dur="1000"/>
                                        <p:tgtEl>
                                          <p:spTgt spid="1027">
                                            <p:txEl>
                                              <p:pRg st="0" end="0"/>
                                            </p:txEl>
                                          </p:spTgt>
                                        </p:tgtEl>
                                      </p:cBhvr>
                                    </p:animEffect>
                                    <p:anim calcmode="lin" valueType="num">
                                      <p:cBhvr>
                                        <p:cTn id="22"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027">
                                            <p:txEl>
                                              <p:pRg st="1" end="1"/>
                                            </p:txEl>
                                          </p:spTgt>
                                        </p:tgtEl>
                                        <p:attrNameLst>
                                          <p:attrName>style.visibility</p:attrName>
                                        </p:attrNameLst>
                                      </p:cBhvr>
                                      <p:to>
                                        <p:strVal val="visible"/>
                                      </p:to>
                                    </p:set>
                                    <p:animEffect transition="in" filter="fade">
                                      <p:cBhvr>
                                        <p:cTn id="28" dur="1000"/>
                                        <p:tgtEl>
                                          <p:spTgt spid="1027">
                                            <p:txEl>
                                              <p:pRg st="1" end="1"/>
                                            </p:txEl>
                                          </p:spTgt>
                                        </p:tgtEl>
                                      </p:cBhvr>
                                    </p:animEffect>
                                    <p:anim calcmode="lin" valueType="num">
                                      <p:cBhvr>
                                        <p:cTn id="29" dur="10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0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027">
                                            <p:txEl>
                                              <p:pRg st="2" end="2"/>
                                            </p:txEl>
                                          </p:spTgt>
                                        </p:tgtEl>
                                        <p:attrNameLst>
                                          <p:attrName>style.visibility</p:attrName>
                                        </p:attrNameLst>
                                      </p:cBhvr>
                                      <p:to>
                                        <p:strVal val="visible"/>
                                      </p:to>
                                    </p:set>
                                    <p:animEffect transition="in" filter="fade">
                                      <p:cBhvr>
                                        <p:cTn id="35" dur="1000"/>
                                        <p:tgtEl>
                                          <p:spTgt spid="1027">
                                            <p:txEl>
                                              <p:pRg st="2" end="2"/>
                                            </p:txEl>
                                          </p:spTgt>
                                        </p:tgtEl>
                                      </p:cBhvr>
                                    </p:animEffect>
                                    <p:anim calcmode="lin" valueType="num">
                                      <p:cBhvr>
                                        <p:cTn id="36" dur="10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10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1027">
                                            <p:txEl>
                                              <p:pRg st="3" end="3"/>
                                            </p:txEl>
                                          </p:spTgt>
                                        </p:tgtEl>
                                        <p:attrNameLst>
                                          <p:attrName>style.visibility</p:attrName>
                                        </p:attrNameLst>
                                      </p:cBhvr>
                                      <p:to>
                                        <p:strVal val="visible"/>
                                      </p:to>
                                    </p:set>
                                    <p:animEffect transition="in" filter="fade">
                                      <p:cBhvr>
                                        <p:cTn id="42" dur="1000"/>
                                        <p:tgtEl>
                                          <p:spTgt spid="1027">
                                            <p:txEl>
                                              <p:pRg st="3" end="3"/>
                                            </p:txEl>
                                          </p:spTgt>
                                        </p:tgtEl>
                                      </p:cBhvr>
                                    </p:animEffect>
                                    <p:anim calcmode="lin" valueType="num">
                                      <p:cBhvr>
                                        <p:cTn id="43" dur="10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102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1027">
                                            <p:txEl>
                                              <p:pRg st="4" end="4"/>
                                            </p:txEl>
                                          </p:spTgt>
                                        </p:tgtEl>
                                        <p:attrNameLst>
                                          <p:attrName>style.visibility</p:attrName>
                                        </p:attrNameLst>
                                      </p:cBhvr>
                                      <p:to>
                                        <p:strVal val="visible"/>
                                      </p:to>
                                    </p:set>
                                    <p:animEffect transition="in" filter="fade">
                                      <p:cBhvr>
                                        <p:cTn id="49" dur="1000"/>
                                        <p:tgtEl>
                                          <p:spTgt spid="1027">
                                            <p:txEl>
                                              <p:pRg st="4" end="4"/>
                                            </p:txEl>
                                          </p:spTgt>
                                        </p:tgtEl>
                                      </p:cBhvr>
                                    </p:animEffect>
                                    <p:anim calcmode="lin" valueType="num">
                                      <p:cBhvr>
                                        <p:cTn id="50" dur="10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102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1" presetClass="entr" presetSubtype="4"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heel(4)">
                                      <p:cBhvr>
                                        <p:cTn id="5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272323" cy="923330"/>
          </a:xfrm>
          <a:prstGeom prst="rect">
            <a:avLst/>
          </a:prstGeom>
          <a:noFill/>
        </p:spPr>
        <p:txBody>
          <a:bodyPr wrap="none">
            <a:spAutoFit/>
          </a:bodyPr>
          <a:lstStyle/>
          <a:p>
            <a:pPr lvl="1" algn="ctr" fontAlgn="auto">
              <a:spcBef>
                <a:spcPts val="0"/>
              </a:spcBef>
              <a:spcAft>
                <a:spcPts val="0"/>
              </a:spcAft>
              <a:defRPr/>
            </a:pP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ADDITION</a:t>
            </a:r>
            <a:endParaRPr lang="ru-R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3" name="Прямоугольник 2"/>
          <p:cNvSpPr/>
          <p:nvPr/>
        </p:nvSpPr>
        <p:spPr>
          <a:xfrm>
            <a:off x="0" y="939800"/>
            <a:ext cx="9144000" cy="646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fontAlgn="auto">
              <a:spcBef>
                <a:spcPts val="0"/>
              </a:spcBef>
              <a:spcAft>
                <a:spcPts val="0"/>
              </a:spcAft>
              <a:defRPr/>
            </a:pPr>
            <a:r>
              <a:rPr lang="en-US" dirty="0">
                <a:latin typeface="Arial Black" pitchFamily="34" charset="0"/>
              </a:rPr>
              <a:t>Unless otherwise indicated by the foundation, the contents will generally follow this format:</a:t>
            </a:r>
            <a:endParaRPr lang="ru-RU" dirty="0">
              <a:latin typeface="Arial Black" pitchFamily="34" charset="0"/>
            </a:endParaRPr>
          </a:p>
        </p:txBody>
      </p:sp>
      <p:sp>
        <p:nvSpPr>
          <p:cNvPr id="30721" name="Rectangle 1"/>
          <p:cNvSpPr>
            <a:spLocks noChangeArrowheads="1"/>
          </p:cNvSpPr>
          <p:nvPr/>
        </p:nvSpPr>
        <p:spPr bwMode="auto">
          <a:xfrm>
            <a:off x="527050" y="1695450"/>
            <a:ext cx="8489950" cy="4893647"/>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rPr>
              <a:t>Opening Paragraph</a:t>
            </a: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This serves as your summary statement.</a:t>
            </a:r>
            <a:endParaRPr lang="ru-RU" sz="1600" dirty="0">
              <a:latin typeface="Arial" pitchFamily="34"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It should be able to stand-alone. If the reviewer reads nothing else they should know what you want to do from reading this paragraph.  Make it clear what you want the reader to do (</a:t>
            </a:r>
            <a:r>
              <a:rPr lang="en-US" sz="1600" dirty="0" err="1">
                <a:solidFill>
                  <a:srgbClr val="000000"/>
                </a:solidFill>
                <a:latin typeface="Arial" pitchFamily="34" charset="0"/>
                <a:ea typeface="Times New Roman" pitchFamily="18" charset="0"/>
                <a:cs typeface="Arial" pitchFamily="34" charset="0"/>
              </a:rPr>
              <a:t>ie</a:t>
            </a:r>
            <a:r>
              <a:rPr lang="en-US" sz="1600" dirty="0">
                <a:solidFill>
                  <a:srgbClr val="000000"/>
                </a:solidFill>
                <a:latin typeface="Arial" pitchFamily="34" charset="0"/>
                <a:ea typeface="Times New Roman" pitchFamily="18" charset="0"/>
                <a:cs typeface="Arial" pitchFamily="34" charset="0"/>
              </a:rPr>
              <a:t>: consider funding the project)</a:t>
            </a:r>
            <a:endParaRPr lang="ru-RU" sz="1600" dirty="0">
              <a:latin typeface="Arial" pitchFamily="34"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Answer the following: who wants to do what? how much is being requested? is this a portion of a larger project cost? over what period of time is money being requested?</a:t>
            </a:r>
            <a:endParaRPr lang="ru-RU" sz="1600" dirty="0">
              <a:latin typeface="Arial" pitchFamily="34" charset="0"/>
              <a:cs typeface="Arial" pitchFamily="34" charset="0"/>
            </a:endParaRPr>
          </a:p>
          <a:p>
            <a:pPr algn="just" eaLnBrk="0" hangingPunct="0">
              <a:defRPr/>
            </a:pPr>
            <a:endParaRPr lang="en-US" sz="1600" dirty="0">
              <a:solidFill>
                <a:srgbClr val="000000"/>
              </a:solidFill>
              <a:latin typeface="Arial" pitchFamily="34" charset="0"/>
              <a:ea typeface="Times New Roman" pitchFamily="18"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Example:  “The School of Nursing at the University of Massachusetts at Amherst (UMass) seeks support for developing an innovative undergraduate and graduate curriculum in psychiatric mental health nursing that will prepare expert nurse clinicians in the delivery of mental health services to at-risk adolescents in the community setting. We are requesting $87,000 over a two year period.”</a:t>
            </a:r>
            <a:endParaRPr lang="ru-RU" sz="1600" dirty="0">
              <a:latin typeface="Arial" pitchFamily="34" charset="0"/>
              <a:cs typeface="Arial" pitchFamily="34" charset="0"/>
            </a:endParaRPr>
          </a:p>
          <a:p>
            <a:pPr algn="just" eaLnBrk="0" hangingPunct="0">
              <a:defRPr/>
            </a:pPr>
            <a:endParaRPr lang="en-US" sz="1600" dirty="0">
              <a:solidFill>
                <a:srgbClr val="000000"/>
              </a:solidFill>
              <a:latin typeface="Arial" pitchFamily="34" charset="0"/>
              <a:ea typeface="Times New Roman" pitchFamily="18"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You also may want to say if you are responding to an RFP (Request for Proposals) or make the connection between the foundation’s interest and your project.</a:t>
            </a:r>
            <a:endParaRPr lang="ru-RU" sz="1600" dirty="0">
              <a:latin typeface="Arial" pitchFamily="34" charset="0"/>
              <a:cs typeface="Arial" pitchFamily="34" charset="0"/>
            </a:endParaRPr>
          </a:p>
          <a:p>
            <a:pPr algn="just" eaLnBrk="0" hangingPunct="0">
              <a:defRPr/>
            </a:pPr>
            <a:r>
              <a:rPr lang="en-US" sz="1600" dirty="0">
                <a:solidFill>
                  <a:srgbClr val="000000"/>
                </a:solidFill>
                <a:latin typeface="Arial" pitchFamily="34" charset="0"/>
                <a:ea typeface="Times New Roman" pitchFamily="18" charset="0"/>
                <a:cs typeface="Arial" pitchFamily="34" charset="0"/>
              </a:rPr>
              <a:t>Keep this paragraph short!  You will have time later for explaining your rationale for why you want to do the project, your methodology, or for establishing your credibility.</a:t>
            </a:r>
            <a:endParaRPr lang="en-US" sz="1600" dirty="0">
              <a:latin typeface="Arial" pitchFamily="34" charset="0"/>
              <a:cs typeface="Arial" pitchFamily="34" charset="0"/>
            </a:endParaRPr>
          </a:p>
        </p:txBody>
      </p:sp>
      <p:pic>
        <p:nvPicPr>
          <p:cNvPr id="30722"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016250" y="1651000"/>
            <a:ext cx="512763"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23876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26543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34099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0" y="41211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55880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60769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75970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1000"/>
                                        <p:tgtEl>
                                          <p:spTgt spid="3"/>
                                        </p:tgtEl>
                                      </p:cBhvr>
                                    </p:animEffect>
                                  </p:childTnLst>
                                </p:cTn>
                              </p:par>
                              <p:par>
                                <p:cTn id="13" presetID="42" presetClass="entr" presetSubtype="0" fill="hold" nodeType="withEffect">
                                  <p:stCondLst>
                                    <p:cond delay="0"/>
                                  </p:stCondLst>
                                  <p:childTnLst>
                                    <p:set>
                                      <p:cBhvr>
                                        <p:cTn id="14" dur="1" fill="hold">
                                          <p:stCondLst>
                                            <p:cond delay="0"/>
                                          </p:stCondLst>
                                        </p:cTn>
                                        <p:tgtEl>
                                          <p:spTgt spid="30722"/>
                                        </p:tgtEl>
                                        <p:attrNameLst>
                                          <p:attrName>style.visibility</p:attrName>
                                        </p:attrNameLst>
                                      </p:cBhvr>
                                      <p:to>
                                        <p:strVal val="visible"/>
                                      </p:to>
                                    </p:set>
                                    <p:animEffect transition="in" filter="fade">
                                      <p:cBhvr>
                                        <p:cTn id="15" dur="1000"/>
                                        <p:tgtEl>
                                          <p:spTgt spid="30722"/>
                                        </p:tgtEl>
                                      </p:cBhvr>
                                    </p:animEffect>
                                    <p:anim calcmode="lin" valueType="num">
                                      <p:cBhvr>
                                        <p:cTn id="16" dur="1000" fill="hold"/>
                                        <p:tgtEl>
                                          <p:spTgt spid="30722"/>
                                        </p:tgtEl>
                                        <p:attrNameLst>
                                          <p:attrName>ppt_x</p:attrName>
                                        </p:attrNameLst>
                                      </p:cBhvr>
                                      <p:tavLst>
                                        <p:tav tm="0">
                                          <p:val>
                                            <p:strVal val="#ppt_x"/>
                                          </p:val>
                                        </p:tav>
                                        <p:tav tm="100000">
                                          <p:val>
                                            <p:strVal val="#ppt_x"/>
                                          </p:val>
                                        </p:tav>
                                      </p:tavLst>
                                    </p:anim>
                                    <p:anim calcmode="lin" valueType="num">
                                      <p:cBhvr>
                                        <p:cTn id="17" dur="1000" fill="hold"/>
                                        <p:tgtEl>
                                          <p:spTgt spid="307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0723"/>
                                        </p:tgtEl>
                                        <p:attrNameLst>
                                          <p:attrName>style.visibility</p:attrName>
                                        </p:attrNameLst>
                                      </p:cBhvr>
                                      <p:to>
                                        <p:strVal val="visible"/>
                                      </p:to>
                                    </p:set>
                                    <p:animEffect transition="in" filter="fade">
                                      <p:cBhvr>
                                        <p:cTn id="20" dur="1000"/>
                                        <p:tgtEl>
                                          <p:spTgt spid="30723"/>
                                        </p:tgtEl>
                                      </p:cBhvr>
                                    </p:animEffect>
                                    <p:anim calcmode="lin" valueType="num">
                                      <p:cBhvr>
                                        <p:cTn id="21" dur="1000" fill="hold"/>
                                        <p:tgtEl>
                                          <p:spTgt spid="30723"/>
                                        </p:tgtEl>
                                        <p:attrNameLst>
                                          <p:attrName>ppt_x</p:attrName>
                                        </p:attrNameLst>
                                      </p:cBhvr>
                                      <p:tavLst>
                                        <p:tav tm="0">
                                          <p:val>
                                            <p:strVal val="#ppt_x"/>
                                          </p:val>
                                        </p:tav>
                                        <p:tav tm="100000">
                                          <p:val>
                                            <p:strVal val="#ppt_x"/>
                                          </p:val>
                                        </p:tav>
                                      </p:tavLst>
                                    </p:anim>
                                    <p:anim calcmode="lin" valueType="num">
                                      <p:cBhvr>
                                        <p:cTn id="22" dur="1000" fill="hold"/>
                                        <p:tgtEl>
                                          <p:spTgt spid="3072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272323" cy="923330"/>
          </a:xfrm>
          <a:prstGeom prst="rect">
            <a:avLst/>
          </a:prstGeom>
          <a:noFill/>
        </p:spPr>
        <p:txBody>
          <a:bodyPr wrap="none">
            <a:spAutoFit/>
          </a:bodyPr>
          <a:lstStyle/>
          <a:p>
            <a:pPr lvl="1" algn="ctr" fontAlgn="auto">
              <a:spcBef>
                <a:spcPts val="0"/>
              </a:spcBef>
              <a:spcAft>
                <a:spcPts val="0"/>
              </a:spcAft>
              <a:defRPr/>
            </a:pP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ADDITION</a:t>
            </a:r>
            <a:endParaRPr lang="ru-R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30721" name="Rectangle 1"/>
          <p:cNvSpPr>
            <a:spLocks noChangeArrowheads="1"/>
          </p:cNvSpPr>
          <p:nvPr/>
        </p:nvSpPr>
        <p:spPr bwMode="auto">
          <a:xfrm>
            <a:off x="654050" y="895350"/>
            <a:ext cx="8489950" cy="2000548"/>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Statement of Need (1-2 paragraphs)</a:t>
            </a: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endParaRP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This section answers the “why” of the project.</a:t>
            </a:r>
            <a:endParaRPr lang="ru-RU" sz="1600" dirty="0">
              <a:latin typeface="+mn-lt"/>
            </a:endParaRPr>
          </a:p>
          <a:p>
            <a:pPr fontAlgn="auto">
              <a:spcBef>
                <a:spcPts val="0"/>
              </a:spcBef>
              <a:spcAft>
                <a:spcPts val="0"/>
              </a:spcAft>
              <a:defRPr/>
            </a:pPr>
            <a:r>
              <a:rPr lang="en-US" sz="1600" dirty="0">
                <a:latin typeface="+mn-lt"/>
              </a:rPr>
              <a:t>Explain what issue you are addressing.</a:t>
            </a:r>
            <a:endParaRPr lang="ru-RU" sz="1600" dirty="0">
              <a:latin typeface="+mn-lt"/>
            </a:endParaRPr>
          </a:p>
          <a:p>
            <a:pPr fontAlgn="auto">
              <a:spcBef>
                <a:spcPts val="0"/>
              </a:spcBef>
              <a:spcAft>
                <a:spcPts val="0"/>
              </a:spcAft>
              <a:defRPr/>
            </a:pPr>
            <a:r>
              <a:rPr lang="en-US" sz="1600" dirty="0">
                <a:latin typeface="+mn-lt"/>
              </a:rPr>
              <a:t>Explain why you have chosen to respond to this set of issues in the way that you have.</a:t>
            </a:r>
            <a:endParaRPr lang="ru-RU" sz="1600" dirty="0">
              <a:latin typeface="+mn-lt"/>
            </a:endParaRPr>
          </a:p>
          <a:p>
            <a:pPr fontAlgn="auto">
              <a:spcBef>
                <a:spcPts val="0"/>
              </a:spcBef>
              <a:spcAft>
                <a:spcPts val="0"/>
              </a:spcAft>
              <a:defRPr/>
            </a:pPr>
            <a:r>
              <a:rPr lang="en-US" sz="1600" dirty="0">
                <a:latin typeface="+mn-lt"/>
              </a:rPr>
              <a:t>State briefly why this matters in the area in which you will be working.</a:t>
            </a:r>
            <a:endParaRPr lang="ru-RU" sz="1600" dirty="0">
              <a:latin typeface="+mn-lt"/>
            </a:endParaRPr>
          </a:p>
          <a:p>
            <a:pPr fontAlgn="auto">
              <a:spcBef>
                <a:spcPts val="0"/>
              </a:spcBef>
              <a:spcAft>
                <a:spcPts val="0"/>
              </a:spcAft>
              <a:defRPr/>
            </a:pPr>
            <a:r>
              <a:rPr lang="en-US" sz="1600" dirty="0">
                <a:latin typeface="+mn-lt"/>
              </a:rPr>
              <a:t>Note who benefits.  Make sure you can indicate the public good achieved.</a:t>
            </a:r>
            <a:endParaRPr lang="ru-RU" sz="1600" dirty="0">
              <a:latin typeface="+mn-lt"/>
            </a:endParaRPr>
          </a:p>
        </p:txBody>
      </p:sp>
      <p:pic>
        <p:nvPicPr>
          <p:cNvPr id="30722"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171700" y="895350"/>
            <a:ext cx="512763"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16510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18732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21399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0" y="23622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25844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
          <p:cNvSpPr>
            <a:spLocks noChangeArrowheads="1"/>
          </p:cNvSpPr>
          <p:nvPr/>
        </p:nvSpPr>
        <p:spPr bwMode="auto">
          <a:xfrm>
            <a:off x="654050" y="3295650"/>
            <a:ext cx="8489950" cy="2431435"/>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Project Activity (this will be the bulk of the letter)</a:t>
            </a: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endParaRP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This section answers the “what” and “how” of the project.</a:t>
            </a:r>
            <a:endParaRPr lang="ru-RU" sz="1600" dirty="0">
              <a:latin typeface="+mn-lt"/>
            </a:endParaRPr>
          </a:p>
          <a:p>
            <a:pPr fontAlgn="auto">
              <a:spcBef>
                <a:spcPts val="0"/>
              </a:spcBef>
              <a:spcAft>
                <a:spcPts val="0"/>
              </a:spcAft>
              <a:defRPr/>
            </a:pPr>
            <a:r>
              <a:rPr lang="en-US" sz="1600" dirty="0">
                <a:latin typeface="+mn-lt"/>
              </a:rPr>
              <a:t>Give a general overview of the activities involved. Give more detailed information to the degree that space allows</a:t>
            </a:r>
            <a:endParaRPr lang="ru-RU" sz="1600" dirty="0">
              <a:latin typeface="+mn-lt"/>
            </a:endParaRPr>
          </a:p>
          <a:p>
            <a:pPr fontAlgn="auto">
              <a:spcBef>
                <a:spcPts val="0"/>
              </a:spcBef>
              <a:spcAft>
                <a:spcPts val="0"/>
              </a:spcAft>
              <a:defRPr/>
            </a:pPr>
            <a:r>
              <a:rPr lang="en-US" sz="1600" dirty="0">
                <a:latin typeface="+mn-lt"/>
              </a:rPr>
              <a:t>Highlight why your approach is novel and deserving of the special attention that funding connotes.</a:t>
            </a:r>
            <a:endParaRPr lang="ru-RU" sz="1600" dirty="0">
              <a:latin typeface="+mn-lt"/>
            </a:endParaRPr>
          </a:p>
          <a:p>
            <a:pPr fontAlgn="auto">
              <a:spcBef>
                <a:spcPts val="0"/>
              </a:spcBef>
              <a:spcAft>
                <a:spcPts val="0"/>
              </a:spcAft>
              <a:defRPr/>
            </a:pPr>
            <a:r>
              <a:rPr lang="en-US" sz="1600" dirty="0">
                <a:latin typeface="+mn-lt"/>
              </a:rPr>
              <a:t>Indicate if there will be collaboration with other organizations and what their roles will be. Be specific about who does what.</a:t>
            </a:r>
            <a:endParaRPr lang="ru-RU" sz="1600" dirty="0">
              <a:latin typeface="+mn-lt"/>
            </a:endParaRPr>
          </a:p>
        </p:txBody>
      </p:sp>
      <p:pic>
        <p:nvPicPr>
          <p:cNvPr id="1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40513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42735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47879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0" y="52768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460500" y="3251200"/>
            <a:ext cx="512763"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9664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23"/>
                                        </p:tgtEl>
                                        <p:attrNameLst>
                                          <p:attrName>style.visibility</p:attrName>
                                        </p:attrNameLst>
                                      </p:cBhvr>
                                      <p:to>
                                        <p:strVal val="visible"/>
                                      </p:to>
                                    </p:set>
                                    <p:animEffect transition="in" filter="fade">
                                      <p:cBhvr>
                                        <p:cTn id="12" dur="1000"/>
                                        <p:tgtEl>
                                          <p:spTgt spid="30723"/>
                                        </p:tgtEl>
                                      </p:cBhvr>
                                    </p:animEffect>
                                    <p:anim calcmode="lin" valueType="num">
                                      <p:cBhvr>
                                        <p:cTn id="13" dur="1000" fill="hold"/>
                                        <p:tgtEl>
                                          <p:spTgt spid="30723"/>
                                        </p:tgtEl>
                                        <p:attrNameLst>
                                          <p:attrName>ppt_x</p:attrName>
                                        </p:attrNameLst>
                                      </p:cBhvr>
                                      <p:tavLst>
                                        <p:tav tm="0">
                                          <p:val>
                                            <p:strVal val="#ppt_x"/>
                                          </p:val>
                                        </p:tav>
                                        <p:tav tm="100000">
                                          <p:val>
                                            <p:strVal val="#ppt_x"/>
                                          </p:val>
                                        </p:tav>
                                      </p:tavLst>
                                    </p:anim>
                                    <p:anim calcmode="lin" valueType="num">
                                      <p:cBhvr>
                                        <p:cTn id="14" dur="1000" fill="hold"/>
                                        <p:tgtEl>
                                          <p:spTgt spid="307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272323" cy="923330"/>
          </a:xfrm>
          <a:prstGeom prst="rect">
            <a:avLst/>
          </a:prstGeom>
          <a:noFill/>
        </p:spPr>
        <p:txBody>
          <a:bodyPr wrap="none">
            <a:spAutoFit/>
          </a:bodyPr>
          <a:lstStyle/>
          <a:p>
            <a:pPr lvl="1" algn="ctr" fontAlgn="auto">
              <a:spcBef>
                <a:spcPts val="0"/>
              </a:spcBef>
              <a:spcAft>
                <a:spcPts val="0"/>
              </a:spcAft>
              <a:defRPr/>
            </a:pP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ADDITION</a:t>
            </a:r>
            <a:endParaRPr lang="ru-R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30721" name="Rectangle 1"/>
          <p:cNvSpPr>
            <a:spLocks noChangeArrowheads="1"/>
          </p:cNvSpPr>
          <p:nvPr/>
        </p:nvSpPr>
        <p:spPr bwMode="auto">
          <a:xfrm>
            <a:off x="654050" y="1162050"/>
            <a:ext cx="8489950" cy="2000548"/>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Outcomes (1-2 paragraphs; you can put this before or after the discussion of activities)</a:t>
            </a: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endParaRP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State the specific outcomes you hope to achieve.</a:t>
            </a:r>
          </a:p>
          <a:p>
            <a:pPr fontAlgn="auto">
              <a:spcBef>
                <a:spcPts val="0"/>
              </a:spcBef>
              <a:spcAft>
                <a:spcPts val="0"/>
              </a:spcAft>
              <a:defRPr/>
            </a:pPr>
            <a:r>
              <a:rPr lang="en-US" sz="1600" dirty="0">
                <a:latin typeface="+mn-lt"/>
              </a:rPr>
              <a:t> </a:t>
            </a:r>
          </a:p>
          <a:p>
            <a:pPr fontAlgn="auto">
              <a:spcBef>
                <a:spcPts val="0"/>
              </a:spcBef>
              <a:spcAft>
                <a:spcPts val="0"/>
              </a:spcAft>
              <a:defRPr/>
            </a:pPr>
            <a:r>
              <a:rPr lang="en-US" sz="1600" dirty="0">
                <a:latin typeface="+mn-lt"/>
              </a:rPr>
              <a:t>Indicate how evaluation is part of the project – how will you know you’ve achieved these outcomes?</a:t>
            </a:r>
            <a:endParaRPr lang="ru-RU" sz="1600" dirty="0">
              <a:latin typeface="+mn-lt"/>
            </a:endParaRPr>
          </a:p>
        </p:txBody>
      </p:sp>
      <p:pic>
        <p:nvPicPr>
          <p:cNvPr id="30722"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93750" y="1117600"/>
            <a:ext cx="512763"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21844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26987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
          <p:cNvSpPr>
            <a:spLocks noChangeArrowheads="1"/>
          </p:cNvSpPr>
          <p:nvPr/>
        </p:nvSpPr>
        <p:spPr bwMode="auto">
          <a:xfrm>
            <a:off x="654050" y="3531215"/>
            <a:ext cx="8489950" cy="1692771"/>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Credentials (1-2 paragraphs)</a:t>
            </a: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Demonstrate why your institution or your staff is best equipped to carry out this activity.</a:t>
            </a:r>
            <a:endParaRPr lang="ru-RU" sz="1600" dirty="0">
              <a:latin typeface="+mn-lt"/>
            </a:endParaRPr>
          </a:p>
          <a:p>
            <a:pPr fontAlgn="auto">
              <a:spcBef>
                <a:spcPts val="0"/>
              </a:spcBef>
              <a:spcAft>
                <a:spcPts val="0"/>
              </a:spcAft>
              <a:defRPr/>
            </a:pPr>
            <a:r>
              <a:rPr lang="en-US" sz="1600" dirty="0">
                <a:latin typeface="+mn-lt"/>
              </a:rPr>
              <a:t>Put any historic background about the institution here.</a:t>
            </a:r>
            <a:endParaRPr lang="ru-RU" sz="1600" dirty="0">
              <a:latin typeface="+mn-lt"/>
            </a:endParaRPr>
          </a:p>
          <a:p>
            <a:pPr fontAlgn="auto">
              <a:spcBef>
                <a:spcPts val="0"/>
              </a:spcBef>
              <a:spcAft>
                <a:spcPts val="0"/>
              </a:spcAft>
              <a:defRPr/>
            </a:pPr>
            <a:r>
              <a:rPr lang="en-US" sz="1600" dirty="0">
                <a:latin typeface="+mn-lt"/>
              </a:rPr>
              <a:t>Brag with substance. Indicate awards, rankings, and tangible measures that set you apart from your peers.</a:t>
            </a:r>
            <a:endParaRPr lang="ru-RU" sz="1600" dirty="0">
              <a:latin typeface="+mn-lt"/>
            </a:endParaRPr>
          </a:p>
        </p:txBody>
      </p:sp>
      <p:pic>
        <p:nvPicPr>
          <p:cNvPr id="1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42862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45085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47180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592388" y="3486150"/>
            <a:ext cx="512762"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152783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4272323" cy="923330"/>
          </a:xfrm>
          <a:prstGeom prst="rect">
            <a:avLst/>
          </a:prstGeom>
          <a:noFill/>
        </p:spPr>
        <p:txBody>
          <a:bodyPr wrap="none">
            <a:spAutoFit/>
          </a:bodyPr>
          <a:lstStyle/>
          <a:p>
            <a:pPr lvl="1" algn="ctr" fontAlgn="auto">
              <a:spcBef>
                <a:spcPts val="0"/>
              </a:spcBef>
              <a:spcAft>
                <a:spcPts val="0"/>
              </a:spcAft>
              <a:defRPr/>
            </a:pP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rPr>
              <a:t>ADDITION</a:t>
            </a:r>
            <a:endParaRPr lang="ru-R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endParaRPr>
          </a:p>
        </p:txBody>
      </p:sp>
      <p:sp>
        <p:nvSpPr>
          <p:cNvPr id="30721" name="Rectangle 1"/>
          <p:cNvSpPr>
            <a:spLocks noChangeArrowheads="1"/>
          </p:cNvSpPr>
          <p:nvPr/>
        </p:nvSpPr>
        <p:spPr bwMode="auto">
          <a:xfrm>
            <a:off x="654050" y="762000"/>
            <a:ext cx="8489950" cy="1938992"/>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Budget (1-2 paragraphs)</a:t>
            </a: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endParaRP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State what the total project cost will be and how much of that you would be requesting from the foundation. Indicate broad categories of activities to be funded.</a:t>
            </a:r>
            <a:endParaRPr lang="ru-RU" sz="1600" dirty="0">
              <a:latin typeface="+mn-lt"/>
            </a:endParaRPr>
          </a:p>
          <a:p>
            <a:pPr fontAlgn="auto">
              <a:spcBef>
                <a:spcPts val="0"/>
              </a:spcBef>
              <a:spcAft>
                <a:spcPts val="0"/>
              </a:spcAft>
              <a:defRPr/>
            </a:pPr>
            <a:r>
              <a:rPr lang="en-US" sz="1600" dirty="0">
                <a:latin typeface="+mn-lt"/>
              </a:rPr>
              <a:t>Include other sources of funding, both cash and in-kind. Especially indicate what your institution will contribute. Do not overlook the value of all in-kind contributions, including those of your collaborators.</a:t>
            </a:r>
            <a:endParaRPr lang="ru-RU" sz="1600" dirty="0">
              <a:latin typeface="+mn-lt"/>
            </a:endParaRPr>
          </a:p>
        </p:txBody>
      </p:sp>
      <p:pic>
        <p:nvPicPr>
          <p:cNvPr id="30722"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947988" y="738188"/>
            <a:ext cx="512762" cy="512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14541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19875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
          <p:cNvSpPr>
            <a:spLocks noChangeArrowheads="1"/>
          </p:cNvSpPr>
          <p:nvPr/>
        </p:nvSpPr>
        <p:spPr bwMode="auto">
          <a:xfrm>
            <a:off x="654050" y="2717800"/>
            <a:ext cx="8489950" cy="2246769"/>
          </a:xfrm>
          <a:prstGeom prst="rect">
            <a:avLst/>
          </a:prstGeom>
          <a:noFill/>
          <a:ln w="9525">
            <a:noFill/>
            <a:miter lim="800000"/>
            <a:headEnd/>
            <a:tailEnd/>
          </a:ln>
          <a:effectLst/>
        </p:spPr>
        <p:txBody>
          <a:bodyPr anchor="ctr">
            <a:spAutoFit/>
          </a:bodyPr>
          <a:lstStyle/>
          <a:p>
            <a:pPr algn="ctr">
              <a:defRPr/>
            </a:pPr>
            <a:r>
              <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rPr>
              <a:t>Closing (1 paragraph)</a:t>
            </a: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Offer to give any additional information the foundation might need.</a:t>
            </a:r>
            <a:endParaRPr lang="ru-RU" sz="1600" dirty="0">
              <a:latin typeface="+mn-lt"/>
            </a:endParaRPr>
          </a:p>
          <a:p>
            <a:pPr fontAlgn="auto">
              <a:spcBef>
                <a:spcPts val="0"/>
              </a:spcBef>
              <a:spcAft>
                <a:spcPts val="0"/>
              </a:spcAft>
              <a:defRPr/>
            </a:pPr>
            <a:r>
              <a:rPr lang="en-US" sz="1600" dirty="0">
                <a:latin typeface="+mn-lt"/>
              </a:rPr>
              <a:t>Give a contact name and contact information for foundation follow-up.</a:t>
            </a:r>
            <a:endParaRPr lang="ru-RU" sz="1600" dirty="0">
              <a:latin typeface="+mn-lt"/>
            </a:endParaRPr>
          </a:p>
          <a:p>
            <a:pPr fontAlgn="auto">
              <a:spcBef>
                <a:spcPts val="0"/>
              </a:spcBef>
              <a:spcAft>
                <a:spcPts val="0"/>
              </a:spcAft>
              <a:defRPr/>
            </a:pPr>
            <a:r>
              <a:rPr lang="en-US" sz="1600" dirty="0">
                <a:latin typeface="+mn-lt"/>
              </a:rPr>
              <a:t>Express appreciation for the reader’s attention or the opportunity to submit if it is in response to a Request for Proposals (RFP).</a:t>
            </a:r>
            <a:endParaRPr lang="ru-RU" sz="1600" dirty="0">
              <a:latin typeface="+mn-lt"/>
            </a:endParaRPr>
          </a:p>
          <a:p>
            <a:pPr fontAlgn="auto">
              <a:spcBef>
                <a:spcPts val="0"/>
              </a:spcBef>
              <a:spcAft>
                <a:spcPts val="0"/>
              </a:spcAft>
              <a:defRPr/>
            </a:pPr>
            <a:r>
              <a:rPr lang="en-US" sz="1600" dirty="0">
                <a:latin typeface="+mn-lt"/>
              </a:rPr>
              <a:t>Specifically indicate you are interested in discussing the project and will “contact their office” by a certain date (allowing time for them to receive and read the letter).</a:t>
            </a:r>
            <a:endParaRPr lang="ru-RU" sz="1600" dirty="0">
              <a:latin typeface="+mn-lt"/>
            </a:endParaRPr>
          </a:p>
        </p:txBody>
      </p:sp>
      <p:pic>
        <p:nvPicPr>
          <p:cNvPr id="13"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825" y="34734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36957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396240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0" y="44513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036888" y="2673350"/>
            <a:ext cx="512762"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1"/>
          <p:cNvSpPr>
            <a:spLocks noChangeArrowheads="1"/>
          </p:cNvSpPr>
          <p:nvPr/>
        </p:nvSpPr>
        <p:spPr bwMode="auto">
          <a:xfrm>
            <a:off x="654050" y="5073650"/>
            <a:ext cx="8489950" cy="1200329"/>
          </a:xfrm>
          <a:prstGeom prst="rect">
            <a:avLst/>
          </a:prstGeom>
          <a:noFill/>
          <a:ln w="9525">
            <a:noFill/>
            <a:miter lim="800000"/>
            <a:headEnd/>
            <a:tailEnd/>
          </a:ln>
          <a:effectLst/>
        </p:spPr>
        <p:txBody>
          <a:bodyPr anchor="ctr">
            <a:spAutoFit/>
          </a:bodyPr>
          <a:lstStyle/>
          <a:p>
            <a:pPr algn="ctr">
              <a:defRPr/>
            </a:pP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ea typeface="Times New Roman" pitchFamily="18" charset="0"/>
              <a:cs typeface="Arial" pitchFamily="34" charset="0"/>
            </a:endParaRPr>
          </a:p>
          <a:p>
            <a:pPr algn="ctr">
              <a:defRPr/>
            </a:pP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endParaRPr>
          </a:p>
          <a:p>
            <a:pPr fontAlgn="auto">
              <a:spcBef>
                <a:spcPts val="0"/>
              </a:spcBef>
              <a:spcAft>
                <a:spcPts val="0"/>
              </a:spcAft>
              <a:defRPr/>
            </a:pPr>
            <a:r>
              <a:rPr lang="en-US" sz="1600" dirty="0">
                <a:latin typeface="+mn-lt"/>
              </a:rPr>
              <a:t>Generally it is best to have the highest ranking person available sign the letter even if they are not identified as the “contact” person. This indicates institutional support</a:t>
            </a:r>
            <a:endParaRPr lang="ru-RU" sz="1600" dirty="0">
              <a:latin typeface="+mn-lt"/>
            </a:endParaRPr>
          </a:p>
        </p:txBody>
      </p:sp>
      <p:pic>
        <p:nvPicPr>
          <p:cNvPr id="19" name="Picture 2" descr="C:\Documents and Settings\Администратор\Мои документы\Мои рисунки\Организатор клипов (Microsoft)\j0178297.gif"/>
          <p:cNvPicPr>
            <a:picLocks noChangeAspect="1" noChangeArrowheads="1" noCrop="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882900" y="5073650"/>
            <a:ext cx="512763" cy="51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3" descr="C:\Documents and Settings\Администратор\Мои документы\Мои рисунки\Организатор клипов (Microsoft)\8anidot1a.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0350" y="5784850"/>
            <a:ext cx="1524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Прямоугольник 24">
            <a:hlinkClick r:id="rId6" action="ppaction://hlinksldjump"/>
          </p:cNvPr>
          <p:cNvSpPr/>
          <p:nvPr/>
        </p:nvSpPr>
        <p:spPr>
          <a:xfrm>
            <a:off x="7639050" y="6318250"/>
            <a:ext cx="1264000" cy="461665"/>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lgn="ctr" fontAlgn="auto">
              <a:spcBef>
                <a:spcPts val="0"/>
              </a:spcBef>
              <a:spcAft>
                <a:spcPts val="0"/>
              </a:spcAft>
              <a:defRPr/>
            </a:pPr>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Go back</a:t>
            </a:r>
            <a:endParaRPr lang="ru-RU"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xmlns="" val="3058811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anim calcmode="lin" valueType="num">
                                      <p:cBhvr>
                                        <p:cTn id="8" dur="1000" fill="hold"/>
                                        <p:tgtEl>
                                          <p:spTgt spid="30722"/>
                                        </p:tgtEl>
                                        <p:attrNameLst>
                                          <p:attrName>ppt_x</p:attrName>
                                        </p:attrNameLst>
                                      </p:cBhvr>
                                      <p:tavLst>
                                        <p:tav tm="0">
                                          <p:val>
                                            <p:strVal val="#ppt_x"/>
                                          </p:val>
                                        </p:tav>
                                        <p:tav tm="100000">
                                          <p:val>
                                            <p:strVal val="#ppt_x"/>
                                          </p:val>
                                        </p:tav>
                                      </p:tavLst>
                                    </p:anim>
                                    <p:anim calcmode="lin" valueType="num">
                                      <p:cBhvr>
                                        <p:cTn id="9" dur="1000" fill="hold"/>
                                        <p:tgtEl>
                                          <p:spTgt spid="307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23"/>
                                        </p:tgtEl>
                                        <p:attrNameLst>
                                          <p:attrName>style.visibility</p:attrName>
                                        </p:attrNameLst>
                                      </p:cBhvr>
                                      <p:to>
                                        <p:strVal val="visible"/>
                                      </p:to>
                                    </p:set>
                                    <p:animEffect transition="in" filter="fade">
                                      <p:cBhvr>
                                        <p:cTn id="12" dur="1000"/>
                                        <p:tgtEl>
                                          <p:spTgt spid="30723"/>
                                        </p:tgtEl>
                                      </p:cBhvr>
                                    </p:animEffect>
                                    <p:anim calcmode="lin" valueType="num">
                                      <p:cBhvr>
                                        <p:cTn id="13" dur="1000" fill="hold"/>
                                        <p:tgtEl>
                                          <p:spTgt spid="30723"/>
                                        </p:tgtEl>
                                        <p:attrNameLst>
                                          <p:attrName>ppt_x</p:attrName>
                                        </p:attrNameLst>
                                      </p:cBhvr>
                                      <p:tavLst>
                                        <p:tav tm="0">
                                          <p:val>
                                            <p:strVal val="#ppt_x"/>
                                          </p:val>
                                        </p:tav>
                                        <p:tav tm="100000">
                                          <p:val>
                                            <p:strVal val="#ppt_x"/>
                                          </p:val>
                                        </p:tav>
                                      </p:tavLst>
                                    </p:anim>
                                    <p:anim calcmode="lin" valueType="num">
                                      <p:cBhvr>
                                        <p:cTn id="14" dur="1000" fill="hold"/>
                                        <p:tgtEl>
                                          <p:spTgt spid="307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Прямоугольник 2"/>
          <p:cNvSpPr/>
          <p:nvPr/>
        </p:nvSpPr>
        <p:spPr>
          <a:xfrm>
            <a:off x="3194050" y="0"/>
            <a:ext cx="5156200" cy="68326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sz="1400" b="1" dirty="0"/>
              <a:t>__________</a:t>
            </a:r>
            <a:r>
              <a:rPr lang="en-US" sz="1000" b="1" dirty="0">
                <a:latin typeface="Arial" pitchFamily="34" charset="0"/>
                <a:cs typeface="Arial" pitchFamily="34" charset="0"/>
              </a:rPr>
              <a:t>Better Widget Makers, Inc.__________</a:t>
            </a:r>
          </a:p>
          <a:p>
            <a:pPr algn="ctr" fontAlgn="auto">
              <a:spcBef>
                <a:spcPts val="0"/>
              </a:spcBef>
              <a:spcAft>
                <a:spcPts val="0"/>
              </a:spcAft>
              <a:defRPr/>
            </a:pPr>
            <a:r>
              <a:rPr lang="en-US" sz="1000" dirty="0">
                <a:latin typeface="Arial" pitchFamily="34" charset="0"/>
                <a:cs typeface="Arial" pitchFamily="34" charset="0"/>
              </a:rPr>
              <a:t>5555 Widget Avenue</a:t>
            </a:r>
          </a:p>
          <a:p>
            <a:pPr algn="ctr" fontAlgn="auto">
              <a:spcBef>
                <a:spcPts val="0"/>
              </a:spcBef>
              <a:spcAft>
                <a:spcPts val="0"/>
              </a:spcAft>
              <a:defRPr/>
            </a:pPr>
            <a:r>
              <a:rPr lang="en-US" sz="1000" dirty="0">
                <a:latin typeface="Arial" pitchFamily="34" charset="0"/>
                <a:cs typeface="Arial" pitchFamily="34" charset="0"/>
              </a:rPr>
              <a:t>Silver City, CO 80456</a:t>
            </a:r>
          </a:p>
          <a:p>
            <a:pPr fontAlgn="auto">
              <a:spcBef>
                <a:spcPts val="0"/>
              </a:spcBef>
              <a:spcAft>
                <a:spcPts val="0"/>
              </a:spcAft>
              <a:defRPr/>
            </a:pPr>
            <a:endParaRPr lang="en-US" sz="1200" dirty="0">
              <a:latin typeface="Arial" pitchFamily="34" charset="0"/>
              <a:cs typeface="Arial" pitchFamily="34" charset="0"/>
            </a:endParaRPr>
          </a:p>
          <a:p>
            <a:pPr fontAlgn="auto">
              <a:spcBef>
                <a:spcPts val="0"/>
              </a:spcBef>
              <a:spcAft>
                <a:spcPts val="0"/>
              </a:spcAft>
              <a:defRPr/>
            </a:pPr>
            <a:endParaRPr lang="en-US" sz="12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September 26, 2003</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Mr. Russ Hamilton</a:t>
            </a:r>
          </a:p>
          <a:p>
            <a:pPr fontAlgn="auto">
              <a:spcBef>
                <a:spcPts val="0"/>
              </a:spcBef>
              <a:spcAft>
                <a:spcPts val="0"/>
              </a:spcAft>
              <a:defRPr/>
            </a:pPr>
            <a:r>
              <a:rPr lang="en-US" sz="1000" dirty="0">
                <a:latin typeface="Arial" pitchFamily="34" charset="0"/>
                <a:cs typeface="Arial" pitchFamily="34" charset="0"/>
              </a:rPr>
              <a:t>Vice President, Sales and Marketing</a:t>
            </a:r>
          </a:p>
          <a:p>
            <a:pPr fontAlgn="auto">
              <a:spcBef>
                <a:spcPts val="0"/>
              </a:spcBef>
              <a:spcAft>
                <a:spcPts val="0"/>
              </a:spcAft>
              <a:defRPr/>
            </a:pPr>
            <a:r>
              <a:rPr lang="en-US" sz="1000" dirty="0">
                <a:latin typeface="Arial" pitchFamily="34" charset="0"/>
                <a:cs typeface="Arial" pitchFamily="34" charset="0"/>
              </a:rPr>
              <a:t>Golden Bread Company</a:t>
            </a:r>
          </a:p>
          <a:p>
            <a:pPr fontAlgn="auto">
              <a:spcBef>
                <a:spcPts val="0"/>
              </a:spcBef>
              <a:spcAft>
                <a:spcPts val="0"/>
              </a:spcAft>
              <a:defRPr/>
            </a:pPr>
            <a:r>
              <a:rPr lang="en-US" sz="1000" dirty="0">
                <a:latin typeface="Arial" pitchFamily="34" charset="0"/>
                <a:cs typeface="Arial" pitchFamily="34" charset="0"/>
              </a:rPr>
              <a:t>123 Loaf Street</a:t>
            </a:r>
          </a:p>
          <a:p>
            <a:pPr fontAlgn="auto">
              <a:spcBef>
                <a:spcPts val="0"/>
              </a:spcBef>
              <a:spcAft>
                <a:spcPts val="0"/>
              </a:spcAft>
              <a:defRPr/>
            </a:pPr>
            <a:r>
              <a:rPr lang="en-US" sz="1000" dirty="0">
                <a:latin typeface="Arial" pitchFamily="34" charset="0"/>
                <a:cs typeface="Arial" pitchFamily="34" charset="0"/>
              </a:rPr>
              <a:t>Silver City, CO 80451</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Dear Mr. Hamilton:</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Construction on the new employee cafeteria at Better Widget Makers, Inc. is nearing</a:t>
            </a:r>
          </a:p>
          <a:p>
            <a:pPr fontAlgn="auto">
              <a:spcBef>
                <a:spcPts val="0"/>
              </a:spcBef>
              <a:spcAft>
                <a:spcPts val="0"/>
              </a:spcAft>
              <a:defRPr/>
            </a:pPr>
            <a:r>
              <a:rPr lang="en-US" sz="1000" dirty="0">
                <a:latin typeface="Arial" pitchFamily="34" charset="0"/>
                <a:cs typeface="Arial" pitchFamily="34" charset="0"/>
              </a:rPr>
              <a:t>completion and I am looking for a supplier capable of  fulfilling our weekly bakery needs.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Do you have an information packet that would help me project the cost of doing business</a:t>
            </a:r>
          </a:p>
          <a:p>
            <a:pPr fontAlgn="auto">
              <a:spcBef>
                <a:spcPts val="0"/>
              </a:spcBef>
              <a:spcAft>
                <a:spcPts val="0"/>
              </a:spcAft>
              <a:defRPr/>
            </a:pPr>
            <a:r>
              <a:rPr lang="en-US" sz="1000" dirty="0">
                <a:latin typeface="Arial" pitchFamily="34" charset="0"/>
                <a:cs typeface="Arial" pitchFamily="34" charset="0"/>
              </a:rPr>
              <a:t>with your company? We will need daily deliveries of pastries, pies, dinner rolls and</a:t>
            </a:r>
          </a:p>
          <a:p>
            <a:pPr fontAlgn="auto">
              <a:spcBef>
                <a:spcPts val="0"/>
              </a:spcBef>
              <a:spcAft>
                <a:spcPts val="0"/>
              </a:spcAft>
              <a:defRPr/>
            </a:pPr>
            <a:r>
              <a:rPr lang="en-US" sz="1000" dirty="0">
                <a:latin typeface="Arial" pitchFamily="34" charset="0"/>
                <a:cs typeface="Arial" pitchFamily="34" charset="0"/>
              </a:rPr>
              <a:t>sandwich bread. Our facility operates 24/7, Monday through Friday, with a flextime</a:t>
            </a:r>
          </a:p>
          <a:p>
            <a:pPr fontAlgn="auto">
              <a:spcBef>
                <a:spcPts val="0"/>
              </a:spcBef>
              <a:spcAft>
                <a:spcPts val="0"/>
              </a:spcAft>
              <a:defRPr/>
            </a:pPr>
            <a:r>
              <a:rPr lang="en-US" sz="1000" dirty="0">
                <a:latin typeface="Arial" pitchFamily="34" charset="0"/>
                <a:cs typeface="Arial" pitchFamily="34" charset="0"/>
              </a:rPr>
              <a:t>workforce of 1,500 employees. To complete my operational budget I will need the</a:t>
            </a:r>
          </a:p>
          <a:p>
            <a:pPr fontAlgn="auto">
              <a:spcBef>
                <a:spcPts val="0"/>
              </a:spcBef>
              <a:spcAft>
                <a:spcPts val="0"/>
              </a:spcAft>
              <a:defRPr/>
            </a:pPr>
            <a:r>
              <a:rPr lang="en-US" sz="1000" dirty="0">
                <a:latin typeface="Arial" pitchFamily="34" charset="0"/>
                <a:cs typeface="Arial" pitchFamily="34" charset="0"/>
              </a:rPr>
              <a:t>following information:</a:t>
            </a:r>
          </a:p>
          <a:p>
            <a:pPr lvl="3" fontAlgn="auto">
              <a:spcBef>
                <a:spcPts val="0"/>
              </a:spcBef>
              <a:spcAft>
                <a:spcPts val="0"/>
              </a:spcAft>
              <a:defRPr/>
            </a:pPr>
            <a:r>
              <a:rPr lang="en-US" sz="1000" dirty="0">
                <a:latin typeface="Arial" pitchFamily="34" charset="0"/>
                <a:cs typeface="Arial" pitchFamily="34" charset="0"/>
              </a:rPr>
              <a:t>• Wholesale price sheets</a:t>
            </a:r>
          </a:p>
          <a:p>
            <a:pPr lvl="3" fontAlgn="auto">
              <a:spcBef>
                <a:spcPts val="0"/>
              </a:spcBef>
              <a:spcAft>
                <a:spcPts val="0"/>
              </a:spcAft>
              <a:defRPr/>
            </a:pPr>
            <a:r>
              <a:rPr lang="en-US" sz="1000" dirty="0">
                <a:latin typeface="Arial" pitchFamily="34" charset="0"/>
                <a:cs typeface="Arial" pitchFamily="34" charset="0"/>
              </a:rPr>
              <a:t>• Quantity cost breaks</a:t>
            </a:r>
          </a:p>
          <a:p>
            <a:pPr lvl="3" fontAlgn="auto">
              <a:spcBef>
                <a:spcPts val="0"/>
              </a:spcBef>
              <a:spcAft>
                <a:spcPts val="0"/>
              </a:spcAft>
              <a:defRPr/>
            </a:pPr>
            <a:r>
              <a:rPr lang="en-US" sz="1000" dirty="0">
                <a:latin typeface="Arial" pitchFamily="34" charset="0"/>
                <a:cs typeface="Arial" pitchFamily="34" charset="0"/>
              </a:rPr>
              <a:t>• Annual contract discounts</a:t>
            </a:r>
          </a:p>
          <a:p>
            <a:pPr lvl="3" fontAlgn="auto">
              <a:spcBef>
                <a:spcPts val="0"/>
              </a:spcBef>
              <a:spcAft>
                <a:spcPts val="0"/>
              </a:spcAft>
              <a:defRPr/>
            </a:pPr>
            <a:r>
              <a:rPr lang="en-US" sz="1000" dirty="0">
                <a:latin typeface="Arial" pitchFamily="34" charset="0"/>
                <a:cs typeface="Arial" pitchFamily="34" charset="0"/>
              </a:rPr>
              <a:t>• Delivery and or any other service charges.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To submit my proposal to the finance committee at their October 20th meeting I will need</a:t>
            </a:r>
          </a:p>
          <a:p>
            <a:pPr fontAlgn="auto">
              <a:spcBef>
                <a:spcPts val="0"/>
              </a:spcBef>
              <a:spcAft>
                <a:spcPts val="0"/>
              </a:spcAft>
              <a:defRPr/>
            </a:pPr>
            <a:r>
              <a:rPr lang="en-US" sz="1000" dirty="0">
                <a:latin typeface="Arial" pitchFamily="34" charset="0"/>
                <a:cs typeface="Arial" pitchFamily="34" charset="0"/>
              </a:rPr>
              <a:t>to receive your information by the 10th. I will also need to meet with you after reviewing</a:t>
            </a:r>
          </a:p>
          <a:p>
            <a:pPr fontAlgn="auto">
              <a:spcBef>
                <a:spcPts val="0"/>
              </a:spcBef>
              <a:spcAft>
                <a:spcPts val="0"/>
              </a:spcAft>
              <a:defRPr/>
            </a:pPr>
            <a:r>
              <a:rPr lang="en-US" sz="1000" dirty="0">
                <a:latin typeface="Arial" pitchFamily="34" charset="0"/>
                <a:cs typeface="Arial" pitchFamily="34" charset="0"/>
              </a:rPr>
              <a:t>the requested materials. Please call me for an appointment at your earliest convenience.</a:t>
            </a:r>
          </a:p>
          <a:p>
            <a:pPr fontAlgn="auto">
              <a:spcBef>
                <a:spcPts val="0"/>
              </a:spcBef>
              <a:spcAft>
                <a:spcPts val="0"/>
              </a:spcAft>
              <a:defRPr/>
            </a:pPr>
            <a:r>
              <a:rPr lang="en-US" sz="1000" dirty="0">
                <a:latin typeface="Arial" pitchFamily="34" charset="0"/>
                <a:cs typeface="Arial" pitchFamily="34" charset="0"/>
              </a:rPr>
              <a:t>My personal extension is 216-8080, # 29.</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In keeping with long-standing policy we would like to place this contract locally. I look</a:t>
            </a:r>
          </a:p>
          <a:p>
            <a:pPr fontAlgn="auto">
              <a:spcBef>
                <a:spcPts val="0"/>
              </a:spcBef>
              <a:spcAft>
                <a:spcPts val="0"/>
              </a:spcAft>
              <a:defRPr/>
            </a:pPr>
            <a:r>
              <a:rPr lang="en-US" sz="1000" dirty="0">
                <a:latin typeface="Arial" pitchFamily="34" charset="0"/>
                <a:cs typeface="Arial" pitchFamily="34" charset="0"/>
              </a:rPr>
              <a:t>forward to working with you and am hopeful that the Golden Bread Company can fulfill</a:t>
            </a:r>
          </a:p>
          <a:p>
            <a:pPr fontAlgn="auto">
              <a:spcBef>
                <a:spcPts val="0"/>
              </a:spcBef>
              <a:spcAft>
                <a:spcPts val="0"/>
              </a:spcAft>
              <a:defRPr/>
            </a:pPr>
            <a:r>
              <a:rPr lang="en-US" sz="1000" dirty="0">
                <a:latin typeface="Arial" pitchFamily="34" charset="0"/>
                <a:cs typeface="Arial" pitchFamily="34" charset="0"/>
              </a:rPr>
              <a:t>our needs.</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Sincerely,</a:t>
            </a:r>
          </a:p>
          <a:p>
            <a:pPr fontAlgn="auto">
              <a:spcBef>
                <a:spcPts val="0"/>
              </a:spcBef>
              <a:spcAft>
                <a:spcPts val="0"/>
              </a:spcAft>
              <a:defRPr/>
            </a:pPr>
            <a:endParaRPr lang="en-US" sz="1000" dirty="0">
              <a:latin typeface="Arial" pitchFamily="34" charset="0"/>
              <a:cs typeface="Arial" pitchFamily="34" charset="0"/>
            </a:endParaRPr>
          </a:p>
          <a:p>
            <a:pPr fontAlgn="auto">
              <a:spcBef>
                <a:spcPts val="0"/>
              </a:spcBef>
              <a:spcAft>
                <a:spcPts val="0"/>
              </a:spcAft>
              <a:defRPr/>
            </a:pPr>
            <a:r>
              <a:rPr lang="en-US" sz="1000" dirty="0">
                <a:latin typeface="Arial" pitchFamily="34" charset="0"/>
                <a:cs typeface="Arial" pitchFamily="34" charset="0"/>
              </a:rPr>
              <a:t>Ida Mae Knott</a:t>
            </a:r>
          </a:p>
          <a:p>
            <a:pPr fontAlgn="auto">
              <a:spcBef>
                <a:spcPts val="0"/>
              </a:spcBef>
              <a:spcAft>
                <a:spcPts val="0"/>
              </a:spcAft>
              <a:defRPr/>
            </a:pPr>
            <a:r>
              <a:rPr lang="en-US" sz="1000" dirty="0">
                <a:latin typeface="Arial" pitchFamily="34" charset="0"/>
                <a:cs typeface="Arial" pitchFamily="34" charset="0"/>
              </a:rPr>
              <a:t>Purchasing Agent</a:t>
            </a:r>
          </a:p>
        </p:txBody>
      </p:sp>
      <p:pic>
        <p:nvPicPr>
          <p:cNvPr id="26627" name="Picture 4" descr="C:\Documents and Settings\Администратор\Мои документы\Мои рисунки\Организатор клипов (Microsoft)\pe01599_.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3700" y="1917700"/>
            <a:ext cx="2667000" cy="396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78837866"/>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Listening Exercise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Listening Exercise</a:t>
            </a:r>
          </a:p>
          <a:p>
            <a:r>
              <a:rPr lang="en-US" dirty="0" smtClean="0"/>
              <a:t>Activity</a:t>
            </a:r>
          </a:p>
          <a:p>
            <a:r>
              <a:rPr lang="en-US" dirty="0" smtClean="0"/>
              <a:t>Answers</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p:txBody>
          <a:bodyPr/>
          <a:lstStyle/>
          <a:p>
            <a:r>
              <a:rPr lang="en-US" dirty="0"/>
              <a:t>Business Letters continues….</a:t>
            </a:r>
          </a:p>
          <a:p>
            <a:r>
              <a:rPr lang="en-US" dirty="0"/>
              <a:t>1.	Types: Personal – Business</a:t>
            </a:r>
          </a:p>
          <a:p>
            <a:r>
              <a:rPr lang="en-US" dirty="0"/>
              <a:t>2.	Parts</a:t>
            </a:r>
          </a:p>
          <a:p>
            <a:r>
              <a:rPr lang="en-US" dirty="0"/>
              <a:t>3.	Formatting</a:t>
            </a:r>
          </a:p>
          <a:p>
            <a:r>
              <a:rPr lang="en-US" dirty="0"/>
              <a:t>4.	Parameter Possibilities</a:t>
            </a:r>
          </a:p>
          <a:p>
            <a:r>
              <a:rPr lang="en-US" dirty="0"/>
              <a:t>5.	Punctuation: Example</a:t>
            </a:r>
          </a:p>
          <a:p>
            <a:endParaRPr lang="en-US" dirty="0"/>
          </a:p>
        </p:txBody>
      </p:sp>
    </p:spTree>
    <p:extLst>
      <p:ext uri="{BB962C8B-B14F-4D97-AF65-F5344CB8AC3E}">
        <p14:creationId xmlns:p14="http://schemas.microsoft.com/office/powerpoint/2010/main" xmlns="" val="66169633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p:txBody>
          <a:bodyPr/>
          <a:lstStyle/>
          <a:p>
            <a:r>
              <a:rPr lang="en-US" dirty="0"/>
              <a:t>6.	Letterhead</a:t>
            </a:r>
          </a:p>
          <a:p>
            <a:r>
              <a:rPr lang="en-US" dirty="0"/>
              <a:t>7.	Model</a:t>
            </a:r>
          </a:p>
          <a:p>
            <a:r>
              <a:rPr lang="en-US" dirty="0"/>
              <a:t>8.	Return address, date line, inside address, </a:t>
            </a:r>
          </a:p>
          <a:p>
            <a:r>
              <a:rPr lang="en-US" dirty="0"/>
              <a:t>9.	Salutations</a:t>
            </a:r>
          </a:p>
          <a:p>
            <a:r>
              <a:rPr lang="en-US" dirty="0"/>
              <a:t>10.	Letter of Inquiry </a:t>
            </a:r>
          </a:p>
        </p:txBody>
      </p:sp>
    </p:spTree>
    <p:extLst>
      <p:ext uri="{BB962C8B-B14F-4D97-AF65-F5344CB8AC3E}">
        <p14:creationId xmlns:p14="http://schemas.microsoft.com/office/powerpoint/2010/main" xmlns="" val="30099973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4398</Words>
  <Application>Microsoft Office PowerPoint</Application>
  <PresentationFormat>On-screen Show (4:3)</PresentationFormat>
  <Paragraphs>720</Paragraphs>
  <Slides>84</Slides>
  <Notes>1</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84</vt:i4>
      </vt:variant>
    </vt:vector>
  </HeadingPairs>
  <TitlesOfParts>
    <vt:vector size="87" baseType="lpstr">
      <vt:lpstr>1_Median</vt:lpstr>
      <vt:lpstr>Worksheet</vt:lpstr>
      <vt:lpstr>Document</vt:lpstr>
      <vt:lpstr>Business English Lecture 7</vt:lpstr>
      <vt:lpstr>SYNOPSIS</vt:lpstr>
      <vt:lpstr>SYNOPSIS</vt:lpstr>
      <vt:lpstr>Writing a Business Letter Continues…</vt:lpstr>
      <vt:lpstr>Types of Letters</vt:lpstr>
      <vt:lpstr>Types of Letters</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Major Parts of a Letter</vt:lpstr>
      <vt:lpstr>Formatting – 1st Page</vt:lpstr>
      <vt:lpstr>Example Letter</vt:lpstr>
      <vt:lpstr>Notes to Remember!</vt:lpstr>
      <vt:lpstr>Example Letter</vt:lpstr>
      <vt:lpstr>Understand that parameters can be mixed and matched –8 Possibilities</vt:lpstr>
      <vt:lpstr>Example:  Block/mixed punctuation</vt:lpstr>
      <vt:lpstr>Example: Modified Block/Open Punctuation</vt:lpstr>
      <vt:lpstr>Letterhead</vt:lpstr>
      <vt:lpstr>Letterhead Examples</vt:lpstr>
      <vt:lpstr>Slide 28</vt:lpstr>
      <vt:lpstr>Letterhead</vt:lpstr>
      <vt:lpstr>Return Address</vt:lpstr>
      <vt:lpstr>Return address</vt:lpstr>
      <vt:lpstr>Date Line</vt:lpstr>
      <vt:lpstr>Date Line Cont.</vt:lpstr>
      <vt:lpstr>Inside Address</vt:lpstr>
      <vt:lpstr>INSIDE ADDRESS Cont.</vt:lpstr>
      <vt:lpstr>INSIDE ADDRESS Cont</vt:lpstr>
      <vt:lpstr>INSIDE ADDRESS Cont</vt:lpstr>
      <vt:lpstr>Salutation </vt:lpstr>
      <vt:lpstr>Salutation Cont.</vt:lpstr>
      <vt:lpstr>Examples or Salutations</vt:lpstr>
      <vt:lpstr>Body </vt:lpstr>
      <vt:lpstr>Body (Cont.)</vt:lpstr>
      <vt:lpstr>The Reference  Give a reference for the reason you are writing</vt:lpstr>
      <vt:lpstr>The Reason for Writing</vt:lpstr>
      <vt:lpstr>Requesting</vt:lpstr>
      <vt:lpstr>Slide 46</vt:lpstr>
      <vt:lpstr>Closing Remarks</vt:lpstr>
      <vt:lpstr>Reference to Future Contact</vt:lpstr>
      <vt:lpstr>Closing</vt:lpstr>
      <vt:lpstr>Closing (Cont.)</vt:lpstr>
      <vt:lpstr>Finish The </vt:lpstr>
      <vt:lpstr>Typist Initials </vt:lpstr>
      <vt:lpstr>Enclosures Notation</vt:lpstr>
      <vt:lpstr>Copy Notation</vt:lpstr>
      <vt:lpstr>Postscript</vt:lpstr>
      <vt:lpstr>Review Business Letter Formats</vt:lpstr>
      <vt:lpstr>Activity</vt:lpstr>
      <vt:lpstr>LETTER OF INQUIRY (ENQUIRY)</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Listening Exercise</vt:lpstr>
      <vt:lpstr>Slide 82</vt:lpstr>
      <vt:lpstr>REVIEW</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zaryab shahzaib</dc:creator>
  <cp:lastModifiedBy>Administrator</cp:lastModifiedBy>
  <cp:revision>15</cp:revision>
  <dcterms:created xsi:type="dcterms:W3CDTF">2014-03-04T18:45:55Z</dcterms:created>
  <dcterms:modified xsi:type="dcterms:W3CDTF">2014-03-21T09:55:41Z</dcterms:modified>
</cp:coreProperties>
</file>