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1"/>
  </p:notesMasterIdLst>
  <p:sldIdLst>
    <p:sldId id="256" r:id="rId2"/>
    <p:sldId id="376" r:id="rId3"/>
    <p:sldId id="339" r:id="rId4"/>
    <p:sldId id="340" r:id="rId5"/>
    <p:sldId id="341" r:id="rId6"/>
    <p:sldId id="342" r:id="rId7"/>
    <p:sldId id="343" r:id="rId8"/>
    <p:sldId id="344" r:id="rId9"/>
    <p:sldId id="345" r:id="rId10"/>
    <p:sldId id="346" r:id="rId11"/>
    <p:sldId id="377" r:id="rId12"/>
    <p:sldId id="347" r:id="rId13"/>
    <p:sldId id="348" r:id="rId14"/>
    <p:sldId id="349" r:id="rId15"/>
    <p:sldId id="350" r:id="rId16"/>
    <p:sldId id="351" r:id="rId17"/>
    <p:sldId id="352" r:id="rId18"/>
    <p:sldId id="353" r:id="rId19"/>
    <p:sldId id="354" r:id="rId20"/>
    <p:sldId id="355" r:id="rId21"/>
    <p:sldId id="356" r:id="rId22"/>
    <p:sldId id="357" r:id="rId23"/>
    <p:sldId id="358" r:id="rId24"/>
    <p:sldId id="257" r:id="rId25"/>
    <p:sldId id="258" r:id="rId26"/>
    <p:sldId id="259" r:id="rId27"/>
    <p:sldId id="260" r:id="rId28"/>
    <p:sldId id="261" r:id="rId29"/>
    <p:sldId id="262" r:id="rId30"/>
    <p:sldId id="263" r:id="rId31"/>
    <p:sldId id="264" r:id="rId32"/>
    <p:sldId id="265" r:id="rId33"/>
    <p:sldId id="266" r:id="rId34"/>
    <p:sldId id="267" r:id="rId35"/>
    <p:sldId id="268" r:id="rId36"/>
    <p:sldId id="269" r:id="rId37"/>
    <p:sldId id="270" r:id="rId38"/>
    <p:sldId id="271" r:id="rId39"/>
    <p:sldId id="272" r:id="rId40"/>
    <p:sldId id="273" r:id="rId41"/>
    <p:sldId id="274" r:id="rId42"/>
    <p:sldId id="275" r:id="rId43"/>
    <p:sldId id="276" r:id="rId44"/>
    <p:sldId id="374" r:id="rId45"/>
    <p:sldId id="375" r:id="rId46"/>
    <p:sldId id="378" r:id="rId47"/>
    <p:sldId id="379" r:id="rId48"/>
    <p:sldId id="380" r:id="rId49"/>
    <p:sldId id="393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36524-F197-40C0-AFEF-76F80616F7EB}" type="datetimeFigureOut">
              <a:rPr lang="en-US" smtClean="0"/>
              <a:pPr/>
              <a:t>3/21/2014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488A5-9EF7-4FF0-B036-777682DB57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0733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3AD1A-B470-41F8-8F6A-00D04A64BB6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621F3ED-DBB4-4F67-898F-3A46569D70EE}" type="slidenum">
              <a:rPr lang="en-GB" smtClean="0"/>
              <a:pPr eaLnBrk="1" hangingPunct="1"/>
              <a:t>47</a:t>
            </a:fld>
            <a:endParaRPr lang="en-GB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0879656-F74A-42ED-8EB4-CED57C509CB5}" type="datetime1">
              <a:rPr lang="en-US" smtClean="0"/>
              <a:t>3/21/2014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CA05F78-DD28-415E-B00F-6712ED97DD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20555-BF24-488A-84DF-929BE5D94B7A}" type="datetime1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CA05F78-DD28-415E-B00F-6712ED97DD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51D60-2F36-4D11-87B1-87A4BB8B80AB}" type="datetime1">
              <a:rPr lang="en-US" smtClean="0"/>
              <a:t>3/21/2014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3CA05F78-DD28-415E-B00F-6712ED97DD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2B435D7-85FB-40C0-A689-0291E0F7DBB3}" type="datetime1">
              <a:rPr lang="en-US" smtClean="0"/>
              <a:t>3/21/2014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CA05F78-DD28-415E-B00F-6712ED97DD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41B5977-2ADF-4C54-A37A-2BFF63556358}" type="datetime1">
              <a:rPr lang="en-US" smtClean="0"/>
              <a:t>3/21/2014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CA05F78-DD28-415E-B00F-6712ED97DD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5F05F-8ACA-4DD3-B015-6F101F75AE9B}" type="datetime1">
              <a:rPr lang="en-US" smtClean="0"/>
              <a:t>3/21/2014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CA05F78-DD28-415E-B00F-6712ED97DD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84E8B-9729-430D-9E1A-A8CBE3653AE5}" type="datetime1">
              <a:rPr lang="en-US" smtClean="0"/>
              <a:t>3/21/2014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CA05F78-DD28-415E-B00F-6712ED97DD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7A7C6-4F45-41A1-9F46-C30BC0772A54}" type="datetime1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CA05F78-DD28-415E-B00F-6712ED97DD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30B827-9BAA-41F2-BA34-40624D1CEDB1}" type="datetime1">
              <a:rPr lang="en-US" smtClean="0"/>
              <a:t>3/21/2014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3CA05F78-DD28-415E-B00F-6712ED97DD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7176-56D5-4820-9BCA-8BD60A178D51}" type="datetime1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5F78-DD28-415E-B00F-6712ED97DD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0C39486A-7ACB-41A1-82C4-FDD603DF7FBD}" type="datetime1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3CA05F78-DD28-415E-B00F-6712ED97DD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D4F1ACF-ED7C-40A3-A556-0C624D94B062}" type="datetime1">
              <a:rPr lang="en-US" smtClean="0"/>
              <a:t>3/21/2014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CA05F78-DD28-415E-B00F-6712ED97DD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3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3/Marcelo-Worksheet.pdf" TargetMode="External"/><Relationship Id="rId2" Type="http://schemas.openxmlformats.org/officeDocument/2006/relationships/hyperlink" Target="3/Marcelo-Intermediate.mp3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Business English</a:t>
            </a:r>
            <a:br>
              <a:rPr lang="en-US" dirty="0" smtClean="0"/>
            </a:br>
            <a:r>
              <a:rPr lang="en-US" dirty="0" smtClean="0"/>
              <a:t>Lecture 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5F78-DD28-415E-B00F-6712ED97DDE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047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SYNOPSIS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4.	</a:t>
            </a:r>
            <a:r>
              <a:rPr lang="en-US" dirty="0" smtClean="0"/>
              <a:t>Direct </a:t>
            </a:r>
            <a:r>
              <a:rPr lang="en-US" dirty="0"/>
              <a:t>vs. Indirect/ Good news vs. Bad news Letters (BNL)</a:t>
            </a:r>
          </a:p>
          <a:p>
            <a:r>
              <a:rPr lang="en-US" dirty="0"/>
              <a:t>12.	Bad News Letters: Four-part Pattern </a:t>
            </a:r>
          </a:p>
          <a:p>
            <a:r>
              <a:rPr lang="en-US" dirty="0"/>
              <a:t>13.	Example</a:t>
            </a:r>
          </a:p>
          <a:p>
            <a:r>
              <a:rPr lang="en-US" dirty="0"/>
              <a:t>14.	Writing BNL</a:t>
            </a:r>
          </a:p>
          <a:p>
            <a:r>
              <a:rPr lang="en-US" dirty="0"/>
              <a:t>Objectives, Approach,</a:t>
            </a:r>
          </a:p>
          <a:p>
            <a:r>
              <a:rPr lang="en-US" dirty="0"/>
              <a:t>15.	Letters: Inquiry, Request, Sales, Customer Relation, Claim, Adjustment, </a:t>
            </a:r>
          </a:p>
          <a:p>
            <a:r>
              <a:rPr lang="en-US" dirty="0"/>
              <a:t>Yes and NO </a:t>
            </a:r>
            <a:r>
              <a:rPr lang="en-US" dirty="0" smtClean="0"/>
              <a:t>Adjustments</a:t>
            </a:r>
            <a:endParaRPr lang="en-US" dirty="0" smtClean="0"/>
          </a:p>
          <a:p>
            <a:r>
              <a:rPr lang="en-US" dirty="0" smtClean="0"/>
              <a:t>Language Expansion</a:t>
            </a:r>
          </a:p>
          <a:p>
            <a:r>
              <a:rPr lang="en-US" dirty="0" smtClean="0"/>
              <a:t>Listening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301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Why write Business Letters</a:t>
            </a:r>
            <a:r>
              <a:rPr lang="en-US" b="1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There </a:t>
            </a:r>
            <a:r>
              <a:rPr lang="en-US" dirty="0"/>
              <a:t>are many reasons why you may need to write business letters or other correspondence:</a:t>
            </a:r>
          </a:p>
          <a:p>
            <a:r>
              <a:rPr lang="en-US" dirty="0"/>
              <a:t>to persuade</a:t>
            </a:r>
          </a:p>
          <a:p>
            <a:r>
              <a:rPr lang="en-US" dirty="0"/>
              <a:t>to inform</a:t>
            </a:r>
          </a:p>
          <a:p>
            <a:r>
              <a:rPr lang="en-US" dirty="0"/>
              <a:t>to request</a:t>
            </a:r>
          </a:p>
          <a:p>
            <a:r>
              <a:rPr lang="en-US" dirty="0"/>
              <a:t>to express thanks</a:t>
            </a:r>
          </a:p>
          <a:p>
            <a:r>
              <a:rPr lang="en-US" dirty="0"/>
              <a:t>to remind</a:t>
            </a:r>
          </a:p>
          <a:p>
            <a:r>
              <a:rPr lang="en-US" dirty="0"/>
              <a:t>to recommend</a:t>
            </a:r>
          </a:p>
          <a:p>
            <a:r>
              <a:rPr lang="en-US" dirty="0"/>
              <a:t>to apologize</a:t>
            </a:r>
          </a:p>
          <a:p>
            <a:r>
              <a:rPr lang="en-US" dirty="0"/>
              <a:t>to congratulate</a:t>
            </a:r>
          </a:p>
          <a:p>
            <a:r>
              <a:rPr lang="en-US" dirty="0"/>
              <a:t>to reject a proposal or offer</a:t>
            </a:r>
          </a:p>
          <a:p>
            <a:r>
              <a:rPr lang="en-US" dirty="0"/>
              <a:t>to introduce a person or policy</a:t>
            </a:r>
          </a:p>
          <a:p>
            <a:r>
              <a:rPr lang="en-US" dirty="0"/>
              <a:t>to invite or welcome</a:t>
            </a:r>
          </a:p>
          <a:p>
            <a:r>
              <a:rPr lang="en-US" dirty="0"/>
              <a:t>to follow up</a:t>
            </a:r>
          </a:p>
          <a:p>
            <a:r>
              <a:rPr lang="en-US" dirty="0"/>
              <a:t>to formalize decisions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348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Business Letter </a:t>
            </a:r>
            <a:r>
              <a:rPr lang="en-US" b="1" dirty="0" smtClean="0"/>
              <a:t>Vocabulary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56244766"/>
              </p:ext>
            </p:extLst>
          </p:nvPr>
        </p:nvGraphicFramePr>
        <p:xfrm>
          <a:off x="1295400" y="1981200"/>
          <a:ext cx="6934200" cy="4495798"/>
        </p:xfrm>
        <a:graphic>
          <a:graphicData uri="http://schemas.openxmlformats.org/drawingml/2006/table">
            <a:tbl>
              <a:tblPr/>
              <a:tblGrid>
                <a:gridCol w="3467100"/>
                <a:gridCol w="3467100"/>
              </a:tblGrid>
              <a:tr h="571944">
                <a:tc>
                  <a:txBody>
                    <a:bodyPr/>
                    <a:lstStyle/>
                    <a:p>
                      <a:pPr fontAlgn="t"/>
                      <a:r>
                        <a:rPr lang="en-US" sz="1100" b="1">
                          <a:effectLst/>
                          <a:latin typeface="Verdana"/>
                        </a:rPr>
                        <a:t>attachment</a:t>
                      </a:r>
                      <a:endParaRPr lang="en-US" sz="1100">
                        <a:effectLst/>
                        <a:latin typeface="Verdana"/>
                      </a:endParaRPr>
                    </a:p>
                  </a:txBody>
                  <a:tcPr marL="39877" marR="39877" marT="39877" marB="398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>
                          <a:effectLst/>
                          <a:latin typeface="Verdana"/>
                        </a:rPr>
                        <a:t>extra document or image that is added to an email</a:t>
                      </a:r>
                    </a:p>
                  </a:txBody>
                  <a:tcPr marL="39877" marR="39877" marT="39877" marB="398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00071">
                <a:tc>
                  <a:txBody>
                    <a:bodyPr/>
                    <a:lstStyle/>
                    <a:p>
                      <a:pPr fontAlgn="t"/>
                      <a:r>
                        <a:rPr lang="en-US" sz="1100" b="1">
                          <a:effectLst/>
                          <a:latin typeface="Verdana"/>
                        </a:rPr>
                        <a:t>block format</a:t>
                      </a:r>
                      <a:endParaRPr lang="en-US" sz="1100">
                        <a:effectLst/>
                        <a:latin typeface="Verdana"/>
                      </a:endParaRPr>
                    </a:p>
                  </a:txBody>
                  <a:tcPr marL="39877" marR="39877" marT="39877" marB="398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>
                          <a:effectLst/>
                          <a:latin typeface="Verdana"/>
                        </a:rPr>
                        <a:t>most common business letter format, single spaced, all paragraphs begin at the left margin</a:t>
                      </a:r>
                    </a:p>
                  </a:txBody>
                  <a:tcPr marL="39877" marR="39877" marT="39877" marB="398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36008">
                <a:tc>
                  <a:txBody>
                    <a:bodyPr/>
                    <a:lstStyle/>
                    <a:p>
                      <a:pPr fontAlgn="t"/>
                      <a:r>
                        <a:rPr lang="en-US" sz="1100" b="1">
                          <a:effectLst/>
                          <a:latin typeface="Verdana"/>
                        </a:rPr>
                        <a:t>body</a:t>
                      </a:r>
                      <a:endParaRPr lang="en-US" sz="1100">
                        <a:effectLst/>
                        <a:latin typeface="Verdana"/>
                      </a:endParaRPr>
                    </a:p>
                  </a:txBody>
                  <a:tcPr marL="39877" marR="39877" marT="39877" marB="398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>
                          <a:effectLst/>
                          <a:latin typeface="Verdana"/>
                        </a:rPr>
                        <a:t>the content of the letter; between the salutation and signature</a:t>
                      </a:r>
                    </a:p>
                  </a:txBody>
                  <a:tcPr marL="39877" marR="39877" marT="39877" marB="398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71944">
                <a:tc>
                  <a:txBody>
                    <a:bodyPr/>
                    <a:lstStyle/>
                    <a:p>
                      <a:pPr fontAlgn="t"/>
                      <a:r>
                        <a:rPr lang="en-US" sz="1100" b="1">
                          <a:effectLst/>
                          <a:latin typeface="Verdana"/>
                        </a:rPr>
                        <a:t>bullets</a:t>
                      </a:r>
                      <a:endParaRPr lang="en-US" sz="1100">
                        <a:effectLst/>
                        <a:latin typeface="Verdana"/>
                      </a:endParaRPr>
                    </a:p>
                  </a:txBody>
                  <a:tcPr marL="39877" marR="39877" marT="39877" marB="398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>
                          <a:effectLst/>
                          <a:latin typeface="Verdana"/>
                        </a:rPr>
                        <a:t>small dark dots used to set off items in an unnumbered list</a:t>
                      </a:r>
                    </a:p>
                  </a:txBody>
                  <a:tcPr marL="39877" marR="39877" marT="39877" marB="398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00071">
                <a:tc>
                  <a:txBody>
                    <a:bodyPr/>
                    <a:lstStyle/>
                    <a:p>
                      <a:pPr fontAlgn="t"/>
                      <a:r>
                        <a:rPr lang="en-US" sz="1100" b="1">
                          <a:effectLst/>
                          <a:latin typeface="Verdana"/>
                        </a:rPr>
                        <a:t>certified mail</a:t>
                      </a:r>
                      <a:endParaRPr lang="en-US" sz="1100">
                        <a:effectLst/>
                        <a:latin typeface="Verdana"/>
                      </a:endParaRPr>
                    </a:p>
                  </a:txBody>
                  <a:tcPr marL="39877" marR="39877" marT="39877" marB="398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>
                          <a:effectLst/>
                          <a:latin typeface="Verdana"/>
                        </a:rPr>
                        <a:t>important letters that sender pays extra postage for in order to receive a notice of receipt</a:t>
                      </a:r>
                    </a:p>
                  </a:txBody>
                  <a:tcPr marL="39877" marR="39877" marT="39877" marB="398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07880">
                <a:tc>
                  <a:txBody>
                    <a:bodyPr/>
                    <a:lstStyle/>
                    <a:p>
                      <a:pPr fontAlgn="t"/>
                      <a:r>
                        <a:rPr lang="en-US" sz="1100" b="1">
                          <a:effectLst/>
                          <a:latin typeface="Verdana"/>
                        </a:rPr>
                        <a:t>coherent</a:t>
                      </a:r>
                      <a:endParaRPr lang="en-US" sz="1100">
                        <a:effectLst/>
                        <a:latin typeface="Verdana"/>
                      </a:endParaRPr>
                    </a:p>
                  </a:txBody>
                  <a:tcPr marL="39877" marR="39877" marT="39877" marB="398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>
                          <a:effectLst/>
                          <a:latin typeface="Verdana"/>
                        </a:rPr>
                        <a:t>logical; easy to understand</a:t>
                      </a:r>
                    </a:p>
                  </a:txBody>
                  <a:tcPr marL="39877" marR="39877" marT="39877" marB="398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07880">
                <a:tc>
                  <a:txBody>
                    <a:bodyPr/>
                    <a:lstStyle/>
                    <a:p>
                      <a:pPr fontAlgn="t"/>
                      <a:r>
                        <a:rPr lang="en-US" sz="1100" b="1">
                          <a:effectLst/>
                          <a:latin typeface="Verdana"/>
                        </a:rPr>
                        <a:t>concise</a:t>
                      </a:r>
                      <a:endParaRPr lang="en-US" sz="1100">
                        <a:effectLst/>
                        <a:latin typeface="Verdana"/>
                      </a:endParaRPr>
                    </a:p>
                  </a:txBody>
                  <a:tcPr marL="39877" marR="39877" marT="39877" marB="398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dirty="0">
                          <a:effectLst/>
                          <a:latin typeface="Verdana"/>
                        </a:rPr>
                        <a:t>gets to the point quickly</a:t>
                      </a:r>
                    </a:p>
                  </a:txBody>
                  <a:tcPr marL="39877" marR="39877" marT="39877" marB="398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741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3582352108"/>
              </p:ext>
            </p:extLst>
          </p:nvPr>
        </p:nvGraphicFramePr>
        <p:xfrm>
          <a:off x="1371597" y="1595128"/>
          <a:ext cx="6858002" cy="4495801"/>
        </p:xfrm>
        <a:graphic>
          <a:graphicData uri="http://schemas.openxmlformats.org/drawingml/2006/table">
            <a:tbl>
              <a:tblPr/>
              <a:tblGrid>
                <a:gridCol w="3429001"/>
                <a:gridCol w="3429001"/>
              </a:tblGrid>
              <a:tr h="415676">
                <a:tc>
                  <a:txBody>
                    <a:bodyPr/>
                    <a:lstStyle/>
                    <a:p>
                      <a:pPr fontAlgn="t"/>
                      <a:r>
                        <a:rPr lang="en-US" sz="1100" b="1">
                          <a:effectLst/>
                          <a:latin typeface="Verdana"/>
                        </a:rPr>
                        <a:t>confidential, personal</a:t>
                      </a:r>
                      <a:endParaRPr lang="en-US" sz="1100">
                        <a:effectLst/>
                        <a:latin typeface="Verdana"/>
                      </a:endParaRPr>
                    </a:p>
                  </a:txBody>
                  <a:tcPr marL="40639" marR="40639" marT="40639" marB="406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>
                          <a:effectLst/>
                          <a:latin typeface="Verdana"/>
                        </a:rPr>
                        <a:t>private</a:t>
                      </a:r>
                    </a:p>
                  </a:txBody>
                  <a:tcPr marL="40639" marR="40639" marT="40639" marB="406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82875">
                <a:tc>
                  <a:txBody>
                    <a:bodyPr/>
                    <a:lstStyle/>
                    <a:p>
                      <a:pPr fontAlgn="t"/>
                      <a:r>
                        <a:rPr lang="en-US" sz="1100" b="1">
                          <a:effectLst/>
                          <a:latin typeface="Verdana"/>
                        </a:rPr>
                        <a:t>diplomacy, diplomatic</a:t>
                      </a:r>
                      <a:endParaRPr lang="en-US" sz="1100">
                        <a:effectLst/>
                        <a:latin typeface="Verdana"/>
                      </a:endParaRPr>
                    </a:p>
                  </a:txBody>
                  <a:tcPr marL="40639" marR="40639" marT="40639" marB="406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>
                          <a:effectLst/>
                          <a:latin typeface="Verdana"/>
                        </a:rPr>
                        <a:t>demonstrating consideration and kindness</a:t>
                      </a:r>
                    </a:p>
                  </a:txBody>
                  <a:tcPr marL="40639" marR="40639" marT="40639" marB="406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82875">
                <a:tc>
                  <a:txBody>
                    <a:bodyPr/>
                    <a:lstStyle/>
                    <a:p>
                      <a:pPr fontAlgn="t"/>
                      <a:r>
                        <a:rPr lang="en-US" sz="1100" b="1">
                          <a:effectLst/>
                          <a:latin typeface="Verdana"/>
                        </a:rPr>
                        <a:t>direct mail, junk mail</a:t>
                      </a:r>
                      <a:endParaRPr lang="en-US" sz="1100">
                        <a:effectLst/>
                        <a:latin typeface="Verdana"/>
                      </a:endParaRPr>
                    </a:p>
                  </a:txBody>
                  <a:tcPr marL="40639" marR="40639" marT="40639" marB="406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>
                          <a:effectLst/>
                          <a:latin typeface="Verdana"/>
                        </a:rPr>
                        <a:t>marketing letters addressed to a large audience</a:t>
                      </a:r>
                    </a:p>
                  </a:txBody>
                  <a:tcPr marL="40639" marR="40639" marT="40639" marB="406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82875">
                <a:tc>
                  <a:txBody>
                    <a:bodyPr/>
                    <a:lstStyle/>
                    <a:p>
                      <a:pPr fontAlgn="t"/>
                      <a:r>
                        <a:rPr lang="en-US" sz="1100" b="1">
                          <a:effectLst/>
                          <a:latin typeface="Verdana"/>
                        </a:rPr>
                        <a:t>double space</a:t>
                      </a:r>
                      <a:endParaRPr lang="en-US" sz="1100">
                        <a:effectLst/>
                        <a:latin typeface="Verdana"/>
                      </a:endParaRPr>
                    </a:p>
                  </a:txBody>
                  <a:tcPr marL="40639" marR="40639" marT="40639" marB="406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>
                          <a:effectLst/>
                          <a:latin typeface="Verdana"/>
                        </a:rPr>
                        <a:t>format where one blank line is left between lines of text</a:t>
                      </a:r>
                    </a:p>
                  </a:txBody>
                  <a:tcPr marL="40639" marR="40639" marT="40639" marB="406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82875">
                <a:tc>
                  <a:txBody>
                    <a:bodyPr/>
                    <a:lstStyle/>
                    <a:p>
                      <a:pPr fontAlgn="t"/>
                      <a:r>
                        <a:rPr lang="en-US" sz="1100" b="1">
                          <a:effectLst/>
                          <a:latin typeface="Verdana"/>
                        </a:rPr>
                        <a:t>enclosure</a:t>
                      </a:r>
                      <a:endParaRPr lang="en-US" sz="1100">
                        <a:effectLst/>
                        <a:latin typeface="Verdana"/>
                      </a:endParaRPr>
                    </a:p>
                  </a:txBody>
                  <a:tcPr marL="40639" marR="40639" marT="40639" marB="406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>
                          <a:effectLst/>
                          <a:latin typeface="Verdana"/>
                        </a:rPr>
                        <a:t>extra document or image included with a letter</a:t>
                      </a:r>
                    </a:p>
                  </a:txBody>
                  <a:tcPr marL="40639" marR="40639" marT="40639" marB="406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82875">
                <a:tc>
                  <a:txBody>
                    <a:bodyPr/>
                    <a:lstStyle/>
                    <a:p>
                      <a:pPr fontAlgn="t"/>
                      <a:r>
                        <a:rPr lang="en-US" sz="1100" b="1">
                          <a:effectLst/>
                          <a:latin typeface="Verdana"/>
                        </a:rPr>
                        <a:t>formal</a:t>
                      </a:r>
                      <a:endParaRPr lang="en-US" sz="1100">
                        <a:effectLst/>
                        <a:latin typeface="Verdana"/>
                      </a:endParaRPr>
                    </a:p>
                  </a:txBody>
                  <a:tcPr marL="40639" marR="40639" marT="40639" marB="406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>
                          <a:effectLst/>
                          <a:latin typeface="Verdana"/>
                        </a:rPr>
                        <a:t>uses set formatting and business language, opposite of casual</a:t>
                      </a:r>
                    </a:p>
                  </a:txBody>
                  <a:tcPr marL="40639" marR="40639" marT="40639" marB="406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82875">
                <a:tc>
                  <a:txBody>
                    <a:bodyPr/>
                    <a:lstStyle/>
                    <a:p>
                      <a:pPr fontAlgn="t"/>
                      <a:r>
                        <a:rPr lang="en-US" sz="1100" b="1">
                          <a:effectLst/>
                          <a:latin typeface="Verdana"/>
                        </a:rPr>
                        <a:t>format</a:t>
                      </a:r>
                      <a:endParaRPr lang="en-US" sz="1100">
                        <a:effectLst/>
                        <a:latin typeface="Verdana"/>
                      </a:endParaRPr>
                    </a:p>
                  </a:txBody>
                  <a:tcPr marL="40639" marR="40639" marT="40639" marB="406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>
                          <a:effectLst/>
                          <a:latin typeface="Verdana"/>
                        </a:rPr>
                        <a:t>the set up or organization of a document</a:t>
                      </a:r>
                    </a:p>
                  </a:txBody>
                  <a:tcPr marL="40639" marR="40639" marT="40639" marB="406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82875">
                <a:tc>
                  <a:txBody>
                    <a:bodyPr/>
                    <a:lstStyle/>
                    <a:p>
                      <a:pPr fontAlgn="t"/>
                      <a:r>
                        <a:rPr lang="en-US" sz="1100" b="1">
                          <a:effectLst/>
                          <a:latin typeface="Verdana"/>
                        </a:rPr>
                        <a:t>heading</a:t>
                      </a:r>
                      <a:endParaRPr lang="en-US" sz="1100">
                        <a:effectLst/>
                        <a:latin typeface="Verdana"/>
                      </a:endParaRPr>
                    </a:p>
                  </a:txBody>
                  <a:tcPr marL="40639" marR="40639" marT="40639" marB="406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dirty="0">
                          <a:effectLst/>
                          <a:latin typeface="Verdana"/>
                        </a:rPr>
                        <a:t>a word or phrase that indicates what the text below will be about</a:t>
                      </a:r>
                    </a:p>
                  </a:txBody>
                  <a:tcPr marL="40639" marR="40639" marT="40639" marB="4063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0378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502659744"/>
              </p:ext>
            </p:extLst>
          </p:nvPr>
        </p:nvGraphicFramePr>
        <p:xfrm>
          <a:off x="1066800" y="1600200"/>
          <a:ext cx="7010400" cy="4495800"/>
        </p:xfrm>
        <a:graphic>
          <a:graphicData uri="http://schemas.openxmlformats.org/drawingml/2006/table">
            <a:tbl>
              <a:tblPr/>
              <a:tblGrid>
                <a:gridCol w="3505200"/>
                <a:gridCol w="3505200"/>
              </a:tblGrid>
              <a:tr h="533544">
                <a:tc>
                  <a:txBody>
                    <a:bodyPr/>
                    <a:lstStyle/>
                    <a:p>
                      <a:pPr fontAlgn="t"/>
                      <a:r>
                        <a:rPr lang="en-US" sz="1000" b="1">
                          <a:effectLst/>
                          <a:latin typeface="Verdana"/>
                        </a:rPr>
                        <a:t>indent</a:t>
                      </a:r>
                      <a:endParaRPr lang="en-US" sz="1000">
                        <a:effectLst/>
                        <a:latin typeface="Verdana"/>
                      </a:endParaRPr>
                    </a:p>
                  </a:txBody>
                  <a:tcPr marL="37199" marR="37199" marT="37199" marB="371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000">
                          <a:effectLst/>
                          <a:latin typeface="Verdana"/>
                        </a:rPr>
                        <a:t>extra spaces (usually 5) at the beginning of a paragraph</a:t>
                      </a:r>
                    </a:p>
                  </a:txBody>
                  <a:tcPr marL="37199" marR="37199" marT="37199" marB="371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7447">
                <a:tc>
                  <a:txBody>
                    <a:bodyPr/>
                    <a:lstStyle/>
                    <a:p>
                      <a:pPr fontAlgn="t"/>
                      <a:r>
                        <a:rPr lang="en-US" sz="1000" b="1">
                          <a:effectLst/>
                          <a:latin typeface="Verdana"/>
                        </a:rPr>
                        <a:t>informal</a:t>
                      </a:r>
                      <a:endParaRPr lang="en-US" sz="1000">
                        <a:effectLst/>
                        <a:latin typeface="Verdana"/>
                      </a:endParaRPr>
                    </a:p>
                  </a:txBody>
                  <a:tcPr marL="37199" marR="37199" marT="37199" marB="371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000">
                          <a:effectLst/>
                          <a:latin typeface="Verdana"/>
                        </a:rPr>
                        <a:t>casual</a:t>
                      </a:r>
                    </a:p>
                  </a:txBody>
                  <a:tcPr marL="37199" marR="37199" marT="37199" marB="371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80496">
                <a:tc>
                  <a:txBody>
                    <a:bodyPr/>
                    <a:lstStyle/>
                    <a:p>
                      <a:pPr fontAlgn="t"/>
                      <a:r>
                        <a:rPr lang="en-US" sz="1000" b="1">
                          <a:effectLst/>
                          <a:latin typeface="Verdana"/>
                        </a:rPr>
                        <a:t>inside address</a:t>
                      </a:r>
                      <a:endParaRPr lang="en-US" sz="1000">
                        <a:effectLst/>
                        <a:latin typeface="Verdana"/>
                      </a:endParaRPr>
                    </a:p>
                  </a:txBody>
                  <a:tcPr marL="37199" marR="37199" marT="37199" marB="371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000">
                          <a:effectLst/>
                          <a:latin typeface="Verdana"/>
                        </a:rPr>
                        <a:t>recipient's mailing information</a:t>
                      </a:r>
                    </a:p>
                  </a:txBody>
                  <a:tcPr marL="37199" marR="37199" marT="37199" marB="371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33544">
                <a:tc>
                  <a:txBody>
                    <a:bodyPr/>
                    <a:lstStyle/>
                    <a:p>
                      <a:pPr fontAlgn="t"/>
                      <a:r>
                        <a:rPr lang="en-US" sz="1000" b="1">
                          <a:effectLst/>
                          <a:latin typeface="Verdana"/>
                        </a:rPr>
                        <a:t>justified margins</a:t>
                      </a:r>
                      <a:endParaRPr lang="en-US" sz="1000">
                        <a:effectLst/>
                        <a:latin typeface="Verdana"/>
                      </a:endParaRPr>
                    </a:p>
                  </a:txBody>
                  <a:tcPr marL="37199" marR="37199" marT="37199" marB="371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000">
                          <a:effectLst/>
                          <a:latin typeface="Verdana"/>
                        </a:rPr>
                        <a:t>straight and even text, always begins at the same place</a:t>
                      </a:r>
                    </a:p>
                  </a:txBody>
                  <a:tcPr marL="37199" marR="37199" marT="37199" marB="371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86593">
                <a:tc>
                  <a:txBody>
                    <a:bodyPr/>
                    <a:lstStyle/>
                    <a:p>
                      <a:pPr fontAlgn="t"/>
                      <a:r>
                        <a:rPr lang="en-US" sz="1000" b="1">
                          <a:effectLst/>
                          <a:latin typeface="Verdana"/>
                        </a:rPr>
                        <a:t>letterhead</a:t>
                      </a:r>
                      <a:endParaRPr lang="en-US" sz="1000">
                        <a:effectLst/>
                        <a:latin typeface="Verdana"/>
                      </a:endParaRPr>
                    </a:p>
                  </a:txBody>
                  <a:tcPr marL="37199" marR="37199" marT="37199" marB="371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000">
                          <a:effectLst/>
                          <a:latin typeface="Verdana"/>
                        </a:rPr>
                        <a:t>specialized paper with a (company) logo or name printed at the top</a:t>
                      </a:r>
                    </a:p>
                  </a:txBody>
                  <a:tcPr marL="37199" marR="37199" marT="37199" marB="371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33544">
                <a:tc>
                  <a:txBody>
                    <a:bodyPr/>
                    <a:lstStyle/>
                    <a:p>
                      <a:pPr fontAlgn="t"/>
                      <a:r>
                        <a:rPr lang="en-US" sz="1000" b="1">
                          <a:effectLst/>
                          <a:latin typeface="Verdana"/>
                        </a:rPr>
                        <a:t>logo</a:t>
                      </a:r>
                      <a:endParaRPr lang="en-US" sz="1000">
                        <a:effectLst/>
                        <a:latin typeface="Verdana"/>
                      </a:endParaRPr>
                    </a:p>
                  </a:txBody>
                  <a:tcPr marL="37199" marR="37199" marT="37199" marB="371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000">
                          <a:effectLst/>
                          <a:latin typeface="Verdana"/>
                        </a:rPr>
                        <a:t>symbol or image that identifies a specific organization</a:t>
                      </a:r>
                    </a:p>
                  </a:txBody>
                  <a:tcPr marL="37199" marR="37199" marT="37199" marB="371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33544">
                <a:tc>
                  <a:txBody>
                    <a:bodyPr/>
                    <a:lstStyle/>
                    <a:p>
                      <a:pPr fontAlgn="t"/>
                      <a:r>
                        <a:rPr lang="en-US" sz="1000" b="1">
                          <a:effectLst/>
                          <a:latin typeface="Verdana"/>
                        </a:rPr>
                        <a:t>margin</a:t>
                      </a:r>
                      <a:endParaRPr lang="en-US" sz="1000">
                        <a:effectLst/>
                        <a:latin typeface="Verdana"/>
                      </a:endParaRPr>
                    </a:p>
                  </a:txBody>
                  <a:tcPr marL="37199" marR="37199" marT="37199" marB="371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000">
                          <a:effectLst/>
                          <a:latin typeface="Verdana"/>
                        </a:rPr>
                        <a:t>a blank space that borders the edge of the text</a:t>
                      </a:r>
                    </a:p>
                  </a:txBody>
                  <a:tcPr marL="37199" marR="37199" marT="37199" marB="371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33544">
                <a:tc>
                  <a:txBody>
                    <a:bodyPr/>
                    <a:lstStyle/>
                    <a:p>
                      <a:pPr fontAlgn="t"/>
                      <a:r>
                        <a:rPr lang="en-US" sz="1000" b="1">
                          <a:effectLst/>
                          <a:latin typeface="Verdana"/>
                        </a:rPr>
                        <a:t>memorandum (memo)</a:t>
                      </a:r>
                      <a:endParaRPr lang="en-US" sz="1000">
                        <a:effectLst/>
                        <a:latin typeface="Verdana"/>
                      </a:endParaRPr>
                    </a:p>
                  </a:txBody>
                  <a:tcPr marL="37199" marR="37199" marT="37199" marB="371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000">
                          <a:effectLst/>
                          <a:latin typeface="Verdana"/>
                        </a:rPr>
                        <a:t>document sent within a company (internal), presented in short form</a:t>
                      </a:r>
                    </a:p>
                  </a:txBody>
                  <a:tcPr marL="37199" marR="37199" marT="37199" marB="371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33544">
                <a:tc>
                  <a:txBody>
                    <a:bodyPr/>
                    <a:lstStyle/>
                    <a:p>
                      <a:pPr fontAlgn="t"/>
                      <a:r>
                        <a:rPr lang="en-US" sz="1000" b="1">
                          <a:effectLst/>
                          <a:latin typeface="Verdana"/>
                        </a:rPr>
                        <a:t>modified block format</a:t>
                      </a:r>
                      <a:endParaRPr lang="en-US" sz="1000">
                        <a:effectLst/>
                        <a:latin typeface="Verdana"/>
                      </a:endParaRPr>
                    </a:p>
                  </a:txBody>
                  <a:tcPr marL="37199" marR="37199" marT="37199" marB="371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000" dirty="0">
                          <a:effectLst/>
                          <a:latin typeface="Verdana"/>
                        </a:rPr>
                        <a:t>left justified as block format, but date and closing are centered</a:t>
                      </a:r>
                    </a:p>
                  </a:txBody>
                  <a:tcPr marL="37199" marR="37199" marT="37199" marB="371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4567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376602029"/>
              </p:ext>
            </p:extLst>
          </p:nvPr>
        </p:nvGraphicFramePr>
        <p:xfrm>
          <a:off x="914400" y="1600200"/>
          <a:ext cx="7239000" cy="4495799"/>
        </p:xfrm>
        <a:graphic>
          <a:graphicData uri="http://schemas.openxmlformats.org/drawingml/2006/table">
            <a:tbl>
              <a:tblPr/>
              <a:tblGrid>
                <a:gridCol w="3619500"/>
                <a:gridCol w="3619500"/>
              </a:tblGrid>
              <a:tr h="642826">
                <a:tc>
                  <a:txBody>
                    <a:bodyPr/>
                    <a:lstStyle/>
                    <a:p>
                      <a:pPr fontAlgn="t"/>
                      <a:r>
                        <a:rPr lang="en-US" sz="900" b="1">
                          <a:effectLst/>
                          <a:latin typeface="Verdana"/>
                        </a:rPr>
                        <a:t>on arrival notation</a:t>
                      </a:r>
                      <a:endParaRPr lang="en-US" sz="900">
                        <a:effectLst/>
                        <a:latin typeface="Verdana"/>
                      </a:endParaRPr>
                    </a:p>
                  </a:txBody>
                  <a:tcPr marL="34828" marR="34828" marT="34828" marB="348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>
                          <a:effectLst/>
                          <a:latin typeface="Verdana"/>
                        </a:rPr>
                        <a:t>notice to recipient that appears on an envelope (e.g. "confidential")</a:t>
                      </a:r>
                    </a:p>
                  </a:txBody>
                  <a:tcPr marL="34828" marR="34828" marT="34828" marB="348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99533">
                <a:tc>
                  <a:txBody>
                    <a:bodyPr/>
                    <a:lstStyle/>
                    <a:p>
                      <a:pPr fontAlgn="t"/>
                      <a:r>
                        <a:rPr lang="en-US" sz="900" b="1">
                          <a:effectLst/>
                          <a:latin typeface="Verdana"/>
                        </a:rPr>
                        <a:t>postage</a:t>
                      </a:r>
                      <a:endParaRPr lang="en-US" sz="900">
                        <a:effectLst/>
                        <a:latin typeface="Verdana"/>
                      </a:endParaRPr>
                    </a:p>
                  </a:txBody>
                  <a:tcPr marL="34828" marR="34828" marT="34828" marB="348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>
                          <a:effectLst/>
                          <a:latin typeface="Verdana"/>
                        </a:rPr>
                        <a:t>the cost of sending a letter through the Post Office</a:t>
                      </a:r>
                    </a:p>
                  </a:txBody>
                  <a:tcPr marL="34828" marR="34828" marT="34828" marB="348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99533">
                <a:tc>
                  <a:txBody>
                    <a:bodyPr/>
                    <a:lstStyle/>
                    <a:p>
                      <a:pPr fontAlgn="t"/>
                      <a:r>
                        <a:rPr lang="en-US" sz="900" b="1">
                          <a:effectLst/>
                          <a:latin typeface="Verdana"/>
                        </a:rPr>
                        <a:t>proofread</a:t>
                      </a:r>
                      <a:endParaRPr lang="en-US" sz="900">
                        <a:effectLst/>
                        <a:latin typeface="Verdana"/>
                      </a:endParaRPr>
                    </a:p>
                  </a:txBody>
                  <a:tcPr marL="34828" marR="34828" marT="34828" marB="348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>
                          <a:effectLst/>
                          <a:latin typeface="Verdana"/>
                        </a:rPr>
                        <a:t>read through a finished document to check for mistakes</a:t>
                      </a:r>
                    </a:p>
                  </a:txBody>
                  <a:tcPr marL="34828" marR="34828" marT="34828" marB="348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42826">
                <a:tc>
                  <a:txBody>
                    <a:bodyPr/>
                    <a:lstStyle/>
                    <a:p>
                      <a:pPr fontAlgn="t"/>
                      <a:r>
                        <a:rPr lang="en-US" sz="900" b="1">
                          <a:effectLst/>
                          <a:latin typeface="Verdana"/>
                        </a:rPr>
                        <a:t>punctuation</a:t>
                      </a:r>
                      <a:endParaRPr lang="en-US" sz="900">
                        <a:effectLst/>
                        <a:latin typeface="Verdana"/>
                      </a:endParaRPr>
                    </a:p>
                  </a:txBody>
                  <a:tcPr marL="34828" marR="34828" marT="34828" marB="348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>
                          <a:effectLst/>
                          <a:latin typeface="Verdana"/>
                        </a:rPr>
                        <a:t>marks used within or after sentences and phrases (e.g. periods, commas)</a:t>
                      </a:r>
                    </a:p>
                  </a:txBody>
                  <a:tcPr marL="34828" marR="34828" marT="34828" marB="348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12948">
                <a:tc>
                  <a:txBody>
                    <a:bodyPr/>
                    <a:lstStyle/>
                    <a:p>
                      <a:pPr fontAlgn="t"/>
                      <a:r>
                        <a:rPr lang="en-US" sz="900" b="1">
                          <a:effectLst/>
                          <a:latin typeface="Verdana"/>
                        </a:rPr>
                        <a:t>reader-friendly</a:t>
                      </a:r>
                      <a:endParaRPr lang="en-US" sz="900">
                        <a:effectLst/>
                        <a:latin typeface="Verdana"/>
                      </a:endParaRPr>
                    </a:p>
                  </a:txBody>
                  <a:tcPr marL="34828" marR="34828" marT="34828" marB="348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>
                          <a:effectLst/>
                          <a:latin typeface="Verdana"/>
                        </a:rPr>
                        <a:t>easy to read</a:t>
                      </a:r>
                    </a:p>
                  </a:txBody>
                  <a:tcPr marL="34828" marR="34828" marT="34828" marB="348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56241">
                <a:tc>
                  <a:txBody>
                    <a:bodyPr/>
                    <a:lstStyle/>
                    <a:p>
                      <a:pPr fontAlgn="t"/>
                      <a:r>
                        <a:rPr lang="en-US" sz="900" b="1">
                          <a:effectLst/>
                          <a:latin typeface="Verdana"/>
                        </a:rPr>
                        <a:t>recipient</a:t>
                      </a:r>
                      <a:endParaRPr lang="en-US" sz="900">
                        <a:effectLst/>
                        <a:latin typeface="Verdana"/>
                      </a:endParaRPr>
                    </a:p>
                  </a:txBody>
                  <a:tcPr marL="34828" marR="34828" marT="34828" marB="348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>
                          <a:effectLst/>
                          <a:latin typeface="Verdana"/>
                        </a:rPr>
                        <a:t>the person who receives the letter</a:t>
                      </a:r>
                    </a:p>
                  </a:txBody>
                  <a:tcPr marL="34828" marR="34828" marT="34828" marB="348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86118">
                <a:tc>
                  <a:txBody>
                    <a:bodyPr/>
                    <a:lstStyle/>
                    <a:p>
                      <a:pPr fontAlgn="t"/>
                      <a:r>
                        <a:rPr lang="en-US" sz="900" b="1">
                          <a:effectLst/>
                          <a:latin typeface="Verdana"/>
                        </a:rPr>
                        <a:t>right ragged</a:t>
                      </a:r>
                      <a:endParaRPr lang="en-US" sz="900">
                        <a:effectLst/>
                        <a:latin typeface="Verdana"/>
                      </a:endParaRPr>
                    </a:p>
                  </a:txBody>
                  <a:tcPr marL="34828" marR="34828" marT="34828" marB="348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>
                          <a:effectLst/>
                          <a:latin typeface="Verdana"/>
                        </a:rPr>
                        <a:t>format in which text on the right side of the document ends at slightly different points (not justified)</a:t>
                      </a:r>
                    </a:p>
                  </a:txBody>
                  <a:tcPr marL="34828" marR="34828" marT="34828" marB="348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56241">
                <a:tc>
                  <a:txBody>
                    <a:bodyPr/>
                    <a:lstStyle/>
                    <a:p>
                      <a:pPr fontAlgn="t"/>
                      <a:r>
                        <a:rPr lang="en-US" sz="900" b="1">
                          <a:effectLst/>
                          <a:latin typeface="Verdana"/>
                        </a:rPr>
                        <a:t>salutation</a:t>
                      </a:r>
                      <a:endParaRPr lang="en-US" sz="900">
                        <a:effectLst/>
                        <a:latin typeface="Verdana"/>
                      </a:endParaRPr>
                    </a:p>
                  </a:txBody>
                  <a:tcPr marL="34828" marR="34828" marT="34828" marB="348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>
                          <a:effectLst/>
                          <a:latin typeface="Verdana"/>
                        </a:rPr>
                        <a:t>greeting in a letter (e.g. "Dear Mr Jones")</a:t>
                      </a:r>
                    </a:p>
                  </a:txBody>
                  <a:tcPr marL="34828" marR="34828" marT="34828" marB="348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99533">
                <a:tc>
                  <a:txBody>
                    <a:bodyPr/>
                    <a:lstStyle/>
                    <a:p>
                      <a:pPr fontAlgn="t"/>
                      <a:r>
                        <a:rPr lang="en-US" sz="900" b="1">
                          <a:effectLst/>
                          <a:latin typeface="Verdana"/>
                        </a:rPr>
                        <a:t>sensitive information</a:t>
                      </a:r>
                      <a:endParaRPr lang="en-US" sz="900">
                        <a:effectLst/>
                        <a:latin typeface="Verdana"/>
                      </a:endParaRPr>
                    </a:p>
                  </a:txBody>
                  <a:tcPr marL="34828" marR="34828" marT="34828" marB="348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900" dirty="0">
                          <a:effectLst/>
                          <a:latin typeface="Verdana"/>
                        </a:rPr>
                        <a:t>content in a letter that may cause the receiver to feel upset</a:t>
                      </a:r>
                    </a:p>
                  </a:txBody>
                  <a:tcPr marL="34828" marR="34828" marT="34828" marB="348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6424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834031905"/>
              </p:ext>
            </p:extLst>
          </p:nvPr>
        </p:nvGraphicFramePr>
        <p:xfrm>
          <a:off x="1066800" y="1828800"/>
          <a:ext cx="7207262" cy="4495799"/>
        </p:xfrm>
        <a:graphic>
          <a:graphicData uri="http://schemas.openxmlformats.org/drawingml/2006/table">
            <a:tbl>
              <a:tblPr/>
              <a:tblGrid>
                <a:gridCol w="3603631"/>
                <a:gridCol w="3603631"/>
              </a:tblGrid>
              <a:tr h="715111">
                <a:tc>
                  <a:txBody>
                    <a:bodyPr/>
                    <a:lstStyle/>
                    <a:p>
                      <a:pPr fontAlgn="t"/>
                      <a:r>
                        <a:rPr lang="en-US" sz="1300" b="1">
                          <a:effectLst/>
                          <a:latin typeface="Verdana"/>
                        </a:rPr>
                        <a:t>semi-block format</a:t>
                      </a:r>
                      <a:endParaRPr lang="en-US" sz="1300">
                        <a:effectLst/>
                        <a:latin typeface="Verdana"/>
                      </a:endParaRPr>
                    </a:p>
                  </a:txBody>
                  <a:tcPr marL="49858" marR="49858" marT="49858" marB="498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300">
                          <a:effectLst/>
                          <a:latin typeface="Verdana"/>
                        </a:rPr>
                        <a:t>paragraphs are indented, not left-justified</a:t>
                      </a:r>
                    </a:p>
                  </a:txBody>
                  <a:tcPr marL="49858" marR="49858" marT="49858" marB="498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15111">
                <a:tc>
                  <a:txBody>
                    <a:bodyPr/>
                    <a:lstStyle/>
                    <a:p>
                      <a:pPr fontAlgn="t"/>
                      <a:r>
                        <a:rPr lang="en-US" sz="1300" b="1">
                          <a:effectLst/>
                          <a:latin typeface="Verdana"/>
                        </a:rPr>
                        <a:t>sincerely</a:t>
                      </a:r>
                      <a:endParaRPr lang="en-US" sz="1300">
                        <a:effectLst/>
                        <a:latin typeface="Verdana"/>
                      </a:endParaRPr>
                    </a:p>
                  </a:txBody>
                  <a:tcPr marL="49858" marR="49858" marT="49858" marB="498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300">
                          <a:effectLst/>
                          <a:latin typeface="Verdana"/>
                        </a:rPr>
                        <a:t>term used before a name when formally closing a letter</a:t>
                      </a:r>
                    </a:p>
                  </a:txBody>
                  <a:tcPr marL="49858" marR="49858" marT="49858" marB="498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15111">
                <a:tc>
                  <a:txBody>
                    <a:bodyPr/>
                    <a:lstStyle/>
                    <a:p>
                      <a:pPr fontAlgn="t"/>
                      <a:r>
                        <a:rPr lang="en-US" sz="1300" b="1">
                          <a:effectLst/>
                          <a:latin typeface="Verdana"/>
                        </a:rPr>
                        <a:t>single spaced</a:t>
                      </a:r>
                      <a:endParaRPr lang="en-US" sz="1300">
                        <a:effectLst/>
                        <a:latin typeface="Verdana"/>
                      </a:endParaRPr>
                    </a:p>
                  </a:txBody>
                  <a:tcPr marL="49858" marR="49858" marT="49858" marB="498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300">
                          <a:effectLst/>
                          <a:latin typeface="Verdana"/>
                        </a:rPr>
                        <a:t>format where no blanks lines are left in-between lines of text</a:t>
                      </a:r>
                    </a:p>
                  </a:txBody>
                  <a:tcPr marL="49858" marR="49858" marT="49858" marB="498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9980">
                <a:tc>
                  <a:txBody>
                    <a:bodyPr/>
                    <a:lstStyle/>
                    <a:p>
                      <a:pPr fontAlgn="t"/>
                      <a:r>
                        <a:rPr lang="en-US" sz="1300" b="1">
                          <a:effectLst/>
                          <a:latin typeface="Verdana"/>
                        </a:rPr>
                        <a:t>spacing</a:t>
                      </a:r>
                      <a:endParaRPr lang="en-US" sz="1300">
                        <a:effectLst/>
                        <a:latin typeface="Verdana"/>
                      </a:endParaRPr>
                    </a:p>
                  </a:txBody>
                  <a:tcPr marL="49858" marR="49858" marT="49858" marB="498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300">
                          <a:effectLst/>
                          <a:latin typeface="Verdana"/>
                        </a:rPr>
                        <a:t>blank area between words or lines of text</a:t>
                      </a:r>
                    </a:p>
                  </a:txBody>
                  <a:tcPr marL="49858" marR="49858" marT="49858" marB="498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15111">
                <a:tc>
                  <a:txBody>
                    <a:bodyPr/>
                    <a:lstStyle/>
                    <a:p>
                      <a:pPr fontAlgn="t"/>
                      <a:r>
                        <a:rPr lang="en-US" sz="1300" b="1">
                          <a:effectLst/>
                          <a:latin typeface="Verdana"/>
                        </a:rPr>
                        <a:t>tone</a:t>
                      </a:r>
                      <a:endParaRPr lang="en-US" sz="1300">
                        <a:effectLst/>
                        <a:latin typeface="Verdana"/>
                      </a:endParaRPr>
                    </a:p>
                  </a:txBody>
                  <a:tcPr marL="49858" marR="49858" marT="49858" marB="498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300">
                          <a:effectLst/>
                          <a:latin typeface="Verdana"/>
                        </a:rPr>
                        <a:t>the feeling of the language (e.g. serious, enthusiastic)</a:t>
                      </a:r>
                    </a:p>
                  </a:txBody>
                  <a:tcPr marL="49858" marR="49858" marT="49858" marB="498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125375">
                <a:tc>
                  <a:txBody>
                    <a:bodyPr/>
                    <a:lstStyle/>
                    <a:p>
                      <a:pPr fontAlgn="t"/>
                      <a:r>
                        <a:rPr lang="en-US" sz="1300" b="1">
                          <a:effectLst/>
                          <a:latin typeface="Verdana"/>
                        </a:rPr>
                        <a:t>transitions</a:t>
                      </a:r>
                      <a:endParaRPr lang="en-US" sz="1300">
                        <a:effectLst/>
                        <a:latin typeface="Verdana"/>
                      </a:endParaRPr>
                    </a:p>
                  </a:txBody>
                  <a:tcPr marL="49858" marR="49858" marT="49858" marB="498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300" dirty="0">
                          <a:effectLst/>
                          <a:latin typeface="Verdana"/>
                        </a:rPr>
                        <a:t>words or phrases used to make a letter flow naturally (e.g. "furthermore", "on the other hand")</a:t>
                      </a:r>
                    </a:p>
                  </a:txBody>
                  <a:tcPr marL="49858" marR="49858" marT="49858" marB="498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2093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Types of Business Letters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3BEE-B961-4197-AE42-A02FD394AE23}" type="slidenum">
              <a:rPr lang="en-US" smtClean="0">
                <a:solidFill>
                  <a:srgbClr val="EBDDC3"/>
                </a:solidFill>
              </a:rPr>
              <a:pPr/>
              <a:t>9</a:t>
            </a:fld>
            <a:endParaRPr lang="en-US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996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8382000" cy="838200"/>
          </a:xfrm>
        </p:spPr>
        <p:txBody>
          <a:bodyPr/>
          <a:lstStyle/>
          <a:p>
            <a:r>
              <a:rPr lang="en-US" dirty="0"/>
              <a:t>Two Letter Techniques: 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076" name="Picture 4" descr="letterimage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895600" y="1828800"/>
            <a:ext cx="2876550" cy="334327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228600" y="685800"/>
            <a:ext cx="8458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Century Gothic" pitchFamily="34" charset="0"/>
              </a:rPr>
              <a:t>Direct 			vs. 		   Indirect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762000" y="2362200"/>
            <a:ext cx="2209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533400" y="22098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609600" y="2209800"/>
            <a:ext cx="2209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45027" y="1483518"/>
            <a:ext cx="3124200" cy="122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en-US" sz="1600" b="1" dirty="0">
                <a:solidFill>
                  <a:srgbClr val="FBE32F"/>
                </a:solidFill>
                <a:latin typeface="Century Gothic" pitchFamily="34" charset="0"/>
              </a:rPr>
              <a:t>Best for: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 dirty="0">
                <a:solidFill>
                  <a:srgbClr val="FBE32F"/>
                </a:solidFill>
                <a:latin typeface="Century Gothic" pitchFamily="34" charset="0"/>
              </a:rPr>
              <a:t>Good news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 dirty="0">
                <a:solidFill>
                  <a:srgbClr val="FBE32F"/>
                </a:solidFill>
                <a:latin typeface="Century Gothic" pitchFamily="34" charset="0"/>
              </a:rPr>
              <a:t>Non-emotional issues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 dirty="0">
                <a:solidFill>
                  <a:srgbClr val="FBE32F"/>
                </a:solidFill>
                <a:latin typeface="Century Gothic" pitchFamily="34" charset="0"/>
              </a:rPr>
              <a:t>Audiences that prefer a straightforward approach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5867400" y="1371600"/>
            <a:ext cx="3124200" cy="144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en-US" sz="1600" b="1">
                <a:solidFill>
                  <a:srgbClr val="FBE32F"/>
                </a:solidFill>
                <a:latin typeface="Century Gothic" pitchFamily="34" charset="0"/>
              </a:rPr>
              <a:t>Best for: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>
                <a:solidFill>
                  <a:srgbClr val="FBE32F"/>
                </a:solidFill>
                <a:latin typeface="Century Gothic" pitchFamily="34" charset="0"/>
              </a:rPr>
              <a:t>Bad news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>
                <a:solidFill>
                  <a:srgbClr val="FBE32F"/>
                </a:solidFill>
                <a:latin typeface="Century Gothic" pitchFamily="34" charset="0"/>
              </a:rPr>
              <a:t>Less direct readers (some international)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>
                <a:solidFill>
                  <a:srgbClr val="FBE32F"/>
                </a:solidFill>
                <a:latin typeface="Century Gothic" pitchFamily="34" charset="0"/>
              </a:rPr>
              <a:t>Sensitive situations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>
                <a:solidFill>
                  <a:srgbClr val="FBE32F"/>
                </a:solidFill>
                <a:latin typeface="Century Gothic" pitchFamily="34" charset="0"/>
              </a:rPr>
              <a:t>Issues that need explaining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0" y="2667000"/>
            <a:ext cx="3124200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en-US" sz="1600" b="1">
                <a:solidFill>
                  <a:srgbClr val="CCFFFF"/>
                </a:solidFill>
                <a:latin typeface="Century Gothic" pitchFamily="34" charset="0"/>
              </a:rPr>
              <a:t>Introduction: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>
                <a:solidFill>
                  <a:srgbClr val="CCFFFF"/>
                </a:solidFill>
                <a:latin typeface="Century Gothic" pitchFamily="34" charset="0"/>
              </a:rPr>
              <a:t>Establishes a reason for writing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>
                <a:solidFill>
                  <a:srgbClr val="CCFFFF"/>
                </a:solidFill>
                <a:latin typeface="Century Gothic" pitchFamily="34" charset="0"/>
              </a:rPr>
              <a:t>Presents main idea</a:t>
            </a:r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>
            <a:off x="1447800" y="2819400"/>
            <a:ext cx="1905000" cy="76200"/>
          </a:xfrm>
          <a:prstGeom prst="line">
            <a:avLst/>
          </a:prstGeom>
          <a:noFill/>
          <a:ln w="28575">
            <a:solidFill>
              <a:srgbClr val="CC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5943600" y="2752725"/>
            <a:ext cx="3124200" cy="142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en-US" sz="1600" b="1">
                <a:solidFill>
                  <a:srgbClr val="CCFFFF"/>
                </a:solidFill>
                <a:latin typeface="Century Gothic" pitchFamily="34" charset="0"/>
              </a:rPr>
              <a:t>Introduction: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>
                <a:solidFill>
                  <a:srgbClr val="CCFFFF"/>
                </a:solidFill>
                <a:latin typeface="Century Gothic" pitchFamily="34" charset="0"/>
              </a:rPr>
              <a:t>Acts as a buffer with a positive or neutral statement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>
                <a:solidFill>
                  <a:srgbClr val="CCFFFF"/>
                </a:solidFill>
                <a:latin typeface="Century Gothic" pitchFamily="34" charset="0"/>
              </a:rPr>
              <a:t>Compliments the readers, agrees, appreciates, thanks, and more</a:t>
            </a:r>
          </a:p>
        </p:txBody>
      </p:sp>
      <p:sp>
        <p:nvSpPr>
          <p:cNvPr id="3087" name="Line 15"/>
          <p:cNvSpPr>
            <a:spLocks noChangeShapeType="1"/>
          </p:cNvSpPr>
          <p:nvPr/>
        </p:nvSpPr>
        <p:spPr bwMode="auto">
          <a:xfrm flipH="1">
            <a:off x="5486400" y="2895600"/>
            <a:ext cx="533400" cy="76200"/>
          </a:xfrm>
          <a:prstGeom prst="line">
            <a:avLst/>
          </a:prstGeom>
          <a:noFill/>
          <a:ln w="28575">
            <a:solidFill>
              <a:srgbClr val="CC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0" y="3581400"/>
            <a:ext cx="3124200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en-US" sz="1600" b="1">
                <a:solidFill>
                  <a:srgbClr val="FF99FF"/>
                </a:solidFill>
                <a:latin typeface="Century Gothic" pitchFamily="34" charset="0"/>
              </a:rPr>
              <a:t>Body: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>
                <a:solidFill>
                  <a:srgbClr val="FF99FF"/>
                </a:solidFill>
                <a:latin typeface="Century Gothic" pitchFamily="34" charset="0"/>
              </a:rPr>
              <a:t>Provides and explains details</a:t>
            </a:r>
          </a:p>
        </p:txBody>
      </p:sp>
      <p:sp>
        <p:nvSpPr>
          <p:cNvPr id="3089" name="Line 17"/>
          <p:cNvSpPr>
            <a:spLocks noChangeShapeType="1"/>
          </p:cNvSpPr>
          <p:nvPr/>
        </p:nvSpPr>
        <p:spPr bwMode="auto">
          <a:xfrm flipV="1">
            <a:off x="762000" y="3733800"/>
            <a:ext cx="2362200" cy="76200"/>
          </a:xfrm>
          <a:prstGeom prst="line">
            <a:avLst/>
          </a:prstGeom>
          <a:noFill/>
          <a:ln w="28575">
            <a:solidFill>
              <a:srgbClr val="FF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2" name="Line 20"/>
          <p:cNvSpPr>
            <a:spLocks noChangeShapeType="1"/>
          </p:cNvSpPr>
          <p:nvPr/>
        </p:nvSpPr>
        <p:spPr bwMode="auto">
          <a:xfrm flipH="1" flipV="1">
            <a:off x="5562600" y="3657600"/>
            <a:ext cx="381000" cy="609600"/>
          </a:xfrm>
          <a:prstGeom prst="line">
            <a:avLst/>
          </a:prstGeom>
          <a:noFill/>
          <a:ln w="28575">
            <a:solidFill>
              <a:srgbClr val="FF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5943600" y="4191000"/>
            <a:ext cx="3124200" cy="166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en-US" sz="1600" b="1" dirty="0">
                <a:solidFill>
                  <a:srgbClr val="FF99FF"/>
                </a:solidFill>
                <a:latin typeface="Century Gothic" pitchFamily="34" charset="0"/>
              </a:rPr>
              <a:t>Body: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 dirty="0">
                <a:solidFill>
                  <a:srgbClr val="FF99FF"/>
                </a:solidFill>
                <a:latin typeface="Century Gothic" pitchFamily="34" charset="0"/>
              </a:rPr>
              <a:t>Explains situation first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 dirty="0">
                <a:solidFill>
                  <a:srgbClr val="FF99FF"/>
                </a:solidFill>
                <a:latin typeface="Century Gothic" pitchFamily="34" charset="0"/>
              </a:rPr>
              <a:t>Leads up to the point/issue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 dirty="0">
                <a:solidFill>
                  <a:srgbClr val="FF99FF"/>
                </a:solidFill>
                <a:latin typeface="Century Gothic" pitchFamily="34" charset="0"/>
              </a:rPr>
              <a:t>States point/issue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 dirty="0">
                <a:solidFill>
                  <a:srgbClr val="FF99FF"/>
                </a:solidFill>
                <a:latin typeface="Century Gothic" pitchFamily="34" charset="0"/>
              </a:rPr>
              <a:t>If possible, links bad news with benefits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 dirty="0">
                <a:solidFill>
                  <a:srgbClr val="FF99FF"/>
                </a:solidFill>
                <a:latin typeface="Century Gothic" pitchFamily="34" charset="0"/>
              </a:rPr>
              <a:t>Does not place blame</a:t>
            </a:r>
          </a:p>
        </p:txBody>
      </p:sp>
      <p:sp>
        <p:nvSpPr>
          <p:cNvPr id="3094" name="Text Box 22"/>
          <p:cNvSpPr txBox="1">
            <a:spLocks noChangeArrowheads="1"/>
          </p:cNvSpPr>
          <p:nvPr/>
        </p:nvSpPr>
        <p:spPr bwMode="auto">
          <a:xfrm>
            <a:off x="0" y="4648200"/>
            <a:ext cx="3124200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en-US" sz="1600" b="1">
                <a:solidFill>
                  <a:srgbClr val="66FF33"/>
                </a:solidFill>
                <a:latin typeface="Century Gothic" pitchFamily="34" charset="0"/>
              </a:rPr>
              <a:t>Conclusion: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>
                <a:solidFill>
                  <a:srgbClr val="66FF33"/>
                </a:solidFill>
                <a:latin typeface="Century Gothic" pitchFamily="34" charset="0"/>
              </a:rPr>
              <a:t>Reminds of any deadlines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>
                <a:solidFill>
                  <a:srgbClr val="66FF33"/>
                </a:solidFill>
                <a:latin typeface="Century Gothic" pitchFamily="34" charset="0"/>
              </a:rPr>
              <a:t>Presents call for action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>
                <a:solidFill>
                  <a:srgbClr val="66FF33"/>
                </a:solidFill>
                <a:latin typeface="Century Gothic" pitchFamily="34" charset="0"/>
              </a:rPr>
              <a:t>Looks to future</a:t>
            </a:r>
          </a:p>
        </p:txBody>
      </p:sp>
      <p:sp>
        <p:nvSpPr>
          <p:cNvPr id="3095" name="Line 23"/>
          <p:cNvSpPr>
            <a:spLocks noChangeShapeType="1"/>
          </p:cNvSpPr>
          <p:nvPr/>
        </p:nvSpPr>
        <p:spPr bwMode="auto">
          <a:xfrm flipV="1">
            <a:off x="1371600" y="4191000"/>
            <a:ext cx="1828800" cy="609600"/>
          </a:xfrm>
          <a:prstGeom prst="line">
            <a:avLst/>
          </a:prstGeom>
          <a:noFill/>
          <a:ln w="28575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6047509" y="5867400"/>
            <a:ext cx="3124200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en-US" sz="1600" b="1" dirty="0">
                <a:solidFill>
                  <a:srgbClr val="66FF33"/>
                </a:solidFill>
                <a:latin typeface="Century Gothic" pitchFamily="34" charset="0"/>
              </a:rPr>
              <a:t>Conclusion: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 dirty="0">
                <a:solidFill>
                  <a:srgbClr val="66FF33"/>
                </a:solidFill>
                <a:latin typeface="Century Gothic" pitchFamily="34" charset="0"/>
              </a:rPr>
              <a:t>Does not apologize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sz="1400" dirty="0">
                <a:solidFill>
                  <a:srgbClr val="66FF33"/>
                </a:solidFill>
                <a:latin typeface="Century Gothic" pitchFamily="34" charset="0"/>
              </a:rPr>
              <a:t>Gracious closing</a:t>
            </a:r>
          </a:p>
        </p:txBody>
      </p:sp>
      <p:sp>
        <p:nvSpPr>
          <p:cNvPr id="3097" name="Line 25"/>
          <p:cNvSpPr>
            <a:spLocks noChangeShapeType="1"/>
          </p:cNvSpPr>
          <p:nvPr/>
        </p:nvSpPr>
        <p:spPr bwMode="auto">
          <a:xfrm>
            <a:off x="4800600" y="4572000"/>
            <a:ext cx="1219200" cy="1295400"/>
          </a:xfrm>
          <a:prstGeom prst="line">
            <a:avLst/>
          </a:prstGeom>
          <a:noFill/>
          <a:ln w="28575">
            <a:solidFill>
              <a:srgbClr val="66FF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070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7" dur="5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0" dur="5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" grpId="0"/>
      <p:bldP spid="3083" grpId="0"/>
      <p:bldP spid="3084" grpId="0"/>
      <p:bldP spid="3085" grpId="0" animBg="1"/>
      <p:bldP spid="3086" grpId="0"/>
      <p:bldP spid="3087" grpId="0" animBg="1"/>
      <p:bldP spid="3088" grpId="0"/>
      <p:bldP spid="3089" grpId="0" animBg="1"/>
      <p:bldP spid="3092" grpId="0" animBg="1"/>
      <p:bldP spid="3091" grpId="0"/>
      <p:bldP spid="3094" grpId="0"/>
      <p:bldP spid="3095" grpId="0" animBg="1"/>
      <p:bldP spid="3096" grpId="0"/>
      <p:bldP spid="309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CA05F78-DD28-415E-B00F-6712ED97DDE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Content Placeholder 4" descr="letterimage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43000" y="-1828800"/>
            <a:ext cx="7010400" cy="8991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Tips For Business Letters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Think of them as mainly persuasive documents</a:t>
            </a:r>
          </a:p>
          <a:p>
            <a:r>
              <a:rPr lang="en-US"/>
              <a:t>Write a reader-orientated document not a writer-oriented document</a:t>
            </a:r>
          </a:p>
          <a:p>
            <a:r>
              <a:rPr lang="en-US"/>
              <a:t>Be respectful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188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news vs. bad news</a:t>
            </a:r>
            <a:br>
              <a:rPr lang="en-US" dirty="0" smtClean="0"/>
            </a:br>
            <a:r>
              <a:rPr lang="en-US" dirty="0" smtClean="0"/>
              <a:t>Direct letter vs. indirect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3BEE-B961-4197-AE42-A02FD394AE23}" type="slidenum">
              <a:rPr lang="en-US" smtClean="0">
                <a:solidFill>
                  <a:srgbClr val="EBDDC3"/>
                </a:solidFill>
              </a:rPr>
              <a:pPr/>
              <a:t>13</a:t>
            </a:fld>
            <a:endParaRPr lang="en-US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487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Goals in Communicating Bad News</a:t>
            </a:r>
            <a:br>
              <a:rPr lang="en-US" dirty="0" smtClean="0"/>
            </a:br>
            <a:r>
              <a:rPr lang="en-US" sz="2700" b="1" dirty="0" smtClean="0"/>
              <a:t>Example: Request for Donation from your company</a:t>
            </a:r>
            <a:endParaRPr lang="en-US" sz="27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Acceptance</a:t>
            </a:r>
          </a:p>
          <a:p>
            <a:r>
              <a:rPr lang="en-US" dirty="0" smtClean="0"/>
              <a:t>Positive image</a:t>
            </a:r>
          </a:p>
          <a:p>
            <a:r>
              <a:rPr lang="en-US" dirty="0" smtClean="0"/>
              <a:t>Message clarity (to avoid additional correspondence)</a:t>
            </a:r>
          </a:p>
          <a:p>
            <a:r>
              <a:rPr lang="en-US" dirty="0" smtClean="0"/>
              <a:t>Protection (avoid creating legal liability)</a:t>
            </a:r>
          </a:p>
          <a:p>
            <a:pPr lvl="1"/>
            <a:r>
              <a:rPr lang="en-US" dirty="0" smtClean="0"/>
              <a:t>Don’t use careless </a:t>
            </a:r>
            <a:r>
              <a:rPr lang="en-US" dirty="0" smtClean="0"/>
              <a:t>language</a:t>
            </a:r>
            <a:endParaRPr lang="en-US" dirty="0" smtClean="0"/>
          </a:p>
          <a:p>
            <a:pPr lvl="1"/>
            <a:r>
              <a:rPr lang="en-US" dirty="0" smtClean="0"/>
              <a:t>Avoid the “good-guy” </a:t>
            </a:r>
            <a:r>
              <a:rPr lang="en-US" dirty="0" smtClean="0"/>
              <a:t>syndrome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359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Thinking about Delivering Bad News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468880"/>
            <a:ext cx="8229600" cy="4389120"/>
          </a:xfrm>
        </p:spPr>
        <p:txBody>
          <a:bodyPr/>
          <a:lstStyle/>
          <a:p>
            <a:r>
              <a:rPr lang="en-US" dirty="0" smtClean="0"/>
              <a:t>How do you do it in your personal life?</a:t>
            </a:r>
          </a:p>
          <a:p>
            <a:r>
              <a:rPr lang="en-US" dirty="0" smtClean="0"/>
              <a:t>What are some techniques you could use to soften the blow of bad news?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7531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610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Indirect Pattern Prepares the Reader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667000"/>
            <a:ext cx="8229600" cy="3657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Bad news is generally easier to accept when broken gradually</a:t>
            </a:r>
          </a:p>
          <a:p>
            <a:r>
              <a:rPr lang="en-US" dirty="0" smtClean="0"/>
              <a:t>Revealing bad news slowly and indirectly shows sensitivity to your reader</a:t>
            </a:r>
          </a:p>
          <a:p>
            <a:r>
              <a:rPr lang="en-US" dirty="0" smtClean="0"/>
              <a:t>By preparing your reader, it softens the impact of the bad news</a:t>
            </a:r>
          </a:p>
          <a:p>
            <a:r>
              <a:rPr lang="en-US" dirty="0" smtClean="0"/>
              <a:t>If you start with the bad news, the reader may toss the letter before getting to the explanation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05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6868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Sometimes we’ll still use the Direct Pattern for Bad News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590800"/>
            <a:ext cx="8229600" cy="3733800"/>
          </a:xfrm>
        </p:spPr>
        <p:txBody>
          <a:bodyPr/>
          <a:lstStyle/>
          <a:p>
            <a:r>
              <a:rPr lang="en-US" dirty="0" smtClean="0"/>
              <a:t>When the receiver may overlook the bad news (rate increases, etc.)</a:t>
            </a:r>
          </a:p>
          <a:p>
            <a:r>
              <a:rPr lang="en-US" dirty="0" smtClean="0"/>
              <a:t>When the receiver prefers directness</a:t>
            </a:r>
          </a:p>
          <a:p>
            <a:r>
              <a:rPr lang="en-US" dirty="0" smtClean="0"/>
              <a:t>When firmness is </a:t>
            </a:r>
            <a:r>
              <a:rPr lang="en-US" dirty="0" smtClean="0"/>
              <a:t>necessary</a:t>
            </a:r>
            <a:endParaRPr lang="en-US" dirty="0" smtClean="0"/>
          </a:p>
          <a:p>
            <a:r>
              <a:rPr lang="en-US" dirty="0" smtClean="0"/>
              <a:t>When the bad news is insignificant (see next slide)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076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Example of Not-So-Bad News</a:t>
            </a:r>
            <a:br>
              <a:rPr lang="en-US" sz="3200" dirty="0" smtClean="0"/>
            </a:br>
            <a:r>
              <a:rPr lang="en-US" sz="3200" dirty="0" smtClean="0"/>
              <a:t>Where we Should Use the Direct Method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indent="0">
              <a:buNone/>
            </a:pPr>
            <a:r>
              <a:rPr lang="en-US" dirty="0"/>
              <a:t>Our meter reader has reported that your shrubs have grown to the point that it is very difficult to read your electric meter clearly and accurately</a:t>
            </a:r>
            <a:r>
              <a:rPr lang="en-US" dirty="0" smtClean="0"/>
              <a:t>. The shrubs obscure the meter and must be pushed out of the way. This makes the job of the meter reader much more difficult.</a:t>
            </a:r>
            <a:endParaRPr lang="en-US" dirty="0"/>
          </a:p>
          <a:p>
            <a:pPr indent="0">
              <a:buNone/>
            </a:pPr>
            <a:endParaRPr lang="en-US" dirty="0"/>
          </a:p>
          <a:p>
            <a:pPr indent="0">
              <a:buNone/>
            </a:pPr>
            <a:r>
              <a:rPr lang="en-US" dirty="0"/>
              <a:t>Please help us by trimming your shrubs so that we can provide you with consistent and accurate readings.  Your cooperation will be greatly appreciated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2715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Four-Part Indirect Pattern for Bad News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u="sng" dirty="0" smtClean="0"/>
              <a:t>Buffer</a:t>
            </a:r>
          </a:p>
          <a:p>
            <a:pPr lvl="1">
              <a:buNone/>
            </a:pPr>
            <a:r>
              <a:rPr lang="en-US" dirty="0" smtClean="0"/>
              <a:t>Open with a neutral but meaningful statement that does not mention the bad news</a:t>
            </a:r>
            <a:endParaRPr lang="en-US" dirty="0"/>
          </a:p>
          <a:p>
            <a:r>
              <a:rPr lang="en-US" u="sng" dirty="0" smtClean="0"/>
              <a:t>Reasons</a:t>
            </a:r>
          </a:p>
          <a:p>
            <a:pPr lvl="1">
              <a:buNone/>
            </a:pPr>
            <a:r>
              <a:rPr lang="en-US" dirty="0" smtClean="0"/>
              <a:t>Explain the causes of the bad news before disclosing it</a:t>
            </a:r>
          </a:p>
          <a:p>
            <a:r>
              <a:rPr lang="en-US" u="sng" dirty="0" smtClean="0"/>
              <a:t>Bad News</a:t>
            </a:r>
          </a:p>
          <a:p>
            <a:pPr lvl="1">
              <a:buNone/>
            </a:pPr>
            <a:r>
              <a:rPr lang="en-US" dirty="0" smtClean="0"/>
              <a:t>Reveal the bad news without emphasizing it. Provide an  alternative or compromise, if possible</a:t>
            </a:r>
          </a:p>
          <a:p>
            <a:r>
              <a:rPr lang="en-US" u="sng" dirty="0" smtClean="0"/>
              <a:t>Closing</a:t>
            </a:r>
          </a:p>
          <a:p>
            <a:pPr lvl="1">
              <a:buNone/>
            </a:pPr>
            <a:r>
              <a:rPr lang="en-US" dirty="0" smtClean="0"/>
              <a:t>End with a personalized, forward-looking, pleasant statement. Avoid referring to the bad news</a:t>
            </a:r>
          </a:p>
          <a:p>
            <a:pPr lvl="1">
              <a:buNone/>
            </a:pPr>
            <a:r>
              <a:rPr lang="en-US" dirty="0" smtClean="0"/>
              <a:t>	</a:t>
            </a:r>
          </a:p>
          <a:p>
            <a:pPr lvl="1">
              <a:buNone/>
            </a:pPr>
            <a:r>
              <a:rPr lang="en-US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424136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5112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Example: Letter denying request to speak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1447800" cy="4830925"/>
          </a:xfrm>
        </p:spPr>
        <p:txBody>
          <a:bodyPr>
            <a:normAutofit fontScale="70000" lnSpcReduction="20000"/>
          </a:bodyPr>
          <a:lstStyle/>
          <a:p>
            <a:pPr marL="0" lvl="1" indent="0">
              <a:buNone/>
            </a:pPr>
            <a:r>
              <a:rPr lang="en-US" sz="1700" u="sng" dirty="0" smtClean="0"/>
              <a:t>Buffer</a:t>
            </a:r>
            <a:r>
              <a:rPr lang="en-US" sz="1700" dirty="0" smtClean="0"/>
              <a:t>: </a:t>
            </a:r>
          </a:p>
          <a:p>
            <a:pPr marL="0" lvl="1" indent="0">
              <a:buNone/>
            </a:pPr>
            <a:r>
              <a:rPr lang="en-US" sz="1700" dirty="0" smtClean="0"/>
              <a:t>Showing </a:t>
            </a:r>
          </a:p>
          <a:p>
            <a:pPr marL="0" lvl="1" indent="0">
              <a:buNone/>
            </a:pPr>
            <a:r>
              <a:rPr lang="en-US" sz="1700" dirty="0" smtClean="0"/>
              <a:t>Appreciation</a:t>
            </a:r>
          </a:p>
          <a:p>
            <a:pPr marL="0" lvl="1" indent="0">
              <a:buNone/>
            </a:pPr>
            <a:endParaRPr lang="en-US" sz="1700" dirty="0" smtClean="0"/>
          </a:p>
          <a:p>
            <a:pPr marL="0" lvl="1" indent="0">
              <a:buNone/>
            </a:pPr>
            <a:r>
              <a:rPr lang="en-US" sz="1700" u="sng" dirty="0" smtClean="0"/>
              <a:t>Reasons</a:t>
            </a:r>
            <a:r>
              <a:rPr lang="en-US" sz="1700" dirty="0" smtClean="0"/>
              <a:t>: Explain the cause of the bad news without disclosing the bad news</a:t>
            </a:r>
          </a:p>
          <a:p>
            <a:pPr marL="0" lvl="1" indent="0">
              <a:buNone/>
            </a:pPr>
            <a:endParaRPr lang="en-US" sz="1700" dirty="0" smtClean="0"/>
          </a:p>
          <a:p>
            <a:pPr marL="0" lvl="1" indent="0">
              <a:buNone/>
            </a:pPr>
            <a:r>
              <a:rPr lang="en-US" sz="1700" u="sng" dirty="0" smtClean="0"/>
              <a:t>Bad News</a:t>
            </a:r>
            <a:r>
              <a:rPr lang="en-US" sz="1700" dirty="0" smtClean="0"/>
              <a:t>: Disclose the bad news without emphasizing it.  Provide an alternative, if possible</a:t>
            </a:r>
          </a:p>
          <a:p>
            <a:pPr marL="0" lvl="1" indent="0">
              <a:buNone/>
            </a:pPr>
            <a:endParaRPr lang="en-US" sz="1200" dirty="0" smtClean="0"/>
          </a:p>
          <a:p>
            <a:pPr marL="0" lvl="1" indent="0">
              <a:buNone/>
            </a:pPr>
            <a:r>
              <a:rPr lang="en-US" sz="1800" u="sng" dirty="0" smtClean="0"/>
              <a:t>Closing</a:t>
            </a:r>
            <a:r>
              <a:rPr lang="en-US" sz="1800" dirty="0" smtClean="0"/>
              <a:t>:</a:t>
            </a:r>
          </a:p>
          <a:p>
            <a:pPr marL="0" lvl="1" indent="0">
              <a:buNone/>
            </a:pPr>
            <a:r>
              <a:rPr lang="en-US" sz="1800" dirty="0" smtClean="0"/>
              <a:t>End with a personalized, forward-looking, pleasant statement. Avoid referring to the bad news</a:t>
            </a:r>
          </a:p>
          <a:p>
            <a:pPr marL="0" lvl="1" indent="0">
              <a:buNone/>
            </a:pPr>
            <a:endParaRPr lang="en-US" sz="1200" dirty="0" smtClean="0"/>
          </a:p>
          <a:p>
            <a:pPr marL="0" lvl="1" indent="0">
              <a:buNone/>
            </a:pPr>
            <a:endParaRPr lang="en-US" sz="1200" dirty="0" smtClean="0"/>
          </a:p>
          <a:p>
            <a:pPr marL="0" lvl="1" indent="0">
              <a:buNone/>
            </a:pPr>
            <a:endParaRPr lang="en-US" sz="1200" dirty="0" smtClean="0"/>
          </a:p>
          <a:p>
            <a:pPr marL="0" lvl="1" indent="0">
              <a:buNone/>
            </a:pPr>
            <a:endParaRPr lang="en-US" sz="1200" dirty="0" smtClean="0"/>
          </a:p>
          <a:p>
            <a:pPr marL="0" lvl="1" indent="0">
              <a:buNone/>
            </a:pPr>
            <a:endParaRPr lang="en-US" sz="1600" dirty="0" smtClean="0"/>
          </a:p>
          <a:p>
            <a:pPr marL="0" lvl="1" indent="0">
              <a:buNone/>
            </a:pPr>
            <a:endParaRPr lang="en-US" sz="16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1905000" y="1524000"/>
            <a:ext cx="6858000" cy="4983325"/>
          </a:xfrm>
        </p:spPr>
        <p:txBody>
          <a:bodyPr>
            <a:normAutofit fontScale="70000" lnSpcReduction="20000"/>
          </a:bodyPr>
          <a:lstStyle/>
          <a:p>
            <a:pPr indent="0">
              <a:buNone/>
            </a:pPr>
            <a:r>
              <a:rPr lang="en-US" dirty="0" smtClean="0"/>
              <a:t>Thank you for your invitation to speak at your banquet May 5. I am honored to be considered as a speaker by your organization.</a:t>
            </a:r>
          </a:p>
          <a:p>
            <a:pPr indent="0">
              <a:buNone/>
            </a:pPr>
            <a:endParaRPr lang="en-US" dirty="0" smtClean="0"/>
          </a:p>
          <a:p>
            <a:pPr indent="0">
              <a:buNone/>
            </a:pPr>
            <a:r>
              <a:rPr lang="en-US" dirty="0" smtClean="0"/>
              <a:t>I am presently working on a new e-marketing book with a June 1 deadline. Therefore, I unfortunately do not have the time to make this presentation. However, I can recommend Anderson B. Andrews as a substitute speaker. He has coauthored some of my books and helps with my research. He is particularly knowledgeable about technology trends, and I think your organization would find him to be an interesting speaker.</a:t>
            </a:r>
          </a:p>
          <a:p>
            <a:pPr indent="0">
              <a:buNone/>
            </a:pPr>
            <a:endParaRPr lang="en-US" dirty="0" smtClean="0"/>
          </a:p>
          <a:p>
            <a:pPr indent="0">
              <a:buNone/>
            </a:pPr>
            <a:r>
              <a:rPr lang="en-US" dirty="0" smtClean="0"/>
              <a:t>Thank you again for the honor of asking me to speak at your banquet. Your support and interest in my books is appreciated.</a:t>
            </a:r>
          </a:p>
          <a:p>
            <a:pPr indent="0">
              <a:buNone/>
            </a:pPr>
            <a:endParaRPr lang="en-US" sz="1800" dirty="0" smtClean="0"/>
          </a:p>
          <a:p>
            <a:pPr indent="0">
              <a:buNone/>
            </a:pPr>
            <a:endParaRPr lang="en-US" sz="1800" dirty="0" smtClean="0"/>
          </a:p>
          <a:p>
            <a:pPr indent="0">
              <a:buNone/>
            </a:pPr>
            <a:endParaRPr lang="en-US" sz="1800" dirty="0" smtClean="0"/>
          </a:p>
          <a:p>
            <a:pPr indent="0">
              <a:buNone/>
            </a:pPr>
            <a:endParaRPr lang="en-US" sz="1800" dirty="0" smtClean="0"/>
          </a:p>
          <a:p>
            <a:pPr indent="0">
              <a:buNone/>
            </a:pPr>
            <a:endParaRPr lang="en-US" sz="1800" dirty="0" smtClean="0"/>
          </a:p>
          <a:p>
            <a:pPr indent="0">
              <a:buNone/>
            </a:pPr>
            <a:endParaRPr lang="en-US" sz="1800" dirty="0" smtClean="0"/>
          </a:p>
          <a:p>
            <a:pPr indent="0">
              <a:buNone/>
            </a:pPr>
            <a:endParaRPr lang="en-US" sz="1800" dirty="0" smtClean="0"/>
          </a:p>
          <a:p>
            <a:pPr>
              <a:buNone/>
            </a:pPr>
            <a:endParaRPr lang="en-US" sz="1400" u="sng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068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Buffering the Opening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intent of the buffer is to reduce shock or pain.</a:t>
            </a:r>
          </a:p>
          <a:p>
            <a:pPr>
              <a:buNone/>
            </a:pPr>
            <a:r>
              <a:rPr lang="en-US" u="sng" dirty="0" smtClean="0"/>
              <a:t>Examples</a:t>
            </a:r>
            <a:r>
              <a:rPr lang="en-US" dirty="0" smtClean="0"/>
              <a:t>:</a:t>
            </a:r>
          </a:p>
          <a:p>
            <a:r>
              <a:rPr lang="en-US" dirty="0" smtClean="0"/>
              <a:t>If there is good news and bad news, start with the good news</a:t>
            </a:r>
          </a:p>
          <a:p>
            <a:r>
              <a:rPr lang="en-US" dirty="0" smtClean="0"/>
              <a:t>Begin with a compliment, if appropriate</a:t>
            </a:r>
          </a:p>
          <a:p>
            <a:r>
              <a:rPr lang="en-US" dirty="0" smtClean="0"/>
              <a:t>Give appreciation</a:t>
            </a:r>
          </a:p>
          <a:p>
            <a:r>
              <a:rPr lang="en-US" dirty="0" smtClean="0"/>
              <a:t>Agree with the reader about something</a:t>
            </a:r>
          </a:p>
          <a:p>
            <a:r>
              <a:rPr lang="en-US" dirty="0" smtClean="0"/>
              <a:t>Provide facts</a:t>
            </a:r>
          </a:p>
          <a:p>
            <a:r>
              <a:rPr lang="en-US" dirty="0" smtClean="0"/>
              <a:t>Show understanding</a:t>
            </a:r>
          </a:p>
          <a:p>
            <a:r>
              <a:rPr lang="en-US" dirty="0" smtClean="0"/>
              <a:t>Give an apology, if appropriate</a:t>
            </a:r>
          </a:p>
          <a:p>
            <a:pPr>
              <a:buNone/>
            </a:pPr>
            <a:r>
              <a:rPr lang="en-US" dirty="0" smtClean="0"/>
              <a:t>Activity </a:t>
            </a:r>
            <a:r>
              <a:rPr lang="en-US" dirty="0" smtClean="0"/>
              <a:t>– </a:t>
            </a:r>
            <a:r>
              <a:rPr lang="en-US" dirty="0" smtClean="0"/>
              <a:t>Write an opening statement for each situation. Use buffers for the indirect messages (make assumptions if necessary).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272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/>
              <a:t>Present the bad news without emphasizing it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the passive-voice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/>
              <a:t>Example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smtClean="0"/>
              <a:t>We did not hire you for the position.</a:t>
            </a:r>
          </a:p>
          <a:p>
            <a:pPr>
              <a:buNone/>
            </a:pPr>
            <a:r>
              <a:rPr lang="en-US" dirty="0" smtClean="0"/>
              <a:t>The position was filled by another applicant.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54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286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Present the bad news without emphasizing it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Subordinate bad news (put it in a subordinate clause)</a:t>
            </a:r>
          </a:p>
          <a:p>
            <a:pPr>
              <a:buNone/>
            </a:pPr>
            <a:r>
              <a:rPr lang="en-US" u="sng" dirty="0" smtClean="0"/>
              <a:t>Before Example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Unfortunately, we no longer print a complete catalog. However, we now offer all of our catalog choices at our Web site, which is always current.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/>
              <a:t>After Example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Although a printed catalog is not offered, we do offer a complete list of all of our current catalog choices at our Web site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05334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Writing Bad news letter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5F78-DD28-415E-B00F-6712ED97DDE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657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b="1"/>
              <a:t>Objectives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charset="0"/>
              <a:buNone/>
            </a:pPr>
            <a:r>
              <a:rPr lang="en-US" sz="2800">
                <a:cs typeface="Arial" pitchFamily="34" charset="0"/>
              </a:rPr>
              <a:t>•</a:t>
            </a:r>
            <a:r>
              <a:rPr lang="en-US" sz="2400"/>
              <a:t> Choose correctly between indirect and direct approaches</a:t>
            </a:r>
          </a:p>
          <a:p>
            <a:pPr>
              <a:buFont typeface="Monotype Sorts" charset="0"/>
              <a:buNone/>
            </a:pPr>
            <a:r>
              <a:rPr lang="en-US" sz="2800">
                <a:cs typeface="Arial" pitchFamily="34" charset="0"/>
              </a:rPr>
              <a:t>•</a:t>
            </a:r>
            <a:r>
              <a:rPr lang="en-US" sz="2400"/>
              <a:t> Establish proper tone from the beginning of message</a:t>
            </a:r>
          </a:p>
          <a:p>
            <a:pPr>
              <a:buFont typeface="Monotype Sorts" charset="0"/>
              <a:buNone/>
            </a:pPr>
            <a:r>
              <a:rPr lang="en-US" sz="2800">
                <a:cs typeface="Arial" pitchFamily="34" charset="0"/>
              </a:rPr>
              <a:t>•</a:t>
            </a:r>
            <a:r>
              <a:rPr lang="en-US" sz="2400"/>
              <a:t> Present bad news in a reasonable and understandable way</a:t>
            </a:r>
          </a:p>
          <a:p>
            <a:pPr>
              <a:buFont typeface="Monotype Sorts" charset="0"/>
              <a:buNone/>
            </a:pPr>
            <a:r>
              <a:rPr lang="en-US" sz="2800">
                <a:cs typeface="Arial" pitchFamily="34" charset="0"/>
              </a:rPr>
              <a:t>•</a:t>
            </a:r>
            <a:r>
              <a:rPr lang="en-US" sz="2400"/>
              <a:t> Write messages that motivate your audience to take constructive action</a:t>
            </a:r>
          </a:p>
          <a:p>
            <a:pPr>
              <a:buFont typeface="Monotype Sorts" charset="0"/>
              <a:buNone/>
            </a:pPr>
            <a:r>
              <a:rPr lang="en-US" sz="2800">
                <a:cs typeface="Arial" pitchFamily="34" charset="0"/>
              </a:rPr>
              <a:t>•</a:t>
            </a:r>
            <a:r>
              <a:rPr lang="en-US" sz="2400"/>
              <a:t> Close messages that build positive relationship with your business</a:t>
            </a:r>
          </a:p>
        </p:txBody>
      </p:sp>
      <p:graphicFrame>
        <p:nvGraphicFramePr>
          <p:cNvPr id="6148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7162800" y="4876800"/>
          <a:ext cx="1692275" cy="1952625"/>
        </p:xfrm>
        <a:graphic>
          <a:graphicData uri="http://schemas.openxmlformats.org/presentationml/2006/ole">
            <p:oleObj spid="_x0000_s1026" name="Clip" r:id="rId4" imgW="1689342" imgH="1949241" progId="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CA05F78-DD28-415E-B00F-6712ED97DDE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842759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  <a:noFill/>
          <a:ln/>
        </p:spPr>
        <p:txBody>
          <a:bodyPr/>
          <a:lstStyle/>
          <a:p>
            <a:r>
              <a:rPr lang="en-US" b="1"/>
              <a:t>Objective of  Indirect  Approach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Ease the reader/audience into the part   of the message that justifies the decision or builds goodwill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Convey the bad-news  without bruising the reader’s feelings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Help reader know the decision is firm, fair, and still build goodwill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CA05F78-DD28-415E-B00F-6712ED97DDE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5349238"/>
      </p:ext>
    </p:extLst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b="1"/>
              <a:t>Indirect Approach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 </a:t>
            </a:r>
            <a:r>
              <a:rPr lang="en-US"/>
              <a:t>Open with a buffer statement to soften the blow &amp; demonstrate respect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Give reasons for refusing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Refuse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Offer alternative, if possible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Close with positive, helpful tone</a:t>
            </a:r>
          </a:p>
          <a:p>
            <a:pPr>
              <a:buFont typeface="Monotype Sorts" charset="0"/>
              <a:buNone/>
            </a:pPr>
            <a:r>
              <a:rPr lang="en-US"/>
              <a:t>	  </a:t>
            </a:r>
          </a:p>
        </p:txBody>
      </p:sp>
      <p:pic>
        <p:nvPicPr>
          <p:cNvPr id="10244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676400"/>
            <a:ext cx="2171700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CA05F78-DD28-415E-B00F-6712ED97DDE3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3849849"/>
      </p:ext>
    </p:extLst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848600" cy="1905000"/>
          </a:xfrm>
          <a:noFill/>
          <a:ln/>
        </p:spPr>
        <p:txBody>
          <a:bodyPr/>
          <a:lstStyle/>
          <a:p>
            <a:r>
              <a:rPr lang="en-US" b="1"/>
              <a:t>Some Approaches for the Buffer</a:t>
            </a:r>
            <a:br>
              <a:rPr lang="en-US" b="1"/>
            </a:br>
            <a:endParaRPr lang="en-US" b="1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81200"/>
            <a:ext cx="7315200" cy="4114800"/>
          </a:xfrm>
          <a:noFill/>
          <a:ln/>
        </p:spPr>
        <p:txBody>
          <a:bodyPr/>
          <a:lstStyle/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Agreement 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Appreciation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Cooperation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Good News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Understanding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Fairness </a:t>
            </a:r>
          </a:p>
        </p:txBody>
      </p:sp>
      <p:pic>
        <p:nvPicPr>
          <p:cNvPr id="12292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981200"/>
            <a:ext cx="2171700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CA05F78-DD28-415E-B00F-6712ED97DDE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2424298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848600" cy="12954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b="1"/>
              <a:t>Buffer Basics</a:t>
            </a:r>
            <a:br>
              <a:rPr lang="en-US" b="1"/>
            </a:br>
            <a:endParaRPr lang="en-US" b="1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2514600"/>
            <a:ext cx="6705600" cy="3581400"/>
          </a:xfrm>
          <a:noFill/>
          <a:ln/>
        </p:spPr>
        <p:txBody>
          <a:bodyPr/>
          <a:lstStyle/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Avoid saying no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Don’t build up false hopes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Don’t Apologize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Do make it relevant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Do stick to the point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Do be concise</a:t>
            </a:r>
          </a:p>
        </p:txBody>
      </p:sp>
      <p:graphicFrame>
        <p:nvGraphicFramePr>
          <p:cNvPr id="14340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533400" y="1676400"/>
          <a:ext cx="7658100" cy="1714500"/>
        </p:xfrm>
        <a:graphic>
          <a:graphicData uri="http://schemas.openxmlformats.org/presentationml/2006/ole">
            <p:oleObj spid="_x0000_s2050" name="Clip" r:id="rId4" imgW="7658100" imgH="1714500" progId="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CA05F78-DD28-415E-B00F-6712ED97DDE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6350803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11430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b="1"/>
              <a:t>Reasons for Refusal Basics</a:t>
            </a:r>
            <a:br>
              <a:rPr lang="en-US" b="1"/>
            </a:br>
            <a:endParaRPr lang="en-US" b="1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Begin with most positive to negative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Don’t use company policy unless ...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Do devote most of letter to reasons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Do use positive/nonjudgmental tone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Don’t apologize</a:t>
            </a:r>
          </a:p>
        </p:txBody>
      </p:sp>
      <p:pic>
        <p:nvPicPr>
          <p:cNvPr id="16388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191000"/>
            <a:ext cx="133350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CA05F78-DD28-415E-B00F-6712ED97DDE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0159304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848600" cy="1828800"/>
          </a:xfrm>
          <a:noFill/>
          <a:ln/>
        </p:spPr>
        <p:txBody>
          <a:bodyPr/>
          <a:lstStyle/>
          <a:p>
            <a:r>
              <a:rPr lang="en-US" b="1"/>
              <a:t>Stating the Refusal</a:t>
            </a:r>
            <a:br>
              <a:rPr lang="en-US" b="1"/>
            </a:br>
            <a:endParaRPr lang="en-US" b="1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Make answer clear but positive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Place bad-news in middle of paragraph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Minimize space saying it; get to the point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Use if or when to suggest conditions for         future good-news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Don’t be blunt  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Offer alternative if possible</a:t>
            </a:r>
          </a:p>
        </p:txBody>
      </p:sp>
      <p:pic>
        <p:nvPicPr>
          <p:cNvPr id="18436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191000"/>
            <a:ext cx="133350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CA05F78-DD28-415E-B00F-6712ED97DDE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9335592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b="1"/>
              <a:t>Bad-News Closings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Don’t repeat bad-news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Conclude on positive note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Provide possible solution 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Provide resale and sales promotion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Don’t leave area open for further discussion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Watch doubtful/hopeful/insincere tone</a:t>
            </a:r>
          </a:p>
        </p:txBody>
      </p:sp>
      <p:pic>
        <p:nvPicPr>
          <p:cNvPr id="20484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743200"/>
            <a:ext cx="133350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CA05F78-DD28-415E-B00F-6712ED97DDE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9317877"/>
      </p:ext>
    </p:extLst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lang="en-US" b="1"/>
              <a:t>Weigh the </a:t>
            </a:r>
            <a:r>
              <a:rPr lang="en-US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Indirect </a:t>
            </a:r>
            <a:r>
              <a:rPr lang="en-US" b="1"/>
              <a:t> to </a:t>
            </a:r>
            <a:r>
              <a:rPr lang="en-US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Direct</a:t>
            </a:r>
            <a:r>
              <a:rPr lang="en-US" b="1"/>
              <a:t>  Approaches</a:t>
            </a:r>
          </a:p>
        </p:txBody>
      </p:sp>
      <p:graphicFrame>
        <p:nvGraphicFramePr>
          <p:cNvPr id="22531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2803525" y="2201863"/>
          <a:ext cx="3567113" cy="3932237"/>
        </p:xfrm>
        <a:graphic>
          <a:graphicData uri="http://schemas.openxmlformats.org/presentationml/2006/ole">
            <p:oleObj spid="_x0000_s3074" name="Clip" r:id="rId4" imgW="3567113" imgH="3932238" progId="">
              <p:embed/>
            </p:oleObj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CA05F78-DD28-415E-B00F-6712ED97DDE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7282862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b="1"/>
              <a:t>Use of the </a:t>
            </a:r>
            <a:r>
              <a:rPr lang="en-US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Direct</a:t>
            </a:r>
            <a:r>
              <a:rPr lang="en-US" b="1"/>
              <a:t> Approach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noFill/>
          <a:ln/>
        </p:spPr>
        <p:txBody>
          <a:bodyPr/>
          <a:lstStyle/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For internal memos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For  routine bad-	  news to other businesses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For audience who prefer direct news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For situations that demand firmness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sz="half" idx="2"/>
          </p:nvPr>
        </p:nvSpPr>
        <p:spPr>
          <a:noFill/>
          <a:ln/>
        </p:spPr>
        <p:txBody>
          <a:bodyPr/>
          <a:lstStyle/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For minor negatives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For close friends and associates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For bad-news first, then reasons , then a courteous close</a:t>
            </a:r>
          </a:p>
          <a:p>
            <a:pPr>
              <a:buFont typeface="Monotype Sorts" charset="0"/>
              <a:buNone/>
            </a:pPr>
            <a:r>
              <a:rPr lang="en-US">
                <a:cs typeface="Arial" pitchFamily="34" charset="0"/>
              </a:rPr>
              <a:t>•</a:t>
            </a:r>
            <a:r>
              <a:rPr lang="en-US"/>
              <a:t> For shorter message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3CA05F78-DD28-415E-B00F-6712ED97DDE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5136885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60714" y="4495800"/>
            <a:ext cx="7772400" cy="1371600"/>
          </a:xfrm>
          <a:noFill/>
          <a:ln/>
        </p:spPr>
        <p:txBody>
          <a:bodyPr anchor="ctr">
            <a:normAutofit/>
          </a:bodyPr>
          <a:lstStyle/>
          <a:p>
            <a:r>
              <a:rPr lang="en-US" sz="5400" dirty="0" smtClean="0"/>
              <a:t>LETTERS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05F78-DD28-415E-B00F-6712ED97DDE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2483046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Inquiry Letters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b="1"/>
              <a:t>Purpose: Ask for information</a:t>
            </a:r>
          </a:p>
          <a:p>
            <a:pPr>
              <a:lnSpc>
                <a:spcPct val="90000"/>
              </a:lnSpc>
            </a:pPr>
            <a:r>
              <a:rPr lang="en-US" sz="2400"/>
              <a:t>State clearly </a:t>
            </a:r>
            <a:r>
              <a:rPr lang="en-US" sz="2400" i="1"/>
              <a:t>what</a:t>
            </a:r>
            <a:r>
              <a:rPr lang="en-US" sz="2400"/>
              <a:t> information you are requesting and </a:t>
            </a:r>
            <a:r>
              <a:rPr lang="en-US" sz="2400" i="1"/>
              <a:t>why</a:t>
            </a: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Write specific, concise, to the point questions that are both easy to understand and easy to answer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Use bullets to highlight the questions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Leave space for the readers to answer the questions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Attach a questionnaire if you have more than 5 questions</a:t>
            </a:r>
          </a:p>
          <a:p>
            <a:pPr>
              <a:lnSpc>
                <a:spcPct val="90000"/>
              </a:lnSpc>
            </a:pPr>
            <a:r>
              <a:rPr lang="en-US" sz="2400"/>
              <a:t>Specify when you need the answers by</a:t>
            </a:r>
          </a:p>
          <a:p>
            <a:pPr>
              <a:lnSpc>
                <a:spcPct val="90000"/>
              </a:lnSpc>
            </a:pPr>
            <a:r>
              <a:rPr lang="en-US" sz="2400"/>
              <a:t>Thank the reader</a:t>
            </a:r>
            <a:endParaRPr lang="en-US" sz="2400" i="1"/>
          </a:p>
          <a:p>
            <a:pPr>
              <a:lnSpc>
                <a:spcPct val="90000"/>
              </a:lnSpc>
            </a:pPr>
            <a:endParaRPr lang="en-US" sz="2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CA05F78-DD28-415E-B00F-6712ED97DDE3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191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Special Request Letters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000" b="1"/>
              <a:t>Purpose: Make a special demand</a:t>
            </a:r>
          </a:p>
          <a:p>
            <a:pPr>
              <a:lnSpc>
                <a:spcPct val="80000"/>
              </a:lnSpc>
            </a:pPr>
            <a:r>
              <a:rPr lang="en-US" sz="2000"/>
              <a:t>State clearly </a:t>
            </a:r>
            <a:r>
              <a:rPr lang="en-US" sz="2000" i="1"/>
              <a:t>who</a:t>
            </a:r>
            <a:r>
              <a:rPr lang="en-US" sz="2000"/>
              <a:t> you are and </a:t>
            </a:r>
            <a:r>
              <a:rPr lang="en-US" sz="2000" i="1"/>
              <a:t>why </a:t>
            </a:r>
            <a:r>
              <a:rPr lang="en-US" sz="2000"/>
              <a:t>you are writing</a:t>
            </a:r>
          </a:p>
          <a:p>
            <a:pPr>
              <a:lnSpc>
                <a:spcPct val="80000"/>
              </a:lnSpc>
            </a:pPr>
            <a:r>
              <a:rPr lang="en-US" sz="2000"/>
              <a:t>Convince the reader to help</a:t>
            </a:r>
          </a:p>
          <a:p>
            <a:pPr>
              <a:lnSpc>
                <a:spcPct val="80000"/>
              </a:lnSpc>
            </a:pPr>
            <a:r>
              <a:rPr lang="en-US" sz="2000"/>
              <a:t>Show you are hard working</a:t>
            </a:r>
          </a:p>
          <a:p>
            <a:pPr>
              <a:lnSpc>
                <a:spcPct val="80000"/>
              </a:lnSpc>
            </a:pPr>
            <a:r>
              <a:rPr lang="en-US" sz="2000"/>
              <a:t>Discuss your reason for the request</a:t>
            </a:r>
          </a:p>
          <a:p>
            <a:pPr>
              <a:lnSpc>
                <a:spcPct val="80000"/>
              </a:lnSpc>
            </a:pPr>
            <a:r>
              <a:rPr lang="en-US" sz="2000"/>
              <a:t>Show you understand the situation and have done research</a:t>
            </a:r>
          </a:p>
          <a:p>
            <a:pPr>
              <a:lnSpc>
                <a:spcPct val="80000"/>
              </a:lnSpc>
            </a:pPr>
            <a:r>
              <a:rPr lang="en-US" sz="2000"/>
              <a:t>Discuss why the person you are writing to is the best person to help</a:t>
            </a:r>
          </a:p>
          <a:p>
            <a:pPr>
              <a:lnSpc>
                <a:spcPct val="80000"/>
              </a:lnSpc>
            </a:pPr>
            <a:r>
              <a:rPr lang="en-US" sz="2000"/>
              <a:t>Write specific, concise, to the point questions that are both easy to understand and easy to answer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Use bullets to highlight the questions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Leave space for the readers to answer the questions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Attach a questionnaire if you have more than 5 questions</a:t>
            </a:r>
          </a:p>
          <a:p>
            <a:pPr>
              <a:lnSpc>
                <a:spcPct val="80000"/>
              </a:lnSpc>
            </a:pPr>
            <a:r>
              <a:rPr lang="en-US" sz="2000"/>
              <a:t>Specify when you need the answers by</a:t>
            </a:r>
          </a:p>
          <a:p>
            <a:pPr>
              <a:lnSpc>
                <a:spcPct val="80000"/>
              </a:lnSpc>
            </a:pPr>
            <a:r>
              <a:rPr lang="en-US" sz="2000"/>
              <a:t>Thank the reader</a:t>
            </a:r>
          </a:p>
          <a:p>
            <a:pPr>
              <a:lnSpc>
                <a:spcPct val="80000"/>
              </a:lnSpc>
            </a:pPr>
            <a:r>
              <a:rPr lang="en-US" sz="2000"/>
              <a:t>Offer the reader a copy of the report or results</a:t>
            </a:r>
          </a:p>
          <a:p>
            <a:pPr>
              <a:lnSpc>
                <a:spcPct val="80000"/>
              </a:lnSpc>
            </a:pPr>
            <a:r>
              <a:rPr lang="en-US" sz="2000"/>
              <a:t>Ask for necessary permissions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CA05F78-DD28-415E-B00F-6712ED97DDE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997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Sales Letters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b="1"/>
              <a:t>Purpose: to persuade the readers to “buy” a product, service, idea, or point of view</a:t>
            </a:r>
          </a:p>
          <a:p>
            <a:pPr>
              <a:lnSpc>
                <a:spcPct val="90000"/>
              </a:lnSpc>
            </a:pPr>
            <a:r>
              <a:rPr lang="en-US" sz="2400"/>
              <a:t>Grab the reader’s attention</a:t>
            </a:r>
          </a:p>
          <a:p>
            <a:pPr>
              <a:lnSpc>
                <a:spcPct val="90000"/>
              </a:lnSpc>
            </a:pPr>
            <a:r>
              <a:rPr lang="en-US" sz="2400"/>
              <a:t>Highlight the product’s appeal</a:t>
            </a:r>
          </a:p>
          <a:p>
            <a:pPr>
              <a:lnSpc>
                <a:spcPct val="90000"/>
              </a:lnSpc>
            </a:pPr>
            <a:r>
              <a:rPr lang="en-US" sz="2400"/>
              <a:t>Show the product's use </a:t>
            </a:r>
          </a:p>
          <a:p>
            <a:pPr>
              <a:lnSpc>
                <a:spcPct val="90000"/>
              </a:lnSpc>
            </a:pPr>
            <a:r>
              <a:rPr lang="en-US" sz="2400"/>
              <a:t>Conclude with a request for action (buy it!)</a:t>
            </a:r>
          </a:p>
          <a:p>
            <a:pPr>
              <a:lnSpc>
                <a:spcPct val="90000"/>
              </a:lnSpc>
            </a:pPr>
            <a:r>
              <a:rPr lang="en-US" sz="2400"/>
              <a:t>Appeal to the reader with reader-centered issues (health, convenience, service, saving money…)</a:t>
            </a:r>
          </a:p>
          <a:p>
            <a:pPr>
              <a:lnSpc>
                <a:spcPct val="90000"/>
              </a:lnSpc>
            </a:pPr>
            <a:r>
              <a:rPr lang="en-US" sz="2400"/>
              <a:t>Use concrete words and colorful verbs</a:t>
            </a:r>
          </a:p>
          <a:p>
            <a:pPr>
              <a:lnSpc>
                <a:spcPct val="90000"/>
              </a:lnSpc>
            </a:pPr>
            <a:r>
              <a:rPr lang="en-US" sz="2400"/>
              <a:t>Be ethical and truthful</a:t>
            </a:r>
          </a:p>
          <a:p>
            <a:pPr>
              <a:lnSpc>
                <a:spcPct val="90000"/>
              </a:lnSpc>
            </a:pPr>
            <a:r>
              <a:rPr lang="en-US" sz="2400"/>
              <a:t>Don’t brag or go 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CA05F78-DD28-415E-B00F-6712ED97DDE3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760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Customer Relations Letters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/>
              <a:t>Purpose: establish and maintain good relationships with the customers</a:t>
            </a:r>
          </a:p>
          <a:p>
            <a:r>
              <a:rPr lang="en-US"/>
              <a:t>Be diplomatic</a:t>
            </a:r>
          </a:p>
          <a:p>
            <a:r>
              <a:rPr lang="en-US"/>
              <a:t>Be persuasive</a:t>
            </a:r>
          </a:p>
          <a:p>
            <a:r>
              <a:rPr lang="en-US"/>
              <a:t>Write from and understand the reader’s perspective</a:t>
            </a:r>
          </a:p>
          <a:p>
            <a:r>
              <a:rPr lang="en-US"/>
              <a:t>There are several types…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CA05F78-DD28-415E-B00F-6712ED97DDE3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618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Claim Letters: </a:t>
            </a:r>
            <a:r>
              <a:rPr lang="en-US" sz="2400"/>
              <a:t>A Type of Customer Relations Letter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 b="1"/>
              <a:t>Purpose: Express a complaint and request specific action </a:t>
            </a:r>
            <a:r>
              <a:rPr lang="en-US" sz="1600"/>
              <a:t>(must have both)</a:t>
            </a:r>
          </a:p>
          <a:p>
            <a:pPr>
              <a:lnSpc>
                <a:spcPct val="80000"/>
              </a:lnSpc>
            </a:pPr>
            <a:r>
              <a:rPr lang="en-US" sz="2400"/>
              <a:t>Choose a direct or indirect approach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Direct is best for routine claim letters: claim is backed by guarantee, warrantee, contract, reputation, or more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Indirect is best for arguable claim letters: when the claim is debatable or unusual</a:t>
            </a:r>
          </a:p>
          <a:p>
            <a:pPr>
              <a:lnSpc>
                <a:spcPct val="80000"/>
              </a:lnSpc>
            </a:pPr>
            <a:r>
              <a:rPr lang="en-US" sz="2400"/>
              <a:t>Use a professional, rational, if possible positive, tone, and not a hostile, negative, and/or emotional tone</a:t>
            </a:r>
          </a:p>
          <a:p>
            <a:pPr>
              <a:lnSpc>
                <a:spcPct val="80000"/>
              </a:lnSpc>
            </a:pPr>
            <a:r>
              <a:rPr lang="en-US" sz="2400"/>
              <a:t>Clearly describe product or service with necessary details</a:t>
            </a:r>
          </a:p>
          <a:p>
            <a:pPr>
              <a:lnSpc>
                <a:spcPct val="80000"/>
              </a:lnSpc>
            </a:pPr>
            <a:r>
              <a:rPr lang="en-US" sz="2400"/>
              <a:t>Explain the problem with details</a:t>
            </a:r>
          </a:p>
          <a:p>
            <a:pPr>
              <a:lnSpc>
                <a:spcPct val="80000"/>
              </a:lnSpc>
            </a:pPr>
            <a:r>
              <a:rPr lang="en-US" sz="2400"/>
              <a:t>Propose a fair, precise, and appropriate request/adjustment</a:t>
            </a:r>
          </a:p>
          <a:p>
            <a:pPr>
              <a:lnSpc>
                <a:spcPct val="80000"/>
              </a:lnSpc>
            </a:pPr>
            <a:r>
              <a:rPr lang="en-US" sz="2400"/>
              <a:t>Present an explicit deadline</a:t>
            </a:r>
          </a:p>
          <a:p>
            <a:pPr>
              <a:lnSpc>
                <a:spcPct val="80000"/>
              </a:lnSpc>
            </a:pPr>
            <a:endParaRPr lang="en-US" sz="2400"/>
          </a:p>
          <a:p>
            <a:pPr>
              <a:lnSpc>
                <a:spcPct val="80000"/>
              </a:lnSpc>
            </a:pPr>
            <a:endParaRPr lang="en-US" sz="2400"/>
          </a:p>
          <a:p>
            <a:pPr>
              <a:lnSpc>
                <a:spcPct val="80000"/>
              </a:lnSpc>
            </a:pPr>
            <a:endParaRPr lang="en-US" sz="2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CA05F78-DD28-415E-B00F-6712ED97DDE3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380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Adjustment Letters: </a:t>
            </a:r>
            <a:r>
              <a:rPr lang="en-US" sz="2400"/>
              <a:t>A</a:t>
            </a:r>
            <a:r>
              <a:rPr lang="en-US" sz="4000"/>
              <a:t> </a:t>
            </a:r>
            <a:r>
              <a:rPr lang="en-US" sz="2400"/>
              <a:t>Type of Customer Relations Letter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/>
              <a:t>Purpose: Respond to claim letter with solution</a:t>
            </a:r>
          </a:p>
          <a:p>
            <a:pPr>
              <a:lnSpc>
                <a:spcPct val="90000"/>
              </a:lnSpc>
            </a:pPr>
            <a:r>
              <a:rPr lang="en-US"/>
              <a:t>Work to reconcile the situation and restore the customer's trust in your company</a:t>
            </a:r>
          </a:p>
          <a:p>
            <a:pPr>
              <a:lnSpc>
                <a:spcPct val="90000"/>
              </a:lnSpc>
            </a:pPr>
            <a:r>
              <a:rPr lang="en-US"/>
              <a:t>“Be prompt, courteous, and decisive”</a:t>
            </a:r>
          </a:p>
          <a:p>
            <a:pPr>
              <a:lnSpc>
                <a:spcPct val="90000"/>
              </a:lnSpc>
            </a:pPr>
            <a:r>
              <a:rPr lang="en-US"/>
              <a:t>Use a positive or neutral tone without being begrudging or taking full blame</a:t>
            </a:r>
          </a:p>
          <a:p>
            <a:pPr>
              <a:lnSpc>
                <a:spcPct val="90000"/>
              </a:lnSpc>
            </a:pPr>
            <a:r>
              <a:rPr lang="en-US"/>
              <a:t>Two types: “Yes” or “No”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  <a:buFontTx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CA05F78-DD28-415E-B00F-6712ED97DDE3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483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“Yes” Adjustment Letters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Start with an apology and admit claim is justified</a:t>
            </a:r>
          </a:p>
          <a:p>
            <a:r>
              <a:rPr lang="en-US"/>
              <a:t>Quickly present favorable news</a:t>
            </a:r>
          </a:p>
          <a:p>
            <a:r>
              <a:rPr lang="en-US"/>
              <a:t>Specifically state how you are correcting the problem</a:t>
            </a:r>
          </a:p>
          <a:p>
            <a:r>
              <a:rPr lang="en-US"/>
              <a:t>Explain what happened and why</a:t>
            </a:r>
          </a:p>
          <a:p>
            <a:r>
              <a:rPr lang="en-US"/>
              <a:t>Conclude with a  friendly, positive note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CA05F78-DD28-415E-B00F-6712ED97DDE3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883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“No” Adjustment Letters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Use an indirect approach</a:t>
            </a:r>
          </a:p>
          <a:p>
            <a:r>
              <a:rPr lang="en-US" sz="2800"/>
              <a:t>“Thank the customer for writing”</a:t>
            </a:r>
          </a:p>
          <a:p>
            <a:r>
              <a:rPr lang="en-US" sz="2800"/>
              <a:t>Restate the customer’s problem</a:t>
            </a:r>
          </a:p>
          <a:p>
            <a:r>
              <a:rPr lang="en-US" sz="2800"/>
              <a:t>Explain what happened and why without placing blame</a:t>
            </a:r>
          </a:p>
          <a:p>
            <a:r>
              <a:rPr lang="en-US" sz="2800"/>
              <a:t>Clearly state discussion without hedging</a:t>
            </a:r>
          </a:p>
          <a:p>
            <a:r>
              <a:rPr lang="en-US" sz="2800"/>
              <a:t>Link “no” to benefits</a:t>
            </a:r>
          </a:p>
          <a:p>
            <a:r>
              <a:rPr lang="en-US" sz="2800"/>
              <a:t>Conclude with concise gracious statement to (leave) open the door to future business</a:t>
            </a:r>
          </a:p>
          <a:p>
            <a:endParaRPr lang="en-US" sz="2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3CA05F78-DD28-415E-B00F-6712ED97DDE3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469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Listening Exercise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3BEE-B961-4197-AE42-A02FD394AE23}" type="slidenum">
              <a:rPr lang="en-US" smtClean="0">
                <a:solidFill>
                  <a:srgbClr val="EBDDC3"/>
                </a:solidFill>
              </a:rPr>
              <a:pPr/>
              <a:t>44</a:t>
            </a:fld>
            <a:endParaRPr lang="en-US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263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hlinkClick r:id="rId2" action="ppaction://hlinkfile"/>
              </a:rPr>
              <a:t>Listening Exercise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>
                <a:hlinkClick r:id="rId3" action="ppaction://hlinkfile"/>
              </a:rPr>
              <a:t>Activity</a:t>
            </a:r>
            <a:endParaRPr lang="en-US" dirty="0" smtClean="0"/>
          </a:p>
          <a:p>
            <a:r>
              <a:rPr lang="en-US" dirty="0" smtClean="0"/>
              <a:t>Answers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69229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Business Language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PH 1- 3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3BEE-B961-4197-AE42-A02FD394AE23}" type="slidenum">
              <a:rPr lang="en-US" smtClean="0">
                <a:solidFill>
                  <a:srgbClr val="EBDDC3"/>
                </a:solidFill>
              </a:rPr>
              <a:pPr/>
              <a:t>46</a:t>
            </a:fld>
            <a:endParaRPr lang="en-US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792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239713" y="2419350"/>
            <a:ext cx="8634412" cy="4206875"/>
            <a:chOff x="314978" y="2283748"/>
            <a:chExt cx="8634852" cy="4206812"/>
          </a:xfrm>
        </p:grpSpPr>
        <p:sp>
          <p:nvSpPr>
            <p:cNvPr id="19" name="Rectangle 18"/>
            <p:cNvSpPr/>
            <p:nvPr/>
          </p:nvSpPr>
          <p:spPr>
            <a:xfrm>
              <a:off x="673771" y="2725066"/>
              <a:ext cx="8020459" cy="36988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dirty="0">
                  <a:solidFill>
                    <a:schemeClr val="bg1"/>
                  </a:solidFill>
                  <a:latin typeface="+mn-lt"/>
                  <a:ea typeface="Verdana" pitchFamily="34" charset="0"/>
                  <a:cs typeface="Verdana" pitchFamily="34" charset="0"/>
                </a:rPr>
                <a:t>Delicatessen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329266" y="2293273"/>
              <a:ext cx="8620564" cy="4197287"/>
            </a:xfrm>
            <a:prstGeom prst="rect">
              <a:avLst/>
            </a:prstGeom>
            <a:solidFill>
              <a:srgbClr val="AFF2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29266" y="2318672"/>
              <a:ext cx="4302344" cy="4167126"/>
            </a:xfrm>
            <a:prstGeom prst="rect">
              <a:avLst/>
            </a:prstGeom>
            <a:solidFill>
              <a:srgbClr val="00B05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cxnSp>
          <p:nvCxnSpPr>
            <p:cNvPr id="12" name="Straight Connector 11"/>
            <p:cNvCxnSpPr/>
            <p:nvPr/>
          </p:nvCxnSpPr>
          <p:spPr>
            <a:xfrm flipV="1">
              <a:off x="321328" y="2866352"/>
              <a:ext cx="8618976" cy="142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21328" y="2283748"/>
              <a:ext cx="8604688" cy="2857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2293104" y="2440909"/>
              <a:ext cx="330217" cy="28574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6250942" y="2432971"/>
              <a:ext cx="404834" cy="31590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335616" y="3477530"/>
              <a:ext cx="8604688" cy="30163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30854" y="4158558"/>
              <a:ext cx="8593575" cy="34924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26091" y="4871334"/>
              <a:ext cx="8609452" cy="1588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329266" y="5515850"/>
              <a:ext cx="8620564" cy="15875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14978" y="6220689"/>
              <a:ext cx="8634852" cy="15875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/>
          <p:cNvSpPr/>
          <p:nvPr/>
        </p:nvSpPr>
        <p:spPr>
          <a:xfrm>
            <a:off x="284163" y="1468438"/>
            <a:ext cx="8680450" cy="495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344488" y="1519238"/>
            <a:ext cx="58578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latin typeface="+mn-lt"/>
                <a:ea typeface="Verdana" pitchFamily="34" charset="0"/>
                <a:cs typeface="Verdana" pitchFamily="34" charset="0"/>
              </a:rPr>
              <a:t>fall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416425" y="1519238"/>
            <a:ext cx="13589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latin typeface="+mn-lt"/>
                <a:ea typeface="Verdana" pitchFamily="34" charset="0"/>
                <a:cs typeface="Verdana" pitchFamily="34" charset="0"/>
              </a:rPr>
              <a:t>increase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0125" y="1519238"/>
            <a:ext cx="13319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latin typeface="+mn-lt"/>
                <a:ea typeface="Verdana" pitchFamily="34" charset="0"/>
                <a:cs typeface="Verdana" pitchFamily="34" charset="0"/>
              </a:rPr>
              <a:t>decrease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785100" y="1519238"/>
            <a:ext cx="10842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latin typeface="+mn-lt"/>
                <a:ea typeface="Verdana" pitchFamily="34" charset="0"/>
                <a:cs typeface="Verdana" pitchFamily="34" charset="0"/>
              </a:rPr>
              <a:t>rise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308225" y="1519238"/>
            <a:ext cx="12366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latin typeface="+mn-lt"/>
                <a:ea typeface="Verdana" pitchFamily="34" charset="0"/>
                <a:cs typeface="Verdana" pitchFamily="34" charset="0"/>
              </a:rPr>
              <a:t>go down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748463" y="1519238"/>
            <a:ext cx="96361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latin typeface="+mn-lt"/>
                <a:ea typeface="Verdana" pitchFamily="34" charset="0"/>
                <a:cs typeface="Verdana" pitchFamily="34" charset="0"/>
              </a:rPr>
              <a:t>go up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563938" y="1514475"/>
            <a:ext cx="947737" cy="3778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latin typeface="+mn-lt"/>
                <a:ea typeface="Verdana" pitchFamily="34" charset="0"/>
                <a:cs typeface="Verdana" pitchFamily="34" charset="0"/>
              </a:rPr>
              <a:t>grow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18163" y="1519238"/>
            <a:ext cx="1193800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>
                <a:latin typeface="Verdana" pitchFamily="34" charset="0"/>
              </a:rPr>
              <a:t>shrink</a:t>
            </a:r>
          </a:p>
        </p:txBody>
      </p:sp>
      <p:grpSp>
        <p:nvGrpSpPr>
          <p:cNvPr id="3" name="Group 49"/>
          <p:cNvGrpSpPr>
            <a:grpSpLocks/>
          </p:cNvGrpSpPr>
          <p:nvPr/>
        </p:nvGrpSpPr>
        <p:grpSpPr bwMode="auto">
          <a:xfrm>
            <a:off x="7532688" y="3287713"/>
            <a:ext cx="1449387" cy="2382837"/>
            <a:chOff x="3203518" y="3252486"/>
            <a:chExt cx="1449436" cy="2383326"/>
          </a:xfrm>
        </p:grpSpPr>
        <p:sp>
          <p:nvSpPr>
            <p:cNvPr id="30" name="TextBox 29"/>
            <p:cNvSpPr txBox="1"/>
            <p:nvPr/>
          </p:nvSpPr>
          <p:spPr>
            <a:xfrm>
              <a:off x="3749636" y="3252486"/>
              <a:ext cx="787427" cy="369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dirty="0">
                  <a:solidFill>
                    <a:srgbClr val="FA410E"/>
                  </a:solidFill>
                  <a:latin typeface="+mn-lt"/>
                  <a:ea typeface="Verdana" pitchFamily="34" charset="0"/>
                  <a:cs typeface="Verdana" pitchFamily="34" charset="0"/>
                </a:rPr>
                <a:t>fell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224156" y="3892379"/>
              <a:ext cx="1363709" cy="3699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dirty="0">
                  <a:solidFill>
                    <a:srgbClr val="FA410E"/>
                  </a:solidFill>
                  <a:latin typeface="+mn-lt"/>
                  <a:ea typeface="Verdana" pitchFamily="34" charset="0"/>
                  <a:cs typeface="Verdana" pitchFamily="34" charset="0"/>
                </a:rPr>
                <a:t>decreased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03518" y="4629130"/>
              <a:ext cx="1449436" cy="3699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dirty="0">
                  <a:solidFill>
                    <a:srgbClr val="FA410E"/>
                  </a:solidFill>
                  <a:latin typeface="+mn-lt"/>
                  <a:ea typeface="Verdana" pitchFamily="34" charset="0"/>
                  <a:cs typeface="Verdana" pitchFamily="34" charset="0"/>
                </a:rPr>
                <a:t>went down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403550" y="5265849"/>
              <a:ext cx="1133513" cy="369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dirty="0">
                  <a:solidFill>
                    <a:srgbClr val="FA410E"/>
                  </a:solidFill>
                  <a:latin typeface="+mn-lt"/>
                  <a:ea typeface="Verdana" pitchFamily="34" charset="0"/>
                  <a:cs typeface="Verdana" pitchFamily="34" charset="0"/>
                </a:rPr>
                <a:t>shrank</a:t>
              </a:r>
            </a:p>
          </p:txBody>
        </p:sp>
      </p:grpSp>
      <p:grpSp>
        <p:nvGrpSpPr>
          <p:cNvPr id="4" name="Group 50"/>
          <p:cNvGrpSpPr>
            <a:grpSpLocks/>
          </p:cNvGrpSpPr>
          <p:nvPr/>
        </p:nvGrpSpPr>
        <p:grpSpPr bwMode="auto">
          <a:xfrm>
            <a:off x="3171825" y="3263900"/>
            <a:ext cx="1365250" cy="2438400"/>
            <a:chOff x="7627724" y="3240911"/>
            <a:chExt cx="1365814" cy="2438768"/>
          </a:xfrm>
        </p:grpSpPr>
        <p:sp>
          <p:nvSpPr>
            <p:cNvPr id="14" name="TextBox 13"/>
            <p:cNvSpPr txBox="1"/>
            <p:nvPr/>
          </p:nvSpPr>
          <p:spPr>
            <a:xfrm>
              <a:off x="8054938" y="5309736"/>
              <a:ext cx="868721" cy="3699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dirty="0">
                  <a:solidFill>
                    <a:srgbClr val="FA410E"/>
                  </a:solidFill>
                  <a:latin typeface="+mn-lt"/>
                  <a:ea typeface="Verdana" pitchFamily="34" charset="0"/>
                  <a:cs typeface="Verdana" pitchFamily="34" charset="0"/>
                </a:rPr>
                <a:t>rose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627724" y="3853778"/>
              <a:ext cx="1330875" cy="3699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dirty="0">
                  <a:solidFill>
                    <a:srgbClr val="FA410E"/>
                  </a:solidFill>
                  <a:latin typeface="+mn-lt"/>
                  <a:ea typeface="Verdana" pitchFamily="34" charset="0"/>
                  <a:cs typeface="Verdana" pitchFamily="34" charset="0"/>
                </a:rPr>
                <a:t>increased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813539" y="4601604"/>
              <a:ext cx="1179999" cy="3699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dirty="0">
                  <a:solidFill>
                    <a:srgbClr val="FA410E"/>
                  </a:solidFill>
                  <a:latin typeface="+mn-lt"/>
                  <a:ea typeface="Verdana" pitchFamily="34" charset="0"/>
                  <a:cs typeface="Verdana" pitchFamily="34" charset="0"/>
                </a:rPr>
                <a:t>went up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147051" y="3240911"/>
              <a:ext cx="754374" cy="3699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GB" dirty="0">
                  <a:solidFill>
                    <a:srgbClr val="FA410E"/>
                  </a:solidFill>
                  <a:latin typeface="+mn-lt"/>
                  <a:ea typeface="Verdana" pitchFamily="34" charset="0"/>
                  <a:cs typeface="Verdana" pitchFamily="34" charset="0"/>
                </a:rPr>
                <a:t>grew</a:t>
              </a:r>
            </a:p>
          </p:txBody>
        </p:sp>
      </p:grp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99701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94444E-6 1.3876E-7 L 0.66232 0.261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08" y="130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6E-7 L 0.53819 0.3531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0" y="176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3876E-7 L 0.40607 0.4599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95" y="229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02958 L -0.20538 0.25913 " pathEditMode="relative" ptsTypes="AA">
                                      <p:cBhvr>
                                        <p:cTn id="1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86362E-6 L -0.3191 0.3511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55" y="175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3876E-7 L 0.03663 0.5610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280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3876E-7 L -0.54862 0.4583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31" y="229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876E-7 L -0.66684 0.5580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51" y="278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152400" y="381000"/>
            <a:ext cx="8229600" cy="661987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1800" b="1" dirty="0" smtClean="0">
                <a:latin typeface="+mn-lt"/>
              </a:rPr>
              <a:t>Project Planning Terms</a:t>
            </a:r>
            <a:r>
              <a:rPr lang="en-US" sz="1800" dirty="0" smtClean="0">
                <a:latin typeface="+mn-lt"/>
              </a:rPr>
              <a:t/>
            </a:r>
            <a:br>
              <a:rPr lang="en-US" sz="1800" dirty="0" smtClean="0">
                <a:latin typeface="+mn-lt"/>
              </a:rPr>
            </a:br>
            <a:r>
              <a:rPr lang="en-US" sz="1800" dirty="0" smtClean="0">
                <a:latin typeface="+mn-lt"/>
              </a:rPr>
              <a:t>Match a word on the left with the correct definition on the right.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481388" y="2201863"/>
            <a:ext cx="5146675" cy="58578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>
              <a:defRPr/>
            </a:pPr>
            <a:r>
              <a:rPr lang="en-GB" sz="1600" dirty="0">
                <a:latin typeface="+mj-lt"/>
              </a:rPr>
              <a:t>A particular period of time during the development of something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6713" y="3086100"/>
            <a:ext cx="2505075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>
                <a:latin typeface="+mj-lt"/>
              </a:rPr>
              <a:t>2. milestone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6713" y="2170113"/>
            <a:ext cx="2179637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>
                <a:latin typeface="+mj-lt"/>
              </a:rPr>
              <a:t>1. resources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6713" y="4016375"/>
            <a:ext cx="2338387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>
                <a:latin typeface="+mj-lt"/>
              </a:rPr>
              <a:t>3. green light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6713" y="4946650"/>
            <a:ext cx="2497137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>
                <a:latin typeface="+mj-lt"/>
              </a:rPr>
              <a:t>4. deadline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3211513"/>
            <a:ext cx="3279775" cy="33655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endParaRPr lang="en-GB" sz="2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6713" y="5834063"/>
            <a:ext cx="3279775" cy="246062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>
              <a:defRPr/>
            </a:pPr>
            <a:r>
              <a:rPr lang="en-GB" sz="1600" dirty="0">
                <a:latin typeface="+mj-lt"/>
              </a:rPr>
              <a:t>5. phase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81388" y="3065463"/>
            <a:ext cx="5249862" cy="58420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>
              <a:defRPr/>
            </a:pPr>
            <a:r>
              <a:rPr lang="en-GB" sz="1600" dirty="0">
                <a:latin typeface="+mj-lt"/>
              </a:rPr>
              <a:t>A specific time or date by which you have to do something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1388" y="3994150"/>
            <a:ext cx="5381625" cy="58420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>
              <a:defRPr/>
            </a:pPr>
            <a:r>
              <a:rPr lang="en-GB" sz="1600" dirty="0">
                <a:latin typeface="+mj-lt"/>
              </a:rPr>
              <a:t>Something such as money, workers, or equipment that can be used to help an institution or business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81388" y="4941888"/>
            <a:ext cx="5486400" cy="339725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>
              <a:defRPr/>
            </a:pPr>
            <a:r>
              <a:rPr lang="en-GB" sz="1600" dirty="0">
                <a:latin typeface="+mj-lt"/>
              </a:rPr>
              <a:t>The official approval to go ahead with something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95675" y="5718175"/>
            <a:ext cx="5456238" cy="58420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>
              <a:defRPr/>
            </a:pPr>
            <a:r>
              <a:rPr lang="en-GB" sz="1600" dirty="0">
                <a:latin typeface="+mj-lt"/>
              </a:rPr>
              <a:t>An event or achievement which marks an important stage in a project</a:t>
            </a:r>
          </a:p>
        </p:txBody>
      </p:sp>
      <p:cxnSp>
        <p:nvCxnSpPr>
          <p:cNvPr id="29" name="Straight Connector 28"/>
          <p:cNvCxnSpPr>
            <a:endCxn id="13" idx="1"/>
          </p:cNvCxnSpPr>
          <p:nvPr/>
        </p:nvCxnSpPr>
        <p:spPr>
          <a:xfrm rot="16200000" flipH="1">
            <a:off x="1700213" y="2505075"/>
            <a:ext cx="1931987" cy="1630363"/>
          </a:xfrm>
          <a:prstGeom prst="line">
            <a:avLst/>
          </a:prstGeom>
          <a:ln w="19050">
            <a:solidFill>
              <a:srgbClr val="FA410E"/>
            </a:solidFill>
            <a:prstDash val="sys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1445419" y="3725069"/>
            <a:ext cx="2586038" cy="1676400"/>
          </a:xfrm>
          <a:prstGeom prst="line">
            <a:avLst/>
          </a:prstGeom>
          <a:ln w="19050">
            <a:solidFill>
              <a:srgbClr val="FA410E"/>
            </a:solidFill>
            <a:prstDash val="sys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4" idx="1"/>
          </p:cNvCxnSpPr>
          <p:nvPr/>
        </p:nvCxnSpPr>
        <p:spPr>
          <a:xfrm>
            <a:off x="1957388" y="4243388"/>
            <a:ext cx="1524000" cy="868362"/>
          </a:xfrm>
          <a:prstGeom prst="line">
            <a:avLst/>
          </a:prstGeom>
          <a:ln w="19050">
            <a:solidFill>
              <a:srgbClr val="FA410E"/>
            </a:solidFill>
            <a:prstDash val="sys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 flipH="1" flipV="1">
            <a:off x="1705769" y="3309144"/>
            <a:ext cx="1857375" cy="1722437"/>
          </a:xfrm>
          <a:prstGeom prst="line">
            <a:avLst/>
          </a:prstGeom>
          <a:ln w="19050">
            <a:solidFill>
              <a:srgbClr val="FA410E"/>
            </a:solidFill>
            <a:prstDash val="sys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4" idx="1"/>
          </p:cNvCxnSpPr>
          <p:nvPr/>
        </p:nvCxnSpPr>
        <p:spPr>
          <a:xfrm rot="5400000" flipH="1" flipV="1">
            <a:off x="717550" y="3273425"/>
            <a:ext cx="3541713" cy="1985963"/>
          </a:xfrm>
          <a:prstGeom prst="line">
            <a:avLst/>
          </a:prstGeom>
          <a:ln w="19050">
            <a:solidFill>
              <a:srgbClr val="FA410E"/>
            </a:solidFill>
            <a:prstDash val="sys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8331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4.	</a:t>
            </a:r>
            <a:r>
              <a:rPr lang="en-US" dirty="0" smtClean="0"/>
              <a:t>Direct </a:t>
            </a:r>
            <a:r>
              <a:rPr lang="en-US" dirty="0"/>
              <a:t>vs. Indirect/ Good news vs. Bad news Letters (BNL)</a:t>
            </a:r>
          </a:p>
          <a:p>
            <a:r>
              <a:rPr lang="en-US" dirty="0"/>
              <a:t>12.	Bad News Letters: Four-part Pattern </a:t>
            </a:r>
          </a:p>
          <a:p>
            <a:r>
              <a:rPr lang="en-US" dirty="0"/>
              <a:t>13.	Example</a:t>
            </a:r>
          </a:p>
          <a:p>
            <a:r>
              <a:rPr lang="en-US" dirty="0"/>
              <a:t>14.	Writing BNL</a:t>
            </a:r>
          </a:p>
          <a:p>
            <a:r>
              <a:rPr lang="en-US" dirty="0"/>
              <a:t>Objectives, Approach,</a:t>
            </a:r>
          </a:p>
          <a:p>
            <a:r>
              <a:rPr lang="en-US" dirty="0"/>
              <a:t>15.	Letters: Inquiry, Request, Sales, Customer Relation, Claim, Adjustment, </a:t>
            </a:r>
          </a:p>
          <a:p>
            <a:r>
              <a:rPr lang="en-US" dirty="0"/>
              <a:t>Yes and NO </a:t>
            </a:r>
            <a:r>
              <a:rPr lang="en-US" dirty="0" smtClean="0"/>
              <a:t>Adjustments</a:t>
            </a:r>
            <a:endParaRPr lang="en-US" dirty="0" smtClean="0"/>
          </a:p>
          <a:p>
            <a:r>
              <a:rPr lang="en-US" dirty="0" smtClean="0"/>
              <a:t>Language Expansion</a:t>
            </a:r>
          </a:p>
          <a:p>
            <a:r>
              <a:rPr lang="en-US" dirty="0" smtClean="0"/>
              <a:t>Listening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301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79</TotalTime>
  <Words>2440</Words>
  <Application>Microsoft Office PowerPoint</Application>
  <PresentationFormat>On-screen Show (4:3)</PresentationFormat>
  <Paragraphs>466</Paragraphs>
  <Slides>49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1" baseType="lpstr">
      <vt:lpstr>Median</vt:lpstr>
      <vt:lpstr>Clip</vt:lpstr>
      <vt:lpstr>Business English Lecture 6</vt:lpstr>
      <vt:lpstr>SYNOPSIS</vt:lpstr>
      <vt:lpstr>Why write Business Letters?</vt:lpstr>
      <vt:lpstr>Business Letter Vocabulary</vt:lpstr>
      <vt:lpstr>Slide 5</vt:lpstr>
      <vt:lpstr>Slide 6</vt:lpstr>
      <vt:lpstr>Slide 7</vt:lpstr>
      <vt:lpstr>Slide 8</vt:lpstr>
      <vt:lpstr>Types of Business Letters</vt:lpstr>
      <vt:lpstr>Two Letter Techniques: </vt:lpstr>
      <vt:lpstr>Slide 11</vt:lpstr>
      <vt:lpstr>Tips For Business Letters</vt:lpstr>
      <vt:lpstr>Good news vs. bad news Direct letter vs. indirect</vt:lpstr>
      <vt:lpstr>Goals in Communicating Bad News Example: Request for Donation from your company</vt:lpstr>
      <vt:lpstr>Thinking about Delivering Bad News</vt:lpstr>
      <vt:lpstr>The Indirect Pattern Prepares the Reader</vt:lpstr>
      <vt:lpstr>Sometimes we’ll still use the Direct Pattern for Bad News</vt:lpstr>
      <vt:lpstr>Example of Not-So-Bad News Where we Should Use the Direct Method</vt:lpstr>
      <vt:lpstr>Four-Part Indirect Pattern for Bad News</vt:lpstr>
      <vt:lpstr>Example: Letter denying request to speak</vt:lpstr>
      <vt:lpstr>Buffering the Opening</vt:lpstr>
      <vt:lpstr>Present the bad news without emphasizing it</vt:lpstr>
      <vt:lpstr>Present the bad news without emphasizing it</vt:lpstr>
      <vt:lpstr>Writing Bad news letter</vt:lpstr>
      <vt:lpstr>Objectives</vt:lpstr>
      <vt:lpstr>Objective of  Indirect  Approach</vt:lpstr>
      <vt:lpstr>Indirect Approach</vt:lpstr>
      <vt:lpstr>Some Approaches for the Buffer </vt:lpstr>
      <vt:lpstr>Buffer Basics </vt:lpstr>
      <vt:lpstr>Reasons for Refusal Basics </vt:lpstr>
      <vt:lpstr>Stating the Refusal </vt:lpstr>
      <vt:lpstr>Bad-News Closings</vt:lpstr>
      <vt:lpstr>Weigh the Indirect  to Direct  Approaches</vt:lpstr>
      <vt:lpstr>Use of the Direct Approach</vt:lpstr>
      <vt:lpstr>LETTERS</vt:lpstr>
      <vt:lpstr>Inquiry Letters</vt:lpstr>
      <vt:lpstr>Special Request Letters</vt:lpstr>
      <vt:lpstr>Sales Letters</vt:lpstr>
      <vt:lpstr>Customer Relations Letters</vt:lpstr>
      <vt:lpstr>Claim Letters: A Type of Customer Relations Letter</vt:lpstr>
      <vt:lpstr>Adjustment Letters: A Type of Customer Relations Letter</vt:lpstr>
      <vt:lpstr>“Yes” Adjustment Letters</vt:lpstr>
      <vt:lpstr>“No” Adjustment Letters</vt:lpstr>
      <vt:lpstr>Listening Exercise</vt:lpstr>
      <vt:lpstr>Slide 45</vt:lpstr>
      <vt:lpstr>Business Language</vt:lpstr>
      <vt:lpstr>Slide 47</vt:lpstr>
      <vt:lpstr>Project Planning Terms Match a word on the left with the correct definition on the right.</vt:lpstr>
      <vt:lpstr>Review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English Lecture 6</dc:title>
  <dc:creator>zaryab shahzaib</dc:creator>
  <cp:lastModifiedBy>Administrator</cp:lastModifiedBy>
  <cp:revision>11</cp:revision>
  <dcterms:created xsi:type="dcterms:W3CDTF">2014-03-20T15:07:00Z</dcterms:created>
  <dcterms:modified xsi:type="dcterms:W3CDTF">2014-03-21T08:18:04Z</dcterms:modified>
</cp:coreProperties>
</file>