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Default Extension="emf" ContentType="image/x-emf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3"/>
  </p:notesMasterIdLst>
  <p:sldIdLst>
    <p:sldId id="256" r:id="rId2"/>
    <p:sldId id="446" r:id="rId3"/>
    <p:sldId id="479" r:id="rId4"/>
    <p:sldId id="447" r:id="rId5"/>
    <p:sldId id="448" r:id="rId6"/>
    <p:sldId id="449" r:id="rId7"/>
    <p:sldId id="450" r:id="rId8"/>
    <p:sldId id="451" r:id="rId9"/>
    <p:sldId id="349" r:id="rId10"/>
    <p:sldId id="350" r:id="rId11"/>
    <p:sldId id="351" r:id="rId12"/>
    <p:sldId id="352" r:id="rId13"/>
    <p:sldId id="353" r:id="rId14"/>
    <p:sldId id="354" r:id="rId15"/>
    <p:sldId id="355" r:id="rId16"/>
    <p:sldId id="356" r:id="rId17"/>
    <p:sldId id="357" r:id="rId18"/>
    <p:sldId id="358" r:id="rId19"/>
    <p:sldId id="359" r:id="rId20"/>
    <p:sldId id="360" r:id="rId21"/>
    <p:sldId id="361" r:id="rId22"/>
    <p:sldId id="362" r:id="rId23"/>
    <p:sldId id="363" r:id="rId24"/>
    <p:sldId id="364" r:id="rId25"/>
    <p:sldId id="257" r:id="rId26"/>
    <p:sldId id="259" r:id="rId27"/>
    <p:sldId id="260" r:id="rId28"/>
    <p:sldId id="501" r:id="rId29"/>
    <p:sldId id="502" r:id="rId30"/>
    <p:sldId id="503" r:id="rId31"/>
    <p:sldId id="504" r:id="rId3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D7B4C7-C8BB-4729-A732-3CBCFC69AA65}" type="datetimeFigureOut">
              <a:rPr lang="en-US" smtClean="0"/>
              <a:pPr/>
              <a:t>3/21/2014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F20732-2F79-4DCD-B955-2CCC9776632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743427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92C1576-E841-4255-B278-FD7A9B92D5DE}" type="slidenum">
              <a:rPr lang="en-GB" smtClean="0"/>
              <a:pPr eaLnBrk="1" hangingPunct="1"/>
              <a:t>29</a:t>
            </a:fld>
            <a:endParaRPr lang="en-GB" smtClean="0"/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EF21F414-C20E-46F3-A1D5-DC219EEF4E5E}" type="datetime1">
              <a:rPr lang="en-US" smtClean="0"/>
              <a:t>3/21/2014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3BF3BEE-B961-4197-AE42-A02FD394AE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816C6-64E9-4C75-AA57-5AAD80661F9D}" type="datetime1">
              <a:rPr lang="en-US" smtClean="0"/>
              <a:t>3/21/2014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3BF3BEE-B961-4197-AE42-A02FD394AE2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B7331-45DF-4D8A-898E-8430C7CAA029}" type="datetime1">
              <a:rPr lang="en-US" smtClean="0"/>
              <a:t>3/21/2014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63BF3BEE-B961-4197-AE42-A02FD394AE2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06166722-9D0C-4F5D-873C-F94E436260DC}" type="datetime1">
              <a:rPr lang="en-US" smtClean="0"/>
              <a:t>3/21/2014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63BF3BEE-B961-4197-AE42-A02FD394AE2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4617D5E1-2E29-4EAD-9CB1-93BFA6C1A2B2}" type="datetime1">
              <a:rPr lang="en-US" smtClean="0"/>
              <a:t>3/21/2014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63BF3BEE-B961-4197-AE42-A02FD394AE2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1BD42-2077-4B20-9A27-64550F72A2B2}" type="datetime1">
              <a:rPr lang="en-US" smtClean="0"/>
              <a:t>3/21/2014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3BF3BEE-B961-4197-AE42-A02FD394AE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979DB-1FB0-4E37-A247-07D08EA7D245}" type="datetime1">
              <a:rPr lang="en-US" smtClean="0"/>
              <a:t>3/21/2014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3BF3BEE-B961-4197-AE42-A02FD394AE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93F39-BF74-45D8-81DE-BA6285D02429}" type="datetime1">
              <a:rPr lang="en-US" smtClean="0"/>
              <a:t>3/21/2014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3BF3BEE-B961-4197-AE42-A02FD394AE2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06CA83C8-EB2A-4B04-AEB2-73554BAE3839}" type="datetime1">
              <a:rPr lang="en-US" smtClean="0"/>
              <a:t>3/21/2014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63BF3BEE-B961-4197-AE42-A02FD394AE2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52BCF-26E2-4304-9DD6-0647D14A9592}" type="datetime1">
              <a:rPr lang="en-US" smtClean="0"/>
              <a:t>3/21/2014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F3BEE-B961-4197-AE42-A02FD394AE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5E245D70-6D7E-4E2A-9FAA-901FECD9C92B}" type="datetime1">
              <a:rPr lang="en-US" smtClean="0"/>
              <a:t>3/21/2014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63BF3BEE-B961-4197-AE42-A02FD394AE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76200" y="1981200"/>
            <a:ext cx="3810000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386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018CCF-946F-40AC-86B4-A9947D94E36A}" type="datetime1">
              <a:rPr lang="en-US" smtClean="0"/>
              <a:t>3/21/2014</a:t>
            </a:fld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0162C4-FAB8-4FF7-B25A-B46168DFB4E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37733195"/>
      </p:ext>
    </p:extLst>
  </p:cSld>
  <p:clrMapOvr>
    <a:masterClrMapping/>
  </p:clrMapOvr>
  <p:transition spd="med">
    <p:dissolv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76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038600" y="1981200"/>
            <a:ext cx="3810000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05AB73-5155-419E-8488-C2F8A3AD1B89}" type="datetime1">
              <a:rPr lang="en-US" smtClean="0"/>
              <a:t>3/21/2014</a:t>
            </a:fld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0408B9-C2F1-4A6E-972D-918F0B60D58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59016634"/>
      </p:ext>
    </p:extLst>
  </p:cSld>
  <p:clrMapOvr>
    <a:masterClrMapping/>
  </p:clrMapOvr>
  <p:transition spd="med"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0E939AD1-055F-4BE9-A732-3767BBDACFAE}" type="datetime1">
              <a:rPr lang="en-US" smtClean="0"/>
              <a:t>3/21/2014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63BF3BEE-B961-4197-AE42-A02FD394AE2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96" r:id="rId12"/>
    <p:sldLayoutId id="2147483697" r:id="rId13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2.v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Business%20Letter%20for%20Proofreading.doc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Business English</a:t>
            </a:r>
            <a:br>
              <a:rPr lang="en-US" dirty="0" smtClean="0"/>
            </a:br>
            <a:r>
              <a:rPr lang="en-US" dirty="0" smtClean="0"/>
              <a:t>Lesson  5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F3BEE-B961-4197-AE42-A02FD394AE23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98496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SYNOPSIS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1.	Business Communication (BC)</a:t>
            </a:r>
          </a:p>
          <a:p>
            <a:r>
              <a:rPr lang="en-US" dirty="0"/>
              <a:t>What defines BC</a:t>
            </a:r>
          </a:p>
          <a:p>
            <a:r>
              <a:rPr lang="en-US" dirty="0"/>
              <a:t>Purpose of BC</a:t>
            </a:r>
          </a:p>
          <a:p>
            <a:r>
              <a:rPr lang="en-US" dirty="0"/>
              <a:t>Importance of BC</a:t>
            </a:r>
          </a:p>
          <a:p>
            <a:r>
              <a:rPr lang="en-US" dirty="0"/>
              <a:t>2.	Technical Documents in Business</a:t>
            </a:r>
          </a:p>
          <a:p>
            <a:r>
              <a:rPr lang="en-US" dirty="0"/>
              <a:t>Types of Documents</a:t>
            </a:r>
          </a:p>
          <a:p>
            <a:r>
              <a:rPr lang="en-US" dirty="0"/>
              <a:t>3.	Business Letters (BL)</a:t>
            </a:r>
          </a:p>
          <a:p>
            <a:r>
              <a:rPr lang="en-US" dirty="0"/>
              <a:t>Nature</a:t>
            </a:r>
          </a:p>
          <a:p>
            <a:r>
              <a:rPr lang="en-US" dirty="0"/>
              <a:t>Purpose</a:t>
            </a:r>
          </a:p>
          <a:p>
            <a:r>
              <a:rPr lang="en-US" dirty="0"/>
              <a:t>Parts</a:t>
            </a:r>
          </a:p>
          <a:p>
            <a:r>
              <a:rPr lang="en-US" dirty="0"/>
              <a:t>Style and Punctuation</a:t>
            </a:r>
          </a:p>
          <a:p>
            <a:r>
              <a:rPr lang="en-US" dirty="0" smtClean="0"/>
              <a:t>Format</a:t>
            </a:r>
          </a:p>
          <a:p>
            <a:pPr marL="0" indent="0">
              <a:buNone/>
            </a:pPr>
            <a:r>
              <a:rPr lang="en-US" dirty="0" smtClean="0"/>
              <a:t>Business Language</a:t>
            </a:r>
          </a:p>
          <a:p>
            <a:pPr marL="0" indent="0">
              <a:buNone/>
            </a:pPr>
            <a:r>
              <a:rPr lang="en-US" dirty="0" smtClean="0"/>
              <a:t>Listening Exercise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63BF3BEE-B961-4197-AE42-A02FD394AE23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74002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SYNOPSIS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dirty="0"/>
              <a:t>4.	Application of 7 C’s</a:t>
            </a:r>
          </a:p>
          <a:p>
            <a:r>
              <a:rPr lang="en-US" dirty="0"/>
              <a:t>5.	Check list: Short, Simple, Strong, Sincere</a:t>
            </a:r>
          </a:p>
          <a:p>
            <a:r>
              <a:rPr lang="en-US" dirty="0"/>
              <a:t>6.	Do’s and Don’ts: Style and Tone</a:t>
            </a:r>
          </a:p>
          <a:p>
            <a:r>
              <a:rPr lang="en-US" dirty="0"/>
              <a:t>7.	Persuasive Letters: AIDA</a:t>
            </a:r>
          </a:p>
          <a:p>
            <a:r>
              <a:rPr lang="en-US" dirty="0"/>
              <a:t>8.	Proofread</a:t>
            </a:r>
          </a:p>
          <a:p>
            <a:r>
              <a:rPr lang="en-US" dirty="0"/>
              <a:t>9.	Who’s and Why’s</a:t>
            </a:r>
          </a:p>
          <a:p>
            <a:r>
              <a:rPr lang="en-US" dirty="0"/>
              <a:t>10.	Business Letter Vocabulary</a:t>
            </a:r>
          </a:p>
          <a:p>
            <a:r>
              <a:rPr lang="en-US" dirty="0"/>
              <a:t>11.	Types of BL</a:t>
            </a:r>
          </a:p>
          <a:p>
            <a:r>
              <a:rPr lang="en-US" dirty="0"/>
              <a:t>Direct vs. Indirect/ Good news vs. Bad news Letters (BNL)</a:t>
            </a:r>
          </a:p>
          <a:p>
            <a:r>
              <a:rPr lang="en-US" dirty="0"/>
              <a:t>12.	Bad News Letters: Four-part Pattern </a:t>
            </a:r>
          </a:p>
          <a:p>
            <a:r>
              <a:rPr lang="en-US" dirty="0"/>
              <a:t>13.	Example</a:t>
            </a:r>
          </a:p>
          <a:p>
            <a:r>
              <a:rPr lang="en-US" dirty="0"/>
              <a:t>14.	Writing BNL</a:t>
            </a:r>
          </a:p>
          <a:p>
            <a:r>
              <a:rPr lang="en-US" dirty="0"/>
              <a:t>Objectives, Approach,</a:t>
            </a:r>
          </a:p>
          <a:p>
            <a:r>
              <a:rPr lang="en-US" dirty="0"/>
              <a:t>15.	Letters: Inquiry, Request, Sales, Customer Relation, Claim, Adjustment, </a:t>
            </a:r>
          </a:p>
          <a:p>
            <a:r>
              <a:rPr lang="en-US" dirty="0"/>
              <a:t>Yes and NO Adjustments,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63BF3BEE-B961-4197-AE42-A02FD394AE23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43011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defines Business communication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Business </a:t>
            </a:r>
            <a:r>
              <a:rPr lang="en-US" dirty="0"/>
              <a:t>communication can be written, oral, or visual</a:t>
            </a:r>
          </a:p>
          <a:p>
            <a:r>
              <a:rPr lang="en-US" dirty="0"/>
              <a:t>Business writing is composed in and for the workplace</a:t>
            </a:r>
          </a:p>
          <a:p>
            <a:r>
              <a:rPr lang="en-US" dirty="0"/>
              <a:t>Business writing is a significant factor in work experience for a variety of reasons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63BF3BEE-B961-4197-AE42-A02FD394AE23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59245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purposes of Business writing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Business </a:t>
            </a:r>
            <a:r>
              <a:rPr lang="en-US" dirty="0"/>
              <a:t>writing serves valuable purposes in the workplace</a:t>
            </a:r>
          </a:p>
          <a:p>
            <a:r>
              <a:rPr lang="en-US" dirty="0"/>
              <a:t>Business writing is intended to communicate to a specific audience, for a specific </a:t>
            </a:r>
            <a:r>
              <a:rPr lang="en-US" dirty="0" smtClean="0"/>
              <a:t>purpose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63BF3BEE-B961-4197-AE42-A02FD394AE23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80010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importance of Business writing: 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Is </a:t>
            </a:r>
            <a:r>
              <a:rPr lang="en-US" dirty="0"/>
              <a:t>important to success in business</a:t>
            </a:r>
          </a:p>
          <a:p>
            <a:r>
              <a:rPr lang="en-US" dirty="0"/>
              <a:t>Lets you conduct business</a:t>
            </a:r>
          </a:p>
          <a:p>
            <a:r>
              <a:rPr lang="en-US" dirty="0"/>
              <a:t>Takes time</a:t>
            </a:r>
          </a:p>
          <a:p>
            <a:r>
              <a:rPr lang="en-US" dirty="0"/>
              <a:t>Costs the company</a:t>
            </a:r>
          </a:p>
          <a:p>
            <a:r>
              <a:rPr lang="en-US" dirty="0"/>
              <a:t>Reflects your interpersonal communication skills</a:t>
            </a:r>
          </a:p>
          <a:p>
            <a:r>
              <a:rPr lang="en-US" dirty="0"/>
              <a:t>Often involves teamwork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63BF3BEE-B961-4197-AE42-A02FD394AE23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14994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Technical Documents in Business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F3BEE-B961-4197-AE42-A02FD394AE23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35007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Business English for Writing Skill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Business writing will cover basic writing skills to enable </a:t>
            </a:r>
            <a:r>
              <a:rPr lang="en-US" dirty="0" smtClean="0"/>
              <a:t>you </a:t>
            </a:r>
            <a:r>
              <a:rPr lang="en-US" dirty="0"/>
              <a:t>to </a:t>
            </a:r>
            <a:r>
              <a:rPr lang="en-US" dirty="0" smtClean="0"/>
              <a:t>write: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business </a:t>
            </a:r>
            <a:r>
              <a:rPr lang="en-US" dirty="0"/>
              <a:t>letters, </a:t>
            </a: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Emails and memorandums</a:t>
            </a:r>
            <a:r>
              <a:rPr lang="en-US" dirty="0"/>
              <a:t>, </a:t>
            </a: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minutes</a:t>
            </a:r>
            <a:r>
              <a:rPr lang="en-US" dirty="0"/>
              <a:t>, </a:t>
            </a: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resumes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reports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Oral </a:t>
            </a:r>
            <a:r>
              <a:rPr lang="en-US" dirty="0"/>
              <a:t>presentations </a:t>
            </a: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interviewing </a:t>
            </a:r>
            <a:r>
              <a:rPr lang="en-US" dirty="0"/>
              <a:t>skills and </a:t>
            </a: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listening </a:t>
            </a:r>
            <a:r>
              <a:rPr lang="en-US" dirty="0"/>
              <a:t>for better </a:t>
            </a:r>
            <a:r>
              <a:rPr lang="en-US" dirty="0" smtClean="0"/>
              <a:t>business communication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63BF3BEE-B961-4197-AE42-A02FD394AE23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43702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Business Letters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mtClean="0"/>
              <a:t>Writing a Business Letter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F3BEE-B961-4197-AE42-A02FD394AE23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861783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152400"/>
            <a:ext cx="7772400" cy="1143000"/>
          </a:xfrm>
        </p:spPr>
        <p:txBody>
          <a:bodyPr/>
          <a:lstStyle/>
          <a:p>
            <a:r>
              <a:rPr lang="en-US" dirty="0" smtClean="0"/>
              <a:t>Definition</a:t>
            </a:r>
          </a:p>
        </p:txBody>
      </p:sp>
      <p:sp>
        <p:nvSpPr>
          <p:cNvPr id="9220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sz="2800" b="1" smtClean="0"/>
              <a:t>T</a:t>
            </a:r>
            <a:r>
              <a:rPr lang="en-US" sz="2800" smtClean="0">
                <a:solidFill>
                  <a:srgbClr val="000000"/>
                </a:solidFill>
              </a:rPr>
              <a:t>he business letter is the basic means of communication between two companies.</a:t>
            </a:r>
          </a:p>
          <a:p>
            <a:r>
              <a:rPr lang="en-US" sz="2800" smtClean="0">
                <a:solidFill>
                  <a:srgbClr val="000000"/>
                </a:solidFill>
              </a:rPr>
              <a:t>Most business letters have a </a:t>
            </a:r>
            <a:r>
              <a:rPr lang="en-US" sz="2800" b="1" smtClean="0">
                <a:solidFill>
                  <a:srgbClr val="000000"/>
                </a:solidFill>
              </a:rPr>
              <a:t>formal</a:t>
            </a:r>
            <a:r>
              <a:rPr lang="en-US" sz="2800" smtClean="0">
                <a:solidFill>
                  <a:srgbClr val="000000"/>
                </a:solidFill>
              </a:rPr>
              <a:t> tone. </a:t>
            </a:r>
          </a:p>
          <a:p>
            <a:endParaRPr lang="en-US" sz="2800" smtClean="0"/>
          </a:p>
        </p:txBody>
      </p:sp>
      <p:pic>
        <p:nvPicPr>
          <p:cNvPr id="4100" name="Picture 5" descr="j0213185"/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76200" y="2081213"/>
            <a:ext cx="3810000" cy="3913187"/>
          </a:xfr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pPr>
              <a:defRPr/>
            </a:pPr>
            <a:fld id="{1B0162C4-FAB8-4FF7-B25A-B46168DFB4E5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44453270"/>
      </p:ext>
    </p:extLst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2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2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0" grpId="0" build="p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What is a Personal Business Letter?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828800"/>
            <a:ext cx="7315200" cy="4724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mtClean="0"/>
              <a:t>Is a letter written from a person to a company</a:t>
            </a:r>
          </a:p>
          <a:p>
            <a:pPr>
              <a:lnSpc>
                <a:spcPct val="90000"/>
              </a:lnSpc>
            </a:pPr>
            <a:r>
              <a:rPr lang="en-US" smtClean="0"/>
              <a:t>Can be used for any purpose that requires written communication from an individual to a company</a:t>
            </a:r>
          </a:p>
          <a:p>
            <a:pPr>
              <a:lnSpc>
                <a:spcPct val="90000"/>
              </a:lnSpc>
            </a:pPr>
            <a:r>
              <a:rPr lang="en-US" smtClean="0"/>
              <a:t>Such as:</a:t>
            </a:r>
          </a:p>
          <a:p>
            <a:pPr lvl="1">
              <a:lnSpc>
                <a:spcPct val="90000"/>
              </a:lnSpc>
            </a:pPr>
            <a:r>
              <a:rPr lang="en-US" smtClean="0"/>
              <a:t>To accompany returned goods</a:t>
            </a:r>
          </a:p>
          <a:p>
            <a:pPr lvl="1">
              <a:lnSpc>
                <a:spcPct val="90000"/>
              </a:lnSpc>
            </a:pPr>
            <a:r>
              <a:rPr lang="en-US" smtClean="0"/>
              <a:t>Complaint letter</a:t>
            </a:r>
          </a:p>
          <a:p>
            <a:pPr lvl="1">
              <a:lnSpc>
                <a:spcPct val="90000"/>
              </a:lnSpc>
            </a:pPr>
            <a:r>
              <a:rPr lang="en-US" smtClean="0"/>
              <a:t>Thank you letter</a:t>
            </a:r>
          </a:p>
          <a:p>
            <a:pPr lvl="1">
              <a:lnSpc>
                <a:spcPct val="90000"/>
              </a:lnSpc>
            </a:pPr>
            <a:r>
              <a:rPr lang="en-US" smtClean="0"/>
              <a:t>Résumé</a:t>
            </a:r>
            <a:r>
              <a:rPr lang="en-US" smtClean="0">
                <a:cs typeface="Times New Roman" pitchFamily="18" charset="0"/>
              </a:rPr>
              <a:t> </a:t>
            </a:r>
            <a:r>
              <a:rPr lang="en-US" smtClean="0"/>
              <a:t> cover letter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63BF3BEE-B961-4197-AE42-A02FD394AE23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312351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228600"/>
            <a:ext cx="7772400" cy="1143000"/>
          </a:xfrm>
        </p:spPr>
        <p:txBody>
          <a:bodyPr/>
          <a:lstStyle/>
          <a:p>
            <a:r>
              <a:rPr lang="en-US" dirty="0" smtClean="0"/>
              <a:t>Purpose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76200" y="1981200"/>
            <a:ext cx="4038600" cy="4114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 b="1" smtClean="0">
                <a:cs typeface="Times New Roman" pitchFamily="18" charset="0"/>
              </a:rPr>
              <a:t>Y</a:t>
            </a:r>
            <a:r>
              <a:rPr lang="en-US" sz="2800" smtClean="0">
                <a:solidFill>
                  <a:srgbClr val="000000"/>
                </a:solidFill>
                <a:cs typeface="Times New Roman" pitchFamily="18" charset="0"/>
              </a:rPr>
              <a:t>ou will write business letters to </a:t>
            </a:r>
            <a:r>
              <a:rPr lang="en-US" sz="2800" b="1" smtClean="0">
                <a:solidFill>
                  <a:srgbClr val="000000"/>
                </a:solidFill>
                <a:cs typeface="Times New Roman" pitchFamily="18" charset="0"/>
              </a:rPr>
              <a:t>inform</a:t>
            </a:r>
            <a:r>
              <a:rPr lang="en-US" sz="2800" smtClean="0">
                <a:solidFill>
                  <a:srgbClr val="000000"/>
                </a:solidFill>
                <a:cs typeface="Times New Roman" pitchFamily="18" charset="0"/>
              </a:rPr>
              <a:t> readers of specific information. </a:t>
            </a:r>
          </a:p>
          <a:p>
            <a:pPr>
              <a:lnSpc>
                <a:spcPct val="90000"/>
              </a:lnSpc>
            </a:pPr>
            <a:r>
              <a:rPr lang="en-US" sz="2800" smtClean="0">
                <a:solidFill>
                  <a:srgbClr val="000000"/>
                </a:solidFill>
                <a:cs typeface="Times New Roman" pitchFamily="18" charset="0"/>
              </a:rPr>
              <a:t>However, you might also write a business letter to </a:t>
            </a:r>
            <a:r>
              <a:rPr lang="en-US" sz="2800" b="1" smtClean="0">
                <a:solidFill>
                  <a:srgbClr val="000000"/>
                </a:solidFill>
                <a:cs typeface="Times New Roman" pitchFamily="18" charset="0"/>
              </a:rPr>
              <a:t>persuade</a:t>
            </a:r>
            <a:r>
              <a:rPr lang="en-US" sz="2800" smtClean="0">
                <a:solidFill>
                  <a:srgbClr val="000000"/>
                </a:solidFill>
                <a:cs typeface="Times New Roman" pitchFamily="18" charset="0"/>
              </a:rPr>
              <a:t> others to take action.</a:t>
            </a:r>
          </a:p>
          <a:p>
            <a:pPr>
              <a:lnSpc>
                <a:spcPct val="90000"/>
              </a:lnSpc>
            </a:pPr>
            <a:r>
              <a:rPr lang="en-US" sz="2800" smtClean="0">
                <a:solidFill>
                  <a:srgbClr val="000000"/>
                </a:solidFill>
                <a:cs typeface="Times New Roman" pitchFamily="18" charset="0"/>
              </a:rPr>
              <a:t>Business letters even function as advertisements.</a:t>
            </a:r>
            <a:endParaRPr lang="en-US" sz="2800" smtClean="0"/>
          </a:p>
        </p:txBody>
      </p:sp>
      <p:pic>
        <p:nvPicPr>
          <p:cNvPr id="6148" name="Picture 5" descr="BS00985_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4038600" y="2570163"/>
            <a:ext cx="3810000" cy="2936875"/>
          </a:xfr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pPr>
              <a:defRPr/>
            </a:pPr>
            <a:fld id="{BF0408B9-C2F1-4A6E-972D-918F0B60D58A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9402407"/>
      </p:ext>
    </p:extLst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7" grpId="0" build="p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Parts of a Business Letter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" y="1981200"/>
            <a:ext cx="7772400" cy="5105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 u="sng" smtClean="0"/>
              <a:t>Date Line</a:t>
            </a:r>
            <a:r>
              <a:rPr lang="en-US" sz="2400" smtClean="0"/>
              <a:t>:  current date written out as month, day, and complete year</a:t>
            </a:r>
          </a:p>
          <a:p>
            <a:pPr>
              <a:lnSpc>
                <a:spcPct val="90000"/>
              </a:lnSpc>
            </a:pPr>
            <a:r>
              <a:rPr lang="en-US" sz="2400" u="sng" smtClean="0"/>
              <a:t>Inside Address</a:t>
            </a:r>
            <a:r>
              <a:rPr lang="en-US" sz="2400" smtClean="0"/>
              <a:t>: name and address of the business to whom you are writing </a:t>
            </a:r>
          </a:p>
          <a:p>
            <a:pPr>
              <a:lnSpc>
                <a:spcPct val="90000"/>
              </a:lnSpc>
            </a:pPr>
            <a:r>
              <a:rPr lang="en-US" sz="2400" u="sng" smtClean="0"/>
              <a:t>Salutation</a:t>
            </a:r>
            <a:r>
              <a:rPr lang="en-US" sz="2400" smtClean="0"/>
              <a:t>:  letter’s greeting – you use the same name you used in the Inside Address – using </a:t>
            </a:r>
            <a:r>
              <a:rPr lang="en-US" sz="2400" i="1" smtClean="0"/>
              <a:t>Dear Mr./Mrs./Ms./Miss</a:t>
            </a:r>
          </a:p>
          <a:p>
            <a:pPr>
              <a:lnSpc>
                <a:spcPct val="90000"/>
              </a:lnSpc>
            </a:pPr>
            <a:r>
              <a:rPr lang="en-US" sz="2400" u="sng" smtClean="0"/>
              <a:t>Body</a:t>
            </a:r>
            <a:r>
              <a:rPr lang="en-US" sz="2400" smtClean="0"/>
              <a:t>:  message or ‘meat’ of the letter</a:t>
            </a:r>
          </a:p>
          <a:p>
            <a:pPr>
              <a:lnSpc>
                <a:spcPct val="90000"/>
              </a:lnSpc>
            </a:pPr>
            <a:r>
              <a:rPr lang="en-US" sz="2400" u="sng" smtClean="0"/>
              <a:t>Complimentary Closing</a:t>
            </a:r>
            <a:r>
              <a:rPr lang="en-US" sz="2400" smtClean="0"/>
              <a:t>:  letter’s goodbye – using phrases such as </a:t>
            </a:r>
            <a:r>
              <a:rPr lang="en-US" sz="2400" i="1" smtClean="0"/>
              <a:t>Yours truly</a:t>
            </a:r>
            <a:r>
              <a:rPr lang="en-US" sz="2400" smtClean="0"/>
              <a:t> and </a:t>
            </a:r>
            <a:r>
              <a:rPr lang="en-US" sz="2400" i="1" smtClean="0"/>
              <a:t>Sincerely</a:t>
            </a:r>
            <a:r>
              <a:rPr lang="en-US" sz="2400" smtClean="0"/>
              <a:t> </a:t>
            </a:r>
            <a:r>
              <a:rPr lang="en-US" sz="2400" i="1" smtClean="0"/>
              <a:t>yours</a:t>
            </a:r>
          </a:p>
          <a:p>
            <a:pPr>
              <a:lnSpc>
                <a:spcPct val="90000"/>
              </a:lnSpc>
            </a:pPr>
            <a:r>
              <a:rPr lang="en-US" sz="2400" u="sng" smtClean="0"/>
              <a:t>Signature</a:t>
            </a:r>
            <a:r>
              <a:rPr lang="en-US" sz="2400" smtClean="0"/>
              <a:t>:  writer's handwritten signature</a:t>
            </a:r>
          </a:p>
          <a:p>
            <a:pPr>
              <a:lnSpc>
                <a:spcPct val="90000"/>
              </a:lnSpc>
            </a:pPr>
            <a:r>
              <a:rPr lang="en-US" sz="2400" u="sng" smtClean="0"/>
              <a:t>Writer’s Identification</a:t>
            </a:r>
            <a:r>
              <a:rPr lang="en-US" sz="2400" smtClean="0"/>
              <a:t>:  writer’s typed name and address</a:t>
            </a:r>
            <a:endParaRPr lang="en-US" sz="2400" u="sng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63BF3BEE-B961-4197-AE42-A02FD394AE23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68419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PPT63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28800" y="228600"/>
            <a:ext cx="5006975" cy="647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6"/>
          </p:nvPr>
        </p:nvSpPr>
        <p:spPr/>
        <p:txBody>
          <a:bodyPr>
            <a:normAutofit fontScale="85000" lnSpcReduction="20000"/>
          </a:bodyPr>
          <a:lstStyle/>
          <a:p>
            <a:fld id="{63BF3BEE-B961-4197-AE42-A02FD394AE23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365093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152400"/>
            <a:ext cx="8229600" cy="990600"/>
          </a:xfrm>
        </p:spPr>
        <p:txBody>
          <a:bodyPr>
            <a:normAutofit fontScale="90000"/>
          </a:bodyPr>
          <a:lstStyle/>
          <a:p>
            <a:r>
              <a:rPr lang="en-US" sz="3600" dirty="0" smtClean="0"/>
              <a:t>Personal Business Letter </a:t>
            </a:r>
            <a:br>
              <a:rPr lang="en-US" sz="3600" dirty="0" smtClean="0"/>
            </a:br>
            <a:r>
              <a:rPr lang="en-US" sz="3600" dirty="0" smtClean="0"/>
              <a:t>Styles and Punctuation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52600"/>
            <a:ext cx="7391400" cy="5334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 smtClean="0"/>
              <a:t>There are three types of letter styles that are acceptable in business:</a:t>
            </a:r>
          </a:p>
          <a:p>
            <a:pPr lvl="1">
              <a:lnSpc>
                <a:spcPct val="90000"/>
              </a:lnSpc>
            </a:pPr>
            <a:r>
              <a:rPr lang="en-US" sz="2000" smtClean="0"/>
              <a:t>Block style – all lines in the letter begin at the left margin (no tabbing or indenting)</a:t>
            </a:r>
          </a:p>
          <a:p>
            <a:pPr lvl="1">
              <a:lnSpc>
                <a:spcPct val="90000"/>
              </a:lnSpc>
            </a:pPr>
            <a:r>
              <a:rPr lang="en-US" sz="2000" smtClean="0"/>
              <a:t>Modified block style – date line, complimentary closing and writer’s identification begin at midpoint</a:t>
            </a:r>
          </a:p>
          <a:p>
            <a:pPr lvl="1">
              <a:lnSpc>
                <a:spcPct val="90000"/>
              </a:lnSpc>
            </a:pPr>
            <a:r>
              <a:rPr lang="en-US" sz="2000" smtClean="0"/>
              <a:t>Semi-modified block style - date line, complimentary closing and writer’s identification begin at midpoint and all body paragraphs are indented (or tabbed over) ½”</a:t>
            </a:r>
          </a:p>
          <a:p>
            <a:pPr>
              <a:lnSpc>
                <a:spcPct val="90000"/>
              </a:lnSpc>
            </a:pPr>
            <a:r>
              <a:rPr lang="en-US" sz="2400" smtClean="0"/>
              <a:t>There are two types of letter punctuation that are acceptable in business:</a:t>
            </a:r>
          </a:p>
          <a:p>
            <a:pPr lvl="1">
              <a:lnSpc>
                <a:spcPct val="90000"/>
              </a:lnSpc>
            </a:pPr>
            <a:r>
              <a:rPr lang="en-US" sz="2000" smtClean="0"/>
              <a:t>Mixed punctuation – there will be a colon (:) after the salutation and a comma (,) after the complimentary closing</a:t>
            </a:r>
          </a:p>
          <a:p>
            <a:pPr lvl="1">
              <a:lnSpc>
                <a:spcPct val="90000"/>
              </a:lnSpc>
            </a:pPr>
            <a:r>
              <a:rPr lang="en-US" sz="2000" smtClean="0"/>
              <a:t>Open punctuation – there will be NO punctuation after the salutation or complimentary closing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63BF3BEE-B961-4197-AE42-A02FD394AE23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089748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smtClean="0"/>
              <a:t>Personal Business Letter </a:t>
            </a:r>
            <a:br>
              <a:rPr lang="en-US" sz="4000" smtClean="0"/>
            </a:br>
            <a:r>
              <a:rPr lang="en-US" sz="4000" smtClean="0"/>
              <a:t>Order and Spacing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mtClean="0"/>
              <a:t>2” Top margin</a:t>
            </a:r>
          </a:p>
          <a:p>
            <a:pPr>
              <a:lnSpc>
                <a:spcPct val="90000"/>
              </a:lnSpc>
            </a:pPr>
            <a:r>
              <a:rPr lang="en-US" smtClean="0"/>
              <a:t>Inside Address and then Date – QS (press Enter 4 times)</a:t>
            </a:r>
          </a:p>
          <a:p>
            <a:pPr>
              <a:lnSpc>
                <a:spcPct val="90000"/>
              </a:lnSpc>
            </a:pPr>
            <a:r>
              <a:rPr lang="en-US" smtClean="0"/>
              <a:t>Salutation – DS (press Enter 2 times)</a:t>
            </a:r>
          </a:p>
          <a:p>
            <a:pPr>
              <a:lnSpc>
                <a:spcPct val="90000"/>
              </a:lnSpc>
            </a:pPr>
            <a:r>
              <a:rPr lang="en-US" smtClean="0"/>
              <a:t>Body – SS the text within the paragraph and DS between the paragraphs</a:t>
            </a:r>
          </a:p>
          <a:p>
            <a:pPr>
              <a:lnSpc>
                <a:spcPct val="90000"/>
              </a:lnSpc>
            </a:pPr>
            <a:r>
              <a:rPr lang="en-US" smtClean="0"/>
              <a:t>Complimentary Closing – QS</a:t>
            </a:r>
          </a:p>
          <a:p>
            <a:pPr>
              <a:lnSpc>
                <a:spcPct val="90000"/>
              </a:lnSpc>
            </a:pPr>
            <a:r>
              <a:rPr lang="en-US" smtClean="0"/>
              <a:t>Writer’s ID (name and address)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63BF3BEE-B961-4197-AE42-A02FD394AE23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526697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458200" cy="114300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Appearance 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828800"/>
            <a:ext cx="7391400" cy="50292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 dirty="0" smtClean="0"/>
              <a:t>Writer’s company name and address should appear in the letterhead, so there is no need to type it again at the bottom of the letter</a:t>
            </a:r>
          </a:p>
          <a:p>
            <a:pPr>
              <a:lnSpc>
                <a:spcPct val="90000"/>
              </a:lnSpc>
            </a:pPr>
            <a:r>
              <a:rPr lang="en-US" sz="2400" dirty="0" smtClean="0"/>
              <a:t>Writer’s business title is usually keyed under the name</a:t>
            </a:r>
          </a:p>
          <a:p>
            <a:pPr>
              <a:lnSpc>
                <a:spcPct val="90000"/>
              </a:lnSpc>
            </a:pPr>
            <a:r>
              <a:rPr lang="en-US" sz="2400" dirty="0" smtClean="0"/>
              <a:t>Reference initials are added a DS (press Enter 2 times) after the Writer’s ID – </a:t>
            </a:r>
          </a:p>
          <a:p>
            <a:pPr lvl="1">
              <a:lnSpc>
                <a:spcPct val="90000"/>
              </a:lnSpc>
            </a:pPr>
            <a:r>
              <a:rPr lang="en-US" sz="2000" dirty="0" smtClean="0"/>
              <a:t>These initials are of the person who types the letter</a:t>
            </a:r>
          </a:p>
          <a:p>
            <a:pPr lvl="1">
              <a:lnSpc>
                <a:spcPct val="90000"/>
              </a:lnSpc>
            </a:pPr>
            <a:r>
              <a:rPr lang="en-US" sz="2000" dirty="0" smtClean="0"/>
              <a:t>Used to easily locate who typed the letter</a:t>
            </a:r>
          </a:p>
          <a:p>
            <a:pPr>
              <a:lnSpc>
                <a:spcPct val="90000"/>
              </a:lnSpc>
            </a:pPr>
            <a:r>
              <a:rPr lang="en-US" sz="2400" dirty="0" smtClean="0"/>
              <a:t>Enclosure or Attachment notations are added a DS below the Reference Initials</a:t>
            </a:r>
          </a:p>
          <a:p>
            <a:pPr lvl="1">
              <a:lnSpc>
                <a:spcPct val="90000"/>
              </a:lnSpc>
            </a:pPr>
            <a:r>
              <a:rPr lang="en-US" sz="2000" dirty="0" smtClean="0"/>
              <a:t>This is a special section that is only added if something else is either physically attached to the letter or accompanying the letter in the same envelope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63BF3BEE-B961-4197-AE42-A02FD394AE23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394963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smtClean="0"/>
              <a:t>The Seven C’s of Business</a:t>
            </a:r>
            <a:br>
              <a:rPr lang="en-US" sz="4000" smtClean="0"/>
            </a:br>
            <a:r>
              <a:rPr lang="en-US" sz="4000" smtClean="0"/>
              <a:t>Letter Writing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>
              <a:buFontTx/>
              <a:buAutoNum type="arabicPeriod"/>
            </a:pPr>
            <a:r>
              <a:rPr lang="en-US" smtClean="0"/>
              <a:t>Clear</a:t>
            </a:r>
          </a:p>
          <a:p>
            <a:pPr marL="609600" indent="-609600">
              <a:buFontTx/>
              <a:buAutoNum type="arabicPeriod"/>
            </a:pPr>
            <a:r>
              <a:rPr lang="en-US" smtClean="0"/>
              <a:t>Concise</a:t>
            </a:r>
          </a:p>
          <a:p>
            <a:pPr marL="609600" indent="-609600">
              <a:buFontTx/>
              <a:buAutoNum type="arabicPeriod"/>
            </a:pPr>
            <a:r>
              <a:rPr lang="en-US" smtClean="0"/>
              <a:t>Correct</a:t>
            </a:r>
          </a:p>
          <a:p>
            <a:pPr marL="609600" indent="-609600">
              <a:buFontTx/>
              <a:buAutoNum type="arabicPeriod"/>
            </a:pPr>
            <a:r>
              <a:rPr lang="en-US" smtClean="0"/>
              <a:t>Courteous</a:t>
            </a:r>
          </a:p>
          <a:p>
            <a:pPr marL="609600" indent="-609600">
              <a:buFontTx/>
              <a:buAutoNum type="arabicPeriod"/>
            </a:pPr>
            <a:r>
              <a:rPr lang="en-US" smtClean="0"/>
              <a:t>Conversational</a:t>
            </a:r>
          </a:p>
          <a:p>
            <a:pPr marL="609600" indent="-609600">
              <a:buFontTx/>
              <a:buAutoNum type="arabicPeriod"/>
            </a:pPr>
            <a:r>
              <a:rPr lang="en-US" smtClean="0"/>
              <a:t>Convincing</a:t>
            </a:r>
          </a:p>
          <a:p>
            <a:pPr marL="609600" indent="-609600">
              <a:buFontTx/>
              <a:buAutoNum type="arabicPeriod"/>
            </a:pPr>
            <a:r>
              <a:rPr lang="en-US" smtClean="0"/>
              <a:t>Complete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63BF3BEE-B961-4197-AE42-A02FD394AE23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967502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smtClean="0"/>
              <a:t>Business Letter Writing Checklist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mtClean="0"/>
              <a:t>Keep it Short</a:t>
            </a:r>
          </a:p>
          <a:p>
            <a:pPr lvl="1">
              <a:lnSpc>
                <a:spcPct val="90000"/>
              </a:lnSpc>
            </a:pPr>
            <a:r>
              <a:rPr lang="en-US" smtClean="0"/>
              <a:t>Cut needless words and needless information.</a:t>
            </a:r>
          </a:p>
          <a:p>
            <a:pPr lvl="1">
              <a:lnSpc>
                <a:spcPct val="90000"/>
              </a:lnSpc>
            </a:pPr>
            <a:r>
              <a:rPr lang="en-US" smtClean="0"/>
              <a:t>Cut stale phrases and redundant statements.</a:t>
            </a:r>
          </a:p>
          <a:p>
            <a:pPr>
              <a:lnSpc>
                <a:spcPct val="90000"/>
              </a:lnSpc>
            </a:pPr>
            <a:r>
              <a:rPr lang="en-US" smtClean="0"/>
              <a:t>Keep it Simple</a:t>
            </a:r>
          </a:p>
          <a:p>
            <a:pPr lvl="1">
              <a:lnSpc>
                <a:spcPct val="90000"/>
              </a:lnSpc>
            </a:pPr>
            <a:r>
              <a:rPr lang="en-US" smtClean="0"/>
              <a:t>Use familiar words, short sentences and short paragraphs.</a:t>
            </a:r>
          </a:p>
          <a:p>
            <a:pPr lvl="1">
              <a:lnSpc>
                <a:spcPct val="90000"/>
              </a:lnSpc>
            </a:pPr>
            <a:r>
              <a:rPr lang="en-US" smtClean="0"/>
              <a:t>Keep your subject matter as simple as possible</a:t>
            </a:r>
          </a:p>
          <a:p>
            <a:pPr lvl="1">
              <a:lnSpc>
                <a:spcPct val="90000"/>
              </a:lnSpc>
            </a:pPr>
            <a:r>
              <a:rPr lang="en-US" smtClean="0"/>
              <a:t>Use a conversational style.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63BF3BEE-B961-4197-AE42-A02FD394AE23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024347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smtClean="0"/>
              <a:t>Business Letter Writing Checklist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Keep it Strong</a:t>
            </a:r>
          </a:p>
          <a:p>
            <a:pPr lvl="1"/>
            <a:r>
              <a:rPr lang="en-US" smtClean="0"/>
              <a:t>Use concrete words and examples</a:t>
            </a:r>
          </a:p>
          <a:p>
            <a:pPr lvl="1"/>
            <a:r>
              <a:rPr lang="en-US" smtClean="0"/>
              <a:t>Keep to the subject</a:t>
            </a:r>
          </a:p>
          <a:p>
            <a:r>
              <a:rPr lang="en-US" smtClean="0"/>
              <a:t>Keep it Sincere</a:t>
            </a:r>
          </a:p>
          <a:p>
            <a:pPr lvl="1"/>
            <a:r>
              <a:rPr lang="en-US" smtClean="0"/>
              <a:t>Be human and as friendly as possible</a:t>
            </a:r>
          </a:p>
          <a:p>
            <a:pPr lvl="1"/>
            <a:r>
              <a:rPr lang="en-US" smtClean="0"/>
              <a:t>Write as if you were talking to your reader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63BF3BEE-B961-4197-AE42-A02FD394AE23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015264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smtClean="0"/>
              <a:t>Do’s and Don’ts of Letter Writing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" y="1981200"/>
            <a:ext cx="7772400" cy="46482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800" b="1" smtClean="0"/>
              <a:t>STYLE: </a:t>
            </a:r>
            <a:r>
              <a:rPr lang="en-US" sz="2800" smtClean="0"/>
              <a:t>(sentence structure and vocabulary)</a:t>
            </a:r>
            <a:endParaRPr lang="en-US" sz="2800" b="1" smtClean="0"/>
          </a:p>
          <a:p>
            <a:pPr lvl="1">
              <a:lnSpc>
                <a:spcPct val="80000"/>
              </a:lnSpc>
            </a:pPr>
            <a:r>
              <a:rPr lang="en-US" sz="2400" b="1" smtClean="0"/>
              <a:t>Do </a:t>
            </a:r>
            <a:r>
              <a:rPr lang="en-US" sz="2400" smtClean="0"/>
              <a:t>use plain English.  </a:t>
            </a:r>
            <a:endParaRPr lang="en-US" sz="2400" b="1" smtClean="0"/>
          </a:p>
          <a:p>
            <a:pPr lvl="1">
              <a:lnSpc>
                <a:spcPct val="80000"/>
              </a:lnSpc>
            </a:pPr>
            <a:r>
              <a:rPr lang="en-US" sz="2400" b="1" smtClean="0"/>
              <a:t>Do </a:t>
            </a:r>
            <a:r>
              <a:rPr lang="en-US" sz="2400" smtClean="0"/>
              <a:t>write in active voice and use short sentences when possible.</a:t>
            </a:r>
            <a:endParaRPr lang="en-US" sz="2400" b="1" smtClean="0"/>
          </a:p>
          <a:p>
            <a:pPr lvl="1">
              <a:lnSpc>
                <a:spcPct val="80000"/>
              </a:lnSpc>
            </a:pPr>
            <a:r>
              <a:rPr lang="en-US" sz="2400" b="1" smtClean="0"/>
              <a:t>Do </a:t>
            </a:r>
            <a:r>
              <a:rPr lang="en-US" sz="2400" smtClean="0"/>
              <a:t>use everyday words and avoid technical jargon.</a:t>
            </a:r>
            <a:endParaRPr lang="en-US" sz="2400" b="1" smtClean="0"/>
          </a:p>
          <a:p>
            <a:pPr lvl="1">
              <a:lnSpc>
                <a:spcPct val="80000"/>
              </a:lnSpc>
            </a:pPr>
            <a:r>
              <a:rPr lang="en-US" sz="2400" b="1" smtClean="0"/>
              <a:t>Do</a:t>
            </a:r>
            <a:r>
              <a:rPr lang="en-US" sz="2400" smtClean="0"/>
              <a:t> use lists to present complex materials.  </a:t>
            </a:r>
            <a:endParaRPr lang="en-US" sz="2400" b="1" smtClean="0"/>
          </a:p>
          <a:p>
            <a:pPr lvl="1">
              <a:lnSpc>
                <a:spcPct val="80000"/>
              </a:lnSpc>
            </a:pPr>
            <a:r>
              <a:rPr lang="en-US" sz="2400" b="1" smtClean="0"/>
              <a:t>Do </a:t>
            </a:r>
            <a:r>
              <a:rPr lang="en-US" sz="2400" smtClean="0"/>
              <a:t>select the words you use very carefully.  </a:t>
            </a:r>
            <a:endParaRPr lang="en-US" sz="2400" b="1" smtClean="0"/>
          </a:p>
          <a:p>
            <a:pPr lvl="1">
              <a:lnSpc>
                <a:spcPct val="80000"/>
              </a:lnSpc>
            </a:pPr>
            <a:r>
              <a:rPr lang="en-US" sz="2400" b="1" smtClean="0"/>
              <a:t>Do </a:t>
            </a:r>
            <a:r>
              <a:rPr lang="en-US" sz="2400" smtClean="0"/>
              <a:t>use a strong organizational strategy.   </a:t>
            </a:r>
            <a:endParaRPr lang="en-US" sz="2400" b="1" smtClean="0"/>
          </a:p>
          <a:p>
            <a:pPr lvl="1">
              <a:lnSpc>
                <a:spcPct val="80000"/>
              </a:lnSpc>
            </a:pPr>
            <a:r>
              <a:rPr lang="en-US" sz="2400" b="1" smtClean="0"/>
              <a:t>Don't </a:t>
            </a:r>
            <a:r>
              <a:rPr lang="en-US" sz="2400" smtClean="0"/>
              <a:t>make grammar or usage errors.  </a:t>
            </a:r>
            <a:endParaRPr lang="en-US" sz="2400" b="1" smtClean="0"/>
          </a:p>
          <a:p>
            <a:pPr lvl="1">
              <a:lnSpc>
                <a:spcPct val="80000"/>
              </a:lnSpc>
            </a:pPr>
            <a:r>
              <a:rPr lang="en-US" sz="2400" b="1" smtClean="0"/>
              <a:t>Don't</a:t>
            </a:r>
            <a:r>
              <a:rPr lang="en-US" sz="2400" smtClean="0"/>
              <a:t> use clichés or worn out phrases.  </a:t>
            </a:r>
            <a:endParaRPr lang="en-US" sz="2400" b="1" smtClean="0"/>
          </a:p>
          <a:p>
            <a:pPr lvl="1">
              <a:lnSpc>
                <a:spcPct val="80000"/>
              </a:lnSpc>
            </a:pPr>
            <a:r>
              <a:rPr lang="en-US" sz="2400" b="1" smtClean="0"/>
              <a:t>Don't</a:t>
            </a:r>
            <a:r>
              <a:rPr lang="en-US" sz="2400" smtClean="0"/>
              <a:t> use obsolete and/or pompous language because it "seems" more professional. 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63BF3BEE-B961-4197-AE42-A02FD394AE23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482430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smtClean="0"/>
              <a:t>Do’s and Don’ts of Letter Writing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" y="1981200"/>
            <a:ext cx="7772400" cy="46482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800" b="1" smtClean="0"/>
              <a:t>TONE:</a:t>
            </a:r>
          </a:p>
          <a:p>
            <a:pPr lvl="1">
              <a:lnSpc>
                <a:spcPct val="80000"/>
              </a:lnSpc>
            </a:pPr>
            <a:r>
              <a:rPr lang="en-US" sz="2400" b="1" smtClean="0"/>
              <a:t>Do</a:t>
            </a:r>
            <a:r>
              <a:rPr lang="en-US" sz="2400" smtClean="0"/>
              <a:t> use a reader centered tone.  </a:t>
            </a:r>
            <a:endParaRPr lang="en-US" sz="2400" b="1" smtClean="0"/>
          </a:p>
          <a:p>
            <a:pPr lvl="1">
              <a:lnSpc>
                <a:spcPct val="80000"/>
              </a:lnSpc>
            </a:pPr>
            <a:r>
              <a:rPr lang="en-US" sz="2400" b="1" smtClean="0"/>
              <a:t>Do</a:t>
            </a:r>
            <a:r>
              <a:rPr lang="en-US" sz="2400" smtClean="0"/>
              <a:t> use a business like, conversational tone.  </a:t>
            </a:r>
          </a:p>
          <a:p>
            <a:pPr lvl="1">
              <a:lnSpc>
                <a:spcPct val="80000"/>
              </a:lnSpc>
            </a:pPr>
            <a:r>
              <a:rPr lang="en-US" sz="2400" b="1" smtClean="0"/>
              <a:t>Don't </a:t>
            </a:r>
            <a:r>
              <a:rPr lang="en-US" sz="2400" smtClean="0"/>
              <a:t>be too familiar with your audience.  Remember to keep some distance, this is a business relationship.</a:t>
            </a:r>
            <a:endParaRPr lang="en-US" sz="2400" b="1" smtClean="0"/>
          </a:p>
          <a:p>
            <a:pPr lvl="1">
              <a:lnSpc>
                <a:spcPct val="80000"/>
              </a:lnSpc>
            </a:pPr>
            <a:r>
              <a:rPr lang="en-US" sz="2400" b="1" smtClean="0"/>
              <a:t>Don't </a:t>
            </a:r>
            <a:r>
              <a:rPr lang="en-US" sz="2400" smtClean="0"/>
              <a:t>use humor unless you know exactly what you are doing.  What is funny to you might be an issue of the highest seriousness with other people.</a:t>
            </a:r>
            <a:endParaRPr lang="en-US" sz="2400" b="1" smtClean="0"/>
          </a:p>
          <a:p>
            <a:pPr lvl="1">
              <a:lnSpc>
                <a:spcPct val="80000"/>
              </a:lnSpc>
            </a:pPr>
            <a:r>
              <a:rPr lang="en-US" sz="2400" b="1" smtClean="0"/>
              <a:t>Don't </a:t>
            </a:r>
            <a:r>
              <a:rPr lang="en-US" sz="2400" smtClean="0"/>
              <a:t>preach.  If you have to tell your audience obvious info, put it in the middle of a paragraph and watch how you word the message.</a:t>
            </a:r>
            <a:endParaRPr lang="en-US" sz="2400" b="1" smtClean="0"/>
          </a:p>
          <a:p>
            <a:pPr lvl="1">
              <a:lnSpc>
                <a:spcPct val="80000"/>
              </a:lnSpc>
            </a:pPr>
            <a:r>
              <a:rPr lang="en-US" sz="2400" b="1" smtClean="0"/>
              <a:t>Don't</a:t>
            </a:r>
            <a:r>
              <a:rPr lang="en-US" sz="2400" smtClean="0"/>
              <a:t> brag.  It’s good to be confident, but don't carry it to an excess.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63BF3BEE-B961-4197-AE42-A02FD394AE23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8473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Persuasive Letters</a:t>
            </a:r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smtClean="0"/>
              <a:t>The purpose of a persuasive letter is to sell your idea to someone. You are trying to get them to do something they may not want to do.</a:t>
            </a:r>
          </a:p>
          <a:p>
            <a:r>
              <a:rPr lang="en-US" sz="2800" b="1" smtClean="0"/>
              <a:t>AIDA Formula</a:t>
            </a:r>
          </a:p>
          <a:p>
            <a:r>
              <a:rPr lang="en-US" sz="2800" smtClean="0"/>
              <a:t>First paragraph </a:t>
            </a:r>
            <a:r>
              <a:rPr lang="en-US" sz="2800" b="1" smtClean="0"/>
              <a:t>A-Attention</a:t>
            </a:r>
            <a:r>
              <a:rPr lang="en-US" sz="2800" smtClean="0"/>
              <a:t>; </a:t>
            </a:r>
          </a:p>
          <a:p>
            <a:r>
              <a:rPr lang="en-US" sz="2800" smtClean="0"/>
              <a:t>Second paragraph </a:t>
            </a:r>
            <a:r>
              <a:rPr lang="en-US" sz="2800" b="1" smtClean="0"/>
              <a:t>I-Interest</a:t>
            </a:r>
            <a:r>
              <a:rPr lang="en-US" sz="2800" smtClean="0"/>
              <a:t>; </a:t>
            </a:r>
          </a:p>
          <a:p>
            <a:r>
              <a:rPr lang="en-US" sz="2800" smtClean="0"/>
              <a:t>Third paragraph </a:t>
            </a:r>
            <a:r>
              <a:rPr lang="en-US" sz="2800" b="1" smtClean="0"/>
              <a:t>D-Desire</a:t>
            </a:r>
            <a:r>
              <a:rPr lang="en-US" sz="2800" smtClean="0"/>
              <a:t>;</a:t>
            </a:r>
          </a:p>
          <a:p>
            <a:r>
              <a:rPr lang="en-US" sz="2800" smtClean="0"/>
              <a:t>Fourth paragraph </a:t>
            </a:r>
            <a:r>
              <a:rPr lang="en-US" sz="2800" b="1" smtClean="0"/>
              <a:t>A-Action</a:t>
            </a:r>
            <a:r>
              <a:rPr lang="en-US" sz="2800" smtClean="0"/>
              <a:t>.</a:t>
            </a:r>
          </a:p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63BF3BEE-B961-4197-AE42-A02FD394AE23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94774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Proofread Before You Print</a:t>
            </a:r>
          </a:p>
        </p:txBody>
      </p:sp>
      <p:sp>
        <p:nvSpPr>
          <p:cNvPr id="1843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ALWAYS proofread your letter before you print. </a:t>
            </a:r>
          </a:p>
          <a:p>
            <a:r>
              <a:rPr lang="en-US" smtClean="0"/>
              <a:t>It is also good to have someone else proofread your work.</a:t>
            </a:r>
          </a:p>
          <a:p>
            <a:r>
              <a:rPr lang="en-US" smtClean="0"/>
              <a:t>I will count off for spelling and grammar mistakes!</a:t>
            </a:r>
          </a:p>
          <a:p>
            <a:r>
              <a:rPr lang="en-US" smtClean="0">
                <a:hlinkClick r:id="rId3" action="ppaction://hlinkfile"/>
              </a:rPr>
              <a:t>Example Business Letter for Proofreading</a:t>
            </a:r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63BF3BEE-B961-4197-AE42-A02FD394AE23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880426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In a Nutshell</a:t>
            </a:r>
            <a:br>
              <a:rPr lang="en-US" dirty="0" smtClean="0"/>
            </a:br>
            <a:r>
              <a:rPr lang="en-US" dirty="0" smtClean="0"/>
              <a:t>Business </a:t>
            </a:r>
            <a:r>
              <a:rPr lang="en-US" dirty="0"/>
              <a:t>Letters in </a:t>
            </a:r>
            <a:r>
              <a:rPr lang="en-US" dirty="0" smtClean="0"/>
              <a:t>English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endParaRPr lang="en-US" dirty="0"/>
          </a:p>
          <a:p>
            <a:r>
              <a:rPr lang="en-US" dirty="0"/>
              <a:t>Business letters are formal paper communications between, to or from businesses and usually sent through the Post Office or sometimes by courier. </a:t>
            </a:r>
            <a:endParaRPr lang="en-US" dirty="0" smtClean="0"/>
          </a:p>
          <a:p>
            <a:r>
              <a:rPr lang="en-US" dirty="0" smtClean="0"/>
              <a:t>Business </a:t>
            </a:r>
            <a:r>
              <a:rPr lang="en-US" dirty="0"/>
              <a:t>letters are sometimes called "snail-mail" (in contrast to email which is faster).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63BF3BEE-B961-4197-AE42-A02FD394AE23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79245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Who writes Business Letters</a:t>
            </a:r>
            <a:r>
              <a:rPr lang="en-US" b="1" dirty="0" smtClean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Most </a:t>
            </a:r>
            <a:r>
              <a:rPr lang="en-US" dirty="0"/>
              <a:t>people who have an occupation have to write business letters. Some write many letters each day and others only write a few letters over the course of a career. Business people also read letters on a daily basis. Letters are written </a:t>
            </a:r>
            <a:r>
              <a:rPr lang="en-US" i="1" dirty="0"/>
              <a:t>from</a:t>
            </a:r>
            <a:r>
              <a:rPr lang="en-US" dirty="0"/>
              <a:t> a person/group, known as the </a:t>
            </a:r>
            <a:r>
              <a:rPr lang="en-US" b="1" dirty="0"/>
              <a:t>sender</a:t>
            </a:r>
            <a:r>
              <a:rPr lang="en-US" dirty="0"/>
              <a:t> </a:t>
            </a:r>
            <a:r>
              <a:rPr lang="en-US" i="1" dirty="0"/>
              <a:t>to</a:t>
            </a:r>
            <a:r>
              <a:rPr lang="en-US" dirty="0"/>
              <a:t> a person/group, known in business as the </a:t>
            </a:r>
            <a:r>
              <a:rPr lang="en-US" b="1" dirty="0"/>
              <a:t>recipient</a:t>
            </a:r>
            <a:r>
              <a:rPr lang="en-US" dirty="0"/>
              <a:t>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63BF3BEE-B961-4197-AE42-A02FD394AE23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81391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Here are some examples of senders and recipients:</a:t>
            </a:r>
          </a:p>
          <a:p>
            <a:r>
              <a:rPr lang="en-US" dirty="0"/>
              <a:t>business «» business</a:t>
            </a:r>
          </a:p>
          <a:p>
            <a:r>
              <a:rPr lang="en-US" dirty="0"/>
              <a:t>business «» consumer</a:t>
            </a:r>
          </a:p>
          <a:p>
            <a:r>
              <a:rPr lang="en-US" dirty="0"/>
              <a:t>job applicant «» company</a:t>
            </a:r>
          </a:p>
          <a:p>
            <a:r>
              <a:rPr lang="en-US" dirty="0"/>
              <a:t>citizen «» government official</a:t>
            </a:r>
          </a:p>
          <a:p>
            <a:r>
              <a:rPr lang="en-US" dirty="0"/>
              <a:t>employer «» employee</a:t>
            </a:r>
          </a:p>
          <a:p>
            <a:r>
              <a:rPr lang="en-US" dirty="0"/>
              <a:t>staff member «» staff </a:t>
            </a:r>
            <a:r>
              <a:rPr lang="en-US" dirty="0" smtClean="0"/>
              <a:t>member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63BF3BEE-B961-4197-AE42-A02FD394AE23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70702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Language Expansion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F3BEE-B961-4197-AE42-A02FD394AE23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12"/>
          <p:cNvPicPr>
            <a:picLocks noChangeAspect="1" noChangeArrowheads="1"/>
          </p:cNvPicPr>
          <p:nvPr/>
        </p:nvPicPr>
        <p:blipFill>
          <a:blip r:embed="rId3" cstate="print">
            <a:lum bright="-4000" contrast="-64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88" y="1273175"/>
            <a:ext cx="9140825" cy="6083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9" name="Rectangle 6"/>
          <p:cNvSpPr>
            <a:spLocks noGrp="1" noChangeArrowheads="1"/>
          </p:cNvSpPr>
          <p:nvPr>
            <p:ph type="body" idx="4294967295"/>
          </p:nvPr>
        </p:nvSpPr>
        <p:spPr>
          <a:xfrm>
            <a:off x="395288" y="1628775"/>
            <a:ext cx="8229600" cy="428625"/>
          </a:xfrm>
        </p:spPr>
        <p:txBody>
          <a:bodyPr>
            <a:normAutofit fontScale="25000" lnSpcReduction="20000"/>
          </a:bodyPr>
          <a:lstStyle/>
          <a:p>
            <a:pPr eaLnBrk="1" hangingPunct="1">
              <a:buFontTx/>
              <a:buNone/>
            </a:pPr>
            <a:endParaRPr lang="en-GB" smtClean="0"/>
          </a:p>
          <a:p>
            <a:pPr eaLnBrk="1" hangingPunct="1">
              <a:buFontTx/>
              <a:buNone/>
            </a:pPr>
            <a:endParaRPr lang="en-GB" smtClean="0"/>
          </a:p>
          <a:p>
            <a:pPr eaLnBrk="1" hangingPunct="1">
              <a:buFontTx/>
              <a:buNone/>
            </a:pPr>
            <a:endParaRPr lang="en-GB" smtClean="0"/>
          </a:p>
          <a:p>
            <a:pPr eaLnBrk="1" hangingPunct="1">
              <a:buFontTx/>
              <a:buNone/>
            </a:pPr>
            <a:endParaRPr lang="en-GB" smtClean="0"/>
          </a:p>
          <a:p>
            <a:pPr eaLnBrk="1" hangingPunct="1">
              <a:buFontTx/>
              <a:buNone/>
            </a:pPr>
            <a:r>
              <a:rPr lang="en-GB" smtClean="0"/>
              <a:t> </a:t>
            </a:r>
          </a:p>
          <a:p>
            <a:pPr eaLnBrk="1" hangingPunct="1">
              <a:buFontTx/>
              <a:buNone/>
            </a:pPr>
            <a:endParaRPr lang="en-GB" smtClean="0"/>
          </a:p>
        </p:txBody>
      </p:sp>
      <p:sp>
        <p:nvSpPr>
          <p:cNvPr id="3076" name="TextBox 8"/>
          <p:cNvSpPr txBox="1">
            <a:spLocks noChangeArrowheads="1"/>
          </p:cNvSpPr>
          <p:nvPr/>
        </p:nvSpPr>
        <p:spPr bwMode="auto">
          <a:xfrm>
            <a:off x="696913" y="1587500"/>
            <a:ext cx="72771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GB" dirty="0">
                <a:solidFill>
                  <a:schemeClr val="bg1"/>
                </a:solidFill>
                <a:latin typeface="+mj-lt"/>
              </a:rPr>
              <a:t>What do you know about changes in the aviation industry?</a:t>
            </a:r>
          </a:p>
        </p:txBody>
      </p:sp>
      <p:sp>
        <p:nvSpPr>
          <p:cNvPr id="3077" name="TextBox 9"/>
          <p:cNvSpPr txBox="1">
            <a:spLocks noChangeArrowheads="1"/>
          </p:cNvSpPr>
          <p:nvPr/>
        </p:nvSpPr>
        <p:spPr bwMode="auto">
          <a:xfrm>
            <a:off x="738188" y="2287588"/>
            <a:ext cx="6245225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GB" sz="1600" dirty="0">
                <a:solidFill>
                  <a:schemeClr val="bg1"/>
                </a:solidFill>
                <a:latin typeface="+mn-lt"/>
              </a:rPr>
              <a:t>Are things improving for</a:t>
            </a:r>
          </a:p>
        </p:txBody>
      </p:sp>
      <p:sp>
        <p:nvSpPr>
          <p:cNvPr id="3078" name="TextBox 10"/>
          <p:cNvSpPr txBox="1">
            <a:spLocks noChangeArrowheads="1"/>
          </p:cNvSpPr>
          <p:nvPr/>
        </p:nvSpPr>
        <p:spPr bwMode="auto">
          <a:xfrm>
            <a:off x="868363" y="3309938"/>
            <a:ext cx="6245225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GB" sz="1600" dirty="0">
                <a:solidFill>
                  <a:schemeClr val="bg1"/>
                </a:solidFill>
                <a:latin typeface="+mn-lt"/>
              </a:rPr>
              <a:t>small airlines</a:t>
            </a:r>
          </a:p>
        </p:txBody>
      </p:sp>
      <p:sp>
        <p:nvSpPr>
          <p:cNvPr id="3079" name="TextBox 11"/>
          <p:cNvSpPr txBox="1">
            <a:spLocks noChangeArrowheads="1"/>
          </p:cNvSpPr>
          <p:nvPr/>
        </p:nvSpPr>
        <p:spPr bwMode="auto">
          <a:xfrm>
            <a:off x="868363" y="3903663"/>
            <a:ext cx="6245225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GB" sz="1600" dirty="0">
                <a:solidFill>
                  <a:schemeClr val="bg1"/>
                </a:solidFill>
                <a:latin typeface="+mn-lt"/>
              </a:rPr>
              <a:t>large airlines</a:t>
            </a:r>
          </a:p>
        </p:txBody>
      </p:sp>
      <p:sp>
        <p:nvSpPr>
          <p:cNvPr id="3080" name="TextBox 13"/>
          <p:cNvSpPr txBox="1">
            <a:spLocks noChangeArrowheads="1"/>
          </p:cNvSpPr>
          <p:nvPr/>
        </p:nvSpPr>
        <p:spPr bwMode="auto">
          <a:xfrm>
            <a:off x="868363" y="4495800"/>
            <a:ext cx="6246812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GB" sz="1600" dirty="0">
                <a:solidFill>
                  <a:schemeClr val="bg1"/>
                </a:solidFill>
                <a:latin typeface="+mn-lt"/>
              </a:rPr>
              <a:t>passengers</a:t>
            </a:r>
          </a:p>
        </p:txBody>
      </p:sp>
      <p:sp>
        <p:nvSpPr>
          <p:cNvPr id="3081" name="TextBox 14"/>
          <p:cNvSpPr txBox="1">
            <a:spLocks noChangeArrowheads="1"/>
          </p:cNvSpPr>
          <p:nvPr/>
        </p:nvSpPr>
        <p:spPr bwMode="auto">
          <a:xfrm>
            <a:off x="868363" y="5087938"/>
            <a:ext cx="624522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GB" sz="1600" dirty="0">
                <a:solidFill>
                  <a:schemeClr val="bg1"/>
                </a:solidFill>
                <a:latin typeface="+mn-lt"/>
              </a:rPr>
              <a:t>the environment </a:t>
            </a:r>
          </a:p>
        </p:txBody>
      </p:sp>
      <p:sp>
        <p:nvSpPr>
          <p:cNvPr id="3082" name="TextBox 15"/>
          <p:cNvSpPr txBox="1">
            <a:spLocks noChangeArrowheads="1"/>
          </p:cNvSpPr>
          <p:nvPr/>
        </p:nvSpPr>
        <p:spPr bwMode="auto">
          <a:xfrm>
            <a:off x="868363" y="5681663"/>
            <a:ext cx="6245225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GB" sz="1600" dirty="0">
                <a:solidFill>
                  <a:schemeClr val="bg1"/>
                </a:solidFill>
                <a:latin typeface="+mn-lt"/>
              </a:rPr>
              <a:t>airline staff?</a:t>
            </a:r>
          </a:p>
        </p:txBody>
      </p:sp>
      <p:pic>
        <p:nvPicPr>
          <p:cNvPr id="2063" name="Picture 1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25738" y="3354388"/>
            <a:ext cx="2320925" cy="154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1" name="Picture 1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43513" y="3879850"/>
            <a:ext cx="1343025" cy="2035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0" name="Picture 19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95738" y="2152650"/>
            <a:ext cx="2486025" cy="165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2" name="Picture 1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38875" y="4678363"/>
            <a:ext cx="1352550" cy="1982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4" name="Picture 16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71813" y="5092700"/>
            <a:ext cx="2390775" cy="1579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63BF3BEE-B961-4197-AE42-A02FD394AE23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785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6" grpId="0"/>
      <p:bldP spid="3077" grpId="0"/>
      <p:bldP spid="3078" grpId="0"/>
      <p:bldP spid="3079" grpId="0"/>
      <p:bldP spid="3080" grpId="0"/>
      <p:bldP spid="3081" grpId="0"/>
      <p:bldP spid="308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1.	Business Communication (BC)</a:t>
            </a:r>
          </a:p>
          <a:p>
            <a:r>
              <a:rPr lang="en-US" dirty="0"/>
              <a:t>What defines BC</a:t>
            </a:r>
          </a:p>
          <a:p>
            <a:r>
              <a:rPr lang="en-US" dirty="0"/>
              <a:t>Purpose of BC</a:t>
            </a:r>
          </a:p>
          <a:p>
            <a:r>
              <a:rPr lang="en-US" dirty="0"/>
              <a:t>Importance of BC</a:t>
            </a:r>
          </a:p>
          <a:p>
            <a:r>
              <a:rPr lang="en-US" dirty="0"/>
              <a:t>2.	Technical Documents in Business</a:t>
            </a:r>
          </a:p>
          <a:p>
            <a:r>
              <a:rPr lang="en-US" dirty="0"/>
              <a:t>Types of Documents</a:t>
            </a:r>
          </a:p>
          <a:p>
            <a:r>
              <a:rPr lang="en-US" dirty="0"/>
              <a:t>3.	Business Letters (BL)</a:t>
            </a:r>
          </a:p>
          <a:p>
            <a:r>
              <a:rPr lang="en-US" dirty="0"/>
              <a:t>Nature</a:t>
            </a:r>
          </a:p>
          <a:p>
            <a:r>
              <a:rPr lang="en-US" dirty="0"/>
              <a:t>Purpose</a:t>
            </a:r>
          </a:p>
          <a:p>
            <a:r>
              <a:rPr lang="en-US" dirty="0"/>
              <a:t>Parts</a:t>
            </a:r>
          </a:p>
          <a:p>
            <a:r>
              <a:rPr lang="en-US" dirty="0"/>
              <a:t>Style and Punctuation</a:t>
            </a:r>
          </a:p>
          <a:p>
            <a:r>
              <a:rPr lang="en-US" dirty="0" smtClean="0"/>
              <a:t>Format</a:t>
            </a:r>
          </a:p>
          <a:p>
            <a:pPr marL="0" indent="0">
              <a:buNone/>
            </a:pPr>
            <a:r>
              <a:rPr lang="en-US" dirty="0" smtClean="0"/>
              <a:t>Business Language</a:t>
            </a:r>
          </a:p>
          <a:p>
            <a:pPr marL="0" indent="0">
              <a:buNone/>
            </a:pPr>
            <a:r>
              <a:rPr lang="en-US" dirty="0" smtClean="0"/>
              <a:t>Listening Exercise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63BF3BEE-B961-4197-AE42-A02FD394AE23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74002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4.	Application of 7 C’s</a:t>
            </a:r>
          </a:p>
          <a:p>
            <a:r>
              <a:rPr lang="en-US" dirty="0"/>
              <a:t>5.	Check list: Short, Simple, Strong, Sincere</a:t>
            </a:r>
          </a:p>
          <a:p>
            <a:r>
              <a:rPr lang="en-US" dirty="0"/>
              <a:t>6.	Do’s and Don’ts: Style and Tone</a:t>
            </a:r>
          </a:p>
          <a:p>
            <a:r>
              <a:rPr lang="en-US" dirty="0"/>
              <a:t>7.	Persuasive Letters: AIDA</a:t>
            </a:r>
          </a:p>
          <a:p>
            <a:r>
              <a:rPr lang="en-US" dirty="0"/>
              <a:t>8.	Proofread</a:t>
            </a:r>
          </a:p>
          <a:p>
            <a:r>
              <a:rPr lang="en-US" dirty="0"/>
              <a:t>9.	Who’s and Why’s</a:t>
            </a:r>
          </a:p>
          <a:p>
            <a:r>
              <a:rPr lang="en-US" dirty="0"/>
              <a:t>10.	Business Letter Vocabulary</a:t>
            </a:r>
          </a:p>
          <a:p>
            <a:r>
              <a:rPr lang="en-US" dirty="0"/>
              <a:t>11.	Types of BL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63BF3BEE-B961-4197-AE42-A02FD394AE23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43011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417</TotalTime>
  <Words>1051</Words>
  <Application>Microsoft Office PowerPoint</Application>
  <PresentationFormat>On-screen Show (4:3)</PresentationFormat>
  <Paragraphs>244</Paragraphs>
  <Slides>31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2" baseType="lpstr">
      <vt:lpstr>Median</vt:lpstr>
      <vt:lpstr>Business English Lesson  5</vt:lpstr>
      <vt:lpstr>SYNOPSIS</vt:lpstr>
      <vt:lpstr>SYNOPSIS</vt:lpstr>
      <vt:lpstr>What defines Business communication?</vt:lpstr>
      <vt:lpstr>The purposes of Business writing</vt:lpstr>
      <vt:lpstr>The importance of Business writing:  </vt:lpstr>
      <vt:lpstr>Technical Documents in Business</vt:lpstr>
      <vt:lpstr>Business English for Writing Skill</vt:lpstr>
      <vt:lpstr>Business Letters</vt:lpstr>
      <vt:lpstr>Definition</vt:lpstr>
      <vt:lpstr>What is a Personal Business Letter?</vt:lpstr>
      <vt:lpstr>Purpose</vt:lpstr>
      <vt:lpstr>Parts of a Business Letter</vt:lpstr>
      <vt:lpstr>Slide 14</vt:lpstr>
      <vt:lpstr>Personal Business Letter  Styles and Punctuation</vt:lpstr>
      <vt:lpstr>Personal Business Letter  Order and Spacing</vt:lpstr>
      <vt:lpstr>Appearance </vt:lpstr>
      <vt:lpstr>The Seven C’s of Business Letter Writing</vt:lpstr>
      <vt:lpstr>Business Letter Writing Checklist</vt:lpstr>
      <vt:lpstr>Business Letter Writing Checklist</vt:lpstr>
      <vt:lpstr>Do’s and Don’ts of Letter Writing</vt:lpstr>
      <vt:lpstr>Do’s and Don’ts of Letter Writing</vt:lpstr>
      <vt:lpstr>Persuasive Letters</vt:lpstr>
      <vt:lpstr>Proofread Before You Print</vt:lpstr>
      <vt:lpstr>In a Nutshell Business Letters in English</vt:lpstr>
      <vt:lpstr>Who writes Business Letters?</vt:lpstr>
      <vt:lpstr>Slide 27</vt:lpstr>
      <vt:lpstr>Language Expansion</vt:lpstr>
      <vt:lpstr>Slide 29</vt:lpstr>
      <vt:lpstr>Review </vt:lpstr>
      <vt:lpstr>Review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Business English Lesson 1</dc:title>
  <dc:creator>zaryab shahzaib</dc:creator>
  <cp:lastModifiedBy>Administrator</cp:lastModifiedBy>
  <cp:revision>27</cp:revision>
  <dcterms:created xsi:type="dcterms:W3CDTF">2014-03-02T16:25:54Z</dcterms:created>
  <dcterms:modified xsi:type="dcterms:W3CDTF">2014-03-21T07:07:14Z</dcterms:modified>
</cp:coreProperties>
</file>