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6"/>
  </p:notesMasterIdLst>
  <p:sldIdLst>
    <p:sldId id="256" r:id="rId2"/>
    <p:sldId id="305" r:id="rId3"/>
    <p:sldId id="30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6" r:id="rId52"/>
    <p:sldId id="307" r:id="rId53"/>
    <p:sldId id="309" r:id="rId54"/>
    <p:sldId id="310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09CA3-A2BD-437B-9121-3C346056A3BF}" type="datetimeFigureOut">
              <a:rPr lang="en-US" smtClean="0"/>
              <a:pPr/>
              <a:t>3/20/2014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DE443-20F2-4A90-8242-E3EE4455D5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D4A0FCDB-2B45-4BA8-9638-636FD535223F}" type="slidenum">
              <a:rPr lang="en-GB" smtClean="0">
                <a:latin typeface="Arial" charset="0"/>
              </a:rPr>
              <a:pPr eaLnBrk="1" hangingPunct="1"/>
              <a:t>40</a:t>
            </a:fld>
            <a:endParaRPr lang="en-GB" smtClean="0">
              <a:latin typeface="Arial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19E3FF32-A5A9-4B72-9D59-418C5B384D7A}" type="slidenum">
              <a:rPr lang="en-GB" smtClean="0">
                <a:latin typeface="Arial" charset="0"/>
              </a:rPr>
              <a:pPr eaLnBrk="1" hangingPunct="1"/>
              <a:t>41</a:t>
            </a:fld>
            <a:endParaRPr lang="en-GB" smtClean="0">
              <a:latin typeface="Arial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fld id="{704EDCE8-A89A-4831-94FD-36456B998532}" type="slidenum">
              <a:rPr lang="en-GB" smtClean="0">
                <a:latin typeface="Arial" charset="0"/>
              </a:rPr>
              <a:pPr eaLnBrk="1" hangingPunct="1"/>
              <a:t>50</a:t>
            </a:fld>
            <a:endParaRPr lang="en-GB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1278C05-6E71-4027-97C9-871AD5C444C0}" type="datetime1">
              <a:rPr lang="en-US" smtClean="0"/>
              <a:pPr/>
              <a:t>3/20/2014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CD1EF60-E8A3-420B-B78B-E68715F61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7D971-7197-4E5A-AE0F-E181F02A3E20}" type="datetime1">
              <a:rPr lang="en-US" smtClean="0"/>
              <a:pPr/>
              <a:t>3/20/2014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D1EF60-E8A3-420B-B78B-E68715F61A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4B1DC-8D23-4275-9454-5369B3C153CC}" type="datetime1">
              <a:rPr lang="en-US" smtClean="0"/>
              <a:pPr/>
              <a:t>3/20/2014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2CD1EF60-E8A3-420B-B78B-E68715F61A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E4C0564-E603-4181-A72E-2D0368A81001}" type="datetime1">
              <a:rPr lang="en-US" smtClean="0"/>
              <a:pPr/>
              <a:t>3/20/2014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CD1EF60-E8A3-420B-B78B-E68715F61A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ED6C160-296C-46E6-8FF8-1493B7AECC49}" type="datetime1">
              <a:rPr lang="en-US" smtClean="0"/>
              <a:pPr/>
              <a:t>3/20/2014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CD1EF60-E8A3-420B-B78B-E68715F61A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4C84F-BFD4-4F91-A9E5-F45AF716CBF9}" type="datetime1">
              <a:rPr lang="en-US" smtClean="0"/>
              <a:pPr/>
              <a:t>3/20/2014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D1EF60-E8A3-420B-B78B-E68715F61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9F235-6EAE-4025-ADE8-4B3F4A873B9E}" type="datetime1">
              <a:rPr lang="en-US" smtClean="0"/>
              <a:pPr/>
              <a:t>3/20/2014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CD1EF60-E8A3-420B-B78B-E68715F61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5808E-7FC3-4B36-AFD1-FC3DF9640284}" type="datetime1">
              <a:rPr lang="en-US" smtClean="0"/>
              <a:pPr/>
              <a:t>3/20/2014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D1EF60-E8A3-420B-B78B-E68715F61A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E951883-6E9B-4D51-B68A-0FFEBB6536D3}" type="datetime1">
              <a:rPr lang="en-US" smtClean="0"/>
              <a:pPr/>
              <a:t>3/20/2014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2CD1EF60-E8A3-420B-B78B-E68715F61A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6AD09-4C91-4DD7-805C-36AB2221EEA8}" type="datetime1">
              <a:rPr lang="en-US" smtClean="0"/>
              <a:pPr/>
              <a:t>3/20/2014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1EF60-E8A3-420B-B78B-E68715F61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44875023-D396-4059-8449-B686981DA1B3}" type="datetime1">
              <a:rPr lang="en-US" smtClean="0"/>
              <a:pPr/>
              <a:t>3/20/2014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2CD1EF60-E8A3-420B-B78B-E68715F61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90600" y="18288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8288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3570C-C63A-454E-AE96-274F0B6F95A8}" type="datetime1">
              <a:rPr lang="en-US" smtClean="0"/>
              <a:pPr>
                <a:defRPr/>
              </a:pPr>
              <a:t>3/20/2014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F1B1F-AC43-470B-A37B-D073045B7A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4D0394-51BC-473F-BF72-5AFAE43C8366}" type="datetime1">
              <a:rPr lang="en-US" smtClean="0"/>
              <a:pPr/>
              <a:t>3/20/2014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CD1EF60-E8A3-420B-B78B-E68715F61A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Business English</a:t>
            </a:r>
            <a:br>
              <a:rPr lang="en-US" dirty="0" smtClean="0"/>
            </a:br>
            <a:r>
              <a:rPr lang="en-US" dirty="0" smtClean="0"/>
              <a:t>lecture 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1EF60-E8A3-420B-B78B-E68715F61AE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SYNOPSIS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7 C’s of Communication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Completeness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Conciseness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Consideration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Concreteness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Clarity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Courtesy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Correctness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Customer is right or wrong</a:t>
            </a:r>
          </a:p>
          <a:p>
            <a:r>
              <a:rPr lang="en-US" dirty="0" smtClean="0"/>
              <a:t>Bad habits</a:t>
            </a:r>
          </a:p>
          <a:p>
            <a:r>
              <a:rPr lang="en-US" dirty="0" smtClean="0"/>
              <a:t>Countable vs. uncountable</a:t>
            </a:r>
          </a:p>
          <a:p>
            <a:r>
              <a:rPr lang="en-US" dirty="0" smtClean="0"/>
              <a:t>Listening Activity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7 C’s of Communication</a:t>
            </a:r>
            <a:endParaRPr lang="en-US" dirty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62200" y="6049963"/>
            <a:ext cx="6705600" cy="685800"/>
          </a:xfrm>
        </p:spPr>
        <p:txBody>
          <a:bodyPr/>
          <a:lstStyle/>
          <a:p>
            <a:pPr eaLnBrk="1" hangingPunct="1"/>
            <a:r>
              <a:rPr lang="en-US" smtClean="0"/>
              <a:t>Communicative Competence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1EF60-E8A3-420B-B78B-E68715F61AE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772400" cy="7080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chemeClr val="accent2"/>
                </a:solidFill>
              </a:rPr>
              <a:t>The seven C’s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90600" y="1752600"/>
            <a:ext cx="7856538" cy="412273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smtClean="0"/>
              <a:t>When We talk about </a:t>
            </a:r>
            <a:r>
              <a:rPr lang="en-US" sz="2800" smtClean="0">
                <a:solidFill>
                  <a:schemeClr val="accent2"/>
                </a:solidFill>
              </a:rPr>
              <a:t>“ Effective Communication”</a:t>
            </a:r>
            <a:r>
              <a:rPr lang="en-US" sz="2800" smtClean="0"/>
              <a:t> one thing that comes in mind, what are the </a:t>
            </a:r>
            <a:r>
              <a:rPr lang="en-US" sz="2800" smtClean="0">
                <a:solidFill>
                  <a:schemeClr val="accent2"/>
                </a:solidFill>
              </a:rPr>
              <a:t>basic principles</a:t>
            </a:r>
            <a:r>
              <a:rPr lang="en-US" sz="2800" smtClean="0"/>
              <a:t> of </a:t>
            </a:r>
            <a:r>
              <a:rPr lang="en-US" sz="2800" smtClean="0">
                <a:solidFill>
                  <a:schemeClr val="tx2"/>
                </a:solidFill>
              </a:rPr>
              <a:t>“</a:t>
            </a:r>
            <a:r>
              <a:rPr lang="en-US" sz="2800" smtClean="0">
                <a:solidFill>
                  <a:schemeClr val="accent2"/>
                </a:solidFill>
              </a:rPr>
              <a:t>effective communication</a:t>
            </a:r>
            <a:r>
              <a:rPr lang="en-US" sz="2800" smtClean="0">
                <a:solidFill>
                  <a:schemeClr val="tx2"/>
                </a:solidFill>
              </a:rPr>
              <a:t>” . 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These principles tells us how your message  can becomes effective for your </a:t>
            </a:r>
            <a:r>
              <a:rPr lang="en-US" sz="2800" smtClean="0">
                <a:solidFill>
                  <a:schemeClr val="accent2"/>
                </a:solidFill>
              </a:rPr>
              <a:t>target group</a:t>
            </a:r>
            <a:r>
              <a:rPr lang="en-US" sz="2800" smtClean="0"/>
              <a:t>, 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These principles also tell about </a:t>
            </a:r>
            <a:r>
              <a:rPr lang="en-US" sz="2800" smtClean="0">
                <a:solidFill>
                  <a:schemeClr val="accent2"/>
                </a:solidFill>
              </a:rPr>
              <a:t>style</a:t>
            </a:r>
            <a:r>
              <a:rPr lang="en-US" sz="2800" smtClean="0">
                <a:solidFill>
                  <a:schemeClr val="tx2"/>
                </a:solidFill>
              </a:rPr>
              <a:t> </a:t>
            </a:r>
            <a:r>
              <a:rPr lang="en-US" sz="2800" smtClean="0"/>
              <a:t>and </a:t>
            </a:r>
            <a:r>
              <a:rPr lang="en-US" sz="2800" smtClean="0">
                <a:solidFill>
                  <a:schemeClr val="accent2"/>
                </a:solidFill>
              </a:rPr>
              <a:t>importance</a:t>
            </a:r>
            <a:r>
              <a:rPr lang="en-US" sz="2800" smtClean="0">
                <a:solidFill>
                  <a:schemeClr val="tx2"/>
                </a:solidFill>
              </a:rPr>
              <a:t> </a:t>
            </a:r>
            <a:r>
              <a:rPr lang="en-US" sz="2800" smtClean="0"/>
              <a:t>of the message.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These principles commonly known as </a:t>
            </a:r>
            <a:r>
              <a:rPr lang="en-US" sz="2800" smtClean="0">
                <a:solidFill>
                  <a:schemeClr val="accent2"/>
                </a:solidFill>
              </a:rPr>
              <a:t>7 C’s</a:t>
            </a:r>
            <a:r>
              <a:rPr lang="en-US" sz="2800" smtClean="0">
                <a:solidFill>
                  <a:schemeClr val="tx2"/>
                </a:solidFill>
              </a:rPr>
              <a:t> </a:t>
            </a:r>
            <a:r>
              <a:rPr lang="en-US" sz="2800" smtClean="0"/>
              <a:t>of</a:t>
            </a:r>
            <a:r>
              <a:rPr lang="en-US" sz="2800" smtClean="0">
                <a:solidFill>
                  <a:schemeClr val="tx2"/>
                </a:solidFill>
              </a:rPr>
              <a:t> </a:t>
            </a:r>
            <a:r>
              <a:rPr lang="en-US" sz="2800" smtClean="0">
                <a:solidFill>
                  <a:schemeClr val="accent2"/>
                </a:solidFill>
              </a:rPr>
              <a:t>effective communication.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172325" cy="103981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smtClean="0">
                <a:solidFill>
                  <a:schemeClr val="accent2"/>
                </a:solidFill>
              </a:rPr>
              <a:t>Seven C’s of Effective Communication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05000"/>
            <a:ext cx="7696200" cy="381635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Completeness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Conciseness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Consideration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Concreteness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Clarity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Courtesy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Correctness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</a:pPr>
            <a:endParaRPr lang="en-US" dirty="0" smtClean="0"/>
          </a:p>
          <a:p>
            <a:pPr marL="533400" indent="-533400" eaLnBrk="1" hangingPunct="1">
              <a:lnSpc>
                <a:spcPct val="90000"/>
              </a:lnSpc>
            </a:pPr>
            <a:endParaRPr lang="en-US" dirty="0" smtClean="0"/>
          </a:p>
          <a:p>
            <a:pPr marL="533400" indent="-533400" eaLnBrk="1" hangingPunct="1">
              <a:lnSpc>
                <a:spcPct val="90000"/>
              </a:lnSpc>
            </a:pPr>
            <a:endParaRPr lang="en-US" dirty="0" smtClean="0"/>
          </a:p>
          <a:p>
            <a:pPr marL="533400" indent="-533400" eaLnBrk="1" hangingPunct="1"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772400" cy="58261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chemeClr val="accent2"/>
                </a:solidFill>
              </a:rPr>
              <a:t>1) Completeness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600200"/>
            <a:ext cx="7856538" cy="508793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b="1" smtClean="0">
                <a:solidFill>
                  <a:schemeClr val="accent2"/>
                </a:solidFill>
              </a:rPr>
              <a:t>Message Receiver-</a:t>
            </a:r>
            <a:r>
              <a:rPr lang="en-US" sz="2400" smtClean="0"/>
              <a:t> either listener or reader, desire </a:t>
            </a:r>
            <a:r>
              <a:rPr lang="en-US" sz="2400" smtClean="0">
                <a:solidFill>
                  <a:schemeClr val="accent2"/>
                </a:solidFill>
              </a:rPr>
              <a:t>complete</a:t>
            </a:r>
            <a:r>
              <a:rPr lang="en-US" sz="2400" smtClean="0">
                <a:solidFill>
                  <a:schemeClr val="tx2"/>
                </a:solidFill>
              </a:rPr>
              <a:t> </a:t>
            </a:r>
            <a:r>
              <a:rPr lang="en-US" sz="2400" smtClean="0"/>
              <a:t>information to their question.  e.g.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suppose you are working with </a:t>
            </a:r>
            <a:r>
              <a:rPr lang="en-US" sz="2400" smtClean="0">
                <a:solidFill>
                  <a:schemeClr val="accent2"/>
                </a:solidFill>
              </a:rPr>
              <a:t>multinational company</a:t>
            </a:r>
            <a:r>
              <a:rPr lang="en-US" sz="2400" smtClean="0"/>
              <a:t> who is engaging with </a:t>
            </a:r>
            <a:r>
              <a:rPr lang="en-US" sz="2400" smtClean="0">
                <a:solidFill>
                  <a:schemeClr val="accent2"/>
                </a:solidFill>
              </a:rPr>
              <a:t>engineering goods</a:t>
            </a:r>
            <a:r>
              <a:rPr lang="en-US" sz="2400" smtClean="0"/>
              <a:t> , like A.C. 	Now let say  one of your major customer wants some technical information regarding </a:t>
            </a:r>
            <a:r>
              <a:rPr lang="en-US" sz="2400" smtClean="0">
                <a:solidFill>
                  <a:schemeClr val="accent2"/>
                </a:solidFill>
              </a:rPr>
              <a:t>“thermostat”</a:t>
            </a:r>
            <a:r>
              <a:rPr lang="en-US" sz="2400" smtClean="0"/>
              <a:t> (because he wants to convey the same to the end users ). In this case you have to provide him </a:t>
            </a:r>
            <a:r>
              <a:rPr lang="en-US" sz="2400" smtClean="0">
                <a:solidFill>
                  <a:schemeClr val="accent2"/>
                </a:solidFill>
              </a:rPr>
              <a:t>complete information</a:t>
            </a:r>
            <a:r>
              <a:rPr lang="en-US" sz="2400" smtClean="0"/>
              <a:t> in a </a:t>
            </a:r>
            <a:r>
              <a:rPr lang="en-US" sz="2400" smtClean="0">
                <a:solidFill>
                  <a:schemeClr val="accent2"/>
                </a:solidFill>
              </a:rPr>
              <a:t>short span of time</a:t>
            </a:r>
            <a:r>
              <a:rPr lang="en-US" sz="2400" smtClean="0"/>
              <a:t>.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If possible, provide him some </a:t>
            </a:r>
            <a:r>
              <a:rPr lang="en-US" sz="2400" smtClean="0">
                <a:solidFill>
                  <a:schemeClr val="accent2"/>
                </a:solidFill>
              </a:rPr>
              <a:t>extra information</a:t>
            </a:r>
            <a:r>
              <a:rPr lang="en-US" sz="2400" smtClean="0"/>
              <a:t> which he does not know,.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In this way you can maintain a good </a:t>
            </a:r>
            <a:r>
              <a:rPr lang="en-US" sz="2400" smtClean="0">
                <a:solidFill>
                  <a:schemeClr val="accent2"/>
                </a:solidFill>
              </a:rPr>
              <a:t>business relation</a:t>
            </a:r>
            <a:r>
              <a:rPr lang="en-US" sz="2400" smtClean="0"/>
              <a:t> with him, otherwise he may switch to an other company.</a:t>
            </a:r>
          </a:p>
          <a:p>
            <a:pPr eaLnBrk="1" hangingPunct="1">
              <a:lnSpc>
                <a:spcPct val="80000"/>
              </a:lnSpc>
            </a:pPr>
            <a:endParaRPr lang="en-US" sz="240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 eaLnBrk="1" hangingPunct="1"/>
            <a:r>
              <a:rPr lang="en-US" sz="5400" b="1" smtClean="0">
                <a:solidFill>
                  <a:srgbClr val="0B23D1"/>
                </a:solidFill>
              </a:rPr>
              <a:t>Five W’s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90600" y="1828800"/>
            <a:ext cx="77724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solidFill>
                  <a:schemeClr val="accent2"/>
                </a:solidFill>
              </a:rPr>
              <a:t>One way to make your message complete is to answer the five W’s.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solidFill>
                  <a:schemeClr val="accent2"/>
                </a:solidFill>
              </a:rPr>
              <a:t>WHO?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solidFill>
                  <a:schemeClr val="accent2"/>
                </a:solidFill>
              </a:rPr>
              <a:t>WHAT?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solidFill>
                  <a:schemeClr val="accent2"/>
                </a:solidFill>
              </a:rPr>
              <a:t>WHEN?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solidFill>
                  <a:schemeClr val="accent2"/>
                </a:solidFill>
              </a:rPr>
              <a:t>WHERE?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solidFill>
                  <a:schemeClr val="accent2"/>
                </a:solidFill>
              </a:rPr>
              <a:t>WHY?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solidFill>
                  <a:schemeClr val="accent2"/>
                </a:solidFill>
              </a:rPr>
              <a:t>The five question method is useful when you write requests, announcements, or other informative messages.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solidFill>
                  <a:schemeClr val="accent2"/>
                </a:solidFill>
              </a:rPr>
              <a:t>For instance, to order (request) merchandise, make clear </a:t>
            </a:r>
            <a:r>
              <a:rPr lang="en-US" sz="2400" i="1" u="sng" smtClean="0">
                <a:solidFill>
                  <a:schemeClr val="accent2"/>
                </a:solidFill>
              </a:rPr>
              <a:t>WHAT </a:t>
            </a:r>
            <a:r>
              <a:rPr lang="en-US" sz="2400" smtClean="0">
                <a:solidFill>
                  <a:schemeClr val="accent2"/>
                </a:solidFill>
              </a:rPr>
              <a:t>you want, </a:t>
            </a:r>
            <a:r>
              <a:rPr lang="en-US" sz="2400" i="1" u="sng" smtClean="0">
                <a:solidFill>
                  <a:schemeClr val="accent2"/>
                </a:solidFill>
              </a:rPr>
              <a:t>WHEN </a:t>
            </a:r>
            <a:r>
              <a:rPr lang="en-US" sz="2400" smtClean="0">
                <a:solidFill>
                  <a:schemeClr val="accent2"/>
                </a:solidFill>
              </a:rPr>
              <a:t>u need it, </a:t>
            </a:r>
            <a:r>
              <a:rPr lang="en-US" sz="2400" i="1" u="sng" smtClean="0">
                <a:solidFill>
                  <a:schemeClr val="accent2"/>
                </a:solidFill>
              </a:rPr>
              <a:t>WHERE </a:t>
            </a:r>
            <a:r>
              <a:rPr lang="en-US" sz="2400" smtClean="0">
                <a:solidFill>
                  <a:schemeClr val="accent2"/>
                </a:solidFill>
              </a:rPr>
              <a:t>it is to be sent.</a:t>
            </a:r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762000"/>
            <a:ext cx="7772400" cy="57308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smtClean="0">
                <a:solidFill>
                  <a:schemeClr val="accent2"/>
                </a:solidFill>
              </a:rPr>
              <a:t>Conclusion of completeness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62000" y="1600200"/>
            <a:ext cx="7696200" cy="4411663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mtClean="0"/>
              <a:t>At the end we can say that, you must provide him:-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mtClean="0"/>
              <a:t>All necessary information as requested by him. 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mtClean="0"/>
              <a:t>Answers to his all questions carefully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mtClean="0"/>
              <a:t>Provide some more information, which he is not requiring , just to maintain good relations.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772400" cy="65563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chemeClr val="accent2"/>
                </a:solidFill>
              </a:rPr>
              <a:t>2) Conciseness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066800" y="1600200"/>
            <a:ext cx="7696200" cy="45593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</a:pPr>
            <a:r>
              <a:rPr lang="en-US" smtClean="0"/>
              <a:t>Conciseness means  </a:t>
            </a:r>
            <a:r>
              <a:rPr lang="en-US" smtClean="0">
                <a:solidFill>
                  <a:schemeClr val="accent2"/>
                </a:solidFill>
              </a:rPr>
              <a:t>“convey the message by using fewest words”.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smtClean="0">
                <a:solidFill>
                  <a:schemeClr val="accent2"/>
                </a:solidFill>
              </a:rPr>
              <a:t>“Conciseness is the prerequisite to effective business communication.”</a:t>
            </a:r>
            <a:r>
              <a:rPr lang="en-US" smtClean="0"/>
              <a:t> 	As you know that all businessmen have very short time .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smtClean="0"/>
              <a:t> Hence a concise message save the time and expenses for both the parties.</a:t>
            </a:r>
          </a:p>
          <a:p>
            <a:pPr marL="609600" indent="-609600" eaLnBrk="1" hangingPunct="1">
              <a:lnSpc>
                <a:spcPct val="90000"/>
              </a:lnSpc>
            </a:pPr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914400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chemeClr val="accent2"/>
                </a:solidFill>
              </a:rPr>
              <a:t> </a:t>
            </a:r>
            <a:r>
              <a:rPr lang="en-US" sz="4000" b="1" smtClean="0">
                <a:solidFill>
                  <a:schemeClr val="accent2"/>
                </a:solidFill>
              </a:rPr>
              <a:t>How To achieve the conciseness ?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62000" y="1752600"/>
            <a:ext cx="7986713" cy="4079875"/>
          </a:xfrm>
        </p:spPr>
        <p:txBody>
          <a:bodyPr/>
          <a:lstStyle/>
          <a:p>
            <a:pPr lvl="2" eaLnBrk="1" hangingPunct="1">
              <a:buFontTx/>
              <a:buNone/>
            </a:pPr>
            <a:r>
              <a:rPr lang="en-US" sz="3600" smtClean="0"/>
              <a:t>For achieving the conciseness  you have to consider  the following.</a:t>
            </a:r>
          </a:p>
          <a:p>
            <a:pPr lvl="2" eaLnBrk="1" hangingPunct="1">
              <a:buFontTx/>
              <a:buAutoNum type="arabicPeriod"/>
            </a:pPr>
            <a:r>
              <a:rPr lang="en-US" sz="3600" smtClean="0">
                <a:solidFill>
                  <a:schemeClr val="accent2"/>
                </a:solidFill>
              </a:rPr>
              <a:t>Avoid wordy expression</a:t>
            </a:r>
          </a:p>
          <a:p>
            <a:pPr lvl="2" eaLnBrk="1" hangingPunct="1">
              <a:buFontTx/>
              <a:buAutoNum type="arabicPeriod"/>
            </a:pPr>
            <a:r>
              <a:rPr lang="en-US" sz="3600" smtClean="0">
                <a:solidFill>
                  <a:schemeClr val="accent2"/>
                </a:solidFill>
              </a:rPr>
              <a:t>Include only relevant material</a:t>
            </a:r>
          </a:p>
          <a:p>
            <a:pPr lvl="2" eaLnBrk="1" hangingPunct="1">
              <a:buFontTx/>
              <a:buAutoNum type="arabicPeriod"/>
            </a:pPr>
            <a:r>
              <a:rPr lang="en-US" sz="3600" smtClean="0">
                <a:solidFill>
                  <a:schemeClr val="accent2"/>
                </a:solidFill>
              </a:rPr>
              <a:t>Avoid unnecessary repetition.</a:t>
            </a:r>
          </a:p>
          <a:p>
            <a:pPr eaLnBrk="1" hangingPunct="1"/>
            <a:endParaRPr lang="en-US" sz="4400" smtClean="0">
              <a:solidFill>
                <a:schemeClr val="accent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772400" cy="6651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chemeClr val="accent2"/>
                </a:solidFill>
              </a:rPr>
              <a:t>Avoid Wordy Expression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676400"/>
            <a:ext cx="7696200" cy="4238625"/>
          </a:xfrm>
        </p:spPr>
        <p:txBody>
          <a:bodyPr/>
          <a:lstStyle/>
          <a:p>
            <a:pPr eaLnBrk="1" hangingPunct="1"/>
            <a:r>
              <a:rPr lang="en-US" smtClean="0"/>
              <a:t>E.g. </a:t>
            </a:r>
            <a:r>
              <a:rPr lang="en-US" smtClean="0">
                <a:solidFill>
                  <a:schemeClr val="accent2"/>
                </a:solidFill>
              </a:rPr>
              <a:t>Wordy:-</a:t>
            </a:r>
            <a:r>
              <a:rPr lang="en-US" smtClean="0"/>
              <a:t> at this time. 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Instead of </a:t>
            </a:r>
            <a:r>
              <a:rPr lang="en-US" smtClean="0">
                <a:solidFill>
                  <a:schemeClr val="accent2"/>
                </a:solidFill>
              </a:rPr>
              <a:t>“at this time”</a:t>
            </a:r>
            <a:r>
              <a:rPr lang="en-US" smtClean="0"/>
              <a:t> you can just use only  a concise word:- </a:t>
            </a:r>
            <a:r>
              <a:rPr lang="en-US" smtClean="0">
                <a:solidFill>
                  <a:schemeClr val="accent2"/>
                </a:solidFill>
              </a:rPr>
              <a:t>NOW </a:t>
            </a:r>
            <a:r>
              <a:rPr lang="en-US" smtClean="0">
                <a:solidFill>
                  <a:schemeClr val="tx2"/>
                </a:solidFill>
              </a:rPr>
              <a:t>,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Always try to use </a:t>
            </a:r>
            <a:r>
              <a:rPr lang="en-US" smtClean="0">
                <a:solidFill>
                  <a:schemeClr val="accent2"/>
                </a:solidFill>
              </a:rPr>
              <a:t>“ To the point Approach”</a:t>
            </a:r>
            <a:r>
              <a:rPr lang="en-US" smtClean="0">
                <a:solidFill>
                  <a:schemeClr val="tx2"/>
                </a:solidFill>
              </a:rPr>
              <a:t> </a:t>
            </a:r>
            <a:r>
              <a:rPr lang="en-US" smtClean="0"/>
              <a:t>in business</a:t>
            </a:r>
            <a:r>
              <a:rPr lang="en-US" smtClean="0">
                <a:solidFill>
                  <a:schemeClr val="tx2"/>
                </a:solidFill>
              </a:rPr>
              <a:t> </a:t>
            </a:r>
            <a:r>
              <a:rPr lang="en-US" smtClean="0"/>
              <a:t>scenario perspective.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772400" cy="779463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chemeClr val="accent2"/>
                </a:solidFill>
              </a:rPr>
              <a:t>Include only relevant information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62000" y="1600200"/>
            <a:ext cx="8074025" cy="48037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Always try to provide </a:t>
            </a:r>
            <a:r>
              <a:rPr lang="en-US" sz="2400" smtClean="0">
                <a:solidFill>
                  <a:schemeClr val="accent2"/>
                </a:solidFill>
              </a:rPr>
              <a:t>only relevant</a:t>
            </a:r>
            <a:r>
              <a:rPr lang="en-US" sz="2400" smtClean="0"/>
              <a:t> information to the receiver of the message.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Lets say one of your customer requested </a:t>
            </a:r>
          </a:p>
          <a:p>
            <a:pPr lvl="1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smtClean="0"/>
              <a:t>for clients of the company</a:t>
            </a:r>
          </a:p>
          <a:p>
            <a:pPr lvl="1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smtClean="0"/>
              <a:t> in reply  you should provide simply list of clients at the panel of your company.</a:t>
            </a:r>
          </a:p>
          <a:p>
            <a:pPr lvl="1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000" smtClean="0"/>
              <a:t>No need to provide  detailed business information about client at all.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Observe the following suggestions to  “ Include only relevant information.”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solidFill>
                  <a:schemeClr val="accent2"/>
                </a:solidFill>
              </a:rPr>
              <a:t>Stick to the purpose of message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solidFill>
                  <a:schemeClr val="accent2"/>
                </a:solidFill>
              </a:rPr>
              <a:t>Delete irrelevant words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solidFill>
                  <a:schemeClr val="accent2"/>
                </a:solidFill>
              </a:rPr>
              <a:t>Avoid long introduction, unnecessary  explanation etc.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solidFill>
                  <a:schemeClr val="accent2"/>
                </a:solidFill>
              </a:rPr>
              <a:t>Get to the important point concisely</a:t>
            </a:r>
            <a:r>
              <a:rPr lang="en-US" sz="2000" smtClean="0">
                <a:solidFill>
                  <a:schemeClr val="tx2"/>
                </a:solidFill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chemeClr val="accent2"/>
                </a:solidFill>
              </a:rPr>
              <a:t>Avoid un-necessary Repetition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Some times repetition is necessary for focusing some special issue.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But when the same thing is said with out two or three reasons, the message become wordy and boring.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That’s why try to avoid Un-necessary repetition.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chemeClr val="accent2"/>
                </a:solidFill>
              </a:rPr>
              <a:t>Some ways to eliminate unnecessary words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smtClean="0"/>
              <a:t>Use shorter name after you have mentioned the long once. e.g.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>
                <a:solidFill>
                  <a:schemeClr val="accent2"/>
                </a:solidFill>
              </a:rPr>
              <a:t>Spectrum communications Private limited</a:t>
            </a:r>
            <a:r>
              <a:rPr lang="en-US" sz="2800" smtClean="0"/>
              <a:t> use </a:t>
            </a:r>
            <a:r>
              <a:rPr lang="en-US" sz="2800" b="1" smtClean="0">
                <a:solidFill>
                  <a:schemeClr val="accent2"/>
                </a:solidFill>
              </a:rPr>
              <a:t>spectrum</a:t>
            </a:r>
            <a:r>
              <a:rPr lang="en-US" sz="2800" smtClean="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Use pronouns or initials E.g.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2800" smtClean="0"/>
              <a:t>	Instead of </a:t>
            </a:r>
            <a:r>
              <a:rPr lang="en-US" sz="2800" smtClean="0">
                <a:solidFill>
                  <a:schemeClr val="accent2"/>
                </a:solidFill>
              </a:rPr>
              <a:t>world trade organization</a:t>
            </a:r>
            <a:r>
              <a:rPr lang="en-US" sz="2800" smtClean="0"/>
              <a:t> use </a:t>
            </a:r>
            <a:r>
              <a:rPr lang="en-US" sz="2800" smtClean="0">
                <a:solidFill>
                  <a:schemeClr val="accent2"/>
                </a:solidFill>
              </a:rPr>
              <a:t>WTO </a:t>
            </a:r>
            <a:r>
              <a:rPr lang="en-US" sz="2800" smtClean="0"/>
              <a:t>or You can use </a:t>
            </a:r>
            <a:r>
              <a:rPr lang="en-US" sz="2800" smtClean="0">
                <a:solidFill>
                  <a:schemeClr val="accent2"/>
                </a:solidFill>
              </a:rPr>
              <a:t>IT</a:t>
            </a:r>
            <a:r>
              <a:rPr lang="en-US" sz="2800" smtClean="0"/>
              <a:t> for </a:t>
            </a:r>
            <a:r>
              <a:rPr lang="en-US" sz="2800" smtClean="0">
                <a:solidFill>
                  <a:schemeClr val="accent2"/>
                </a:solidFill>
              </a:rPr>
              <a:t>Information Technology</a:t>
            </a:r>
            <a:r>
              <a:rPr lang="en-US" sz="2800" smtClean="0"/>
              <a:t>.( keeping in views that receiver knows about these terms)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6870700" cy="1136650"/>
          </a:xfrm>
        </p:spPr>
        <p:txBody>
          <a:bodyPr/>
          <a:lstStyle/>
          <a:p>
            <a:pPr eaLnBrk="1" hangingPunct="1"/>
            <a:r>
              <a:rPr lang="en-US" sz="4000" smtClean="0">
                <a:solidFill>
                  <a:schemeClr val="accent2"/>
                </a:solidFill>
              </a:rPr>
              <a:t>3) Consideration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62000" y="1524000"/>
            <a:ext cx="7696200" cy="40830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Consideration means – </a:t>
            </a:r>
            <a:r>
              <a:rPr lang="en-US" smtClean="0">
                <a:solidFill>
                  <a:schemeClr val="accent2"/>
                </a:solidFill>
              </a:rPr>
              <a:t>To consider the receiver’s Interest/Intention.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It is very important in effective communication while writing a message you should always keep in mind your target group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mtClean="0"/>
              <a:t>	consideration is very important “C” among all the seven C’s.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chemeClr val="accent2"/>
                </a:solidFill>
              </a:rPr>
              <a:t>Three specific ways to indicate consideration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mtClean="0"/>
              <a:t>i-Focus on </a:t>
            </a:r>
            <a:r>
              <a:rPr lang="en-US" smtClean="0">
                <a:solidFill>
                  <a:srgbClr val="FF33CC"/>
                </a:solidFill>
              </a:rPr>
              <a:t>“you”</a:t>
            </a:r>
            <a:r>
              <a:rPr lang="en-US" smtClean="0"/>
              <a:t> instead of </a:t>
            </a:r>
            <a:r>
              <a:rPr lang="en-US" smtClean="0">
                <a:solidFill>
                  <a:srgbClr val="FF33CC"/>
                </a:solidFill>
              </a:rPr>
              <a:t>“I” or “We”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mtClean="0"/>
              <a:t>ii-Show audience benefit or interest of the receiver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mtClean="0"/>
              <a:t>iii-Emphasize positive, pleasant facts.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mtClean="0"/>
              <a:t>Using </a:t>
            </a:r>
            <a:r>
              <a:rPr lang="en-US" smtClean="0">
                <a:solidFill>
                  <a:srgbClr val="FF33CC"/>
                </a:solidFill>
              </a:rPr>
              <a:t>“you”</a:t>
            </a:r>
            <a:r>
              <a:rPr lang="en-US" smtClean="0"/>
              <a:t> help </a:t>
            </a:r>
            <a:r>
              <a:rPr lang="en-US" smtClean="0">
                <a:solidFill>
                  <a:schemeClr val="accent2"/>
                </a:solidFill>
              </a:rPr>
              <a:t>you</a:t>
            </a:r>
            <a:r>
              <a:rPr lang="en-US" smtClean="0"/>
              <a:t>, but over use lead a negative reaction.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>
              <a:buFont typeface="Monotype Sorts" pitchFamily="2" charset="2"/>
              <a:buNone/>
            </a:pPr>
            <a:r>
              <a:rPr lang="en-US" smtClean="0">
                <a:solidFill>
                  <a:srgbClr val="FF33CC"/>
                </a:solidFill>
              </a:rPr>
              <a:t>Always write a message in such a way how audience should be benefited from it. e.g.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u="sng" smtClean="0">
                <a:solidFill>
                  <a:schemeClr val="accent2"/>
                </a:solidFill>
              </a:rPr>
              <a:t>We attitude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I am delighted to announce that we will extend to make shopping more.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914400" y="1600200"/>
            <a:ext cx="7696200" cy="4808538"/>
          </a:xfrm>
        </p:spPr>
        <p:txBody>
          <a:bodyPr/>
          <a:lstStyle/>
          <a:p>
            <a:pPr eaLnBrk="1" hangingPunct="1">
              <a:buFont typeface="Monotype Sorts" pitchFamily="2" charset="2"/>
              <a:buNone/>
            </a:pPr>
            <a:r>
              <a:rPr lang="en-US" u="sng" smtClean="0">
                <a:solidFill>
                  <a:schemeClr val="hlink"/>
                </a:solidFill>
              </a:rPr>
              <a:t>You attitude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mtClean="0">
                <a:solidFill>
                  <a:schemeClr val="accent2"/>
                </a:solidFill>
              </a:rPr>
              <a:t>“You will be able to shop in the evening with the extended hours.”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mtClean="0">
                <a:solidFill>
                  <a:schemeClr val="accent2"/>
                </a:solidFill>
              </a:rPr>
              <a:t>Readers may react positively when benefit are shown to them. 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mtClean="0">
                <a:solidFill>
                  <a:schemeClr val="accent2"/>
                </a:solidFill>
              </a:rPr>
              <a:t>Always try to address his/her </a:t>
            </a:r>
            <a:r>
              <a:rPr lang="en-US" smtClean="0">
                <a:solidFill>
                  <a:srgbClr val="FF33CC"/>
                </a:solidFill>
              </a:rPr>
              <a:t>need</a:t>
            </a:r>
            <a:r>
              <a:rPr lang="en-US" smtClean="0">
                <a:solidFill>
                  <a:schemeClr val="accent2"/>
                </a:solidFill>
              </a:rPr>
              <a:t> and </a:t>
            </a:r>
            <a:r>
              <a:rPr lang="en-US" smtClean="0">
                <a:solidFill>
                  <a:srgbClr val="FF33CC"/>
                </a:solidFill>
              </a:rPr>
              <a:t>want.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838200" y="1600200"/>
            <a:ext cx="7696200" cy="4684713"/>
          </a:xfrm>
        </p:spPr>
        <p:txBody>
          <a:bodyPr/>
          <a:lstStyle/>
          <a:p>
            <a:pPr eaLnBrk="1" hangingPunct="1"/>
            <a:r>
              <a:rPr lang="en-US" smtClean="0"/>
              <a:t>Always show/write to reader………… what has been done so far as his/her query is concerned. </a:t>
            </a:r>
          </a:p>
          <a:p>
            <a:pPr eaLnBrk="1" hangingPunct="1"/>
            <a:r>
              <a:rPr lang="en-US" smtClean="0"/>
              <a:t>And always avoid that his/her need and wants.</a:t>
            </a:r>
          </a:p>
          <a:p>
            <a:pPr eaLnBrk="1" hangingPunct="1"/>
            <a:r>
              <a:rPr lang="en-US" smtClean="0"/>
              <a:t>Always avoid that has not been done so  far.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772400" cy="6778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smtClean="0">
                <a:solidFill>
                  <a:srgbClr val="FF33CC"/>
                </a:solidFill>
              </a:rPr>
              <a:t>4) Concreteness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1752600"/>
            <a:ext cx="7696200" cy="4484688"/>
          </a:xfrm>
        </p:spPr>
        <p:txBody>
          <a:bodyPr/>
          <a:lstStyle/>
          <a:p>
            <a:pPr eaLnBrk="1" hangingPunct="1"/>
            <a:r>
              <a:rPr lang="en-US" smtClean="0"/>
              <a:t>It means that message should be </a:t>
            </a:r>
            <a:r>
              <a:rPr lang="en-US" smtClean="0">
                <a:solidFill>
                  <a:schemeClr val="hlink"/>
                </a:solidFill>
              </a:rPr>
              <a:t>specific</a:t>
            </a:r>
            <a:r>
              <a:rPr lang="en-US" smtClean="0"/>
              <a:t> instead of </a:t>
            </a:r>
            <a:r>
              <a:rPr lang="en-US" smtClean="0">
                <a:solidFill>
                  <a:schemeClr val="hlink"/>
                </a:solidFill>
              </a:rPr>
              <a:t>general.</a:t>
            </a:r>
            <a:r>
              <a:rPr lang="en-US" smtClean="0"/>
              <a:t> Misunderstanding of words creates problems for both parties (sender and receiver). </a:t>
            </a:r>
          </a:p>
          <a:p>
            <a:pPr eaLnBrk="1" hangingPunct="1"/>
            <a:r>
              <a:rPr lang="en-US" smtClean="0"/>
              <a:t>when you  talk to your client always use facts and figures instead of generic or irrelevant information.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838200" y="1600200"/>
            <a:ext cx="7683500" cy="5029200"/>
          </a:xfrm>
        </p:spPr>
        <p:txBody>
          <a:bodyPr/>
          <a:lstStyle/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The following guidelines should help you to achieve the </a:t>
            </a:r>
            <a:r>
              <a:rPr lang="en-US" b="1" smtClean="0">
                <a:solidFill>
                  <a:srgbClr val="FF33CC"/>
                </a:solidFill>
              </a:rPr>
              <a:t>Concreteness.</a:t>
            </a:r>
            <a:endParaRPr lang="en-US" smtClean="0"/>
          </a:p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i- use specific facts and figures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ii-choose image building words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e.g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u="sng" smtClean="0">
                <a:solidFill>
                  <a:srgbClr val="800080"/>
                </a:solidFill>
              </a:rPr>
              <a:t>General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He is very intelligent student of class and stood first in the class.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838200" y="1524000"/>
            <a:ext cx="7696200" cy="4257675"/>
          </a:xfrm>
        </p:spPr>
        <p:txBody>
          <a:bodyPr/>
          <a:lstStyle/>
          <a:p>
            <a:pPr eaLnBrk="1" hangingPunct="1">
              <a:buFont typeface="Monotype Sorts" pitchFamily="2" charset="2"/>
              <a:buNone/>
            </a:pPr>
            <a:r>
              <a:rPr lang="en-US" u="sng" smtClean="0">
                <a:solidFill>
                  <a:srgbClr val="800080"/>
                </a:solidFill>
              </a:rPr>
              <a:t>Concrete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Ali’s GPA in B.Sc Electrical Engineering  2k3-f session was 3.95/4.0, he stood first in his class.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Always write on a very solid ground. It should definitely create good image as well.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454275"/>
            <a:ext cx="6870700" cy="16002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10600" b="1" smtClean="0">
                <a:solidFill>
                  <a:srgbClr val="FF33CC"/>
                </a:solidFill>
              </a:rPr>
              <a:t>5) Clarity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u="sng" smtClean="0">
                <a:solidFill>
                  <a:srgbClr val="800080"/>
                </a:solidFill>
              </a:rPr>
              <a:t>Accurately is purpose of clarity</a:t>
            </a:r>
            <a:br>
              <a:rPr lang="en-US" sz="4000" u="sng" smtClean="0">
                <a:solidFill>
                  <a:srgbClr val="800080"/>
                </a:solidFill>
              </a:rPr>
            </a:br>
            <a:endParaRPr lang="en-US" sz="4000" u="sng" smtClean="0">
              <a:solidFill>
                <a:srgbClr val="800080"/>
              </a:solidFill>
            </a:endParaRPr>
          </a:p>
        </p:txBody>
      </p:sp>
      <p:sp>
        <p:nvSpPr>
          <p:cNvPr id="68611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914400" y="1570038"/>
            <a:ext cx="7696200" cy="44497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mtClean="0"/>
              <a:t>In effective business communication the message should be very much clear. So that reader can understand it easily.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mtClean="0"/>
              <a:t>You should always Choose precise words.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mtClean="0"/>
              <a:t>Always choose familiar and easy words.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mtClean="0"/>
              <a:t>Construct effective sentences and paragraphs.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914400" y="1524000"/>
            <a:ext cx="7696200" cy="47339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mtClean="0"/>
              <a:t>In business communication always use precise words rather longer statements. 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mtClean="0"/>
              <a:t>If you have a choice between long words and shorter one, always use shorter one. 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mtClean="0"/>
              <a:t>You should try your level best to use familiar/easy to understand words so that your reader will quickly under stand it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914400" y="1524000"/>
            <a:ext cx="7985125" cy="4359275"/>
          </a:xfrm>
        </p:spPr>
        <p:txBody>
          <a:bodyPr/>
          <a:lstStyle/>
          <a:p>
            <a:pPr eaLnBrk="1" hangingPunct="1">
              <a:buFont typeface="Monotype Sorts" pitchFamily="2" charset="2"/>
              <a:buNone/>
            </a:pPr>
            <a:r>
              <a:rPr lang="en-US" b="1" smtClean="0">
                <a:solidFill>
                  <a:srgbClr val="FF33CC"/>
                </a:solidFill>
              </a:rPr>
              <a:t>Familiar			Next familiar words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1-after			subsequent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2-home			domicile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3-for example		e.g.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4-pay			remuneration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5-invoice			</a:t>
            </a:r>
            <a:r>
              <a:rPr lang="en-US" sz="2800" smtClean="0"/>
              <a:t>statement for payments</a:t>
            </a:r>
          </a:p>
        </p:txBody>
      </p:sp>
      <p:sp>
        <p:nvSpPr>
          <p:cNvPr id="70659" name="Line 3"/>
          <p:cNvSpPr>
            <a:spLocks noChangeShapeType="1"/>
          </p:cNvSpPr>
          <p:nvPr/>
        </p:nvSpPr>
        <p:spPr bwMode="auto">
          <a:xfrm>
            <a:off x="2362200" y="2438400"/>
            <a:ext cx="1690688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660" name="Line 4"/>
          <p:cNvSpPr>
            <a:spLocks noChangeShapeType="1"/>
          </p:cNvSpPr>
          <p:nvPr/>
        </p:nvSpPr>
        <p:spPr bwMode="auto">
          <a:xfrm flipV="1">
            <a:off x="2590800" y="4724400"/>
            <a:ext cx="1752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661" name="Line 5"/>
          <p:cNvSpPr>
            <a:spLocks noChangeShapeType="1"/>
          </p:cNvSpPr>
          <p:nvPr/>
        </p:nvSpPr>
        <p:spPr bwMode="auto">
          <a:xfrm>
            <a:off x="2514600" y="30480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662" name="Line 6"/>
          <p:cNvSpPr>
            <a:spLocks noChangeShapeType="1"/>
          </p:cNvSpPr>
          <p:nvPr/>
        </p:nvSpPr>
        <p:spPr bwMode="auto">
          <a:xfrm flipV="1">
            <a:off x="3352800" y="3657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663" name="Line 7"/>
          <p:cNvSpPr>
            <a:spLocks noChangeShapeType="1"/>
          </p:cNvSpPr>
          <p:nvPr/>
        </p:nvSpPr>
        <p:spPr bwMode="auto">
          <a:xfrm>
            <a:off x="2362200" y="4191000"/>
            <a:ext cx="1690688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16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algn="ctr" eaLnBrk="1" hangingPunct="1">
              <a:buFont typeface="Monotype Sorts" pitchFamily="2" charset="2"/>
              <a:buNone/>
            </a:pPr>
            <a:r>
              <a:rPr lang="en-US" sz="9600" b="1" smtClean="0">
                <a:solidFill>
                  <a:srgbClr val="FF33CC"/>
                </a:solidFill>
              </a:rPr>
              <a:t>6)</a:t>
            </a:r>
            <a:r>
              <a:rPr lang="en-US" sz="11700" b="1" smtClean="0">
                <a:solidFill>
                  <a:srgbClr val="FF33CC"/>
                </a:solidFill>
              </a:rPr>
              <a:t> </a:t>
            </a:r>
            <a:r>
              <a:rPr lang="en-US" sz="8800" b="1" smtClean="0">
                <a:solidFill>
                  <a:srgbClr val="FF33CC"/>
                </a:solidFill>
              </a:rPr>
              <a:t>Courtesy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772400" cy="49053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200" b="1" smtClean="0">
                <a:solidFill>
                  <a:srgbClr val="FF33CC"/>
                </a:solidFill>
              </a:rPr>
              <a:t>Courtesy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1531938"/>
            <a:ext cx="8072438" cy="53260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>
                <a:solidFill>
                  <a:schemeClr val="accent2"/>
                </a:solidFill>
              </a:rPr>
              <a:t>Knowing your audience allows you to use statements of</a:t>
            </a:r>
            <a:r>
              <a:rPr lang="en-US" sz="2400" smtClean="0">
                <a:solidFill>
                  <a:schemeClr val="hlink"/>
                </a:solidFill>
              </a:rPr>
              <a:t> </a:t>
            </a:r>
            <a:r>
              <a:rPr lang="en-US" sz="2400" smtClean="0">
                <a:solidFill>
                  <a:schemeClr val="accent2"/>
                </a:solidFill>
              </a:rPr>
              <a:t>courtesy;</a:t>
            </a:r>
            <a:r>
              <a:rPr lang="en-US" sz="2400" smtClean="0"/>
              <a:t> be  aware of your message receiver.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400" smtClean="0"/>
              <a:t>	</a:t>
            </a:r>
            <a:r>
              <a:rPr lang="en-US" sz="2400" smtClean="0">
                <a:solidFill>
                  <a:schemeClr val="accent2"/>
                </a:solidFill>
              </a:rPr>
              <a:t>True courtesy involves being aware not only of the perspective of others, but also their feelings</a:t>
            </a:r>
            <a:r>
              <a:rPr lang="en-US" sz="2400" smtClean="0">
                <a:solidFill>
                  <a:schemeClr val="hlink"/>
                </a:solidFill>
              </a:rPr>
              <a:t>.</a:t>
            </a:r>
            <a:r>
              <a:rPr lang="en-US" sz="2400" smtClean="0"/>
              <a:t> courtesy stems from a sincere </a:t>
            </a:r>
            <a:r>
              <a:rPr lang="en-US" sz="2400" smtClean="0">
                <a:solidFill>
                  <a:schemeClr val="accent2"/>
                </a:solidFill>
              </a:rPr>
              <a:t>you-attitude.</a:t>
            </a:r>
            <a:r>
              <a:rPr lang="en-US" sz="240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it is not merely politeness with mechanical insertions of </a:t>
            </a:r>
            <a:r>
              <a:rPr lang="en-US" sz="2400" smtClean="0">
                <a:solidFill>
                  <a:schemeClr val="accent2"/>
                </a:solidFill>
              </a:rPr>
              <a:t>“please”</a:t>
            </a:r>
            <a:r>
              <a:rPr lang="en-US" sz="2400" smtClean="0"/>
              <a:t> and </a:t>
            </a:r>
            <a:r>
              <a:rPr lang="en-US" sz="2400" smtClean="0">
                <a:solidFill>
                  <a:schemeClr val="accent2"/>
                </a:solidFill>
              </a:rPr>
              <a:t>“Thank you” 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Although Appling </a:t>
            </a:r>
            <a:r>
              <a:rPr lang="en-US" sz="2400" smtClean="0">
                <a:solidFill>
                  <a:schemeClr val="accent2"/>
                </a:solidFill>
              </a:rPr>
              <a:t>socially accepted manners</a:t>
            </a:r>
            <a:r>
              <a:rPr lang="en-US" sz="2400" smtClean="0"/>
              <a:t> is a form of courtesy 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rather, it is politeness that grow out respect and concern for others.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400" smtClean="0"/>
              <a:t>Courteous communication generate a special tone in their writing and speaking.</a:t>
            </a:r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23813" y="228600"/>
            <a:ext cx="8434387" cy="811213"/>
          </a:xfrm>
        </p:spPr>
        <p:txBody>
          <a:bodyPr/>
          <a:lstStyle/>
          <a:p>
            <a:pPr algn="ctr" eaLnBrk="1" hangingPunct="1"/>
            <a:r>
              <a:rPr lang="en-US" sz="4000" b="1" smtClean="0">
                <a:solidFill>
                  <a:schemeClr val="accent2"/>
                </a:solidFill>
              </a:rPr>
              <a:t>How to generate a  Courteous Tone ?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1663700"/>
            <a:ext cx="8074025" cy="42799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400" smtClean="0"/>
              <a:t>The following are suggestions for generating a courteous tone: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400" smtClean="0">
                <a:solidFill>
                  <a:schemeClr val="accent2"/>
                </a:solidFill>
              </a:rPr>
              <a:t>Be sincerely tactful, thoughtful and appreciative.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400" smtClean="0">
                <a:solidFill>
                  <a:schemeClr val="accent2"/>
                </a:solidFill>
              </a:rPr>
              <a:t>Use expressions that show respect for the others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400" smtClean="0">
                <a:solidFill>
                  <a:schemeClr val="accent2"/>
                </a:solidFill>
              </a:rPr>
              <a:t>Choose nondiscriminatory expressions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Monotype Sorts" pitchFamily="2" charset="2"/>
              <a:buNone/>
            </a:pPr>
            <a:r>
              <a:rPr lang="en-US" sz="2400" b="1" smtClean="0">
                <a:solidFill>
                  <a:schemeClr val="accent2"/>
                </a:solidFill>
              </a:rPr>
              <a:t>Be sincerely Tactful, Thoughtful and Appreciative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400" smtClean="0"/>
              <a:t>Though few people are intentionally abrupt or blunt, these negative traits are common cause of discourtesy.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400" smtClean="0"/>
              <a:t>avoid expression like those in the left hand column below; rephrase them as shown in the right-hand column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4572000"/>
            <a:ext cx="7567613" cy="2035175"/>
          </a:xfrm>
        </p:spPr>
        <p:txBody>
          <a:bodyPr/>
          <a:lstStyle/>
          <a:p>
            <a:pPr eaLnBrk="1" hangingPunct="1"/>
            <a:r>
              <a:rPr lang="en-US" sz="2000" b="1" smtClean="0">
                <a:solidFill>
                  <a:schemeClr val="accent2"/>
                </a:solidFill>
              </a:rPr>
              <a:t>Thoughtfulness and Appreciation</a:t>
            </a:r>
            <a:br>
              <a:rPr lang="en-US" sz="2000" b="1" smtClean="0">
                <a:solidFill>
                  <a:schemeClr val="accent2"/>
                </a:solidFill>
              </a:rPr>
            </a:br>
            <a:r>
              <a:rPr lang="en-US" sz="2000" smtClean="0"/>
              <a:t>	</a:t>
            </a:r>
            <a:r>
              <a:rPr lang="en-US" sz="2000" smtClean="0">
                <a:solidFill>
                  <a:schemeClr val="tx1"/>
                </a:solidFill>
              </a:rPr>
              <a:t>Writers who send cordial, courteous messages of deserved congratulations and appreciation (to a person inside &amp; outside) help to build goodwill. The value of goodwill or public esteem for the firm may be worth thousands of dollars.</a:t>
            </a:r>
            <a:endParaRPr lang="en-US" sz="4000" smtClean="0">
              <a:solidFill>
                <a:schemeClr val="tx1"/>
              </a:solidFill>
            </a:endParaRP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Monotype Sorts" pitchFamily="2" charset="2"/>
              <a:buNone/>
            </a:pPr>
            <a:endParaRPr lang="en-US" sz="2800" smtClean="0"/>
          </a:p>
          <a:p>
            <a:pPr eaLnBrk="1" hangingPunct="1"/>
            <a:endParaRPr lang="en-US" sz="2800" smtClean="0"/>
          </a:p>
        </p:txBody>
      </p:sp>
      <p:graphicFrame>
        <p:nvGraphicFramePr>
          <p:cNvPr id="173078" name="Group 22"/>
          <p:cNvGraphicFramePr>
            <a:graphicFrameLocks noGrp="1"/>
          </p:cNvGraphicFramePr>
          <p:nvPr>
            <p:ph sz="half" idx="2"/>
          </p:nvPr>
        </p:nvGraphicFramePr>
        <p:xfrm>
          <a:off x="914400" y="457200"/>
          <a:ext cx="7696200" cy="4365626"/>
        </p:xfrm>
        <a:graphic>
          <a:graphicData uri="http://schemas.openxmlformats.org/drawingml/2006/table">
            <a:tbl>
              <a:tblPr/>
              <a:tblGrid>
                <a:gridCol w="3849688"/>
                <a:gridCol w="3846512"/>
              </a:tblGrid>
              <a:tr h="1143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CC"/>
                          </a:solidFill>
                          <a:effectLst/>
                          <a:latin typeface="Times New Roman" pitchFamily="18" charset="0"/>
                        </a:rPr>
                        <a:t>Tactless, Blunt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CC"/>
                          </a:solidFill>
                          <a:effectLst/>
                          <a:latin typeface="Times New Roman" pitchFamily="18" charset="0"/>
                        </a:rPr>
                        <a:t>More Tactful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13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Stupid letter; I can’t understand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 should understand it, as there is no confusing word in this letter, could you please explain it once again ..?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13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Its your fault, you did not properly read my latest FAX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Sometimes my wording is not precise; let me try again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941F1B1F-AC43-470B-A37B-D073045B7A5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90600" y="2482850"/>
            <a:ext cx="7772400" cy="3460750"/>
          </a:xfrm>
        </p:spPr>
        <p:txBody>
          <a:bodyPr/>
          <a:lstStyle/>
          <a:p>
            <a:pPr algn="ctr" eaLnBrk="1" hangingPunct="1">
              <a:buFont typeface="Monotype Sorts" pitchFamily="2" charset="2"/>
              <a:buNone/>
            </a:pPr>
            <a:r>
              <a:rPr lang="en-US" sz="8000" b="1" smtClean="0">
                <a:solidFill>
                  <a:srgbClr val="FF33CC"/>
                </a:solidFill>
              </a:rPr>
              <a:t>7) Correctness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772400" cy="7080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rgbClr val="FF33CC"/>
                </a:solidFill>
              </a:rPr>
              <a:t>7) Correctness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1676400"/>
            <a:ext cx="7915275" cy="474662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800" smtClean="0"/>
              <a:t>At the core of correctness is proper grammar, punctuation and spelling. </a:t>
            </a:r>
          </a:p>
          <a:p>
            <a:pPr algn="just"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800" smtClean="0"/>
              <a:t>however, message must be perfect grammatically and mechanically</a:t>
            </a:r>
          </a:p>
          <a:p>
            <a:pPr algn="just"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800" smtClean="0"/>
              <a:t>. The term correctness, as applied to business messages also mean three characteristics</a:t>
            </a:r>
          </a:p>
          <a:p>
            <a:pPr algn="just" eaLnBrk="1" hangingPunct="1">
              <a:lnSpc>
                <a:spcPct val="90000"/>
              </a:lnSpc>
              <a:buClr>
                <a:schemeClr val="tx1"/>
              </a:buClr>
              <a:buFontTx/>
              <a:buChar char="o"/>
            </a:pPr>
            <a:r>
              <a:rPr lang="en-US" sz="2800" smtClean="0">
                <a:solidFill>
                  <a:schemeClr val="accent2"/>
                </a:solidFill>
              </a:rPr>
              <a:t>Use the right level of language</a:t>
            </a:r>
          </a:p>
          <a:p>
            <a:pPr algn="just" eaLnBrk="1" hangingPunct="1">
              <a:lnSpc>
                <a:spcPct val="90000"/>
              </a:lnSpc>
              <a:buClr>
                <a:schemeClr val="tx1"/>
              </a:buClr>
              <a:buFontTx/>
              <a:buChar char="o"/>
            </a:pPr>
            <a:r>
              <a:rPr lang="en-US" sz="2800" smtClean="0">
                <a:solidFill>
                  <a:schemeClr val="accent2"/>
                </a:solidFill>
              </a:rPr>
              <a:t>Check the accuracy of figures, facts and words</a:t>
            </a:r>
          </a:p>
          <a:p>
            <a:pPr algn="just" eaLnBrk="1" hangingPunct="1">
              <a:lnSpc>
                <a:spcPct val="90000"/>
              </a:lnSpc>
              <a:buClr>
                <a:schemeClr val="tx1"/>
              </a:buClr>
              <a:buFontTx/>
              <a:buChar char="o"/>
            </a:pPr>
            <a:r>
              <a:rPr lang="en-US" sz="2800" smtClean="0">
                <a:solidFill>
                  <a:schemeClr val="accent2"/>
                </a:solidFill>
              </a:rPr>
              <a:t>Maintain acceptable writing mechanics</a:t>
            </a:r>
          </a:p>
          <a:p>
            <a:pPr eaLnBrk="1" hangingPunct="1">
              <a:lnSpc>
                <a:spcPct val="90000"/>
              </a:lnSpc>
            </a:pPr>
            <a:endParaRPr lang="en-US" sz="2800" smtClean="0">
              <a:solidFill>
                <a:schemeClr val="accent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33CC"/>
                </a:solidFill>
              </a:rPr>
              <a:t>Use the right Level of Language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marL="609600" indent="-609600" algn="just"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800" smtClean="0"/>
              <a:t>we suggest that there are three level of language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chemeClr val="tx1"/>
              </a:buClr>
              <a:buFontTx/>
              <a:buAutoNum type="arabicPeriod"/>
            </a:pPr>
            <a:r>
              <a:rPr lang="en-US" sz="2800" smtClean="0"/>
              <a:t> formal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chemeClr val="tx1"/>
              </a:buClr>
              <a:buFontTx/>
              <a:buAutoNum type="arabicPeriod"/>
            </a:pPr>
            <a:r>
              <a:rPr lang="en-US" sz="2800" smtClean="0"/>
              <a:t>informal 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chemeClr val="tx1"/>
              </a:buClr>
              <a:buFontTx/>
              <a:buAutoNum type="arabicPeriod"/>
            </a:pPr>
            <a:r>
              <a:rPr lang="en-US" sz="2800" smtClean="0"/>
              <a:t>substandard. 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800" smtClean="0"/>
              <a:t>Take a quick guess: what kind of writing is associated with each level? What is the style of each?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en-US" sz="2800" b="1" smtClean="0"/>
          </a:p>
          <a:p>
            <a:pPr marL="609600" indent="-609600" eaLnBrk="1" hangingPunct="1">
              <a:lnSpc>
                <a:spcPct val="90000"/>
              </a:lnSpc>
            </a:pPr>
            <a:endParaRPr lang="en-US" sz="280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772400" cy="6127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smtClean="0">
                <a:solidFill>
                  <a:srgbClr val="FF33CC"/>
                </a:solidFill>
              </a:rPr>
              <a:t>Formal and Informal Words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524000"/>
            <a:ext cx="7696200" cy="4891088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2400" smtClean="0">
                <a:solidFill>
                  <a:schemeClr val="accent2"/>
                </a:solidFill>
              </a:rPr>
              <a:t>Formal </a:t>
            </a:r>
            <a:r>
              <a:rPr lang="en-US" sz="2400" smtClean="0"/>
              <a:t>writing is often associated with scholarly writing: doctoral dissertations, scholarly, legal documents, top-level government agreements and other material where formality is demanded.</a:t>
            </a:r>
          </a:p>
          <a:p>
            <a:pPr algn="just"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2400" smtClean="0">
                <a:solidFill>
                  <a:schemeClr val="accent2"/>
                </a:solidFill>
              </a:rPr>
              <a:t>Informal </a:t>
            </a:r>
            <a:r>
              <a:rPr lang="en-US" sz="2400" smtClean="0"/>
              <a:t>writing is more characteristic of business writing. Here you use words that are short, well-known and conversational as in this comparison list: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2400" b="1" smtClean="0">
                <a:solidFill>
                  <a:srgbClr val="FF33CC"/>
                </a:solidFill>
              </a:rPr>
              <a:t>More Formal			less formal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2400" smtClean="0"/>
              <a:t>Participate				Join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2400" smtClean="0"/>
              <a:t>Endeavor				try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2400" smtClean="0"/>
              <a:t>Ascertain				find out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2400" smtClean="0"/>
              <a:t>Utilize					use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2400" smtClean="0"/>
              <a:t>Interrogate				question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endParaRPr lang="en-US" sz="2400" smtClean="0"/>
          </a:p>
          <a:p>
            <a:pPr eaLnBrk="1" hangingPunct="1">
              <a:lnSpc>
                <a:spcPct val="80000"/>
              </a:lnSpc>
            </a:pPr>
            <a:endParaRPr lang="en-US" sz="240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772400" cy="7080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rgbClr val="FF33CC"/>
                </a:solidFill>
              </a:rPr>
              <a:t>Substandard Language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1600200"/>
            <a:ext cx="7696200" cy="41798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2800" smtClean="0"/>
              <a:t>Avoid substandard language. Using correct words, incorrect grammar, faulty pronunciation all suggest as inability to use good English. Some examples follow: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2800" b="1" smtClean="0">
                <a:solidFill>
                  <a:srgbClr val="FF33CC"/>
                </a:solidFill>
              </a:rPr>
              <a:t>Substandard			More Acceptable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2800" smtClean="0"/>
              <a:t>Ain’t					isn’t,aren’t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2800" smtClean="0"/>
              <a:t>Can’t hardly				can hardly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2800" smtClean="0"/>
              <a:t>Aim to proving			aim to prove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2800" smtClean="0"/>
              <a:t>Desirous to 				desirous of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2800" smtClean="0"/>
              <a:t>Stoled					stolen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endParaRPr lang="en-US" sz="2800" smtClean="0"/>
          </a:p>
          <a:p>
            <a:pPr eaLnBrk="1" hangingPunct="1">
              <a:lnSpc>
                <a:spcPct val="80000"/>
              </a:lnSpc>
            </a:pPr>
            <a:endParaRPr lang="en-US" sz="280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6870700" cy="1258888"/>
          </a:xfrm>
        </p:spPr>
        <p:txBody>
          <a:bodyPr/>
          <a:lstStyle/>
          <a:p>
            <a:pPr algn="ctr" eaLnBrk="1" hangingPunct="1"/>
            <a:r>
              <a:rPr lang="en-US" sz="4000" b="1" smtClean="0">
                <a:solidFill>
                  <a:srgbClr val="FF33CC"/>
                </a:solidFill>
              </a:rPr>
              <a:t>Facts and Figures Accuracy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1676400"/>
            <a:ext cx="8001000" cy="46878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2000" smtClean="0"/>
              <a:t>Check Accuracy of Facts, Figures and words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2000" smtClean="0"/>
              <a:t>It is impossible to convey meaning precisely, through words, from the head of the sender to a receiver. Our goal is to be as precise as possible, which means checking and double-checking and double-checking to ensure that the figures, facts and words you use are correct.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2000" smtClean="0">
                <a:solidFill>
                  <a:schemeClr val="accent2"/>
                </a:solidFill>
              </a:rPr>
              <a:t>“A good check of your data is to have another person read and comment on the validity of the material”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2000" b="1" smtClean="0"/>
              <a:t>Figures and facts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000" smtClean="0"/>
              <a:t>Verify your statistical data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000" smtClean="0"/>
              <a:t>Double-check your totals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000" smtClean="0"/>
              <a:t>Avoid guessing at laws that have an impact on you, the sender and your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000" smtClean="0"/>
              <a:t>Have someone else read your message if the topic involves data.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000" smtClean="0"/>
              <a:t>Determine whether a </a:t>
            </a:r>
            <a:r>
              <a:rPr lang="en-US" sz="2000" smtClean="0">
                <a:solidFill>
                  <a:srgbClr val="FF33CC"/>
                </a:solidFill>
              </a:rPr>
              <a:t>“fact”</a:t>
            </a:r>
            <a:r>
              <a:rPr lang="en-US" sz="2000" smtClean="0"/>
              <a:t> has changed over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772400" cy="790575"/>
          </a:xfrm>
        </p:spPr>
        <p:txBody>
          <a:bodyPr/>
          <a:lstStyle/>
          <a:p>
            <a:pPr algn="ctr" eaLnBrk="1" hangingPunct="1"/>
            <a:r>
              <a:rPr lang="en-US" sz="3200" b="1" smtClean="0">
                <a:solidFill>
                  <a:srgbClr val="FF33CC"/>
                </a:solidFill>
              </a:rPr>
              <a:t>Proper Use of Confusing Words !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600200"/>
            <a:ext cx="7696200" cy="47323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2000" smtClean="0"/>
              <a:t>Our </a:t>
            </a:r>
            <a:r>
              <a:rPr lang="en-US" sz="2000" smtClean="0">
                <a:solidFill>
                  <a:srgbClr val="FF33CC"/>
                </a:solidFill>
              </a:rPr>
              <a:t>Languag</a:t>
            </a:r>
            <a:r>
              <a:rPr lang="en-US" sz="2000" smtClean="0"/>
              <a:t>e (Any) is constantly changing. In fact,even dictionaries can not keep up with rapid change in our language. the following words often confusing in usage: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endParaRPr lang="en-US" sz="2000" smtClean="0"/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2000" smtClean="0">
                <a:solidFill>
                  <a:srgbClr val="FF33CC"/>
                </a:solidFill>
              </a:rPr>
              <a:t>A, An</a:t>
            </a:r>
            <a:r>
              <a:rPr lang="en-US" sz="2000" smtClean="0"/>
              <a:t>	use a before consonants and 					consonants sounds or a long ” u” 				sound. Use an before vowels.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endParaRPr lang="en-US" sz="2000" smtClean="0"/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2000" smtClean="0">
                <a:solidFill>
                  <a:srgbClr val="FF33CC"/>
                </a:solidFill>
              </a:rPr>
              <a:t>Accept, except</a:t>
            </a:r>
            <a:r>
              <a:rPr lang="en-US" sz="2000" smtClean="0"/>
              <a:t>	accept is a verb and means to 					receive. except is a verb or a 					preposition and relates to 						omitting or leaving out.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endParaRPr lang="en-US" sz="2000" smtClean="0"/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2000" smtClean="0">
                <a:solidFill>
                  <a:srgbClr val="FF33CC"/>
                </a:solidFill>
              </a:rPr>
              <a:t>Anxious, eager	</a:t>
            </a:r>
            <a:r>
              <a:rPr lang="en-US" sz="2000" smtClean="0"/>
              <a:t>Anxious implies worry, eager 					conveys keen desire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Business Language</a:t>
            </a:r>
            <a:endParaRPr lang="en-US" dirty="0"/>
          </a:p>
        </p:txBody>
      </p:sp>
      <p:sp>
        <p:nvSpPr>
          <p:cNvPr id="82947" name="Subtitle 2"/>
          <p:cNvSpPr>
            <a:spLocks noGrp="1"/>
          </p:cNvSpPr>
          <p:nvPr>
            <p:ph type="subTitle" idx="1"/>
          </p:nvPr>
        </p:nvSpPr>
        <p:spPr>
          <a:xfrm>
            <a:off x="2362200" y="6049963"/>
            <a:ext cx="6705600" cy="685800"/>
          </a:xfrm>
        </p:spPr>
        <p:txBody>
          <a:bodyPr/>
          <a:lstStyle/>
          <a:p>
            <a:r>
              <a:rPr lang="en-US" smtClean="0"/>
              <a:t>PH 1- 2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1EF60-E8A3-420B-B78B-E68715F61AEA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28775"/>
            <a:ext cx="8229600" cy="428625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buFontTx/>
              <a:buNone/>
            </a:pPr>
            <a:endParaRPr lang="en-GB" smtClean="0"/>
          </a:p>
          <a:p>
            <a:pPr eaLnBrk="1" hangingPunct="1">
              <a:buFontTx/>
              <a:buNone/>
            </a:pPr>
            <a:endParaRPr lang="en-GB" smtClean="0"/>
          </a:p>
          <a:p>
            <a:pPr eaLnBrk="1" hangingPunct="1">
              <a:buFontTx/>
              <a:buNone/>
            </a:pPr>
            <a:endParaRPr lang="en-GB" smtClean="0"/>
          </a:p>
          <a:p>
            <a:pPr eaLnBrk="1" hangingPunct="1">
              <a:buFontTx/>
              <a:buNone/>
            </a:pPr>
            <a:endParaRPr lang="en-GB" smtClean="0"/>
          </a:p>
          <a:p>
            <a:pPr eaLnBrk="1" hangingPunct="1">
              <a:buFontTx/>
              <a:buNone/>
            </a:pPr>
            <a:r>
              <a:rPr lang="en-GB" smtClean="0"/>
              <a:t> </a:t>
            </a:r>
          </a:p>
          <a:p>
            <a:pPr eaLnBrk="1" hangingPunct="1">
              <a:buFontTx/>
              <a:buNone/>
            </a:pPr>
            <a:endParaRPr lang="en-GB" smtClean="0"/>
          </a:p>
        </p:txBody>
      </p:sp>
      <p:pic>
        <p:nvPicPr>
          <p:cNvPr id="83971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7825" y="2149475"/>
            <a:ext cx="5453063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3627438" y="5102225"/>
            <a:ext cx="3276600" cy="584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GB" sz="3200" dirty="0">
                <a:latin typeface="+mj-lt"/>
                <a:ea typeface="Verdana" pitchFamily="34" charset="0"/>
                <a:cs typeface="Verdana" pitchFamily="34" charset="0"/>
              </a:rPr>
              <a:t>or are they?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463" y="1430338"/>
            <a:ext cx="6929437" cy="584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GB" sz="3200" dirty="0">
                <a:latin typeface="+mj-lt"/>
                <a:ea typeface="Verdana" pitchFamily="34" charset="0"/>
                <a:cs typeface="Verdana" pitchFamily="34" charset="0"/>
              </a:rPr>
              <a:t>‘The customer is always right’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5025" y="6062663"/>
            <a:ext cx="7669213" cy="4619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GB" sz="2400" dirty="0">
                <a:latin typeface="+mj-lt"/>
                <a:ea typeface="Verdana" pitchFamily="34" charset="0"/>
                <a:cs typeface="Verdana" pitchFamily="34" charset="0"/>
              </a:rPr>
              <a:t>What is customer service like in your country?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7" grpId="0"/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22250" y="5486400"/>
            <a:ext cx="5376863" cy="457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2400" dirty="0">
                <a:solidFill>
                  <a:srgbClr val="FA410E"/>
                </a:solidFill>
                <a:latin typeface="+mj-lt"/>
              </a:rPr>
              <a:t>What do you like to buy there?</a:t>
            </a:r>
          </a:p>
        </p:txBody>
      </p:sp>
      <p:pic>
        <p:nvPicPr>
          <p:cNvPr id="84995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4475" y="1643063"/>
            <a:ext cx="2955925" cy="210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6" name="Picture 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16675" y="3948113"/>
            <a:ext cx="1798638" cy="269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7" name="Picture 2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44900" y="1644650"/>
            <a:ext cx="2054225" cy="205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8" name="Picture 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13463" y="1576388"/>
            <a:ext cx="2155825" cy="215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/>
          <p:cNvSpPr txBox="1"/>
          <p:nvPr/>
        </p:nvSpPr>
        <p:spPr>
          <a:xfrm>
            <a:off x="222250" y="4792663"/>
            <a:ext cx="4471988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2400" dirty="0">
                <a:solidFill>
                  <a:srgbClr val="FA410E"/>
                </a:solidFill>
                <a:latin typeface="+mj-lt"/>
              </a:rPr>
              <a:t>How often do you go there?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2250" y="4162425"/>
            <a:ext cx="6096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2400" dirty="0">
                <a:solidFill>
                  <a:srgbClr val="FA410E"/>
                </a:solidFill>
                <a:latin typeface="+mj-lt"/>
              </a:rPr>
              <a:t>What is your favourite shop and why?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27750" y="1539875"/>
            <a:ext cx="2355850" cy="368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GB" dirty="0">
                <a:latin typeface="+mj-lt"/>
                <a:ea typeface="Verdana" pitchFamily="34" charset="0"/>
                <a:cs typeface="Verdana" pitchFamily="34" charset="0"/>
              </a:rPr>
              <a:t>Designer store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9375" y="4054475"/>
            <a:ext cx="1760538" cy="369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latin typeface="+mj-lt"/>
                <a:ea typeface="Verdana" pitchFamily="34" charset="0"/>
                <a:cs typeface="Verdana" pitchFamily="34" charset="0"/>
              </a:rPr>
              <a:t>Coffee shop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2238" y="1589088"/>
            <a:ext cx="32480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latin typeface="+mn-lt"/>
                <a:ea typeface="Verdana" pitchFamily="34" charset="0"/>
                <a:cs typeface="Verdana" pitchFamily="34" charset="0"/>
              </a:rPr>
              <a:t>Corner shop / local store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932238" y="2725738"/>
            <a:ext cx="1639887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dirty="0">
                <a:solidFill>
                  <a:schemeClr val="bg1"/>
                </a:solidFill>
                <a:latin typeface="+mn-lt"/>
                <a:ea typeface="Verdana" pitchFamily="34" charset="0"/>
                <a:cs typeface="Verdana" pitchFamily="34" charset="0"/>
              </a:rPr>
              <a:t>Delicatessen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2" grpId="0"/>
      <p:bldP spid="23" grpId="0"/>
      <p:bldP spid="15" grpId="0"/>
      <p:bldP spid="17" grpId="0"/>
      <p:bldP spid="18" grpId="0"/>
      <p:bldP spid="1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endParaRPr lang="en-US" smtClean="0"/>
          </a:p>
        </p:txBody>
      </p:sp>
      <p:sp>
        <p:nvSpPr>
          <p:cNvPr id="3" name="TextBox 2"/>
          <p:cNvSpPr txBox="1"/>
          <p:nvPr/>
        </p:nvSpPr>
        <p:spPr>
          <a:xfrm>
            <a:off x="4481513" y="4764088"/>
            <a:ext cx="3279775" cy="461962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GB" sz="2400" dirty="0">
                <a:latin typeface="+mj-lt"/>
              </a:rPr>
              <a:t>Why not?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84650" y="3421063"/>
            <a:ext cx="3871913" cy="461962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GB" sz="2400" dirty="0">
                <a:latin typeface="+mj-lt"/>
              </a:rPr>
              <a:t>Why?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60863" y="2070100"/>
            <a:ext cx="3521075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400" dirty="0">
                <a:latin typeface="+mj-lt"/>
              </a:rPr>
              <a:t>Do you shop in </a:t>
            </a:r>
          </a:p>
          <a:p>
            <a:pPr algn="ctr">
              <a:defRPr/>
            </a:pPr>
            <a:r>
              <a:rPr lang="en-GB" sz="2400" dirty="0">
                <a:latin typeface="+mj-lt"/>
              </a:rPr>
              <a:t>department stores?</a:t>
            </a:r>
          </a:p>
        </p:txBody>
      </p:sp>
      <p:pic>
        <p:nvPicPr>
          <p:cNvPr id="86022" name="Picture 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0350" y="1462088"/>
            <a:ext cx="3509963" cy="526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 anchor="t"/>
          <a:lstStyle/>
          <a:p>
            <a:endParaRPr lang="en-US" smtClean="0"/>
          </a:p>
        </p:txBody>
      </p: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701675" y="3530600"/>
            <a:ext cx="6873875" cy="403225"/>
            <a:chOff x="1911350" y="1852652"/>
            <a:chExt cx="5627326" cy="402631"/>
          </a:xfrm>
        </p:grpSpPr>
        <p:sp>
          <p:nvSpPr>
            <p:cNvPr id="5" name="Rectangle 4"/>
            <p:cNvSpPr/>
            <p:nvPr/>
          </p:nvSpPr>
          <p:spPr>
            <a:xfrm>
              <a:off x="1911350" y="1873260"/>
              <a:ext cx="1497155" cy="36934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b="1" dirty="0">
                  <a:solidFill>
                    <a:schemeClr val="accent2"/>
                  </a:solidFill>
                  <a:latin typeface="+mn-lt"/>
                </a:rPr>
                <a:t>Countable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051918" y="1885941"/>
              <a:ext cx="1486758" cy="3693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b="1" dirty="0">
                  <a:solidFill>
                    <a:srgbClr val="FF0000"/>
                  </a:solidFill>
                  <a:latin typeface="+mn-lt"/>
                </a:rPr>
                <a:t>Uncountable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146685" y="1852652"/>
              <a:ext cx="1185247" cy="36775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b="1" dirty="0">
                  <a:latin typeface="+mn-lt"/>
                </a:rPr>
                <a:t>OR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344488" y="1501775"/>
            <a:ext cx="8367712" cy="982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465138" y="2863850"/>
            <a:ext cx="4106862" cy="343376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4603750" y="2870200"/>
            <a:ext cx="4105275" cy="34337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cxnSp>
        <p:nvCxnSpPr>
          <p:cNvPr id="24" name="Straight Connector 23"/>
          <p:cNvCxnSpPr/>
          <p:nvPr/>
        </p:nvCxnSpPr>
        <p:spPr>
          <a:xfrm flipV="1">
            <a:off x="482600" y="3019425"/>
            <a:ext cx="8229600" cy="174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479425" y="3344863"/>
            <a:ext cx="8229600" cy="15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049" name="TextBox 19"/>
          <p:cNvSpPr txBox="1">
            <a:spLocks noChangeArrowheads="1"/>
          </p:cNvSpPr>
          <p:nvPr/>
        </p:nvSpPr>
        <p:spPr bwMode="auto">
          <a:xfrm>
            <a:off x="1485900" y="2992438"/>
            <a:ext cx="28273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/>
              <a:t>Countable nouns</a:t>
            </a:r>
          </a:p>
        </p:txBody>
      </p:sp>
      <p:sp>
        <p:nvSpPr>
          <p:cNvPr id="87050" name="TextBox 19"/>
          <p:cNvSpPr txBox="1">
            <a:spLocks noChangeArrowheads="1"/>
          </p:cNvSpPr>
          <p:nvPr/>
        </p:nvSpPr>
        <p:spPr bwMode="auto">
          <a:xfrm>
            <a:off x="5538788" y="2998788"/>
            <a:ext cx="2825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/>
              <a:t>Uncountable nouns</a:t>
            </a:r>
          </a:p>
        </p:txBody>
      </p:sp>
      <p:sp>
        <p:nvSpPr>
          <p:cNvPr id="5125" name="TextBox 9"/>
          <p:cNvSpPr txBox="1">
            <a:spLocks noChangeArrowheads="1"/>
          </p:cNvSpPr>
          <p:nvPr/>
        </p:nvSpPr>
        <p:spPr bwMode="auto">
          <a:xfrm>
            <a:off x="533400" y="1570038"/>
            <a:ext cx="12096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/>
              <a:t>company</a:t>
            </a:r>
          </a:p>
        </p:txBody>
      </p:sp>
      <p:sp>
        <p:nvSpPr>
          <p:cNvPr id="5124" name="TextBox 8"/>
          <p:cNvSpPr txBox="1">
            <a:spLocks noChangeArrowheads="1"/>
          </p:cNvSpPr>
          <p:nvPr/>
        </p:nvSpPr>
        <p:spPr bwMode="auto">
          <a:xfrm>
            <a:off x="1809750" y="1552575"/>
            <a:ext cx="1174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/>
              <a:t>customer</a:t>
            </a:r>
          </a:p>
        </p:txBody>
      </p:sp>
      <p:sp>
        <p:nvSpPr>
          <p:cNvPr id="5126" name="TextBox 10"/>
          <p:cNvSpPr txBox="1">
            <a:spLocks noChangeArrowheads="1"/>
          </p:cNvSpPr>
          <p:nvPr/>
        </p:nvSpPr>
        <p:spPr bwMode="auto">
          <a:xfrm>
            <a:off x="3084513" y="1558925"/>
            <a:ext cx="9874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/>
              <a:t>money</a:t>
            </a:r>
          </a:p>
        </p:txBody>
      </p:sp>
      <p:sp>
        <p:nvSpPr>
          <p:cNvPr id="5127" name="TextBox 11"/>
          <p:cNvSpPr txBox="1">
            <a:spLocks noChangeArrowheads="1"/>
          </p:cNvSpPr>
          <p:nvPr/>
        </p:nvSpPr>
        <p:spPr bwMode="auto">
          <a:xfrm>
            <a:off x="4110038" y="1549400"/>
            <a:ext cx="7556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>
                <a:cs typeface="Arial" charset="0"/>
              </a:rPr>
              <a:t>news</a:t>
            </a:r>
          </a:p>
        </p:txBody>
      </p:sp>
      <p:sp>
        <p:nvSpPr>
          <p:cNvPr id="5128" name="TextBox 12"/>
          <p:cNvSpPr txBox="1">
            <a:spLocks noChangeArrowheads="1"/>
          </p:cNvSpPr>
          <p:nvPr/>
        </p:nvSpPr>
        <p:spPr bwMode="auto">
          <a:xfrm>
            <a:off x="4899025" y="1531938"/>
            <a:ext cx="1416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/>
              <a:t>information</a:t>
            </a:r>
          </a:p>
        </p:txBody>
      </p:sp>
      <p:sp>
        <p:nvSpPr>
          <p:cNvPr id="2" name="TextBox 13"/>
          <p:cNvSpPr txBox="1">
            <a:spLocks noChangeArrowheads="1"/>
          </p:cNvSpPr>
          <p:nvPr/>
        </p:nvSpPr>
        <p:spPr bwMode="auto">
          <a:xfrm>
            <a:off x="6275388" y="1522413"/>
            <a:ext cx="1797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/>
              <a:t>accommodation</a:t>
            </a:r>
          </a:p>
        </p:txBody>
      </p:sp>
      <p:sp>
        <p:nvSpPr>
          <p:cNvPr id="3" name="TextBox 14"/>
          <p:cNvSpPr txBox="1">
            <a:spLocks noChangeArrowheads="1"/>
          </p:cNvSpPr>
          <p:nvPr/>
        </p:nvSpPr>
        <p:spPr bwMode="auto">
          <a:xfrm>
            <a:off x="582613" y="1976438"/>
            <a:ext cx="1143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/>
              <a:t>progress</a:t>
            </a:r>
          </a:p>
        </p:txBody>
      </p:sp>
      <p:sp>
        <p:nvSpPr>
          <p:cNvPr id="5131" name="TextBox 15"/>
          <p:cNvSpPr txBox="1">
            <a:spLocks noChangeArrowheads="1"/>
          </p:cNvSpPr>
          <p:nvPr/>
        </p:nvSpPr>
        <p:spPr bwMode="auto">
          <a:xfrm>
            <a:off x="1706563" y="1978025"/>
            <a:ext cx="10890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/>
              <a:t>research</a:t>
            </a:r>
          </a:p>
        </p:txBody>
      </p:sp>
      <p:sp>
        <p:nvSpPr>
          <p:cNvPr id="5132" name="TextBox 16"/>
          <p:cNvSpPr txBox="1">
            <a:spLocks noChangeArrowheads="1"/>
          </p:cNvSpPr>
          <p:nvPr/>
        </p:nvSpPr>
        <p:spPr bwMode="auto">
          <a:xfrm>
            <a:off x="2795588" y="1949450"/>
            <a:ext cx="12763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/>
              <a:t>equipment</a:t>
            </a:r>
          </a:p>
        </p:txBody>
      </p:sp>
      <p:sp>
        <p:nvSpPr>
          <p:cNvPr id="5133" name="TextBox 17"/>
          <p:cNvSpPr txBox="1">
            <a:spLocks noChangeArrowheads="1"/>
          </p:cNvSpPr>
          <p:nvPr/>
        </p:nvSpPr>
        <p:spPr bwMode="auto">
          <a:xfrm>
            <a:off x="4054475" y="1941513"/>
            <a:ext cx="12588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/>
              <a:t>phone call</a:t>
            </a:r>
          </a:p>
        </p:txBody>
      </p:sp>
      <p:sp>
        <p:nvSpPr>
          <p:cNvPr id="5134" name="TextBox 18"/>
          <p:cNvSpPr txBox="1">
            <a:spLocks noChangeArrowheads="1"/>
          </p:cNvSpPr>
          <p:nvPr/>
        </p:nvSpPr>
        <p:spPr bwMode="auto">
          <a:xfrm>
            <a:off x="5338763" y="1914525"/>
            <a:ext cx="9763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/>
              <a:t>helpline</a:t>
            </a:r>
          </a:p>
        </p:txBody>
      </p:sp>
      <p:sp>
        <p:nvSpPr>
          <p:cNvPr id="5135" name="TextBox 19"/>
          <p:cNvSpPr txBox="1">
            <a:spLocks noChangeArrowheads="1"/>
          </p:cNvSpPr>
          <p:nvPr/>
        </p:nvSpPr>
        <p:spPr bwMode="auto">
          <a:xfrm>
            <a:off x="6302375" y="1914525"/>
            <a:ext cx="1065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/>
              <a:t>overtime</a:t>
            </a:r>
          </a:p>
        </p:txBody>
      </p:sp>
      <p:sp>
        <p:nvSpPr>
          <p:cNvPr id="5136" name="TextBox 20"/>
          <p:cNvSpPr txBox="1">
            <a:spLocks noChangeArrowheads="1"/>
          </p:cNvSpPr>
          <p:nvPr/>
        </p:nvSpPr>
        <p:spPr bwMode="auto">
          <a:xfrm>
            <a:off x="7453313" y="1924050"/>
            <a:ext cx="12080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/>
              <a:t>employee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790825" y="1652588"/>
            <a:ext cx="352107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3600" dirty="0">
                <a:solidFill>
                  <a:srgbClr val="FA410E"/>
                </a:solidFill>
                <a:latin typeface="+mj-lt"/>
              </a:rPr>
              <a:t>Well done!</a:t>
            </a: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6.24277E-6 L 0.10573 0.29896 " pathEditMode="relative" ptsTypes="AA">
                                      <p:cBhvr>
                                        <p:cTn id="6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47 -0.00509 L -0.03784 0.3493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" y="1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.01526 L 0.31319 0.2716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" y="1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62428E-7 L 0.2132 0.32161 " pathEditMode="relative" ptsTypes="AA">
                                      <p:cBhvr>
                                        <p:cTn id="18" dur="2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9.82659E-7 L 0.08299 0.3717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" y="1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0.02012 L -0.09392 0.4247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" y="2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1 0.00994 L 0.57743 0.4046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" y="1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3.2948E-6 L 0.45677 0.4573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" y="2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0.02081 L 0.33386 0.52809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" y="2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6.53179E-6 L -0.29809 0.33918 " pathEditMode="relative" ptsTypes="AA">
                                      <p:cBhvr>
                                        <p:cTn id="42" dur="2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2844 L -0.41076 0.41041 " pathEditMode="relative" ptsTypes="AA">
                                      <p:cBhvr>
                                        <p:cTn id="46" dur="2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73988E-6 L -0.04723 0.5930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" y="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1 0.02705 L -0.66025 0.48208 " pathEditMode="relative" ptsTypes="AA">
                                      <p:cBhvr>
                                        <p:cTn id="54" dur="20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6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7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  <p:bldP spid="5124" grpId="0"/>
      <p:bldP spid="5126" grpId="0"/>
      <p:bldP spid="5127" grpId="0"/>
      <p:bldP spid="5128" grpId="0"/>
      <p:bldP spid="2" grpId="0"/>
      <p:bldP spid="3" grpId="0"/>
      <p:bldP spid="5131" grpId="0"/>
      <p:bldP spid="5132" grpId="0"/>
      <p:bldP spid="5133" grpId="0"/>
      <p:bldP spid="5134" grpId="0"/>
      <p:bldP spid="5135" grpId="0"/>
      <p:bldP spid="5136" grpId="0"/>
      <p:bldP spid="28" grpId="0"/>
      <p:bldP spid="28" grpId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 anchor="t"/>
          <a:lstStyle/>
          <a:p>
            <a:endParaRPr lang="en-US" smtClean="0"/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508000" y="3089275"/>
            <a:ext cx="86360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AutoNum type="arabicPeriod"/>
              <a:defRPr/>
            </a:pPr>
            <a:r>
              <a:rPr lang="en-US" sz="1600" kern="0" dirty="0">
                <a:latin typeface="+mn-lt"/>
              </a:rPr>
              <a:t>Human Resources wants us to reduce our head count : how _______ ____________ are there currently in this department?</a:t>
            </a: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508000" y="3694113"/>
            <a:ext cx="7786688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lang="en-US" sz="1400" kern="0" dirty="0">
              <a:latin typeface="+mn-lt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1600" kern="0" dirty="0">
                <a:latin typeface="+mn-lt"/>
              </a:rPr>
              <a:t>2. We’ve spent __________ of __________on office equipment this year.</a:t>
            </a: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508000" y="4183063"/>
            <a:ext cx="778668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lang="en-US" sz="1400" kern="0" dirty="0">
              <a:latin typeface="+mn-lt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1600" kern="0" dirty="0">
                <a:latin typeface="+mn-lt"/>
              </a:rPr>
              <a:t>3. I’m worried about the long hours you have been working. How ________   _____________   did you do last month?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n-US" sz="1400" kern="0" dirty="0">
              <a:latin typeface="+mn-lt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en-US" sz="1400" kern="0" dirty="0">
              <a:latin typeface="+mn-lt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en-US" sz="1400" kern="0" dirty="0">
              <a:latin typeface="+mn-lt"/>
            </a:endParaRP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508000" y="5033963"/>
            <a:ext cx="7786688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lang="en-US" sz="1400" kern="0" dirty="0">
              <a:latin typeface="+mn-lt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1600" kern="0" dirty="0">
                <a:latin typeface="+mn-lt"/>
              </a:rPr>
              <a:t>4. The director wants an update on the repair work to the building. How _________   ___________  have the builders made?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n-US" sz="1400" kern="0" dirty="0">
              <a:latin typeface="+mn-lt"/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473075" y="5780088"/>
            <a:ext cx="7786688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lang="en-US" sz="1600" kern="0" dirty="0">
              <a:latin typeface="+mn-lt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1600" kern="0" dirty="0">
                <a:latin typeface="+mn-lt"/>
              </a:rPr>
              <a:t>5. The company is doing _________ of market __________. We want to know what that customer really thinks of the new product line. </a:t>
            </a:r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344488" y="1911350"/>
            <a:ext cx="8367712" cy="982663"/>
            <a:chOff x="344488" y="1501775"/>
            <a:chExt cx="8367712" cy="982663"/>
          </a:xfrm>
        </p:grpSpPr>
        <p:sp>
          <p:nvSpPr>
            <p:cNvPr id="40" name="Rectangle 39"/>
            <p:cNvSpPr/>
            <p:nvPr/>
          </p:nvSpPr>
          <p:spPr>
            <a:xfrm>
              <a:off x="344488" y="1501775"/>
              <a:ext cx="8367712" cy="98266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88084" name="TextBox 9"/>
            <p:cNvSpPr txBox="1">
              <a:spLocks noChangeArrowheads="1"/>
            </p:cNvSpPr>
            <p:nvPr/>
          </p:nvSpPr>
          <p:spPr bwMode="auto">
            <a:xfrm>
              <a:off x="533400" y="1570038"/>
              <a:ext cx="1209675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GB"/>
                <a:t>company</a:t>
              </a:r>
            </a:p>
          </p:txBody>
        </p:sp>
        <p:sp>
          <p:nvSpPr>
            <p:cNvPr id="88085" name="TextBox 8"/>
            <p:cNvSpPr txBox="1">
              <a:spLocks noChangeArrowheads="1"/>
            </p:cNvSpPr>
            <p:nvPr/>
          </p:nvSpPr>
          <p:spPr bwMode="auto">
            <a:xfrm>
              <a:off x="1809750" y="1567565"/>
              <a:ext cx="117475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GB"/>
                <a:t>customer</a:t>
              </a:r>
            </a:p>
          </p:txBody>
        </p:sp>
        <p:sp>
          <p:nvSpPr>
            <p:cNvPr id="88086" name="TextBox 10"/>
            <p:cNvSpPr txBox="1">
              <a:spLocks noChangeArrowheads="1"/>
            </p:cNvSpPr>
            <p:nvPr/>
          </p:nvSpPr>
          <p:spPr bwMode="auto">
            <a:xfrm>
              <a:off x="3084513" y="1573915"/>
              <a:ext cx="987425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GB"/>
                <a:t>money</a:t>
              </a:r>
            </a:p>
          </p:txBody>
        </p:sp>
        <p:sp>
          <p:nvSpPr>
            <p:cNvPr id="88087" name="TextBox 11"/>
            <p:cNvSpPr txBox="1">
              <a:spLocks noChangeArrowheads="1"/>
            </p:cNvSpPr>
            <p:nvPr/>
          </p:nvSpPr>
          <p:spPr bwMode="auto">
            <a:xfrm>
              <a:off x="4110038" y="1564390"/>
              <a:ext cx="755650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GB">
                  <a:cs typeface="Arial" charset="0"/>
                </a:rPr>
                <a:t>news</a:t>
              </a:r>
            </a:p>
          </p:txBody>
        </p:sp>
        <p:sp>
          <p:nvSpPr>
            <p:cNvPr id="88088" name="TextBox 12"/>
            <p:cNvSpPr txBox="1">
              <a:spLocks noChangeArrowheads="1"/>
            </p:cNvSpPr>
            <p:nvPr/>
          </p:nvSpPr>
          <p:spPr bwMode="auto">
            <a:xfrm>
              <a:off x="4899025" y="1561918"/>
              <a:ext cx="1416050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GB"/>
                <a:t>information</a:t>
              </a:r>
            </a:p>
          </p:txBody>
        </p:sp>
        <p:sp>
          <p:nvSpPr>
            <p:cNvPr id="88089" name="TextBox 13"/>
            <p:cNvSpPr txBox="1">
              <a:spLocks noChangeArrowheads="1"/>
            </p:cNvSpPr>
            <p:nvPr/>
          </p:nvSpPr>
          <p:spPr bwMode="auto">
            <a:xfrm>
              <a:off x="6275388" y="1567383"/>
              <a:ext cx="1797050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GB"/>
                <a:t>accommodation</a:t>
              </a:r>
            </a:p>
          </p:txBody>
        </p:sp>
        <p:sp>
          <p:nvSpPr>
            <p:cNvPr id="88090" name="TextBox 14"/>
            <p:cNvSpPr txBox="1">
              <a:spLocks noChangeArrowheads="1"/>
            </p:cNvSpPr>
            <p:nvPr/>
          </p:nvSpPr>
          <p:spPr bwMode="auto">
            <a:xfrm>
              <a:off x="582613" y="1976438"/>
              <a:ext cx="1143000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GB"/>
                <a:t>progress</a:t>
              </a:r>
            </a:p>
          </p:txBody>
        </p:sp>
        <p:sp>
          <p:nvSpPr>
            <p:cNvPr id="88091" name="TextBox 15"/>
            <p:cNvSpPr txBox="1">
              <a:spLocks noChangeArrowheads="1"/>
            </p:cNvSpPr>
            <p:nvPr/>
          </p:nvSpPr>
          <p:spPr bwMode="auto">
            <a:xfrm>
              <a:off x="1706563" y="1978025"/>
              <a:ext cx="1089025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GB"/>
                <a:t>research</a:t>
              </a:r>
            </a:p>
          </p:txBody>
        </p:sp>
        <p:sp>
          <p:nvSpPr>
            <p:cNvPr id="88092" name="TextBox 16"/>
            <p:cNvSpPr txBox="1">
              <a:spLocks noChangeArrowheads="1"/>
            </p:cNvSpPr>
            <p:nvPr/>
          </p:nvSpPr>
          <p:spPr bwMode="auto">
            <a:xfrm>
              <a:off x="2795588" y="1966703"/>
              <a:ext cx="127635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GB"/>
                <a:t>equipment</a:t>
              </a:r>
            </a:p>
          </p:txBody>
        </p:sp>
        <p:sp>
          <p:nvSpPr>
            <p:cNvPr id="88093" name="TextBox 17"/>
            <p:cNvSpPr txBox="1">
              <a:spLocks noChangeArrowheads="1"/>
            </p:cNvSpPr>
            <p:nvPr/>
          </p:nvSpPr>
          <p:spPr bwMode="auto">
            <a:xfrm>
              <a:off x="4054475" y="1941513"/>
              <a:ext cx="1258888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GB"/>
                <a:t>phone call</a:t>
              </a:r>
            </a:p>
          </p:txBody>
        </p:sp>
        <p:sp>
          <p:nvSpPr>
            <p:cNvPr id="88094" name="TextBox 18"/>
            <p:cNvSpPr txBox="1">
              <a:spLocks noChangeArrowheads="1"/>
            </p:cNvSpPr>
            <p:nvPr/>
          </p:nvSpPr>
          <p:spPr bwMode="auto">
            <a:xfrm>
              <a:off x="5338763" y="1949031"/>
              <a:ext cx="976312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GB"/>
                <a:t>helpline</a:t>
              </a:r>
            </a:p>
          </p:txBody>
        </p:sp>
        <p:sp>
          <p:nvSpPr>
            <p:cNvPr id="88095" name="TextBox 19"/>
            <p:cNvSpPr txBox="1">
              <a:spLocks noChangeArrowheads="1"/>
            </p:cNvSpPr>
            <p:nvPr/>
          </p:nvSpPr>
          <p:spPr bwMode="auto">
            <a:xfrm>
              <a:off x="6302375" y="1949031"/>
              <a:ext cx="1065213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GB"/>
                <a:t>overtime</a:t>
              </a:r>
            </a:p>
          </p:txBody>
        </p:sp>
        <p:sp>
          <p:nvSpPr>
            <p:cNvPr id="88096" name="TextBox 20"/>
            <p:cNvSpPr txBox="1">
              <a:spLocks noChangeArrowheads="1"/>
            </p:cNvSpPr>
            <p:nvPr/>
          </p:nvSpPr>
          <p:spPr bwMode="auto">
            <a:xfrm>
              <a:off x="7453313" y="1924050"/>
              <a:ext cx="1208087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GB"/>
                <a:t>employee</a:t>
              </a:r>
            </a:p>
          </p:txBody>
        </p:sp>
      </p:grp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7339013" y="3059113"/>
            <a:ext cx="11652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i="1">
                <a:solidFill>
                  <a:schemeClr val="accent2"/>
                </a:solidFill>
              </a:rPr>
              <a:t>many</a:t>
            </a:r>
          </a:p>
        </p:txBody>
      </p: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1057275" y="3314700"/>
            <a:ext cx="1668463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i="1">
                <a:solidFill>
                  <a:schemeClr val="accent2"/>
                </a:solidFill>
              </a:rPr>
              <a:t>employees</a:t>
            </a:r>
          </a:p>
        </p:txBody>
      </p:sp>
      <p:sp>
        <p:nvSpPr>
          <p:cNvPr id="56" name="TextBox 55"/>
          <p:cNvSpPr txBox="1">
            <a:spLocks noChangeArrowheads="1"/>
          </p:cNvSpPr>
          <p:nvPr/>
        </p:nvSpPr>
        <p:spPr bwMode="auto">
          <a:xfrm>
            <a:off x="2606675" y="3927475"/>
            <a:ext cx="1327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i="1">
                <a:solidFill>
                  <a:schemeClr val="accent2"/>
                </a:solidFill>
              </a:rPr>
              <a:t>a lot</a:t>
            </a:r>
          </a:p>
        </p:txBody>
      </p: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4141788" y="3929063"/>
            <a:ext cx="14303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i="1">
                <a:solidFill>
                  <a:schemeClr val="accent2"/>
                </a:solidFill>
              </a:rPr>
              <a:t>money</a:t>
            </a:r>
          </a:p>
        </p:txBody>
      </p:sp>
      <p:sp>
        <p:nvSpPr>
          <p:cNvPr id="58" name="TextBox 57"/>
          <p:cNvSpPr txBox="1">
            <a:spLocks noChangeArrowheads="1"/>
          </p:cNvSpPr>
          <p:nvPr/>
        </p:nvSpPr>
        <p:spPr bwMode="auto">
          <a:xfrm>
            <a:off x="1089025" y="4657725"/>
            <a:ext cx="9128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i="1">
                <a:solidFill>
                  <a:schemeClr val="accent2"/>
                </a:solidFill>
              </a:rPr>
              <a:t>much</a:t>
            </a:r>
          </a:p>
        </p:txBody>
      </p:sp>
      <p:sp>
        <p:nvSpPr>
          <p:cNvPr id="59" name="TextBox 58"/>
          <p:cNvSpPr txBox="1">
            <a:spLocks noChangeArrowheads="1"/>
          </p:cNvSpPr>
          <p:nvPr/>
        </p:nvSpPr>
        <p:spPr bwMode="auto">
          <a:xfrm>
            <a:off x="2433638" y="4656138"/>
            <a:ext cx="166846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i="1">
                <a:solidFill>
                  <a:schemeClr val="accent2"/>
                </a:solidFill>
              </a:rPr>
              <a:t>overtime</a:t>
            </a:r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1146175" y="5514975"/>
            <a:ext cx="11715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i="1">
                <a:solidFill>
                  <a:schemeClr val="accent2"/>
                </a:solidFill>
              </a:rPr>
              <a:t>much</a:t>
            </a:r>
          </a:p>
        </p:txBody>
      </p:sp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2403475" y="5511800"/>
            <a:ext cx="1668463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i="1">
                <a:solidFill>
                  <a:schemeClr val="accent2"/>
                </a:solidFill>
              </a:rPr>
              <a:t>progress</a:t>
            </a:r>
          </a:p>
        </p:txBody>
      </p:sp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3487738" y="6051550"/>
            <a:ext cx="8778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i="1">
                <a:solidFill>
                  <a:schemeClr val="accent2"/>
                </a:solidFill>
              </a:rPr>
              <a:t>a lot</a:t>
            </a:r>
          </a:p>
        </p:txBody>
      </p:sp>
      <p:sp>
        <p:nvSpPr>
          <p:cNvPr id="63" name="TextBox 62"/>
          <p:cNvSpPr txBox="1">
            <a:spLocks noChangeArrowheads="1"/>
          </p:cNvSpPr>
          <p:nvPr/>
        </p:nvSpPr>
        <p:spPr bwMode="auto">
          <a:xfrm>
            <a:off x="5605463" y="6040438"/>
            <a:ext cx="12573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i="1">
                <a:solidFill>
                  <a:schemeClr val="accent2"/>
                </a:solidFill>
              </a:rPr>
              <a:t>research</a:t>
            </a:r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241300" y="2005013"/>
            <a:ext cx="8902700" cy="431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sz="1400" kern="0" dirty="0">
                <a:latin typeface="+mn-lt"/>
              </a:rPr>
              <a:t>Receptionist: </a:t>
            </a:r>
            <a:r>
              <a:rPr lang="en-US" sz="1400" kern="0" dirty="0" err="1">
                <a:latin typeface="+mn-lt"/>
              </a:rPr>
              <a:t>Niven</a:t>
            </a:r>
            <a:r>
              <a:rPr lang="en-US" sz="1400" kern="0" dirty="0">
                <a:latin typeface="+mn-lt"/>
              </a:rPr>
              <a:t> and </a:t>
            </a:r>
            <a:r>
              <a:rPr lang="en-US" sz="1400" kern="0" dirty="0" err="1">
                <a:latin typeface="+mn-lt"/>
              </a:rPr>
              <a:t>Sellars</a:t>
            </a:r>
            <a:r>
              <a:rPr lang="en-US" sz="1400" kern="0" dirty="0">
                <a:latin typeface="+mn-lt"/>
              </a:rPr>
              <a:t>. How (1) ___________ I (2) _________ you?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n-US" sz="1400" kern="0" dirty="0">
              <a:latin typeface="+mn-lt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1400" kern="0" dirty="0">
                <a:latin typeface="+mn-lt"/>
              </a:rPr>
              <a:t>Carlos: Good morning. (3) ________you _________________ to Marco </a:t>
            </a:r>
            <a:r>
              <a:rPr lang="en-US" sz="1400" kern="0" dirty="0" err="1">
                <a:latin typeface="+mn-lt"/>
              </a:rPr>
              <a:t>Grella</a:t>
            </a:r>
            <a:r>
              <a:rPr lang="en-US" sz="1400" kern="0" dirty="0">
                <a:latin typeface="+mn-lt"/>
              </a:rPr>
              <a:t>, please?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n-US" sz="1400" kern="0" dirty="0">
              <a:latin typeface="+mn-lt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1400" kern="0" dirty="0">
                <a:latin typeface="+mn-lt"/>
              </a:rPr>
              <a:t>R: One moment. (5) ________ I (6) _________  who’s calling?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n-US" sz="1400" kern="0" dirty="0">
              <a:latin typeface="+mn-lt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1400" kern="0" dirty="0">
                <a:latin typeface="+mn-lt"/>
              </a:rPr>
              <a:t>C: My name’s Carlos Torres.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n-US" sz="1400" kern="0" dirty="0">
              <a:latin typeface="+mn-lt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1400" kern="0" dirty="0">
                <a:latin typeface="+mn-lt"/>
              </a:rPr>
              <a:t>R: Putting you through now, </a:t>
            </a:r>
            <a:r>
              <a:rPr lang="en-US" sz="1400" kern="0" dirty="0" err="1">
                <a:latin typeface="+mn-lt"/>
              </a:rPr>
              <a:t>Mr</a:t>
            </a:r>
            <a:r>
              <a:rPr lang="en-US" sz="1400" kern="0" dirty="0">
                <a:latin typeface="+mn-lt"/>
              </a:rPr>
              <a:t> Torres. Oh, </a:t>
            </a:r>
            <a:r>
              <a:rPr lang="en-US" sz="1400" kern="0" dirty="0" err="1">
                <a:latin typeface="+mn-lt"/>
              </a:rPr>
              <a:t>Mr</a:t>
            </a:r>
            <a:r>
              <a:rPr lang="en-US" sz="1400" kern="0" dirty="0">
                <a:latin typeface="+mn-lt"/>
              </a:rPr>
              <a:t> </a:t>
            </a:r>
            <a:r>
              <a:rPr lang="en-US" sz="1400" kern="0" dirty="0" err="1">
                <a:latin typeface="+mn-lt"/>
              </a:rPr>
              <a:t>Grella’s</a:t>
            </a:r>
            <a:r>
              <a:rPr lang="en-US" sz="1400" kern="0" dirty="0">
                <a:latin typeface="+mn-lt"/>
              </a:rPr>
              <a:t> line’s busy. (7) ________________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1400" kern="0" dirty="0">
                <a:latin typeface="+mn-lt"/>
              </a:rPr>
              <a:t>(8) _________________  in ten minutes?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n-US" sz="1400" kern="0" dirty="0">
              <a:latin typeface="+mn-lt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1400" kern="0" dirty="0">
                <a:latin typeface="+mn-lt"/>
              </a:rPr>
              <a:t>C: No, that’s fine. (9) _____________ you  (10) ___________me his direct number, please?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n-US" sz="1400" kern="0" dirty="0">
              <a:latin typeface="+mn-lt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1400" kern="0" dirty="0">
                <a:latin typeface="+mn-lt"/>
              </a:rPr>
              <a:t>R: Certainly, his extension number is 357.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n-US" sz="1400" kern="0" dirty="0">
              <a:latin typeface="+mn-lt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1400" kern="0" dirty="0">
                <a:latin typeface="+mn-lt"/>
              </a:rPr>
              <a:t>C: Thank you. Good bye.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n-US" sz="1400" kern="0" dirty="0">
              <a:latin typeface="+mn-lt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1400" kern="0" dirty="0">
                <a:latin typeface="+mn-lt"/>
              </a:rPr>
              <a:t>R: Good bye.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en-US" sz="1400" kern="0" dirty="0">
              <a:latin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4800" y="685800"/>
            <a:ext cx="8347075" cy="369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latin typeface="+mj-lt"/>
                <a:ea typeface="Verdana" pitchFamily="34" charset="0"/>
                <a:cs typeface="Verdana" pitchFamily="34" charset="0"/>
              </a:rPr>
              <a:t>help       put me through       ask       calling back       give 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352800" y="1981200"/>
            <a:ext cx="11652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1600" i="1" dirty="0">
                <a:solidFill>
                  <a:schemeClr val="accent2"/>
                </a:solidFill>
                <a:latin typeface="+mn-lt"/>
              </a:rPr>
              <a:t>can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800600" y="1981200"/>
            <a:ext cx="11652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1600" i="1" dirty="0">
                <a:solidFill>
                  <a:schemeClr val="accent2"/>
                </a:solidFill>
                <a:latin typeface="+mn-lt"/>
              </a:rPr>
              <a:t>help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828800" y="3048000"/>
            <a:ext cx="5857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1600" i="1" dirty="0">
                <a:solidFill>
                  <a:schemeClr val="accent2"/>
                </a:solidFill>
                <a:latin typeface="+mn-lt"/>
              </a:rPr>
              <a:t>Can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209800" y="2514600"/>
            <a:ext cx="7715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1600" i="1" dirty="0">
                <a:solidFill>
                  <a:schemeClr val="accent2"/>
                </a:solidFill>
                <a:latin typeface="+mn-lt"/>
              </a:rPr>
              <a:t>Can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200400" y="2514600"/>
            <a:ext cx="20415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1600" i="1" dirty="0">
                <a:solidFill>
                  <a:schemeClr val="accent2"/>
                </a:solidFill>
                <a:latin typeface="+mn-lt"/>
              </a:rPr>
              <a:t>put me through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981200" y="4724400"/>
            <a:ext cx="11652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1600" i="1" dirty="0">
                <a:solidFill>
                  <a:schemeClr val="accent2"/>
                </a:solidFill>
                <a:latin typeface="+mn-lt"/>
              </a:rPr>
              <a:t>Can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334000" y="4114800"/>
            <a:ext cx="19065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1600" i="1" dirty="0">
                <a:solidFill>
                  <a:schemeClr val="accent2"/>
                </a:solidFill>
                <a:latin typeface="+mn-lt"/>
              </a:rPr>
              <a:t>Would you mind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965200" y="4283075"/>
            <a:ext cx="22717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1600" i="1" dirty="0">
                <a:solidFill>
                  <a:schemeClr val="accent2"/>
                </a:solidFill>
                <a:latin typeface="+mn-lt"/>
              </a:rPr>
              <a:t>calling back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886200" y="4800600"/>
            <a:ext cx="11652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1600" i="1" dirty="0">
                <a:solidFill>
                  <a:schemeClr val="accent2"/>
                </a:solidFill>
                <a:latin typeface="+mn-lt"/>
              </a:rPr>
              <a:t>give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819400" y="2971800"/>
            <a:ext cx="11652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1600" i="1" dirty="0">
                <a:solidFill>
                  <a:schemeClr val="accent2"/>
                </a:solidFill>
                <a:latin typeface="+mn-lt"/>
              </a:rPr>
              <a:t>ask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Placeholder 2"/>
          <p:cNvSpPr>
            <a:spLocks noGrp="1"/>
          </p:cNvSpPr>
          <p:nvPr>
            <p:ph type="body" idx="1"/>
          </p:nvPr>
        </p:nvSpPr>
        <p:spPr>
          <a:xfrm>
            <a:off x="0" y="533400"/>
            <a:ext cx="8967788" cy="490538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 Situation A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460375" y="2668588"/>
            <a:ext cx="2451100" cy="2228850"/>
            <a:chOff x="538982" y="2436342"/>
            <a:chExt cx="2452015" cy="2229363"/>
          </a:xfrm>
        </p:grpSpPr>
        <p:sp>
          <p:nvSpPr>
            <p:cNvPr id="4" name="Rounded Rectangular Callout 3"/>
            <p:cNvSpPr/>
            <p:nvPr/>
          </p:nvSpPr>
          <p:spPr>
            <a:xfrm>
              <a:off x="538982" y="3014325"/>
              <a:ext cx="2293206" cy="1651380"/>
            </a:xfrm>
            <a:prstGeom prst="wedgeRoundRectCallout">
              <a:avLst/>
            </a:prstGeom>
            <a:solidFill>
              <a:schemeClr val="accent1"/>
            </a:solidFill>
            <a:ln>
              <a:solidFill>
                <a:srgbClr val="FA410E">
                  <a:alpha val="57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58139" y="2436342"/>
              <a:ext cx="2232858" cy="120042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dirty="0">
                  <a:latin typeface="+mn-lt"/>
                </a:rPr>
                <a:t>Would you </a:t>
              </a:r>
            </a:p>
            <a:p>
              <a:pPr>
                <a:defRPr/>
              </a:pPr>
              <a:r>
                <a:rPr lang="en-GB" dirty="0">
                  <a:latin typeface="+mn-lt"/>
                </a:rPr>
                <a:t>mind checking</a:t>
              </a:r>
            </a:p>
            <a:p>
              <a:pPr>
                <a:defRPr/>
              </a:pPr>
              <a:r>
                <a:rPr lang="en-GB" dirty="0">
                  <a:latin typeface="+mn-lt"/>
                </a:rPr>
                <a:t>these accounts </a:t>
              </a:r>
            </a:p>
            <a:p>
              <a:pPr>
                <a:defRPr/>
              </a:pPr>
              <a:r>
                <a:rPr lang="en-GB" dirty="0">
                  <a:latin typeface="+mn-lt"/>
                </a:rPr>
                <a:t>for me please?</a:t>
              </a:r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2090738" y="5029200"/>
            <a:ext cx="2274887" cy="1619250"/>
            <a:chOff x="2174875" y="3976688"/>
            <a:chExt cx="2274888" cy="1619250"/>
          </a:xfrm>
        </p:grpSpPr>
        <p:sp>
          <p:nvSpPr>
            <p:cNvPr id="7" name="Rounded Rectangular Callout 6"/>
            <p:cNvSpPr/>
            <p:nvPr/>
          </p:nvSpPr>
          <p:spPr bwMode="auto">
            <a:xfrm>
              <a:off x="2174875" y="3976688"/>
              <a:ext cx="2274888" cy="1619250"/>
            </a:xfrm>
            <a:prstGeom prst="wedgeRoundRectCallout">
              <a:avLst>
                <a:gd name="adj1" fmla="val 32567"/>
                <a:gd name="adj2" fmla="val 65871"/>
                <a:gd name="adj3" fmla="val 16667"/>
              </a:avLst>
            </a:prstGeom>
            <a:ln>
              <a:solidFill>
                <a:srgbClr val="FA410E">
                  <a:alpha val="6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dirty="0"/>
                <a:t> </a:t>
              </a: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2401887" y="4208463"/>
              <a:ext cx="1784351" cy="1200150"/>
            </a:xfrm>
            <a:prstGeom prst="rect">
              <a:avLst/>
            </a:prstGeom>
            <a:noFill/>
            <a:ln w="12700"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dirty="0">
                  <a:latin typeface="+mn-lt"/>
                </a:rPr>
                <a:t>Would you like me to go to the bank for you?</a:t>
              </a:r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4014788" y="2805113"/>
            <a:ext cx="2338387" cy="2032000"/>
            <a:chOff x="3810337" y="2498205"/>
            <a:chExt cx="2338389" cy="2031206"/>
          </a:xfrm>
        </p:grpSpPr>
        <p:sp>
          <p:nvSpPr>
            <p:cNvPr id="6" name="Rounded Rectangular Callout 5"/>
            <p:cNvSpPr/>
            <p:nvPr/>
          </p:nvSpPr>
          <p:spPr>
            <a:xfrm>
              <a:off x="3810337" y="2867947"/>
              <a:ext cx="2128839" cy="1661464"/>
            </a:xfrm>
            <a:prstGeom prst="wedgeRoundRectCallout">
              <a:avLst/>
            </a:prstGeom>
            <a:solidFill>
              <a:schemeClr val="accent1">
                <a:alpha val="60000"/>
              </a:schemeClr>
            </a:solidFill>
            <a:ln>
              <a:solidFill>
                <a:srgbClr val="FA410E">
                  <a:alpha val="6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365962" y="2498205"/>
              <a:ext cx="1782764" cy="119968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dirty="0">
                  <a:latin typeface="+mn-lt"/>
                </a:rPr>
                <a:t>Would you</a:t>
              </a:r>
            </a:p>
            <a:p>
              <a:pPr>
                <a:defRPr/>
              </a:pPr>
              <a:r>
                <a:rPr lang="en-GB" dirty="0">
                  <a:latin typeface="+mn-lt"/>
                </a:rPr>
                <a:t>mind fetching </a:t>
              </a:r>
            </a:p>
            <a:p>
              <a:pPr>
                <a:defRPr/>
              </a:pPr>
              <a:r>
                <a:rPr lang="en-GB" dirty="0">
                  <a:latin typeface="+mn-lt"/>
                </a:rPr>
                <a:t>my passport </a:t>
              </a:r>
            </a:p>
            <a:p>
              <a:pPr>
                <a:defRPr/>
              </a:pPr>
              <a:r>
                <a:rPr lang="en-GB" dirty="0">
                  <a:latin typeface="+mn-lt"/>
                </a:rPr>
                <a:t>for me?</a:t>
              </a:r>
            </a:p>
          </p:txBody>
        </p:sp>
      </p:grpSp>
      <p:sp>
        <p:nvSpPr>
          <p:cNvPr id="17" name="Rounded Rectangular Callout 16"/>
          <p:cNvSpPr/>
          <p:nvPr/>
        </p:nvSpPr>
        <p:spPr bwMode="auto">
          <a:xfrm>
            <a:off x="6869113" y="4897438"/>
            <a:ext cx="2274887" cy="1628775"/>
          </a:xfrm>
          <a:prstGeom prst="wedgeRoundRectCallout">
            <a:avLst>
              <a:gd name="adj1" fmla="val 32567"/>
              <a:gd name="adj2" fmla="val 65871"/>
              <a:gd name="adj3" fmla="val 16667"/>
            </a:avLst>
          </a:prstGeom>
          <a:ln>
            <a:solidFill>
              <a:srgbClr val="FA410E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 </a:t>
            </a:r>
          </a:p>
        </p:txBody>
      </p:sp>
      <p:sp>
        <p:nvSpPr>
          <p:cNvPr id="18" name="TextBox 17"/>
          <p:cNvSpPr txBox="1"/>
          <p:nvPr/>
        </p:nvSpPr>
        <p:spPr bwMode="auto">
          <a:xfrm>
            <a:off x="7146925" y="5095875"/>
            <a:ext cx="1785938" cy="148590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latin typeface="+mn-lt"/>
              </a:rPr>
              <a:t>Would you</a:t>
            </a:r>
          </a:p>
          <a:p>
            <a:pPr>
              <a:defRPr/>
            </a:pPr>
            <a:r>
              <a:rPr lang="en-GB" dirty="0">
                <a:latin typeface="+mn-lt"/>
              </a:rPr>
              <a:t>mind helping me make a conference call to China?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D1EF60-E8A3-420B-B78B-E68715F61AEA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Placeholder 2"/>
          <p:cNvSpPr>
            <a:spLocks noGrp="1"/>
          </p:cNvSpPr>
          <p:nvPr>
            <p:ph type="body" idx="1"/>
          </p:nvPr>
        </p:nvSpPr>
        <p:spPr>
          <a:xfrm>
            <a:off x="176213" y="838200"/>
            <a:ext cx="8967787" cy="490537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Situation b					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2051050" y="4110038"/>
            <a:ext cx="2293938" cy="1651000"/>
            <a:chOff x="2050530" y="4065588"/>
            <a:chExt cx="2293938" cy="1651000"/>
          </a:xfrm>
        </p:grpSpPr>
        <p:sp>
          <p:nvSpPr>
            <p:cNvPr id="4" name="Rounded Rectangular Callout 3"/>
            <p:cNvSpPr/>
            <p:nvPr/>
          </p:nvSpPr>
          <p:spPr>
            <a:xfrm>
              <a:off x="2050530" y="4065588"/>
              <a:ext cx="2293938" cy="1651000"/>
            </a:xfrm>
            <a:prstGeom prst="wedgeRoundRectCallout">
              <a:avLst>
                <a:gd name="adj1" fmla="val 31444"/>
                <a:gd name="adj2" fmla="val 63408"/>
                <a:gd name="adj3" fmla="val 16667"/>
              </a:avLst>
            </a:prstGeom>
            <a:solidFill>
              <a:srgbClr val="FF0000">
                <a:alpha val="6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252143" y="4205288"/>
              <a:ext cx="1978025" cy="1200150"/>
            </a:xfrm>
            <a:prstGeom prst="rect">
              <a:avLst/>
            </a:prstGeom>
            <a:noFill/>
            <a:ln w="12700"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dirty="0">
                  <a:latin typeface="+mn-lt"/>
                </a:rPr>
                <a:t>Would you like me to check what time our flight leaves?</a:t>
              </a:r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6145213" y="3987800"/>
            <a:ext cx="2128837" cy="1662113"/>
            <a:chOff x="6145213" y="3897313"/>
            <a:chExt cx="2128837" cy="1662112"/>
          </a:xfrm>
        </p:grpSpPr>
        <p:sp>
          <p:nvSpPr>
            <p:cNvPr id="6" name="Rounded Rectangular Callout 5"/>
            <p:cNvSpPr/>
            <p:nvPr/>
          </p:nvSpPr>
          <p:spPr>
            <a:xfrm>
              <a:off x="6145213" y="3897313"/>
              <a:ext cx="2128837" cy="1662112"/>
            </a:xfrm>
            <a:prstGeom prst="wedgeRoundRectCallout">
              <a:avLst>
                <a:gd name="adj1" fmla="val 31978"/>
                <a:gd name="adj2" fmla="val 64304"/>
                <a:gd name="adj3" fmla="val 16667"/>
              </a:avLst>
            </a:prstGeom>
            <a:solidFill>
              <a:srgbClr val="FF0000">
                <a:alpha val="6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365875" y="4049713"/>
              <a:ext cx="1782763" cy="14779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dirty="0">
                  <a:latin typeface="+mn-lt"/>
                </a:rPr>
                <a:t>Would you</a:t>
              </a:r>
            </a:p>
            <a:p>
              <a:pPr>
                <a:defRPr/>
              </a:pPr>
              <a:r>
                <a:rPr lang="en-GB" dirty="0">
                  <a:latin typeface="+mn-lt"/>
                </a:rPr>
                <a:t>mind helping </a:t>
              </a:r>
            </a:p>
            <a:p>
              <a:pPr>
                <a:defRPr/>
              </a:pPr>
              <a:r>
                <a:rPr lang="en-GB" dirty="0">
                  <a:latin typeface="+mn-lt"/>
                </a:rPr>
                <a:t>me write some emails in English?</a:t>
              </a:r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546100" y="2078038"/>
            <a:ext cx="2293938" cy="1651000"/>
            <a:chOff x="2386361" y="1987743"/>
            <a:chExt cx="2293938" cy="1651000"/>
          </a:xfrm>
        </p:grpSpPr>
        <p:sp>
          <p:nvSpPr>
            <p:cNvPr id="13" name="Rounded Rectangular Callout 12"/>
            <p:cNvSpPr/>
            <p:nvPr/>
          </p:nvSpPr>
          <p:spPr>
            <a:xfrm>
              <a:off x="2386361" y="1987743"/>
              <a:ext cx="2293938" cy="1651000"/>
            </a:xfrm>
            <a:prstGeom prst="wedgeRoundRectCallout">
              <a:avLst/>
            </a:prstGeom>
            <a:solidFill>
              <a:srgbClr val="FF0000">
                <a:alpha val="6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654649" y="2057593"/>
              <a:ext cx="1785937" cy="1477962"/>
            </a:xfrm>
            <a:prstGeom prst="rect">
              <a:avLst/>
            </a:prstGeom>
            <a:noFill/>
            <a:ln w="12700"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dirty="0">
                  <a:latin typeface="+mn-lt"/>
                </a:rPr>
                <a:t>Can you give me last month’s sales figures please?</a:t>
              </a:r>
            </a:p>
          </p:txBody>
        </p:sp>
      </p:grpSp>
      <p:grpSp>
        <p:nvGrpSpPr>
          <p:cNvPr id="7" name="Group 19"/>
          <p:cNvGrpSpPr>
            <a:grpSpLocks/>
          </p:cNvGrpSpPr>
          <p:nvPr/>
        </p:nvGrpSpPr>
        <p:grpSpPr bwMode="auto">
          <a:xfrm>
            <a:off x="4168775" y="2078038"/>
            <a:ext cx="2293938" cy="1651000"/>
            <a:chOff x="3883838" y="1987743"/>
            <a:chExt cx="2293938" cy="1651000"/>
          </a:xfrm>
        </p:grpSpPr>
        <p:sp>
          <p:nvSpPr>
            <p:cNvPr id="14" name="Rounded Rectangular Callout 13"/>
            <p:cNvSpPr/>
            <p:nvPr/>
          </p:nvSpPr>
          <p:spPr>
            <a:xfrm>
              <a:off x="3883838" y="1987743"/>
              <a:ext cx="2293938" cy="1651000"/>
            </a:xfrm>
            <a:prstGeom prst="wedgeRoundRectCallout">
              <a:avLst/>
            </a:prstGeom>
            <a:solidFill>
              <a:srgbClr val="FF0000">
                <a:alpha val="6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09263" y="2178243"/>
              <a:ext cx="1979613" cy="1200150"/>
            </a:xfrm>
            <a:prstGeom prst="rect">
              <a:avLst/>
            </a:prstGeom>
            <a:noFill/>
            <a:ln w="12700"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dirty="0">
                  <a:latin typeface="+mn-lt"/>
                </a:rPr>
                <a:t>Would you mind helping me with my case? </a:t>
              </a:r>
            </a:p>
          </p:txBody>
        </p:sp>
      </p:grp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D1EF60-E8A3-420B-B78B-E68715F61AEA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Box 6"/>
          <p:cNvSpPr txBox="1">
            <a:spLocks noChangeArrowheads="1"/>
          </p:cNvSpPr>
          <p:nvPr/>
        </p:nvSpPr>
        <p:spPr bwMode="auto">
          <a:xfrm>
            <a:off x="396875" y="1692275"/>
            <a:ext cx="2101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en-US"/>
          </a:p>
        </p:txBody>
      </p:sp>
      <p:sp>
        <p:nvSpPr>
          <p:cNvPr id="92163" name="TextBox 7"/>
          <p:cNvSpPr txBox="1">
            <a:spLocks noChangeArrowheads="1"/>
          </p:cNvSpPr>
          <p:nvPr/>
        </p:nvSpPr>
        <p:spPr bwMode="auto">
          <a:xfrm>
            <a:off x="655638" y="1736725"/>
            <a:ext cx="21034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en-US"/>
          </a:p>
        </p:txBody>
      </p:sp>
      <p:sp>
        <p:nvSpPr>
          <p:cNvPr id="92164" name="TextBox 8"/>
          <p:cNvSpPr txBox="1">
            <a:spLocks noChangeArrowheads="1"/>
          </p:cNvSpPr>
          <p:nvPr/>
        </p:nvSpPr>
        <p:spPr bwMode="auto">
          <a:xfrm>
            <a:off x="701675" y="1570038"/>
            <a:ext cx="2101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en-US"/>
          </a:p>
        </p:txBody>
      </p:sp>
      <p:sp>
        <p:nvSpPr>
          <p:cNvPr id="92165" name="TextBox 9"/>
          <p:cNvSpPr txBox="1">
            <a:spLocks noChangeArrowheads="1"/>
          </p:cNvSpPr>
          <p:nvPr/>
        </p:nvSpPr>
        <p:spPr bwMode="auto">
          <a:xfrm>
            <a:off x="5349875" y="1889125"/>
            <a:ext cx="2101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en-US"/>
          </a:p>
        </p:txBody>
      </p:sp>
      <p:sp>
        <p:nvSpPr>
          <p:cNvPr id="92166" name="TextBox 10"/>
          <p:cNvSpPr txBox="1">
            <a:spLocks noChangeArrowheads="1"/>
          </p:cNvSpPr>
          <p:nvPr/>
        </p:nvSpPr>
        <p:spPr bwMode="auto">
          <a:xfrm>
            <a:off x="5502275" y="2041525"/>
            <a:ext cx="2101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en-US"/>
          </a:p>
        </p:txBody>
      </p:sp>
      <p:sp>
        <p:nvSpPr>
          <p:cNvPr id="92167" name="TextBox 12"/>
          <p:cNvSpPr txBox="1">
            <a:spLocks noChangeArrowheads="1"/>
          </p:cNvSpPr>
          <p:nvPr/>
        </p:nvSpPr>
        <p:spPr bwMode="auto">
          <a:xfrm>
            <a:off x="609600" y="533400"/>
            <a:ext cx="3124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dirty="0" smtClean="0"/>
              <a:t>Situation A</a:t>
            </a:r>
            <a:endParaRPr lang="en-GB" dirty="0"/>
          </a:p>
        </p:txBody>
      </p:sp>
      <p:sp>
        <p:nvSpPr>
          <p:cNvPr id="92168" name="TextBox 13"/>
          <p:cNvSpPr txBox="1">
            <a:spLocks noChangeArrowheads="1"/>
          </p:cNvSpPr>
          <p:nvPr/>
        </p:nvSpPr>
        <p:spPr bwMode="auto">
          <a:xfrm>
            <a:off x="5029200" y="609600"/>
            <a:ext cx="3124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dirty="0" smtClean="0"/>
              <a:t>Situation  </a:t>
            </a:r>
            <a:r>
              <a:rPr lang="en-GB" dirty="0"/>
              <a:t>B</a:t>
            </a:r>
          </a:p>
        </p:txBody>
      </p:sp>
      <p:sp>
        <p:nvSpPr>
          <p:cNvPr id="92169" name="TextBox 14"/>
          <p:cNvSpPr txBox="1">
            <a:spLocks noChangeArrowheads="1"/>
          </p:cNvSpPr>
          <p:nvPr/>
        </p:nvSpPr>
        <p:spPr bwMode="auto">
          <a:xfrm>
            <a:off x="533400" y="1812925"/>
            <a:ext cx="3200400" cy="36988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/>
              <a:t>Greet the customer</a:t>
            </a:r>
          </a:p>
        </p:txBody>
      </p:sp>
      <p:sp>
        <p:nvSpPr>
          <p:cNvPr id="92170" name="TextBox 15"/>
          <p:cNvSpPr txBox="1">
            <a:spLocks noChangeArrowheads="1"/>
          </p:cNvSpPr>
          <p:nvPr/>
        </p:nvSpPr>
        <p:spPr bwMode="auto">
          <a:xfrm>
            <a:off x="4800600" y="1874838"/>
            <a:ext cx="3200400" cy="3683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/>
              <a:t>Explain the problem</a:t>
            </a:r>
          </a:p>
        </p:txBody>
      </p:sp>
      <p:sp>
        <p:nvSpPr>
          <p:cNvPr id="92171" name="TextBox 16"/>
          <p:cNvSpPr txBox="1">
            <a:spLocks noChangeArrowheads="1"/>
          </p:cNvSpPr>
          <p:nvPr/>
        </p:nvSpPr>
        <p:spPr bwMode="auto">
          <a:xfrm>
            <a:off x="517525" y="2984500"/>
            <a:ext cx="3200400" cy="36988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/>
              <a:t>Ask for more information.</a:t>
            </a:r>
          </a:p>
        </p:txBody>
      </p:sp>
      <p:sp>
        <p:nvSpPr>
          <p:cNvPr id="92172" name="TextBox 17"/>
          <p:cNvSpPr txBox="1">
            <a:spLocks noChangeArrowheads="1"/>
          </p:cNvSpPr>
          <p:nvPr/>
        </p:nvSpPr>
        <p:spPr bwMode="auto">
          <a:xfrm>
            <a:off x="4816475" y="3048000"/>
            <a:ext cx="3200400" cy="36988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/>
              <a:t>Give more information</a:t>
            </a:r>
          </a:p>
        </p:txBody>
      </p:sp>
      <p:sp>
        <p:nvSpPr>
          <p:cNvPr id="92173" name="TextBox 18"/>
          <p:cNvSpPr txBox="1">
            <a:spLocks noChangeArrowheads="1"/>
          </p:cNvSpPr>
          <p:nvPr/>
        </p:nvSpPr>
        <p:spPr bwMode="auto">
          <a:xfrm>
            <a:off x="533400" y="4478338"/>
            <a:ext cx="3200400" cy="64611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/>
              <a:t>Apologize for the problem and explain why it happened.</a:t>
            </a:r>
          </a:p>
        </p:txBody>
      </p:sp>
      <p:sp>
        <p:nvSpPr>
          <p:cNvPr id="92174" name="TextBox 19"/>
          <p:cNvSpPr txBox="1">
            <a:spLocks noChangeArrowheads="1"/>
          </p:cNvSpPr>
          <p:nvPr/>
        </p:nvSpPr>
        <p:spPr bwMode="auto">
          <a:xfrm>
            <a:off x="4800600" y="4402138"/>
            <a:ext cx="3200400" cy="64611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/>
              <a:t>Ask what the company will do about the problem.</a:t>
            </a:r>
          </a:p>
        </p:txBody>
      </p:sp>
      <p:sp>
        <p:nvSpPr>
          <p:cNvPr id="92175" name="TextBox 20"/>
          <p:cNvSpPr txBox="1">
            <a:spLocks noChangeArrowheads="1"/>
          </p:cNvSpPr>
          <p:nvPr/>
        </p:nvSpPr>
        <p:spPr bwMode="auto">
          <a:xfrm>
            <a:off x="609600" y="5346700"/>
            <a:ext cx="3200400" cy="92392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/>
              <a:t>Make an offer to keep the customer happy (refund / discount / exchange) </a:t>
            </a:r>
          </a:p>
        </p:txBody>
      </p:sp>
      <p:sp>
        <p:nvSpPr>
          <p:cNvPr id="92176" name="TextBox 21"/>
          <p:cNvSpPr txBox="1">
            <a:spLocks noChangeArrowheads="1"/>
          </p:cNvSpPr>
          <p:nvPr/>
        </p:nvSpPr>
        <p:spPr bwMode="auto">
          <a:xfrm>
            <a:off x="4816475" y="5575300"/>
            <a:ext cx="3505200" cy="64611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/>
              <a:t>Accept the offer and thank the person for their help</a:t>
            </a:r>
          </a:p>
        </p:txBody>
      </p:sp>
      <p:cxnSp>
        <p:nvCxnSpPr>
          <p:cNvPr id="18" name="Straight Arrow Connector 17"/>
          <p:cNvCxnSpPr>
            <a:endCxn id="92170" idx="1"/>
          </p:cNvCxnSpPr>
          <p:nvPr/>
        </p:nvCxnSpPr>
        <p:spPr>
          <a:xfrm>
            <a:off x="3795713" y="2052638"/>
            <a:ext cx="1004887" cy="6350"/>
          </a:xfrm>
          <a:prstGeom prst="straightConnector1">
            <a:avLst/>
          </a:prstGeom>
          <a:ln cmpd="sng">
            <a:solidFill>
              <a:srgbClr val="FA410E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0800000" flipV="1">
            <a:off x="3778250" y="2119313"/>
            <a:ext cx="981075" cy="968375"/>
          </a:xfrm>
          <a:prstGeom prst="straightConnector1">
            <a:avLst/>
          </a:prstGeom>
          <a:ln cmpd="sng">
            <a:solidFill>
              <a:srgbClr val="FA410E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706813" y="3240088"/>
            <a:ext cx="1004887" cy="6350"/>
          </a:xfrm>
          <a:prstGeom prst="straightConnector1">
            <a:avLst/>
          </a:prstGeom>
          <a:ln cmpd="sng">
            <a:solidFill>
              <a:srgbClr val="FA410E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3683793" y="3459957"/>
            <a:ext cx="982663" cy="965200"/>
          </a:xfrm>
          <a:prstGeom prst="straightConnector1">
            <a:avLst/>
          </a:prstGeom>
          <a:ln cmpd="sng">
            <a:solidFill>
              <a:srgbClr val="FA410E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3741738" y="4724400"/>
            <a:ext cx="1004887" cy="6350"/>
          </a:xfrm>
          <a:prstGeom prst="straightConnector1">
            <a:avLst/>
          </a:prstGeom>
          <a:ln cmpd="sng">
            <a:solidFill>
              <a:srgbClr val="FA410E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10800000" flipV="1">
            <a:off x="3848100" y="5051425"/>
            <a:ext cx="876300" cy="641350"/>
          </a:xfrm>
          <a:prstGeom prst="straightConnector1">
            <a:avLst/>
          </a:prstGeom>
          <a:ln cmpd="sng">
            <a:solidFill>
              <a:srgbClr val="FA410E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844925" y="6070600"/>
            <a:ext cx="1004888" cy="4763"/>
          </a:xfrm>
          <a:prstGeom prst="straightConnector1">
            <a:avLst/>
          </a:prstGeom>
          <a:ln cmpd="sng">
            <a:solidFill>
              <a:srgbClr val="FA410E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17" descr="MacmillanPhotolibrary_290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988" y="2065338"/>
            <a:ext cx="3263900" cy="461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87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 anchor="t"/>
          <a:lstStyle/>
          <a:p>
            <a:endParaRPr lang="en-US" smtClean="0"/>
          </a:p>
        </p:txBody>
      </p:sp>
      <p:sp>
        <p:nvSpPr>
          <p:cNvPr id="2" name="Content Placeholder 2"/>
          <p:cNvSpPr>
            <a:spLocks noGrp="1"/>
          </p:cNvSpPr>
          <p:nvPr>
            <p:ph sz="quarter" idx="1"/>
          </p:nvPr>
        </p:nvSpPr>
        <p:spPr>
          <a:xfrm>
            <a:off x="138113" y="1414463"/>
            <a:ext cx="8829675" cy="396875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None/>
            </a:pPr>
            <a:r>
              <a:rPr lang="en-GB" sz="2400" smtClean="0"/>
              <a:t>Rank these customer service bad habits (1=the worst)</a:t>
            </a:r>
            <a:endParaRPr lang="en-GB" sz="2800" smtClean="0"/>
          </a:p>
          <a:p>
            <a:endParaRPr lang="en-GB" sz="2800" smtClean="0"/>
          </a:p>
          <a:p>
            <a:endParaRPr lang="en-GB" smtClean="0"/>
          </a:p>
        </p:txBody>
      </p:sp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3940175" y="2057400"/>
            <a:ext cx="5203825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>
                <a:latin typeface="Verdana" pitchFamily="34" charset="0"/>
              </a:rPr>
              <a:t>slow staff</a:t>
            </a:r>
          </a:p>
          <a:p>
            <a:endParaRPr lang="en-GB" sz="2400">
              <a:latin typeface="Verdana" pitchFamily="34" charset="0"/>
            </a:endParaRPr>
          </a:p>
          <a:p>
            <a:r>
              <a:rPr lang="en-GB" sz="2400">
                <a:latin typeface="Verdana" pitchFamily="34" charset="0"/>
              </a:rPr>
              <a:t>rude staff </a:t>
            </a:r>
          </a:p>
          <a:p>
            <a:endParaRPr lang="en-GB" sz="2400">
              <a:latin typeface="Verdana" pitchFamily="34" charset="0"/>
            </a:endParaRPr>
          </a:p>
          <a:p>
            <a:r>
              <a:rPr lang="en-GB" sz="2400">
                <a:latin typeface="Verdana" pitchFamily="34" charset="0"/>
              </a:rPr>
              <a:t>unhelpful staff</a:t>
            </a:r>
          </a:p>
          <a:p>
            <a:endParaRPr lang="en-GB" sz="2400">
              <a:latin typeface="Verdana" pitchFamily="34" charset="0"/>
            </a:endParaRPr>
          </a:p>
          <a:p>
            <a:r>
              <a:rPr lang="en-GB" sz="2400">
                <a:latin typeface="Verdana" pitchFamily="34" charset="0"/>
              </a:rPr>
              <a:t>staff ignoring you</a:t>
            </a:r>
          </a:p>
          <a:p>
            <a:endParaRPr lang="en-GB" sz="2400">
              <a:latin typeface="Verdana" pitchFamily="34" charset="0"/>
            </a:endParaRPr>
          </a:p>
          <a:p>
            <a:r>
              <a:rPr lang="en-GB" sz="2400">
                <a:latin typeface="Verdana" pitchFamily="34" charset="0"/>
              </a:rPr>
              <a:t>staff not giving you an answer</a:t>
            </a:r>
          </a:p>
          <a:p>
            <a:endParaRPr lang="en-GB" sz="2400">
              <a:latin typeface="Verdana" pitchFamily="34" charset="0"/>
            </a:endParaRPr>
          </a:p>
          <a:p>
            <a:r>
              <a:rPr lang="en-GB" sz="2400">
                <a:latin typeface="Verdana" pitchFamily="34" charset="0"/>
              </a:rPr>
              <a:t>being put on hold</a:t>
            </a:r>
          </a:p>
          <a:p>
            <a:endParaRPr lang="en-GB" sz="2400">
              <a:latin typeface="Verdan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1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1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1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1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1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1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1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1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12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12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12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12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 anchor="t"/>
          <a:lstStyle/>
          <a:p>
            <a:endParaRPr lang="en-US" smtClean="0"/>
          </a:p>
        </p:txBody>
      </p:sp>
      <p:pic>
        <p:nvPicPr>
          <p:cNvPr id="94211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1289260" y="1600200"/>
            <a:ext cx="6800429" cy="4495800"/>
          </a:xfrm>
        </p:spPr>
      </p:pic>
      <p:sp>
        <p:nvSpPr>
          <p:cNvPr id="6" name="TextBox 5"/>
          <p:cNvSpPr txBox="1"/>
          <p:nvPr/>
        </p:nvSpPr>
        <p:spPr>
          <a:xfrm>
            <a:off x="1890713" y="2343150"/>
            <a:ext cx="5062537" cy="954088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400" dirty="0">
                <a:latin typeface="+mj-lt"/>
              </a:rPr>
              <a:t>Which are the </a:t>
            </a:r>
            <a:r>
              <a:rPr lang="en-GB" sz="2400" b="1" dirty="0">
                <a:latin typeface="+mj-lt"/>
              </a:rPr>
              <a:t>best</a:t>
            </a:r>
            <a:r>
              <a:rPr lang="en-GB" sz="3200" b="1" dirty="0">
                <a:latin typeface="+mj-lt"/>
              </a:rPr>
              <a:t> </a:t>
            </a:r>
            <a:r>
              <a:rPr lang="en-GB" sz="2400" dirty="0">
                <a:latin typeface="+mj-lt"/>
              </a:rPr>
              <a:t>hotels that you have stayed in?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01813" y="3859213"/>
            <a:ext cx="5202237" cy="954087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400" dirty="0">
                <a:latin typeface="+mj-lt"/>
              </a:rPr>
              <a:t>Which are the </a:t>
            </a:r>
            <a:r>
              <a:rPr lang="en-GB" sz="2400" b="1" dirty="0">
                <a:latin typeface="+mj-lt"/>
              </a:rPr>
              <a:t>worst</a:t>
            </a:r>
            <a:r>
              <a:rPr lang="en-GB" sz="3200" b="1" dirty="0">
                <a:latin typeface="+mj-lt"/>
              </a:rPr>
              <a:t> </a:t>
            </a:r>
            <a:r>
              <a:rPr lang="en-GB" sz="2400" dirty="0">
                <a:latin typeface="+mj-lt"/>
              </a:rPr>
              <a:t>hotels that you have stayed in?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16100" y="5443538"/>
            <a:ext cx="5202238" cy="830262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400" dirty="0">
                <a:latin typeface="+mj-lt"/>
              </a:rPr>
              <a:t>Which hotel would you </a:t>
            </a:r>
            <a:r>
              <a:rPr lang="en-GB" sz="2400" b="1" dirty="0">
                <a:latin typeface="+mj-lt"/>
              </a:rPr>
              <a:t>like</a:t>
            </a:r>
            <a:r>
              <a:rPr lang="en-GB" sz="2400" dirty="0">
                <a:latin typeface="+mj-lt"/>
              </a:rPr>
              <a:t> </a:t>
            </a:r>
          </a:p>
          <a:p>
            <a:pPr algn="ctr">
              <a:defRPr/>
            </a:pPr>
            <a:r>
              <a:rPr lang="en-GB" sz="2400" dirty="0">
                <a:latin typeface="+mj-lt"/>
              </a:rPr>
              <a:t>to stay in?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Listening Exercise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1EF60-E8A3-420B-B78B-E68715F61AEA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Listen</a:t>
            </a:r>
          </a:p>
          <a:p>
            <a:r>
              <a:rPr lang="en-US" dirty="0" smtClean="0"/>
              <a:t>Activity</a:t>
            </a:r>
          </a:p>
          <a:p>
            <a:r>
              <a:rPr lang="en-US" dirty="0" smtClean="0"/>
              <a:t>Answers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7 C’s of Communication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Completeness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Conciseness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Consideration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Concreteness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Clarity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Courtesy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Correctness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CD1EF60-E8A3-420B-B78B-E68715F61AEA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Customer is right or wrong</a:t>
            </a:r>
          </a:p>
          <a:p>
            <a:r>
              <a:rPr lang="en-US" dirty="0" smtClean="0"/>
              <a:t>Bad habits</a:t>
            </a:r>
          </a:p>
          <a:p>
            <a:r>
              <a:rPr lang="en-US" dirty="0" smtClean="0"/>
              <a:t>Countable vs. uncountable</a:t>
            </a:r>
          </a:p>
          <a:p>
            <a:r>
              <a:rPr lang="en-US" dirty="0" smtClean="0"/>
              <a:t>Listening Activity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99</TotalTime>
  <Words>2149</Words>
  <Application>Microsoft Office PowerPoint</Application>
  <PresentationFormat>On-screen Show (4:3)</PresentationFormat>
  <Paragraphs>426</Paragraphs>
  <Slides>54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Median</vt:lpstr>
      <vt:lpstr>Business English lecture 4</vt:lpstr>
      <vt:lpstr>SYNOPSIS</vt:lpstr>
      <vt:lpstr>Language</vt:lpstr>
      <vt:lpstr>7 C’s of Communication</vt:lpstr>
      <vt:lpstr>The seven C’s</vt:lpstr>
      <vt:lpstr>Seven C’s of Effective Communication</vt:lpstr>
      <vt:lpstr>1) Completeness</vt:lpstr>
      <vt:lpstr>Five W’s</vt:lpstr>
      <vt:lpstr>Conclusion of completeness</vt:lpstr>
      <vt:lpstr>2) Conciseness</vt:lpstr>
      <vt:lpstr> How To achieve the conciseness ?</vt:lpstr>
      <vt:lpstr>Avoid Wordy Expression</vt:lpstr>
      <vt:lpstr>Include only relevant information</vt:lpstr>
      <vt:lpstr>Avoid un-necessary Repetition</vt:lpstr>
      <vt:lpstr>Some ways to eliminate unnecessary words</vt:lpstr>
      <vt:lpstr>3) Consideration</vt:lpstr>
      <vt:lpstr>Three specific ways to indicate consideration</vt:lpstr>
      <vt:lpstr>Slide 18</vt:lpstr>
      <vt:lpstr>Slide 19</vt:lpstr>
      <vt:lpstr>Slide 20</vt:lpstr>
      <vt:lpstr>4) Concreteness</vt:lpstr>
      <vt:lpstr>Slide 22</vt:lpstr>
      <vt:lpstr>Slide 23</vt:lpstr>
      <vt:lpstr>5) Clarity</vt:lpstr>
      <vt:lpstr>Accurately is purpose of clarity </vt:lpstr>
      <vt:lpstr>Slide 26</vt:lpstr>
      <vt:lpstr>Slide 27</vt:lpstr>
      <vt:lpstr>Slide 28</vt:lpstr>
      <vt:lpstr>Courtesy</vt:lpstr>
      <vt:lpstr>How to generate a  Courteous Tone ?</vt:lpstr>
      <vt:lpstr>Thoughtfulness and Appreciation  Writers who send cordial, courteous messages of deserved congratulations and appreciation (to a person inside &amp; outside) help to build goodwill. The value of goodwill or public esteem for the firm may be worth thousands of dollars.</vt:lpstr>
      <vt:lpstr>Slide 32</vt:lpstr>
      <vt:lpstr>7) Correctness</vt:lpstr>
      <vt:lpstr>Use the right Level of Language</vt:lpstr>
      <vt:lpstr>Formal and Informal Words</vt:lpstr>
      <vt:lpstr>Substandard Language</vt:lpstr>
      <vt:lpstr>Facts and Figures Accuracy</vt:lpstr>
      <vt:lpstr>Proper Use of Confusing Words !</vt:lpstr>
      <vt:lpstr>Business Language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Listening Exercise</vt:lpstr>
      <vt:lpstr>Slide 52</vt:lpstr>
      <vt:lpstr>Review</vt:lpstr>
      <vt:lpstr>Review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English lecture 4</dc:title>
  <dc:creator>NTS</dc:creator>
  <cp:lastModifiedBy>NTS</cp:lastModifiedBy>
  <cp:revision>8</cp:revision>
  <dcterms:created xsi:type="dcterms:W3CDTF">2014-03-20T10:43:35Z</dcterms:created>
  <dcterms:modified xsi:type="dcterms:W3CDTF">2014-03-20T12:24:41Z</dcterms:modified>
</cp:coreProperties>
</file>