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50"/>
  </p:notesMasterIdLst>
  <p:sldIdLst>
    <p:sldId id="256" r:id="rId2"/>
    <p:sldId id="354" r:id="rId3"/>
    <p:sldId id="355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6" r:id="rId15"/>
    <p:sldId id="318" r:id="rId16"/>
    <p:sldId id="319" r:id="rId17"/>
    <p:sldId id="320" r:id="rId18"/>
    <p:sldId id="321" r:id="rId19"/>
    <p:sldId id="322" r:id="rId20"/>
    <p:sldId id="358" r:id="rId21"/>
    <p:sldId id="323" r:id="rId22"/>
    <p:sldId id="324" r:id="rId23"/>
    <p:sldId id="325" r:id="rId24"/>
    <p:sldId id="330" r:id="rId25"/>
    <p:sldId id="357" r:id="rId26"/>
    <p:sldId id="332" r:id="rId27"/>
    <p:sldId id="333" r:id="rId28"/>
    <p:sldId id="334" r:id="rId29"/>
    <p:sldId id="335" r:id="rId30"/>
    <p:sldId id="336" r:id="rId31"/>
    <p:sldId id="337" r:id="rId32"/>
    <p:sldId id="339" r:id="rId33"/>
    <p:sldId id="340" r:id="rId34"/>
    <p:sldId id="257" r:id="rId35"/>
    <p:sldId id="359" r:id="rId36"/>
    <p:sldId id="258" r:id="rId37"/>
    <p:sldId id="259" r:id="rId38"/>
    <p:sldId id="260" r:id="rId39"/>
    <p:sldId id="261" r:id="rId40"/>
    <p:sldId id="262" r:id="rId41"/>
    <p:sldId id="263" r:id="rId42"/>
    <p:sldId id="264" r:id="rId43"/>
    <p:sldId id="265" r:id="rId44"/>
    <p:sldId id="266" r:id="rId45"/>
    <p:sldId id="267" r:id="rId46"/>
    <p:sldId id="268" r:id="rId47"/>
    <p:sldId id="269" r:id="rId48"/>
    <p:sldId id="36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0E7AA-AB78-4584-B887-C056B8FBDEEE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F14A1-2663-42F0-A40F-30FA5685416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531568F-5656-4B06-9D02-0C3B5FCDEB6B}" type="slidenum">
              <a:rPr lang="en-GB" smtClean="0">
                <a:latin typeface="Arial" charset="0"/>
              </a:rPr>
              <a:pPr/>
              <a:t>4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1. A visual warmer based around pictures of four countries - Japan,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India, US and Russia? (bit sterotypical but thought easier to represent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with pics)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'Which countries would you like and not like to go and work in?'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(SB p7)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 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Nice idea. I would keep this as 'Which country would you like to work in and why?' to avoid any brutal negatives in a multilingual class. I know they will arise, but best not be seen encouraging them! Perhaps add a few more countries such as Spain or Australia? Ss can guess the countries from the pics first.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2D4D2D-44E6-4767-942D-757EBD6E2D3B}" type="slidenum">
              <a:rPr lang="en-GB" smtClean="0">
                <a:latin typeface="Arial" charset="0"/>
              </a:rPr>
              <a:pPr/>
              <a:t>5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1. A visual warmer based around pictures of four countries - Japan,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India, US and Russia? (bit sterotypical but thought easier to represent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with pics)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'Which countries would you like and not like to go and work in?'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(SB p7)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 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Nice idea. I would keep this as 'Which country would you like to work in and why?' to avoid any brutal negatives in a multilingual class. I know they will arise, but best not be seen encouraging them! Perhaps add a few more countries such as Spain or Australia? Ss can guess the countries from the pics first.</a:t>
            </a: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EAEE1CD-35F1-4805-BCF1-D5AC06259A30}" type="slidenum">
              <a:rPr lang="en-GB" smtClean="0">
                <a:latin typeface="Arial" charset="0"/>
              </a:rPr>
              <a:pPr/>
              <a:t>6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26468E5-52A1-498C-AB42-6CFA1374F04D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DAFCC4B-8F83-4048-AEA1-C0170079C76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FF7A0A-3FB5-4B24-B0C2-02E067B20D1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2F25767-53C9-4FBD-A3A9-F62079B7DB1E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574D97E-7FC7-416C-BA2C-4FDBC3F1A63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452693B-C9E5-427E-8360-69EB4495C44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B6B3E0-22F0-448A-852A-B860CF5F7A0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3787BC-1535-4230-AEA9-CDD6AC976733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900" b="1" dirty="0"/>
              <a:t>(read through choices) – by a show of hands, who thinks A) is the best answer?  B)?  C)?</a:t>
            </a:r>
          </a:p>
          <a:p>
            <a:pPr eaLnBrk="1" hangingPunct="1">
              <a:spcBef>
                <a:spcPct val="0"/>
              </a:spcBef>
            </a:pPr>
            <a:endParaRPr lang="en-US" sz="900" b="1" dirty="0"/>
          </a:p>
          <a:p>
            <a:pPr eaLnBrk="1" hangingPunct="1">
              <a:spcBef>
                <a:spcPct val="0"/>
              </a:spcBef>
            </a:pPr>
            <a:r>
              <a:rPr lang="en-US" b="1" u="sng" dirty="0" smtClean="0"/>
              <a:t>Question 1</a:t>
            </a:r>
          </a:p>
          <a:p>
            <a:pPr eaLnBrk="1" hangingPunct="1">
              <a:spcBef>
                <a:spcPct val="0"/>
              </a:spcBef>
            </a:pPr>
            <a:endParaRPr lang="en-US" b="1" u="sng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___  A.  When conversing with others, I usually do most of the talking.</a:t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___  B.  When conversing with others, I usually let the other person do most of the talking.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___  C.  When conversing with others, I try to equalize my participation in the conversation.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b="1" dirty="0" smtClean="0"/>
              <a:t>Best answer:  c.   Conversations should be a balanced two-way flow of dialogue.</a:t>
            </a:r>
          </a:p>
          <a:p>
            <a:pPr eaLnBrk="1" hangingPunct="1">
              <a:spcBef>
                <a:spcPct val="0"/>
              </a:spcBef>
            </a:pPr>
            <a:endParaRPr lang="en-US" b="1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Correct Answer??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15C7955-1526-4D6C-B29E-FF3935EA41ED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Answer??</a:t>
            </a: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FAC2FF9-767C-4EB2-BB3A-13BD20FAE199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EDF938-CA98-4869-9C21-F4E7D52DF547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D9F5BBA-9E89-4702-ADE9-176672392C36}" type="slidenum">
              <a:rPr lang="en-US" smtClean="0">
                <a:solidFill>
                  <a:srgbClr val="000000"/>
                </a:solidFill>
              </a:rPr>
              <a:pPr/>
              <a:t>34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2403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04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02405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06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07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2408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C15B3EA-228A-4DCE-A589-DD18B666C3F0}" type="slidenum">
              <a:rPr lang="en-US" smtClean="0">
                <a:solidFill>
                  <a:srgbClr val="000000"/>
                </a:solidFill>
              </a:rPr>
              <a:pPr/>
              <a:t>36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3427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3428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103429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3430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3431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3432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5EB9377-56ED-42D8-914A-BE72E6B2537A}" type="slidenum">
              <a:rPr lang="en-US" smtClean="0">
                <a:solidFill>
                  <a:srgbClr val="000000"/>
                </a:solidFill>
              </a:rPr>
              <a:pPr/>
              <a:t>37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4451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4452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104453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4454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4455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4456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5F79928-62EC-405D-94EC-A80C0270C836}" type="slidenum">
              <a:rPr lang="en-US" smtClean="0">
                <a:solidFill>
                  <a:srgbClr val="000000"/>
                </a:solidFill>
              </a:rPr>
              <a:pPr/>
              <a:t>38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5475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5476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05477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5478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5479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5480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F7ECD8-F56F-4E9C-811F-5D6552A762F2}" type="slidenum">
              <a:rPr lang="en-US" smtClean="0">
                <a:solidFill>
                  <a:srgbClr val="000000"/>
                </a:solidFill>
              </a:rPr>
              <a:pPr/>
              <a:t>39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6499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6500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106501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6502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6503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6504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B4198DC-A4E6-4AEE-930E-B20E1AA1CFB7}" type="slidenum">
              <a:rPr lang="en-US" smtClean="0">
                <a:solidFill>
                  <a:srgbClr val="000000"/>
                </a:solidFill>
              </a:rPr>
              <a:pPr/>
              <a:t>40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7523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7524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11</a:t>
            </a:r>
          </a:p>
        </p:txBody>
      </p:sp>
      <p:sp>
        <p:nvSpPr>
          <p:cNvPr id="107525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7526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7527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7528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054BCA5-8662-4517-BD57-55464106C122}" type="slidenum">
              <a:rPr lang="en-US" smtClean="0">
                <a:solidFill>
                  <a:srgbClr val="000000"/>
                </a:solidFill>
              </a:rPr>
              <a:pPr/>
              <a:t>41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8547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48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12</a:t>
            </a:r>
          </a:p>
        </p:txBody>
      </p:sp>
      <p:sp>
        <p:nvSpPr>
          <p:cNvPr id="108549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0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1" name="Rectangle 6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2" name="Rectangle 7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23</a:t>
            </a:r>
          </a:p>
        </p:txBody>
      </p:sp>
      <p:sp>
        <p:nvSpPr>
          <p:cNvPr id="108553" name="Rectangle 8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4" name="Rectangle 9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5" name="Rectangle 10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6" name="Rectangle 11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23</a:t>
            </a:r>
          </a:p>
        </p:txBody>
      </p:sp>
      <p:sp>
        <p:nvSpPr>
          <p:cNvPr id="108557" name="Rectangle 12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8" name="Rectangle 13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8559" name="Rectangle 14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  <p:sp>
        <p:nvSpPr>
          <p:cNvPr id="108560" name="Rectangle 15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C169C17-61E3-4744-9686-A61464667917}" type="slidenum">
              <a:rPr lang="en-US" smtClean="0">
                <a:solidFill>
                  <a:srgbClr val="000000"/>
                </a:solidFill>
              </a:rPr>
              <a:pPr/>
              <a:t>42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9571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9572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13</a:t>
            </a:r>
          </a:p>
        </p:txBody>
      </p:sp>
      <p:sp>
        <p:nvSpPr>
          <p:cNvPr id="109573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9574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9575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09576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8039F7D-6246-46C3-BBAB-CAAB7C196D66}" type="slidenum">
              <a:rPr lang="en-US" smtClean="0">
                <a:solidFill>
                  <a:srgbClr val="000000"/>
                </a:solidFill>
              </a:rPr>
              <a:pPr/>
              <a:t>43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0595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0596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14</a:t>
            </a:r>
          </a:p>
        </p:txBody>
      </p:sp>
      <p:sp>
        <p:nvSpPr>
          <p:cNvPr id="110597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0598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0599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10600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21ED0E9-8EB3-4545-B9CB-3A1E2E58F5FA}" type="slidenum">
              <a:rPr lang="en-US" smtClean="0">
                <a:solidFill>
                  <a:srgbClr val="000000"/>
                </a:solidFill>
              </a:rPr>
              <a:pPr/>
              <a:t>44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1619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1620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15</a:t>
            </a:r>
          </a:p>
        </p:txBody>
      </p:sp>
      <p:sp>
        <p:nvSpPr>
          <p:cNvPr id="111621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1622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1623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11624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75B1D2F-6658-4952-84CC-261803A803E9}" type="slidenum">
              <a:rPr lang="en-US" smtClean="0">
                <a:solidFill>
                  <a:srgbClr val="000000"/>
                </a:solidFill>
              </a:rPr>
              <a:pPr/>
              <a:t>45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2644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16</a:t>
            </a:r>
          </a:p>
        </p:txBody>
      </p:sp>
      <p:sp>
        <p:nvSpPr>
          <p:cNvPr id="112645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2646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2647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12648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DE86CB3-C2A9-4033-A25A-8D88EBA438CE}" type="slidenum">
              <a:rPr lang="en-US" smtClean="0">
                <a:solidFill>
                  <a:srgbClr val="000000"/>
                </a:solidFill>
              </a:rPr>
              <a:pPr/>
              <a:t>46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3667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3668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16</a:t>
            </a:r>
          </a:p>
        </p:txBody>
      </p:sp>
      <p:sp>
        <p:nvSpPr>
          <p:cNvPr id="113669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3670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3671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13672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FC86CF0-0D6B-4334-8CDA-4A8BFC75AC2A}" type="slidenum">
              <a:rPr lang="en-US" smtClean="0">
                <a:solidFill>
                  <a:srgbClr val="000000"/>
                </a:solidFill>
              </a:rPr>
              <a:pPr/>
              <a:t>47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4691" name="Rectangle 2"/>
          <p:cNvSpPr>
            <a:spLocks noChangeArrowheads="1"/>
          </p:cNvSpPr>
          <p:nvPr/>
        </p:nvSpPr>
        <p:spPr bwMode="auto">
          <a:xfrm>
            <a:off x="3885903" y="1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4692" name="Rectangle 3"/>
          <p:cNvSpPr>
            <a:spLocks noChangeArrowheads="1"/>
          </p:cNvSpPr>
          <p:nvPr/>
        </p:nvSpPr>
        <p:spPr bwMode="auto">
          <a:xfrm>
            <a:off x="3885903" y="8687405"/>
            <a:ext cx="2972097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49" tIns="0" rIns="19049" bIns="0" anchor="b"/>
          <a:lstStyle/>
          <a:p>
            <a:pPr algn="r"/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</a:rPr>
              <a:t>17</a:t>
            </a:r>
          </a:p>
        </p:txBody>
      </p:sp>
      <p:sp>
        <p:nvSpPr>
          <p:cNvPr id="114693" name="Rectangle 4"/>
          <p:cNvSpPr>
            <a:spLocks noChangeArrowheads="1"/>
          </p:cNvSpPr>
          <p:nvPr/>
        </p:nvSpPr>
        <p:spPr bwMode="auto">
          <a:xfrm>
            <a:off x="0" y="8687405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4694" name="Rectangle 5"/>
          <p:cNvSpPr>
            <a:spLocks noChangeArrowheads="1"/>
          </p:cNvSpPr>
          <p:nvPr/>
        </p:nvSpPr>
        <p:spPr bwMode="auto">
          <a:xfrm>
            <a:off x="0" y="1"/>
            <a:ext cx="2972098" cy="4565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1432" tIns="45716" rIns="91432" bIns="45716" anchor="ctr"/>
          <a:lstStyle/>
          <a:p>
            <a:pPr eaLnBrk="1" hangingPunct="1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4695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2950" cy="3416300"/>
          </a:xfrm>
          <a:solidFill>
            <a:srgbClr val="FFFFFF"/>
          </a:solidFill>
          <a:ln w="12700" cap="flat"/>
        </p:spPr>
      </p:sp>
      <p:sp>
        <p:nvSpPr>
          <p:cNvPr id="114696" name="Rectangle 7"/>
          <p:cNvSpPr>
            <a:spLocks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 lIns="90480" tIns="44446" rIns="90480" bIns="44446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09625" y="2138363"/>
            <a:ext cx="3902075" cy="38814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864100" y="2138363"/>
            <a:ext cx="3903663" cy="3881437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134F584-8D7D-40DD-A90F-F82B83CCD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09625" y="2138363"/>
            <a:ext cx="3902075" cy="3881437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4100" y="2138363"/>
            <a:ext cx="3903663" cy="38814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22752BF-6139-4AEE-A68B-EA1773BB9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09625" y="2138363"/>
            <a:ext cx="7958138" cy="3881437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5FFDBDE-D397-41FA-ADBE-800427A75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549BCC-E69E-4C0A-967E-ABD3F18D9BA4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C6192E5-BE0F-4D55-A7D0-3E71168DF4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2/Michael-Worksheet.pdf" TargetMode="External"/><Relationship Id="rId2" Type="http://schemas.openxmlformats.org/officeDocument/2006/relationships/hyperlink" Target="2/Michael-Intermediate.mp3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 </a:t>
            </a:r>
            <a:br>
              <a:rPr lang="en-US" dirty="0" smtClean="0"/>
            </a:br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SYNOPSIS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Language Expansion Activity continues</a:t>
            </a:r>
          </a:p>
          <a:p>
            <a:r>
              <a:rPr lang="en-US" dirty="0" smtClean="0"/>
              <a:t>Listening Exercise</a:t>
            </a:r>
          </a:p>
          <a:p>
            <a:r>
              <a:rPr lang="en-US" dirty="0" smtClean="0"/>
              <a:t>Communication: Discernment vs. dialogue </a:t>
            </a:r>
          </a:p>
          <a:p>
            <a:r>
              <a:rPr lang="en-US" dirty="0" smtClean="0"/>
              <a:t>Forms of Communication: Formal vs. Informal</a:t>
            </a:r>
          </a:p>
          <a:p>
            <a:r>
              <a:rPr lang="en-US" dirty="0" smtClean="0"/>
              <a:t>Non-verbal Communication</a:t>
            </a:r>
          </a:p>
          <a:p>
            <a:r>
              <a:rPr lang="en-US" dirty="0" smtClean="0"/>
              <a:t>Communication in Crises</a:t>
            </a:r>
          </a:p>
          <a:p>
            <a:r>
              <a:rPr lang="en-US" dirty="0" smtClean="0"/>
              <a:t>Defensive vs. Non-defensive Communication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Expansion Activity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4071938" y="5715000"/>
            <a:ext cx="1500187" cy="685800"/>
            <a:chOff x="3857620" y="5715016"/>
            <a:chExt cx="1500198" cy="428628"/>
          </a:xfrm>
        </p:grpSpPr>
        <p:sp>
          <p:nvSpPr>
            <p:cNvPr id="43" name="Rounded Rectangular Callout 42"/>
            <p:cNvSpPr/>
            <p:nvPr/>
          </p:nvSpPr>
          <p:spPr>
            <a:xfrm>
              <a:off x="3929058" y="5715016"/>
              <a:ext cx="1428760" cy="428628"/>
            </a:xfrm>
            <a:prstGeom prst="wedgeRoundRectCallout">
              <a:avLst>
                <a:gd name="adj1" fmla="val 43167"/>
                <a:gd name="adj2" fmla="val 83833"/>
                <a:gd name="adj3" fmla="val 16667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0440" name="TextBox 43"/>
            <p:cNvSpPr txBox="1">
              <a:spLocks noChangeArrowheads="1"/>
            </p:cNvSpPr>
            <p:nvPr/>
          </p:nvSpPr>
          <p:spPr bwMode="auto">
            <a:xfrm>
              <a:off x="3857620" y="5822626"/>
              <a:ext cx="1500198" cy="192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>
                  <a:latin typeface="Broadway" pitchFamily="82" charset="0"/>
                </a:rPr>
                <a:t>You have to... </a:t>
              </a:r>
            </a:p>
          </p:txBody>
        </p:sp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3BF6A786-F60C-48EC-B3C7-7F53ECA875DE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6042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28625" y="1500188"/>
            <a:ext cx="7786688" cy="3571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400" smtClean="0"/>
              <a:t>1. You might have to pay two month’s rent as a deposit before you move into a flat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28625" y="2195513"/>
            <a:ext cx="51435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3. You can have an overdraft for free with most banks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28625" y="1838325"/>
            <a:ext cx="7643813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2. When you move out of a flat your landlord will check the inventory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28625" y="2508250"/>
            <a:ext cx="7500938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4. You can use your bank card from home to withdraw money from a </a:t>
            </a:r>
            <a:r>
              <a:rPr lang="en-US" sz="1400" kern="0" dirty="0" err="1">
                <a:latin typeface="+mn-lt"/>
              </a:rPr>
              <a:t>cashpoint</a:t>
            </a: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28625" y="3163888"/>
            <a:ext cx="8258175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6. Most employers include medical insurance as part of their employment package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28625" y="2863850"/>
            <a:ext cx="67722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5. You need to be registered with a doctor to get medical treatment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28625" y="3532188"/>
            <a:ext cx="81153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/>
              <a:t>7</a:t>
            </a:r>
            <a:r>
              <a:rPr lang="en-US" sz="1400" kern="0" dirty="0">
                <a:latin typeface="+mn-lt"/>
              </a:rPr>
              <a:t>. Using top-ups means you don’t need to sign a contract for your mobile phone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28625" y="3846513"/>
            <a:ext cx="78581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8. You need to check that there is broadband access in the area where you live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                     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8625" y="4286250"/>
            <a:ext cx="8215313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F0000"/>
                </a:solidFill>
                <a:latin typeface="+mn-lt"/>
              </a:rPr>
              <a:t>Which pieces of advice are true for your country?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8625" y="4708525"/>
            <a:ext cx="8215313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F0000"/>
                </a:solidFill>
                <a:latin typeface="+mn-lt"/>
              </a:rPr>
              <a:t>Which are different?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8625" y="5130800"/>
            <a:ext cx="8215313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F0000"/>
                </a:solidFill>
                <a:latin typeface="+mn-lt"/>
              </a:rPr>
              <a:t>What other advice and information could you give?</a:t>
            </a:r>
          </a:p>
        </p:txBody>
      </p:sp>
      <p:sp>
        <p:nvSpPr>
          <p:cNvPr id="36" name="Rounded Rectangular Callout 35"/>
          <p:cNvSpPr/>
          <p:nvPr/>
        </p:nvSpPr>
        <p:spPr>
          <a:xfrm>
            <a:off x="428625" y="5715000"/>
            <a:ext cx="936625" cy="67468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200" i="1" dirty="0">
                <a:solidFill>
                  <a:schemeClr val="bg1"/>
                </a:solidFill>
                <a:latin typeface="Andalus" pitchFamily="2" charset="-78"/>
                <a:cs typeface="Andalus" pitchFamily="2" charset="-78"/>
              </a:rPr>
              <a:t>You don’t need to </a:t>
            </a:r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1500188" y="6072188"/>
            <a:ext cx="1214437" cy="714375"/>
            <a:chOff x="1500166" y="6072230"/>
            <a:chExt cx="1214446" cy="714356"/>
          </a:xfrm>
        </p:grpSpPr>
        <p:sp>
          <p:nvSpPr>
            <p:cNvPr id="37" name="Oval Callout 36"/>
            <p:cNvSpPr/>
            <p:nvPr/>
          </p:nvSpPr>
          <p:spPr>
            <a:xfrm>
              <a:off x="1500166" y="6072230"/>
              <a:ext cx="1071570" cy="714356"/>
            </a:xfrm>
            <a:prstGeom prst="wedgeEllipseCallout">
              <a:avLst>
                <a:gd name="adj1" fmla="val 41033"/>
                <a:gd name="adj2" fmla="val 66056"/>
              </a:avLst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500166" y="6256374"/>
              <a:ext cx="1214446" cy="276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GB" sz="1200" dirty="0">
                  <a:solidFill>
                    <a:schemeClr val="bg1"/>
                  </a:solidFill>
                  <a:latin typeface="+mn-lt"/>
                </a:rPr>
                <a:t>you need to</a:t>
              </a:r>
            </a:p>
          </p:txBody>
        </p:sp>
      </p:grpSp>
      <p:sp>
        <p:nvSpPr>
          <p:cNvPr id="42" name="Rectangular Callout 41"/>
          <p:cNvSpPr/>
          <p:nvPr/>
        </p:nvSpPr>
        <p:spPr>
          <a:xfrm>
            <a:off x="3000375" y="5857875"/>
            <a:ext cx="923925" cy="774700"/>
          </a:xfrm>
          <a:prstGeom prst="wedgeRectCallou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It’s a good idea to</a:t>
            </a:r>
          </a:p>
        </p:txBody>
      </p:sp>
      <p:sp>
        <p:nvSpPr>
          <p:cNvPr id="45" name="Oval Callout 44"/>
          <p:cNvSpPr/>
          <p:nvPr/>
        </p:nvSpPr>
        <p:spPr>
          <a:xfrm>
            <a:off x="5715000" y="5572125"/>
            <a:ext cx="1571625" cy="1000125"/>
          </a:xfrm>
          <a:prstGeom prst="wedgeEllipseCallout">
            <a:avLst/>
          </a:prstGeom>
          <a:solidFill>
            <a:srgbClr val="FFC00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rgbClr val="FF0000"/>
                </a:solidFill>
              </a:rPr>
              <a:t>You’d better...</a:t>
            </a:r>
          </a:p>
        </p:txBody>
      </p:sp>
      <p:sp>
        <p:nvSpPr>
          <p:cNvPr id="46" name="Rectangular Callout 45"/>
          <p:cNvSpPr/>
          <p:nvPr/>
        </p:nvSpPr>
        <p:spPr>
          <a:xfrm>
            <a:off x="7715250" y="5715000"/>
            <a:ext cx="1071563" cy="642938"/>
          </a:xfrm>
          <a:prstGeom prst="wedgeRectCallout">
            <a:avLst>
              <a:gd name="adj1" fmla="val 36824"/>
              <a:gd name="adj2" fmla="val 85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b="1" dirty="0">
                <a:solidFill>
                  <a:schemeClr val="accent2"/>
                </a:solidFill>
                <a:latin typeface="Bradley Hand ITC" pitchFamily="66" charset="0"/>
              </a:rPr>
              <a:t>You must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6" grpId="0" animBg="1"/>
      <p:bldP spid="42" grpId="0" animBg="1"/>
      <p:bldP spid="45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17"/>
          <p:cNvSpPr txBox="1">
            <a:spLocks noChangeArrowheads="1"/>
          </p:cNvSpPr>
          <p:nvPr/>
        </p:nvSpPr>
        <p:spPr bwMode="auto">
          <a:xfrm>
            <a:off x="434975" y="5359400"/>
            <a:ext cx="8124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____________________________________________________________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F7682C73-CCD2-4C4A-B200-C5A348E66572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381000"/>
            <a:ext cx="8572500" cy="6048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400" b="1" smtClean="0"/>
              <a:t>Question forms- Use the present simple to make questions for these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625" y="2063750"/>
            <a:ext cx="76438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1. From a small village in south west France called </a:t>
            </a:r>
            <a:r>
              <a:rPr lang="en-GB" sz="1400" dirty="0" err="1">
                <a:latin typeface="+mn-lt"/>
              </a:rPr>
              <a:t>Marsac</a:t>
            </a:r>
            <a:r>
              <a:rPr lang="en-GB" sz="1400" dirty="0">
                <a:latin typeface="+mn-lt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600" y="5011738"/>
            <a:ext cx="76438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5. Usually by bus, but if the weather is really good I sometimes walk.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7050" y="5699125"/>
            <a:ext cx="76438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6. I usually go on holiday in June.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625" y="2825750"/>
            <a:ext cx="76438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2. Usually at 9am but sometimes at about 8.45.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" y="3527425"/>
            <a:ext cx="8089900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3. Languages? English and French quite fluently and also a bit of Chinese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88" y="4278313"/>
            <a:ext cx="7643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4. In a small apartment near the centre of town. </a:t>
            </a:r>
          </a:p>
        </p:txBody>
      </p:sp>
      <p:sp>
        <p:nvSpPr>
          <p:cNvPr id="61450" name="TextBox 12"/>
          <p:cNvSpPr txBox="1">
            <a:spLocks noChangeArrowheads="1"/>
          </p:cNvSpPr>
          <p:nvPr/>
        </p:nvSpPr>
        <p:spPr bwMode="auto">
          <a:xfrm>
            <a:off x="428625" y="1668463"/>
            <a:ext cx="81248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</a:t>
            </a:r>
          </a:p>
        </p:txBody>
      </p:sp>
      <p:sp>
        <p:nvSpPr>
          <p:cNvPr id="61451" name="TextBox 13"/>
          <p:cNvSpPr txBox="1">
            <a:spLocks noChangeArrowheads="1"/>
          </p:cNvSpPr>
          <p:nvPr/>
        </p:nvSpPr>
        <p:spPr bwMode="auto">
          <a:xfrm>
            <a:off x="428625" y="2436813"/>
            <a:ext cx="8124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____________________________________________________________</a:t>
            </a:r>
          </a:p>
        </p:txBody>
      </p:sp>
      <p:sp>
        <p:nvSpPr>
          <p:cNvPr id="61452" name="TextBox 14"/>
          <p:cNvSpPr txBox="1">
            <a:spLocks noChangeArrowheads="1"/>
          </p:cNvSpPr>
          <p:nvPr/>
        </p:nvSpPr>
        <p:spPr bwMode="auto">
          <a:xfrm>
            <a:off x="438150" y="3175000"/>
            <a:ext cx="8124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____________________________________________________________</a:t>
            </a:r>
          </a:p>
        </p:txBody>
      </p:sp>
      <p:sp>
        <p:nvSpPr>
          <p:cNvPr id="61453" name="TextBox 15"/>
          <p:cNvSpPr txBox="1">
            <a:spLocks noChangeArrowheads="1"/>
          </p:cNvSpPr>
          <p:nvPr/>
        </p:nvSpPr>
        <p:spPr bwMode="auto">
          <a:xfrm>
            <a:off x="482600" y="6029325"/>
            <a:ext cx="8124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7050" y="6329363"/>
            <a:ext cx="76438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latin typeface="+mn-lt"/>
              </a:rPr>
              <a:t>7. Sometimes in the company canteen, but more often I go to the cafe round the corner.</a:t>
            </a:r>
          </a:p>
        </p:txBody>
      </p:sp>
      <p:sp>
        <p:nvSpPr>
          <p:cNvPr id="61455" name="TextBox 16"/>
          <p:cNvSpPr txBox="1">
            <a:spLocks noChangeArrowheads="1"/>
          </p:cNvSpPr>
          <p:nvPr/>
        </p:nvSpPr>
        <p:spPr bwMode="auto">
          <a:xfrm>
            <a:off x="527050" y="3876675"/>
            <a:ext cx="8124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____________________________________________________________</a:t>
            </a:r>
          </a:p>
        </p:txBody>
      </p:sp>
      <p:sp>
        <p:nvSpPr>
          <p:cNvPr id="61456" name="TextBox 18"/>
          <p:cNvSpPr txBox="1">
            <a:spLocks noChangeArrowheads="1"/>
          </p:cNvSpPr>
          <p:nvPr/>
        </p:nvSpPr>
        <p:spPr bwMode="auto">
          <a:xfrm>
            <a:off x="438150" y="4640263"/>
            <a:ext cx="81248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____________________________________________________________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08000" y="1660525"/>
            <a:ext cx="452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Where do you come from?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7838" y="2378075"/>
            <a:ext cx="4521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What time do you usually start work at?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15925" y="3108325"/>
            <a:ext cx="4521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What languages can you speak?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31800" y="3825875"/>
            <a:ext cx="4521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Where do you live?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31800" y="4602163"/>
            <a:ext cx="4521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How do you come to work/school?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77838" y="5303838"/>
            <a:ext cx="4521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When do you usually go on holiday?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77838" y="5959475"/>
            <a:ext cx="4521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i="1">
                <a:solidFill>
                  <a:schemeClr val="accent2"/>
                </a:solidFill>
              </a:rPr>
              <a:t>Where do you have lunch?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0" descr="MacmillanPhotolibrary_2916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8" y="4257675"/>
            <a:ext cx="31369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36"/>
          <p:cNvSpPr/>
          <p:nvPr/>
        </p:nvSpPr>
        <p:spPr>
          <a:xfrm>
            <a:off x="6546850" y="1404938"/>
            <a:ext cx="1652588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Halloween USA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69175" y="5321300"/>
            <a:ext cx="1119188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Harvest Festival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46538" y="4152900"/>
            <a:ext cx="1439862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rgbClr val="FA410E"/>
                </a:solidFill>
                <a:latin typeface="+mn-lt"/>
              </a:rPr>
              <a:t>Describe a local custom or festival in your home town</a:t>
            </a:r>
          </a:p>
        </p:txBody>
      </p:sp>
      <p:pic>
        <p:nvPicPr>
          <p:cNvPr id="62470" name="Picture 14" descr="MacmillanPhotolibrary_185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6488" y="1577975"/>
            <a:ext cx="2849562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15" descr="MacmillanPhotolibrary_99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438" y="1522413"/>
            <a:ext cx="263207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16" descr="MacmillanPhotolibrary_295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32625" y="1466850"/>
            <a:ext cx="1581150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3" name="Picture 17" descr="MacmillanPhotolibrary_2498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8213" y="4502150"/>
            <a:ext cx="29019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692525" y="3584575"/>
            <a:ext cx="2686050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3200" dirty="0">
                <a:latin typeface="+mj-lt"/>
                <a:ea typeface="Verdana" pitchFamily="34" charset="0"/>
                <a:cs typeface="Verdana" pitchFamily="34" charset="0"/>
              </a:rPr>
              <a:t>Customs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975" y="2640013"/>
            <a:ext cx="25241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Bullfighting, Spain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90963" y="1866900"/>
            <a:ext cx="25241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Throwing the bouquet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54850" y="3148013"/>
            <a:ext cx="1652588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Halloween USA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9775" y="4940300"/>
            <a:ext cx="1119188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Chinese New Year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35675" y="4498975"/>
            <a:ext cx="1371600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Japanese Tea Ceremony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826F275F-0A2C-44F0-8388-835174AAB1A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0" grpId="0"/>
      <p:bldP spid="12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anchor="t"/>
          <a:lstStyle/>
          <a:p>
            <a:pPr eaLnBrk="1" hangingPunct="1"/>
            <a:r>
              <a:rPr lang="en-GB" smtClean="0"/>
              <a:t> </a:t>
            </a:r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6E325B8C-62CB-4AD8-BF13-D467C97CCDDC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06400" y="2451100"/>
            <a:ext cx="4114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2. meeting It’s been nice you.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06400" y="1946275"/>
            <a:ext cx="372903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1. but Sorry have to go I now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06400" y="2974975"/>
            <a:ext cx="34210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3. believe can’t how busy it I is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06400" y="3517900"/>
            <a:ext cx="416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4. journey have you Did a good here?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4656138" y="3868738"/>
            <a:ext cx="342106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5. your was How weekend?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656138" y="4462463"/>
            <a:ext cx="4216400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6. Enjoy rest the of the conference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656138" y="5122863"/>
            <a:ext cx="342106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7. to talking Nice you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656138" y="5748338"/>
            <a:ext cx="3421062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kern="0" dirty="0">
                <a:latin typeface="+mn-lt"/>
              </a:rPr>
              <a:t>8. It’s weather lovely today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675188" y="1260475"/>
            <a:ext cx="1176337" cy="1004888"/>
          </a:xfrm>
          <a:prstGeom prst="wedgeRoundRectCallout">
            <a:avLst/>
          </a:prstGeom>
          <a:solidFill>
            <a:srgbClr val="FDAE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Sorry but I have to go now</a:t>
            </a:r>
          </a:p>
        </p:txBody>
      </p:sp>
      <p:sp>
        <p:nvSpPr>
          <p:cNvPr id="22" name="Oval Callout 21"/>
          <p:cNvSpPr/>
          <p:nvPr/>
        </p:nvSpPr>
        <p:spPr>
          <a:xfrm>
            <a:off x="6232525" y="1325563"/>
            <a:ext cx="1782763" cy="854075"/>
          </a:xfrm>
          <a:prstGeom prst="wedgeEllipseCallout">
            <a:avLst>
              <a:gd name="adj1" fmla="val 46909"/>
              <a:gd name="adj2" fmla="val 800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rgbClr val="FF0000"/>
                </a:solidFill>
                <a:latin typeface="Arial Narrow" pitchFamily="34" charset="0"/>
              </a:rPr>
              <a:t>It’s been nice meeting you</a:t>
            </a:r>
          </a:p>
        </p:txBody>
      </p:sp>
      <p:sp>
        <p:nvSpPr>
          <p:cNvPr id="23" name="Rectangular Callout 22"/>
          <p:cNvSpPr/>
          <p:nvPr/>
        </p:nvSpPr>
        <p:spPr>
          <a:xfrm>
            <a:off x="4327525" y="2530475"/>
            <a:ext cx="1477963" cy="915988"/>
          </a:xfrm>
          <a:prstGeom prst="wedgeRectCallout">
            <a:avLst>
              <a:gd name="adj1" fmla="val -33204"/>
              <a:gd name="adj2" fmla="val 70813"/>
            </a:avLst>
          </a:prstGeom>
          <a:solidFill>
            <a:srgbClr val="FFFF00">
              <a:alpha val="5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Bell MT" pitchFamily="18" charset="0"/>
              </a:rPr>
              <a:t>I can’t believe how busy it is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6413500" y="2424113"/>
            <a:ext cx="1497013" cy="1263650"/>
          </a:xfrm>
          <a:prstGeom prst="wedgeRoundRectCallout">
            <a:avLst>
              <a:gd name="adj1" fmla="val 41657"/>
              <a:gd name="adj2" fmla="val 71599"/>
              <a:gd name="adj3" fmla="val 16667"/>
            </a:avLst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accent2"/>
                </a:solidFill>
              </a:rPr>
              <a:t>Did you have a good journey here?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2519363" y="4011613"/>
            <a:ext cx="1573212" cy="1200150"/>
          </a:xfrm>
          <a:prstGeom prst="wedgeRoundRectCallout">
            <a:avLst>
              <a:gd name="adj1" fmla="val 41370"/>
              <a:gd name="adj2" fmla="val 69324"/>
              <a:gd name="adj3" fmla="val 16667"/>
            </a:avLst>
          </a:prstGeom>
          <a:solidFill>
            <a:srgbClr val="FDAE99"/>
          </a:solidFill>
          <a:ln>
            <a:solidFill>
              <a:srgbClr val="CD63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i="1" dirty="0">
                <a:solidFill>
                  <a:schemeClr val="accent2"/>
                </a:solidFill>
                <a:latin typeface="Bell MT" pitchFamily="18" charset="0"/>
              </a:rPr>
              <a:t>Enjoy the rest of the conference</a:t>
            </a:r>
          </a:p>
        </p:txBody>
      </p:sp>
      <p:sp>
        <p:nvSpPr>
          <p:cNvPr id="26" name="Oval Callout 25"/>
          <p:cNvSpPr/>
          <p:nvPr/>
        </p:nvSpPr>
        <p:spPr>
          <a:xfrm>
            <a:off x="508000" y="5518150"/>
            <a:ext cx="1417638" cy="868363"/>
          </a:xfrm>
          <a:prstGeom prst="wedgeEllipseCallout">
            <a:avLst>
              <a:gd name="adj1" fmla="val -32123"/>
              <a:gd name="adj2" fmla="val 853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accent2"/>
                </a:solidFill>
                <a:latin typeface="Impact" pitchFamily="34" charset="0"/>
              </a:rPr>
              <a:t>Nice talking to you</a:t>
            </a:r>
          </a:p>
        </p:txBody>
      </p:sp>
      <p:sp>
        <p:nvSpPr>
          <p:cNvPr id="27" name="Rectangular Callout 26"/>
          <p:cNvSpPr/>
          <p:nvPr/>
        </p:nvSpPr>
        <p:spPr>
          <a:xfrm>
            <a:off x="2492375" y="5556250"/>
            <a:ext cx="1477963" cy="917575"/>
          </a:xfrm>
          <a:prstGeom prst="wedgeRectCallout">
            <a:avLst>
              <a:gd name="adj1" fmla="val 45662"/>
              <a:gd name="adj2" fmla="val 78295"/>
            </a:avLst>
          </a:prstGeom>
          <a:solidFill>
            <a:srgbClr val="FFFF00">
              <a:alpha val="5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Bell MT" pitchFamily="18" charset="0"/>
              </a:rPr>
              <a:t>It’s lovely weather today</a:t>
            </a:r>
          </a:p>
        </p:txBody>
      </p:sp>
      <p:sp>
        <p:nvSpPr>
          <p:cNvPr id="28" name="Rounded Rectangular Callout 27"/>
          <p:cNvSpPr/>
          <p:nvPr/>
        </p:nvSpPr>
        <p:spPr>
          <a:xfrm>
            <a:off x="508000" y="3941763"/>
            <a:ext cx="1495425" cy="1263650"/>
          </a:xfrm>
          <a:prstGeom prst="wedgeRoundRectCallout">
            <a:avLst>
              <a:gd name="adj1" fmla="val -27104"/>
              <a:gd name="adj2" fmla="val 66177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accent2"/>
                </a:solidFill>
              </a:rPr>
              <a:t>How was your weekend?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16075" y="4740275"/>
            <a:ext cx="2889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B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589838" y="2879725"/>
            <a:ext cx="3190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B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440363" y="3125788"/>
            <a:ext cx="290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B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641725" y="5989638"/>
            <a:ext cx="2905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B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562600" y="1874838"/>
            <a:ext cx="2889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E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584325" y="5837238"/>
            <a:ext cx="2905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559675" y="1752600"/>
            <a:ext cx="28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E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717925" y="4602163"/>
            <a:ext cx="290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E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508000" y="1257300"/>
            <a:ext cx="41100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>
              <a:spcBef>
                <a:spcPct val="20000"/>
              </a:spcBef>
              <a:defRPr/>
            </a:pPr>
            <a:r>
              <a:rPr lang="en-GB" sz="1600" b="1" kern="0" dirty="0">
                <a:latin typeface="+mn-lt"/>
              </a:rPr>
              <a:t>Put the words in the correct order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92125" y="1524000"/>
            <a:ext cx="4262438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1600" b="1" kern="0" dirty="0">
                <a:latin typeface="+mn-lt"/>
              </a:rPr>
              <a:t>Are they ‘beginnings’ or ‘endings’</a:t>
            </a:r>
            <a:r>
              <a:rPr lang="en-GB" b="1" kern="0" dirty="0">
                <a:latin typeface="+mn-lt"/>
              </a:rPr>
              <a:t>?</a:t>
            </a:r>
            <a:endParaRPr lang="en-GB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7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89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9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0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17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19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1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1" grpId="0"/>
      <p:bldP spid="21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 build="p"/>
      <p:bldP spid="39" grpId="0"/>
      <p:bldP spid="3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anchor="t"/>
          <a:lstStyle/>
          <a:p>
            <a:pPr eaLnBrk="1" hangingPunct="1"/>
            <a:r>
              <a:rPr lang="en-GB" smtClean="0"/>
              <a:t>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E73B3B6C-998A-473E-8074-67594B947F45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09600"/>
            <a:ext cx="3484562" cy="350837"/>
          </a:xfrm>
        </p:spPr>
        <p:txBody>
          <a:bodyPr/>
          <a:lstStyle/>
          <a:p>
            <a:pPr marL="514350" indent="-514350" algn="ctr" eaLnBrk="1" hangingPunct="1">
              <a:buFontTx/>
              <a:buNone/>
            </a:pPr>
            <a:r>
              <a:rPr lang="en-GB" sz="1600" b="1" dirty="0" smtClean="0"/>
              <a:t>Beginnings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5391150" y="2030413"/>
            <a:ext cx="1176338" cy="1004887"/>
          </a:xfrm>
          <a:prstGeom prst="wedgeRoundRectCallout">
            <a:avLst/>
          </a:prstGeom>
          <a:solidFill>
            <a:srgbClr val="FDAE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Sorry but I have to go now</a:t>
            </a:r>
          </a:p>
        </p:txBody>
      </p:sp>
      <p:sp>
        <p:nvSpPr>
          <p:cNvPr id="22" name="Oval Callout 21"/>
          <p:cNvSpPr/>
          <p:nvPr/>
        </p:nvSpPr>
        <p:spPr>
          <a:xfrm>
            <a:off x="6689725" y="3019425"/>
            <a:ext cx="1784350" cy="854075"/>
          </a:xfrm>
          <a:prstGeom prst="wedgeEllipseCallout">
            <a:avLst>
              <a:gd name="adj1" fmla="val 46909"/>
              <a:gd name="adj2" fmla="val 800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rgbClr val="FF0000"/>
                </a:solidFill>
                <a:latin typeface="Arial Narrow" pitchFamily="34" charset="0"/>
              </a:rPr>
              <a:t>It’s been nice meeting you</a:t>
            </a:r>
          </a:p>
        </p:txBody>
      </p:sp>
      <p:sp>
        <p:nvSpPr>
          <p:cNvPr id="23" name="Rectangular Callout 22"/>
          <p:cNvSpPr/>
          <p:nvPr/>
        </p:nvSpPr>
        <p:spPr>
          <a:xfrm>
            <a:off x="508000" y="2027238"/>
            <a:ext cx="1477963" cy="915987"/>
          </a:xfrm>
          <a:prstGeom prst="wedgeRectCallout">
            <a:avLst>
              <a:gd name="adj1" fmla="val -33204"/>
              <a:gd name="adj2" fmla="val 70813"/>
            </a:avLst>
          </a:prstGeom>
          <a:solidFill>
            <a:srgbClr val="FFFF00">
              <a:alpha val="52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Bell MT" pitchFamily="18" charset="0"/>
              </a:rPr>
              <a:t>I can’t believe how busy it is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2266950" y="5091113"/>
            <a:ext cx="1497013" cy="1263650"/>
          </a:xfrm>
          <a:prstGeom prst="wedgeRoundRectCallout">
            <a:avLst>
              <a:gd name="adj1" fmla="val 41657"/>
              <a:gd name="adj2" fmla="val 71599"/>
              <a:gd name="adj3" fmla="val 16667"/>
            </a:avLst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accent2"/>
                </a:solidFill>
              </a:rPr>
              <a:t>Did you have a good journey here?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7061200" y="4940300"/>
            <a:ext cx="1573213" cy="1200150"/>
          </a:xfrm>
          <a:prstGeom prst="wedgeRoundRectCallout">
            <a:avLst>
              <a:gd name="adj1" fmla="val 41370"/>
              <a:gd name="adj2" fmla="val 69324"/>
              <a:gd name="adj3" fmla="val 16667"/>
            </a:avLst>
          </a:prstGeom>
          <a:solidFill>
            <a:srgbClr val="FDAE99"/>
          </a:solidFill>
          <a:ln>
            <a:solidFill>
              <a:srgbClr val="CD63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i="1" dirty="0">
                <a:solidFill>
                  <a:schemeClr val="accent2"/>
                </a:solidFill>
                <a:latin typeface="Bell MT" pitchFamily="18" charset="0"/>
              </a:rPr>
              <a:t>Enjoy the rest of the conference</a:t>
            </a:r>
          </a:p>
        </p:txBody>
      </p:sp>
      <p:sp>
        <p:nvSpPr>
          <p:cNvPr id="26" name="Oval Callout 25"/>
          <p:cNvSpPr/>
          <p:nvPr/>
        </p:nvSpPr>
        <p:spPr>
          <a:xfrm>
            <a:off x="5216525" y="4176713"/>
            <a:ext cx="1417638" cy="868362"/>
          </a:xfrm>
          <a:prstGeom prst="wedgeEllipseCallout">
            <a:avLst>
              <a:gd name="adj1" fmla="val -32123"/>
              <a:gd name="adj2" fmla="val 853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accent2"/>
                </a:solidFill>
                <a:latin typeface="Impact" pitchFamily="34" charset="0"/>
              </a:rPr>
              <a:t>Nice talking to you</a:t>
            </a:r>
          </a:p>
        </p:txBody>
      </p:sp>
      <p:sp>
        <p:nvSpPr>
          <p:cNvPr id="27" name="Rectangular Callout 26"/>
          <p:cNvSpPr/>
          <p:nvPr/>
        </p:nvSpPr>
        <p:spPr>
          <a:xfrm>
            <a:off x="282575" y="4214813"/>
            <a:ext cx="1477963" cy="917575"/>
          </a:xfrm>
          <a:prstGeom prst="wedgeRectCallout">
            <a:avLst>
              <a:gd name="adj1" fmla="val 45662"/>
              <a:gd name="adj2" fmla="val 78295"/>
            </a:avLst>
          </a:prstGeom>
          <a:solidFill>
            <a:srgbClr val="FF0000">
              <a:alpha val="54000"/>
            </a:srgbClr>
          </a:solidFill>
          <a:ln>
            <a:solidFill>
              <a:srgbClr val="CD63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Bell MT" pitchFamily="18" charset="0"/>
              </a:rPr>
              <a:t>It’s lovely weather today</a:t>
            </a:r>
          </a:p>
        </p:txBody>
      </p:sp>
      <p:sp>
        <p:nvSpPr>
          <p:cNvPr id="28" name="Rounded Rectangular Callout 27"/>
          <p:cNvSpPr/>
          <p:nvPr/>
        </p:nvSpPr>
        <p:spPr>
          <a:xfrm>
            <a:off x="2200275" y="3087688"/>
            <a:ext cx="1495425" cy="1263650"/>
          </a:xfrm>
          <a:prstGeom prst="wedgeRoundRectCallout">
            <a:avLst>
              <a:gd name="adj1" fmla="val -27104"/>
              <a:gd name="adj2" fmla="val 66177"/>
              <a:gd name="adj3" fmla="val 1666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600" dirty="0">
                <a:solidFill>
                  <a:schemeClr val="accent2"/>
                </a:solidFill>
              </a:rPr>
              <a:t>How was your weekend?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181600" y="685800"/>
            <a:ext cx="34845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ctr">
              <a:spcBef>
                <a:spcPct val="20000"/>
              </a:spcBef>
              <a:defRPr/>
            </a:pPr>
            <a:r>
              <a:rPr lang="en-GB" sz="1600" b="1" kern="0" dirty="0">
                <a:latin typeface="+mn-lt"/>
              </a:rPr>
              <a:t>Endings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MacmillanPhotolibrary_341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3488" y="4329113"/>
            <a:ext cx="2384425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0" descr="MacmillanPhotolibrary_25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4468813"/>
            <a:ext cx="237648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4" descr="MacmillanPhotolibrary_329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0925" y="1690688"/>
            <a:ext cx="21399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6" descr="MacmillanPhotolibrary_105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150" y="4122738"/>
            <a:ext cx="235267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7" descr="MacmillanPhotolibrary_1134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5" y="1606550"/>
            <a:ext cx="1858963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8" descr="24994-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69063" y="1760538"/>
            <a:ext cx="2214562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030413" y="3502025"/>
            <a:ext cx="5399087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Make small talk!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387475" y="2070100"/>
            <a:ext cx="68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305675" y="4826000"/>
            <a:ext cx="6842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114800" y="4870450"/>
            <a:ext cx="6842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252538" y="4552950"/>
            <a:ext cx="684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208463" y="2100263"/>
            <a:ext cx="684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167563" y="2065338"/>
            <a:ext cx="684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8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5551" name="Slide Number Placeholder 1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fld id="{BFCA0636-AB7C-4AB5-A7CF-C3D492254447}" type="slidenum">
              <a:rPr lang="en-GB" smtClean="0"/>
              <a:pPr/>
              <a:t>9</a:t>
            </a:fld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1" grpId="1" build="allAtOnce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752600"/>
            <a:ext cx="54705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bg1"/>
                </a:solidFill>
                <a:latin typeface="+mn-lt"/>
              </a:rPr>
              <a:t>Formal		      OR		Informal</a:t>
            </a:r>
          </a:p>
          <a:p>
            <a:pPr>
              <a:defRPr/>
            </a:pPr>
            <a:r>
              <a:rPr lang="en-GB" b="1" dirty="0">
                <a:latin typeface="+mn-lt"/>
              </a:rPr>
              <a:t>	</a:t>
            </a:r>
          </a:p>
        </p:txBody>
      </p:sp>
      <p:sp>
        <p:nvSpPr>
          <p:cNvPr id="12293" name="TextBox 5"/>
          <p:cNvSpPr txBox="1">
            <a:spLocks noChangeArrowheads="1"/>
          </p:cNvSpPr>
          <p:nvPr/>
        </p:nvSpPr>
        <p:spPr bwMode="auto">
          <a:xfrm>
            <a:off x="2100263" y="3079750"/>
            <a:ext cx="48037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Thank you for your e mail received yesterday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019425" y="2908300"/>
            <a:ext cx="365283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Thanks for your message earlier</a:t>
            </a:r>
          </a:p>
        </p:txBody>
      </p:sp>
      <p:sp>
        <p:nvSpPr>
          <p:cNvPr id="12295" name="TextBox 8"/>
          <p:cNvSpPr txBox="1">
            <a:spLocks noChangeArrowheads="1"/>
          </p:cNvSpPr>
          <p:nvPr/>
        </p:nvSpPr>
        <p:spPr bwMode="auto">
          <a:xfrm>
            <a:off x="2655888" y="3238500"/>
            <a:ext cx="3962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I would be grateful if you could send me your catalogue</a:t>
            </a:r>
          </a:p>
        </p:txBody>
      </p:sp>
      <p:sp>
        <p:nvSpPr>
          <p:cNvPr id="11273" name="TextBox 10"/>
          <p:cNvSpPr txBox="1">
            <a:spLocks noChangeArrowheads="1"/>
          </p:cNvSpPr>
          <p:nvPr/>
        </p:nvSpPr>
        <p:spPr bwMode="auto">
          <a:xfrm>
            <a:off x="2644775" y="3446463"/>
            <a:ext cx="3962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Would it be possible for you to organise my accommodation?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401888" y="3446463"/>
            <a:ext cx="47434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Can you book the same hotel as last time?</a:t>
            </a:r>
          </a:p>
        </p:txBody>
      </p:sp>
      <p:sp>
        <p:nvSpPr>
          <p:cNvPr id="12299" name="TextBox 12"/>
          <p:cNvSpPr txBox="1">
            <a:spLocks noChangeArrowheads="1"/>
          </p:cNvSpPr>
          <p:nvPr/>
        </p:nvSpPr>
        <p:spPr bwMode="auto">
          <a:xfrm>
            <a:off x="508000" y="3446463"/>
            <a:ext cx="94662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Could you possibly arrange an interpreter?</a:t>
            </a:r>
          </a:p>
        </p:txBody>
      </p:sp>
      <p:sp>
        <p:nvSpPr>
          <p:cNvPr id="11276" name="TextBox 13"/>
          <p:cNvSpPr txBox="1">
            <a:spLocks noChangeArrowheads="1"/>
          </p:cNvSpPr>
          <p:nvPr/>
        </p:nvSpPr>
        <p:spPr bwMode="auto">
          <a:xfrm>
            <a:off x="2344738" y="3446463"/>
            <a:ext cx="43053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Can you please bring Lars to translate?</a:t>
            </a:r>
          </a:p>
        </p:txBody>
      </p:sp>
      <p:sp>
        <p:nvSpPr>
          <p:cNvPr id="11277" name="TextBox 14"/>
          <p:cNvSpPr txBox="1">
            <a:spLocks noChangeArrowheads="1"/>
          </p:cNvSpPr>
          <p:nvPr/>
        </p:nvSpPr>
        <p:spPr bwMode="auto">
          <a:xfrm>
            <a:off x="2316163" y="3446463"/>
            <a:ext cx="5729287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Please accept my apologies for this misunderstanding</a:t>
            </a:r>
          </a:p>
        </p:txBody>
      </p:sp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2449513" y="3446463"/>
            <a:ext cx="44672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I’m sorry but I can’t see you this week</a:t>
            </a:r>
          </a:p>
        </p:txBody>
      </p:sp>
      <p:sp>
        <p:nvSpPr>
          <p:cNvPr id="12303" name="TextBox 16"/>
          <p:cNvSpPr txBox="1">
            <a:spLocks noChangeArrowheads="1"/>
          </p:cNvSpPr>
          <p:nvPr/>
        </p:nvSpPr>
        <p:spPr bwMode="auto">
          <a:xfrm>
            <a:off x="1200150" y="3079750"/>
            <a:ext cx="49688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I look forward to meeting you in person</a:t>
            </a:r>
          </a:p>
        </p:txBody>
      </p:sp>
      <p:sp>
        <p:nvSpPr>
          <p:cNvPr id="11280" name="TextBox 17"/>
          <p:cNvSpPr txBox="1">
            <a:spLocks noChangeArrowheads="1"/>
          </p:cNvSpPr>
          <p:nvPr/>
        </p:nvSpPr>
        <p:spPr bwMode="auto">
          <a:xfrm>
            <a:off x="2019300" y="3446463"/>
            <a:ext cx="55149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See you at the meeting</a:t>
            </a:r>
          </a:p>
        </p:txBody>
      </p:sp>
      <p:sp>
        <p:nvSpPr>
          <p:cNvPr id="11281" name="TextBox 18"/>
          <p:cNvSpPr txBox="1">
            <a:spLocks noChangeArrowheads="1"/>
          </p:cNvSpPr>
          <p:nvPr/>
        </p:nvSpPr>
        <p:spPr bwMode="auto">
          <a:xfrm>
            <a:off x="3008313" y="3748088"/>
            <a:ext cx="39608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With best regards</a:t>
            </a:r>
          </a:p>
        </p:txBody>
      </p:sp>
      <p:sp>
        <p:nvSpPr>
          <p:cNvPr id="12306" name="TextBox 19"/>
          <p:cNvSpPr txBox="1">
            <a:spLocks noChangeArrowheads="1"/>
          </p:cNvSpPr>
          <p:nvPr/>
        </p:nvSpPr>
        <p:spPr bwMode="auto">
          <a:xfrm>
            <a:off x="3478213" y="3446463"/>
            <a:ext cx="27606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All the best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" y="381000"/>
            <a:ext cx="6929438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3200" dirty="0">
                <a:latin typeface="+mj-lt"/>
                <a:ea typeface="Verdana" pitchFamily="34" charset="0"/>
                <a:cs typeface="Verdana" pitchFamily="34" charset="0"/>
              </a:rPr>
              <a:t>Formal and informal language</a:t>
            </a:r>
          </a:p>
        </p:txBody>
      </p: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0" y="3581400"/>
            <a:ext cx="8061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>
                <a:latin typeface="+mn-lt"/>
              </a:rPr>
              <a:t>Can you give me a copy of the bill?</a:t>
            </a:r>
          </a:p>
        </p:txBody>
      </p:sp>
      <p:sp>
        <p:nvSpPr>
          <p:cNvPr id="66578" name="Slide Number Placeholder 17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fld id="{9B18E17F-7AA1-4808-9AAA-E9EC98E679DF}" type="slidenum">
              <a:rPr lang="en-GB" smtClean="0"/>
              <a:pPr/>
              <a:t>10</a:t>
            </a:fld>
            <a:endParaRPr lang="en-GB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0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20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2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2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2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2000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000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2000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000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2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2000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2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2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2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2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20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 nodeType="clickPar">
                      <p:stCondLst>
                        <p:cond delay="indefinite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2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410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200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2000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 nodeType="clickPar">
                      <p:stCondLst>
                        <p:cond delay="indefinite"/>
                      </p:stCondLst>
                      <p:childTnLst>
                        <p:par>
                          <p:cTn id="2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2" dur="2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 nodeType="clickPar">
                      <p:stCondLst>
                        <p:cond delay="indefinite"/>
                      </p:stCondLst>
                      <p:childTnLst>
                        <p:par>
                          <p:cTn id="2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2000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2000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293" grpId="0"/>
      <p:bldP spid="12293" grpId="1"/>
      <p:bldP spid="12293" grpId="2"/>
      <p:bldP spid="12294" grpId="0"/>
      <p:bldP spid="12294" grpId="1"/>
      <p:bldP spid="12294" grpId="2"/>
      <p:bldP spid="12295" grpId="0"/>
      <p:bldP spid="12295" grpId="1"/>
      <p:bldP spid="12295" grpId="2"/>
      <p:bldP spid="11273" grpId="0"/>
      <p:bldP spid="11273" grpId="1"/>
      <p:bldP spid="11273" grpId="2"/>
      <p:bldP spid="12" grpId="0"/>
      <p:bldP spid="12" grpId="1"/>
      <p:bldP spid="12" grpId="2"/>
      <p:bldP spid="12299" grpId="0"/>
      <p:bldP spid="12299" grpId="1"/>
      <p:bldP spid="12299" grpId="2"/>
      <p:bldP spid="11276" grpId="0"/>
      <p:bldP spid="11276" grpId="1"/>
      <p:bldP spid="11276" grpId="2"/>
      <p:bldP spid="11277" grpId="0"/>
      <p:bldP spid="11277" grpId="1"/>
      <p:bldP spid="11277" grpId="2"/>
      <p:bldP spid="12302" grpId="0"/>
      <p:bldP spid="12302" grpId="1"/>
      <p:bldP spid="12302" grpId="2"/>
      <p:bldP spid="12303" grpId="0"/>
      <p:bldP spid="12303" grpId="1"/>
      <p:bldP spid="12303" grpId="2"/>
      <p:bldP spid="11280" grpId="0"/>
      <p:bldP spid="11280" grpId="1"/>
      <p:bldP spid="11280" grpId="2"/>
      <p:bldP spid="11281" grpId="0"/>
      <p:bldP spid="11281" grpId="1"/>
      <p:bldP spid="11281" grpId="2"/>
      <p:bldP spid="12306" grpId="0"/>
      <p:bldP spid="12306" grpId="1"/>
      <p:bldP spid="12306" grpId="2"/>
      <p:bldP spid="19" grpId="0"/>
      <p:bldP spid="12296" grpId="0"/>
      <p:bldP spid="12296" grpId="1"/>
      <p:bldP spid="12296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Box 5"/>
          <p:cNvSpPr txBox="1">
            <a:spLocks noChangeArrowheads="1"/>
          </p:cNvSpPr>
          <p:nvPr/>
        </p:nvSpPr>
        <p:spPr bwMode="auto">
          <a:xfrm>
            <a:off x="1371600" y="1752600"/>
            <a:ext cx="4281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Thank you for your e mail received yesterday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5029200" y="1828800"/>
            <a:ext cx="4425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n-lt"/>
              </a:rPr>
              <a:t>Thanks for your message earlier</a:t>
            </a:r>
          </a:p>
        </p:txBody>
      </p:sp>
      <p:sp>
        <p:nvSpPr>
          <p:cNvPr id="12295" name="TextBox 8"/>
          <p:cNvSpPr txBox="1">
            <a:spLocks noChangeArrowheads="1"/>
          </p:cNvSpPr>
          <p:nvPr/>
        </p:nvSpPr>
        <p:spPr bwMode="auto">
          <a:xfrm>
            <a:off x="-11113" y="2913063"/>
            <a:ext cx="377507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/>
                </a:solidFill>
                <a:latin typeface="+mn-lt"/>
              </a:rPr>
              <a:t>I would be grateful if you could send me your catalogue</a:t>
            </a:r>
          </a:p>
        </p:txBody>
      </p:sp>
      <p:sp>
        <p:nvSpPr>
          <p:cNvPr id="11273" name="TextBox 10"/>
          <p:cNvSpPr txBox="1">
            <a:spLocks noChangeArrowheads="1"/>
          </p:cNvSpPr>
          <p:nvPr/>
        </p:nvSpPr>
        <p:spPr bwMode="auto">
          <a:xfrm>
            <a:off x="-11113" y="3616325"/>
            <a:ext cx="377507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/>
                </a:solidFill>
                <a:latin typeface="+mn-lt"/>
              </a:rPr>
              <a:t>Would it be possible for you to organise my accommodation?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559300" y="3613150"/>
            <a:ext cx="43799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A410E"/>
                </a:solidFill>
                <a:latin typeface="+mn-lt"/>
              </a:rPr>
              <a:t>Can you book the same hotel as last time?</a:t>
            </a:r>
          </a:p>
        </p:txBody>
      </p:sp>
      <p:sp>
        <p:nvSpPr>
          <p:cNvPr id="12299" name="TextBox 12"/>
          <p:cNvSpPr txBox="1">
            <a:spLocks noChangeArrowheads="1"/>
          </p:cNvSpPr>
          <p:nvPr/>
        </p:nvSpPr>
        <p:spPr bwMode="auto">
          <a:xfrm>
            <a:off x="-11113" y="6178550"/>
            <a:ext cx="4687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/>
                </a:solidFill>
                <a:latin typeface="+mn-lt"/>
              </a:rPr>
              <a:t>Could you possibly arrange an interpreter?</a:t>
            </a:r>
          </a:p>
        </p:txBody>
      </p:sp>
      <p:sp>
        <p:nvSpPr>
          <p:cNvPr id="11276" name="TextBox 13"/>
          <p:cNvSpPr txBox="1">
            <a:spLocks noChangeArrowheads="1"/>
          </p:cNvSpPr>
          <p:nvPr/>
        </p:nvSpPr>
        <p:spPr bwMode="auto">
          <a:xfrm>
            <a:off x="4559300" y="6096000"/>
            <a:ext cx="4305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A410E"/>
                </a:solidFill>
                <a:latin typeface="+mn-lt"/>
              </a:rPr>
              <a:t>Can you please bring Lars to translate?</a:t>
            </a:r>
          </a:p>
        </p:txBody>
      </p:sp>
      <p:sp>
        <p:nvSpPr>
          <p:cNvPr id="11277" name="TextBox 14"/>
          <p:cNvSpPr txBox="1">
            <a:spLocks noChangeArrowheads="1"/>
          </p:cNvSpPr>
          <p:nvPr/>
        </p:nvSpPr>
        <p:spPr bwMode="auto">
          <a:xfrm>
            <a:off x="-11113" y="5476875"/>
            <a:ext cx="54594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/>
                </a:solidFill>
                <a:latin typeface="+mn-lt"/>
              </a:rPr>
              <a:t>Please accept my apologies for this misunderstanding</a:t>
            </a:r>
          </a:p>
        </p:txBody>
      </p:sp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4559300" y="5495925"/>
            <a:ext cx="4565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A410E"/>
                </a:solidFill>
                <a:latin typeface="+mn-lt"/>
              </a:rPr>
              <a:t>I’m sorry but I can’t see you this week</a:t>
            </a:r>
          </a:p>
        </p:txBody>
      </p:sp>
      <p:sp>
        <p:nvSpPr>
          <p:cNvPr id="12303" name="TextBox 16"/>
          <p:cNvSpPr txBox="1">
            <a:spLocks noChangeArrowheads="1"/>
          </p:cNvSpPr>
          <p:nvPr/>
        </p:nvSpPr>
        <p:spPr bwMode="auto">
          <a:xfrm>
            <a:off x="-11113" y="4316413"/>
            <a:ext cx="47355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/>
                </a:solidFill>
                <a:latin typeface="+mn-lt"/>
              </a:rPr>
              <a:t>I look forward to meeting you in person</a:t>
            </a:r>
          </a:p>
        </p:txBody>
      </p:sp>
      <p:sp>
        <p:nvSpPr>
          <p:cNvPr id="11280" name="TextBox 17"/>
          <p:cNvSpPr txBox="1">
            <a:spLocks noChangeArrowheads="1"/>
          </p:cNvSpPr>
          <p:nvPr/>
        </p:nvSpPr>
        <p:spPr bwMode="auto">
          <a:xfrm>
            <a:off x="4559300" y="4321175"/>
            <a:ext cx="3962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A410E"/>
                </a:solidFill>
                <a:latin typeface="+mn-lt"/>
              </a:rPr>
              <a:t>See you at the meeting</a:t>
            </a:r>
          </a:p>
        </p:txBody>
      </p:sp>
      <p:sp>
        <p:nvSpPr>
          <p:cNvPr id="11281" name="TextBox 18"/>
          <p:cNvSpPr txBox="1">
            <a:spLocks noChangeArrowheads="1"/>
          </p:cNvSpPr>
          <p:nvPr/>
        </p:nvSpPr>
        <p:spPr bwMode="auto">
          <a:xfrm>
            <a:off x="-11113" y="4959350"/>
            <a:ext cx="2487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accent2"/>
                </a:solidFill>
                <a:latin typeface="+mn-lt"/>
              </a:rPr>
              <a:t>With best regards</a:t>
            </a:r>
          </a:p>
        </p:txBody>
      </p:sp>
      <p:sp>
        <p:nvSpPr>
          <p:cNvPr id="12306" name="TextBox 19"/>
          <p:cNvSpPr txBox="1">
            <a:spLocks noChangeArrowheads="1"/>
          </p:cNvSpPr>
          <p:nvPr/>
        </p:nvSpPr>
        <p:spPr bwMode="auto">
          <a:xfrm>
            <a:off x="4559300" y="4945063"/>
            <a:ext cx="20526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A410E"/>
                </a:solidFill>
                <a:latin typeface="+mn-lt"/>
              </a:rPr>
              <a:t>All the best 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571625" y="357188"/>
            <a:ext cx="5464175" cy="401637"/>
            <a:chOff x="1911350" y="1852652"/>
            <a:chExt cx="5464175" cy="401598"/>
          </a:xfrm>
        </p:grpSpPr>
        <p:sp>
          <p:nvSpPr>
            <p:cNvPr id="4" name="Rectangle 3"/>
            <p:cNvSpPr/>
            <p:nvPr/>
          </p:nvSpPr>
          <p:spPr>
            <a:xfrm>
              <a:off x="1911350" y="1873287"/>
              <a:ext cx="1185863" cy="3682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chemeClr val="accent2"/>
                  </a:solidFill>
                  <a:latin typeface="+mn-lt"/>
                </a:rPr>
                <a:t>Formal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051550" y="1885986"/>
              <a:ext cx="1323975" cy="3682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rgbClr val="FF0000"/>
                  </a:solidFill>
                  <a:latin typeface="+mn-lt"/>
                </a:rPr>
                <a:t>Informal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46550" y="1852652"/>
              <a:ext cx="1185863" cy="3682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>
                  <a:latin typeface="+mn-lt"/>
                </a:rPr>
                <a:t>OR</a:t>
              </a:r>
            </a:p>
          </p:txBody>
        </p:sp>
      </p:grpSp>
      <p:sp>
        <p:nvSpPr>
          <p:cNvPr id="12296" name="TextBox 9"/>
          <p:cNvSpPr txBox="1">
            <a:spLocks noChangeArrowheads="1"/>
          </p:cNvSpPr>
          <p:nvPr/>
        </p:nvSpPr>
        <p:spPr bwMode="auto">
          <a:xfrm>
            <a:off x="4525963" y="2984500"/>
            <a:ext cx="4297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FA410E"/>
                </a:solidFill>
                <a:latin typeface="+mn-lt"/>
              </a:rPr>
              <a:t>Can you give me a copy of the bill?</a:t>
            </a:r>
          </a:p>
        </p:txBody>
      </p:sp>
      <p:sp>
        <p:nvSpPr>
          <p:cNvPr id="67601" name="Slide Number Placeholder 1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  <p:bldP spid="12295" grpId="0"/>
      <p:bldP spid="11273" grpId="0"/>
      <p:bldP spid="12" grpId="0"/>
      <p:bldP spid="12299" grpId="0"/>
      <p:bldP spid="11276" grpId="0"/>
      <p:bldP spid="11277" grpId="0"/>
      <p:bldP spid="12302" grpId="0"/>
      <p:bldP spid="12303" grpId="0"/>
      <p:bldP spid="11280" grpId="0"/>
      <p:bldP spid="11281" grpId="0"/>
      <p:bldP spid="12306" grpId="0"/>
      <p:bldP spid="1229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Listening Exercise</a:t>
            </a:r>
            <a:endParaRPr lang="en-US" dirty="0"/>
          </a:p>
        </p:txBody>
      </p:sp>
      <p:sp>
        <p:nvSpPr>
          <p:cNvPr id="68611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6963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>
                <a:hlinkClick r:id="rId2" action="ppaction://hlinkfile"/>
              </a:rPr>
              <a:t>Listening Exercise</a:t>
            </a:r>
            <a:endParaRPr lang="en-US" smtClean="0"/>
          </a:p>
          <a:p>
            <a:endParaRPr lang="en-US" smtClean="0"/>
          </a:p>
          <a:p>
            <a:r>
              <a:rPr lang="en-US" smtClean="0">
                <a:hlinkClick r:id="rId3" action="ppaction://hlinkfile"/>
              </a:rPr>
              <a:t>Activity</a:t>
            </a:r>
            <a:endParaRPr lang="en-US" smtClean="0"/>
          </a:p>
          <a:p>
            <a:r>
              <a:rPr lang="en-US" smtClean="0"/>
              <a:t>Answers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Basics continues….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Open Communication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23370F68-4320-4F74-8712-EE5F56F0F150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Discernment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Listening in  which a leader detects unarticulated messages hidden blow the surface of spoken interaction.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Dialogue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Active sharing and listening in which people explore common ground and grow to understand each other and share a world view.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Dialogue and Discussion: The Differences</a:t>
            </a: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C053B522-A499-400C-B795-A114CAEA1850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04800" y="2743200"/>
            <a:ext cx="2514600" cy="167640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04800" y="4953000"/>
            <a:ext cx="2514600" cy="1676400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33CC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4953000" y="2743200"/>
            <a:ext cx="2514600" cy="1676400"/>
          </a:xfrm>
          <a:prstGeom prst="rect">
            <a:avLst/>
          </a:prstGeom>
          <a:solidFill>
            <a:srgbClr val="0033CC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4876800" y="4953000"/>
            <a:ext cx="2514600" cy="1676400"/>
          </a:xfrm>
          <a:prstGeom prst="rect">
            <a:avLst/>
          </a:prstGeom>
          <a:solidFill>
            <a:srgbClr val="0033CC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6872" name="Text Box 10"/>
          <p:cNvSpPr txBox="1">
            <a:spLocks noChangeArrowheads="1"/>
          </p:cNvSpPr>
          <p:nvPr/>
        </p:nvSpPr>
        <p:spPr bwMode="auto">
          <a:xfrm>
            <a:off x="365125" y="2819400"/>
            <a:ext cx="2406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Reveal feelings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Explore assumptions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Suspend convictions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Build common ground</a:t>
            </a:r>
          </a:p>
        </p:txBody>
      </p:sp>
      <p:sp>
        <p:nvSpPr>
          <p:cNvPr id="36873" name="Text Box 11"/>
          <p:cNvSpPr txBox="1">
            <a:spLocks noChangeArrowheads="1"/>
          </p:cNvSpPr>
          <p:nvPr/>
        </p:nvSpPr>
        <p:spPr bwMode="auto">
          <a:xfrm>
            <a:off x="288925" y="4989513"/>
            <a:ext cx="26828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Long-term, innovative solutions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Unified group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Shared meaning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Transformed mind-sets</a:t>
            </a:r>
          </a:p>
          <a:p>
            <a:endParaRPr lang="en-US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6874" name="Text Box 12"/>
          <p:cNvSpPr txBox="1">
            <a:spLocks noChangeArrowheads="1"/>
          </p:cNvSpPr>
          <p:nvPr/>
        </p:nvSpPr>
        <p:spPr bwMode="auto">
          <a:xfrm>
            <a:off x="5029200" y="2895600"/>
            <a:ext cx="23304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State positions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Advocate convictions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Convince others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Build oppositions</a:t>
            </a:r>
          </a:p>
        </p:txBody>
      </p:sp>
      <p:sp>
        <p:nvSpPr>
          <p:cNvPr id="36875" name="Text Box 16"/>
          <p:cNvSpPr txBox="1">
            <a:spLocks noChangeArrowheads="1"/>
          </p:cNvSpPr>
          <p:nvPr/>
        </p:nvSpPr>
        <p:spPr bwMode="auto">
          <a:xfrm>
            <a:off x="4876800" y="4913313"/>
            <a:ext cx="259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Short-term resolution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Agreement by logic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Opposition beaten down</a:t>
            </a:r>
          </a:p>
          <a:p>
            <a:r>
              <a:rPr lang="en-US" dirty="0">
                <a:solidFill>
                  <a:schemeClr val="bg1"/>
                </a:solidFill>
                <a:cs typeface="Arial" charset="0"/>
              </a:rPr>
              <a:t>Mind-sets held onto</a:t>
            </a:r>
          </a:p>
        </p:txBody>
      </p:sp>
      <p:sp>
        <p:nvSpPr>
          <p:cNvPr id="36876" name="Text Box 17"/>
          <p:cNvSpPr txBox="1">
            <a:spLocks noChangeArrowheads="1"/>
          </p:cNvSpPr>
          <p:nvPr/>
        </p:nvSpPr>
        <p:spPr bwMode="auto">
          <a:xfrm>
            <a:off x="1066800" y="46482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cs typeface="Arial" charset="0"/>
              </a:rPr>
              <a:t>Result</a:t>
            </a:r>
          </a:p>
        </p:txBody>
      </p:sp>
      <p:sp>
        <p:nvSpPr>
          <p:cNvPr id="36877" name="Line 18"/>
          <p:cNvSpPr>
            <a:spLocks noChangeShapeType="1"/>
          </p:cNvSpPr>
          <p:nvPr/>
        </p:nvSpPr>
        <p:spPr bwMode="auto">
          <a:xfrm>
            <a:off x="1447800" y="4419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8" name="Text Box 19"/>
          <p:cNvSpPr txBox="1">
            <a:spLocks noChangeArrowheads="1"/>
          </p:cNvSpPr>
          <p:nvPr/>
        </p:nvSpPr>
        <p:spPr bwMode="auto">
          <a:xfrm>
            <a:off x="5699125" y="4648200"/>
            <a:ext cx="687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cs typeface="Arial" charset="0"/>
              </a:rPr>
              <a:t>Result</a:t>
            </a:r>
          </a:p>
        </p:txBody>
      </p:sp>
      <p:sp>
        <p:nvSpPr>
          <p:cNvPr id="36879" name="Line 20"/>
          <p:cNvSpPr>
            <a:spLocks noChangeShapeType="1"/>
          </p:cNvSpPr>
          <p:nvPr/>
        </p:nvSpPr>
        <p:spPr bwMode="auto">
          <a:xfrm>
            <a:off x="6019800" y="4419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0" name="Text Box 21"/>
          <p:cNvSpPr txBox="1">
            <a:spLocks noChangeArrowheads="1"/>
          </p:cNvSpPr>
          <p:nvPr/>
        </p:nvSpPr>
        <p:spPr bwMode="auto">
          <a:xfrm>
            <a:off x="1050925" y="2373313"/>
            <a:ext cx="931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cs typeface="Arial" charset="0"/>
              </a:rPr>
              <a:t>Dialogue</a:t>
            </a:r>
          </a:p>
        </p:txBody>
      </p:sp>
      <p:sp>
        <p:nvSpPr>
          <p:cNvPr id="36881" name="Text Box 22"/>
          <p:cNvSpPr txBox="1">
            <a:spLocks noChangeArrowheads="1"/>
          </p:cNvSpPr>
          <p:nvPr/>
        </p:nvSpPr>
        <p:spPr bwMode="auto">
          <a:xfrm>
            <a:off x="5394325" y="2373313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cs typeface="Arial" charset="0"/>
              </a:rPr>
              <a:t>Discussion</a:t>
            </a:r>
          </a:p>
        </p:txBody>
      </p:sp>
      <p:sp>
        <p:nvSpPr>
          <p:cNvPr id="36882" name="Text Box 23"/>
          <p:cNvSpPr txBox="1">
            <a:spLocks noChangeArrowheads="1"/>
          </p:cNvSpPr>
          <p:nvPr/>
        </p:nvSpPr>
        <p:spPr bwMode="auto">
          <a:xfrm>
            <a:off x="3048000" y="1255713"/>
            <a:ext cx="1819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cs typeface="Arial" charset="0"/>
              </a:rPr>
              <a:t>Conversation</a:t>
            </a:r>
          </a:p>
        </p:txBody>
      </p:sp>
      <p:sp>
        <p:nvSpPr>
          <p:cNvPr id="36883" name="Text Box 24"/>
          <p:cNvSpPr txBox="1">
            <a:spLocks noChangeArrowheads="1"/>
          </p:cNvSpPr>
          <p:nvPr/>
        </p:nvSpPr>
        <p:spPr bwMode="auto">
          <a:xfrm>
            <a:off x="2362200" y="1660525"/>
            <a:ext cx="3200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cs typeface="Arial" charset="0"/>
              </a:rPr>
              <a:t>Lack of understanding, disagreement, divergent points of view, evaluate others</a:t>
            </a:r>
          </a:p>
        </p:txBody>
      </p:sp>
      <p:sp>
        <p:nvSpPr>
          <p:cNvPr id="36884" name="Line 25"/>
          <p:cNvSpPr>
            <a:spLocks noChangeShapeType="1"/>
          </p:cNvSpPr>
          <p:nvPr/>
        </p:nvSpPr>
        <p:spPr bwMode="auto">
          <a:xfrm>
            <a:off x="3733800" y="1600200"/>
            <a:ext cx="0" cy="152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5" name="Line 28"/>
          <p:cNvSpPr>
            <a:spLocks noChangeShapeType="1"/>
          </p:cNvSpPr>
          <p:nvPr/>
        </p:nvSpPr>
        <p:spPr bwMode="auto">
          <a:xfrm>
            <a:off x="5562600" y="20574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6" name="Line 29"/>
          <p:cNvSpPr>
            <a:spLocks noChangeShapeType="1"/>
          </p:cNvSpPr>
          <p:nvPr/>
        </p:nvSpPr>
        <p:spPr bwMode="auto">
          <a:xfrm flipH="1">
            <a:off x="1676400" y="20574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Communication Champion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D8223F40-87ED-462D-9853-879182507915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789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Establish credibility</a:t>
            </a:r>
          </a:p>
          <a:p>
            <a:pPr eaLnBrk="1" hangingPunct="1"/>
            <a:r>
              <a:rPr lang="en-US" smtClean="0"/>
              <a:t>Build goals on common ground</a:t>
            </a:r>
          </a:p>
          <a:p>
            <a:pPr eaLnBrk="1" hangingPunct="1"/>
            <a:r>
              <a:rPr lang="en-US" smtClean="0"/>
              <a:t>Make your position compelling to others</a:t>
            </a:r>
          </a:p>
          <a:p>
            <a:pPr eaLnBrk="1" hangingPunct="1"/>
            <a:r>
              <a:rPr lang="en-US" smtClean="0"/>
              <a:t>Connect emotionally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Communication Apprehension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B308B72-89B7-4C67-956F-8215997E8DBA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389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An individual’s level of fear or anxiety associated with either real or anticipated communication with another person or persons.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Forms of Communications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8D41FCC5-D25D-4622-87C1-7A514822832F}" type="slidenum">
              <a:rPr lang="en-US"/>
              <a:pPr>
                <a:defRPr/>
              </a:pPr>
              <a:t>19</a:t>
            </a:fld>
            <a:endParaRPr lang="en-US"/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955800" y="1952625"/>
          <a:ext cx="5467350" cy="3790950"/>
        </p:xfrm>
        <a:graphic>
          <a:graphicData uri="http://schemas.openxmlformats.org/presentationml/2006/ole">
            <p:oleObj spid="_x0000_s1026" name="Bitmap Image" r:id="rId3" imgW="5466667" imgH="379047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Formal vs. Informal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Formal Communication Strategy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048BB2D-520B-410E-95E1-9EDAF242E8A5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39940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  <a:p>
            <a:pPr lvl="1" eaLnBrk="1" hangingPunct="1"/>
            <a:r>
              <a:rPr lang="en-US" smtClean="0"/>
              <a:t>Who:  Source/Audience</a:t>
            </a:r>
          </a:p>
          <a:p>
            <a:pPr lvl="1" eaLnBrk="1" hangingPunct="1"/>
            <a:r>
              <a:rPr lang="en-US" smtClean="0"/>
              <a:t>What: Content</a:t>
            </a:r>
          </a:p>
          <a:p>
            <a:pPr lvl="1" eaLnBrk="1" hangingPunct="1"/>
            <a:r>
              <a:rPr lang="en-US" smtClean="0"/>
              <a:t>When: Delivery &amp; Effective Date</a:t>
            </a:r>
          </a:p>
          <a:p>
            <a:pPr lvl="1" eaLnBrk="1" hangingPunct="1"/>
            <a:r>
              <a:rPr lang="en-US" smtClean="0"/>
              <a:t>Where: Impacts/Contacts/Additional Information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A Continuum of Channel Richness</a:t>
            </a:r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A250627B-7308-4DA8-9D2D-4BB9F597DCAC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40964" name="Line 5"/>
          <p:cNvSpPr>
            <a:spLocks noChangeShapeType="1"/>
          </p:cNvSpPr>
          <p:nvPr/>
        </p:nvSpPr>
        <p:spPr bwMode="auto">
          <a:xfrm>
            <a:off x="1066800" y="3429000"/>
            <a:ext cx="52578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65" name="Oval 6"/>
          <p:cNvSpPr>
            <a:spLocks noChangeArrowheads="1"/>
          </p:cNvSpPr>
          <p:nvPr/>
        </p:nvSpPr>
        <p:spPr bwMode="auto">
          <a:xfrm>
            <a:off x="1600200" y="1828800"/>
            <a:ext cx="1295400" cy="838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7"/>
          <p:cNvSpPr>
            <a:spLocks noChangeArrowheads="1"/>
          </p:cNvSpPr>
          <p:nvPr/>
        </p:nvSpPr>
        <p:spPr bwMode="auto">
          <a:xfrm>
            <a:off x="2209800" y="4876800"/>
            <a:ext cx="1295400" cy="838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8"/>
          <p:cNvSpPr>
            <a:spLocks noChangeArrowheads="1"/>
          </p:cNvSpPr>
          <p:nvPr/>
        </p:nvSpPr>
        <p:spPr bwMode="auto">
          <a:xfrm>
            <a:off x="4267200" y="4876800"/>
            <a:ext cx="1295400" cy="838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8" name="Oval 9"/>
          <p:cNvSpPr>
            <a:spLocks noChangeArrowheads="1"/>
          </p:cNvSpPr>
          <p:nvPr/>
        </p:nvSpPr>
        <p:spPr bwMode="auto">
          <a:xfrm>
            <a:off x="3200400" y="1371600"/>
            <a:ext cx="1295400" cy="838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10"/>
          <p:cNvSpPr>
            <a:spLocks noChangeArrowheads="1"/>
          </p:cNvSpPr>
          <p:nvPr/>
        </p:nvSpPr>
        <p:spPr bwMode="auto">
          <a:xfrm>
            <a:off x="5029200" y="1676400"/>
            <a:ext cx="1295400" cy="838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Line 11"/>
          <p:cNvSpPr>
            <a:spLocks noChangeShapeType="1"/>
          </p:cNvSpPr>
          <p:nvPr/>
        </p:nvSpPr>
        <p:spPr bwMode="auto">
          <a:xfrm flipH="1">
            <a:off x="2286000" y="2667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1" name="Line 12"/>
          <p:cNvSpPr>
            <a:spLocks noChangeShapeType="1"/>
          </p:cNvSpPr>
          <p:nvPr/>
        </p:nvSpPr>
        <p:spPr bwMode="auto">
          <a:xfrm flipV="1">
            <a:off x="2819400" y="3505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2" name="Line 13"/>
          <p:cNvSpPr>
            <a:spLocks noChangeShapeType="1"/>
          </p:cNvSpPr>
          <p:nvPr/>
        </p:nvSpPr>
        <p:spPr bwMode="auto">
          <a:xfrm>
            <a:off x="3810000" y="22098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3" name="Line 14"/>
          <p:cNvSpPr>
            <a:spLocks noChangeShapeType="1"/>
          </p:cNvSpPr>
          <p:nvPr/>
        </p:nvSpPr>
        <p:spPr bwMode="auto">
          <a:xfrm flipH="1" flipV="1">
            <a:off x="4876800" y="3505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4" name="Text Box 17"/>
          <p:cNvSpPr txBox="1">
            <a:spLocks noChangeArrowheads="1"/>
          </p:cNvSpPr>
          <p:nvPr/>
        </p:nvSpPr>
        <p:spPr bwMode="auto">
          <a:xfrm>
            <a:off x="0" y="3200400"/>
            <a:ext cx="106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Low channel richness</a:t>
            </a:r>
          </a:p>
        </p:txBody>
      </p:sp>
      <p:sp>
        <p:nvSpPr>
          <p:cNvPr id="40975" name="Text Box 19"/>
          <p:cNvSpPr txBox="1">
            <a:spLocks noChangeArrowheads="1"/>
          </p:cNvSpPr>
          <p:nvPr/>
        </p:nvSpPr>
        <p:spPr bwMode="auto">
          <a:xfrm>
            <a:off x="6705600" y="3135313"/>
            <a:ext cx="106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High channel richness</a:t>
            </a:r>
          </a:p>
        </p:txBody>
      </p:sp>
      <p:sp>
        <p:nvSpPr>
          <p:cNvPr id="40976" name="Text Box 20"/>
          <p:cNvSpPr txBox="1">
            <a:spLocks noChangeArrowheads="1"/>
          </p:cNvSpPr>
          <p:nvPr/>
        </p:nvSpPr>
        <p:spPr bwMode="auto">
          <a:xfrm>
            <a:off x="228600" y="2209800"/>
            <a:ext cx="157003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Disadvantages</a:t>
            </a:r>
          </a:p>
          <a:p>
            <a:r>
              <a:rPr lang="en-US" sz="1400">
                <a:cs typeface="Arial" charset="0"/>
              </a:rPr>
              <a:t>Impersonal</a:t>
            </a:r>
          </a:p>
          <a:p>
            <a:r>
              <a:rPr lang="en-US" sz="1400">
                <a:cs typeface="Arial" charset="0"/>
              </a:rPr>
              <a:t>One-way</a:t>
            </a:r>
          </a:p>
          <a:p>
            <a:r>
              <a:rPr lang="en-US" sz="1400">
                <a:cs typeface="Arial" charset="0"/>
              </a:rPr>
              <a:t>Slow feedback</a:t>
            </a:r>
          </a:p>
        </p:txBody>
      </p:sp>
      <p:sp>
        <p:nvSpPr>
          <p:cNvPr id="40977" name="Text Box 21"/>
          <p:cNvSpPr txBox="1">
            <a:spLocks noChangeArrowheads="1"/>
          </p:cNvSpPr>
          <p:nvPr/>
        </p:nvSpPr>
        <p:spPr bwMode="auto">
          <a:xfrm>
            <a:off x="152400" y="3897313"/>
            <a:ext cx="15081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Advantages</a:t>
            </a:r>
          </a:p>
          <a:p>
            <a:r>
              <a:rPr lang="en-US" sz="1400">
                <a:cs typeface="Arial" charset="0"/>
              </a:rPr>
              <a:t>Provides record</a:t>
            </a:r>
          </a:p>
          <a:p>
            <a:r>
              <a:rPr lang="en-US" sz="1400">
                <a:cs typeface="Arial" charset="0"/>
              </a:rPr>
              <a:t>Premeditated</a:t>
            </a:r>
          </a:p>
          <a:p>
            <a:r>
              <a:rPr lang="en-US" sz="1400">
                <a:cs typeface="Arial" charset="0"/>
              </a:rPr>
              <a:t>Easily disseminated</a:t>
            </a:r>
          </a:p>
        </p:txBody>
      </p:sp>
      <p:sp>
        <p:nvSpPr>
          <p:cNvPr id="40978" name="Line 23"/>
          <p:cNvSpPr>
            <a:spLocks noChangeShapeType="1"/>
          </p:cNvSpPr>
          <p:nvPr/>
        </p:nvSpPr>
        <p:spPr bwMode="auto">
          <a:xfrm>
            <a:off x="5638800" y="2514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0979" name="Text Box 24"/>
          <p:cNvSpPr txBox="1">
            <a:spLocks noChangeArrowheads="1"/>
          </p:cNvSpPr>
          <p:nvPr/>
        </p:nvSpPr>
        <p:spPr bwMode="auto">
          <a:xfrm>
            <a:off x="6232525" y="2209800"/>
            <a:ext cx="12969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Advantages</a:t>
            </a:r>
          </a:p>
          <a:p>
            <a:r>
              <a:rPr lang="en-US" sz="1400">
                <a:cs typeface="Arial" charset="0"/>
              </a:rPr>
              <a:t>Personal</a:t>
            </a:r>
          </a:p>
          <a:p>
            <a:r>
              <a:rPr lang="en-US" sz="1400">
                <a:cs typeface="Arial" charset="0"/>
              </a:rPr>
              <a:t>Two-way</a:t>
            </a:r>
          </a:p>
          <a:p>
            <a:r>
              <a:rPr lang="en-US" sz="1400">
                <a:cs typeface="Arial" charset="0"/>
              </a:rPr>
              <a:t>Fast feedback</a:t>
            </a:r>
          </a:p>
        </p:txBody>
      </p:sp>
      <p:sp>
        <p:nvSpPr>
          <p:cNvPr id="40980" name="Text Box 25"/>
          <p:cNvSpPr txBox="1">
            <a:spLocks noChangeArrowheads="1"/>
          </p:cNvSpPr>
          <p:nvPr/>
        </p:nvSpPr>
        <p:spPr bwMode="auto">
          <a:xfrm>
            <a:off x="6308725" y="3821113"/>
            <a:ext cx="146367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cs typeface="Arial" charset="0"/>
              </a:rPr>
              <a:t>Disadvantages</a:t>
            </a:r>
          </a:p>
          <a:p>
            <a:r>
              <a:rPr lang="en-US" sz="1400">
                <a:cs typeface="Arial" charset="0"/>
              </a:rPr>
              <a:t>No record</a:t>
            </a:r>
          </a:p>
          <a:p>
            <a:r>
              <a:rPr lang="en-US" sz="1400">
                <a:cs typeface="Arial" charset="0"/>
              </a:rPr>
              <a:t>Spontaneous</a:t>
            </a:r>
          </a:p>
          <a:p>
            <a:r>
              <a:rPr lang="en-US" sz="1400">
                <a:cs typeface="Arial" charset="0"/>
              </a:rPr>
              <a:t>Dissemination hard</a:t>
            </a:r>
          </a:p>
        </p:txBody>
      </p:sp>
      <p:sp>
        <p:nvSpPr>
          <p:cNvPr id="40981" name="Text Box 26"/>
          <p:cNvSpPr txBox="1">
            <a:spLocks noChangeArrowheads="1"/>
          </p:cNvSpPr>
          <p:nvPr/>
        </p:nvSpPr>
        <p:spPr bwMode="auto">
          <a:xfrm>
            <a:off x="1524000" y="2041525"/>
            <a:ext cx="1541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cs typeface="Arial" charset="0"/>
              </a:rPr>
              <a:t>Formal report</a:t>
            </a:r>
          </a:p>
        </p:txBody>
      </p:sp>
      <p:sp>
        <p:nvSpPr>
          <p:cNvPr id="40982" name="Text Box 27"/>
          <p:cNvSpPr txBox="1">
            <a:spLocks noChangeArrowheads="1"/>
          </p:cNvSpPr>
          <p:nvPr/>
        </p:nvSpPr>
        <p:spPr bwMode="auto">
          <a:xfrm>
            <a:off x="2193925" y="4953000"/>
            <a:ext cx="13112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cs typeface="Arial" charset="0"/>
              </a:rPr>
              <a:t>Memos, letters</a:t>
            </a:r>
          </a:p>
        </p:txBody>
      </p:sp>
      <p:sp>
        <p:nvSpPr>
          <p:cNvPr id="40983" name="Text Box 28"/>
          <p:cNvSpPr txBox="1">
            <a:spLocks noChangeArrowheads="1"/>
          </p:cNvSpPr>
          <p:nvPr/>
        </p:nvSpPr>
        <p:spPr bwMode="auto">
          <a:xfrm>
            <a:off x="3184525" y="1371600"/>
            <a:ext cx="13112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cs typeface="Arial" charset="0"/>
              </a:rPr>
              <a:t>Electronic mail, IM, Web, intranet</a:t>
            </a:r>
          </a:p>
        </p:txBody>
      </p:sp>
      <p:sp>
        <p:nvSpPr>
          <p:cNvPr id="40984" name="Text Box 29"/>
          <p:cNvSpPr txBox="1">
            <a:spLocks noChangeArrowheads="1"/>
          </p:cNvSpPr>
          <p:nvPr/>
        </p:nvSpPr>
        <p:spPr bwMode="auto">
          <a:xfrm>
            <a:off x="5013325" y="1752600"/>
            <a:ext cx="13112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cs typeface="Arial" charset="0"/>
              </a:rPr>
              <a:t>Face-to-face verbal</a:t>
            </a:r>
          </a:p>
        </p:txBody>
      </p:sp>
      <p:sp>
        <p:nvSpPr>
          <p:cNvPr id="40985" name="Text Box 31"/>
          <p:cNvSpPr txBox="1">
            <a:spLocks noChangeArrowheads="1"/>
          </p:cNvSpPr>
          <p:nvPr/>
        </p:nvSpPr>
        <p:spPr bwMode="auto">
          <a:xfrm>
            <a:off x="4251325" y="5089525"/>
            <a:ext cx="1311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cs typeface="Arial" charset="0"/>
              </a:rPr>
              <a:t>Telephone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Effective Use of Electronic Communication Channels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15524A6F-785B-43B1-8513-7DD4D36F30A5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Combine high-tech with high-touch</a:t>
            </a:r>
          </a:p>
          <a:p>
            <a:pPr eaLnBrk="1" hangingPunct="1"/>
            <a:r>
              <a:rPr lang="en-US" smtClean="0"/>
              <a:t>Consider the circumstances</a:t>
            </a:r>
          </a:p>
          <a:p>
            <a:pPr eaLnBrk="1" hangingPunct="1"/>
            <a:r>
              <a:rPr lang="en-US" smtClean="0"/>
              <a:t>Read twice before you hit the “send” button</a:t>
            </a:r>
          </a:p>
          <a:p>
            <a:pPr eaLnBrk="1" hangingPunct="1"/>
            <a:r>
              <a:rPr lang="en-US" smtClean="0"/>
              <a:t>Know what is off limits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Informal Communication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B3A7E5DF-C461-4B00-9F95-145C5A50FE1E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Leaders are watched (nonverbal communication)</a:t>
            </a:r>
          </a:p>
          <a:p>
            <a:pPr lvl="1" eaLnBrk="1" hangingPunct="1"/>
            <a:r>
              <a:rPr lang="en-US" smtClean="0"/>
              <a:t>Appearance			</a:t>
            </a:r>
          </a:p>
          <a:p>
            <a:pPr lvl="1" eaLnBrk="1" hangingPunct="1"/>
            <a:r>
              <a:rPr lang="en-US" smtClean="0"/>
              <a:t>Behavior</a:t>
            </a:r>
          </a:p>
          <a:p>
            <a:pPr lvl="1" eaLnBrk="1" hangingPunct="1"/>
            <a:r>
              <a:rPr lang="en-US" smtClean="0"/>
              <a:t>Actions</a:t>
            </a:r>
          </a:p>
          <a:p>
            <a:pPr lvl="1" eaLnBrk="1" hangingPunct="1"/>
            <a:r>
              <a:rPr lang="en-US" smtClean="0"/>
              <a:t>Attitudes</a:t>
            </a:r>
          </a:p>
          <a:p>
            <a:pPr eaLnBrk="1" hangingPunct="1"/>
            <a:r>
              <a:rPr lang="en-US" smtClean="0"/>
              <a:t>Selection of communication channel</a:t>
            </a:r>
          </a:p>
          <a:p>
            <a:pPr eaLnBrk="1" hangingPunct="1"/>
            <a:r>
              <a:rPr lang="en-US" smtClean="0"/>
              <a:t>Management by Walking Around</a:t>
            </a:r>
          </a:p>
          <a:p>
            <a:pPr eaLnBrk="1" hangingPunct="1"/>
            <a:endParaRPr lang="en-US" smtClean="0"/>
          </a:p>
        </p:txBody>
      </p:sp>
      <p:pic>
        <p:nvPicPr>
          <p:cNvPr id="47109" name="Picture 4" descr="unhappy_employee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438400"/>
            <a:ext cx="29718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Non Verbal Communication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Nonverbal Behaviors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9A50F7A4-09A4-469D-A727-878EC72305CB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9156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Eye Contact</a:t>
            </a:r>
          </a:p>
          <a:p>
            <a:pPr eaLnBrk="1" hangingPunct="1"/>
            <a:r>
              <a:rPr lang="en-US" smtClean="0"/>
              <a:t>Facial Expressions			</a:t>
            </a:r>
          </a:p>
          <a:p>
            <a:pPr eaLnBrk="1" hangingPunct="1"/>
            <a:r>
              <a:rPr lang="en-US" smtClean="0"/>
              <a:t>Gestures</a:t>
            </a:r>
          </a:p>
          <a:p>
            <a:pPr eaLnBrk="1" hangingPunct="1"/>
            <a:r>
              <a:rPr lang="en-US" smtClean="0"/>
              <a:t>Posture and Body Orientation</a:t>
            </a:r>
          </a:p>
          <a:p>
            <a:pPr eaLnBrk="1" hangingPunct="1"/>
            <a:r>
              <a:rPr lang="en-US" smtClean="0"/>
              <a:t>Proximity</a:t>
            </a:r>
          </a:p>
          <a:p>
            <a:pPr eaLnBrk="1" hangingPunct="1"/>
            <a:r>
              <a:rPr lang="en-US" smtClean="0"/>
              <a:t>Vocal (other than words)</a:t>
            </a:r>
          </a:p>
          <a:p>
            <a:pPr eaLnBrk="1" hangingPunct="1"/>
            <a:endParaRPr lang="en-US" smtClean="0"/>
          </a:p>
        </p:txBody>
      </p:sp>
      <p:pic>
        <p:nvPicPr>
          <p:cNvPr id="49157" name="Picture 4" descr="importance-of-nonverbal-communication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3600" y="1447800"/>
            <a:ext cx="301783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/>
          </p:cNvSpPr>
          <p:nvPr/>
        </p:nvSpPr>
        <p:spPr bwMode="auto">
          <a:xfrm>
            <a:off x="228600" y="506413"/>
            <a:ext cx="86217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1877" tIns="0" rIns="0" bIns="0" anchor="b"/>
          <a:lstStyle/>
          <a:p>
            <a:pPr algn="r" defTabSz="998538">
              <a:tabLst>
                <a:tab pos="9261475" algn="r"/>
              </a:tabLst>
            </a:pPr>
            <a:endParaRPr lang="en-GB" sz="1600" b="1" dirty="0">
              <a:solidFill>
                <a:srgbClr val="0000FF"/>
              </a:solidFill>
            </a:endParaRPr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571500" y="2214563"/>
            <a:ext cx="8229600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u="sng">
              <a:latin typeface="Trebuchet MS" pitchFamily="34" charset="0"/>
              <a:cs typeface="Arial" charset="0"/>
            </a:endParaRPr>
          </a:p>
          <a:p>
            <a:r>
              <a:rPr lang="en-US">
                <a:latin typeface="Trebuchet MS" pitchFamily="34" charset="0"/>
                <a:cs typeface="Arial" charset="0"/>
              </a:rPr>
              <a:t>___  A.  When conversing with others, I usually do most of the talking</a:t>
            </a:r>
          </a:p>
          <a:p>
            <a:endParaRPr lang="en-US">
              <a:latin typeface="Trebuchet MS" pitchFamily="34" charset="0"/>
              <a:cs typeface="Arial" charset="0"/>
            </a:endParaRPr>
          </a:p>
          <a:p>
            <a:r>
              <a:rPr lang="en-US">
                <a:latin typeface="Trebuchet MS" pitchFamily="34" charset="0"/>
                <a:cs typeface="Arial" charset="0"/>
              </a:rPr>
              <a:t>___  B.  When conversing with others, I usually let the other person do most of the talking</a:t>
            </a:r>
          </a:p>
          <a:p>
            <a:r>
              <a:rPr lang="en-US">
                <a:latin typeface="Trebuchet MS" pitchFamily="34" charset="0"/>
                <a:cs typeface="Arial" charset="0"/>
              </a:rPr>
              <a:t/>
            </a:r>
            <a:br>
              <a:rPr lang="en-US">
                <a:latin typeface="Trebuchet MS" pitchFamily="34" charset="0"/>
                <a:cs typeface="Arial" charset="0"/>
              </a:rPr>
            </a:br>
            <a:r>
              <a:rPr lang="en-US">
                <a:latin typeface="Trebuchet MS" pitchFamily="34" charset="0"/>
                <a:cs typeface="Arial" charset="0"/>
              </a:rPr>
              <a:t> ___  C.  When conversing with others, I try to equalize my participation in the conversation</a:t>
            </a:r>
          </a:p>
          <a:p>
            <a:endParaRPr lang="en-US">
              <a:latin typeface="Trebuchet MS" pitchFamily="34" charset="0"/>
              <a:cs typeface="Arial" charset="0"/>
            </a:endParaRPr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228600" y="533400"/>
            <a:ext cx="556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i="1" dirty="0">
                <a:latin typeface="Trebuchet MS" pitchFamily="34" charset="0"/>
              </a:rPr>
              <a:t>       Question #</a:t>
            </a:r>
            <a:r>
              <a:rPr lang="en-US" sz="3600" b="1" i="1" dirty="0" smtClean="0">
                <a:latin typeface="Trebuchet MS" pitchFamily="34" charset="0"/>
              </a:rPr>
              <a:t>1</a:t>
            </a:r>
            <a:endParaRPr lang="en-US" sz="3600" b="1" i="1" dirty="0">
              <a:latin typeface="Trebuchet MS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1E2BCF4B-191D-4D84-8DD6-6F21B03B5AD9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Question # 2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8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fld id="{5C95928A-2579-421C-A6C5-86F873C5F940}" type="slidenum">
              <a:rPr lang="en-US" sz="1400" smtClean="0">
                <a:solidFill>
                  <a:srgbClr val="FFFFFF"/>
                </a:solidFill>
              </a:rPr>
              <a:pPr eaLnBrk="1" hangingPunct="1">
                <a:defRPr/>
              </a:pPr>
              <a:t>28</a:t>
            </a:fld>
            <a:endParaRPr lang="en-US" sz="1400" smtClean="0">
              <a:solidFill>
                <a:srgbClr val="FFFFFF"/>
              </a:solidFill>
            </a:endParaRPr>
          </a:p>
        </p:txBody>
      </p:sp>
      <p:sp>
        <p:nvSpPr>
          <p:cNvPr id="51204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en-US" sz="2800" b="1" u="sng" smtClean="0">
              <a:latin typeface="Trebuchet MS" pitchFamily="34" charset="0"/>
            </a:endParaRPr>
          </a:p>
          <a:p>
            <a:pPr eaLnBrk="1" hangingPunct="1"/>
            <a:r>
              <a:rPr lang="en-US" sz="2800" smtClean="0">
                <a:latin typeface="Trebuchet MS" pitchFamily="34" charset="0"/>
              </a:rPr>
              <a:t>___  A.  I make eye contact while conversing</a:t>
            </a:r>
          </a:p>
          <a:p>
            <a:pPr eaLnBrk="1" hangingPunct="1"/>
            <a:r>
              <a:rPr lang="en-US" sz="2800" smtClean="0">
                <a:latin typeface="Trebuchet MS" pitchFamily="34" charset="0"/>
              </a:rPr>
              <a:t/>
            </a:r>
            <a:br>
              <a:rPr lang="en-US" sz="2800" smtClean="0">
                <a:latin typeface="Trebuchet MS" pitchFamily="34" charset="0"/>
              </a:rPr>
            </a:br>
            <a:r>
              <a:rPr lang="en-US" sz="2800" smtClean="0">
                <a:latin typeface="Trebuchet MS" pitchFamily="34" charset="0"/>
              </a:rPr>
              <a:t>___  B.  I sometimes make eye contact while conversing</a:t>
            </a:r>
          </a:p>
          <a:p>
            <a:pPr eaLnBrk="1" hangingPunct="1"/>
            <a:r>
              <a:rPr lang="en-US" sz="2800" smtClean="0">
                <a:latin typeface="Trebuchet MS" pitchFamily="34" charset="0"/>
              </a:rPr>
              <a:t/>
            </a:r>
            <a:br>
              <a:rPr lang="en-US" sz="2800" smtClean="0">
                <a:latin typeface="Trebuchet MS" pitchFamily="34" charset="0"/>
              </a:rPr>
            </a:br>
            <a:r>
              <a:rPr lang="en-US" sz="2800" smtClean="0">
                <a:latin typeface="Trebuchet MS" pitchFamily="34" charset="0"/>
              </a:rPr>
              <a:t>___  C.  I never make eye contact while conversing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Question #3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8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fld id="{B5CB9B1A-E253-4326-914C-3FA96D1E66BF}" type="slidenum">
              <a:rPr lang="en-US" sz="1400" smtClean="0">
                <a:solidFill>
                  <a:srgbClr val="FFFFFF"/>
                </a:solidFill>
              </a:rPr>
              <a:pPr eaLnBrk="1" hangingPunct="1">
                <a:defRPr/>
              </a:pPr>
              <a:t>29</a:t>
            </a:fld>
            <a:endParaRPr lang="en-US" sz="1400" smtClean="0">
              <a:solidFill>
                <a:srgbClr val="FFFFFF"/>
              </a:solidFill>
            </a:endParaRPr>
          </a:p>
        </p:txBody>
      </p:sp>
      <p:sp>
        <p:nvSpPr>
          <p:cNvPr id="5222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en-US" sz="2400" b="1" u="sng" smtClean="0">
              <a:latin typeface="Trebuchet MS" pitchFamily="34" charset="0"/>
            </a:endParaRPr>
          </a:p>
          <a:p>
            <a:pPr eaLnBrk="1" hangingPunct="1"/>
            <a:r>
              <a:rPr lang="en-US" sz="2400" smtClean="0">
                <a:latin typeface="Trebuchet MS" pitchFamily="34" charset="0"/>
              </a:rPr>
              <a:t>___  A.  When I'm listening to the speaker, I often cross my arms over my chest</a:t>
            </a:r>
            <a:br>
              <a:rPr lang="en-US" sz="2400" smtClean="0">
                <a:latin typeface="Trebuchet MS" pitchFamily="34" charset="0"/>
              </a:rPr>
            </a:br>
            <a:endParaRPr lang="en-US" sz="2400" smtClean="0">
              <a:latin typeface="Trebuchet MS" pitchFamily="34" charset="0"/>
            </a:endParaRPr>
          </a:p>
          <a:p>
            <a:pPr eaLnBrk="1" hangingPunct="1"/>
            <a:r>
              <a:rPr lang="en-US" sz="2400" smtClean="0">
                <a:latin typeface="Trebuchet MS" pitchFamily="34" charset="0"/>
              </a:rPr>
              <a:t>___  B.  When I'm listening to the speaker, I often lean back and turn my body away from the speaker</a:t>
            </a:r>
          </a:p>
          <a:p>
            <a:pPr eaLnBrk="1" hangingPunct="1"/>
            <a:r>
              <a:rPr lang="en-US" sz="2400" smtClean="0">
                <a:latin typeface="Trebuchet MS" pitchFamily="34" charset="0"/>
              </a:rPr>
              <a:t/>
            </a:r>
            <a:br>
              <a:rPr lang="en-US" sz="2400" smtClean="0">
                <a:latin typeface="Trebuchet MS" pitchFamily="34" charset="0"/>
              </a:rPr>
            </a:br>
            <a:r>
              <a:rPr lang="en-US" sz="2400" smtClean="0">
                <a:latin typeface="Trebuchet MS" pitchFamily="34" charset="0"/>
              </a:rPr>
              <a:t>___  C.  When I'm listening to the speaker, I often lean slightly forward and face my body toward the speaker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Question #4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8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fld id="{AFCC15F9-98A4-497A-8915-956CA6BC53C1}" type="slidenum">
              <a:rPr lang="en-US" sz="1400" smtClean="0">
                <a:solidFill>
                  <a:srgbClr val="FFFFFF"/>
                </a:solidFill>
              </a:rPr>
              <a:pPr eaLnBrk="1" hangingPunct="1">
                <a:defRPr/>
              </a:pPr>
              <a:t>30</a:t>
            </a:fld>
            <a:endParaRPr lang="en-US" sz="1400" smtClean="0">
              <a:solidFill>
                <a:srgbClr val="FFFFFF"/>
              </a:solidFill>
            </a:endParaRPr>
          </a:p>
        </p:txBody>
      </p:sp>
      <p:sp>
        <p:nvSpPr>
          <p:cNvPr id="5325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191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>
                <a:latin typeface="Trebuchet MS" pitchFamily="34" charset="0"/>
              </a:rPr>
              <a:t>___  A.  When I have a negative opinion or comment, I just say it</a:t>
            </a:r>
          </a:p>
          <a:p>
            <a:pPr eaLnBrk="1" hangingPunct="1"/>
            <a:r>
              <a:rPr lang="en-US" smtClean="0">
                <a:latin typeface="Trebuchet MS" pitchFamily="34" charset="0"/>
              </a:rPr>
              <a:t/>
            </a:r>
            <a:br>
              <a:rPr lang="en-US" smtClean="0">
                <a:latin typeface="Trebuchet MS" pitchFamily="34" charset="0"/>
              </a:rPr>
            </a:br>
            <a:r>
              <a:rPr lang="en-US" smtClean="0">
                <a:latin typeface="Trebuchet MS" pitchFamily="34" charset="0"/>
              </a:rPr>
              <a:t>___  B.  When I have a negative opinion or comment, I lead in with a positive comment first</a:t>
            </a:r>
          </a:p>
          <a:p>
            <a:pPr eaLnBrk="1" hangingPunct="1"/>
            <a:r>
              <a:rPr lang="en-US" smtClean="0">
                <a:latin typeface="Trebuchet MS" pitchFamily="34" charset="0"/>
              </a:rPr>
              <a:t/>
            </a:r>
            <a:br>
              <a:rPr lang="en-US" smtClean="0">
                <a:latin typeface="Trebuchet MS" pitchFamily="34" charset="0"/>
              </a:rPr>
            </a:br>
            <a:r>
              <a:rPr lang="en-US" smtClean="0">
                <a:latin typeface="Trebuchet MS" pitchFamily="34" charset="0"/>
              </a:rPr>
              <a:t>___  C.  When I have a negative opinion or comment, I say nothing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u="sng" smtClean="0">
                <a:latin typeface="Trebuchet MS" pitchFamily="34" charset="0"/>
              </a:rPr>
              <a:t>Question 5</a:t>
            </a:r>
            <a:br>
              <a:rPr lang="en-US" b="1" u="sng" smtClean="0">
                <a:latin typeface="Trebuchet MS" pitchFamily="34" charset="0"/>
              </a:rPr>
            </a:b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8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fld id="{053B75CE-BD1C-433A-93B4-ADFD9BA643B5}" type="slidenum">
              <a:rPr lang="en-US" sz="1400" smtClean="0">
                <a:solidFill>
                  <a:srgbClr val="FFFFFF"/>
                </a:solidFill>
              </a:rPr>
              <a:pPr eaLnBrk="1" hangingPunct="1">
                <a:defRPr/>
              </a:pPr>
              <a:t>31</a:t>
            </a:fld>
            <a:endParaRPr lang="en-US" sz="1400" smtClean="0">
              <a:solidFill>
                <a:srgbClr val="FFFFFF"/>
              </a:solidFill>
            </a:endParaRPr>
          </a:p>
        </p:txBody>
      </p:sp>
      <p:sp>
        <p:nvSpPr>
          <p:cNvPr id="5427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eaLnBrk="1" hangingPunct="1"/>
            <a:endParaRPr lang="en-US" sz="2800" smtClean="0">
              <a:latin typeface="Trebuchet MS" pitchFamily="34" charset="0"/>
            </a:endParaRPr>
          </a:p>
          <a:p>
            <a:pPr eaLnBrk="1" hangingPunct="1"/>
            <a:r>
              <a:rPr lang="en-US" sz="2800" smtClean="0">
                <a:latin typeface="Trebuchet MS" pitchFamily="34" charset="0"/>
              </a:rPr>
              <a:t>___  A.  When I disagree with a person, I listen first, ask questions for clarification, then disagree non-judgmentally</a:t>
            </a:r>
          </a:p>
          <a:p>
            <a:pPr eaLnBrk="1" hangingPunct="1"/>
            <a:r>
              <a:rPr lang="en-US" sz="2800" smtClean="0">
                <a:latin typeface="Trebuchet MS" pitchFamily="34" charset="0"/>
              </a:rPr>
              <a:t/>
            </a:r>
            <a:br>
              <a:rPr lang="en-US" sz="2800" smtClean="0">
                <a:latin typeface="Trebuchet MS" pitchFamily="34" charset="0"/>
              </a:rPr>
            </a:br>
            <a:r>
              <a:rPr lang="en-US" sz="2800" smtClean="0">
                <a:latin typeface="Trebuchet MS" pitchFamily="34" charset="0"/>
              </a:rPr>
              <a:t>___  B.  When I disagree with a person, I quickly point out the person is wrong and why</a:t>
            </a:r>
          </a:p>
          <a:p>
            <a:pPr eaLnBrk="1" hangingPunct="1"/>
            <a:r>
              <a:rPr lang="en-US" sz="2800" smtClean="0">
                <a:latin typeface="Trebuchet MS" pitchFamily="34" charset="0"/>
              </a:rPr>
              <a:t/>
            </a:r>
            <a:br>
              <a:rPr lang="en-US" sz="2800" smtClean="0">
                <a:latin typeface="Trebuchet MS" pitchFamily="34" charset="0"/>
              </a:rPr>
            </a:br>
            <a:r>
              <a:rPr lang="en-US" sz="2800" smtClean="0">
                <a:latin typeface="Trebuchet MS" pitchFamily="34" charset="0"/>
              </a:rPr>
              <a:t>___  C.  When I disagree with a person, I say little or nothing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mtClean="0"/>
              <a:t>Communicating in a Crisis</a:t>
            </a:r>
          </a:p>
        </p:txBody>
      </p:sp>
      <p:sp>
        <p:nvSpPr>
          <p:cNvPr id="68610" name="Slide Number Placeholder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8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fld id="{1741494E-B523-4C55-A8EC-0BF838A12443}" type="slidenum">
              <a:rPr lang="en-US" sz="1400" smtClean="0">
                <a:solidFill>
                  <a:srgbClr val="FFFFFF"/>
                </a:solidFill>
              </a:rPr>
              <a:pPr eaLnBrk="1" hangingPunct="1">
                <a:defRPr/>
              </a:pPr>
              <a:t>32</a:t>
            </a:fld>
            <a:endParaRPr lang="en-US" sz="1400" smtClean="0">
              <a:solidFill>
                <a:srgbClr val="FFFFFF"/>
              </a:solidFill>
            </a:endParaRPr>
          </a:p>
        </p:txBody>
      </p:sp>
      <p:sp>
        <p:nvSpPr>
          <p:cNvPr id="563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en-US" smtClean="0"/>
              <a:t>Stay calm; listen harder</a:t>
            </a:r>
          </a:p>
          <a:p>
            <a:pPr eaLnBrk="1" hangingPunct="1"/>
            <a:r>
              <a:rPr lang="en-US" smtClean="0"/>
              <a:t>Be visible</a:t>
            </a:r>
          </a:p>
          <a:p>
            <a:pPr eaLnBrk="1" hangingPunct="1"/>
            <a:r>
              <a:rPr lang="en-US" smtClean="0"/>
              <a:t>Tell the truth</a:t>
            </a:r>
          </a:p>
          <a:p>
            <a:pPr eaLnBrk="1" hangingPunct="1"/>
            <a:r>
              <a:rPr lang="en-US" smtClean="0"/>
              <a:t>Communicate the vision for the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/>
              <a:t>Benefits of Good Communication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  <a:normAutofit fontScale="85000" lnSpcReduction="2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defRPr/>
            </a:pPr>
            <a:fld id="{C5191226-C7AC-451C-9766-EB88BD5D2A36}" type="slidenum">
              <a:rPr lang="en-US" sz="1400" smtClean="0">
                <a:solidFill>
                  <a:srgbClr val="FFFFFF"/>
                </a:solidFill>
              </a:rPr>
              <a:pPr eaLnBrk="1" hangingPunct="1">
                <a:defRPr/>
              </a:pPr>
              <a:t>33</a:t>
            </a:fld>
            <a:endParaRPr lang="en-US" sz="1400" smtClean="0">
              <a:solidFill>
                <a:srgbClr val="FFFFFF"/>
              </a:solidFill>
            </a:endParaRPr>
          </a:p>
        </p:txBody>
      </p:sp>
      <p:sp>
        <p:nvSpPr>
          <p:cNvPr id="57348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US" smtClean="0">
                <a:latin typeface="Tahoma" pitchFamily="34" charset="0"/>
              </a:rPr>
              <a:t>Quicker problem solving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smtClean="0">
                <a:latin typeface="Tahoma" pitchFamily="34" charset="0"/>
              </a:rPr>
              <a:t>Better decision making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smtClean="0">
                <a:latin typeface="Tahoma" pitchFamily="34" charset="0"/>
              </a:rPr>
              <a:t>Steady work flow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smtClean="0">
                <a:latin typeface="Tahoma" pitchFamily="34" charset="0"/>
              </a:rPr>
              <a:t>Strong business relations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smtClean="0">
                <a:latin typeface="Tahoma" pitchFamily="34" charset="0"/>
              </a:rPr>
              <a:t>Better professional image</a:t>
            </a:r>
          </a:p>
          <a:p>
            <a:pPr eaLnBrk="1" hangingPunct="1"/>
            <a:endParaRPr lang="en-US" smtClean="0"/>
          </a:p>
        </p:txBody>
      </p:sp>
      <p:pic>
        <p:nvPicPr>
          <p:cNvPr id="57349" name="Picture 4" descr="wor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981200"/>
            <a:ext cx="2971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Communication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990600" y="2057400"/>
            <a:ext cx="8001000" cy="41148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solidFill>
                  <a:schemeClr val="folHlink"/>
                </a:solidFill>
              </a:rPr>
              <a:t>Communication -</a:t>
            </a:r>
            <a:r>
              <a:rPr lang="en-US" smtClean="0"/>
              <a:t> the evoking of a shared or common meaning in another person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solidFill>
                  <a:schemeClr val="folHlink"/>
                </a:solidFill>
              </a:rPr>
              <a:t>Interpersonal Communication -</a:t>
            </a:r>
            <a:r>
              <a:rPr lang="en-US" smtClean="0"/>
              <a:t> communication between two or more people in an organization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solidFill>
                  <a:schemeClr val="folHlink"/>
                </a:solidFill>
              </a:rPr>
              <a:t>Communicator -</a:t>
            </a:r>
            <a:r>
              <a:rPr lang="en-US" smtClean="0"/>
              <a:t> the person originating the message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solidFill>
                  <a:schemeClr val="folHlink"/>
                </a:solidFill>
              </a:rPr>
              <a:t>Receiver -</a:t>
            </a:r>
            <a:r>
              <a:rPr lang="en-US" smtClean="0"/>
              <a:t> the person receiving a message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smtClean="0">
                <a:solidFill>
                  <a:schemeClr val="folHlink"/>
                </a:solidFill>
              </a:rPr>
              <a:t>Perceptual Screen -</a:t>
            </a:r>
            <a:r>
              <a:rPr lang="en-US" smtClean="0"/>
              <a:t> a window through which we interact with people that influences the quality, accuracy, and clarity of the communication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Communication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1066800" y="2133600"/>
            <a:ext cx="7543800" cy="4114800"/>
          </a:xfrm>
        </p:spPr>
        <p:txBody>
          <a:bodyPr lIns="90488" tIns="44450" rIns="90488" bIns="44450"/>
          <a:lstStyle/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3200" b="1" smtClean="0">
                <a:solidFill>
                  <a:schemeClr val="folHlink"/>
                </a:solidFill>
              </a:rPr>
              <a:t>Message -</a:t>
            </a:r>
            <a:r>
              <a:rPr lang="en-US" sz="3200" smtClean="0"/>
              <a:t> the thoughts and feelings that the communicator is attempting to elicit in the receiver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3200" b="1" smtClean="0">
                <a:solidFill>
                  <a:schemeClr val="folHlink"/>
                </a:solidFill>
              </a:rPr>
              <a:t>Feedback Loop -</a:t>
            </a:r>
            <a:r>
              <a:rPr lang="en-US" sz="3200" smtClean="0"/>
              <a:t> the pathway that completes two-way communication</a:t>
            </a:r>
            <a:endParaRPr lang="en-US" sz="3200" smtClean="0">
              <a:solidFill>
                <a:srgbClr val="00FFFF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200" b="1" smtClean="0">
                <a:solidFill>
                  <a:schemeClr val="folHlink"/>
                </a:solidFill>
              </a:rPr>
              <a:t>Language -</a:t>
            </a:r>
            <a:r>
              <a:rPr lang="en-US" sz="3200" smtClean="0"/>
              <a:t> the words, their pronunciation, and the methods of combining them used &amp; understood by a group of people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Communication</a:t>
            </a:r>
          </a:p>
        </p:txBody>
      </p:sp>
      <p:sp>
        <p:nvSpPr>
          <p:cNvPr id="9523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1066800" y="2133600"/>
            <a:ext cx="7772400" cy="41148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z="3200" b="1" smtClean="0">
                <a:solidFill>
                  <a:schemeClr val="folHlink"/>
                </a:solidFill>
              </a:rPr>
              <a:t>Data -</a:t>
            </a:r>
            <a:r>
              <a:rPr lang="en-US" sz="3200" smtClean="0"/>
              <a:t> uninterpreted and unanalyzed facts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z="3200" b="1" smtClean="0">
                <a:solidFill>
                  <a:schemeClr val="folHlink"/>
                </a:solidFill>
              </a:rPr>
              <a:t>Information -</a:t>
            </a:r>
            <a:r>
              <a:rPr lang="en-US" sz="3200" smtClean="0"/>
              <a:t> data that have been interpreted, analyzed, &amp; and have meaning to some user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z="3200" b="1" smtClean="0">
                <a:solidFill>
                  <a:schemeClr val="folHlink"/>
                </a:solidFill>
              </a:rPr>
              <a:t>Richness -</a:t>
            </a:r>
            <a:r>
              <a:rPr lang="en-US" sz="3200" smtClean="0"/>
              <a:t> the ability of a medium or channel to elicit or evoke meaning in the receiver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5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5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244475" y="152400"/>
            <a:ext cx="8747125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Basic Interpersonal Communication Model</a:t>
            </a:r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 rot="16200000" flipH="1">
            <a:off x="1252538" y="2860675"/>
            <a:ext cx="1828800" cy="1752600"/>
          </a:xfrm>
          <a:prstGeom prst="homePlate">
            <a:avLst>
              <a:gd name="adj" fmla="val 26097"/>
            </a:avLst>
          </a:prstGeom>
          <a:solidFill>
            <a:schemeClr val="accent1"/>
          </a:solidFill>
          <a:ln w="76200" cmpd="tri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7337425" y="3203575"/>
            <a:ext cx="811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8069263" y="2794000"/>
            <a:ext cx="1044575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ctr"/>
            <a:r>
              <a:rPr lang="en-US" sz="2400">
                <a:solidFill>
                  <a:srgbClr val="003366"/>
                </a:solidFill>
              </a:rPr>
              <a:t>Event </a:t>
            </a:r>
            <a:br>
              <a:rPr lang="en-US" sz="2400">
                <a:solidFill>
                  <a:srgbClr val="003366"/>
                </a:solidFill>
              </a:rPr>
            </a:br>
            <a:r>
              <a:rPr lang="en-US" sz="2400">
                <a:solidFill>
                  <a:srgbClr val="003366"/>
                </a:solidFill>
              </a:rPr>
              <a:t>X</a:t>
            </a: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3498850" y="3203575"/>
            <a:ext cx="14970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3556000" y="3236913"/>
            <a:ext cx="1422400" cy="1184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r>
              <a:rPr lang="en-US" sz="2400">
                <a:solidFill>
                  <a:srgbClr val="003366"/>
                </a:solidFill>
              </a:rPr>
              <a:t>Message</a:t>
            </a:r>
          </a:p>
          <a:p>
            <a:pPr>
              <a:buFontTx/>
              <a:buChar char="•"/>
            </a:pPr>
            <a:r>
              <a:rPr lang="en-US" sz="2400">
                <a:solidFill>
                  <a:srgbClr val="003366"/>
                </a:solidFill>
              </a:rPr>
              <a:t> Context</a:t>
            </a:r>
          </a:p>
          <a:p>
            <a:pPr>
              <a:buFontTx/>
              <a:buChar char="•"/>
            </a:pPr>
            <a:r>
              <a:rPr lang="en-US" sz="2400">
                <a:solidFill>
                  <a:srgbClr val="003366"/>
                </a:solidFill>
              </a:rPr>
              <a:t> Affect</a:t>
            </a:r>
          </a:p>
        </p:txBody>
      </p:sp>
      <p:sp>
        <p:nvSpPr>
          <p:cNvPr id="36874" name="Freeform 11"/>
          <p:cNvSpPr>
            <a:spLocks/>
          </p:cNvSpPr>
          <p:nvPr/>
        </p:nvSpPr>
        <p:spPr bwMode="auto">
          <a:xfrm>
            <a:off x="2165350" y="2286000"/>
            <a:ext cx="4154488" cy="501650"/>
          </a:xfrm>
          <a:custGeom>
            <a:avLst/>
            <a:gdLst>
              <a:gd name="T0" fmla="*/ 2147483647 w 2257"/>
              <a:gd name="T1" fmla="*/ 2147483647 h 122"/>
              <a:gd name="T2" fmla="*/ 2147483647 w 2257"/>
              <a:gd name="T3" fmla="*/ 0 h 122"/>
              <a:gd name="T4" fmla="*/ 0 w 2257"/>
              <a:gd name="T5" fmla="*/ 0 h 122"/>
              <a:gd name="T6" fmla="*/ 0 w 2257"/>
              <a:gd name="T7" fmla="*/ 2147483647 h 12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57" h="122">
                <a:moveTo>
                  <a:pt x="2256" y="120"/>
                </a:moveTo>
                <a:lnTo>
                  <a:pt x="2256" y="0"/>
                </a:lnTo>
                <a:lnTo>
                  <a:pt x="0" y="0"/>
                </a:lnTo>
                <a:lnTo>
                  <a:pt x="0" y="121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5" name="AutoShape 24"/>
          <p:cNvSpPr>
            <a:spLocks noChangeArrowheads="1"/>
          </p:cNvSpPr>
          <p:nvPr/>
        </p:nvSpPr>
        <p:spPr bwMode="auto">
          <a:xfrm rot="16200000" flipH="1">
            <a:off x="5367338" y="2860675"/>
            <a:ext cx="1828800" cy="1752600"/>
          </a:xfrm>
          <a:prstGeom prst="homePlate">
            <a:avLst>
              <a:gd name="adj" fmla="val 26097"/>
            </a:avLst>
          </a:prstGeom>
          <a:solidFill>
            <a:schemeClr val="accent1"/>
          </a:solidFill>
          <a:ln w="76200" cmpd="tri">
            <a:solidFill>
              <a:srgbClr val="3333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grpSp>
        <p:nvGrpSpPr>
          <p:cNvPr id="2" name="Group 141"/>
          <p:cNvGrpSpPr>
            <a:grpSpLocks/>
          </p:cNvGrpSpPr>
          <p:nvPr/>
        </p:nvGrpSpPr>
        <p:grpSpPr bwMode="auto">
          <a:xfrm>
            <a:off x="757238" y="2746375"/>
            <a:ext cx="6983412" cy="2435225"/>
            <a:chOff x="477" y="1730"/>
            <a:chExt cx="4399" cy="1534"/>
          </a:xfrm>
        </p:grpSpPr>
        <p:sp>
          <p:nvSpPr>
            <p:cNvPr id="36957" name="Rectangle 20"/>
            <p:cNvSpPr>
              <a:spLocks noChangeArrowheads="1"/>
            </p:cNvSpPr>
            <p:nvPr/>
          </p:nvSpPr>
          <p:spPr bwMode="auto">
            <a:xfrm>
              <a:off x="3117" y="2978"/>
              <a:ext cx="175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algn="ctr"/>
              <a:r>
                <a:rPr lang="en-US" sz="2400">
                  <a:solidFill>
                    <a:srgbClr val="003366"/>
                  </a:solidFill>
                </a:rPr>
                <a:t>Perceptual screens</a:t>
              </a:r>
            </a:p>
          </p:txBody>
        </p:sp>
        <p:sp>
          <p:nvSpPr>
            <p:cNvPr id="36958" name="Line 21"/>
            <p:cNvSpPr>
              <a:spLocks noChangeShapeType="1"/>
            </p:cNvSpPr>
            <p:nvPr/>
          </p:nvSpPr>
          <p:spPr bwMode="auto">
            <a:xfrm flipH="1" flipV="1">
              <a:off x="3438" y="2826"/>
              <a:ext cx="207" cy="1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59" name="Line 22"/>
            <p:cNvSpPr>
              <a:spLocks noChangeShapeType="1"/>
            </p:cNvSpPr>
            <p:nvPr/>
          </p:nvSpPr>
          <p:spPr bwMode="auto">
            <a:xfrm flipV="1">
              <a:off x="4365" y="2826"/>
              <a:ext cx="175" cy="1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60" name="Text Box 25"/>
            <p:cNvSpPr txBox="1">
              <a:spLocks noChangeArrowheads="1"/>
            </p:cNvSpPr>
            <p:nvPr/>
          </p:nvSpPr>
          <p:spPr bwMode="auto">
            <a:xfrm>
              <a:off x="4502" y="1730"/>
              <a:ext cx="202" cy="1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endParaRPr lang="en-US" sz="1000" b="1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36961" name="Text Box 26"/>
            <p:cNvSpPr txBox="1">
              <a:spLocks noChangeArrowheads="1"/>
            </p:cNvSpPr>
            <p:nvPr/>
          </p:nvSpPr>
          <p:spPr bwMode="auto">
            <a:xfrm>
              <a:off x="3264" y="1730"/>
              <a:ext cx="202" cy="1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endParaRPr lang="en-US" sz="1000" b="1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36962" name="Text Box 27"/>
            <p:cNvSpPr txBox="1">
              <a:spLocks noChangeArrowheads="1"/>
            </p:cNvSpPr>
            <p:nvPr/>
          </p:nvSpPr>
          <p:spPr bwMode="auto">
            <a:xfrm>
              <a:off x="1911" y="1730"/>
              <a:ext cx="202" cy="1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endParaRPr lang="en-US" sz="1000" b="1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36963" name="Text Box 28"/>
            <p:cNvSpPr txBox="1">
              <a:spLocks noChangeArrowheads="1"/>
            </p:cNvSpPr>
            <p:nvPr/>
          </p:nvSpPr>
          <p:spPr bwMode="auto">
            <a:xfrm>
              <a:off x="669" y="1730"/>
              <a:ext cx="202" cy="1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sz="1000" b="1">
                  <a:solidFill>
                    <a:srgbClr val="000000"/>
                  </a:solidFill>
                  <a:latin typeface="Arial Black" pitchFamily="34" charset="0"/>
                </a:rPr>
                <a:t>/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endParaRPr lang="en-US" sz="1000" b="1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36964" name="Rectangle 29"/>
            <p:cNvSpPr>
              <a:spLocks noChangeArrowheads="1"/>
            </p:cNvSpPr>
            <p:nvPr/>
          </p:nvSpPr>
          <p:spPr bwMode="auto">
            <a:xfrm>
              <a:off x="477" y="2978"/>
              <a:ext cx="175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algn="ctr"/>
              <a:r>
                <a:rPr lang="en-US" sz="2400">
                  <a:solidFill>
                    <a:srgbClr val="003366"/>
                  </a:solidFill>
                </a:rPr>
                <a:t>Perceptual screens</a:t>
              </a:r>
            </a:p>
          </p:txBody>
        </p:sp>
        <p:sp>
          <p:nvSpPr>
            <p:cNvPr id="36965" name="Line 30"/>
            <p:cNvSpPr>
              <a:spLocks noChangeShapeType="1"/>
            </p:cNvSpPr>
            <p:nvPr/>
          </p:nvSpPr>
          <p:spPr bwMode="auto">
            <a:xfrm flipH="1" flipV="1">
              <a:off x="798" y="2826"/>
              <a:ext cx="207" cy="1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66" name="Line 31"/>
            <p:cNvSpPr>
              <a:spLocks noChangeShapeType="1"/>
            </p:cNvSpPr>
            <p:nvPr/>
          </p:nvSpPr>
          <p:spPr bwMode="auto">
            <a:xfrm flipV="1">
              <a:off x="1725" y="2826"/>
              <a:ext cx="175" cy="1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9"/>
          <p:cNvGrpSpPr>
            <a:grpSpLocks/>
          </p:cNvGrpSpPr>
          <p:nvPr/>
        </p:nvGrpSpPr>
        <p:grpSpPr bwMode="auto">
          <a:xfrm>
            <a:off x="5843588" y="3148013"/>
            <a:ext cx="1085850" cy="1257300"/>
            <a:chOff x="3408" y="1920"/>
            <a:chExt cx="684" cy="792"/>
          </a:xfrm>
        </p:grpSpPr>
        <p:sp>
          <p:nvSpPr>
            <p:cNvPr id="36940" name="Freeform 34"/>
            <p:cNvSpPr>
              <a:spLocks/>
            </p:cNvSpPr>
            <p:nvPr/>
          </p:nvSpPr>
          <p:spPr bwMode="auto">
            <a:xfrm>
              <a:off x="3943" y="2259"/>
              <a:ext cx="142" cy="103"/>
            </a:xfrm>
            <a:custGeom>
              <a:avLst/>
              <a:gdLst>
                <a:gd name="T0" fmla="*/ 8 w 204"/>
                <a:gd name="T1" fmla="*/ 4 h 171"/>
                <a:gd name="T2" fmla="*/ 18 w 204"/>
                <a:gd name="T3" fmla="*/ 0 h 171"/>
                <a:gd name="T4" fmla="*/ 21 w 204"/>
                <a:gd name="T5" fmla="*/ 1 h 171"/>
                <a:gd name="T6" fmla="*/ 17 w 204"/>
                <a:gd name="T7" fmla="*/ 5 h 171"/>
                <a:gd name="T8" fmla="*/ 18 w 204"/>
                <a:gd name="T9" fmla="*/ 5 h 171"/>
                <a:gd name="T10" fmla="*/ 18 w 204"/>
                <a:gd name="T11" fmla="*/ 5 h 171"/>
                <a:gd name="T12" fmla="*/ 19 w 204"/>
                <a:gd name="T13" fmla="*/ 5 h 171"/>
                <a:gd name="T14" fmla="*/ 20 w 204"/>
                <a:gd name="T15" fmla="*/ 5 h 171"/>
                <a:gd name="T16" fmla="*/ 22 w 204"/>
                <a:gd name="T17" fmla="*/ 5 h 171"/>
                <a:gd name="T18" fmla="*/ 22 w 204"/>
                <a:gd name="T19" fmla="*/ 5 h 171"/>
                <a:gd name="T20" fmla="*/ 23 w 204"/>
                <a:gd name="T21" fmla="*/ 5 h 171"/>
                <a:gd name="T22" fmla="*/ 23 w 204"/>
                <a:gd name="T23" fmla="*/ 5 h 171"/>
                <a:gd name="T24" fmla="*/ 23 w 204"/>
                <a:gd name="T25" fmla="*/ 5 h 171"/>
                <a:gd name="T26" fmla="*/ 22 w 204"/>
                <a:gd name="T27" fmla="*/ 6 h 171"/>
                <a:gd name="T28" fmla="*/ 20 w 204"/>
                <a:gd name="T29" fmla="*/ 6 h 171"/>
                <a:gd name="T30" fmla="*/ 19 w 204"/>
                <a:gd name="T31" fmla="*/ 7 h 171"/>
                <a:gd name="T32" fmla="*/ 17 w 204"/>
                <a:gd name="T33" fmla="*/ 7 h 171"/>
                <a:gd name="T34" fmla="*/ 16 w 204"/>
                <a:gd name="T35" fmla="*/ 7 h 171"/>
                <a:gd name="T36" fmla="*/ 14 w 204"/>
                <a:gd name="T37" fmla="*/ 8 h 171"/>
                <a:gd name="T38" fmla="*/ 13 w 204"/>
                <a:gd name="T39" fmla="*/ 8 h 171"/>
                <a:gd name="T40" fmla="*/ 13 w 204"/>
                <a:gd name="T41" fmla="*/ 8 h 171"/>
                <a:gd name="T42" fmla="*/ 12 w 204"/>
                <a:gd name="T43" fmla="*/ 8 h 171"/>
                <a:gd name="T44" fmla="*/ 10 w 204"/>
                <a:gd name="T45" fmla="*/ 8 h 171"/>
                <a:gd name="T46" fmla="*/ 9 w 204"/>
                <a:gd name="T47" fmla="*/ 8 h 171"/>
                <a:gd name="T48" fmla="*/ 7 w 204"/>
                <a:gd name="T49" fmla="*/ 8 h 171"/>
                <a:gd name="T50" fmla="*/ 6 w 204"/>
                <a:gd name="T51" fmla="*/ 8 h 171"/>
                <a:gd name="T52" fmla="*/ 4 w 204"/>
                <a:gd name="T53" fmla="*/ 8 h 171"/>
                <a:gd name="T54" fmla="*/ 1 w 204"/>
                <a:gd name="T55" fmla="*/ 8 h 171"/>
                <a:gd name="T56" fmla="*/ 0 w 204"/>
                <a:gd name="T57" fmla="*/ 7 h 171"/>
                <a:gd name="T58" fmla="*/ 0 w 204"/>
                <a:gd name="T59" fmla="*/ 7 h 171"/>
                <a:gd name="T60" fmla="*/ 1 w 204"/>
                <a:gd name="T61" fmla="*/ 6 h 171"/>
                <a:gd name="T62" fmla="*/ 2 w 204"/>
                <a:gd name="T63" fmla="*/ 6 h 171"/>
                <a:gd name="T64" fmla="*/ 4 w 204"/>
                <a:gd name="T65" fmla="*/ 5 h 171"/>
                <a:gd name="T66" fmla="*/ 6 w 204"/>
                <a:gd name="T67" fmla="*/ 4 h 171"/>
                <a:gd name="T68" fmla="*/ 8 w 204"/>
                <a:gd name="T69" fmla="*/ 4 h 171"/>
                <a:gd name="T70" fmla="*/ 8 w 204"/>
                <a:gd name="T71" fmla="*/ 4 h 17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4" h="171">
                  <a:moveTo>
                    <a:pt x="71" y="84"/>
                  </a:moveTo>
                  <a:lnTo>
                    <a:pt x="158" y="0"/>
                  </a:lnTo>
                  <a:lnTo>
                    <a:pt x="184" y="3"/>
                  </a:lnTo>
                  <a:lnTo>
                    <a:pt x="155" y="106"/>
                  </a:lnTo>
                  <a:lnTo>
                    <a:pt x="158" y="106"/>
                  </a:lnTo>
                  <a:lnTo>
                    <a:pt x="162" y="105"/>
                  </a:lnTo>
                  <a:lnTo>
                    <a:pt x="169" y="105"/>
                  </a:lnTo>
                  <a:lnTo>
                    <a:pt x="178" y="104"/>
                  </a:lnTo>
                  <a:lnTo>
                    <a:pt x="186" y="104"/>
                  </a:lnTo>
                  <a:lnTo>
                    <a:pt x="195" y="104"/>
                  </a:lnTo>
                  <a:lnTo>
                    <a:pt x="200" y="106"/>
                  </a:lnTo>
                  <a:lnTo>
                    <a:pt x="204" y="108"/>
                  </a:lnTo>
                  <a:lnTo>
                    <a:pt x="201" y="113"/>
                  </a:lnTo>
                  <a:lnTo>
                    <a:pt x="195" y="120"/>
                  </a:lnTo>
                  <a:lnTo>
                    <a:pt x="183" y="128"/>
                  </a:lnTo>
                  <a:lnTo>
                    <a:pt x="169" y="136"/>
                  </a:lnTo>
                  <a:lnTo>
                    <a:pt x="154" y="144"/>
                  </a:lnTo>
                  <a:lnTo>
                    <a:pt x="140" y="152"/>
                  </a:lnTo>
                  <a:lnTo>
                    <a:pt x="127" y="159"/>
                  </a:lnTo>
                  <a:lnTo>
                    <a:pt x="117" y="164"/>
                  </a:lnTo>
                  <a:lnTo>
                    <a:pt x="109" y="167"/>
                  </a:lnTo>
                  <a:lnTo>
                    <a:pt x="100" y="168"/>
                  </a:lnTo>
                  <a:lnTo>
                    <a:pt x="90" y="171"/>
                  </a:lnTo>
                  <a:lnTo>
                    <a:pt x="78" y="171"/>
                  </a:lnTo>
                  <a:lnTo>
                    <a:pt x="65" y="170"/>
                  </a:lnTo>
                  <a:lnTo>
                    <a:pt x="51" y="168"/>
                  </a:lnTo>
                  <a:lnTo>
                    <a:pt x="33" y="165"/>
                  </a:lnTo>
                  <a:lnTo>
                    <a:pt x="14" y="161"/>
                  </a:lnTo>
                  <a:lnTo>
                    <a:pt x="0" y="155"/>
                  </a:lnTo>
                  <a:lnTo>
                    <a:pt x="0" y="144"/>
                  </a:lnTo>
                  <a:lnTo>
                    <a:pt x="8" y="132"/>
                  </a:lnTo>
                  <a:lnTo>
                    <a:pt x="22" y="118"/>
                  </a:lnTo>
                  <a:lnTo>
                    <a:pt x="39" y="105"/>
                  </a:lnTo>
                  <a:lnTo>
                    <a:pt x="54" y="95"/>
                  </a:lnTo>
                  <a:lnTo>
                    <a:pt x="67" y="87"/>
                  </a:lnTo>
                  <a:lnTo>
                    <a:pt x="71" y="8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1" name="Freeform 35"/>
            <p:cNvSpPr>
              <a:spLocks/>
            </p:cNvSpPr>
            <p:nvPr/>
          </p:nvSpPr>
          <p:spPr bwMode="auto">
            <a:xfrm>
              <a:off x="3571" y="2120"/>
              <a:ext cx="55" cy="54"/>
            </a:xfrm>
            <a:custGeom>
              <a:avLst/>
              <a:gdLst>
                <a:gd name="T0" fmla="*/ 1 w 79"/>
                <a:gd name="T1" fmla="*/ 1 h 89"/>
                <a:gd name="T2" fmla="*/ 4 w 79"/>
                <a:gd name="T3" fmla="*/ 0 h 89"/>
                <a:gd name="T4" fmla="*/ 5 w 79"/>
                <a:gd name="T5" fmla="*/ 1 h 89"/>
                <a:gd name="T6" fmla="*/ 6 w 79"/>
                <a:gd name="T7" fmla="*/ 1 h 89"/>
                <a:gd name="T8" fmla="*/ 6 w 79"/>
                <a:gd name="T9" fmla="*/ 1 h 89"/>
                <a:gd name="T10" fmla="*/ 7 w 79"/>
                <a:gd name="T11" fmla="*/ 1 h 89"/>
                <a:gd name="T12" fmla="*/ 8 w 79"/>
                <a:gd name="T13" fmla="*/ 1 h 89"/>
                <a:gd name="T14" fmla="*/ 8 w 79"/>
                <a:gd name="T15" fmla="*/ 2 h 89"/>
                <a:gd name="T16" fmla="*/ 9 w 79"/>
                <a:gd name="T17" fmla="*/ 2 h 89"/>
                <a:gd name="T18" fmla="*/ 9 w 79"/>
                <a:gd name="T19" fmla="*/ 3 h 89"/>
                <a:gd name="T20" fmla="*/ 8 w 79"/>
                <a:gd name="T21" fmla="*/ 3 h 89"/>
                <a:gd name="T22" fmla="*/ 7 w 79"/>
                <a:gd name="T23" fmla="*/ 4 h 89"/>
                <a:gd name="T24" fmla="*/ 6 w 79"/>
                <a:gd name="T25" fmla="*/ 4 h 89"/>
                <a:gd name="T26" fmla="*/ 3 w 79"/>
                <a:gd name="T27" fmla="*/ 4 h 89"/>
                <a:gd name="T28" fmla="*/ 2 w 79"/>
                <a:gd name="T29" fmla="*/ 4 h 89"/>
                <a:gd name="T30" fmla="*/ 1 w 79"/>
                <a:gd name="T31" fmla="*/ 4 h 89"/>
                <a:gd name="T32" fmla="*/ 0 w 79"/>
                <a:gd name="T33" fmla="*/ 2 h 89"/>
                <a:gd name="T34" fmla="*/ 1 w 79"/>
                <a:gd name="T35" fmla="*/ 1 h 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9" h="89">
                  <a:moveTo>
                    <a:pt x="2" y="6"/>
                  </a:moveTo>
                  <a:lnTo>
                    <a:pt x="40" y="0"/>
                  </a:lnTo>
                  <a:lnTo>
                    <a:pt x="43" y="3"/>
                  </a:lnTo>
                  <a:lnTo>
                    <a:pt x="47" y="7"/>
                  </a:lnTo>
                  <a:lnTo>
                    <a:pt x="53" y="14"/>
                  </a:lnTo>
                  <a:lnTo>
                    <a:pt x="61" y="23"/>
                  </a:lnTo>
                  <a:lnTo>
                    <a:pt x="68" y="33"/>
                  </a:lnTo>
                  <a:lnTo>
                    <a:pt x="75" y="42"/>
                  </a:lnTo>
                  <a:lnTo>
                    <a:pt x="78" y="51"/>
                  </a:lnTo>
                  <a:lnTo>
                    <a:pt x="79" y="58"/>
                  </a:lnTo>
                  <a:lnTo>
                    <a:pt x="75" y="66"/>
                  </a:lnTo>
                  <a:lnTo>
                    <a:pt x="63" y="76"/>
                  </a:lnTo>
                  <a:lnTo>
                    <a:pt x="48" y="84"/>
                  </a:lnTo>
                  <a:lnTo>
                    <a:pt x="32" y="89"/>
                  </a:lnTo>
                  <a:lnTo>
                    <a:pt x="17" y="87"/>
                  </a:lnTo>
                  <a:lnTo>
                    <a:pt x="6" y="74"/>
                  </a:lnTo>
                  <a:lnTo>
                    <a:pt x="0" y="48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2" name="Freeform 36"/>
            <p:cNvSpPr>
              <a:spLocks/>
            </p:cNvSpPr>
            <p:nvPr/>
          </p:nvSpPr>
          <p:spPr bwMode="auto">
            <a:xfrm>
              <a:off x="3408" y="1920"/>
              <a:ext cx="684" cy="792"/>
            </a:xfrm>
            <a:custGeom>
              <a:avLst/>
              <a:gdLst>
                <a:gd name="T0" fmla="*/ 43 w 983"/>
                <a:gd name="T1" fmla="*/ 19 h 1297"/>
                <a:gd name="T2" fmla="*/ 40 w 983"/>
                <a:gd name="T3" fmla="*/ 18 h 1297"/>
                <a:gd name="T4" fmla="*/ 31 w 983"/>
                <a:gd name="T5" fmla="*/ 18 h 1297"/>
                <a:gd name="T6" fmla="*/ 31 w 983"/>
                <a:gd name="T7" fmla="*/ 10 h 1297"/>
                <a:gd name="T8" fmla="*/ 35 w 983"/>
                <a:gd name="T9" fmla="*/ 5 h 1297"/>
                <a:gd name="T10" fmla="*/ 41 w 983"/>
                <a:gd name="T11" fmla="*/ 4 h 1297"/>
                <a:gd name="T12" fmla="*/ 44 w 983"/>
                <a:gd name="T13" fmla="*/ 7 h 1297"/>
                <a:gd name="T14" fmla="*/ 46 w 983"/>
                <a:gd name="T15" fmla="*/ 4 h 1297"/>
                <a:gd name="T16" fmla="*/ 56 w 983"/>
                <a:gd name="T17" fmla="*/ 1 h 1297"/>
                <a:gd name="T18" fmla="*/ 65 w 983"/>
                <a:gd name="T19" fmla="*/ 1 h 1297"/>
                <a:gd name="T20" fmla="*/ 74 w 983"/>
                <a:gd name="T21" fmla="*/ 0 h 1297"/>
                <a:gd name="T22" fmla="*/ 82 w 983"/>
                <a:gd name="T23" fmla="*/ 3 h 1297"/>
                <a:gd name="T24" fmla="*/ 83 w 983"/>
                <a:gd name="T25" fmla="*/ 7 h 1297"/>
                <a:gd name="T26" fmla="*/ 80 w 983"/>
                <a:gd name="T27" fmla="*/ 12 h 1297"/>
                <a:gd name="T28" fmla="*/ 79 w 983"/>
                <a:gd name="T29" fmla="*/ 15 h 1297"/>
                <a:gd name="T30" fmla="*/ 72 w 983"/>
                <a:gd name="T31" fmla="*/ 20 h 1297"/>
                <a:gd name="T32" fmla="*/ 70 w 983"/>
                <a:gd name="T33" fmla="*/ 24 h 1297"/>
                <a:gd name="T34" fmla="*/ 77 w 983"/>
                <a:gd name="T35" fmla="*/ 27 h 1297"/>
                <a:gd name="T36" fmla="*/ 92 w 983"/>
                <a:gd name="T37" fmla="*/ 32 h 1297"/>
                <a:gd name="T38" fmla="*/ 97 w 983"/>
                <a:gd name="T39" fmla="*/ 32 h 1297"/>
                <a:gd name="T40" fmla="*/ 101 w 983"/>
                <a:gd name="T41" fmla="*/ 31 h 1297"/>
                <a:gd name="T42" fmla="*/ 97 w 983"/>
                <a:gd name="T43" fmla="*/ 37 h 1297"/>
                <a:gd name="T44" fmla="*/ 106 w 983"/>
                <a:gd name="T45" fmla="*/ 35 h 1297"/>
                <a:gd name="T46" fmla="*/ 107 w 983"/>
                <a:gd name="T47" fmla="*/ 35 h 1297"/>
                <a:gd name="T48" fmla="*/ 106 w 983"/>
                <a:gd name="T49" fmla="*/ 32 h 1297"/>
                <a:gd name="T50" fmla="*/ 102 w 983"/>
                <a:gd name="T51" fmla="*/ 34 h 1297"/>
                <a:gd name="T52" fmla="*/ 109 w 983"/>
                <a:gd name="T53" fmla="*/ 31 h 1297"/>
                <a:gd name="T54" fmla="*/ 111 w 983"/>
                <a:gd name="T55" fmla="*/ 35 h 1297"/>
                <a:gd name="T56" fmla="*/ 95 w 983"/>
                <a:gd name="T57" fmla="*/ 38 h 1297"/>
                <a:gd name="T58" fmla="*/ 96 w 983"/>
                <a:gd name="T59" fmla="*/ 34 h 1297"/>
                <a:gd name="T60" fmla="*/ 92 w 983"/>
                <a:gd name="T61" fmla="*/ 37 h 1297"/>
                <a:gd name="T62" fmla="*/ 84 w 983"/>
                <a:gd name="T63" fmla="*/ 37 h 1297"/>
                <a:gd name="T64" fmla="*/ 72 w 983"/>
                <a:gd name="T65" fmla="*/ 34 h 1297"/>
                <a:gd name="T66" fmla="*/ 60 w 983"/>
                <a:gd name="T67" fmla="*/ 35 h 1297"/>
                <a:gd name="T68" fmla="*/ 51 w 983"/>
                <a:gd name="T69" fmla="*/ 42 h 1297"/>
                <a:gd name="T70" fmla="*/ 60 w 983"/>
                <a:gd name="T71" fmla="*/ 50 h 1297"/>
                <a:gd name="T72" fmla="*/ 72 w 983"/>
                <a:gd name="T73" fmla="*/ 59 h 1297"/>
                <a:gd name="T74" fmla="*/ 82 w 983"/>
                <a:gd name="T75" fmla="*/ 65 h 1297"/>
                <a:gd name="T76" fmla="*/ 85 w 983"/>
                <a:gd name="T77" fmla="*/ 67 h 1297"/>
                <a:gd name="T78" fmla="*/ 76 w 983"/>
                <a:gd name="T79" fmla="*/ 65 h 1297"/>
                <a:gd name="T80" fmla="*/ 70 w 983"/>
                <a:gd name="T81" fmla="*/ 65 h 1297"/>
                <a:gd name="T82" fmla="*/ 57 w 983"/>
                <a:gd name="T83" fmla="*/ 63 h 1297"/>
                <a:gd name="T84" fmla="*/ 44 w 983"/>
                <a:gd name="T85" fmla="*/ 56 h 1297"/>
                <a:gd name="T86" fmla="*/ 33 w 983"/>
                <a:gd name="T87" fmla="*/ 51 h 1297"/>
                <a:gd name="T88" fmla="*/ 22 w 983"/>
                <a:gd name="T89" fmla="*/ 62 h 1297"/>
                <a:gd name="T90" fmla="*/ 10 w 983"/>
                <a:gd name="T91" fmla="*/ 67 h 1297"/>
                <a:gd name="T92" fmla="*/ 5 w 983"/>
                <a:gd name="T93" fmla="*/ 65 h 1297"/>
                <a:gd name="T94" fmla="*/ 10 w 983"/>
                <a:gd name="T95" fmla="*/ 49 h 1297"/>
                <a:gd name="T96" fmla="*/ 13 w 983"/>
                <a:gd name="T97" fmla="*/ 37 h 1297"/>
                <a:gd name="T98" fmla="*/ 20 w 983"/>
                <a:gd name="T99" fmla="*/ 31 h 1297"/>
                <a:gd name="T100" fmla="*/ 24 w 983"/>
                <a:gd name="T101" fmla="*/ 26 h 1297"/>
                <a:gd name="T102" fmla="*/ 10 w 983"/>
                <a:gd name="T103" fmla="*/ 27 h 1297"/>
                <a:gd name="T104" fmla="*/ 0 w 983"/>
                <a:gd name="T105" fmla="*/ 25 h 1297"/>
                <a:gd name="T106" fmla="*/ 8 w 983"/>
                <a:gd name="T107" fmla="*/ 20 h 1297"/>
                <a:gd name="T108" fmla="*/ 20 w 983"/>
                <a:gd name="T109" fmla="*/ 18 h 1297"/>
                <a:gd name="T110" fmla="*/ 27 w 983"/>
                <a:gd name="T111" fmla="*/ 18 h 1297"/>
                <a:gd name="T112" fmla="*/ 31 w 983"/>
                <a:gd name="T113" fmla="*/ 21 h 1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83" h="1297">
                  <a:moveTo>
                    <a:pt x="346" y="362"/>
                  </a:moveTo>
                  <a:lnTo>
                    <a:pt x="349" y="363"/>
                  </a:lnTo>
                  <a:lnTo>
                    <a:pt x="355" y="364"/>
                  </a:lnTo>
                  <a:lnTo>
                    <a:pt x="360" y="365"/>
                  </a:lnTo>
                  <a:lnTo>
                    <a:pt x="365" y="365"/>
                  </a:lnTo>
                  <a:lnTo>
                    <a:pt x="371" y="365"/>
                  </a:lnTo>
                  <a:lnTo>
                    <a:pt x="377" y="364"/>
                  </a:lnTo>
                  <a:lnTo>
                    <a:pt x="381" y="362"/>
                  </a:lnTo>
                  <a:lnTo>
                    <a:pt x="386" y="358"/>
                  </a:lnTo>
                  <a:lnTo>
                    <a:pt x="388" y="350"/>
                  </a:lnTo>
                  <a:lnTo>
                    <a:pt x="389" y="342"/>
                  </a:lnTo>
                  <a:lnTo>
                    <a:pt x="386" y="336"/>
                  </a:lnTo>
                  <a:lnTo>
                    <a:pt x="379" y="334"/>
                  </a:lnTo>
                  <a:lnTo>
                    <a:pt x="369" y="340"/>
                  </a:lnTo>
                  <a:lnTo>
                    <a:pt x="360" y="346"/>
                  </a:lnTo>
                  <a:lnTo>
                    <a:pt x="350" y="353"/>
                  </a:lnTo>
                  <a:lnTo>
                    <a:pt x="346" y="362"/>
                  </a:lnTo>
                  <a:lnTo>
                    <a:pt x="301" y="381"/>
                  </a:lnTo>
                  <a:lnTo>
                    <a:pt x="292" y="380"/>
                  </a:lnTo>
                  <a:lnTo>
                    <a:pt x="283" y="377"/>
                  </a:lnTo>
                  <a:lnTo>
                    <a:pt x="279" y="371"/>
                  </a:lnTo>
                  <a:lnTo>
                    <a:pt x="275" y="364"/>
                  </a:lnTo>
                  <a:lnTo>
                    <a:pt x="272" y="357"/>
                  </a:lnTo>
                  <a:lnTo>
                    <a:pt x="271" y="349"/>
                  </a:lnTo>
                  <a:lnTo>
                    <a:pt x="268" y="341"/>
                  </a:lnTo>
                  <a:lnTo>
                    <a:pt x="265" y="335"/>
                  </a:lnTo>
                  <a:lnTo>
                    <a:pt x="274" y="311"/>
                  </a:lnTo>
                  <a:lnTo>
                    <a:pt x="279" y="287"/>
                  </a:lnTo>
                  <a:lnTo>
                    <a:pt x="279" y="264"/>
                  </a:lnTo>
                  <a:lnTo>
                    <a:pt x="277" y="242"/>
                  </a:lnTo>
                  <a:lnTo>
                    <a:pt x="273" y="219"/>
                  </a:lnTo>
                  <a:lnTo>
                    <a:pt x="271" y="196"/>
                  </a:lnTo>
                  <a:lnTo>
                    <a:pt x="271" y="172"/>
                  </a:lnTo>
                  <a:lnTo>
                    <a:pt x="274" y="145"/>
                  </a:lnTo>
                  <a:lnTo>
                    <a:pt x="278" y="137"/>
                  </a:lnTo>
                  <a:lnTo>
                    <a:pt x="283" y="129"/>
                  </a:lnTo>
                  <a:lnTo>
                    <a:pt x="290" y="121"/>
                  </a:lnTo>
                  <a:lnTo>
                    <a:pt x="298" y="114"/>
                  </a:lnTo>
                  <a:lnTo>
                    <a:pt x="307" y="106"/>
                  </a:lnTo>
                  <a:lnTo>
                    <a:pt x="315" y="99"/>
                  </a:lnTo>
                  <a:lnTo>
                    <a:pt x="323" y="91"/>
                  </a:lnTo>
                  <a:lnTo>
                    <a:pt x="328" y="83"/>
                  </a:lnTo>
                  <a:lnTo>
                    <a:pt x="334" y="77"/>
                  </a:lnTo>
                  <a:lnTo>
                    <a:pt x="340" y="74"/>
                  </a:lnTo>
                  <a:lnTo>
                    <a:pt x="346" y="74"/>
                  </a:lnTo>
                  <a:lnTo>
                    <a:pt x="351" y="74"/>
                  </a:lnTo>
                  <a:lnTo>
                    <a:pt x="357" y="77"/>
                  </a:lnTo>
                  <a:lnTo>
                    <a:pt x="362" y="81"/>
                  </a:lnTo>
                  <a:lnTo>
                    <a:pt x="365" y="85"/>
                  </a:lnTo>
                  <a:lnTo>
                    <a:pt x="368" y="90"/>
                  </a:lnTo>
                  <a:lnTo>
                    <a:pt x="377" y="88"/>
                  </a:lnTo>
                  <a:lnTo>
                    <a:pt x="383" y="89"/>
                  </a:lnTo>
                  <a:lnTo>
                    <a:pt x="387" y="93"/>
                  </a:lnTo>
                  <a:lnTo>
                    <a:pt x="389" y="105"/>
                  </a:lnTo>
                  <a:lnTo>
                    <a:pt x="389" y="116"/>
                  </a:lnTo>
                  <a:lnTo>
                    <a:pt x="386" y="128"/>
                  </a:lnTo>
                  <a:lnTo>
                    <a:pt x="384" y="139"/>
                  </a:lnTo>
                  <a:lnTo>
                    <a:pt x="389" y="152"/>
                  </a:lnTo>
                  <a:lnTo>
                    <a:pt x="398" y="158"/>
                  </a:lnTo>
                  <a:lnTo>
                    <a:pt x="403" y="144"/>
                  </a:lnTo>
                  <a:lnTo>
                    <a:pt x="406" y="128"/>
                  </a:lnTo>
                  <a:lnTo>
                    <a:pt x="404" y="111"/>
                  </a:lnTo>
                  <a:lnTo>
                    <a:pt x="404" y="95"/>
                  </a:lnTo>
                  <a:lnTo>
                    <a:pt x="407" y="86"/>
                  </a:lnTo>
                  <a:lnTo>
                    <a:pt x="413" y="66"/>
                  </a:lnTo>
                  <a:lnTo>
                    <a:pt x="423" y="43"/>
                  </a:lnTo>
                  <a:lnTo>
                    <a:pt x="438" y="24"/>
                  </a:lnTo>
                  <a:lnTo>
                    <a:pt x="447" y="19"/>
                  </a:lnTo>
                  <a:lnTo>
                    <a:pt x="457" y="13"/>
                  </a:lnTo>
                  <a:lnTo>
                    <a:pt x="469" y="8"/>
                  </a:lnTo>
                  <a:lnTo>
                    <a:pt x="481" y="5"/>
                  </a:lnTo>
                  <a:lnTo>
                    <a:pt x="493" y="2"/>
                  </a:lnTo>
                  <a:lnTo>
                    <a:pt x="506" y="2"/>
                  </a:lnTo>
                  <a:lnTo>
                    <a:pt x="520" y="4"/>
                  </a:lnTo>
                  <a:lnTo>
                    <a:pt x="534" y="7"/>
                  </a:lnTo>
                  <a:lnTo>
                    <a:pt x="539" y="14"/>
                  </a:lnTo>
                  <a:lnTo>
                    <a:pt x="546" y="19"/>
                  </a:lnTo>
                  <a:lnTo>
                    <a:pt x="553" y="20"/>
                  </a:lnTo>
                  <a:lnTo>
                    <a:pt x="561" y="20"/>
                  </a:lnTo>
                  <a:lnTo>
                    <a:pt x="568" y="17"/>
                  </a:lnTo>
                  <a:lnTo>
                    <a:pt x="576" y="14"/>
                  </a:lnTo>
                  <a:lnTo>
                    <a:pt x="584" y="10"/>
                  </a:lnTo>
                  <a:lnTo>
                    <a:pt x="591" y="7"/>
                  </a:lnTo>
                  <a:lnTo>
                    <a:pt x="604" y="5"/>
                  </a:lnTo>
                  <a:lnTo>
                    <a:pt x="617" y="2"/>
                  </a:lnTo>
                  <a:lnTo>
                    <a:pt x="629" y="1"/>
                  </a:lnTo>
                  <a:lnTo>
                    <a:pt x="642" y="0"/>
                  </a:lnTo>
                  <a:lnTo>
                    <a:pt x="655" y="0"/>
                  </a:lnTo>
                  <a:lnTo>
                    <a:pt x="666" y="1"/>
                  </a:lnTo>
                  <a:lnTo>
                    <a:pt x="676" y="4"/>
                  </a:lnTo>
                  <a:lnTo>
                    <a:pt x="686" y="8"/>
                  </a:lnTo>
                  <a:lnTo>
                    <a:pt x="694" y="19"/>
                  </a:lnTo>
                  <a:lnTo>
                    <a:pt x="702" y="28"/>
                  </a:lnTo>
                  <a:lnTo>
                    <a:pt x="709" y="37"/>
                  </a:lnTo>
                  <a:lnTo>
                    <a:pt x="716" y="46"/>
                  </a:lnTo>
                  <a:lnTo>
                    <a:pt x="721" y="55"/>
                  </a:lnTo>
                  <a:lnTo>
                    <a:pt x="727" y="66"/>
                  </a:lnTo>
                  <a:lnTo>
                    <a:pt x="732" y="76"/>
                  </a:lnTo>
                  <a:lnTo>
                    <a:pt x="735" y="89"/>
                  </a:lnTo>
                  <a:lnTo>
                    <a:pt x="732" y="98"/>
                  </a:lnTo>
                  <a:lnTo>
                    <a:pt x="728" y="110"/>
                  </a:lnTo>
                  <a:lnTo>
                    <a:pt x="727" y="121"/>
                  </a:lnTo>
                  <a:lnTo>
                    <a:pt x="727" y="134"/>
                  </a:lnTo>
                  <a:lnTo>
                    <a:pt x="733" y="142"/>
                  </a:lnTo>
                  <a:lnTo>
                    <a:pt x="732" y="154"/>
                  </a:lnTo>
                  <a:lnTo>
                    <a:pt x="728" y="171"/>
                  </a:lnTo>
                  <a:lnTo>
                    <a:pt x="727" y="187"/>
                  </a:lnTo>
                  <a:lnTo>
                    <a:pt x="721" y="194"/>
                  </a:lnTo>
                  <a:lnTo>
                    <a:pt x="717" y="201"/>
                  </a:lnTo>
                  <a:lnTo>
                    <a:pt x="712" y="207"/>
                  </a:lnTo>
                  <a:lnTo>
                    <a:pt x="708" y="214"/>
                  </a:lnTo>
                  <a:lnTo>
                    <a:pt x="703" y="222"/>
                  </a:lnTo>
                  <a:lnTo>
                    <a:pt x="699" y="230"/>
                  </a:lnTo>
                  <a:lnTo>
                    <a:pt x="696" y="239"/>
                  </a:lnTo>
                  <a:lnTo>
                    <a:pt x="693" y="249"/>
                  </a:lnTo>
                  <a:lnTo>
                    <a:pt x="697" y="252"/>
                  </a:lnTo>
                  <a:lnTo>
                    <a:pt x="703" y="256"/>
                  </a:lnTo>
                  <a:lnTo>
                    <a:pt x="708" y="260"/>
                  </a:lnTo>
                  <a:lnTo>
                    <a:pt x="709" y="267"/>
                  </a:lnTo>
                  <a:lnTo>
                    <a:pt x="699" y="280"/>
                  </a:lnTo>
                  <a:lnTo>
                    <a:pt x="691" y="290"/>
                  </a:lnTo>
                  <a:lnTo>
                    <a:pt x="685" y="303"/>
                  </a:lnTo>
                  <a:lnTo>
                    <a:pt x="680" y="318"/>
                  </a:lnTo>
                  <a:lnTo>
                    <a:pt x="678" y="334"/>
                  </a:lnTo>
                  <a:lnTo>
                    <a:pt x="671" y="347"/>
                  </a:lnTo>
                  <a:lnTo>
                    <a:pt x="663" y="358"/>
                  </a:lnTo>
                  <a:lnTo>
                    <a:pt x="652" y="368"/>
                  </a:lnTo>
                  <a:lnTo>
                    <a:pt x="641" y="377"/>
                  </a:lnTo>
                  <a:lnTo>
                    <a:pt x="630" y="387"/>
                  </a:lnTo>
                  <a:lnTo>
                    <a:pt x="621" y="399"/>
                  </a:lnTo>
                  <a:lnTo>
                    <a:pt x="614" y="411"/>
                  </a:lnTo>
                  <a:lnTo>
                    <a:pt x="591" y="429"/>
                  </a:lnTo>
                  <a:lnTo>
                    <a:pt x="598" y="437"/>
                  </a:lnTo>
                  <a:lnTo>
                    <a:pt x="605" y="446"/>
                  </a:lnTo>
                  <a:lnTo>
                    <a:pt x="613" y="454"/>
                  </a:lnTo>
                  <a:lnTo>
                    <a:pt x="620" y="463"/>
                  </a:lnTo>
                  <a:lnTo>
                    <a:pt x="628" y="471"/>
                  </a:lnTo>
                  <a:lnTo>
                    <a:pt x="635" y="480"/>
                  </a:lnTo>
                  <a:lnTo>
                    <a:pt x="641" y="488"/>
                  </a:lnTo>
                  <a:lnTo>
                    <a:pt x="645" y="496"/>
                  </a:lnTo>
                  <a:lnTo>
                    <a:pt x="650" y="502"/>
                  </a:lnTo>
                  <a:lnTo>
                    <a:pt x="657" y="509"/>
                  </a:lnTo>
                  <a:lnTo>
                    <a:pt x="667" y="518"/>
                  </a:lnTo>
                  <a:lnTo>
                    <a:pt x="680" y="528"/>
                  </a:lnTo>
                  <a:lnTo>
                    <a:pt x="694" y="539"/>
                  </a:lnTo>
                  <a:lnTo>
                    <a:pt x="709" y="551"/>
                  </a:lnTo>
                  <a:lnTo>
                    <a:pt x="726" y="562"/>
                  </a:lnTo>
                  <a:lnTo>
                    <a:pt x="742" y="574"/>
                  </a:lnTo>
                  <a:lnTo>
                    <a:pt x="758" y="586"/>
                  </a:lnTo>
                  <a:lnTo>
                    <a:pt x="774" y="597"/>
                  </a:lnTo>
                  <a:lnTo>
                    <a:pt x="789" y="607"/>
                  </a:lnTo>
                  <a:lnTo>
                    <a:pt x="803" y="616"/>
                  </a:lnTo>
                  <a:lnTo>
                    <a:pt x="814" y="624"/>
                  </a:lnTo>
                  <a:lnTo>
                    <a:pt x="823" y="630"/>
                  </a:lnTo>
                  <a:lnTo>
                    <a:pt x="827" y="634"/>
                  </a:lnTo>
                  <a:lnTo>
                    <a:pt x="830" y="635"/>
                  </a:lnTo>
                  <a:lnTo>
                    <a:pt x="838" y="634"/>
                  </a:lnTo>
                  <a:lnTo>
                    <a:pt x="844" y="630"/>
                  </a:lnTo>
                  <a:lnTo>
                    <a:pt x="849" y="627"/>
                  </a:lnTo>
                  <a:lnTo>
                    <a:pt x="853" y="621"/>
                  </a:lnTo>
                  <a:lnTo>
                    <a:pt x="856" y="615"/>
                  </a:lnTo>
                  <a:lnTo>
                    <a:pt x="861" y="608"/>
                  </a:lnTo>
                  <a:lnTo>
                    <a:pt x="864" y="602"/>
                  </a:lnTo>
                  <a:lnTo>
                    <a:pt x="870" y="598"/>
                  </a:lnTo>
                  <a:lnTo>
                    <a:pt x="928" y="555"/>
                  </a:lnTo>
                  <a:lnTo>
                    <a:pt x="918" y="570"/>
                  </a:lnTo>
                  <a:lnTo>
                    <a:pt x="907" y="584"/>
                  </a:lnTo>
                  <a:lnTo>
                    <a:pt x="892" y="597"/>
                  </a:lnTo>
                  <a:lnTo>
                    <a:pt x="878" y="609"/>
                  </a:lnTo>
                  <a:lnTo>
                    <a:pt x="867" y="623"/>
                  </a:lnTo>
                  <a:lnTo>
                    <a:pt x="857" y="638"/>
                  </a:lnTo>
                  <a:lnTo>
                    <a:pt x="855" y="655"/>
                  </a:lnTo>
                  <a:lnTo>
                    <a:pt x="859" y="675"/>
                  </a:lnTo>
                  <a:lnTo>
                    <a:pt x="861" y="685"/>
                  </a:lnTo>
                  <a:lnTo>
                    <a:pt x="856" y="695"/>
                  </a:lnTo>
                  <a:lnTo>
                    <a:pt x="852" y="703"/>
                  </a:lnTo>
                  <a:lnTo>
                    <a:pt x="853" y="712"/>
                  </a:lnTo>
                  <a:lnTo>
                    <a:pt x="865" y="718"/>
                  </a:lnTo>
                  <a:lnTo>
                    <a:pt x="878" y="716"/>
                  </a:lnTo>
                  <a:lnTo>
                    <a:pt x="891" y="713"/>
                  </a:lnTo>
                  <a:lnTo>
                    <a:pt x="903" y="705"/>
                  </a:lnTo>
                  <a:lnTo>
                    <a:pt x="916" y="696"/>
                  </a:lnTo>
                  <a:lnTo>
                    <a:pt x="928" y="688"/>
                  </a:lnTo>
                  <a:lnTo>
                    <a:pt x="938" y="680"/>
                  </a:lnTo>
                  <a:lnTo>
                    <a:pt x="948" y="675"/>
                  </a:lnTo>
                  <a:lnTo>
                    <a:pt x="953" y="675"/>
                  </a:lnTo>
                  <a:lnTo>
                    <a:pt x="956" y="673"/>
                  </a:lnTo>
                  <a:lnTo>
                    <a:pt x="959" y="669"/>
                  </a:lnTo>
                  <a:lnTo>
                    <a:pt x="962" y="666"/>
                  </a:lnTo>
                  <a:lnTo>
                    <a:pt x="955" y="663"/>
                  </a:lnTo>
                  <a:lnTo>
                    <a:pt x="950" y="665"/>
                  </a:lnTo>
                  <a:lnTo>
                    <a:pt x="943" y="667"/>
                  </a:lnTo>
                  <a:lnTo>
                    <a:pt x="937" y="669"/>
                  </a:lnTo>
                  <a:lnTo>
                    <a:pt x="930" y="674"/>
                  </a:lnTo>
                  <a:lnTo>
                    <a:pt x="924" y="677"/>
                  </a:lnTo>
                  <a:lnTo>
                    <a:pt x="917" y="680"/>
                  </a:lnTo>
                  <a:lnTo>
                    <a:pt x="910" y="681"/>
                  </a:lnTo>
                  <a:lnTo>
                    <a:pt x="914" y="662"/>
                  </a:lnTo>
                  <a:lnTo>
                    <a:pt x="922" y="646"/>
                  </a:lnTo>
                  <a:lnTo>
                    <a:pt x="930" y="629"/>
                  </a:lnTo>
                  <a:lnTo>
                    <a:pt x="937" y="609"/>
                  </a:lnTo>
                  <a:lnTo>
                    <a:pt x="930" y="615"/>
                  </a:lnTo>
                  <a:lnTo>
                    <a:pt x="924" y="623"/>
                  </a:lnTo>
                  <a:lnTo>
                    <a:pt x="918" y="632"/>
                  </a:lnTo>
                  <a:lnTo>
                    <a:pt x="914" y="643"/>
                  </a:lnTo>
                  <a:lnTo>
                    <a:pt x="909" y="647"/>
                  </a:lnTo>
                  <a:lnTo>
                    <a:pt x="903" y="649"/>
                  </a:lnTo>
                  <a:lnTo>
                    <a:pt x="899" y="645"/>
                  </a:lnTo>
                  <a:lnTo>
                    <a:pt x="897" y="640"/>
                  </a:lnTo>
                  <a:lnTo>
                    <a:pt x="954" y="558"/>
                  </a:lnTo>
                  <a:lnTo>
                    <a:pt x="962" y="559"/>
                  </a:lnTo>
                  <a:lnTo>
                    <a:pt x="965" y="567"/>
                  </a:lnTo>
                  <a:lnTo>
                    <a:pt x="966" y="576"/>
                  </a:lnTo>
                  <a:lnTo>
                    <a:pt x="969" y="583"/>
                  </a:lnTo>
                  <a:lnTo>
                    <a:pt x="965" y="592"/>
                  </a:lnTo>
                  <a:lnTo>
                    <a:pt x="959" y="601"/>
                  </a:lnTo>
                  <a:lnTo>
                    <a:pt x="954" y="611"/>
                  </a:lnTo>
                  <a:lnTo>
                    <a:pt x="950" y="619"/>
                  </a:lnTo>
                  <a:lnTo>
                    <a:pt x="945" y="628"/>
                  </a:lnTo>
                  <a:lnTo>
                    <a:pt x="940" y="637"/>
                  </a:lnTo>
                  <a:lnTo>
                    <a:pt x="937" y="647"/>
                  </a:lnTo>
                  <a:lnTo>
                    <a:pt x="935" y="658"/>
                  </a:lnTo>
                  <a:lnTo>
                    <a:pt x="983" y="651"/>
                  </a:lnTo>
                  <a:lnTo>
                    <a:pt x="983" y="675"/>
                  </a:lnTo>
                  <a:lnTo>
                    <a:pt x="963" y="683"/>
                  </a:lnTo>
                  <a:lnTo>
                    <a:pt x="946" y="695"/>
                  </a:lnTo>
                  <a:lnTo>
                    <a:pt x="930" y="707"/>
                  </a:lnTo>
                  <a:lnTo>
                    <a:pt x="914" y="719"/>
                  </a:lnTo>
                  <a:lnTo>
                    <a:pt x="898" y="729"/>
                  </a:lnTo>
                  <a:lnTo>
                    <a:pt x="880" y="734"/>
                  </a:lnTo>
                  <a:lnTo>
                    <a:pt x="861" y="734"/>
                  </a:lnTo>
                  <a:lnTo>
                    <a:pt x="839" y="727"/>
                  </a:lnTo>
                  <a:lnTo>
                    <a:pt x="831" y="731"/>
                  </a:lnTo>
                  <a:lnTo>
                    <a:pt x="831" y="723"/>
                  </a:lnTo>
                  <a:lnTo>
                    <a:pt x="833" y="714"/>
                  </a:lnTo>
                  <a:lnTo>
                    <a:pt x="838" y="704"/>
                  </a:lnTo>
                  <a:lnTo>
                    <a:pt x="842" y="693"/>
                  </a:lnTo>
                  <a:lnTo>
                    <a:pt x="846" y="683"/>
                  </a:lnTo>
                  <a:lnTo>
                    <a:pt x="847" y="673"/>
                  </a:lnTo>
                  <a:lnTo>
                    <a:pt x="845" y="661"/>
                  </a:lnTo>
                  <a:lnTo>
                    <a:pt x="835" y="651"/>
                  </a:lnTo>
                  <a:lnTo>
                    <a:pt x="825" y="657"/>
                  </a:lnTo>
                  <a:lnTo>
                    <a:pt x="824" y="668"/>
                  </a:lnTo>
                  <a:lnTo>
                    <a:pt x="823" y="681"/>
                  </a:lnTo>
                  <a:lnTo>
                    <a:pt x="818" y="692"/>
                  </a:lnTo>
                  <a:lnTo>
                    <a:pt x="815" y="697"/>
                  </a:lnTo>
                  <a:lnTo>
                    <a:pt x="810" y="701"/>
                  </a:lnTo>
                  <a:lnTo>
                    <a:pt x="807" y="706"/>
                  </a:lnTo>
                  <a:lnTo>
                    <a:pt x="803" y="710"/>
                  </a:lnTo>
                  <a:lnTo>
                    <a:pt x="799" y="714"/>
                  </a:lnTo>
                  <a:lnTo>
                    <a:pt x="794" y="718"/>
                  </a:lnTo>
                  <a:lnTo>
                    <a:pt x="789" y="721"/>
                  </a:lnTo>
                  <a:lnTo>
                    <a:pt x="784" y="723"/>
                  </a:lnTo>
                  <a:lnTo>
                    <a:pt x="770" y="719"/>
                  </a:lnTo>
                  <a:lnTo>
                    <a:pt x="756" y="713"/>
                  </a:lnTo>
                  <a:lnTo>
                    <a:pt x="742" y="708"/>
                  </a:lnTo>
                  <a:lnTo>
                    <a:pt x="729" y="704"/>
                  </a:lnTo>
                  <a:lnTo>
                    <a:pt x="716" y="698"/>
                  </a:lnTo>
                  <a:lnTo>
                    <a:pt x="702" y="692"/>
                  </a:lnTo>
                  <a:lnTo>
                    <a:pt x="689" y="687"/>
                  </a:lnTo>
                  <a:lnTo>
                    <a:pt x="676" y="682"/>
                  </a:lnTo>
                  <a:lnTo>
                    <a:pt x="663" y="676"/>
                  </a:lnTo>
                  <a:lnTo>
                    <a:pt x="650" y="670"/>
                  </a:lnTo>
                  <a:lnTo>
                    <a:pt x="637" y="665"/>
                  </a:lnTo>
                  <a:lnTo>
                    <a:pt x="625" y="659"/>
                  </a:lnTo>
                  <a:lnTo>
                    <a:pt x="613" y="653"/>
                  </a:lnTo>
                  <a:lnTo>
                    <a:pt x="600" y="647"/>
                  </a:lnTo>
                  <a:lnTo>
                    <a:pt x="588" y="643"/>
                  </a:lnTo>
                  <a:lnTo>
                    <a:pt x="576" y="637"/>
                  </a:lnTo>
                  <a:lnTo>
                    <a:pt x="560" y="651"/>
                  </a:lnTo>
                  <a:lnTo>
                    <a:pt x="544" y="663"/>
                  </a:lnTo>
                  <a:lnTo>
                    <a:pt x="527" y="675"/>
                  </a:lnTo>
                  <a:lnTo>
                    <a:pt x="510" y="687"/>
                  </a:lnTo>
                  <a:lnTo>
                    <a:pt x="493" y="698"/>
                  </a:lnTo>
                  <a:lnTo>
                    <a:pt x="476" y="710"/>
                  </a:lnTo>
                  <a:lnTo>
                    <a:pt x="460" y="722"/>
                  </a:lnTo>
                  <a:lnTo>
                    <a:pt x="444" y="735"/>
                  </a:lnTo>
                  <a:lnTo>
                    <a:pt x="445" y="760"/>
                  </a:lnTo>
                  <a:lnTo>
                    <a:pt x="449" y="783"/>
                  </a:lnTo>
                  <a:lnTo>
                    <a:pt x="457" y="805"/>
                  </a:lnTo>
                  <a:lnTo>
                    <a:pt x="466" y="826"/>
                  </a:lnTo>
                  <a:lnTo>
                    <a:pt x="475" y="847"/>
                  </a:lnTo>
                  <a:lnTo>
                    <a:pt x="482" y="867"/>
                  </a:lnTo>
                  <a:lnTo>
                    <a:pt x="487" y="889"/>
                  </a:lnTo>
                  <a:lnTo>
                    <a:pt x="490" y="913"/>
                  </a:lnTo>
                  <a:lnTo>
                    <a:pt x="502" y="933"/>
                  </a:lnTo>
                  <a:lnTo>
                    <a:pt x="514" y="951"/>
                  </a:lnTo>
                  <a:lnTo>
                    <a:pt x="527" y="971"/>
                  </a:lnTo>
                  <a:lnTo>
                    <a:pt x="539" y="991"/>
                  </a:lnTo>
                  <a:lnTo>
                    <a:pt x="552" y="1010"/>
                  </a:lnTo>
                  <a:lnTo>
                    <a:pt x="566" y="1030"/>
                  </a:lnTo>
                  <a:lnTo>
                    <a:pt x="578" y="1049"/>
                  </a:lnTo>
                  <a:lnTo>
                    <a:pt x="592" y="1069"/>
                  </a:lnTo>
                  <a:lnTo>
                    <a:pt x="605" y="1088"/>
                  </a:lnTo>
                  <a:lnTo>
                    <a:pt x="618" y="1108"/>
                  </a:lnTo>
                  <a:lnTo>
                    <a:pt x="632" y="1128"/>
                  </a:lnTo>
                  <a:lnTo>
                    <a:pt x="644" y="1147"/>
                  </a:lnTo>
                  <a:lnTo>
                    <a:pt x="658" y="1166"/>
                  </a:lnTo>
                  <a:lnTo>
                    <a:pt x="671" y="1185"/>
                  </a:lnTo>
                  <a:lnTo>
                    <a:pt x="685" y="1204"/>
                  </a:lnTo>
                  <a:lnTo>
                    <a:pt x="697" y="1222"/>
                  </a:lnTo>
                  <a:lnTo>
                    <a:pt x="705" y="1229"/>
                  </a:lnTo>
                  <a:lnTo>
                    <a:pt x="713" y="1235"/>
                  </a:lnTo>
                  <a:lnTo>
                    <a:pt x="720" y="1243"/>
                  </a:lnTo>
                  <a:lnTo>
                    <a:pt x="726" y="1250"/>
                  </a:lnTo>
                  <a:lnTo>
                    <a:pt x="734" y="1255"/>
                  </a:lnTo>
                  <a:lnTo>
                    <a:pt x="741" y="1261"/>
                  </a:lnTo>
                  <a:lnTo>
                    <a:pt x="750" y="1267"/>
                  </a:lnTo>
                  <a:lnTo>
                    <a:pt x="762" y="1270"/>
                  </a:lnTo>
                  <a:lnTo>
                    <a:pt x="763" y="1281"/>
                  </a:lnTo>
                  <a:lnTo>
                    <a:pt x="758" y="1288"/>
                  </a:lnTo>
                  <a:lnTo>
                    <a:pt x="751" y="1292"/>
                  </a:lnTo>
                  <a:lnTo>
                    <a:pt x="741" y="1293"/>
                  </a:lnTo>
                  <a:lnTo>
                    <a:pt x="731" y="1291"/>
                  </a:lnTo>
                  <a:lnTo>
                    <a:pt x="720" y="1288"/>
                  </a:lnTo>
                  <a:lnTo>
                    <a:pt x="710" y="1284"/>
                  </a:lnTo>
                  <a:lnTo>
                    <a:pt x="699" y="1281"/>
                  </a:lnTo>
                  <a:lnTo>
                    <a:pt x="689" y="1276"/>
                  </a:lnTo>
                  <a:lnTo>
                    <a:pt x="679" y="1270"/>
                  </a:lnTo>
                  <a:lnTo>
                    <a:pt x="671" y="1265"/>
                  </a:lnTo>
                  <a:lnTo>
                    <a:pt x="663" y="1259"/>
                  </a:lnTo>
                  <a:lnTo>
                    <a:pt x="657" y="1260"/>
                  </a:lnTo>
                  <a:lnTo>
                    <a:pt x="652" y="1265"/>
                  </a:lnTo>
                  <a:lnTo>
                    <a:pt x="650" y="1269"/>
                  </a:lnTo>
                  <a:lnTo>
                    <a:pt x="649" y="1274"/>
                  </a:lnTo>
                  <a:lnTo>
                    <a:pt x="620" y="1273"/>
                  </a:lnTo>
                  <a:lnTo>
                    <a:pt x="618" y="1255"/>
                  </a:lnTo>
                  <a:lnTo>
                    <a:pt x="611" y="1246"/>
                  </a:lnTo>
                  <a:lnTo>
                    <a:pt x="600" y="1243"/>
                  </a:lnTo>
                  <a:lnTo>
                    <a:pt x="587" y="1243"/>
                  </a:lnTo>
                  <a:lnTo>
                    <a:pt x="573" y="1246"/>
                  </a:lnTo>
                  <a:lnTo>
                    <a:pt x="558" y="1247"/>
                  </a:lnTo>
                  <a:lnTo>
                    <a:pt x="545" y="1247"/>
                  </a:lnTo>
                  <a:lnTo>
                    <a:pt x="536" y="1242"/>
                  </a:lnTo>
                  <a:lnTo>
                    <a:pt x="521" y="1228"/>
                  </a:lnTo>
                  <a:lnTo>
                    <a:pt x="505" y="1213"/>
                  </a:lnTo>
                  <a:lnTo>
                    <a:pt x="490" y="1198"/>
                  </a:lnTo>
                  <a:lnTo>
                    <a:pt x="475" y="1182"/>
                  </a:lnTo>
                  <a:lnTo>
                    <a:pt x="460" y="1167"/>
                  </a:lnTo>
                  <a:lnTo>
                    <a:pt x="445" y="1151"/>
                  </a:lnTo>
                  <a:lnTo>
                    <a:pt x="430" y="1135"/>
                  </a:lnTo>
                  <a:lnTo>
                    <a:pt x="415" y="1117"/>
                  </a:lnTo>
                  <a:lnTo>
                    <a:pt x="401" y="1101"/>
                  </a:lnTo>
                  <a:lnTo>
                    <a:pt x="386" y="1084"/>
                  </a:lnTo>
                  <a:lnTo>
                    <a:pt x="372" y="1068"/>
                  </a:lnTo>
                  <a:lnTo>
                    <a:pt x="357" y="1050"/>
                  </a:lnTo>
                  <a:lnTo>
                    <a:pt x="343" y="1034"/>
                  </a:lnTo>
                  <a:lnTo>
                    <a:pt x="328" y="1017"/>
                  </a:lnTo>
                  <a:lnTo>
                    <a:pt x="315" y="1001"/>
                  </a:lnTo>
                  <a:lnTo>
                    <a:pt x="301" y="985"/>
                  </a:lnTo>
                  <a:lnTo>
                    <a:pt x="293" y="985"/>
                  </a:lnTo>
                  <a:lnTo>
                    <a:pt x="287" y="991"/>
                  </a:lnTo>
                  <a:lnTo>
                    <a:pt x="283" y="1000"/>
                  </a:lnTo>
                  <a:lnTo>
                    <a:pt x="282" y="1008"/>
                  </a:lnTo>
                  <a:lnTo>
                    <a:pt x="268" y="1041"/>
                  </a:lnTo>
                  <a:lnTo>
                    <a:pt x="255" y="1074"/>
                  </a:lnTo>
                  <a:lnTo>
                    <a:pt x="240" y="1107"/>
                  </a:lnTo>
                  <a:lnTo>
                    <a:pt x="225" y="1140"/>
                  </a:lnTo>
                  <a:lnTo>
                    <a:pt x="211" y="1173"/>
                  </a:lnTo>
                  <a:lnTo>
                    <a:pt x="196" y="1205"/>
                  </a:lnTo>
                  <a:lnTo>
                    <a:pt x="181" y="1237"/>
                  </a:lnTo>
                  <a:lnTo>
                    <a:pt x="167" y="1268"/>
                  </a:lnTo>
                  <a:lnTo>
                    <a:pt x="139" y="1274"/>
                  </a:lnTo>
                  <a:lnTo>
                    <a:pt x="128" y="1250"/>
                  </a:lnTo>
                  <a:lnTo>
                    <a:pt x="118" y="1259"/>
                  </a:lnTo>
                  <a:lnTo>
                    <a:pt x="108" y="1268"/>
                  </a:lnTo>
                  <a:lnTo>
                    <a:pt x="98" y="1276"/>
                  </a:lnTo>
                  <a:lnTo>
                    <a:pt x="89" y="1284"/>
                  </a:lnTo>
                  <a:lnTo>
                    <a:pt x="77" y="1290"/>
                  </a:lnTo>
                  <a:lnTo>
                    <a:pt x="66" y="1296"/>
                  </a:lnTo>
                  <a:lnTo>
                    <a:pt x="52" y="1297"/>
                  </a:lnTo>
                  <a:lnTo>
                    <a:pt x="38" y="1297"/>
                  </a:lnTo>
                  <a:lnTo>
                    <a:pt x="37" y="1289"/>
                  </a:lnTo>
                  <a:lnTo>
                    <a:pt x="38" y="1281"/>
                  </a:lnTo>
                  <a:lnTo>
                    <a:pt x="41" y="1274"/>
                  </a:lnTo>
                  <a:lnTo>
                    <a:pt x="46" y="1268"/>
                  </a:lnTo>
                  <a:lnTo>
                    <a:pt x="52" y="1262"/>
                  </a:lnTo>
                  <a:lnTo>
                    <a:pt x="58" y="1257"/>
                  </a:lnTo>
                  <a:lnTo>
                    <a:pt x="63" y="1251"/>
                  </a:lnTo>
                  <a:lnTo>
                    <a:pt x="67" y="1245"/>
                  </a:lnTo>
                  <a:lnTo>
                    <a:pt x="78" y="1175"/>
                  </a:lnTo>
                  <a:lnTo>
                    <a:pt x="83" y="1100"/>
                  </a:lnTo>
                  <a:lnTo>
                    <a:pt x="85" y="1024"/>
                  </a:lnTo>
                  <a:lnTo>
                    <a:pt x="92" y="950"/>
                  </a:lnTo>
                  <a:lnTo>
                    <a:pt x="99" y="909"/>
                  </a:lnTo>
                  <a:lnTo>
                    <a:pt x="106" y="857"/>
                  </a:lnTo>
                  <a:lnTo>
                    <a:pt x="112" y="805"/>
                  </a:lnTo>
                  <a:lnTo>
                    <a:pt x="119" y="764"/>
                  </a:lnTo>
                  <a:lnTo>
                    <a:pt x="103" y="750"/>
                  </a:lnTo>
                  <a:lnTo>
                    <a:pt x="108" y="736"/>
                  </a:lnTo>
                  <a:lnTo>
                    <a:pt x="114" y="723"/>
                  </a:lnTo>
                  <a:lnTo>
                    <a:pt x="121" y="710"/>
                  </a:lnTo>
                  <a:lnTo>
                    <a:pt x="128" y="696"/>
                  </a:lnTo>
                  <a:lnTo>
                    <a:pt x="136" y="683"/>
                  </a:lnTo>
                  <a:lnTo>
                    <a:pt x="144" y="670"/>
                  </a:lnTo>
                  <a:lnTo>
                    <a:pt x="153" y="658"/>
                  </a:lnTo>
                  <a:lnTo>
                    <a:pt x="162" y="646"/>
                  </a:lnTo>
                  <a:lnTo>
                    <a:pt x="166" y="634"/>
                  </a:lnTo>
                  <a:lnTo>
                    <a:pt x="173" y="617"/>
                  </a:lnTo>
                  <a:lnTo>
                    <a:pt x="180" y="599"/>
                  </a:lnTo>
                  <a:lnTo>
                    <a:pt x="190" y="578"/>
                  </a:lnTo>
                  <a:lnTo>
                    <a:pt x="203" y="558"/>
                  </a:lnTo>
                  <a:lnTo>
                    <a:pt x="217" y="537"/>
                  </a:lnTo>
                  <a:lnTo>
                    <a:pt x="234" y="516"/>
                  </a:lnTo>
                  <a:lnTo>
                    <a:pt x="253" y="498"/>
                  </a:lnTo>
                  <a:lnTo>
                    <a:pt x="243" y="491"/>
                  </a:lnTo>
                  <a:lnTo>
                    <a:pt x="229" y="495"/>
                  </a:lnTo>
                  <a:lnTo>
                    <a:pt x="214" y="500"/>
                  </a:lnTo>
                  <a:lnTo>
                    <a:pt x="199" y="505"/>
                  </a:lnTo>
                  <a:lnTo>
                    <a:pt x="184" y="510"/>
                  </a:lnTo>
                  <a:lnTo>
                    <a:pt x="169" y="515"/>
                  </a:lnTo>
                  <a:lnTo>
                    <a:pt x="154" y="518"/>
                  </a:lnTo>
                  <a:lnTo>
                    <a:pt x="139" y="523"/>
                  </a:lnTo>
                  <a:lnTo>
                    <a:pt x="123" y="525"/>
                  </a:lnTo>
                  <a:lnTo>
                    <a:pt x="108" y="529"/>
                  </a:lnTo>
                  <a:lnTo>
                    <a:pt x="93" y="530"/>
                  </a:lnTo>
                  <a:lnTo>
                    <a:pt x="78" y="530"/>
                  </a:lnTo>
                  <a:lnTo>
                    <a:pt x="62" y="529"/>
                  </a:lnTo>
                  <a:lnTo>
                    <a:pt x="47" y="526"/>
                  </a:lnTo>
                  <a:lnTo>
                    <a:pt x="32" y="523"/>
                  </a:lnTo>
                  <a:lnTo>
                    <a:pt x="18" y="517"/>
                  </a:lnTo>
                  <a:lnTo>
                    <a:pt x="3" y="509"/>
                  </a:lnTo>
                  <a:lnTo>
                    <a:pt x="0" y="495"/>
                  </a:lnTo>
                  <a:lnTo>
                    <a:pt x="0" y="482"/>
                  </a:lnTo>
                  <a:lnTo>
                    <a:pt x="2" y="467"/>
                  </a:lnTo>
                  <a:lnTo>
                    <a:pt x="7" y="453"/>
                  </a:lnTo>
                  <a:lnTo>
                    <a:pt x="13" y="439"/>
                  </a:lnTo>
                  <a:lnTo>
                    <a:pt x="21" y="426"/>
                  </a:lnTo>
                  <a:lnTo>
                    <a:pt x="30" y="415"/>
                  </a:lnTo>
                  <a:lnTo>
                    <a:pt x="40" y="406"/>
                  </a:lnTo>
                  <a:lnTo>
                    <a:pt x="54" y="399"/>
                  </a:lnTo>
                  <a:lnTo>
                    <a:pt x="68" y="392"/>
                  </a:lnTo>
                  <a:lnTo>
                    <a:pt x="82" y="386"/>
                  </a:lnTo>
                  <a:lnTo>
                    <a:pt x="96" y="380"/>
                  </a:lnTo>
                  <a:lnTo>
                    <a:pt x="111" y="376"/>
                  </a:lnTo>
                  <a:lnTo>
                    <a:pt x="124" y="371"/>
                  </a:lnTo>
                  <a:lnTo>
                    <a:pt x="139" y="366"/>
                  </a:lnTo>
                  <a:lnTo>
                    <a:pt x="153" y="362"/>
                  </a:lnTo>
                  <a:lnTo>
                    <a:pt x="167" y="356"/>
                  </a:lnTo>
                  <a:lnTo>
                    <a:pt x="182" y="351"/>
                  </a:lnTo>
                  <a:lnTo>
                    <a:pt x="196" y="346"/>
                  </a:lnTo>
                  <a:lnTo>
                    <a:pt x="209" y="340"/>
                  </a:lnTo>
                  <a:lnTo>
                    <a:pt x="221" y="333"/>
                  </a:lnTo>
                  <a:lnTo>
                    <a:pt x="234" y="326"/>
                  </a:lnTo>
                  <a:lnTo>
                    <a:pt x="245" y="317"/>
                  </a:lnTo>
                  <a:lnTo>
                    <a:pt x="257" y="308"/>
                  </a:lnTo>
                  <a:lnTo>
                    <a:pt x="247" y="326"/>
                  </a:lnTo>
                  <a:lnTo>
                    <a:pt x="240" y="346"/>
                  </a:lnTo>
                  <a:lnTo>
                    <a:pt x="236" y="365"/>
                  </a:lnTo>
                  <a:lnTo>
                    <a:pt x="240" y="388"/>
                  </a:lnTo>
                  <a:lnTo>
                    <a:pt x="243" y="393"/>
                  </a:lnTo>
                  <a:lnTo>
                    <a:pt x="247" y="397"/>
                  </a:lnTo>
                  <a:lnTo>
                    <a:pt x="251" y="401"/>
                  </a:lnTo>
                  <a:lnTo>
                    <a:pt x="256" y="404"/>
                  </a:lnTo>
                  <a:lnTo>
                    <a:pt x="260" y="407"/>
                  </a:lnTo>
                  <a:lnTo>
                    <a:pt x="266" y="408"/>
                  </a:lnTo>
                  <a:lnTo>
                    <a:pt x="272" y="409"/>
                  </a:lnTo>
                  <a:lnTo>
                    <a:pt x="278" y="408"/>
                  </a:lnTo>
                  <a:lnTo>
                    <a:pt x="287" y="404"/>
                  </a:lnTo>
                  <a:lnTo>
                    <a:pt x="296" y="400"/>
                  </a:lnTo>
                  <a:lnTo>
                    <a:pt x="302" y="392"/>
                  </a:lnTo>
                  <a:lnTo>
                    <a:pt x="301" y="381"/>
                  </a:lnTo>
                  <a:lnTo>
                    <a:pt x="346" y="36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3" name="Freeform 43"/>
            <p:cNvSpPr>
              <a:spLocks/>
            </p:cNvSpPr>
            <p:nvPr/>
          </p:nvSpPr>
          <p:spPr bwMode="auto">
            <a:xfrm>
              <a:off x="3650" y="1946"/>
              <a:ext cx="246" cy="237"/>
            </a:xfrm>
            <a:custGeom>
              <a:avLst/>
              <a:gdLst>
                <a:gd name="T0" fmla="*/ 32 w 354"/>
                <a:gd name="T1" fmla="*/ 1 h 388"/>
                <a:gd name="T2" fmla="*/ 34 w 354"/>
                <a:gd name="T3" fmla="*/ 2 h 388"/>
                <a:gd name="T4" fmla="*/ 35 w 354"/>
                <a:gd name="T5" fmla="*/ 1 h 388"/>
                <a:gd name="T6" fmla="*/ 39 w 354"/>
                <a:gd name="T7" fmla="*/ 2 h 388"/>
                <a:gd name="T8" fmla="*/ 37 w 354"/>
                <a:gd name="T9" fmla="*/ 2 h 388"/>
                <a:gd name="T10" fmla="*/ 35 w 354"/>
                <a:gd name="T11" fmla="*/ 3 h 388"/>
                <a:gd name="T12" fmla="*/ 39 w 354"/>
                <a:gd name="T13" fmla="*/ 5 h 388"/>
                <a:gd name="T14" fmla="*/ 39 w 354"/>
                <a:gd name="T15" fmla="*/ 7 h 388"/>
                <a:gd name="T16" fmla="*/ 38 w 354"/>
                <a:gd name="T17" fmla="*/ 9 h 388"/>
                <a:gd name="T18" fmla="*/ 35 w 354"/>
                <a:gd name="T19" fmla="*/ 8 h 388"/>
                <a:gd name="T20" fmla="*/ 34 w 354"/>
                <a:gd name="T21" fmla="*/ 8 h 388"/>
                <a:gd name="T22" fmla="*/ 33 w 354"/>
                <a:gd name="T23" fmla="*/ 9 h 388"/>
                <a:gd name="T24" fmla="*/ 35 w 354"/>
                <a:gd name="T25" fmla="*/ 10 h 388"/>
                <a:gd name="T26" fmla="*/ 37 w 354"/>
                <a:gd name="T27" fmla="*/ 10 h 388"/>
                <a:gd name="T28" fmla="*/ 35 w 354"/>
                <a:gd name="T29" fmla="*/ 10 h 388"/>
                <a:gd name="T30" fmla="*/ 33 w 354"/>
                <a:gd name="T31" fmla="*/ 10 h 388"/>
                <a:gd name="T32" fmla="*/ 31 w 354"/>
                <a:gd name="T33" fmla="*/ 10 h 388"/>
                <a:gd name="T34" fmla="*/ 29 w 354"/>
                <a:gd name="T35" fmla="*/ 12 h 388"/>
                <a:gd name="T36" fmla="*/ 33 w 354"/>
                <a:gd name="T37" fmla="*/ 12 h 388"/>
                <a:gd name="T38" fmla="*/ 33 w 354"/>
                <a:gd name="T39" fmla="*/ 11 h 388"/>
                <a:gd name="T40" fmla="*/ 33 w 354"/>
                <a:gd name="T41" fmla="*/ 10 h 388"/>
                <a:gd name="T42" fmla="*/ 35 w 354"/>
                <a:gd name="T43" fmla="*/ 11 h 388"/>
                <a:gd name="T44" fmla="*/ 34 w 354"/>
                <a:gd name="T45" fmla="*/ 13 h 388"/>
                <a:gd name="T46" fmla="*/ 34 w 354"/>
                <a:gd name="T47" fmla="*/ 14 h 388"/>
                <a:gd name="T48" fmla="*/ 31 w 354"/>
                <a:gd name="T49" fmla="*/ 17 h 388"/>
                <a:gd name="T50" fmla="*/ 27 w 354"/>
                <a:gd name="T51" fmla="*/ 19 h 388"/>
                <a:gd name="T52" fmla="*/ 22 w 354"/>
                <a:gd name="T53" fmla="*/ 20 h 388"/>
                <a:gd name="T54" fmla="*/ 16 w 354"/>
                <a:gd name="T55" fmla="*/ 20 h 388"/>
                <a:gd name="T56" fmla="*/ 10 w 354"/>
                <a:gd name="T57" fmla="*/ 19 h 388"/>
                <a:gd name="T58" fmla="*/ 7 w 354"/>
                <a:gd name="T59" fmla="*/ 16 h 388"/>
                <a:gd name="T60" fmla="*/ 6 w 354"/>
                <a:gd name="T61" fmla="*/ 14 h 388"/>
                <a:gd name="T62" fmla="*/ 5 w 354"/>
                <a:gd name="T63" fmla="*/ 12 h 388"/>
                <a:gd name="T64" fmla="*/ 2 w 354"/>
                <a:gd name="T65" fmla="*/ 11 h 388"/>
                <a:gd name="T66" fmla="*/ 1 w 354"/>
                <a:gd name="T67" fmla="*/ 9 h 388"/>
                <a:gd name="T68" fmla="*/ 1 w 354"/>
                <a:gd name="T69" fmla="*/ 7 h 388"/>
                <a:gd name="T70" fmla="*/ 4 w 354"/>
                <a:gd name="T71" fmla="*/ 6 h 388"/>
                <a:gd name="T72" fmla="*/ 6 w 354"/>
                <a:gd name="T73" fmla="*/ 7 h 388"/>
                <a:gd name="T74" fmla="*/ 4 w 354"/>
                <a:gd name="T75" fmla="*/ 7 h 388"/>
                <a:gd name="T76" fmla="*/ 3 w 354"/>
                <a:gd name="T77" fmla="*/ 7 h 388"/>
                <a:gd name="T78" fmla="*/ 3 w 354"/>
                <a:gd name="T79" fmla="*/ 9 h 388"/>
                <a:gd name="T80" fmla="*/ 3 w 354"/>
                <a:gd name="T81" fmla="*/ 10 h 388"/>
                <a:gd name="T82" fmla="*/ 4 w 354"/>
                <a:gd name="T83" fmla="*/ 11 h 388"/>
                <a:gd name="T84" fmla="*/ 4 w 354"/>
                <a:gd name="T85" fmla="*/ 10 h 388"/>
                <a:gd name="T86" fmla="*/ 6 w 354"/>
                <a:gd name="T87" fmla="*/ 9 h 388"/>
                <a:gd name="T88" fmla="*/ 7 w 354"/>
                <a:gd name="T89" fmla="*/ 8 h 388"/>
                <a:gd name="T90" fmla="*/ 9 w 354"/>
                <a:gd name="T91" fmla="*/ 7 h 388"/>
                <a:gd name="T92" fmla="*/ 9 w 354"/>
                <a:gd name="T93" fmla="*/ 4 h 388"/>
                <a:gd name="T94" fmla="*/ 11 w 354"/>
                <a:gd name="T95" fmla="*/ 3 h 388"/>
                <a:gd name="T96" fmla="*/ 9 w 354"/>
                <a:gd name="T97" fmla="*/ 2 h 388"/>
                <a:gd name="T98" fmla="*/ 9 w 354"/>
                <a:gd name="T99" fmla="*/ 1 h 388"/>
                <a:gd name="T100" fmla="*/ 12 w 354"/>
                <a:gd name="T101" fmla="*/ 2 h 388"/>
                <a:gd name="T102" fmla="*/ 15 w 354"/>
                <a:gd name="T103" fmla="*/ 2 h 388"/>
                <a:gd name="T104" fmla="*/ 18 w 354"/>
                <a:gd name="T105" fmla="*/ 1 h 388"/>
                <a:gd name="T106" fmla="*/ 22 w 354"/>
                <a:gd name="T107" fmla="*/ 1 h 388"/>
                <a:gd name="T108" fmla="*/ 25 w 354"/>
                <a:gd name="T109" fmla="*/ 1 h 388"/>
                <a:gd name="T110" fmla="*/ 29 w 354"/>
                <a:gd name="T111" fmla="*/ 1 h 3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54" h="388">
                  <a:moveTo>
                    <a:pt x="267" y="27"/>
                  </a:moveTo>
                  <a:lnTo>
                    <a:pt x="275" y="27"/>
                  </a:lnTo>
                  <a:lnTo>
                    <a:pt x="282" y="31"/>
                  </a:lnTo>
                  <a:lnTo>
                    <a:pt x="289" y="35"/>
                  </a:lnTo>
                  <a:lnTo>
                    <a:pt x="296" y="40"/>
                  </a:lnTo>
                  <a:lnTo>
                    <a:pt x="302" y="43"/>
                  </a:lnTo>
                  <a:lnTo>
                    <a:pt x="308" y="43"/>
                  </a:lnTo>
                  <a:lnTo>
                    <a:pt x="313" y="40"/>
                  </a:lnTo>
                  <a:lnTo>
                    <a:pt x="319" y="31"/>
                  </a:lnTo>
                  <a:lnTo>
                    <a:pt x="354" y="31"/>
                  </a:lnTo>
                  <a:lnTo>
                    <a:pt x="352" y="37"/>
                  </a:lnTo>
                  <a:lnTo>
                    <a:pt x="348" y="40"/>
                  </a:lnTo>
                  <a:lnTo>
                    <a:pt x="343" y="42"/>
                  </a:lnTo>
                  <a:lnTo>
                    <a:pt x="336" y="45"/>
                  </a:lnTo>
                  <a:lnTo>
                    <a:pt x="329" y="46"/>
                  </a:lnTo>
                  <a:lnTo>
                    <a:pt x="325" y="48"/>
                  </a:lnTo>
                  <a:lnTo>
                    <a:pt x="320" y="50"/>
                  </a:lnTo>
                  <a:lnTo>
                    <a:pt x="319" y="56"/>
                  </a:lnTo>
                  <a:lnTo>
                    <a:pt x="323" y="71"/>
                  </a:lnTo>
                  <a:lnTo>
                    <a:pt x="332" y="83"/>
                  </a:lnTo>
                  <a:lnTo>
                    <a:pt x="342" y="93"/>
                  </a:lnTo>
                  <a:lnTo>
                    <a:pt x="350" y="103"/>
                  </a:lnTo>
                  <a:lnTo>
                    <a:pt x="347" y="122"/>
                  </a:lnTo>
                  <a:lnTo>
                    <a:pt x="346" y="140"/>
                  </a:lnTo>
                  <a:lnTo>
                    <a:pt x="342" y="159"/>
                  </a:lnTo>
                  <a:lnTo>
                    <a:pt x="334" y="172"/>
                  </a:lnTo>
                  <a:lnTo>
                    <a:pt x="331" y="169"/>
                  </a:lnTo>
                  <a:lnTo>
                    <a:pt x="327" y="166"/>
                  </a:lnTo>
                  <a:lnTo>
                    <a:pt x="324" y="160"/>
                  </a:lnTo>
                  <a:lnTo>
                    <a:pt x="319" y="155"/>
                  </a:lnTo>
                  <a:lnTo>
                    <a:pt x="314" y="151"/>
                  </a:lnTo>
                  <a:lnTo>
                    <a:pt x="310" y="148"/>
                  </a:lnTo>
                  <a:lnTo>
                    <a:pt x="303" y="147"/>
                  </a:lnTo>
                  <a:lnTo>
                    <a:pt x="296" y="148"/>
                  </a:lnTo>
                  <a:lnTo>
                    <a:pt x="290" y="158"/>
                  </a:lnTo>
                  <a:lnTo>
                    <a:pt x="294" y="164"/>
                  </a:lnTo>
                  <a:lnTo>
                    <a:pt x="299" y="171"/>
                  </a:lnTo>
                  <a:lnTo>
                    <a:pt x="304" y="178"/>
                  </a:lnTo>
                  <a:lnTo>
                    <a:pt x="311" y="184"/>
                  </a:lnTo>
                  <a:lnTo>
                    <a:pt x="320" y="187"/>
                  </a:lnTo>
                  <a:lnTo>
                    <a:pt x="326" y="192"/>
                  </a:lnTo>
                  <a:lnTo>
                    <a:pt x="325" y="204"/>
                  </a:lnTo>
                  <a:lnTo>
                    <a:pt x="320" y="201"/>
                  </a:lnTo>
                  <a:lnTo>
                    <a:pt x="316" y="199"/>
                  </a:lnTo>
                  <a:lnTo>
                    <a:pt x="311" y="197"/>
                  </a:lnTo>
                  <a:lnTo>
                    <a:pt x="306" y="193"/>
                  </a:lnTo>
                  <a:lnTo>
                    <a:pt x="302" y="191"/>
                  </a:lnTo>
                  <a:lnTo>
                    <a:pt x="296" y="190"/>
                  </a:lnTo>
                  <a:lnTo>
                    <a:pt x="289" y="189"/>
                  </a:lnTo>
                  <a:lnTo>
                    <a:pt x="282" y="190"/>
                  </a:lnTo>
                  <a:lnTo>
                    <a:pt x="270" y="197"/>
                  </a:lnTo>
                  <a:lnTo>
                    <a:pt x="264" y="206"/>
                  </a:lnTo>
                  <a:lnTo>
                    <a:pt x="263" y="217"/>
                  </a:lnTo>
                  <a:lnTo>
                    <a:pt x="264" y="227"/>
                  </a:lnTo>
                  <a:lnTo>
                    <a:pt x="272" y="232"/>
                  </a:lnTo>
                  <a:lnTo>
                    <a:pt x="280" y="232"/>
                  </a:lnTo>
                  <a:lnTo>
                    <a:pt x="287" y="228"/>
                  </a:lnTo>
                  <a:lnTo>
                    <a:pt x="293" y="215"/>
                  </a:lnTo>
                  <a:lnTo>
                    <a:pt x="288" y="212"/>
                  </a:lnTo>
                  <a:lnTo>
                    <a:pt x="287" y="209"/>
                  </a:lnTo>
                  <a:lnTo>
                    <a:pt x="287" y="205"/>
                  </a:lnTo>
                  <a:lnTo>
                    <a:pt x="290" y="201"/>
                  </a:lnTo>
                  <a:lnTo>
                    <a:pt x="298" y="201"/>
                  </a:lnTo>
                  <a:lnTo>
                    <a:pt x="306" y="205"/>
                  </a:lnTo>
                  <a:lnTo>
                    <a:pt x="310" y="210"/>
                  </a:lnTo>
                  <a:lnTo>
                    <a:pt x="310" y="217"/>
                  </a:lnTo>
                  <a:lnTo>
                    <a:pt x="309" y="224"/>
                  </a:lnTo>
                  <a:lnTo>
                    <a:pt x="306" y="234"/>
                  </a:lnTo>
                  <a:lnTo>
                    <a:pt x="305" y="242"/>
                  </a:lnTo>
                  <a:lnTo>
                    <a:pt x="305" y="250"/>
                  </a:lnTo>
                  <a:lnTo>
                    <a:pt x="310" y="258"/>
                  </a:lnTo>
                  <a:lnTo>
                    <a:pt x="302" y="275"/>
                  </a:lnTo>
                  <a:lnTo>
                    <a:pt x="294" y="292"/>
                  </a:lnTo>
                  <a:lnTo>
                    <a:pt x="287" y="310"/>
                  </a:lnTo>
                  <a:lnTo>
                    <a:pt x="278" y="327"/>
                  </a:lnTo>
                  <a:lnTo>
                    <a:pt x="268" y="342"/>
                  </a:lnTo>
                  <a:lnTo>
                    <a:pt x="256" y="357"/>
                  </a:lnTo>
                  <a:lnTo>
                    <a:pt x="242" y="369"/>
                  </a:lnTo>
                  <a:lnTo>
                    <a:pt x="223" y="379"/>
                  </a:lnTo>
                  <a:lnTo>
                    <a:pt x="206" y="384"/>
                  </a:lnTo>
                  <a:lnTo>
                    <a:pt x="190" y="387"/>
                  </a:lnTo>
                  <a:lnTo>
                    <a:pt x="173" y="388"/>
                  </a:lnTo>
                  <a:lnTo>
                    <a:pt x="155" y="387"/>
                  </a:lnTo>
                  <a:lnTo>
                    <a:pt x="139" y="383"/>
                  </a:lnTo>
                  <a:lnTo>
                    <a:pt x="124" y="379"/>
                  </a:lnTo>
                  <a:lnTo>
                    <a:pt x="108" y="372"/>
                  </a:lnTo>
                  <a:lnTo>
                    <a:pt x="94" y="363"/>
                  </a:lnTo>
                  <a:lnTo>
                    <a:pt x="82" y="351"/>
                  </a:lnTo>
                  <a:lnTo>
                    <a:pt x="71" y="338"/>
                  </a:lnTo>
                  <a:lnTo>
                    <a:pt x="63" y="323"/>
                  </a:lnTo>
                  <a:lnTo>
                    <a:pt x="57" y="308"/>
                  </a:lnTo>
                  <a:lnTo>
                    <a:pt x="54" y="292"/>
                  </a:lnTo>
                  <a:lnTo>
                    <a:pt x="53" y="276"/>
                  </a:lnTo>
                  <a:lnTo>
                    <a:pt x="54" y="259"/>
                  </a:lnTo>
                  <a:lnTo>
                    <a:pt x="56" y="242"/>
                  </a:lnTo>
                  <a:lnTo>
                    <a:pt x="46" y="236"/>
                  </a:lnTo>
                  <a:lnTo>
                    <a:pt x="37" y="229"/>
                  </a:lnTo>
                  <a:lnTo>
                    <a:pt x="26" y="221"/>
                  </a:lnTo>
                  <a:lnTo>
                    <a:pt x="18" y="212"/>
                  </a:lnTo>
                  <a:lnTo>
                    <a:pt x="11" y="201"/>
                  </a:lnTo>
                  <a:lnTo>
                    <a:pt x="6" y="191"/>
                  </a:lnTo>
                  <a:lnTo>
                    <a:pt x="2" y="179"/>
                  </a:lnTo>
                  <a:lnTo>
                    <a:pt x="0" y="169"/>
                  </a:lnTo>
                  <a:lnTo>
                    <a:pt x="3" y="155"/>
                  </a:lnTo>
                  <a:lnTo>
                    <a:pt x="2" y="137"/>
                  </a:lnTo>
                  <a:lnTo>
                    <a:pt x="6" y="119"/>
                  </a:lnTo>
                  <a:lnTo>
                    <a:pt x="22" y="111"/>
                  </a:lnTo>
                  <a:lnTo>
                    <a:pt x="33" y="116"/>
                  </a:lnTo>
                  <a:lnTo>
                    <a:pt x="42" y="121"/>
                  </a:lnTo>
                  <a:lnTo>
                    <a:pt x="48" y="129"/>
                  </a:lnTo>
                  <a:lnTo>
                    <a:pt x="48" y="143"/>
                  </a:lnTo>
                  <a:lnTo>
                    <a:pt x="48" y="148"/>
                  </a:lnTo>
                  <a:lnTo>
                    <a:pt x="42" y="145"/>
                  </a:lnTo>
                  <a:lnTo>
                    <a:pt x="37" y="138"/>
                  </a:lnTo>
                  <a:lnTo>
                    <a:pt x="30" y="131"/>
                  </a:lnTo>
                  <a:lnTo>
                    <a:pt x="23" y="126"/>
                  </a:lnTo>
                  <a:lnTo>
                    <a:pt x="26" y="139"/>
                  </a:lnTo>
                  <a:lnTo>
                    <a:pt x="32" y="152"/>
                  </a:lnTo>
                  <a:lnTo>
                    <a:pt x="34" y="164"/>
                  </a:lnTo>
                  <a:lnTo>
                    <a:pt x="25" y="177"/>
                  </a:lnTo>
                  <a:lnTo>
                    <a:pt x="22" y="183"/>
                  </a:lnTo>
                  <a:lnTo>
                    <a:pt x="22" y="190"/>
                  </a:lnTo>
                  <a:lnTo>
                    <a:pt x="25" y="197"/>
                  </a:lnTo>
                  <a:lnTo>
                    <a:pt x="28" y="204"/>
                  </a:lnTo>
                  <a:lnTo>
                    <a:pt x="31" y="206"/>
                  </a:lnTo>
                  <a:lnTo>
                    <a:pt x="34" y="207"/>
                  </a:lnTo>
                  <a:lnTo>
                    <a:pt x="38" y="208"/>
                  </a:lnTo>
                  <a:lnTo>
                    <a:pt x="42" y="207"/>
                  </a:lnTo>
                  <a:lnTo>
                    <a:pt x="40" y="197"/>
                  </a:lnTo>
                  <a:lnTo>
                    <a:pt x="40" y="186"/>
                  </a:lnTo>
                  <a:lnTo>
                    <a:pt x="44" y="176"/>
                  </a:lnTo>
                  <a:lnTo>
                    <a:pt x="51" y="167"/>
                  </a:lnTo>
                  <a:lnTo>
                    <a:pt x="51" y="158"/>
                  </a:lnTo>
                  <a:lnTo>
                    <a:pt x="59" y="159"/>
                  </a:lnTo>
                  <a:lnTo>
                    <a:pt x="64" y="156"/>
                  </a:lnTo>
                  <a:lnTo>
                    <a:pt x="68" y="152"/>
                  </a:lnTo>
                  <a:lnTo>
                    <a:pt x="74" y="146"/>
                  </a:lnTo>
                  <a:lnTo>
                    <a:pt x="79" y="130"/>
                  </a:lnTo>
                  <a:lnTo>
                    <a:pt x="83" y="113"/>
                  </a:lnTo>
                  <a:lnTo>
                    <a:pt x="86" y="96"/>
                  </a:lnTo>
                  <a:lnTo>
                    <a:pt x="85" y="85"/>
                  </a:lnTo>
                  <a:lnTo>
                    <a:pt x="95" y="77"/>
                  </a:lnTo>
                  <a:lnTo>
                    <a:pt x="100" y="70"/>
                  </a:lnTo>
                  <a:lnTo>
                    <a:pt x="98" y="64"/>
                  </a:lnTo>
                  <a:lnTo>
                    <a:pt x="92" y="57"/>
                  </a:lnTo>
                  <a:lnTo>
                    <a:pt x="85" y="52"/>
                  </a:lnTo>
                  <a:lnTo>
                    <a:pt x="78" y="45"/>
                  </a:lnTo>
                  <a:lnTo>
                    <a:pt x="72" y="38"/>
                  </a:lnTo>
                  <a:lnTo>
                    <a:pt x="71" y="29"/>
                  </a:lnTo>
                  <a:lnTo>
                    <a:pt x="81" y="31"/>
                  </a:lnTo>
                  <a:lnTo>
                    <a:pt x="90" y="32"/>
                  </a:lnTo>
                  <a:lnTo>
                    <a:pt x="99" y="33"/>
                  </a:lnTo>
                  <a:lnTo>
                    <a:pt x="108" y="34"/>
                  </a:lnTo>
                  <a:lnTo>
                    <a:pt x="117" y="35"/>
                  </a:lnTo>
                  <a:lnTo>
                    <a:pt x="127" y="35"/>
                  </a:lnTo>
                  <a:lnTo>
                    <a:pt x="137" y="34"/>
                  </a:lnTo>
                  <a:lnTo>
                    <a:pt x="146" y="33"/>
                  </a:lnTo>
                  <a:lnTo>
                    <a:pt x="150" y="22"/>
                  </a:lnTo>
                  <a:lnTo>
                    <a:pt x="157" y="12"/>
                  </a:lnTo>
                  <a:lnTo>
                    <a:pt x="165" y="5"/>
                  </a:lnTo>
                  <a:lnTo>
                    <a:pt x="175" y="0"/>
                  </a:lnTo>
                  <a:lnTo>
                    <a:pt x="188" y="1"/>
                  </a:lnTo>
                  <a:lnTo>
                    <a:pt x="200" y="4"/>
                  </a:lnTo>
                  <a:lnTo>
                    <a:pt x="212" y="9"/>
                  </a:lnTo>
                  <a:lnTo>
                    <a:pt x="223" y="15"/>
                  </a:lnTo>
                  <a:lnTo>
                    <a:pt x="234" y="19"/>
                  </a:lnTo>
                  <a:lnTo>
                    <a:pt x="244" y="24"/>
                  </a:lnTo>
                  <a:lnTo>
                    <a:pt x="256" y="27"/>
                  </a:lnTo>
                  <a:lnTo>
                    <a:pt x="267" y="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4" name="Freeform 45"/>
            <p:cNvSpPr>
              <a:spLocks/>
            </p:cNvSpPr>
            <p:nvPr/>
          </p:nvSpPr>
          <p:spPr bwMode="auto">
            <a:xfrm>
              <a:off x="3622" y="1981"/>
              <a:ext cx="52" cy="150"/>
            </a:xfrm>
            <a:custGeom>
              <a:avLst/>
              <a:gdLst>
                <a:gd name="T0" fmla="*/ 3 w 74"/>
                <a:gd name="T1" fmla="*/ 4 h 248"/>
                <a:gd name="T2" fmla="*/ 3 w 74"/>
                <a:gd name="T3" fmla="*/ 5 h 248"/>
                <a:gd name="T4" fmla="*/ 3 w 74"/>
                <a:gd name="T5" fmla="*/ 6 h 248"/>
                <a:gd name="T6" fmla="*/ 4 w 74"/>
                <a:gd name="T7" fmla="*/ 7 h 248"/>
                <a:gd name="T8" fmla="*/ 4 w 74"/>
                <a:gd name="T9" fmla="*/ 7 h 248"/>
                <a:gd name="T10" fmla="*/ 6 w 74"/>
                <a:gd name="T11" fmla="*/ 8 h 248"/>
                <a:gd name="T12" fmla="*/ 6 w 74"/>
                <a:gd name="T13" fmla="*/ 9 h 248"/>
                <a:gd name="T14" fmla="*/ 8 w 74"/>
                <a:gd name="T15" fmla="*/ 9 h 248"/>
                <a:gd name="T16" fmla="*/ 9 w 74"/>
                <a:gd name="T17" fmla="*/ 9 h 248"/>
                <a:gd name="T18" fmla="*/ 9 w 74"/>
                <a:gd name="T19" fmla="*/ 10 h 248"/>
                <a:gd name="T20" fmla="*/ 9 w 74"/>
                <a:gd name="T21" fmla="*/ 10 h 248"/>
                <a:gd name="T22" fmla="*/ 8 w 74"/>
                <a:gd name="T23" fmla="*/ 11 h 248"/>
                <a:gd name="T24" fmla="*/ 7 w 74"/>
                <a:gd name="T25" fmla="*/ 11 h 248"/>
                <a:gd name="T26" fmla="*/ 6 w 74"/>
                <a:gd name="T27" fmla="*/ 11 h 248"/>
                <a:gd name="T28" fmla="*/ 4 w 74"/>
                <a:gd name="T29" fmla="*/ 11 h 248"/>
                <a:gd name="T30" fmla="*/ 4 w 74"/>
                <a:gd name="T31" fmla="*/ 11 h 248"/>
                <a:gd name="T32" fmla="*/ 3 w 74"/>
                <a:gd name="T33" fmla="*/ 12 h 248"/>
                <a:gd name="T34" fmla="*/ 4 w 74"/>
                <a:gd name="T35" fmla="*/ 11 h 248"/>
                <a:gd name="T36" fmla="*/ 3 w 74"/>
                <a:gd name="T37" fmla="*/ 9 h 248"/>
                <a:gd name="T38" fmla="*/ 2 w 74"/>
                <a:gd name="T39" fmla="*/ 8 h 248"/>
                <a:gd name="T40" fmla="*/ 1 w 74"/>
                <a:gd name="T41" fmla="*/ 6 h 248"/>
                <a:gd name="T42" fmla="*/ 1 w 74"/>
                <a:gd name="T43" fmla="*/ 5 h 248"/>
                <a:gd name="T44" fmla="*/ 0 w 74"/>
                <a:gd name="T45" fmla="*/ 3 h 248"/>
                <a:gd name="T46" fmla="*/ 1 w 74"/>
                <a:gd name="T47" fmla="*/ 1 h 248"/>
                <a:gd name="T48" fmla="*/ 3 w 74"/>
                <a:gd name="T49" fmla="*/ 0 h 248"/>
                <a:gd name="T50" fmla="*/ 3 w 74"/>
                <a:gd name="T51" fmla="*/ 1 h 248"/>
                <a:gd name="T52" fmla="*/ 2 w 74"/>
                <a:gd name="T53" fmla="*/ 2 h 248"/>
                <a:gd name="T54" fmla="*/ 2 w 74"/>
                <a:gd name="T55" fmla="*/ 4 h 248"/>
                <a:gd name="T56" fmla="*/ 3 w 74"/>
                <a:gd name="T57" fmla="*/ 4 h 24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4" h="248">
                  <a:moveTo>
                    <a:pt x="27" y="89"/>
                  </a:moveTo>
                  <a:lnTo>
                    <a:pt x="24" y="106"/>
                  </a:lnTo>
                  <a:lnTo>
                    <a:pt x="25" y="122"/>
                  </a:lnTo>
                  <a:lnTo>
                    <a:pt x="28" y="137"/>
                  </a:lnTo>
                  <a:lnTo>
                    <a:pt x="35" y="150"/>
                  </a:lnTo>
                  <a:lnTo>
                    <a:pt x="43" y="162"/>
                  </a:lnTo>
                  <a:lnTo>
                    <a:pt x="53" y="173"/>
                  </a:lnTo>
                  <a:lnTo>
                    <a:pt x="63" y="182"/>
                  </a:lnTo>
                  <a:lnTo>
                    <a:pt x="73" y="190"/>
                  </a:lnTo>
                  <a:lnTo>
                    <a:pt x="74" y="202"/>
                  </a:lnTo>
                  <a:lnTo>
                    <a:pt x="72" y="211"/>
                  </a:lnTo>
                  <a:lnTo>
                    <a:pt x="65" y="219"/>
                  </a:lnTo>
                  <a:lnTo>
                    <a:pt x="58" y="226"/>
                  </a:lnTo>
                  <a:lnTo>
                    <a:pt x="48" y="231"/>
                  </a:lnTo>
                  <a:lnTo>
                    <a:pt x="39" y="236"/>
                  </a:lnTo>
                  <a:lnTo>
                    <a:pt x="29" y="242"/>
                  </a:lnTo>
                  <a:lnTo>
                    <a:pt x="21" y="248"/>
                  </a:lnTo>
                  <a:lnTo>
                    <a:pt x="28" y="216"/>
                  </a:lnTo>
                  <a:lnTo>
                    <a:pt x="26" y="185"/>
                  </a:lnTo>
                  <a:lnTo>
                    <a:pt x="19" y="153"/>
                  </a:lnTo>
                  <a:lnTo>
                    <a:pt x="10" y="124"/>
                  </a:lnTo>
                  <a:lnTo>
                    <a:pt x="3" y="94"/>
                  </a:lnTo>
                  <a:lnTo>
                    <a:pt x="0" y="62"/>
                  </a:lnTo>
                  <a:lnTo>
                    <a:pt x="5" y="31"/>
                  </a:lnTo>
                  <a:lnTo>
                    <a:pt x="21" y="0"/>
                  </a:lnTo>
                  <a:lnTo>
                    <a:pt x="23" y="20"/>
                  </a:lnTo>
                  <a:lnTo>
                    <a:pt x="19" y="45"/>
                  </a:lnTo>
                  <a:lnTo>
                    <a:pt x="18" y="71"/>
                  </a:lnTo>
                  <a:lnTo>
                    <a:pt x="27" y="8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5" name="Freeform 46"/>
            <p:cNvSpPr>
              <a:spLocks/>
            </p:cNvSpPr>
            <p:nvPr/>
          </p:nvSpPr>
          <p:spPr bwMode="auto">
            <a:xfrm>
              <a:off x="3662" y="1984"/>
              <a:ext cx="7" cy="20"/>
            </a:xfrm>
            <a:custGeom>
              <a:avLst/>
              <a:gdLst>
                <a:gd name="T0" fmla="*/ 1 w 12"/>
                <a:gd name="T1" fmla="*/ 1 h 34"/>
                <a:gd name="T2" fmla="*/ 1 w 12"/>
                <a:gd name="T3" fmla="*/ 1 h 34"/>
                <a:gd name="T4" fmla="*/ 0 w 12"/>
                <a:gd name="T5" fmla="*/ 1 h 34"/>
                <a:gd name="T6" fmla="*/ 0 w 12"/>
                <a:gd name="T7" fmla="*/ 1 h 34"/>
                <a:gd name="T8" fmla="*/ 1 w 12"/>
                <a:gd name="T9" fmla="*/ 1 h 34"/>
                <a:gd name="T10" fmla="*/ 1 w 12"/>
                <a:gd name="T11" fmla="*/ 0 h 34"/>
                <a:gd name="T12" fmla="*/ 1 w 12"/>
                <a:gd name="T13" fmla="*/ 1 h 34"/>
                <a:gd name="T14" fmla="*/ 1 w 12"/>
                <a:gd name="T15" fmla="*/ 1 h 34"/>
                <a:gd name="T16" fmla="*/ 1 w 12"/>
                <a:gd name="T17" fmla="*/ 1 h 34"/>
                <a:gd name="T18" fmla="*/ 1 w 12"/>
                <a:gd name="T19" fmla="*/ 1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" h="34">
                  <a:moveTo>
                    <a:pt x="11" y="34"/>
                  </a:moveTo>
                  <a:lnTo>
                    <a:pt x="5" y="34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2" y="7"/>
                  </a:lnTo>
                  <a:lnTo>
                    <a:pt x="6" y="0"/>
                  </a:lnTo>
                  <a:lnTo>
                    <a:pt x="11" y="6"/>
                  </a:lnTo>
                  <a:lnTo>
                    <a:pt x="12" y="15"/>
                  </a:lnTo>
                  <a:lnTo>
                    <a:pt x="11" y="25"/>
                  </a:lnTo>
                  <a:lnTo>
                    <a:pt x="11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6" name="Freeform 47"/>
            <p:cNvSpPr>
              <a:spLocks/>
            </p:cNvSpPr>
            <p:nvPr/>
          </p:nvSpPr>
          <p:spPr bwMode="auto">
            <a:xfrm>
              <a:off x="3601" y="1999"/>
              <a:ext cx="32" cy="147"/>
            </a:xfrm>
            <a:custGeom>
              <a:avLst/>
              <a:gdLst>
                <a:gd name="T0" fmla="*/ 1 w 47"/>
                <a:gd name="T1" fmla="*/ 3 h 240"/>
                <a:gd name="T2" fmla="*/ 2 w 47"/>
                <a:gd name="T3" fmla="*/ 4 h 240"/>
                <a:gd name="T4" fmla="*/ 3 w 47"/>
                <a:gd name="T5" fmla="*/ 6 h 240"/>
                <a:gd name="T6" fmla="*/ 3 w 47"/>
                <a:gd name="T7" fmla="*/ 6 h 240"/>
                <a:gd name="T8" fmla="*/ 5 w 47"/>
                <a:gd name="T9" fmla="*/ 8 h 240"/>
                <a:gd name="T10" fmla="*/ 5 w 47"/>
                <a:gd name="T11" fmla="*/ 9 h 240"/>
                <a:gd name="T12" fmla="*/ 5 w 47"/>
                <a:gd name="T13" fmla="*/ 10 h 240"/>
                <a:gd name="T14" fmla="*/ 3 w 47"/>
                <a:gd name="T15" fmla="*/ 12 h 240"/>
                <a:gd name="T16" fmla="*/ 3 w 47"/>
                <a:gd name="T17" fmla="*/ 13 h 240"/>
                <a:gd name="T18" fmla="*/ 1 w 47"/>
                <a:gd name="T19" fmla="*/ 12 h 240"/>
                <a:gd name="T20" fmla="*/ 1 w 47"/>
                <a:gd name="T21" fmla="*/ 12 h 240"/>
                <a:gd name="T22" fmla="*/ 1 w 47"/>
                <a:gd name="T23" fmla="*/ 11 h 240"/>
                <a:gd name="T24" fmla="*/ 0 w 47"/>
                <a:gd name="T25" fmla="*/ 11 h 240"/>
                <a:gd name="T26" fmla="*/ 1 w 47"/>
                <a:gd name="T27" fmla="*/ 10 h 240"/>
                <a:gd name="T28" fmla="*/ 1 w 47"/>
                <a:gd name="T29" fmla="*/ 9 h 240"/>
                <a:gd name="T30" fmla="*/ 1 w 47"/>
                <a:gd name="T31" fmla="*/ 8 h 240"/>
                <a:gd name="T32" fmla="*/ 1 w 47"/>
                <a:gd name="T33" fmla="*/ 7 h 240"/>
                <a:gd name="T34" fmla="*/ 1 w 47"/>
                <a:gd name="T35" fmla="*/ 6 h 240"/>
                <a:gd name="T36" fmla="*/ 1 w 47"/>
                <a:gd name="T37" fmla="*/ 6 h 240"/>
                <a:gd name="T38" fmla="*/ 1 w 47"/>
                <a:gd name="T39" fmla="*/ 4 h 240"/>
                <a:gd name="T40" fmla="*/ 1 w 47"/>
                <a:gd name="T41" fmla="*/ 4 h 240"/>
                <a:gd name="T42" fmla="*/ 1 w 47"/>
                <a:gd name="T43" fmla="*/ 2 h 240"/>
                <a:gd name="T44" fmla="*/ 1 w 47"/>
                <a:gd name="T45" fmla="*/ 2 h 240"/>
                <a:gd name="T46" fmla="*/ 1 w 47"/>
                <a:gd name="T47" fmla="*/ 2 h 240"/>
                <a:gd name="T48" fmla="*/ 1 w 47"/>
                <a:gd name="T49" fmla="*/ 1 h 240"/>
                <a:gd name="T50" fmla="*/ 1 w 47"/>
                <a:gd name="T51" fmla="*/ 0 h 240"/>
                <a:gd name="T52" fmla="*/ 2 w 47"/>
                <a:gd name="T53" fmla="*/ 1 h 240"/>
                <a:gd name="T54" fmla="*/ 2 w 47"/>
                <a:gd name="T55" fmla="*/ 1 h 240"/>
                <a:gd name="T56" fmla="*/ 1 w 47"/>
                <a:gd name="T57" fmla="*/ 2 h 240"/>
                <a:gd name="T58" fmla="*/ 1 w 47"/>
                <a:gd name="T59" fmla="*/ 3 h 24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7" h="240">
                  <a:moveTo>
                    <a:pt x="15" y="56"/>
                  </a:moveTo>
                  <a:lnTo>
                    <a:pt x="23" y="76"/>
                  </a:lnTo>
                  <a:lnTo>
                    <a:pt x="31" y="99"/>
                  </a:lnTo>
                  <a:lnTo>
                    <a:pt x="38" y="122"/>
                  </a:lnTo>
                  <a:lnTo>
                    <a:pt x="44" y="147"/>
                  </a:lnTo>
                  <a:lnTo>
                    <a:pt x="47" y="171"/>
                  </a:lnTo>
                  <a:lnTo>
                    <a:pt x="46" y="195"/>
                  </a:lnTo>
                  <a:lnTo>
                    <a:pt x="40" y="218"/>
                  </a:lnTo>
                  <a:lnTo>
                    <a:pt x="28" y="240"/>
                  </a:lnTo>
                  <a:lnTo>
                    <a:pt x="15" y="235"/>
                  </a:lnTo>
                  <a:lnTo>
                    <a:pt x="6" y="225"/>
                  </a:lnTo>
                  <a:lnTo>
                    <a:pt x="3" y="213"/>
                  </a:lnTo>
                  <a:lnTo>
                    <a:pt x="0" y="204"/>
                  </a:lnTo>
                  <a:lnTo>
                    <a:pt x="11" y="189"/>
                  </a:lnTo>
                  <a:lnTo>
                    <a:pt x="17" y="173"/>
                  </a:lnTo>
                  <a:lnTo>
                    <a:pt x="17" y="157"/>
                  </a:lnTo>
                  <a:lnTo>
                    <a:pt x="15" y="139"/>
                  </a:lnTo>
                  <a:lnTo>
                    <a:pt x="11" y="119"/>
                  </a:lnTo>
                  <a:lnTo>
                    <a:pt x="9" y="99"/>
                  </a:lnTo>
                  <a:lnTo>
                    <a:pt x="8" y="80"/>
                  </a:lnTo>
                  <a:lnTo>
                    <a:pt x="11" y="60"/>
                  </a:lnTo>
                  <a:lnTo>
                    <a:pt x="6" y="52"/>
                  </a:lnTo>
                  <a:lnTo>
                    <a:pt x="8" y="45"/>
                  </a:lnTo>
                  <a:lnTo>
                    <a:pt x="11" y="37"/>
                  </a:lnTo>
                  <a:lnTo>
                    <a:pt x="11" y="26"/>
                  </a:lnTo>
                  <a:lnTo>
                    <a:pt x="17" y="0"/>
                  </a:lnTo>
                  <a:lnTo>
                    <a:pt x="20" y="12"/>
                  </a:lnTo>
                  <a:lnTo>
                    <a:pt x="19" y="26"/>
                  </a:lnTo>
                  <a:lnTo>
                    <a:pt x="17" y="41"/>
                  </a:lnTo>
                  <a:lnTo>
                    <a:pt x="15" y="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7" name="Freeform 48"/>
            <p:cNvSpPr>
              <a:spLocks/>
            </p:cNvSpPr>
            <p:nvPr/>
          </p:nvSpPr>
          <p:spPr bwMode="auto">
            <a:xfrm>
              <a:off x="3737" y="2007"/>
              <a:ext cx="42" cy="16"/>
            </a:xfrm>
            <a:custGeom>
              <a:avLst/>
              <a:gdLst>
                <a:gd name="T0" fmla="*/ 7 w 60"/>
                <a:gd name="T1" fmla="*/ 1 h 26"/>
                <a:gd name="T2" fmla="*/ 7 w 60"/>
                <a:gd name="T3" fmla="*/ 1 h 26"/>
                <a:gd name="T4" fmla="*/ 6 w 60"/>
                <a:gd name="T5" fmla="*/ 1 h 26"/>
                <a:gd name="T6" fmla="*/ 6 w 60"/>
                <a:gd name="T7" fmla="*/ 1 h 26"/>
                <a:gd name="T8" fmla="*/ 5 w 60"/>
                <a:gd name="T9" fmla="*/ 1 h 26"/>
                <a:gd name="T10" fmla="*/ 4 w 60"/>
                <a:gd name="T11" fmla="*/ 1 h 26"/>
                <a:gd name="T12" fmla="*/ 3 w 60"/>
                <a:gd name="T13" fmla="*/ 1 h 26"/>
                <a:gd name="T14" fmla="*/ 2 w 60"/>
                <a:gd name="T15" fmla="*/ 1 h 26"/>
                <a:gd name="T16" fmla="*/ 1 w 60"/>
                <a:gd name="T17" fmla="*/ 1 h 26"/>
                <a:gd name="T18" fmla="*/ 0 w 60"/>
                <a:gd name="T19" fmla="*/ 1 h 26"/>
                <a:gd name="T20" fmla="*/ 1 w 60"/>
                <a:gd name="T21" fmla="*/ 1 h 26"/>
                <a:gd name="T22" fmla="*/ 1 w 60"/>
                <a:gd name="T23" fmla="*/ 1 h 26"/>
                <a:gd name="T24" fmla="*/ 1 w 60"/>
                <a:gd name="T25" fmla="*/ 1 h 26"/>
                <a:gd name="T26" fmla="*/ 1 w 60"/>
                <a:gd name="T27" fmla="*/ 1 h 26"/>
                <a:gd name="T28" fmla="*/ 2 w 60"/>
                <a:gd name="T29" fmla="*/ 1 h 26"/>
                <a:gd name="T30" fmla="*/ 3 w 60"/>
                <a:gd name="T31" fmla="*/ 1 h 26"/>
                <a:gd name="T32" fmla="*/ 3 w 60"/>
                <a:gd name="T33" fmla="*/ 1 h 26"/>
                <a:gd name="T34" fmla="*/ 4 w 60"/>
                <a:gd name="T35" fmla="*/ 0 h 26"/>
                <a:gd name="T36" fmla="*/ 5 w 60"/>
                <a:gd name="T37" fmla="*/ 0 h 26"/>
                <a:gd name="T38" fmla="*/ 6 w 60"/>
                <a:gd name="T39" fmla="*/ 1 h 26"/>
                <a:gd name="T40" fmla="*/ 6 w 60"/>
                <a:gd name="T41" fmla="*/ 1 h 26"/>
                <a:gd name="T42" fmla="*/ 7 w 60"/>
                <a:gd name="T43" fmla="*/ 1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0" h="26">
                  <a:moveTo>
                    <a:pt x="60" y="11"/>
                  </a:moveTo>
                  <a:lnTo>
                    <a:pt x="57" y="17"/>
                  </a:lnTo>
                  <a:lnTo>
                    <a:pt x="53" y="22"/>
                  </a:lnTo>
                  <a:lnTo>
                    <a:pt x="47" y="24"/>
                  </a:lnTo>
                  <a:lnTo>
                    <a:pt x="41" y="25"/>
                  </a:lnTo>
                  <a:lnTo>
                    <a:pt x="34" y="25"/>
                  </a:lnTo>
                  <a:lnTo>
                    <a:pt x="26" y="25"/>
                  </a:lnTo>
                  <a:lnTo>
                    <a:pt x="19" y="25"/>
                  </a:lnTo>
                  <a:lnTo>
                    <a:pt x="13" y="26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3" y="10"/>
                  </a:lnTo>
                  <a:lnTo>
                    <a:pt x="7" y="7"/>
                  </a:lnTo>
                  <a:lnTo>
                    <a:pt x="11" y="5"/>
                  </a:lnTo>
                  <a:lnTo>
                    <a:pt x="16" y="2"/>
                  </a:lnTo>
                  <a:lnTo>
                    <a:pt x="22" y="1"/>
                  </a:lnTo>
                  <a:lnTo>
                    <a:pt x="27" y="1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50" y="1"/>
                  </a:lnTo>
                  <a:lnTo>
                    <a:pt x="56" y="6"/>
                  </a:lnTo>
                  <a:lnTo>
                    <a:pt x="6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8" name="Freeform 49"/>
            <p:cNvSpPr>
              <a:spLocks/>
            </p:cNvSpPr>
            <p:nvPr/>
          </p:nvSpPr>
          <p:spPr bwMode="auto">
            <a:xfrm>
              <a:off x="3737" y="2032"/>
              <a:ext cx="48" cy="30"/>
            </a:xfrm>
            <a:custGeom>
              <a:avLst/>
              <a:gdLst>
                <a:gd name="T0" fmla="*/ 8 w 68"/>
                <a:gd name="T1" fmla="*/ 3 h 47"/>
                <a:gd name="T2" fmla="*/ 8 w 68"/>
                <a:gd name="T3" fmla="*/ 3 h 47"/>
                <a:gd name="T4" fmla="*/ 8 w 68"/>
                <a:gd name="T5" fmla="*/ 3 h 47"/>
                <a:gd name="T6" fmla="*/ 8 w 68"/>
                <a:gd name="T7" fmla="*/ 3 h 47"/>
                <a:gd name="T8" fmla="*/ 7 w 68"/>
                <a:gd name="T9" fmla="*/ 3 h 47"/>
                <a:gd name="T10" fmla="*/ 7 w 68"/>
                <a:gd name="T11" fmla="*/ 2 h 47"/>
                <a:gd name="T12" fmla="*/ 6 w 68"/>
                <a:gd name="T13" fmla="*/ 1 h 47"/>
                <a:gd name="T14" fmla="*/ 6 w 68"/>
                <a:gd name="T15" fmla="*/ 1 h 47"/>
                <a:gd name="T16" fmla="*/ 4 w 68"/>
                <a:gd name="T17" fmla="*/ 1 h 47"/>
                <a:gd name="T18" fmla="*/ 3 w 68"/>
                <a:gd name="T19" fmla="*/ 1 h 47"/>
                <a:gd name="T20" fmla="*/ 3 w 68"/>
                <a:gd name="T21" fmla="*/ 1 h 47"/>
                <a:gd name="T22" fmla="*/ 3 w 68"/>
                <a:gd name="T23" fmla="*/ 2 h 47"/>
                <a:gd name="T24" fmla="*/ 3 w 68"/>
                <a:gd name="T25" fmla="*/ 3 h 47"/>
                <a:gd name="T26" fmla="*/ 2 w 68"/>
                <a:gd name="T27" fmla="*/ 3 h 47"/>
                <a:gd name="T28" fmla="*/ 1 w 68"/>
                <a:gd name="T29" fmla="*/ 3 h 47"/>
                <a:gd name="T30" fmla="*/ 1 w 68"/>
                <a:gd name="T31" fmla="*/ 3 h 47"/>
                <a:gd name="T32" fmla="*/ 0 w 68"/>
                <a:gd name="T33" fmla="*/ 2 h 47"/>
                <a:gd name="T34" fmla="*/ 0 w 68"/>
                <a:gd name="T35" fmla="*/ 2 h 47"/>
                <a:gd name="T36" fmla="*/ 1 w 68"/>
                <a:gd name="T37" fmla="*/ 1 h 47"/>
                <a:gd name="T38" fmla="*/ 1 w 68"/>
                <a:gd name="T39" fmla="*/ 1 h 47"/>
                <a:gd name="T40" fmla="*/ 1 w 68"/>
                <a:gd name="T41" fmla="*/ 1 h 47"/>
                <a:gd name="T42" fmla="*/ 1 w 68"/>
                <a:gd name="T43" fmla="*/ 1 h 47"/>
                <a:gd name="T44" fmla="*/ 2 w 68"/>
                <a:gd name="T45" fmla="*/ 1 h 47"/>
                <a:gd name="T46" fmla="*/ 3 w 68"/>
                <a:gd name="T47" fmla="*/ 1 h 47"/>
                <a:gd name="T48" fmla="*/ 4 w 68"/>
                <a:gd name="T49" fmla="*/ 0 h 47"/>
                <a:gd name="T50" fmla="*/ 5 w 68"/>
                <a:gd name="T51" fmla="*/ 0 h 47"/>
                <a:gd name="T52" fmla="*/ 6 w 68"/>
                <a:gd name="T53" fmla="*/ 1 h 47"/>
                <a:gd name="T54" fmla="*/ 7 w 68"/>
                <a:gd name="T55" fmla="*/ 1 h 47"/>
                <a:gd name="T56" fmla="*/ 8 w 68"/>
                <a:gd name="T57" fmla="*/ 2 h 47"/>
                <a:gd name="T58" fmla="*/ 8 w 68"/>
                <a:gd name="T59" fmla="*/ 3 h 4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8" h="47">
                  <a:moveTo>
                    <a:pt x="68" y="34"/>
                  </a:moveTo>
                  <a:lnTo>
                    <a:pt x="65" y="36"/>
                  </a:lnTo>
                  <a:lnTo>
                    <a:pt x="64" y="41"/>
                  </a:lnTo>
                  <a:lnTo>
                    <a:pt x="62" y="46"/>
                  </a:lnTo>
                  <a:lnTo>
                    <a:pt x="56" y="46"/>
                  </a:lnTo>
                  <a:lnTo>
                    <a:pt x="56" y="33"/>
                  </a:lnTo>
                  <a:lnTo>
                    <a:pt x="54" y="20"/>
                  </a:lnTo>
                  <a:lnTo>
                    <a:pt x="48" y="12"/>
                  </a:lnTo>
                  <a:lnTo>
                    <a:pt x="36" y="11"/>
                  </a:lnTo>
                  <a:lnTo>
                    <a:pt x="27" y="11"/>
                  </a:lnTo>
                  <a:lnTo>
                    <a:pt x="26" y="20"/>
                  </a:lnTo>
                  <a:lnTo>
                    <a:pt x="26" y="32"/>
                  </a:lnTo>
                  <a:lnTo>
                    <a:pt x="25" y="42"/>
                  </a:lnTo>
                  <a:lnTo>
                    <a:pt x="16" y="47"/>
                  </a:lnTo>
                  <a:lnTo>
                    <a:pt x="9" y="44"/>
                  </a:lnTo>
                  <a:lnTo>
                    <a:pt x="3" y="40"/>
                  </a:lnTo>
                  <a:lnTo>
                    <a:pt x="0" y="33"/>
                  </a:lnTo>
                  <a:lnTo>
                    <a:pt x="0" y="24"/>
                  </a:lnTo>
                  <a:lnTo>
                    <a:pt x="1" y="19"/>
                  </a:lnTo>
                  <a:lnTo>
                    <a:pt x="4" y="15"/>
                  </a:lnTo>
                  <a:lnTo>
                    <a:pt x="9" y="11"/>
                  </a:lnTo>
                  <a:lnTo>
                    <a:pt x="13" y="8"/>
                  </a:lnTo>
                  <a:lnTo>
                    <a:pt x="19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39" y="0"/>
                  </a:lnTo>
                  <a:lnTo>
                    <a:pt x="50" y="4"/>
                  </a:lnTo>
                  <a:lnTo>
                    <a:pt x="58" y="12"/>
                  </a:lnTo>
                  <a:lnTo>
                    <a:pt x="64" y="23"/>
                  </a:lnTo>
                  <a:lnTo>
                    <a:pt x="68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49" name="Freeform 50"/>
            <p:cNvSpPr>
              <a:spLocks/>
            </p:cNvSpPr>
            <p:nvPr/>
          </p:nvSpPr>
          <p:spPr bwMode="auto">
            <a:xfrm>
              <a:off x="3801" y="2064"/>
              <a:ext cx="13" cy="47"/>
            </a:xfrm>
            <a:custGeom>
              <a:avLst/>
              <a:gdLst>
                <a:gd name="T0" fmla="*/ 3 w 18"/>
                <a:gd name="T1" fmla="*/ 0 h 76"/>
                <a:gd name="T2" fmla="*/ 3 w 18"/>
                <a:gd name="T3" fmla="*/ 1 h 76"/>
                <a:gd name="T4" fmla="*/ 3 w 18"/>
                <a:gd name="T5" fmla="*/ 2 h 76"/>
                <a:gd name="T6" fmla="*/ 3 w 18"/>
                <a:gd name="T7" fmla="*/ 4 h 76"/>
                <a:gd name="T8" fmla="*/ 1 w 18"/>
                <a:gd name="T9" fmla="*/ 4 h 76"/>
                <a:gd name="T10" fmla="*/ 0 w 18"/>
                <a:gd name="T11" fmla="*/ 4 h 76"/>
                <a:gd name="T12" fmla="*/ 0 w 18"/>
                <a:gd name="T13" fmla="*/ 2 h 76"/>
                <a:gd name="T14" fmla="*/ 1 w 18"/>
                <a:gd name="T15" fmla="*/ 2 h 76"/>
                <a:gd name="T16" fmla="*/ 1 w 18"/>
                <a:gd name="T17" fmla="*/ 1 h 76"/>
                <a:gd name="T18" fmla="*/ 3 w 18"/>
                <a:gd name="T19" fmla="*/ 0 h 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" h="76">
                  <a:moveTo>
                    <a:pt x="17" y="0"/>
                  </a:moveTo>
                  <a:lnTo>
                    <a:pt x="17" y="21"/>
                  </a:lnTo>
                  <a:lnTo>
                    <a:pt x="18" y="45"/>
                  </a:lnTo>
                  <a:lnTo>
                    <a:pt x="16" y="65"/>
                  </a:lnTo>
                  <a:lnTo>
                    <a:pt x="9" y="76"/>
                  </a:lnTo>
                  <a:lnTo>
                    <a:pt x="0" y="76"/>
                  </a:lnTo>
                  <a:lnTo>
                    <a:pt x="0" y="53"/>
                  </a:lnTo>
                  <a:lnTo>
                    <a:pt x="2" y="34"/>
                  </a:lnTo>
                  <a:lnTo>
                    <a:pt x="7" y="1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0" name="Freeform 51"/>
            <p:cNvSpPr>
              <a:spLocks/>
            </p:cNvSpPr>
            <p:nvPr/>
          </p:nvSpPr>
          <p:spPr bwMode="auto">
            <a:xfrm>
              <a:off x="3865" y="2079"/>
              <a:ext cx="27" cy="49"/>
            </a:xfrm>
            <a:custGeom>
              <a:avLst/>
              <a:gdLst>
                <a:gd name="T0" fmla="*/ 5 w 38"/>
                <a:gd name="T1" fmla="*/ 0 h 79"/>
                <a:gd name="T2" fmla="*/ 4 w 38"/>
                <a:gd name="T3" fmla="*/ 1 h 79"/>
                <a:gd name="T4" fmla="*/ 3 w 38"/>
                <a:gd name="T5" fmla="*/ 1 h 79"/>
                <a:gd name="T6" fmla="*/ 3 w 38"/>
                <a:gd name="T7" fmla="*/ 1 h 79"/>
                <a:gd name="T8" fmla="*/ 2 w 38"/>
                <a:gd name="T9" fmla="*/ 2 h 79"/>
                <a:gd name="T10" fmla="*/ 1 w 38"/>
                <a:gd name="T11" fmla="*/ 2 h 79"/>
                <a:gd name="T12" fmla="*/ 1 w 38"/>
                <a:gd name="T13" fmla="*/ 4 h 79"/>
                <a:gd name="T14" fmla="*/ 1 w 38"/>
                <a:gd name="T15" fmla="*/ 4 h 79"/>
                <a:gd name="T16" fmla="*/ 0 w 38"/>
                <a:gd name="T17" fmla="*/ 4 h 79"/>
                <a:gd name="T18" fmla="*/ 1 w 38"/>
                <a:gd name="T19" fmla="*/ 4 h 79"/>
                <a:gd name="T20" fmla="*/ 1 w 38"/>
                <a:gd name="T21" fmla="*/ 4 h 79"/>
                <a:gd name="T22" fmla="*/ 1 w 38"/>
                <a:gd name="T23" fmla="*/ 2 h 79"/>
                <a:gd name="T24" fmla="*/ 1 w 38"/>
                <a:gd name="T25" fmla="*/ 1 h 79"/>
                <a:gd name="T26" fmla="*/ 2 w 38"/>
                <a:gd name="T27" fmla="*/ 1 h 79"/>
                <a:gd name="T28" fmla="*/ 3 w 38"/>
                <a:gd name="T29" fmla="*/ 1 h 79"/>
                <a:gd name="T30" fmla="*/ 4 w 38"/>
                <a:gd name="T31" fmla="*/ 1 h 79"/>
                <a:gd name="T32" fmla="*/ 5 w 38"/>
                <a:gd name="T33" fmla="*/ 0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8" h="79">
                  <a:moveTo>
                    <a:pt x="38" y="0"/>
                  </a:moveTo>
                  <a:lnTo>
                    <a:pt x="32" y="8"/>
                  </a:lnTo>
                  <a:lnTo>
                    <a:pt x="26" y="16"/>
                  </a:lnTo>
                  <a:lnTo>
                    <a:pt x="21" y="26"/>
                  </a:lnTo>
                  <a:lnTo>
                    <a:pt x="16" y="35"/>
                  </a:lnTo>
                  <a:lnTo>
                    <a:pt x="10" y="47"/>
                  </a:lnTo>
                  <a:lnTo>
                    <a:pt x="6" y="57"/>
                  </a:lnTo>
                  <a:lnTo>
                    <a:pt x="2" y="69"/>
                  </a:lnTo>
                  <a:lnTo>
                    <a:pt x="0" y="79"/>
                  </a:lnTo>
                  <a:lnTo>
                    <a:pt x="3" y="70"/>
                  </a:lnTo>
                  <a:lnTo>
                    <a:pt x="6" y="58"/>
                  </a:lnTo>
                  <a:lnTo>
                    <a:pt x="8" y="44"/>
                  </a:lnTo>
                  <a:lnTo>
                    <a:pt x="10" y="31"/>
                  </a:lnTo>
                  <a:lnTo>
                    <a:pt x="14" y="18"/>
                  </a:lnTo>
                  <a:lnTo>
                    <a:pt x="19" y="8"/>
                  </a:lnTo>
                  <a:lnTo>
                    <a:pt x="28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1" name="Freeform 52"/>
            <p:cNvSpPr>
              <a:spLocks/>
            </p:cNvSpPr>
            <p:nvPr/>
          </p:nvSpPr>
          <p:spPr bwMode="auto">
            <a:xfrm>
              <a:off x="3722" y="2103"/>
              <a:ext cx="93" cy="46"/>
            </a:xfrm>
            <a:custGeom>
              <a:avLst/>
              <a:gdLst>
                <a:gd name="T0" fmla="*/ 5 w 133"/>
                <a:gd name="T1" fmla="*/ 0 h 72"/>
                <a:gd name="T2" fmla="*/ 4 w 133"/>
                <a:gd name="T3" fmla="*/ 1 h 72"/>
                <a:gd name="T4" fmla="*/ 4 w 133"/>
                <a:gd name="T5" fmla="*/ 1 h 72"/>
                <a:gd name="T6" fmla="*/ 4 w 133"/>
                <a:gd name="T7" fmla="*/ 2 h 72"/>
                <a:gd name="T8" fmla="*/ 4 w 133"/>
                <a:gd name="T9" fmla="*/ 2 h 72"/>
                <a:gd name="T10" fmla="*/ 5 w 133"/>
                <a:gd name="T11" fmla="*/ 3 h 72"/>
                <a:gd name="T12" fmla="*/ 6 w 133"/>
                <a:gd name="T13" fmla="*/ 3 h 72"/>
                <a:gd name="T14" fmla="*/ 6 w 133"/>
                <a:gd name="T15" fmla="*/ 4 h 72"/>
                <a:gd name="T16" fmla="*/ 7 w 133"/>
                <a:gd name="T17" fmla="*/ 4 h 72"/>
                <a:gd name="T18" fmla="*/ 8 w 133"/>
                <a:gd name="T19" fmla="*/ 4 h 72"/>
                <a:gd name="T20" fmla="*/ 9 w 133"/>
                <a:gd name="T21" fmla="*/ 4 h 72"/>
                <a:gd name="T22" fmla="*/ 10 w 133"/>
                <a:gd name="T23" fmla="*/ 4 h 72"/>
                <a:gd name="T24" fmla="*/ 12 w 133"/>
                <a:gd name="T25" fmla="*/ 4 h 72"/>
                <a:gd name="T26" fmla="*/ 13 w 133"/>
                <a:gd name="T27" fmla="*/ 4 h 72"/>
                <a:gd name="T28" fmla="*/ 14 w 133"/>
                <a:gd name="T29" fmla="*/ 4 h 72"/>
                <a:gd name="T30" fmla="*/ 15 w 133"/>
                <a:gd name="T31" fmla="*/ 4 h 72"/>
                <a:gd name="T32" fmla="*/ 15 w 133"/>
                <a:gd name="T33" fmla="*/ 3 h 72"/>
                <a:gd name="T34" fmla="*/ 15 w 133"/>
                <a:gd name="T35" fmla="*/ 4 h 72"/>
                <a:gd name="T36" fmla="*/ 15 w 133"/>
                <a:gd name="T37" fmla="*/ 4 h 72"/>
                <a:gd name="T38" fmla="*/ 15 w 133"/>
                <a:gd name="T39" fmla="*/ 4 h 72"/>
                <a:gd name="T40" fmla="*/ 15 w 133"/>
                <a:gd name="T41" fmla="*/ 4 h 72"/>
                <a:gd name="T42" fmla="*/ 14 w 133"/>
                <a:gd name="T43" fmla="*/ 4 h 72"/>
                <a:gd name="T44" fmla="*/ 13 w 133"/>
                <a:gd name="T45" fmla="*/ 4 h 72"/>
                <a:gd name="T46" fmla="*/ 13 w 133"/>
                <a:gd name="T47" fmla="*/ 5 h 72"/>
                <a:gd name="T48" fmla="*/ 12 w 133"/>
                <a:gd name="T49" fmla="*/ 5 h 72"/>
                <a:gd name="T50" fmla="*/ 10 w 133"/>
                <a:gd name="T51" fmla="*/ 5 h 72"/>
                <a:gd name="T52" fmla="*/ 10 w 133"/>
                <a:gd name="T53" fmla="*/ 5 h 72"/>
                <a:gd name="T54" fmla="*/ 8 w 133"/>
                <a:gd name="T55" fmla="*/ 5 h 72"/>
                <a:gd name="T56" fmla="*/ 7 w 133"/>
                <a:gd name="T57" fmla="*/ 4 h 72"/>
                <a:gd name="T58" fmla="*/ 6 w 133"/>
                <a:gd name="T59" fmla="*/ 4 h 72"/>
                <a:gd name="T60" fmla="*/ 5 w 133"/>
                <a:gd name="T61" fmla="*/ 4 h 72"/>
                <a:gd name="T62" fmla="*/ 4 w 133"/>
                <a:gd name="T63" fmla="*/ 4 h 72"/>
                <a:gd name="T64" fmla="*/ 3 w 133"/>
                <a:gd name="T65" fmla="*/ 3 h 72"/>
                <a:gd name="T66" fmla="*/ 3 w 133"/>
                <a:gd name="T67" fmla="*/ 3 h 72"/>
                <a:gd name="T68" fmla="*/ 3 w 133"/>
                <a:gd name="T69" fmla="*/ 2 h 72"/>
                <a:gd name="T70" fmla="*/ 2 w 133"/>
                <a:gd name="T71" fmla="*/ 2 h 72"/>
                <a:gd name="T72" fmla="*/ 1 w 133"/>
                <a:gd name="T73" fmla="*/ 2 h 72"/>
                <a:gd name="T74" fmla="*/ 1 w 133"/>
                <a:gd name="T75" fmla="*/ 2 h 72"/>
                <a:gd name="T76" fmla="*/ 1 w 133"/>
                <a:gd name="T77" fmla="*/ 1 h 72"/>
                <a:gd name="T78" fmla="*/ 0 w 133"/>
                <a:gd name="T79" fmla="*/ 1 h 72"/>
                <a:gd name="T80" fmla="*/ 0 w 133"/>
                <a:gd name="T81" fmla="*/ 1 h 72"/>
                <a:gd name="T82" fmla="*/ 1 w 133"/>
                <a:gd name="T83" fmla="*/ 1 h 72"/>
                <a:gd name="T84" fmla="*/ 1 w 133"/>
                <a:gd name="T85" fmla="*/ 1 h 72"/>
                <a:gd name="T86" fmla="*/ 2 w 133"/>
                <a:gd name="T87" fmla="*/ 1 h 72"/>
                <a:gd name="T88" fmla="*/ 2 w 133"/>
                <a:gd name="T89" fmla="*/ 1 h 72"/>
                <a:gd name="T90" fmla="*/ 3 w 133"/>
                <a:gd name="T91" fmla="*/ 1 h 72"/>
                <a:gd name="T92" fmla="*/ 3 w 133"/>
                <a:gd name="T93" fmla="*/ 1 h 72"/>
                <a:gd name="T94" fmla="*/ 4 w 133"/>
                <a:gd name="T95" fmla="*/ 1 h 72"/>
                <a:gd name="T96" fmla="*/ 5 w 133"/>
                <a:gd name="T97" fmla="*/ 0 h 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3" h="72">
                  <a:moveTo>
                    <a:pt x="42" y="0"/>
                  </a:moveTo>
                  <a:lnTo>
                    <a:pt x="36" y="7"/>
                  </a:lnTo>
                  <a:lnTo>
                    <a:pt x="34" y="15"/>
                  </a:lnTo>
                  <a:lnTo>
                    <a:pt x="35" y="23"/>
                  </a:lnTo>
                  <a:lnTo>
                    <a:pt x="39" y="31"/>
                  </a:lnTo>
                  <a:lnTo>
                    <a:pt x="43" y="39"/>
                  </a:lnTo>
                  <a:lnTo>
                    <a:pt x="49" y="46"/>
                  </a:lnTo>
                  <a:lnTo>
                    <a:pt x="55" y="53"/>
                  </a:lnTo>
                  <a:lnTo>
                    <a:pt x="62" y="57"/>
                  </a:lnTo>
                  <a:lnTo>
                    <a:pt x="71" y="59"/>
                  </a:lnTo>
                  <a:lnTo>
                    <a:pt x="80" y="60"/>
                  </a:lnTo>
                  <a:lnTo>
                    <a:pt x="89" y="60"/>
                  </a:lnTo>
                  <a:lnTo>
                    <a:pt x="99" y="59"/>
                  </a:lnTo>
                  <a:lnTo>
                    <a:pt x="108" y="57"/>
                  </a:lnTo>
                  <a:lnTo>
                    <a:pt x="116" y="56"/>
                  </a:lnTo>
                  <a:lnTo>
                    <a:pt x="124" y="54"/>
                  </a:lnTo>
                  <a:lnTo>
                    <a:pt x="131" y="51"/>
                  </a:lnTo>
                  <a:lnTo>
                    <a:pt x="133" y="56"/>
                  </a:lnTo>
                  <a:lnTo>
                    <a:pt x="132" y="60"/>
                  </a:lnTo>
                  <a:lnTo>
                    <a:pt x="129" y="63"/>
                  </a:lnTo>
                  <a:lnTo>
                    <a:pt x="125" y="66"/>
                  </a:lnTo>
                  <a:lnTo>
                    <a:pt x="119" y="67"/>
                  </a:lnTo>
                  <a:lnTo>
                    <a:pt x="115" y="68"/>
                  </a:lnTo>
                  <a:lnTo>
                    <a:pt x="109" y="69"/>
                  </a:lnTo>
                  <a:lnTo>
                    <a:pt x="106" y="71"/>
                  </a:lnTo>
                  <a:lnTo>
                    <a:pt x="95" y="72"/>
                  </a:lnTo>
                  <a:lnTo>
                    <a:pt x="85" y="71"/>
                  </a:lnTo>
                  <a:lnTo>
                    <a:pt x="74" y="70"/>
                  </a:lnTo>
                  <a:lnTo>
                    <a:pt x="64" y="68"/>
                  </a:lnTo>
                  <a:lnTo>
                    <a:pt x="54" y="64"/>
                  </a:lnTo>
                  <a:lnTo>
                    <a:pt x="46" y="59"/>
                  </a:lnTo>
                  <a:lnTo>
                    <a:pt x="38" y="53"/>
                  </a:lnTo>
                  <a:lnTo>
                    <a:pt x="31" y="45"/>
                  </a:lnTo>
                  <a:lnTo>
                    <a:pt x="30" y="38"/>
                  </a:lnTo>
                  <a:lnTo>
                    <a:pt x="26" y="32"/>
                  </a:lnTo>
                  <a:lnTo>
                    <a:pt x="21" y="29"/>
                  </a:lnTo>
                  <a:lnTo>
                    <a:pt x="15" y="25"/>
                  </a:lnTo>
                  <a:lnTo>
                    <a:pt x="9" y="22"/>
                  </a:lnTo>
                  <a:lnTo>
                    <a:pt x="3" y="18"/>
                  </a:lnTo>
                  <a:lnTo>
                    <a:pt x="0" y="13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4"/>
                  </a:lnTo>
                  <a:lnTo>
                    <a:pt x="16" y="4"/>
                  </a:lnTo>
                  <a:lnTo>
                    <a:pt x="20" y="3"/>
                  </a:lnTo>
                  <a:lnTo>
                    <a:pt x="26" y="2"/>
                  </a:lnTo>
                  <a:lnTo>
                    <a:pt x="31" y="1"/>
                  </a:lnTo>
                  <a:lnTo>
                    <a:pt x="36" y="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2" name="Freeform 56"/>
            <p:cNvSpPr>
              <a:spLocks/>
            </p:cNvSpPr>
            <p:nvPr/>
          </p:nvSpPr>
          <p:spPr bwMode="auto">
            <a:xfrm>
              <a:off x="3690" y="2157"/>
              <a:ext cx="85" cy="105"/>
            </a:xfrm>
            <a:custGeom>
              <a:avLst/>
              <a:gdLst>
                <a:gd name="T0" fmla="*/ 13 w 124"/>
                <a:gd name="T1" fmla="*/ 3 h 173"/>
                <a:gd name="T2" fmla="*/ 12 w 124"/>
                <a:gd name="T3" fmla="*/ 4 h 173"/>
                <a:gd name="T4" fmla="*/ 12 w 124"/>
                <a:gd name="T5" fmla="*/ 5 h 173"/>
                <a:gd name="T6" fmla="*/ 11 w 124"/>
                <a:gd name="T7" fmla="*/ 5 h 173"/>
                <a:gd name="T8" fmla="*/ 10 w 124"/>
                <a:gd name="T9" fmla="*/ 6 h 173"/>
                <a:gd name="T10" fmla="*/ 10 w 124"/>
                <a:gd name="T11" fmla="*/ 7 h 173"/>
                <a:gd name="T12" fmla="*/ 8 w 124"/>
                <a:gd name="T13" fmla="*/ 7 h 173"/>
                <a:gd name="T14" fmla="*/ 7 w 124"/>
                <a:gd name="T15" fmla="*/ 8 h 173"/>
                <a:gd name="T16" fmla="*/ 5 w 124"/>
                <a:gd name="T17" fmla="*/ 8 h 173"/>
                <a:gd name="T18" fmla="*/ 6 w 124"/>
                <a:gd name="T19" fmla="*/ 7 h 173"/>
                <a:gd name="T20" fmla="*/ 7 w 124"/>
                <a:gd name="T21" fmla="*/ 5 h 173"/>
                <a:gd name="T22" fmla="*/ 7 w 124"/>
                <a:gd name="T23" fmla="*/ 4 h 173"/>
                <a:gd name="T24" fmla="*/ 6 w 124"/>
                <a:gd name="T25" fmla="*/ 3 h 173"/>
                <a:gd name="T26" fmla="*/ 5 w 124"/>
                <a:gd name="T27" fmla="*/ 4 h 173"/>
                <a:gd name="T28" fmla="*/ 5 w 124"/>
                <a:gd name="T29" fmla="*/ 5 h 173"/>
                <a:gd name="T30" fmla="*/ 3 w 124"/>
                <a:gd name="T31" fmla="*/ 5 h 173"/>
                <a:gd name="T32" fmla="*/ 2 w 124"/>
                <a:gd name="T33" fmla="*/ 7 h 173"/>
                <a:gd name="T34" fmla="*/ 3 w 124"/>
                <a:gd name="T35" fmla="*/ 7 h 173"/>
                <a:gd name="T36" fmla="*/ 2 w 124"/>
                <a:gd name="T37" fmla="*/ 8 h 173"/>
                <a:gd name="T38" fmla="*/ 1 w 124"/>
                <a:gd name="T39" fmla="*/ 8 h 173"/>
                <a:gd name="T40" fmla="*/ 2 w 124"/>
                <a:gd name="T41" fmla="*/ 8 h 173"/>
                <a:gd name="T42" fmla="*/ 1 w 124"/>
                <a:gd name="T43" fmla="*/ 9 h 173"/>
                <a:gd name="T44" fmla="*/ 1 w 124"/>
                <a:gd name="T45" fmla="*/ 7 h 173"/>
                <a:gd name="T46" fmla="*/ 0 w 124"/>
                <a:gd name="T47" fmla="*/ 4 h 173"/>
                <a:gd name="T48" fmla="*/ 0 w 124"/>
                <a:gd name="T49" fmla="*/ 2 h 173"/>
                <a:gd name="T50" fmla="*/ 0 w 124"/>
                <a:gd name="T51" fmla="*/ 0 h 173"/>
                <a:gd name="T52" fmla="*/ 1 w 124"/>
                <a:gd name="T53" fmla="*/ 1 h 173"/>
                <a:gd name="T54" fmla="*/ 2 w 124"/>
                <a:gd name="T55" fmla="*/ 1 h 173"/>
                <a:gd name="T56" fmla="*/ 3 w 124"/>
                <a:gd name="T57" fmla="*/ 2 h 173"/>
                <a:gd name="T58" fmla="*/ 5 w 124"/>
                <a:gd name="T59" fmla="*/ 2 h 173"/>
                <a:gd name="T60" fmla="*/ 7 w 124"/>
                <a:gd name="T61" fmla="*/ 3 h 173"/>
                <a:gd name="T62" fmla="*/ 9 w 124"/>
                <a:gd name="T63" fmla="*/ 3 h 173"/>
                <a:gd name="T64" fmla="*/ 11 w 124"/>
                <a:gd name="T65" fmla="*/ 3 h 173"/>
                <a:gd name="T66" fmla="*/ 13 w 124"/>
                <a:gd name="T67" fmla="*/ 3 h 1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4" h="173">
                  <a:moveTo>
                    <a:pt x="124" y="66"/>
                  </a:moveTo>
                  <a:lnTo>
                    <a:pt x="119" y="81"/>
                  </a:lnTo>
                  <a:lnTo>
                    <a:pt x="113" y="95"/>
                  </a:lnTo>
                  <a:lnTo>
                    <a:pt x="108" y="108"/>
                  </a:lnTo>
                  <a:lnTo>
                    <a:pt x="100" y="122"/>
                  </a:lnTo>
                  <a:lnTo>
                    <a:pt x="92" y="134"/>
                  </a:lnTo>
                  <a:lnTo>
                    <a:pt x="81" y="144"/>
                  </a:lnTo>
                  <a:lnTo>
                    <a:pt x="68" y="153"/>
                  </a:lnTo>
                  <a:lnTo>
                    <a:pt x="55" y="161"/>
                  </a:lnTo>
                  <a:lnTo>
                    <a:pt x="59" y="136"/>
                  </a:lnTo>
                  <a:lnTo>
                    <a:pt x="65" y="108"/>
                  </a:lnTo>
                  <a:lnTo>
                    <a:pt x="67" y="83"/>
                  </a:lnTo>
                  <a:lnTo>
                    <a:pt x="58" y="66"/>
                  </a:lnTo>
                  <a:lnTo>
                    <a:pt x="50" y="81"/>
                  </a:lnTo>
                  <a:lnTo>
                    <a:pt x="43" y="98"/>
                  </a:lnTo>
                  <a:lnTo>
                    <a:pt x="35" y="115"/>
                  </a:lnTo>
                  <a:lnTo>
                    <a:pt x="26" y="132"/>
                  </a:lnTo>
                  <a:lnTo>
                    <a:pt x="27" y="143"/>
                  </a:lnTo>
                  <a:lnTo>
                    <a:pt x="21" y="151"/>
                  </a:lnTo>
                  <a:lnTo>
                    <a:pt x="18" y="159"/>
                  </a:lnTo>
                  <a:lnTo>
                    <a:pt x="24" y="167"/>
                  </a:lnTo>
                  <a:lnTo>
                    <a:pt x="9" y="173"/>
                  </a:lnTo>
                  <a:lnTo>
                    <a:pt x="2" y="132"/>
                  </a:lnTo>
                  <a:lnTo>
                    <a:pt x="0" y="88"/>
                  </a:lnTo>
                  <a:lnTo>
                    <a:pt x="0" y="44"/>
                  </a:lnTo>
                  <a:lnTo>
                    <a:pt x="0" y="0"/>
                  </a:lnTo>
                  <a:lnTo>
                    <a:pt x="10" y="13"/>
                  </a:lnTo>
                  <a:lnTo>
                    <a:pt x="21" y="26"/>
                  </a:lnTo>
                  <a:lnTo>
                    <a:pt x="35" y="37"/>
                  </a:lnTo>
                  <a:lnTo>
                    <a:pt x="50" y="47"/>
                  </a:lnTo>
                  <a:lnTo>
                    <a:pt x="66" y="57"/>
                  </a:lnTo>
                  <a:lnTo>
                    <a:pt x="85" y="62"/>
                  </a:lnTo>
                  <a:lnTo>
                    <a:pt x="103" y="66"/>
                  </a:lnTo>
                  <a:lnTo>
                    <a:pt x="124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3" name="Freeform 73"/>
            <p:cNvSpPr>
              <a:spLocks/>
            </p:cNvSpPr>
            <p:nvPr/>
          </p:nvSpPr>
          <p:spPr bwMode="auto">
            <a:xfrm>
              <a:off x="3839" y="2669"/>
              <a:ext cx="75" cy="28"/>
            </a:xfrm>
            <a:custGeom>
              <a:avLst/>
              <a:gdLst>
                <a:gd name="T0" fmla="*/ 13 w 106"/>
                <a:gd name="T1" fmla="*/ 2 h 46"/>
                <a:gd name="T2" fmla="*/ 12 w 106"/>
                <a:gd name="T3" fmla="*/ 2 h 46"/>
                <a:gd name="T4" fmla="*/ 11 w 106"/>
                <a:gd name="T5" fmla="*/ 2 h 46"/>
                <a:gd name="T6" fmla="*/ 9 w 106"/>
                <a:gd name="T7" fmla="*/ 2 h 46"/>
                <a:gd name="T8" fmla="*/ 8 w 106"/>
                <a:gd name="T9" fmla="*/ 1 h 46"/>
                <a:gd name="T10" fmla="*/ 6 w 106"/>
                <a:gd name="T11" fmla="*/ 1 h 46"/>
                <a:gd name="T12" fmla="*/ 6 w 106"/>
                <a:gd name="T13" fmla="*/ 1 h 46"/>
                <a:gd name="T14" fmla="*/ 4 w 106"/>
                <a:gd name="T15" fmla="*/ 1 h 46"/>
                <a:gd name="T16" fmla="*/ 3 w 106"/>
                <a:gd name="T17" fmla="*/ 1 h 46"/>
                <a:gd name="T18" fmla="*/ 2 w 106"/>
                <a:gd name="T19" fmla="*/ 1 h 46"/>
                <a:gd name="T20" fmla="*/ 0 w 106"/>
                <a:gd name="T21" fmla="*/ 1 h 46"/>
                <a:gd name="T22" fmla="*/ 1 w 106"/>
                <a:gd name="T23" fmla="*/ 1 h 46"/>
                <a:gd name="T24" fmla="*/ 1 w 106"/>
                <a:gd name="T25" fmla="*/ 1 h 46"/>
                <a:gd name="T26" fmla="*/ 1 w 106"/>
                <a:gd name="T27" fmla="*/ 1 h 46"/>
                <a:gd name="T28" fmla="*/ 2 w 106"/>
                <a:gd name="T29" fmla="*/ 1 h 46"/>
                <a:gd name="T30" fmla="*/ 3 w 106"/>
                <a:gd name="T31" fmla="*/ 1 h 46"/>
                <a:gd name="T32" fmla="*/ 3 w 106"/>
                <a:gd name="T33" fmla="*/ 1 h 46"/>
                <a:gd name="T34" fmla="*/ 4 w 106"/>
                <a:gd name="T35" fmla="*/ 1 h 46"/>
                <a:gd name="T36" fmla="*/ 4 w 106"/>
                <a:gd name="T37" fmla="*/ 0 h 46"/>
                <a:gd name="T38" fmla="*/ 6 w 106"/>
                <a:gd name="T39" fmla="*/ 1 h 46"/>
                <a:gd name="T40" fmla="*/ 8 w 106"/>
                <a:gd name="T41" fmla="*/ 1 h 46"/>
                <a:gd name="T42" fmla="*/ 8 w 106"/>
                <a:gd name="T43" fmla="*/ 1 h 46"/>
                <a:gd name="T44" fmla="*/ 9 w 106"/>
                <a:gd name="T45" fmla="*/ 1 h 46"/>
                <a:gd name="T46" fmla="*/ 10 w 106"/>
                <a:gd name="T47" fmla="*/ 1 h 46"/>
                <a:gd name="T48" fmla="*/ 11 w 106"/>
                <a:gd name="T49" fmla="*/ 2 h 46"/>
                <a:gd name="T50" fmla="*/ 13 w 106"/>
                <a:gd name="T51" fmla="*/ 2 h 46"/>
                <a:gd name="T52" fmla="*/ 13 w 106"/>
                <a:gd name="T53" fmla="*/ 2 h 4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6" h="46">
                  <a:moveTo>
                    <a:pt x="106" y="46"/>
                  </a:moveTo>
                  <a:lnTo>
                    <a:pt x="96" y="45"/>
                  </a:lnTo>
                  <a:lnTo>
                    <a:pt x="86" y="40"/>
                  </a:lnTo>
                  <a:lnTo>
                    <a:pt x="75" y="36"/>
                  </a:lnTo>
                  <a:lnTo>
                    <a:pt x="65" y="30"/>
                  </a:lnTo>
                  <a:lnTo>
                    <a:pt x="53" y="24"/>
                  </a:lnTo>
                  <a:lnTo>
                    <a:pt x="41" y="18"/>
                  </a:lnTo>
                  <a:lnTo>
                    <a:pt x="30" y="14"/>
                  </a:lnTo>
                  <a:lnTo>
                    <a:pt x="20" y="10"/>
                  </a:lnTo>
                  <a:lnTo>
                    <a:pt x="14" y="31"/>
                  </a:lnTo>
                  <a:lnTo>
                    <a:pt x="0" y="17"/>
                  </a:lnTo>
                  <a:lnTo>
                    <a:pt x="3" y="14"/>
                  </a:lnTo>
                  <a:lnTo>
                    <a:pt x="7" y="11"/>
                  </a:lnTo>
                  <a:lnTo>
                    <a:pt x="12" y="9"/>
                  </a:lnTo>
                  <a:lnTo>
                    <a:pt x="16" y="7"/>
                  </a:lnTo>
                  <a:lnTo>
                    <a:pt x="21" y="6"/>
                  </a:lnTo>
                  <a:lnTo>
                    <a:pt x="26" y="3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8" y="1"/>
                  </a:lnTo>
                  <a:lnTo>
                    <a:pt x="59" y="6"/>
                  </a:lnTo>
                  <a:lnTo>
                    <a:pt x="67" y="13"/>
                  </a:lnTo>
                  <a:lnTo>
                    <a:pt x="74" y="19"/>
                  </a:lnTo>
                  <a:lnTo>
                    <a:pt x="81" y="27"/>
                  </a:lnTo>
                  <a:lnTo>
                    <a:pt x="88" y="36"/>
                  </a:lnTo>
                  <a:lnTo>
                    <a:pt x="97" y="42"/>
                  </a:lnTo>
                  <a:lnTo>
                    <a:pt x="106" y="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4" name="Freeform 74"/>
            <p:cNvSpPr>
              <a:spLocks/>
            </p:cNvSpPr>
            <p:nvPr/>
          </p:nvSpPr>
          <p:spPr bwMode="auto">
            <a:xfrm>
              <a:off x="3511" y="2677"/>
              <a:ext cx="10" cy="11"/>
            </a:xfrm>
            <a:custGeom>
              <a:avLst/>
              <a:gdLst>
                <a:gd name="T0" fmla="*/ 1 w 15"/>
                <a:gd name="T1" fmla="*/ 1 h 19"/>
                <a:gd name="T2" fmla="*/ 1 w 15"/>
                <a:gd name="T3" fmla="*/ 1 h 19"/>
                <a:gd name="T4" fmla="*/ 1 w 15"/>
                <a:gd name="T5" fmla="*/ 1 h 19"/>
                <a:gd name="T6" fmla="*/ 0 w 15"/>
                <a:gd name="T7" fmla="*/ 1 h 19"/>
                <a:gd name="T8" fmla="*/ 1 w 15"/>
                <a:gd name="T9" fmla="*/ 0 h 19"/>
                <a:gd name="T10" fmla="*/ 1 w 15"/>
                <a:gd name="T11" fmla="*/ 1 h 19"/>
                <a:gd name="T12" fmla="*/ 1 w 15"/>
                <a:gd name="T13" fmla="*/ 1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19">
                  <a:moveTo>
                    <a:pt x="7" y="19"/>
                  </a:moveTo>
                  <a:lnTo>
                    <a:pt x="4" y="13"/>
                  </a:lnTo>
                  <a:lnTo>
                    <a:pt x="1" y="9"/>
                  </a:lnTo>
                  <a:lnTo>
                    <a:pt x="0" y="7"/>
                  </a:lnTo>
                  <a:lnTo>
                    <a:pt x="4" y="0"/>
                  </a:lnTo>
                  <a:lnTo>
                    <a:pt x="15" y="1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5" name="Freeform 75"/>
            <p:cNvSpPr>
              <a:spLocks/>
            </p:cNvSpPr>
            <p:nvPr/>
          </p:nvSpPr>
          <p:spPr bwMode="auto">
            <a:xfrm>
              <a:off x="3444" y="2678"/>
              <a:ext cx="36" cy="23"/>
            </a:xfrm>
            <a:custGeom>
              <a:avLst/>
              <a:gdLst>
                <a:gd name="T0" fmla="*/ 6 w 52"/>
                <a:gd name="T1" fmla="*/ 0 h 38"/>
                <a:gd name="T2" fmla="*/ 6 w 52"/>
                <a:gd name="T3" fmla="*/ 1 h 38"/>
                <a:gd name="T4" fmla="*/ 5 w 52"/>
                <a:gd name="T5" fmla="*/ 1 h 38"/>
                <a:gd name="T6" fmla="*/ 4 w 52"/>
                <a:gd name="T7" fmla="*/ 1 h 38"/>
                <a:gd name="T8" fmla="*/ 3 w 52"/>
                <a:gd name="T9" fmla="*/ 1 h 38"/>
                <a:gd name="T10" fmla="*/ 3 w 52"/>
                <a:gd name="T11" fmla="*/ 1 h 38"/>
                <a:gd name="T12" fmla="*/ 2 w 52"/>
                <a:gd name="T13" fmla="*/ 1 h 38"/>
                <a:gd name="T14" fmla="*/ 1 w 52"/>
                <a:gd name="T15" fmla="*/ 2 h 38"/>
                <a:gd name="T16" fmla="*/ 0 w 52"/>
                <a:gd name="T17" fmla="*/ 2 h 38"/>
                <a:gd name="T18" fmla="*/ 1 w 52"/>
                <a:gd name="T19" fmla="*/ 1 h 38"/>
                <a:gd name="T20" fmla="*/ 1 w 52"/>
                <a:gd name="T21" fmla="*/ 1 h 38"/>
                <a:gd name="T22" fmla="*/ 1 w 52"/>
                <a:gd name="T23" fmla="*/ 1 h 38"/>
                <a:gd name="T24" fmla="*/ 2 w 52"/>
                <a:gd name="T25" fmla="*/ 1 h 38"/>
                <a:gd name="T26" fmla="*/ 3 w 52"/>
                <a:gd name="T27" fmla="*/ 1 h 38"/>
                <a:gd name="T28" fmla="*/ 4 w 52"/>
                <a:gd name="T29" fmla="*/ 1 h 38"/>
                <a:gd name="T30" fmla="*/ 4 w 52"/>
                <a:gd name="T31" fmla="*/ 0 h 38"/>
                <a:gd name="T32" fmla="*/ 6 w 52"/>
                <a:gd name="T33" fmla="*/ 0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2" h="38">
                  <a:moveTo>
                    <a:pt x="52" y="0"/>
                  </a:moveTo>
                  <a:lnTo>
                    <a:pt x="48" y="7"/>
                  </a:lnTo>
                  <a:lnTo>
                    <a:pt x="44" y="12"/>
                  </a:lnTo>
                  <a:lnTo>
                    <a:pt x="38" y="18"/>
                  </a:lnTo>
                  <a:lnTo>
                    <a:pt x="31" y="23"/>
                  </a:lnTo>
                  <a:lnTo>
                    <a:pt x="24" y="27"/>
                  </a:lnTo>
                  <a:lnTo>
                    <a:pt x="16" y="31"/>
                  </a:lnTo>
                  <a:lnTo>
                    <a:pt x="8" y="34"/>
                  </a:lnTo>
                  <a:lnTo>
                    <a:pt x="0" y="38"/>
                  </a:lnTo>
                  <a:lnTo>
                    <a:pt x="6" y="33"/>
                  </a:lnTo>
                  <a:lnTo>
                    <a:pt x="10" y="26"/>
                  </a:lnTo>
                  <a:lnTo>
                    <a:pt x="15" y="19"/>
                  </a:lnTo>
                  <a:lnTo>
                    <a:pt x="21" y="12"/>
                  </a:lnTo>
                  <a:lnTo>
                    <a:pt x="26" y="7"/>
                  </a:lnTo>
                  <a:lnTo>
                    <a:pt x="33" y="2"/>
                  </a:lnTo>
                  <a:lnTo>
                    <a:pt x="4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56" name="Freeform 76"/>
            <p:cNvSpPr>
              <a:spLocks/>
            </p:cNvSpPr>
            <p:nvPr/>
          </p:nvSpPr>
          <p:spPr bwMode="auto">
            <a:xfrm>
              <a:off x="3643" y="1979"/>
              <a:ext cx="14" cy="35"/>
            </a:xfrm>
            <a:custGeom>
              <a:avLst/>
              <a:gdLst>
                <a:gd name="T0" fmla="*/ 3 w 19"/>
                <a:gd name="T1" fmla="*/ 1 h 57"/>
                <a:gd name="T2" fmla="*/ 3 w 19"/>
                <a:gd name="T3" fmla="*/ 1 h 57"/>
                <a:gd name="T4" fmla="*/ 3 w 19"/>
                <a:gd name="T5" fmla="*/ 1 h 57"/>
                <a:gd name="T6" fmla="*/ 3 w 19"/>
                <a:gd name="T7" fmla="*/ 2 h 57"/>
                <a:gd name="T8" fmla="*/ 3 w 19"/>
                <a:gd name="T9" fmla="*/ 2 h 57"/>
                <a:gd name="T10" fmla="*/ 2 w 19"/>
                <a:gd name="T11" fmla="*/ 2 h 57"/>
                <a:gd name="T12" fmla="*/ 1 w 19"/>
                <a:gd name="T13" fmla="*/ 3 h 57"/>
                <a:gd name="T14" fmla="*/ 1 w 19"/>
                <a:gd name="T15" fmla="*/ 3 h 57"/>
                <a:gd name="T16" fmla="*/ 0 w 19"/>
                <a:gd name="T17" fmla="*/ 3 h 57"/>
                <a:gd name="T18" fmla="*/ 0 w 19"/>
                <a:gd name="T19" fmla="*/ 2 h 57"/>
                <a:gd name="T20" fmla="*/ 1 w 19"/>
                <a:gd name="T21" fmla="*/ 2 h 57"/>
                <a:gd name="T22" fmla="*/ 1 w 19"/>
                <a:gd name="T23" fmla="*/ 1 h 57"/>
                <a:gd name="T24" fmla="*/ 1 w 19"/>
                <a:gd name="T25" fmla="*/ 1 h 57"/>
                <a:gd name="T26" fmla="*/ 1 w 19"/>
                <a:gd name="T27" fmla="*/ 0 h 57"/>
                <a:gd name="T28" fmla="*/ 1 w 19"/>
                <a:gd name="T29" fmla="*/ 0 h 57"/>
                <a:gd name="T30" fmla="*/ 3 w 19"/>
                <a:gd name="T31" fmla="*/ 1 h 57"/>
                <a:gd name="T32" fmla="*/ 3 w 19"/>
                <a:gd name="T33" fmla="*/ 1 h 5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" h="57">
                  <a:moveTo>
                    <a:pt x="18" y="7"/>
                  </a:moveTo>
                  <a:lnTo>
                    <a:pt x="18" y="17"/>
                  </a:lnTo>
                  <a:lnTo>
                    <a:pt x="19" y="27"/>
                  </a:lnTo>
                  <a:lnTo>
                    <a:pt x="18" y="37"/>
                  </a:lnTo>
                  <a:lnTo>
                    <a:pt x="17" y="46"/>
                  </a:lnTo>
                  <a:lnTo>
                    <a:pt x="15" y="52"/>
                  </a:lnTo>
                  <a:lnTo>
                    <a:pt x="10" y="55"/>
                  </a:lnTo>
                  <a:lnTo>
                    <a:pt x="5" y="57"/>
                  </a:lnTo>
                  <a:lnTo>
                    <a:pt x="0" y="56"/>
                  </a:lnTo>
                  <a:lnTo>
                    <a:pt x="0" y="49"/>
                  </a:lnTo>
                  <a:lnTo>
                    <a:pt x="1" y="34"/>
                  </a:lnTo>
                  <a:lnTo>
                    <a:pt x="2" y="17"/>
                  </a:lnTo>
                  <a:lnTo>
                    <a:pt x="3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35"/>
          <p:cNvGrpSpPr>
            <a:grpSpLocks/>
          </p:cNvGrpSpPr>
          <p:nvPr/>
        </p:nvGrpSpPr>
        <p:grpSpPr bwMode="auto">
          <a:xfrm>
            <a:off x="1598613" y="3124200"/>
            <a:ext cx="1063625" cy="1344613"/>
            <a:chOff x="722" y="1927"/>
            <a:chExt cx="670" cy="847"/>
          </a:xfrm>
        </p:grpSpPr>
        <p:sp>
          <p:nvSpPr>
            <p:cNvPr id="36885" name="Freeform 80"/>
            <p:cNvSpPr>
              <a:spLocks/>
            </p:cNvSpPr>
            <p:nvPr/>
          </p:nvSpPr>
          <p:spPr bwMode="auto">
            <a:xfrm>
              <a:off x="1275" y="2236"/>
              <a:ext cx="70" cy="38"/>
            </a:xfrm>
            <a:custGeom>
              <a:avLst/>
              <a:gdLst>
                <a:gd name="T0" fmla="*/ 0 w 212"/>
                <a:gd name="T1" fmla="*/ 0 h 114"/>
                <a:gd name="T2" fmla="*/ 0 w 212"/>
                <a:gd name="T3" fmla="*/ 0 h 114"/>
                <a:gd name="T4" fmla="*/ 0 w 212"/>
                <a:gd name="T5" fmla="*/ 0 h 114"/>
                <a:gd name="T6" fmla="*/ 0 w 212"/>
                <a:gd name="T7" fmla="*/ 0 h 114"/>
                <a:gd name="T8" fmla="*/ 0 w 212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2" h="114">
                  <a:moveTo>
                    <a:pt x="0" y="53"/>
                  </a:moveTo>
                  <a:lnTo>
                    <a:pt x="28" y="114"/>
                  </a:lnTo>
                  <a:lnTo>
                    <a:pt x="212" y="49"/>
                  </a:lnTo>
                  <a:lnTo>
                    <a:pt x="161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Freeform 81"/>
            <p:cNvSpPr>
              <a:spLocks/>
            </p:cNvSpPr>
            <p:nvPr/>
          </p:nvSpPr>
          <p:spPr bwMode="auto">
            <a:xfrm>
              <a:off x="781" y="2231"/>
              <a:ext cx="39" cy="65"/>
            </a:xfrm>
            <a:custGeom>
              <a:avLst/>
              <a:gdLst>
                <a:gd name="T0" fmla="*/ 0 w 116"/>
                <a:gd name="T1" fmla="*/ 0 h 197"/>
                <a:gd name="T2" fmla="*/ 0 w 116"/>
                <a:gd name="T3" fmla="*/ 0 h 197"/>
                <a:gd name="T4" fmla="*/ 0 w 116"/>
                <a:gd name="T5" fmla="*/ 0 h 197"/>
                <a:gd name="T6" fmla="*/ 0 w 116"/>
                <a:gd name="T7" fmla="*/ 0 h 197"/>
                <a:gd name="T8" fmla="*/ 0 w 116"/>
                <a:gd name="T9" fmla="*/ 0 h 197"/>
                <a:gd name="T10" fmla="*/ 0 w 116"/>
                <a:gd name="T11" fmla="*/ 0 h 197"/>
                <a:gd name="T12" fmla="*/ 0 w 116"/>
                <a:gd name="T13" fmla="*/ 0 h 197"/>
                <a:gd name="T14" fmla="*/ 0 w 116"/>
                <a:gd name="T15" fmla="*/ 0 h 197"/>
                <a:gd name="T16" fmla="*/ 0 w 116"/>
                <a:gd name="T17" fmla="*/ 0 h 197"/>
                <a:gd name="T18" fmla="*/ 0 w 116"/>
                <a:gd name="T19" fmla="*/ 0 h 197"/>
                <a:gd name="T20" fmla="*/ 0 w 116"/>
                <a:gd name="T21" fmla="*/ 0 h 197"/>
                <a:gd name="T22" fmla="*/ 0 w 116"/>
                <a:gd name="T23" fmla="*/ 0 h 197"/>
                <a:gd name="T24" fmla="*/ 0 w 116"/>
                <a:gd name="T25" fmla="*/ 0 h 197"/>
                <a:gd name="T26" fmla="*/ 0 w 116"/>
                <a:gd name="T27" fmla="*/ 0 h 197"/>
                <a:gd name="T28" fmla="*/ 0 w 116"/>
                <a:gd name="T29" fmla="*/ 0 h 197"/>
                <a:gd name="T30" fmla="*/ 0 w 116"/>
                <a:gd name="T31" fmla="*/ 0 h 197"/>
                <a:gd name="T32" fmla="*/ 0 w 116"/>
                <a:gd name="T33" fmla="*/ 0 h 197"/>
                <a:gd name="T34" fmla="*/ 0 w 116"/>
                <a:gd name="T35" fmla="*/ 0 h 197"/>
                <a:gd name="T36" fmla="*/ 0 w 116"/>
                <a:gd name="T37" fmla="*/ 0 h 197"/>
                <a:gd name="T38" fmla="*/ 0 w 116"/>
                <a:gd name="T39" fmla="*/ 0 h 197"/>
                <a:gd name="T40" fmla="*/ 0 w 116"/>
                <a:gd name="T41" fmla="*/ 0 h 197"/>
                <a:gd name="T42" fmla="*/ 0 w 116"/>
                <a:gd name="T43" fmla="*/ 0 h 197"/>
                <a:gd name="T44" fmla="*/ 0 w 116"/>
                <a:gd name="T45" fmla="*/ 0 h 197"/>
                <a:gd name="T46" fmla="*/ 0 w 116"/>
                <a:gd name="T47" fmla="*/ 0 h 19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6" h="197">
                  <a:moveTo>
                    <a:pt x="0" y="158"/>
                  </a:moveTo>
                  <a:lnTo>
                    <a:pt x="9" y="158"/>
                  </a:lnTo>
                  <a:lnTo>
                    <a:pt x="19" y="162"/>
                  </a:lnTo>
                  <a:lnTo>
                    <a:pt x="28" y="169"/>
                  </a:lnTo>
                  <a:lnTo>
                    <a:pt x="36" y="176"/>
                  </a:lnTo>
                  <a:lnTo>
                    <a:pt x="43" y="184"/>
                  </a:lnTo>
                  <a:lnTo>
                    <a:pt x="48" y="191"/>
                  </a:lnTo>
                  <a:lnTo>
                    <a:pt x="53" y="196"/>
                  </a:lnTo>
                  <a:lnTo>
                    <a:pt x="54" y="197"/>
                  </a:lnTo>
                  <a:lnTo>
                    <a:pt x="116" y="191"/>
                  </a:lnTo>
                  <a:lnTo>
                    <a:pt x="104" y="23"/>
                  </a:lnTo>
                  <a:lnTo>
                    <a:pt x="70" y="0"/>
                  </a:lnTo>
                  <a:lnTo>
                    <a:pt x="63" y="8"/>
                  </a:lnTo>
                  <a:lnTo>
                    <a:pt x="54" y="18"/>
                  </a:lnTo>
                  <a:lnTo>
                    <a:pt x="44" y="29"/>
                  </a:lnTo>
                  <a:lnTo>
                    <a:pt x="34" y="39"/>
                  </a:lnTo>
                  <a:lnTo>
                    <a:pt x="24" y="50"/>
                  </a:lnTo>
                  <a:lnTo>
                    <a:pt x="16" y="61"/>
                  </a:lnTo>
                  <a:lnTo>
                    <a:pt x="11" y="72"/>
                  </a:lnTo>
                  <a:lnTo>
                    <a:pt x="8" y="81"/>
                  </a:lnTo>
                  <a:lnTo>
                    <a:pt x="9" y="101"/>
                  </a:lnTo>
                  <a:lnTo>
                    <a:pt x="11" y="123"/>
                  </a:lnTo>
                  <a:lnTo>
                    <a:pt x="8" y="143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Freeform 82"/>
            <p:cNvSpPr>
              <a:spLocks/>
            </p:cNvSpPr>
            <p:nvPr/>
          </p:nvSpPr>
          <p:spPr bwMode="auto">
            <a:xfrm>
              <a:off x="729" y="1927"/>
              <a:ext cx="663" cy="847"/>
            </a:xfrm>
            <a:custGeom>
              <a:avLst/>
              <a:gdLst>
                <a:gd name="T0" fmla="*/ 2 w 1991"/>
                <a:gd name="T1" fmla="*/ 1 h 2541"/>
                <a:gd name="T2" fmla="*/ 2 w 1991"/>
                <a:gd name="T3" fmla="*/ 1 h 2541"/>
                <a:gd name="T4" fmla="*/ 2 w 1991"/>
                <a:gd name="T5" fmla="*/ 0 h 2541"/>
                <a:gd name="T6" fmla="*/ 2 w 1991"/>
                <a:gd name="T7" fmla="*/ 0 h 2541"/>
                <a:gd name="T8" fmla="*/ 2 w 1991"/>
                <a:gd name="T9" fmla="*/ 0 h 2541"/>
                <a:gd name="T10" fmla="*/ 1 w 1991"/>
                <a:gd name="T11" fmla="*/ 0 h 2541"/>
                <a:gd name="T12" fmla="*/ 1 w 1991"/>
                <a:gd name="T13" fmla="*/ 0 h 2541"/>
                <a:gd name="T14" fmla="*/ 1 w 1991"/>
                <a:gd name="T15" fmla="*/ 0 h 2541"/>
                <a:gd name="T16" fmla="*/ 1 w 1991"/>
                <a:gd name="T17" fmla="*/ 1 h 2541"/>
                <a:gd name="T18" fmla="*/ 1 w 1991"/>
                <a:gd name="T19" fmla="*/ 1 h 2541"/>
                <a:gd name="T20" fmla="*/ 1 w 1991"/>
                <a:gd name="T21" fmla="*/ 1 h 2541"/>
                <a:gd name="T22" fmla="*/ 1 w 1991"/>
                <a:gd name="T23" fmla="*/ 1 h 2541"/>
                <a:gd name="T24" fmla="*/ 1 w 1991"/>
                <a:gd name="T25" fmla="*/ 1 h 2541"/>
                <a:gd name="T26" fmla="*/ 1 w 1991"/>
                <a:gd name="T27" fmla="*/ 1 h 2541"/>
                <a:gd name="T28" fmla="*/ 1 w 1991"/>
                <a:gd name="T29" fmla="*/ 1 h 2541"/>
                <a:gd name="T30" fmla="*/ 1 w 1991"/>
                <a:gd name="T31" fmla="*/ 1 h 2541"/>
                <a:gd name="T32" fmla="*/ 1 w 1991"/>
                <a:gd name="T33" fmla="*/ 1 h 2541"/>
                <a:gd name="T34" fmla="*/ 1 w 1991"/>
                <a:gd name="T35" fmla="*/ 1 h 2541"/>
                <a:gd name="T36" fmla="*/ 0 w 1991"/>
                <a:gd name="T37" fmla="*/ 1 h 2541"/>
                <a:gd name="T38" fmla="*/ 0 w 1991"/>
                <a:gd name="T39" fmla="*/ 1 h 2541"/>
                <a:gd name="T40" fmla="*/ 1 w 1991"/>
                <a:gd name="T41" fmla="*/ 2 h 2541"/>
                <a:gd name="T42" fmla="*/ 1 w 1991"/>
                <a:gd name="T43" fmla="*/ 2 h 2541"/>
                <a:gd name="T44" fmla="*/ 1 w 1991"/>
                <a:gd name="T45" fmla="*/ 2 h 2541"/>
                <a:gd name="T46" fmla="*/ 1 w 1991"/>
                <a:gd name="T47" fmla="*/ 2 h 2541"/>
                <a:gd name="T48" fmla="*/ 1 w 1991"/>
                <a:gd name="T49" fmla="*/ 2 h 2541"/>
                <a:gd name="T50" fmla="*/ 0 w 1991"/>
                <a:gd name="T51" fmla="*/ 3 h 2541"/>
                <a:gd name="T52" fmla="*/ 0 w 1991"/>
                <a:gd name="T53" fmla="*/ 3 h 2541"/>
                <a:gd name="T54" fmla="*/ 0 w 1991"/>
                <a:gd name="T55" fmla="*/ 3 h 2541"/>
                <a:gd name="T56" fmla="*/ 0 w 1991"/>
                <a:gd name="T57" fmla="*/ 3 h 2541"/>
                <a:gd name="T58" fmla="*/ 1 w 1991"/>
                <a:gd name="T59" fmla="*/ 3 h 2541"/>
                <a:gd name="T60" fmla="*/ 1 w 1991"/>
                <a:gd name="T61" fmla="*/ 3 h 2541"/>
                <a:gd name="T62" fmla="*/ 1 w 1991"/>
                <a:gd name="T63" fmla="*/ 3 h 2541"/>
                <a:gd name="T64" fmla="*/ 2 w 1991"/>
                <a:gd name="T65" fmla="*/ 3 h 2541"/>
                <a:gd name="T66" fmla="*/ 2 w 1991"/>
                <a:gd name="T67" fmla="*/ 3 h 2541"/>
                <a:gd name="T68" fmla="*/ 2 w 1991"/>
                <a:gd name="T69" fmla="*/ 3 h 2541"/>
                <a:gd name="T70" fmla="*/ 2 w 1991"/>
                <a:gd name="T71" fmla="*/ 3 h 2541"/>
                <a:gd name="T72" fmla="*/ 2 w 1991"/>
                <a:gd name="T73" fmla="*/ 3 h 2541"/>
                <a:gd name="T74" fmla="*/ 2 w 1991"/>
                <a:gd name="T75" fmla="*/ 3 h 2541"/>
                <a:gd name="T76" fmla="*/ 2 w 1991"/>
                <a:gd name="T77" fmla="*/ 3 h 2541"/>
                <a:gd name="T78" fmla="*/ 2 w 1991"/>
                <a:gd name="T79" fmla="*/ 2 h 2541"/>
                <a:gd name="T80" fmla="*/ 2 w 1991"/>
                <a:gd name="T81" fmla="*/ 2 h 2541"/>
                <a:gd name="T82" fmla="*/ 2 w 1991"/>
                <a:gd name="T83" fmla="*/ 2 h 2541"/>
                <a:gd name="T84" fmla="*/ 2 w 1991"/>
                <a:gd name="T85" fmla="*/ 2 h 2541"/>
                <a:gd name="T86" fmla="*/ 2 w 1991"/>
                <a:gd name="T87" fmla="*/ 2 h 2541"/>
                <a:gd name="T88" fmla="*/ 3 w 1991"/>
                <a:gd name="T89" fmla="*/ 2 h 2541"/>
                <a:gd name="T90" fmla="*/ 3 w 1991"/>
                <a:gd name="T91" fmla="*/ 2 h 2541"/>
                <a:gd name="T92" fmla="*/ 2 w 1991"/>
                <a:gd name="T93" fmla="*/ 1 h 2541"/>
                <a:gd name="T94" fmla="*/ 2 w 1991"/>
                <a:gd name="T95" fmla="*/ 1 h 2541"/>
                <a:gd name="T96" fmla="*/ 2 w 1991"/>
                <a:gd name="T97" fmla="*/ 1 h 2541"/>
                <a:gd name="T98" fmla="*/ 2 w 1991"/>
                <a:gd name="T99" fmla="*/ 1 h 2541"/>
                <a:gd name="T100" fmla="*/ 2 w 1991"/>
                <a:gd name="T101" fmla="*/ 1 h 2541"/>
                <a:gd name="T102" fmla="*/ 2 w 1991"/>
                <a:gd name="T103" fmla="*/ 1 h 2541"/>
                <a:gd name="T104" fmla="*/ 2 w 1991"/>
                <a:gd name="T105" fmla="*/ 1 h 2541"/>
                <a:gd name="T106" fmla="*/ 2 w 1991"/>
                <a:gd name="T107" fmla="*/ 1 h 2541"/>
                <a:gd name="T108" fmla="*/ 2 w 1991"/>
                <a:gd name="T109" fmla="*/ 1 h 2541"/>
                <a:gd name="T110" fmla="*/ 2 w 1991"/>
                <a:gd name="T111" fmla="*/ 1 h 2541"/>
                <a:gd name="T112" fmla="*/ 2 w 1991"/>
                <a:gd name="T113" fmla="*/ 1 h 25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91" h="2541">
                  <a:moveTo>
                    <a:pt x="1511" y="568"/>
                  </a:moveTo>
                  <a:lnTo>
                    <a:pt x="1522" y="581"/>
                  </a:lnTo>
                  <a:lnTo>
                    <a:pt x="1534" y="596"/>
                  </a:lnTo>
                  <a:lnTo>
                    <a:pt x="1545" y="614"/>
                  </a:lnTo>
                  <a:lnTo>
                    <a:pt x="1555" y="630"/>
                  </a:lnTo>
                  <a:lnTo>
                    <a:pt x="1563" y="649"/>
                  </a:lnTo>
                  <a:lnTo>
                    <a:pt x="1572" y="668"/>
                  </a:lnTo>
                  <a:lnTo>
                    <a:pt x="1577" y="687"/>
                  </a:lnTo>
                  <a:lnTo>
                    <a:pt x="1580" y="705"/>
                  </a:lnTo>
                  <a:lnTo>
                    <a:pt x="1578" y="705"/>
                  </a:lnTo>
                  <a:lnTo>
                    <a:pt x="1582" y="749"/>
                  </a:lnTo>
                  <a:lnTo>
                    <a:pt x="1577" y="751"/>
                  </a:lnTo>
                  <a:lnTo>
                    <a:pt x="1570" y="753"/>
                  </a:lnTo>
                  <a:lnTo>
                    <a:pt x="1563" y="753"/>
                  </a:lnTo>
                  <a:lnTo>
                    <a:pt x="1557" y="751"/>
                  </a:lnTo>
                  <a:lnTo>
                    <a:pt x="1551" y="749"/>
                  </a:lnTo>
                  <a:lnTo>
                    <a:pt x="1546" y="746"/>
                  </a:lnTo>
                  <a:lnTo>
                    <a:pt x="1542" y="742"/>
                  </a:lnTo>
                  <a:lnTo>
                    <a:pt x="1539" y="738"/>
                  </a:lnTo>
                  <a:lnTo>
                    <a:pt x="1511" y="568"/>
                  </a:lnTo>
                  <a:lnTo>
                    <a:pt x="1507" y="547"/>
                  </a:lnTo>
                  <a:lnTo>
                    <a:pt x="1495" y="501"/>
                  </a:lnTo>
                  <a:lnTo>
                    <a:pt x="1480" y="457"/>
                  </a:lnTo>
                  <a:lnTo>
                    <a:pt x="1465" y="411"/>
                  </a:lnTo>
                  <a:lnTo>
                    <a:pt x="1449" y="366"/>
                  </a:lnTo>
                  <a:lnTo>
                    <a:pt x="1435" y="323"/>
                  </a:lnTo>
                  <a:lnTo>
                    <a:pt x="1422" y="279"/>
                  </a:lnTo>
                  <a:lnTo>
                    <a:pt x="1411" y="234"/>
                  </a:lnTo>
                  <a:lnTo>
                    <a:pt x="1403" y="189"/>
                  </a:lnTo>
                  <a:lnTo>
                    <a:pt x="1413" y="170"/>
                  </a:lnTo>
                  <a:lnTo>
                    <a:pt x="1416" y="152"/>
                  </a:lnTo>
                  <a:lnTo>
                    <a:pt x="1411" y="134"/>
                  </a:lnTo>
                  <a:lnTo>
                    <a:pt x="1401" y="115"/>
                  </a:lnTo>
                  <a:lnTo>
                    <a:pt x="1388" y="96"/>
                  </a:lnTo>
                  <a:lnTo>
                    <a:pt x="1374" y="79"/>
                  </a:lnTo>
                  <a:lnTo>
                    <a:pt x="1362" y="61"/>
                  </a:lnTo>
                  <a:lnTo>
                    <a:pt x="1353" y="43"/>
                  </a:lnTo>
                  <a:lnTo>
                    <a:pt x="1335" y="37"/>
                  </a:lnTo>
                  <a:lnTo>
                    <a:pt x="1317" y="33"/>
                  </a:lnTo>
                  <a:lnTo>
                    <a:pt x="1299" y="31"/>
                  </a:lnTo>
                  <a:lnTo>
                    <a:pt x="1281" y="30"/>
                  </a:lnTo>
                  <a:lnTo>
                    <a:pt x="1261" y="31"/>
                  </a:lnTo>
                  <a:lnTo>
                    <a:pt x="1242" y="33"/>
                  </a:lnTo>
                  <a:lnTo>
                    <a:pt x="1222" y="37"/>
                  </a:lnTo>
                  <a:lnTo>
                    <a:pt x="1200" y="39"/>
                  </a:lnTo>
                  <a:lnTo>
                    <a:pt x="1188" y="29"/>
                  </a:lnTo>
                  <a:lnTo>
                    <a:pt x="1174" y="21"/>
                  </a:lnTo>
                  <a:lnTo>
                    <a:pt x="1159" y="14"/>
                  </a:lnTo>
                  <a:lnTo>
                    <a:pt x="1144" y="8"/>
                  </a:lnTo>
                  <a:lnTo>
                    <a:pt x="1128" y="4"/>
                  </a:lnTo>
                  <a:lnTo>
                    <a:pt x="1112" y="2"/>
                  </a:lnTo>
                  <a:lnTo>
                    <a:pt x="1096" y="0"/>
                  </a:lnTo>
                  <a:lnTo>
                    <a:pt x="1080" y="0"/>
                  </a:lnTo>
                  <a:lnTo>
                    <a:pt x="1063" y="2"/>
                  </a:lnTo>
                  <a:lnTo>
                    <a:pt x="1046" y="4"/>
                  </a:lnTo>
                  <a:lnTo>
                    <a:pt x="1030" y="8"/>
                  </a:lnTo>
                  <a:lnTo>
                    <a:pt x="1015" y="12"/>
                  </a:lnTo>
                  <a:lnTo>
                    <a:pt x="999" y="19"/>
                  </a:lnTo>
                  <a:lnTo>
                    <a:pt x="985" y="26"/>
                  </a:lnTo>
                  <a:lnTo>
                    <a:pt x="970" y="34"/>
                  </a:lnTo>
                  <a:lnTo>
                    <a:pt x="958" y="43"/>
                  </a:lnTo>
                  <a:lnTo>
                    <a:pt x="923" y="95"/>
                  </a:lnTo>
                  <a:lnTo>
                    <a:pt x="901" y="95"/>
                  </a:lnTo>
                  <a:lnTo>
                    <a:pt x="881" y="98"/>
                  </a:lnTo>
                  <a:lnTo>
                    <a:pt x="861" y="102"/>
                  </a:lnTo>
                  <a:lnTo>
                    <a:pt x="843" y="110"/>
                  </a:lnTo>
                  <a:lnTo>
                    <a:pt x="825" y="119"/>
                  </a:lnTo>
                  <a:lnTo>
                    <a:pt x="811" y="131"/>
                  </a:lnTo>
                  <a:lnTo>
                    <a:pt x="797" y="146"/>
                  </a:lnTo>
                  <a:lnTo>
                    <a:pt x="785" y="165"/>
                  </a:lnTo>
                  <a:lnTo>
                    <a:pt x="789" y="193"/>
                  </a:lnTo>
                  <a:lnTo>
                    <a:pt x="784" y="214"/>
                  </a:lnTo>
                  <a:lnTo>
                    <a:pt x="770" y="230"/>
                  </a:lnTo>
                  <a:lnTo>
                    <a:pt x="753" y="243"/>
                  </a:lnTo>
                  <a:lnTo>
                    <a:pt x="732" y="256"/>
                  </a:lnTo>
                  <a:lnTo>
                    <a:pt x="715" y="270"/>
                  </a:lnTo>
                  <a:lnTo>
                    <a:pt x="701" y="288"/>
                  </a:lnTo>
                  <a:lnTo>
                    <a:pt x="694" y="312"/>
                  </a:lnTo>
                  <a:lnTo>
                    <a:pt x="690" y="343"/>
                  </a:lnTo>
                  <a:lnTo>
                    <a:pt x="688" y="370"/>
                  </a:lnTo>
                  <a:lnTo>
                    <a:pt x="692" y="395"/>
                  </a:lnTo>
                  <a:lnTo>
                    <a:pt x="709" y="420"/>
                  </a:lnTo>
                  <a:lnTo>
                    <a:pt x="717" y="439"/>
                  </a:lnTo>
                  <a:lnTo>
                    <a:pt x="724" y="457"/>
                  </a:lnTo>
                  <a:lnTo>
                    <a:pt x="732" y="474"/>
                  </a:lnTo>
                  <a:lnTo>
                    <a:pt x="740" y="489"/>
                  </a:lnTo>
                  <a:lnTo>
                    <a:pt x="748" y="506"/>
                  </a:lnTo>
                  <a:lnTo>
                    <a:pt x="758" y="520"/>
                  </a:lnTo>
                  <a:lnTo>
                    <a:pt x="767" y="535"/>
                  </a:lnTo>
                  <a:lnTo>
                    <a:pt x="778" y="550"/>
                  </a:lnTo>
                  <a:lnTo>
                    <a:pt x="781" y="558"/>
                  </a:lnTo>
                  <a:lnTo>
                    <a:pt x="780" y="566"/>
                  </a:lnTo>
                  <a:lnTo>
                    <a:pt x="775" y="570"/>
                  </a:lnTo>
                  <a:lnTo>
                    <a:pt x="766" y="570"/>
                  </a:lnTo>
                  <a:lnTo>
                    <a:pt x="750" y="569"/>
                  </a:lnTo>
                  <a:lnTo>
                    <a:pt x="736" y="570"/>
                  </a:lnTo>
                  <a:lnTo>
                    <a:pt x="724" y="576"/>
                  </a:lnTo>
                  <a:lnTo>
                    <a:pt x="713" y="583"/>
                  </a:lnTo>
                  <a:lnTo>
                    <a:pt x="703" y="592"/>
                  </a:lnTo>
                  <a:lnTo>
                    <a:pt x="694" y="604"/>
                  </a:lnTo>
                  <a:lnTo>
                    <a:pt x="686" y="615"/>
                  </a:lnTo>
                  <a:lnTo>
                    <a:pt x="680" y="627"/>
                  </a:lnTo>
                  <a:lnTo>
                    <a:pt x="674" y="658"/>
                  </a:lnTo>
                  <a:lnTo>
                    <a:pt x="678" y="685"/>
                  </a:lnTo>
                  <a:lnTo>
                    <a:pt x="686" y="710"/>
                  </a:lnTo>
                  <a:lnTo>
                    <a:pt x="701" y="730"/>
                  </a:lnTo>
                  <a:lnTo>
                    <a:pt x="719" y="749"/>
                  </a:lnTo>
                  <a:lnTo>
                    <a:pt x="739" y="765"/>
                  </a:lnTo>
                  <a:lnTo>
                    <a:pt x="759" y="781"/>
                  </a:lnTo>
                  <a:lnTo>
                    <a:pt x="780" y="796"/>
                  </a:lnTo>
                  <a:lnTo>
                    <a:pt x="789" y="799"/>
                  </a:lnTo>
                  <a:lnTo>
                    <a:pt x="798" y="799"/>
                  </a:lnTo>
                  <a:lnTo>
                    <a:pt x="807" y="799"/>
                  </a:lnTo>
                  <a:lnTo>
                    <a:pt x="815" y="797"/>
                  </a:lnTo>
                  <a:lnTo>
                    <a:pt x="823" y="799"/>
                  </a:lnTo>
                  <a:lnTo>
                    <a:pt x="831" y="800"/>
                  </a:lnTo>
                  <a:lnTo>
                    <a:pt x="839" y="804"/>
                  </a:lnTo>
                  <a:lnTo>
                    <a:pt x="847" y="812"/>
                  </a:lnTo>
                  <a:lnTo>
                    <a:pt x="855" y="830"/>
                  </a:lnTo>
                  <a:lnTo>
                    <a:pt x="865" y="847"/>
                  </a:lnTo>
                  <a:lnTo>
                    <a:pt x="876" y="865"/>
                  </a:lnTo>
                  <a:lnTo>
                    <a:pt x="886" y="882"/>
                  </a:lnTo>
                  <a:lnTo>
                    <a:pt x="897" y="900"/>
                  </a:lnTo>
                  <a:lnTo>
                    <a:pt x="908" y="916"/>
                  </a:lnTo>
                  <a:lnTo>
                    <a:pt x="920" y="935"/>
                  </a:lnTo>
                  <a:lnTo>
                    <a:pt x="932" y="953"/>
                  </a:lnTo>
                  <a:lnTo>
                    <a:pt x="921" y="957"/>
                  </a:lnTo>
                  <a:lnTo>
                    <a:pt x="912" y="958"/>
                  </a:lnTo>
                  <a:lnTo>
                    <a:pt x="903" y="958"/>
                  </a:lnTo>
                  <a:lnTo>
                    <a:pt x="893" y="955"/>
                  </a:lnTo>
                  <a:lnTo>
                    <a:pt x="884" y="951"/>
                  </a:lnTo>
                  <a:lnTo>
                    <a:pt x="873" y="947"/>
                  </a:lnTo>
                  <a:lnTo>
                    <a:pt x="862" y="943"/>
                  </a:lnTo>
                  <a:lnTo>
                    <a:pt x="848" y="939"/>
                  </a:lnTo>
                  <a:lnTo>
                    <a:pt x="834" y="934"/>
                  </a:lnTo>
                  <a:lnTo>
                    <a:pt x="819" y="926"/>
                  </a:lnTo>
                  <a:lnTo>
                    <a:pt x="805" y="916"/>
                  </a:lnTo>
                  <a:lnTo>
                    <a:pt x="790" y="904"/>
                  </a:lnTo>
                  <a:lnTo>
                    <a:pt x="777" y="895"/>
                  </a:lnTo>
                  <a:lnTo>
                    <a:pt x="762" y="885"/>
                  </a:lnTo>
                  <a:lnTo>
                    <a:pt x="746" y="880"/>
                  </a:lnTo>
                  <a:lnTo>
                    <a:pt x="728" y="878"/>
                  </a:lnTo>
                  <a:lnTo>
                    <a:pt x="711" y="884"/>
                  </a:lnTo>
                  <a:lnTo>
                    <a:pt x="693" y="892"/>
                  </a:lnTo>
                  <a:lnTo>
                    <a:pt x="674" y="901"/>
                  </a:lnTo>
                  <a:lnTo>
                    <a:pt x="657" y="911"/>
                  </a:lnTo>
                  <a:lnTo>
                    <a:pt x="639" y="918"/>
                  </a:lnTo>
                  <a:lnTo>
                    <a:pt x="623" y="920"/>
                  </a:lnTo>
                  <a:lnTo>
                    <a:pt x="607" y="916"/>
                  </a:lnTo>
                  <a:lnTo>
                    <a:pt x="592" y="905"/>
                  </a:lnTo>
                  <a:lnTo>
                    <a:pt x="578" y="899"/>
                  </a:lnTo>
                  <a:lnTo>
                    <a:pt x="565" y="897"/>
                  </a:lnTo>
                  <a:lnTo>
                    <a:pt x="554" y="900"/>
                  </a:lnTo>
                  <a:lnTo>
                    <a:pt x="542" y="907"/>
                  </a:lnTo>
                  <a:lnTo>
                    <a:pt x="531" y="914"/>
                  </a:lnTo>
                  <a:lnTo>
                    <a:pt x="520" y="922"/>
                  </a:lnTo>
                  <a:lnTo>
                    <a:pt x="508" y="928"/>
                  </a:lnTo>
                  <a:lnTo>
                    <a:pt x="496" y="932"/>
                  </a:lnTo>
                  <a:lnTo>
                    <a:pt x="435" y="899"/>
                  </a:lnTo>
                  <a:lnTo>
                    <a:pt x="417" y="904"/>
                  </a:lnTo>
                  <a:lnTo>
                    <a:pt x="400" y="909"/>
                  </a:lnTo>
                  <a:lnTo>
                    <a:pt x="379" y="914"/>
                  </a:lnTo>
                  <a:lnTo>
                    <a:pt x="361" y="916"/>
                  </a:lnTo>
                  <a:lnTo>
                    <a:pt x="340" y="919"/>
                  </a:lnTo>
                  <a:lnTo>
                    <a:pt x="320" y="922"/>
                  </a:lnTo>
                  <a:lnTo>
                    <a:pt x="300" y="924"/>
                  </a:lnTo>
                  <a:lnTo>
                    <a:pt x="279" y="927"/>
                  </a:lnTo>
                  <a:lnTo>
                    <a:pt x="263" y="928"/>
                  </a:lnTo>
                  <a:lnTo>
                    <a:pt x="251" y="935"/>
                  </a:lnTo>
                  <a:lnTo>
                    <a:pt x="243" y="945"/>
                  </a:lnTo>
                  <a:lnTo>
                    <a:pt x="239" y="957"/>
                  </a:lnTo>
                  <a:lnTo>
                    <a:pt x="235" y="970"/>
                  </a:lnTo>
                  <a:lnTo>
                    <a:pt x="232" y="984"/>
                  </a:lnTo>
                  <a:lnTo>
                    <a:pt x="229" y="996"/>
                  </a:lnTo>
                  <a:lnTo>
                    <a:pt x="225" y="1008"/>
                  </a:lnTo>
                  <a:lnTo>
                    <a:pt x="229" y="1019"/>
                  </a:lnTo>
                  <a:lnTo>
                    <a:pt x="234" y="1032"/>
                  </a:lnTo>
                  <a:lnTo>
                    <a:pt x="239" y="1045"/>
                  </a:lnTo>
                  <a:lnTo>
                    <a:pt x="243" y="1058"/>
                  </a:lnTo>
                  <a:lnTo>
                    <a:pt x="248" y="1072"/>
                  </a:lnTo>
                  <a:lnTo>
                    <a:pt x="255" y="1084"/>
                  </a:lnTo>
                  <a:lnTo>
                    <a:pt x="265" y="1095"/>
                  </a:lnTo>
                  <a:lnTo>
                    <a:pt x="274" y="1103"/>
                  </a:lnTo>
                  <a:lnTo>
                    <a:pt x="300" y="1112"/>
                  </a:lnTo>
                  <a:lnTo>
                    <a:pt x="327" y="1120"/>
                  </a:lnTo>
                  <a:lnTo>
                    <a:pt x="354" y="1126"/>
                  </a:lnTo>
                  <a:lnTo>
                    <a:pt x="381" y="1130"/>
                  </a:lnTo>
                  <a:lnTo>
                    <a:pt x="409" y="1132"/>
                  </a:lnTo>
                  <a:lnTo>
                    <a:pt x="436" y="1132"/>
                  </a:lnTo>
                  <a:lnTo>
                    <a:pt x="463" y="1132"/>
                  </a:lnTo>
                  <a:lnTo>
                    <a:pt x="492" y="1131"/>
                  </a:lnTo>
                  <a:lnTo>
                    <a:pt x="519" y="1128"/>
                  </a:lnTo>
                  <a:lnTo>
                    <a:pt x="546" y="1124"/>
                  </a:lnTo>
                  <a:lnTo>
                    <a:pt x="573" y="1120"/>
                  </a:lnTo>
                  <a:lnTo>
                    <a:pt x="600" y="1116"/>
                  </a:lnTo>
                  <a:lnTo>
                    <a:pt x="625" y="1112"/>
                  </a:lnTo>
                  <a:lnTo>
                    <a:pt x="651" y="1107"/>
                  </a:lnTo>
                  <a:lnTo>
                    <a:pt x="677" y="1103"/>
                  </a:lnTo>
                  <a:lnTo>
                    <a:pt x="701" y="1099"/>
                  </a:lnTo>
                  <a:lnTo>
                    <a:pt x="717" y="1104"/>
                  </a:lnTo>
                  <a:lnTo>
                    <a:pt x="725" y="1113"/>
                  </a:lnTo>
                  <a:lnTo>
                    <a:pt x="730" y="1127"/>
                  </a:lnTo>
                  <a:lnTo>
                    <a:pt x="730" y="1142"/>
                  </a:lnTo>
                  <a:lnTo>
                    <a:pt x="727" y="1158"/>
                  </a:lnTo>
                  <a:lnTo>
                    <a:pt x="724" y="1174"/>
                  </a:lnTo>
                  <a:lnTo>
                    <a:pt x="723" y="1188"/>
                  </a:lnTo>
                  <a:lnTo>
                    <a:pt x="723" y="1200"/>
                  </a:lnTo>
                  <a:lnTo>
                    <a:pt x="715" y="1234"/>
                  </a:lnTo>
                  <a:lnTo>
                    <a:pt x="703" y="1263"/>
                  </a:lnTo>
                  <a:lnTo>
                    <a:pt x="689" y="1290"/>
                  </a:lnTo>
                  <a:lnTo>
                    <a:pt x="671" y="1315"/>
                  </a:lnTo>
                  <a:lnTo>
                    <a:pt x="652" y="1338"/>
                  </a:lnTo>
                  <a:lnTo>
                    <a:pt x="631" y="1359"/>
                  </a:lnTo>
                  <a:lnTo>
                    <a:pt x="608" y="1380"/>
                  </a:lnTo>
                  <a:lnTo>
                    <a:pt x="585" y="1398"/>
                  </a:lnTo>
                  <a:lnTo>
                    <a:pt x="562" y="1419"/>
                  </a:lnTo>
                  <a:lnTo>
                    <a:pt x="538" y="1438"/>
                  </a:lnTo>
                  <a:lnTo>
                    <a:pt x="513" y="1457"/>
                  </a:lnTo>
                  <a:lnTo>
                    <a:pt x="492" y="1477"/>
                  </a:lnTo>
                  <a:lnTo>
                    <a:pt x="470" y="1500"/>
                  </a:lnTo>
                  <a:lnTo>
                    <a:pt x="450" y="1523"/>
                  </a:lnTo>
                  <a:lnTo>
                    <a:pt x="432" y="1548"/>
                  </a:lnTo>
                  <a:lnTo>
                    <a:pt x="416" y="1577"/>
                  </a:lnTo>
                  <a:lnTo>
                    <a:pt x="404" y="1588"/>
                  </a:lnTo>
                  <a:lnTo>
                    <a:pt x="388" y="1604"/>
                  </a:lnTo>
                  <a:lnTo>
                    <a:pt x="369" y="1628"/>
                  </a:lnTo>
                  <a:lnTo>
                    <a:pt x="347" y="1657"/>
                  </a:lnTo>
                  <a:lnTo>
                    <a:pt x="324" y="1690"/>
                  </a:lnTo>
                  <a:lnTo>
                    <a:pt x="298" y="1728"/>
                  </a:lnTo>
                  <a:lnTo>
                    <a:pt x="273" y="1769"/>
                  </a:lnTo>
                  <a:lnTo>
                    <a:pt x="246" y="1812"/>
                  </a:lnTo>
                  <a:lnTo>
                    <a:pt x="219" y="1856"/>
                  </a:lnTo>
                  <a:lnTo>
                    <a:pt x="193" y="1901"/>
                  </a:lnTo>
                  <a:lnTo>
                    <a:pt x="167" y="1946"/>
                  </a:lnTo>
                  <a:lnTo>
                    <a:pt x="143" y="1989"/>
                  </a:lnTo>
                  <a:lnTo>
                    <a:pt x="121" y="2031"/>
                  </a:lnTo>
                  <a:lnTo>
                    <a:pt x="102" y="2070"/>
                  </a:lnTo>
                  <a:lnTo>
                    <a:pt x="86" y="2106"/>
                  </a:lnTo>
                  <a:lnTo>
                    <a:pt x="73" y="2137"/>
                  </a:lnTo>
                  <a:lnTo>
                    <a:pt x="75" y="2162"/>
                  </a:lnTo>
                  <a:lnTo>
                    <a:pt x="71" y="2181"/>
                  </a:lnTo>
                  <a:lnTo>
                    <a:pt x="61" y="2197"/>
                  </a:lnTo>
                  <a:lnTo>
                    <a:pt x="47" y="2212"/>
                  </a:lnTo>
                  <a:lnTo>
                    <a:pt x="33" y="2225"/>
                  </a:lnTo>
                  <a:lnTo>
                    <a:pt x="20" y="2239"/>
                  </a:lnTo>
                  <a:lnTo>
                    <a:pt x="9" y="2255"/>
                  </a:lnTo>
                  <a:lnTo>
                    <a:pt x="4" y="2274"/>
                  </a:lnTo>
                  <a:lnTo>
                    <a:pt x="0" y="2302"/>
                  </a:lnTo>
                  <a:lnTo>
                    <a:pt x="4" y="2320"/>
                  </a:lnTo>
                  <a:lnTo>
                    <a:pt x="12" y="2329"/>
                  </a:lnTo>
                  <a:lnTo>
                    <a:pt x="24" y="2333"/>
                  </a:lnTo>
                  <a:lnTo>
                    <a:pt x="39" y="2332"/>
                  </a:lnTo>
                  <a:lnTo>
                    <a:pt x="52" y="2327"/>
                  </a:lnTo>
                  <a:lnTo>
                    <a:pt x="65" y="2321"/>
                  </a:lnTo>
                  <a:lnTo>
                    <a:pt x="73" y="2317"/>
                  </a:lnTo>
                  <a:lnTo>
                    <a:pt x="85" y="2312"/>
                  </a:lnTo>
                  <a:lnTo>
                    <a:pt x="97" y="2306"/>
                  </a:lnTo>
                  <a:lnTo>
                    <a:pt x="109" y="2300"/>
                  </a:lnTo>
                  <a:lnTo>
                    <a:pt x="119" y="2290"/>
                  </a:lnTo>
                  <a:lnTo>
                    <a:pt x="127" y="2281"/>
                  </a:lnTo>
                  <a:lnTo>
                    <a:pt x="133" y="2270"/>
                  </a:lnTo>
                  <a:lnTo>
                    <a:pt x="139" y="2258"/>
                  </a:lnTo>
                  <a:lnTo>
                    <a:pt x="140" y="2244"/>
                  </a:lnTo>
                  <a:lnTo>
                    <a:pt x="177" y="2228"/>
                  </a:lnTo>
                  <a:lnTo>
                    <a:pt x="213" y="2212"/>
                  </a:lnTo>
                  <a:lnTo>
                    <a:pt x="250" y="2196"/>
                  </a:lnTo>
                  <a:lnTo>
                    <a:pt x="285" y="2178"/>
                  </a:lnTo>
                  <a:lnTo>
                    <a:pt x="321" y="2159"/>
                  </a:lnTo>
                  <a:lnTo>
                    <a:pt x="356" y="2142"/>
                  </a:lnTo>
                  <a:lnTo>
                    <a:pt x="393" y="2123"/>
                  </a:lnTo>
                  <a:lnTo>
                    <a:pt x="428" y="2104"/>
                  </a:lnTo>
                  <a:lnTo>
                    <a:pt x="465" y="2085"/>
                  </a:lnTo>
                  <a:lnTo>
                    <a:pt x="500" y="2066"/>
                  </a:lnTo>
                  <a:lnTo>
                    <a:pt x="535" y="2047"/>
                  </a:lnTo>
                  <a:lnTo>
                    <a:pt x="571" y="2028"/>
                  </a:lnTo>
                  <a:lnTo>
                    <a:pt x="608" y="2010"/>
                  </a:lnTo>
                  <a:lnTo>
                    <a:pt x="644" y="1992"/>
                  </a:lnTo>
                  <a:lnTo>
                    <a:pt x="681" y="1974"/>
                  </a:lnTo>
                  <a:lnTo>
                    <a:pt x="717" y="1958"/>
                  </a:lnTo>
                  <a:lnTo>
                    <a:pt x="750" y="1971"/>
                  </a:lnTo>
                  <a:lnTo>
                    <a:pt x="777" y="2002"/>
                  </a:lnTo>
                  <a:lnTo>
                    <a:pt x="804" y="2032"/>
                  </a:lnTo>
                  <a:lnTo>
                    <a:pt x="831" y="2063"/>
                  </a:lnTo>
                  <a:lnTo>
                    <a:pt x="858" y="2092"/>
                  </a:lnTo>
                  <a:lnTo>
                    <a:pt x="885" y="2121"/>
                  </a:lnTo>
                  <a:lnTo>
                    <a:pt x="913" y="2150"/>
                  </a:lnTo>
                  <a:lnTo>
                    <a:pt x="940" y="2179"/>
                  </a:lnTo>
                  <a:lnTo>
                    <a:pt x="967" y="2208"/>
                  </a:lnTo>
                  <a:lnTo>
                    <a:pt x="994" y="2236"/>
                  </a:lnTo>
                  <a:lnTo>
                    <a:pt x="1020" y="2266"/>
                  </a:lnTo>
                  <a:lnTo>
                    <a:pt x="1047" y="2296"/>
                  </a:lnTo>
                  <a:lnTo>
                    <a:pt x="1073" y="2325"/>
                  </a:lnTo>
                  <a:lnTo>
                    <a:pt x="1099" y="2355"/>
                  </a:lnTo>
                  <a:lnTo>
                    <a:pt x="1124" y="2386"/>
                  </a:lnTo>
                  <a:lnTo>
                    <a:pt x="1150" y="2418"/>
                  </a:lnTo>
                  <a:lnTo>
                    <a:pt x="1174" y="2451"/>
                  </a:lnTo>
                  <a:lnTo>
                    <a:pt x="1250" y="2444"/>
                  </a:lnTo>
                  <a:lnTo>
                    <a:pt x="1266" y="2456"/>
                  </a:lnTo>
                  <a:lnTo>
                    <a:pt x="1276" y="2472"/>
                  </a:lnTo>
                  <a:lnTo>
                    <a:pt x="1282" y="2490"/>
                  </a:lnTo>
                  <a:lnTo>
                    <a:pt x="1288" y="2509"/>
                  </a:lnTo>
                  <a:lnTo>
                    <a:pt x="1294" y="2525"/>
                  </a:lnTo>
                  <a:lnTo>
                    <a:pt x="1304" y="2537"/>
                  </a:lnTo>
                  <a:lnTo>
                    <a:pt x="1320" y="2541"/>
                  </a:lnTo>
                  <a:lnTo>
                    <a:pt x="1345" y="2537"/>
                  </a:lnTo>
                  <a:lnTo>
                    <a:pt x="1349" y="2524"/>
                  </a:lnTo>
                  <a:lnTo>
                    <a:pt x="1345" y="2513"/>
                  </a:lnTo>
                  <a:lnTo>
                    <a:pt x="1338" y="2501"/>
                  </a:lnTo>
                  <a:lnTo>
                    <a:pt x="1334" y="2487"/>
                  </a:lnTo>
                  <a:lnTo>
                    <a:pt x="1339" y="2478"/>
                  </a:lnTo>
                  <a:lnTo>
                    <a:pt x="1346" y="2471"/>
                  </a:lnTo>
                  <a:lnTo>
                    <a:pt x="1353" y="2468"/>
                  </a:lnTo>
                  <a:lnTo>
                    <a:pt x="1361" y="2468"/>
                  </a:lnTo>
                  <a:lnTo>
                    <a:pt x="1367" y="2470"/>
                  </a:lnTo>
                  <a:lnTo>
                    <a:pt x="1374" y="2472"/>
                  </a:lnTo>
                  <a:lnTo>
                    <a:pt x="1380" y="2477"/>
                  </a:lnTo>
                  <a:lnTo>
                    <a:pt x="1385" y="2481"/>
                  </a:lnTo>
                  <a:lnTo>
                    <a:pt x="1389" y="2485"/>
                  </a:lnTo>
                  <a:lnTo>
                    <a:pt x="1395" y="2490"/>
                  </a:lnTo>
                  <a:lnTo>
                    <a:pt x="1399" y="2495"/>
                  </a:lnTo>
                  <a:lnTo>
                    <a:pt x="1403" y="2501"/>
                  </a:lnTo>
                  <a:lnTo>
                    <a:pt x="1423" y="2517"/>
                  </a:lnTo>
                  <a:lnTo>
                    <a:pt x="1446" y="2527"/>
                  </a:lnTo>
                  <a:lnTo>
                    <a:pt x="1469" y="2533"/>
                  </a:lnTo>
                  <a:lnTo>
                    <a:pt x="1493" y="2536"/>
                  </a:lnTo>
                  <a:lnTo>
                    <a:pt x="1519" y="2536"/>
                  </a:lnTo>
                  <a:lnTo>
                    <a:pt x="1543" y="2535"/>
                  </a:lnTo>
                  <a:lnTo>
                    <a:pt x="1569" y="2532"/>
                  </a:lnTo>
                  <a:lnTo>
                    <a:pt x="1592" y="2531"/>
                  </a:lnTo>
                  <a:lnTo>
                    <a:pt x="1592" y="2497"/>
                  </a:lnTo>
                  <a:lnTo>
                    <a:pt x="1582" y="2474"/>
                  </a:lnTo>
                  <a:lnTo>
                    <a:pt x="1562" y="2459"/>
                  </a:lnTo>
                  <a:lnTo>
                    <a:pt x="1538" y="2450"/>
                  </a:lnTo>
                  <a:lnTo>
                    <a:pt x="1509" y="2444"/>
                  </a:lnTo>
                  <a:lnTo>
                    <a:pt x="1480" y="2439"/>
                  </a:lnTo>
                  <a:lnTo>
                    <a:pt x="1451" y="2433"/>
                  </a:lnTo>
                  <a:lnTo>
                    <a:pt x="1428" y="2423"/>
                  </a:lnTo>
                  <a:lnTo>
                    <a:pt x="1432" y="2416"/>
                  </a:lnTo>
                  <a:lnTo>
                    <a:pt x="1442" y="2410"/>
                  </a:lnTo>
                  <a:lnTo>
                    <a:pt x="1449" y="2406"/>
                  </a:lnTo>
                  <a:lnTo>
                    <a:pt x="1449" y="2398"/>
                  </a:lnTo>
                  <a:lnTo>
                    <a:pt x="1434" y="2345"/>
                  </a:lnTo>
                  <a:lnTo>
                    <a:pt x="1419" y="2293"/>
                  </a:lnTo>
                  <a:lnTo>
                    <a:pt x="1403" y="2240"/>
                  </a:lnTo>
                  <a:lnTo>
                    <a:pt x="1388" y="2187"/>
                  </a:lnTo>
                  <a:lnTo>
                    <a:pt x="1372" y="2136"/>
                  </a:lnTo>
                  <a:lnTo>
                    <a:pt x="1355" y="2083"/>
                  </a:lnTo>
                  <a:lnTo>
                    <a:pt x="1340" y="2031"/>
                  </a:lnTo>
                  <a:lnTo>
                    <a:pt x="1326" y="1977"/>
                  </a:lnTo>
                  <a:lnTo>
                    <a:pt x="1328" y="1977"/>
                  </a:lnTo>
                  <a:lnTo>
                    <a:pt x="1319" y="1959"/>
                  </a:lnTo>
                  <a:lnTo>
                    <a:pt x="1311" y="1939"/>
                  </a:lnTo>
                  <a:lnTo>
                    <a:pt x="1303" y="1919"/>
                  </a:lnTo>
                  <a:lnTo>
                    <a:pt x="1294" y="1897"/>
                  </a:lnTo>
                  <a:lnTo>
                    <a:pt x="1286" y="1875"/>
                  </a:lnTo>
                  <a:lnTo>
                    <a:pt x="1278" y="1854"/>
                  </a:lnTo>
                  <a:lnTo>
                    <a:pt x="1269" y="1832"/>
                  </a:lnTo>
                  <a:lnTo>
                    <a:pt x="1259" y="1812"/>
                  </a:lnTo>
                  <a:lnTo>
                    <a:pt x="1250" y="1779"/>
                  </a:lnTo>
                  <a:lnTo>
                    <a:pt x="1238" y="1748"/>
                  </a:lnTo>
                  <a:lnTo>
                    <a:pt x="1224" y="1716"/>
                  </a:lnTo>
                  <a:lnTo>
                    <a:pt x="1209" y="1682"/>
                  </a:lnTo>
                  <a:lnTo>
                    <a:pt x="1197" y="1651"/>
                  </a:lnTo>
                  <a:lnTo>
                    <a:pt x="1188" y="1619"/>
                  </a:lnTo>
                  <a:lnTo>
                    <a:pt x="1182" y="1588"/>
                  </a:lnTo>
                  <a:lnTo>
                    <a:pt x="1184" y="1558"/>
                  </a:lnTo>
                  <a:lnTo>
                    <a:pt x="1197" y="1552"/>
                  </a:lnTo>
                  <a:lnTo>
                    <a:pt x="1212" y="1544"/>
                  </a:lnTo>
                  <a:lnTo>
                    <a:pt x="1228" y="1536"/>
                  </a:lnTo>
                  <a:lnTo>
                    <a:pt x="1246" y="1525"/>
                  </a:lnTo>
                  <a:lnTo>
                    <a:pt x="1265" y="1515"/>
                  </a:lnTo>
                  <a:lnTo>
                    <a:pt x="1285" y="1501"/>
                  </a:lnTo>
                  <a:lnTo>
                    <a:pt x="1305" y="1486"/>
                  </a:lnTo>
                  <a:lnTo>
                    <a:pt x="1327" y="1470"/>
                  </a:lnTo>
                  <a:lnTo>
                    <a:pt x="1347" y="1451"/>
                  </a:lnTo>
                  <a:lnTo>
                    <a:pt x="1369" y="1432"/>
                  </a:lnTo>
                  <a:lnTo>
                    <a:pt x="1390" y="1411"/>
                  </a:lnTo>
                  <a:lnTo>
                    <a:pt x="1412" y="1386"/>
                  </a:lnTo>
                  <a:lnTo>
                    <a:pt x="1432" y="1361"/>
                  </a:lnTo>
                  <a:lnTo>
                    <a:pt x="1453" y="1334"/>
                  </a:lnTo>
                  <a:lnTo>
                    <a:pt x="1472" y="1304"/>
                  </a:lnTo>
                  <a:lnTo>
                    <a:pt x="1489" y="1272"/>
                  </a:lnTo>
                  <a:lnTo>
                    <a:pt x="1504" y="1261"/>
                  </a:lnTo>
                  <a:lnTo>
                    <a:pt x="1520" y="1259"/>
                  </a:lnTo>
                  <a:lnTo>
                    <a:pt x="1538" y="1263"/>
                  </a:lnTo>
                  <a:lnTo>
                    <a:pt x="1554" y="1273"/>
                  </a:lnTo>
                  <a:lnTo>
                    <a:pt x="1572" y="1284"/>
                  </a:lnTo>
                  <a:lnTo>
                    <a:pt x="1588" y="1294"/>
                  </a:lnTo>
                  <a:lnTo>
                    <a:pt x="1603" y="1303"/>
                  </a:lnTo>
                  <a:lnTo>
                    <a:pt x="1618" y="1305"/>
                  </a:lnTo>
                  <a:lnTo>
                    <a:pt x="1632" y="1313"/>
                  </a:lnTo>
                  <a:lnTo>
                    <a:pt x="1647" y="1321"/>
                  </a:lnTo>
                  <a:lnTo>
                    <a:pt x="1663" y="1328"/>
                  </a:lnTo>
                  <a:lnTo>
                    <a:pt x="1681" y="1334"/>
                  </a:lnTo>
                  <a:lnTo>
                    <a:pt x="1699" y="1340"/>
                  </a:lnTo>
                  <a:lnTo>
                    <a:pt x="1716" y="1344"/>
                  </a:lnTo>
                  <a:lnTo>
                    <a:pt x="1735" y="1349"/>
                  </a:lnTo>
                  <a:lnTo>
                    <a:pt x="1753" y="1353"/>
                  </a:lnTo>
                  <a:lnTo>
                    <a:pt x="1772" y="1355"/>
                  </a:lnTo>
                  <a:lnTo>
                    <a:pt x="1791" y="1357"/>
                  </a:lnTo>
                  <a:lnTo>
                    <a:pt x="1809" y="1358"/>
                  </a:lnTo>
                  <a:lnTo>
                    <a:pt x="1828" y="1358"/>
                  </a:lnTo>
                  <a:lnTo>
                    <a:pt x="1846" y="1358"/>
                  </a:lnTo>
                  <a:lnTo>
                    <a:pt x="1864" y="1357"/>
                  </a:lnTo>
                  <a:lnTo>
                    <a:pt x="1881" y="1355"/>
                  </a:lnTo>
                  <a:lnTo>
                    <a:pt x="1899" y="1353"/>
                  </a:lnTo>
                  <a:lnTo>
                    <a:pt x="1919" y="1344"/>
                  </a:lnTo>
                  <a:lnTo>
                    <a:pt x="1938" y="1331"/>
                  </a:lnTo>
                  <a:lnTo>
                    <a:pt x="1957" y="1309"/>
                  </a:lnTo>
                  <a:lnTo>
                    <a:pt x="1973" y="1284"/>
                  </a:lnTo>
                  <a:lnTo>
                    <a:pt x="1985" y="1254"/>
                  </a:lnTo>
                  <a:lnTo>
                    <a:pt x="1991" y="1222"/>
                  </a:lnTo>
                  <a:lnTo>
                    <a:pt x="1987" y="1186"/>
                  </a:lnTo>
                  <a:lnTo>
                    <a:pt x="1974" y="1150"/>
                  </a:lnTo>
                  <a:lnTo>
                    <a:pt x="1968" y="1120"/>
                  </a:lnTo>
                  <a:lnTo>
                    <a:pt x="1955" y="1096"/>
                  </a:lnTo>
                  <a:lnTo>
                    <a:pt x="1939" y="1074"/>
                  </a:lnTo>
                  <a:lnTo>
                    <a:pt x="1922" y="1055"/>
                  </a:lnTo>
                  <a:lnTo>
                    <a:pt x="1903" y="1036"/>
                  </a:lnTo>
                  <a:lnTo>
                    <a:pt x="1884" y="1019"/>
                  </a:lnTo>
                  <a:lnTo>
                    <a:pt x="1865" y="999"/>
                  </a:lnTo>
                  <a:lnTo>
                    <a:pt x="1850" y="977"/>
                  </a:lnTo>
                  <a:lnTo>
                    <a:pt x="1826" y="984"/>
                  </a:lnTo>
                  <a:lnTo>
                    <a:pt x="1801" y="993"/>
                  </a:lnTo>
                  <a:lnTo>
                    <a:pt x="1777" y="1001"/>
                  </a:lnTo>
                  <a:lnTo>
                    <a:pt x="1753" y="1011"/>
                  </a:lnTo>
                  <a:lnTo>
                    <a:pt x="1728" y="1018"/>
                  </a:lnTo>
                  <a:lnTo>
                    <a:pt x="1704" y="1024"/>
                  </a:lnTo>
                  <a:lnTo>
                    <a:pt x="1680" y="1027"/>
                  </a:lnTo>
                  <a:lnTo>
                    <a:pt x="1655" y="1027"/>
                  </a:lnTo>
                  <a:lnTo>
                    <a:pt x="1662" y="1039"/>
                  </a:lnTo>
                  <a:lnTo>
                    <a:pt x="1670" y="1053"/>
                  </a:lnTo>
                  <a:lnTo>
                    <a:pt x="1678" y="1066"/>
                  </a:lnTo>
                  <a:lnTo>
                    <a:pt x="1685" y="1080"/>
                  </a:lnTo>
                  <a:lnTo>
                    <a:pt x="1692" y="1093"/>
                  </a:lnTo>
                  <a:lnTo>
                    <a:pt x="1696" y="1107"/>
                  </a:lnTo>
                  <a:lnTo>
                    <a:pt x="1697" y="1119"/>
                  </a:lnTo>
                  <a:lnTo>
                    <a:pt x="1695" y="1131"/>
                  </a:lnTo>
                  <a:lnTo>
                    <a:pt x="1420" y="1032"/>
                  </a:lnTo>
                  <a:lnTo>
                    <a:pt x="1407" y="1009"/>
                  </a:lnTo>
                  <a:lnTo>
                    <a:pt x="1409" y="1009"/>
                  </a:lnTo>
                  <a:lnTo>
                    <a:pt x="1426" y="992"/>
                  </a:lnTo>
                  <a:lnTo>
                    <a:pt x="1439" y="972"/>
                  </a:lnTo>
                  <a:lnTo>
                    <a:pt x="1451" y="951"/>
                  </a:lnTo>
                  <a:lnTo>
                    <a:pt x="1463" y="930"/>
                  </a:lnTo>
                  <a:lnTo>
                    <a:pt x="1474" y="908"/>
                  </a:lnTo>
                  <a:lnTo>
                    <a:pt x="1486" y="886"/>
                  </a:lnTo>
                  <a:lnTo>
                    <a:pt x="1499" y="866"/>
                  </a:lnTo>
                  <a:lnTo>
                    <a:pt x="1512" y="847"/>
                  </a:lnTo>
                  <a:lnTo>
                    <a:pt x="1519" y="855"/>
                  </a:lnTo>
                  <a:lnTo>
                    <a:pt x="1526" y="866"/>
                  </a:lnTo>
                  <a:lnTo>
                    <a:pt x="1530" y="876"/>
                  </a:lnTo>
                  <a:lnTo>
                    <a:pt x="1535" y="886"/>
                  </a:lnTo>
                  <a:lnTo>
                    <a:pt x="1539" y="899"/>
                  </a:lnTo>
                  <a:lnTo>
                    <a:pt x="1543" y="909"/>
                  </a:lnTo>
                  <a:lnTo>
                    <a:pt x="1549" y="920"/>
                  </a:lnTo>
                  <a:lnTo>
                    <a:pt x="1555" y="930"/>
                  </a:lnTo>
                  <a:lnTo>
                    <a:pt x="1568" y="936"/>
                  </a:lnTo>
                  <a:lnTo>
                    <a:pt x="1578" y="942"/>
                  </a:lnTo>
                  <a:lnTo>
                    <a:pt x="1590" y="947"/>
                  </a:lnTo>
                  <a:lnTo>
                    <a:pt x="1603" y="951"/>
                  </a:lnTo>
                  <a:lnTo>
                    <a:pt x="1613" y="957"/>
                  </a:lnTo>
                  <a:lnTo>
                    <a:pt x="1623" y="963"/>
                  </a:lnTo>
                  <a:lnTo>
                    <a:pt x="1631" y="972"/>
                  </a:lnTo>
                  <a:lnTo>
                    <a:pt x="1638" y="981"/>
                  </a:lnTo>
                  <a:lnTo>
                    <a:pt x="1668" y="991"/>
                  </a:lnTo>
                  <a:lnTo>
                    <a:pt x="1695" y="992"/>
                  </a:lnTo>
                  <a:lnTo>
                    <a:pt x="1718" y="989"/>
                  </a:lnTo>
                  <a:lnTo>
                    <a:pt x="1739" y="981"/>
                  </a:lnTo>
                  <a:lnTo>
                    <a:pt x="1759" y="972"/>
                  </a:lnTo>
                  <a:lnTo>
                    <a:pt x="1778" y="961"/>
                  </a:lnTo>
                  <a:lnTo>
                    <a:pt x="1796" y="951"/>
                  </a:lnTo>
                  <a:lnTo>
                    <a:pt x="1816" y="943"/>
                  </a:lnTo>
                  <a:lnTo>
                    <a:pt x="1819" y="934"/>
                  </a:lnTo>
                  <a:lnTo>
                    <a:pt x="1818" y="927"/>
                  </a:lnTo>
                  <a:lnTo>
                    <a:pt x="1812" y="923"/>
                  </a:lnTo>
                  <a:lnTo>
                    <a:pt x="1804" y="918"/>
                  </a:lnTo>
                  <a:lnTo>
                    <a:pt x="1796" y="915"/>
                  </a:lnTo>
                  <a:lnTo>
                    <a:pt x="1788" y="911"/>
                  </a:lnTo>
                  <a:lnTo>
                    <a:pt x="1780" y="907"/>
                  </a:lnTo>
                  <a:lnTo>
                    <a:pt x="1774" y="901"/>
                  </a:lnTo>
                  <a:lnTo>
                    <a:pt x="1795" y="862"/>
                  </a:lnTo>
                  <a:lnTo>
                    <a:pt x="1803" y="820"/>
                  </a:lnTo>
                  <a:lnTo>
                    <a:pt x="1801" y="778"/>
                  </a:lnTo>
                  <a:lnTo>
                    <a:pt x="1795" y="738"/>
                  </a:lnTo>
                  <a:lnTo>
                    <a:pt x="1784" y="701"/>
                  </a:lnTo>
                  <a:lnTo>
                    <a:pt x="1773" y="673"/>
                  </a:lnTo>
                  <a:lnTo>
                    <a:pt x="1765" y="654"/>
                  </a:lnTo>
                  <a:lnTo>
                    <a:pt x="1761" y="647"/>
                  </a:lnTo>
                  <a:lnTo>
                    <a:pt x="1753" y="626"/>
                  </a:lnTo>
                  <a:lnTo>
                    <a:pt x="1746" y="610"/>
                  </a:lnTo>
                  <a:lnTo>
                    <a:pt x="1739" y="597"/>
                  </a:lnTo>
                  <a:lnTo>
                    <a:pt x="1732" y="588"/>
                  </a:lnTo>
                  <a:lnTo>
                    <a:pt x="1726" y="581"/>
                  </a:lnTo>
                  <a:lnTo>
                    <a:pt x="1718" y="577"/>
                  </a:lnTo>
                  <a:lnTo>
                    <a:pt x="1708" y="573"/>
                  </a:lnTo>
                  <a:lnTo>
                    <a:pt x="1697" y="569"/>
                  </a:lnTo>
                  <a:lnTo>
                    <a:pt x="1693" y="557"/>
                  </a:lnTo>
                  <a:lnTo>
                    <a:pt x="1689" y="546"/>
                  </a:lnTo>
                  <a:lnTo>
                    <a:pt x="1684" y="539"/>
                  </a:lnTo>
                  <a:lnTo>
                    <a:pt x="1678" y="533"/>
                  </a:lnTo>
                  <a:lnTo>
                    <a:pt x="1672" y="530"/>
                  </a:lnTo>
                  <a:lnTo>
                    <a:pt x="1663" y="528"/>
                  </a:lnTo>
                  <a:lnTo>
                    <a:pt x="1655" y="528"/>
                  </a:lnTo>
                  <a:lnTo>
                    <a:pt x="1647" y="530"/>
                  </a:lnTo>
                  <a:lnTo>
                    <a:pt x="1639" y="524"/>
                  </a:lnTo>
                  <a:lnTo>
                    <a:pt x="1632" y="519"/>
                  </a:lnTo>
                  <a:lnTo>
                    <a:pt x="1624" y="514"/>
                  </a:lnTo>
                  <a:lnTo>
                    <a:pt x="1616" y="508"/>
                  </a:lnTo>
                  <a:lnTo>
                    <a:pt x="1604" y="507"/>
                  </a:lnTo>
                  <a:lnTo>
                    <a:pt x="1590" y="507"/>
                  </a:lnTo>
                  <a:lnTo>
                    <a:pt x="1574" y="511"/>
                  </a:lnTo>
                  <a:lnTo>
                    <a:pt x="1559" y="515"/>
                  </a:lnTo>
                  <a:lnTo>
                    <a:pt x="1545" y="522"/>
                  </a:lnTo>
                  <a:lnTo>
                    <a:pt x="1530" y="530"/>
                  </a:lnTo>
                  <a:lnTo>
                    <a:pt x="1518" y="538"/>
                  </a:lnTo>
                  <a:lnTo>
                    <a:pt x="1507" y="547"/>
                  </a:lnTo>
                  <a:lnTo>
                    <a:pt x="1511" y="568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Freeform 83"/>
            <p:cNvSpPr>
              <a:spLocks/>
            </p:cNvSpPr>
            <p:nvPr/>
          </p:nvSpPr>
          <p:spPr bwMode="auto">
            <a:xfrm>
              <a:off x="965" y="1945"/>
              <a:ext cx="260" cy="331"/>
            </a:xfrm>
            <a:custGeom>
              <a:avLst/>
              <a:gdLst>
                <a:gd name="T0" fmla="*/ 1 w 780"/>
                <a:gd name="T1" fmla="*/ 0 h 995"/>
                <a:gd name="T2" fmla="*/ 1 w 780"/>
                <a:gd name="T3" fmla="*/ 0 h 995"/>
                <a:gd name="T4" fmla="*/ 1 w 780"/>
                <a:gd name="T5" fmla="*/ 0 h 995"/>
                <a:gd name="T6" fmla="*/ 1 w 780"/>
                <a:gd name="T7" fmla="*/ 0 h 995"/>
                <a:gd name="T8" fmla="*/ 1 w 780"/>
                <a:gd name="T9" fmla="*/ 0 h 995"/>
                <a:gd name="T10" fmla="*/ 1 w 780"/>
                <a:gd name="T11" fmla="*/ 0 h 995"/>
                <a:gd name="T12" fmla="*/ 1 w 780"/>
                <a:gd name="T13" fmla="*/ 0 h 995"/>
                <a:gd name="T14" fmla="*/ 1 w 780"/>
                <a:gd name="T15" fmla="*/ 0 h 995"/>
                <a:gd name="T16" fmla="*/ 1 w 780"/>
                <a:gd name="T17" fmla="*/ 0 h 995"/>
                <a:gd name="T18" fmla="*/ 1 w 780"/>
                <a:gd name="T19" fmla="*/ 1 h 995"/>
                <a:gd name="T20" fmla="*/ 1 w 780"/>
                <a:gd name="T21" fmla="*/ 1 h 995"/>
                <a:gd name="T22" fmla="*/ 1 w 780"/>
                <a:gd name="T23" fmla="*/ 1 h 995"/>
                <a:gd name="T24" fmla="*/ 1 w 780"/>
                <a:gd name="T25" fmla="*/ 1 h 995"/>
                <a:gd name="T26" fmla="*/ 1 w 780"/>
                <a:gd name="T27" fmla="*/ 1 h 995"/>
                <a:gd name="T28" fmla="*/ 1 w 780"/>
                <a:gd name="T29" fmla="*/ 1 h 995"/>
                <a:gd name="T30" fmla="*/ 1 w 780"/>
                <a:gd name="T31" fmla="*/ 1 h 995"/>
                <a:gd name="T32" fmla="*/ 1 w 780"/>
                <a:gd name="T33" fmla="*/ 1 h 995"/>
                <a:gd name="T34" fmla="*/ 1 w 780"/>
                <a:gd name="T35" fmla="*/ 1 h 995"/>
                <a:gd name="T36" fmla="*/ 1 w 780"/>
                <a:gd name="T37" fmla="*/ 1 h 995"/>
                <a:gd name="T38" fmla="*/ 1 w 780"/>
                <a:gd name="T39" fmla="*/ 1 h 995"/>
                <a:gd name="T40" fmla="*/ 1 w 780"/>
                <a:gd name="T41" fmla="*/ 1 h 995"/>
                <a:gd name="T42" fmla="*/ 1 w 780"/>
                <a:gd name="T43" fmla="*/ 1 h 995"/>
                <a:gd name="T44" fmla="*/ 1 w 780"/>
                <a:gd name="T45" fmla="*/ 1 h 995"/>
                <a:gd name="T46" fmla="*/ 1 w 780"/>
                <a:gd name="T47" fmla="*/ 1 h 995"/>
                <a:gd name="T48" fmla="*/ 1 w 780"/>
                <a:gd name="T49" fmla="*/ 0 h 995"/>
                <a:gd name="T50" fmla="*/ 1 w 780"/>
                <a:gd name="T51" fmla="*/ 0 h 995"/>
                <a:gd name="T52" fmla="*/ 1 w 780"/>
                <a:gd name="T53" fmla="*/ 0 h 995"/>
                <a:gd name="T54" fmla="*/ 1 w 780"/>
                <a:gd name="T55" fmla="*/ 1 h 995"/>
                <a:gd name="T56" fmla="*/ 1 w 780"/>
                <a:gd name="T57" fmla="*/ 1 h 995"/>
                <a:gd name="T58" fmla="*/ 1 w 780"/>
                <a:gd name="T59" fmla="*/ 1 h 995"/>
                <a:gd name="T60" fmla="*/ 1 w 780"/>
                <a:gd name="T61" fmla="*/ 1 h 995"/>
                <a:gd name="T62" fmla="*/ 1 w 780"/>
                <a:gd name="T63" fmla="*/ 1 h 995"/>
                <a:gd name="T64" fmla="*/ 1 w 780"/>
                <a:gd name="T65" fmla="*/ 1 h 995"/>
                <a:gd name="T66" fmla="*/ 0 w 780"/>
                <a:gd name="T67" fmla="*/ 1 h 995"/>
                <a:gd name="T68" fmla="*/ 0 w 780"/>
                <a:gd name="T69" fmla="*/ 1 h 995"/>
                <a:gd name="T70" fmla="*/ 0 w 780"/>
                <a:gd name="T71" fmla="*/ 1 h 995"/>
                <a:gd name="T72" fmla="*/ 0 w 780"/>
                <a:gd name="T73" fmla="*/ 1 h 995"/>
                <a:gd name="T74" fmla="*/ 0 w 780"/>
                <a:gd name="T75" fmla="*/ 1 h 995"/>
                <a:gd name="T76" fmla="*/ 0 w 780"/>
                <a:gd name="T77" fmla="*/ 1 h 995"/>
                <a:gd name="T78" fmla="*/ 0 w 780"/>
                <a:gd name="T79" fmla="*/ 1 h 995"/>
                <a:gd name="T80" fmla="*/ 0 w 780"/>
                <a:gd name="T81" fmla="*/ 1 h 995"/>
                <a:gd name="T82" fmla="*/ 0 w 780"/>
                <a:gd name="T83" fmla="*/ 1 h 995"/>
                <a:gd name="T84" fmla="*/ 0 w 780"/>
                <a:gd name="T85" fmla="*/ 1 h 995"/>
                <a:gd name="T86" fmla="*/ 0 w 780"/>
                <a:gd name="T87" fmla="*/ 0 h 995"/>
                <a:gd name="T88" fmla="*/ 0 w 780"/>
                <a:gd name="T89" fmla="*/ 0 h 995"/>
                <a:gd name="T90" fmla="*/ 0 w 780"/>
                <a:gd name="T91" fmla="*/ 0 h 995"/>
                <a:gd name="T92" fmla="*/ 0 w 780"/>
                <a:gd name="T93" fmla="*/ 0 h 995"/>
                <a:gd name="T94" fmla="*/ 0 w 780"/>
                <a:gd name="T95" fmla="*/ 0 h 995"/>
                <a:gd name="T96" fmla="*/ 0 w 780"/>
                <a:gd name="T97" fmla="*/ 0 h 995"/>
                <a:gd name="T98" fmla="*/ 0 w 780"/>
                <a:gd name="T99" fmla="*/ 0 h 995"/>
                <a:gd name="T100" fmla="*/ 0 w 780"/>
                <a:gd name="T101" fmla="*/ 0 h 995"/>
                <a:gd name="T102" fmla="*/ 0 w 780"/>
                <a:gd name="T103" fmla="*/ 0 h 995"/>
                <a:gd name="T104" fmla="*/ 0 w 780"/>
                <a:gd name="T105" fmla="*/ 0 h 995"/>
                <a:gd name="T106" fmla="*/ 0 w 780"/>
                <a:gd name="T107" fmla="*/ 0 h 995"/>
                <a:gd name="T108" fmla="*/ 1 w 780"/>
                <a:gd name="T109" fmla="*/ 0 h 9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0" h="995">
                  <a:moveTo>
                    <a:pt x="487" y="25"/>
                  </a:moveTo>
                  <a:lnTo>
                    <a:pt x="494" y="33"/>
                  </a:lnTo>
                  <a:lnTo>
                    <a:pt x="499" y="42"/>
                  </a:lnTo>
                  <a:lnTo>
                    <a:pt x="506" y="52"/>
                  </a:lnTo>
                  <a:lnTo>
                    <a:pt x="513" y="61"/>
                  </a:lnTo>
                  <a:lnTo>
                    <a:pt x="519" y="69"/>
                  </a:lnTo>
                  <a:lnTo>
                    <a:pt x="527" y="75"/>
                  </a:lnTo>
                  <a:lnTo>
                    <a:pt x="535" y="77"/>
                  </a:lnTo>
                  <a:lnTo>
                    <a:pt x="546" y="76"/>
                  </a:lnTo>
                  <a:lnTo>
                    <a:pt x="546" y="54"/>
                  </a:lnTo>
                  <a:lnTo>
                    <a:pt x="538" y="38"/>
                  </a:lnTo>
                  <a:lnTo>
                    <a:pt x="529" y="23"/>
                  </a:lnTo>
                  <a:lnTo>
                    <a:pt x="530" y="7"/>
                  </a:lnTo>
                  <a:lnTo>
                    <a:pt x="537" y="8"/>
                  </a:lnTo>
                  <a:lnTo>
                    <a:pt x="545" y="8"/>
                  </a:lnTo>
                  <a:lnTo>
                    <a:pt x="553" y="7"/>
                  </a:lnTo>
                  <a:lnTo>
                    <a:pt x="561" y="6"/>
                  </a:lnTo>
                  <a:lnTo>
                    <a:pt x="568" y="7"/>
                  </a:lnTo>
                  <a:lnTo>
                    <a:pt x="573" y="8"/>
                  </a:lnTo>
                  <a:lnTo>
                    <a:pt x="577" y="12"/>
                  </a:lnTo>
                  <a:lnTo>
                    <a:pt x="579" y="21"/>
                  </a:lnTo>
                  <a:lnTo>
                    <a:pt x="573" y="29"/>
                  </a:lnTo>
                  <a:lnTo>
                    <a:pt x="569" y="37"/>
                  </a:lnTo>
                  <a:lnTo>
                    <a:pt x="568" y="46"/>
                  </a:lnTo>
                  <a:lnTo>
                    <a:pt x="569" y="57"/>
                  </a:lnTo>
                  <a:lnTo>
                    <a:pt x="650" y="107"/>
                  </a:lnTo>
                  <a:lnTo>
                    <a:pt x="657" y="131"/>
                  </a:lnTo>
                  <a:lnTo>
                    <a:pt x="665" y="156"/>
                  </a:lnTo>
                  <a:lnTo>
                    <a:pt x="672" y="181"/>
                  </a:lnTo>
                  <a:lnTo>
                    <a:pt x="680" y="208"/>
                  </a:lnTo>
                  <a:lnTo>
                    <a:pt x="687" y="234"/>
                  </a:lnTo>
                  <a:lnTo>
                    <a:pt x="694" y="260"/>
                  </a:lnTo>
                  <a:lnTo>
                    <a:pt x="700" y="283"/>
                  </a:lnTo>
                  <a:lnTo>
                    <a:pt x="704" y="306"/>
                  </a:lnTo>
                  <a:lnTo>
                    <a:pt x="691" y="303"/>
                  </a:lnTo>
                  <a:lnTo>
                    <a:pt x="676" y="299"/>
                  </a:lnTo>
                  <a:lnTo>
                    <a:pt x="660" y="292"/>
                  </a:lnTo>
                  <a:lnTo>
                    <a:pt x="645" y="285"/>
                  </a:lnTo>
                  <a:lnTo>
                    <a:pt x="629" y="283"/>
                  </a:lnTo>
                  <a:lnTo>
                    <a:pt x="613" y="283"/>
                  </a:lnTo>
                  <a:lnTo>
                    <a:pt x="598" y="288"/>
                  </a:lnTo>
                  <a:lnTo>
                    <a:pt x="584" y="302"/>
                  </a:lnTo>
                  <a:lnTo>
                    <a:pt x="568" y="314"/>
                  </a:lnTo>
                  <a:lnTo>
                    <a:pt x="556" y="327"/>
                  </a:lnTo>
                  <a:lnTo>
                    <a:pt x="548" y="345"/>
                  </a:lnTo>
                  <a:lnTo>
                    <a:pt x="542" y="364"/>
                  </a:lnTo>
                  <a:lnTo>
                    <a:pt x="540" y="383"/>
                  </a:lnTo>
                  <a:lnTo>
                    <a:pt x="540" y="402"/>
                  </a:lnTo>
                  <a:lnTo>
                    <a:pt x="540" y="420"/>
                  </a:lnTo>
                  <a:lnTo>
                    <a:pt x="541" y="437"/>
                  </a:lnTo>
                  <a:lnTo>
                    <a:pt x="544" y="456"/>
                  </a:lnTo>
                  <a:lnTo>
                    <a:pt x="549" y="473"/>
                  </a:lnTo>
                  <a:lnTo>
                    <a:pt x="556" y="489"/>
                  </a:lnTo>
                  <a:lnTo>
                    <a:pt x="564" y="506"/>
                  </a:lnTo>
                  <a:lnTo>
                    <a:pt x="573" y="520"/>
                  </a:lnTo>
                  <a:lnTo>
                    <a:pt x="585" y="534"/>
                  </a:lnTo>
                  <a:lnTo>
                    <a:pt x="598" y="546"/>
                  </a:lnTo>
                  <a:lnTo>
                    <a:pt x="611" y="558"/>
                  </a:lnTo>
                  <a:lnTo>
                    <a:pt x="611" y="564"/>
                  </a:lnTo>
                  <a:lnTo>
                    <a:pt x="611" y="568"/>
                  </a:lnTo>
                  <a:lnTo>
                    <a:pt x="614" y="572"/>
                  </a:lnTo>
                  <a:lnTo>
                    <a:pt x="618" y="573"/>
                  </a:lnTo>
                  <a:lnTo>
                    <a:pt x="625" y="612"/>
                  </a:lnTo>
                  <a:lnTo>
                    <a:pt x="614" y="616"/>
                  </a:lnTo>
                  <a:lnTo>
                    <a:pt x="602" y="620"/>
                  </a:lnTo>
                  <a:lnTo>
                    <a:pt x="590" y="623"/>
                  </a:lnTo>
                  <a:lnTo>
                    <a:pt x="577" y="626"/>
                  </a:lnTo>
                  <a:lnTo>
                    <a:pt x="565" y="627"/>
                  </a:lnTo>
                  <a:lnTo>
                    <a:pt x="553" y="627"/>
                  </a:lnTo>
                  <a:lnTo>
                    <a:pt x="542" y="624"/>
                  </a:lnTo>
                  <a:lnTo>
                    <a:pt x="533" y="619"/>
                  </a:lnTo>
                  <a:lnTo>
                    <a:pt x="531" y="612"/>
                  </a:lnTo>
                  <a:lnTo>
                    <a:pt x="533" y="608"/>
                  </a:lnTo>
                  <a:lnTo>
                    <a:pt x="537" y="604"/>
                  </a:lnTo>
                  <a:lnTo>
                    <a:pt x="540" y="600"/>
                  </a:lnTo>
                  <a:lnTo>
                    <a:pt x="548" y="599"/>
                  </a:lnTo>
                  <a:lnTo>
                    <a:pt x="554" y="599"/>
                  </a:lnTo>
                  <a:lnTo>
                    <a:pt x="563" y="600"/>
                  </a:lnTo>
                  <a:lnTo>
                    <a:pt x="569" y="601"/>
                  </a:lnTo>
                  <a:lnTo>
                    <a:pt x="576" y="603"/>
                  </a:lnTo>
                  <a:lnTo>
                    <a:pt x="581" y="603"/>
                  </a:lnTo>
                  <a:lnTo>
                    <a:pt x="587" y="600"/>
                  </a:lnTo>
                  <a:lnTo>
                    <a:pt x="591" y="595"/>
                  </a:lnTo>
                  <a:lnTo>
                    <a:pt x="584" y="587"/>
                  </a:lnTo>
                  <a:lnTo>
                    <a:pt x="576" y="581"/>
                  </a:lnTo>
                  <a:lnTo>
                    <a:pt x="567" y="577"/>
                  </a:lnTo>
                  <a:lnTo>
                    <a:pt x="557" y="574"/>
                  </a:lnTo>
                  <a:lnTo>
                    <a:pt x="546" y="574"/>
                  </a:lnTo>
                  <a:lnTo>
                    <a:pt x="537" y="574"/>
                  </a:lnTo>
                  <a:lnTo>
                    <a:pt x="526" y="577"/>
                  </a:lnTo>
                  <a:lnTo>
                    <a:pt x="517" y="581"/>
                  </a:lnTo>
                  <a:lnTo>
                    <a:pt x="507" y="592"/>
                  </a:lnTo>
                  <a:lnTo>
                    <a:pt x="506" y="606"/>
                  </a:lnTo>
                  <a:lnTo>
                    <a:pt x="511" y="619"/>
                  </a:lnTo>
                  <a:lnTo>
                    <a:pt x="517" y="630"/>
                  </a:lnTo>
                  <a:lnTo>
                    <a:pt x="523" y="639"/>
                  </a:lnTo>
                  <a:lnTo>
                    <a:pt x="533" y="646"/>
                  </a:lnTo>
                  <a:lnTo>
                    <a:pt x="545" y="649"/>
                  </a:lnTo>
                  <a:lnTo>
                    <a:pt x="558" y="650"/>
                  </a:lnTo>
                  <a:lnTo>
                    <a:pt x="572" y="649"/>
                  </a:lnTo>
                  <a:lnTo>
                    <a:pt x="585" y="647"/>
                  </a:lnTo>
                  <a:lnTo>
                    <a:pt x="599" y="645"/>
                  </a:lnTo>
                  <a:lnTo>
                    <a:pt x="611" y="643"/>
                  </a:lnTo>
                  <a:lnTo>
                    <a:pt x="619" y="639"/>
                  </a:lnTo>
                  <a:lnTo>
                    <a:pt x="627" y="635"/>
                  </a:lnTo>
                  <a:lnTo>
                    <a:pt x="637" y="633"/>
                  </a:lnTo>
                  <a:lnTo>
                    <a:pt x="648" y="630"/>
                  </a:lnTo>
                  <a:lnTo>
                    <a:pt x="656" y="626"/>
                  </a:lnTo>
                  <a:lnTo>
                    <a:pt x="663" y="620"/>
                  </a:lnTo>
                  <a:lnTo>
                    <a:pt x="667" y="612"/>
                  </a:lnTo>
                  <a:lnTo>
                    <a:pt x="667" y="601"/>
                  </a:lnTo>
                  <a:lnTo>
                    <a:pt x="664" y="584"/>
                  </a:lnTo>
                  <a:lnTo>
                    <a:pt x="657" y="566"/>
                  </a:lnTo>
                  <a:lnTo>
                    <a:pt x="646" y="550"/>
                  </a:lnTo>
                  <a:lnTo>
                    <a:pt x="633" y="535"/>
                  </a:lnTo>
                  <a:lnTo>
                    <a:pt x="615" y="516"/>
                  </a:lnTo>
                  <a:lnTo>
                    <a:pt x="599" y="497"/>
                  </a:lnTo>
                  <a:lnTo>
                    <a:pt x="587" y="477"/>
                  </a:lnTo>
                  <a:lnTo>
                    <a:pt x="576" y="457"/>
                  </a:lnTo>
                  <a:lnTo>
                    <a:pt x="569" y="437"/>
                  </a:lnTo>
                  <a:lnTo>
                    <a:pt x="564" y="415"/>
                  </a:lnTo>
                  <a:lnTo>
                    <a:pt x="560" y="391"/>
                  </a:lnTo>
                  <a:lnTo>
                    <a:pt x="560" y="366"/>
                  </a:lnTo>
                  <a:lnTo>
                    <a:pt x="563" y="358"/>
                  </a:lnTo>
                  <a:lnTo>
                    <a:pt x="568" y="349"/>
                  </a:lnTo>
                  <a:lnTo>
                    <a:pt x="573" y="341"/>
                  </a:lnTo>
                  <a:lnTo>
                    <a:pt x="580" y="333"/>
                  </a:lnTo>
                  <a:lnTo>
                    <a:pt x="588" y="327"/>
                  </a:lnTo>
                  <a:lnTo>
                    <a:pt x="598" y="325"/>
                  </a:lnTo>
                  <a:lnTo>
                    <a:pt x="608" y="326"/>
                  </a:lnTo>
                  <a:lnTo>
                    <a:pt x="619" y="331"/>
                  </a:lnTo>
                  <a:lnTo>
                    <a:pt x="631" y="334"/>
                  </a:lnTo>
                  <a:lnTo>
                    <a:pt x="642" y="338"/>
                  </a:lnTo>
                  <a:lnTo>
                    <a:pt x="654" y="343"/>
                  </a:lnTo>
                  <a:lnTo>
                    <a:pt x="667" y="347"/>
                  </a:lnTo>
                  <a:lnTo>
                    <a:pt x="677" y="352"/>
                  </a:lnTo>
                  <a:lnTo>
                    <a:pt x="691" y="353"/>
                  </a:lnTo>
                  <a:lnTo>
                    <a:pt x="703" y="350"/>
                  </a:lnTo>
                  <a:lnTo>
                    <a:pt x="717" y="345"/>
                  </a:lnTo>
                  <a:lnTo>
                    <a:pt x="733" y="381"/>
                  </a:lnTo>
                  <a:lnTo>
                    <a:pt x="746" y="420"/>
                  </a:lnTo>
                  <a:lnTo>
                    <a:pt x="757" y="461"/>
                  </a:lnTo>
                  <a:lnTo>
                    <a:pt x="767" y="503"/>
                  </a:lnTo>
                  <a:lnTo>
                    <a:pt x="772" y="545"/>
                  </a:lnTo>
                  <a:lnTo>
                    <a:pt x="777" y="585"/>
                  </a:lnTo>
                  <a:lnTo>
                    <a:pt x="779" y="624"/>
                  </a:lnTo>
                  <a:lnTo>
                    <a:pt x="780" y="661"/>
                  </a:lnTo>
                  <a:lnTo>
                    <a:pt x="777" y="697"/>
                  </a:lnTo>
                  <a:lnTo>
                    <a:pt x="771" y="738"/>
                  </a:lnTo>
                  <a:lnTo>
                    <a:pt x="757" y="780"/>
                  </a:lnTo>
                  <a:lnTo>
                    <a:pt x="741" y="822"/>
                  </a:lnTo>
                  <a:lnTo>
                    <a:pt x="719" y="864"/>
                  </a:lnTo>
                  <a:lnTo>
                    <a:pt x="694" y="901"/>
                  </a:lnTo>
                  <a:lnTo>
                    <a:pt x="665" y="937"/>
                  </a:lnTo>
                  <a:lnTo>
                    <a:pt x="633" y="965"/>
                  </a:lnTo>
                  <a:lnTo>
                    <a:pt x="604" y="977"/>
                  </a:lnTo>
                  <a:lnTo>
                    <a:pt x="577" y="985"/>
                  </a:lnTo>
                  <a:lnTo>
                    <a:pt x="550" y="992"/>
                  </a:lnTo>
                  <a:lnTo>
                    <a:pt x="523" y="995"/>
                  </a:lnTo>
                  <a:lnTo>
                    <a:pt x="496" y="995"/>
                  </a:lnTo>
                  <a:lnTo>
                    <a:pt x="471" y="993"/>
                  </a:lnTo>
                  <a:lnTo>
                    <a:pt x="445" y="989"/>
                  </a:lnTo>
                  <a:lnTo>
                    <a:pt x="419" y="982"/>
                  </a:lnTo>
                  <a:lnTo>
                    <a:pt x="395" y="974"/>
                  </a:lnTo>
                  <a:lnTo>
                    <a:pt x="371" y="964"/>
                  </a:lnTo>
                  <a:lnTo>
                    <a:pt x="348" y="953"/>
                  </a:lnTo>
                  <a:lnTo>
                    <a:pt x="325" y="939"/>
                  </a:lnTo>
                  <a:lnTo>
                    <a:pt x="303" y="926"/>
                  </a:lnTo>
                  <a:lnTo>
                    <a:pt x="281" y="909"/>
                  </a:lnTo>
                  <a:lnTo>
                    <a:pt x="261" y="895"/>
                  </a:lnTo>
                  <a:lnTo>
                    <a:pt x="241" y="877"/>
                  </a:lnTo>
                  <a:lnTo>
                    <a:pt x="227" y="860"/>
                  </a:lnTo>
                  <a:lnTo>
                    <a:pt x="214" y="842"/>
                  </a:lnTo>
                  <a:lnTo>
                    <a:pt x="200" y="823"/>
                  </a:lnTo>
                  <a:lnTo>
                    <a:pt x="188" y="804"/>
                  </a:lnTo>
                  <a:lnTo>
                    <a:pt x="176" y="785"/>
                  </a:lnTo>
                  <a:lnTo>
                    <a:pt x="165" y="764"/>
                  </a:lnTo>
                  <a:lnTo>
                    <a:pt x="156" y="742"/>
                  </a:lnTo>
                  <a:lnTo>
                    <a:pt x="149" y="718"/>
                  </a:lnTo>
                  <a:lnTo>
                    <a:pt x="141" y="715"/>
                  </a:lnTo>
                  <a:lnTo>
                    <a:pt x="133" y="715"/>
                  </a:lnTo>
                  <a:lnTo>
                    <a:pt x="125" y="716"/>
                  </a:lnTo>
                  <a:lnTo>
                    <a:pt x="115" y="718"/>
                  </a:lnTo>
                  <a:lnTo>
                    <a:pt x="106" y="719"/>
                  </a:lnTo>
                  <a:lnTo>
                    <a:pt x="96" y="719"/>
                  </a:lnTo>
                  <a:lnTo>
                    <a:pt x="88" y="718"/>
                  </a:lnTo>
                  <a:lnTo>
                    <a:pt x="80" y="712"/>
                  </a:lnTo>
                  <a:lnTo>
                    <a:pt x="64" y="703"/>
                  </a:lnTo>
                  <a:lnTo>
                    <a:pt x="48" y="689"/>
                  </a:lnTo>
                  <a:lnTo>
                    <a:pt x="33" y="676"/>
                  </a:lnTo>
                  <a:lnTo>
                    <a:pt x="21" y="658"/>
                  </a:lnTo>
                  <a:lnTo>
                    <a:pt x="11" y="641"/>
                  </a:lnTo>
                  <a:lnTo>
                    <a:pt x="4" y="620"/>
                  </a:lnTo>
                  <a:lnTo>
                    <a:pt x="0" y="600"/>
                  </a:lnTo>
                  <a:lnTo>
                    <a:pt x="2" y="579"/>
                  </a:lnTo>
                  <a:lnTo>
                    <a:pt x="7" y="565"/>
                  </a:lnTo>
                  <a:lnTo>
                    <a:pt x="16" y="557"/>
                  </a:lnTo>
                  <a:lnTo>
                    <a:pt x="29" y="551"/>
                  </a:lnTo>
                  <a:lnTo>
                    <a:pt x="44" y="550"/>
                  </a:lnTo>
                  <a:lnTo>
                    <a:pt x="58" y="549"/>
                  </a:lnTo>
                  <a:lnTo>
                    <a:pt x="73" y="550"/>
                  </a:lnTo>
                  <a:lnTo>
                    <a:pt x="88" y="550"/>
                  </a:lnTo>
                  <a:lnTo>
                    <a:pt x="100" y="550"/>
                  </a:lnTo>
                  <a:lnTo>
                    <a:pt x="138" y="579"/>
                  </a:lnTo>
                  <a:lnTo>
                    <a:pt x="148" y="572"/>
                  </a:lnTo>
                  <a:lnTo>
                    <a:pt x="139" y="565"/>
                  </a:lnTo>
                  <a:lnTo>
                    <a:pt x="139" y="557"/>
                  </a:lnTo>
                  <a:lnTo>
                    <a:pt x="142" y="545"/>
                  </a:lnTo>
                  <a:lnTo>
                    <a:pt x="144" y="534"/>
                  </a:lnTo>
                  <a:lnTo>
                    <a:pt x="154" y="530"/>
                  </a:lnTo>
                  <a:lnTo>
                    <a:pt x="167" y="527"/>
                  </a:lnTo>
                  <a:lnTo>
                    <a:pt x="175" y="522"/>
                  </a:lnTo>
                  <a:lnTo>
                    <a:pt x="176" y="511"/>
                  </a:lnTo>
                  <a:lnTo>
                    <a:pt x="167" y="470"/>
                  </a:lnTo>
                  <a:lnTo>
                    <a:pt x="162" y="424"/>
                  </a:lnTo>
                  <a:lnTo>
                    <a:pt x="156" y="381"/>
                  </a:lnTo>
                  <a:lnTo>
                    <a:pt x="138" y="345"/>
                  </a:lnTo>
                  <a:lnTo>
                    <a:pt x="129" y="337"/>
                  </a:lnTo>
                  <a:lnTo>
                    <a:pt x="127" y="327"/>
                  </a:lnTo>
                  <a:lnTo>
                    <a:pt x="130" y="319"/>
                  </a:lnTo>
                  <a:lnTo>
                    <a:pt x="134" y="310"/>
                  </a:lnTo>
                  <a:lnTo>
                    <a:pt x="138" y="302"/>
                  </a:lnTo>
                  <a:lnTo>
                    <a:pt x="141" y="295"/>
                  </a:lnTo>
                  <a:lnTo>
                    <a:pt x="138" y="287"/>
                  </a:lnTo>
                  <a:lnTo>
                    <a:pt x="127" y="280"/>
                  </a:lnTo>
                  <a:lnTo>
                    <a:pt x="115" y="287"/>
                  </a:lnTo>
                  <a:lnTo>
                    <a:pt x="106" y="295"/>
                  </a:lnTo>
                  <a:lnTo>
                    <a:pt x="98" y="304"/>
                  </a:lnTo>
                  <a:lnTo>
                    <a:pt x="91" y="314"/>
                  </a:lnTo>
                  <a:lnTo>
                    <a:pt x="84" y="323"/>
                  </a:lnTo>
                  <a:lnTo>
                    <a:pt x="76" y="333"/>
                  </a:lnTo>
                  <a:lnTo>
                    <a:pt x="66" y="341"/>
                  </a:lnTo>
                  <a:lnTo>
                    <a:pt x="56" y="347"/>
                  </a:lnTo>
                  <a:lnTo>
                    <a:pt x="48" y="338"/>
                  </a:lnTo>
                  <a:lnTo>
                    <a:pt x="39" y="329"/>
                  </a:lnTo>
                  <a:lnTo>
                    <a:pt x="33" y="318"/>
                  </a:lnTo>
                  <a:lnTo>
                    <a:pt x="34" y="302"/>
                  </a:lnTo>
                  <a:lnTo>
                    <a:pt x="53" y="284"/>
                  </a:lnTo>
                  <a:lnTo>
                    <a:pt x="71" y="266"/>
                  </a:lnTo>
                  <a:lnTo>
                    <a:pt x="87" y="249"/>
                  </a:lnTo>
                  <a:lnTo>
                    <a:pt x="106" y="233"/>
                  </a:lnTo>
                  <a:lnTo>
                    <a:pt x="125" y="218"/>
                  </a:lnTo>
                  <a:lnTo>
                    <a:pt x="145" y="206"/>
                  </a:lnTo>
                  <a:lnTo>
                    <a:pt x="169" y="198"/>
                  </a:lnTo>
                  <a:lnTo>
                    <a:pt x="196" y="192"/>
                  </a:lnTo>
                  <a:lnTo>
                    <a:pt x="204" y="179"/>
                  </a:lnTo>
                  <a:lnTo>
                    <a:pt x="184" y="173"/>
                  </a:lnTo>
                  <a:lnTo>
                    <a:pt x="164" y="175"/>
                  </a:lnTo>
                  <a:lnTo>
                    <a:pt x="144" y="179"/>
                  </a:lnTo>
                  <a:lnTo>
                    <a:pt x="125" y="185"/>
                  </a:lnTo>
                  <a:lnTo>
                    <a:pt x="106" y="196"/>
                  </a:lnTo>
                  <a:lnTo>
                    <a:pt x="88" y="207"/>
                  </a:lnTo>
                  <a:lnTo>
                    <a:pt x="71" y="219"/>
                  </a:lnTo>
                  <a:lnTo>
                    <a:pt x="56" y="231"/>
                  </a:lnTo>
                  <a:lnTo>
                    <a:pt x="60" y="218"/>
                  </a:lnTo>
                  <a:lnTo>
                    <a:pt x="68" y="206"/>
                  </a:lnTo>
                  <a:lnTo>
                    <a:pt x="80" y="198"/>
                  </a:lnTo>
                  <a:lnTo>
                    <a:pt x="91" y="188"/>
                  </a:lnTo>
                  <a:lnTo>
                    <a:pt x="115" y="118"/>
                  </a:lnTo>
                  <a:lnTo>
                    <a:pt x="135" y="106"/>
                  </a:lnTo>
                  <a:lnTo>
                    <a:pt x="160" y="99"/>
                  </a:lnTo>
                  <a:lnTo>
                    <a:pt x="185" y="95"/>
                  </a:lnTo>
                  <a:lnTo>
                    <a:pt x="211" y="91"/>
                  </a:lnTo>
                  <a:lnTo>
                    <a:pt x="234" y="85"/>
                  </a:lnTo>
                  <a:lnTo>
                    <a:pt x="253" y="76"/>
                  </a:lnTo>
                  <a:lnTo>
                    <a:pt x="268" y="60"/>
                  </a:lnTo>
                  <a:lnTo>
                    <a:pt x="275" y="34"/>
                  </a:lnTo>
                  <a:lnTo>
                    <a:pt x="298" y="21"/>
                  </a:lnTo>
                  <a:lnTo>
                    <a:pt x="323" y="10"/>
                  </a:lnTo>
                  <a:lnTo>
                    <a:pt x="352" y="3"/>
                  </a:lnTo>
                  <a:lnTo>
                    <a:pt x="380" y="0"/>
                  </a:lnTo>
                  <a:lnTo>
                    <a:pt x="410" y="2"/>
                  </a:lnTo>
                  <a:lnTo>
                    <a:pt x="438" y="6"/>
                  </a:lnTo>
                  <a:lnTo>
                    <a:pt x="464" y="14"/>
                  </a:lnTo>
                  <a:lnTo>
                    <a:pt x="487" y="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Freeform 84"/>
            <p:cNvSpPr>
              <a:spLocks/>
            </p:cNvSpPr>
            <p:nvPr/>
          </p:nvSpPr>
          <p:spPr bwMode="auto">
            <a:xfrm>
              <a:off x="1021" y="1959"/>
              <a:ext cx="98" cy="37"/>
            </a:xfrm>
            <a:custGeom>
              <a:avLst/>
              <a:gdLst>
                <a:gd name="T0" fmla="*/ 0 w 292"/>
                <a:gd name="T1" fmla="*/ 0 h 111"/>
                <a:gd name="T2" fmla="*/ 0 w 292"/>
                <a:gd name="T3" fmla="*/ 0 h 111"/>
                <a:gd name="T4" fmla="*/ 0 w 292"/>
                <a:gd name="T5" fmla="*/ 0 h 111"/>
                <a:gd name="T6" fmla="*/ 0 w 292"/>
                <a:gd name="T7" fmla="*/ 0 h 111"/>
                <a:gd name="T8" fmla="*/ 0 w 292"/>
                <a:gd name="T9" fmla="*/ 0 h 111"/>
                <a:gd name="T10" fmla="*/ 0 w 292"/>
                <a:gd name="T11" fmla="*/ 0 h 111"/>
                <a:gd name="T12" fmla="*/ 0 w 292"/>
                <a:gd name="T13" fmla="*/ 0 h 111"/>
                <a:gd name="T14" fmla="*/ 0 w 292"/>
                <a:gd name="T15" fmla="*/ 0 h 111"/>
                <a:gd name="T16" fmla="*/ 0 w 292"/>
                <a:gd name="T17" fmla="*/ 0 h 111"/>
                <a:gd name="T18" fmla="*/ 0 w 292"/>
                <a:gd name="T19" fmla="*/ 0 h 111"/>
                <a:gd name="T20" fmla="*/ 0 w 292"/>
                <a:gd name="T21" fmla="*/ 0 h 111"/>
                <a:gd name="T22" fmla="*/ 0 w 292"/>
                <a:gd name="T23" fmla="*/ 0 h 111"/>
                <a:gd name="T24" fmla="*/ 0 w 292"/>
                <a:gd name="T25" fmla="*/ 0 h 111"/>
                <a:gd name="T26" fmla="*/ 0 w 292"/>
                <a:gd name="T27" fmla="*/ 0 h 111"/>
                <a:gd name="T28" fmla="*/ 0 w 292"/>
                <a:gd name="T29" fmla="*/ 0 h 111"/>
                <a:gd name="T30" fmla="*/ 0 w 292"/>
                <a:gd name="T31" fmla="*/ 0 h 111"/>
                <a:gd name="T32" fmla="*/ 0 w 292"/>
                <a:gd name="T33" fmla="*/ 0 h 111"/>
                <a:gd name="T34" fmla="*/ 0 w 292"/>
                <a:gd name="T35" fmla="*/ 0 h 111"/>
                <a:gd name="T36" fmla="*/ 0 w 292"/>
                <a:gd name="T37" fmla="*/ 0 h 111"/>
                <a:gd name="T38" fmla="*/ 0 w 292"/>
                <a:gd name="T39" fmla="*/ 0 h 111"/>
                <a:gd name="T40" fmla="*/ 0 w 292"/>
                <a:gd name="T41" fmla="*/ 0 h 111"/>
                <a:gd name="T42" fmla="*/ 0 w 292"/>
                <a:gd name="T43" fmla="*/ 0 h 111"/>
                <a:gd name="T44" fmla="*/ 0 w 292"/>
                <a:gd name="T45" fmla="*/ 0 h 111"/>
                <a:gd name="T46" fmla="*/ 0 w 292"/>
                <a:gd name="T47" fmla="*/ 0 h 111"/>
                <a:gd name="T48" fmla="*/ 0 w 292"/>
                <a:gd name="T49" fmla="*/ 0 h 111"/>
                <a:gd name="T50" fmla="*/ 0 w 292"/>
                <a:gd name="T51" fmla="*/ 0 h 111"/>
                <a:gd name="T52" fmla="*/ 0 w 292"/>
                <a:gd name="T53" fmla="*/ 0 h 111"/>
                <a:gd name="T54" fmla="*/ 0 w 292"/>
                <a:gd name="T55" fmla="*/ 0 h 111"/>
                <a:gd name="T56" fmla="*/ 0 w 292"/>
                <a:gd name="T57" fmla="*/ 0 h 111"/>
                <a:gd name="T58" fmla="*/ 0 w 292"/>
                <a:gd name="T59" fmla="*/ 0 h 111"/>
                <a:gd name="T60" fmla="*/ 0 w 292"/>
                <a:gd name="T61" fmla="*/ 0 h 111"/>
                <a:gd name="T62" fmla="*/ 0 w 292"/>
                <a:gd name="T63" fmla="*/ 0 h 111"/>
                <a:gd name="T64" fmla="*/ 0 w 292"/>
                <a:gd name="T65" fmla="*/ 0 h 111"/>
                <a:gd name="T66" fmla="*/ 0 w 292"/>
                <a:gd name="T67" fmla="*/ 0 h 111"/>
                <a:gd name="T68" fmla="*/ 0 w 292"/>
                <a:gd name="T69" fmla="*/ 0 h 111"/>
                <a:gd name="T70" fmla="*/ 0 w 292"/>
                <a:gd name="T71" fmla="*/ 0 h 111"/>
                <a:gd name="T72" fmla="*/ 0 w 292"/>
                <a:gd name="T73" fmla="*/ 0 h 111"/>
                <a:gd name="T74" fmla="*/ 0 w 292"/>
                <a:gd name="T75" fmla="*/ 0 h 111"/>
                <a:gd name="T76" fmla="*/ 0 w 292"/>
                <a:gd name="T77" fmla="*/ 0 h 111"/>
                <a:gd name="T78" fmla="*/ 0 w 292"/>
                <a:gd name="T79" fmla="*/ 0 h 111"/>
                <a:gd name="T80" fmla="*/ 0 w 292"/>
                <a:gd name="T81" fmla="*/ 0 h 111"/>
                <a:gd name="T82" fmla="*/ 0 w 292"/>
                <a:gd name="T83" fmla="*/ 0 h 111"/>
                <a:gd name="T84" fmla="*/ 0 w 292"/>
                <a:gd name="T85" fmla="*/ 0 h 111"/>
                <a:gd name="T86" fmla="*/ 0 w 292"/>
                <a:gd name="T87" fmla="*/ 0 h 111"/>
                <a:gd name="T88" fmla="*/ 0 w 292"/>
                <a:gd name="T89" fmla="*/ 0 h 111"/>
                <a:gd name="T90" fmla="*/ 0 w 292"/>
                <a:gd name="T91" fmla="*/ 0 h 111"/>
                <a:gd name="T92" fmla="*/ 0 w 292"/>
                <a:gd name="T93" fmla="*/ 0 h 111"/>
                <a:gd name="T94" fmla="*/ 0 w 292"/>
                <a:gd name="T95" fmla="*/ 0 h 111"/>
                <a:gd name="T96" fmla="*/ 0 w 292"/>
                <a:gd name="T97" fmla="*/ 0 h 111"/>
                <a:gd name="T98" fmla="*/ 0 w 292"/>
                <a:gd name="T99" fmla="*/ 0 h 111"/>
                <a:gd name="T100" fmla="*/ 0 w 292"/>
                <a:gd name="T101" fmla="*/ 0 h 11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92" h="111">
                  <a:moveTo>
                    <a:pt x="285" y="26"/>
                  </a:moveTo>
                  <a:lnTo>
                    <a:pt x="292" y="35"/>
                  </a:lnTo>
                  <a:lnTo>
                    <a:pt x="284" y="37"/>
                  </a:lnTo>
                  <a:lnTo>
                    <a:pt x="276" y="39"/>
                  </a:lnTo>
                  <a:lnTo>
                    <a:pt x="268" y="41"/>
                  </a:lnTo>
                  <a:lnTo>
                    <a:pt x="260" y="43"/>
                  </a:lnTo>
                  <a:lnTo>
                    <a:pt x="252" y="46"/>
                  </a:lnTo>
                  <a:lnTo>
                    <a:pt x="245" y="50"/>
                  </a:lnTo>
                  <a:lnTo>
                    <a:pt x="239" y="54"/>
                  </a:lnTo>
                  <a:lnTo>
                    <a:pt x="235" y="61"/>
                  </a:lnTo>
                  <a:lnTo>
                    <a:pt x="225" y="62"/>
                  </a:lnTo>
                  <a:lnTo>
                    <a:pt x="214" y="62"/>
                  </a:lnTo>
                  <a:lnTo>
                    <a:pt x="203" y="60"/>
                  </a:lnTo>
                  <a:lnTo>
                    <a:pt x="192" y="57"/>
                  </a:lnTo>
                  <a:lnTo>
                    <a:pt x="183" y="56"/>
                  </a:lnTo>
                  <a:lnTo>
                    <a:pt x="172" y="56"/>
                  </a:lnTo>
                  <a:lnTo>
                    <a:pt x="162" y="58"/>
                  </a:lnTo>
                  <a:lnTo>
                    <a:pt x="152" y="64"/>
                  </a:lnTo>
                  <a:lnTo>
                    <a:pt x="160" y="70"/>
                  </a:lnTo>
                  <a:lnTo>
                    <a:pt x="169" y="74"/>
                  </a:lnTo>
                  <a:lnTo>
                    <a:pt x="181" y="79"/>
                  </a:lnTo>
                  <a:lnTo>
                    <a:pt x="193" y="81"/>
                  </a:lnTo>
                  <a:lnTo>
                    <a:pt x="203" y="84"/>
                  </a:lnTo>
                  <a:lnTo>
                    <a:pt x="211" y="89"/>
                  </a:lnTo>
                  <a:lnTo>
                    <a:pt x="214" y="96"/>
                  </a:lnTo>
                  <a:lnTo>
                    <a:pt x="211" y="107"/>
                  </a:lnTo>
                  <a:lnTo>
                    <a:pt x="188" y="96"/>
                  </a:lnTo>
                  <a:lnTo>
                    <a:pt x="161" y="89"/>
                  </a:lnTo>
                  <a:lnTo>
                    <a:pt x="134" y="88"/>
                  </a:lnTo>
                  <a:lnTo>
                    <a:pt x="106" y="88"/>
                  </a:lnTo>
                  <a:lnTo>
                    <a:pt x="79" y="92"/>
                  </a:lnTo>
                  <a:lnTo>
                    <a:pt x="50" y="97"/>
                  </a:lnTo>
                  <a:lnTo>
                    <a:pt x="25" y="103"/>
                  </a:lnTo>
                  <a:lnTo>
                    <a:pt x="0" y="111"/>
                  </a:lnTo>
                  <a:lnTo>
                    <a:pt x="4" y="97"/>
                  </a:lnTo>
                  <a:lnTo>
                    <a:pt x="18" y="89"/>
                  </a:lnTo>
                  <a:lnTo>
                    <a:pt x="34" y="84"/>
                  </a:lnTo>
                  <a:lnTo>
                    <a:pt x="52" y="80"/>
                  </a:lnTo>
                  <a:lnTo>
                    <a:pt x="69" y="77"/>
                  </a:lnTo>
                  <a:lnTo>
                    <a:pt x="87" y="73"/>
                  </a:lnTo>
                  <a:lnTo>
                    <a:pt x="102" y="68"/>
                  </a:lnTo>
                  <a:lnTo>
                    <a:pt x="114" y="60"/>
                  </a:lnTo>
                  <a:lnTo>
                    <a:pt x="123" y="49"/>
                  </a:lnTo>
                  <a:lnTo>
                    <a:pt x="134" y="30"/>
                  </a:lnTo>
                  <a:lnTo>
                    <a:pt x="152" y="15"/>
                  </a:lnTo>
                  <a:lnTo>
                    <a:pt x="173" y="6"/>
                  </a:lnTo>
                  <a:lnTo>
                    <a:pt x="198" y="0"/>
                  </a:lnTo>
                  <a:lnTo>
                    <a:pt x="223" y="0"/>
                  </a:lnTo>
                  <a:lnTo>
                    <a:pt x="248" y="4"/>
                  </a:lnTo>
                  <a:lnTo>
                    <a:pt x="269" y="12"/>
                  </a:lnTo>
                  <a:lnTo>
                    <a:pt x="285" y="26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Freeform 85"/>
            <p:cNvSpPr>
              <a:spLocks/>
            </p:cNvSpPr>
            <p:nvPr/>
          </p:nvSpPr>
          <p:spPr bwMode="auto">
            <a:xfrm>
              <a:off x="1059" y="2044"/>
              <a:ext cx="42" cy="38"/>
            </a:xfrm>
            <a:custGeom>
              <a:avLst/>
              <a:gdLst>
                <a:gd name="T0" fmla="*/ 0 w 125"/>
                <a:gd name="T1" fmla="*/ 0 h 113"/>
                <a:gd name="T2" fmla="*/ 0 w 125"/>
                <a:gd name="T3" fmla="*/ 0 h 113"/>
                <a:gd name="T4" fmla="*/ 0 w 125"/>
                <a:gd name="T5" fmla="*/ 0 h 113"/>
                <a:gd name="T6" fmla="*/ 0 w 125"/>
                <a:gd name="T7" fmla="*/ 0 h 113"/>
                <a:gd name="T8" fmla="*/ 0 w 125"/>
                <a:gd name="T9" fmla="*/ 0 h 113"/>
                <a:gd name="T10" fmla="*/ 0 w 125"/>
                <a:gd name="T11" fmla="*/ 0 h 113"/>
                <a:gd name="T12" fmla="*/ 0 w 125"/>
                <a:gd name="T13" fmla="*/ 0 h 113"/>
                <a:gd name="T14" fmla="*/ 0 w 125"/>
                <a:gd name="T15" fmla="*/ 0 h 113"/>
                <a:gd name="T16" fmla="*/ 0 w 125"/>
                <a:gd name="T17" fmla="*/ 0 h 113"/>
                <a:gd name="T18" fmla="*/ 0 w 125"/>
                <a:gd name="T19" fmla="*/ 0 h 113"/>
                <a:gd name="T20" fmla="*/ 0 w 125"/>
                <a:gd name="T21" fmla="*/ 0 h 113"/>
                <a:gd name="T22" fmla="*/ 0 w 125"/>
                <a:gd name="T23" fmla="*/ 0 h 113"/>
                <a:gd name="T24" fmla="*/ 0 w 125"/>
                <a:gd name="T25" fmla="*/ 0 h 113"/>
                <a:gd name="T26" fmla="*/ 0 w 125"/>
                <a:gd name="T27" fmla="*/ 0 h 113"/>
                <a:gd name="T28" fmla="*/ 0 w 125"/>
                <a:gd name="T29" fmla="*/ 0 h 1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5" h="113">
                  <a:moveTo>
                    <a:pt x="125" y="31"/>
                  </a:moveTo>
                  <a:lnTo>
                    <a:pt x="101" y="60"/>
                  </a:lnTo>
                  <a:lnTo>
                    <a:pt x="2" y="113"/>
                  </a:lnTo>
                  <a:lnTo>
                    <a:pt x="0" y="91"/>
                  </a:lnTo>
                  <a:lnTo>
                    <a:pt x="4" y="75"/>
                  </a:lnTo>
                  <a:lnTo>
                    <a:pt x="15" y="62"/>
                  </a:lnTo>
                  <a:lnTo>
                    <a:pt x="31" y="51"/>
                  </a:lnTo>
                  <a:lnTo>
                    <a:pt x="47" y="40"/>
                  </a:lnTo>
                  <a:lnTo>
                    <a:pt x="65" y="29"/>
                  </a:lnTo>
                  <a:lnTo>
                    <a:pt x="81" y="16"/>
                  </a:lnTo>
                  <a:lnTo>
                    <a:pt x="92" y="0"/>
                  </a:lnTo>
                  <a:lnTo>
                    <a:pt x="104" y="2"/>
                  </a:lnTo>
                  <a:lnTo>
                    <a:pt x="113" y="10"/>
                  </a:lnTo>
                  <a:lnTo>
                    <a:pt x="120" y="21"/>
                  </a:lnTo>
                  <a:lnTo>
                    <a:pt x="125" y="31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Freeform 86"/>
            <p:cNvSpPr>
              <a:spLocks/>
            </p:cNvSpPr>
            <p:nvPr/>
          </p:nvSpPr>
          <p:spPr bwMode="auto">
            <a:xfrm>
              <a:off x="1075" y="2086"/>
              <a:ext cx="46" cy="41"/>
            </a:xfrm>
            <a:custGeom>
              <a:avLst/>
              <a:gdLst>
                <a:gd name="T0" fmla="*/ 0 w 137"/>
                <a:gd name="T1" fmla="*/ 0 h 123"/>
                <a:gd name="T2" fmla="*/ 0 w 137"/>
                <a:gd name="T3" fmla="*/ 0 h 123"/>
                <a:gd name="T4" fmla="*/ 0 w 137"/>
                <a:gd name="T5" fmla="*/ 0 h 123"/>
                <a:gd name="T6" fmla="*/ 0 w 137"/>
                <a:gd name="T7" fmla="*/ 0 h 123"/>
                <a:gd name="T8" fmla="*/ 0 w 137"/>
                <a:gd name="T9" fmla="*/ 0 h 123"/>
                <a:gd name="T10" fmla="*/ 0 w 137"/>
                <a:gd name="T11" fmla="*/ 0 h 123"/>
                <a:gd name="T12" fmla="*/ 0 w 137"/>
                <a:gd name="T13" fmla="*/ 0 h 123"/>
                <a:gd name="T14" fmla="*/ 0 w 137"/>
                <a:gd name="T15" fmla="*/ 0 h 123"/>
                <a:gd name="T16" fmla="*/ 0 w 137"/>
                <a:gd name="T17" fmla="*/ 0 h 123"/>
                <a:gd name="T18" fmla="*/ 0 w 137"/>
                <a:gd name="T19" fmla="*/ 0 h 123"/>
                <a:gd name="T20" fmla="*/ 0 w 137"/>
                <a:gd name="T21" fmla="*/ 0 h 123"/>
                <a:gd name="T22" fmla="*/ 0 w 137"/>
                <a:gd name="T23" fmla="*/ 0 h 123"/>
                <a:gd name="T24" fmla="*/ 0 w 137"/>
                <a:gd name="T25" fmla="*/ 0 h 123"/>
                <a:gd name="T26" fmla="*/ 0 w 137"/>
                <a:gd name="T27" fmla="*/ 0 h 123"/>
                <a:gd name="T28" fmla="*/ 0 w 137"/>
                <a:gd name="T29" fmla="*/ 0 h 123"/>
                <a:gd name="T30" fmla="*/ 0 w 137"/>
                <a:gd name="T31" fmla="*/ 0 h 123"/>
                <a:gd name="T32" fmla="*/ 0 w 137"/>
                <a:gd name="T33" fmla="*/ 0 h 123"/>
                <a:gd name="T34" fmla="*/ 0 w 137"/>
                <a:gd name="T35" fmla="*/ 0 h 123"/>
                <a:gd name="T36" fmla="*/ 0 w 137"/>
                <a:gd name="T37" fmla="*/ 0 h 123"/>
                <a:gd name="T38" fmla="*/ 0 w 137"/>
                <a:gd name="T39" fmla="*/ 0 h 123"/>
                <a:gd name="T40" fmla="*/ 0 w 137"/>
                <a:gd name="T41" fmla="*/ 0 h 123"/>
                <a:gd name="T42" fmla="*/ 0 w 137"/>
                <a:gd name="T43" fmla="*/ 0 h 123"/>
                <a:gd name="T44" fmla="*/ 0 w 137"/>
                <a:gd name="T45" fmla="*/ 0 h 123"/>
                <a:gd name="T46" fmla="*/ 0 w 137"/>
                <a:gd name="T47" fmla="*/ 0 h 123"/>
                <a:gd name="T48" fmla="*/ 0 w 137"/>
                <a:gd name="T49" fmla="*/ 0 h 123"/>
                <a:gd name="T50" fmla="*/ 0 w 137"/>
                <a:gd name="T51" fmla="*/ 0 h 123"/>
                <a:gd name="T52" fmla="*/ 0 w 137"/>
                <a:gd name="T53" fmla="*/ 0 h 123"/>
                <a:gd name="T54" fmla="*/ 0 w 137"/>
                <a:gd name="T55" fmla="*/ 0 h 123"/>
                <a:gd name="T56" fmla="*/ 0 w 137"/>
                <a:gd name="T57" fmla="*/ 0 h 123"/>
                <a:gd name="T58" fmla="*/ 0 w 137"/>
                <a:gd name="T59" fmla="*/ 0 h 123"/>
                <a:gd name="T60" fmla="*/ 0 w 137"/>
                <a:gd name="T61" fmla="*/ 0 h 123"/>
                <a:gd name="T62" fmla="*/ 0 w 137"/>
                <a:gd name="T63" fmla="*/ 0 h 123"/>
                <a:gd name="T64" fmla="*/ 0 w 137"/>
                <a:gd name="T65" fmla="*/ 0 h 123"/>
                <a:gd name="T66" fmla="*/ 0 w 137"/>
                <a:gd name="T67" fmla="*/ 0 h 123"/>
                <a:gd name="T68" fmla="*/ 0 w 137"/>
                <a:gd name="T69" fmla="*/ 0 h 123"/>
                <a:gd name="T70" fmla="*/ 0 w 137"/>
                <a:gd name="T71" fmla="*/ 0 h 123"/>
                <a:gd name="T72" fmla="*/ 0 w 137"/>
                <a:gd name="T73" fmla="*/ 0 h 123"/>
                <a:gd name="T74" fmla="*/ 0 w 137"/>
                <a:gd name="T75" fmla="*/ 0 h 123"/>
                <a:gd name="T76" fmla="*/ 0 w 137"/>
                <a:gd name="T77" fmla="*/ 0 h 123"/>
                <a:gd name="T78" fmla="*/ 0 w 137"/>
                <a:gd name="T79" fmla="*/ 0 h 123"/>
                <a:gd name="T80" fmla="*/ 0 w 137"/>
                <a:gd name="T81" fmla="*/ 0 h 1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37" h="123">
                  <a:moveTo>
                    <a:pt x="133" y="56"/>
                  </a:moveTo>
                  <a:lnTo>
                    <a:pt x="135" y="68"/>
                  </a:lnTo>
                  <a:lnTo>
                    <a:pt x="137" y="79"/>
                  </a:lnTo>
                  <a:lnTo>
                    <a:pt x="134" y="88"/>
                  </a:lnTo>
                  <a:lnTo>
                    <a:pt x="123" y="93"/>
                  </a:lnTo>
                  <a:lnTo>
                    <a:pt x="119" y="85"/>
                  </a:lnTo>
                  <a:lnTo>
                    <a:pt x="116" y="72"/>
                  </a:lnTo>
                  <a:lnTo>
                    <a:pt x="114" y="58"/>
                  </a:lnTo>
                  <a:lnTo>
                    <a:pt x="112" y="43"/>
                  </a:lnTo>
                  <a:lnTo>
                    <a:pt x="104" y="35"/>
                  </a:lnTo>
                  <a:lnTo>
                    <a:pt x="95" y="29"/>
                  </a:lnTo>
                  <a:lnTo>
                    <a:pt x="84" y="24"/>
                  </a:lnTo>
                  <a:lnTo>
                    <a:pt x="73" y="23"/>
                  </a:lnTo>
                  <a:lnTo>
                    <a:pt x="61" y="23"/>
                  </a:lnTo>
                  <a:lnTo>
                    <a:pt x="50" y="26"/>
                  </a:lnTo>
                  <a:lnTo>
                    <a:pt x="41" y="31"/>
                  </a:lnTo>
                  <a:lnTo>
                    <a:pt x="32" y="38"/>
                  </a:lnTo>
                  <a:lnTo>
                    <a:pt x="24" y="50"/>
                  </a:lnTo>
                  <a:lnTo>
                    <a:pt x="22" y="62"/>
                  </a:lnTo>
                  <a:lnTo>
                    <a:pt x="22" y="73"/>
                  </a:lnTo>
                  <a:lnTo>
                    <a:pt x="24" y="84"/>
                  </a:lnTo>
                  <a:lnTo>
                    <a:pt x="26" y="95"/>
                  </a:lnTo>
                  <a:lnTo>
                    <a:pt x="26" y="104"/>
                  </a:lnTo>
                  <a:lnTo>
                    <a:pt x="23" y="114"/>
                  </a:lnTo>
                  <a:lnTo>
                    <a:pt x="15" y="123"/>
                  </a:lnTo>
                  <a:lnTo>
                    <a:pt x="1" y="99"/>
                  </a:lnTo>
                  <a:lnTo>
                    <a:pt x="0" y="72"/>
                  </a:lnTo>
                  <a:lnTo>
                    <a:pt x="5" y="46"/>
                  </a:lnTo>
                  <a:lnTo>
                    <a:pt x="16" y="23"/>
                  </a:lnTo>
                  <a:lnTo>
                    <a:pt x="27" y="15"/>
                  </a:lnTo>
                  <a:lnTo>
                    <a:pt x="38" y="8"/>
                  </a:lnTo>
                  <a:lnTo>
                    <a:pt x="50" y="4"/>
                  </a:lnTo>
                  <a:lnTo>
                    <a:pt x="61" y="1"/>
                  </a:lnTo>
                  <a:lnTo>
                    <a:pt x="73" y="0"/>
                  </a:lnTo>
                  <a:lnTo>
                    <a:pt x="84" y="1"/>
                  </a:lnTo>
                  <a:lnTo>
                    <a:pt x="95" y="4"/>
                  </a:lnTo>
                  <a:lnTo>
                    <a:pt x="104" y="10"/>
                  </a:lnTo>
                  <a:lnTo>
                    <a:pt x="111" y="22"/>
                  </a:lnTo>
                  <a:lnTo>
                    <a:pt x="120" y="30"/>
                  </a:lnTo>
                  <a:lnTo>
                    <a:pt x="128" y="39"/>
                  </a:lnTo>
                  <a:lnTo>
                    <a:pt x="133" y="56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Freeform 87"/>
            <p:cNvSpPr>
              <a:spLocks/>
            </p:cNvSpPr>
            <p:nvPr/>
          </p:nvSpPr>
          <p:spPr bwMode="auto">
            <a:xfrm>
              <a:off x="1168" y="2075"/>
              <a:ext cx="39" cy="35"/>
            </a:xfrm>
            <a:custGeom>
              <a:avLst/>
              <a:gdLst>
                <a:gd name="T0" fmla="*/ 0 w 117"/>
                <a:gd name="T1" fmla="*/ 0 h 103"/>
                <a:gd name="T2" fmla="*/ 0 w 117"/>
                <a:gd name="T3" fmla="*/ 0 h 103"/>
                <a:gd name="T4" fmla="*/ 0 w 117"/>
                <a:gd name="T5" fmla="*/ 0 h 103"/>
                <a:gd name="T6" fmla="*/ 0 w 117"/>
                <a:gd name="T7" fmla="*/ 0 h 103"/>
                <a:gd name="T8" fmla="*/ 0 w 117"/>
                <a:gd name="T9" fmla="*/ 0 h 103"/>
                <a:gd name="T10" fmla="*/ 0 w 117"/>
                <a:gd name="T11" fmla="*/ 0 h 103"/>
                <a:gd name="T12" fmla="*/ 0 w 117"/>
                <a:gd name="T13" fmla="*/ 0 h 103"/>
                <a:gd name="T14" fmla="*/ 0 w 117"/>
                <a:gd name="T15" fmla="*/ 0 h 103"/>
                <a:gd name="T16" fmla="*/ 0 w 117"/>
                <a:gd name="T17" fmla="*/ 0 h 103"/>
                <a:gd name="T18" fmla="*/ 0 w 117"/>
                <a:gd name="T19" fmla="*/ 0 h 103"/>
                <a:gd name="T20" fmla="*/ 0 w 117"/>
                <a:gd name="T21" fmla="*/ 0 h 103"/>
                <a:gd name="T22" fmla="*/ 0 w 117"/>
                <a:gd name="T23" fmla="*/ 0 h 103"/>
                <a:gd name="T24" fmla="*/ 0 w 117"/>
                <a:gd name="T25" fmla="*/ 0 h 103"/>
                <a:gd name="T26" fmla="*/ 0 w 117"/>
                <a:gd name="T27" fmla="*/ 0 h 103"/>
                <a:gd name="T28" fmla="*/ 0 w 117"/>
                <a:gd name="T29" fmla="*/ 0 h 103"/>
                <a:gd name="T30" fmla="*/ 0 w 117"/>
                <a:gd name="T31" fmla="*/ 0 h 103"/>
                <a:gd name="T32" fmla="*/ 0 w 117"/>
                <a:gd name="T33" fmla="*/ 0 h 103"/>
                <a:gd name="T34" fmla="*/ 0 w 117"/>
                <a:gd name="T35" fmla="*/ 0 h 103"/>
                <a:gd name="T36" fmla="*/ 0 w 117"/>
                <a:gd name="T37" fmla="*/ 0 h 103"/>
                <a:gd name="T38" fmla="*/ 0 w 117"/>
                <a:gd name="T39" fmla="*/ 0 h 103"/>
                <a:gd name="T40" fmla="*/ 0 w 117"/>
                <a:gd name="T41" fmla="*/ 0 h 103"/>
                <a:gd name="T42" fmla="*/ 0 w 117"/>
                <a:gd name="T43" fmla="*/ 0 h 103"/>
                <a:gd name="T44" fmla="*/ 0 w 117"/>
                <a:gd name="T45" fmla="*/ 0 h 103"/>
                <a:gd name="T46" fmla="*/ 0 w 117"/>
                <a:gd name="T47" fmla="*/ 0 h 103"/>
                <a:gd name="T48" fmla="*/ 0 w 117"/>
                <a:gd name="T49" fmla="*/ 0 h 103"/>
                <a:gd name="T50" fmla="*/ 0 w 117"/>
                <a:gd name="T51" fmla="*/ 0 h 103"/>
                <a:gd name="T52" fmla="*/ 0 w 117"/>
                <a:gd name="T53" fmla="*/ 0 h 103"/>
                <a:gd name="T54" fmla="*/ 0 w 117"/>
                <a:gd name="T55" fmla="*/ 0 h 103"/>
                <a:gd name="T56" fmla="*/ 0 w 117"/>
                <a:gd name="T57" fmla="*/ 0 h 103"/>
                <a:gd name="T58" fmla="*/ 0 w 117"/>
                <a:gd name="T59" fmla="*/ 0 h 103"/>
                <a:gd name="T60" fmla="*/ 0 w 117"/>
                <a:gd name="T61" fmla="*/ 0 h 103"/>
                <a:gd name="T62" fmla="*/ 0 w 117"/>
                <a:gd name="T63" fmla="*/ 0 h 103"/>
                <a:gd name="T64" fmla="*/ 0 w 117"/>
                <a:gd name="T65" fmla="*/ 0 h 103"/>
                <a:gd name="T66" fmla="*/ 0 w 117"/>
                <a:gd name="T67" fmla="*/ 0 h 103"/>
                <a:gd name="T68" fmla="*/ 0 w 117"/>
                <a:gd name="T69" fmla="*/ 0 h 103"/>
                <a:gd name="T70" fmla="*/ 0 w 117"/>
                <a:gd name="T71" fmla="*/ 0 h 103"/>
                <a:gd name="T72" fmla="*/ 0 w 117"/>
                <a:gd name="T73" fmla="*/ 0 h 10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7" h="103">
                  <a:moveTo>
                    <a:pt x="98" y="19"/>
                  </a:moveTo>
                  <a:lnTo>
                    <a:pt x="102" y="34"/>
                  </a:lnTo>
                  <a:lnTo>
                    <a:pt x="106" y="50"/>
                  </a:lnTo>
                  <a:lnTo>
                    <a:pt x="110" y="66"/>
                  </a:lnTo>
                  <a:lnTo>
                    <a:pt x="117" y="77"/>
                  </a:lnTo>
                  <a:lnTo>
                    <a:pt x="117" y="74"/>
                  </a:lnTo>
                  <a:lnTo>
                    <a:pt x="113" y="80"/>
                  </a:lnTo>
                  <a:lnTo>
                    <a:pt x="109" y="69"/>
                  </a:lnTo>
                  <a:lnTo>
                    <a:pt x="105" y="58"/>
                  </a:lnTo>
                  <a:lnTo>
                    <a:pt x="99" y="47"/>
                  </a:lnTo>
                  <a:lnTo>
                    <a:pt x="94" y="39"/>
                  </a:lnTo>
                  <a:lnTo>
                    <a:pt x="86" y="31"/>
                  </a:lnTo>
                  <a:lnTo>
                    <a:pt x="78" y="26"/>
                  </a:lnTo>
                  <a:lnTo>
                    <a:pt x="67" y="22"/>
                  </a:lnTo>
                  <a:lnTo>
                    <a:pt x="55" y="20"/>
                  </a:lnTo>
                  <a:lnTo>
                    <a:pt x="46" y="22"/>
                  </a:lnTo>
                  <a:lnTo>
                    <a:pt x="40" y="24"/>
                  </a:lnTo>
                  <a:lnTo>
                    <a:pt x="33" y="28"/>
                  </a:lnTo>
                  <a:lnTo>
                    <a:pt x="28" y="34"/>
                  </a:lnTo>
                  <a:lnTo>
                    <a:pt x="23" y="39"/>
                  </a:lnTo>
                  <a:lnTo>
                    <a:pt x="19" y="46"/>
                  </a:lnTo>
                  <a:lnTo>
                    <a:pt x="17" y="53"/>
                  </a:lnTo>
                  <a:lnTo>
                    <a:pt x="14" y="60"/>
                  </a:lnTo>
                  <a:lnTo>
                    <a:pt x="21" y="103"/>
                  </a:lnTo>
                  <a:lnTo>
                    <a:pt x="5" y="100"/>
                  </a:lnTo>
                  <a:lnTo>
                    <a:pt x="0" y="77"/>
                  </a:lnTo>
                  <a:lnTo>
                    <a:pt x="3" y="58"/>
                  </a:lnTo>
                  <a:lnTo>
                    <a:pt x="7" y="39"/>
                  </a:lnTo>
                  <a:lnTo>
                    <a:pt x="10" y="19"/>
                  </a:lnTo>
                  <a:lnTo>
                    <a:pt x="18" y="12"/>
                  </a:lnTo>
                  <a:lnTo>
                    <a:pt x="29" y="7"/>
                  </a:lnTo>
                  <a:lnTo>
                    <a:pt x="41" y="3"/>
                  </a:lnTo>
                  <a:lnTo>
                    <a:pt x="55" y="0"/>
                  </a:lnTo>
                  <a:lnTo>
                    <a:pt x="67" y="1"/>
                  </a:lnTo>
                  <a:lnTo>
                    <a:pt x="79" y="4"/>
                  </a:lnTo>
                  <a:lnTo>
                    <a:pt x="90" y="10"/>
                  </a:lnTo>
                  <a:lnTo>
                    <a:pt x="98" y="19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Freeform 88"/>
            <p:cNvSpPr>
              <a:spLocks/>
            </p:cNvSpPr>
            <p:nvPr/>
          </p:nvSpPr>
          <p:spPr bwMode="auto">
            <a:xfrm>
              <a:off x="722" y="2147"/>
              <a:ext cx="101" cy="152"/>
            </a:xfrm>
            <a:custGeom>
              <a:avLst/>
              <a:gdLst>
                <a:gd name="T0" fmla="*/ 0 w 303"/>
                <a:gd name="T1" fmla="*/ 0 h 456"/>
                <a:gd name="T2" fmla="*/ 0 w 303"/>
                <a:gd name="T3" fmla="*/ 0 h 456"/>
                <a:gd name="T4" fmla="*/ 0 w 303"/>
                <a:gd name="T5" fmla="*/ 0 h 456"/>
                <a:gd name="T6" fmla="*/ 0 w 303"/>
                <a:gd name="T7" fmla="*/ 0 h 456"/>
                <a:gd name="T8" fmla="*/ 0 w 303"/>
                <a:gd name="T9" fmla="*/ 0 h 456"/>
                <a:gd name="T10" fmla="*/ 0 w 303"/>
                <a:gd name="T11" fmla="*/ 0 h 456"/>
                <a:gd name="T12" fmla="*/ 0 w 303"/>
                <a:gd name="T13" fmla="*/ 0 h 456"/>
                <a:gd name="T14" fmla="*/ 0 w 303"/>
                <a:gd name="T15" fmla="*/ 0 h 456"/>
                <a:gd name="T16" fmla="*/ 0 w 303"/>
                <a:gd name="T17" fmla="*/ 0 h 456"/>
                <a:gd name="T18" fmla="*/ 0 w 303"/>
                <a:gd name="T19" fmla="*/ 0 h 456"/>
                <a:gd name="T20" fmla="*/ 0 w 303"/>
                <a:gd name="T21" fmla="*/ 0 h 456"/>
                <a:gd name="T22" fmla="*/ 0 w 303"/>
                <a:gd name="T23" fmla="*/ 0 h 456"/>
                <a:gd name="T24" fmla="*/ 0 w 303"/>
                <a:gd name="T25" fmla="*/ 0 h 456"/>
                <a:gd name="T26" fmla="*/ 0 w 303"/>
                <a:gd name="T27" fmla="*/ 0 h 456"/>
                <a:gd name="T28" fmla="*/ 0 w 303"/>
                <a:gd name="T29" fmla="*/ 0 h 456"/>
                <a:gd name="T30" fmla="*/ 0 w 303"/>
                <a:gd name="T31" fmla="*/ 0 h 456"/>
                <a:gd name="T32" fmla="*/ 0 w 303"/>
                <a:gd name="T33" fmla="*/ 0 h 456"/>
                <a:gd name="T34" fmla="*/ 0 w 303"/>
                <a:gd name="T35" fmla="*/ 0 h 456"/>
                <a:gd name="T36" fmla="*/ 0 w 303"/>
                <a:gd name="T37" fmla="*/ 0 h 456"/>
                <a:gd name="T38" fmla="*/ 0 w 303"/>
                <a:gd name="T39" fmla="*/ 0 h 456"/>
                <a:gd name="T40" fmla="*/ 0 w 303"/>
                <a:gd name="T41" fmla="*/ 0 h 456"/>
                <a:gd name="T42" fmla="*/ 0 w 303"/>
                <a:gd name="T43" fmla="*/ 0 h 456"/>
                <a:gd name="T44" fmla="*/ 0 w 303"/>
                <a:gd name="T45" fmla="*/ 0 h 456"/>
                <a:gd name="T46" fmla="*/ 0 w 303"/>
                <a:gd name="T47" fmla="*/ 0 h 456"/>
                <a:gd name="T48" fmla="*/ 0 w 303"/>
                <a:gd name="T49" fmla="*/ 0 h 456"/>
                <a:gd name="T50" fmla="*/ 0 w 303"/>
                <a:gd name="T51" fmla="*/ 1 h 456"/>
                <a:gd name="T52" fmla="*/ 0 w 303"/>
                <a:gd name="T53" fmla="*/ 1 h 456"/>
                <a:gd name="T54" fmla="*/ 0 w 303"/>
                <a:gd name="T55" fmla="*/ 1 h 456"/>
                <a:gd name="T56" fmla="*/ 0 w 303"/>
                <a:gd name="T57" fmla="*/ 1 h 456"/>
                <a:gd name="T58" fmla="*/ 0 w 303"/>
                <a:gd name="T59" fmla="*/ 1 h 456"/>
                <a:gd name="T60" fmla="*/ 0 w 303"/>
                <a:gd name="T61" fmla="*/ 1 h 456"/>
                <a:gd name="T62" fmla="*/ 0 w 303"/>
                <a:gd name="T63" fmla="*/ 1 h 456"/>
                <a:gd name="T64" fmla="*/ 0 w 303"/>
                <a:gd name="T65" fmla="*/ 1 h 456"/>
                <a:gd name="T66" fmla="*/ 0 w 303"/>
                <a:gd name="T67" fmla="*/ 1 h 456"/>
                <a:gd name="T68" fmla="*/ 0 w 303"/>
                <a:gd name="T69" fmla="*/ 1 h 456"/>
                <a:gd name="T70" fmla="*/ 0 w 303"/>
                <a:gd name="T71" fmla="*/ 1 h 456"/>
                <a:gd name="T72" fmla="*/ 0 w 303"/>
                <a:gd name="T73" fmla="*/ 1 h 456"/>
                <a:gd name="T74" fmla="*/ 0 w 303"/>
                <a:gd name="T75" fmla="*/ 0 h 456"/>
                <a:gd name="T76" fmla="*/ 0 w 303"/>
                <a:gd name="T77" fmla="*/ 0 h 456"/>
                <a:gd name="T78" fmla="*/ 0 w 303"/>
                <a:gd name="T79" fmla="*/ 0 h 456"/>
                <a:gd name="T80" fmla="*/ 0 w 303"/>
                <a:gd name="T81" fmla="*/ 0 h 456"/>
                <a:gd name="T82" fmla="*/ 0 w 303"/>
                <a:gd name="T83" fmla="*/ 0 h 456"/>
                <a:gd name="T84" fmla="*/ 0 w 303"/>
                <a:gd name="T85" fmla="*/ 0 h 4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03" h="456">
                  <a:moveTo>
                    <a:pt x="21" y="167"/>
                  </a:moveTo>
                  <a:lnTo>
                    <a:pt x="22" y="155"/>
                  </a:lnTo>
                  <a:lnTo>
                    <a:pt x="22" y="147"/>
                  </a:lnTo>
                  <a:lnTo>
                    <a:pt x="22" y="139"/>
                  </a:lnTo>
                  <a:lnTo>
                    <a:pt x="25" y="125"/>
                  </a:lnTo>
                  <a:lnTo>
                    <a:pt x="44" y="118"/>
                  </a:lnTo>
                  <a:lnTo>
                    <a:pt x="63" y="112"/>
                  </a:lnTo>
                  <a:lnTo>
                    <a:pt x="82" y="108"/>
                  </a:lnTo>
                  <a:lnTo>
                    <a:pt x="100" y="106"/>
                  </a:lnTo>
                  <a:lnTo>
                    <a:pt x="119" y="105"/>
                  </a:lnTo>
                  <a:lnTo>
                    <a:pt x="140" y="106"/>
                  </a:lnTo>
                  <a:lnTo>
                    <a:pt x="159" y="108"/>
                  </a:lnTo>
                  <a:lnTo>
                    <a:pt x="177" y="112"/>
                  </a:lnTo>
                  <a:lnTo>
                    <a:pt x="182" y="98"/>
                  </a:lnTo>
                  <a:lnTo>
                    <a:pt x="183" y="83"/>
                  </a:lnTo>
                  <a:lnTo>
                    <a:pt x="184" y="70"/>
                  </a:lnTo>
                  <a:lnTo>
                    <a:pt x="187" y="55"/>
                  </a:lnTo>
                  <a:lnTo>
                    <a:pt x="190" y="41"/>
                  </a:lnTo>
                  <a:lnTo>
                    <a:pt x="196" y="29"/>
                  </a:lnTo>
                  <a:lnTo>
                    <a:pt x="207" y="17"/>
                  </a:lnTo>
                  <a:lnTo>
                    <a:pt x="225" y="8"/>
                  </a:lnTo>
                  <a:lnTo>
                    <a:pt x="237" y="4"/>
                  </a:lnTo>
                  <a:lnTo>
                    <a:pt x="250" y="1"/>
                  </a:lnTo>
                  <a:lnTo>
                    <a:pt x="261" y="0"/>
                  </a:lnTo>
                  <a:lnTo>
                    <a:pt x="273" y="1"/>
                  </a:lnTo>
                  <a:lnTo>
                    <a:pt x="283" y="5"/>
                  </a:lnTo>
                  <a:lnTo>
                    <a:pt x="292" y="12"/>
                  </a:lnTo>
                  <a:lnTo>
                    <a:pt x="299" y="21"/>
                  </a:lnTo>
                  <a:lnTo>
                    <a:pt x="303" y="36"/>
                  </a:lnTo>
                  <a:lnTo>
                    <a:pt x="295" y="50"/>
                  </a:lnTo>
                  <a:lnTo>
                    <a:pt x="286" y="60"/>
                  </a:lnTo>
                  <a:lnTo>
                    <a:pt x="275" y="72"/>
                  </a:lnTo>
                  <a:lnTo>
                    <a:pt x="265" y="83"/>
                  </a:lnTo>
                  <a:lnTo>
                    <a:pt x="256" y="95"/>
                  </a:lnTo>
                  <a:lnTo>
                    <a:pt x="250" y="108"/>
                  </a:lnTo>
                  <a:lnTo>
                    <a:pt x="248" y="121"/>
                  </a:lnTo>
                  <a:lnTo>
                    <a:pt x="250" y="137"/>
                  </a:lnTo>
                  <a:lnTo>
                    <a:pt x="256" y="145"/>
                  </a:lnTo>
                  <a:lnTo>
                    <a:pt x="261" y="154"/>
                  </a:lnTo>
                  <a:lnTo>
                    <a:pt x="269" y="163"/>
                  </a:lnTo>
                  <a:lnTo>
                    <a:pt x="276" y="172"/>
                  </a:lnTo>
                  <a:lnTo>
                    <a:pt x="282" y="183"/>
                  </a:lnTo>
                  <a:lnTo>
                    <a:pt x="286" y="195"/>
                  </a:lnTo>
                  <a:lnTo>
                    <a:pt x="288" y="209"/>
                  </a:lnTo>
                  <a:lnTo>
                    <a:pt x="287" y="224"/>
                  </a:lnTo>
                  <a:lnTo>
                    <a:pt x="273" y="243"/>
                  </a:lnTo>
                  <a:lnTo>
                    <a:pt x="256" y="263"/>
                  </a:lnTo>
                  <a:lnTo>
                    <a:pt x="237" y="283"/>
                  </a:lnTo>
                  <a:lnTo>
                    <a:pt x="219" y="303"/>
                  </a:lnTo>
                  <a:lnTo>
                    <a:pt x="206" y="326"/>
                  </a:lnTo>
                  <a:lnTo>
                    <a:pt x="196" y="351"/>
                  </a:lnTo>
                  <a:lnTo>
                    <a:pt x="196" y="376"/>
                  </a:lnTo>
                  <a:lnTo>
                    <a:pt x="207" y="405"/>
                  </a:lnTo>
                  <a:lnTo>
                    <a:pt x="211" y="412"/>
                  </a:lnTo>
                  <a:lnTo>
                    <a:pt x="215" y="418"/>
                  </a:lnTo>
                  <a:lnTo>
                    <a:pt x="221" y="424"/>
                  </a:lnTo>
                  <a:lnTo>
                    <a:pt x="226" y="428"/>
                  </a:lnTo>
                  <a:lnTo>
                    <a:pt x="233" y="433"/>
                  </a:lnTo>
                  <a:lnTo>
                    <a:pt x="238" y="437"/>
                  </a:lnTo>
                  <a:lnTo>
                    <a:pt x="244" y="441"/>
                  </a:lnTo>
                  <a:lnTo>
                    <a:pt x="249" y="447"/>
                  </a:lnTo>
                  <a:lnTo>
                    <a:pt x="242" y="456"/>
                  </a:lnTo>
                  <a:lnTo>
                    <a:pt x="230" y="451"/>
                  </a:lnTo>
                  <a:lnTo>
                    <a:pt x="219" y="444"/>
                  </a:lnTo>
                  <a:lnTo>
                    <a:pt x="209" y="437"/>
                  </a:lnTo>
                  <a:lnTo>
                    <a:pt x="198" y="430"/>
                  </a:lnTo>
                  <a:lnTo>
                    <a:pt x="186" y="426"/>
                  </a:lnTo>
                  <a:lnTo>
                    <a:pt x="173" y="425"/>
                  </a:lnTo>
                  <a:lnTo>
                    <a:pt x="161" y="426"/>
                  </a:lnTo>
                  <a:lnTo>
                    <a:pt x="146" y="432"/>
                  </a:lnTo>
                  <a:lnTo>
                    <a:pt x="127" y="422"/>
                  </a:lnTo>
                  <a:lnTo>
                    <a:pt x="111" y="409"/>
                  </a:lnTo>
                  <a:lnTo>
                    <a:pt x="96" y="394"/>
                  </a:lnTo>
                  <a:lnTo>
                    <a:pt x="83" y="379"/>
                  </a:lnTo>
                  <a:lnTo>
                    <a:pt x="68" y="364"/>
                  </a:lnTo>
                  <a:lnTo>
                    <a:pt x="53" y="349"/>
                  </a:lnTo>
                  <a:lnTo>
                    <a:pt x="37" y="337"/>
                  </a:lnTo>
                  <a:lnTo>
                    <a:pt x="18" y="329"/>
                  </a:lnTo>
                  <a:lnTo>
                    <a:pt x="10" y="325"/>
                  </a:lnTo>
                  <a:lnTo>
                    <a:pt x="4" y="314"/>
                  </a:lnTo>
                  <a:lnTo>
                    <a:pt x="0" y="299"/>
                  </a:lnTo>
                  <a:lnTo>
                    <a:pt x="0" y="286"/>
                  </a:lnTo>
                  <a:lnTo>
                    <a:pt x="2" y="262"/>
                  </a:lnTo>
                  <a:lnTo>
                    <a:pt x="0" y="244"/>
                  </a:lnTo>
                  <a:lnTo>
                    <a:pt x="0" y="226"/>
                  </a:lnTo>
                  <a:lnTo>
                    <a:pt x="3" y="198"/>
                  </a:lnTo>
                  <a:lnTo>
                    <a:pt x="21" y="167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4" name="Freeform 89"/>
            <p:cNvSpPr>
              <a:spLocks/>
            </p:cNvSpPr>
            <p:nvPr/>
          </p:nvSpPr>
          <p:spPr bwMode="auto">
            <a:xfrm>
              <a:off x="727" y="2152"/>
              <a:ext cx="86" cy="130"/>
            </a:xfrm>
            <a:custGeom>
              <a:avLst/>
              <a:gdLst>
                <a:gd name="T0" fmla="*/ 0 w 258"/>
                <a:gd name="T1" fmla="*/ 0 h 389"/>
                <a:gd name="T2" fmla="*/ 0 w 258"/>
                <a:gd name="T3" fmla="*/ 0 h 389"/>
                <a:gd name="T4" fmla="*/ 0 w 258"/>
                <a:gd name="T5" fmla="*/ 0 h 389"/>
                <a:gd name="T6" fmla="*/ 0 w 258"/>
                <a:gd name="T7" fmla="*/ 0 h 389"/>
                <a:gd name="T8" fmla="*/ 0 w 258"/>
                <a:gd name="T9" fmla="*/ 0 h 389"/>
                <a:gd name="T10" fmla="*/ 0 w 258"/>
                <a:gd name="T11" fmla="*/ 0 h 389"/>
                <a:gd name="T12" fmla="*/ 0 w 258"/>
                <a:gd name="T13" fmla="*/ 0 h 389"/>
                <a:gd name="T14" fmla="*/ 0 w 258"/>
                <a:gd name="T15" fmla="*/ 0 h 389"/>
                <a:gd name="T16" fmla="*/ 0 w 258"/>
                <a:gd name="T17" fmla="*/ 0 h 389"/>
                <a:gd name="T18" fmla="*/ 0 w 258"/>
                <a:gd name="T19" fmla="*/ 0 h 389"/>
                <a:gd name="T20" fmla="*/ 0 w 258"/>
                <a:gd name="T21" fmla="*/ 0 h 389"/>
                <a:gd name="T22" fmla="*/ 0 w 258"/>
                <a:gd name="T23" fmla="*/ 0 h 389"/>
                <a:gd name="T24" fmla="*/ 0 w 258"/>
                <a:gd name="T25" fmla="*/ 0 h 389"/>
                <a:gd name="T26" fmla="*/ 0 w 258"/>
                <a:gd name="T27" fmla="*/ 0 h 389"/>
                <a:gd name="T28" fmla="*/ 0 w 258"/>
                <a:gd name="T29" fmla="*/ 0 h 389"/>
                <a:gd name="T30" fmla="*/ 0 w 258"/>
                <a:gd name="T31" fmla="*/ 0 h 389"/>
                <a:gd name="T32" fmla="*/ 0 w 258"/>
                <a:gd name="T33" fmla="*/ 0 h 389"/>
                <a:gd name="T34" fmla="*/ 0 w 258"/>
                <a:gd name="T35" fmla="*/ 0 h 389"/>
                <a:gd name="T36" fmla="*/ 0 w 258"/>
                <a:gd name="T37" fmla="*/ 0 h 389"/>
                <a:gd name="T38" fmla="*/ 0 w 258"/>
                <a:gd name="T39" fmla="*/ 0 h 389"/>
                <a:gd name="T40" fmla="*/ 0 w 258"/>
                <a:gd name="T41" fmla="*/ 0 h 389"/>
                <a:gd name="T42" fmla="*/ 0 w 258"/>
                <a:gd name="T43" fmla="*/ 0 h 389"/>
                <a:gd name="T44" fmla="*/ 0 w 258"/>
                <a:gd name="T45" fmla="*/ 0 h 389"/>
                <a:gd name="T46" fmla="*/ 0 w 258"/>
                <a:gd name="T47" fmla="*/ 0 h 389"/>
                <a:gd name="T48" fmla="*/ 0 w 258"/>
                <a:gd name="T49" fmla="*/ 0 h 389"/>
                <a:gd name="T50" fmla="*/ 0 w 258"/>
                <a:gd name="T51" fmla="*/ 1 h 389"/>
                <a:gd name="T52" fmla="*/ 0 w 258"/>
                <a:gd name="T53" fmla="*/ 1 h 389"/>
                <a:gd name="T54" fmla="*/ 0 w 258"/>
                <a:gd name="T55" fmla="*/ 1 h 389"/>
                <a:gd name="T56" fmla="*/ 0 w 258"/>
                <a:gd name="T57" fmla="*/ 1 h 389"/>
                <a:gd name="T58" fmla="*/ 0 w 258"/>
                <a:gd name="T59" fmla="*/ 1 h 389"/>
                <a:gd name="T60" fmla="*/ 0 w 258"/>
                <a:gd name="T61" fmla="*/ 0 h 389"/>
                <a:gd name="T62" fmla="*/ 0 w 258"/>
                <a:gd name="T63" fmla="*/ 0 h 389"/>
                <a:gd name="T64" fmla="*/ 0 w 258"/>
                <a:gd name="T65" fmla="*/ 0 h 389"/>
                <a:gd name="T66" fmla="*/ 0 w 258"/>
                <a:gd name="T67" fmla="*/ 0 h 389"/>
                <a:gd name="T68" fmla="*/ 0 w 258"/>
                <a:gd name="T69" fmla="*/ 0 h 389"/>
                <a:gd name="T70" fmla="*/ 0 w 258"/>
                <a:gd name="T71" fmla="*/ 0 h 389"/>
                <a:gd name="T72" fmla="*/ 0 w 258"/>
                <a:gd name="T73" fmla="*/ 0 h 389"/>
                <a:gd name="T74" fmla="*/ 0 w 258"/>
                <a:gd name="T75" fmla="*/ 0 h 389"/>
                <a:gd name="T76" fmla="*/ 0 w 258"/>
                <a:gd name="T77" fmla="*/ 0 h 389"/>
                <a:gd name="T78" fmla="*/ 0 w 258"/>
                <a:gd name="T79" fmla="*/ 0 h 389"/>
                <a:gd name="T80" fmla="*/ 0 w 258"/>
                <a:gd name="T81" fmla="*/ 0 h 389"/>
                <a:gd name="T82" fmla="*/ 0 w 258"/>
                <a:gd name="T83" fmla="*/ 0 h 389"/>
                <a:gd name="T84" fmla="*/ 0 w 258"/>
                <a:gd name="T85" fmla="*/ 0 h 389"/>
                <a:gd name="T86" fmla="*/ 0 w 258"/>
                <a:gd name="T87" fmla="*/ 0 h 389"/>
                <a:gd name="T88" fmla="*/ 0 w 258"/>
                <a:gd name="T89" fmla="*/ 0 h 389"/>
                <a:gd name="T90" fmla="*/ 0 w 258"/>
                <a:gd name="T91" fmla="*/ 0 h 389"/>
                <a:gd name="T92" fmla="*/ 0 w 258"/>
                <a:gd name="T93" fmla="*/ 0 h 389"/>
                <a:gd name="T94" fmla="*/ 0 w 258"/>
                <a:gd name="T95" fmla="*/ 0 h 389"/>
                <a:gd name="T96" fmla="*/ 0 w 258"/>
                <a:gd name="T97" fmla="*/ 0 h 38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58" h="389">
                  <a:moveTo>
                    <a:pt x="98" y="159"/>
                  </a:moveTo>
                  <a:lnTo>
                    <a:pt x="95" y="149"/>
                  </a:lnTo>
                  <a:lnTo>
                    <a:pt x="88" y="142"/>
                  </a:lnTo>
                  <a:lnTo>
                    <a:pt x="79" y="139"/>
                  </a:lnTo>
                  <a:lnTo>
                    <a:pt x="67" y="138"/>
                  </a:lnTo>
                  <a:lnTo>
                    <a:pt x="54" y="137"/>
                  </a:lnTo>
                  <a:lnTo>
                    <a:pt x="44" y="135"/>
                  </a:lnTo>
                  <a:lnTo>
                    <a:pt x="34" y="132"/>
                  </a:lnTo>
                  <a:lnTo>
                    <a:pt x="29" y="127"/>
                  </a:lnTo>
                  <a:lnTo>
                    <a:pt x="33" y="120"/>
                  </a:lnTo>
                  <a:lnTo>
                    <a:pt x="38" y="116"/>
                  </a:lnTo>
                  <a:lnTo>
                    <a:pt x="44" y="115"/>
                  </a:lnTo>
                  <a:lnTo>
                    <a:pt x="49" y="114"/>
                  </a:lnTo>
                  <a:lnTo>
                    <a:pt x="68" y="111"/>
                  </a:lnTo>
                  <a:lnTo>
                    <a:pt x="87" y="108"/>
                  </a:lnTo>
                  <a:lnTo>
                    <a:pt x="107" y="108"/>
                  </a:lnTo>
                  <a:lnTo>
                    <a:pt x="126" y="108"/>
                  </a:lnTo>
                  <a:lnTo>
                    <a:pt x="145" y="111"/>
                  </a:lnTo>
                  <a:lnTo>
                    <a:pt x="162" y="112"/>
                  </a:lnTo>
                  <a:lnTo>
                    <a:pt x="179" y="115"/>
                  </a:lnTo>
                  <a:lnTo>
                    <a:pt x="194" y="119"/>
                  </a:lnTo>
                  <a:lnTo>
                    <a:pt x="189" y="100"/>
                  </a:lnTo>
                  <a:lnTo>
                    <a:pt x="188" y="81"/>
                  </a:lnTo>
                  <a:lnTo>
                    <a:pt x="188" y="64"/>
                  </a:lnTo>
                  <a:lnTo>
                    <a:pt x="189" y="45"/>
                  </a:lnTo>
                  <a:lnTo>
                    <a:pt x="192" y="37"/>
                  </a:lnTo>
                  <a:lnTo>
                    <a:pt x="198" y="28"/>
                  </a:lnTo>
                  <a:lnTo>
                    <a:pt x="204" y="20"/>
                  </a:lnTo>
                  <a:lnTo>
                    <a:pt x="211" y="12"/>
                  </a:lnTo>
                  <a:lnTo>
                    <a:pt x="221" y="7"/>
                  </a:lnTo>
                  <a:lnTo>
                    <a:pt x="230" y="3"/>
                  </a:lnTo>
                  <a:lnTo>
                    <a:pt x="241" y="0"/>
                  </a:lnTo>
                  <a:lnTo>
                    <a:pt x="253" y="1"/>
                  </a:lnTo>
                  <a:lnTo>
                    <a:pt x="258" y="14"/>
                  </a:lnTo>
                  <a:lnTo>
                    <a:pt x="256" y="26"/>
                  </a:lnTo>
                  <a:lnTo>
                    <a:pt x="248" y="38"/>
                  </a:lnTo>
                  <a:lnTo>
                    <a:pt x="237" y="51"/>
                  </a:lnTo>
                  <a:lnTo>
                    <a:pt x="226" y="66"/>
                  </a:lnTo>
                  <a:lnTo>
                    <a:pt x="218" y="84"/>
                  </a:lnTo>
                  <a:lnTo>
                    <a:pt x="215" y="104"/>
                  </a:lnTo>
                  <a:lnTo>
                    <a:pt x="221" y="130"/>
                  </a:lnTo>
                  <a:lnTo>
                    <a:pt x="248" y="161"/>
                  </a:lnTo>
                  <a:lnTo>
                    <a:pt x="252" y="189"/>
                  </a:lnTo>
                  <a:lnTo>
                    <a:pt x="241" y="214"/>
                  </a:lnTo>
                  <a:lnTo>
                    <a:pt x="219" y="238"/>
                  </a:lnTo>
                  <a:lnTo>
                    <a:pt x="194" y="264"/>
                  </a:lnTo>
                  <a:lnTo>
                    <a:pt x="171" y="289"/>
                  </a:lnTo>
                  <a:lnTo>
                    <a:pt x="157" y="318"/>
                  </a:lnTo>
                  <a:lnTo>
                    <a:pt x="157" y="350"/>
                  </a:lnTo>
                  <a:lnTo>
                    <a:pt x="158" y="359"/>
                  </a:lnTo>
                  <a:lnTo>
                    <a:pt x="164" y="366"/>
                  </a:lnTo>
                  <a:lnTo>
                    <a:pt x="167" y="372"/>
                  </a:lnTo>
                  <a:lnTo>
                    <a:pt x="162" y="377"/>
                  </a:lnTo>
                  <a:lnTo>
                    <a:pt x="158" y="382"/>
                  </a:lnTo>
                  <a:lnTo>
                    <a:pt x="152" y="386"/>
                  </a:lnTo>
                  <a:lnTo>
                    <a:pt x="144" y="389"/>
                  </a:lnTo>
                  <a:lnTo>
                    <a:pt x="135" y="389"/>
                  </a:lnTo>
                  <a:lnTo>
                    <a:pt x="119" y="389"/>
                  </a:lnTo>
                  <a:lnTo>
                    <a:pt x="110" y="382"/>
                  </a:lnTo>
                  <a:lnTo>
                    <a:pt x="102" y="373"/>
                  </a:lnTo>
                  <a:lnTo>
                    <a:pt x="98" y="361"/>
                  </a:lnTo>
                  <a:lnTo>
                    <a:pt x="92" y="349"/>
                  </a:lnTo>
                  <a:lnTo>
                    <a:pt x="87" y="338"/>
                  </a:lnTo>
                  <a:lnTo>
                    <a:pt x="79" y="330"/>
                  </a:lnTo>
                  <a:lnTo>
                    <a:pt x="67" y="326"/>
                  </a:lnTo>
                  <a:lnTo>
                    <a:pt x="57" y="319"/>
                  </a:lnTo>
                  <a:lnTo>
                    <a:pt x="46" y="314"/>
                  </a:lnTo>
                  <a:lnTo>
                    <a:pt x="34" y="308"/>
                  </a:lnTo>
                  <a:lnTo>
                    <a:pt x="22" y="303"/>
                  </a:lnTo>
                  <a:lnTo>
                    <a:pt x="12" y="296"/>
                  </a:lnTo>
                  <a:lnTo>
                    <a:pt x="4" y="289"/>
                  </a:lnTo>
                  <a:lnTo>
                    <a:pt x="0" y="280"/>
                  </a:lnTo>
                  <a:lnTo>
                    <a:pt x="2" y="269"/>
                  </a:lnTo>
                  <a:lnTo>
                    <a:pt x="10" y="268"/>
                  </a:lnTo>
                  <a:lnTo>
                    <a:pt x="18" y="269"/>
                  </a:lnTo>
                  <a:lnTo>
                    <a:pt x="25" y="273"/>
                  </a:lnTo>
                  <a:lnTo>
                    <a:pt x="33" y="274"/>
                  </a:lnTo>
                  <a:lnTo>
                    <a:pt x="42" y="278"/>
                  </a:lnTo>
                  <a:lnTo>
                    <a:pt x="52" y="285"/>
                  </a:lnTo>
                  <a:lnTo>
                    <a:pt x="58" y="295"/>
                  </a:lnTo>
                  <a:lnTo>
                    <a:pt x="58" y="307"/>
                  </a:lnTo>
                  <a:lnTo>
                    <a:pt x="69" y="305"/>
                  </a:lnTo>
                  <a:lnTo>
                    <a:pt x="68" y="277"/>
                  </a:lnTo>
                  <a:lnTo>
                    <a:pt x="71" y="249"/>
                  </a:lnTo>
                  <a:lnTo>
                    <a:pt x="76" y="223"/>
                  </a:lnTo>
                  <a:lnTo>
                    <a:pt x="85" y="197"/>
                  </a:lnTo>
                  <a:lnTo>
                    <a:pt x="33" y="197"/>
                  </a:lnTo>
                  <a:lnTo>
                    <a:pt x="25" y="191"/>
                  </a:lnTo>
                  <a:lnTo>
                    <a:pt x="19" y="180"/>
                  </a:lnTo>
                  <a:lnTo>
                    <a:pt x="22" y="170"/>
                  </a:lnTo>
                  <a:lnTo>
                    <a:pt x="33" y="166"/>
                  </a:lnTo>
                  <a:lnTo>
                    <a:pt x="41" y="165"/>
                  </a:lnTo>
                  <a:lnTo>
                    <a:pt x="48" y="164"/>
                  </a:lnTo>
                  <a:lnTo>
                    <a:pt x="56" y="161"/>
                  </a:lnTo>
                  <a:lnTo>
                    <a:pt x="62" y="159"/>
                  </a:lnTo>
                  <a:lnTo>
                    <a:pt x="69" y="158"/>
                  </a:lnTo>
                  <a:lnTo>
                    <a:pt x="77" y="157"/>
                  </a:lnTo>
                  <a:lnTo>
                    <a:pt x="87" y="157"/>
                  </a:lnTo>
                  <a:lnTo>
                    <a:pt x="98" y="1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5" name="Freeform 90"/>
            <p:cNvSpPr>
              <a:spLocks/>
            </p:cNvSpPr>
            <p:nvPr/>
          </p:nvSpPr>
          <p:spPr bwMode="auto">
            <a:xfrm>
              <a:off x="1090" y="2107"/>
              <a:ext cx="20" cy="19"/>
            </a:xfrm>
            <a:custGeom>
              <a:avLst/>
              <a:gdLst>
                <a:gd name="T0" fmla="*/ 0 w 58"/>
                <a:gd name="T1" fmla="*/ 0 h 58"/>
                <a:gd name="T2" fmla="*/ 0 w 58"/>
                <a:gd name="T3" fmla="*/ 0 h 58"/>
                <a:gd name="T4" fmla="*/ 0 w 58"/>
                <a:gd name="T5" fmla="*/ 0 h 58"/>
                <a:gd name="T6" fmla="*/ 0 w 58"/>
                <a:gd name="T7" fmla="*/ 0 h 58"/>
                <a:gd name="T8" fmla="*/ 0 w 58"/>
                <a:gd name="T9" fmla="*/ 0 h 58"/>
                <a:gd name="T10" fmla="*/ 0 w 58"/>
                <a:gd name="T11" fmla="*/ 0 h 58"/>
                <a:gd name="T12" fmla="*/ 0 w 58"/>
                <a:gd name="T13" fmla="*/ 0 h 58"/>
                <a:gd name="T14" fmla="*/ 0 w 58"/>
                <a:gd name="T15" fmla="*/ 0 h 58"/>
                <a:gd name="T16" fmla="*/ 0 w 58"/>
                <a:gd name="T17" fmla="*/ 0 h 58"/>
                <a:gd name="T18" fmla="*/ 0 w 58"/>
                <a:gd name="T19" fmla="*/ 0 h 58"/>
                <a:gd name="T20" fmla="*/ 0 w 58"/>
                <a:gd name="T21" fmla="*/ 0 h 58"/>
                <a:gd name="T22" fmla="*/ 0 w 58"/>
                <a:gd name="T23" fmla="*/ 0 h 58"/>
                <a:gd name="T24" fmla="*/ 0 w 58"/>
                <a:gd name="T25" fmla="*/ 0 h 58"/>
                <a:gd name="T26" fmla="*/ 0 w 58"/>
                <a:gd name="T27" fmla="*/ 0 h 58"/>
                <a:gd name="T28" fmla="*/ 0 w 58"/>
                <a:gd name="T29" fmla="*/ 0 h 58"/>
                <a:gd name="T30" fmla="*/ 0 w 58"/>
                <a:gd name="T31" fmla="*/ 0 h 58"/>
                <a:gd name="T32" fmla="*/ 0 w 58"/>
                <a:gd name="T33" fmla="*/ 0 h 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" h="58">
                  <a:moveTo>
                    <a:pt x="58" y="23"/>
                  </a:moveTo>
                  <a:lnTo>
                    <a:pt x="58" y="36"/>
                  </a:lnTo>
                  <a:lnTo>
                    <a:pt x="50" y="44"/>
                  </a:lnTo>
                  <a:lnTo>
                    <a:pt x="38" y="50"/>
                  </a:lnTo>
                  <a:lnTo>
                    <a:pt x="27" y="58"/>
                  </a:lnTo>
                  <a:lnTo>
                    <a:pt x="16" y="55"/>
                  </a:lnTo>
                  <a:lnTo>
                    <a:pt x="5" y="46"/>
                  </a:lnTo>
                  <a:lnTo>
                    <a:pt x="0" y="36"/>
                  </a:lnTo>
                  <a:lnTo>
                    <a:pt x="1" y="25"/>
                  </a:lnTo>
                  <a:lnTo>
                    <a:pt x="4" y="20"/>
                  </a:lnTo>
                  <a:lnTo>
                    <a:pt x="9" y="15"/>
                  </a:lnTo>
                  <a:lnTo>
                    <a:pt x="15" y="6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45" y="5"/>
                  </a:lnTo>
                  <a:lnTo>
                    <a:pt x="53" y="13"/>
                  </a:lnTo>
                  <a:lnTo>
                    <a:pt x="58" y="23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6" name="Freeform 91"/>
            <p:cNvSpPr>
              <a:spLocks/>
            </p:cNvSpPr>
            <p:nvPr/>
          </p:nvSpPr>
          <p:spPr bwMode="auto">
            <a:xfrm>
              <a:off x="1184" y="2097"/>
              <a:ext cx="15" cy="16"/>
            </a:xfrm>
            <a:custGeom>
              <a:avLst/>
              <a:gdLst>
                <a:gd name="T0" fmla="*/ 0 w 45"/>
                <a:gd name="T1" fmla="*/ 0 h 47"/>
                <a:gd name="T2" fmla="*/ 0 w 45"/>
                <a:gd name="T3" fmla="*/ 0 h 47"/>
                <a:gd name="T4" fmla="*/ 0 w 45"/>
                <a:gd name="T5" fmla="*/ 0 h 47"/>
                <a:gd name="T6" fmla="*/ 0 w 45"/>
                <a:gd name="T7" fmla="*/ 0 h 47"/>
                <a:gd name="T8" fmla="*/ 0 w 45"/>
                <a:gd name="T9" fmla="*/ 0 h 47"/>
                <a:gd name="T10" fmla="*/ 0 w 45"/>
                <a:gd name="T11" fmla="*/ 0 h 47"/>
                <a:gd name="T12" fmla="*/ 0 w 45"/>
                <a:gd name="T13" fmla="*/ 0 h 47"/>
                <a:gd name="T14" fmla="*/ 0 w 45"/>
                <a:gd name="T15" fmla="*/ 0 h 47"/>
                <a:gd name="T16" fmla="*/ 0 w 45"/>
                <a:gd name="T17" fmla="*/ 0 h 47"/>
                <a:gd name="T18" fmla="*/ 0 w 45"/>
                <a:gd name="T19" fmla="*/ 0 h 47"/>
                <a:gd name="T20" fmla="*/ 0 w 45"/>
                <a:gd name="T21" fmla="*/ 0 h 47"/>
                <a:gd name="T22" fmla="*/ 0 w 45"/>
                <a:gd name="T23" fmla="*/ 0 h 47"/>
                <a:gd name="T24" fmla="*/ 0 w 45"/>
                <a:gd name="T25" fmla="*/ 0 h 47"/>
                <a:gd name="T26" fmla="*/ 0 w 45"/>
                <a:gd name="T27" fmla="*/ 0 h 47"/>
                <a:gd name="T28" fmla="*/ 0 w 45"/>
                <a:gd name="T29" fmla="*/ 0 h 47"/>
                <a:gd name="T30" fmla="*/ 0 w 45"/>
                <a:gd name="T31" fmla="*/ 0 h 47"/>
                <a:gd name="T32" fmla="*/ 0 w 45"/>
                <a:gd name="T33" fmla="*/ 0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" h="47">
                  <a:moveTo>
                    <a:pt x="42" y="11"/>
                  </a:moveTo>
                  <a:lnTo>
                    <a:pt x="45" y="26"/>
                  </a:lnTo>
                  <a:lnTo>
                    <a:pt x="43" y="35"/>
                  </a:lnTo>
                  <a:lnTo>
                    <a:pt x="37" y="42"/>
                  </a:lnTo>
                  <a:lnTo>
                    <a:pt x="24" y="47"/>
                  </a:lnTo>
                  <a:lnTo>
                    <a:pt x="20" y="45"/>
                  </a:lnTo>
                  <a:lnTo>
                    <a:pt x="15" y="45"/>
                  </a:lnTo>
                  <a:lnTo>
                    <a:pt x="8" y="43"/>
                  </a:lnTo>
                  <a:lnTo>
                    <a:pt x="3" y="43"/>
                  </a:lnTo>
                  <a:lnTo>
                    <a:pt x="0" y="30"/>
                  </a:lnTo>
                  <a:lnTo>
                    <a:pt x="3" y="19"/>
                  </a:lnTo>
                  <a:lnTo>
                    <a:pt x="8" y="11"/>
                  </a:lnTo>
                  <a:lnTo>
                    <a:pt x="15" y="3"/>
                  </a:lnTo>
                  <a:lnTo>
                    <a:pt x="24" y="0"/>
                  </a:lnTo>
                  <a:lnTo>
                    <a:pt x="31" y="1"/>
                  </a:lnTo>
                  <a:lnTo>
                    <a:pt x="37" y="5"/>
                  </a:lnTo>
                  <a:lnTo>
                    <a:pt x="42" y="11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7" name="Freeform 92"/>
            <p:cNvSpPr>
              <a:spLocks/>
            </p:cNvSpPr>
            <p:nvPr/>
          </p:nvSpPr>
          <p:spPr bwMode="auto">
            <a:xfrm>
              <a:off x="983" y="2134"/>
              <a:ext cx="24" cy="28"/>
            </a:xfrm>
            <a:custGeom>
              <a:avLst/>
              <a:gdLst>
                <a:gd name="T0" fmla="*/ 0 w 73"/>
                <a:gd name="T1" fmla="*/ 0 h 85"/>
                <a:gd name="T2" fmla="*/ 0 w 73"/>
                <a:gd name="T3" fmla="*/ 0 h 85"/>
                <a:gd name="T4" fmla="*/ 0 w 73"/>
                <a:gd name="T5" fmla="*/ 0 h 85"/>
                <a:gd name="T6" fmla="*/ 0 w 73"/>
                <a:gd name="T7" fmla="*/ 0 h 85"/>
                <a:gd name="T8" fmla="*/ 0 w 73"/>
                <a:gd name="T9" fmla="*/ 0 h 85"/>
                <a:gd name="T10" fmla="*/ 0 w 73"/>
                <a:gd name="T11" fmla="*/ 0 h 85"/>
                <a:gd name="T12" fmla="*/ 0 w 73"/>
                <a:gd name="T13" fmla="*/ 0 h 85"/>
                <a:gd name="T14" fmla="*/ 0 w 73"/>
                <a:gd name="T15" fmla="*/ 0 h 85"/>
                <a:gd name="T16" fmla="*/ 0 w 73"/>
                <a:gd name="T17" fmla="*/ 0 h 85"/>
                <a:gd name="T18" fmla="*/ 0 w 73"/>
                <a:gd name="T19" fmla="*/ 0 h 85"/>
                <a:gd name="T20" fmla="*/ 0 w 73"/>
                <a:gd name="T21" fmla="*/ 0 h 85"/>
                <a:gd name="T22" fmla="*/ 0 w 73"/>
                <a:gd name="T23" fmla="*/ 0 h 85"/>
                <a:gd name="T24" fmla="*/ 0 w 73"/>
                <a:gd name="T25" fmla="*/ 0 h 85"/>
                <a:gd name="T26" fmla="*/ 0 w 73"/>
                <a:gd name="T27" fmla="*/ 0 h 85"/>
                <a:gd name="T28" fmla="*/ 0 w 73"/>
                <a:gd name="T29" fmla="*/ 0 h 85"/>
                <a:gd name="T30" fmla="*/ 0 w 73"/>
                <a:gd name="T31" fmla="*/ 0 h 85"/>
                <a:gd name="T32" fmla="*/ 0 w 73"/>
                <a:gd name="T33" fmla="*/ 0 h 85"/>
                <a:gd name="T34" fmla="*/ 0 w 73"/>
                <a:gd name="T35" fmla="*/ 0 h 85"/>
                <a:gd name="T36" fmla="*/ 0 w 73"/>
                <a:gd name="T37" fmla="*/ 0 h 85"/>
                <a:gd name="T38" fmla="*/ 0 w 73"/>
                <a:gd name="T39" fmla="*/ 0 h 85"/>
                <a:gd name="T40" fmla="*/ 0 w 73"/>
                <a:gd name="T41" fmla="*/ 0 h 85"/>
                <a:gd name="T42" fmla="*/ 0 w 73"/>
                <a:gd name="T43" fmla="*/ 0 h 85"/>
                <a:gd name="T44" fmla="*/ 0 w 73"/>
                <a:gd name="T45" fmla="*/ 0 h 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3" h="85">
                  <a:moveTo>
                    <a:pt x="73" y="52"/>
                  </a:moveTo>
                  <a:lnTo>
                    <a:pt x="73" y="63"/>
                  </a:lnTo>
                  <a:lnTo>
                    <a:pt x="73" y="73"/>
                  </a:lnTo>
                  <a:lnTo>
                    <a:pt x="71" y="79"/>
                  </a:lnTo>
                  <a:lnTo>
                    <a:pt x="62" y="85"/>
                  </a:lnTo>
                  <a:lnTo>
                    <a:pt x="54" y="54"/>
                  </a:lnTo>
                  <a:lnTo>
                    <a:pt x="57" y="52"/>
                  </a:lnTo>
                  <a:lnTo>
                    <a:pt x="54" y="43"/>
                  </a:lnTo>
                  <a:lnTo>
                    <a:pt x="52" y="35"/>
                  </a:lnTo>
                  <a:lnTo>
                    <a:pt x="46" y="27"/>
                  </a:lnTo>
                  <a:lnTo>
                    <a:pt x="40" y="20"/>
                  </a:lnTo>
                  <a:lnTo>
                    <a:pt x="31" y="15"/>
                  </a:lnTo>
                  <a:lnTo>
                    <a:pt x="22" y="9"/>
                  </a:lnTo>
                  <a:lnTo>
                    <a:pt x="12" y="4"/>
                  </a:lnTo>
                  <a:lnTo>
                    <a:pt x="0" y="0"/>
                  </a:lnTo>
                  <a:lnTo>
                    <a:pt x="12" y="1"/>
                  </a:lnTo>
                  <a:lnTo>
                    <a:pt x="23" y="4"/>
                  </a:lnTo>
                  <a:lnTo>
                    <a:pt x="34" y="8"/>
                  </a:lnTo>
                  <a:lnTo>
                    <a:pt x="45" y="13"/>
                  </a:lnTo>
                  <a:lnTo>
                    <a:pt x="53" y="20"/>
                  </a:lnTo>
                  <a:lnTo>
                    <a:pt x="61" y="29"/>
                  </a:lnTo>
                  <a:lnTo>
                    <a:pt x="68" y="40"/>
                  </a:lnTo>
                  <a:lnTo>
                    <a:pt x="73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8" name="Freeform 93"/>
            <p:cNvSpPr>
              <a:spLocks/>
            </p:cNvSpPr>
            <p:nvPr/>
          </p:nvSpPr>
          <p:spPr bwMode="auto">
            <a:xfrm>
              <a:off x="1236" y="2103"/>
              <a:ext cx="85" cy="147"/>
            </a:xfrm>
            <a:custGeom>
              <a:avLst/>
              <a:gdLst>
                <a:gd name="T0" fmla="*/ 0 w 254"/>
                <a:gd name="T1" fmla="*/ 0 h 439"/>
                <a:gd name="T2" fmla="*/ 0 w 254"/>
                <a:gd name="T3" fmla="*/ 0 h 439"/>
                <a:gd name="T4" fmla="*/ 0 w 254"/>
                <a:gd name="T5" fmla="*/ 0 h 439"/>
                <a:gd name="T6" fmla="*/ 0 w 254"/>
                <a:gd name="T7" fmla="*/ 0 h 439"/>
                <a:gd name="T8" fmla="*/ 0 w 254"/>
                <a:gd name="T9" fmla="*/ 0 h 439"/>
                <a:gd name="T10" fmla="*/ 0 w 254"/>
                <a:gd name="T11" fmla="*/ 0 h 439"/>
                <a:gd name="T12" fmla="*/ 0 w 254"/>
                <a:gd name="T13" fmla="*/ 0 h 439"/>
                <a:gd name="T14" fmla="*/ 0 w 254"/>
                <a:gd name="T15" fmla="*/ 0 h 439"/>
                <a:gd name="T16" fmla="*/ 0 w 254"/>
                <a:gd name="T17" fmla="*/ 0 h 439"/>
                <a:gd name="T18" fmla="*/ 0 w 254"/>
                <a:gd name="T19" fmla="*/ 0 h 439"/>
                <a:gd name="T20" fmla="*/ 0 w 254"/>
                <a:gd name="T21" fmla="*/ 0 h 439"/>
                <a:gd name="T22" fmla="*/ 0 w 254"/>
                <a:gd name="T23" fmla="*/ 0 h 439"/>
                <a:gd name="T24" fmla="*/ 0 w 254"/>
                <a:gd name="T25" fmla="*/ 0 h 439"/>
                <a:gd name="T26" fmla="*/ 0 w 254"/>
                <a:gd name="T27" fmla="*/ 0 h 439"/>
                <a:gd name="T28" fmla="*/ 0 w 254"/>
                <a:gd name="T29" fmla="*/ 0 h 439"/>
                <a:gd name="T30" fmla="*/ 0 w 254"/>
                <a:gd name="T31" fmla="*/ 1 h 439"/>
                <a:gd name="T32" fmla="*/ 0 w 254"/>
                <a:gd name="T33" fmla="*/ 1 h 439"/>
                <a:gd name="T34" fmla="*/ 0 w 254"/>
                <a:gd name="T35" fmla="*/ 1 h 439"/>
                <a:gd name="T36" fmla="*/ 0 w 254"/>
                <a:gd name="T37" fmla="*/ 1 h 439"/>
                <a:gd name="T38" fmla="*/ 0 w 254"/>
                <a:gd name="T39" fmla="*/ 1 h 439"/>
                <a:gd name="T40" fmla="*/ 0 w 254"/>
                <a:gd name="T41" fmla="*/ 1 h 439"/>
                <a:gd name="T42" fmla="*/ 0 w 254"/>
                <a:gd name="T43" fmla="*/ 1 h 439"/>
                <a:gd name="T44" fmla="*/ 0 w 254"/>
                <a:gd name="T45" fmla="*/ 1 h 439"/>
                <a:gd name="T46" fmla="*/ 0 w 254"/>
                <a:gd name="T47" fmla="*/ 0 h 439"/>
                <a:gd name="T48" fmla="*/ 0 w 254"/>
                <a:gd name="T49" fmla="*/ 0 h 439"/>
                <a:gd name="T50" fmla="*/ 0 w 254"/>
                <a:gd name="T51" fmla="*/ 0 h 439"/>
                <a:gd name="T52" fmla="*/ 0 w 254"/>
                <a:gd name="T53" fmla="*/ 0 h 439"/>
                <a:gd name="T54" fmla="*/ 0 w 254"/>
                <a:gd name="T55" fmla="*/ 0 h 439"/>
                <a:gd name="T56" fmla="*/ 0 w 254"/>
                <a:gd name="T57" fmla="*/ 0 h 439"/>
                <a:gd name="T58" fmla="*/ 0 w 254"/>
                <a:gd name="T59" fmla="*/ 0 h 439"/>
                <a:gd name="T60" fmla="*/ 0 w 254"/>
                <a:gd name="T61" fmla="*/ 0 h 439"/>
                <a:gd name="T62" fmla="*/ 0 w 254"/>
                <a:gd name="T63" fmla="*/ 0 h 439"/>
                <a:gd name="T64" fmla="*/ 0 w 254"/>
                <a:gd name="T65" fmla="*/ 0 h 439"/>
                <a:gd name="T66" fmla="*/ 0 w 254"/>
                <a:gd name="T67" fmla="*/ 0 h 439"/>
                <a:gd name="T68" fmla="*/ 0 w 254"/>
                <a:gd name="T69" fmla="*/ 0 h 439"/>
                <a:gd name="T70" fmla="*/ 0 w 254"/>
                <a:gd name="T71" fmla="*/ 0 h 439"/>
                <a:gd name="T72" fmla="*/ 0 w 254"/>
                <a:gd name="T73" fmla="*/ 0 h 439"/>
                <a:gd name="T74" fmla="*/ 0 w 254"/>
                <a:gd name="T75" fmla="*/ 0 h 439"/>
                <a:gd name="T76" fmla="*/ 0 w 254"/>
                <a:gd name="T77" fmla="*/ 0 h 439"/>
                <a:gd name="T78" fmla="*/ 0 w 254"/>
                <a:gd name="T79" fmla="*/ 0 h 439"/>
                <a:gd name="T80" fmla="*/ 0 w 254"/>
                <a:gd name="T81" fmla="*/ 0 h 439"/>
                <a:gd name="T82" fmla="*/ 0 w 254"/>
                <a:gd name="T83" fmla="*/ 0 h 439"/>
                <a:gd name="T84" fmla="*/ 0 w 254"/>
                <a:gd name="T85" fmla="*/ 0 h 439"/>
                <a:gd name="T86" fmla="*/ 0 w 254"/>
                <a:gd name="T87" fmla="*/ 0 h 439"/>
                <a:gd name="T88" fmla="*/ 0 w 254"/>
                <a:gd name="T89" fmla="*/ 0 h 439"/>
                <a:gd name="T90" fmla="*/ 0 w 254"/>
                <a:gd name="T91" fmla="*/ 0 h 439"/>
                <a:gd name="T92" fmla="*/ 0 w 254"/>
                <a:gd name="T93" fmla="*/ 0 h 439"/>
                <a:gd name="T94" fmla="*/ 0 w 254"/>
                <a:gd name="T95" fmla="*/ 0 h 439"/>
                <a:gd name="T96" fmla="*/ 0 w 254"/>
                <a:gd name="T97" fmla="*/ 0 h 439"/>
                <a:gd name="T98" fmla="*/ 0 w 254"/>
                <a:gd name="T99" fmla="*/ 0 h 439"/>
                <a:gd name="T100" fmla="*/ 0 w 254"/>
                <a:gd name="T101" fmla="*/ 0 h 439"/>
                <a:gd name="T102" fmla="*/ 0 w 254"/>
                <a:gd name="T103" fmla="*/ 0 h 439"/>
                <a:gd name="T104" fmla="*/ 0 w 254"/>
                <a:gd name="T105" fmla="*/ 0 h 439"/>
                <a:gd name="T106" fmla="*/ 0 w 254"/>
                <a:gd name="T107" fmla="*/ 0 h 43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54" h="439">
                  <a:moveTo>
                    <a:pt x="146" y="171"/>
                  </a:moveTo>
                  <a:lnTo>
                    <a:pt x="147" y="180"/>
                  </a:lnTo>
                  <a:lnTo>
                    <a:pt x="151" y="186"/>
                  </a:lnTo>
                  <a:lnTo>
                    <a:pt x="158" y="193"/>
                  </a:lnTo>
                  <a:lnTo>
                    <a:pt x="168" y="198"/>
                  </a:lnTo>
                  <a:lnTo>
                    <a:pt x="176" y="204"/>
                  </a:lnTo>
                  <a:lnTo>
                    <a:pt x="185" y="208"/>
                  </a:lnTo>
                  <a:lnTo>
                    <a:pt x="193" y="213"/>
                  </a:lnTo>
                  <a:lnTo>
                    <a:pt x="200" y="220"/>
                  </a:lnTo>
                  <a:lnTo>
                    <a:pt x="205" y="197"/>
                  </a:lnTo>
                  <a:lnTo>
                    <a:pt x="207" y="174"/>
                  </a:lnTo>
                  <a:lnTo>
                    <a:pt x="204" y="150"/>
                  </a:lnTo>
                  <a:lnTo>
                    <a:pt x="199" y="128"/>
                  </a:lnTo>
                  <a:lnTo>
                    <a:pt x="192" y="108"/>
                  </a:lnTo>
                  <a:lnTo>
                    <a:pt x="185" y="92"/>
                  </a:lnTo>
                  <a:lnTo>
                    <a:pt x="180" y="80"/>
                  </a:lnTo>
                  <a:lnTo>
                    <a:pt x="177" y="73"/>
                  </a:lnTo>
                  <a:lnTo>
                    <a:pt x="192" y="73"/>
                  </a:lnTo>
                  <a:lnTo>
                    <a:pt x="205" y="84"/>
                  </a:lnTo>
                  <a:lnTo>
                    <a:pt x="216" y="104"/>
                  </a:lnTo>
                  <a:lnTo>
                    <a:pt x="224" y="130"/>
                  </a:lnTo>
                  <a:lnTo>
                    <a:pt x="232" y="161"/>
                  </a:lnTo>
                  <a:lnTo>
                    <a:pt x="239" y="192"/>
                  </a:lnTo>
                  <a:lnTo>
                    <a:pt x="246" y="221"/>
                  </a:lnTo>
                  <a:lnTo>
                    <a:pt x="253" y="247"/>
                  </a:lnTo>
                  <a:lnTo>
                    <a:pt x="254" y="271"/>
                  </a:lnTo>
                  <a:lnTo>
                    <a:pt x="251" y="293"/>
                  </a:lnTo>
                  <a:lnTo>
                    <a:pt x="245" y="315"/>
                  </a:lnTo>
                  <a:lnTo>
                    <a:pt x="236" y="335"/>
                  </a:lnTo>
                  <a:lnTo>
                    <a:pt x="228" y="355"/>
                  </a:lnTo>
                  <a:lnTo>
                    <a:pt x="222" y="375"/>
                  </a:lnTo>
                  <a:lnTo>
                    <a:pt x="218" y="396"/>
                  </a:lnTo>
                  <a:lnTo>
                    <a:pt x="218" y="417"/>
                  </a:lnTo>
                  <a:lnTo>
                    <a:pt x="211" y="424"/>
                  </a:lnTo>
                  <a:lnTo>
                    <a:pt x="203" y="429"/>
                  </a:lnTo>
                  <a:lnTo>
                    <a:pt x="193" y="433"/>
                  </a:lnTo>
                  <a:lnTo>
                    <a:pt x="184" y="436"/>
                  </a:lnTo>
                  <a:lnTo>
                    <a:pt x="173" y="438"/>
                  </a:lnTo>
                  <a:lnTo>
                    <a:pt x="162" y="439"/>
                  </a:lnTo>
                  <a:lnTo>
                    <a:pt x="151" y="439"/>
                  </a:lnTo>
                  <a:lnTo>
                    <a:pt x="142" y="439"/>
                  </a:lnTo>
                  <a:lnTo>
                    <a:pt x="130" y="416"/>
                  </a:lnTo>
                  <a:lnTo>
                    <a:pt x="111" y="401"/>
                  </a:lnTo>
                  <a:lnTo>
                    <a:pt x="89" y="392"/>
                  </a:lnTo>
                  <a:lnTo>
                    <a:pt x="67" y="382"/>
                  </a:lnTo>
                  <a:lnTo>
                    <a:pt x="46" y="373"/>
                  </a:lnTo>
                  <a:lnTo>
                    <a:pt x="30" y="358"/>
                  </a:lnTo>
                  <a:lnTo>
                    <a:pt x="19" y="335"/>
                  </a:lnTo>
                  <a:lnTo>
                    <a:pt x="17" y="302"/>
                  </a:lnTo>
                  <a:lnTo>
                    <a:pt x="3" y="285"/>
                  </a:lnTo>
                  <a:lnTo>
                    <a:pt x="0" y="263"/>
                  </a:lnTo>
                  <a:lnTo>
                    <a:pt x="3" y="242"/>
                  </a:lnTo>
                  <a:lnTo>
                    <a:pt x="5" y="220"/>
                  </a:lnTo>
                  <a:lnTo>
                    <a:pt x="12" y="225"/>
                  </a:lnTo>
                  <a:lnTo>
                    <a:pt x="16" y="232"/>
                  </a:lnTo>
                  <a:lnTo>
                    <a:pt x="22" y="238"/>
                  </a:lnTo>
                  <a:lnTo>
                    <a:pt x="27" y="244"/>
                  </a:lnTo>
                  <a:lnTo>
                    <a:pt x="32" y="250"/>
                  </a:lnTo>
                  <a:lnTo>
                    <a:pt x="39" y="254"/>
                  </a:lnTo>
                  <a:lnTo>
                    <a:pt x="47" y="257"/>
                  </a:lnTo>
                  <a:lnTo>
                    <a:pt x="57" y="258"/>
                  </a:lnTo>
                  <a:lnTo>
                    <a:pt x="70" y="251"/>
                  </a:lnTo>
                  <a:lnTo>
                    <a:pt x="77" y="240"/>
                  </a:lnTo>
                  <a:lnTo>
                    <a:pt x="82" y="228"/>
                  </a:lnTo>
                  <a:lnTo>
                    <a:pt x="89" y="217"/>
                  </a:lnTo>
                  <a:lnTo>
                    <a:pt x="88" y="186"/>
                  </a:lnTo>
                  <a:lnTo>
                    <a:pt x="81" y="158"/>
                  </a:lnTo>
                  <a:lnTo>
                    <a:pt x="72" y="132"/>
                  </a:lnTo>
                  <a:lnTo>
                    <a:pt x="59" y="108"/>
                  </a:lnTo>
                  <a:lnTo>
                    <a:pt x="45" y="85"/>
                  </a:lnTo>
                  <a:lnTo>
                    <a:pt x="32" y="63"/>
                  </a:lnTo>
                  <a:lnTo>
                    <a:pt x="20" y="42"/>
                  </a:lnTo>
                  <a:lnTo>
                    <a:pt x="12" y="20"/>
                  </a:lnTo>
                  <a:lnTo>
                    <a:pt x="20" y="13"/>
                  </a:lnTo>
                  <a:lnTo>
                    <a:pt x="28" y="12"/>
                  </a:lnTo>
                  <a:lnTo>
                    <a:pt x="34" y="13"/>
                  </a:lnTo>
                  <a:lnTo>
                    <a:pt x="40" y="17"/>
                  </a:lnTo>
                  <a:lnTo>
                    <a:pt x="49" y="30"/>
                  </a:lnTo>
                  <a:lnTo>
                    <a:pt x="58" y="47"/>
                  </a:lnTo>
                  <a:lnTo>
                    <a:pt x="69" y="69"/>
                  </a:lnTo>
                  <a:lnTo>
                    <a:pt x="80" y="93"/>
                  </a:lnTo>
                  <a:lnTo>
                    <a:pt x="90" y="117"/>
                  </a:lnTo>
                  <a:lnTo>
                    <a:pt x="99" y="142"/>
                  </a:lnTo>
                  <a:lnTo>
                    <a:pt x="107" y="163"/>
                  </a:lnTo>
                  <a:lnTo>
                    <a:pt x="112" y="180"/>
                  </a:lnTo>
                  <a:lnTo>
                    <a:pt x="119" y="169"/>
                  </a:lnTo>
                  <a:lnTo>
                    <a:pt x="119" y="151"/>
                  </a:lnTo>
                  <a:lnTo>
                    <a:pt x="113" y="132"/>
                  </a:lnTo>
                  <a:lnTo>
                    <a:pt x="105" y="111"/>
                  </a:lnTo>
                  <a:lnTo>
                    <a:pt x="101" y="103"/>
                  </a:lnTo>
                  <a:lnTo>
                    <a:pt x="97" y="92"/>
                  </a:lnTo>
                  <a:lnTo>
                    <a:pt x="90" y="77"/>
                  </a:lnTo>
                  <a:lnTo>
                    <a:pt x="84" y="62"/>
                  </a:lnTo>
                  <a:lnTo>
                    <a:pt x="77" y="46"/>
                  </a:lnTo>
                  <a:lnTo>
                    <a:pt x="70" y="32"/>
                  </a:lnTo>
                  <a:lnTo>
                    <a:pt x="66" y="21"/>
                  </a:lnTo>
                  <a:lnTo>
                    <a:pt x="62" y="15"/>
                  </a:lnTo>
                  <a:lnTo>
                    <a:pt x="62" y="7"/>
                  </a:lnTo>
                  <a:lnTo>
                    <a:pt x="72" y="0"/>
                  </a:lnTo>
                  <a:lnTo>
                    <a:pt x="81" y="0"/>
                  </a:lnTo>
                  <a:lnTo>
                    <a:pt x="88" y="5"/>
                  </a:lnTo>
                  <a:lnTo>
                    <a:pt x="93" y="21"/>
                  </a:lnTo>
                  <a:lnTo>
                    <a:pt x="101" y="47"/>
                  </a:lnTo>
                  <a:lnTo>
                    <a:pt x="111" y="71"/>
                  </a:lnTo>
                  <a:lnTo>
                    <a:pt x="118" y="86"/>
                  </a:lnTo>
                  <a:lnTo>
                    <a:pt x="130" y="117"/>
                  </a:lnTo>
                  <a:lnTo>
                    <a:pt x="139" y="144"/>
                  </a:lnTo>
                  <a:lnTo>
                    <a:pt x="145" y="165"/>
                  </a:lnTo>
                  <a:lnTo>
                    <a:pt x="146" y="1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9" name="Freeform 94"/>
            <p:cNvSpPr>
              <a:spLocks/>
            </p:cNvSpPr>
            <p:nvPr/>
          </p:nvSpPr>
          <p:spPr bwMode="auto">
            <a:xfrm>
              <a:off x="1099" y="2134"/>
              <a:ext cx="6" cy="4"/>
            </a:xfrm>
            <a:custGeom>
              <a:avLst/>
              <a:gdLst>
                <a:gd name="T0" fmla="*/ 0 w 16"/>
                <a:gd name="T1" fmla="*/ 0 h 13"/>
                <a:gd name="T2" fmla="*/ 0 w 16"/>
                <a:gd name="T3" fmla="*/ 0 h 13"/>
                <a:gd name="T4" fmla="*/ 0 w 16"/>
                <a:gd name="T5" fmla="*/ 0 h 13"/>
                <a:gd name="T6" fmla="*/ 0 w 16"/>
                <a:gd name="T7" fmla="*/ 0 h 13"/>
                <a:gd name="T8" fmla="*/ 0 w 16"/>
                <a:gd name="T9" fmla="*/ 0 h 13"/>
                <a:gd name="T10" fmla="*/ 0 w 16"/>
                <a:gd name="T11" fmla="*/ 0 h 13"/>
                <a:gd name="T12" fmla="*/ 0 w 16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3">
                  <a:moveTo>
                    <a:pt x="16" y="13"/>
                  </a:moveTo>
                  <a:lnTo>
                    <a:pt x="0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9" y="1"/>
                  </a:lnTo>
                  <a:lnTo>
                    <a:pt x="14" y="0"/>
                  </a:ln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0" name="Freeform 95"/>
            <p:cNvSpPr>
              <a:spLocks/>
            </p:cNvSpPr>
            <p:nvPr/>
          </p:nvSpPr>
          <p:spPr bwMode="auto">
            <a:xfrm>
              <a:off x="989" y="2156"/>
              <a:ext cx="2" cy="4"/>
            </a:xfrm>
            <a:custGeom>
              <a:avLst/>
              <a:gdLst>
                <a:gd name="T0" fmla="*/ 0 w 7"/>
                <a:gd name="T1" fmla="*/ 0 h 12"/>
                <a:gd name="T2" fmla="*/ 0 w 7"/>
                <a:gd name="T3" fmla="*/ 0 h 12"/>
                <a:gd name="T4" fmla="*/ 0 w 7"/>
                <a:gd name="T5" fmla="*/ 0 h 12"/>
                <a:gd name="T6" fmla="*/ 0 w 7"/>
                <a:gd name="T7" fmla="*/ 0 h 12"/>
                <a:gd name="T8" fmla="*/ 0 w 7"/>
                <a:gd name="T9" fmla="*/ 0 h 12"/>
                <a:gd name="T10" fmla="*/ 0 w 7"/>
                <a:gd name="T11" fmla="*/ 0 h 12"/>
                <a:gd name="T12" fmla="*/ 0 w 7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12">
                  <a:moveTo>
                    <a:pt x="3" y="4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3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1" name="Freeform 96"/>
            <p:cNvSpPr>
              <a:spLocks/>
            </p:cNvSpPr>
            <p:nvPr/>
          </p:nvSpPr>
          <p:spPr bwMode="auto">
            <a:xfrm>
              <a:off x="1276" y="2111"/>
              <a:ext cx="21" cy="52"/>
            </a:xfrm>
            <a:custGeom>
              <a:avLst/>
              <a:gdLst>
                <a:gd name="T0" fmla="*/ 0 w 63"/>
                <a:gd name="T1" fmla="*/ 0 h 156"/>
                <a:gd name="T2" fmla="*/ 0 w 63"/>
                <a:gd name="T3" fmla="*/ 0 h 156"/>
                <a:gd name="T4" fmla="*/ 0 w 63"/>
                <a:gd name="T5" fmla="*/ 0 h 156"/>
                <a:gd name="T6" fmla="*/ 0 w 63"/>
                <a:gd name="T7" fmla="*/ 0 h 156"/>
                <a:gd name="T8" fmla="*/ 0 w 63"/>
                <a:gd name="T9" fmla="*/ 0 h 156"/>
                <a:gd name="T10" fmla="*/ 0 w 63"/>
                <a:gd name="T11" fmla="*/ 0 h 156"/>
                <a:gd name="T12" fmla="*/ 0 w 63"/>
                <a:gd name="T13" fmla="*/ 0 h 156"/>
                <a:gd name="T14" fmla="*/ 0 w 63"/>
                <a:gd name="T15" fmla="*/ 0 h 156"/>
                <a:gd name="T16" fmla="*/ 0 w 63"/>
                <a:gd name="T17" fmla="*/ 0 h 156"/>
                <a:gd name="T18" fmla="*/ 0 w 63"/>
                <a:gd name="T19" fmla="*/ 0 h 156"/>
                <a:gd name="T20" fmla="*/ 0 w 63"/>
                <a:gd name="T21" fmla="*/ 0 h 156"/>
                <a:gd name="T22" fmla="*/ 0 w 63"/>
                <a:gd name="T23" fmla="*/ 0 h 156"/>
                <a:gd name="T24" fmla="*/ 0 w 63"/>
                <a:gd name="T25" fmla="*/ 0 h 156"/>
                <a:gd name="T26" fmla="*/ 0 w 63"/>
                <a:gd name="T27" fmla="*/ 0 h 156"/>
                <a:gd name="T28" fmla="*/ 0 w 63"/>
                <a:gd name="T29" fmla="*/ 0 h 156"/>
                <a:gd name="T30" fmla="*/ 0 w 63"/>
                <a:gd name="T31" fmla="*/ 0 h 156"/>
                <a:gd name="T32" fmla="*/ 0 w 63"/>
                <a:gd name="T33" fmla="*/ 0 h 156"/>
                <a:gd name="T34" fmla="*/ 0 w 63"/>
                <a:gd name="T35" fmla="*/ 0 h 156"/>
                <a:gd name="T36" fmla="*/ 0 w 63"/>
                <a:gd name="T37" fmla="*/ 0 h 156"/>
                <a:gd name="T38" fmla="*/ 0 w 63"/>
                <a:gd name="T39" fmla="*/ 0 h 156"/>
                <a:gd name="T40" fmla="*/ 0 w 63"/>
                <a:gd name="T41" fmla="*/ 0 h 156"/>
                <a:gd name="T42" fmla="*/ 0 w 63"/>
                <a:gd name="T43" fmla="*/ 0 h 156"/>
                <a:gd name="T44" fmla="*/ 0 w 63"/>
                <a:gd name="T45" fmla="*/ 0 h 156"/>
                <a:gd name="T46" fmla="*/ 0 w 63"/>
                <a:gd name="T47" fmla="*/ 0 h 156"/>
                <a:gd name="T48" fmla="*/ 0 w 63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3" h="156">
                  <a:moveTo>
                    <a:pt x="29" y="19"/>
                  </a:moveTo>
                  <a:lnTo>
                    <a:pt x="31" y="29"/>
                  </a:lnTo>
                  <a:lnTo>
                    <a:pt x="35" y="42"/>
                  </a:lnTo>
                  <a:lnTo>
                    <a:pt x="41" y="58"/>
                  </a:lnTo>
                  <a:lnTo>
                    <a:pt x="48" y="77"/>
                  </a:lnTo>
                  <a:lnTo>
                    <a:pt x="55" y="97"/>
                  </a:lnTo>
                  <a:lnTo>
                    <a:pt x="60" y="118"/>
                  </a:lnTo>
                  <a:lnTo>
                    <a:pt x="63" y="137"/>
                  </a:lnTo>
                  <a:lnTo>
                    <a:pt x="60" y="156"/>
                  </a:lnTo>
                  <a:lnTo>
                    <a:pt x="48" y="145"/>
                  </a:lnTo>
                  <a:lnTo>
                    <a:pt x="43" y="127"/>
                  </a:lnTo>
                  <a:lnTo>
                    <a:pt x="40" y="107"/>
                  </a:lnTo>
                  <a:lnTo>
                    <a:pt x="35" y="91"/>
                  </a:lnTo>
                  <a:lnTo>
                    <a:pt x="29" y="80"/>
                  </a:lnTo>
                  <a:lnTo>
                    <a:pt x="22" y="70"/>
                  </a:lnTo>
                  <a:lnTo>
                    <a:pt x="14" y="60"/>
                  </a:lnTo>
                  <a:lnTo>
                    <a:pt x="8" y="47"/>
                  </a:lnTo>
                  <a:lnTo>
                    <a:pt x="2" y="37"/>
                  </a:lnTo>
                  <a:lnTo>
                    <a:pt x="0" y="24"/>
                  </a:lnTo>
                  <a:lnTo>
                    <a:pt x="0" y="12"/>
                  </a:lnTo>
                  <a:lnTo>
                    <a:pt x="5" y="0"/>
                  </a:lnTo>
                  <a:lnTo>
                    <a:pt x="9" y="0"/>
                  </a:lnTo>
                  <a:lnTo>
                    <a:pt x="17" y="3"/>
                  </a:lnTo>
                  <a:lnTo>
                    <a:pt x="27" y="8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2" name="Freeform 97"/>
            <p:cNvSpPr>
              <a:spLocks/>
            </p:cNvSpPr>
            <p:nvPr/>
          </p:nvSpPr>
          <p:spPr bwMode="auto">
            <a:xfrm>
              <a:off x="1092" y="2143"/>
              <a:ext cx="4" cy="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0 h 8"/>
                <a:gd name="T4" fmla="*/ 0 w 11"/>
                <a:gd name="T5" fmla="*/ 0 h 8"/>
                <a:gd name="T6" fmla="*/ 0 w 11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" h="8">
                  <a:moveTo>
                    <a:pt x="0" y="8"/>
                  </a:moveTo>
                  <a:lnTo>
                    <a:pt x="4" y="0"/>
                  </a:lnTo>
                  <a:lnTo>
                    <a:pt x="11" y="7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3" name="Freeform 98"/>
            <p:cNvSpPr>
              <a:spLocks/>
            </p:cNvSpPr>
            <p:nvPr/>
          </p:nvSpPr>
          <p:spPr bwMode="auto">
            <a:xfrm>
              <a:off x="986" y="2164"/>
              <a:ext cx="15" cy="14"/>
            </a:xfrm>
            <a:custGeom>
              <a:avLst/>
              <a:gdLst>
                <a:gd name="T0" fmla="*/ 0 w 46"/>
                <a:gd name="T1" fmla="*/ 0 h 41"/>
                <a:gd name="T2" fmla="*/ 0 w 46"/>
                <a:gd name="T3" fmla="*/ 0 h 41"/>
                <a:gd name="T4" fmla="*/ 0 w 46"/>
                <a:gd name="T5" fmla="*/ 0 h 41"/>
                <a:gd name="T6" fmla="*/ 0 w 46"/>
                <a:gd name="T7" fmla="*/ 0 h 41"/>
                <a:gd name="T8" fmla="*/ 0 w 46"/>
                <a:gd name="T9" fmla="*/ 0 h 41"/>
                <a:gd name="T10" fmla="*/ 0 w 46"/>
                <a:gd name="T11" fmla="*/ 0 h 41"/>
                <a:gd name="T12" fmla="*/ 0 w 46"/>
                <a:gd name="T13" fmla="*/ 0 h 41"/>
                <a:gd name="T14" fmla="*/ 0 w 46"/>
                <a:gd name="T15" fmla="*/ 0 h 41"/>
                <a:gd name="T16" fmla="*/ 0 w 46"/>
                <a:gd name="T17" fmla="*/ 0 h 41"/>
                <a:gd name="T18" fmla="*/ 0 w 46"/>
                <a:gd name="T19" fmla="*/ 0 h 41"/>
                <a:gd name="T20" fmla="*/ 0 w 46"/>
                <a:gd name="T21" fmla="*/ 0 h 41"/>
                <a:gd name="T22" fmla="*/ 0 w 46"/>
                <a:gd name="T23" fmla="*/ 0 h 41"/>
                <a:gd name="T24" fmla="*/ 0 w 46"/>
                <a:gd name="T25" fmla="*/ 0 h 41"/>
                <a:gd name="T26" fmla="*/ 0 w 46"/>
                <a:gd name="T27" fmla="*/ 0 h 41"/>
                <a:gd name="T28" fmla="*/ 0 w 46"/>
                <a:gd name="T29" fmla="*/ 0 h 4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41">
                  <a:moveTo>
                    <a:pt x="46" y="30"/>
                  </a:moveTo>
                  <a:lnTo>
                    <a:pt x="38" y="41"/>
                  </a:lnTo>
                  <a:lnTo>
                    <a:pt x="27" y="33"/>
                  </a:lnTo>
                  <a:lnTo>
                    <a:pt x="15" y="26"/>
                  </a:lnTo>
                  <a:lnTo>
                    <a:pt x="6" y="19"/>
                  </a:lnTo>
                  <a:lnTo>
                    <a:pt x="0" y="8"/>
                  </a:lnTo>
                  <a:lnTo>
                    <a:pt x="6" y="0"/>
                  </a:lnTo>
                  <a:lnTo>
                    <a:pt x="9" y="3"/>
                  </a:lnTo>
                  <a:lnTo>
                    <a:pt x="11" y="8"/>
                  </a:lnTo>
                  <a:lnTo>
                    <a:pt x="15" y="12"/>
                  </a:lnTo>
                  <a:lnTo>
                    <a:pt x="21" y="18"/>
                  </a:lnTo>
                  <a:lnTo>
                    <a:pt x="26" y="22"/>
                  </a:lnTo>
                  <a:lnTo>
                    <a:pt x="32" y="26"/>
                  </a:lnTo>
                  <a:lnTo>
                    <a:pt x="40" y="29"/>
                  </a:lnTo>
                  <a:lnTo>
                    <a:pt x="46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4" name="Freeform 99"/>
            <p:cNvSpPr>
              <a:spLocks/>
            </p:cNvSpPr>
            <p:nvPr/>
          </p:nvSpPr>
          <p:spPr bwMode="auto">
            <a:xfrm>
              <a:off x="1201" y="2132"/>
              <a:ext cx="2" cy="4"/>
            </a:xfrm>
            <a:custGeom>
              <a:avLst/>
              <a:gdLst>
                <a:gd name="T0" fmla="*/ 0 w 7"/>
                <a:gd name="T1" fmla="*/ 0 h 13"/>
                <a:gd name="T2" fmla="*/ 0 w 7"/>
                <a:gd name="T3" fmla="*/ 0 h 13"/>
                <a:gd name="T4" fmla="*/ 0 w 7"/>
                <a:gd name="T5" fmla="*/ 0 h 13"/>
                <a:gd name="T6" fmla="*/ 0 w 7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13">
                  <a:moveTo>
                    <a:pt x="0" y="13"/>
                  </a:moveTo>
                  <a:lnTo>
                    <a:pt x="6" y="0"/>
                  </a:lnTo>
                  <a:lnTo>
                    <a:pt x="7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5" name="Freeform 100"/>
            <p:cNvSpPr>
              <a:spLocks/>
            </p:cNvSpPr>
            <p:nvPr/>
          </p:nvSpPr>
          <p:spPr bwMode="auto">
            <a:xfrm>
              <a:off x="1080" y="2151"/>
              <a:ext cx="4" cy="5"/>
            </a:xfrm>
            <a:custGeom>
              <a:avLst/>
              <a:gdLst>
                <a:gd name="T0" fmla="*/ 0 w 11"/>
                <a:gd name="T1" fmla="*/ 0 h 13"/>
                <a:gd name="T2" fmla="*/ 0 w 11"/>
                <a:gd name="T3" fmla="*/ 0 h 13"/>
                <a:gd name="T4" fmla="*/ 0 w 11"/>
                <a:gd name="T5" fmla="*/ 0 h 13"/>
                <a:gd name="T6" fmla="*/ 0 w 11"/>
                <a:gd name="T7" fmla="*/ 0 h 13"/>
                <a:gd name="T8" fmla="*/ 0 w 11"/>
                <a:gd name="T9" fmla="*/ 0 h 13"/>
                <a:gd name="T10" fmla="*/ 0 w 11"/>
                <a:gd name="T11" fmla="*/ 0 h 13"/>
                <a:gd name="T12" fmla="*/ 0 w 11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" h="13">
                  <a:moveTo>
                    <a:pt x="11" y="3"/>
                  </a:moveTo>
                  <a:lnTo>
                    <a:pt x="2" y="13"/>
                  </a:lnTo>
                  <a:lnTo>
                    <a:pt x="0" y="0"/>
                  </a:lnTo>
                  <a:lnTo>
                    <a:pt x="3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6" name="Freeform 101"/>
            <p:cNvSpPr>
              <a:spLocks/>
            </p:cNvSpPr>
            <p:nvPr/>
          </p:nvSpPr>
          <p:spPr bwMode="auto">
            <a:xfrm>
              <a:off x="1104" y="2147"/>
              <a:ext cx="3" cy="4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0 h 12"/>
                <a:gd name="T4" fmla="*/ 0 w 8"/>
                <a:gd name="T5" fmla="*/ 0 h 12"/>
                <a:gd name="T6" fmla="*/ 0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2">
                  <a:moveTo>
                    <a:pt x="8" y="12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7" name="Freeform 102"/>
            <p:cNvSpPr>
              <a:spLocks/>
            </p:cNvSpPr>
            <p:nvPr/>
          </p:nvSpPr>
          <p:spPr bwMode="auto">
            <a:xfrm>
              <a:off x="1091" y="2155"/>
              <a:ext cx="5" cy="5"/>
            </a:xfrm>
            <a:custGeom>
              <a:avLst/>
              <a:gdLst>
                <a:gd name="T0" fmla="*/ 0 w 17"/>
                <a:gd name="T1" fmla="*/ 0 h 16"/>
                <a:gd name="T2" fmla="*/ 0 w 17"/>
                <a:gd name="T3" fmla="*/ 0 h 16"/>
                <a:gd name="T4" fmla="*/ 0 w 17"/>
                <a:gd name="T5" fmla="*/ 0 h 16"/>
                <a:gd name="T6" fmla="*/ 0 w 17"/>
                <a:gd name="T7" fmla="*/ 0 h 16"/>
                <a:gd name="T8" fmla="*/ 0 w 17"/>
                <a:gd name="T9" fmla="*/ 0 h 16"/>
                <a:gd name="T10" fmla="*/ 0 w 17"/>
                <a:gd name="T11" fmla="*/ 0 h 16"/>
                <a:gd name="T12" fmla="*/ 0 w 17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6">
                  <a:moveTo>
                    <a:pt x="17" y="16"/>
                  </a:moveTo>
                  <a:lnTo>
                    <a:pt x="0" y="13"/>
                  </a:lnTo>
                  <a:lnTo>
                    <a:pt x="3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7" y="9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8" name="Freeform 103"/>
            <p:cNvSpPr>
              <a:spLocks/>
            </p:cNvSpPr>
            <p:nvPr/>
          </p:nvSpPr>
          <p:spPr bwMode="auto">
            <a:xfrm>
              <a:off x="1212" y="2128"/>
              <a:ext cx="6" cy="6"/>
            </a:xfrm>
            <a:custGeom>
              <a:avLst/>
              <a:gdLst>
                <a:gd name="T0" fmla="*/ 0 w 16"/>
                <a:gd name="T1" fmla="*/ 0 h 18"/>
                <a:gd name="T2" fmla="*/ 0 w 16"/>
                <a:gd name="T3" fmla="*/ 0 h 18"/>
                <a:gd name="T4" fmla="*/ 0 w 16"/>
                <a:gd name="T5" fmla="*/ 0 h 18"/>
                <a:gd name="T6" fmla="*/ 0 w 16"/>
                <a:gd name="T7" fmla="*/ 0 h 18"/>
                <a:gd name="T8" fmla="*/ 0 w 16"/>
                <a:gd name="T9" fmla="*/ 0 h 18"/>
                <a:gd name="T10" fmla="*/ 0 w 16"/>
                <a:gd name="T11" fmla="*/ 0 h 18"/>
                <a:gd name="T12" fmla="*/ 0 w 16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0" y="15"/>
                  </a:lnTo>
                  <a:lnTo>
                    <a:pt x="3" y="1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6" y="10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09" name="Freeform 104"/>
            <p:cNvSpPr>
              <a:spLocks/>
            </p:cNvSpPr>
            <p:nvPr/>
          </p:nvSpPr>
          <p:spPr bwMode="auto">
            <a:xfrm>
              <a:off x="1097" y="2154"/>
              <a:ext cx="29" cy="41"/>
            </a:xfrm>
            <a:custGeom>
              <a:avLst/>
              <a:gdLst>
                <a:gd name="T0" fmla="*/ 0 w 87"/>
                <a:gd name="T1" fmla="*/ 0 h 123"/>
                <a:gd name="T2" fmla="*/ 0 w 87"/>
                <a:gd name="T3" fmla="*/ 0 h 123"/>
                <a:gd name="T4" fmla="*/ 0 w 87"/>
                <a:gd name="T5" fmla="*/ 0 h 123"/>
                <a:gd name="T6" fmla="*/ 0 w 87"/>
                <a:gd name="T7" fmla="*/ 0 h 123"/>
                <a:gd name="T8" fmla="*/ 0 w 87"/>
                <a:gd name="T9" fmla="*/ 0 h 123"/>
                <a:gd name="T10" fmla="*/ 0 w 87"/>
                <a:gd name="T11" fmla="*/ 0 h 123"/>
                <a:gd name="T12" fmla="*/ 0 w 87"/>
                <a:gd name="T13" fmla="*/ 0 h 123"/>
                <a:gd name="T14" fmla="*/ 0 w 87"/>
                <a:gd name="T15" fmla="*/ 0 h 123"/>
                <a:gd name="T16" fmla="*/ 0 w 87"/>
                <a:gd name="T17" fmla="*/ 0 h 123"/>
                <a:gd name="T18" fmla="*/ 0 w 87"/>
                <a:gd name="T19" fmla="*/ 0 h 123"/>
                <a:gd name="T20" fmla="*/ 0 w 87"/>
                <a:gd name="T21" fmla="*/ 0 h 123"/>
                <a:gd name="T22" fmla="*/ 0 w 87"/>
                <a:gd name="T23" fmla="*/ 0 h 123"/>
                <a:gd name="T24" fmla="*/ 0 w 87"/>
                <a:gd name="T25" fmla="*/ 0 h 123"/>
                <a:gd name="T26" fmla="*/ 0 w 87"/>
                <a:gd name="T27" fmla="*/ 0 h 123"/>
                <a:gd name="T28" fmla="*/ 0 w 87"/>
                <a:gd name="T29" fmla="*/ 0 h 123"/>
                <a:gd name="T30" fmla="*/ 0 w 87"/>
                <a:gd name="T31" fmla="*/ 0 h 123"/>
                <a:gd name="T32" fmla="*/ 0 w 87"/>
                <a:gd name="T33" fmla="*/ 0 h 123"/>
                <a:gd name="T34" fmla="*/ 0 w 87"/>
                <a:gd name="T35" fmla="*/ 0 h 123"/>
                <a:gd name="T36" fmla="*/ 0 w 87"/>
                <a:gd name="T37" fmla="*/ 0 h 123"/>
                <a:gd name="T38" fmla="*/ 0 w 87"/>
                <a:gd name="T39" fmla="*/ 0 h 123"/>
                <a:gd name="T40" fmla="*/ 0 w 87"/>
                <a:gd name="T41" fmla="*/ 0 h 123"/>
                <a:gd name="T42" fmla="*/ 0 w 87"/>
                <a:gd name="T43" fmla="*/ 0 h 12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7" h="123">
                  <a:moveTo>
                    <a:pt x="87" y="0"/>
                  </a:moveTo>
                  <a:lnTo>
                    <a:pt x="80" y="11"/>
                  </a:lnTo>
                  <a:lnTo>
                    <a:pt x="73" y="23"/>
                  </a:lnTo>
                  <a:lnTo>
                    <a:pt x="67" y="37"/>
                  </a:lnTo>
                  <a:lnTo>
                    <a:pt x="58" y="50"/>
                  </a:lnTo>
                  <a:lnTo>
                    <a:pt x="50" y="65"/>
                  </a:lnTo>
                  <a:lnTo>
                    <a:pt x="44" y="80"/>
                  </a:lnTo>
                  <a:lnTo>
                    <a:pt x="35" y="95"/>
                  </a:lnTo>
                  <a:lnTo>
                    <a:pt x="29" y="110"/>
                  </a:lnTo>
                  <a:lnTo>
                    <a:pt x="23" y="115"/>
                  </a:lnTo>
                  <a:lnTo>
                    <a:pt x="16" y="120"/>
                  </a:lnTo>
                  <a:lnTo>
                    <a:pt x="8" y="123"/>
                  </a:lnTo>
                  <a:lnTo>
                    <a:pt x="0" y="122"/>
                  </a:lnTo>
                  <a:lnTo>
                    <a:pt x="0" y="104"/>
                  </a:lnTo>
                  <a:lnTo>
                    <a:pt x="4" y="88"/>
                  </a:lnTo>
                  <a:lnTo>
                    <a:pt x="12" y="72"/>
                  </a:lnTo>
                  <a:lnTo>
                    <a:pt x="23" y="57"/>
                  </a:lnTo>
                  <a:lnTo>
                    <a:pt x="34" y="42"/>
                  </a:lnTo>
                  <a:lnTo>
                    <a:pt x="46" y="29"/>
                  </a:lnTo>
                  <a:lnTo>
                    <a:pt x="58" y="14"/>
                  </a:lnTo>
                  <a:lnTo>
                    <a:pt x="69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0" name="Freeform 105"/>
            <p:cNvSpPr>
              <a:spLocks/>
            </p:cNvSpPr>
            <p:nvPr/>
          </p:nvSpPr>
          <p:spPr bwMode="auto">
            <a:xfrm>
              <a:off x="1205" y="2142"/>
              <a:ext cx="2" cy="4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0 h 12"/>
                <a:gd name="T4" fmla="*/ 0 w 6"/>
                <a:gd name="T5" fmla="*/ 0 h 12"/>
                <a:gd name="T6" fmla="*/ 0 w 6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1"/>
                  </a:lnTo>
                  <a:lnTo>
                    <a:pt x="5" y="0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1" name="Freeform 106"/>
            <p:cNvSpPr>
              <a:spLocks/>
            </p:cNvSpPr>
            <p:nvPr/>
          </p:nvSpPr>
          <p:spPr bwMode="auto">
            <a:xfrm>
              <a:off x="764" y="2214"/>
              <a:ext cx="11" cy="32"/>
            </a:xfrm>
            <a:custGeom>
              <a:avLst/>
              <a:gdLst>
                <a:gd name="T0" fmla="*/ 0 w 34"/>
                <a:gd name="T1" fmla="*/ 0 h 95"/>
                <a:gd name="T2" fmla="*/ 0 w 34"/>
                <a:gd name="T3" fmla="*/ 0 h 95"/>
                <a:gd name="T4" fmla="*/ 0 w 34"/>
                <a:gd name="T5" fmla="*/ 0 h 95"/>
                <a:gd name="T6" fmla="*/ 0 w 34"/>
                <a:gd name="T7" fmla="*/ 0 h 95"/>
                <a:gd name="T8" fmla="*/ 0 w 34"/>
                <a:gd name="T9" fmla="*/ 0 h 95"/>
                <a:gd name="T10" fmla="*/ 0 w 34"/>
                <a:gd name="T11" fmla="*/ 0 h 95"/>
                <a:gd name="T12" fmla="*/ 0 w 34"/>
                <a:gd name="T13" fmla="*/ 0 h 95"/>
                <a:gd name="T14" fmla="*/ 0 w 34"/>
                <a:gd name="T15" fmla="*/ 0 h 95"/>
                <a:gd name="T16" fmla="*/ 0 w 34"/>
                <a:gd name="T17" fmla="*/ 0 h 95"/>
                <a:gd name="T18" fmla="*/ 0 w 34"/>
                <a:gd name="T19" fmla="*/ 0 h 95"/>
                <a:gd name="T20" fmla="*/ 0 w 34"/>
                <a:gd name="T21" fmla="*/ 0 h 95"/>
                <a:gd name="T22" fmla="*/ 0 w 34"/>
                <a:gd name="T23" fmla="*/ 0 h 95"/>
                <a:gd name="T24" fmla="*/ 0 w 34"/>
                <a:gd name="T25" fmla="*/ 0 h 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95">
                  <a:moveTo>
                    <a:pt x="34" y="0"/>
                  </a:moveTo>
                  <a:lnTo>
                    <a:pt x="24" y="19"/>
                  </a:lnTo>
                  <a:lnTo>
                    <a:pt x="20" y="45"/>
                  </a:lnTo>
                  <a:lnTo>
                    <a:pt x="24" y="72"/>
                  </a:lnTo>
                  <a:lnTo>
                    <a:pt x="34" y="95"/>
                  </a:lnTo>
                  <a:lnTo>
                    <a:pt x="20" y="93"/>
                  </a:lnTo>
                  <a:lnTo>
                    <a:pt x="11" y="87"/>
                  </a:lnTo>
                  <a:lnTo>
                    <a:pt x="4" y="76"/>
                  </a:lnTo>
                  <a:lnTo>
                    <a:pt x="0" y="62"/>
                  </a:lnTo>
                  <a:lnTo>
                    <a:pt x="0" y="41"/>
                  </a:lnTo>
                  <a:lnTo>
                    <a:pt x="6" y="19"/>
                  </a:lnTo>
                  <a:lnTo>
                    <a:pt x="16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2" name="Freeform 107"/>
            <p:cNvSpPr>
              <a:spLocks/>
            </p:cNvSpPr>
            <p:nvPr/>
          </p:nvSpPr>
          <p:spPr bwMode="auto">
            <a:xfrm>
              <a:off x="729" y="2227"/>
              <a:ext cx="16" cy="11"/>
            </a:xfrm>
            <a:custGeom>
              <a:avLst/>
              <a:gdLst>
                <a:gd name="T0" fmla="*/ 0 w 48"/>
                <a:gd name="T1" fmla="*/ 0 h 34"/>
                <a:gd name="T2" fmla="*/ 0 w 48"/>
                <a:gd name="T3" fmla="*/ 0 h 34"/>
                <a:gd name="T4" fmla="*/ 0 w 48"/>
                <a:gd name="T5" fmla="*/ 0 h 34"/>
                <a:gd name="T6" fmla="*/ 0 w 48"/>
                <a:gd name="T7" fmla="*/ 0 h 34"/>
                <a:gd name="T8" fmla="*/ 0 w 48"/>
                <a:gd name="T9" fmla="*/ 0 h 34"/>
                <a:gd name="T10" fmla="*/ 0 w 48"/>
                <a:gd name="T11" fmla="*/ 0 h 34"/>
                <a:gd name="T12" fmla="*/ 0 w 48"/>
                <a:gd name="T13" fmla="*/ 0 h 34"/>
                <a:gd name="T14" fmla="*/ 0 w 48"/>
                <a:gd name="T15" fmla="*/ 0 h 34"/>
                <a:gd name="T16" fmla="*/ 0 w 48"/>
                <a:gd name="T17" fmla="*/ 0 h 34"/>
                <a:gd name="T18" fmla="*/ 0 w 48"/>
                <a:gd name="T19" fmla="*/ 0 h 34"/>
                <a:gd name="T20" fmla="*/ 0 w 48"/>
                <a:gd name="T21" fmla="*/ 0 h 34"/>
                <a:gd name="T22" fmla="*/ 0 w 48"/>
                <a:gd name="T23" fmla="*/ 0 h 34"/>
                <a:gd name="T24" fmla="*/ 0 w 48"/>
                <a:gd name="T25" fmla="*/ 0 h 34"/>
                <a:gd name="T26" fmla="*/ 0 w 48"/>
                <a:gd name="T27" fmla="*/ 0 h 34"/>
                <a:gd name="T28" fmla="*/ 0 w 48"/>
                <a:gd name="T29" fmla="*/ 0 h 34"/>
                <a:gd name="T30" fmla="*/ 0 w 48"/>
                <a:gd name="T31" fmla="*/ 0 h 34"/>
                <a:gd name="T32" fmla="*/ 0 w 48"/>
                <a:gd name="T33" fmla="*/ 0 h 34"/>
                <a:gd name="T34" fmla="*/ 0 w 48"/>
                <a:gd name="T35" fmla="*/ 0 h 34"/>
                <a:gd name="T36" fmla="*/ 0 w 48"/>
                <a:gd name="T37" fmla="*/ 0 h 34"/>
                <a:gd name="T38" fmla="*/ 0 w 48"/>
                <a:gd name="T39" fmla="*/ 0 h 34"/>
                <a:gd name="T40" fmla="*/ 0 w 48"/>
                <a:gd name="T41" fmla="*/ 0 h 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8" h="34">
                  <a:moveTo>
                    <a:pt x="45" y="18"/>
                  </a:moveTo>
                  <a:lnTo>
                    <a:pt x="48" y="22"/>
                  </a:lnTo>
                  <a:lnTo>
                    <a:pt x="46" y="26"/>
                  </a:lnTo>
                  <a:lnTo>
                    <a:pt x="44" y="30"/>
                  </a:lnTo>
                  <a:lnTo>
                    <a:pt x="41" y="34"/>
                  </a:lnTo>
                  <a:lnTo>
                    <a:pt x="36" y="30"/>
                  </a:lnTo>
                  <a:lnTo>
                    <a:pt x="27" y="27"/>
                  </a:lnTo>
                  <a:lnTo>
                    <a:pt x="19" y="24"/>
                  </a:lnTo>
                  <a:lnTo>
                    <a:pt x="13" y="22"/>
                  </a:lnTo>
                  <a:lnTo>
                    <a:pt x="6" y="19"/>
                  </a:lnTo>
                  <a:lnTo>
                    <a:pt x="2" y="15"/>
                  </a:lnTo>
                  <a:lnTo>
                    <a:pt x="0" y="9"/>
                  </a:lnTo>
                  <a:lnTo>
                    <a:pt x="2" y="1"/>
                  </a:lnTo>
                  <a:lnTo>
                    <a:pt x="7" y="0"/>
                  </a:lnTo>
                  <a:lnTo>
                    <a:pt x="14" y="0"/>
                  </a:lnTo>
                  <a:lnTo>
                    <a:pt x="21" y="1"/>
                  </a:lnTo>
                  <a:lnTo>
                    <a:pt x="26" y="3"/>
                  </a:lnTo>
                  <a:lnTo>
                    <a:pt x="33" y="4"/>
                  </a:lnTo>
                  <a:lnTo>
                    <a:pt x="37" y="8"/>
                  </a:lnTo>
                  <a:lnTo>
                    <a:pt x="42" y="12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3" name="Freeform 108"/>
            <p:cNvSpPr>
              <a:spLocks/>
            </p:cNvSpPr>
            <p:nvPr/>
          </p:nvSpPr>
          <p:spPr bwMode="auto">
            <a:xfrm>
              <a:off x="1110" y="2179"/>
              <a:ext cx="74" cy="67"/>
            </a:xfrm>
            <a:custGeom>
              <a:avLst/>
              <a:gdLst>
                <a:gd name="T0" fmla="*/ 0 w 221"/>
                <a:gd name="T1" fmla="*/ 0 h 201"/>
                <a:gd name="T2" fmla="*/ 0 w 221"/>
                <a:gd name="T3" fmla="*/ 0 h 201"/>
                <a:gd name="T4" fmla="*/ 0 w 221"/>
                <a:gd name="T5" fmla="*/ 0 h 201"/>
                <a:gd name="T6" fmla="*/ 0 w 221"/>
                <a:gd name="T7" fmla="*/ 0 h 201"/>
                <a:gd name="T8" fmla="*/ 0 w 221"/>
                <a:gd name="T9" fmla="*/ 0 h 201"/>
                <a:gd name="T10" fmla="*/ 0 w 221"/>
                <a:gd name="T11" fmla="*/ 0 h 201"/>
                <a:gd name="T12" fmla="*/ 0 w 221"/>
                <a:gd name="T13" fmla="*/ 0 h 201"/>
                <a:gd name="T14" fmla="*/ 0 w 221"/>
                <a:gd name="T15" fmla="*/ 0 h 201"/>
                <a:gd name="T16" fmla="*/ 0 w 221"/>
                <a:gd name="T17" fmla="*/ 0 h 201"/>
                <a:gd name="T18" fmla="*/ 0 w 221"/>
                <a:gd name="T19" fmla="*/ 0 h 201"/>
                <a:gd name="T20" fmla="*/ 0 w 221"/>
                <a:gd name="T21" fmla="*/ 0 h 201"/>
                <a:gd name="T22" fmla="*/ 0 w 221"/>
                <a:gd name="T23" fmla="*/ 0 h 201"/>
                <a:gd name="T24" fmla="*/ 0 w 221"/>
                <a:gd name="T25" fmla="*/ 0 h 201"/>
                <a:gd name="T26" fmla="*/ 0 w 221"/>
                <a:gd name="T27" fmla="*/ 0 h 201"/>
                <a:gd name="T28" fmla="*/ 0 w 221"/>
                <a:gd name="T29" fmla="*/ 0 h 201"/>
                <a:gd name="T30" fmla="*/ 0 w 221"/>
                <a:gd name="T31" fmla="*/ 0 h 201"/>
                <a:gd name="T32" fmla="*/ 0 w 221"/>
                <a:gd name="T33" fmla="*/ 0 h 201"/>
                <a:gd name="T34" fmla="*/ 0 w 221"/>
                <a:gd name="T35" fmla="*/ 0 h 201"/>
                <a:gd name="T36" fmla="*/ 0 w 221"/>
                <a:gd name="T37" fmla="*/ 0 h 201"/>
                <a:gd name="T38" fmla="*/ 0 w 221"/>
                <a:gd name="T39" fmla="*/ 0 h 201"/>
                <a:gd name="T40" fmla="*/ 0 w 221"/>
                <a:gd name="T41" fmla="*/ 0 h 201"/>
                <a:gd name="T42" fmla="*/ 0 w 221"/>
                <a:gd name="T43" fmla="*/ 0 h 201"/>
                <a:gd name="T44" fmla="*/ 0 w 221"/>
                <a:gd name="T45" fmla="*/ 0 h 201"/>
                <a:gd name="T46" fmla="*/ 0 w 221"/>
                <a:gd name="T47" fmla="*/ 0 h 201"/>
                <a:gd name="T48" fmla="*/ 0 w 221"/>
                <a:gd name="T49" fmla="*/ 0 h 201"/>
                <a:gd name="T50" fmla="*/ 0 w 221"/>
                <a:gd name="T51" fmla="*/ 0 h 201"/>
                <a:gd name="T52" fmla="*/ 0 w 221"/>
                <a:gd name="T53" fmla="*/ 0 h 201"/>
                <a:gd name="T54" fmla="*/ 0 w 221"/>
                <a:gd name="T55" fmla="*/ 0 h 201"/>
                <a:gd name="T56" fmla="*/ 0 w 221"/>
                <a:gd name="T57" fmla="*/ 0 h 201"/>
                <a:gd name="T58" fmla="*/ 0 w 221"/>
                <a:gd name="T59" fmla="*/ 0 h 201"/>
                <a:gd name="T60" fmla="*/ 0 w 221"/>
                <a:gd name="T61" fmla="*/ 0 h 201"/>
                <a:gd name="T62" fmla="*/ 0 w 221"/>
                <a:gd name="T63" fmla="*/ 0 h 201"/>
                <a:gd name="T64" fmla="*/ 0 w 221"/>
                <a:gd name="T65" fmla="*/ 0 h 201"/>
                <a:gd name="T66" fmla="*/ 0 w 221"/>
                <a:gd name="T67" fmla="*/ 0 h 201"/>
                <a:gd name="T68" fmla="*/ 0 w 221"/>
                <a:gd name="T69" fmla="*/ 0 h 201"/>
                <a:gd name="T70" fmla="*/ 0 w 221"/>
                <a:gd name="T71" fmla="*/ 0 h 201"/>
                <a:gd name="T72" fmla="*/ 0 w 221"/>
                <a:gd name="T73" fmla="*/ 0 h 201"/>
                <a:gd name="T74" fmla="*/ 0 w 221"/>
                <a:gd name="T75" fmla="*/ 0 h 201"/>
                <a:gd name="T76" fmla="*/ 0 w 221"/>
                <a:gd name="T77" fmla="*/ 0 h 201"/>
                <a:gd name="T78" fmla="*/ 0 w 221"/>
                <a:gd name="T79" fmla="*/ 0 h 201"/>
                <a:gd name="T80" fmla="*/ 0 w 221"/>
                <a:gd name="T81" fmla="*/ 0 h 20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21" h="201">
                  <a:moveTo>
                    <a:pt x="221" y="28"/>
                  </a:moveTo>
                  <a:lnTo>
                    <a:pt x="211" y="43"/>
                  </a:lnTo>
                  <a:lnTo>
                    <a:pt x="202" y="59"/>
                  </a:lnTo>
                  <a:lnTo>
                    <a:pt x="194" y="75"/>
                  </a:lnTo>
                  <a:lnTo>
                    <a:pt x="187" y="93"/>
                  </a:lnTo>
                  <a:lnTo>
                    <a:pt x="182" y="111"/>
                  </a:lnTo>
                  <a:lnTo>
                    <a:pt x="176" y="129"/>
                  </a:lnTo>
                  <a:lnTo>
                    <a:pt x="173" y="148"/>
                  </a:lnTo>
                  <a:lnTo>
                    <a:pt x="173" y="169"/>
                  </a:lnTo>
                  <a:lnTo>
                    <a:pt x="167" y="181"/>
                  </a:lnTo>
                  <a:lnTo>
                    <a:pt x="157" y="190"/>
                  </a:lnTo>
                  <a:lnTo>
                    <a:pt x="144" y="196"/>
                  </a:lnTo>
                  <a:lnTo>
                    <a:pt x="128" y="200"/>
                  </a:lnTo>
                  <a:lnTo>
                    <a:pt x="111" y="201"/>
                  </a:lnTo>
                  <a:lnTo>
                    <a:pt x="95" y="201"/>
                  </a:lnTo>
                  <a:lnTo>
                    <a:pt x="79" y="200"/>
                  </a:lnTo>
                  <a:lnTo>
                    <a:pt x="64" y="198"/>
                  </a:lnTo>
                  <a:lnTo>
                    <a:pt x="53" y="196"/>
                  </a:lnTo>
                  <a:lnTo>
                    <a:pt x="42" y="189"/>
                  </a:lnTo>
                  <a:lnTo>
                    <a:pt x="33" y="182"/>
                  </a:lnTo>
                  <a:lnTo>
                    <a:pt x="25" y="173"/>
                  </a:lnTo>
                  <a:lnTo>
                    <a:pt x="17" y="162"/>
                  </a:lnTo>
                  <a:lnTo>
                    <a:pt x="10" y="151"/>
                  </a:lnTo>
                  <a:lnTo>
                    <a:pt x="5" y="140"/>
                  </a:lnTo>
                  <a:lnTo>
                    <a:pt x="0" y="129"/>
                  </a:lnTo>
                  <a:lnTo>
                    <a:pt x="6" y="104"/>
                  </a:lnTo>
                  <a:lnTo>
                    <a:pt x="17" y="82"/>
                  </a:lnTo>
                  <a:lnTo>
                    <a:pt x="30" y="63"/>
                  </a:lnTo>
                  <a:lnTo>
                    <a:pt x="46" y="46"/>
                  </a:lnTo>
                  <a:lnTo>
                    <a:pt x="65" y="32"/>
                  </a:lnTo>
                  <a:lnTo>
                    <a:pt x="88" y="20"/>
                  </a:lnTo>
                  <a:lnTo>
                    <a:pt x="111" y="11"/>
                  </a:lnTo>
                  <a:lnTo>
                    <a:pt x="137" y="2"/>
                  </a:lnTo>
                  <a:lnTo>
                    <a:pt x="150" y="1"/>
                  </a:lnTo>
                  <a:lnTo>
                    <a:pt x="163" y="0"/>
                  </a:lnTo>
                  <a:lnTo>
                    <a:pt x="175" y="0"/>
                  </a:lnTo>
                  <a:lnTo>
                    <a:pt x="187" y="1"/>
                  </a:lnTo>
                  <a:lnTo>
                    <a:pt x="198" y="5"/>
                  </a:lnTo>
                  <a:lnTo>
                    <a:pt x="207" y="11"/>
                  </a:lnTo>
                  <a:lnTo>
                    <a:pt x="215" y="17"/>
                  </a:lnTo>
                  <a:lnTo>
                    <a:pt x="221" y="28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4" name="Freeform 109"/>
            <p:cNvSpPr>
              <a:spLocks/>
            </p:cNvSpPr>
            <p:nvPr/>
          </p:nvSpPr>
          <p:spPr bwMode="auto">
            <a:xfrm>
              <a:off x="1121" y="2228"/>
              <a:ext cx="39" cy="14"/>
            </a:xfrm>
            <a:custGeom>
              <a:avLst/>
              <a:gdLst>
                <a:gd name="T0" fmla="*/ 0 w 116"/>
                <a:gd name="T1" fmla="*/ 0 h 41"/>
                <a:gd name="T2" fmla="*/ 0 w 116"/>
                <a:gd name="T3" fmla="*/ 0 h 41"/>
                <a:gd name="T4" fmla="*/ 0 w 116"/>
                <a:gd name="T5" fmla="*/ 0 h 41"/>
                <a:gd name="T6" fmla="*/ 0 w 116"/>
                <a:gd name="T7" fmla="*/ 0 h 41"/>
                <a:gd name="T8" fmla="*/ 0 w 116"/>
                <a:gd name="T9" fmla="*/ 0 h 41"/>
                <a:gd name="T10" fmla="*/ 0 w 116"/>
                <a:gd name="T11" fmla="*/ 0 h 41"/>
                <a:gd name="T12" fmla="*/ 0 w 116"/>
                <a:gd name="T13" fmla="*/ 0 h 41"/>
                <a:gd name="T14" fmla="*/ 0 w 116"/>
                <a:gd name="T15" fmla="*/ 0 h 41"/>
                <a:gd name="T16" fmla="*/ 0 w 116"/>
                <a:gd name="T17" fmla="*/ 0 h 41"/>
                <a:gd name="T18" fmla="*/ 0 w 116"/>
                <a:gd name="T19" fmla="*/ 0 h 41"/>
                <a:gd name="T20" fmla="*/ 0 w 116"/>
                <a:gd name="T21" fmla="*/ 0 h 41"/>
                <a:gd name="T22" fmla="*/ 0 w 116"/>
                <a:gd name="T23" fmla="*/ 0 h 41"/>
                <a:gd name="T24" fmla="*/ 0 w 116"/>
                <a:gd name="T25" fmla="*/ 0 h 41"/>
                <a:gd name="T26" fmla="*/ 0 w 116"/>
                <a:gd name="T27" fmla="*/ 0 h 41"/>
                <a:gd name="T28" fmla="*/ 0 w 116"/>
                <a:gd name="T29" fmla="*/ 0 h 41"/>
                <a:gd name="T30" fmla="*/ 0 w 116"/>
                <a:gd name="T31" fmla="*/ 0 h 41"/>
                <a:gd name="T32" fmla="*/ 0 w 116"/>
                <a:gd name="T33" fmla="*/ 0 h 41"/>
                <a:gd name="T34" fmla="*/ 0 w 116"/>
                <a:gd name="T35" fmla="*/ 0 h 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6" h="41">
                  <a:moveTo>
                    <a:pt x="110" y="0"/>
                  </a:moveTo>
                  <a:lnTo>
                    <a:pt x="114" y="5"/>
                  </a:lnTo>
                  <a:lnTo>
                    <a:pt x="115" y="12"/>
                  </a:lnTo>
                  <a:lnTo>
                    <a:pt x="116" y="19"/>
                  </a:lnTo>
                  <a:lnTo>
                    <a:pt x="116" y="26"/>
                  </a:lnTo>
                  <a:lnTo>
                    <a:pt x="103" y="31"/>
                  </a:lnTo>
                  <a:lnTo>
                    <a:pt x="88" y="35"/>
                  </a:lnTo>
                  <a:lnTo>
                    <a:pt x="73" y="39"/>
                  </a:lnTo>
                  <a:lnTo>
                    <a:pt x="58" y="41"/>
                  </a:lnTo>
                  <a:lnTo>
                    <a:pt x="44" y="41"/>
                  </a:lnTo>
                  <a:lnTo>
                    <a:pt x="29" y="39"/>
                  </a:lnTo>
                  <a:lnTo>
                    <a:pt x="16" y="35"/>
                  </a:lnTo>
                  <a:lnTo>
                    <a:pt x="4" y="27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6" y="7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5" name="Freeform 110"/>
            <p:cNvSpPr>
              <a:spLocks/>
            </p:cNvSpPr>
            <p:nvPr/>
          </p:nvSpPr>
          <p:spPr bwMode="auto">
            <a:xfrm>
              <a:off x="1279" y="2210"/>
              <a:ext cx="7" cy="23"/>
            </a:xfrm>
            <a:custGeom>
              <a:avLst/>
              <a:gdLst>
                <a:gd name="T0" fmla="*/ 0 w 23"/>
                <a:gd name="T1" fmla="*/ 0 h 71"/>
                <a:gd name="T2" fmla="*/ 0 w 23"/>
                <a:gd name="T3" fmla="*/ 0 h 71"/>
                <a:gd name="T4" fmla="*/ 0 w 23"/>
                <a:gd name="T5" fmla="*/ 0 h 71"/>
                <a:gd name="T6" fmla="*/ 0 w 23"/>
                <a:gd name="T7" fmla="*/ 0 h 71"/>
                <a:gd name="T8" fmla="*/ 0 w 23"/>
                <a:gd name="T9" fmla="*/ 0 h 71"/>
                <a:gd name="T10" fmla="*/ 0 w 23"/>
                <a:gd name="T11" fmla="*/ 0 h 71"/>
                <a:gd name="T12" fmla="*/ 0 w 23"/>
                <a:gd name="T13" fmla="*/ 0 h 71"/>
                <a:gd name="T14" fmla="*/ 0 w 23"/>
                <a:gd name="T15" fmla="*/ 0 h 71"/>
                <a:gd name="T16" fmla="*/ 0 w 23"/>
                <a:gd name="T17" fmla="*/ 0 h 71"/>
                <a:gd name="T18" fmla="*/ 0 w 23"/>
                <a:gd name="T19" fmla="*/ 0 h 71"/>
                <a:gd name="T20" fmla="*/ 0 w 23"/>
                <a:gd name="T21" fmla="*/ 0 h 71"/>
                <a:gd name="T22" fmla="*/ 0 w 23"/>
                <a:gd name="T23" fmla="*/ 0 h 71"/>
                <a:gd name="T24" fmla="*/ 0 w 23"/>
                <a:gd name="T25" fmla="*/ 0 h 71"/>
                <a:gd name="T26" fmla="*/ 0 w 23"/>
                <a:gd name="T27" fmla="*/ 0 h 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" h="71">
                  <a:moveTo>
                    <a:pt x="23" y="24"/>
                  </a:moveTo>
                  <a:lnTo>
                    <a:pt x="18" y="25"/>
                  </a:lnTo>
                  <a:lnTo>
                    <a:pt x="16" y="39"/>
                  </a:lnTo>
                  <a:lnTo>
                    <a:pt x="20" y="52"/>
                  </a:lnTo>
                  <a:lnTo>
                    <a:pt x="23" y="65"/>
                  </a:lnTo>
                  <a:lnTo>
                    <a:pt x="15" y="71"/>
                  </a:lnTo>
                  <a:lnTo>
                    <a:pt x="9" y="54"/>
                  </a:lnTo>
                  <a:lnTo>
                    <a:pt x="3" y="39"/>
                  </a:lnTo>
                  <a:lnTo>
                    <a:pt x="0" y="25"/>
                  </a:lnTo>
                  <a:lnTo>
                    <a:pt x="3" y="12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2" y="9"/>
                  </a:lnTo>
                  <a:lnTo>
                    <a:pt x="23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6" name="Freeform 111"/>
            <p:cNvSpPr>
              <a:spLocks/>
            </p:cNvSpPr>
            <p:nvPr/>
          </p:nvSpPr>
          <p:spPr bwMode="auto">
            <a:xfrm>
              <a:off x="1120" y="2251"/>
              <a:ext cx="36" cy="10"/>
            </a:xfrm>
            <a:custGeom>
              <a:avLst/>
              <a:gdLst>
                <a:gd name="T0" fmla="*/ 0 w 108"/>
                <a:gd name="T1" fmla="*/ 0 h 29"/>
                <a:gd name="T2" fmla="*/ 0 w 108"/>
                <a:gd name="T3" fmla="*/ 0 h 29"/>
                <a:gd name="T4" fmla="*/ 0 w 108"/>
                <a:gd name="T5" fmla="*/ 0 h 29"/>
                <a:gd name="T6" fmla="*/ 0 w 108"/>
                <a:gd name="T7" fmla="*/ 0 h 29"/>
                <a:gd name="T8" fmla="*/ 0 w 108"/>
                <a:gd name="T9" fmla="*/ 0 h 29"/>
                <a:gd name="T10" fmla="*/ 0 w 108"/>
                <a:gd name="T11" fmla="*/ 0 h 29"/>
                <a:gd name="T12" fmla="*/ 0 w 108"/>
                <a:gd name="T13" fmla="*/ 0 h 29"/>
                <a:gd name="T14" fmla="*/ 0 w 108"/>
                <a:gd name="T15" fmla="*/ 0 h 29"/>
                <a:gd name="T16" fmla="*/ 0 w 108"/>
                <a:gd name="T17" fmla="*/ 0 h 29"/>
                <a:gd name="T18" fmla="*/ 0 w 108"/>
                <a:gd name="T19" fmla="*/ 0 h 29"/>
                <a:gd name="T20" fmla="*/ 0 w 108"/>
                <a:gd name="T21" fmla="*/ 0 h 29"/>
                <a:gd name="T22" fmla="*/ 0 w 108"/>
                <a:gd name="T23" fmla="*/ 0 h 29"/>
                <a:gd name="T24" fmla="*/ 0 w 108"/>
                <a:gd name="T25" fmla="*/ 0 h 29"/>
                <a:gd name="T26" fmla="*/ 0 w 108"/>
                <a:gd name="T27" fmla="*/ 0 h 29"/>
                <a:gd name="T28" fmla="*/ 0 w 108"/>
                <a:gd name="T29" fmla="*/ 0 h 29"/>
                <a:gd name="T30" fmla="*/ 0 w 108"/>
                <a:gd name="T31" fmla="*/ 0 h 29"/>
                <a:gd name="T32" fmla="*/ 0 w 108"/>
                <a:gd name="T33" fmla="*/ 0 h 29"/>
                <a:gd name="T34" fmla="*/ 0 w 108"/>
                <a:gd name="T35" fmla="*/ 0 h 29"/>
                <a:gd name="T36" fmla="*/ 0 w 108"/>
                <a:gd name="T37" fmla="*/ 0 h 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08" h="29">
                  <a:moveTo>
                    <a:pt x="107" y="6"/>
                  </a:moveTo>
                  <a:lnTo>
                    <a:pt x="108" y="14"/>
                  </a:lnTo>
                  <a:lnTo>
                    <a:pt x="94" y="21"/>
                  </a:lnTo>
                  <a:lnTo>
                    <a:pt x="80" y="25"/>
                  </a:lnTo>
                  <a:lnTo>
                    <a:pt x="66" y="27"/>
                  </a:lnTo>
                  <a:lnTo>
                    <a:pt x="51" y="29"/>
                  </a:lnTo>
                  <a:lnTo>
                    <a:pt x="38" y="27"/>
                  </a:lnTo>
                  <a:lnTo>
                    <a:pt x="26" y="23"/>
                  </a:lnTo>
                  <a:lnTo>
                    <a:pt x="13" y="17"/>
                  </a:lnTo>
                  <a:lnTo>
                    <a:pt x="4" y="7"/>
                  </a:lnTo>
                  <a:lnTo>
                    <a:pt x="0" y="0"/>
                  </a:lnTo>
                  <a:lnTo>
                    <a:pt x="11" y="6"/>
                  </a:lnTo>
                  <a:lnTo>
                    <a:pt x="23" y="8"/>
                  </a:lnTo>
                  <a:lnTo>
                    <a:pt x="36" y="10"/>
                  </a:lnTo>
                  <a:lnTo>
                    <a:pt x="51" y="10"/>
                  </a:lnTo>
                  <a:lnTo>
                    <a:pt x="66" y="10"/>
                  </a:lnTo>
                  <a:lnTo>
                    <a:pt x="81" y="8"/>
                  </a:lnTo>
                  <a:lnTo>
                    <a:pt x="94" y="7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7" name="Freeform 112"/>
            <p:cNvSpPr>
              <a:spLocks/>
            </p:cNvSpPr>
            <p:nvPr/>
          </p:nvSpPr>
          <p:spPr bwMode="auto">
            <a:xfrm>
              <a:off x="1093" y="2274"/>
              <a:ext cx="49" cy="54"/>
            </a:xfrm>
            <a:custGeom>
              <a:avLst/>
              <a:gdLst>
                <a:gd name="T0" fmla="*/ 0 w 147"/>
                <a:gd name="T1" fmla="*/ 0 h 162"/>
                <a:gd name="T2" fmla="*/ 0 w 147"/>
                <a:gd name="T3" fmla="*/ 0 h 162"/>
                <a:gd name="T4" fmla="*/ 0 w 147"/>
                <a:gd name="T5" fmla="*/ 0 h 162"/>
                <a:gd name="T6" fmla="*/ 0 w 147"/>
                <a:gd name="T7" fmla="*/ 0 h 162"/>
                <a:gd name="T8" fmla="*/ 0 w 147"/>
                <a:gd name="T9" fmla="*/ 0 h 162"/>
                <a:gd name="T10" fmla="*/ 0 w 147"/>
                <a:gd name="T11" fmla="*/ 0 h 162"/>
                <a:gd name="T12" fmla="*/ 0 w 147"/>
                <a:gd name="T13" fmla="*/ 0 h 162"/>
                <a:gd name="T14" fmla="*/ 0 w 147"/>
                <a:gd name="T15" fmla="*/ 0 h 162"/>
                <a:gd name="T16" fmla="*/ 0 w 147"/>
                <a:gd name="T17" fmla="*/ 0 h 162"/>
                <a:gd name="T18" fmla="*/ 0 w 147"/>
                <a:gd name="T19" fmla="*/ 0 h 162"/>
                <a:gd name="T20" fmla="*/ 0 w 147"/>
                <a:gd name="T21" fmla="*/ 0 h 162"/>
                <a:gd name="T22" fmla="*/ 0 w 147"/>
                <a:gd name="T23" fmla="*/ 0 h 162"/>
                <a:gd name="T24" fmla="*/ 0 w 147"/>
                <a:gd name="T25" fmla="*/ 0 h 162"/>
                <a:gd name="T26" fmla="*/ 0 w 147"/>
                <a:gd name="T27" fmla="*/ 0 h 162"/>
                <a:gd name="T28" fmla="*/ 0 w 147"/>
                <a:gd name="T29" fmla="*/ 0 h 162"/>
                <a:gd name="T30" fmla="*/ 0 w 147"/>
                <a:gd name="T31" fmla="*/ 0 h 162"/>
                <a:gd name="T32" fmla="*/ 0 w 147"/>
                <a:gd name="T33" fmla="*/ 0 h 162"/>
                <a:gd name="T34" fmla="*/ 0 w 147"/>
                <a:gd name="T35" fmla="*/ 0 h 162"/>
                <a:gd name="T36" fmla="*/ 0 w 147"/>
                <a:gd name="T37" fmla="*/ 0 h 162"/>
                <a:gd name="T38" fmla="*/ 0 w 147"/>
                <a:gd name="T39" fmla="*/ 0 h 162"/>
                <a:gd name="T40" fmla="*/ 0 w 147"/>
                <a:gd name="T41" fmla="*/ 0 h 162"/>
                <a:gd name="T42" fmla="*/ 0 w 147"/>
                <a:gd name="T43" fmla="*/ 0 h 162"/>
                <a:gd name="T44" fmla="*/ 0 w 147"/>
                <a:gd name="T45" fmla="*/ 0 h 162"/>
                <a:gd name="T46" fmla="*/ 0 w 147"/>
                <a:gd name="T47" fmla="*/ 0 h 162"/>
                <a:gd name="T48" fmla="*/ 0 w 147"/>
                <a:gd name="T49" fmla="*/ 0 h 162"/>
                <a:gd name="T50" fmla="*/ 0 w 147"/>
                <a:gd name="T51" fmla="*/ 0 h 162"/>
                <a:gd name="T52" fmla="*/ 0 w 147"/>
                <a:gd name="T53" fmla="*/ 0 h 162"/>
                <a:gd name="T54" fmla="*/ 0 w 147"/>
                <a:gd name="T55" fmla="*/ 0 h 162"/>
                <a:gd name="T56" fmla="*/ 0 w 147"/>
                <a:gd name="T57" fmla="*/ 0 h 162"/>
                <a:gd name="T58" fmla="*/ 0 w 147"/>
                <a:gd name="T59" fmla="*/ 0 h 16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47" h="162">
                  <a:moveTo>
                    <a:pt x="101" y="29"/>
                  </a:moveTo>
                  <a:lnTo>
                    <a:pt x="108" y="33"/>
                  </a:lnTo>
                  <a:lnTo>
                    <a:pt x="115" y="37"/>
                  </a:lnTo>
                  <a:lnTo>
                    <a:pt x="120" y="42"/>
                  </a:lnTo>
                  <a:lnTo>
                    <a:pt x="125" y="47"/>
                  </a:lnTo>
                  <a:lnTo>
                    <a:pt x="130" y="54"/>
                  </a:lnTo>
                  <a:lnTo>
                    <a:pt x="135" y="62"/>
                  </a:lnTo>
                  <a:lnTo>
                    <a:pt x="140" y="70"/>
                  </a:lnTo>
                  <a:lnTo>
                    <a:pt x="147" y="81"/>
                  </a:lnTo>
                  <a:lnTo>
                    <a:pt x="136" y="102"/>
                  </a:lnTo>
                  <a:lnTo>
                    <a:pt x="130" y="127"/>
                  </a:lnTo>
                  <a:lnTo>
                    <a:pt x="123" y="149"/>
                  </a:lnTo>
                  <a:lnTo>
                    <a:pt x="109" y="162"/>
                  </a:lnTo>
                  <a:lnTo>
                    <a:pt x="93" y="143"/>
                  </a:lnTo>
                  <a:lnTo>
                    <a:pt x="80" y="126"/>
                  </a:lnTo>
                  <a:lnTo>
                    <a:pt x="66" y="107"/>
                  </a:lnTo>
                  <a:lnTo>
                    <a:pt x="54" y="89"/>
                  </a:lnTo>
                  <a:lnTo>
                    <a:pt x="42" y="72"/>
                  </a:lnTo>
                  <a:lnTo>
                    <a:pt x="28" y="54"/>
                  </a:lnTo>
                  <a:lnTo>
                    <a:pt x="15" y="37"/>
                  </a:lnTo>
                  <a:lnTo>
                    <a:pt x="0" y="20"/>
                  </a:lnTo>
                  <a:lnTo>
                    <a:pt x="0" y="0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39" y="16"/>
                  </a:lnTo>
                  <a:lnTo>
                    <a:pt x="51" y="20"/>
                  </a:lnTo>
                  <a:lnTo>
                    <a:pt x="63" y="23"/>
                  </a:lnTo>
                  <a:lnTo>
                    <a:pt x="75" y="26"/>
                  </a:lnTo>
                  <a:lnTo>
                    <a:pt x="88" y="27"/>
                  </a:lnTo>
                  <a:lnTo>
                    <a:pt x="101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8" name="Freeform 113"/>
            <p:cNvSpPr>
              <a:spLocks/>
            </p:cNvSpPr>
            <p:nvPr/>
          </p:nvSpPr>
          <p:spPr bwMode="auto">
            <a:xfrm>
              <a:off x="1152" y="2279"/>
              <a:ext cx="31" cy="52"/>
            </a:xfrm>
            <a:custGeom>
              <a:avLst/>
              <a:gdLst>
                <a:gd name="T0" fmla="*/ 0 w 93"/>
                <a:gd name="T1" fmla="*/ 0 h 154"/>
                <a:gd name="T2" fmla="*/ 0 w 93"/>
                <a:gd name="T3" fmla="*/ 0 h 154"/>
                <a:gd name="T4" fmla="*/ 0 w 93"/>
                <a:gd name="T5" fmla="*/ 0 h 154"/>
                <a:gd name="T6" fmla="*/ 0 w 93"/>
                <a:gd name="T7" fmla="*/ 0 h 154"/>
                <a:gd name="T8" fmla="*/ 0 w 93"/>
                <a:gd name="T9" fmla="*/ 0 h 154"/>
                <a:gd name="T10" fmla="*/ 0 w 93"/>
                <a:gd name="T11" fmla="*/ 0 h 154"/>
                <a:gd name="T12" fmla="*/ 0 w 93"/>
                <a:gd name="T13" fmla="*/ 0 h 154"/>
                <a:gd name="T14" fmla="*/ 0 w 93"/>
                <a:gd name="T15" fmla="*/ 0 h 154"/>
                <a:gd name="T16" fmla="*/ 0 w 93"/>
                <a:gd name="T17" fmla="*/ 0 h 154"/>
                <a:gd name="T18" fmla="*/ 0 w 93"/>
                <a:gd name="T19" fmla="*/ 0 h 154"/>
                <a:gd name="T20" fmla="*/ 0 w 93"/>
                <a:gd name="T21" fmla="*/ 0 h 154"/>
                <a:gd name="T22" fmla="*/ 0 w 93"/>
                <a:gd name="T23" fmla="*/ 0 h 154"/>
                <a:gd name="T24" fmla="*/ 0 w 93"/>
                <a:gd name="T25" fmla="*/ 0 h 154"/>
                <a:gd name="T26" fmla="*/ 0 w 93"/>
                <a:gd name="T27" fmla="*/ 0 h 154"/>
                <a:gd name="T28" fmla="*/ 0 w 93"/>
                <a:gd name="T29" fmla="*/ 0 h 154"/>
                <a:gd name="T30" fmla="*/ 0 w 93"/>
                <a:gd name="T31" fmla="*/ 0 h 154"/>
                <a:gd name="T32" fmla="*/ 0 w 93"/>
                <a:gd name="T33" fmla="*/ 0 h 154"/>
                <a:gd name="T34" fmla="*/ 0 w 93"/>
                <a:gd name="T35" fmla="*/ 0 h 154"/>
                <a:gd name="T36" fmla="*/ 0 w 93"/>
                <a:gd name="T37" fmla="*/ 0 h 154"/>
                <a:gd name="T38" fmla="*/ 0 w 93"/>
                <a:gd name="T39" fmla="*/ 0 h 154"/>
                <a:gd name="T40" fmla="*/ 0 w 93"/>
                <a:gd name="T41" fmla="*/ 0 h 154"/>
                <a:gd name="T42" fmla="*/ 0 w 93"/>
                <a:gd name="T43" fmla="*/ 0 h 154"/>
                <a:gd name="T44" fmla="*/ 0 w 93"/>
                <a:gd name="T45" fmla="*/ 0 h 154"/>
                <a:gd name="T46" fmla="*/ 0 w 93"/>
                <a:gd name="T47" fmla="*/ 0 h 154"/>
                <a:gd name="T48" fmla="*/ 0 w 93"/>
                <a:gd name="T49" fmla="*/ 0 h 154"/>
                <a:gd name="T50" fmla="*/ 0 w 93"/>
                <a:gd name="T51" fmla="*/ 0 h 154"/>
                <a:gd name="T52" fmla="*/ 0 w 93"/>
                <a:gd name="T53" fmla="*/ 0 h 154"/>
                <a:gd name="T54" fmla="*/ 0 w 93"/>
                <a:gd name="T55" fmla="*/ 0 h 154"/>
                <a:gd name="T56" fmla="*/ 0 w 93"/>
                <a:gd name="T57" fmla="*/ 0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3" h="154">
                  <a:moveTo>
                    <a:pt x="85" y="16"/>
                  </a:moveTo>
                  <a:lnTo>
                    <a:pt x="93" y="54"/>
                  </a:lnTo>
                  <a:lnTo>
                    <a:pt x="88" y="88"/>
                  </a:lnTo>
                  <a:lnTo>
                    <a:pt x="77" y="119"/>
                  </a:lnTo>
                  <a:lnTo>
                    <a:pt x="68" y="151"/>
                  </a:lnTo>
                  <a:lnTo>
                    <a:pt x="56" y="154"/>
                  </a:lnTo>
                  <a:lnTo>
                    <a:pt x="47" y="153"/>
                  </a:lnTo>
                  <a:lnTo>
                    <a:pt x="41" y="147"/>
                  </a:lnTo>
                  <a:lnTo>
                    <a:pt x="37" y="139"/>
                  </a:lnTo>
                  <a:lnTo>
                    <a:pt x="34" y="130"/>
                  </a:lnTo>
                  <a:lnTo>
                    <a:pt x="31" y="120"/>
                  </a:lnTo>
                  <a:lnTo>
                    <a:pt x="27" y="111"/>
                  </a:lnTo>
                  <a:lnTo>
                    <a:pt x="22" y="103"/>
                  </a:lnTo>
                  <a:lnTo>
                    <a:pt x="15" y="89"/>
                  </a:lnTo>
                  <a:lnTo>
                    <a:pt x="7" y="76"/>
                  </a:lnTo>
                  <a:lnTo>
                    <a:pt x="2" y="62"/>
                  </a:lnTo>
                  <a:lnTo>
                    <a:pt x="0" y="47"/>
                  </a:lnTo>
                  <a:lnTo>
                    <a:pt x="4" y="34"/>
                  </a:lnTo>
                  <a:lnTo>
                    <a:pt x="10" y="22"/>
                  </a:lnTo>
                  <a:lnTo>
                    <a:pt x="16" y="12"/>
                  </a:lnTo>
                  <a:lnTo>
                    <a:pt x="27" y="5"/>
                  </a:lnTo>
                  <a:lnTo>
                    <a:pt x="34" y="4"/>
                  </a:lnTo>
                  <a:lnTo>
                    <a:pt x="43" y="3"/>
                  </a:lnTo>
                  <a:lnTo>
                    <a:pt x="52" y="1"/>
                  </a:lnTo>
                  <a:lnTo>
                    <a:pt x="61" y="0"/>
                  </a:lnTo>
                  <a:lnTo>
                    <a:pt x="69" y="1"/>
                  </a:lnTo>
                  <a:lnTo>
                    <a:pt x="76" y="3"/>
                  </a:lnTo>
                  <a:lnTo>
                    <a:pt x="81" y="8"/>
                  </a:lnTo>
                  <a:lnTo>
                    <a:pt x="85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19" name="Freeform 114"/>
            <p:cNvSpPr>
              <a:spLocks/>
            </p:cNvSpPr>
            <p:nvPr/>
          </p:nvSpPr>
          <p:spPr bwMode="auto">
            <a:xfrm>
              <a:off x="779" y="2465"/>
              <a:ext cx="109" cy="146"/>
            </a:xfrm>
            <a:custGeom>
              <a:avLst/>
              <a:gdLst>
                <a:gd name="T0" fmla="*/ 0 w 327"/>
                <a:gd name="T1" fmla="*/ 0 h 438"/>
                <a:gd name="T2" fmla="*/ 0 w 327"/>
                <a:gd name="T3" fmla="*/ 0 h 438"/>
                <a:gd name="T4" fmla="*/ 0 w 327"/>
                <a:gd name="T5" fmla="*/ 0 h 438"/>
                <a:gd name="T6" fmla="*/ 0 w 327"/>
                <a:gd name="T7" fmla="*/ 0 h 438"/>
                <a:gd name="T8" fmla="*/ 0 w 327"/>
                <a:gd name="T9" fmla="*/ 0 h 438"/>
                <a:gd name="T10" fmla="*/ 0 w 327"/>
                <a:gd name="T11" fmla="*/ 0 h 438"/>
                <a:gd name="T12" fmla="*/ 0 w 327"/>
                <a:gd name="T13" fmla="*/ 0 h 438"/>
                <a:gd name="T14" fmla="*/ 0 w 327"/>
                <a:gd name="T15" fmla="*/ 0 h 438"/>
                <a:gd name="T16" fmla="*/ 0 w 327"/>
                <a:gd name="T17" fmla="*/ 0 h 438"/>
                <a:gd name="T18" fmla="*/ 0 w 327"/>
                <a:gd name="T19" fmla="*/ 0 h 438"/>
                <a:gd name="T20" fmla="*/ 0 w 327"/>
                <a:gd name="T21" fmla="*/ 0 h 438"/>
                <a:gd name="T22" fmla="*/ 0 w 327"/>
                <a:gd name="T23" fmla="*/ 0 h 438"/>
                <a:gd name="T24" fmla="*/ 0 w 327"/>
                <a:gd name="T25" fmla="*/ 0 h 438"/>
                <a:gd name="T26" fmla="*/ 0 w 327"/>
                <a:gd name="T27" fmla="*/ 0 h 438"/>
                <a:gd name="T28" fmla="*/ 0 w 327"/>
                <a:gd name="T29" fmla="*/ 1 h 438"/>
                <a:gd name="T30" fmla="*/ 0 w 327"/>
                <a:gd name="T31" fmla="*/ 1 h 438"/>
                <a:gd name="T32" fmla="*/ 0 w 327"/>
                <a:gd name="T33" fmla="*/ 1 h 438"/>
                <a:gd name="T34" fmla="*/ 0 w 327"/>
                <a:gd name="T35" fmla="*/ 1 h 438"/>
                <a:gd name="T36" fmla="*/ 0 w 327"/>
                <a:gd name="T37" fmla="*/ 1 h 438"/>
                <a:gd name="T38" fmla="*/ 0 w 327"/>
                <a:gd name="T39" fmla="*/ 1 h 438"/>
                <a:gd name="T40" fmla="*/ 0 w 327"/>
                <a:gd name="T41" fmla="*/ 0 h 438"/>
                <a:gd name="T42" fmla="*/ 0 w 327"/>
                <a:gd name="T43" fmla="*/ 0 h 438"/>
                <a:gd name="T44" fmla="*/ 0 w 327"/>
                <a:gd name="T45" fmla="*/ 0 h 438"/>
                <a:gd name="T46" fmla="*/ 0 w 327"/>
                <a:gd name="T47" fmla="*/ 0 h 438"/>
                <a:gd name="T48" fmla="*/ 0 w 327"/>
                <a:gd name="T49" fmla="*/ 0 h 438"/>
                <a:gd name="T50" fmla="*/ 0 w 327"/>
                <a:gd name="T51" fmla="*/ 0 h 438"/>
                <a:gd name="T52" fmla="*/ 0 w 327"/>
                <a:gd name="T53" fmla="*/ 0 h 438"/>
                <a:gd name="T54" fmla="*/ 0 w 327"/>
                <a:gd name="T55" fmla="*/ 0 h 438"/>
                <a:gd name="T56" fmla="*/ 0 w 327"/>
                <a:gd name="T57" fmla="*/ 0 h 438"/>
                <a:gd name="T58" fmla="*/ 0 w 327"/>
                <a:gd name="T59" fmla="*/ 0 h 438"/>
                <a:gd name="T60" fmla="*/ 0 w 327"/>
                <a:gd name="T61" fmla="*/ 0 h 438"/>
                <a:gd name="T62" fmla="*/ 0 w 327"/>
                <a:gd name="T63" fmla="*/ 0 h 438"/>
                <a:gd name="T64" fmla="*/ 0 w 327"/>
                <a:gd name="T65" fmla="*/ 0 h 438"/>
                <a:gd name="T66" fmla="*/ 0 w 327"/>
                <a:gd name="T67" fmla="*/ 0 h 438"/>
                <a:gd name="T68" fmla="*/ 0 w 327"/>
                <a:gd name="T69" fmla="*/ 0 h 438"/>
                <a:gd name="T70" fmla="*/ 0 w 327"/>
                <a:gd name="T71" fmla="*/ 0 h 438"/>
                <a:gd name="T72" fmla="*/ 0 w 327"/>
                <a:gd name="T73" fmla="*/ 0 h 43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27" h="438">
                  <a:moveTo>
                    <a:pt x="327" y="22"/>
                  </a:moveTo>
                  <a:lnTo>
                    <a:pt x="304" y="46"/>
                  </a:lnTo>
                  <a:lnTo>
                    <a:pt x="282" y="70"/>
                  </a:lnTo>
                  <a:lnTo>
                    <a:pt x="261" y="96"/>
                  </a:lnTo>
                  <a:lnTo>
                    <a:pt x="239" y="122"/>
                  </a:lnTo>
                  <a:lnTo>
                    <a:pt x="219" y="147"/>
                  </a:lnTo>
                  <a:lnTo>
                    <a:pt x="198" y="173"/>
                  </a:lnTo>
                  <a:lnTo>
                    <a:pt x="178" y="199"/>
                  </a:lnTo>
                  <a:lnTo>
                    <a:pt x="159" y="226"/>
                  </a:lnTo>
                  <a:lnTo>
                    <a:pt x="139" y="251"/>
                  </a:lnTo>
                  <a:lnTo>
                    <a:pt x="120" y="278"/>
                  </a:lnTo>
                  <a:lnTo>
                    <a:pt x="100" y="305"/>
                  </a:lnTo>
                  <a:lnTo>
                    <a:pt x="81" y="331"/>
                  </a:lnTo>
                  <a:lnTo>
                    <a:pt x="61" y="358"/>
                  </a:lnTo>
                  <a:lnTo>
                    <a:pt x="40" y="385"/>
                  </a:lnTo>
                  <a:lnTo>
                    <a:pt x="20" y="411"/>
                  </a:lnTo>
                  <a:lnTo>
                    <a:pt x="0" y="438"/>
                  </a:lnTo>
                  <a:lnTo>
                    <a:pt x="9" y="417"/>
                  </a:lnTo>
                  <a:lnTo>
                    <a:pt x="20" y="394"/>
                  </a:lnTo>
                  <a:lnTo>
                    <a:pt x="33" y="370"/>
                  </a:lnTo>
                  <a:lnTo>
                    <a:pt x="48" y="343"/>
                  </a:lnTo>
                  <a:lnTo>
                    <a:pt x="65" y="316"/>
                  </a:lnTo>
                  <a:lnTo>
                    <a:pt x="82" y="286"/>
                  </a:lnTo>
                  <a:lnTo>
                    <a:pt x="101" y="257"/>
                  </a:lnTo>
                  <a:lnTo>
                    <a:pt x="121" y="226"/>
                  </a:lnTo>
                  <a:lnTo>
                    <a:pt x="143" y="196"/>
                  </a:lnTo>
                  <a:lnTo>
                    <a:pt x="165" y="165"/>
                  </a:lnTo>
                  <a:lnTo>
                    <a:pt x="188" y="134"/>
                  </a:lnTo>
                  <a:lnTo>
                    <a:pt x="211" y="105"/>
                  </a:lnTo>
                  <a:lnTo>
                    <a:pt x="235" y="77"/>
                  </a:lnTo>
                  <a:lnTo>
                    <a:pt x="259" y="49"/>
                  </a:lnTo>
                  <a:lnTo>
                    <a:pt x="284" y="23"/>
                  </a:lnTo>
                  <a:lnTo>
                    <a:pt x="308" y="0"/>
                  </a:lnTo>
                  <a:lnTo>
                    <a:pt x="316" y="0"/>
                  </a:lnTo>
                  <a:lnTo>
                    <a:pt x="323" y="3"/>
                  </a:lnTo>
                  <a:lnTo>
                    <a:pt x="327" y="9"/>
                  </a:lnTo>
                  <a:lnTo>
                    <a:pt x="327" y="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0" name="Freeform 115"/>
            <p:cNvSpPr>
              <a:spLocks/>
            </p:cNvSpPr>
            <p:nvPr/>
          </p:nvSpPr>
          <p:spPr bwMode="auto">
            <a:xfrm>
              <a:off x="766" y="2481"/>
              <a:ext cx="133" cy="164"/>
            </a:xfrm>
            <a:custGeom>
              <a:avLst/>
              <a:gdLst>
                <a:gd name="T0" fmla="*/ 1 w 400"/>
                <a:gd name="T1" fmla="*/ 0 h 494"/>
                <a:gd name="T2" fmla="*/ 1 w 400"/>
                <a:gd name="T3" fmla="*/ 0 h 494"/>
                <a:gd name="T4" fmla="*/ 1 w 400"/>
                <a:gd name="T5" fmla="*/ 0 h 494"/>
                <a:gd name="T6" fmla="*/ 0 w 400"/>
                <a:gd name="T7" fmla="*/ 0 h 494"/>
                <a:gd name="T8" fmla="*/ 0 w 400"/>
                <a:gd name="T9" fmla="*/ 0 h 494"/>
                <a:gd name="T10" fmla="*/ 0 w 400"/>
                <a:gd name="T11" fmla="*/ 0 h 494"/>
                <a:gd name="T12" fmla="*/ 0 w 400"/>
                <a:gd name="T13" fmla="*/ 0 h 494"/>
                <a:gd name="T14" fmla="*/ 0 w 400"/>
                <a:gd name="T15" fmla="*/ 0 h 494"/>
                <a:gd name="T16" fmla="*/ 0 w 400"/>
                <a:gd name="T17" fmla="*/ 0 h 494"/>
                <a:gd name="T18" fmla="*/ 0 w 400"/>
                <a:gd name="T19" fmla="*/ 0 h 494"/>
                <a:gd name="T20" fmla="*/ 0 w 400"/>
                <a:gd name="T21" fmla="*/ 0 h 494"/>
                <a:gd name="T22" fmla="*/ 0 w 400"/>
                <a:gd name="T23" fmla="*/ 1 h 494"/>
                <a:gd name="T24" fmla="*/ 0 w 400"/>
                <a:gd name="T25" fmla="*/ 1 h 494"/>
                <a:gd name="T26" fmla="*/ 0 w 400"/>
                <a:gd name="T27" fmla="*/ 1 h 494"/>
                <a:gd name="T28" fmla="*/ 0 w 400"/>
                <a:gd name="T29" fmla="*/ 1 h 494"/>
                <a:gd name="T30" fmla="*/ 0 w 400"/>
                <a:gd name="T31" fmla="*/ 1 h 494"/>
                <a:gd name="T32" fmla="*/ 0 w 400"/>
                <a:gd name="T33" fmla="*/ 1 h 494"/>
                <a:gd name="T34" fmla="*/ 0 w 400"/>
                <a:gd name="T35" fmla="*/ 1 h 494"/>
                <a:gd name="T36" fmla="*/ 0 w 400"/>
                <a:gd name="T37" fmla="*/ 1 h 494"/>
                <a:gd name="T38" fmla="*/ 0 w 400"/>
                <a:gd name="T39" fmla="*/ 1 h 494"/>
                <a:gd name="T40" fmla="*/ 0 w 400"/>
                <a:gd name="T41" fmla="*/ 1 h 494"/>
                <a:gd name="T42" fmla="*/ 0 w 400"/>
                <a:gd name="T43" fmla="*/ 0 h 494"/>
                <a:gd name="T44" fmla="*/ 0 w 400"/>
                <a:gd name="T45" fmla="*/ 0 h 494"/>
                <a:gd name="T46" fmla="*/ 0 w 400"/>
                <a:gd name="T47" fmla="*/ 0 h 494"/>
                <a:gd name="T48" fmla="*/ 0 w 400"/>
                <a:gd name="T49" fmla="*/ 0 h 494"/>
                <a:gd name="T50" fmla="*/ 0 w 400"/>
                <a:gd name="T51" fmla="*/ 0 h 494"/>
                <a:gd name="T52" fmla="*/ 0 w 400"/>
                <a:gd name="T53" fmla="*/ 0 h 494"/>
                <a:gd name="T54" fmla="*/ 0 w 400"/>
                <a:gd name="T55" fmla="*/ 0 h 494"/>
                <a:gd name="T56" fmla="*/ 0 w 400"/>
                <a:gd name="T57" fmla="*/ 0 h 494"/>
                <a:gd name="T58" fmla="*/ 0 w 400"/>
                <a:gd name="T59" fmla="*/ 0 h 494"/>
                <a:gd name="T60" fmla="*/ 0 w 400"/>
                <a:gd name="T61" fmla="*/ 0 h 494"/>
                <a:gd name="T62" fmla="*/ 1 w 400"/>
                <a:gd name="T63" fmla="*/ 0 h 494"/>
                <a:gd name="T64" fmla="*/ 1 w 400"/>
                <a:gd name="T65" fmla="*/ 0 h 494"/>
                <a:gd name="T66" fmla="*/ 1 w 400"/>
                <a:gd name="T67" fmla="*/ 0 h 4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388" y="17"/>
                  </a:lnTo>
                  <a:lnTo>
                    <a:pt x="369" y="42"/>
                  </a:lnTo>
                  <a:lnTo>
                    <a:pt x="346" y="72"/>
                  </a:lnTo>
                  <a:lnTo>
                    <a:pt x="320" y="105"/>
                  </a:lnTo>
                  <a:lnTo>
                    <a:pt x="290" y="143"/>
                  </a:lnTo>
                  <a:lnTo>
                    <a:pt x="258" y="182"/>
                  </a:lnTo>
                  <a:lnTo>
                    <a:pt x="226" y="224"/>
                  </a:lnTo>
                  <a:lnTo>
                    <a:pt x="192" y="266"/>
                  </a:lnTo>
                  <a:lnTo>
                    <a:pt x="158" y="308"/>
                  </a:lnTo>
                  <a:lnTo>
                    <a:pt x="126" y="347"/>
                  </a:lnTo>
                  <a:lnTo>
                    <a:pt x="96" y="385"/>
                  </a:lnTo>
                  <a:lnTo>
                    <a:pt x="67" y="417"/>
                  </a:lnTo>
                  <a:lnTo>
                    <a:pt x="43" y="447"/>
                  </a:lnTo>
                  <a:lnTo>
                    <a:pt x="23" y="470"/>
                  </a:lnTo>
                  <a:lnTo>
                    <a:pt x="9" y="486"/>
                  </a:lnTo>
                  <a:lnTo>
                    <a:pt x="0" y="494"/>
                  </a:lnTo>
                  <a:lnTo>
                    <a:pt x="15" y="469"/>
                  </a:lnTo>
                  <a:lnTo>
                    <a:pt x="35" y="438"/>
                  </a:lnTo>
                  <a:lnTo>
                    <a:pt x="58" y="405"/>
                  </a:lnTo>
                  <a:lnTo>
                    <a:pt x="84" y="370"/>
                  </a:lnTo>
                  <a:lnTo>
                    <a:pt x="111" y="332"/>
                  </a:lnTo>
                  <a:lnTo>
                    <a:pt x="140" y="293"/>
                  </a:lnTo>
                  <a:lnTo>
                    <a:pt x="170" y="255"/>
                  </a:lnTo>
                  <a:lnTo>
                    <a:pt x="201" y="216"/>
                  </a:lnTo>
                  <a:lnTo>
                    <a:pt x="231" y="178"/>
                  </a:lnTo>
                  <a:lnTo>
                    <a:pt x="261" y="143"/>
                  </a:lnTo>
                  <a:lnTo>
                    <a:pt x="288" y="109"/>
                  </a:lnTo>
                  <a:lnTo>
                    <a:pt x="313" y="78"/>
                  </a:lnTo>
                  <a:lnTo>
                    <a:pt x="336" y="51"/>
                  </a:lnTo>
                  <a:lnTo>
                    <a:pt x="355" y="30"/>
                  </a:lnTo>
                  <a:lnTo>
                    <a:pt x="372" y="12"/>
                  </a:lnTo>
                  <a:lnTo>
                    <a:pt x="382" y="0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1" name="Freeform 116"/>
            <p:cNvSpPr>
              <a:spLocks/>
            </p:cNvSpPr>
            <p:nvPr/>
          </p:nvSpPr>
          <p:spPr bwMode="auto">
            <a:xfrm>
              <a:off x="770" y="2500"/>
              <a:ext cx="158" cy="167"/>
            </a:xfrm>
            <a:custGeom>
              <a:avLst/>
              <a:gdLst>
                <a:gd name="T0" fmla="*/ 0 w 473"/>
                <a:gd name="T1" fmla="*/ 1 h 500"/>
                <a:gd name="T2" fmla="*/ 0 w 473"/>
                <a:gd name="T3" fmla="*/ 1 h 500"/>
                <a:gd name="T4" fmla="*/ 0 w 473"/>
                <a:gd name="T5" fmla="*/ 1 h 500"/>
                <a:gd name="T6" fmla="*/ 0 w 473"/>
                <a:gd name="T7" fmla="*/ 1 h 500"/>
                <a:gd name="T8" fmla="*/ 0 w 473"/>
                <a:gd name="T9" fmla="*/ 1 h 500"/>
                <a:gd name="T10" fmla="*/ 0 w 473"/>
                <a:gd name="T11" fmla="*/ 1 h 500"/>
                <a:gd name="T12" fmla="*/ 0 w 473"/>
                <a:gd name="T13" fmla="*/ 1 h 500"/>
                <a:gd name="T14" fmla="*/ 0 w 473"/>
                <a:gd name="T15" fmla="*/ 0 h 500"/>
                <a:gd name="T16" fmla="*/ 0 w 473"/>
                <a:gd name="T17" fmla="*/ 0 h 500"/>
                <a:gd name="T18" fmla="*/ 0 w 473"/>
                <a:gd name="T19" fmla="*/ 0 h 500"/>
                <a:gd name="T20" fmla="*/ 0 w 473"/>
                <a:gd name="T21" fmla="*/ 0 h 500"/>
                <a:gd name="T22" fmla="*/ 0 w 473"/>
                <a:gd name="T23" fmla="*/ 0 h 500"/>
                <a:gd name="T24" fmla="*/ 0 w 473"/>
                <a:gd name="T25" fmla="*/ 0 h 500"/>
                <a:gd name="T26" fmla="*/ 0 w 473"/>
                <a:gd name="T27" fmla="*/ 0 h 500"/>
                <a:gd name="T28" fmla="*/ 0 w 473"/>
                <a:gd name="T29" fmla="*/ 0 h 500"/>
                <a:gd name="T30" fmla="*/ 1 w 473"/>
                <a:gd name="T31" fmla="*/ 0 h 500"/>
                <a:gd name="T32" fmla="*/ 1 w 473"/>
                <a:gd name="T33" fmla="*/ 0 h 500"/>
                <a:gd name="T34" fmla="*/ 1 w 473"/>
                <a:gd name="T35" fmla="*/ 0 h 500"/>
                <a:gd name="T36" fmla="*/ 1 w 473"/>
                <a:gd name="T37" fmla="*/ 0 h 500"/>
                <a:gd name="T38" fmla="*/ 1 w 473"/>
                <a:gd name="T39" fmla="*/ 0 h 500"/>
                <a:gd name="T40" fmla="*/ 1 w 473"/>
                <a:gd name="T41" fmla="*/ 0 h 500"/>
                <a:gd name="T42" fmla="*/ 1 w 473"/>
                <a:gd name="T43" fmla="*/ 0 h 500"/>
                <a:gd name="T44" fmla="*/ 1 w 473"/>
                <a:gd name="T45" fmla="*/ 0 h 500"/>
                <a:gd name="T46" fmla="*/ 1 w 473"/>
                <a:gd name="T47" fmla="*/ 0 h 500"/>
                <a:gd name="T48" fmla="*/ 1 w 473"/>
                <a:gd name="T49" fmla="*/ 0 h 500"/>
                <a:gd name="T50" fmla="*/ 0 w 473"/>
                <a:gd name="T51" fmla="*/ 0 h 500"/>
                <a:gd name="T52" fmla="*/ 0 w 473"/>
                <a:gd name="T53" fmla="*/ 0 h 500"/>
                <a:gd name="T54" fmla="*/ 0 w 473"/>
                <a:gd name="T55" fmla="*/ 0 h 500"/>
                <a:gd name="T56" fmla="*/ 0 w 473"/>
                <a:gd name="T57" fmla="*/ 0 h 500"/>
                <a:gd name="T58" fmla="*/ 0 w 473"/>
                <a:gd name="T59" fmla="*/ 0 h 500"/>
                <a:gd name="T60" fmla="*/ 0 w 473"/>
                <a:gd name="T61" fmla="*/ 1 h 500"/>
                <a:gd name="T62" fmla="*/ 0 w 473"/>
                <a:gd name="T63" fmla="*/ 1 h 500"/>
                <a:gd name="T64" fmla="*/ 0 w 473"/>
                <a:gd name="T65" fmla="*/ 1 h 500"/>
                <a:gd name="T66" fmla="*/ 0 w 473"/>
                <a:gd name="T67" fmla="*/ 1 h 500"/>
                <a:gd name="T68" fmla="*/ 0 w 473"/>
                <a:gd name="T69" fmla="*/ 1 h 500"/>
                <a:gd name="T70" fmla="*/ 0 w 473"/>
                <a:gd name="T71" fmla="*/ 1 h 50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73" h="500">
                  <a:moveTo>
                    <a:pt x="31" y="483"/>
                  </a:moveTo>
                  <a:lnTo>
                    <a:pt x="0" y="500"/>
                  </a:lnTo>
                  <a:lnTo>
                    <a:pt x="16" y="475"/>
                  </a:lnTo>
                  <a:lnTo>
                    <a:pt x="45" y="449"/>
                  </a:lnTo>
                  <a:lnTo>
                    <a:pt x="72" y="422"/>
                  </a:lnTo>
                  <a:lnTo>
                    <a:pt x="100" y="395"/>
                  </a:lnTo>
                  <a:lnTo>
                    <a:pt x="127" y="365"/>
                  </a:lnTo>
                  <a:lnTo>
                    <a:pt x="154" y="337"/>
                  </a:lnTo>
                  <a:lnTo>
                    <a:pt x="181" y="307"/>
                  </a:lnTo>
                  <a:lnTo>
                    <a:pt x="208" y="276"/>
                  </a:lnTo>
                  <a:lnTo>
                    <a:pt x="235" y="246"/>
                  </a:lnTo>
                  <a:lnTo>
                    <a:pt x="262" y="215"/>
                  </a:lnTo>
                  <a:lnTo>
                    <a:pt x="289" y="184"/>
                  </a:lnTo>
                  <a:lnTo>
                    <a:pt x="316" y="153"/>
                  </a:lnTo>
                  <a:lnTo>
                    <a:pt x="342" y="122"/>
                  </a:lnTo>
                  <a:lnTo>
                    <a:pt x="369" y="91"/>
                  </a:lnTo>
                  <a:lnTo>
                    <a:pt x="396" y="61"/>
                  </a:lnTo>
                  <a:lnTo>
                    <a:pt x="422" y="30"/>
                  </a:lnTo>
                  <a:lnTo>
                    <a:pt x="449" y="0"/>
                  </a:lnTo>
                  <a:lnTo>
                    <a:pt x="473" y="10"/>
                  </a:lnTo>
                  <a:lnTo>
                    <a:pt x="470" y="17"/>
                  </a:lnTo>
                  <a:lnTo>
                    <a:pt x="458" y="33"/>
                  </a:lnTo>
                  <a:lnTo>
                    <a:pt x="439" y="56"/>
                  </a:lnTo>
                  <a:lnTo>
                    <a:pt x="414" y="85"/>
                  </a:lnTo>
                  <a:lnTo>
                    <a:pt x="383" y="119"/>
                  </a:lnTo>
                  <a:lnTo>
                    <a:pt x="347" y="158"/>
                  </a:lnTo>
                  <a:lnTo>
                    <a:pt x="310" y="199"/>
                  </a:lnTo>
                  <a:lnTo>
                    <a:pt x="269" y="242"/>
                  </a:lnTo>
                  <a:lnTo>
                    <a:pt x="228" y="284"/>
                  </a:lnTo>
                  <a:lnTo>
                    <a:pt x="189" y="326"/>
                  </a:lnTo>
                  <a:lnTo>
                    <a:pt x="151" y="365"/>
                  </a:lnTo>
                  <a:lnTo>
                    <a:pt x="116" y="400"/>
                  </a:lnTo>
                  <a:lnTo>
                    <a:pt x="87" y="431"/>
                  </a:lnTo>
                  <a:lnTo>
                    <a:pt x="61" y="456"/>
                  </a:lnTo>
                  <a:lnTo>
                    <a:pt x="42" y="473"/>
                  </a:lnTo>
                  <a:lnTo>
                    <a:pt x="31" y="48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2" name="Freeform 117"/>
            <p:cNvSpPr>
              <a:spLocks/>
            </p:cNvSpPr>
            <p:nvPr/>
          </p:nvSpPr>
          <p:spPr bwMode="auto">
            <a:xfrm>
              <a:off x="800" y="2511"/>
              <a:ext cx="146" cy="142"/>
            </a:xfrm>
            <a:custGeom>
              <a:avLst/>
              <a:gdLst>
                <a:gd name="T0" fmla="*/ 0 w 439"/>
                <a:gd name="T1" fmla="*/ 0 h 425"/>
                <a:gd name="T2" fmla="*/ 0 w 439"/>
                <a:gd name="T3" fmla="*/ 0 h 425"/>
                <a:gd name="T4" fmla="*/ 0 w 439"/>
                <a:gd name="T5" fmla="*/ 1 h 425"/>
                <a:gd name="T6" fmla="*/ 0 w 439"/>
                <a:gd name="T7" fmla="*/ 1 h 425"/>
                <a:gd name="T8" fmla="*/ 0 w 439"/>
                <a:gd name="T9" fmla="*/ 1 h 425"/>
                <a:gd name="T10" fmla="*/ 0 w 439"/>
                <a:gd name="T11" fmla="*/ 1 h 425"/>
                <a:gd name="T12" fmla="*/ 0 w 439"/>
                <a:gd name="T13" fmla="*/ 1 h 425"/>
                <a:gd name="T14" fmla="*/ 0 w 439"/>
                <a:gd name="T15" fmla="*/ 1 h 425"/>
                <a:gd name="T16" fmla="*/ 0 w 439"/>
                <a:gd name="T17" fmla="*/ 1 h 425"/>
                <a:gd name="T18" fmla="*/ 0 w 439"/>
                <a:gd name="T19" fmla="*/ 1 h 425"/>
                <a:gd name="T20" fmla="*/ 0 w 439"/>
                <a:gd name="T21" fmla="*/ 1 h 425"/>
                <a:gd name="T22" fmla="*/ 0 w 439"/>
                <a:gd name="T23" fmla="*/ 1 h 425"/>
                <a:gd name="T24" fmla="*/ 0 w 439"/>
                <a:gd name="T25" fmla="*/ 1 h 425"/>
                <a:gd name="T26" fmla="*/ 0 w 439"/>
                <a:gd name="T27" fmla="*/ 0 h 425"/>
                <a:gd name="T28" fmla="*/ 0 w 439"/>
                <a:gd name="T29" fmla="*/ 0 h 425"/>
                <a:gd name="T30" fmla="*/ 0 w 439"/>
                <a:gd name="T31" fmla="*/ 0 h 425"/>
                <a:gd name="T32" fmla="*/ 0 w 439"/>
                <a:gd name="T33" fmla="*/ 0 h 425"/>
                <a:gd name="T34" fmla="*/ 0 w 439"/>
                <a:gd name="T35" fmla="*/ 0 h 425"/>
                <a:gd name="T36" fmla="*/ 0 w 439"/>
                <a:gd name="T37" fmla="*/ 0 h 425"/>
                <a:gd name="T38" fmla="*/ 0 w 439"/>
                <a:gd name="T39" fmla="*/ 0 h 425"/>
                <a:gd name="T40" fmla="*/ 0 w 439"/>
                <a:gd name="T41" fmla="*/ 0 h 425"/>
                <a:gd name="T42" fmla="*/ 0 w 439"/>
                <a:gd name="T43" fmla="*/ 0 h 425"/>
                <a:gd name="T44" fmla="*/ 1 w 439"/>
                <a:gd name="T45" fmla="*/ 0 h 425"/>
                <a:gd name="T46" fmla="*/ 1 w 439"/>
                <a:gd name="T47" fmla="*/ 0 h 425"/>
                <a:gd name="T48" fmla="*/ 1 w 439"/>
                <a:gd name="T49" fmla="*/ 0 h 425"/>
                <a:gd name="T50" fmla="*/ 1 w 439"/>
                <a:gd name="T51" fmla="*/ 0 h 425"/>
                <a:gd name="T52" fmla="*/ 1 w 439"/>
                <a:gd name="T53" fmla="*/ 0 h 425"/>
                <a:gd name="T54" fmla="*/ 1 w 439"/>
                <a:gd name="T55" fmla="*/ 0 h 425"/>
                <a:gd name="T56" fmla="*/ 1 w 439"/>
                <a:gd name="T57" fmla="*/ 0 h 425"/>
                <a:gd name="T58" fmla="*/ 1 w 439"/>
                <a:gd name="T59" fmla="*/ 0 h 425"/>
                <a:gd name="T60" fmla="*/ 1 w 439"/>
                <a:gd name="T61" fmla="*/ 0 h 425"/>
                <a:gd name="T62" fmla="*/ 1 w 439"/>
                <a:gd name="T63" fmla="*/ 0 h 425"/>
                <a:gd name="T64" fmla="*/ 0 w 439"/>
                <a:gd name="T65" fmla="*/ 0 h 425"/>
                <a:gd name="T66" fmla="*/ 0 w 439"/>
                <a:gd name="T67" fmla="*/ 0 h 425"/>
                <a:gd name="T68" fmla="*/ 0 w 439"/>
                <a:gd name="T69" fmla="*/ 0 h 425"/>
                <a:gd name="T70" fmla="*/ 0 w 439"/>
                <a:gd name="T71" fmla="*/ 0 h 425"/>
                <a:gd name="T72" fmla="*/ 0 w 439"/>
                <a:gd name="T73" fmla="*/ 0 h 425"/>
                <a:gd name="T74" fmla="*/ 0 w 439"/>
                <a:gd name="T75" fmla="*/ 0 h 425"/>
                <a:gd name="T76" fmla="*/ 0 w 439"/>
                <a:gd name="T77" fmla="*/ 0 h 425"/>
                <a:gd name="T78" fmla="*/ 0 w 439"/>
                <a:gd name="T79" fmla="*/ 0 h 425"/>
                <a:gd name="T80" fmla="*/ 0 w 439"/>
                <a:gd name="T81" fmla="*/ 0 h 425"/>
                <a:gd name="T82" fmla="*/ 0 w 439"/>
                <a:gd name="T83" fmla="*/ 0 h 425"/>
                <a:gd name="T84" fmla="*/ 0 w 439"/>
                <a:gd name="T85" fmla="*/ 0 h 425"/>
                <a:gd name="T86" fmla="*/ 0 w 439"/>
                <a:gd name="T87" fmla="*/ 0 h 425"/>
                <a:gd name="T88" fmla="*/ 0 w 439"/>
                <a:gd name="T89" fmla="*/ 0 h 4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39" h="425">
                  <a:moveTo>
                    <a:pt x="107" y="338"/>
                  </a:moveTo>
                  <a:lnTo>
                    <a:pt x="93" y="351"/>
                  </a:lnTo>
                  <a:lnTo>
                    <a:pt x="81" y="365"/>
                  </a:lnTo>
                  <a:lnTo>
                    <a:pt x="69" y="378"/>
                  </a:lnTo>
                  <a:lnTo>
                    <a:pt x="56" y="392"/>
                  </a:lnTo>
                  <a:lnTo>
                    <a:pt x="43" y="402"/>
                  </a:lnTo>
                  <a:lnTo>
                    <a:pt x="30" y="413"/>
                  </a:lnTo>
                  <a:lnTo>
                    <a:pt x="15" y="421"/>
                  </a:lnTo>
                  <a:lnTo>
                    <a:pt x="0" y="425"/>
                  </a:lnTo>
                  <a:lnTo>
                    <a:pt x="6" y="419"/>
                  </a:lnTo>
                  <a:lnTo>
                    <a:pt x="16" y="406"/>
                  </a:lnTo>
                  <a:lnTo>
                    <a:pt x="33" y="388"/>
                  </a:lnTo>
                  <a:lnTo>
                    <a:pt x="54" y="366"/>
                  </a:lnTo>
                  <a:lnTo>
                    <a:pt x="80" y="339"/>
                  </a:lnTo>
                  <a:lnTo>
                    <a:pt x="110" y="311"/>
                  </a:lnTo>
                  <a:lnTo>
                    <a:pt x="141" y="278"/>
                  </a:lnTo>
                  <a:lnTo>
                    <a:pt x="175" y="246"/>
                  </a:lnTo>
                  <a:lnTo>
                    <a:pt x="208" y="211"/>
                  </a:lnTo>
                  <a:lnTo>
                    <a:pt x="244" y="175"/>
                  </a:lnTo>
                  <a:lnTo>
                    <a:pt x="277" y="142"/>
                  </a:lnTo>
                  <a:lnTo>
                    <a:pt x="310" y="109"/>
                  </a:lnTo>
                  <a:lnTo>
                    <a:pt x="339" y="77"/>
                  </a:lnTo>
                  <a:lnTo>
                    <a:pt x="368" y="48"/>
                  </a:lnTo>
                  <a:lnTo>
                    <a:pt x="392" y="23"/>
                  </a:lnTo>
                  <a:lnTo>
                    <a:pt x="411" y="1"/>
                  </a:lnTo>
                  <a:lnTo>
                    <a:pt x="422" y="0"/>
                  </a:lnTo>
                  <a:lnTo>
                    <a:pt x="431" y="2"/>
                  </a:lnTo>
                  <a:lnTo>
                    <a:pt x="439" y="9"/>
                  </a:lnTo>
                  <a:lnTo>
                    <a:pt x="439" y="20"/>
                  </a:lnTo>
                  <a:lnTo>
                    <a:pt x="421" y="40"/>
                  </a:lnTo>
                  <a:lnTo>
                    <a:pt x="402" y="61"/>
                  </a:lnTo>
                  <a:lnTo>
                    <a:pt x="383" y="81"/>
                  </a:lnTo>
                  <a:lnTo>
                    <a:pt x="361" y="101"/>
                  </a:lnTo>
                  <a:lnTo>
                    <a:pt x="341" y="120"/>
                  </a:lnTo>
                  <a:lnTo>
                    <a:pt x="319" y="140"/>
                  </a:lnTo>
                  <a:lnTo>
                    <a:pt x="298" y="159"/>
                  </a:lnTo>
                  <a:lnTo>
                    <a:pt x="276" y="179"/>
                  </a:lnTo>
                  <a:lnTo>
                    <a:pt x="254" y="198"/>
                  </a:lnTo>
                  <a:lnTo>
                    <a:pt x="233" y="219"/>
                  </a:lnTo>
                  <a:lnTo>
                    <a:pt x="211" y="238"/>
                  </a:lnTo>
                  <a:lnTo>
                    <a:pt x="189" y="258"/>
                  </a:lnTo>
                  <a:lnTo>
                    <a:pt x="168" y="278"/>
                  </a:lnTo>
                  <a:lnTo>
                    <a:pt x="148" y="297"/>
                  </a:lnTo>
                  <a:lnTo>
                    <a:pt x="127" y="317"/>
                  </a:lnTo>
                  <a:lnTo>
                    <a:pt x="107" y="3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3" name="Freeform 118"/>
            <p:cNvSpPr>
              <a:spLocks/>
            </p:cNvSpPr>
            <p:nvPr/>
          </p:nvSpPr>
          <p:spPr bwMode="auto">
            <a:xfrm>
              <a:off x="838" y="2523"/>
              <a:ext cx="119" cy="113"/>
            </a:xfrm>
            <a:custGeom>
              <a:avLst/>
              <a:gdLst>
                <a:gd name="T0" fmla="*/ 0 w 358"/>
                <a:gd name="T1" fmla="*/ 0 h 339"/>
                <a:gd name="T2" fmla="*/ 0 w 358"/>
                <a:gd name="T3" fmla="*/ 0 h 339"/>
                <a:gd name="T4" fmla="*/ 0 w 358"/>
                <a:gd name="T5" fmla="*/ 0 h 339"/>
                <a:gd name="T6" fmla="*/ 0 w 358"/>
                <a:gd name="T7" fmla="*/ 0 h 339"/>
                <a:gd name="T8" fmla="*/ 0 w 358"/>
                <a:gd name="T9" fmla="*/ 0 h 339"/>
                <a:gd name="T10" fmla="*/ 0 w 358"/>
                <a:gd name="T11" fmla="*/ 0 h 339"/>
                <a:gd name="T12" fmla="*/ 0 w 358"/>
                <a:gd name="T13" fmla="*/ 0 h 339"/>
                <a:gd name="T14" fmla="*/ 0 w 358"/>
                <a:gd name="T15" fmla="*/ 0 h 339"/>
                <a:gd name="T16" fmla="*/ 0 w 358"/>
                <a:gd name="T17" fmla="*/ 0 h 339"/>
                <a:gd name="T18" fmla="*/ 0 w 358"/>
                <a:gd name="T19" fmla="*/ 0 h 339"/>
                <a:gd name="T20" fmla="*/ 0 w 358"/>
                <a:gd name="T21" fmla="*/ 0 h 339"/>
                <a:gd name="T22" fmla="*/ 0 w 358"/>
                <a:gd name="T23" fmla="*/ 0 h 339"/>
                <a:gd name="T24" fmla="*/ 0 w 358"/>
                <a:gd name="T25" fmla="*/ 0 h 339"/>
                <a:gd name="T26" fmla="*/ 0 w 358"/>
                <a:gd name="T27" fmla="*/ 0 h 339"/>
                <a:gd name="T28" fmla="*/ 0 w 358"/>
                <a:gd name="T29" fmla="*/ 0 h 339"/>
                <a:gd name="T30" fmla="*/ 0 w 358"/>
                <a:gd name="T31" fmla="*/ 0 h 339"/>
                <a:gd name="T32" fmla="*/ 0 w 358"/>
                <a:gd name="T33" fmla="*/ 0 h 339"/>
                <a:gd name="T34" fmla="*/ 0 w 358"/>
                <a:gd name="T35" fmla="*/ 0 h 339"/>
                <a:gd name="T36" fmla="*/ 0 w 358"/>
                <a:gd name="T37" fmla="*/ 0 h 339"/>
                <a:gd name="T38" fmla="*/ 0 w 358"/>
                <a:gd name="T39" fmla="*/ 0 h 339"/>
                <a:gd name="T40" fmla="*/ 0 w 358"/>
                <a:gd name="T41" fmla="*/ 0 h 339"/>
                <a:gd name="T42" fmla="*/ 0 w 358"/>
                <a:gd name="T43" fmla="*/ 0 h 339"/>
                <a:gd name="T44" fmla="*/ 0 w 358"/>
                <a:gd name="T45" fmla="*/ 0 h 339"/>
                <a:gd name="T46" fmla="*/ 0 w 358"/>
                <a:gd name="T47" fmla="*/ 0 h 339"/>
                <a:gd name="T48" fmla="*/ 0 w 358"/>
                <a:gd name="T49" fmla="*/ 0 h 339"/>
                <a:gd name="T50" fmla="*/ 0 w 358"/>
                <a:gd name="T51" fmla="*/ 0 h 339"/>
                <a:gd name="T52" fmla="*/ 0 w 358"/>
                <a:gd name="T53" fmla="*/ 0 h 339"/>
                <a:gd name="T54" fmla="*/ 0 w 358"/>
                <a:gd name="T55" fmla="*/ 0 h 339"/>
                <a:gd name="T56" fmla="*/ 0 w 358"/>
                <a:gd name="T57" fmla="*/ 0 h 339"/>
                <a:gd name="T58" fmla="*/ 0 w 358"/>
                <a:gd name="T59" fmla="*/ 0 h 339"/>
                <a:gd name="T60" fmla="*/ 0 w 358"/>
                <a:gd name="T61" fmla="*/ 0 h 339"/>
                <a:gd name="T62" fmla="*/ 0 w 358"/>
                <a:gd name="T63" fmla="*/ 0 h 339"/>
                <a:gd name="T64" fmla="*/ 0 w 358"/>
                <a:gd name="T65" fmla="*/ 0 h 339"/>
                <a:gd name="T66" fmla="*/ 0 w 358"/>
                <a:gd name="T67" fmla="*/ 0 h 339"/>
                <a:gd name="T68" fmla="*/ 0 w 358"/>
                <a:gd name="T69" fmla="*/ 0 h 339"/>
                <a:gd name="T70" fmla="*/ 0 w 358"/>
                <a:gd name="T71" fmla="*/ 0 h 339"/>
                <a:gd name="T72" fmla="*/ 0 w 358"/>
                <a:gd name="T73" fmla="*/ 0 h 339"/>
                <a:gd name="T74" fmla="*/ 0 w 358"/>
                <a:gd name="T75" fmla="*/ 0 h 339"/>
                <a:gd name="T76" fmla="*/ 0 w 358"/>
                <a:gd name="T77" fmla="*/ 0 h 339"/>
                <a:gd name="T78" fmla="*/ 0 w 358"/>
                <a:gd name="T79" fmla="*/ 0 h 339"/>
                <a:gd name="T80" fmla="*/ 0 w 358"/>
                <a:gd name="T81" fmla="*/ 0 h 339"/>
                <a:gd name="T82" fmla="*/ 0 w 358"/>
                <a:gd name="T83" fmla="*/ 0 h 339"/>
                <a:gd name="T84" fmla="*/ 0 w 358"/>
                <a:gd name="T85" fmla="*/ 0 h 339"/>
                <a:gd name="T86" fmla="*/ 0 w 358"/>
                <a:gd name="T87" fmla="*/ 0 h 339"/>
                <a:gd name="T88" fmla="*/ 0 w 358"/>
                <a:gd name="T89" fmla="*/ 0 h 33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58" h="339">
                  <a:moveTo>
                    <a:pt x="0" y="339"/>
                  </a:moveTo>
                  <a:lnTo>
                    <a:pt x="24" y="322"/>
                  </a:lnTo>
                  <a:lnTo>
                    <a:pt x="48" y="305"/>
                  </a:lnTo>
                  <a:lnTo>
                    <a:pt x="71" y="286"/>
                  </a:lnTo>
                  <a:lnTo>
                    <a:pt x="96" y="267"/>
                  </a:lnTo>
                  <a:lnTo>
                    <a:pt x="119" y="247"/>
                  </a:lnTo>
                  <a:lnTo>
                    <a:pt x="142" y="227"/>
                  </a:lnTo>
                  <a:lnTo>
                    <a:pt x="165" y="205"/>
                  </a:lnTo>
                  <a:lnTo>
                    <a:pt x="186" y="183"/>
                  </a:lnTo>
                  <a:lnTo>
                    <a:pt x="208" y="162"/>
                  </a:lnTo>
                  <a:lnTo>
                    <a:pt x="231" y="140"/>
                  </a:lnTo>
                  <a:lnTo>
                    <a:pt x="253" y="118"/>
                  </a:lnTo>
                  <a:lnTo>
                    <a:pt x="274" y="95"/>
                  </a:lnTo>
                  <a:lnTo>
                    <a:pt x="294" y="74"/>
                  </a:lnTo>
                  <a:lnTo>
                    <a:pt x="316" y="52"/>
                  </a:lnTo>
                  <a:lnTo>
                    <a:pt x="338" y="31"/>
                  </a:lnTo>
                  <a:lnTo>
                    <a:pt x="358" y="10"/>
                  </a:lnTo>
                  <a:lnTo>
                    <a:pt x="354" y="4"/>
                  </a:lnTo>
                  <a:lnTo>
                    <a:pt x="350" y="0"/>
                  </a:lnTo>
                  <a:lnTo>
                    <a:pt x="343" y="0"/>
                  </a:lnTo>
                  <a:lnTo>
                    <a:pt x="335" y="2"/>
                  </a:lnTo>
                  <a:lnTo>
                    <a:pt x="320" y="18"/>
                  </a:lnTo>
                  <a:lnTo>
                    <a:pt x="304" y="36"/>
                  </a:lnTo>
                  <a:lnTo>
                    <a:pt x="288" y="52"/>
                  </a:lnTo>
                  <a:lnTo>
                    <a:pt x="271" y="70"/>
                  </a:lnTo>
                  <a:lnTo>
                    <a:pt x="254" y="86"/>
                  </a:lnTo>
                  <a:lnTo>
                    <a:pt x="238" y="104"/>
                  </a:lnTo>
                  <a:lnTo>
                    <a:pt x="220" y="120"/>
                  </a:lnTo>
                  <a:lnTo>
                    <a:pt x="203" y="137"/>
                  </a:lnTo>
                  <a:lnTo>
                    <a:pt x="185" y="154"/>
                  </a:lnTo>
                  <a:lnTo>
                    <a:pt x="166" y="171"/>
                  </a:lnTo>
                  <a:lnTo>
                    <a:pt x="150" y="187"/>
                  </a:lnTo>
                  <a:lnTo>
                    <a:pt x="132" y="204"/>
                  </a:lnTo>
                  <a:lnTo>
                    <a:pt x="115" y="220"/>
                  </a:lnTo>
                  <a:lnTo>
                    <a:pt x="98" y="236"/>
                  </a:lnTo>
                  <a:lnTo>
                    <a:pt x="82" y="251"/>
                  </a:lnTo>
                  <a:lnTo>
                    <a:pt x="66" y="267"/>
                  </a:lnTo>
                  <a:lnTo>
                    <a:pt x="61" y="272"/>
                  </a:lnTo>
                  <a:lnTo>
                    <a:pt x="52" y="279"/>
                  </a:lnTo>
                  <a:lnTo>
                    <a:pt x="44" y="289"/>
                  </a:lnTo>
                  <a:lnTo>
                    <a:pt x="35" y="298"/>
                  </a:lnTo>
                  <a:lnTo>
                    <a:pt x="25" y="309"/>
                  </a:lnTo>
                  <a:lnTo>
                    <a:pt x="17" y="320"/>
                  </a:lnTo>
                  <a:lnTo>
                    <a:pt x="8" y="331"/>
                  </a:lnTo>
                  <a:lnTo>
                    <a:pt x="0" y="3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4" name="Freeform 119"/>
            <p:cNvSpPr>
              <a:spLocks/>
            </p:cNvSpPr>
            <p:nvPr/>
          </p:nvSpPr>
          <p:spPr bwMode="auto">
            <a:xfrm>
              <a:off x="762" y="2490"/>
              <a:ext cx="152" cy="173"/>
            </a:xfrm>
            <a:custGeom>
              <a:avLst/>
              <a:gdLst>
                <a:gd name="T0" fmla="*/ 0 w 454"/>
                <a:gd name="T1" fmla="*/ 1 h 518"/>
                <a:gd name="T2" fmla="*/ 0 w 454"/>
                <a:gd name="T3" fmla="*/ 1 h 518"/>
                <a:gd name="T4" fmla="*/ 0 w 454"/>
                <a:gd name="T5" fmla="*/ 1 h 518"/>
                <a:gd name="T6" fmla="*/ 0 w 454"/>
                <a:gd name="T7" fmla="*/ 1 h 518"/>
                <a:gd name="T8" fmla="*/ 0 w 454"/>
                <a:gd name="T9" fmla="*/ 1 h 518"/>
                <a:gd name="T10" fmla="*/ 0 w 454"/>
                <a:gd name="T11" fmla="*/ 1 h 518"/>
                <a:gd name="T12" fmla="*/ 0 w 454"/>
                <a:gd name="T13" fmla="*/ 1 h 518"/>
                <a:gd name="T14" fmla="*/ 0 w 454"/>
                <a:gd name="T15" fmla="*/ 1 h 518"/>
                <a:gd name="T16" fmla="*/ 0 w 454"/>
                <a:gd name="T17" fmla="*/ 0 h 518"/>
                <a:gd name="T18" fmla="*/ 0 w 454"/>
                <a:gd name="T19" fmla="*/ 0 h 518"/>
                <a:gd name="T20" fmla="*/ 0 w 454"/>
                <a:gd name="T21" fmla="*/ 0 h 518"/>
                <a:gd name="T22" fmla="*/ 0 w 454"/>
                <a:gd name="T23" fmla="*/ 0 h 518"/>
                <a:gd name="T24" fmla="*/ 0 w 454"/>
                <a:gd name="T25" fmla="*/ 0 h 518"/>
                <a:gd name="T26" fmla="*/ 0 w 454"/>
                <a:gd name="T27" fmla="*/ 0 h 518"/>
                <a:gd name="T28" fmla="*/ 0 w 454"/>
                <a:gd name="T29" fmla="*/ 0 h 518"/>
                <a:gd name="T30" fmla="*/ 0 w 454"/>
                <a:gd name="T31" fmla="*/ 0 h 518"/>
                <a:gd name="T32" fmla="*/ 0 w 454"/>
                <a:gd name="T33" fmla="*/ 0 h 518"/>
                <a:gd name="T34" fmla="*/ 0 w 454"/>
                <a:gd name="T35" fmla="*/ 0 h 518"/>
                <a:gd name="T36" fmla="*/ 0 w 454"/>
                <a:gd name="T37" fmla="*/ 0 h 518"/>
                <a:gd name="T38" fmla="*/ 0 w 454"/>
                <a:gd name="T39" fmla="*/ 0 h 518"/>
                <a:gd name="T40" fmla="*/ 0 w 454"/>
                <a:gd name="T41" fmla="*/ 0 h 518"/>
                <a:gd name="T42" fmla="*/ 0 w 454"/>
                <a:gd name="T43" fmla="*/ 0 h 518"/>
                <a:gd name="T44" fmla="*/ 1 w 454"/>
                <a:gd name="T45" fmla="*/ 0 h 518"/>
                <a:gd name="T46" fmla="*/ 1 w 454"/>
                <a:gd name="T47" fmla="*/ 0 h 518"/>
                <a:gd name="T48" fmla="*/ 1 w 454"/>
                <a:gd name="T49" fmla="*/ 0 h 518"/>
                <a:gd name="T50" fmla="*/ 1 w 454"/>
                <a:gd name="T51" fmla="*/ 0 h 518"/>
                <a:gd name="T52" fmla="*/ 1 w 454"/>
                <a:gd name="T53" fmla="*/ 0 h 518"/>
                <a:gd name="T54" fmla="*/ 1 w 454"/>
                <a:gd name="T55" fmla="*/ 0 h 518"/>
                <a:gd name="T56" fmla="*/ 1 w 454"/>
                <a:gd name="T57" fmla="*/ 0 h 518"/>
                <a:gd name="T58" fmla="*/ 1 w 454"/>
                <a:gd name="T59" fmla="*/ 0 h 518"/>
                <a:gd name="T60" fmla="*/ 1 w 454"/>
                <a:gd name="T61" fmla="*/ 0 h 518"/>
                <a:gd name="T62" fmla="*/ 1 w 454"/>
                <a:gd name="T63" fmla="*/ 0 h 518"/>
                <a:gd name="T64" fmla="*/ 1 w 454"/>
                <a:gd name="T65" fmla="*/ 0 h 518"/>
                <a:gd name="T66" fmla="*/ 0 w 454"/>
                <a:gd name="T67" fmla="*/ 0 h 518"/>
                <a:gd name="T68" fmla="*/ 0 w 454"/>
                <a:gd name="T69" fmla="*/ 0 h 518"/>
                <a:gd name="T70" fmla="*/ 0 w 454"/>
                <a:gd name="T71" fmla="*/ 0 h 518"/>
                <a:gd name="T72" fmla="*/ 0 w 454"/>
                <a:gd name="T73" fmla="*/ 0 h 518"/>
                <a:gd name="T74" fmla="*/ 0 w 454"/>
                <a:gd name="T75" fmla="*/ 0 h 518"/>
                <a:gd name="T76" fmla="*/ 0 w 454"/>
                <a:gd name="T77" fmla="*/ 0 h 518"/>
                <a:gd name="T78" fmla="*/ 0 w 454"/>
                <a:gd name="T79" fmla="*/ 0 h 518"/>
                <a:gd name="T80" fmla="*/ 0 w 454"/>
                <a:gd name="T81" fmla="*/ 0 h 518"/>
                <a:gd name="T82" fmla="*/ 0 w 454"/>
                <a:gd name="T83" fmla="*/ 1 h 518"/>
                <a:gd name="T84" fmla="*/ 0 w 454"/>
                <a:gd name="T85" fmla="*/ 1 h 518"/>
                <a:gd name="T86" fmla="*/ 0 w 454"/>
                <a:gd name="T87" fmla="*/ 1 h 518"/>
                <a:gd name="T88" fmla="*/ 0 w 454"/>
                <a:gd name="T89" fmla="*/ 1 h 518"/>
                <a:gd name="T90" fmla="*/ 0 w 454"/>
                <a:gd name="T91" fmla="*/ 1 h 51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54" h="518">
                  <a:moveTo>
                    <a:pt x="30" y="496"/>
                  </a:moveTo>
                  <a:lnTo>
                    <a:pt x="0" y="518"/>
                  </a:lnTo>
                  <a:lnTo>
                    <a:pt x="18" y="491"/>
                  </a:lnTo>
                  <a:lnTo>
                    <a:pt x="37" y="465"/>
                  </a:lnTo>
                  <a:lnTo>
                    <a:pt x="57" y="439"/>
                  </a:lnTo>
                  <a:lnTo>
                    <a:pt x="78" y="415"/>
                  </a:lnTo>
                  <a:lnTo>
                    <a:pt x="100" y="392"/>
                  </a:lnTo>
                  <a:lnTo>
                    <a:pt x="123" y="368"/>
                  </a:lnTo>
                  <a:lnTo>
                    <a:pt x="145" y="343"/>
                  </a:lnTo>
                  <a:lnTo>
                    <a:pt x="168" y="319"/>
                  </a:lnTo>
                  <a:lnTo>
                    <a:pt x="183" y="299"/>
                  </a:lnTo>
                  <a:lnTo>
                    <a:pt x="199" y="280"/>
                  </a:lnTo>
                  <a:lnTo>
                    <a:pt x="214" y="260"/>
                  </a:lnTo>
                  <a:lnTo>
                    <a:pt x="230" y="241"/>
                  </a:lnTo>
                  <a:lnTo>
                    <a:pt x="246" y="222"/>
                  </a:lnTo>
                  <a:lnTo>
                    <a:pt x="261" y="202"/>
                  </a:lnTo>
                  <a:lnTo>
                    <a:pt x="277" y="183"/>
                  </a:lnTo>
                  <a:lnTo>
                    <a:pt x="293" y="164"/>
                  </a:lnTo>
                  <a:lnTo>
                    <a:pt x="310" y="145"/>
                  </a:lnTo>
                  <a:lnTo>
                    <a:pt x="326" y="125"/>
                  </a:lnTo>
                  <a:lnTo>
                    <a:pt x="342" y="106"/>
                  </a:lnTo>
                  <a:lnTo>
                    <a:pt x="357" y="85"/>
                  </a:lnTo>
                  <a:lnTo>
                    <a:pt x="373" y="65"/>
                  </a:lnTo>
                  <a:lnTo>
                    <a:pt x="389" y="45"/>
                  </a:lnTo>
                  <a:lnTo>
                    <a:pt x="406" y="25"/>
                  </a:lnTo>
                  <a:lnTo>
                    <a:pt x="420" y="3"/>
                  </a:lnTo>
                  <a:lnTo>
                    <a:pt x="433" y="0"/>
                  </a:lnTo>
                  <a:lnTo>
                    <a:pt x="442" y="3"/>
                  </a:lnTo>
                  <a:lnTo>
                    <a:pt x="449" y="10"/>
                  </a:lnTo>
                  <a:lnTo>
                    <a:pt x="454" y="17"/>
                  </a:lnTo>
                  <a:lnTo>
                    <a:pt x="429" y="48"/>
                  </a:lnTo>
                  <a:lnTo>
                    <a:pt x="403" y="79"/>
                  </a:lnTo>
                  <a:lnTo>
                    <a:pt x="377" y="108"/>
                  </a:lnTo>
                  <a:lnTo>
                    <a:pt x="351" y="139"/>
                  </a:lnTo>
                  <a:lnTo>
                    <a:pt x="326" y="171"/>
                  </a:lnTo>
                  <a:lnTo>
                    <a:pt x="300" y="200"/>
                  </a:lnTo>
                  <a:lnTo>
                    <a:pt x="274" y="231"/>
                  </a:lnTo>
                  <a:lnTo>
                    <a:pt x="247" y="261"/>
                  </a:lnTo>
                  <a:lnTo>
                    <a:pt x="222" y="292"/>
                  </a:lnTo>
                  <a:lnTo>
                    <a:pt x="195" y="322"/>
                  </a:lnTo>
                  <a:lnTo>
                    <a:pt x="168" y="352"/>
                  </a:lnTo>
                  <a:lnTo>
                    <a:pt x="141" y="380"/>
                  </a:lnTo>
                  <a:lnTo>
                    <a:pt x="114" y="410"/>
                  </a:lnTo>
                  <a:lnTo>
                    <a:pt x="87" y="439"/>
                  </a:lnTo>
                  <a:lnTo>
                    <a:pt x="58" y="468"/>
                  </a:lnTo>
                  <a:lnTo>
                    <a:pt x="30" y="49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5" name="Freeform 120"/>
            <p:cNvSpPr>
              <a:spLocks/>
            </p:cNvSpPr>
            <p:nvPr/>
          </p:nvSpPr>
          <p:spPr bwMode="auto">
            <a:xfrm>
              <a:off x="927" y="2513"/>
              <a:ext cx="83" cy="77"/>
            </a:xfrm>
            <a:custGeom>
              <a:avLst/>
              <a:gdLst>
                <a:gd name="T0" fmla="*/ 0 w 248"/>
                <a:gd name="T1" fmla="*/ 0 h 231"/>
                <a:gd name="T2" fmla="*/ 0 w 248"/>
                <a:gd name="T3" fmla="*/ 0 h 231"/>
                <a:gd name="T4" fmla="*/ 0 w 248"/>
                <a:gd name="T5" fmla="*/ 0 h 231"/>
                <a:gd name="T6" fmla="*/ 0 w 248"/>
                <a:gd name="T7" fmla="*/ 0 h 231"/>
                <a:gd name="T8" fmla="*/ 0 w 248"/>
                <a:gd name="T9" fmla="*/ 0 h 231"/>
                <a:gd name="T10" fmla="*/ 0 w 248"/>
                <a:gd name="T11" fmla="*/ 0 h 231"/>
                <a:gd name="T12" fmla="*/ 0 w 248"/>
                <a:gd name="T13" fmla="*/ 0 h 231"/>
                <a:gd name="T14" fmla="*/ 0 w 248"/>
                <a:gd name="T15" fmla="*/ 0 h 231"/>
                <a:gd name="T16" fmla="*/ 0 w 248"/>
                <a:gd name="T17" fmla="*/ 0 h 231"/>
                <a:gd name="T18" fmla="*/ 0 w 248"/>
                <a:gd name="T19" fmla="*/ 0 h 231"/>
                <a:gd name="T20" fmla="*/ 0 w 248"/>
                <a:gd name="T21" fmla="*/ 0 h 231"/>
                <a:gd name="T22" fmla="*/ 0 w 248"/>
                <a:gd name="T23" fmla="*/ 0 h 231"/>
                <a:gd name="T24" fmla="*/ 0 w 248"/>
                <a:gd name="T25" fmla="*/ 0 h 231"/>
                <a:gd name="T26" fmla="*/ 0 w 248"/>
                <a:gd name="T27" fmla="*/ 0 h 231"/>
                <a:gd name="T28" fmla="*/ 0 w 248"/>
                <a:gd name="T29" fmla="*/ 0 h 231"/>
                <a:gd name="T30" fmla="*/ 0 w 248"/>
                <a:gd name="T31" fmla="*/ 0 h 231"/>
                <a:gd name="T32" fmla="*/ 0 w 248"/>
                <a:gd name="T33" fmla="*/ 0 h 231"/>
                <a:gd name="T34" fmla="*/ 0 w 248"/>
                <a:gd name="T35" fmla="*/ 0 h 231"/>
                <a:gd name="T36" fmla="*/ 0 w 248"/>
                <a:gd name="T37" fmla="*/ 0 h 231"/>
                <a:gd name="T38" fmla="*/ 0 w 248"/>
                <a:gd name="T39" fmla="*/ 0 h 231"/>
                <a:gd name="T40" fmla="*/ 0 w 248"/>
                <a:gd name="T41" fmla="*/ 0 h 231"/>
                <a:gd name="T42" fmla="*/ 0 w 248"/>
                <a:gd name="T43" fmla="*/ 0 h 231"/>
                <a:gd name="T44" fmla="*/ 0 w 248"/>
                <a:gd name="T45" fmla="*/ 0 h 231"/>
                <a:gd name="T46" fmla="*/ 0 w 248"/>
                <a:gd name="T47" fmla="*/ 0 h 231"/>
                <a:gd name="T48" fmla="*/ 0 w 248"/>
                <a:gd name="T49" fmla="*/ 0 h 231"/>
                <a:gd name="T50" fmla="*/ 0 w 248"/>
                <a:gd name="T51" fmla="*/ 0 h 2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8" h="231">
                  <a:moveTo>
                    <a:pt x="213" y="42"/>
                  </a:moveTo>
                  <a:lnTo>
                    <a:pt x="190" y="64"/>
                  </a:lnTo>
                  <a:lnTo>
                    <a:pt x="166" y="88"/>
                  </a:lnTo>
                  <a:lnTo>
                    <a:pt x="142" y="115"/>
                  </a:lnTo>
                  <a:lnTo>
                    <a:pt x="116" y="143"/>
                  </a:lnTo>
                  <a:lnTo>
                    <a:pt x="89" y="170"/>
                  </a:lnTo>
                  <a:lnTo>
                    <a:pt x="61" y="195"/>
                  </a:lnTo>
                  <a:lnTo>
                    <a:pt x="31" y="215"/>
                  </a:lnTo>
                  <a:lnTo>
                    <a:pt x="0" y="231"/>
                  </a:lnTo>
                  <a:lnTo>
                    <a:pt x="6" y="223"/>
                  </a:lnTo>
                  <a:lnTo>
                    <a:pt x="16" y="215"/>
                  </a:lnTo>
                  <a:lnTo>
                    <a:pt x="25" y="204"/>
                  </a:lnTo>
                  <a:lnTo>
                    <a:pt x="32" y="193"/>
                  </a:lnTo>
                  <a:lnTo>
                    <a:pt x="55" y="172"/>
                  </a:lnTo>
                  <a:lnTo>
                    <a:pt x="79" y="146"/>
                  </a:lnTo>
                  <a:lnTo>
                    <a:pt x="104" y="120"/>
                  </a:lnTo>
                  <a:lnTo>
                    <a:pt x="128" y="95"/>
                  </a:lnTo>
                  <a:lnTo>
                    <a:pt x="152" y="68"/>
                  </a:lnTo>
                  <a:lnTo>
                    <a:pt x="177" y="43"/>
                  </a:lnTo>
                  <a:lnTo>
                    <a:pt x="201" y="20"/>
                  </a:lnTo>
                  <a:lnTo>
                    <a:pt x="225" y="2"/>
                  </a:lnTo>
                  <a:lnTo>
                    <a:pt x="235" y="0"/>
                  </a:lnTo>
                  <a:lnTo>
                    <a:pt x="239" y="2"/>
                  </a:lnTo>
                  <a:lnTo>
                    <a:pt x="242" y="7"/>
                  </a:lnTo>
                  <a:lnTo>
                    <a:pt x="248" y="11"/>
                  </a:lnTo>
                  <a:lnTo>
                    <a:pt x="213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6" name="Freeform 121"/>
            <p:cNvSpPr>
              <a:spLocks/>
            </p:cNvSpPr>
            <p:nvPr/>
          </p:nvSpPr>
          <p:spPr bwMode="auto">
            <a:xfrm>
              <a:off x="968" y="2516"/>
              <a:ext cx="57" cy="55"/>
            </a:xfrm>
            <a:custGeom>
              <a:avLst/>
              <a:gdLst>
                <a:gd name="T0" fmla="*/ 0 w 171"/>
                <a:gd name="T1" fmla="*/ 0 h 165"/>
                <a:gd name="T2" fmla="*/ 0 w 171"/>
                <a:gd name="T3" fmla="*/ 0 h 165"/>
                <a:gd name="T4" fmla="*/ 0 w 171"/>
                <a:gd name="T5" fmla="*/ 0 h 165"/>
                <a:gd name="T6" fmla="*/ 0 w 171"/>
                <a:gd name="T7" fmla="*/ 0 h 165"/>
                <a:gd name="T8" fmla="*/ 0 w 171"/>
                <a:gd name="T9" fmla="*/ 0 h 165"/>
                <a:gd name="T10" fmla="*/ 0 w 171"/>
                <a:gd name="T11" fmla="*/ 0 h 165"/>
                <a:gd name="T12" fmla="*/ 0 w 171"/>
                <a:gd name="T13" fmla="*/ 0 h 165"/>
                <a:gd name="T14" fmla="*/ 0 w 171"/>
                <a:gd name="T15" fmla="*/ 0 h 165"/>
                <a:gd name="T16" fmla="*/ 0 w 171"/>
                <a:gd name="T17" fmla="*/ 0 h 165"/>
                <a:gd name="T18" fmla="*/ 0 w 171"/>
                <a:gd name="T19" fmla="*/ 0 h 165"/>
                <a:gd name="T20" fmla="*/ 0 w 171"/>
                <a:gd name="T21" fmla="*/ 0 h 165"/>
                <a:gd name="T22" fmla="*/ 0 w 171"/>
                <a:gd name="T23" fmla="*/ 0 h 165"/>
                <a:gd name="T24" fmla="*/ 0 w 171"/>
                <a:gd name="T25" fmla="*/ 0 h 165"/>
                <a:gd name="T26" fmla="*/ 0 w 171"/>
                <a:gd name="T27" fmla="*/ 0 h 165"/>
                <a:gd name="T28" fmla="*/ 0 w 171"/>
                <a:gd name="T29" fmla="*/ 0 h 165"/>
                <a:gd name="T30" fmla="*/ 0 w 171"/>
                <a:gd name="T31" fmla="*/ 0 h 165"/>
                <a:gd name="T32" fmla="*/ 0 w 171"/>
                <a:gd name="T33" fmla="*/ 0 h 165"/>
                <a:gd name="T34" fmla="*/ 0 w 171"/>
                <a:gd name="T35" fmla="*/ 0 h 165"/>
                <a:gd name="T36" fmla="*/ 0 w 171"/>
                <a:gd name="T37" fmla="*/ 0 h 165"/>
                <a:gd name="T38" fmla="*/ 0 w 171"/>
                <a:gd name="T39" fmla="*/ 0 h 165"/>
                <a:gd name="T40" fmla="*/ 0 w 171"/>
                <a:gd name="T41" fmla="*/ 0 h 165"/>
                <a:gd name="T42" fmla="*/ 0 w 171"/>
                <a:gd name="T43" fmla="*/ 0 h 165"/>
                <a:gd name="T44" fmla="*/ 0 w 171"/>
                <a:gd name="T45" fmla="*/ 0 h 165"/>
                <a:gd name="T46" fmla="*/ 0 w 171"/>
                <a:gd name="T47" fmla="*/ 0 h 165"/>
                <a:gd name="T48" fmla="*/ 0 w 171"/>
                <a:gd name="T49" fmla="*/ 0 h 165"/>
                <a:gd name="T50" fmla="*/ 0 w 171"/>
                <a:gd name="T51" fmla="*/ 0 h 165"/>
                <a:gd name="T52" fmla="*/ 0 w 171"/>
                <a:gd name="T53" fmla="*/ 0 h 165"/>
                <a:gd name="T54" fmla="*/ 0 w 171"/>
                <a:gd name="T55" fmla="*/ 0 h 165"/>
                <a:gd name="T56" fmla="*/ 0 w 171"/>
                <a:gd name="T57" fmla="*/ 0 h 165"/>
                <a:gd name="T58" fmla="*/ 0 w 171"/>
                <a:gd name="T59" fmla="*/ 0 h 165"/>
                <a:gd name="T60" fmla="*/ 0 w 171"/>
                <a:gd name="T61" fmla="*/ 0 h 165"/>
                <a:gd name="T62" fmla="*/ 0 w 171"/>
                <a:gd name="T63" fmla="*/ 0 h 165"/>
                <a:gd name="T64" fmla="*/ 0 w 171"/>
                <a:gd name="T65" fmla="*/ 0 h 1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71" h="165">
                  <a:moveTo>
                    <a:pt x="88" y="98"/>
                  </a:moveTo>
                  <a:lnTo>
                    <a:pt x="77" y="107"/>
                  </a:lnTo>
                  <a:lnTo>
                    <a:pt x="68" y="118"/>
                  </a:lnTo>
                  <a:lnTo>
                    <a:pt x="57" y="127"/>
                  </a:lnTo>
                  <a:lnTo>
                    <a:pt x="46" y="137"/>
                  </a:lnTo>
                  <a:lnTo>
                    <a:pt x="36" y="145"/>
                  </a:lnTo>
                  <a:lnTo>
                    <a:pt x="23" y="153"/>
                  </a:lnTo>
                  <a:lnTo>
                    <a:pt x="13" y="160"/>
                  </a:lnTo>
                  <a:lnTo>
                    <a:pt x="0" y="165"/>
                  </a:lnTo>
                  <a:lnTo>
                    <a:pt x="13" y="150"/>
                  </a:lnTo>
                  <a:lnTo>
                    <a:pt x="25" y="135"/>
                  </a:lnTo>
                  <a:lnTo>
                    <a:pt x="37" y="122"/>
                  </a:lnTo>
                  <a:lnTo>
                    <a:pt x="50" y="107"/>
                  </a:lnTo>
                  <a:lnTo>
                    <a:pt x="65" y="92"/>
                  </a:lnTo>
                  <a:lnTo>
                    <a:pt x="80" y="77"/>
                  </a:lnTo>
                  <a:lnTo>
                    <a:pt x="95" y="62"/>
                  </a:lnTo>
                  <a:lnTo>
                    <a:pt x="111" y="46"/>
                  </a:lnTo>
                  <a:lnTo>
                    <a:pt x="115" y="41"/>
                  </a:lnTo>
                  <a:lnTo>
                    <a:pt x="122" y="34"/>
                  </a:lnTo>
                  <a:lnTo>
                    <a:pt x="130" y="26"/>
                  </a:lnTo>
                  <a:lnTo>
                    <a:pt x="140" y="18"/>
                  </a:lnTo>
                  <a:lnTo>
                    <a:pt x="149" y="11"/>
                  </a:lnTo>
                  <a:lnTo>
                    <a:pt x="159" y="4"/>
                  </a:lnTo>
                  <a:lnTo>
                    <a:pt x="165" y="2"/>
                  </a:lnTo>
                  <a:lnTo>
                    <a:pt x="171" y="0"/>
                  </a:lnTo>
                  <a:lnTo>
                    <a:pt x="169" y="11"/>
                  </a:lnTo>
                  <a:lnTo>
                    <a:pt x="161" y="23"/>
                  </a:lnTo>
                  <a:lnTo>
                    <a:pt x="149" y="35"/>
                  </a:lnTo>
                  <a:lnTo>
                    <a:pt x="134" y="49"/>
                  </a:lnTo>
                  <a:lnTo>
                    <a:pt x="119" y="62"/>
                  </a:lnTo>
                  <a:lnTo>
                    <a:pt x="106" y="76"/>
                  </a:lnTo>
                  <a:lnTo>
                    <a:pt x="95" y="88"/>
                  </a:lnTo>
                  <a:lnTo>
                    <a:pt x="88" y="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7" name="Freeform 122"/>
            <p:cNvSpPr>
              <a:spLocks/>
            </p:cNvSpPr>
            <p:nvPr/>
          </p:nvSpPr>
          <p:spPr bwMode="auto">
            <a:xfrm>
              <a:off x="1000" y="2518"/>
              <a:ext cx="181" cy="213"/>
            </a:xfrm>
            <a:custGeom>
              <a:avLst/>
              <a:gdLst>
                <a:gd name="T0" fmla="*/ 0 w 544"/>
                <a:gd name="T1" fmla="*/ 0 h 638"/>
                <a:gd name="T2" fmla="*/ 0 w 544"/>
                <a:gd name="T3" fmla="*/ 0 h 638"/>
                <a:gd name="T4" fmla="*/ 0 w 544"/>
                <a:gd name="T5" fmla="*/ 0 h 638"/>
                <a:gd name="T6" fmla="*/ 0 w 544"/>
                <a:gd name="T7" fmla="*/ 0 h 638"/>
                <a:gd name="T8" fmla="*/ 0 w 544"/>
                <a:gd name="T9" fmla="*/ 0 h 638"/>
                <a:gd name="T10" fmla="*/ 0 w 544"/>
                <a:gd name="T11" fmla="*/ 0 h 638"/>
                <a:gd name="T12" fmla="*/ 0 w 544"/>
                <a:gd name="T13" fmla="*/ 0 h 638"/>
                <a:gd name="T14" fmla="*/ 0 w 544"/>
                <a:gd name="T15" fmla="*/ 0 h 638"/>
                <a:gd name="T16" fmla="*/ 0 w 544"/>
                <a:gd name="T17" fmla="*/ 0 h 638"/>
                <a:gd name="T18" fmla="*/ 0 w 544"/>
                <a:gd name="T19" fmla="*/ 0 h 638"/>
                <a:gd name="T20" fmla="*/ 0 w 544"/>
                <a:gd name="T21" fmla="*/ 0 h 638"/>
                <a:gd name="T22" fmla="*/ 0 w 544"/>
                <a:gd name="T23" fmla="*/ 0 h 638"/>
                <a:gd name="T24" fmla="*/ 1 w 544"/>
                <a:gd name="T25" fmla="*/ 1 h 638"/>
                <a:gd name="T26" fmla="*/ 1 w 544"/>
                <a:gd name="T27" fmla="*/ 1 h 638"/>
                <a:gd name="T28" fmla="*/ 1 w 544"/>
                <a:gd name="T29" fmla="*/ 1 h 638"/>
                <a:gd name="T30" fmla="*/ 1 w 544"/>
                <a:gd name="T31" fmla="*/ 1 h 638"/>
                <a:gd name="T32" fmla="*/ 1 w 544"/>
                <a:gd name="T33" fmla="*/ 1 h 638"/>
                <a:gd name="T34" fmla="*/ 1 w 544"/>
                <a:gd name="T35" fmla="*/ 1 h 638"/>
                <a:gd name="T36" fmla="*/ 1 w 544"/>
                <a:gd name="T37" fmla="*/ 1 h 638"/>
                <a:gd name="T38" fmla="*/ 1 w 544"/>
                <a:gd name="T39" fmla="*/ 1 h 638"/>
                <a:gd name="T40" fmla="*/ 1 w 544"/>
                <a:gd name="T41" fmla="*/ 1 h 638"/>
                <a:gd name="T42" fmla="*/ 0 w 544"/>
                <a:gd name="T43" fmla="*/ 1 h 638"/>
                <a:gd name="T44" fmla="*/ 0 w 544"/>
                <a:gd name="T45" fmla="*/ 0 h 638"/>
                <a:gd name="T46" fmla="*/ 0 w 544"/>
                <a:gd name="T47" fmla="*/ 0 h 638"/>
                <a:gd name="T48" fmla="*/ 0 w 544"/>
                <a:gd name="T49" fmla="*/ 0 h 638"/>
                <a:gd name="T50" fmla="*/ 0 w 544"/>
                <a:gd name="T51" fmla="*/ 0 h 638"/>
                <a:gd name="T52" fmla="*/ 0 w 544"/>
                <a:gd name="T53" fmla="*/ 0 h 638"/>
                <a:gd name="T54" fmla="*/ 0 w 544"/>
                <a:gd name="T55" fmla="*/ 0 h 638"/>
                <a:gd name="T56" fmla="*/ 0 w 544"/>
                <a:gd name="T57" fmla="*/ 0 h 638"/>
                <a:gd name="T58" fmla="*/ 0 w 544"/>
                <a:gd name="T59" fmla="*/ 0 h 638"/>
                <a:gd name="T60" fmla="*/ 0 w 544"/>
                <a:gd name="T61" fmla="*/ 0 h 638"/>
                <a:gd name="T62" fmla="*/ 0 w 544"/>
                <a:gd name="T63" fmla="*/ 0 h 638"/>
                <a:gd name="T64" fmla="*/ 0 w 544"/>
                <a:gd name="T65" fmla="*/ 0 h 638"/>
                <a:gd name="T66" fmla="*/ 0 w 544"/>
                <a:gd name="T67" fmla="*/ 0 h 638"/>
                <a:gd name="T68" fmla="*/ 0 w 544"/>
                <a:gd name="T69" fmla="*/ 0 h 638"/>
                <a:gd name="T70" fmla="*/ 0 w 544"/>
                <a:gd name="T71" fmla="*/ 0 h 638"/>
                <a:gd name="T72" fmla="*/ 0 w 544"/>
                <a:gd name="T73" fmla="*/ 0 h 638"/>
                <a:gd name="T74" fmla="*/ 0 w 544"/>
                <a:gd name="T75" fmla="*/ 0 h 63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44" h="638">
                  <a:moveTo>
                    <a:pt x="0" y="107"/>
                  </a:moveTo>
                  <a:lnTo>
                    <a:pt x="4" y="104"/>
                  </a:lnTo>
                  <a:lnTo>
                    <a:pt x="15" y="95"/>
                  </a:lnTo>
                  <a:lnTo>
                    <a:pt x="30" y="81"/>
                  </a:lnTo>
                  <a:lnTo>
                    <a:pt x="48" y="65"/>
                  </a:lnTo>
                  <a:lnTo>
                    <a:pt x="67" y="49"/>
                  </a:lnTo>
                  <a:lnTo>
                    <a:pt x="85" y="31"/>
                  </a:lnTo>
                  <a:lnTo>
                    <a:pt x="102" y="17"/>
                  </a:lnTo>
                  <a:lnTo>
                    <a:pt x="113" y="6"/>
                  </a:lnTo>
                  <a:lnTo>
                    <a:pt x="122" y="2"/>
                  </a:lnTo>
                  <a:lnTo>
                    <a:pt x="130" y="0"/>
                  </a:lnTo>
                  <a:lnTo>
                    <a:pt x="138" y="3"/>
                  </a:lnTo>
                  <a:lnTo>
                    <a:pt x="146" y="10"/>
                  </a:lnTo>
                  <a:lnTo>
                    <a:pt x="165" y="13"/>
                  </a:lnTo>
                  <a:lnTo>
                    <a:pt x="171" y="34"/>
                  </a:lnTo>
                  <a:lnTo>
                    <a:pt x="173" y="61"/>
                  </a:lnTo>
                  <a:lnTo>
                    <a:pt x="186" y="79"/>
                  </a:lnTo>
                  <a:lnTo>
                    <a:pt x="200" y="99"/>
                  </a:lnTo>
                  <a:lnTo>
                    <a:pt x="218" y="123"/>
                  </a:lnTo>
                  <a:lnTo>
                    <a:pt x="240" y="153"/>
                  </a:lnTo>
                  <a:lnTo>
                    <a:pt x="263" y="188"/>
                  </a:lnTo>
                  <a:lnTo>
                    <a:pt x="288" y="225"/>
                  </a:lnTo>
                  <a:lnTo>
                    <a:pt x="315" y="265"/>
                  </a:lnTo>
                  <a:lnTo>
                    <a:pt x="342" y="306"/>
                  </a:lnTo>
                  <a:lnTo>
                    <a:pt x="371" y="349"/>
                  </a:lnTo>
                  <a:lnTo>
                    <a:pt x="398" y="391"/>
                  </a:lnTo>
                  <a:lnTo>
                    <a:pt x="425" y="434"/>
                  </a:lnTo>
                  <a:lnTo>
                    <a:pt x="450" y="475"/>
                  </a:lnTo>
                  <a:lnTo>
                    <a:pt x="475" y="512"/>
                  </a:lnTo>
                  <a:lnTo>
                    <a:pt x="496" y="549"/>
                  </a:lnTo>
                  <a:lnTo>
                    <a:pt x="515" y="581"/>
                  </a:lnTo>
                  <a:lnTo>
                    <a:pt x="532" y="610"/>
                  </a:lnTo>
                  <a:lnTo>
                    <a:pt x="544" y="633"/>
                  </a:lnTo>
                  <a:lnTo>
                    <a:pt x="536" y="638"/>
                  </a:lnTo>
                  <a:lnTo>
                    <a:pt x="530" y="634"/>
                  </a:lnTo>
                  <a:lnTo>
                    <a:pt x="523" y="626"/>
                  </a:lnTo>
                  <a:lnTo>
                    <a:pt x="519" y="620"/>
                  </a:lnTo>
                  <a:lnTo>
                    <a:pt x="504" y="595"/>
                  </a:lnTo>
                  <a:lnTo>
                    <a:pt x="487" y="565"/>
                  </a:lnTo>
                  <a:lnTo>
                    <a:pt x="465" y="531"/>
                  </a:lnTo>
                  <a:lnTo>
                    <a:pt x="442" y="495"/>
                  </a:lnTo>
                  <a:lnTo>
                    <a:pt x="415" y="456"/>
                  </a:lnTo>
                  <a:lnTo>
                    <a:pt x="388" y="414"/>
                  </a:lnTo>
                  <a:lnTo>
                    <a:pt x="359" y="372"/>
                  </a:lnTo>
                  <a:lnTo>
                    <a:pt x="330" y="330"/>
                  </a:lnTo>
                  <a:lnTo>
                    <a:pt x="300" y="290"/>
                  </a:lnTo>
                  <a:lnTo>
                    <a:pt x="272" y="249"/>
                  </a:lnTo>
                  <a:lnTo>
                    <a:pt x="244" y="211"/>
                  </a:lnTo>
                  <a:lnTo>
                    <a:pt x="218" y="176"/>
                  </a:lnTo>
                  <a:lnTo>
                    <a:pt x="195" y="146"/>
                  </a:lnTo>
                  <a:lnTo>
                    <a:pt x="173" y="119"/>
                  </a:lnTo>
                  <a:lnTo>
                    <a:pt x="156" y="98"/>
                  </a:lnTo>
                  <a:lnTo>
                    <a:pt x="142" y="83"/>
                  </a:lnTo>
                  <a:lnTo>
                    <a:pt x="138" y="75"/>
                  </a:lnTo>
                  <a:lnTo>
                    <a:pt x="138" y="69"/>
                  </a:lnTo>
                  <a:lnTo>
                    <a:pt x="142" y="65"/>
                  </a:lnTo>
                  <a:lnTo>
                    <a:pt x="148" y="64"/>
                  </a:lnTo>
                  <a:lnTo>
                    <a:pt x="153" y="61"/>
                  </a:lnTo>
                  <a:lnTo>
                    <a:pt x="157" y="58"/>
                  </a:lnTo>
                  <a:lnTo>
                    <a:pt x="158" y="54"/>
                  </a:lnTo>
                  <a:lnTo>
                    <a:pt x="154" y="46"/>
                  </a:lnTo>
                  <a:lnTo>
                    <a:pt x="146" y="44"/>
                  </a:lnTo>
                  <a:lnTo>
                    <a:pt x="138" y="45"/>
                  </a:lnTo>
                  <a:lnTo>
                    <a:pt x="129" y="46"/>
                  </a:lnTo>
                  <a:lnTo>
                    <a:pt x="121" y="48"/>
                  </a:lnTo>
                  <a:lnTo>
                    <a:pt x="121" y="42"/>
                  </a:lnTo>
                  <a:lnTo>
                    <a:pt x="123" y="38"/>
                  </a:lnTo>
                  <a:lnTo>
                    <a:pt x="126" y="34"/>
                  </a:lnTo>
                  <a:lnTo>
                    <a:pt x="123" y="29"/>
                  </a:lnTo>
                  <a:lnTo>
                    <a:pt x="108" y="37"/>
                  </a:lnTo>
                  <a:lnTo>
                    <a:pt x="94" y="49"/>
                  </a:lnTo>
                  <a:lnTo>
                    <a:pt x="80" y="61"/>
                  </a:lnTo>
                  <a:lnTo>
                    <a:pt x="67" y="73"/>
                  </a:lnTo>
                  <a:lnTo>
                    <a:pt x="52" y="86"/>
                  </a:lnTo>
                  <a:lnTo>
                    <a:pt x="37" y="96"/>
                  </a:lnTo>
                  <a:lnTo>
                    <a:pt x="19" y="103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8" name="Freeform 123"/>
            <p:cNvSpPr>
              <a:spLocks/>
            </p:cNvSpPr>
            <p:nvPr/>
          </p:nvSpPr>
          <p:spPr bwMode="auto">
            <a:xfrm>
              <a:off x="882" y="2517"/>
              <a:ext cx="101" cy="95"/>
            </a:xfrm>
            <a:custGeom>
              <a:avLst/>
              <a:gdLst>
                <a:gd name="T0" fmla="*/ 0 w 301"/>
                <a:gd name="T1" fmla="*/ 0 h 286"/>
                <a:gd name="T2" fmla="*/ 0 w 301"/>
                <a:gd name="T3" fmla="*/ 0 h 286"/>
                <a:gd name="T4" fmla="*/ 0 w 301"/>
                <a:gd name="T5" fmla="*/ 0 h 286"/>
                <a:gd name="T6" fmla="*/ 0 w 301"/>
                <a:gd name="T7" fmla="*/ 0 h 286"/>
                <a:gd name="T8" fmla="*/ 0 w 301"/>
                <a:gd name="T9" fmla="*/ 0 h 286"/>
                <a:gd name="T10" fmla="*/ 0 w 301"/>
                <a:gd name="T11" fmla="*/ 0 h 286"/>
                <a:gd name="T12" fmla="*/ 0 w 301"/>
                <a:gd name="T13" fmla="*/ 0 h 286"/>
                <a:gd name="T14" fmla="*/ 0 w 301"/>
                <a:gd name="T15" fmla="*/ 0 h 286"/>
                <a:gd name="T16" fmla="*/ 0 w 301"/>
                <a:gd name="T17" fmla="*/ 0 h 286"/>
                <a:gd name="T18" fmla="*/ 0 w 301"/>
                <a:gd name="T19" fmla="*/ 0 h 286"/>
                <a:gd name="T20" fmla="*/ 0 w 301"/>
                <a:gd name="T21" fmla="*/ 0 h 286"/>
                <a:gd name="T22" fmla="*/ 0 w 301"/>
                <a:gd name="T23" fmla="*/ 0 h 286"/>
                <a:gd name="T24" fmla="*/ 0 w 301"/>
                <a:gd name="T25" fmla="*/ 0 h 286"/>
                <a:gd name="T26" fmla="*/ 0 w 301"/>
                <a:gd name="T27" fmla="*/ 0 h 286"/>
                <a:gd name="T28" fmla="*/ 0 w 301"/>
                <a:gd name="T29" fmla="*/ 0 h 286"/>
                <a:gd name="T30" fmla="*/ 0 w 301"/>
                <a:gd name="T31" fmla="*/ 0 h 286"/>
                <a:gd name="T32" fmla="*/ 0 w 301"/>
                <a:gd name="T33" fmla="*/ 0 h 286"/>
                <a:gd name="T34" fmla="*/ 0 w 301"/>
                <a:gd name="T35" fmla="*/ 0 h 286"/>
                <a:gd name="T36" fmla="*/ 0 w 301"/>
                <a:gd name="T37" fmla="*/ 0 h 286"/>
                <a:gd name="T38" fmla="*/ 0 w 301"/>
                <a:gd name="T39" fmla="*/ 0 h 286"/>
                <a:gd name="T40" fmla="*/ 0 w 301"/>
                <a:gd name="T41" fmla="*/ 0 h 286"/>
                <a:gd name="T42" fmla="*/ 0 w 301"/>
                <a:gd name="T43" fmla="*/ 0 h 286"/>
                <a:gd name="T44" fmla="*/ 0 w 301"/>
                <a:gd name="T45" fmla="*/ 0 h 286"/>
                <a:gd name="T46" fmla="*/ 0 w 301"/>
                <a:gd name="T47" fmla="*/ 0 h 286"/>
                <a:gd name="T48" fmla="*/ 0 w 301"/>
                <a:gd name="T49" fmla="*/ 0 h 286"/>
                <a:gd name="T50" fmla="*/ 0 w 301"/>
                <a:gd name="T51" fmla="*/ 0 h 286"/>
                <a:gd name="T52" fmla="*/ 0 w 301"/>
                <a:gd name="T53" fmla="*/ 0 h 286"/>
                <a:gd name="T54" fmla="*/ 0 w 301"/>
                <a:gd name="T55" fmla="*/ 0 h 286"/>
                <a:gd name="T56" fmla="*/ 0 w 301"/>
                <a:gd name="T57" fmla="*/ 0 h 286"/>
                <a:gd name="T58" fmla="*/ 0 w 301"/>
                <a:gd name="T59" fmla="*/ 0 h 286"/>
                <a:gd name="T60" fmla="*/ 0 w 301"/>
                <a:gd name="T61" fmla="*/ 0 h 286"/>
                <a:gd name="T62" fmla="*/ 0 w 301"/>
                <a:gd name="T63" fmla="*/ 0 h 286"/>
                <a:gd name="T64" fmla="*/ 0 w 301"/>
                <a:gd name="T65" fmla="*/ 0 h 286"/>
                <a:gd name="T66" fmla="*/ 0 w 301"/>
                <a:gd name="T67" fmla="*/ 0 h 286"/>
                <a:gd name="T68" fmla="*/ 0 w 301"/>
                <a:gd name="T69" fmla="*/ 0 h 286"/>
                <a:gd name="T70" fmla="*/ 0 w 301"/>
                <a:gd name="T71" fmla="*/ 0 h 286"/>
                <a:gd name="T72" fmla="*/ 0 w 301"/>
                <a:gd name="T73" fmla="*/ 0 h 286"/>
                <a:gd name="T74" fmla="*/ 0 w 301"/>
                <a:gd name="T75" fmla="*/ 0 h 2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01" h="286">
                  <a:moveTo>
                    <a:pt x="147" y="174"/>
                  </a:moveTo>
                  <a:lnTo>
                    <a:pt x="129" y="189"/>
                  </a:lnTo>
                  <a:lnTo>
                    <a:pt x="113" y="205"/>
                  </a:lnTo>
                  <a:lnTo>
                    <a:pt x="96" y="220"/>
                  </a:lnTo>
                  <a:lnTo>
                    <a:pt x="77" y="235"/>
                  </a:lnTo>
                  <a:lnTo>
                    <a:pt x="58" y="250"/>
                  </a:lnTo>
                  <a:lnTo>
                    <a:pt x="39" y="263"/>
                  </a:lnTo>
                  <a:lnTo>
                    <a:pt x="20" y="276"/>
                  </a:lnTo>
                  <a:lnTo>
                    <a:pt x="0" y="286"/>
                  </a:lnTo>
                  <a:lnTo>
                    <a:pt x="17" y="270"/>
                  </a:lnTo>
                  <a:lnTo>
                    <a:pt x="33" y="254"/>
                  </a:lnTo>
                  <a:lnTo>
                    <a:pt x="51" y="238"/>
                  </a:lnTo>
                  <a:lnTo>
                    <a:pt x="69" y="220"/>
                  </a:lnTo>
                  <a:lnTo>
                    <a:pt x="86" y="203"/>
                  </a:lnTo>
                  <a:lnTo>
                    <a:pt x="102" y="185"/>
                  </a:lnTo>
                  <a:lnTo>
                    <a:pt x="120" y="166"/>
                  </a:lnTo>
                  <a:lnTo>
                    <a:pt x="137" y="147"/>
                  </a:lnTo>
                  <a:lnTo>
                    <a:pt x="155" y="130"/>
                  </a:lnTo>
                  <a:lnTo>
                    <a:pt x="173" y="111"/>
                  </a:lnTo>
                  <a:lnTo>
                    <a:pt x="189" y="92"/>
                  </a:lnTo>
                  <a:lnTo>
                    <a:pt x="206" y="73"/>
                  </a:lnTo>
                  <a:lnTo>
                    <a:pt x="224" y="54"/>
                  </a:lnTo>
                  <a:lnTo>
                    <a:pt x="243" y="36"/>
                  </a:lnTo>
                  <a:lnTo>
                    <a:pt x="260" y="18"/>
                  </a:lnTo>
                  <a:lnTo>
                    <a:pt x="278" y="0"/>
                  </a:lnTo>
                  <a:lnTo>
                    <a:pt x="283" y="1"/>
                  </a:lnTo>
                  <a:lnTo>
                    <a:pt x="289" y="1"/>
                  </a:lnTo>
                  <a:lnTo>
                    <a:pt x="294" y="1"/>
                  </a:lnTo>
                  <a:lnTo>
                    <a:pt x="301" y="1"/>
                  </a:lnTo>
                  <a:lnTo>
                    <a:pt x="297" y="12"/>
                  </a:lnTo>
                  <a:lnTo>
                    <a:pt x="277" y="34"/>
                  </a:lnTo>
                  <a:lnTo>
                    <a:pt x="258" y="54"/>
                  </a:lnTo>
                  <a:lnTo>
                    <a:pt x="239" y="73"/>
                  </a:lnTo>
                  <a:lnTo>
                    <a:pt x="223" y="91"/>
                  </a:lnTo>
                  <a:lnTo>
                    <a:pt x="205" y="109"/>
                  </a:lnTo>
                  <a:lnTo>
                    <a:pt x="186" y="128"/>
                  </a:lnTo>
                  <a:lnTo>
                    <a:pt x="167" y="150"/>
                  </a:lnTo>
                  <a:lnTo>
                    <a:pt x="147" y="1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29" name="Freeform 124"/>
            <p:cNvSpPr>
              <a:spLocks/>
            </p:cNvSpPr>
            <p:nvPr/>
          </p:nvSpPr>
          <p:spPr bwMode="auto">
            <a:xfrm>
              <a:off x="1062" y="2522"/>
              <a:ext cx="128" cy="207"/>
            </a:xfrm>
            <a:custGeom>
              <a:avLst/>
              <a:gdLst>
                <a:gd name="T0" fmla="*/ 0 w 386"/>
                <a:gd name="T1" fmla="*/ 0 h 620"/>
                <a:gd name="T2" fmla="*/ 0 w 386"/>
                <a:gd name="T3" fmla="*/ 0 h 620"/>
                <a:gd name="T4" fmla="*/ 0 w 386"/>
                <a:gd name="T5" fmla="*/ 0 h 620"/>
                <a:gd name="T6" fmla="*/ 0 w 386"/>
                <a:gd name="T7" fmla="*/ 0 h 620"/>
                <a:gd name="T8" fmla="*/ 0 w 386"/>
                <a:gd name="T9" fmla="*/ 0 h 620"/>
                <a:gd name="T10" fmla="*/ 0 w 386"/>
                <a:gd name="T11" fmla="*/ 0 h 620"/>
                <a:gd name="T12" fmla="*/ 0 w 386"/>
                <a:gd name="T13" fmla="*/ 0 h 620"/>
                <a:gd name="T14" fmla="*/ 0 w 386"/>
                <a:gd name="T15" fmla="*/ 0 h 620"/>
                <a:gd name="T16" fmla="*/ 0 w 386"/>
                <a:gd name="T17" fmla="*/ 0 h 620"/>
                <a:gd name="T18" fmla="*/ 0 w 386"/>
                <a:gd name="T19" fmla="*/ 0 h 620"/>
                <a:gd name="T20" fmla="*/ 0 w 386"/>
                <a:gd name="T21" fmla="*/ 1 h 620"/>
                <a:gd name="T22" fmla="*/ 0 w 386"/>
                <a:gd name="T23" fmla="*/ 1 h 620"/>
                <a:gd name="T24" fmla="*/ 0 w 386"/>
                <a:gd name="T25" fmla="*/ 1 h 620"/>
                <a:gd name="T26" fmla="*/ 0 w 386"/>
                <a:gd name="T27" fmla="*/ 1 h 620"/>
                <a:gd name="T28" fmla="*/ 0 w 386"/>
                <a:gd name="T29" fmla="*/ 1 h 620"/>
                <a:gd name="T30" fmla="*/ 0 w 386"/>
                <a:gd name="T31" fmla="*/ 1 h 620"/>
                <a:gd name="T32" fmla="*/ 1 w 386"/>
                <a:gd name="T33" fmla="*/ 1 h 620"/>
                <a:gd name="T34" fmla="*/ 1 w 386"/>
                <a:gd name="T35" fmla="*/ 1 h 620"/>
                <a:gd name="T36" fmla="*/ 1 w 386"/>
                <a:gd name="T37" fmla="*/ 1 h 620"/>
                <a:gd name="T38" fmla="*/ 0 w 386"/>
                <a:gd name="T39" fmla="*/ 1 h 620"/>
                <a:gd name="T40" fmla="*/ 0 w 386"/>
                <a:gd name="T41" fmla="*/ 1 h 620"/>
                <a:gd name="T42" fmla="*/ 0 w 386"/>
                <a:gd name="T43" fmla="*/ 1 h 620"/>
                <a:gd name="T44" fmla="*/ 0 w 386"/>
                <a:gd name="T45" fmla="*/ 1 h 620"/>
                <a:gd name="T46" fmla="*/ 0 w 386"/>
                <a:gd name="T47" fmla="*/ 1 h 620"/>
                <a:gd name="T48" fmla="*/ 0 w 386"/>
                <a:gd name="T49" fmla="*/ 1 h 620"/>
                <a:gd name="T50" fmla="*/ 0 w 386"/>
                <a:gd name="T51" fmla="*/ 0 h 620"/>
                <a:gd name="T52" fmla="*/ 0 w 386"/>
                <a:gd name="T53" fmla="*/ 0 h 620"/>
                <a:gd name="T54" fmla="*/ 0 w 386"/>
                <a:gd name="T55" fmla="*/ 0 h 620"/>
                <a:gd name="T56" fmla="*/ 0 w 386"/>
                <a:gd name="T57" fmla="*/ 0 h 620"/>
                <a:gd name="T58" fmla="*/ 0 w 386"/>
                <a:gd name="T59" fmla="*/ 0 h 620"/>
                <a:gd name="T60" fmla="*/ 0 w 386"/>
                <a:gd name="T61" fmla="*/ 0 h 620"/>
                <a:gd name="T62" fmla="*/ 0 w 386"/>
                <a:gd name="T63" fmla="*/ 0 h 620"/>
                <a:gd name="T64" fmla="*/ 0 w 386"/>
                <a:gd name="T65" fmla="*/ 0 h 620"/>
                <a:gd name="T66" fmla="*/ 0 w 386"/>
                <a:gd name="T67" fmla="*/ 0 h 620"/>
                <a:gd name="T68" fmla="*/ 0 w 386"/>
                <a:gd name="T69" fmla="*/ 0 h 620"/>
                <a:gd name="T70" fmla="*/ 0 w 386"/>
                <a:gd name="T71" fmla="*/ 0 h 620"/>
                <a:gd name="T72" fmla="*/ 0 w 386"/>
                <a:gd name="T73" fmla="*/ 0 h 620"/>
                <a:gd name="T74" fmla="*/ 0 w 386"/>
                <a:gd name="T75" fmla="*/ 0 h 620"/>
                <a:gd name="T76" fmla="*/ 0 w 386"/>
                <a:gd name="T77" fmla="*/ 0 h 620"/>
                <a:gd name="T78" fmla="*/ 0 w 386"/>
                <a:gd name="T79" fmla="*/ 0 h 620"/>
                <a:gd name="T80" fmla="*/ 0 w 386"/>
                <a:gd name="T81" fmla="*/ 0 h 620"/>
                <a:gd name="T82" fmla="*/ 0 w 386"/>
                <a:gd name="T83" fmla="*/ 0 h 6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86" h="620">
                  <a:moveTo>
                    <a:pt x="50" y="54"/>
                  </a:moveTo>
                  <a:lnTo>
                    <a:pt x="71" y="88"/>
                  </a:lnTo>
                  <a:lnTo>
                    <a:pt x="93" y="122"/>
                  </a:lnTo>
                  <a:lnTo>
                    <a:pt x="116" y="156"/>
                  </a:lnTo>
                  <a:lnTo>
                    <a:pt x="137" y="188"/>
                  </a:lnTo>
                  <a:lnTo>
                    <a:pt x="159" y="222"/>
                  </a:lnTo>
                  <a:lnTo>
                    <a:pt x="179" y="256"/>
                  </a:lnTo>
                  <a:lnTo>
                    <a:pt x="201" y="288"/>
                  </a:lnTo>
                  <a:lnTo>
                    <a:pt x="223" y="322"/>
                  </a:lnTo>
                  <a:lnTo>
                    <a:pt x="243" y="356"/>
                  </a:lnTo>
                  <a:lnTo>
                    <a:pt x="263" y="389"/>
                  </a:lnTo>
                  <a:lnTo>
                    <a:pt x="283" y="423"/>
                  </a:lnTo>
                  <a:lnTo>
                    <a:pt x="304" y="457"/>
                  </a:lnTo>
                  <a:lnTo>
                    <a:pt x="324" y="492"/>
                  </a:lnTo>
                  <a:lnTo>
                    <a:pt x="343" y="526"/>
                  </a:lnTo>
                  <a:lnTo>
                    <a:pt x="363" y="562"/>
                  </a:lnTo>
                  <a:lnTo>
                    <a:pt x="382" y="597"/>
                  </a:lnTo>
                  <a:lnTo>
                    <a:pt x="386" y="620"/>
                  </a:lnTo>
                  <a:lnTo>
                    <a:pt x="374" y="603"/>
                  </a:lnTo>
                  <a:lnTo>
                    <a:pt x="356" y="577"/>
                  </a:lnTo>
                  <a:lnTo>
                    <a:pt x="336" y="545"/>
                  </a:lnTo>
                  <a:lnTo>
                    <a:pt x="312" y="505"/>
                  </a:lnTo>
                  <a:lnTo>
                    <a:pt x="285" y="462"/>
                  </a:lnTo>
                  <a:lnTo>
                    <a:pt x="256" y="416"/>
                  </a:lnTo>
                  <a:lnTo>
                    <a:pt x="225" y="368"/>
                  </a:lnTo>
                  <a:lnTo>
                    <a:pt x="195" y="318"/>
                  </a:lnTo>
                  <a:lnTo>
                    <a:pt x="164" y="269"/>
                  </a:lnTo>
                  <a:lnTo>
                    <a:pt x="133" y="220"/>
                  </a:lnTo>
                  <a:lnTo>
                    <a:pt x="105" y="173"/>
                  </a:lnTo>
                  <a:lnTo>
                    <a:pt x="77" y="130"/>
                  </a:lnTo>
                  <a:lnTo>
                    <a:pt x="52" y="92"/>
                  </a:lnTo>
                  <a:lnTo>
                    <a:pt x="31" y="60"/>
                  </a:lnTo>
                  <a:lnTo>
                    <a:pt x="13" y="33"/>
                  </a:lnTo>
                  <a:lnTo>
                    <a:pt x="0" y="15"/>
                  </a:lnTo>
                  <a:lnTo>
                    <a:pt x="10" y="3"/>
                  </a:lnTo>
                  <a:lnTo>
                    <a:pt x="18" y="0"/>
                  </a:lnTo>
                  <a:lnTo>
                    <a:pt x="25" y="4"/>
                  </a:lnTo>
                  <a:lnTo>
                    <a:pt x="31" y="12"/>
                  </a:lnTo>
                  <a:lnTo>
                    <a:pt x="35" y="23"/>
                  </a:lnTo>
                  <a:lnTo>
                    <a:pt x="39" y="35"/>
                  </a:lnTo>
                  <a:lnTo>
                    <a:pt x="44" y="46"/>
                  </a:lnTo>
                  <a:lnTo>
                    <a:pt x="50" y="5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0" name="Freeform 125"/>
            <p:cNvSpPr>
              <a:spLocks/>
            </p:cNvSpPr>
            <p:nvPr/>
          </p:nvSpPr>
          <p:spPr bwMode="auto">
            <a:xfrm>
              <a:off x="1078" y="2523"/>
              <a:ext cx="125" cy="203"/>
            </a:xfrm>
            <a:custGeom>
              <a:avLst/>
              <a:gdLst>
                <a:gd name="T0" fmla="*/ 0 w 375"/>
                <a:gd name="T1" fmla="*/ 0 h 609"/>
                <a:gd name="T2" fmla="*/ 0 w 375"/>
                <a:gd name="T3" fmla="*/ 0 h 609"/>
                <a:gd name="T4" fmla="*/ 0 w 375"/>
                <a:gd name="T5" fmla="*/ 0 h 609"/>
                <a:gd name="T6" fmla="*/ 0 w 375"/>
                <a:gd name="T7" fmla="*/ 0 h 609"/>
                <a:gd name="T8" fmla="*/ 0 w 375"/>
                <a:gd name="T9" fmla="*/ 0 h 609"/>
                <a:gd name="T10" fmla="*/ 0 w 375"/>
                <a:gd name="T11" fmla="*/ 0 h 609"/>
                <a:gd name="T12" fmla="*/ 0 w 375"/>
                <a:gd name="T13" fmla="*/ 0 h 609"/>
                <a:gd name="T14" fmla="*/ 0 w 375"/>
                <a:gd name="T15" fmla="*/ 0 h 609"/>
                <a:gd name="T16" fmla="*/ 0 w 375"/>
                <a:gd name="T17" fmla="*/ 0 h 609"/>
                <a:gd name="T18" fmla="*/ 0 w 375"/>
                <a:gd name="T19" fmla="*/ 0 h 609"/>
                <a:gd name="T20" fmla="*/ 0 w 375"/>
                <a:gd name="T21" fmla="*/ 1 h 609"/>
                <a:gd name="T22" fmla="*/ 0 w 375"/>
                <a:gd name="T23" fmla="*/ 1 h 609"/>
                <a:gd name="T24" fmla="*/ 0 w 375"/>
                <a:gd name="T25" fmla="*/ 1 h 609"/>
                <a:gd name="T26" fmla="*/ 0 w 375"/>
                <a:gd name="T27" fmla="*/ 1 h 609"/>
                <a:gd name="T28" fmla="*/ 0 w 375"/>
                <a:gd name="T29" fmla="*/ 1 h 609"/>
                <a:gd name="T30" fmla="*/ 0 w 375"/>
                <a:gd name="T31" fmla="*/ 1 h 609"/>
                <a:gd name="T32" fmla="*/ 1 w 375"/>
                <a:gd name="T33" fmla="*/ 1 h 609"/>
                <a:gd name="T34" fmla="*/ 1 w 375"/>
                <a:gd name="T35" fmla="*/ 1 h 609"/>
                <a:gd name="T36" fmla="*/ 0 w 375"/>
                <a:gd name="T37" fmla="*/ 1 h 609"/>
                <a:gd name="T38" fmla="*/ 0 w 375"/>
                <a:gd name="T39" fmla="*/ 1 h 609"/>
                <a:gd name="T40" fmla="*/ 0 w 375"/>
                <a:gd name="T41" fmla="*/ 1 h 609"/>
                <a:gd name="T42" fmla="*/ 0 w 375"/>
                <a:gd name="T43" fmla="*/ 1 h 609"/>
                <a:gd name="T44" fmla="*/ 0 w 375"/>
                <a:gd name="T45" fmla="*/ 1 h 609"/>
                <a:gd name="T46" fmla="*/ 0 w 375"/>
                <a:gd name="T47" fmla="*/ 1 h 609"/>
                <a:gd name="T48" fmla="*/ 0 w 375"/>
                <a:gd name="T49" fmla="*/ 0 h 609"/>
                <a:gd name="T50" fmla="*/ 0 w 375"/>
                <a:gd name="T51" fmla="*/ 0 h 609"/>
                <a:gd name="T52" fmla="*/ 0 w 375"/>
                <a:gd name="T53" fmla="*/ 0 h 609"/>
                <a:gd name="T54" fmla="*/ 0 w 375"/>
                <a:gd name="T55" fmla="*/ 0 h 609"/>
                <a:gd name="T56" fmla="*/ 0 w 375"/>
                <a:gd name="T57" fmla="*/ 0 h 609"/>
                <a:gd name="T58" fmla="*/ 0 w 375"/>
                <a:gd name="T59" fmla="*/ 0 h 609"/>
                <a:gd name="T60" fmla="*/ 0 w 375"/>
                <a:gd name="T61" fmla="*/ 0 h 609"/>
                <a:gd name="T62" fmla="*/ 0 w 375"/>
                <a:gd name="T63" fmla="*/ 0 h 609"/>
                <a:gd name="T64" fmla="*/ 0 w 375"/>
                <a:gd name="T65" fmla="*/ 0 h 609"/>
                <a:gd name="T66" fmla="*/ 0 w 375"/>
                <a:gd name="T67" fmla="*/ 0 h 609"/>
                <a:gd name="T68" fmla="*/ 0 w 375"/>
                <a:gd name="T69" fmla="*/ 0 h 609"/>
                <a:gd name="T70" fmla="*/ 0 w 375"/>
                <a:gd name="T71" fmla="*/ 0 h 609"/>
                <a:gd name="T72" fmla="*/ 0 w 375"/>
                <a:gd name="T73" fmla="*/ 0 h 609"/>
                <a:gd name="T74" fmla="*/ 0 w 375"/>
                <a:gd name="T75" fmla="*/ 0 h 609"/>
                <a:gd name="T76" fmla="*/ 0 w 375"/>
                <a:gd name="T77" fmla="*/ 0 h 609"/>
                <a:gd name="T78" fmla="*/ 0 w 375"/>
                <a:gd name="T79" fmla="*/ 0 h 609"/>
                <a:gd name="T80" fmla="*/ 0 w 375"/>
                <a:gd name="T81" fmla="*/ 0 h 609"/>
                <a:gd name="T82" fmla="*/ 0 w 375"/>
                <a:gd name="T83" fmla="*/ 0 h 6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75" h="609">
                  <a:moveTo>
                    <a:pt x="41" y="1"/>
                  </a:moveTo>
                  <a:lnTo>
                    <a:pt x="50" y="17"/>
                  </a:lnTo>
                  <a:lnTo>
                    <a:pt x="65" y="40"/>
                  </a:lnTo>
                  <a:lnTo>
                    <a:pt x="83" y="70"/>
                  </a:lnTo>
                  <a:lnTo>
                    <a:pt x="103" y="105"/>
                  </a:lnTo>
                  <a:lnTo>
                    <a:pt x="126" y="145"/>
                  </a:lnTo>
                  <a:lnTo>
                    <a:pt x="150" y="189"/>
                  </a:lnTo>
                  <a:lnTo>
                    <a:pt x="176" y="235"/>
                  </a:lnTo>
                  <a:lnTo>
                    <a:pt x="203" y="282"/>
                  </a:lnTo>
                  <a:lnTo>
                    <a:pt x="230" y="331"/>
                  </a:lnTo>
                  <a:lnTo>
                    <a:pt x="256" y="378"/>
                  </a:lnTo>
                  <a:lnTo>
                    <a:pt x="281" y="425"/>
                  </a:lnTo>
                  <a:lnTo>
                    <a:pt x="306" y="468"/>
                  </a:lnTo>
                  <a:lnTo>
                    <a:pt x="327" y="509"/>
                  </a:lnTo>
                  <a:lnTo>
                    <a:pt x="346" y="545"/>
                  </a:lnTo>
                  <a:lnTo>
                    <a:pt x="362" y="578"/>
                  </a:lnTo>
                  <a:lnTo>
                    <a:pt x="375" y="602"/>
                  </a:lnTo>
                  <a:lnTo>
                    <a:pt x="366" y="609"/>
                  </a:lnTo>
                  <a:lnTo>
                    <a:pt x="348" y="574"/>
                  </a:lnTo>
                  <a:lnTo>
                    <a:pt x="326" y="536"/>
                  </a:lnTo>
                  <a:lnTo>
                    <a:pt x="303" y="497"/>
                  </a:lnTo>
                  <a:lnTo>
                    <a:pt x="279" y="455"/>
                  </a:lnTo>
                  <a:lnTo>
                    <a:pt x="253" y="413"/>
                  </a:lnTo>
                  <a:lnTo>
                    <a:pt x="227" y="370"/>
                  </a:lnTo>
                  <a:lnTo>
                    <a:pt x="200" y="328"/>
                  </a:lnTo>
                  <a:lnTo>
                    <a:pt x="173" y="285"/>
                  </a:lnTo>
                  <a:lnTo>
                    <a:pt x="147" y="243"/>
                  </a:lnTo>
                  <a:lnTo>
                    <a:pt x="122" y="202"/>
                  </a:lnTo>
                  <a:lnTo>
                    <a:pt x="97" y="164"/>
                  </a:lnTo>
                  <a:lnTo>
                    <a:pt x="74" y="128"/>
                  </a:lnTo>
                  <a:lnTo>
                    <a:pt x="53" y="93"/>
                  </a:lnTo>
                  <a:lnTo>
                    <a:pt x="33" y="63"/>
                  </a:lnTo>
                  <a:lnTo>
                    <a:pt x="15" y="35"/>
                  </a:lnTo>
                  <a:lnTo>
                    <a:pt x="0" y="12"/>
                  </a:lnTo>
                  <a:lnTo>
                    <a:pt x="2" y="6"/>
                  </a:lnTo>
                  <a:lnTo>
                    <a:pt x="6" y="2"/>
                  </a:lnTo>
                  <a:lnTo>
                    <a:pt x="12" y="1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39" y="1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1" name="Freeform 126"/>
            <p:cNvSpPr>
              <a:spLocks/>
            </p:cNvSpPr>
            <p:nvPr/>
          </p:nvSpPr>
          <p:spPr bwMode="auto">
            <a:xfrm>
              <a:off x="1130" y="2517"/>
              <a:ext cx="14" cy="25"/>
            </a:xfrm>
            <a:custGeom>
              <a:avLst/>
              <a:gdLst>
                <a:gd name="T0" fmla="*/ 0 w 42"/>
                <a:gd name="T1" fmla="*/ 0 h 75"/>
                <a:gd name="T2" fmla="*/ 0 w 42"/>
                <a:gd name="T3" fmla="*/ 0 h 75"/>
                <a:gd name="T4" fmla="*/ 0 w 42"/>
                <a:gd name="T5" fmla="*/ 0 h 75"/>
                <a:gd name="T6" fmla="*/ 0 w 42"/>
                <a:gd name="T7" fmla="*/ 0 h 75"/>
                <a:gd name="T8" fmla="*/ 0 w 42"/>
                <a:gd name="T9" fmla="*/ 0 h 75"/>
                <a:gd name="T10" fmla="*/ 0 w 42"/>
                <a:gd name="T11" fmla="*/ 0 h 75"/>
                <a:gd name="T12" fmla="*/ 0 w 42"/>
                <a:gd name="T13" fmla="*/ 0 h 75"/>
                <a:gd name="T14" fmla="*/ 0 w 42"/>
                <a:gd name="T15" fmla="*/ 0 h 75"/>
                <a:gd name="T16" fmla="*/ 0 w 42"/>
                <a:gd name="T17" fmla="*/ 0 h 75"/>
                <a:gd name="T18" fmla="*/ 0 w 42"/>
                <a:gd name="T19" fmla="*/ 0 h 75"/>
                <a:gd name="T20" fmla="*/ 0 w 42"/>
                <a:gd name="T21" fmla="*/ 0 h 75"/>
                <a:gd name="T22" fmla="*/ 0 w 42"/>
                <a:gd name="T23" fmla="*/ 0 h 75"/>
                <a:gd name="T24" fmla="*/ 0 w 42"/>
                <a:gd name="T25" fmla="*/ 0 h 75"/>
                <a:gd name="T26" fmla="*/ 0 w 42"/>
                <a:gd name="T27" fmla="*/ 0 h 75"/>
                <a:gd name="T28" fmla="*/ 0 w 42"/>
                <a:gd name="T29" fmla="*/ 0 h 75"/>
                <a:gd name="T30" fmla="*/ 0 w 42"/>
                <a:gd name="T31" fmla="*/ 0 h 75"/>
                <a:gd name="T32" fmla="*/ 0 w 42"/>
                <a:gd name="T33" fmla="*/ 0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2" h="75">
                  <a:moveTo>
                    <a:pt x="17" y="6"/>
                  </a:moveTo>
                  <a:lnTo>
                    <a:pt x="26" y="22"/>
                  </a:lnTo>
                  <a:lnTo>
                    <a:pt x="34" y="38"/>
                  </a:lnTo>
                  <a:lnTo>
                    <a:pt x="39" y="56"/>
                  </a:lnTo>
                  <a:lnTo>
                    <a:pt x="42" y="75"/>
                  </a:lnTo>
                  <a:lnTo>
                    <a:pt x="39" y="73"/>
                  </a:lnTo>
                  <a:lnTo>
                    <a:pt x="35" y="68"/>
                  </a:lnTo>
                  <a:lnTo>
                    <a:pt x="30" y="60"/>
                  </a:lnTo>
                  <a:lnTo>
                    <a:pt x="23" y="50"/>
                  </a:lnTo>
                  <a:lnTo>
                    <a:pt x="17" y="38"/>
                  </a:lnTo>
                  <a:lnTo>
                    <a:pt x="10" y="26"/>
                  </a:lnTo>
                  <a:lnTo>
                    <a:pt x="4" y="14"/>
                  </a:lnTo>
                  <a:lnTo>
                    <a:pt x="0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2" name="Freeform 127"/>
            <p:cNvSpPr>
              <a:spLocks/>
            </p:cNvSpPr>
            <p:nvPr/>
          </p:nvSpPr>
          <p:spPr bwMode="auto">
            <a:xfrm>
              <a:off x="1101" y="2520"/>
              <a:ext cx="87" cy="158"/>
            </a:xfrm>
            <a:custGeom>
              <a:avLst/>
              <a:gdLst>
                <a:gd name="T0" fmla="*/ 0 w 260"/>
                <a:gd name="T1" fmla="*/ 0 h 473"/>
                <a:gd name="T2" fmla="*/ 0 w 260"/>
                <a:gd name="T3" fmla="*/ 0 h 473"/>
                <a:gd name="T4" fmla="*/ 0 w 260"/>
                <a:gd name="T5" fmla="*/ 0 h 473"/>
                <a:gd name="T6" fmla="*/ 0 w 260"/>
                <a:gd name="T7" fmla="*/ 1 h 473"/>
                <a:gd name="T8" fmla="*/ 0 w 260"/>
                <a:gd name="T9" fmla="*/ 1 h 473"/>
                <a:gd name="T10" fmla="*/ 0 w 260"/>
                <a:gd name="T11" fmla="*/ 1 h 473"/>
                <a:gd name="T12" fmla="*/ 0 w 260"/>
                <a:gd name="T13" fmla="*/ 1 h 473"/>
                <a:gd name="T14" fmla="*/ 0 w 260"/>
                <a:gd name="T15" fmla="*/ 1 h 473"/>
                <a:gd name="T16" fmla="*/ 0 w 260"/>
                <a:gd name="T17" fmla="*/ 1 h 473"/>
                <a:gd name="T18" fmla="*/ 0 w 260"/>
                <a:gd name="T19" fmla="*/ 1 h 473"/>
                <a:gd name="T20" fmla="*/ 0 w 260"/>
                <a:gd name="T21" fmla="*/ 1 h 473"/>
                <a:gd name="T22" fmla="*/ 0 w 260"/>
                <a:gd name="T23" fmla="*/ 1 h 473"/>
                <a:gd name="T24" fmla="*/ 0 w 260"/>
                <a:gd name="T25" fmla="*/ 1 h 473"/>
                <a:gd name="T26" fmla="*/ 0 w 260"/>
                <a:gd name="T27" fmla="*/ 0 h 473"/>
                <a:gd name="T28" fmla="*/ 0 w 260"/>
                <a:gd name="T29" fmla="*/ 0 h 473"/>
                <a:gd name="T30" fmla="*/ 0 w 260"/>
                <a:gd name="T31" fmla="*/ 0 h 473"/>
                <a:gd name="T32" fmla="*/ 0 w 260"/>
                <a:gd name="T33" fmla="*/ 0 h 473"/>
                <a:gd name="T34" fmla="*/ 0 w 260"/>
                <a:gd name="T35" fmla="*/ 0 h 473"/>
                <a:gd name="T36" fmla="*/ 0 w 260"/>
                <a:gd name="T37" fmla="*/ 0 h 473"/>
                <a:gd name="T38" fmla="*/ 0 w 260"/>
                <a:gd name="T39" fmla="*/ 0 h 473"/>
                <a:gd name="T40" fmla="*/ 0 w 260"/>
                <a:gd name="T41" fmla="*/ 0 h 473"/>
                <a:gd name="T42" fmla="*/ 0 w 260"/>
                <a:gd name="T43" fmla="*/ 0 h 473"/>
                <a:gd name="T44" fmla="*/ 0 w 260"/>
                <a:gd name="T45" fmla="*/ 0 h 473"/>
                <a:gd name="T46" fmla="*/ 0 w 260"/>
                <a:gd name="T47" fmla="*/ 0 h 473"/>
                <a:gd name="T48" fmla="*/ 0 w 260"/>
                <a:gd name="T49" fmla="*/ 0 h 473"/>
                <a:gd name="T50" fmla="*/ 0 w 260"/>
                <a:gd name="T51" fmla="*/ 0 h 473"/>
                <a:gd name="T52" fmla="*/ 0 w 260"/>
                <a:gd name="T53" fmla="*/ 0 h 473"/>
                <a:gd name="T54" fmla="*/ 0 w 260"/>
                <a:gd name="T55" fmla="*/ 0 h 473"/>
                <a:gd name="T56" fmla="*/ 0 w 260"/>
                <a:gd name="T57" fmla="*/ 0 h 473"/>
                <a:gd name="T58" fmla="*/ 0 w 260"/>
                <a:gd name="T59" fmla="*/ 0 h 473"/>
                <a:gd name="T60" fmla="*/ 0 w 260"/>
                <a:gd name="T61" fmla="*/ 0 h 473"/>
                <a:gd name="T62" fmla="*/ 0 w 260"/>
                <a:gd name="T63" fmla="*/ 0 h 473"/>
                <a:gd name="T64" fmla="*/ 0 w 260"/>
                <a:gd name="T65" fmla="*/ 0 h 473"/>
                <a:gd name="T66" fmla="*/ 0 w 260"/>
                <a:gd name="T67" fmla="*/ 0 h 473"/>
                <a:gd name="T68" fmla="*/ 0 w 260"/>
                <a:gd name="T69" fmla="*/ 0 h 473"/>
                <a:gd name="T70" fmla="*/ 0 w 260"/>
                <a:gd name="T71" fmla="*/ 0 h 473"/>
                <a:gd name="T72" fmla="*/ 0 w 260"/>
                <a:gd name="T73" fmla="*/ 0 h 47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60" h="473">
                  <a:moveTo>
                    <a:pt x="196" y="316"/>
                  </a:moveTo>
                  <a:lnTo>
                    <a:pt x="206" y="335"/>
                  </a:lnTo>
                  <a:lnTo>
                    <a:pt x="215" y="354"/>
                  </a:lnTo>
                  <a:lnTo>
                    <a:pt x="223" y="374"/>
                  </a:lnTo>
                  <a:lnTo>
                    <a:pt x="232" y="393"/>
                  </a:lnTo>
                  <a:lnTo>
                    <a:pt x="240" y="413"/>
                  </a:lnTo>
                  <a:lnTo>
                    <a:pt x="246" y="433"/>
                  </a:lnTo>
                  <a:lnTo>
                    <a:pt x="253" y="452"/>
                  </a:lnTo>
                  <a:lnTo>
                    <a:pt x="260" y="473"/>
                  </a:lnTo>
                  <a:lnTo>
                    <a:pt x="253" y="459"/>
                  </a:lnTo>
                  <a:lnTo>
                    <a:pt x="242" y="440"/>
                  </a:lnTo>
                  <a:lnTo>
                    <a:pt x="230" y="417"/>
                  </a:lnTo>
                  <a:lnTo>
                    <a:pt x="214" y="389"/>
                  </a:lnTo>
                  <a:lnTo>
                    <a:pt x="198" y="359"/>
                  </a:lnTo>
                  <a:lnTo>
                    <a:pt x="179" y="325"/>
                  </a:lnTo>
                  <a:lnTo>
                    <a:pt x="160" y="290"/>
                  </a:lnTo>
                  <a:lnTo>
                    <a:pt x="140" y="254"/>
                  </a:lnTo>
                  <a:lnTo>
                    <a:pt x="119" y="217"/>
                  </a:lnTo>
                  <a:lnTo>
                    <a:pt x="99" y="181"/>
                  </a:lnTo>
                  <a:lnTo>
                    <a:pt x="79" y="146"/>
                  </a:lnTo>
                  <a:lnTo>
                    <a:pt x="60" y="112"/>
                  </a:lnTo>
                  <a:lnTo>
                    <a:pt x="42" y="81"/>
                  </a:lnTo>
                  <a:lnTo>
                    <a:pt x="26" y="52"/>
                  </a:lnTo>
                  <a:lnTo>
                    <a:pt x="13" y="28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5" y="3"/>
                  </a:lnTo>
                  <a:lnTo>
                    <a:pt x="21" y="9"/>
                  </a:lnTo>
                  <a:lnTo>
                    <a:pt x="27" y="15"/>
                  </a:lnTo>
                  <a:lnTo>
                    <a:pt x="40" y="39"/>
                  </a:lnTo>
                  <a:lnTo>
                    <a:pt x="59" y="74"/>
                  </a:lnTo>
                  <a:lnTo>
                    <a:pt x="83" y="117"/>
                  </a:lnTo>
                  <a:lnTo>
                    <a:pt x="110" y="163"/>
                  </a:lnTo>
                  <a:lnTo>
                    <a:pt x="138" y="211"/>
                  </a:lnTo>
                  <a:lnTo>
                    <a:pt x="163" y="254"/>
                  </a:lnTo>
                  <a:lnTo>
                    <a:pt x="183" y="290"/>
                  </a:lnTo>
                  <a:lnTo>
                    <a:pt x="196" y="3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3" name="Freeform 128"/>
            <p:cNvSpPr>
              <a:spLocks/>
            </p:cNvSpPr>
            <p:nvPr/>
          </p:nvSpPr>
          <p:spPr bwMode="auto">
            <a:xfrm>
              <a:off x="1117" y="2519"/>
              <a:ext cx="49" cy="86"/>
            </a:xfrm>
            <a:custGeom>
              <a:avLst/>
              <a:gdLst>
                <a:gd name="T0" fmla="*/ 0 w 147"/>
                <a:gd name="T1" fmla="*/ 0 h 259"/>
                <a:gd name="T2" fmla="*/ 0 w 147"/>
                <a:gd name="T3" fmla="*/ 0 h 259"/>
                <a:gd name="T4" fmla="*/ 0 w 147"/>
                <a:gd name="T5" fmla="*/ 0 h 259"/>
                <a:gd name="T6" fmla="*/ 0 w 147"/>
                <a:gd name="T7" fmla="*/ 0 h 259"/>
                <a:gd name="T8" fmla="*/ 0 w 147"/>
                <a:gd name="T9" fmla="*/ 0 h 259"/>
                <a:gd name="T10" fmla="*/ 0 w 147"/>
                <a:gd name="T11" fmla="*/ 0 h 259"/>
                <a:gd name="T12" fmla="*/ 0 w 147"/>
                <a:gd name="T13" fmla="*/ 0 h 259"/>
                <a:gd name="T14" fmla="*/ 0 w 147"/>
                <a:gd name="T15" fmla="*/ 0 h 259"/>
                <a:gd name="T16" fmla="*/ 0 w 147"/>
                <a:gd name="T17" fmla="*/ 0 h 259"/>
                <a:gd name="T18" fmla="*/ 0 w 147"/>
                <a:gd name="T19" fmla="*/ 0 h 259"/>
                <a:gd name="T20" fmla="*/ 0 w 147"/>
                <a:gd name="T21" fmla="*/ 0 h 259"/>
                <a:gd name="T22" fmla="*/ 0 w 147"/>
                <a:gd name="T23" fmla="*/ 0 h 259"/>
                <a:gd name="T24" fmla="*/ 0 w 147"/>
                <a:gd name="T25" fmla="*/ 0 h 259"/>
                <a:gd name="T26" fmla="*/ 0 w 147"/>
                <a:gd name="T27" fmla="*/ 0 h 259"/>
                <a:gd name="T28" fmla="*/ 0 w 147"/>
                <a:gd name="T29" fmla="*/ 0 h 259"/>
                <a:gd name="T30" fmla="*/ 0 w 147"/>
                <a:gd name="T31" fmla="*/ 0 h 259"/>
                <a:gd name="T32" fmla="*/ 0 w 147"/>
                <a:gd name="T33" fmla="*/ 0 h 259"/>
                <a:gd name="T34" fmla="*/ 0 w 147"/>
                <a:gd name="T35" fmla="*/ 0 h 259"/>
                <a:gd name="T36" fmla="*/ 0 w 147"/>
                <a:gd name="T37" fmla="*/ 0 h 259"/>
                <a:gd name="T38" fmla="*/ 0 w 147"/>
                <a:gd name="T39" fmla="*/ 0 h 259"/>
                <a:gd name="T40" fmla="*/ 0 w 147"/>
                <a:gd name="T41" fmla="*/ 0 h 259"/>
                <a:gd name="T42" fmla="*/ 0 w 147"/>
                <a:gd name="T43" fmla="*/ 0 h 259"/>
                <a:gd name="T44" fmla="*/ 0 w 147"/>
                <a:gd name="T45" fmla="*/ 0 h 259"/>
                <a:gd name="T46" fmla="*/ 0 w 147"/>
                <a:gd name="T47" fmla="*/ 0 h 259"/>
                <a:gd name="T48" fmla="*/ 0 w 147"/>
                <a:gd name="T49" fmla="*/ 0 h 25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7" h="259">
                  <a:moveTo>
                    <a:pt x="12" y="0"/>
                  </a:moveTo>
                  <a:lnTo>
                    <a:pt x="25" y="23"/>
                  </a:lnTo>
                  <a:lnTo>
                    <a:pt x="42" y="51"/>
                  </a:lnTo>
                  <a:lnTo>
                    <a:pt x="61" y="82"/>
                  </a:lnTo>
                  <a:lnTo>
                    <a:pt x="81" y="113"/>
                  </a:lnTo>
                  <a:lnTo>
                    <a:pt x="98" y="143"/>
                  </a:lnTo>
                  <a:lnTo>
                    <a:pt x="115" y="169"/>
                  </a:lnTo>
                  <a:lnTo>
                    <a:pt x="125" y="189"/>
                  </a:lnTo>
                  <a:lnTo>
                    <a:pt x="132" y="201"/>
                  </a:lnTo>
                  <a:lnTo>
                    <a:pt x="138" y="216"/>
                  </a:lnTo>
                  <a:lnTo>
                    <a:pt x="142" y="231"/>
                  </a:lnTo>
                  <a:lnTo>
                    <a:pt x="144" y="244"/>
                  </a:lnTo>
                  <a:lnTo>
                    <a:pt x="147" y="259"/>
                  </a:lnTo>
                  <a:lnTo>
                    <a:pt x="131" y="238"/>
                  </a:lnTo>
                  <a:lnTo>
                    <a:pt x="112" y="206"/>
                  </a:lnTo>
                  <a:lnTo>
                    <a:pt x="90" y="170"/>
                  </a:lnTo>
                  <a:lnTo>
                    <a:pt x="69" y="131"/>
                  </a:lnTo>
                  <a:lnTo>
                    <a:pt x="48" y="94"/>
                  </a:lnTo>
                  <a:lnTo>
                    <a:pt x="28" y="61"/>
                  </a:lnTo>
                  <a:lnTo>
                    <a:pt x="12" y="3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7"/>
                  </a:lnTo>
                  <a:lnTo>
                    <a:pt x="4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4" name="Freeform 129"/>
            <p:cNvSpPr>
              <a:spLocks/>
            </p:cNvSpPr>
            <p:nvPr/>
          </p:nvSpPr>
          <p:spPr bwMode="auto">
            <a:xfrm>
              <a:off x="1029" y="2545"/>
              <a:ext cx="141" cy="187"/>
            </a:xfrm>
            <a:custGeom>
              <a:avLst/>
              <a:gdLst>
                <a:gd name="T0" fmla="*/ 0 w 422"/>
                <a:gd name="T1" fmla="*/ 0 h 560"/>
                <a:gd name="T2" fmla="*/ 0 w 422"/>
                <a:gd name="T3" fmla="*/ 0 h 560"/>
                <a:gd name="T4" fmla="*/ 0 w 422"/>
                <a:gd name="T5" fmla="*/ 0 h 560"/>
                <a:gd name="T6" fmla="*/ 0 w 422"/>
                <a:gd name="T7" fmla="*/ 0 h 560"/>
                <a:gd name="T8" fmla="*/ 0 w 422"/>
                <a:gd name="T9" fmla="*/ 0 h 560"/>
                <a:gd name="T10" fmla="*/ 0 w 422"/>
                <a:gd name="T11" fmla="*/ 0 h 560"/>
                <a:gd name="T12" fmla="*/ 0 w 422"/>
                <a:gd name="T13" fmla="*/ 0 h 560"/>
                <a:gd name="T14" fmla="*/ 0 w 422"/>
                <a:gd name="T15" fmla="*/ 0 h 560"/>
                <a:gd name="T16" fmla="*/ 0 w 422"/>
                <a:gd name="T17" fmla="*/ 0 h 560"/>
                <a:gd name="T18" fmla="*/ 0 w 422"/>
                <a:gd name="T19" fmla="*/ 1 h 560"/>
                <a:gd name="T20" fmla="*/ 0 w 422"/>
                <a:gd name="T21" fmla="*/ 1 h 560"/>
                <a:gd name="T22" fmla="*/ 0 w 422"/>
                <a:gd name="T23" fmla="*/ 1 h 560"/>
                <a:gd name="T24" fmla="*/ 1 w 422"/>
                <a:gd name="T25" fmla="*/ 1 h 560"/>
                <a:gd name="T26" fmla="*/ 1 w 422"/>
                <a:gd name="T27" fmla="*/ 1 h 560"/>
                <a:gd name="T28" fmla="*/ 1 w 422"/>
                <a:gd name="T29" fmla="*/ 1 h 560"/>
                <a:gd name="T30" fmla="*/ 1 w 422"/>
                <a:gd name="T31" fmla="*/ 1 h 560"/>
                <a:gd name="T32" fmla="*/ 1 w 422"/>
                <a:gd name="T33" fmla="*/ 1 h 560"/>
                <a:gd name="T34" fmla="*/ 1 w 422"/>
                <a:gd name="T35" fmla="*/ 1 h 560"/>
                <a:gd name="T36" fmla="*/ 1 w 422"/>
                <a:gd name="T37" fmla="*/ 1 h 560"/>
                <a:gd name="T38" fmla="*/ 1 w 422"/>
                <a:gd name="T39" fmla="*/ 1 h 560"/>
                <a:gd name="T40" fmla="*/ 1 w 422"/>
                <a:gd name="T41" fmla="*/ 1 h 560"/>
                <a:gd name="T42" fmla="*/ 1 w 422"/>
                <a:gd name="T43" fmla="*/ 1 h 560"/>
                <a:gd name="T44" fmla="*/ 1 w 422"/>
                <a:gd name="T45" fmla="*/ 1 h 560"/>
                <a:gd name="T46" fmla="*/ 1 w 422"/>
                <a:gd name="T47" fmla="*/ 1 h 560"/>
                <a:gd name="T48" fmla="*/ 0 w 422"/>
                <a:gd name="T49" fmla="*/ 1 h 560"/>
                <a:gd name="T50" fmla="*/ 0 w 422"/>
                <a:gd name="T51" fmla="*/ 1 h 560"/>
                <a:gd name="T52" fmla="*/ 0 w 422"/>
                <a:gd name="T53" fmla="*/ 1 h 560"/>
                <a:gd name="T54" fmla="*/ 0 w 422"/>
                <a:gd name="T55" fmla="*/ 0 h 560"/>
                <a:gd name="T56" fmla="*/ 0 w 422"/>
                <a:gd name="T57" fmla="*/ 0 h 560"/>
                <a:gd name="T58" fmla="*/ 0 w 422"/>
                <a:gd name="T59" fmla="*/ 0 h 560"/>
                <a:gd name="T60" fmla="*/ 0 w 422"/>
                <a:gd name="T61" fmla="*/ 0 h 560"/>
                <a:gd name="T62" fmla="*/ 0 w 422"/>
                <a:gd name="T63" fmla="*/ 0 h 560"/>
                <a:gd name="T64" fmla="*/ 0 w 422"/>
                <a:gd name="T65" fmla="*/ 0 h 560"/>
                <a:gd name="T66" fmla="*/ 0 w 422"/>
                <a:gd name="T67" fmla="*/ 0 h 560"/>
                <a:gd name="T68" fmla="*/ 0 w 422"/>
                <a:gd name="T69" fmla="*/ 0 h 560"/>
                <a:gd name="T70" fmla="*/ 0 w 422"/>
                <a:gd name="T71" fmla="*/ 0 h 560"/>
                <a:gd name="T72" fmla="*/ 0 w 422"/>
                <a:gd name="T73" fmla="*/ 0 h 560"/>
                <a:gd name="T74" fmla="*/ 0 w 422"/>
                <a:gd name="T75" fmla="*/ 0 h 560"/>
                <a:gd name="T76" fmla="*/ 0 w 422"/>
                <a:gd name="T77" fmla="*/ 0 h 560"/>
                <a:gd name="T78" fmla="*/ 0 w 422"/>
                <a:gd name="T79" fmla="*/ 0 h 560"/>
                <a:gd name="T80" fmla="*/ 0 w 422"/>
                <a:gd name="T81" fmla="*/ 0 h 5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22" h="560">
                  <a:moveTo>
                    <a:pt x="39" y="6"/>
                  </a:moveTo>
                  <a:lnTo>
                    <a:pt x="60" y="34"/>
                  </a:lnTo>
                  <a:lnTo>
                    <a:pt x="84" y="68"/>
                  </a:lnTo>
                  <a:lnTo>
                    <a:pt x="111" y="106"/>
                  </a:lnTo>
                  <a:lnTo>
                    <a:pt x="141" y="146"/>
                  </a:lnTo>
                  <a:lnTo>
                    <a:pt x="172" y="190"/>
                  </a:lnTo>
                  <a:lnTo>
                    <a:pt x="203" y="236"/>
                  </a:lnTo>
                  <a:lnTo>
                    <a:pt x="235" y="280"/>
                  </a:lnTo>
                  <a:lnTo>
                    <a:pt x="268" y="325"/>
                  </a:lnTo>
                  <a:lnTo>
                    <a:pt x="298" y="369"/>
                  </a:lnTo>
                  <a:lnTo>
                    <a:pt x="326" y="410"/>
                  </a:lnTo>
                  <a:lnTo>
                    <a:pt x="353" y="449"/>
                  </a:lnTo>
                  <a:lnTo>
                    <a:pt x="376" y="483"/>
                  </a:lnTo>
                  <a:lnTo>
                    <a:pt x="395" y="512"/>
                  </a:lnTo>
                  <a:lnTo>
                    <a:pt x="410" y="535"/>
                  </a:lnTo>
                  <a:lnTo>
                    <a:pt x="418" y="552"/>
                  </a:lnTo>
                  <a:lnTo>
                    <a:pt x="422" y="560"/>
                  </a:lnTo>
                  <a:lnTo>
                    <a:pt x="415" y="558"/>
                  </a:lnTo>
                  <a:lnTo>
                    <a:pt x="410" y="557"/>
                  </a:lnTo>
                  <a:lnTo>
                    <a:pt x="404" y="554"/>
                  </a:lnTo>
                  <a:lnTo>
                    <a:pt x="399" y="552"/>
                  </a:lnTo>
                  <a:lnTo>
                    <a:pt x="392" y="542"/>
                  </a:lnTo>
                  <a:lnTo>
                    <a:pt x="381" y="525"/>
                  </a:lnTo>
                  <a:lnTo>
                    <a:pt x="365" y="500"/>
                  </a:lnTo>
                  <a:lnTo>
                    <a:pt x="345" y="471"/>
                  </a:lnTo>
                  <a:lnTo>
                    <a:pt x="321" y="435"/>
                  </a:lnTo>
                  <a:lnTo>
                    <a:pt x="293" y="398"/>
                  </a:lnTo>
                  <a:lnTo>
                    <a:pt x="264" y="356"/>
                  </a:lnTo>
                  <a:lnTo>
                    <a:pt x="234" y="313"/>
                  </a:lnTo>
                  <a:lnTo>
                    <a:pt x="202" y="269"/>
                  </a:lnTo>
                  <a:lnTo>
                    <a:pt x="169" y="225"/>
                  </a:lnTo>
                  <a:lnTo>
                    <a:pt x="137" y="181"/>
                  </a:lnTo>
                  <a:lnTo>
                    <a:pt x="106" y="141"/>
                  </a:lnTo>
                  <a:lnTo>
                    <a:pt x="76" y="102"/>
                  </a:lnTo>
                  <a:lnTo>
                    <a:pt x="47" y="68"/>
                  </a:lnTo>
                  <a:lnTo>
                    <a:pt x="22" y="38"/>
                  </a:lnTo>
                  <a:lnTo>
                    <a:pt x="0" y="15"/>
                  </a:lnTo>
                  <a:lnTo>
                    <a:pt x="8" y="7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9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5" name="Freeform 130"/>
            <p:cNvSpPr>
              <a:spLocks/>
            </p:cNvSpPr>
            <p:nvPr/>
          </p:nvSpPr>
          <p:spPr bwMode="auto">
            <a:xfrm>
              <a:off x="1010" y="2555"/>
              <a:ext cx="33" cy="30"/>
            </a:xfrm>
            <a:custGeom>
              <a:avLst/>
              <a:gdLst>
                <a:gd name="T0" fmla="*/ 0 w 101"/>
                <a:gd name="T1" fmla="*/ 0 h 88"/>
                <a:gd name="T2" fmla="*/ 0 w 101"/>
                <a:gd name="T3" fmla="*/ 0 h 88"/>
                <a:gd name="T4" fmla="*/ 0 w 101"/>
                <a:gd name="T5" fmla="*/ 0 h 88"/>
                <a:gd name="T6" fmla="*/ 0 w 101"/>
                <a:gd name="T7" fmla="*/ 0 h 88"/>
                <a:gd name="T8" fmla="*/ 0 w 101"/>
                <a:gd name="T9" fmla="*/ 0 h 88"/>
                <a:gd name="T10" fmla="*/ 0 w 101"/>
                <a:gd name="T11" fmla="*/ 0 h 88"/>
                <a:gd name="T12" fmla="*/ 0 w 101"/>
                <a:gd name="T13" fmla="*/ 0 h 88"/>
                <a:gd name="T14" fmla="*/ 0 w 101"/>
                <a:gd name="T15" fmla="*/ 0 h 88"/>
                <a:gd name="T16" fmla="*/ 0 w 101"/>
                <a:gd name="T17" fmla="*/ 0 h 88"/>
                <a:gd name="T18" fmla="*/ 0 w 101"/>
                <a:gd name="T19" fmla="*/ 0 h 88"/>
                <a:gd name="T20" fmla="*/ 0 w 101"/>
                <a:gd name="T21" fmla="*/ 0 h 88"/>
                <a:gd name="T22" fmla="*/ 0 w 101"/>
                <a:gd name="T23" fmla="*/ 0 h 88"/>
                <a:gd name="T24" fmla="*/ 0 w 101"/>
                <a:gd name="T25" fmla="*/ 0 h 88"/>
                <a:gd name="T26" fmla="*/ 0 w 101"/>
                <a:gd name="T27" fmla="*/ 0 h 88"/>
                <a:gd name="T28" fmla="*/ 0 w 101"/>
                <a:gd name="T29" fmla="*/ 0 h 88"/>
                <a:gd name="T30" fmla="*/ 0 w 101"/>
                <a:gd name="T31" fmla="*/ 0 h 88"/>
                <a:gd name="T32" fmla="*/ 0 w 101"/>
                <a:gd name="T33" fmla="*/ 0 h 88"/>
                <a:gd name="T34" fmla="*/ 0 w 101"/>
                <a:gd name="T35" fmla="*/ 0 h 88"/>
                <a:gd name="T36" fmla="*/ 0 w 101"/>
                <a:gd name="T37" fmla="*/ 0 h 88"/>
                <a:gd name="T38" fmla="*/ 0 w 101"/>
                <a:gd name="T39" fmla="*/ 0 h 88"/>
                <a:gd name="T40" fmla="*/ 0 w 101"/>
                <a:gd name="T41" fmla="*/ 0 h 88"/>
                <a:gd name="T42" fmla="*/ 0 w 101"/>
                <a:gd name="T43" fmla="*/ 0 h 8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88">
                  <a:moveTo>
                    <a:pt x="101" y="85"/>
                  </a:moveTo>
                  <a:lnTo>
                    <a:pt x="100" y="88"/>
                  </a:lnTo>
                  <a:lnTo>
                    <a:pt x="87" y="83"/>
                  </a:lnTo>
                  <a:lnTo>
                    <a:pt x="72" y="77"/>
                  </a:lnTo>
                  <a:lnTo>
                    <a:pt x="57" y="70"/>
                  </a:lnTo>
                  <a:lnTo>
                    <a:pt x="42" y="64"/>
                  </a:lnTo>
                  <a:lnTo>
                    <a:pt x="27" y="56"/>
                  </a:lnTo>
                  <a:lnTo>
                    <a:pt x="15" y="46"/>
                  </a:lnTo>
                  <a:lnTo>
                    <a:pt x="5" y="35"/>
                  </a:lnTo>
                  <a:lnTo>
                    <a:pt x="0" y="22"/>
                  </a:lnTo>
                  <a:lnTo>
                    <a:pt x="4" y="12"/>
                  </a:lnTo>
                  <a:lnTo>
                    <a:pt x="12" y="4"/>
                  </a:lnTo>
                  <a:lnTo>
                    <a:pt x="23" y="0"/>
                  </a:lnTo>
                  <a:lnTo>
                    <a:pt x="35" y="2"/>
                  </a:lnTo>
                  <a:lnTo>
                    <a:pt x="45" y="14"/>
                  </a:lnTo>
                  <a:lnTo>
                    <a:pt x="54" y="26"/>
                  </a:lnTo>
                  <a:lnTo>
                    <a:pt x="62" y="35"/>
                  </a:lnTo>
                  <a:lnTo>
                    <a:pt x="69" y="45"/>
                  </a:lnTo>
                  <a:lnTo>
                    <a:pt x="77" y="56"/>
                  </a:lnTo>
                  <a:lnTo>
                    <a:pt x="85" y="65"/>
                  </a:lnTo>
                  <a:lnTo>
                    <a:pt x="93" y="74"/>
                  </a:lnTo>
                  <a:lnTo>
                    <a:pt x="101" y="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6" name="Freeform 131"/>
            <p:cNvSpPr>
              <a:spLocks/>
            </p:cNvSpPr>
            <p:nvPr/>
          </p:nvSpPr>
          <p:spPr bwMode="auto">
            <a:xfrm>
              <a:off x="1021" y="2597"/>
              <a:ext cx="123" cy="140"/>
            </a:xfrm>
            <a:custGeom>
              <a:avLst/>
              <a:gdLst>
                <a:gd name="T0" fmla="*/ 1 w 369"/>
                <a:gd name="T1" fmla="*/ 1 h 420"/>
                <a:gd name="T2" fmla="*/ 0 w 369"/>
                <a:gd name="T3" fmla="*/ 1 h 420"/>
                <a:gd name="T4" fmla="*/ 0 w 369"/>
                <a:gd name="T5" fmla="*/ 1 h 420"/>
                <a:gd name="T6" fmla="*/ 0 w 369"/>
                <a:gd name="T7" fmla="*/ 1 h 420"/>
                <a:gd name="T8" fmla="*/ 0 w 369"/>
                <a:gd name="T9" fmla="*/ 1 h 420"/>
                <a:gd name="T10" fmla="*/ 0 w 369"/>
                <a:gd name="T11" fmla="*/ 0 h 420"/>
                <a:gd name="T12" fmla="*/ 0 w 369"/>
                <a:gd name="T13" fmla="*/ 0 h 420"/>
                <a:gd name="T14" fmla="*/ 0 w 369"/>
                <a:gd name="T15" fmla="*/ 0 h 420"/>
                <a:gd name="T16" fmla="*/ 0 w 369"/>
                <a:gd name="T17" fmla="*/ 0 h 420"/>
                <a:gd name="T18" fmla="*/ 0 w 369"/>
                <a:gd name="T19" fmla="*/ 0 h 420"/>
                <a:gd name="T20" fmla="*/ 0 w 369"/>
                <a:gd name="T21" fmla="*/ 0 h 420"/>
                <a:gd name="T22" fmla="*/ 0 w 369"/>
                <a:gd name="T23" fmla="*/ 0 h 420"/>
                <a:gd name="T24" fmla="*/ 0 w 369"/>
                <a:gd name="T25" fmla="*/ 0 h 420"/>
                <a:gd name="T26" fmla="*/ 0 w 369"/>
                <a:gd name="T27" fmla="*/ 0 h 420"/>
                <a:gd name="T28" fmla="*/ 0 w 369"/>
                <a:gd name="T29" fmla="*/ 0 h 420"/>
                <a:gd name="T30" fmla="*/ 0 w 369"/>
                <a:gd name="T31" fmla="*/ 0 h 420"/>
                <a:gd name="T32" fmla="*/ 0 w 369"/>
                <a:gd name="T33" fmla="*/ 0 h 420"/>
                <a:gd name="T34" fmla="*/ 0 w 369"/>
                <a:gd name="T35" fmla="*/ 0 h 420"/>
                <a:gd name="T36" fmla="*/ 0 w 369"/>
                <a:gd name="T37" fmla="*/ 0 h 420"/>
                <a:gd name="T38" fmla="*/ 0 w 369"/>
                <a:gd name="T39" fmla="*/ 0 h 420"/>
                <a:gd name="T40" fmla="*/ 0 w 369"/>
                <a:gd name="T41" fmla="*/ 0 h 420"/>
                <a:gd name="T42" fmla="*/ 0 w 369"/>
                <a:gd name="T43" fmla="*/ 0 h 420"/>
                <a:gd name="T44" fmla="*/ 0 w 369"/>
                <a:gd name="T45" fmla="*/ 0 h 420"/>
                <a:gd name="T46" fmla="*/ 0 w 369"/>
                <a:gd name="T47" fmla="*/ 0 h 420"/>
                <a:gd name="T48" fmla="*/ 0 w 369"/>
                <a:gd name="T49" fmla="*/ 0 h 420"/>
                <a:gd name="T50" fmla="*/ 0 w 369"/>
                <a:gd name="T51" fmla="*/ 0 h 420"/>
                <a:gd name="T52" fmla="*/ 0 w 369"/>
                <a:gd name="T53" fmla="*/ 0 h 420"/>
                <a:gd name="T54" fmla="*/ 0 w 369"/>
                <a:gd name="T55" fmla="*/ 0 h 420"/>
                <a:gd name="T56" fmla="*/ 0 w 369"/>
                <a:gd name="T57" fmla="*/ 0 h 420"/>
                <a:gd name="T58" fmla="*/ 0 w 369"/>
                <a:gd name="T59" fmla="*/ 0 h 420"/>
                <a:gd name="T60" fmla="*/ 0 w 369"/>
                <a:gd name="T61" fmla="*/ 0 h 420"/>
                <a:gd name="T62" fmla="*/ 0 w 369"/>
                <a:gd name="T63" fmla="*/ 0 h 420"/>
                <a:gd name="T64" fmla="*/ 0 w 369"/>
                <a:gd name="T65" fmla="*/ 0 h 420"/>
                <a:gd name="T66" fmla="*/ 0 w 369"/>
                <a:gd name="T67" fmla="*/ 0 h 420"/>
                <a:gd name="T68" fmla="*/ 0 w 369"/>
                <a:gd name="T69" fmla="*/ 0 h 420"/>
                <a:gd name="T70" fmla="*/ 0 w 369"/>
                <a:gd name="T71" fmla="*/ 1 h 420"/>
                <a:gd name="T72" fmla="*/ 0 w 369"/>
                <a:gd name="T73" fmla="*/ 1 h 420"/>
                <a:gd name="T74" fmla="*/ 1 w 369"/>
                <a:gd name="T75" fmla="*/ 1 h 4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9" h="420">
                  <a:moveTo>
                    <a:pt x="369" y="415"/>
                  </a:moveTo>
                  <a:lnTo>
                    <a:pt x="357" y="420"/>
                  </a:lnTo>
                  <a:lnTo>
                    <a:pt x="350" y="409"/>
                  </a:lnTo>
                  <a:lnTo>
                    <a:pt x="337" y="394"/>
                  </a:lnTo>
                  <a:lnTo>
                    <a:pt x="319" y="373"/>
                  </a:lnTo>
                  <a:lnTo>
                    <a:pt x="299" y="348"/>
                  </a:lnTo>
                  <a:lnTo>
                    <a:pt x="275" y="320"/>
                  </a:lnTo>
                  <a:lnTo>
                    <a:pt x="248" y="289"/>
                  </a:lnTo>
                  <a:lnTo>
                    <a:pt x="219" y="256"/>
                  </a:lnTo>
                  <a:lnTo>
                    <a:pt x="189" y="221"/>
                  </a:lnTo>
                  <a:lnTo>
                    <a:pt x="160" y="188"/>
                  </a:lnTo>
                  <a:lnTo>
                    <a:pt x="130" y="154"/>
                  </a:lnTo>
                  <a:lnTo>
                    <a:pt x="102" y="121"/>
                  </a:lnTo>
                  <a:lnTo>
                    <a:pt x="76" y="90"/>
                  </a:lnTo>
                  <a:lnTo>
                    <a:pt x="52" y="62"/>
                  </a:lnTo>
                  <a:lnTo>
                    <a:pt x="30" y="36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2" y="4"/>
                  </a:lnTo>
                  <a:lnTo>
                    <a:pt x="31" y="9"/>
                  </a:lnTo>
                  <a:lnTo>
                    <a:pt x="39" y="17"/>
                  </a:lnTo>
                  <a:lnTo>
                    <a:pt x="46" y="24"/>
                  </a:lnTo>
                  <a:lnTo>
                    <a:pt x="57" y="36"/>
                  </a:lnTo>
                  <a:lnTo>
                    <a:pt x="73" y="54"/>
                  </a:lnTo>
                  <a:lnTo>
                    <a:pt x="92" y="75"/>
                  </a:lnTo>
                  <a:lnTo>
                    <a:pt x="115" y="100"/>
                  </a:lnTo>
                  <a:lnTo>
                    <a:pt x="139" y="128"/>
                  </a:lnTo>
                  <a:lnTo>
                    <a:pt x="165" y="158"/>
                  </a:lnTo>
                  <a:lnTo>
                    <a:pt x="192" y="189"/>
                  </a:lnTo>
                  <a:lnTo>
                    <a:pt x="219" y="221"/>
                  </a:lnTo>
                  <a:lnTo>
                    <a:pt x="246" y="254"/>
                  </a:lnTo>
                  <a:lnTo>
                    <a:pt x="273" y="285"/>
                  </a:lnTo>
                  <a:lnTo>
                    <a:pt x="298" y="316"/>
                  </a:lnTo>
                  <a:lnTo>
                    <a:pt x="321" y="346"/>
                  </a:lnTo>
                  <a:lnTo>
                    <a:pt x="341" y="371"/>
                  </a:lnTo>
                  <a:lnTo>
                    <a:pt x="357" y="396"/>
                  </a:lnTo>
                  <a:lnTo>
                    <a:pt x="369" y="4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7" name="Freeform 132"/>
            <p:cNvSpPr>
              <a:spLocks/>
            </p:cNvSpPr>
            <p:nvPr/>
          </p:nvSpPr>
          <p:spPr bwMode="auto">
            <a:xfrm>
              <a:off x="1050" y="2604"/>
              <a:ext cx="106" cy="127"/>
            </a:xfrm>
            <a:custGeom>
              <a:avLst/>
              <a:gdLst>
                <a:gd name="T0" fmla="*/ 0 w 318"/>
                <a:gd name="T1" fmla="*/ 1 h 382"/>
                <a:gd name="T2" fmla="*/ 0 w 318"/>
                <a:gd name="T3" fmla="*/ 1 h 382"/>
                <a:gd name="T4" fmla="*/ 0 w 318"/>
                <a:gd name="T5" fmla="*/ 1 h 382"/>
                <a:gd name="T6" fmla="*/ 0 w 318"/>
                <a:gd name="T7" fmla="*/ 1 h 382"/>
                <a:gd name="T8" fmla="*/ 0 w 318"/>
                <a:gd name="T9" fmla="*/ 1 h 382"/>
                <a:gd name="T10" fmla="*/ 0 w 318"/>
                <a:gd name="T11" fmla="*/ 0 h 382"/>
                <a:gd name="T12" fmla="*/ 0 w 318"/>
                <a:gd name="T13" fmla="*/ 0 h 382"/>
                <a:gd name="T14" fmla="*/ 0 w 318"/>
                <a:gd name="T15" fmla="*/ 0 h 382"/>
                <a:gd name="T16" fmla="*/ 0 w 318"/>
                <a:gd name="T17" fmla="*/ 0 h 382"/>
                <a:gd name="T18" fmla="*/ 0 w 318"/>
                <a:gd name="T19" fmla="*/ 0 h 382"/>
                <a:gd name="T20" fmla="*/ 0 w 318"/>
                <a:gd name="T21" fmla="*/ 0 h 382"/>
                <a:gd name="T22" fmla="*/ 0 w 318"/>
                <a:gd name="T23" fmla="*/ 0 h 382"/>
                <a:gd name="T24" fmla="*/ 0 w 318"/>
                <a:gd name="T25" fmla="*/ 0 h 382"/>
                <a:gd name="T26" fmla="*/ 0 w 318"/>
                <a:gd name="T27" fmla="*/ 0 h 382"/>
                <a:gd name="T28" fmla="*/ 0 w 318"/>
                <a:gd name="T29" fmla="*/ 0 h 382"/>
                <a:gd name="T30" fmla="*/ 0 w 318"/>
                <a:gd name="T31" fmla="*/ 0 h 382"/>
                <a:gd name="T32" fmla="*/ 0 w 318"/>
                <a:gd name="T33" fmla="*/ 0 h 382"/>
                <a:gd name="T34" fmla="*/ 0 w 318"/>
                <a:gd name="T35" fmla="*/ 0 h 382"/>
                <a:gd name="T36" fmla="*/ 0 w 318"/>
                <a:gd name="T37" fmla="*/ 0 h 382"/>
                <a:gd name="T38" fmla="*/ 0 w 318"/>
                <a:gd name="T39" fmla="*/ 0 h 382"/>
                <a:gd name="T40" fmla="*/ 0 w 318"/>
                <a:gd name="T41" fmla="*/ 0 h 382"/>
                <a:gd name="T42" fmla="*/ 0 w 318"/>
                <a:gd name="T43" fmla="*/ 0 h 382"/>
                <a:gd name="T44" fmla="*/ 0 w 318"/>
                <a:gd name="T45" fmla="*/ 0 h 382"/>
                <a:gd name="T46" fmla="*/ 0 w 318"/>
                <a:gd name="T47" fmla="*/ 0 h 382"/>
                <a:gd name="T48" fmla="*/ 0 w 318"/>
                <a:gd name="T49" fmla="*/ 0 h 382"/>
                <a:gd name="T50" fmla="*/ 0 w 318"/>
                <a:gd name="T51" fmla="*/ 0 h 382"/>
                <a:gd name="T52" fmla="*/ 0 w 318"/>
                <a:gd name="T53" fmla="*/ 0 h 382"/>
                <a:gd name="T54" fmla="*/ 0 w 318"/>
                <a:gd name="T55" fmla="*/ 0 h 382"/>
                <a:gd name="T56" fmla="*/ 0 w 318"/>
                <a:gd name="T57" fmla="*/ 0 h 382"/>
                <a:gd name="T58" fmla="*/ 0 w 318"/>
                <a:gd name="T59" fmla="*/ 0 h 382"/>
                <a:gd name="T60" fmla="*/ 0 w 318"/>
                <a:gd name="T61" fmla="*/ 0 h 382"/>
                <a:gd name="T62" fmla="*/ 0 w 318"/>
                <a:gd name="T63" fmla="*/ 0 h 382"/>
                <a:gd name="T64" fmla="*/ 0 w 318"/>
                <a:gd name="T65" fmla="*/ 0 h 382"/>
                <a:gd name="T66" fmla="*/ 0 w 318"/>
                <a:gd name="T67" fmla="*/ 0 h 382"/>
                <a:gd name="T68" fmla="*/ 0 w 318"/>
                <a:gd name="T69" fmla="*/ 0 h 382"/>
                <a:gd name="T70" fmla="*/ 0 w 318"/>
                <a:gd name="T71" fmla="*/ 0 h 382"/>
                <a:gd name="T72" fmla="*/ 0 w 318"/>
                <a:gd name="T73" fmla="*/ 0 h 382"/>
                <a:gd name="T74" fmla="*/ 0 w 318"/>
                <a:gd name="T75" fmla="*/ 0 h 382"/>
                <a:gd name="T76" fmla="*/ 0 w 318"/>
                <a:gd name="T77" fmla="*/ 0 h 382"/>
                <a:gd name="T78" fmla="*/ 0 w 318"/>
                <a:gd name="T79" fmla="*/ 0 h 382"/>
                <a:gd name="T80" fmla="*/ 0 w 318"/>
                <a:gd name="T81" fmla="*/ 0 h 382"/>
                <a:gd name="T82" fmla="*/ 0 w 318"/>
                <a:gd name="T83" fmla="*/ 0 h 382"/>
                <a:gd name="T84" fmla="*/ 0 w 318"/>
                <a:gd name="T85" fmla="*/ 0 h 382"/>
                <a:gd name="T86" fmla="*/ 0 w 318"/>
                <a:gd name="T87" fmla="*/ 0 h 382"/>
                <a:gd name="T88" fmla="*/ 0 w 318"/>
                <a:gd name="T89" fmla="*/ 1 h 38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18" h="382">
                  <a:moveTo>
                    <a:pt x="318" y="382"/>
                  </a:moveTo>
                  <a:lnTo>
                    <a:pt x="313" y="382"/>
                  </a:lnTo>
                  <a:lnTo>
                    <a:pt x="306" y="380"/>
                  </a:lnTo>
                  <a:lnTo>
                    <a:pt x="300" y="376"/>
                  </a:lnTo>
                  <a:lnTo>
                    <a:pt x="294" y="369"/>
                  </a:lnTo>
                  <a:lnTo>
                    <a:pt x="288" y="362"/>
                  </a:lnTo>
                  <a:lnTo>
                    <a:pt x="283" y="354"/>
                  </a:lnTo>
                  <a:lnTo>
                    <a:pt x="279" y="347"/>
                  </a:lnTo>
                  <a:lnTo>
                    <a:pt x="273" y="341"/>
                  </a:lnTo>
                  <a:lnTo>
                    <a:pt x="253" y="315"/>
                  </a:lnTo>
                  <a:lnTo>
                    <a:pt x="234" y="291"/>
                  </a:lnTo>
                  <a:lnTo>
                    <a:pt x="217" y="268"/>
                  </a:lnTo>
                  <a:lnTo>
                    <a:pt x="199" y="245"/>
                  </a:lnTo>
                  <a:lnTo>
                    <a:pt x="181" y="223"/>
                  </a:lnTo>
                  <a:lnTo>
                    <a:pt x="165" y="201"/>
                  </a:lnTo>
                  <a:lnTo>
                    <a:pt x="149" y="180"/>
                  </a:lnTo>
                  <a:lnTo>
                    <a:pt x="134" y="159"/>
                  </a:lnTo>
                  <a:lnTo>
                    <a:pt x="118" y="141"/>
                  </a:lnTo>
                  <a:lnTo>
                    <a:pt x="103" y="122"/>
                  </a:lnTo>
                  <a:lnTo>
                    <a:pt x="87" y="103"/>
                  </a:lnTo>
                  <a:lnTo>
                    <a:pt x="71" y="84"/>
                  </a:lnTo>
                  <a:lnTo>
                    <a:pt x="54" y="66"/>
                  </a:lnTo>
                  <a:lnTo>
                    <a:pt x="37" y="47"/>
                  </a:lnTo>
                  <a:lnTo>
                    <a:pt x="19" y="30"/>
                  </a:lnTo>
                  <a:lnTo>
                    <a:pt x="0" y="12"/>
                  </a:lnTo>
                  <a:lnTo>
                    <a:pt x="4" y="4"/>
                  </a:lnTo>
                  <a:lnTo>
                    <a:pt x="15" y="0"/>
                  </a:lnTo>
                  <a:lnTo>
                    <a:pt x="26" y="1"/>
                  </a:lnTo>
                  <a:lnTo>
                    <a:pt x="34" y="5"/>
                  </a:lnTo>
                  <a:lnTo>
                    <a:pt x="44" y="16"/>
                  </a:lnTo>
                  <a:lnTo>
                    <a:pt x="57" y="31"/>
                  </a:lnTo>
                  <a:lnTo>
                    <a:pt x="72" y="49"/>
                  </a:lnTo>
                  <a:lnTo>
                    <a:pt x="88" y="70"/>
                  </a:lnTo>
                  <a:lnTo>
                    <a:pt x="107" y="93"/>
                  </a:lnTo>
                  <a:lnTo>
                    <a:pt x="127" y="119"/>
                  </a:lnTo>
                  <a:lnTo>
                    <a:pt x="149" y="147"/>
                  </a:lnTo>
                  <a:lnTo>
                    <a:pt x="171" y="176"/>
                  </a:lnTo>
                  <a:lnTo>
                    <a:pt x="192" y="204"/>
                  </a:lnTo>
                  <a:lnTo>
                    <a:pt x="213" y="232"/>
                  </a:lnTo>
                  <a:lnTo>
                    <a:pt x="234" y="262"/>
                  </a:lnTo>
                  <a:lnTo>
                    <a:pt x="254" y="289"/>
                  </a:lnTo>
                  <a:lnTo>
                    <a:pt x="273" y="316"/>
                  </a:lnTo>
                  <a:lnTo>
                    <a:pt x="290" y="341"/>
                  </a:lnTo>
                  <a:lnTo>
                    <a:pt x="306" y="363"/>
                  </a:lnTo>
                  <a:lnTo>
                    <a:pt x="318" y="38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8" name="Freeform 133"/>
            <p:cNvSpPr>
              <a:spLocks/>
            </p:cNvSpPr>
            <p:nvPr/>
          </p:nvSpPr>
          <p:spPr bwMode="auto">
            <a:xfrm>
              <a:off x="738" y="2669"/>
              <a:ext cx="17" cy="17"/>
            </a:xfrm>
            <a:custGeom>
              <a:avLst/>
              <a:gdLst>
                <a:gd name="T0" fmla="*/ 0 w 50"/>
                <a:gd name="T1" fmla="*/ 0 h 52"/>
                <a:gd name="T2" fmla="*/ 0 w 50"/>
                <a:gd name="T3" fmla="*/ 0 h 52"/>
                <a:gd name="T4" fmla="*/ 0 w 50"/>
                <a:gd name="T5" fmla="*/ 0 h 52"/>
                <a:gd name="T6" fmla="*/ 0 w 50"/>
                <a:gd name="T7" fmla="*/ 0 h 52"/>
                <a:gd name="T8" fmla="*/ 0 w 50"/>
                <a:gd name="T9" fmla="*/ 0 h 52"/>
                <a:gd name="T10" fmla="*/ 0 w 50"/>
                <a:gd name="T11" fmla="*/ 0 h 52"/>
                <a:gd name="T12" fmla="*/ 0 w 50"/>
                <a:gd name="T13" fmla="*/ 0 h 52"/>
                <a:gd name="T14" fmla="*/ 0 w 50"/>
                <a:gd name="T15" fmla="*/ 0 h 52"/>
                <a:gd name="T16" fmla="*/ 0 w 50"/>
                <a:gd name="T17" fmla="*/ 0 h 52"/>
                <a:gd name="T18" fmla="*/ 0 w 50"/>
                <a:gd name="T19" fmla="*/ 0 h 52"/>
                <a:gd name="T20" fmla="*/ 0 w 50"/>
                <a:gd name="T21" fmla="*/ 0 h 52"/>
                <a:gd name="T22" fmla="*/ 0 w 50"/>
                <a:gd name="T23" fmla="*/ 0 h 52"/>
                <a:gd name="T24" fmla="*/ 0 w 50"/>
                <a:gd name="T25" fmla="*/ 0 h 52"/>
                <a:gd name="T26" fmla="*/ 0 w 50"/>
                <a:gd name="T27" fmla="*/ 0 h 52"/>
                <a:gd name="T28" fmla="*/ 0 w 50"/>
                <a:gd name="T29" fmla="*/ 0 h 52"/>
                <a:gd name="T30" fmla="*/ 0 w 50"/>
                <a:gd name="T31" fmla="*/ 0 h 52"/>
                <a:gd name="T32" fmla="*/ 0 w 50"/>
                <a:gd name="T33" fmla="*/ 0 h 52"/>
                <a:gd name="T34" fmla="*/ 0 w 50"/>
                <a:gd name="T35" fmla="*/ 0 h 52"/>
                <a:gd name="T36" fmla="*/ 0 w 50"/>
                <a:gd name="T37" fmla="*/ 0 h 52"/>
                <a:gd name="T38" fmla="*/ 0 w 50"/>
                <a:gd name="T39" fmla="*/ 0 h 52"/>
                <a:gd name="T40" fmla="*/ 0 w 50"/>
                <a:gd name="T41" fmla="*/ 0 h 5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0" h="52">
                  <a:moveTo>
                    <a:pt x="50" y="9"/>
                  </a:moveTo>
                  <a:lnTo>
                    <a:pt x="50" y="17"/>
                  </a:lnTo>
                  <a:lnTo>
                    <a:pt x="47" y="24"/>
                  </a:lnTo>
                  <a:lnTo>
                    <a:pt x="42" y="29"/>
                  </a:lnTo>
                  <a:lnTo>
                    <a:pt x="37" y="35"/>
                  </a:lnTo>
                  <a:lnTo>
                    <a:pt x="30" y="40"/>
                  </a:lnTo>
                  <a:lnTo>
                    <a:pt x="22" y="44"/>
                  </a:lnTo>
                  <a:lnTo>
                    <a:pt x="15" y="48"/>
                  </a:lnTo>
                  <a:lnTo>
                    <a:pt x="8" y="52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1" y="31"/>
                  </a:lnTo>
                  <a:lnTo>
                    <a:pt x="7" y="25"/>
                  </a:lnTo>
                  <a:lnTo>
                    <a:pt x="14" y="20"/>
                  </a:lnTo>
                  <a:lnTo>
                    <a:pt x="20" y="13"/>
                  </a:lnTo>
                  <a:lnTo>
                    <a:pt x="27" y="8"/>
                  </a:lnTo>
                  <a:lnTo>
                    <a:pt x="30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5" y="5"/>
                  </a:lnTo>
                  <a:lnTo>
                    <a:pt x="5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39" name="Freeform 134"/>
            <p:cNvSpPr>
              <a:spLocks/>
            </p:cNvSpPr>
            <p:nvPr/>
          </p:nvSpPr>
          <p:spPr bwMode="auto">
            <a:xfrm>
              <a:off x="1200" y="2742"/>
              <a:ext cx="44" cy="12"/>
            </a:xfrm>
            <a:custGeom>
              <a:avLst/>
              <a:gdLst>
                <a:gd name="T0" fmla="*/ 0 w 132"/>
                <a:gd name="T1" fmla="*/ 0 h 34"/>
                <a:gd name="T2" fmla="*/ 0 w 132"/>
                <a:gd name="T3" fmla="*/ 0 h 34"/>
                <a:gd name="T4" fmla="*/ 0 w 132"/>
                <a:gd name="T5" fmla="*/ 0 h 34"/>
                <a:gd name="T6" fmla="*/ 0 w 132"/>
                <a:gd name="T7" fmla="*/ 0 h 34"/>
                <a:gd name="T8" fmla="*/ 0 w 132"/>
                <a:gd name="T9" fmla="*/ 0 h 34"/>
                <a:gd name="T10" fmla="*/ 0 w 132"/>
                <a:gd name="T11" fmla="*/ 0 h 34"/>
                <a:gd name="T12" fmla="*/ 0 w 132"/>
                <a:gd name="T13" fmla="*/ 0 h 34"/>
                <a:gd name="T14" fmla="*/ 0 w 132"/>
                <a:gd name="T15" fmla="*/ 0 h 34"/>
                <a:gd name="T16" fmla="*/ 0 w 132"/>
                <a:gd name="T17" fmla="*/ 0 h 34"/>
                <a:gd name="T18" fmla="*/ 0 w 132"/>
                <a:gd name="T19" fmla="*/ 0 h 34"/>
                <a:gd name="T20" fmla="*/ 0 w 132"/>
                <a:gd name="T21" fmla="*/ 0 h 34"/>
                <a:gd name="T22" fmla="*/ 0 w 132"/>
                <a:gd name="T23" fmla="*/ 0 h 34"/>
                <a:gd name="T24" fmla="*/ 0 w 132"/>
                <a:gd name="T25" fmla="*/ 0 h 34"/>
                <a:gd name="T26" fmla="*/ 0 w 132"/>
                <a:gd name="T27" fmla="*/ 0 h 34"/>
                <a:gd name="T28" fmla="*/ 0 w 132"/>
                <a:gd name="T29" fmla="*/ 0 h 34"/>
                <a:gd name="T30" fmla="*/ 0 w 132"/>
                <a:gd name="T31" fmla="*/ 0 h 34"/>
                <a:gd name="T32" fmla="*/ 0 w 132"/>
                <a:gd name="T33" fmla="*/ 0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32" h="34">
                  <a:moveTo>
                    <a:pt x="132" y="34"/>
                  </a:moveTo>
                  <a:lnTo>
                    <a:pt x="119" y="34"/>
                  </a:lnTo>
                  <a:lnTo>
                    <a:pt x="103" y="34"/>
                  </a:lnTo>
                  <a:lnTo>
                    <a:pt x="84" y="34"/>
                  </a:lnTo>
                  <a:lnTo>
                    <a:pt x="63" y="31"/>
                  </a:lnTo>
                  <a:lnTo>
                    <a:pt x="44" y="27"/>
                  </a:lnTo>
                  <a:lnTo>
                    <a:pt x="25" y="21"/>
                  </a:lnTo>
                  <a:lnTo>
                    <a:pt x="11" y="12"/>
                  </a:lnTo>
                  <a:lnTo>
                    <a:pt x="0" y="0"/>
                  </a:lnTo>
                  <a:lnTo>
                    <a:pt x="16" y="9"/>
                  </a:lnTo>
                  <a:lnTo>
                    <a:pt x="32" y="15"/>
                  </a:lnTo>
                  <a:lnTo>
                    <a:pt x="48" y="17"/>
                  </a:lnTo>
                  <a:lnTo>
                    <a:pt x="65" y="19"/>
                  </a:lnTo>
                  <a:lnTo>
                    <a:pt x="81" y="20"/>
                  </a:lnTo>
                  <a:lnTo>
                    <a:pt x="97" y="23"/>
                  </a:lnTo>
                  <a:lnTo>
                    <a:pt x="115" y="27"/>
                  </a:lnTo>
                  <a:lnTo>
                    <a:pt x="132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9" name="Text Box 136"/>
          <p:cNvSpPr txBox="1">
            <a:spLocks noChangeArrowheads="1"/>
          </p:cNvSpPr>
          <p:nvPr/>
        </p:nvSpPr>
        <p:spPr bwMode="auto">
          <a:xfrm>
            <a:off x="1290638" y="2803525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996633"/>
                </a:solidFill>
                <a:latin typeface="Times New Roman" pitchFamily="18" charset="0"/>
              </a:rPr>
              <a:t>Communicator</a:t>
            </a:r>
          </a:p>
        </p:txBody>
      </p:sp>
      <p:sp>
        <p:nvSpPr>
          <p:cNvPr id="36880" name="Text Box 137"/>
          <p:cNvSpPr txBox="1">
            <a:spLocks noChangeArrowheads="1"/>
          </p:cNvSpPr>
          <p:nvPr/>
        </p:nvSpPr>
        <p:spPr bwMode="auto">
          <a:xfrm>
            <a:off x="5786438" y="2803525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3366"/>
                </a:solidFill>
                <a:latin typeface="Times New Roman" pitchFamily="18" charset="0"/>
              </a:rPr>
              <a:t>Receiver</a:t>
            </a:r>
          </a:p>
        </p:txBody>
      </p:sp>
      <p:grpSp>
        <p:nvGrpSpPr>
          <p:cNvPr id="5" name="Group 143"/>
          <p:cNvGrpSpPr>
            <a:grpSpLocks/>
          </p:cNvGrpSpPr>
          <p:nvPr/>
        </p:nvGrpSpPr>
        <p:grpSpPr bwMode="auto">
          <a:xfrm>
            <a:off x="1219200" y="5181600"/>
            <a:ext cx="6248400" cy="1501775"/>
            <a:chOff x="768" y="3264"/>
            <a:chExt cx="3936" cy="946"/>
          </a:xfrm>
        </p:grpSpPr>
        <p:sp>
          <p:nvSpPr>
            <p:cNvPr id="36882" name="Line 138"/>
            <p:cNvSpPr>
              <a:spLocks noChangeShapeType="1"/>
            </p:cNvSpPr>
            <p:nvPr/>
          </p:nvSpPr>
          <p:spPr bwMode="auto">
            <a:xfrm flipH="1">
              <a:off x="3408" y="3264"/>
              <a:ext cx="207" cy="1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3" name="Line 139"/>
            <p:cNvSpPr>
              <a:spLocks noChangeShapeType="1"/>
            </p:cNvSpPr>
            <p:nvPr/>
          </p:nvSpPr>
          <p:spPr bwMode="auto">
            <a:xfrm>
              <a:off x="1728" y="3264"/>
              <a:ext cx="207" cy="1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4" name="Text Box 140"/>
            <p:cNvSpPr txBox="1">
              <a:spLocks noChangeArrowheads="1"/>
            </p:cNvSpPr>
            <p:nvPr/>
          </p:nvSpPr>
          <p:spPr bwMode="auto">
            <a:xfrm>
              <a:off x="768" y="3456"/>
              <a:ext cx="3936" cy="7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400">
                  <a:solidFill>
                    <a:srgbClr val="003366"/>
                  </a:solidFill>
                </a:rPr>
                <a:t>Influence message quality, accuracy, clarity</a:t>
              </a:r>
              <a:br>
                <a:rPr lang="en-US" sz="2400">
                  <a:solidFill>
                    <a:srgbClr val="003366"/>
                  </a:solidFill>
                </a:rPr>
              </a:br>
              <a:r>
                <a:rPr lang="en-US" sz="2400">
                  <a:solidFill>
                    <a:srgbClr val="003366"/>
                  </a:solidFill>
                </a:rPr>
                <a:t>Include age, gender, values, beliefs, culture, experiences, needs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4582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One-way vs. Two-way Communications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914400" y="2057400"/>
            <a:ext cx="4200525" cy="5037138"/>
            <a:chOff x="576" y="1296"/>
            <a:chExt cx="2646" cy="3173"/>
          </a:xfrm>
        </p:grpSpPr>
        <p:pic>
          <p:nvPicPr>
            <p:cNvPr id="37897" name="Picture 34" descr="C:\Program Files\Microsoft Office\Clipart\standard\stddir2\BS01577_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50" y="2883"/>
              <a:ext cx="672" cy="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8" name="Text Box 36"/>
            <p:cNvSpPr txBox="1">
              <a:spLocks noChangeArrowheads="1"/>
            </p:cNvSpPr>
            <p:nvPr/>
          </p:nvSpPr>
          <p:spPr bwMode="auto">
            <a:xfrm>
              <a:off x="576" y="1296"/>
              <a:ext cx="2400" cy="3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003366"/>
                </a:buClr>
                <a:buFont typeface="Wingdings" pitchFamily="2" charset="2"/>
                <a:buNone/>
              </a:pPr>
              <a:r>
                <a:rPr lang="en-US" sz="2800" b="1">
                  <a:solidFill>
                    <a:srgbClr val="800000"/>
                  </a:solidFill>
                  <a:latin typeface="Times New Roman" pitchFamily="18" charset="0"/>
                </a:rPr>
                <a:t>One-Way Communication -</a:t>
              </a:r>
              <a:r>
                <a:rPr lang="en-US" sz="2800">
                  <a:solidFill>
                    <a:srgbClr val="003366"/>
                  </a:solidFill>
                  <a:latin typeface="Times New Roman" pitchFamily="18" charset="0"/>
                </a:rPr>
                <a:t> a person sends a message to another person and no questions, feedback, or interaction follow</a:t>
              </a:r>
            </a:p>
            <a:p>
              <a:pPr lvl="1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003366"/>
                </a:buClr>
                <a:buSzPct val="55000"/>
                <a:buFont typeface="Wingdings" pitchFamily="2" charset="2"/>
                <a:buChar char="n"/>
              </a:pPr>
              <a:r>
                <a:rPr lang="en-US" sz="2800">
                  <a:solidFill>
                    <a:srgbClr val="003366"/>
                  </a:solidFill>
                  <a:latin typeface="Times New Roman" pitchFamily="18" charset="0"/>
                </a:rPr>
                <a:t> Good for giving simple directions</a:t>
              </a:r>
            </a:p>
            <a:p>
              <a:pPr lvl="1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003366"/>
                </a:buClr>
                <a:buSzPct val="55000"/>
                <a:buFont typeface="Wingdings" pitchFamily="2" charset="2"/>
                <a:buChar char="n"/>
              </a:pPr>
              <a:r>
                <a:rPr lang="en-US" sz="2800">
                  <a:solidFill>
                    <a:srgbClr val="003366"/>
                  </a:solidFill>
                  <a:latin typeface="Times New Roman" pitchFamily="18" charset="0"/>
                </a:rPr>
                <a:t> Fast but often less accurate than 2-way communication</a:t>
              </a:r>
            </a:p>
            <a:p>
              <a:pPr eaLnBrk="1" hangingPunct="1">
                <a:spcBef>
                  <a:spcPct val="50000"/>
                </a:spcBef>
              </a:pPr>
              <a:endParaRPr lang="en-US" sz="240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5029200" y="2057400"/>
            <a:ext cx="3962400" cy="4418013"/>
            <a:chOff x="3168" y="1296"/>
            <a:chExt cx="2496" cy="2783"/>
          </a:xfrm>
        </p:grpSpPr>
        <p:pic>
          <p:nvPicPr>
            <p:cNvPr id="37895" name="Picture 35" descr="C:\Program Files\Microsoft Office\Clipart\standard\stddir4\PE01844_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96" y="2880"/>
              <a:ext cx="1488" cy="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6" name="Text Box 38"/>
            <p:cNvSpPr txBox="1">
              <a:spLocks noChangeArrowheads="1"/>
            </p:cNvSpPr>
            <p:nvPr/>
          </p:nvSpPr>
          <p:spPr bwMode="auto">
            <a:xfrm>
              <a:off x="3168" y="1296"/>
              <a:ext cx="2496" cy="1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003366"/>
                </a:buClr>
                <a:buFont typeface="Wingdings" pitchFamily="2" charset="2"/>
                <a:buNone/>
              </a:pPr>
              <a:r>
                <a:rPr lang="en-US" sz="2800" b="1">
                  <a:solidFill>
                    <a:srgbClr val="800000"/>
                  </a:solidFill>
                  <a:latin typeface="Times New Roman" pitchFamily="18" charset="0"/>
                </a:rPr>
                <a:t>Two-Way Communication -</a:t>
              </a:r>
              <a:r>
                <a:rPr lang="en-US" sz="2800">
                  <a:solidFill>
                    <a:srgbClr val="003366"/>
                  </a:solidFill>
                  <a:latin typeface="Times New Roman" pitchFamily="18" charset="0"/>
                </a:rPr>
                <a:t> the communicator &amp; receiver interact</a:t>
              </a:r>
            </a:p>
            <a:p>
              <a:pPr lvl="1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003366"/>
                </a:buClr>
                <a:buSzPct val="55000"/>
                <a:buFont typeface="Wingdings" pitchFamily="2" charset="2"/>
                <a:buChar char="n"/>
              </a:pPr>
              <a:r>
                <a:rPr lang="en-US" sz="2800">
                  <a:solidFill>
                    <a:srgbClr val="003366"/>
                  </a:solidFill>
                  <a:latin typeface="Times New Roman" pitchFamily="18" charset="0"/>
                </a:rPr>
                <a:t> Good for problem solving</a:t>
              </a:r>
            </a:p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endParaRPr lang="en-US" sz="240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6106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Key to Effective Written Communication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209800"/>
            <a:ext cx="4876800" cy="4114800"/>
          </a:xfrm>
          <a:noFill/>
        </p:spPr>
        <p:txBody>
          <a:bodyPr lIns="90488" tIns="44450" rIns="90488" bIns="44450"/>
          <a:lstStyle/>
          <a:p>
            <a:pPr eaLnBrk="1" hangingPunct="1">
              <a:lnSpc>
                <a:spcPct val="120000"/>
              </a:lnSpc>
            </a:pPr>
            <a:r>
              <a:rPr lang="en-US" smtClean="0"/>
              <a:t>Expressive writing</a:t>
            </a:r>
          </a:p>
          <a:p>
            <a:pPr eaLnBrk="1" hangingPunct="1">
              <a:lnSpc>
                <a:spcPct val="120000"/>
              </a:lnSpc>
            </a:pPr>
            <a:r>
              <a:rPr lang="en-US" smtClean="0"/>
              <a:t>Empathetic listening/addressing</a:t>
            </a:r>
          </a:p>
          <a:p>
            <a:pPr eaLnBrk="1" hangingPunct="1">
              <a:lnSpc>
                <a:spcPct val="120000"/>
              </a:lnSpc>
            </a:pPr>
            <a:r>
              <a:rPr lang="en-US" smtClean="0"/>
              <a:t>Persuasive leadership</a:t>
            </a:r>
          </a:p>
          <a:p>
            <a:pPr eaLnBrk="1" hangingPunct="1">
              <a:lnSpc>
                <a:spcPct val="120000"/>
              </a:lnSpc>
            </a:pPr>
            <a:r>
              <a:rPr lang="en-US" smtClean="0"/>
              <a:t>Sensitivity to feelings</a:t>
            </a:r>
          </a:p>
          <a:p>
            <a:pPr eaLnBrk="1" hangingPunct="1">
              <a:lnSpc>
                <a:spcPct val="120000"/>
              </a:lnSpc>
            </a:pPr>
            <a:r>
              <a:rPr lang="en-US" smtClean="0"/>
              <a:t>Informative management</a:t>
            </a:r>
          </a:p>
        </p:txBody>
      </p:sp>
      <p:pic>
        <p:nvPicPr>
          <p:cNvPr id="38918" name="Picture 7" descr="C:\Program Files\Microsoft Office\Clipart\standard\stddir4\PE01946_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743200"/>
            <a:ext cx="3403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9" descr="C:\Program Files\Microsoft Office\Clipart\photohm\j01443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239963"/>
            <a:ext cx="4876800" cy="40624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3" name="Rectangle 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4" name="Rectangle 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5" name="Rectangle 8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6" name="Rectangle 9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9947" name="Rectangle 10"/>
          <p:cNvSpPr>
            <a:spLocks noGrp="1" noChangeArrowheads="1"/>
          </p:cNvSpPr>
          <p:nvPr>
            <p:ph type="title"/>
          </p:nvPr>
        </p:nvSpPr>
        <p:spPr>
          <a:xfrm>
            <a:off x="120650" y="152400"/>
            <a:ext cx="887095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Barriers/Limitations to Communication</a:t>
            </a:r>
          </a:p>
        </p:txBody>
      </p:sp>
      <p:sp>
        <p:nvSpPr>
          <p:cNvPr id="39948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3048000"/>
            <a:ext cx="3810000" cy="2667000"/>
          </a:xfrm>
          <a:solidFill>
            <a:schemeClr val="accent1"/>
          </a:solidFill>
          <a:ln w="28575" cap="flat">
            <a:solidFill>
              <a:schemeClr val="tx1"/>
            </a:solidFill>
          </a:ln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Physical separation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Status differences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Gender differences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Cultural diversity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Language</a:t>
            </a:r>
          </a:p>
        </p:txBody>
      </p:sp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304800" y="2667000"/>
            <a:ext cx="3352800" cy="3200400"/>
            <a:chOff x="192" y="1680"/>
            <a:chExt cx="2112" cy="2016"/>
          </a:xfrm>
        </p:grpSpPr>
        <p:sp>
          <p:nvSpPr>
            <p:cNvPr id="39957" name="Rectangle 13"/>
            <p:cNvSpPr>
              <a:spLocks noChangeArrowheads="1"/>
            </p:cNvSpPr>
            <p:nvPr/>
          </p:nvSpPr>
          <p:spPr bwMode="auto">
            <a:xfrm>
              <a:off x="192" y="1680"/>
              <a:ext cx="2112" cy="2016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rgbClr val="33333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/>
              <a:endParaRPr lang="en-US" sz="2400">
                <a:solidFill>
                  <a:srgbClr val="003366"/>
                </a:solidFill>
              </a:endParaRPr>
            </a:p>
          </p:txBody>
        </p:sp>
        <p:sp>
          <p:nvSpPr>
            <p:cNvPr id="64526" name="Rectangle 14"/>
            <p:cNvSpPr>
              <a:spLocks noChangeArrowheads="1"/>
            </p:cNvSpPr>
            <p:nvPr/>
          </p:nvSpPr>
          <p:spPr bwMode="auto">
            <a:xfrm>
              <a:off x="236" y="1785"/>
              <a:ext cx="1924" cy="1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Communication Barriers -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</a:p>
            <a:p>
              <a:pPr>
                <a:defRPr/>
              </a:pPr>
              <a:r>
                <a:rPr lang="en-US" sz="2800" dirty="0">
                  <a:solidFill>
                    <a:schemeClr val="bg1"/>
                  </a:solidFill>
                </a:rPr>
                <a:t>factors that block or significantly distort successful communication</a:t>
              </a:r>
            </a:p>
          </p:txBody>
        </p:sp>
      </p:grpSp>
      <p:grpSp>
        <p:nvGrpSpPr>
          <p:cNvPr id="3" name="Group 94"/>
          <p:cNvGrpSpPr>
            <a:grpSpLocks/>
          </p:cNvGrpSpPr>
          <p:nvPr/>
        </p:nvGrpSpPr>
        <p:grpSpPr bwMode="auto">
          <a:xfrm>
            <a:off x="3505200" y="2200275"/>
            <a:ext cx="609600" cy="457200"/>
            <a:chOff x="2256" y="1392"/>
            <a:chExt cx="336" cy="240"/>
          </a:xfrm>
        </p:grpSpPr>
        <p:sp>
          <p:nvSpPr>
            <p:cNvPr id="39955" name="Line 92"/>
            <p:cNvSpPr>
              <a:spLocks noChangeShapeType="1"/>
            </p:cNvSpPr>
            <p:nvPr/>
          </p:nvSpPr>
          <p:spPr bwMode="auto">
            <a:xfrm flipV="1">
              <a:off x="2256" y="1536"/>
              <a:ext cx="336" cy="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956" name="Line 93"/>
            <p:cNvSpPr>
              <a:spLocks noChangeShapeType="1"/>
            </p:cNvSpPr>
            <p:nvPr/>
          </p:nvSpPr>
          <p:spPr bwMode="auto">
            <a:xfrm>
              <a:off x="2400" y="1392"/>
              <a:ext cx="192" cy="14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triangle" w="med" len="med"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95"/>
          <p:cNvGrpSpPr>
            <a:grpSpLocks/>
          </p:cNvGrpSpPr>
          <p:nvPr/>
        </p:nvGrpSpPr>
        <p:grpSpPr bwMode="auto">
          <a:xfrm flipV="1">
            <a:off x="3505200" y="5857875"/>
            <a:ext cx="609600" cy="457200"/>
            <a:chOff x="2256" y="1392"/>
            <a:chExt cx="336" cy="240"/>
          </a:xfrm>
        </p:grpSpPr>
        <p:sp>
          <p:nvSpPr>
            <p:cNvPr id="39953" name="Line 96"/>
            <p:cNvSpPr>
              <a:spLocks noChangeShapeType="1"/>
            </p:cNvSpPr>
            <p:nvPr/>
          </p:nvSpPr>
          <p:spPr bwMode="auto">
            <a:xfrm flipV="1">
              <a:off x="2256" y="1536"/>
              <a:ext cx="336" cy="96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954" name="Line 97"/>
            <p:cNvSpPr>
              <a:spLocks noChangeShapeType="1"/>
            </p:cNvSpPr>
            <p:nvPr/>
          </p:nvSpPr>
          <p:spPr bwMode="auto">
            <a:xfrm>
              <a:off x="2400" y="1392"/>
              <a:ext cx="192" cy="144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 type="triangle" w="med" len="med"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52" name="Freeform 107"/>
          <p:cNvSpPr>
            <a:spLocks/>
          </p:cNvSpPr>
          <p:nvPr/>
        </p:nvSpPr>
        <p:spPr bwMode="auto">
          <a:xfrm>
            <a:off x="2259013" y="3171825"/>
            <a:ext cx="4762" cy="4763"/>
          </a:xfrm>
          <a:custGeom>
            <a:avLst/>
            <a:gdLst>
              <a:gd name="T0" fmla="*/ 0 w 5"/>
              <a:gd name="T1" fmla="*/ 2147483647 h 5"/>
              <a:gd name="T2" fmla="*/ 2147483647 w 5"/>
              <a:gd name="T3" fmla="*/ 0 h 5"/>
              <a:gd name="T4" fmla="*/ 2147483647 w 5"/>
              <a:gd name="T5" fmla="*/ 2147483647 h 5"/>
              <a:gd name="T6" fmla="*/ 0 w 5"/>
              <a:gd name="T7" fmla="*/ 2147483647 h 5"/>
              <a:gd name="T8" fmla="*/ 0 w 5"/>
              <a:gd name="T9" fmla="*/ 2147483647 h 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" h="5">
                <a:moveTo>
                  <a:pt x="0" y="5"/>
                </a:moveTo>
                <a:lnTo>
                  <a:pt x="5" y="0"/>
                </a:lnTo>
                <a:lnTo>
                  <a:pt x="1" y="4"/>
                </a:lnTo>
                <a:lnTo>
                  <a:pt x="0" y="5"/>
                </a:lnTo>
                <a:close/>
              </a:path>
            </a:pathLst>
          </a:custGeom>
          <a:solidFill>
            <a:srgbClr val="FFBF0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Communication Failure</a:t>
            </a:r>
            <a:br>
              <a:rPr lang="en-US" dirty="0" smtClean="0"/>
            </a:br>
            <a:r>
              <a:rPr lang="en-US" i="1" dirty="0" smtClean="0"/>
              <a:t>Defensive Communication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1066800" y="2057400"/>
            <a:ext cx="7696200" cy="4114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smtClean="0">
                <a:solidFill>
                  <a:schemeClr val="folHlink"/>
                </a:solidFill>
              </a:rPr>
              <a:t>Defensive Communication -</a:t>
            </a:r>
            <a:r>
              <a:rPr lang="en-US" smtClean="0"/>
              <a:t> communication that can be aggressive, attacking &amp; angry, or passive &amp; withdrawing</a:t>
            </a:r>
          </a:p>
          <a:p>
            <a:pPr marL="320040" indent="-32004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mtClean="0"/>
              <a:t>Leads to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800" smtClean="0"/>
              <a:t>injured feelings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800" smtClean="0"/>
              <a:t>communication breakdowns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800" smtClean="0"/>
              <a:t>alienation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800" smtClean="0"/>
              <a:t>retaliatory behaviors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800" smtClean="0"/>
              <a:t>nonproductive efforts</a:t>
            </a:r>
          </a:p>
          <a:p>
            <a:pPr marL="640080" lvl="1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"/>
              <a:defRPr/>
            </a:pPr>
            <a:r>
              <a:rPr lang="en-US" sz="2800" smtClean="0"/>
              <a:t>problem solving failures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6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65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65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65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5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Nondefensive Communication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1143000" y="2057400"/>
            <a:ext cx="6629400" cy="4114800"/>
          </a:xfrm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solidFill>
                  <a:schemeClr val="folHlink"/>
                </a:solidFill>
              </a:rPr>
              <a:t>Nondefensive Communication -</a:t>
            </a:r>
            <a:r>
              <a:rPr lang="en-US" smtClean="0"/>
              <a:t> communication that is assertive, direct, </a:t>
            </a:r>
            <a:br>
              <a:rPr lang="en-US" smtClean="0"/>
            </a:br>
            <a:r>
              <a:rPr lang="en-US" smtClean="0"/>
              <a:t>&amp; powerful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Provides</a:t>
            </a:r>
          </a:p>
          <a:p>
            <a:pPr lvl="1" eaLnBrk="1" hangingPunct="1"/>
            <a:r>
              <a:rPr lang="en-US" smtClean="0"/>
              <a:t>basis for defense when attacked</a:t>
            </a:r>
          </a:p>
          <a:p>
            <a:pPr lvl="1" eaLnBrk="1" hangingPunct="1"/>
            <a:r>
              <a:rPr lang="en-US" smtClean="0"/>
              <a:t>restores order, balance, and effectiveness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Two Defensiveness Patterns</a:t>
            </a:r>
          </a:p>
        </p:txBody>
      </p:sp>
      <p:grpSp>
        <p:nvGrpSpPr>
          <p:cNvPr id="2" name="Group 177"/>
          <p:cNvGrpSpPr>
            <a:grpSpLocks/>
          </p:cNvGrpSpPr>
          <p:nvPr/>
        </p:nvGrpSpPr>
        <p:grpSpPr bwMode="auto">
          <a:xfrm>
            <a:off x="685800" y="4052888"/>
            <a:ext cx="8080375" cy="2652712"/>
            <a:chOff x="432" y="2553"/>
            <a:chExt cx="5090" cy="1671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 flipH="1">
              <a:off x="2112" y="2879"/>
              <a:ext cx="3410" cy="1082"/>
              <a:chOff x="2403" y="2879"/>
              <a:chExt cx="3410" cy="1082"/>
            </a:xfrm>
          </p:grpSpPr>
          <p:sp>
            <p:nvSpPr>
              <p:cNvPr id="43162" name="Freeform 12"/>
              <p:cNvSpPr>
                <a:spLocks/>
              </p:cNvSpPr>
              <p:nvPr/>
            </p:nvSpPr>
            <p:spPr bwMode="auto">
              <a:xfrm>
                <a:off x="2403" y="2879"/>
                <a:ext cx="3119" cy="1059"/>
              </a:xfrm>
              <a:custGeom>
                <a:avLst/>
                <a:gdLst>
                  <a:gd name="T0" fmla="*/ 0 w 3119"/>
                  <a:gd name="T1" fmla="*/ 69 h 1059"/>
                  <a:gd name="T2" fmla="*/ 203 w 3119"/>
                  <a:gd name="T3" fmla="*/ 44 h 1059"/>
                  <a:gd name="T4" fmla="*/ 397 w 3119"/>
                  <a:gd name="T5" fmla="*/ 25 h 1059"/>
                  <a:gd name="T6" fmla="*/ 565 w 3119"/>
                  <a:gd name="T7" fmla="*/ 12 h 1059"/>
                  <a:gd name="T8" fmla="*/ 724 w 3119"/>
                  <a:gd name="T9" fmla="*/ 0 h 1059"/>
                  <a:gd name="T10" fmla="*/ 830 w 3119"/>
                  <a:gd name="T11" fmla="*/ 0 h 1059"/>
                  <a:gd name="T12" fmla="*/ 910 w 3119"/>
                  <a:gd name="T13" fmla="*/ 0 h 1059"/>
                  <a:gd name="T14" fmla="*/ 980 w 3119"/>
                  <a:gd name="T15" fmla="*/ 6 h 1059"/>
                  <a:gd name="T16" fmla="*/ 1033 w 3119"/>
                  <a:gd name="T17" fmla="*/ 6 h 1059"/>
                  <a:gd name="T18" fmla="*/ 1077 w 3119"/>
                  <a:gd name="T19" fmla="*/ 6 h 1059"/>
                  <a:gd name="T20" fmla="*/ 1113 w 3119"/>
                  <a:gd name="T21" fmla="*/ 12 h 1059"/>
                  <a:gd name="T22" fmla="*/ 1175 w 3119"/>
                  <a:gd name="T23" fmla="*/ 12 h 1059"/>
                  <a:gd name="T24" fmla="*/ 1298 w 3119"/>
                  <a:gd name="T25" fmla="*/ 25 h 1059"/>
                  <a:gd name="T26" fmla="*/ 1422 w 3119"/>
                  <a:gd name="T27" fmla="*/ 38 h 1059"/>
                  <a:gd name="T28" fmla="*/ 1528 w 3119"/>
                  <a:gd name="T29" fmla="*/ 56 h 1059"/>
                  <a:gd name="T30" fmla="*/ 1634 w 3119"/>
                  <a:gd name="T31" fmla="*/ 75 h 1059"/>
                  <a:gd name="T32" fmla="*/ 1749 w 3119"/>
                  <a:gd name="T33" fmla="*/ 94 h 1059"/>
                  <a:gd name="T34" fmla="*/ 1855 w 3119"/>
                  <a:gd name="T35" fmla="*/ 113 h 1059"/>
                  <a:gd name="T36" fmla="*/ 1978 w 3119"/>
                  <a:gd name="T37" fmla="*/ 126 h 1059"/>
                  <a:gd name="T38" fmla="*/ 2102 w 3119"/>
                  <a:gd name="T39" fmla="*/ 145 h 1059"/>
                  <a:gd name="T40" fmla="*/ 2235 w 3119"/>
                  <a:gd name="T41" fmla="*/ 164 h 1059"/>
                  <a:gd name="T42" fmla="*/ 2385 w 3119"/>
                  <a:gd name="T43" fmla="*/ 176 h 1059"/>
                  <a:gd name="T44" fmla="*/ 2544 w 3119"/>
                  <a:gd name="T45" fmla="*/ 195 h 1059"/>
                  <a:gd name="T46" fmla="*/ 2703 w 3119"/>
                  <a:gd name="T47" fmla="*/ 208 h 1059"/>
                  <a:gd name="T48" fmla="*/ 2906 w 3119"/>
                  <a:gd name="T49" fmla="*/ 208 h 1059"/>
                  <a:gd name="T50" fmla="*/ 3118 w 3119"/>
                  <a:gd name="T51" fmla="*/ 208 h 1059"/>
                  <a:gd name="T52" fmla="*/ 3118 w 3119"/>
                  <a:gd name="T53" fmla="*/ 1058 h 1059"/>
                  <a:gd name="T54" fmla="*/ 0 w 3119"/>
                  <a:gd name="T55" fmla="*/ 1058 h 1059"/>
                  <a:gd name="T56" fmla="*/ 0 w 3119"/>
                  <a:gd name="T57" fmla="*/ 69 h 10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3119" h="1059">
                    <a:moveTo>
                      <a:pt x="0" y="69"/>
                    </a:moveTo>
                    <a:lnTo>
                      <a:pt x="203" y="44"/>
                    </a:lnTo>
                    <a:lnTo>
                      <a:pt x="397" y="25"/>
                    </a:lnTo>
                    <a:lnTo>
                      <a:pt x="565" y="12"/>
                    </a:lnTo>
                    <a:lnTo>
                      <a:pt x="724" y="0"/>
                    </a:lnTo>
                    <a:lnTo>
                      <a:pt x="830" y="0"/>
                    </a:lnTo>
                    <a:lnTo>
                      <a:pt x="910" y="0"/>
                    </a:lnTo>
                    <a:lnTo>
                      <a:pt x="980" y="6"/>
                    </a:lnTo>
                    <a:lnTo>
                      <a:pt x="1033" y="6"/>
                    </a:lnTo>
                    <a:lnTo>
                      <a:pt x="1077" y="6"/>
                    </a:lnTo>
                    <a:lnTo>
                      <a:pt x="1113" y="12"/>
                    </a:lnTo>
                    <a:lnTo>
                      <a:pt x="1175" y="12"/>
                    </a:lnTo>
                    <a:lnTo>
                      <a:pt x="1298" y="25"/>
                    </a:lnTo>
                    <a:lnTo>
                      <a:pt x="1422" y="38"/>
                    </a:lnTo>
                    <a:lnTo>
                      <a:pt x="1528" y="56"/>
                    </a:lnTo>
                    <a:lnTo>
                      <a:pt x="1634" y="75"/>
                    </a:lnTo>
                    <a:lnTo>
                      <a:pt x="1749" y="94"/>
                    </a:lnTo>
                    <a:lnTo>
                      <a:pt x="1855" y="113"/>
                    </a:lnTo>
                    <a:lnTo>
                      <a:pt x="1978" y="126"/>
                    </a:lnTo>
                    <a:lnTo>
                      <a:pt x="2102" y="145"/>
                    </a:lnTo>
                    <a:lnTo>
                      <a:pt x="2235" y="164"/>
                    </a:lnTo>
                    <a:lnTo>
                      <a:pt x="2385" y="176"/>
                    </a:lnTo>
                    <a:lnTo>
                      <a:pt x="2544" y="195"/>
                    </a:lnTo>
                    <a:lnTo>
                      <a:pt x="2703" y="208"/>
                    </a:lnTo>
                    <a:lnTo>
                      <a:pt x="2906" y="208"/>
                    </a:lnTo>
                    <a:lnTo>
                      <a:pt x="3118" y="208"/>
                    </a:lnTo>
                    <a:lnTo>
                      <a:pt x="3118" y="1058"/>
                    </a:lnTo>
                    <a:lnTo>
                      <a:pt x="0" y="1058"/>
                    </a:lnTo>
                    <a:lnTo>
                      <a:pt x="0" y="69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63" name="Rectangle 13"/>
              <p:cNvSpPr>
                <a:spLocks noChangeArrowheads="1"/>
              </p:cNvSpPr>
              <p:nvPr/>
            </p:nvSpPr>
            <p:spPr bwMode="auto">
              <a:xfrm flipH="1">
                <a:off x="2817" y="3168"/>
                <a:ext cx="2996" cy="793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/>
                <a:endParaRPr lang="en-US" sz="2400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43091" name="Rectangle 14"/>
            <p:cNvSpPr>
              <a:spLocks noChangeArrowheads="1"/>
            </p:cNvSpPr>
            <p:nvPr/>
          </p:nvSpPr>
          <p:spPr bwMode="auto">
            <a:xfrm>
              <a:off x="2448" y="3142"/>
              <a:ext cx="2835" cy="7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Dominant Defensiveness -</a:t>
              </a:r>
              <a:r>
                <a:rPr lang="en-US" sz="2400" dirty="0">
                  <a:solidFill>
                    <a:schemeClr val="bg1"/>
                  </a:solidFill>
                </a:rPr>
                <a:t> characterized by active, aggressive, attacking behavior</a:t>
              </a:r>
            </a:p>
          </p:txBody>
        </p:sp>
        <p:grpSp>
          <p:nvGrpSpPr>
            <p:cNvPr id="4" name="Group 174"/>
            <p:cNvGrpSpPr>
              <a:grpSpLocks/>
            </p:cNvGrpSpPr>
            <p:nvPr/>
          </p:nvGrpSpPr>
          <p:grpSpPr bwMode="auto">
            <a:xfrm>
              <a:off x="432" y="2553"/>
              <a:ext cx="1762" cy="1671"/>
              <a:chOff x="432" y="2553"/>
              <a:chExt cx="1762" cy="1671"/>
            </a:xfrm>
          </p:grpSpPr>
          <p:sp>
            <p:nvSpPr>
              <p:cNvPr id="43093" name="Rectangle 2"/>
              <p:cNvSpPr>
                <a:spLocks noChangeArrowheads="1"/>
              </p:cNvSpPr>
              <p:nvPr/>
            </p:nvSpPr>
            <p:spPr bwMode="auto">
              <a:xfrm>
                <a:off x="432" y="3936"/>
                <a:ext cx="120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/>
                <a:endParaRPr lang="en-US" sz="2400">
                  <a:solidFill>
                    <a:srgbClr val="003366"/>
                  </a:solidFill>
                </a:endParaRPr>
              </a:p>
            </p:txBody>
          </p:sp>
          <p:sp>
            <p:nvSpPr>
              <p:cNvPr id="43094" name="Freeform 106"/>
              <p:cNvSpPr>
                <a:spLocks/>
              </p:cNvSpPr>
              <p:nvPr/>
            </p:nvSpPr>
            <p:spPr bwMode="auto">
              <a:xfrm>
                <a:off x="732" y="2840"/>
                <a:ext cx="1283" cy="819"/>
              </a:xfrm>
              <a:custGeom>
                <a:avLst/>
                <a:gdLst>
                  <a:gd name="T0" fmla="*/ 11 w 2566"/>
                  <a:gd name="T1" fmla="*/ 1 h 1638"/>
                  <a:gd name="T2" fmla="*/ 0 w 2566"/>
                  <a:gd name="T3" fmla="*/ 21 h 1638"/>
                  <a:gd name="T4" fmla="*/ 40 w 2566"/>
                  <a:gd name="T5" fmla="*/ 26 h 1638"/>
                  <a:gd name="T6" fmla="*/ 41 w 2566"/>
                  <a:gd name="T7" fmla="*/ 0 h 1638"/>
                  <a:gd name="T8" fmla="*/ 11 w 2566"/>
                  <a:gd name="T9" fmla="*/ 1 h 1638"/>
                  <a:gd name="T10" fmla="*/ 11 w 2566"/>
                  <a:gd name="T11" fmla="*/ 1 h 16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66" h="1638">
                    <a:moveTo>
                      <a:pt x="675" y="14"/>
                    </a:moveTo>
                    <a:lnTo>
                      <a:pt x="0" y="1313"/>
                    </a:lnTo>
                    <a:lnTo>
                      <a:pt x="2511" y="1638"/>
                    </a:lnTo>
                    <a:lnTo>
                      <a:pt x="2566" y="0"/>
                    </a:lnTo>
                    <a:lnTo>
                      <a:pt x="675" y="1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95" name="Freeform 107"/>
              <p:cNvSpPr>
                <a:spLocks/>
              </p:cNvSpPr>
              <p:nvPr/>
            </p:nvSpPr>
            <p:spPr bwMode="auto">
              <a:xfrm>
                <a:off x="1448" y="2719"/>
                <a:ext cx="633" cy="702"/>
              </a:xfrm>
              <a:custGeom>
                <a:avLst/>
                <a:gdLst>
                  <a:gd name="T0" fmla="*/ 0 w 1264"/>
                  <a:gd name="T1" fmla="*/ 9 h 1404"/>
                  <a:gd name="T2" fmla="*/ 1 w 1264"/>
                  <a:gd name="T3" fmla="*/ 13 h 1404"/>
                  <a:gd name="T4" fmla="*/ 2 w 1264"/>
                  <a:gd name="T5" fmla="*/ 15 h 1404"/>
                  <a:gd name="T6" fmla="*/ 3 w 1264"/>
                  <a:gd name="T7" fmla="*/ 17 h 1404"/>
                  <a:gd name="T8" fmla="*/ 5 w 1264"/>
                  <a:gd name="T9" fmla="*/ 19 h 1404"/>
                  <a:gd name="T10" fmla="*/ 17 w 1264"/>
                  <a:gd name="T11" fmla="*/ 22 h 1404"/>
                  <a:gd name="T12" fmla="*/ 19 w 1264"/>
                  <a:gd name="T13" fmla="*/ 22 h 1404"/>
                  <a:gd name="T14" fmla="*/ 20 w 1264"/>
                  <a:gd name="T15" fmla="*/ 22 h 1404"/>
                  <a:gd name="T16" fmla="*/ 20 w 1264"/>
                  <a:gd name="T17" fmla="*/ 20 h 1404"/>
                  <a:gd name="T18" fmla="*/ 18 w 1264"/>
                  <a:gd name="T19" fmla="*/ 16 h 1404"/>
                  <a:gd name="T20" fmla="*/ 16 w 1264"/>
                  <a:gd name="T21" fmla="*/ 13 h 1404"/>
                  <a:gd name="T22" fmla="*/ 15 w 1264"/>
                  <a:gd name="T23" fmla="*/ 11 h 1404"/>
                  <a:gd name="T24" fmla="*/ 14 w 1264"/>
                  <a:gd name="T25" fmla="*/ 6 h 1404"/>
                  <a:gd name="T26" fmla="*/ 12 w 1264"/>
                  <a:gd name="T27" fmla="*/ 4 h 1404"/>
                  <a:gd name="T28" fmla="*/ 10 w 1264"/>
                  <a:gd name="T29" fmla="*/ 2 h 1404"/>
                  <a:gd name="T30" fmla="*/ 7 w 1264"/>
                  <a:gd name="T31" fmla="*/ 0 h 1404"/>
                  <a:gd name="T32" fmla="*/ 7 w 1264"/>
                  <a:gd name="T33" fmla="*/ 2 h 1404"/>
                  <a:gd name="T34" fmla="*/ 8 w 1264"/>
                  <a:gd name="T35" fmla="*/ 2 h 1404"/>
                  <a:gd name="T36" fmla="*/ 9 w 1264"/>
                  <a:gd name="T37" fmla="*/ 5 h 1404"/>
                  <a:gd name="T38" fmla="*/ 10 w 1264"/>
                  <a:gd name="T39" fmla="*/ 7 h 1404"/>
                  <a:gd name="T40" fmla="*/ 9 w 1264"/>
                  <a:gd name="T41" fmla="*/ 10 h 1404"/>
                  <a:gd name="T42" fmla="*/ 5 w 1264"/>
                  <a:gd name="T43" fmla="*/ 12 h 1404"/>
                  <a:gd name="T44" fmla="*/ 3 w 1264"/>
                  <a:gd name="T45" fmla="*/ 12 h 1404"/>
                  <a:gd name="T46" fmla="*/ 1 w 1264"/>
                  <a:gd name="T47" fmla="*/ 9 h 1404"/>
                  <a:gd name="T48" fmla="*/ 0 w 1264"/>
                  <a:gd name="T49" fmla="*/ 9 h 1404"/>
                  <a:gd name="T50" fmla="*/ 0 w 1264"/>
                  <a:gd name="T51" fmla="*/ 9 h 140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64" h="1404">
                    <a:moveTo>
                      <a:pt x="0" y="561"/>
                    </a:moveTo>
                    <a:lnTo>
                      <a:pt x="14" y="784"/>
                    </a:lnTo>
                    <a:lnTo>
                      <a:pt x="86" y="957"/>
                    </a:lnTo>
                    <a:lnTo>
                      <a:pt x="180" y="1058"/>
                    </a:lnTo>
                    <a:lnTo>
                      <a:pt x="302" y="1158"/>
                    </a:lnTo>
                    <a:lnTo>
                      <a:pt x="1085" y="1404"/>
                    </a:lnTo>
                    <a:lnTo>
                      <a:pt x="1172" y="1360"/>
                    </a:lnTo>
                    <a:lnTo>
                      <a:pt x="1264" y="1346"/>
                    </a:lnTo>
                    <a:lnTo>
                      <a:pt x="1236" y="1217"/>
                    </a:lnTo>
                    <a:lnTo>
                      <a:pt x="1107" y="1001"/>
                    </a:lnTo>
                    <a:lnTo>
                      <a:pt x="962" y="806"/>
                    </a:lnTo>
                    <a:lnTo>
                      <a:pt x="934" y="670"/>
                    </a:lnTo>
                    <a:lnTo>
                      <a:pt x="841" y="353"/>
                    </a:lnTo>
                    <a:lnTo>
                      <a:pt x="732" y="208"/>
                    </a:lnTo>
                    <a:lnTo>
                      <a:pt x="589" y="97"/>
                    </a:lnTo>
                    <a:lnTo>
                      <a:pt x="403" y="0"/>
                    </a:lnTo>
                    <a:lnTo>
                      <a:pt x="395" y="65"/>
                    </a:lnTo>
                    <a:lnTo>
                      <a:pt x="474" y="122"/>
                    </a:lnTo>
                    <a:lnTo>
                      <a:pt x="568" y="295"/>
                    </a:lnTo>
                    <a:lnTo>
                      <a:pt x="596" y="438"/>
                    </a:lnTo>
                    <a:lnTo>
                      <a:pt x="536" y="603"/>
                    </a:lnTo>
                    <a:lnTo>
                      <a:pt x="287" y="756"/>
                    </a:lnTo>
                    <a:lnTo>
                      <a:pt x="180" y="712"/>
                    </a:lnTo>
                    <a:lnTo>
                      <a:pt x="43" y="532"/>
                    </a:lnTo>
                    <a:lnTo>
                      <a:pt x="0" y="561"/>
                    </a:lnTo>
                    <a:close/>
                  </a:path>
                </a:pathLst>
              </a:custGeom>
              <a:solidFill>
                <a:srgbClr val="3FA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96" name="Freeform 108"/>
              <p:cNvSpPr>
                <a:spLocks/>
              </p:cNvSpPr>
              <p:nvPr/>
            </p:nvSpPr>
            <p:spPr bwMode="auto">
              <a:xfrm>
                <a:off x="1585" y="3046"/>
                <a:ext cx="241" cy="299"/>
              </a:xfrm>
              <a:custGeom>
                <a:avLst/>
                <a:gdLst>
                  <a:gd name="T0" fmla="*/ 2 w 480"/>
                  <a:gd name="T1" fmla="*/ 1 h 597"/>
                  <a:gd name="T2" fmla="*/ 1 w 480"/>
                  <a:gd name="T3" fmla="*/ 3 h 597"/>
                  <a:gd name="T4" fmla="*/ 0 w 480"/>
                  <a:gd name="T5" fmla="*/ 5 h 597"/>
                  <a:gd name="T6" fmla="*/ 0 w 480"/>
                  <a:gd name="T7" fmla="*/ 10 h 597"/>
                  <a:gd name="T8" fmla="*/ 8 w 480"/>
                  <a:gd name="T9" fmla="*/ 7 h 597"/>
                  <a:gd name="T10" fmla="*/ 6 w 480"/>
                  <a:gd name="T11" fmla="*/ 4 h 597"/>
                  <a:gd name="T12" fmla="*/ 5 w 480"/>
                  <a:gd name="T13" fmla="*/ 3 h 597"/>
                  <a:gd name="T14" fmla="*/ 4 w 480"/>
                  <a:gd name="T15" fmla="*/ 0 h 597"/>
                  <a:gd name="T16" fmla="*/ 2 w 480"/>
                  <a:gd name="T17" fmla="*/ 1 h 597"/>
                  <a:gd name="T18" fmla="*/ 2 w 480"/>
                  <a:gd name="T19" fmla="*/ 1 h 5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80" h="597">
                    <a:moveTo>
                      <a:pt x="114" y="50"/>
                    </a:moveTo>
                    <a:lnTo>
                      <a:pt x="57" y="129"/>
                    </a:lnTo>
                    <a:lnTo>
                      <a:pt x="0" y="309"/>
                    </a:lnTo>
                    <a:lnTo>
                      <a:pt x="0" y="597"/>
                    </a:lnTo>
                    <a:lnTo>
                      <a:pt x="480" y="403"/>
                    </a:lnTo>
                    <a:lnTo>
                      <a:pt x="358" y="252"/>
                    </a:lnTo>
                    <a:lnTo>
                      <a:pt x="279" y="129"/>
                    </a:lnTo>
                    <a:lnTo>
                      <a:pt x="221" y="0"/>
                    </a:lnTo>
                    <a:lnTo>
                      <a:pt x="114" y="50"/>
                    </a:lnTo>
                    <a:close/>
                  </a:path>
                </a:pathLst>
              </a:custGeom>
              <a:solidFill>
                <a:srgbClr val="FFFA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97" name="Freeform 109"/>
              <p:cNvSpPr>
                <a:spLocks/>
              </p:cNvSpPr>
              <p:nvPr/>
            </p:nvSpPr>
            <p:spPr bwMode="auto">
              <a:xfrm>
                <a:off x="1265" y="3226"/>
                <a:ext cx="744" cy="659"/>
              </a:xfrm>
              <a:custGeom>
                <a:avLst/>
                <a:gdLst>
                  <a:gd name="T0" fmla="*/ 10 w 1486"/>
                  <a:gd name="T1" fmla="*/ 3 h 1318"/>
                  <a:gd name="T2" fmla="*/ 11 w 1486"/>
                  <a:gd name="T3" fmla="*/ 6 h 1318"/>
                  <a:gd name="T4" fmla="*/ 6 w 1486"/>
                  <a:gd name="T5" fmla="*/ 6 h 1318"/>
                  <a:gd name="T6" fmla="*/ 4 w 1486"/>
                  <a:gd name="T7" fmla="*/ 8 h 1318"/>
                  <a:gd name="T8" fmla="*/ 2 w 1486"/>
                  <a:gd name="T9" fmla="*/ 11 h 1318"/>
                  <a:gd name="T10" fmla="*/ 1 w 1486"/>
                  <a:gd name="T11" fmla="*/ 10 h 1318"/>
                  <a:gd name="T12" fmla="*/ 0 w 1486"/>
                  <a:gd name="T13" fmla="*/ 11 h 1318"/>
                  <a:gd name="T14" fmla="*/ 1 w 1486"/>
                  <a:gd name="T15" fmla="*/ 13 h 1318"/>
                  <a:gd name="T16" fmla="*/ 2 w 1486"/>
                  <a:gd name="T17" fmla="*/ 14 h 1318"/>
                  <a:gd name="T18" fmla="*/ 5 w 1486"/>
                  <a:gd name="T19" fmla="*/ 12 h 1318"/>
                  <a:gd name="T20" fmla="*/ 7 w 1486"/>
                  <a:gd name="T21" fmla="*/ 12 h 1318"/>
                  <a:gd name="T22" fmla="*/ 10 w 1486"/>
                  <a:gd name="T23" fmla="*/ 12 h 1318"/>
                  <a:gd name="T24" fmla="*/ 9 w 1486"/>
                  <a:gd name="T25" fmla="*/ 15 h 1318"/>
                  <a:gd name="T26" fmla="*/ 12 w 1486"/>
                  <a:gd name="T27" fmla="*/ 20 h 1318"/>
                  <a:gd name="T28" fmla="*/ 11 w 1486"/>
                  <a:gd name="T29" fmla="*/ 21 h 1318"/>
                  <a:gd name="T30" fmla="*/ 12 w 1486"/>
                  <a:gd name="T31" fmla="*/ 21 h 1318"/>
                  <a:gd name="T32" fmla="*/ 14 w 1486"/>
                  <a:gd name="T33" fmla="*/ 21 h 1318"/>
                  <a:gd name="T34" fmla="*/ 16 w 1486"/>
                  <a:gd name="T35" fmla="*/ 20 h 1318"/>
                  <a:gd name="T36" fmla="*/ 14 w 1486"/>
                  <a:gd name="T37" fmla="*/ 18 h 1318"/>
                  <a:gd name="T38" fmla="*/ 14 w 1486"/>
                  <a:gd name="T39" fmla="*/ 16 h 1318"/>
                  <a:gd name="T40" fmla="*/ 16 w 1486"/>
                  <a:gd name="T41" fmla="*/ 15 h 1318"/>
                  <a:gd name="T42" fmla="*/ 19 w 1486"/>
                  <a:gd name="T43" fmla="*/ 13 h 1318"/>
                  <a:gd name="T44" fmla="*/ 21 w 1486"/>
                  <a:gd name="T45" fmla="*/ 10 h 1318"/>
                  <a:gd name="T46" fmla="*/ 23 w 1486"/>
                  <a:gd name="T47" fmla="*/ 7 h 1318"/>
                  <a:gd name="T48" fmla="*/ 24 w 1486"/>
                  <a:gd name="T49" fmla="*/ 3 h 1318"/>
                  <a:gd name="T50" fmla="*/ 20 w 1486"/>
                  <a:gd name="T51" fmla="*/ 2 h 1318"/>
                  <a:gd name="T52" fmla="*/ 18 w 1486"/>
                  <a:gd name="T53" fmla="*/ 0 h 1318"/>
                  <a:gd name="T54" fmla="*/ 15 w 1486"/>
                  <a:gd name="T55" fmla="*/ 1 h 1318"/>
                  <a:gd name="T56" fmla="*/ 13 w 1486"/>
                  <a:gd name="T57" fmla="*/ 2 h 1318"/>
                  <a:gd name="T58" fmla="*/ 10 w 1486"/>
                  <a:gd name="T59" fmla="*/ 3 h 1318"/>
                  <a:gd name="T60" fmla="*/ 10 w 1486"/>
                  <a:gd name="T61" fmla="*/ 3 h 131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486" h="1318">
                    <a:moveTo>
                      <a:pt x="631" y="181"/>
                    </a:moveTo>
                    <a:lnTo>
                      <a:pt x="646" y="324"/>
                    </a:lnTo>
                    <a:lnTo>
                      <a:pt x="359" y="383"/>
                    </a:lnTo>
                    <a:lnTo>
                      <a:pt x="222" y="469"/>
                    </a:lnTo>
                    <a:lnTo>
                      <a:pt x="79" y="699"/>
                    </a:lnTo>
                    <a:lnTo>
                      <a:pt x="13" y="626"/>
                    </a:lnTo>
                    <a:lnTo>
                      <a:pt x="0" y="692"/>
                    </a:lnTo>
                    <a:lnTo>
                      <a:pt x="50" y="793"/>
                    </a:lnTo>
                    <a:lnTo>
                      <a:pt x="101" y="857"/>
                    </a:lnTo>
                    <a:lnTo>
                      <a:pt x="272" y="756"/>
                    </a:lnTo>
                    <a:lnTo>
                      <a:pt x="395" y="727"/>
                    </a:lnTo>
                    <a:lnTo>
                      <a:pt x="596" y="764"/>
                    </a:lnTo>
                    <a:lnTo>
                      <a:pt x="524" y="915"/>
                    </a:lnTo>
                    <a:lnTo>
                      <a:pt x="725" y="1217"/>
                    </a:lnTo>
                    <a:lnTo>
                      <a:pt x="690" y="1289"/>
                    </a:lnTo>
                    <a:lnTo>
                      <a:pt x="710" y="1318"/>
                    </a:lnTo>
                    <a:lnTo>
                      <a:pt x="876" y="1289"/>
                    </a:lnTo>
                    <a:lnTo>
                      <a:pt x="1012" y="1246"/>
                    </a:lnTo>
                    <a:lnTo>
                      <a:pt x="883" y="1138"/>
                    </a:lnTo>
                    <a:lnTo>
                      <a:pt x="890" y="1008"/>
                    </a:lnTo>
                    <a:lnTo>
                      <a:pt x="962" y="922"/>
                    </a:lnTo>
                    <a:lnTo>
                      <a:pt x="1164" y="799"/>
                    </a:lnTo>
                    <a:lnTo>
                      <a:pt x="1315" y="626"/>
                    </a:lnTo>
                    <a:lnTo>
                      <a:pt x="1422" y="425"/>
                    </a:lnTo>
                    <a:lnTo>
                      <a:pt x="1486" y="188"/>
                    </a:lnTo>
                    <a:lnTo>
                      <a:pt x="1236" y="87"/>
                    </a:lnTo>
                    <a:lnTo>
                      <a:pt x="1106" y="0"/>
                    </a:lnTo>
                    <a:lnTo>
                      <a:pt x="934" y="22"/>
                    </a:lnTo>
                    <a:lnTo>
                      <a:pt x="782" y="87"/>
                    </a:lnTo>
                    <a:lnTo>
                      <a:pt x="631" y="181"/>
                    </a:lnTo>
                    <a:close/>
                  </a:path>
                </a:pathLst>
              </a:custGeom>
              <a:solidFill>
                <a:srgbClr val="8C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98" name="Freeform 110"/>
              <p:cNvSpPr>
                <a:spLocks/>
              </p:cNvSpPr>
              <p:nvPr/>
            </p:nvSpPr>
            <p:spPr bwMode="auto">
              <a:xfrm>
                <a:off x="1638" y="3099"/>
                <a:ext cx="56" cy="273"/>
              </a:xfrm>
              <a:custGeom>
                <a:avLst/>
                <a:gdLst>
                  <a:gd name="T0" fmla="*/ 0 w 113"/>
                  <a:gd name="T1" fmla="*/ 0 h 545"/>
                  <a:gd name="T2" fmla="*/ 0 w 113"/>
                  <a:gd name="T3" fmla="*/ 6 h 545"/>
                  <a:gd name="T4" fmla="*/ 0 w 113"/>
                  <a:gd name="T5" fmla="*/ 7 h 545"/>
                  <a:gd name="T6" fmla="*/ 0 w 113"/>
                  <a:gd name="T7" fmla="*/ 8 h 545"/>
                  <a:gd name="T8" fmla="*/ 1 w 113"/>
                  <a:gd name="T9" fmla="*/ 9 h 545"/>
                  <a:gd name="T10" fmla="*/ 1 w 113"/>
                  <a:gd name="T11" fmla="*/ 8 h 545"/>
                  <a:gd name="T12" fmla="*/ 1 w 113"/>
                  <a:gd name="T13" fmla="*/ 6 h 545"/>
                  <a:gd name="T14" fmla="*/ 0 w 113"/>
                  <a:gd name="T15" fmla="*/ 1 h 545"/>
                  <a:gd name="T16" fmla="*/ 0 w 113"/>
                  <a:gd name="T17" fmla="*/ 0 h 545"/>
                  <a:gd name="T18" fmla="*/ 0 w 113"/>
                  <a:gd name="T19" fmla="*/ 0 h 5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3" h="545">
                    <a:moveTo>
                      <a:pt x="25" y="0"/>
                    </a:moveTo>
                    <a:lnTo>
                      <a:pt x="0" y="370"/>
                    </a:lnTo>
                    <a:lnTo>
                      <a:pt x="0" y="421"/>
                    </a:lnTo>
                    <a:lnTo>
                      <a:pt x="29" y="485"/>
                    </a:lnTo>
                    <a:lnTo>
                      <a:pt x="89" y="545"/>
                    </a:lnTo>
                    <a:lnTo>
                      <a:pt x="113" y="498"/>
                    </a:lnTo>
                    <a:lnTo>
                      <a:pt x="93" y="357"/>
                    </a:lnTo>
                    <a:lnTo>
                      <a:pt x="49" y="11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D9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99" name="Freeform 111"/>
              <p:cNvSpPr>
                <a:spLocks/>
              </p:cNvSpPr>
              <p:nvPr/>
            </p:nvSpPr>
            <p:spPr bwMode="auto">
              <a:xfrm>
                <a:off x="1625" y="2879"/>
                <a:ext cx="78" cy="66"/>
              </a:xfrm>
              <a:custGeom>
                <a:avLst/>
                <a:gdLst>
                  <a:gd name="T0" fmla="*/ 0 w 157"/>
                  <a:gd name="T1" fmla="*/ 2 h 132"/>
                  <a:gd name="T2" fmla="*/ 0 w 157"/>
                  <a:gd name="T3" fmla="*/ 1 h 132"/>
                  <a:gd name="T4" fmla="*/ 0 w 157"/>
                  <a:gd name="T5" fmla="*/ 0 h 132"/>
                  <a:gd name="T6" fmla="*/ 2 w 157"/>
                  <a:gd name="T7" fmla="*/ 1 h 132"/>
                  <a:gd name="T8" fmla="*/ 2 w 157"/>
                  <a:gd name="T9" fmla="*/ 2 h 132"/>
                  <a:gd name="T10" fmla="*/ 1 w 157"/>
                  <a:gd name="T11" fmla="*/ 3 h 132"/>
                  <a:gd name="T12" fmla="*/ 0 w 157"/>
                  <a:gd name="T13" fmla="*/ 2 h 132"/>
                  <a:gd name="T14" fmla="*/ 0 w 157"/>
                  <a:gd name="T15" fmla="*/ 2 h 1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7" h="132">
                    <a:moveTo>
                      <a:pt x="0" y="92"/>
                    </a:moveTo>
                    <a:lnTo>
                      <a:pt x="0" y="46"/>
                    </a:lnTo>
                    <a:lnTo>
                      <a:pt x="51" y="0"/>
                    </a:lnTo>
                    <a:lnTo>
                      <a:pt x="157" y="18"/>
                    </a:lnTo>
                    <a:lnTo>
                      <a:pt x="143" y="88"/>
                    </a:lnTo>
                    <a:lnTo>
                      <a:pt x="115" y="132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rgbClr val="B28C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0" name="Freeform 112"/>
              <p:cNvSpPr>
                <a:spLocks/>
              </p:cNvSpPr>
              <p:nvPr/>
            </p:nvSpPr>
            <p:spPr bwMode="auto">
              <a:xfrm>
                <a:off x="957" y="3135"/>
                <a:ext cx="485" cy="314"/>
              </a:xfrm>
              <a:custGeom>
                <a:avLst/>
                <a:gdLst>
                  <a:gd name="T0" fmla="*/ 4 w 969"/>
                  <a:gd name="T1" fmla="*/ 5 h 627"/>
                  <a:gd name="T2" fmla="*/ 3 w 969"/>
                  <a:gd name="T3" fmla="*/ 4 h 627"/>
                  <a:gd name="T4" fmla="*/ 2 w 969"/>
                  <a:gd name="T5" fmla="*/ 4 h 627"/>
                  <a:gd name="T6" fmla="*/ 1 w 969"/>
                  <a:gd name="T7" fmla="*/ 4 h 627"/>
                  <a:gd name="T8" fmla="*/ 1 w 969"/>
                  <a:gd name="T9" fmla="*/ 3 h 627"/>
                  <a:gd name="T10" fmla="*/ 0 w 969"/>
                  <a:gd name="T11" fmla="*/ 3 h 627"/>
                  <a:gd name="T12" fmla="*/ 2 w 969"/>
                  <a:gd name="T13" fmla="*/ 2 h 627"/>
                  <a:gd name="T14" fmla="*/ 3 w 969"/>
                  <a:gd name="T15" fmla="*/ 0 h 627"/>
                  <a:gd name="T16" fmla="*/ 10 w 969"/>
                  <a:gd name="T17" fmla="*/ 6 h 627"/>
                  <a:gd name="T18" fmla="*/ 11 w 969"/>
                  <a:gd name="T19" fmla="*/ 5 h 627"/>
                  <a:gd name="T20" fmla="*/ 13 w 969"/>
                  <a:gd name="T21" fmla="*/ 4 h 627"/>
                  <a:gd name="T22" fmla="*/ 15 w 969"/>
                  <a:gd name="T23" fmla="*/ 4 h 627"/>
                  <a:gd name="T24" fmla="*/ 16 w 969"/>
                  <a:gd name="T25" fmla="*/ 4 h 627"/>
                  <a:gd name="T26" fmla="*/ 14 w 969"/>
                  <a:gd name="T27" fmla="*/ 6 h 627"/>
                  <a:gd name="T28" fmla="*/ 13 w 969"/>
                  <a:gd name="T29" fmla="*/ 8 h 627"/>
                  <a:gd name="T30" fmla="*/ 13 w 969"/>
                  <a:gd name="T31" fmla="*/ 9 h 627"/>
                  <a:gd name="T32" fmla="*/ 13 w 969"/>
                  <a:gd name="T33" fmla="*/ 9 h 627"/>
                  <a:gd name="T34" fmla="*/ 12 w 969"/>
                  <a:gd name="T35" fmla="*/ 9 h 627"/>
                  <a:gd name="T36" fmla="*/ 11 w 969"/>
                  <a:gd name="T37" fmla="*/ 10 h 627"/>
                  <a:gd name="T38" fmla="*/ 10 w 969"/>
                  <a:gd name="T39" fmla="*/ 10 h 627"/>
                  <a:gd name="T40" fmla="*/ 9 w 969"/>
                  <a:gd name="T41" fmla="*/ 9 h 627"/>
                  <a:gd name="T42" fmla="*/ 7 w 969"/>
                  <a:gd name="T43" fmla="*/ 9 h 627"/>
                  <a:gd name="T44" fmla="*/ 5 w 969"/>
                  <a:gd name="T45" fmla="*/ 7 h 627"/>
                  <a:gd name="T46" fmla="*/ 4 w 969"/>
                  <a:gd name="T47" fmla="*/ 5 h 627"/>
                  <a:gd name="T48" fmla="*/ 4 w 969"/>
                  <a:gd name="T49" fmla="*/ 5 h 62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969" h="627">
                    <a:moveTo>
                      <a:pt x="203" y="297"/>
                    </a:moveTo>
                    <a:lnTo>
                      <a:pt x="164" y="235"/>
                    </a:lnTo>
                    <a:lnTo>
                      <a:pt x="95" y="224"/>
                    </a:lnTo>
                    <a:lnTo>
                      <a:pt x="10" y="228"/>
                    </a:lnTo>
                    <a:lnTo>
                      <a:pt x="29" y="182"/>
                    </a:lnTo>
                    <a:lnTo>
                      <a:pt x="0" y="147"/>
                    </a:lnTo>
                    <a:lnTo>
                      <a:pt x="95" y="65"/>
                    </a:lnTo>
                    <a:lnTo>
                      <a:pt x="181" y="0"/>
                    </a:lnTo>
                    <a:lnTo>
                      <a:pt x="583" y="370"/>
                    </a:lnTo>
                    <a:lnTo>
                      <a:pt x="693" y="275"/>
                    </a:lnTo>
                    <a:lnTo>
                      <a:pt x="821" y="228"/>
                    </a:lnTo>
                    <a:lnTo>
                      <a:pt x="920" y="224"/>
                    </a:lnTo>
                    <a:lnTo>
                      <a:pt x="969" y="242"/>
                    </a:lnTo>
                    <a:lnTo>
                      <a:pt x="878" y="346"/>
                    </a:lnTo>
                    <a:lnTo>
                      <a:pt x="825" y="453"/>
                    </a:lnTo>
                    <a:lnTo>
                      <a:pt x="825" y="520"/>
                    </a:lnTo>
                    <a:lnTo>
                      <a:pt x="799" y="548"/>
                    </a:lnTo>
                    <a:lnTo>
                      <a:pt x="757" y="527"/>
                    </a:lnTo>
                    <a:lnTo>
                      <a:pt x="696" y="627"/>
                    </a:lnTo>
                    <a:lnTo>
                      <a:pt x="640" y="577"/>
                    </a:lnTo>
                    <a:lnTo>
                      <a:pt x="543" y="544"/>
                    </a:lnTo>
                    <a:lnTo>
                      <a:pt x="437" y="531"/>
                    </a:lnTo>
                    <a:lnTo>
                      <a:pt x="281" y="425"/>
                    </a:lnTo>
                    <a:lnTo>
                      <a:pt x="203" y="297"/>
                    </a:lnTo>
                    <a:close/>
                  </a:path>
                </a:pathLst>
              </a:custGeom>
              <a:solidFill>
                <a:srgbClr val="D3ED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1" name="Freeform 113"/>
              <p:cNvSpPr>
                <a:spLocks/>
              </p:cNvSpPr>
              <p:nvPr/>
            </p:nvSpPr>
            <p:spPr bwMode="auto">
              <a:xfrm>
                <a:off x="1565" y="2920"/>
                <a:ext cx="124" cy="176"/>
              </a:xfrm>
              <a:custGeom>
                <a:avLst/>
                <a:gdLst>
                  <a:gd name="T0" fmla="*/ 3 w 247"/>
                  <a:gd name="T1" fmla="*/ 0 h 352"/>
                  <a:gd name="T2" fmla="*/ 2 w 247"/>
                  <a:gd name="T3" fmla="*/ 2 h 352"/>
                  <a:gd name="T4" fmla="*/ 2 w 247"/>
                  <a:gd name="T5" fmla="*/ 3 h 352"/>
                  <a:gd name="T6" fmla="*/ 0 w 247"/>
                  <a:gd name="T7" fmla="*/ 4 h 352"/>
                  <a:gd name="T8" fmla="*/ 2 w 247"/>
                  <a:gd name="T9" fmla="*/ 4 h 352"/>
                  <a:gd name="T10" fmla="*/ 3 w 247"/>
                  <a:gd name="T11" fmla="*/ 6 h 352"/>
                  <a:gd name="T12" fmla="*/ 3 w 247"/>
                  <a:gd name="T13" fmla="*/ 6 h 352"/>
                  <a:gd name="T14" fmla="*/ 4 w 247"/>
                  <a:gd name="T15" fmla="*/ 5 h 352"/>
                  <a:gd name="T16" fmla="*/ 4 w 247"/>
                  <a:gd name="T17" fmla="*/ 4 h 352"/>
                  <a:gd name="T18" fmla="*/ 4 w 247"/>
                  <a:gd name="T19" fmla="*/ 3 h 352"/>
                  <a:gd name="T20" fmla="*/ 4 w 247"/>
                  <a:gd name="T21" fmla="*/ 1 h 352"/>
                  <a:gd name="T22" fmla="*/ 3 w 247"/>
                  <a:gd name="T23" fmla="*/ 0 h 352"/>
                  <a:gd name="T24" fmla="*/ 3 w 247"/>
                  <a:gd name="T25" fmla="*/ 0 h 3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47" h="352">
                    <a:moveTo>
                      <a:pt x="130" y="0"/>
                    </a:moveTo>
                    <a:lnTo>
                      <a:pt x="99" y="103"/>
                    </a:lnTo>
                    <a:lnTo>
                      <a:pt x="77" y="174"/>
                    </a:lnTo>
                    <a:lnTo>
                      <a:pt x="0" y="238"/>
                    </a:lnTo>
                    <a:lnTo>
                      <a:pt x="92" y="246"/>
                    </a:lnTo>
                    <a:lnTo>
                      <a:pt x="134" y="324"/>
                    </a:lnTo>
                    <a:lnTo>
                      <a:pt x="163" y="352"/>
                    </a:lnTo>
                    <a:lnTo>
                      <a:pt x="219" y="319"/>
                    </a:lnTo>
                    <a:lnTo>
                      <a:pt x="247" y="231"/>
                    </a:lnTo>
                    <a:lnTo>
                      <a:pt x="198" y="145"/>
                    </a:lnTo>
                    <a:lnTo>
                      <a:pt x="209" y="17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BC5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2" name="Freeform 114"/>
              <p:cNvSpPr>
                <a:spLocks/>
              </p:cNvSpPr>
              <p:nvPr/>
            </p:nvSpPr>
            <p:spPr bwMode="auto">
              <a:xfrm>
                <a:off x="1611" y="2690"/>
                <a:ext cx="50" cy="64"/>
              </a:xfrm>
              <a:custGeom>
                <a:avLst/>
                <a:gdLst>
                  <a:gd name="T0" fmla="*/ 1 w 100"/>
                  <a:gd name="T1" fmla="*/ 0 h 128"/>
                  <a:gd name="T2" fmla="*/ 2 w 100"/>
                  <a:gd name="T3" fmla="*/ 2 h 128"/>
                  <a:gd name="T4" fmla="*/ 2 w 100"/>
                  <a:gd name="T5" fmla="*/ 2 h 128"/>
                  <a:gd name="T6" fmla="*/ 0 w 100"/>
                  <a:gd name="T7" fmla="*/ 1 h 128"/>
                  <a:gd name="T8" fmla="*/ 1 w 100"/>
                  <a:gd name="T9" fmla="*/ 0 h 128"/>
                  <a:gd name="T10" fmla="*/ 1 w 100"/>
                  <a:gd name="T11" fmla="*/ 0 h 1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" h="128">
                    <a:moveTo>
                      <a:pt x="36" y="0"/>
                    </a:moveTo>
                    <a:lnTo>
                      <a:pt x="100" y="71"/>
                    </a:lnTo>
                    <a:lnTo>
                      <a:pt x="71" y="128"/>
                    </a:lnTo>
                    <a:lnTo>
                      <a:pt x="0" y="64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EBC5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3" name="Freeform 115"/>
              <p:cNvSpPr>
                <a:spLocks/>
              </p:cNvSpPr>
              <p:nvPr/>
            </p:nvSpPr>
            <p:spPr bwMode="auto">
              <a:xfrm>
                <a:off x="1426" y="2947"/>
                <a:ext cx="43" cy="53"/>
              </a:xfrm>
              <a:custGeom>
                <a:avLst/>
                <a:gdLst>
                  <a:gd name="T0" fmla="*/ 1 w 86"/>
                  <a:gd name="T1" fmla="*/ 0 h 106"/>
                  <a:gd name="T2" fmla="*/ 2 w 86"/>
                  <a:gd name="T3" fmla="*/ 1 h 106"/>
                  <a:gd name="T4" fmla="*/ 1 w 86"/>
                  <a:gd name="T5" fmla="*/ 2 h 106"/>
                  <a:gd name="T6" fmla="*/ 0 w 86"/>
                  <a:gd name="T7" fmla="*/ 1 h 106"/>
                  <a:gd name="T8" fmla="*/ 1 w 86"/>
                  <a:gd name="T9" fmla="*/ 0 h 106"/>
                  <a:gd name="T10" fmla="*/ 1 w 86"/>
                  <a:gd name="T11" fmla="*/ 0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6" h="106">
                    <a:moveTo>
                      <a:pt x="42" y="0"/>
                    </a:moveTo>
                    <a:lnTo>
                      <a:pt x="86" y="49"/>
                    </a:lnTo>
                    <a:lnTo>
                      <a:pt x="42" y="106"/>
                    </a:lnTo>
                    <a:lnTo>
                      <a:pt x="0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EBC5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4" name="Freeform 116"/>
              <p:cNvSpPr>
                <a:spLocks/>
              </p:cNvSpPr>
              <p:nvPr/>
            </p:nvSpPr>
            <p:spPr bwMode="auto">
              <a:xfrm>
                <a:off x="1263" y="3035"/>
                <a:ext cx="138" cy="197"/>
              </a:xfrm>
              <a:custGeom>
                <a:avLst/>
                <a:gdLst>
                  <a:gd name="T0" fmla="*/ 0 w 277"/>
                  <a:gd name="T1" fmla="*/ 3 h 392"/>
                  <a:gd name="T2" fmla="*/ 1 w 277"/>
                  <a:gd name="T3" fmla="*/ 1 h 392"/>
                  <a:gd name="T4" fmla="*/ 2 w 277"/>
                  <a:gd name="T5" fmla="*/ 0 h 392"/>
                  <a:gd name="T6" fmla="*/ 3 w 277"/>
                  <a:gd name="T7" fmla="*/ 1 h 392"/>
                  <a:gd name="T8" fmla="*/ 4 w 277"/>
                  <a:gd name="T9" fmla="*/ 2 h 392"/>
                  <a:gd name="T10" fmla="*/ 2 w 277"/>
                  <a:gd name="T11" fmla="*/ 4 h 392"/>
                  <a:gd name="T12" fmla="*/ 1 w 277"/>
                  <a:gd name="T13" fmla="*/ 7 h 392"/>
                  <a:gd name="T14" fmla="*/ 0 w 277"/>
                  <a:gd name="T15" fmla="*/ 4 h 392"/>
                  <a:gd name="T16" fmla="*/ 0 w 277"/>
                  <a:gd name="T17" fmla="*/ 3 h 392"/>
                  <a:gd name="T18" fmla="*/ 0 w 277"/>
                  <a:gd name="T19" fmla="*/ 3 h 3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7" h="392">
                    <a:moveTo>
                      <a:pt x="0" y="192"/>
                    </a:moveTo>
                    <a:lnTo>
                      <a:pt x="100" y="42"/>
                    </a:lnTo>
                    <a:lnTo>
                      <a:pt x="170" y="0"/>
                    </a:lnTo>
                    <a:lnTo>
                      <a:pt x="241" y="22"/>
                    </a:lnTo>
                    <a:lnTo>
                      <a:pt x="277" y="93"/>
                    </a:lnTo>
                    <a:lnTo>
                      <a:pt x="170" y="227"/>
                    </a:lnTo>
                    <a:lnTo>
                      <a:pt x="71" y="392"/>
                    </a:lnTo>
                    <a:lnTo>
                      <a:pt x="58" y="249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CCA6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5" name="Freeform 117"/>
              <p:cNvSpPr>
                <a:spLocks/>
              </p:cNvSpPr>
              <p:nvPr/>
            </p:nvSpPr>
            <p:spPr bwMode="auto">
              <a:xfrm>
                <a:off x="715" y="3071"/>
                <a:ext cx="214" cy="292"/>
              </a:xfrm>
              <a:custGeom>
                <a:avLst/>
                <a:gdLst>
                  <a:gd name="T0" fmla="*/ 0 w 426"/>
                  <a:gd name="T1" fmla="*/ 3 h 584"/>
                  <a:gd name="T2" fmla="*/ 2 w 426"/>
                  <a:gd name="T3" fmla="*/ 6 h 584"/>
                  <a:gd name="T4" fmla="*/ 2 w 426"/>
                  <a:gd name="T5" fmla="*/ 7 h 584"/>
                  <a:gd name="T6" fmla="*/ 3 w 426"/>
                  <a:gd name="T7" fmla="*/ 8 h 584"/>
                  <a:gd name="T8" fmla="*/ 5 w 426"/>
                  <a:gd name="T9" fmla="*/ 10 h 584"/>
                  <a:gd name="T10" fmla="*/ 6 w 426"/>
                  <a:gd name="T11" fmla="*/ 9 h 584"/>
                  <a:gd name="T12" fmla="*/ 6 w 426"/>
                  <a:gd name="T13" fmla="*/ 8 h 584"/>
                  <a:gd name="T14" fmla="*/ 7 w 426"/>
                  <a:gd name="T15" fmla="*/ 6 h 584"/>
                  <a:gd name="T16" fmla="*/ 6 w 426"/>
                  <a:gd name="T17" fmla="*/ 6 h 584"/>
                  <a:gd name="T18" fmla="*/ 5 w 426"/>
                  <a:gd name="T19" fmla="*/ 4 h 584"/>
                  <a:gd name="T20" fmla="*/ 5 w 426"/>
                  <a:gd name="T21" fmla="*/ 1 h 584"/>
                  <a:gd name="T22" fmla="*/ 5 w 426"/>
                  <a:gd name="T23" fmla="*/ 0 h 584"/>
                  <a:gd name="T24" fmla="*/ 4 w 426"/>
                  <a:gd name="T25" fmla="*/ 1 h 584"/>
                  <a:gd name="T26" fmla="*/ 3 w 426"/>
                  <a:gd name="T27" fmla="*/ 3 h 584"/>
                  <a:gd name="T28" fmla="*/ 0 w 426"/>
                  <a:gd name="T29" fmla="*/ 3 h 584"/>
                  <a:gd name="T30" fmla="*/ 0 w 426"/>
                  <a:gd name="T31" fmla="*/ 3 h 58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26" h="584">
                    <a:moveTo>
                      <a:pt x="0" y="165"/>
                    </a:moveTo>
                    <a:lnTo>
                      <a:pt x="71" y="328"/>
                    </a:lnTo>
                    <a:lnTo>
                      <a:pt x="99" y="442"/>
                    </a:lnTo>
                    <a:lnTo>
                      <a:pt x="184" y="498"/>
                    </a:lnTo>
                    <a:lnTo>
                      <a:pt x="284" y="584"/>
                    </a:lnTo>
                    <a:lnTo>
                      <a:pt x="340" y="570"/>
                    </a:lnTo>
                    <a:lnTo>
                      <a:pt x="376" y="469"/>
                    </a:lnTo>
                    <a:lnTo>
                      <a:pt x="426" y="363"/>
                    </a:lnTo>
                    <a:lnTo>
                      <a:pt x="369" y="321"/>
                    </a:lnTo>
                    <a:lnTo>
                      <a:pt x="291" y="235"/>
                    </a:lnTo>
                    <a:lnTo>
                      <a:pt x="284" y="50"/>
                    </a:lnTo>
                    <a:lnTo>
                      <a:pt x="269" y="0"/>
                    </a:lnTo>
                    <a:lnTo>
                      <a:pt x="220" y="37"/>
                    </a:lnTo>
                    <a:lnTo>
                      <a:pt x="142" y="156"/>
                    </a:lnTo>
                    <a:lnTo>
                      <a:pt x="0" y="165"/>
                    </a:lnTo>
                    <a:close/>
                  </a:path>
                </a:pathLst>
              </a:custGeom>
              <a:solidFill>
                <a:srgbClr val="D8F2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6" name="Freeform 118"/>
              <p:cNvSpPr>
                <a:spLocks/>
              </p:cNvSpPr>
              <p:nvPr/>
            </p:nvSpPr>
            <p:spPr bwMode="auto">
              <a:xfrm>
                <a:off x="492" y="3844"/>
                <a:ext cx="319" cy="249"/>
              </a:xfrm>
              <a:custGeom>
                <a:avLst/>
                <a:gdLst>
                  <a:gd name="T0" fmla="*/ 5 w 640"/>
                  <a:gd name="T1" fmla="*/ 0 h 498"/>
                  <a:gd name="T2" fmla="*/ 3 w 640"/>
                  <a:gd name="T3" fmla="*/ 3 h 498"/>
                  <a:gd name="T4" fmla="*/ 0 w 640"/>
                  <a:gd name="T5" fmla="*/ 4 h 498"/>
                  <a:gd name="T6" fmla="*/ 0 w 640"/>
                  <a:gd name="T7" fmla="*/ 5 h 498"/>
                  <a:gd name="T8" fmla="*/ 1 w 640"/>
                  <a:gd name="T9" fmla="*/ 5 h 498"/>
                  <a:gd name="T10" fmla="*/ 3 w 640"/>
                  <a:gd name="T11" fmla="*/ 8 h 498"/>
                  <a:gd name="T12" fmla="*/ 5 w 640"/>
                  <a:gd name="T13" fmla="*/ 8 h 498"/>
                  <a:gd name="T14" fmla="*/ 6 w 640"/>
                  <a:gd name="T15" fmla="*/ 8 h 498"/>
                  <a:gd name="T16" fmla="*/ 8 w 640"/>
                  <a:gd name="T17" fmla="*/ 6 h 498"/>
                  <a:gd name="T18" fmla="*/ 9 w 640"/>
                  <a:gd name="T19" fmla="*/ 4 h 498"/>
                  <a:gd name="T20" fmla="*/ 7 w 640"/>
                  <a:gd name="T21" fmla="*/ 2 h 498"/>
                  <a:gd name="T22" fmla="*/ 5 w 640"/>
                  <a:gd name="T23" fmla="*/ 0 h 498"/>
                  <a:gd name="T24" fmla="*/ 5 w 640"/>
                  <a:gd name="T25" fmla="*/ 0 h 4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640" h="498">
                    <a:moveTo>
                      <a:pt x="349" y="0"/>
                    </a:moveTo>
                    <a:lnTo>
                      <a:pt x="206" y="178"/>
                    </a:lnTo>
                    <a:lnTo>
                      <a:pt x="57" y="221"/>
                    </a:lnTo>
                    <a:lnTo>
                      <a:pt x="0" y="271"/>
                    </a:lnTo>
                    <a:lnTo>
                      <a:pt x="100" y="320"/>
                    </a:lnTo>
                    <a:lnTo>
                      <a:pt x="241" y="456"/>
                    </a:lnTo>
                    <a:lnTo>
                      <a:pt x="320" y="498"/>
                    </a:lnTo>
                    <a:lnTo>
                      <a:pt x="419" y="477"/>
                    </a:lnTo>
                    <a:lnTo>
                      <a:pt x="541" y="377"/>
                    </a:lnTo>
                    <a:lnTo>
                      <a:pt x="640" y="199"/>
                    </a:lnTo>
                    <a:lnTo>
                      <a:pt x="455" y="93"/>
                    </a:lnTo>
                    <a:lnTo>
                      <a:pt x="349" y="0"/>
                    </a:lnTo>
                    <a:close/>
                  </a:path>
                </a:pathLst>
              </a:custGeom>
              <a:solidFill>
                <a:srgbClr val="FFD9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7" name="Freeform 119"/>
              <p:cNvSpPr>
                <a:spLocks/>
              </p:cNvSpPr>
              <p:nvPr/>
            </p:nvSpPr>
            <p:spPr bwMode="auto">
              <a:xfrm>
                <a:off x="804" y="3698"/>
                <a:ext cx="437" cy="302"/>
              </a:xfrm>
              <a:custGeom>
                <a:avLst/>
                <a:gdLst>
                  <a:gd name="T0" fmla="*/ 4 w 874"/>
                  <a:gd name="T1" fmla="*/ 3 h 604"/>
                  <a:gd name="T2" fmla="*/ 0 w 874"/>
                  <a:gd name="T3" fmla="*/ 8 h 604"/>
                  <a:gd name="T4" fmla="*/ 1 w 874"/>
                  <a:gd name="T5" fmla="*/ 10 h 604"/>
                  <a:gd name="T6" fmla="*/ 4 w 874"/>
                  <a:gd name="T7" fmla="*/ 10 h 604"/>
                  <a:gd name="T8" fmla="*/ 10 w 874"/>
                  <a:gd name="T9" fmla="*/ 10 h 604"/>
                  <a:gd name="T10" fmla="*/ 12 w 874"/>
                  <a:gd name="T11" fmla="*/ 9 h 604"/>
                  <a:gd name="T12" fmla="*/ 14 w 874"/>
                  <a:gd name="T13" fmla="*/ 7 h 604"/>
                  <a:gd name="T14" fmla="*/ 13 w 874"/>
                  <a:gd name="T15" fmla="*/ 3 h 604"/>
                  <a:gd name="T16" fmla="*/ 9 w 874"/>
                  <a:gd name="T17" fmla="*/ 0 h 604"/>
                  <a:gd name="T18" fmla="*/ 8 w 874"/>
                  <a:gd name="T19" fmla="*/ 3 h 604"/>
                  <a:gd name="T20" fmla="*/ 4 w 874"/>
                  <a:gd name="T21" fmla="*/ 3 h 604"/>
                  <a:gd name="T22" fmla="*/ 4 w 874"/>
                  <a:gd name="T23" fmla="*/ 3 h 60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74" h="604">
                    <a:moveTo>
                      <a:pt x="207" y="141"/>
                    </a:moveTo>
                    <a:lnTo>
                      <a:pt x="0" y="498"/>
                    </a:lnTo>
                    <a:lnTo>
                      <a:pt x="35" y="582"/>
                    </a:lnTo>
                    <a:lnTo>
                      <a:pt x="235" y="604"/>
                    </a:lnTo>
                    <a:lnTo>
                      <a:pt x="626" y="582"/>
                    </a:lnTo>
                    <a:lnTo>
                      <a:pt x="768" y="569"/>
                    </a:lnTo>
                    <a:lnTo>
                      <a:pt x="874" y="412"/>
                    </a:lnTo>
                    <a:lnTo>
                      <a:pt x="803" y="170"/>
                    </a:lnTo>
                    <a:lnTo>
                      <a:pt x="569" y="0"/>
                    </a:lnTo>
                    <a:lnTo>
                      <a:pt x="463" y="141"/>
                    </a:lnTo>
                    <a:lnTo>
                      <a:pt x="207" y="141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8" name="Freeform 120"/>
              <p:cNvSpPr>
                <a:spLocks/>
              </p:cNvSpPr>
              <p:nvPr/>
            </p:nvSpPr>
            <p:spPr bwMode="auto">
              <a:xfrm>
                <a:off x="1159" y="3737"/>
                <a:ext cx="285" cy="231"/>
              </a:xfrm>
              <a:custGeom>
                <a:avLst/>
                <a:gdLst>
                  <a:gd name="T0" fmla="*/ 3 w 569"/>
                  <a:gd name="T1" fmla="*/ 0 h 463"/>
                  <a:gd name="T2" fmla="*/ 0 w 569"/>
                  <a:gd name="T3" fmla="*/ 4 h 463"/>
                  <a:gd name="T4" fmla="*/ 4 w 569"/>
                  <a:gd name="T5" fmla="*/ 5 h 463"/>
                  <a:gd name="T6" fmla="*/ 6 w 569"/>
                  <a:gd name="T7" fmla="*/ 6 h 463"/>
                  <a:gd name="T8" fmla="*/ 7 w 569"/>
                  <a:gd name="T9" fmla="*/ 6 h 463"/>
                  <a:gd name="T10" fmla="*/ 8 w 569"/>
                  <a:gd name="T11" fmla="*/ 6 h 463"/>
                  <a:gd name="T12" fmla="*/ 9 w 569"/>
                  <a:gd name="T13" fmla="*/ 7 h 463"/>
                  <a:gd name="T14" fmla="*/ 9 w 569"/>
                  <a:gd name="T15" fmla="*/ 5 h 463"/>
                  <a:gd name="T16" fmla="*/ 9 w 569"/>
                  <a:gd name="T17" fmla="*/ 4 h 463"/>
                  <a:gd name="T18" fmla="*/ 9 w 569"/>
                  <a:gd name="T19" fmla="*/ 1 h 463"/>
                  <a:gd name="T20" fmla="*/ 7 w 569"/>
                  <a:gd name="T21" fmla="*/ 1 h 463"/>
                  <a:gd name="T22" fmla="*/ 3 w 569"/>
                  <a:gd name="T23" fmla="*/ 0 h 463"/>
                  <a:gd name="T24" fmla="*/ 3 w 569"/>
                  <a:gd name="T25" fmla="*/ 0 h 4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69" h="463">
                    <a:moveTo>
                      <a:pt x="137" y="0"/>
                    </a:moveTo>
                    <a:lnTo>
                      <a:pt x="0" y="271"/>
                    </a:lnTo>
                    <a:lnTo>
                      <a:pt x="228" y="377"/>
                    </a:lnTo>
                    <a:lnTo>
                      <a:pt x="342" y="421"/>
                    </a:lnTo>
                    <a:lnTo>
                      <a:pt x="448" y="413"/>
                    </a:lnTo>
                    <a:lnTo>
                      <a:pt x="492" y="421"/>
                    </a:lnTo>
                    <a:lnTo>
                      <a:pt x="556" y="463"/>
                    </a:lnTo>
                    <a:lnTo>
                      <a:pt x="569" y="371"/>
                    </a:lnTo>
                    <a:lnTo>
                      <a:pt x="548" y="264"/>
                    </a:lnTo>
                    <a:lnTo>
                      <a:pt x="569" y="106"/>
                    </a:lnTo>
                    <a:lnTo>
                      <a:pt x="399" y="9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FFF2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09" name="Freeform 121"/>
              <p:cNvSpPr>
                <a:spLocks/>
              </p:cNvSpPr>
              <p:nvPr/>
            </p:nvSpPr>
            <p:spPr bwMode="auto">
              <a:xfrm>
                <a:off x="747" y="3292"/>
                <a:ext cx="466" cy="590"/>
              </a:xfrm>
              <a:custGeom>
                <a:avLst/>
                <a:gdLst>
                  <a:gd name="T0" fmla="*/ 10 w 931"/>
                  <a:gd name="T1" fmla="*/ 0 h 1181"/>
                  <a:gd name="T2" fmla="*/ 7 w 931"/>
                  <a:gd name="T3" fmla="*/ 3 h 1181"/>
                  <a:gd name="T4" fmla="*/ 3 w 931"/>
                  <a:gd name="T5" fmla="*/ 8 h 1181"/>
                  <a:gd name="T6" fmla="*/ 1 w 931"/>
                  <a:gd name="T7" fmla="*/ 11 h 1181"/>
                  <a:gd name="T8" fmla="*/ 0 w 931"/>
                  <a:gd name="T9" fmla="*/ 14 h 1181"/>
                  <a:gd name="T10" fmla="*/ 1 w 931"/>
                  <a:gd name="T11" fmla="*/ 17 h 1181"/>
                  <a:gd name="T12" fmla="*/ 3 w 931"/>
                  <a:gd name="T13" fmla="*/ 18 h 1181"/>
                  <a:gd name="T14" fmla="*/ 5 w 931"/>
                  <a:gd name="T15" fmla="*/ 14 h 1181"/>
                  <a:gd name="T16" fmla="*/ 10 w 931"/>
                  <a:gd name="T17" fmla="*/ 15 h 1181"/>
                  <a:gd name="T18" fmla="*/ 11 w 931"/>
                  <a:gd name="T19" fmla="*/ 12 h 1181"/>
                  <a:gd name="T20" fmla="*/ 13 w 931"/>
                  <a:gd name="T21" fmla="*/ 7 h 1181"/>
                  <a:gd name="T22" fmla="*/ 15 w 931"/>
                  <a:gd name="T23" fmla="*/ 3 h 1181"/>
                  <a:gd name="T24" fmla="*/ 13 w 931"/>
                  <a:gd name="T25" fmla="*/ 2 h 1181"/>
                  <a:gd name="T26" fmla="*/ 11 w 931"/>
                  <a:gd name="T27" fmla="*/ 1 h 1181"/>
                  <a:gd name="T28" fmla="*/ 10 w 931"/>
                  <a:gd name="T29" fmla="*/ 0 h 1181"/>
                  <a:gd name="T30" fmla="*/ 10 w 931"/>
                  <a:gd name="T31" fmla="*/ 0 h 118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31" h="1181">
                    <a:moveTo>
                      <a:pt x="640" y="0"/>
                    </a:moveTo>
                    <a:lnTo>
                      <a:pt x="440" y="228"/>
                    </a:lnTo>
                    <a:lnTo>
                      <a:pt x="177" y="534"/>
                    </a:lnTo>
                    <a:lnTo>
                      <a:pt x="29" y="740"/>
                    </a:lnTo>
                    <a:lnTo>
                      <a:pt x="0" y="925"/>
                    </a:lnTo>
                    <a:lnTo>
                      <a:pt x="64" y="1096"/>
                    </a:lnTo>
                    <a:lnTo>
                      <a:pt x="177" y="1181"/>
                    </a:lnTo>
                    <a:lnTo>
                      <a:pt x="312" y="953"/>
                    </a:lnTo>
                    <a:lnTo>
                      <a:pt x="603" y="995"/>
                    </a:lnTo>
                    <a:lnTo>
                      <a:pt x="682" y="812"/>
                    </a:lnTo>
                    <a:lnTo>
                      <a:pt x="823" y="455"/>
                    </a:lnTo>
                    <a:lnTo>
                      <a:pt x="931" y="221"/>
                    </a:lnTo>
                    <a:lnTo>
                      <a:pt x="774" y="170"/>
                    </a:lnTo>
                    <a:lnTo>
                      <a:pt x="668" y="71"/>
                    </a:lnTo>
                    <a:lnTo>
                      <a:pt x="640" y="0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0" name="Freeform 122"/>
              <p:cNvSpPr>
                <a:spLocks/>
              </p:cNvSpPr>
              <p:nvPr/>
            </p:nvSpPr>
            <p:spPr bwMode="auto">
              <a:xfrm>
                <a:off x="893" y="3652"/>
                <a:ext cx="121" cy="131"/>
              </a:xfrm>
              <a:custGeom>
                <a:avLst/>
                <a:gdLst>
                  <a:gd name="T0" fmla="*/ 1 w 241"/>
                  <a:gd name="T1" fmla="*/ 0 h 263"/>
                  <a:gd name="T2" fmla="*/ 3 w 241"/>
                  <a:gd name="T3" fmla="*/ 0 h 263"/>
                  <a:gd name="T4" fmla="*/ 4 w 241"/>
                  <a:gd name="T5" fmla="*/ 1 h 263"/>
                  <a:gd name="T6" fmla="*/ 4 w 241"/>
                  <a:gd name="T7" fmla="*/ 2 h 263"/>
                  <a:gd name="T8" fmla="*/ 3 w 241"/>
                  <a:gd name="T9" fmla="*/ 4 h 263"/>
                  <a:gd name="T10" fmla="*/ 2 w 241"/>
                  <a:gd name="T11" fmla="*/ 3 h 263"/>
                  <a:gd name="T12" fmla="*/ 1 w 241"/>
                  <a:gd name="T13" fmla="*/ 3 h 263"/>
                  <a:gd name="T14" fmla="*/ 0 w 241"/>
                  <a:gd name="T15" fmla="*/ 2 h 263"/>
                  <a:gd name="T16" fmla="*/ 0 w 241"/>
                  <a:gd name="T17" fmla="*/ 1 h 263"/>
                  <a:gd name="T18" fmla="*/ 1 w 241"/>
                  <a:gd name="T19" fmla="*/ 0 h 263"/>
                  <a:gd name="T20" fmla="*/ 1 w 241"/>
                  <a:gd name="T21" fmla="*/ 0 h 26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41" h="263">
                    <a:moveTo>
                      <a:pt x="29" y="7"/>
                    </a:moveTo>
                    <a:lnTo>
                      <a:pt x="157" y="0"/>
                    </a:lnTo>
                    <a:lnTo>
                      <a:pt x="241" y="78"/>
                    </a:lnTo>
                    <a:lnTo>
                      <a:pt x="228" y="185"/>
                    </a:lnTo>
                    <a:lnTo>
                      <a:pt x="164" y="263"/>
                    </a:lnTo>
                    <a:lnTo>
                      <a:pt x="78" y="249"/>
                    </a:lnTo>
                    <a:lnTo>
                      <a:pt x="14" y="199"/>
                    </a:lnTo>
                    <a:lnTo>
                      <a:pt x="0" y="135"/>
                    </a:lnTo>
                    <a:lnTo>
                      <a:pt x="0" y="78"/>
                    </a:lnTo>
                    <a:lnTo>
                      <a:pt x="29" y="7"/>
                    </a:lnTo>
                    <a:close/>
                  </a:path>
                </a:pathLst>
              </a:cu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1" name="Freeform 123"/>
              <p:cNvSpPr>
                <a:spLocks/>
              </p:cNvSpPr>
              <p:nvPr/>
            </p:nvSpPr>
            <p:spPr bwMode="auto">
              <a:xfrm>
                <a:off x="1035" y="3014"/>
                <a:ext cx="258" cy="390"/>
              </a:xfrm>
              <a:custGeom>
                <a:avLst/>
                <a:gdLst>
                  <a:gd name="T0" fmla="*/ 0 w 514"/>
                  <a:gd name="T1" fmla="*/ 3 h 779"/>
                  <a:gd name="T2" fmla="*/ 1 w 514"/>
                  <a:gd name="T3" fmla="*/ 5 h 779"/>
                  <a:gd name="T4" fmla="*/ 2 w 514"/>
                  <a:gd name="T5" fmla="*/ 7 h 779"/>
                  <a:gd name="T6" fmla="*/ 1 w 514"/>
                  <a:gd name="T7" fmla="*/ 9 h 779"/>
                  <a:gd name="T8" fmla="*/ 3 w 514"/>
                  <a:gd name="T9" fmla="*/ 11 h 779"/>
                  <a:gd name="T10" fmla="*/ 6 w 514"/>
                  <a:gd name="T11" fmla="*/ 13 h 779"/>
                  <a:gd name="T12" fmla="*/ 6 w 514"/>
                  <a:gd name="T13" fmla="*/ 11 h 779"/>
                  <a:gd name="T14" fmla="*/ 8 w 514"/>
                  <a:gd name="T15" fmla="*/ 9 h 779"/>
                  <a:gd name="T16" fmla="*/ 9 w 514"/>
                  <a:gd name="T17" fmla="*/ 9 h 779"/>
                  <a:gd name="T18" fmla="*/ 8 w 514"/>
                  <a:gd name="T19" fmla="*/ 7 h 779"/>
                  <a:gd name="T20" fmla="*/ 8 w 514"/>
                  <a:gd name="T21" fmla="*/ 5 h 779"/>
                  <a:gd name="T22" fmla="*/ 7 w 514"/>
                  <a:gd name="T23" fmla="*/ 4 h 779"/>
                  <a:gd name="T24" fmla="*/ 6 w 514"/>
                  <a:gd name="T25" fmla="*/ 3 h 779"/>
                  <a:gd name="T26" fmla="*/ 4 w 514"/>
                  <a:gd name="T27" fmla="*/ 0 h 779"/>
                  <a:gd name="T28" fmla="*/ 3 w 514"/>
                  <a:gd name="T29" fmla="*/ 1 h 779"/>
                  <a:gd name="T30" fmla="*/ 3 w 514"/>
                  <a:gd name="T31" fmla="*/ 2 h 779"/>
                  <a:gd name="T32" fmla="*/ 2 w 514"/>
                  <a:gd name="T33" fmla="*/ 1 h 779"/>
                  <a:gd name="T34" fmla="*/ 1 w 514"/>
                  <a:gd name="T35" fmla="*/ 2 h 779"/>
                  <a:gd name="T36" fmla="*/ 1 w 514"/>
                  <a:gd name="T37" fmla="*/ 3 h 779"/>
                  <a:gd name="T38" fmla="*/ 0 w 514"/>
                  <a:gd name="T39" fmla="*/ 3 h 779"/>
                  <a:gd name="T40" fmla="*/ 0 w 514"/>
                  <a:gd name="T41" fmla="*/ 3 h 77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14" h="779">
                    <a:moveTo>
                      <a:pt x="0" y="163"/>
                    </a:moveTo>
                    <a:lnTo>
                      <a:pt x="60" y="291"/>
                    </a:lnTo>
                    <a:lnTo>
                      <a:pt x="81" y="423"/>
                    </a:lnTo>
                    <a:lnTo>
                      <a:pt x="49" y="562"/>
                    </a:lnTo>
                    <a:lnTo>
                      <a:pt x="141" y="679"/>
                    </a:lnTo>
                    <a:lnTo>
                      <a:pt x="320" y="779"/>
                    </a:lnTo>
                    <a:lnTo>
                      <a:pt x="375" y="701"/>
                    </a:lnTo>
                    <a:lnTo>
                      <a:pt x="468" y="569"/>
                    </a:lnTo>
                    <a:lnTo>
                      <a:pt x="514" y="529"/>
                    </a:lnTo>
                    <a:lnTo>
                      <a:pt x="507" y="412"/>
                    </a:lnTo>
                    <a:lnTo>
                      <a:pt x="507" y="267"/>
                    </a:lnTo>
                    <a:lnTo>
                      <a:pt x="437" y="220"/>
                    </a:lnTo>
                    <a:lnTo>
                      <a:pt x="326" y="130"/>
                    </a:lnTo>
                    <a:lnTo>
                      <a:pt x="201" y="0"/>
                    </a:lnTo>
                    <a:lnTo>
                      <a:pt x="159" y="46"/>
                    </a:lnTo>
                    <a:lnTo>
                      <a:pt x="152" y="110"/>
                    </a:lnTo>
                    <a:lnTo>
                      <a:pt x="81" y="60"/>
                    </a:lnTo>
                    <a:lnTo>
                      <a:pt x="38" y="88"/>
                    </a:lnTo>
                    <a:lnTo>
                      <a:pt x="38" y="135"/>
                    </a:lnTo>
                    <a:lnTo>
                      <a:pt x="0" y="163"/>
                    </a:lnTo>
                    <a:close/>
                  </a:path>
                </a:pathLst>
              </a:custGeom>
              <a:solidFill>
                <a:srgbClr val="FFFA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2" name="Freeform 124"/>
              <p:cNvSpPr>
                <a:spLocks/>
              </p:cNvSpPr>
              <p:nvPr/>
            </p:nvSpPr>
            <p:spPr bwMode="auto">
              <a:xfrm>
                <a:off x="778" y="3562"/>
                <a:ext cx="107" cy="280"/>
              </a:xfrm>
              <a:custGeom>
                <a:avLst/>
                <a:gdLst>
                  <a:gd name="T0" fmla="*/ 3 w 214"/>
                  <a:gd name="T1" fmla="*/ 0 h 561"/>
                  <a:gd name="T2" fmla="*/ 2 w 214"/>
                  <a:gd name="T3" fmla="*/ 1 h 561"/>
                  <a:gd name="T4" fmla="*/ 1 w 214"/>
                  <a:gd name="T5" fmla="*/ 2 h 561"/>
                  <a:gd name="T6" fmla="*/ 1 w 214"/>
                  <a:gd name="T7" fmla="*/ 4 h 561"/>
                  <a:gd name="T8" fmla="*/ 0 w 214"/>
                  <a:gd name="T9" fmla="*/ 5 h 561"/>
                  <a:gd name="T10" fmla="*/ 1 w 214"/>
                  <a:gd name="T11" fmla="*/ 6 h 561"/>
                  <a:gd name="T12" fmla="*/ 1 w 214"/>
                  <a:gd name="T13" fmla="*/ 7 h 561"/>
                  <a:gd name="T14" fmla="*/ 2 w 214"/>
                  <a:gd name="T15" fmla="*/ 8 h 561"/>
                  <a:gd name="T16" fmla="*/ 2 w 214"/>
                  <a:gd name="T17" fmla="*/ 8 h 561"/>
                  <a:gd name="T18" fmla="*/ 3 w 214"/>
                  <a:gd name="T19" fmla="*/ 8 h 561"/>
                  <a:gd name="T20" fmla="*/ 3 w 214"/>
                  <a:gd name="T21" fmla="*/ 7 h 561"/>
                  <a:gd name="T22" fmla="*/ 4 w 214"/>
                  <a:gd name="T23" fmla="*/ 6 h 561"/>
                  <a:gd name="T24" fmla="*/ 4 w 214"/>
                  <a:gd name="T25" fmla="*/ 5 h 561"/>
                  <a:gd name="T26" fmla="*/ 3 w 214"/>
                  <a:gd name="T27" fmla="*/ 5 h 561"/>
                  <a:gd name="T28" fmla="*/ 3 w 214"/>
                  <a:gd name="T29" fmla="*/ 6 h 561"/>
                  <a:gd name="T30" fmla="*/ 2 w 214"/>
                  <a:gd name="T31" fmla="*/ 7 h 561"/>
                  <a:gd name="T32" fmla="*/ 2 w 214"/>
                  <a:gd name="T33" fmla="*/ 7 h 561"/>
                  <a:gd name="T34" fmla="*/ 2 w 214"/>
                  <a:gd name="T35" fmla="*/ 6 h 561"/>
                  <a:gd name="T36" fmla="*/ 1 w 214"/>
                  <a:gd name="T37" fmla="*/ 6 h 561"/>
                  <a:gd name="T38" fmla="*/ 1 w 214"/>
                  <a:gd name="T39" fmla="*/ 5 h 561"/>
                  <a:gd name="T40" fmla="*/ 2 w 214"/>
                  <a:gd name="T41" fmla="*/ 3 h 561"/>
                  <a:gd name="T42" fmla="*/ 2 w 214"/>
                  <a:gd name="T43" fmla="*/ 1 h 561"/>
                  <a:gd name="T44" fmla="*/ 3 w 214"/>
                  <a:gd name="T45" fmla="*/ 0 h 561"/>
                  <a:gd name="T46" fmla="*/ 3 w 214"/>
                  <a:gd name="T47" fmla="*/ 0 h 5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14" h="561">
                    <a:moveTo>
                      <a:pt x="169" y="0"/>
                    </a:moveTo>
                    <a:lnTo>
                      <a:pt x="104" y="89"/>
                    </a:lnTo>
                    <a:lnTo>
                      <a:pt x="44" y="184"/>
                    </a:lnTo>
                    <a:lnTo>
                      <a:pt x="8" y="288"/>
                    </a:lnTo>
                    <a:lnTo>
                      <a:pt x="0" y="376"/>
                    </a:lnTo>
                    <a:lnTo>
                      <a:pt x="6" y="444"/>
                    </a:lnTo>
                    <a:lnTo>
                      <a:pt x="37" y="507"/>
                    </a:lnTo>
                    <a:lnTo>
                      <a:pt x="75" y="541"/>
                    </a:lnTo>
                    <a:lnTo>
                      <a:pt x="112" y="561"/>
                    </a:lnTo>
                    <a:lnTo>
                      <a:pt x="142" y="525"/>
                    </a:lnTo>
                    <a:lnTo>
                      <a:pt x="177" y="450"/>
                    </a:lnTo>
                    <a:lnTo>
                      <a:pt x="214" y="407"/>
                    </a:lnTo>
                    <a:lnTo>
                      <a:pt x="196" y="330"/>
                    </a:lnTo>
                    <a:lnTo>
                      <a:pt x="180" y="383"/>
                    </a:lnTo>
                    <a:lnTo>
                      <a:pt x="153" y="424"/>
                    </a:lnTo>
                    <a:lnTo>
                      <a:pt x="121" y="456"/>
                    </a:lnTo>
                    <a:lnTo>
                      <a:pt x="89" y="456"/>
                    </a:lnTo>
                    <a:lnTo>
                      <a:pt x="67" y="428"/>
                    </a:lnTo>
                    <a:lnTo>
                      <a:pt x="56" y="403"/>
                    </a:lnTo>
                    <a:lnTo>
                      <a:pt x="52" y="354"/>
                    </a:lnTo>
                    <a:lnTo>
                      <a:pt x="68" y="244"/>
                    </a:lnTo>
                    <a:lnTo>
                      <a:pt x="125" y="104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3" name="Freeform 125"/>
              <p:cNvSpPr>
                <a:spLocks/>
              </p:cNvSpPr>
              <p:nvPr/>
            </p:nvSpPr>
            <p:spPr bwMode="auto">
              <a:xfrm>
                <a:off x="1411" y="2741"/>
                <a:ext cx="69" cy="108"/>
              </a:xfrm>
              <a:custGeom>
                <a:avLst/>
                <a:gdLst>
                  <a:gd name="T0" fmla="*/ 0 w 139"/>
                  <a:gd name="T1" fmla="*/ 3 h 215"/>
                  <a:gd name="T2" fmla="*/ 0 w 139"/>
                  <a:gd name="T3" fmla="*/ 3 h 215"/>
                  <a:gd name="T4" fmla="*/ 0 w 139"/>
                  <a:gd name="T5" fmla="*/ 3 h 215"/>
                  <a:gd name="T6" fmla="*/ 0 w 139"/>
                  <a:gd name="T7" fmla="*/ 2 h 215"/>
                  <a:gd name="T8" fmla="*/ 1 w 139"/>
                  <a:gd name="T9" fmla="*/ 2 h 215"/>
                  <a:gd name="T10" fmla="*/ 1 w 139"/>
                  <a:gd name="T11" fmla="*/ 2 h 215"/>
                  <a:gd name="T12" fmla="*/ 1 w 139"/>
                  <a:gd name="T13" fmla="*/ 1 h 215"/>
                  <a:gd name="T14" fmla="*/ 1 w 139"/>
                  <a:gd name="T15" fmla="*/ 1 h 215"/>
                  <a:gd name="T16" fmla="*/ 2 w 139"/>
                  <a:gd name="T17" fmla="*/ 0 h 215"/>
                  <a:gd name="T18" fmla="*/ 2 w 139"/>
                  <a:gd name="T19" fmla="*/ 1 h 215"/>
                  <a:gd name="T20" fmla="*/ 2 w 139"/>
                  <a:gd name="T21" fmla="*/ 1 h 215"/>
                  <a:gd name="T22" fmla="*/ 1 w 139"/>
                  <a:gd name="T23" fmla="*/ 2 h 215"/>
                  <a:gd name="T24" fmla="*/ 1 w 139"/>
                  <a:gd name="T25" fmla="*/ 2 h 215"/>
                  <a:gd name="T26" fmla="*/ 1 w 139"/>
                  <a:gd name="T27" fmla="*/ 2 h 215"/>
                  <a:gd name="T28" fmla="*/ 0 w 139"/>
                  <a:gd name="T29" fmla="*/ 3 h 215"/>
                  <a:gd name="T30" fmla="*/ 0 w 139"/>
                  <a:gd name="T31" fmla="*/ 4 h 215"/>
                  <a:gd name="T32" fmla="*/ 0 w 139"/>
                  <a:gd name="T33" fmla="*/ 4 h 215"/>
                  <a:gd name="T34" fmla="*/ 0 w 139"/>
                  <a:gd name="T35" fmla="*/ 4 h 215"/>
                  <a:gd name="T36" fmla="*/ 0 w 139"/>
                  <a:gd name="T37" fmla="*/ 3 h 215"/>
                  <a:gd name="T38" fmla="*/ 0 w 139"/>
                  <a:gd name="T39" fmla="*/ 3 h 21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9" h="215">
                    <a:moveTo>
                      <a:pt x="0" y="184"/>
                    </a:moveTo>
                    <a:lnTo>
                      <a:pt x="25" y="162"/>
                    </a:lnTo>
                    <a:lnTo>
                      <a:pt x="33" y="131"/>
                    </a:lnTo>
                    <a:lnTo>
                      <a:pt x="53" y="103"/>
                    </a:lnTo>
                    <a:lnTo>
                      <a:pt x="68" y="83"/>
                    </a:lnTo>
                    <a:lnTo>
                      <a:pt x="89" y="65"/>
                    </a:lnTo>
                    <a:lnTo>
                      <a:pt x="95" y="38"/>
                    </a:lnTo>
                    <a:lnTo>
                      <a:pt x="113" y="12"/>
                    </a:lnTo>
                    <a:lnTo>
                      <a:pt x="131" y="0"/>
                    </a:lnTo>
                    <a:lnTo>
                      <a:pt x="139" y="18"/>
                    </a:lnTo>
                    <a:lnTo>
                      <a:pt x="128" y="53"/>
                    </a:lnTo>
                    <a:lnTo>
                      <a:pt x="124" y="80"/>
                    </a:lnTo>
                    <a:lnTo>
                      <a:pt x="98" y="98"/>
                    </a:lnTo>
                    <a:lnTo>
                      <a:pt x="78" y="128"/>
                    </a:lnTo>
                    <a:lnTo>
                      <a:pt x="57" y="180"/>
                    </a:lnTo>
                    <a:lnTo>
                      <a:pt x="40" y="201"/>
                    </a:lnTo>
                    <a:lnTo>
                      <a:pt x="15" y="215"/>
                    </a:lnTo>
                    <a:lnTo>
                      <a:pt x="4" y="207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4" name="Freeform 126"/>
              <p:cNvSpPr>
                <a:spLocks/>
              </p:cNvSpPr>
              <p:nvPr/>
            </p:nvSpPr>
            <p:spPr bwMode="auto">
              <a:xfrm>
                <a:off x="1426" y="2690"/>
                <a:ext cx="155" cy="214"/>
              </a:xfrm>
              <a:custGeom>
                <a:avLst/>
                <a:gdLst>
                  <a:gd name="T0" fmla="*/ 0 w 309"/>
                  <a:gd name="T1" fmla="*/ 6 h 429"/>
                  <a:gd name="T2" fmla="*/ 1 w 309"/>
                  <a:gd name="T3" fmla="*/ 6 h 429"/>
                  <a:gd name="T4" fmla="*/ 1 w 309"/>
                  <a:gd name="T5" fmla="*/ 5 h 429"/>
                  <a:gd name="T6" fmla="*/ 1 w 309"/>
                  <a:gd name="T7" fmla="*/ 5 h 429"/>
                  <a:gd name="T8" fmla="*/ 2 w 309"/>
                  <a:gd name="T9" fmla="*/ 4 h 429"/>
                  <a:gd name="T10" fmla="*/ 2 w 309"/>
                  <a:gd name="T11" fmla="*/ 4 h 429"/>
                  <a:gd name="T12" fmla="*/ 2 w 309"/>
                  <a:gd name="T13" fmla="*/ 3 h 429"/>
                  <a:gd name="T14" fmla="*/ 3 w 309"/>
                  <a:gd name="T15" fmla="*/ 3 h 429"/>
                  <a:gd name="T16" fmla="*/ 3 w 309"/>
                  <a:gd name="T17" fmla="*/ 2 h 429"/>
                  <a:gd name="T18" fmla="*/ 3 w 309"/>
                  <a:gd name="T19" fmla="*/ 2 h 429"/>
                  <a:gd name="T20" fmla="*/ 4 w 309"/>
                  <a:gd name="T21" fmla="*/ 1 h 429"/>
                  <a:gd name="T22" fmla="*/ 4 w 309"/>
                  <a:gd name="T23" fmla="*/ 1 h 429"/>
                  <a:gd name="T24" fmla="*/ 4 w 309"/>
                  <a:gd name="T25" fmla="*/ 0 h 429"/>
                  <a:gd name="T26" fmla="*/ 5 w 309"/>
                  <a:gd name="T27" fmla="*/ 0 h 429"/>
                  <a:gd name="T28" fmla="*/ 5 w 309"/>
                  <a:gd name="T29" fmla="*/ 0 h 429"/>
                  <a:gd name="T30" fmla="*/ 5 w 309"/>
                  <a:gd name="T31" fmla="*/ 0 h 429"/>
                  <a:gd name="T32" fmla="*/ 5 w 309"/>
                  <a:gd name="T33" fmla="*/ 0 h 429"/>
                  <a:gd name="T34" fmla="*/ 5 w 309"/>
                  <a:gd name="T35" fmla="*/ 1 h 429"/>
                  <a:gd name="T36" fmla="*/ 5 w 309"/>
                  <a:gd name="T37" fmla="*/ 1 h 429"/>
                  <a:gd name="T38" fmla="*/ 4 w 309"/>
                  <a:gd name="T39" fmla="*/ 2 h 429"/>
                  <a:gd name="T40" fmla="*/ 4 w 309"/>
                  <a:gd name="T41" fmla="*/ 2 h 429"/>
                  <a:gd name="T42" fmla="*/ 4 w 309"/>
                  <a:gd name="T43" fmla="*/ 2 h 429"/>
                  <a:gd name="T44" fmla="*/ 3 w 309"/>
                  <a:gd name="T45" fmla="*/ 3 h 429"/>
                  <a:gd name="T46" fmla="*/ 3 w 309"/>
                  <a:gd name="T47" fmla="*/ 3 h 429"/>
                  <a:gd name="T48" fmla="*/ 3 w 309"/>
                  <a:gd name="T49" fmla="*/ 4 h 429"/>
                  <a:gd name="T50" fmla="*/ 3 w 309"/>
                  <a:gd name="T51" fmla="*/ 4 h 429"/>
                  <a:gd name="T52" fmla="*/ 2 w 309"/>
                  <a:gd name="T53" fmla="*/ 4 h 429"/>
                  <a:gd name="T54" fmla="*/ 2 w 309"/>
                  <a:gd name="T55" fmla="*/ 5 h 429"/>
                  <a:gd name="T56" fmla="*/ 2 w 309"/>
                  <a:gd name="T57" fmla="*/ 5 h 429"/>
                  <a:gd name="T58" fmla="*/ 1 w 309"/>
                  <a:gd name="T59" fmla="*/ 6 h 429"/>
                  <a:gd name="T60" fmla="*/ 1 w 309"/>
                  <a:gd name="T61" fmla="*/ 6 h 429"/>
                  <a:gd name="T62" fmla="*/ 0 w 309"/>
                  <a:gd name="T63" fmla="*/ 6 h 429"/>
                  <a:gd name="T64" fmla="*/ 0 w 309"/>
                  <a:gd name="T65" fmla="*/ 6 h 4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9" h="429">
                    <a:moveTo>
                      <a:pt x="0" y="425"/>
                    </a:moveTo>
                    <a:lnTo>
                      <a:pt x="27" y="397"/>
                    </a:lnTo>
                    <a:lnTo>
                      <a:pt x="48" y="367"/>
                    </a:lnTo>
                    <a:lnTo>
                      <a:pt x="60" y="339"/>
                    </a:lnTo>
                    <a:lnTo>
                      <a:pt x="78" y="299"/>
                    </a:lnTo>
                    <a:lnTo>
                      <a:pt x="91" y="278"/>
                    </a:lnTo>
                    <a:lnTo>
                      <a:pt x="124" y="248"/>
                    </a:lnTo>
                    <a:lnTo>
                      <a:pt x="148" y="214"/>
                    </a:lnTo>
                    <a:lnTo>
                      <a:pt x="165" y="177"/>
                    </a:lnTo>
                    <a:lnTo>
                      <a:pt x="180" y="151"/>
                    </a:lnTo>
                    <a:lnTo>
                      <a:pt x="210" y="122"/>
                    </a:lnTo>
                    <a:lnTo>
                      <a:pt x="230" y="98"/>
                    </a:lnTo>
                    <a:lnTo>
                      <a:pt x="250" y="55"/>
                    </a:lnTo>
                    <a:lnTo>
                      <a:pt x="263" y="28"/>
                    </a:lnTo>
                    <a:lnTo>
                      <a:pt x="280" y="7"/>
                    </a:lnTo>
                    <a:lnTo>
                      <a:pt x="306" y="0"/>
                    </a:lnTo>
                    <a:lnTo>
                      <a:pt x="309" y="30"/>
                    </a:lnTo>
                    <a:lnTo>
                      <a:pt x="301" y="75"/>
                    </a:lnTo>
                    <a:lnTo>
                      <a:pt x="280" y="101"/>
                    </a:lnTo>
                    <a:lnTo>
                      <a:pt x="253" y="128"/>
                    </a:lnTo>
                    <a:lnTo>
                      <a:pt x="225" y="151"/>
                    </a:lnTo>
                    <a:lnTo>
                      <a:pt x="203" y="181"/>
                    </a:lnTo>
                    <a:lnTo>
                      <a:pt x="189" y="214"/>
                    </a:lnTo>
                    <a:lnTo>
                      <a:pt x="177" y="243"/>
                    </a:lnTo>
                    <a:lnTo>
                      <a:pt x="162" y="258"/>
                    </a:lnTo>
                    <a:lnTo>
                      <a:pt x="139" y="273"/>
                    </a:lnTo>
                    <a:lnTo>
                      <a:pt x="103" y="308"/>
                    </a:lnTo>
                    <a:lnTo>
                      <a:pt x="86" y="339"/>
                    </a:lnTo>
                    <a:lnTo>
                      <a:pt x="76" y="372"/>
                    </a:lnTo>
                    <a:lnTo>
                      <a:pt x="56" y="402"/>
                    </a:lnTo>
                    <a:lnTo>
                      <a:pt x="23" y="429"/>
                    </a:lnTo>
                    <a:lnTo>
                      <a:pt x="0" y="4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5" name="Freeform 127"/>
              <p:cNvSpPr>
                <a:spLocks/>
              </p:cNvSpPr>
              <p:nvPr/>
            </p:nvSpPr>
            <p:spPr bwMode="auto">
              <a:xfrm>
                <a:off x="1603" y="2606"/>
                <a:ext cx="46" cy="56"/>
              </a:xfrm>
              <a:custGeom>
                <a:avLst/>
                <a:gdLst>
                  <a:gd name="T0" fmla="*/ 1 w 91"/>
                  <a:gd name="T1" fmla="*/ 0 h 113"/>
                  <a:gd name="T2" fmla="*/ 1 w 91"/>
                  <a:gd name="T3" fmla="*/ 1 h 113"/>
                  <a:gd name="T4" fmla="*/ 0 w 91"/>
                  <a:gd name="T5" fmla="*/ 1 h 113"/>
                  <a:gd name="T6" fmla="*/ 1 w 91"/>
                  <a:gd name="T7" fmla="*/ 1 h 113"/>
                  <a:gd name="T8" fmla="*/ 1 w 91"/>
                  <a:gd name="T9" fmla="*/ 1 h 113"/>
                  <a:gd name="T10" fmla="*/ 1 w 91"/>
                  <a:gd name="T11" fmla="*/ 1 h 113"/>
                  <a:gd name="T12" fmla="*/ 2 w 91"/>
                  <a:gd name="T13" fmla="*/ 0 h 113"/>
                  <a:gd name="T14" fmla="*/ 2 w 91"/>
                  <a:gd name="T15" fmla="*/ 0 h 113"/>
                  <a:gd name="T16" fmla="*/ 1 w 91"/>
                  <a:gd name="T17" fmla="*/ 0 h 113"/>
                  <a:gd name="T18" fmla="*/ 1 w 91"/>
                  <a:gd name="T19" fmla="*/ 0 h 1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1" h="113">
                    <a:moveTo>
                      <a:pt x="63" y="5"/>
                    </a:moveTo>
                    <a:lnTo>
                      <a:pt x="23" y="68"/>
                    </a:lnTo>
                    <a:lnTo>
                      <a:pt x="0" y="101"/>
                    </a:lnTo>
                    <a:lnTo>
                      <a:pt x="7" y="113"/>
                    </a:lnTo>
                    <a:lnTo>
                      <a:pt x="24" y="113"/>
                    </a:lnTo>
                    <a:lnTo>
                      <a:pt x="48" y="92"/>
                    </a:lnTo>
                    <a:lnTo>
                      <a:pt x="91" y="18"/>
                    </a:lnTo>
                    <a:lnTo>
                      <a:pt x="91" y="0"/>
                    </a:lnTo>
                    <a:lnTo>
                      <a:pt x="63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6" name="Freeform 128"/>
              <p:cNvSpPr>
                <a:spLocks/>
              </p:cNvSpPr>
              <p:nvPr/>
            </p:nvSpPr>
            <p:spPr bwMode="auto">
              <a:xfrm>
                <a:off x="1730" y="2644"/>
                <a:ext cx="60" cy="70"/>
              </a:xfrm>
              <a:custGeom>
                <a:avLst/>
                <a:gdLst>
                  <a:gd name="T0" fmla="*/ 2 w 120"/>
                  <a:gd name="T1" fmla="*/ 0 h 139"/>
                  <a:gd name="T2" fmla="*/ 2 w 120"/>
                  <a:gd name="T3" fmla="*/ 1 h 139"/>
                  <a:gd name="T4" fmla="*/ 1 w 120"/>
                  <a:gd name="T5" fmla="*/ 2 h 139"/>
                  <a:gd name="T6" fmla="*/ 1 w 120"/>
                  <a:gd name="T7" fmla="*/ 2 h 139"/>
                  <a:gd name="T8" fmla="*/ 0 w 120"/>
                  <a:gd name="T9" fmla="*/ 3 h 139"/>
                  <a:gd name="T10" fmla="*/ 1 w 120"/>
                  <a:gd name="T11" fmla="*/ 3 h 139"/>
                  <a:gd name="T12" fmla="*/ 1 w 120"/>
                  <a:gd name="T13" fmla="*/ 3 h 139"/>
                  <a:gd name="T14" fmla="*/ 2 w 120"/>
                  <a:gd name="T15" fmla="*/ 2 h 139"/>
                  <a:gd name="T16" fmla="*/ 2 w 120"/>
                  <a:gd name="T17" fmla="*/ 1 h 139"/>
                  <a:gd name="T18" fmla="*/ 2 w 120"/>
                  <a:gd name="T19" fmla="*/ 1 h 139"/>
                  <a:gd name="T20" fmla="*/ 2 w 120"/>
                  <a:gd name="T21" fmla="*/ 1 h 139"/>
                  <a:gd name="T22" fmla="*/ 2 w 120"/>
                  <a:gd name="T23" fmla="*/ 0 h 139"/>
                  <a:gd name="T24" fmla="*/ 2 w 120"/>
                  <a:gd name="T25" fmla="*/ 0 h 13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0" h="139">
                    <a:moveTo>
                      <a:pt x="103" y="0"/>
                    </a:moveTo>
                    <a:lnTo>
                      <a:pt x="67" y="53"/>
                    </a:lnTo>
                    <a:lnTo>
                      <a:pt x="39" y="78"/>
                    </a:lnTo>
                    <a:lnTo>
                      <a:pt x="9" y="113"/>
                    </a:lnTo>
                    <a:lnTo>
                      <a:pt x="0" y="134"/>
                    </a:lnTo>
                    <a:lnTo>
                      <a:pt x="18" y="139"/>
                    </a:lnTo>
                    <a:lnTo>
                      <a:pt x="36" y="136"/>
                    </a:lnTo>
                    <a:lnTo>
                      <a:pt x="74" y="104"/>
                    </a:lnTo>
                    <a:lnTo>
                      <a:pt x="109" y="57"/>
                    </a:lnTo>
                    <a:lnTo>
                      <a:pt x="118" y="30"/>
                    </a:lnTo>
                    <a:lnTo>
                      <a:pt x="120" y="1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7" name="Freeform 129"/>
              <p:cNvSpPr>
                <a:spLocks/>
              </p:cNvSpPr>
              <p:nvPr/>
            </p:nvSpPr>
            <p:spPr bwMode="auto">
              <a:xfrm>
                <a:off x="1608" y="2684"/>
                <a:ext cx="58" cy="71"/>
              </a:xfrm>
              <a:custGeom>
                <a:avLst/>
                <a:gdLst>
                  <a:gd name="T0" fmla="*/ 1 w 118"/>
                  <a:gd name="T1" fmla="*/ 2 h 142"/>
                  <a:gd name="T2" fmla="*/ 1 w 118"/>
                  <a:gd name="T3" fmla="*/ 2 h 142"/>
                  <a:gd name="T4" fmla="*/ 1 w 118"/>
                  <a:gd name="T5" fmla="*/ 1 h 142"/>
                  <a:gd name="T6" fmla="*/ 1 w 118"/>
                  <a:gd name="T7" fmla="*/ 1 h 142"/>
                  <a:gd name="T8" fmla="*/ 0 w 118"/>
                  <a:gd name="T9" fmla="*/ 0 h 142"/>
                  <a:gd name="T10" fmla="*/ 0 w 118"/>
                  <a:gd name="T11" fmla="*/ 1 h 142"/>
                  <a:gd name="T12" fmla="*/ 0 w 118"/>
                  <a:gd name="T13" fmla="*/ 1 h 142"/>
                  <a:gd name="T14" fmla="*/ 0 w 118"/>
                  <a:gd name="T15" fmla="*/ 1 h 142"/>
                  <a:gd name="T16" fmla="*/ 0 w 118"/>
                  <a:gd name="T17" fmla="*/ 2 h 142"/>
                  <a:gd name="T18" fmla="*/ 0 w 118"/>
                  <a:gd name="T19" fmla="*/ 2 h 142"/>
                  <a:gd name="T20" fmla="*/ 1 w 118"/>
                  <a:gd name="T21" fmla="*/ 3 h 142"/>
                  <a:gd name="T22" fmla="*/ 1 w 118"/>
                  <a:gd name="T23" fmla="*/ 3 h 142"/>
                  <a:gd name="T24" fmla="*/ 1 w 118"/>
                  <a:gd name="T25" fmla="*/ 2 h 142"/>
                  <a:gd name="T26" fmla="*/ 1 w 118"/>
                  <a:gd name="T27" fmla="*/ 2 h 142"/>
                  <a:gd name="T28" fmla="*/ 1 w 118"/>
                  <a:gd name="T29" fmla="*/ 2 h 142"/>
                  <a:gd name="T30" fmla="*/ 0 w 118"/>
                  <a:gd name="T31" fmla="*/ 2 h 142"/>
                  <a:gd name="T32" fmla="*/ 0 w 118"/>
                  <a:gd name="T33" fmla="*/ 1 h 142"/>
                  <a:gd name="T34" fmla="*/ 0 w 118"/>
                  <a:gd name="T35" fmla="*/ 1 h 142"/>
                  <a:gd name="T36" fmla="*/ 1 w 118"/>
                  <a:gd name="T37" fmla="*/ 2 h 142"/>
                  <a:gd name="T38" fmla="*/ 1 w 118"/>
                  <a:gd name="T39" fmla="*/ 2 h 142"/>
                  <a:gd name="T40" fmla="*/ 1 w 118"/>
                  <a:gd name="T41" fmla="*/ 2 h 142"/>
                  <a:gd name="T42" fmla="*/ 1 w 118"/>
                  <a:gd name="T43" fmla="*/ 2 h 14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18" h="142">
                    <a:moveTo>
                      <a:pt x="109" y="97"/>
                    </a:moveTo>
                    <a:lnTo>
                      <a:pt x="118" y="77"/>
                    </a:lnTo>
                    <a:lnTo>
                      <a:pt x="107" y="51"/>
                    </a:lnTo>
                    <a:lnTo>
                      <a:pt x="71" y="21"/>
                    </a:lnTo>
                    <a:lnTo>
                      <a:pt x="44" y="0"/>
                    </a:lnTo>
                    <a:lnTo>
                      <a:pt x="29" y="6"/>
                    </a:lnTo>
                    <a:lnTo>
                      <a:pt x="11" y="30"/>
                    </a:lnTo>
                    <a:lnTo>
                      <a:pt x="0" y="59"/>
                    </a:lnTo>
                    <a:lnTo>
                      <a:pt x="0" y="79"/>
                    </a:lnTo>
                    <a:lnTo>
                      <a:pt x="33" y="98"/>
                    </a:lnTo>
                    <a:lnTo>
                      <a:pt x="69" y="135"/>
                    </a:lnTo>
                    <a:lnTo>
                      <a:pt x="86" y="142"/>
                    </a:lnTo>
                    <a:lnTo>
                      <a:pt x="104" y="127"/>
                    </a:lnTo>
                    <a:lnTo>
                      <a:pt x="103" y="109"/>
                    </a:lnTo>
                    <a:lnTo>
                      <a:pt x="79" y="94"/>
                    </a:lnTo>
                    <a:lnTo>
                      <a:pt x="41" y="74"/>
                    </a:lnTo>
                    <a:lnTo>
                      <a:pt x="39" y="54"/>
                    </a:lnTo>
                    <a:lnTo>
                      <a:pt x="47" y="44"/>
                    </a:lnTo>
                    <a:lnTo>
                      <a:pt x="77" y="66"/>
                    </a:lnTo>
                    <a:lnTo>
                      <a:pt x="86" y="84"/>
                    </a:lnTo>
                    <a:lnTo>
                      <a:pt x="109" y="9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8" name="Freeform 130"/>
              <p:cNvSpPr>
                <a:spLocks/>
              </p:cNvSpPr>
              <p:nvPr/>
            </p:nvSpPr>
            <p:spPr bwMode="auto">
              <a:xfrm>
                <a:off x="1638" y="2553"/>
                <a:ext cx="136" cy="163"/>
              </a:xfrm>
              <a:custGeom>
                <a:avLst/>
                <a:gdLst>
                  <a:gd name="T0" fmla="*/ 4 w 272"/>
                  <a:gd name="T1" fmla="*/ 1 h 325"/>
                  <a:gd name="T2" fmla="*/ 3 w 272"/>
                  <a:gd name="T3" fmla="*/ 2 h 325"/>
                  <a:gd name="T4" fmla="*/ 2 w 272"/>
                  <a:gd name="T5" fmla="*/ 3 h 325"/>
                  <a:gd name="T6" fmla="*/ 1 w 272"/>
                  <a:gd name="T7" fmla="*/ 4 h 325"/>
                  <a:gd name="T8" fmla="*/ 0 w 272"/>
                  <a:gd name="T9" fmla="*/ 5 h 325"/>
                  <a:gd name="T10" fmla="*/ 1 w 272"/>
                  <a:gd name="T11" fmla="*/ 6 h 325"/>
                  <a:gd name="T12" fmla="*/ 2 w 272"/>
                  <a:gd name="T13" fmla="*/ 5 h 325"/>
                  <a:gd name="T14" fmla="*/ 3 w 272"/>
                  <a:gd name="T15" fmla="*/ 3 h 325"/>
                  <a:gd name="T16" fmla="*/ 4 w 272"/>
                  <a:gd name="T17" fmla="*/ 2 h 325"/>
                  <a:gd name="T18" fmla="*/ 4 w 272"/>
                  <a:gd name="T19" fmla="*/ 2 h 325"/>
                  <a:gd name="T20" fmla="*/ 5 w 272"/>
                  <a:gd name="T21" fmla="*/ 1 h 325"/>
                  <a:gd name="T22" fmla="*/ 5 w 272"/>
                  <a:gd name="T23" fmla="*/ 1 h 325"/>
                  <a:gd name="T24" fmla="*/ 4 w 272"/>
                  <a:gd name="T25" fmla="*/ 1 h 325"/>
                  <a:gd name="T26" fmla="*/ 4 w 272"/>
                  <a:gd name="T27" fmla="*/ 0 h 325"/>
                  <a:gd name="T28" fmla="*/ 4 w 272"/>
                  <a:gd name="T29" fmla="*/ 1 h 325"/>
                  <a:gd name="T30" fmla="*/ 4 w 272"/>
                  <a:gd name="T31" fmla="*/ 1 h 3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72" h="325">
                    <a:moveTo>
                      <a:pt x="197" y="20"/>
                    </a:moveTo>
                    <a:lnTo>
                      <a:pt x="151" y="100"/>
                    </a:lnTo>
                    <a:lnTo>
                      <a:pt x="91" y="182"/>
                    </a:lnTo>
                    <a:lnTo>
                      <a:pt x="41" y="254"/>
                    </a:lnTo>
                    <a:lnTo>
                      <a:pt x="0" y="295"/>
                    </a:lnTo>
                    <a:lnTo>
                      <a:pt x="32" y="325"/>
                    </a:lnTo>
                    <a:lnTo>
                      <a:pt x="95" y="257"/>
                    </a:lnTo>
                    <a:lnTo>
                      <a:pt x="164" y="169"/>
                    </a:lnTo>
                    <a:lnTo>
                      <a:pt x="207" y="121"/>
                    </a:lnTo>
                    <a:lnTo>
                      <a:pt x="247" y="80"/>
                    </a:lnTo>
                    <a:lnTo>
                      <a:pt x="272" y="50"/>
                    </a:lnTo>
                    <a:lnTo>
                      <a:pt x="271" y="24"/>
                    </a:lnTo>
                    <a:lnTo>
                      <a:pt x="247" y="4"/>
                    </a:lnTo>
                    <a:lnTo>
                      <a:pt x="230" y="0"/>
                    </a:lnTo>
                    <a:lnTo>
                      <a:pt x="197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19" name="Freeform 131"/>
              <p:cNvSpPr>
                <a:spLocks/>
              </p:cNvSpPr>
              <p:nvPr/>
            </p:nvSpPr>
            <p:spPr bwMode="auto">
              <a:xfrm>
                <a:off x="1459" y="2743"/>
                <a:ext cx="165" cy="206"/>
              </a:xfrm>
              <a:custGeom>
                <a:avLst/>
                <a:gdLst>
                  <a:gd name="T0" fmla="*/ 0 w 331"/>
                  <a:gd name="T1" fmla="*/ 6 h 412"/>
                  <a:gd name="T2" fmla="*/ 0 w 331"/>
                  <a:gd name="T3" fmla="*/ 6 h 412"/>
                  <a:gd name="T4" fmla="*/ 1 w 331"/>
                  <a:gd name="T5" fmla="*/ 4 h 412"/>
                  <a:gd name="T6" fmla="*/ 2 w 331"/>
                  <a:gd name="T7" fmla="*/ 3 h 412"/>
                  <a:gd name="T8" fmla="*/ 3 w 331"/>
                  <a:gd name="T9" fmla="*/ 2 h 412"/>
                  <a:gd name="T10" fmla="*/ 4 w 331"/>
                  <a:gd name="T11" fmla="*/ 1 h 412"/>
                  <a:gd name="T12" fmla="*/ 4 w 331"/>
                  <a:gd name="T13" fmla="*/ 0 h 412"/>
                  <a:gd name="T14" fmla="*/ 5 w 331"/>
                  <a:gd name="T15" fmla="*/ 1 h 412"/>
                  <a:gd name="T16" fmla="*/ 5 w 331"/>
                  <a:gd name="T17" fmla="*/ 1 h 412"/>
                  <a:gd name="T18" fmla="*/ 5 w 331"/>
                  <a:gd name="T19" fmla="*/ 1 h 412"/>
                  <a:gd name="T20" fmla="*/ 4 w 331"/>
                  <a:gd name="T21" fmla="*/ 3 h 412"/>
                  <a:gd name="T22" fmla="*/ 3 w 331"/>
                  <a:gd name="T23" fmla="*/ 4 h 412"/>
                  <a:gd name="T24" fmla="*/ 2 w 331"/>
                  <a:gd name="T25" fmla="*/ 5 h 412"/>
                  <a:gd name="T26" fmla="*/ 1 w 331"/>
                  <a:gd name="T27" fmla="*/ 6 h 412"/>
                  <a:gd name="T28" fmla="*/ 0 w 331"/>
                  <a:gd name="T29" fmla="*/ 7 h 412"/>
                  <a:gd name="T30" fmla="*/ 0 w 331"/>
                  <a:gd name="T31" fmla="*/ 7 h 412"/>
                  <a:gd name="T32" fmla="*/ 0 w 331"/>
                  <a:gd name="T33" fmla="*/ 7 h 412"/>
                  <a:gd name="T34" fmla="*/ 0 w 331"/>
                  <a:gd name="T35" fmla="*/ 6 h 412"/>
                  <a:gd name="T36" fmla="*/ 0 w 331"/>
                  <a:gd name="T37" fmla="*/ 6 h 4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31" h="412">
                    <a:moveTo>
                      <a:pt x="0" y="383"/>
                    </a:moveTo>
                    <a:lnTo>
                      <a:pt x="51" y="328"/>
                    </a:lnTo>
                    <a:lnTo>
                      <a:pt x="117" y="247"/>
                    </a:lnTo>
                    <a:lnTo>
                      <a:pt x="173" y="159"/>
                    </a:lnTo>
                    <a:lnTo>
                      <a:pt x="225" y="89"/>
                    </a:lnTo>
                    <a:lnTo>
                      <a:pt x="271" y="35"/>
                    </a:lnTo>
                    <a:lnTo>
                      <a:pt x="313" y="0"/>
                    </a:lnTo>
                    <a:lnTo>
                      <a:pt x="330" y="4"/>
                    </a:lnTo>
                    <a:lnTo>
                      <a:pt x="331" y="35"/>
                    </a:lnTo>
                    <a:lnTo>
                      <a:pt x="327" y="57"/>
                    </a:lnTo>
                    <a:lnTo>
                      <a:pt x="260" y="130"/>
                    </a:lnTo>
                    <a:lnTo>
                      <a:pt x="198" y="216"/>
                    </a:lnTo>
                    <a:lnTo>
                      <a:pt x="145" y="285"/>
                    </a:lnTo>
                    <a:lnTo>
                      <a:pt x="82" y="360"/>
                    </a:lnTo>
                    <a:lnTo>
                      <a:pt x="49" y="404"/>
                    </a:lnTo>
                    <a:lnTo>
                      <a:pt x="30" y="412"/>
                    </a:lnTo>
                    <a:lnTo>
                      <a:pt x="11" y="404"/>
                    </a:lnTo>
                    <a:lnTo>
                      <a:pt x="0" y="3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0" name="Freeform 132"/>
              <p:cNvSpPr>
                <a:spLocks/>
              </p:cNvSpPr>
              <p:nvPr/>
            </p:nvSpPr>
            <p:spPr bwMode="auto">
              <a:xfrm>
                <a:off x="1414" y="2961"/>
                <a:ext cx="59" cy="47"/>
              </a:xfrm>
              <a:custGeom>
                <a:avLst/>
                <a:gdLst>
                  <a:gd name="T0" fmla="*/ 0 w 117"/>
                  <a:gd name="T1" fmla="*/ 1 h 94"/>
                  <a:gd name="T2" fmla="*/ 1 w 117"/>
                  <a:gd name="T3" fmla="*/ 1 h 94"/>
                  <a:gd name="T4" fmla="*/ 1 w 117"/>
                  <a:gd name="T5" fmla="*/ 2 h 94"/>
                  <a:gd name="T6" fmla="*/ 2 w 117"/>
                  <a:gd name="T7" fmla="*/ 2 h 94"/>
                  <a:gd name="T8" fmla="*/ 2 w 117"/>
                  <a:gd name="T9" fmla="*/ 2 h 94"/>
                  <a:gd name="T10" fmla="*/ 2 w 117"/>
                  <a:gd name="T11" fmla="*/ 2 h 94"/>
                  <a:gd name="T12" fmla="*/ 2 w 117"/>
                  <a:gd name="T13" fmla="*/ 1 h 94"/>
                  <a:gd name="T14" fmla="*/ 2 w 117"/>
                  <a:gd name="T15" fmla="*/ 1 h 94"/>
                  <a:gd name="T16" fmla="*/ 2 w 117"/>
                  <a:gd name="T17" fmla="*/ 1 h 94"/>
                  <a:gd name="T18" fmla="*/ 1 w 117"/>
                  <a:gd name="T19" fmla="*/ 1 h 94"/>
                  <a:gd name="T20" fmla="*/ 1 w 117"/>
                  <a:gd name="T21" fmla="*/ 0 h 94"/>
                  <a:gd name="T22" fmla="*/ 0 w 117"/>
                  <a:gd name="T23" fmla="*/ 1 h 94"/>
                  <a:gd name="T24" fmla="*/ 0 w 117"/>
                  <a:gd name="T25" fmla="*/ 1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7" h="94">
                    <a:moveTo>
                      <a:pt x="0" y="17"/>
                    </a:moveTo>
                    <a:lnTo>
                      <a:pt x="31" y="50"/>
                    </a:lnTo>
                    <a:lnTo>
                      <a:pt x="50" y="85"/>
                    </a:lnTo>
                    <a:lnTo>
                      <a:pt x="73" y="94"/>
                    </a:lnTo>
                    <a:lnTo>
                      <a:pt x="97" y="81"/>
                    </a:lnTo>
                    <a:lnTo>
                      <a:pt x="117" y="68"/>
                    </a:lnTo>
                    <a:lnTo>
                      <a:pt x="88" y="47"/>
                    </a:lnTo>
                    <a:lnTo>
                      <a:pt x="79" y="55"/>
                    </a:lnTo>
                    <a:lnTo>
                      <a:pt x="67" y="46"/>
                    </a:lnTo>
                    <a:lnTo>
                      <a:pt x="50" y="28"/>
                    </a:lnTo>
                    <a:lnTo>
                      <a:pt x="23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1" name="Freeform 133"/>
              <p:cNvSpPr>
                <a:spLocks/>
              </p:cNvSpPr>
              <p:nvPr/>
            </p:nvSpPr>
            <p:spPr bwMode="auto">
              <a:xfrm>
                <a:off x="1367" y="2993"/>
                <a:ext cx="63" cy="70"/>
              </a:xfrm>
              <a:custGeom>
                <a:avLst/>
                <a:gdLst>
                  <a:gd name="T0" fmla="*/ 0 w 125"/>
                  <a:gd name="T1" fmla="*/ 3 h 138"/>
                  <a:gd name="T2" fmla="*/ 1 w 125"/>
                  <a:gd name="T3" fmla="*/ 2 h 138"/>
                  <a:gd name="T4" fmla="*/ 1 w 125"/>
                  <a:gd name="T5" fmla="*/ 1 h 138"/>
                  <a:gd name="T6" fmla="*/ 2 w 125"/>
                  <a:gd name="T7" fmla="*/ 1 h 138"/>
                  <a:gd name="T8" fmla="*/ 2 w 125"/>
                  <a:gd name="T9" fmla="*/ 0 h 138"/>
                  <a:gd name="T10" fmla="*/ 2 w 125"/>
                  <a:gd name="T11" fmla="*/ 1 h 138"/>
                  <a:gd name="T12" fmla="*/ 2 w 125"/>
                  <a:gd name="T13" fmla="*/ 1 h 138"/>
                  <a:gd name="T14" fmla="*/ 2 w 125"/>
                  <a:gd name="T15" fmla="*/ 1 h 138"/>
                  <a:gd name="T16" fmla="*/ 2 w 125"/>
                  <a:gd name="T17" fmla="*/ 2 h 138"/>
                  <a:gd name="T18" fmla="*/ 1 w 125"/>
                  <a:gd name="T19" fmla="*/ 3 h 138"/>
                  <a:gd name="T20" fmla="*/ 1 w 125"/>
                  <a:gd name="T21" fmla="*/ 3 h 138"/>
                  <a:gd name="T22" fmla="*/ 0 w 125"/>
                  <a:gd name="T23" fmla="*/ 3 h 138"/>
                  <a:gd name="T24" fmla="*/ 0 w 125"/>
                  <a:gd name="T25" fmla="*/ 3 h 1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5" h="138">
                    <a:moveTo>
                      <a:pt x="0" y="133"/>
                    </a:moveTo>
                    <a:lnTo>
                      <a:pt x="5" y="103"/>
                    </a:lnTo>
                    <a:lnTo>
                      <a:pt x="46" y="57"/>
                    </a:lnTo>
                    <a:lnTo>
                      <a:pt x="88" y="6"/>
                    </a:lnTo>
                    <a:lnTo>
                      <a:pt x="112" y="0"/>
                    </a:lnTo>
                    <a:lnTo>
                      <a:pt x="125" y="6"/>
                    </a:lnTo>
                    <a:lnTo>
                      <a:pt x="122" y="21"/>
                    </a:lnTo>
                    <a:lnTo>
                      <a:pt x="114" y="47"/>
                    </a:lnTo>
                    <a:lnTo>
                      <a:pt x="88" y="83"/>
                    </a:lnTo>
                    <a:lnTo>
                      <a:pt x="44" y="136"/>
                    </a:lnTo>
                    <a:lnTo>
                      <a:pt x="20" y="138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2" name="Freeform 134"/>
              <p:cNvSpPr>
                <a:spLocks/>
              </p:cNvSpPr>
              <p:nvPr/>
            </p:nvSpPr>
            <p:spPr bwMode="auto">
              <a:xfrm>
                <a:off x="1417" y="2940"/>
                <a:ext cx="58" cy="64"/>
              </a:xfrm>
              <a:custGeom>
                <a:avLst/>
                <a:gdLst>
                  <a:gd name="T0" fmla="*/ 0 w 116"/>
                  <a:gd name="T1" fmla="*/ 1 h 128"/>
                  <a:gd name="T2" fmla="*/ 1 w 116"/>
                  <a:gd name="T3" fmla="*/ 1 h 128"/>
                  <a:gd name="T4" fmla="*/ 1 w 116"/>
                  <a:gd name="T5" fmla="*/ 1 h 128"/>
                  <a:gd name="T6" fmla="*/ 1 w 116"/>
                  <a:gd name="T7" fmla="*/ 0 h 128"/>
                  <a:gd name="T8" fmla="*/ 2 w 116"/>
                  <a:gd name="T9" fmla="*/ 1 h 128"/>
                  <a:gd name="T10" fmla="*/ 2 w 116"/>
                  <a:gd name="T11" fmla="*/ 1 h 128"/>
                  <a:gd name="T12" fmla="*/ 2 w 116"/>
                  <a:gd name="T13" fmla="*/ 1 h 128"/>
                  <a:gd name="T14" fmla="*/ 2 w 116"/>
                  <a:gd name="T15" fmla="*/ 2 h 128"/>
                  <a:gd name="T16" fmla="*/ 2 w 116"/>
                  <a:gd name="T17" fmla="*/ 2 h 128"/>
                  <a:gd name="T18" fmla="*/ 2 w 116"/>
                  <a:gd name="T19" fmla="*/ 2 h 128"/>
                  <a:gd name="T20" fmla="*/ 2 w 116"/>
                  <a:gd name="T21" fmla="*/ 2 h 128"/>
                  <a:gd name="T22" fmla="*/ 2 w 116"/>
                  <a:gd name="T23" fmla="*/ 2 h 128"/>
                  <a:gd name="T24" fmla="*/ 2 w 116"/>
                  <a:gd name="T25" fmla="*/ 1 h 128"/>
                  <a:gd name="T26" fmla="*/ 2 w 116"/>
                  <a:gd name="T27" fmla="*/ 1 h 128"/>
                  <a:gd name="T28" fmla="*/ 1 w 116"/>
                  <a:gd name="T29" fmla="*/ 1 h 128"/>
                  <a:gd name="T30" fmla="*/ 1 w 116"/>
                  <a:gd name="T31" fmla="*/ 2 h 128"/>
                  <a:gd name="T32" fmla="*/ 1 w 116"/>
                  <a:gd name="T33" fmla="*/ 2 h 128"/>
                  <a:gd name="T34" fmla="*/ 0 w 116"/>
                  <a:gd name="T35" fmla="*/ 1 h 128"/>
                  <a:gd name="T36" fmla="*/ 0 w 116"/>
                  <a:gd name="T37" fmla="*/ 1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6" h="128">
                    <a:moveTo>
                      <a:pt x="0" y="58"/>
                    </a:moveTo>
                    <a:lnTo>
                      <a:pt x="3" y="45"/>
                    </a:lnTo>
                    <a:lnTo>
                      <a:pt x="33" y="18"/>
                    </a:lnTo>
                    <a:lnTo>
                      <a:pt x="59" y="0"/>
                    </a:lnTo>
                    <a:lnTo>
                      <a:pt x="81" y="10"/>
                    </a:lnTo>
                    <a:lnTo>
                      <a:pt x="104" y="33"/>
                    </a:lnTo>
                    <a:lnTo>
                      <a:pt x="116" y="60"/>
                    </a:lnTo>
                    <a:lnTo>
                      <a:pt x="112" y="86"/>
                    </a:lnTo>
                    <a:lnTo>
                      <a:pt x="104" y="113"/>
                    </a:lnTo>
                    <a:lnTo>
                      <a:pt x="86" y="128"/>
                    </a:lnTo>
                    <a:lnTo>
                      <a:pt x="68" y="113"/>
                    </a:lnTo>
                    <a:lnTo>
                      <a:pt x="81" y="89"/>
                    </a:lnTo>
                    <a:lnTo>
                      <a:pt x="78" y="60"/>
                    </a:lnTo>
                    <a:lnTo>
                      <a:pt x="66" y="48"/>
                    </a:lnTo>
                    <a:lnTo>
                      <a:pt x="48" y="48"/>
                    </a:lnTo>
                    <a:lnTo>
                      <a:pt x="53" y="68"/>
                    </a:lnTo>
                    <a:lnTo>
                      <a:pt x="63" y="104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3" name="Freeform 135"/>
              <p:cNvSpPr>
                <a:spLocks/>
              </p:cNvSpPr>
              <p:nvPr/>
            </p:nvSpPr>
            <p:spPr bwMode="auto">
              <a:xfrm>
                <a:off x="1649" y="2745"/>
                <a:ext cx="106" cy="282"/>
              </a:xfrm>
              <a:custGeom>
                <a:avLst/>
                <a:gdLst>
                  <a:gd name="T0" fmla="*/ 0 w 214"/>
                  <a:gd name="T1" fmla="*/ 0 h 565"/>
                  <a:gd name="T2" fmla="*/ 0 w 214"/>
                  <a:gd name="T3" fmla="*/ 0 h 565"/>
                  <a:gd name="T4" fmla="*/ 0 w 214"/>
                  <a:gd name="T5" fmla="*/ 1 h 565"/>
                  <a:gd name="T6" fmla="*/ 1 w 214"/>
                  <a:gd name="T7" fmla="*/ 2 h 565"/>
                  <a:gd name="T8" fmla="*/ 1 w 214"/>
                  <a:gd name="T9" fmla="*/ 2 h 565"/>
                  <a:gd name="T10" fmla="*/ 2 w 214"/>
                  <a:gd name="T11" fmla="*/ 3 h 565"/>
                  <a:gd name="T12" fmla="*/ 2 w 214"/>
                  <a:gd name="T13" fmla="*/ 4 h 565"/>
                  <a:gd name="T14" fmla="*/ 2 w 214"/>
                  <a:gd name="T15" fmla="*/ 4 h 565"/>
                  <a:gd name="T16" fmla="*/ 2 w 214"/>
                  <a:gd name="T17" fmla="*/ 5 h 565"/>
                  <a:gd name="T18" fmla="*/ 2 w 214"/>
                  <a:gd name="T19" fmla="*/ 6 h 565"/>
                  <a:gd name="T20" fmla="*/ 2 w 214"/>
                  <a:gd name="T21" fmla="*/ 6 h 565"/>
                  <a:gd name="T22" fmla="*/ 2 w 214"/>
                  <a:gd name="T23" fmla="*/ 7 h 565"/>
                  <a:gd name="T24" fmla="*/ 2 w 214"/>
                  <a:gd name="T25" fmla="*/ 8 h 565"/>
                  <a:gd name="T26" fmla="*/ 1 w 214"/>
                  <a:gd name="T27" fmla="*/ 8 h 565"/>
                  <a:gd name="T28" fmla="*/ 1 w 214"/>
                  <a:gd name="T29" fmla="*/ 8 h 565"/>
                  <a:gd name="T30" fmla="*/ 2 w 214"/>
                  <a:gd name="T31" fmla="*/ 8 h 565"/>
                  <a:gd name="T32" fmla="*/ 2 w 214"/>
                  <a:gd name="T33" fmla="*/ 8 h 565"/>
                  <a:gd name="T34" fmla="*/ 2 w 214"/>
                  <a:gd name="T35" fmla="*/ 7 h 565"/>
                  <a:gd name="T36" fmla="*/ 3 w 214"/>
                  <a:gd name="T37" fmla="*/ 7 h 565"/>
                  <a:gd name="T38" fmla="*/ 3 w 214"/>
                  <a:gd name="T39" fmla="*/ 6 h 565"/>
                  <a:gd name="T40" fmla="*/ 3 w 214"/>
                  <a:gd name="T41" fmla="*/ 5 h 565"/>
                  <a:gd name="T42" fmla="*/ 3 w 214"/>
                  <a:gd name="T43" fmla="*/ 4 h 565"/>
                  <a:gd name="T44" fmla="*/ 2 w 214"/>
                  <a:gd name="T45" fmla="*/ 3 h 565"/>
                  <a:gd name="T46" fmla="*/ 2 w 214"/>
                  <a:gd name="T47" fmla="*/ 2 h 565"/>
                  <a:gd name="T48" fmla="*/ 2 w 214"/>
                  <a:gd name="T49" fmla="*/ 2 h 565"/>
                  <a:gd name="T50" fmla="*/ 1 w 214"/>
                  <a:gd name="T51" fmla="*/ 1 h 565"/>
                  <a:gd name="T52" fmla="*/ 1 w 214"/>
                  <a:gd name="T53" fmla="*/ 0 h 565"/>
                  <a:gd name="T54" fmla="*/ 0 w 214"/>
                  <a:gd name="T55" fmla="*/ 0 h 565"/>
                  <a:gd name="T56" fmla="*/ 0 w 214"/>
                  <a:gd name="T57" fmla="*/ 0 h 565"/>
                  <a:gd name="T58" fmla="*/ 0 w 214"/>
                  <a:gd name="T59" fmla="*/ 0 h 565"/>
                  <a:gd name="T60" fmla="*/ 0 w 214"/>
                  <a:gd name="T61" fmla="*/ 0 h 5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14" h="565">
                    <a:moveTo>
                      <a:pt x="0" y="28"/>
                    </a:moveTo>
                    <a:lnTo>
                      <a:pt x="40" y="58"/>
                    </a:lnTo>
                    <a:lnTo>
                      <a:pt x="60" y="94"/>
                    </a:lnTo>
                    <a:lnTo>
                      <a:pt x="86" y="137"/>
                    </a:lnTo>
                    <a:lnTo>
                      <a:pt x="106" y="177"/>
                    </a:lnTo>
                    <a:lnTo>
                      <a:pt x="131" y="226"/>
                    </a:lnTo>
                    <a:lnTo>
                      <a:pt x="144" y="264"/>
                    </a:lnTo>
                    <a:lnTo>
                      <a:pt x="157" y="309"/>
                    </a:lnTo>
                    <a:lnTo>
                      <a:pt x="166" y="354"/>
                    </a:lnTo>
                    <a:lnTo>
                      <a:pt x="166" y="390"/>
                    </a:lnTo>
                    <a:lnTo>
                      <a:pt x="161" y="435"/>
                    </a:lnTo>
                    <a:lnTo>
                      <a:pt x="154" y="476"/>
                    </a:lnTo>
                    <a:lnTo>
                      <a:pt x="136" y="514"/>
                    </a:lnTo>
                    <a:lnTo>
                      <a:pt x="110" y="547"/>
                    </a:lnTo>
                    <a:lnTo>
                      <a:pt x="119" y="562"/>
                    </a:lnTo>
                    <a:lnTo>
                      <a:pt x="139" y="565"/>
                    </a:lnTo>
                    <a:lnTo>
                      <a:pt x="163" y="547"/>
                    </a:lnTo>
                    <a:lnTo>
                      <a:pt x="187" y="501"/>
                    </a:lnTo>
                    <a:lnTo>
                      <a:pt x="204" y="465"/>
                    </a:lnTo>
                    <a:lnTo>
                      <a:pt x="214" y="405"/>
                    </a:lnTo>
                    <a:lnTo>
                      <a:pt x="214" y="365"/>
                    </a:lnTo>
                    <a:lnTo>
                      <a:pt x="199" y="283"/>
                    </a:lnTo>
                    <a:lnTo>
                      <a:pt x="177" y="212"/>
                    </a:lnTo>
                    <a:lnTo>
                      <a:pt x="154" y="159"/>
                    </a:lnTo>
                    <a:lnTo>
                      <a:pt x="139" y="129"/>
                    </a:lnTo>
                    <a:lnTo>
                      <a:pt x="113" y="84"/>
                    </a:lnTo>
                    <a:lnTo>
                      <a:pt x="83" y="49"/>
                    </a:lnTo>
                    <a:lnTo>
                      <a:pt x="50" y="25"/>
                    </a:lnTo>
                    <a:lnTo>
                      <a:pt x="4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4" name="Freeform 136"/>
              <p:cNvSpPr>
                <a:spLocks/>
              </p:cNvSpPr>
              <p:nvPr/>
            </p:nvSpPr>
            <p:spPr bwMode="auto">
              <a:xfrm>
                <a:off x="1609" y="2870"/>
                <a:ext cx="105" cy="87"/>
              </a:xfrm>
              <a:custGeom>
                <a:avLst/>
                <a:gdLst>
                  <a:gd name="T0" fmla="*/ 2 w 210"/>
                  <a:gd name="T1" fmla="*/ 2 h 174"/>
                  <a:gd name="T2" fmla="*/ 2 w 210"/>
                  <a:gd name="T3" fmla="*/ 3 h 174"/>
                  <a:gd name="T4" fmla="*/ 2 w 210"/>
                  <a:gd name="T5" fmla="*/ 3 h 174"/>
                  <a:gd name="T6" fmla="*/ 3 w 210"/>
                  <a:gd name="T7" fmla="*/ 3 h 174"/>
                  <a:gd name="T8" fmla="*/ 3 w 210"/>
                  <a:gd name="T9" fmla="*/ 3 h 174"/>
                  <a:gd name="T10" fmla="*/ 3 w 210"/>
                  <a:gd name="T11" fmla="*/ 3 h 174"/>
                  <a:gd name="T12" fmla="*/ 4 w 210"/>
                  <a:gd name="T13" fmla="*/ 2 h 174"/>
                  <a:gd name="T14" fmla="*/ 4 w 210"/>
                  <a:gd name="T15" fmla="*/ 2 h 174"/>
                  <a:gd name="T16" fmla="*/ 4 w 210"/>
                  <a:gd name="T17" fmla="*/ 1 h 174"/>
                  <a:gd name="T18" fmla="*/ 4 w 210"/>
                  <a:gd name="T19" fmla="*/ 1 h 174"/>
                  <a:gd name="T20" fmla="*/ 3 w 210"/>
                  <a:gd name="T21" fmla="*/ 1 h 174"/>
                  <a:gd name="T22" fmla="*/ 3 w 210"/>
                  <a:gd name="T23" fmla="*/ 1 h 174"/>
                  <a:gd name="T24" fmla="*/ 3 w 210"/>
                  <a:gd name="T25" fmla="*/ 1 h 174"/>
                  <a:gd name="T26" fmla="*/ 2 w 210"/>
                  <a:gd name="T27" fmla="*/ 1 h 174"/>
                  <a:gd name="T28" fmla="*/ 2 w 210"/>
                  <a:gd name="T29" fmla="*/ 0 h 174"/>
                  <a:gd name="T30" fmla="*/ 1 w 210"/>
                  <a:gd name="T31" fmla="*/ 1 h 174"/>
                  <a:gd name="T32" fmla="*/ 1 w 210"/>
                  <a:gd name="T33" fmla="*/ 1 h 174"/>
                  <a:gd name="T34" fmla="*/ 1 w 210"/>
                  <a:gd name="T35" fmla="*/ 1 h 174"/>
                  <a:gd name="T36" fmla="*/ 1 w 210"/>
                  <a:gd name="T37" fmla="*/ 2 h 174"/>
                  <a:gd name="T38" fmla="*/ 0 w 210"/>
                  <a:gd name="T39" fmla="*/ 2 h 174"/>
                  <a:gd name="T40" fmla="*/ 1 w 210"/>
                  <a:gd name="T41" fmla="*/ 2 h 174"/>
                  <a:gd name="T42" fmla="*/ 1 w 210"/>
                  <a:gd name="T43" fmla="*/ 2 h 174"/>
                  <a:gd name="T44" fmla="*/ 1 w 210"/>
                  <a:gd name="T45" fmla="*/ 2 h 174"/>
                  <a:gd name="T46" fmla="*/ 1 w 210"/>
                  <a:gd name="T47" fmla="*/ 2 h 174"/>
                  <a:gd name="T48" fmla="*/ 1 w 210"/>
                  <a:gd name="T49" fmla="*/ 2 h 174"/>
                  <a:gd name="T50" fmla="*/ 1 w 210"/>
                  <a:gd name="T51" fmla="*/ 1 h 174"/>
                  <a:gd name="T52" fmla="*/ 2 w 210"/>
                  <a:gd name="T53" fmla="*/ 1 h 174"/>
                  <a:gd name="T54" fmla="*/ 2 w 210"/>
                  <a:gd name="T55" fmla="*/ 1 h 174"/>
                  <a:gd name="T56" fmla="*/ 2 w 210"/>
                  <a:gd name="T57" fmla="*/ 1 h 174"/>
                  <a:gd name="T58" fmla="*/ 2 w 210"/>
                  <a:gd name="T59" fmla="*/ 1 h 174"/>
                  <a:gd name="T60" fmla="*/ 3 w 210"/>
                  <a:gd name="T61" fmla="*/ 1 h 174"/>
                  <a:gd name="T62" fmla="*/ 3 w 210"/>
                  <a:gd name="T63" fmla="*/ 1 h 174"/>
                  <a:gd name="T64" fmla="*/ 3 w 210"/>
                  <a:gd name="T65" fmla="*/ 2 h 174"/>
                  <a:gd name="T66" fmla="*/ 3 w 210"/>
                  <a:gd name="T67" fmla="*/ 2 h 174"/>
                  <a:gd name="T68" fmla="*/ 3 w 210"/>
                  <a:gd name="T69" fmla="*/ 3 h 174"/>
                  <a:gd name="T70" fmla="*/ 2 w 210"/>
                  <a:gd name="T71" fmla="*/ 2 h 174"/>
                  <a:gd name="T72" fmla="*/ 2 w 210"/>
                  <a:gd name="T73" fmla="*/ 2 h 174"/>
                  <a:gd name="T74" fmla="*/ 2 w 210"/>
                  <a:gd name="T75" fmla="*/ 2 h 174"/>
                  <a:gd name="T76" fmla="*/ 2 w 210"/>
                  <a:gd name="T77" fmla="*/ 2 h 174"/>
                  <a:gd name="T78" fmla="*/ 2 w 210"/>
                  <a:gd name="T79" fmla="*/ 2 h 17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210" h="174">
                    <a:moveTo>
                      <a:pt x="74" y="115"/>
                    </a:moveTo>
                    <a:lnTo>
                      <a:pt x="91" y="129"/>
                    </a:lnTo>
                    <a:lnTo>
                      <a:pt x="109" y="150"/>
                    </a:lnTo>
                    <a:lnTo>
                      <a:pt x="134" y="174"/>
                    </a:lnTo>
                    <a:lnTo>
                      <a:pt x="153" y="170"/>
                    </a:lnTo>
                    <a:lnTo>
                      <a:pt x="172" y="140"/>
                    </a:lnTo>
                    <a:lnTo>
                      <a:pt x="200" y="100"/>
                    </a:lnTo>
                    <a:lnTo>
                      <a:pt x="204" y="82"/>
                    </a:lnTo>
                    <a:lnTo>
                      <a:pt x="210" y="49"/>
                    </a:lnTo>
                    <a:lnTo>
                      <a:pt x="200" y="26"/>
                    </a:lnTo>
                    <a:lnTo>
                      <a:pt x="177" y="15"/>
                    </a:lnTo>
                    <a:lnTo>
                      <a:pt x="154" y="21"/>
                    </a:lnTo>
                    <a:lnTo>
                      <a:pt x="136" y="15"/>
                    </a:lnTo>
                    <a:lnTo>
                      <a:pt x="127" y="3"/>
                    </a:lnTo>
                    <a:lnTo>
                      <a:pt x="91" y="0"/>
                    </a:lnTo>
                    <a:lnTo>
                      <a:pt x="61" y="11"/>
                    </a:lnTo>
                    <a:lnTo>
                      <a:pt x="38" y="23"/>
                    </a:lnTo>
                    <a:lnTo>
                      <a:pt x="18" y="53"/>
                    </a:lnTo>
                    <a:lnTo>
                      <a:pt x="6" y="91"/>
                    </a:lnTo>
                    <a:lnTo>
                      <a:pt x="0" y="115"/>
                    </a:lnTo>
                    <a:lnTo>
                      <a:pt x="21" y="127"/>
                    </a:lnTo>
                    <a:lnTo>
                      <a:pt x="48" y="123"/>
                    </a:lnTo>
                    <a:lnTo>
                      <a:pt x="61" y="109"/>
                    </a:lnTo>
                    <a:lnTo>
                      <a:pt x="59" y="94"/>
                    </a:lnTo>
                    <a:lnTo>
                      <a:pt x="41" y="82"/>
                    </a:lnTo>
                    <a:lnTo>
                      <a:pt x="51" y="59"/>
                    </a:lnTo>
                    <a:lnTo>
                      <a:pt x="76" y="38"/>
                    </a:lnTo>
                    <a:lnTo>
                      <a:pt x="97" y="38"/>
                    </a:lnTo>
                    <a:lnTo>
                      <a:pt x="112" y="53"/>
                    </a:lnTo>
                    <a:lnTo>
                      <a:pt x="121" y="56"/>
                    </a:lnTo>
                    <a:lnTo>
                      <a:pt x="150" y="53"/>
                    </a:lnTo>
                    <a:lnTo>
                      <a:pt x="170" y="59"/>
                    </a:lnTo>
                    <a:lnTo>
                      <a:pt x="170" y="79"/>
                    </a:lnTo>
                    <a:lnTo>
                      <a:pt x="165" y="104"/>
                    </a:lnTo>
                    <a:lnTo>
                      <a:pt x="147" y="129"/>
                    </a:lnTo>
                    <a:lnTo>
                      <a:pt x="127" y="109"/>
                    </a:lnTo>
                    <a:lnTo>
                      <a:pt x="101" y="94"/>
                    </a:lnTo>
                    <a:lnTo>
                      <a:pt x="83" y="100"/>
                    </a:lnTo>
                    <a:lnTo>
                      <a:pt x="74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5" name="Freeform 137"/>
              <p:cNvSpPr>
                <a:spLocks/>
              </p:cNvSpPr>
              <p:nvPr/>
            </p:nvSpPr>
            <p:spPr bwMode="auto">
              <a:xfrm>
                <a:off x="1670" y="2725"/>
                <a:ext cx="264" cy="372"/>
              </a:xfrm>
              <a:custGeom>
                <a:avLst/>
                <a:gdLst>
                  <a:gd name="T0" fmla="*/ 1 w 528"/>
                  <a:gd name="T1" fmla="*/ 0 h 744"/>
                  <a:gd name="T2" fmla="*/ 2 w 528"/>
                  <a:gd name="T3" fmla="*/ 1 h 744"/>
                  <a:gd name="T4" fmla="*/ 3 w 528"/>
                  <a:gd name="T5" fmla="*/ 1 h 744"/>
                  <a:gd name="T6" fmla="*/ 3 w 528"/>
                  <a:gd name="T7" fmla="*/ 2 h 744"/>
                  <a:gd name="T8" fmla="*/ 4 w 528"/>
                  <a:gd name="T9" fmla="*/ 2 h 744"/>
                  <a:gd name="T10" fmla="*/ 5 w 528"/>
                  <a:gd name="T11" fmla="*/ 3 h 744"/>
                  <a:gd name="T12" fmla="*/ 5 w 528"/>
                  <a:gd name="T13" fmla="*/ 3 h 744"/>
                  <a:gd name="T14" fmla="*/ 6 w 528"/>
                  <a:gd name="T15" fmla="*/ 4 h 744"/>
                  <a:gd name="T16" fmla="*/ 6 w 528"/>
                  <a:gd name="T17" fmla="*/ 5 h 744"/>
                  <a:gd name="T18" fmla="*/ 7 w 528"/>
                  <a:gd name="T19" fmla="*/ 6 h 744"/>
                  <a:gd name="T20" fmla="*/ 7 w 528"/>
                  <a:gd name="T21" fmla="*/ 6 h 744"/>
                  <a:gd name="T22" fmla="*/ 8 w 528"/>
                  <a:gd name="T23" fmla="*/ 7 h 744"/>
                  <a:gd name="T24" fmla="*/ 8 w 528"/>
                  <a:gd name="T25" fmla="*/ 8 h 744"/>
                  <a:gd name="T26" fmla="*/ 8 w 528"/>
                  <a:gd name="T27" fmla="*/ 9 h 744"/>
                  <a:gd name="T28" fmla="*/ 9 w 528"/>
                  <a:gd name="T29" fmla="*/ 10 h 744"/>
                  <a:gd name="T30" fmla="*/ 9 w 528"/>
                  <a:gd name="T31" fmla="*/ 11 h 744"/>
                  <a:gd name="T32" fmla="*/ 9 w 528"/>
                  <a:gd name="T33" fmla="*/ 12 h 744"/>
                  <a:gd name="T34" fmla="*/ 9 w 528"/>
                  <a:gd name="T35" fmla="*/ 12 h 744"/>
                  <a:gd name="T36" fmla="*/ 8 w 528"/>
                  <a:gd name="T37" fmla="*/ 12 h 744"/>
                  <a:gd name="T38" fmla="*/ 8 w 528"/>
                  <a:gd name="T39" fmla="*/ 12 h 744"/>
                  <a:gd name="T40" fmla="*/ 8 w 528"/>
                  <a:gd name="T41" fmla="*/ 11 h 744"/>
                  <a:gd name="T42" fmla="*/ 8 w 528"/>
                  <a:gd name="T43" fmla="*/ 10 h 744"/>
                  <a:gd name="T44" fmla="*/ 8 w 528"/>
                  <a:gd name="T45" fmla="*/ 9 h 744"/>
                  <a:gd name="T46" fmla="*/ 7 w 528"/>
                  <a:gd name="T47" fmla="*/ 8 h 744"/>
                  <a:gd name="T48" fmla="*/ 7 w 528"/>
                  <a:gd name="T49" fmla="*/ 7 h 744"/>
                  <a:gd name="T50" fmla="*/ 6 w 528"/>
                  <a:gd name="T51" fmla="*/ 6 h 744"/>
                  <a:gd name="T52" fmla="*/ 6 w 528"/>
                  <a:gd name="T53" fmla="*/ 5 h 744"/>
                  <a:gd name="T54" fmla="*/ 5 w 528"/>
                  <a:gd name="T55" fmla="*/ 5 h 744"/>
                  <a:gd name="T56" fmla="*/ 5 w 528"/>
                  <a:gd name="T57" fmla="*/ 4 h 744"/>
                  <a:gd name="T58" fmla="*/ 4 w 528"/>
                  <a:gd name="T59" fmla="*/ 3 h 744"/>
                  <a:gd name="T60" fmla="*/ 3 w 528"/>
                  <a:gd name="T61" fmla="*/ 3 h 744"/>
                  <a:gd name="T62" fmla="*/ 3 w 528"/>
                  <a:gd name="T63" fmla="*/ 2 h 744"/>
                  <a:gd name="T64" fmla="*/ 2 w 528"/>
                  <a:gd name="T65" fmla="*/ 2 h 744"/>
                  <a:gd name="T66" fmla="*/ 1 w 528"/>
                  <a:gd name="T67" fmla="*/ 1 h 744"/>
                  <a:gd name="T68" fmla="*/ 0 w 528"/>
                  <a:gd name="T69" fmla="*/ 1 h 744"/>
                  <a:gd name="T70" fmla="*/ 1 w 528"/>
                  <a:gd name="T71" fmla="*/ 1 h 744"/>
                  <a:gd name="T72" fmla="*/ 1 w 528"/>
                  <a:gd name="T73" fmla="*/ 0 h 744"/>
                  <a:gd name="T74" fmla="*/ 1 w 528"/>
                  <a:gd name="T75" fmla="*/ 0 h 74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528" h="744">
                    <a:moveTo>
                      <a:pt x="23" y="0"/>
                    </a:moveTo>
                    <a:lnTo>
                      <a:pt x="71" y="22"/>
                    </a:lnTo>
                    <a:lnTo>
                      <a:pt x="132" y="55"/>
                    </a:lnTo>
                    <a:lnTo>
                      <a:pt x="180" y="86"/>
                    </a:lnTo>
                    <a:lnTo>
                      <a:pt x="228" y="119"/>
                    </a:lnTo>
                    <a:lnTo>
                      <a:pt x="268" y="149"/>
                    </a:lnTo>
                    <a:lnTo>
                      <a:pt x="309" y="187"/>
                    </a:lnTo>
                    <a:lnTo>
                      <a:pt x="349" y="225"/>
                    </a:lnTo>
                    <a:lnTo>
                      <a:pt x="377" y="266"/>
                    </a:lnTo>
                    <a:lnTo>
                      <a:pt x="413" y="321"/>
                    </a:lnTo>
                    <a:lnTo>
                      <a:pt x="440" y="369"/>
                    </a:lnTo>
                    <a:lnTo>
                      <a:pt x="463" y="419"/>
                    </a:lnTo>
                    <a:lnTo>
                      <a:pt x="486" y="481"/>
                    </a:lnTo>
                    <a:lnTo>
                      <a:pt x="507" y="538"/>
                    </a:lnTo>
                    <a:lnTo>
                      <a:pt x="519" y="594"/>
                    </a:lnTo>
                    <a:lnTo>
                      <a:pt x="526" y="647"/>
                    </a:lnTo>
                    <a:lnTo>
                      <a:pt x="528" y="714"/>
                    </a:lnTo>
                    <a:lnTo>
                      <a:pt x="513" y="734"/>
                    </a:lnTo>
                    <a:lnTo>
                      <a:pt x="490" y="744"/>
                    </a:lnTo>
                    <a:lnTo>
                      <a:pt x="469" y="735"/>
                    </a:lnTo>
                    <a:lnTo>
                      <a:pt x="469" y="682"/>
                    </a:lnTo>
                    <a:lnTo>
                      <a:pt x="466" y="617"/>
                    </a:lnTo>
                    <a:lnTo>
                      <a:pt x="454" y="558"/>
                    </a:lnTo>
                    <a:lnTo>
                      <a:pt x="433" y="496"/>
                    </a:lnTo>
                    <a:lnTo>
                      <a:pt x="410" y="434"/>
                    </a:lnTo>
                    <a:lnTo>
                      <a:pt x="383" y="379"/>
                    </a:lnTo>
                    <a:lnTo>
                      <a:pt x="349" y="319"/>
                    </a:lnTo>
                    <a:lnTo>
                      <a:pt x="319" y="270"/>
                    </a:lnTo>
                    <a:lnTo>
                      <a:pt x="268" y="213"/>
                    </a:lnTo>
                    <a:lnTo>
                      <a:pt x="225" y="174"/>
                    </a:lnTo>
                    <a:lnTo>
                      <a:pt x="183" y="139"/>
                    </a:lnTo>
                    <a:lnTo>
                      <a:pt x="138" y="101"/>
                    </a:lnTo>
                    <a:lnTo>
                      <a:pt x="86" y="75"/>
                    </a:lnTo>
                    <a:lnTo>
                      <a:pt x="47" y="55"/>
                    </a:lnTo>
                    <a:lnTo>
                      <a:pt x="0" y="25"/>
                    </a:lnTo>
                    <a:lnTo>
                      <a:pt x="8" y="1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6" name="Freeform 138"/>
              <p:cNvSpPr>
                <a:spLocks/>
              </p:cNvSpPr>
              <p:nvPr/>
            </p:nvSpPr>
            <p:spPr bwMode="auto">
              <a:xfrm>
                <a:off x="1643" y="2706"/>
                <a:ext cx="25" cy="48"/>
              </a:xfrm>
              <a:custGeom>
                <a:avLst/>
                <a:gdLst>
                  <a:gd name="T0" fmla="*/ 1 w 49"/>
                  <a:gd name="T1" fmla="*/ 0 h 95"/>
                  <a:gd name="T2" fmla="*/ 0 w 49"/>
                  <a:gd name="T3" fmla="*/ 1 h 95"/>
                  <a:gd name="T4" fmla="*/ 1 w 49"/>
                  <a:gd name="T5" fmla="*/ 2 h 95"/>
                  <a:gd name="T6" fmla="*/ 1 w 49"/>
                  <a:gd name="T7" fmla="*/ 2 h 95"/>
                  <a:gd name="T8" fmla="*/ 1 w 49"/>
                  <a:gd name="T9" fmla="*/ 1 h 95"/>
                  <a:gd name="T10" fmla="*/ 1 w 49"/>
                  <a:gd name="T11" fmla="*/ 1 h 95"/>
                  <a:gd name="T12" fmla="*/ 1 w 49"/>
                  <a:gd name="T13" fmla="*/ 0 h 95"/>
                  <a:gd name="T14" fmla="*/ 1 w 49"/>
                  <a:gd name="T15" fmla="*/ 0 h 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9" h="95">
                    <a:moveTo>
                      <a:pt x="3" y="0"/>
                    </a:moveTo>
                    <a:lnTo>
                      <a:pt x="0" y="63"/>
                    </a:lnTo>
                    <a:lnTo>
                      <a:pt x="23" y="95"/>
                    </a:lnTo>
                    <a:lnTo>
                      <a:pt x="33" y="78"/>
                    </a:lnTo>
                    <a:lnTo>
                      <a:pt x="44" y="50"/>
                    </a:lnTo>
                    <a:lnTo>
                      <a:pt x="49" y="3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7" name="Freeform 139"/>
              <p:cNvSpPr>
                <a:spLocks/>
              </p:cNvSpPr>
              <p:nvPr/>
            </p:nvSpPr>
            <p:spPr bwMode="auto">
              <a:xfrm>
                <a:off x="1563" y="2927"/>
                <a:ext cx="83" cy="162"/>
              </a:xfrm>
              <a:custGeom>
                <a:avLst/>
                <a:gdLst>
                  <a:gd name="T0" fmla="*/ 2 w 165"/>
                  <a:gd name="T1" fmla="*/ 0 h 324"/>
                  <a:gd name="T2" fmla="*/ 2 w 165"/>
                  <a:gd name="T3" fmla="*/ 1 h 324"/>
                  <a:gd name="T4" fmla="*/ 2 w 165"/>
                  <a:gd name="T5" fmla="*/ 2 h 324"/>
                  <a:gd name="T6" fmla="*/ 2 w 165"/>
                  <a:gd name="T7" fmla="*/ 3 h 324"/>
                  <a:gd name="T8" fmla="*/ 2 w 165"/>
                  <a:gd name="T9" fmla="*/ 3 h 324"/>
                  <a:gd name="T10" fmla="*/ 1 w 165"/>
                  <a:gd name="T11" fmla="*/ 3 h 324"/>
                  <a:gd name="T12" fmla="*/ 1 w 165"/>
                  <a:gd name="T13" fmla="*/ 4 h 324"/>
                  <a:gd name="T14" fmla="*/ 0 w 165"/>
                  <a:gd name="T15" fmla="*/ 4 h 324"/>
                  <a:gd name="T16" fmla="*/ 1 w 165"/>
                  <a:gd name="T17" fmla="*/ 4 h 324"/>
                  <a:gd name="T18" fmla="*/ 1 w 165"/>
                  <a:gd name="T19" fmla="*/ 4 h 324"/>
                  <a:gd name="T20" fmla="*/ 1 w 165"/>
                  <a:gd name="T21" fmla="*/ 4 h 324"/>
                  <a:gd name="T22" fmla="*/ 2 w 165"/>
                  <a:gd name="T23" fmla="*/ 4 h 324"/>
                  <a:gd name="T24" fmla="*/ 2 w 165"/>
                  <a:gd name="T25" fmla="*/ 5 h 324"/>
                  <a:gd name="T26" fmla="*/ 2 w 165"/>
                  <a:gd name="T27" fmla="*/ 5 h 324"/>
                  <a:gd name="T28" fmla="*/ 2 w 165"/>
                  <a:gd name="T29" fmla="*/ 5 h 324"/>
                  <a:gd name="T30" fmla="*/ 3 w 165"/>
                  <a:gd name="T31" fmla="*/ 6 h 324"/>
                  <a:gd name="T32" fmla="*/ 3 w 165"/>
                  <a:gd name="T33" fmla="*/ 5 h 324"/>
                  <a:gd name="T34" fmla="*/ 3 w 165"/>
                  <a:gd name="T35" fmla="*/ 5 h 324"/>
                  <a:gd name="T36" fmla="*/ 3 w 165"/>
                  <a:gd name="T37" fmla="*/ 5 h 324"/>
                  <a:gd name="T38" fmla="*/ 2 w 165"/>
                  <a:gd name="T39" fmla="*/ 4 h 324"/>
                  <a:gd name="T40" fmla="*/ 2 w 165"/>
                  <a:gd name="T41" fmla="*/ 4 h 324"/>
                  <a:gd name="T42" fmla="*/ 2 w 165"/>
                  <a:gd name="T43" fmla="*/ 4 h 324"/>
                  <a:gd name="T44" fmla="*/ 2 w 165"/>
                  <a:gd name="T45" fmla="*/ 4 h 324"/>
                  <a:gd name="T46" fmla="*/ 1 w 165"/>
                  <a:gd name="T47" fmla="*/ 4 h 324"/>
                  <a:gd name="T48" fmla="*/ 1 w 165"/>
                  <a:gd name="T49" fmla="*/ 4 h 324"/>
                  <a:gd name="T50" fmla="*/ 2 w 165"/>
                  <a:gd name="T51" fmla="*/ 3 h 324"/>
                  <a:gd name="T52" fmla="*/ 2 w 165"/>
                  <a:gd name="T53" fmla="*/ 3 h 324"/>
                  <a:gd name="T54" fmla="*/ 2 w 165"/>
                  <a:gd name="T55" fmla="*/ 3 h 324"/>
                  <a:gd name="T56" fmla="*/ 2 w 165"/>
                  <a:gd name="T57" fmla="*/ 2 h 324"/>
                  <a:gd name="T58" fmla="*/ 2 w 165"/>
                  <a:gd name="T59" fmla="*/ 1 h 324"/>
                  <a:gd name="T60" fmla="*/ 3 w 165"/>
                  <a:gd name="T61" fmla="*/ 1 h 324"/>
                  <a:gd name="T62" fmla="*/ 3 w 165"/>
                  <a:gd name="T63" fmla="*/ 1 h 324"/>
                  <a:gd name="T64" fmla="*/ 2 w 165"/>
                  <a:gd name="T65" fmla="*/ 0 h 324"/>
                  <a:gd name="T66" fmla="*/ 2 w 165"/>
                  <a:gd name="T67" fmla="*/ 0 h 3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65" h="324">
                    <a:moveTo>
                      <a:pt x="114" y="0"/>
                    </a:moveTo>
                    <a:lnTo>
                      <a:pt x="97" y="50"/>
                    </a:lnTo>
                    <a:lnTo>
                      <a:pt x="84" y="100"/>
                    </a:lnTo>
                    <a:lnTo>
                      <a:pt x="76" y="133"/>
                    </a:lnTo>
                    <a:lnTo>
                      <a:pt x="71" y="151"/>
                    </a:lnTo>
                    <a:lnTo>
                      <a:pt x="44" y="179"/>
                    </a:lnTo>
                    <a:lnTo>
                      <a:pt x="11" y="209"/>
                    </a:lnTo>
                    <a:lnTo>
                      <a:pt x="0" y="227"/>
                    </a:lnTo>
                    <a:lnTo>
                      <a:pt x="20" y="239"/>
                    </a:lnTo>
                    <a:lnTo>
                      <a:pt x="41" y="245"/>
                    </a:lnTo>
                    <a:lnTo>
                      <a:pt x="64" y="245"/>
                    </a:lnTo>
                    <a:lnTo>
                      <a:pt x="91" y="239"/>
                    </a:lnTo>
                    <a:lnTo>
                      <a:pt x="102" y="273"/>
                    </a:lnTo>
                    <a:lnTo>
                      <a:pt x="112" y="295"/>
                    </a:lnTo>
                    <a:lnTo>
                      <a:pt x="127" y="315"/>
                    </a:lnTo>
                    <a:lnTo>
                      <a:pt x="155" y="324"/>
                    </a:lnTo>
                    <a:lnTo>
                      <a:pt x="165" y="311"/>
                    </a:lnTo>
                    <a:lnTo>
                      <a:pt x="150" y="303"/>
                    </a:lnTo>
                    <a:lnTo>
                      <a:pt x="137" y="283"/>
                    </a:lnTo>
                    <a:lnTo>
                      <a:pt x="127" y="245"/>
                    </a:lnTo>
                    <a:lnTo>
                      <a:pt x="117" y="212"/>
                    </a:lnTo>
                    <a:lnTo>
                      <a:pt x="97" y="215"/>
                    </a:lnTo>
                    <a:lnTo>
                      <a:pt x="73" y="221"/>
                    </a:lnTo>
                    <a:lnTo>
                      <a:pt x="29" y="220"/>
                    </a:lnTo>
                    <a:lnTo>
                      <a:pt x="50" y="215"/>
                    </a:lnTo>
                    <a:lnTo>
                      <a:pt x="73" y="191"/>
                    </a:lnTo>
                    <a:lnTo>
                      <a:pt x="91" y="168"/>
                    </a:lnTo>
                    <a:lnTo>
                      <a:pt x="106" y="141"/>
                    </a:lnTo>
                    <a:lnTo>
                      <a:pt x="114" y="106"/>
                    </a:lnTo>
                    <a:lnTo>
                      <a:pt x="127" y="62"/>
                    </a:lnTo>
                    <a:lnTo>
                      <a:pt x="132" y="38"/>
                    </a:lnTo>
                    <a:lnTo>
                      <a:pt x="147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8" name="Freeform 140"/>
              <p:cNvSpPr>
                <a:spLocks/>
              </p:cNvSpPr>
              <p:nvPr/>
            </p:nvSpPr>
            <p:spPr bwMode="auto">
              <a:xfrm>
                <a:off x="1659" y="2939"/>
                <a:ext cx="41" cy="137"/>
              </a:xfrm>
              <a:custGeom>
                <a:avLst/>
                <a:gdLst>
                  <a:gd name="T0" fmla="*/ 0 w 83"/>
                  <a:gd name="T1" fmla="*/ 0 h 275"/>
                  <a:gd name="T2" fmla="*/ 0 w 83"/>
                  <a:gd name="T3" fmla="*/ 0 h 275"/>
                  <a:gd name="T4" fmla="*/ 0 w 83"/>
                  <a:gd name="T5" fmla="*/ 0 h 275"/>
                  <a:gd name="T6" fmla="*/ 0 w 83"/>
                  <a:gd name="T7" fmla="*/ 1 h 275"/>
                  <a:gd name="T8" fmla="*/ 0 w 83"/>
                  <a:gd name="T9" fmla="*/ 1 h 275"/>
                  <a:gd name="T10" fmla="*/ 0 w 83"/>
                  <a:gd name="T11" fmla="*/ 2 h 275"/>
                  <a:gd name="T12" fmla="*/ 0 w 83"/>
                  <a:gd name="T13" fmla="*/ 2 h 275"/>
                  <a:gd name="T14" fmla="*/ 0 w 83"/>
                  <a:gd name="T15" fmla="*/ 3 h 275"/>
                  <a:gd name="T16" fmla="*/ 0 w 83"/>
                  <a:gd name="T17" fmla="*/ 3 h 275"/>
                  <a:gd name="T18" fmla="*/ 0 w 83"/>
                  <a:gd name="T19" fmla="*/ 4 h 275"/>
                  <a:gd name="T20" fmla="*/ 0 w 83"/>
                  <a:gd name="T21" fmla="*/ 4 h 275"/>
                  <a:gd name="T22" fmla="*/ 0 w 83"/>
                  <a:gd name="T23" fmla="*/ 4 h 275"/>
                  <a:gd name="T24" fmla="*/ 0 w 83"/>
                  <a:gd name="T25" fmla="*/ 4 h 275"/>
                  <a:gd name="T26" fmla="*/ 1 w 83"/>
                  <a:gd name="T27" fmla="*/ 3 h 275"/>
                  <a:gd name="T28" fmla="*/ 1 w 83"/>
                  <a:gd name="T29" fmla="*/ 3 h 275"/>
                  <a:gd name="T30" fmla="*/ 1 w 83"/>
                  <a:gd name="T31" fmla="*/ 2 h 275"/>
                  <a:gd name="T32" fmla="*/ 1 w 83"/>
                  <a:gd name="T33" fmla="*/ 2 h 275"/>
                  <a:gd name="T34" fmla="*/ 0 w 83"/>
                  <a:gd name="T35" fmla="*/ 2 h 275"/>
                  <a:gd name="T36" fmla="*/ 0 w 83"/>
                  <a:gd name="T37" fmla="*/ 1 h 275"/>
                  <a:gd name="T38" fmla="*/ 0 w 83"/>
                  <a:gd name="T39" fmla="*/ 1 h 275"/>
                  <a:gd name="T40" fmla="*/ 0 w 83"/>
                  <a:gd name="T41" fmla="*/ 0 h 275"/>
                  <a:gd name="T42" fmla="*/ 0 w 83"/>
                  <a:gd name="T43" fmla="*/ 0 h 275"/>
                  <a:gd name="T44" fmla="*/ 0 w 83"/>
                  <a:gd name="T45" fmla="*/ 0 h 275"/>
                  <a:gd name="T46" fmla="*/ 0 w 83"/>
                  <a:gd name="T47" fmla="*/ 0 h 2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83" h="275">
                    <a:moveTo>
                      <a:pt x="12" y="0"/>
                    </a:moveTo>
                    <a:lnTo>
                      <a:pt x="1" y="36"/>
                    </a:lnTo>
                    <a:lnTo>
                      <a:pt x="0" y="60"/>
                    </a:lnTo>
                    <a:lnTo>
                      <a:pt x="1" y="91"/>
                    </a:lnTo>
                    <a:lnTo>
                      <a:pt x="6" y="124"/>
                    </a:lnTo>
                    <a:lnTo>
                      <a:pt x="17" y="151"/>
                    </a:lnTo>
                    <a:lnTo>
                      <a:pt x="32" y="181"/>
                    </a:lnTo>
                    <a:lnTo>
                      <a:pt x="42" y="201"/>
                    </a:lnTo>
                    <a:lnTo>
                      <a:pt x="36" y="222"/>
                    </a:lnTo>
                    <a:lnTo>
                      <a:pt x="15" y="257"/>
                    </a:lnTo>
                    <a:lnTo>
                      <a:pt x="24" y="272"/>
                    </a:lnTo>
                    <a:lnTo>
                      <a:pt x="36" y="275"/>
                    </a:lnTo>
                    <a:lnTo>
                      <a:pt x="54" y="260"/>
                    </a:lnTo>
                    <a:lnTo>
                      <a:pt x="72" y="235"/>
                    </a:lnTo>
                    <a:lnTo>
                      <a:pt x="83" y="209"/>
                    </a:lnTo>
                    <a:lnTo>
                      <a:pt x="83" y="189"/>
                    </a:lnTo>
                    <a:lnTo>
                      <a:pt x="68" y="177"/>
                    </a:lnTo>
                    <a:lnTo>
                      <a:pt x="54" y="148"/>
                    </a:lnTo>
                    <a:lnTo>
                      <a:pt x="39" y="115"/>
                    </a:lnTo>
                    <a:lnTo>
                      <a:pt x="34" y="83"/>
                    </a:lnTo>
                    <a:lnTo>
                      <a:pt x="34" y="45"/>
                    </a:lnTo>
                    <a:lnTo>
                      <a:pt x="36" y="1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9" name="Freeform 141"/>
              <p:cNvSpPr>
                <a:spLocks/>
              </p:cNvSpPr>
              <p:nvPr/>
            </p:nvSpPr>
            <p:spPr bwMode="auto">
              <a:xfrm>
                <a:off x="1475" y="2999"/>
                <a:ext cx="149" cy="111"/>
              </a:xfrm>
              <a:custGeom>
                <a:avLst/>
                <a:gdLst>
                  <a:gd name="T0" fmla="*/ 1 w 298"/>
                  <a:gd name="T1" fmla="*/ 0 h 220"/>
                  <a:gd name="T2" fmla="*/ 1 w 298"/>
                  <a:gd name="T3" fmla="*/ 1 h 220"/>
                  <a:gd name="T4" fmla="*/ 2 w 298"/>
                  <a:gd name="T5" fmla="*/ 2 h 220"/>
                  <a:gd name="T6" fmla="*/ 2 w 298"/>
                  <a:gd name="T7" fmla="*/ 2 h 220"/>
                  <a:gd name="T8" fmla="*/ 3 w 298"/>
                  <a:gd name="T9" fmla="*/ 2 h 220"/>
                  <a:gd name="T10" fmla="*/ 3 w 298"/>
                  <a:gd name="T11" fmla="*/ 3 h 220"/>
                  <a:gd name="T12" fmla="*/ 4 w 298"/>
                  <a:gd name="T13" fmla="*/ 3 h 220"/>
                  <a:gd name="T14" fmla="*/ 5 w 298"/>
                  <a:gd name="T15" fmla="*/ 3 h 220"/>
                  <a:gd name="T16" fmla="*/ 5 w 298"/>
                  <a:gd name="T17" fmla="*/ 3 h 220"/>
                  <a:gd name="T18" fmla="*/ 5 w 298"/>
                  <a:gd name="T19" fmla="*/ 4 h 220"/>
                  <a:gd name="T20" fmla="*/ 5 w 298"/>
                  <a:gd name="T21" fmla="*/ 4 h 220"/>
                  <a:gd name="T22" fmla="*/ 4 w 298"/>
                  <a:gd name="T23" fmla="*/ 4 h 220"/>
                  <a:gd name="T24" fmla="*/ 4 w 298"/>
                  <a:gd name="T25" fmla="*/ 4 h 220"/>
                  <a:gd name="T26" fmla="*/ 3 w 298"/>
                  <a:gd name="T27" fmla="*/ 4 h 220"/>
                  <a:gd name="T28" fmla="*/ 3 w 298"/>
                  <a:gd name="T29" fmla="*/ 3 h 220"/>
                  <a:gd name="T30" fmla="*/ 2 w 298"/>
                  <a:gd name="T31" fmla="*/ 3 h 220"/>
                  <a:gd name="T32" fmla="*/ 2 w 298"/>
                  <a:gd name="T33" fmla="*/ 3 h 220"/>
                  <a:gd name="T34" fmla="*/ 1 w 298"/>
                  <a:gd name="T35" fmla="*/ 2 h 220"/>
                  <a:gd name="T36" fmla="*/ 1 w 298"/>
                  <a:gd name="T37" fmla="*/ 2 h 220"/>
                  <a:gd name="T38" fmla="*/ 1 w 298"/>
                  <a:gd name="T39" fmla="*/ 1 h 220"/>
                  <a:gd name="T40" fmla="*/ 0 w 298"/>
                  <a:gd name="T41" fmla="*/ 1 h 220"/>
                  <a:gd name="T42" fmla="*/ 1 w 298"/>
                  <a:gd name="T43" fmla="*/ 0 h 220"/>
                  <a:gd name="T44" fmla="*/ 1 w 298"/>
                  <a:gd name="T45" fmla="*/ 0 h 220"/>
                  <a:gd name="T46" fmla="*/ 1 w 298"/>
                  <a:gd name="T47" fmla="*/ 0 h 22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98" h="220">
                    <a:moveTo>
                      <a:pt x="29" y="0"/>
                    </a:moveTo>
                    <a:lnTo>
                      <a:pt x="50" y="38"/>
                    </a:lnTo>
                    <a:lnTo>
                      <a:pt x="74" y="76"/>
                    </a:lnTo>
                    <a:lnTo>
                      <a:pt x="112" y="103"/>
                    </a:lnTo>
                    <a:lnTo>
                      <a:pt x="142" y="126"/>
                    </a:lnTo>
                    <a:lnTo>
                      <a:pt x="180" y="151"/>
                    </a:lnTo>
                    <a:lnTo>
                      <a:pt x="223" y="167"/>
                    </a:lnTo>
                    <a:lnTo>
                      <a:pt x="261" y="177"/>
                    </a:lnTo>
                    <a:lnTo>
                      <a:pt x="286" y="186"/>
                    </a:lnTo>
                    <a:lnTo>
                      <a:pt x="298" y="203"/>
                    </a:lnTo>
                    <a:lnTo>
                      <a:pt x="294" y="220"/>
                    </a:lnTo>
                    <a:lnTo>
                      <a:pt x="248" y="218"/>
                    </a:lnTo>
                    <a:lnTo>
                      <a:pt x="206" y="207"/>
                    </a:lnTo>
                    <a:lnTo>
                      <a:pt x="170" y="195"/>
                    </a:lnTo>
                    <a:lnTo>
                      <a:pt x="140" y="182"/>
                    </a:lnTo>
                    <a:lnTo>
                      <a:pt x="105" y="156"/>
                    </a:lnTo>
                    <a:lnTo>
                      <a:pt x="76" y="133"/>
                    </a:lnTo>
                    <a:lnTo>
                      <a:pt x="44" y="98"/>
                    </a:lnTo>
                    <a:lnTo>
                      <a:pt x="23" y="71"/>
                    </a:lnTo>
                    <a:lnTo>
                      <a:pt x="3" y="38"/>
                    </a:lnTo>
                    <a:lnTo>
                      <a:pt x="0" y="15"/>
                    </a:lnTo>
                    <a:lnTo>
                      <a:pt x="8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0" name="Freeform 142"/>
              <p:cNvSpPr>
                <a:spLocks/>
              </p:cNvSpPr>
              <p:nvPr/>
            </p:nvSpPr>
            <p:spPr bwMode="auto">
              <a:xfrm>
                <a:off x="1446" y="3029"/>
                <a:ext cx="123" cy="231"/>
              </a:xfrm>
              <a:custGeom>
                <a:avLst/>
                <a:gdLst>
                  <a:gd name="T0" fmla="*/ 1 w 245"/>
                  <a:gd name="T1" fmla="*/ 0 h 463"/>
                  <a:gd name="T2" fmla="*/ 1 w 245"/>
                  <a:gd name="T3" fmla="*/ 0 h 463"/>
                  <a:gd name="T4" fmla="*/ 1 w 245"/>
                  <a:gd name="T5" fmla="*/ 1 h 463"/>
                  <a:gd name="T6" fmla="*/ 1 w 245"/>
                  <a:gd name="T7" fmla="*/ 2 h 463"/>
                  <a:gd name="T8" fmla="*/ 2 w 245"/>
                  <a:gd name="T9" fmla="*/ 3 h 463"/>
                  <a:gd name="T10" fmla="*/ 2 w 245"/>
                  <a:gd name="T11" fmla="*/ 4 h 463"/>
                  <a:gd name="T12" fmla="*/ 2 w 245"/>
                  <a:gd name="T13" fmla="*/ 4 h 463"/>
                  <a:gd name="T14" fmla="*/ 3 w 245"/>
                  <a:gd name="T15" fmla="*/ 5 h 463"/>
                  <a:gd name="T16" fmla="*/ 3 w 245"/>
                  <a:gd name="T17" fmla="*/ 5 h 463"/>
                  <a:gd name="T18" fmla="*/ 4 w 245"/>
                  <a:gd name="T19" fmla="*/ 6 h 463"/>
                  <a:gd name="T20" fmla="*/ 4 w 245"/>
                  <a:gd name="T21" fmla="*/ 6 h 463"/>
                  <a:gd name="T22" fmla="*/ 4 w 245"/>
                  <a:gd name="T23" fmla="*/ 6 h 463"/>
                  <a:gd name="T24" fmla="*/ 4 w 245"/>
                  <a:gd name="T25" fmla="*/ 7 h 463"/>
                  <a:gd name="T26" fmla="*/ 4 w 245"/>
                  <a:gd name="T27" fmla="*/ 7 h 463"/>
                  <a:gd name="T28" fmla="*/ 4 w 245"/>
                  <a:gd name="T29" fmla="*/ 7 h 463"/>
                  <a:gd name="T30" fmla="*/ 3 w 245"/>
                  <a:gd name="T31" fmla="*/ 7 h 463"/>
                  <a:gd name="T32" fmla="*/ 3 w 245"/>
                  <a:gd name="T33" fmla="*/ 6 h 463"/>
                  <a:gd name="T34" fmla="*/ 2 w 245"/>
                  <a:gd name="T35" fmla="*/ 6 h 463"/>
                  <a:gd name="T36" fmla="*/ 2 w 245"/>
                  <a:gd name="T37" fmla="*/ 5 h 463"/>
                  <a:gd name="T38" fmla="*/ 1 w 245"/>
                  <a:gd name="T39" fmla="*/ 4 h 463"/>
                  <a:gd name="T40" fmla="*/ 1 w 245"/>
                  <a:gd name="T41" fmla="*/ 3 h 463"/>
                  <a:gd name="T42" fmla="*/ 1 w 245"/>
                  <a:gd name="T43" fmla="*/ 2 h 463"/>
                  <a:gd name="T44" fmla="*/ 1 w 245"/>
                  <a:gd name="T45" fmla="*/ 2 h 463"/>
                  <a:gd name="T46" fmla="*/ 0 w 245"/>
                  <a:gd name="T47" fmla="*/ 1 h 463"/>
                  <a:gd name="T48" fmla="*/ 0 w 245"/>
                  <a:gd name="T49" fmla="*/ 0 h 463"/>
                  <a:gd name="T50" fmla="*/ 1 w 245"/>
                  <a:gd name="T51" fmla="*/ 0 h 463"/>
                  <a:gd name="T52" fmla="*/ 1 w 245"/>
                  <a:gd name="T53" fmla="*/ 0 h 463"/>
                  <a:gd name="T54" fmla="*/ 1 w 245"/>
                  <a:gd name="T55" fmla="*/ 0 h 46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45" h="463">
                    <a:moveTo>
                      <a:pt x="30" y="0"/>
                    </a:moveTo>
                    <a:lnTo>
                      <a:pt x="39" y="58"/>
                    </a:lnTo>
                    <a:lnTo>
                      <a:pt x="50" y="112"/>
                    </a:lnTo>
                    <a:lnTo>
                      <a:pt x="60" y="160"/>
                    </a:lnTo>
                    <a:lnTo>
                      <a:pt x="75" y="218"/>
                    </a:lnTo>
                    <a:lnTo>
                      <a:pt x="95" y="263"/>
                    </a:lnTo>
                    <a:lnTo>
                      <a:pt x="113" y="311"/>
                    </a:lnTo>
                    <a:lnTo>
                      <a:pt x="136" y="352"/>
                    </a:lnTo>
                    <a:lnTo>
                      <a:pt x="162" y="377"/>
                    </a:lnTo>
                    <a:lnTo>
                      <a:pt x="195" y="402"/>
                    </a:lnTo>
                    <a:lnTo>
                      <a:pt x="224" y="422"/>
                    </a:lnTo>
                    <a:lnTo>
                      <a:pt x="245" y="433"/>
                    </a:lnTo>
                    <a:lnTo>
                      <a:pt x="245" y="455"/>
                    </a:lnTo>
                    <a:lnTo>
                      <a:pt x="231" y="463"/>
                    </a:lnTo>
                    <a:lnTo>
                      <a:pt x="209" y="463"/>
                    </a:lnTo>
                    <a:lnTo>
                      <a:pt x="181" y="452"/>
                    </a:lnTo>
                    <a:lnTo>
                      <a:pt x="148" y="433"/>
                    </a:lnTo>
                    <a:lnTo>
                      <a:pt x="113" y="399"/>
                    </a:lnTo>
                    <a:lnTo>
                      <a:pt x="80" y="360"/>
                    </a:lnTo>
                    <a:lnTo>
                      <a:pt x="54" y="304"/>
                    </a:lnTo>
                    <a:lnTo>
                      <a:pt x="37" y="255"/>
                    </a:lnTo>
                    <a:lnTo>
                      <a:pt x="19" y="190"/>
                    </a:lnTo>
                    <a:lnTo>
                      <a:pt x="9" y="131"/>
                    </a:lnTo>
                    <a:lnTo>
                      <a:pt x="0" y="74"/>
                    </a:lnTo>
                    <a:lnTo>
                      <a:pt x="0" y="25"/>
                    </a:lnTo>
                    <a:lnTo>
                      <a:pt x="4" y="4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1" name="Freeform 143"/>
              <p:cNvSpPr>
                <a:spLocks/>
              </p:cNvSpPr>
              <p:nvPr/>
            </p:nvSpPr>
            <p:spPr bwMode="auto">
              <a:xfrm>
                <a:off x="1633" y="3089"/>
                <a:ext cx="66" cy="286"/>
              </a:xfrm>
              <a:custGeom>
                <a:avLst/>
                <a:gdLst>
                  <a:gd name="T0" fmla="*/ 1 w 132"/>
                  <a:gd name="T1" fmla="*/ 7 h 571"/>
                  <a:gd name="T2" fmla="*/ 0 w 132"/>
                  <a:gd name="T3" fmla="*/ 6 h 571"/>
                  <a:gd name="T4" fmla="*/ 1 w 132"/>
                  <a:gd name="T5" fmla="*/ 5 h 571"/>
                  <a:gd name="T6" fmla="*/ 1 w 132"/>
                  <a:gd name="T7" fmla="*/ 4 h 571"/>
                  <a:gd name="T8" fmla="*/ 1 w 132"/>
                  <a:gd name="T9" fmla="*/ 2 h 571"/>
                  <a:gd name="T10" fmla="*/ 1 w 132"/>
                  <a:gd name="T11" fmla="*/ 1 h 571"/>
                  <a:gd name="T12" fmla="*/ 1 w 132"/>
                  <a:gd name="T13" fmla="*/ 1 h 571"/>
                  <a:gd name="T14" fmla="*/ 1 w 132"/>
                  <a:gd name="T15" fmla="*/ 0 h 571"/>
                  <a:gd name="T16" fmla="*/ 1 w 132"/>
                  <a:gd name="T17" fmla="*/ 0 h 571"/>
                  <a:gd name="T18" fmla="*/ 2 w 132"/>
                  <a:gd name="T19" fmla="*/ 1 h 571"/>
                  <a:gd name="T20" fmla="*/ 2 w 132"/>
                  <a:gd name="T21" fmla="*/ 1 h 571"/>
                  <a:gd name="T22" fmla="*/ 2 w 132"/>
                  <a:gd name="T23" fmla="*/ 3 h 571"/>
                  <a:gd name="T24" fmla="*/ 2 w 132"/>
                  <a:gd name="T25" fmla="*/ 5 h 571"/>
                  <a:gd name="T26" fmla="*/ 2 w 132"/>
                  <a:gd name="T27" fmla="*/ 6 h 571"/>
                  <a:gd name="T28" fmla="*/ 2 w 132"/>
                  <a:gd name="T29" fmla="*/ 8 h 571"/>
                  <a:gd name="T30" fmla="*/ 3 w 132"/>
                  <a:gd name="T31" fmla="*/ 9 h 571"/>
                  <a:gd name="T32" fmla="*/ 2 w 132"/>
                  <a:gd name="T33" fmla="*/ 9 h 571"/>
                  <a:gd name="T34" fmla="*/ 2 w 132"/>
                  <a:gd name="T35" fmla="*/ 9 h 571"/>
                  <a:gd name="T36" fmla="*/ 2 w 132"/>
                  <a:gd name="T37" fmla="*/ 9 h 571"/>
                  <a:gd name="T38" fmla="*/ 1 w 132"/>
                  <a:gd name="T39" fmla="*/ 9 h 571"/>
                  <a:gd name="T40" fmla="*/ 1 w 132"/>
                  <a:gd name="T41" fmla="*/ 8 h 571"/>
                  <a:gd name="T42" fmla="*/ 1 w 132"/>
                  <a:gd name="T43" fmla="*/ 8 h 571"/>
                  <a:gd name="T44" fmla="*/ 1 w 132"/>
                  <a:gd name="T45" fmla="*/ 8 h 571"/>
                  <a:gd name="T46" fmla="*/ 1 w 132"/>
                  <a:gd name="T47" fmla="*/ 8 h 571"/>
                  <a:gd name="T48" fmla="*/ 2 w 132"/>
                  <a:gd name="T49" fmla="*/ 9 h 571"/>
                  <a:gd name="T50" fmla="*/ 2 w 132"/>
                  <a:gd name="T51" fmla="*/ 8 h 571"/>
                  <a:gd name="T52" fmla="*/ 2 w 132"/>
                  <a:gd name="T53" fmla="*/ 8 h 571"/>
                  <a:gd name="T54" fmla="*/ 2 w 132"/>
                  <a:gd name="T55" fmla="*/ 7 h 571"/>
                  <a:gd name="T56" fmla="*/ 2 w 132"/>
                  <a:gd name="T57" fmla="*/ 6 h 571"/>
                  <a:gd name="T58" fmla="*/ 2 w 132"/>
                  <a:gd name="T59" fmla="*/ 4 h 571"/>
                  <a:gd name="T60" fmla="*/ 1 w 132"/>
                  <a:gd name="T61" fmla="*/ 2 h 571"/>
                  <a:gd name="T62" fmla="*/ 1 w 132"/>
                  <a:gd name="T63" fmla="*/ 3 h 571"/>
                  <a:gd name="T64" fmla="*/ 1 w 132"/>
                  <a:gd name="T65" fmla="*/ 4 h 571"/>
                  <a:gd name="T66" fmla="*/ 1 w 132"/>
                  <a:gd name="T67" fmla="*/ 5 h 571"/>
                  <a:gd name="T68" fmla="*/ 1 w 132"/>
                  <a:gd name="T69" fmla="*/ 6 h 571"/>
                  <a:gd name="T70" fmla="*/ 1 w 132"/>
                  <a:gd name="T71" fmla="*/ 7 h 571"/>
                  <a:gd name="T72" fmla="*/ 1 w 132"/>
                  <a:gd name="T73" fmla="*/ 7 h 57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32" h="571">
                    <a:moveTo>
                      <a:pt x="8" y="404"/>
                    </a:moveTo>
                    <a:lnTo>
                      <a:pt x="0" y="364"/>
                    </a:lnTo>
                    <a:lnTo>
                      <a:pt x="3" y="303"/>
                    </a:lnTo>
                    <a:lnTo>
                      <a:pt x="3" y="238"/>
                    </a:lnTo>
                    <a:lnTo>
                      <a:pt x="13" y="123"/>
                    </a:lnTo>
                    <a:lnTo>
                      <a:pt x="16" y="50"/>
                    </a:lnTo>
                    <a:lnTo>
                      <a:pt x="20" y="17"/>
                    </a:lnTo>
                    <a:lnTo>
                      <a:pt x="35" y="0"/>
                    </a:lnTo>
                    <a:lnTo>
                      <a:pt x="56" y="0"/>
                    </a:lnTo>
                    <a:lnTo>
                      <a:pt x="71" y="9"/>
                    </a:lnTo>
                    <a:lnTo>
                      <a:pt x="81" y="50"/>
                    </a:lnTo>
                    <a:lnTo>
                      <a:pt x="96" y="141"/>
                    </a:lnTo>
                    <a:lnTo>
                      <a:pt x="106" y="265"/>
                    </a:lnTo>
                    <a:lnTo>
                      <a:pt x="111" y="383"/>
                    </a:lnTo>
                    <a:lnTo>
                      <a:pt x="124" y="475"/>
                    </a:lnTo>
                    <a:lnTo>
                      <a:pt x="132" y="521"/>
                    </a:lnTo>
                    <a:lnTo>
                      <a:pt x="124" y="545"/>
                    </a:lnTo>
                    <a:lnTo>
                      <a:pt x="106" y="571"/>
                    </a:lnTo>
                    <a:lnTo>
                      <a:pt x="76" y="566"/>
                    </a:lnTo>
                    <a:lnTo>
                      <a:pt x="41" y="533"/>
                    </a:lnTo>
                    <a:lnTo>
                      <a:pt x="3" y="475"/>
                    </a:lnTo>
                    <a:lnTo>
                      <a:pt x="18" y="457"/>
                    </a:lnTo>
                    <a:lnTo>
                      <a:pt x="35" y="462"/>
                    </a:lnTo>
                    <a:lnTo>
                      <a:pt x="61" y="495"/>
                    </a:lnTo>
                    <a:lnTo>
                      <a:pt x="96" y="536"/>
                    </a:lnTo>
                    <a:lnTo>
                      <a:pt x="102" y="509"/>
                    </a:lnTo>
                    <a:lnTo>
                      <a:pt x="96" y="473"/>
                    </a:lnTo>
                    <a:lnTo>
                      <a:pt x="83" y="413"/>
                    </a:lnTo>
                    <a:lnTo>
                      <a:pt x="81" y="344"/>
                    </a:lnTo>
                    <a:lnTo>
                      <a:pt x="73" y="224"/>
                    </a:lnTo>
                    <a:lnTo>
                      <a:pt x="56" y="83"/>
                    </a:lnTo>
                    <a:lnTo>
                      <a:pt x="49" y="133"/>
                    </a:lnTo>
                    <a:lnTo>
                      <a:pt x="41" y="217"/>
                    </a:lnTo>
                    <a:lnTo>
                      <a:pt x="28" y="311"/>
                    </a:lnTo>
                    <a:lnTo>
                      <a:pt x="26" y="383"/>
                    </a:lnTo>
                    <a:lnTo>
                      <a:pt x="8" y="4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2" name="Freeform 144"/>
              <p:cNvSpPr>
                <a:spLocks/>
              </p:cNvSpPr>
              <p:nvPr/>
            </p:nvSpPr>
            <p:spPr bwMode="auto">
              <a:xfrm>
                <a:off x="1681" y="3226"/>
                <a:ext cx="147" cy="50"/>
              </a:xfrm>
              <a:custGeom>
                <a:avLst/>
                <a:gdLst>
                  <a:gd name="T0" fmla="*/ 1 w 293"/>
                  <a:gd name="T1" fmla="*/ 0 h 101"/>
                  <a:gd name="T2" fmla="*/ 1 w 293"/>
                  <a:gd name="T3" fmla="*/ 0 h 101"/>
                  <a:gd name="T4" fmla="*/ 2 w 293"/>
                  <a:gd name="T5" fmla="*/ 0 h 101"/>
                  <a:gd name="T6" fmla="*/ 2 w 293"/>
                  <a:gd name="T7" fmla="*/ 0 h 101"/>
                  <a:gd name="T8" fmla="*/ 3 w 293"/>
                  <a:gd name="T9" fmla="*/ 0 h 101"/>
                  <a:gd name="T10" fmla="*/ 3 w 293"/>
                  <a:gd name="T11" fmla="*/ 0 h 101"/>
                  <a:gd name="T12" fmla="*/ 4 w 293"/>
                  <a:gd name="T13" fmla="*/ 0 h 101"/>
                  <a:gd name="T14" fmla="*/ 5 w 293"/>
                  <a:gd name="T15" fmla="*/ 0 h 101"/>
                  <a:gd name="T16" fmla="*/ 4 w 293"/>
                  <a:gd name="T17" fmla="*/ 0 h 101"/>
                  <a:gd name="T18" fmla="*/ 3 w 293"/>
                  <a:gd name="T19" fmla="*/ 0 h 101"/>
                  <a:gd name="T20" fmla="*/ 2 w 293"/>
                  <a:gd name="T21" fmla="*/ 0 h 101"/>
                  <a:gd name="T22" fmla="*/ 2 w 293"/>
                  <a:gd name="T23" fmla="*/ 0 h 101"/>
                  <a:gd name="T24" fmla="*/ 1 w 293"/>
                  <a:gd name="T25" fmla="*/ 1 h 101"/>
                  <a:gd name="T26" fmla="*/ 0 w 293"/>
                  <a:gd name="T27" fmla="*/ 1 h 101"/>
                  <a:gd name="T28" fmla="*/ 1 w 293"/>
                  <a:gd name="T29" fmla="*/ 0 h 101"/>
                  <a:gd name="T30" fmla="*/ 1 w 293"/>
                  <a:gd name="T31" fmla="*/ 0 h 10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93" h="101">
                    <a:moveTo>
                      <a:pt x="6" y="60"/>
                    </a:moveTo>
                    <a:lnTo>
                      <a:pt x="36" y="36"/>
                    </a:lnTo>
                    <a:lnTo>
                      <a:pt x="71" y="19"/>
                    </a:lnTo>
                    <a:lnTo>
                      <a:pt x="119" y="7"/>
                    </a:lnTo>
                    <a:lnTo>
                      <a:pt x="149" y="4"/>
                    </a:lnTo>
                    <a:lnTo>
                      <a:pt x="192" y="0"/>
                    </a:lnTo>
                    <a:lnTo>
                      <a:pt x="240" y="2"/>
                    </a:lnTo>
                    <a:lnTo>
                      <a:pt x="293" y="48"/>
                    </a:lnTo>
                    <a:lnTo>
                      <a:pt x="230" y="36"/>
                    </a:lnTo>
                    <a:lnTo>
                      <a:pt x="181" y="36"/>
                    </a:lnTo>
                    <a:lnTo>
                      <a:pt x="127" y="40"/>
                    </a:lnTo>
                    <a:lnTo>
                      <a:pt x="81" y="55"/>
                    </a:lnTo>
                    <a:lnTo>
                      <a:pt x="41" y="72"/>
                    </a:lnTo>
                    <a:lnTo>
                      <a:pt x="0" y="101"/>
                    </a:lnTo>
                    <a:lnTo>
                      <a:pt x="6" y="6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3" name="Freeform 145"/>
              <p:cNvSpPr>
                <a:spLocks/>
              </p:cNvSpPr>
              <p:nvPr/>
            </p:nvSpPr>
            <p:spPr bwMode="auto">
              <a:xfrm>
                <a:off x="1572" y="3104"/>
                <a:ext cx="71" cy="364"/>
              </a:xfrm>
              <a:custGeom>
                <a:avLst/>
                <a:gdLst>
                  <a:gd name="T0" fmla="*/ 2 w 141"/>
                  <a:gd name="T1" fmla="*/ 0 h 728"/>
                  <a:gd name="T2" fmla="*/ 2 w 141"/>
                  <a:gd name="T3" fmla="*/ 1 h 728"/>
                  <a:gd name="T4" fmla="*/ 1 w 141"/>
                  <a:gd name="T5" fmla="*/ 2 h 728"/>
                  <a:gd name="T6" fmla="*/ 1 w 141"/>
                  <a:gd name="T7" fmla="*/ 3 h 728"/>
                  <a:gd name="T8" fmla="*/ 1 w 141"/>
                  <a:gd name="T9" fmla="*/ 3 h 728"/>
                  <a:gd name="T10" fmla="*/ 1 w 141"/>
                  <a:gd name="T11" fmla="*/ 4 h 728"/>
                  <a:gd name="T12" fmla="*/ 0 w 141"/>
                  <a:gd name="T13" fmla="*/ 5 h 728"/>
                  <a:gd name="T14" fmla="*/ 0 w 141"/>
                  <a:gd name="T15" fmla="*/ 6 h 728"/>
                  <a:gd name="T16" fmla="*/ 0 w 141"/>
                  <a:gd name="T17" fmla="*/ 7 h 728"/>
                  <a:gd name="T18" fmla="*/ 1 w 141"/>
                  <a:gd name="T19" fmla="*/ 9 h 728"/>
                  <a:gd name="T20" fmla="*/ 1 w 141"/>
                  <a:gd name="T21" fmla="*/ 9 h 728"/>
                  <a:gd name="T22" fmla="*/ 1 w 141"/>
                  <a:gd name="T23" fmla="*/ 10 h 728"/>
                  <a:gd name="T24" fmla="*/ 1 w 141"/>
                  <a:gd name="T25" fmla="*/ 11 h 728"/>
                  <a:gd name="T26" fmla="*/ 2 w 141"/>
                  <a:gd name="T27" fmla="*/ 11 h 728"/>
                  <a:gd name="T28" fmla="*/ 2 w 141"/>
                  <a:gd name="T29" fmla="*/ 12 h 728"/>
                  <a:gd name="T30" fmla="*/ 3 w 141"/>
                  <a:gd name="T31" fmla="*/ 12 h 728"/>
                  <a:gd name="T32" fmla="*/ 3 w 141"/>
                  <a:gd name="T33" fmla="*/ 12 h 728"/>
                  <a:gd name="T34" fmla="*/ 2 w 141"/>
                  <a:gd name="T35" fmla="*/ 11 h 728"/>
                  <a:gd name="T36" fmla="*/ 2 w 141"/>
                  <a:gd name="T37" fmla="*/ 10 h 728"/>
                  <a:gd name="T38" fmla="*/ 2 w 141"/>
                  <a:gd name="T39" fmla="*/ 10 h 728"/>
                  <a:gd name="T40" fmla="*/ 2 w 141"/>
                  <a:gd name="T41" fmla="*/ 9 h 728"/>
                  <a:gd name="T42" fmla="*/ 1 w 141"/>
                  <a:gd name="T43" fmla="*/ 8 h 728"/>
                  <a:gd name="T44" fmla="*/ 1 w 141"/>
                  <a:gd name="T45" fmla="*/ 8 h 728"/>
                  <a:gd name="T46" fmla="*/ 1 w 141"/>
                  <a:gd name="T47" fmla="*/ 7 h 728"/>
                  <a:gd name="T48" fmla="*/ 2 w 141"/>
                  <a:gd name="T49" fmla="*/ 7 h 728"/>
                  <a:gd name="T50" fmla="*/ 2 w 141"/>
                  <a:gd name="T51" fmla="*/ 7 h 728"/>
                  <a:gd name="T52" fmla="*/ 2 w 141"/>
                  <a:gd name="T53" fmla="*/ 6 h 728"/>
                  <a:gd name="T54" fmla="*/ 2 w 141"/>
                  <a:gd name="T55" fmla="*/ 6 h 728"/>
                  <a:gd name="T56" fmla="*/ 2 w 141"/>
                  <a:gd name="T57" fmla="*/ 6 h 728"/>
                  <a:gd name="T58" fmla="*/ 1 w 141"/>
                  <a:gd name="T59" fmla="*/ 7 h 728"/>
                  <a:gd name="T60" fmla="*/ 1 w 141"/>
                  <a:gd name="T61" fmla="*/ 6 h 728"/>
                  <a:gd name="T62" fmla="*/ 1 w 141"/>
                  <a:gd name="T63" fmla="*/ 5 h 728"/>
                  <a:gd name="T64" fmla="*/ 1 w 141"/>
                  <a:gd name="T65" fmla="*/ 4 h 728"/>
                  <a:gd name="T66" fmla="*/ 1 w 141"/>
                  <a:gd name="T67" fmla="*/ 3 h 728"/>
                  <a:gd name="T68" fmla="*/ 2 w 141"/>
                  <a:gd name="T69" fmla="*/ 2 h 728"/>
                  <a:gd name="T70" fmla="*/ 2 w 141"/>
                  <a:gd name="T71" fmla="*/ 1 h 728"/>
                  <a:gd name="T72" fmla="*/ 2 w 141"/>
                  <a:gd name="T73" fmla="*/ 1 h 728"/>
                  <a:gd name="T74" fmla="*/ 2 w 141"/>
                  <a:gd name="T75" fmla="*/ 0 h 728"/>
                  <a:gd name="T76" fmla="*/ 2 w 141"/>
                  <a:gd name="T77" fmla="*/ 0 h 72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1" h="728">
                    <a:moveTo>
                      <a:pt x="84" y="0"/>
                    </a:moveTo>
                    <a:lnTo>
                      <a:pt x="68" y="21"/>
                    </a:lnTo>
                    <a:lnTo>
                      <a:pt x="46" y="67"/>
                    </a:lnTo>
                    <a:lnTo>
                      <a:pt x="31" y="130"/>
                    </a:lnTo>
                    <a:lnTo>
                      <a:pt x="16" y="180"/>
                    </a:lnTo>
                    <a:lnTo>
                      <a:pt x="5" y="244"/>
                    </a:lnTo>
                    <a:lnTo>
                      <a:pt x="0" y="301"/>
                    </a:lnTo>
                    <a:lnTo>
                      <a:pt x="0" y="354"/>
                    </a:lnTo>
                    <a:lnTo>
                      <a:pt x="0" y="433"/>
                    </a:lnTo>
                    <a:lnTo>
                      <a:pt x="11" y="515"/>
                    </a:lnTo>
                    <a:lnTo>
                      <a:pt x="20" y="570"/>
                    </a:lnTo>
                    <a:lnTo>
                      <a:pt x="41" y="610"/>
                    </a:lnTo>
                    <a:lnTo>
                      <a:pt x="61" y="657"/>
                    </a:lnTo>
                    <a:lnTo>
                      <a:pt x="94" y="696"/>
                    </a:lnTo>
                    <a:lnTo>
                      <a:pt x="124" y="722"/>
                    </a:lnTo>
                    <a:lnTo>
                      <a:pt x="141" y="728"/>
                    </a:lnTo>
                    <a:lnTo>
                      <a:pt x="141" y="710"/>
                    </a:lnTo>
                    <a:lnTo>
                      <a:pt x="124" y="678"/>
                    </a:lnTo>
                    <a:lnTo>
                      <a:pt x="99" y="634"/>
                    </a:lnTo>
                    <a:lnTo>
                      <a:pt x="85" y="598"/>
                    </a:lnTo>
                    <a:lnTo>
                      <a:pt x="70" y="551"/>
                    </a:lnTo>
                    <a:lnTo>
                      <a:pt x="58" y="496"/>
                    </a:lnTo>
                    <a:lnTo>
                      <a:pt x="53" y="463"/>
                    </a:lnTo>
                    <a:lnTo>
                      <a:pt x="55" y="446"/>
                    </a:lnTo>
                    <a:lnTo>
                      <a:pt x="70" y="424"/>
                    </a:lnTo>
                    <a:lnTo>
                      <a:pt x="99" y="395"/>
                    </a:lnTo>
                    <a:lnTo>
                      <a:pt x="117" y="383"/>
                    </a:lnTo>
                    <a:lnTo>
                      <a:pt x="114" y="365"/>
                    </a:lnTo>
                    <a:lnTo>
                      <a:pt x="91" y="365"/>
                    </a:lnTo>
                    <a:lnTo>
                      <a:pt x="49" y="398"/>
                    </a:lnTo>
                    <a:lnTo>
                      <a:pt x="46" y="363"/>
                    </a:lnTo>
                    <a:lnTo>
                      <a:pt x="41" y="277"/>
                    </a:lnTo>
                    <a:lnTo>
                      <a:pt x="41" y="231"/>
                    </a:lnTo>
                    <a:lnTo>
                      <a:pt x="53" y="165"/>
                    </a:lnTo>
                    <a:lnTo>
                      <a:pt x="73" y="100"/>
                    </a:lnTo>
                    <a:lnTo>
                      <a:pt x="91" y="44"/>
                    </a:lnTo>
                    <a:lnTo>
                      <a:pt x="102" y="9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4" name="Freeform 146"/>
              <p:cNvSpPr>
                <a:spLocks/>
              </p:cNvSpPr>
              <p:nvPr/>
            </p:nvSpPr>
            <p:spPr bwMode="auto">
              <a:xfrm>
                <a:off x="1695" y="3042"/>
                <a:ext cx="408" cy="403"/>
              </a:xfrm>
              <a:custGeom>
                <a:avLst/>
                <a:gdLst>
                  <a:gd name="T0" fmla="*/ 1 w 816"/>
                  <a:gd name="T1" fmla="*/ 2 h 804"/>
                  <a:gd name="T2" fmla="*/ 2 w 816"/>
                  <a:gd name="T3" fmla="*/ 3 h 804"/>
                  <a:gd name="T4" fmla="*/ 3 w 816"/>
                  <a:gd name="T5" fmla="*/ 5 h 804"/>
                  <a:gd name="T6" fmla="*/ 4 w 816"/>
                  <a:gd name="T7" fmla="*/ 6 h 804"/>
                  <a:gd name="T8" fmla="*/ 6 w 816"/>
                  <a:gd name="T9" fmla="*/ 7 h 804"/>
                  <a:gd name="T10" fmla="*/ 8 w 816"/>
                  <a:gd name="T11" fmla="*/ 8 h 804"/>
                  <a:gd name="T12" fmla="*/ 10 w 816"/>
                  <a:gd name="T13" fmla="*/ 9 h 804"/>
                  <a:gd name="T14" fmla="*/ 12 w 816"/>
                  <a:gd name="T15" fmla="*/ 10 h 804"/>
                  <a:gd name="T16" fmla="*/ 12 w 816"/>
                  <a:gd name="T17" fmla="*/ 10 h 804"/>
                  <a:gd name="T18" fmla="*/ 11 w 816"/>
                  <a:gd name="T19" fmla="*/ 8 h 804"/>
                  <a:gd name="T20" fmla="*/ 9 w 816"/>
                  <a:gd name="T21" fmla="*/ 6 h 804"/>
                  <a:gd name="T22" fmla="*/ 8 w 816"/>
                  <a:gd name="T23" fmla="*/ 4 h 804"/>
                  <a:gd name="T24" fmla="*/ 8 w 816"/>
                  <a:gd name="T25" fmla="*/ 3 h 804"/>
                  <a:gd name="T26" fmla="*/ 9 w 816"/>
                  <a:gd name="T27" fmla="*/ 3 h 804"/>
                  <a:gd name="T28" fmla="*/ 10 w 816"/>
                  <a:gd name="T29" fmla="*/ 6 h 804"/>
                  <a:gd name="T30" fmla="*/ 12 w 816"/>
                  <a:gd name="T31" fmla="*/ 8 h 804"/>
                  <a:gd name="T32" fmla="*/ 13 w 816"/>
                  <a:gd name="T33" fmla="*/ 9 h 804"/>
                  <a:gd name="T34" fmla="*/ 13 w 816"/>
                  <a:gd name="T35" fmla="*/ 11 h 804"/>
                  <a:gd name="T36" fmla="*/ 12 w 816"/>
                  <a:gd name="T37" fmla="*/ 12 h 804"/>
                  <a:gd name="T38" fmla="*/ 11 w 816"/>
                  <a:gd name="T39" fmla="*/ 12 h 804"/>
                  <a:gd name="T40" fmla="*/ 10 w 816"/>
                  <a:gd name="T41" fmla="*/ 13 h 804"/>
                  <a:gd name="T42" fmla="*/ 9 w 816"/>
                  <a:gd name="T43" fmla="*/ 12 h 804"/>
                  <a:gd name="T44" fmla="*/ 11 w 816"/>
                  <a:gd name="T45" fmla="*/ 11 h 804"/>
                  <a:gd name="T46" fmla="*/ 12 w 816"/>
                  <a:gd name="T47" fmla="*/ 11 h 804"/>
                  <a:gd name="T48" fmla="*/ 11 w 816"/>
                  <a:gd name="T49" fmla="*/ 10 h 804"/>
                  <a:gd name="T50" fmla="*/ 9 w 816"/>
                  <a:gd name="T51" fmla="*/ 9 h 804"/>
                  <a:gd name="T52" fmla="*/ 6 w 816"/>
                  <a:gd name="T53" fmla="*/ 8 h 804"/>
                  <a:gd name="T54" fmla="*/ 5 w 816"/>
                  <a:gd name="T55" fmla="*/ 7 h 804"/>
                  <a:gd name="T56" fmla="*/ 3 w 816"/>
                  <a:gd name="T57" fmla="*/ 6 h 804"/>
                  <a:gd name="T58" fmla="*/ 2 w 816"/>
                  <a:gd name="T59" fmla="*/ 4 h 804"/>
                  <a:gd name="T60" fmla="*/ 1 w 816"/>
                  <a:gd name="T61" fmla="*/ 3 h 804"/>
                  <a:gd name="T62" fmla="*/ 1 w 816"/>
                  <a:gd name="T63" fmla="*/ 1 h 804"/>
                  <a:gd name="T64" fmla="*/ 1 w 816"/>
                  <a:gd name="T65" fmla="*/ 1 h 80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16" h="804">
                    <a:moveTo>
                      <a:pt x="28" y="12"/>
                    </a:moveTo>
                    <a:lnTo>
                      <a:pt x="43" y="70"/>
                    </a:lnTo>
                    <a:lnTo>
                      <a:pt x="66" y="126"/>
                    </a:lnTo>
                    <a:lnTo>
                      <a:pt x="96" y="174"/>
                    </a:lnTo>
                    <a:lnTo>
                      <a:pt x="129" y="226"/>
                    </a:lnTo>
                    <a:lnTo>
                      <a:pt x="164" y="265"/>
                    </a:lnTo>
                    <a:lnTo>
                      <a:pt x="205" y="309"/>
                    </a:lnTo>
                    <a:lnTo>
                      <a:pt x="243" y="349"/>
                    </a:lnTo>
                    <a:lnTo>
                      <a:pt x="288" y="385"/>
                    </a:lnTo>
                    <a:lnTo>
                      <a:pt x="326" y="412"/>
                    </a:lnTo>
                    <a:lnTo>
                      <a:pt x="389" y="445"/>
                    </a:lnTo>
                    <a:lnTo>
                      <a:pt x="460" y="477"/>
                    </a:lnTo>
                    <a:lnTo>
                      <a:pt x="524" y="498"/>
                    </a:lnTo>
                    <a:lnTo>
                      <a:pt x="609" y="529"/>
                    </a:lnTo>
                    <a:lnTo>
                      <a:pt x="660" y="556"/>
                    </a:lnTo>
                    <a:lnTo>
                      <a:pt x="705" y="584"/>
                    </a:lnTo>
                    <a:lnTo>
                      <a:pt x="740" y="615"/>
                    </a:lnTo>
                    <a:lnTo>
                      <a:pt x="722" y="580"/>
                    </a:lnTo>
                    <a:lnTo>
                      <a:pt x="690" y="518"/>
                    </a:lnTo>
                    <a:lnTo>
                      <a:pt x="660" y="473"/>
                    </a:lnTo>
                    <a:lnTo>
                      <a:pt x="612" y="403"/>
                    </a:lnTo>
                    <a:lnTo>
                      <a:pt x="563" y="341"/>
                    </a:lnTo>
                    <a:lnTo>
                      <a:pt x="521" y="265"/>
                    </a:lnTo>
                    <a:lnTo>
                      <a:pt x="488" y="209"/>
                    </a:lnTo>
                    <a:lnTo>
                      <a:pt x="460" y="156"/>
                    </a:lnTo>
                    <a:lnTo>
                      <a:pt x="456" y="134"/>
                    </a:lnTo>
                    <a:lnTo>
                      <a:pt x="475" y="117"/>
                    </a:lnTo>
                    <a:lnTo>
                      <a:pt x="513" y="185"/>
                    </a:lnTo>
                    <a:lnTo>
                      <a:pt x="556" y="247"/>
                    </a:lnTo>
                    <a:lnTo>
                      <a:pt x="614" y="336"/>
                    </a:lnTo>
                    <a:lnTo>
                      <a:pt x="660" y="394"/>
                    </a:lnTo>
                    <a:lnTo>
                      <a:pt x="713" y="468"/>
                    </a:lnTo>
                    <a:lnTo>
                      <a:pt x="746" y="518"/>
                    </a:lnTo>
                    <a:lnTo>
                      <a:pt x="776" y="569"/>
                    </a:lnTo>
                    <a:lnTo>
                      <a:pt x="801" y="627"/>
                    </a:lnTo>
                    <a:lnTo>
                      <a:pt x="816" y="674"/>
                    </a:lnTo>
                    <a:lnTo>
                      <a:pt x="799" y="695"/>
                    </a:lnTo>
                    <a:lnTo>
                      <a:pt x="748" y="710"/>
                    </a:lnTo>
                    <a:lnTo>
                      <a:pt x="705" y="718"/>
                    </a:lnTo>
                    <a:lnTo>
                      <a:pt x="663" y="731"/>
                    </a:lnTo>
                    <a:lnTo>
                      <a:pt x="633" y="751"/>
                    </a:lnTo>
                    <a:lnTo>
                      <a:pt x="599" y="772"/>
                    </a:lnTo>
                    <a:lnTo>
                      <a:pt x="559" y="804"/>
                    </a:lnTo>
                    <a:lnTo>
                      <a:pt x="571" y="733"/>
                    </a:lnTo>
                    <a:lnTo>
                      <a:pt x="614" y="710"/>
                    </a:lnTo>
                    <a:lnTo>
                      <a:pt x="654" y="693"/>
                    </a:lnTo>
                    <a:lnTo>
                      <a:pt x="695" y="680"/>
                    </a:lnTo>
                    <a:lnTo>
                      <a:pt x="720" y="671"/>
                    </a:lnTo>
                    <a:lnTo>
                      <a:pt x="710" y="650"/>
                    </a:lnTo>
                    <a:lnTo>
                      <a:pt x="672" y="630"/>
                    </a:lnTo>
                    <a:lnTo>
                      <a:pt x="622" y="600"/>
                    </a:lnTo>
                    <a:lnTo>
                      <a:pt x="539" y="559"/>
                    </a:lnTo>
                    <a:lnTo>
                      <a:pt x="442" y="521"/>
                    </a:lnTo>
                    <a:lnTo>
                      <a:pt x="382" y="498"/>
                    </a:lnTo>
                    <a:lnTo>
                      <a:pt x="326" y="471"/>
                    </a:lnTo>
                    <a:lnTo>
                      <a:pt x="279" y="439"/>
                    </a:lnTo>
                    <a:lnTo>
                      <a:pt x="223" y="397"/>
                    </a:lnTo>
                    <a:lnTo>
                      <a:pt x="155" y="336"/>
                    </a:lnTo>
                    <a:lnTo>
                      <a:pt x="109" y="283"/>
                    </a:lnTo>
                    <a:lnTo>
                      <a:pt x="70" y="232"/>
                    </a:lnTo>
                    <a:lnTo>
                      <a:pt x="43" y="177"/>
                    </a:lnTo>
                    <a:lnTo>
                      <a:pt x="23" y="136"/>
                    </a:lnTo>
                    <a:lnTo>
                      <a:pt x="8" y="85"/>
                    </a:lnTo>
                    <a:lnTo>
                      <a:pt x="5" y="38"/>
                    </a:lnTo>
                    <a:lnTo>
                      <a:pt x="0" y="0"/>
                    </a:lnTo>
                    <a:lnTo>
                      <a:pt x="28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5" name="Freeform 147"/>
              <p:cNvSpPr>
                <a:spLocks/>
              </p:cNvSpPr>
              <p:nvPr/>
            </p:nvSpPr>
            <p:spPr bwMode="auto">
              <a:xfrm>
                <a:off x="1360" y="3255"/>
                <a:ext cx="84" cy="139"/>
              </a:xfrm>
              <a:custGeom>
                <a:avLst/>
                <a:gdLst>
                  <a:gd name="T0" fmla="*/ 3 w 167"/>
                  <a:gd name="T1" fmla="*/ 0 h 279"/>
                  <a:gd name="T2" fmla="*/ 2 w 167"/>
                  <a:gd name="T3" fmla="*/ 0 h 279"/>
                  <a:gd name="T4" fmla="*/ 1 w 167"/>
                  <a:gd name="T5" fmla="*/ 1 h 279"/>
                  <a:gd name="T6" fmla="*/ 1 w 167"/>
                  <a:gd name="T7" fmla="*/ 2 h 279"/>
                  <a:gd name="T8" fmla="*/ 1 w 167"/>
                  <a:gd name="T9" fmla="*/ 3 h 279"/>
                  <a:gd name="T10" fmla="*/ 0 w 167"/>
                  <a:gd name="T11" fmla="*/ 3 h 279"/>
                  <a:gd name="T12" fmla="*/ 1 w 167"/>
                  <a:gd name="T13" fmla="*/ 4 h 279"/>
                  <a:gd name="T14" fmla="*/ 1 w 167"/>
                  <a:gd name="T15" fmla="*/ 4 h 279"/>
                  <a:gd name="T16" fmla="*/ 1 w 167"/>
                  <a:gd name="T17" fmla="*/ 3 h 279"/>
                  <a:gd name="T18" fmla="*/ 1 w 167"/>
                  <a:gd name="T19" fmla="*/ 2 h 279"/>
                  <a:gd name="T20" fmla="*/ 2 w 167"/>
                  <a:gd name="T21" fmla="*/ 2 h 279"/>
                  <a:gd name="T22" fmla="*/ 2 w 167"/>
                  <a:gd name="T23" fmla="*/ 1 h 279"/>
                  <a:gd name="T24" fmla="*/ 2 w 167"/>
                  <a:gd name="T25" fmla="*/ 1 h 279"/>
                  <a:gd name="T26" fmla="*/ 3 w 167"/>
                  <a:gd name="T27" fmla="*/ 0 h 279"/>
                  <a:gd name="T28" fmla="*/ 3 w 167"/>
                  <a:gd name="T29" fmla="*/ 0 h 279"/>
                  <a:gd name="T30" fmla="*/ 3 w 167"/>
                  <a:gd name="T31" fmla="*/ 0 h 279"/>
                  <a:gd name="T32" fmla="*/ 3 w 167"/>
                  <a:gd name="T33" fmla="*/ 0 h 279"/>
                  <a:gd name="T34" fmla="*/ 3 w 167"/>
                  <a:gd name="T35" fmla="*/ 0 h 279"/>
                  <a:gd name="T36" fmla="*/ 3 w 167"/>
                  <a:gd name="T37" fmla="*/ 0 h 27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67" h="279">
                    <a:moveTo>
                      <a:pt x="142" y="11"/>
                    </a:moveTo>
                    <a:lnTo>
                      <a:pt x="94" y="52"/>
                    </a:lnTo>
                    <a:lnTo>
                      <a:pt x="52" y="102"/>
                    </a:lnTo>
                    <a:lnTo>
                      <a:pt x="26" y="147"/>
                    </a:lnTo>
                    <a:lnTo>
                      <a:pt x="11" y="206"/>
                    </a:lnTo>
                    <a:lnTo>
                      <a:pt x="0" y="254"/>
                    </a:lnTo>
                    <a:lnTo>
                      <a:pt x="14" y="279"/>
                    </a:lnTo>
                    <a:lnTo>
                      <a:pt x="31" y="271"/>
                    </a:lnTo>
                    <a:lnTo>
                      <a:pt x="41" y="224"/>
                    </a:lnTo>
                    <a:lnTo>
                      <a:pt x="56" y="179"/>
                    </a:lnTo>
                    <a:lnTo>
                      <a:pt x="82" y="143"/>
                    </a:lnTo>
                    <a:lnTo>
                      <a:pt x="94" y="112"/>
                    </a:lnTo>
                    <a:lnTo>
                      <a:pt x="121" y="77"/>
                    </a:lnTo>
                    <a:lnTo>
                      <a:pt x="142" y="56"/>
                    </a:lnTo>
                    <a:lnTo>
                      <a:pt x="165" y="32"/>
                    </a:lnTo>
                    <a:lnTo>
                      <a:pt x="167" y="9"/>
                    </a:lnTo>
                    <a:lnTo>
                      <a:pt x="157" y="0"/>
                    </a:lnTo>
                    <a:lnTo>
                      <a:pt x="142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6" name="Freeform 148"/>
              <p:cNvSpPr>
                <a:spLocks/>
              </p:cNvSpPr>
              <p:nvPr/>
            </p:nvSpPr>
            <p:spPr bwMode="auto">
              <a:xfrm>
                <a:off x="1253" y="3027"/>
                <a:ext cx="158" cy="219"/>
              </a:xfrm>
              <a:custGeom>
                <a:avLst/>
                <a:gdLst>
                  <a:gd name="T0" fmla="*/ 0 w 316"/>
                  <a:gd name="T1" fmla="*/ 3 h 439"/>
                  <a:gd name="T2" fmla="*/ 1 w 316"/>
                  <a:gd name="T3" fmla="*/ 2 h 439"/>
                  <a:gd name="T4" fmla="*/ 2 w 316"/>
                  <a:gd name="T5" fmla="*/ 1 h 439"/>
                  <a:gd name="T6" fmla="*/ 2 w 316"/>
                  <a:gd name="T7" fmla="*/ 0 h 439"/>
                  <a:gd name="T8" fmla="*/ 3 w 316"/>
                  <a:gd name="T9" fmla="*/ 0 h 439"/>
                  <a:gd name="T10" fmla="*/ 3 w 316"/>
                  <a:gd name="T11" fmla="*/ 0 h 439"/>
                  <a:gd name="T12" fmla="*/ 3 w 316"/>
                  <a:gd name="T13" fmla="*/ 0 h 439"/>
                  <a:gd name="T14" fmla="*/ 4 w 316"/>
                  <a:gd name="T15" fmla="*/ 0 h 439"/>
                  <a:gd name="T16" fmla="*/ 4 w 316"/>
                  <a:gd name="T17" fmla="*/ 0 h 439"/>
                  <a:gd name="T18" fmla="*/ 5 w 316"/>
                  <a:gd name="T19" fmla="*/ 0 h 439"/>
                  <a:gd name="T20" fmla="*/ 5 w 316"/>
                  <a:gd name="T21" fmla="*/ 0 h 439"/>
                  <a:gd name="T22" fmla="*/ 5 w 316"/>
                  <a:gd name="T23" fmla="*/ 0 h 439"/>
                  <a:gd name="T24" fmla="*/ 5 w 316"/>
                  <a:gd name="T25" fmla="*/ 1 h 439"/>
                  <a:gd name="T26" fmla="*/ 5 w 316"/>
                  <a:gd name="T27" fmla="*/ 1 h 439"/>
                  <a:gd name="T28" fmla="*/ 5 w 316"/>
                  <a:gd name="T29" fmla="*/ 1 h 439"/>
                  <a:gd name="T30" fmla="*/ 5 w 316"/>
                  <a:gd name="T31" fmla="*/ 2 h 439"/>
                  <a:gd name="T32" fmla="*/ 5 w 316"/>
                  <a:gd name="T33" fmla="*/ 3 h 439"/>
                  <a:gd name="T34" fmla="*/ 4 w 316"/>
                  <a:gd name="T35" fmla="*/ 3 h 439"/>
                  <a:gd name="T36" fmla="*/ 3 w 316"/>
                  <a:gd name="T37" fmla="*/ 4 h 439"/>
                  <a:gd name="T38" fmla="*/ 3 w 316"/>
                  <a:gd name="T39" fmla="*/ 5 h 439"/>
                  <a:gd name="T40" fmla="*/ 2 w 316"/>
                  <a:gd name="T41" fmla="*/ 6 h 439"/>
                  <a:gd name="T42" fmla="*/ 2 w 316"/>
                  <a:gd name="T43" fmla="*/ 6 h 439"/>
                  <a:gd name="T44" fmla="*/ 2 w 316"/>
                  <a:gd name="T45" fmla="*/ 5 h 439"/>
                  <a:gd name="T46" fmla="*/ 3 w 316"/>
                  <a:gd name="T47" fmla="*/ 4 h 439"/>
                  <a:gd name="T48" fmla="*/ 3 w 316"/>
                  <a:gd name="T49" fmla="*/ 3 h 439"/>
                  <a:gd name="T50" fmla="*/ 4 w 316"/>
                  <a:gd name="T51" fmla="*/ 3 h 439"/>
                  <a:gd name="T52" fmla="*/ 4 w 316"/>
                  <a:gd name="T53" fmla="*/ 2 h 439"/>
                  <a:gd name="T54" fmla="*/ 5 w 316"/>
                  <a:gd name="T55" fmla="*/ 1 h 439"/>
                  <a:gd name="T56" fmla="*/ 5 w 316"/>
                  <a:gd name="T57" fmla="*/ 1 h 439"/>
                  <a:gd name="T58" fmla="*/ 5 w 316"/>
                  <a:gd name="T59" fmla="*/ 1 h 439"/>
                  <a:gd name="T60" fmla="*/ 5 w 316"/>
                  <a:gd name="T61" fmla="*/ 0 h 439"/>
                  <a:gd name="T62" fmla="*/ 4 w 316"/>
                  <a:gd name="T63" fmla="*/ 0 h 439"/>
                  <a:gd name="T64" fmla="*/ 4 w 316"/>
                  <a:gd name="T65" fmla="*/ 0 h 439"/>
                  <a:gd name="T66" fmla="*/ 4 w 316"/>
                  <a:gd name="T67" fmla="*/ 0 h 439"/>
                  <a:gd name="T68" fmla="*/ 3 w 316"/>
                  <a:gd name="T69" fmla="*/ 0 h 439"/>
                  <a:gd name="T70" fmla="*/ 3 w 316"/>
                  <a:gd name="T71" fmla="*/ 1 h 439"/>
                  <a:gd name="T72" fmla="*/ 2 w 316"/>
                  <a:gd name="T73" fmla="*/ 1 h 439"/>
                  <a:gd name="T74" fmla="*/ 2 w 316"/>
                  <a:gd name="T75" fmla="*/ 2 h 439"/>
                  <a:gd name="T76" fmla="*/ 1 w 316"/>
                  <a:gd name="T77" fmla="*/ 2 h 439"/>
                  <a:gd name="T78" fmla="*/ 1 w 316"/>
                  <a:gd name="T79" fmla="*/ 3 h 439"/>
                  <a:gd name="T80" fmla="*/ 0 w 316"/>
                  <a:gd name="T81" fmla="*/ 3 h 439"/>
                  <a:gd name="T82" fmla="*/ 0 w 316"/>
                  <a:gd name="T83" fmla="*/ 3 h 4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16" h="439">
                    <a:moveTo>
                      <a:pt x="0" y="192"/>
                    </a:moveTo>
                    <a:lnTo>
                      <a:pt x="40" y="146"/>
                    </a:lnTo>
                    <a:lnTo>
                      <a:pt x="82" y="87"/>
                    </a:lnTo>
                    <a:lnTo>
                      <a:pt x="106" y="57"/>
                    </a:lnTo>
                    <a:lnTo>
                      <a:pt x="131" y="32"/>
                    </a:lnTo>
                    <a:lnTo>
                      <a:pt x="154" y="14"/>
                    </a:lnTo>
                    <a:lnTo>
                      <a:pt x="187" y="4"/>
                    </a:lnTo>
                    <a:lnTo>
                      <a:pt x="214" y="0"/>
                    </a:lnTo>
                    <a:lnTo>
                      <a:pt x="240" y="4"/>
                    </a:lnTo>
                    <a:lnTo>
                      <a:pt x="260" y="11"/>
                    </a:lnTo>
                    <a:lnTo>
                      <a:pt x="287" y="40"/>
                    </a:lnTo>
                    <a:lnTo>
                      <a:pt x="301" y="57"/>
                    </a:lnTo>
                    <a:lnTo>
                      <a:pt x="311" y="81"/>
                    </a:lnTo>
                    <a:lnTo>
                      <a:pt x="316" y="106"/>
                    </a:lnTo>
                    <a:lnTo>
                      <a:pt x="316" y="127"/>
                    </a:lnTo>
                    <a:lnTo>
                      <a:pt x="308" y="150"/>
                    </a:lnTo>
                    <a:lnTo>
                      <a:pt x="273" y="199"/>
                    </a:lnTo>
                    <a:lnTo>
                      <a:pt x="234" y="247"/>
                    </a:lnTo>
                    <a:lnTo>
                      <a:pt x="189" y="311"/>
                    </a:lnTo>
                    <a:lnTo>
                      <a:pt x="143" y="373"/>
                    </a:lnTo>
                    <a:lnTo>
                      <a:pt x="111" y="421"/>
                    </a:lnTo>
                    <a:lnTo>
                      <a:pt x="83" y="439"/>
                    </a:lnTo>
                    <a:lnTo>
                      <a:pt x="83" y="376"/>
                    </a:lnTo>
                    <a:lnTo>
                      <a:pt x="134" y="305"/>
                    </a:lnTo>
                    <a:lnTo>
                      <a:pt x="173" y="248"/>
                    </a:lnTo>
                    <a:lnTo>
                      <a:pt x="214" y="194"/>
                    </a:lnTo>
                    <a:lnTo>
                      <a:pt x="253" y="147"/>
                    </a:lnTo>
                    <a:lnTo>
                      <a:pt x="268" y="120"/>
                    </a:lnTo>
                    <a:lnTo>
                      <a:pt x="273" y="98"/>
                    </a:lnTo>
                    <a:lnTo>
                      <a:pt x="273" y="78"/>
                    </a:lnTo>
                    <a:lnTo>
                      <a:pt x="264" y="63"/>
                    </a:lnTo>
                    <a:lnTo>
                      <a:pt x="251" y="52"/>
                    </a:lnTo>
                    <a:lnTo>
                      <a:pt x="229" y="41"/>
                    </a:lnTo>
                    <a:lnTo>
                      <a:pt x="210" y="41"/>
                    </a:lnTo>
                    <a:lnTo>
                      <a:pt x="183" y="48"/>
                    </a:lnTo>
                    <a:lnTo>
                      <a:pt x="160" y="64"/>
                    </a:lnTo>
                    <a:lnTo>
                      <a:pt x="128" y="100"/>
                    </a:lnTo>
                    <a:lnTo>
                      <a:pt x="96" y="143"/>
                    </a:lnTo>
                    <a:lnTo>
                      <a:pt x="63" y="181"/>
                    </a:lnTo>
                    <a:lnTo>
                      <a:pt x="38" y="21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7" name="Freeform 149"/>
              <p:cNvSpPr>
                <a:spLocks/>
              </p:cNvSpPr>
              <p:nvPr/>
            </p:nvSpPr>
            <p:spPr bwMode="auto">
              <a:xfrm>
                <a:off x="1258" y="3551"/>
                <a:ext cx="75" cy="119"/>
              </a:xfrm>
              <a:custGeom>
                <a:avLst/>
                <a:gdLst>
                  <a:gd name="T0" fmla="*/ 0 w 150"/>
                  <a:gd name="T1" fmla="*/ 1 h 238"/>
                  <a:gd name="T2" fmla="*/ 1 w 150"/>
                  <a:gd name="T3" fmla="*/ 1 h 238"/>
                  <a:gd name="T4" fmla="*/ 1 w 150"/>
                  <a:gd name="T5" fmla="*/ 2 h 238"/>
                  <a:gd name="T6" fmla="*/ 1 w 150"/>
                  <a:gd name="T7" fmla="*/ 3 h 238"/>
                  <a:gd name="T8" fmla="*/ 2 w 150"/>
                  <a:gd name="T9" fmla="*/ 3 h 238"/>
                  <a:gd name="T10" fmla="*/ 2 w 150"/>
                  <a:gd name="T11" fmla="*/ 4 h 238"/>
                  <a:gd name="T12" fmla="*/ 3 w 150"/>
                  <a:gd name="T13" fmla="*/ 4 h 238"/>
                  <a:gd name="T14" fmla="*/ 3 w 150"/>
                  <a:gd name="T15" fmla="*/ 4 h 238"/>
                  <a:gd name="T16" fmla="*/ 3 w 150"/>
                  <a:gd name="T17" fmla="*/ 3 h 238"/>
                  <a:gd name="T18" fmla="*/ 2 w 150"/>
                  <a:gd name="T19" fmla="*/ 3 h 238"/>
                  <a:gd name="T20" fmla="*/ 2 w 150"/>
                  <a:gd name="T21" fmla="*/ 2 h 238"/>
                  <a:gd name="T22" fmla="*/ 1 w 150"/>
                  <a:gd name="T23" fmla="*/ 2 h 238"/>
                  <a:gd name="T24" fmla="*/ 1 w 150"/>
                  <a:gd name="T25" fmla="*/ 1 h 238"/>
                  <a:gd name="T26" fmla="*/ 1 w 150"/>
                  <a:gd name="T27" fmla="*/ 1 h 238"/>
                  <a:gd name="T28" fmla="*/ 1 w 150"/>
                  <a:gd name="T29" fmla="*/ 0 h 238"/>
                  <a:gd name="T30" fmla="*/ 0 w 150"/>
                  <a:gd name="T31" fmla="*/ 1 h 238"/>
                  <a:gd name="T32" fmla="*/ 0 w 150"/>
                  <a:gd name="T33" fmla="*/ 1 h 2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0" h="238">
                    <a:moveTo>
                      <a:pt x="0" y="15"/>
                    </a:moveTo>
                    <a:lnTo>
                      <a:pt x="5" y="58"/>
                    </a:lnTo>
                    <a:lnTo>
                      <a:pt x="20" y="104"/>
                    </a:lnTo>
                    <a:lnTo>
                      <a:pt x="41" y="144"/>
                    </a:lnTo>
                    <a:lnTo>
                      <a:pt x="68" y="177"/>
                    </a:lnTo>
                    <a:lnTo>
                      <a:pt x="98" y="208"/>
                    </a:lnTo>
                    <a:lnTo>
                      <a:pt x="150" y="238"/>
                    </a:lnTo>
                    <a:lnTo>
                      <a:pt x="150" y="217"/>
                    </a:lnTo>
                    <a:lnTo>
                      <a:pt x="129" y="185"/>
                    </a:lnTo>
                    <a:lnTo>
                      <a:pt x="96" y="147"/>
                    </a:lnTo>
                    <a:lnTo>
                      <a:pt x="73" y="114"/>
                    </a:lnTo>
                    <a:lnTo>
                      <a:pt x="47" y="70"/>
                    </a:lnTo>
                    <a:lnTo>
                      <a:pt x="28" y="34"/>
                    </a:lnTo>
                    <a:lnTo>
                      <a:pt x="26" y="15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8" name="Freeform 150"/>
              <p:cNvSpPr>
                <a:spLocks/>
              </p:cNvSpPr>
              <p:nvPr/>
            </p:nvSpPr>
            <p:spPr bwMode="auto">
              <a:xfrm>
                <a:off x="1685" y="3318"/>
                <a:ext cx="326" cy="510"/>
              </a:xfrm>
              <a:custGeom>
                <a:avLst/>
                <a:gdLst>
                  <a:gd name="T0" fmla="*/ 10 w 652"/>
                  <a:gd name="T1" fmla="*/ 0 h 1020"/>
                  <a:gd name="T2" fmla="*/ 10 w 652"/>
                  <a:gd name="T3" fmla="*/ 1 h 1020"/>
                  <a:gd name="T4" fmla="*/ 10 w 652"/>
                  <a:gd name="T5" fmla="*/ 2 h 1020"/>
                  <a:gd name="T6" fmla="*/ 9 w 652"/>
                  <a:gd name="T7" fmla="*/ 3 h 1020"/>
                  <a:gd name="T8" fmla="*/ 9 w 652"/>
                  <a:gd name="T9" fmla="*/ 4 h 1020"/>
                  <a:gd name="T10" fmla="*/ 9 w 652"/>
                  <a:gd name="T11" fmla="*/ 5 h 1020"/>
                  <a:gd name="T12" fmla="*/ 8 w 652"/>
                  <a:gd name="T13" fmla="*/ 6 h 1020"/>
                  <a:gd name="T14" fmla="*/ 8 w 652"/>
                  <a:gd name="T15" fmla="*/ 6 h 1020"/>
                  <a:gd name="T16" fmla="*/ 7 w 652"/>
                  <a:gd name="T17" fmla="*/ 7 h 1020"/>
                  <a:gd name="T18" fmla="*/ 7 w 652"/>
                  <a:gd name="T19" fmla="*/ 8 h 1020"/>
                  <a:gd name="T20" fmla="*/ 6 w 652"/>
                  <a:gd name="T21" fmla="*/ 9 h 1020"/>
                  <a:gd name="T22" fmla="*/ 5 w 652"/>
                  <a:gd name="T23" fmla="*/ 10 h 1020"/>
                  <a:gd name="T24" fmla="*/ 4 w 652"/>
                  <a:gd name="T25" fmla="*/ 10 h 1020"/>
                  <a:gd name="T26" fmla="*/ 3 w 652"/>
                  <a:gd name="T27" fmla="*/ 11 h 1020"/>
                  <a:gd name="T28" fmla="*/ 3 w 652"/>
                  <a:gd name="T29" fmla="*/ 11 h 1020"/>
                  <a:gd name="T30" fmla="*/ 2 w 652"/>
                  <a:gd name="T31" fmla="*/ 12 h 1020"/>
                  <a:gd name="T32" fmla="*/ 2 w 652"/>
                  <a:gd name="T33" fmla="*/ 12 h 1020"/>
                  <a:gd name="T34" fmla="*/ 1 w 652"/>
                  <a:gd name="T35" fmla="*/ 13 h 1020"/>
                  <a:gd name="T36" fmla="*/ 1 w 652"/>
                  <a:gd name="T37" fmla="*/ 13 h 1020"/>
                  <a:gd name="T38" fmla="*/ 1 w 652"/>
                  <a:gd name="T39" fmla="*/ 13 h 1020"/>
                  <a:gd name="T40" fmla="*/ 0 w 652"/>
                  <a:gd name="T41" fmla="*/ 14 h 1020"/>
                  <a:gd name="T42" fmla="*/ 1 w 652"/>
                  <a:gd name="T43" fmla="*/ 14 h 1020"/>
                  <a:gd name="T44" fmla="*/ 1 w 652"/>
                  <a:gd name="T45" fmla="*/ 15 h 1020"/>
                  <a:gd name="T46" fmla="*/ 1 w 652"/>
                  <a:gd name="T47" fmla="*/ 15 h 1020"/>
                  <a:gd name="T48" fmla="*/ 1 w 652"/>
                  <a:gd name="T49" fmla="*/ 16 h 1020"/>
                  <a:gd name="T50" fmla="*/ 1 w 652"/>
                  <a:gd name="T51" fmla="*/ 16 h 1020"/>
                  <a:gd name="T52" fmla="*/ 2 w 652"/>
                  <a:gd name="T53" fmla="*/ 16 h 1020"/>
                  <a:gd name="T54" fmla="*/ 2 w 652"/>
                  <a:gd name="T55" fmla="*/ 16 h 1020"/>
                  <a:gd name="T56" fmla="*/ 2 w 652"/>
                  <a:gd name="T57" fmla="*/ 15 h 1020"/>
                  <a:gd name="T58" fmla="*/ 2 w 652"/>
                  <a:gd name="T59" fmla="*/ 15 h 1020"/>
                  <a:gd name="T60" fmla="*/ 1 w 652"/>
                  <a:gd name="T61" fmla="*/ 15 h 1020"/>
                  <a:gd name="T62" fmla="*/ 1 w 652"/>
                  <a:gd name="T63" fmla="*/ 14 h 1020"/>
                  <a:gd name="T64" fmla="*/ 1 w 652"/>
                  <a:gd name="T65" fmla="*/ 14 h 1020"/>
                  <a:gd name="T66" fmla="*/ 1 w 652"/>
                  <a:gd name="T67" fmla="*/ 13 h 1020"/>
                  <a:gd name="T68" fmla="*/ 2 w 652"/>
                  <a:gd name="T69" fmla="*/ 13 h 1020"/>
                  <a:gd name="T70" fmla="*/ 3 w 652"/>
                  <a:gd name="T71" fmla="*/ 12 h 1020"/>
                  <a:gd name="T72" fmla="*/ 4 w 652"/>
                  <a:gd name="T73" fmla="*/ 12 h 1020"/>
                  <a:gd name="T74" fmla="*/ 5 w 652"/>
                  <a:gd name="T75" fmla="*/ 11 h 1020"/>
                  <a:gd name="T76" fmla="*/ 5 w 652"/>
                  <a:gd name="T77" fmla="*/ 10 h 1020"/>
                  <a:gd name="T78" fmla="*/ 6 w 652"/>
                  <a:gd name="T79" fmla="*/ 10 h 1020"/>
                  <a:gd name="T80" fmla="*/ 7 w 652"/>
                  <a:gd name="T81" fmla="*/ 9 h 1020"/>
                  <a:gd name="T82" fmla="*/ 8 w 652"/>
                  <a:gd name="T83" fmla="*/ 8 h 1020"/>
                  <a:gd name="T84" fmla="*/ 8 w 652"/>
                  <a:gd name="T85" fmla="*/ 7 h 1020"/>
                  <a:gd name="T86" fmla="*/ 9 w 652"/>
                  <a:gd name="T87" fmla="*/ 6 h 1020"/>
                  <a:gd name="T88" fmla="*/ 9 w 652"/>
                  <a:gd name="T89" fmla="*/ 5 h 1020"/>
                  <a:gd name="T90" fmla="*/ 10 w 652"/>
                  <a:gd name="T91" fmla="*/ 5 h 1020"/>
                  <a:gd name="T92" fmla="*/ 10 w 652"/>
                  <a:gd name="T93" fmla="*/ 3 h 1020"/>
                  <a:gd name="T94" fmla="*/ 10 w 652"/>
                  <a:gd name="T95" fmla="*/ 2 h 1020"/>
                  <a:gd name="T96" fmla="*/ 11 w 652"/>
                  <a:gd name="T97" fmla="*/ 1 h 1020"/>
                  <a:gd name="T98" fmla="*/ 10 w 652"/>
                  <a:gd name="T99" fmla="*/ 0 h 1020"/>
                  <a:gd name="T100" fmla="*/ 10 w 652"/>
                  <a:gd name="T101" fmla="*/ 0 h 102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652" h="1020">
                    <a:moveTo>
                      <a:pt x="590" y="0"/>
                    </a:moveTo>
                    <a:lnTo>
                      <a:pt x="588" y="56"/>
                    </a:lnTo>
                    <a:lnTo>
                      <a:pt x="582" y="112"/>
                    </a:lnTo>
                    <a:lnTo>
                      <a:pt x="570" y="170"/>
                    </a:lnTo>
                    <a:lnTo>
                      <a:pt x="550" y="221"/>
                    </a:lnTo>
                    <a:lnTo>
                      <a:pt x="532" y="261"/>
                    </a:lnTo>
                    <a:lnTo>
                      <a:pt x="507" y="321"/>
                    </a:lnTo>
                    <a:lnTo>
                      <a:pt x="477" y="377"/>
                    </a:lnTo>
                    <a:lnTo>
                      <a:pt x="439" y="427"/>
                    </a:lnTo>
                    <a:lnTo>
                      <a:pt x="404" y="476"/>
                    </a:lnTo>
                    <a:lnTo>
                      <a:pt x="337" y="547"/>
                    </a:lnTo>
                    <a:lnTo>
                      <a:pt x="284" y="598"/>
                    </a:lnTo>
                    <a:lnTo>
                      <a:pt x="236" y="639"/>
                    </a:lnTo>
                    <a:lnTo>
                      <a:pt x="181" y="677"/>
                    </a:lnTo>
                    <a:lnTo>
                      <a:pt x="138" y="704"/>
                    </a:lnTo>
                    <a:lnTo>
                      <a:pt x="95" y="730"/>
                    </a:lnTo>
                    <a:lnTo>
                      <a:pt x="65" y="749"/>
                    </a:lnTo>
                    <a:lnTo>
                      <a:pt x="42" y="772"/>
                    </a:lnTo>
                    <a:lnTo>
                      <a:pt x="15" y="795"/>
                    </a:lnTo>
                    <a:lnTo>
                      <a:pt x="6" y="822"/>
                    </a:lnTo>
                    <a:lnTo>
                      <a:pt x="0" y="848"/>
                    </a:lnTo>
                    <a:lnTo>
                      <a:pt x="1" y="884"/>
                    </a:lnTo>
                    <a:lnTo>
                      <a:pt x="4" y="911"/>
                    </a:lnTo>
                    <a:lnTo>
                      <a:pt x="12" y="939"/>
                    </a:lnTo>
                    <a:lnTo>
                      <a:pt x="39" y="969"/>
                    </a:lnTo>
                    <a:lnTo>
                      <a:pt x="60" y="999"/>
                    </a:lnTo>
                    <a:lnTo>
                      <a:pt x="85" y="1020"/>
                    </a:lnTo>
                    <a:lnTo>
                      <a:pt x="89" y="998"/>
                    </a:lnTo>
                    <a:lnTo>
                      <a:pt x="89" y="960"/>
                    </a:lnTo>
                    <a:lnTo>
                      <a:pt x="74" y="931"/>
                    </a:lnTo>
                    <a:lnTo>
                      <a:pt x="60" y="899"/>
                    </a:lnTo>
                    <a:lnTo>
                      <a:pt x="51" y="871"/>
                    </a:lnTo>
                    <a:lnTo>
                      <a:pt x="54" y="845"/>
                    </a:lnTo>
                    <a:lnTo>
                      <a:pt x="60" y="818"/>
                    </a:lnTo>
                    <a:lnTo>
                      <a:pt x="87" y="787"/>
                    </a:lnTo>
                    <a:lnTo>
                      <a:pt x="136" y="757"/>
                    </a:lnTo>
                    <a:lnTo>
                      <a:pt x="212" y="712"/>
                    </a:lnTo>
                    <a:lnTo>
                      <a:pt x="266" y="671"/>
                    </a:lnTo>
                    <a:lnTo>
                      <a:pt x="317" y="633"/>
                    </a:lnTo>
                    <a:lnTo>
                      <a:pt x="358" y="589"/>
                    </a:lnTo>
                    <a:lnTo>
                      <a:pt x="404" y="542"/>
                    </a:lnTo>
                    <a:lnTo>
                      <a:pt x="454" y="486"/>
                    </a:lnTo>
                    <a:lnTo>
                      <a:pt x="494" y="438"/>
                    </a:lnTo>
                    <a:lnTo>
                      <a:pt x="529" y="380"/>
                    </a:lnTo>
                    <a:lnTo>
                      <a:pt x="562" y="320"/>
                    </a:lnTo>
                    <a:lnTo>
                      <a:pt x="590" y="261"/>
                    </a:lnTo>
                    <a:lnTo>
                      <a:pt x="616" y="185"/>
                    </a:lnTo>
                    <a:lnTo>
                      <a:pt x="633" y="114"/>
                    </a:lnTo>
                    <a:lnTo>
                      <a:pt x="652" y="31"/>
                    </a:lnTo>
                    <a:lnTo>
                      <a:pt x="59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9" name="Freeform 151"/>
              <p:cNvSpPr>
                <a:spLocks/>
              </p:cNvSpPr>
              <p:nvPr/>
            </p:nvSpPr>
            <p:spPr bwMode="auto">
              <a:xfrm>
                <a:off x="1522" y="3485"/>
                <a:ext cx="125" cy="354"/>
              </a:xfrm>
              <a:custGeom>
                <a:avLst/>
                <a:gdLst>
                  <a:gd name="T0" fmla="*/ 4 w 250"/>
                  <a:gd name="T1" fmla="*/ 0 h 708"/>
                  <a:gd name="T2" fmla="*/ 4 w 250"/>
                  <a:gd name="T3" fmla="*/ 1 h 708"/>
                  <a:gd name="T4" fmla="*/ 3 w 250"/>
                  <a:gd name="T5" fmla="*/ 2 h 708"/>
                  <a:gd name="T6" fmla="*/ 3 w 250"/>
                  <a:gd name="T7" fmla="*/ 2 h 708"/>
                  <a:gd name="T8" fmla="*/ 2 w 250"/>
                  <a:gd name="T9" fmla="*/ 3 h 708"/>
                  <a:gd name="T10" fmla="*/ 2 w 250"/>
                  <a:gd name="T11" fmla="*/ 3 h 708"/>
                  <a:gd name="T12" fmla="*/ 1 w 250"/>
                  <a:gd name="T13" fmla="*/ 4 h 708"/>
                  <a:gd name="T14" fmla="*/ 1 w 250"/>
                  <a:gd name="T15" fmla="*/ 5 h 708"/>
                  <a:gd name="T16" fmla="*/ 1 w 250"/>
                  <a:gd name="T17" fmla="*/ 6 h 708"/>
                  <a:gd name="T18" fmla="*/ 0 w 250"/>
                  <a:gd name="T19" fmla="*/ 6 h 708"/>
                  <a:gd name="T20" fmla="*/ 0 w 250"/>
                  <a:gd name="T21" fmla="*/ 7 h 708"/>
                  <a:gd name="T22" fmla="*/ 1 w 250"/>
                  <a:gd name="T23" fmla="*/ 7 h 708"/>
                  <a:gd name="T24" fmla="*/ 1 w 250"/>
                  <a:gd name="T25" fmla="*/ 8 h 708"/>
                  <a:gd name="T26" fmla="*/ 1 w 250"/>
                  <a:gd name="T27" fmla="*/ 9 h 708"/>
                  <a:gd name="T28" fmla="*/ 2 w 250"/>
                  <a:gd name="T29" fmla="*/ 9 h 708"/>
                  <a:gd name="T30" fmla="*/ 2 w 250"/>
                  <a:gd name="T31" fmla="*/ 10 h 708"/>
                  <a:gd name="T32" fmla="*/ 3 w 250"/>
                  <a:gd name="T33" fmla="*/ 10 h 708"/>
                  <a:gd name="T34" fmla="*/ 3 w 250"/>
                  <a:gd name="T35" fmla="*/ 11 h 708"/>
                  <a:gd name="T36" fmla="*/ 4 w 250"/>
                  <a:gd name="T37" fmla="*/ 12 h 708"/>
                  <a:gd name="T38" fmla="*/ 4 w 250"/>
                  <a:gd name="T39" fmla="*/ 11 h 708"/>
                  <a:gd name="T40" fmla="*/ 4 w 250"/>
                  <a:gd name="T41" fmla="*/ 11 h 708"/>
                  <a:gd name="T42" fmla="*/ 4 w 250"/>
                  <a:gd name="T43" fmla="*/ 11 h 708"/>
                  <a:gd name="T44" fmla="*/ 3 w 250"/>
                  <a:gd name="T45" fmla="*/ 10 h 708"/>
                  <a:gd name="T46" fmla="*/ 2 w 250"/>
                  <a:gd name="T47" fmla="*/ 9 h 708"/>
                  <a:gd name="T48" fmla="*/ 2 w 250"/>
                  <a:gd name="T49" fmla="*/ 8 h 708"/>
                  <a:gd name="T50" fmla="*/ 2 w 250"/>
                  <a:gd name="T51" fmla="*/ 7 h 708"/>
                  <a:gd name="T52" fmla="*/ 1 w 250"/>
                  <a:gd name="T53" fmla="*/ 7 h 708"/>
                  <a:gd name="T54" fmla="*/ 1 w 250"/>
                  <a:gd name="T55" fmla="*/ 6 h 708"/>
                  <a:gd name="T56" fmla="*/ 2 w 250"/>
                  <a:gd name="T57" fmla="*/ 6 h 708"/>
                  <a:gd name="T58" fmla="*/ 2 w 250"/>
                  <a:gd name="T59" fmla="*/ 5 h 708"/>
                  <a:gd name="T60" fmla="*/ 2 w 250"/>
                  <a:gd name="T61" fmla="*/ 4 h 708"/>
                  <a:gd name="T62" fmla="*/ 3 w 250"/>
                  <a:gd name="T63" fmla="*/ 4 h 708"/>
                  <a:gd name="T64" fmla="*/ 3 w 250"/>
                  <a:gd name="T65" fmla="*/ 3 h 708"/>
                  <a:gd name="T66" fmla="*/ 4 w 250"/>
                  <a:gd name="T67" fmla="*/ 2 h 708"/>
                  <a:gd name="T68" fmla="*/ 4 w 250"/>
                  <a:gd name="T69" fmla="*/ 2 h 708"/>
                  <a:gd name="T70" fmla="*/ 4 w 250"/>
                  <a:gd name="T71" fmla="*/ 1 h 708"/>
                  <a:gd name="T72" fmla="*/ 4 w 250"/>
                  <a:gd name="T73" fmla="*/ 1 h 708"/>
                  <a:gd name="T74" fmla="*/ 4 w 250"/>
                  <a:gd name="T75" fmla="*/ 0 h 708"/>
                  <a:gd name="T76" fmla="*/ 4 w 250"/>
                  <a:gd name="T77" fmla="*/ 0 h 70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50" h="708">
                    <a:moveTo>
                      <a:pt x="245" y="0"/>
                    </a:moveTo>
                    <a:lnTo>
                      <a:pt x="204" y="33"/>
                    </a:lnTo>
                    <a:lnTo>
                      <a:pt x="169" y="68"/>
                    </a:lnTo>
                    <a:lnTo>
                      <a:pt x="136" y="109"/>
                    </a:lnTo>
                    <a:lnTo>
                      <a:pt x="103" y="148"/>
                    </a:lnTo>
                    <a:lnTo>
                      <a:pt x="71" y="192"/>
                    </a:lnTo>
                    <a:lnTo>
                      <a:pt x="41" y="245"/>
                    </a:lnTo>
                    <a:lnTo>
                      <a:pt x="26" y="280"/>
                    </a:lnTo>
                    <a:lnTo>
                      <a:pt x="11" y="324"/>
                    </a:lnTo>
                    <a:lnTo>
                      <a:pt x="0" y="363"/>
                    </a:lnTo>
                    <a:lnTo>
                      <a:pt x="0" y="392"/>
                    </a:lnTo>
                    <a:lnTo>
                      <a:pt x="5" y="425"/>
                    </a:lnTo>
                    <a:lnTo>
                      <a:pt x="18" y="468"/>
                    </a:lnTo>
                    <a:lnTo>
                      <a:pt x="46" y="519"/>
                    </a:lnTo>
                    <a:lnTo>
                      <a:pt x="80" y="569"/>
                    </a:lnTo>
                    <a:lnTo>
                      <a:pt x="109" y="602"/>
                    </a:lnTo>
                    <a:lnTo>
                      <a:pt x="129" y="625"/>
                    </a:lnTo>
                    <a:lnTo>
                      <a:pt x="165" y="664"/>
                    </a:lnTo>
                    <a:lnTo>
                      <a:pt x="200" y="708"/>
                    </a:lnTo>
                    <a:lnTo>
                      <a:pt x="215" y="702"/>
                    </a:lnTo>
                    <a:lnTo>
                      <a:pt x="220" y="681"/>
                    </a:lnTo>
                    <a:lnTo>
                      <a:pt x="195" y="645"/>
                    </a:lnTo>
                    <a:lnTo>
                      <a:pt x="154" y="592"/>
                    </a:lnTo>
                    <a:lnTo>
                      <a:pt x="117" y="531"/>
                    </a:lnTo>
                    <a:lnTo>
                      <a:pt x="86" y="480"/>
                    </a:lnTo>
                    <a:lnTo>
                      <a:pt x="73" y="445"/>
                    </a:lnTo>
                    <a:lnTo>
                      <a:pt x="63" y="407"/>
                    </a:lnTo>
                    <a:lnTo>
                      <a:pt x="63" y="369"/>
                    </a:lnTo>
                    <a:lnTo>
                      <a:pt x="68" y="333"/>
                    </a:lnTo>
                    <a:lnTo>
                      <a:pt x="83" y="286"/>
                    </a:lnTo>
                    <a:lnTo>
                      <a:pt x="106" y="248"/>
                    </a:lnTo>
                    <a:lnTo>
                      <a:pt x="132" y="204"/>
                    </a:lnTo>
                    <a:lnTo>
                      <a:pt x="162" y="166"/>
                    </a:lnTo>
                    <a:lnTo>
                      <a:pt x="195" y="127"/>
                    </a:lnTo>
                    <a:lnTo>
                      <a:pt x="230" y="88"/>
                    </a:lnTo>
                    <a:lnTo>
                      <a:pt x="240" y="63"/>
                    </a:lnTo>
                    <a:lnTo>
                      <a:pt x="250" y="27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0" name="Freeform 152"/>
              <p:cNvSpPr>
                <a:spLocks/>
              </p:cNvSpPr>
              <p:nvPr/>
            </p:nvSpPr>
            <p:spPr bwMode="auto">
              <a:xfrm>
                <a:off x="1271" y="3364"/>
                <a:ext cx="329" cy="232"/>
              </a:xfrm>
              <a:custGeom>
                <a:avLst/>
                <a:gdLst>
                  <a:gd name="T0" fmla="*/ 1 w 658"/>
                  <a:gd name="T1" fmla="*/ 7 h 466"/>
                  <a:gd name="T2" fmla="*/ 2 w 658"/>
                  <a:gd name="T3" fmla="*/ 6 h 466"/>
                  <a:gd name="T4" fmla="*/ 2 w 658"/>
                  <a:gd name="T5" fmla="*/ 6 h 466"/>
                  <a:gd name="T6" fmla="*/ 3 w 658"/>
                  <a:gd name="T7" fmla="*/ 5 h 466"/>
                  <a:gd name="T8" fmla="*/ 3 w 658"/>
                  <a:gd name="T9" fmla="*/ 5 h 466"/>
                  <a:gd name="T10" fmla="*/ 4 w 658"/>
                  <a:gd name="T11" fmla="*/ 4 h 466"/>
                  <a:gd name="T12" fmla="*/ 4 w 658"/>
                  <a:gd name="T13" fmla="*/ 3 h 466"/>
                  <a:gd name="T14" fmla="*/ 5 w 658"/>
                  <a:gd name="T15" fmla="*/ 2 h 466"/>
                  <a:gd name="T16" fmla="*/ 6 w 658"/>
                  <a:gd name="T17" fmla="*/ 2 h 466"/>
                  <a:gd name="T18" fmla="*/ 6 w 658"/>
                  <a:gd name="T19" fmla="*/ 1 h 466"/>
                  <a:gd name="T20" fmla="*/ 7 w 658"/>
                  <a:gd name="T21" fmla="*/ 1 h 466"/>
                  <a:gd name="T22" fmla="*/ 8 w 658"/>
                  <a:gd name="T23" fmla="*/ 1 h 466"/>
                  <a:gd name="T24" fmla="*/ 9 w 658"/>
                  <a:gd name="T25" fmla="*/ 1 h 466"/>
                  <a:gd name="T26" fmla="*/ 10 w 658"/>
                  <a:gd name="T27" fmla="*/ 1 h 466"/>
                  <a:gd name="T28" fmla="*/ 11 w 658"/>
                  <a:gd name="T29" fmla="*/ 1 h 466"/>
                  <a:gd name="T30" fmla="*/ 10 w 658"/>
                  <a:gd name="T31" fmla="*/ 0 h 466"/>
                  <a:gd name="T32" fmla="*/ 10 w 658"/>
                  <a:gd name="T33" fmla="*/ 0 h 466"/>
                  <a:gd name="T34" fmla="*/ 9 w 658"/>
                  <a:gd name="T35" fmla="*/ 0 h 466"/>
                  <a:gd name="T36" fmla="*/ 8 w 658"/>
                  <a:gd name="T37" fmla="*/ 0 h 466"/>
                  <a:gd name="T38" fmla="*/ 7 w 658"/>
                  <a:gd name="T39" fmla="*/ 0 h 466"/>
                  <a:gd name="T40" fmla="*/ 6 w 658"/>
                  <a:gd name="T41" fmla="*/ 1 h 466"/>
                  <a:gd name="T42" fmla="*/ 5 w 658"/>
                  <a:gd name="T43" fmla="*/ 1 h 466"/>
                  <a:gd name="T44" fmla="*/ 5 w 658"/>
                  <a:gd name="T45" fmla="*/ 2 h 466"/>
                  <a:gd name="T46" fmla="*/ 4 w 658"/>
                  <a:gd name="T47" fmla="*/ 2 h 466"/>
                  <a:gd name="T48" fmla="*/ 3 w 658"/>
                  <a:gd name="T49" fmla="*/ 3 h 466"/>
                  <a:gd name="T50" fmla="*/ 2 w 658"/>
                  <a:gd name="T51" fmla="*/ 4 h 466"/>
                  <a:gd name="T52" fmla="*/ 2 w 658"/>
                  <a:gd name="T53" fmla="*/ 5 h 466"/>
                  <a:gd name="T54" fmla="*/ 1 w 658"/>
                  <a:gd name="T55" fmla="*/ 6 h 466"/>
                  <a:gd name="T56" fmla="*/ 1 w 658"/>
                  <a:gd name="T57" fmla="*/ 6 h 466"/>
                  <a:gd name="T58" fmla="*/ 1 w 658"/>
                  <a:gd name="T59" fmla="*/ 6 h 466"/>
                  <a:gd name="T60" fmla="*/ 1 w 658"/>
                  <a:gd name="T61" fmla="*/ 5 h 466"/>
                  <a:gd name="T62" fmla="*/ 1 w 658"/>
                  <a:gd name="T63" fmla="*/ 5 h 466"/>
                  <a:gd name="T64" fmla="*/ 1 w 658"/>
                  <a:gd name="T65" fmla="*/ 5 h 466"/>
                  <a:gd name="T66" fmla="*/ 0 w 658"/>
                  <a:gd name="T67" fmla="*/ 5 h 466"/>
                  <a:gd name="T68" fmla="*/ 1 w 658"/>
                  <a:gd name="T69" fmla="*/ 6 h 466"/>
                  <a:gd name="T70" fmla="*/ 1 w 658"/>
                  <a:gd name="T71" fmla="*/ 6 h 466"/>
                  <a:gd name="T72" fmla="*/ 1 w 658"/>
                  <a:gd name="T73" fmla="*/ 6 h 466"/>
                  <a:gd name="T74" fmla="*/ 1 w 658"/>
                  <a:gd name="T75" fmla="*/ 7 h 466"/>
                  <a:gd name="T76" fmla="*/ 1 w 658"/>
                  <a:gd name="T77" fmla="*/ 7 h 466"/>
                  <a:gd name="T78" fmla="*/ 1 w 658"/>
                  <a:gd name="T79" fmla="*/ 7 h 46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58" h="466">
                    <a:moveTo>
                      <a:pt x="62" y="466"/>
                    </a:moveTo>
                    <a:lnTo>
                      <a:pt x="85" y="445"/>
                    </a:lnTo>
                    <a:lnTo>
                      <a:pt x="107" y="415"/>
                    </a:lnTo>
                    <a:lnTo>
                      <a:pt x="133" y="373"/>
                    </a:lnTo>
                    <a:lnTo>
                      <a:pt x="163" y="324"/>
                    </a:lnTo>
                    <a:lnTo>
                      <a:pt x="196" y="279"/>
                    </a:lnTo>
                    <a:lnTo>
                      <a:pt x="231" y="241"/>
                    </a:lnTo>
                    <a:lnTo>
                      <a:pt x="279" y="191"/>
                    </a:lnTo>
                    <a:lnTo>
                      <a:pt x="333" y="153"/>
                    </a:lnTo>
                    <a:lnTo>
                      <a:pt x="384" y="127"/>
                    </a:lnTo>
                    <a:lnTo>
                      <a:pt x="439" y="109"/>
                    </a:lnTo>
                    <a:lnTo>
                      <a:pt x="502" y="97"/>
                    </a:lnTo>
                    <a:lnTo>
                      <a:pt x="560" y="85"/>
                    </a:lnTo>
                    <a:lnTo>
                      <a:pt x="608" y="71"/>
                    </a:lnTo>
                    <a:lnTo>
                      <a:pt x="658" y="68"/>
                    </a:lnTo>
                    <a:lnTo>
                      <a:pt x="638" y="0"/>
                    </a:lnTo>
                    <a:lnTo>
                      <a:pt x="600" y="22"/>
                    </a:lnTo>
                    <a:lnTo>
                      <a:pt x="550" y="37"/>
                    </a:lnTo>
                    <a:lnTo>
                      <a:pt x="487" y="45"/>
                    </a:lnTo>
                    <a:lnTo>
                      <a:pt x="416" y="56"/>
                    </a:lnTo>
                    <a:lnTo>
                      <a:pt x="363" y="74"/>
                    </a:lnTo>
                    <a:lnTo>
                      <a:pt x="303" y="101"/>
                    </a:lnTo>
                    <a:lnTo>
                      <a:pt x="257" y="130"/>
                    </a:lnTo>
                    <a:lnTo>
                      <a:pt x="212" y="169"/>
                    </a:lnTo>
                    <a:lnTo>
                      <a:pt x="160" y="228"/>
                    </a:lnTo>
                    <a:lnTo>
                      <a:pt x="121" y="279"/>
                    </a:lnTo>
                    <a:lnTo>
                      <a:pt x="83" y="339"/>
                    </a:lnTo>
                    <a:lnTo>
                      <a:pt x="62" y="385"/>
                    </a:lnTo>
                    <a:lnTo>
                      <a:pt x="57" y="410"/>
                    </a:lnTo>
                    <a:lnTo>
                      <a:pt x="47" y="400"/>
                    </a:lnTo>
                    <a:lnTo>
                      <a:pt x="42" y="371"/>
                    </a:lnTo>
                    <a:lnTo>
                      <a:pt x="24" y="354"/>
                    </a:lnTo>
                    <a:lnTo>
                      <a:pt x="6" y="360"/>
                    </a:lnTo>
                    <a:lnTo>
                      <a:pt x="0" y="371"/>
                    </a:lnTo>
                    <a:lnTo>
                      <a:pt x="12" y="395"/>
                    </a:lnTo>
                    <a:lnTo>
                      <a:pt x="27" y="415"/>
                    </a:lnTo>
                    <a:lnTo>
                      <a:pt x="50" y="433"/>
                    </a:lnTo>
                    <a:lnTo>
                      <a:pt x="45" y="456"/>
                    </a:lnTo>
                    <a:lnTo>
                      <a:pt x="62" y="4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1" name="Freeform 153"/>
              <p:cNvSpPr>
                <a:spLocks/>
              </p:cNvSpPr>
              <p:nvPr/>
            </p:nvSpPr>
            <p:spPr bwMode="auto">
              <a:xfrm>
                <a:off x="1330" y="3577"/>
                <a:ext cx="238" cy="79"/>
              </a:xfrm>
              <a:custGeom>
                <a:avLst/>
                <a:gdLst>
                  <a:gd name="T0" fmla="*/ 0 w 475"/>
                  <a:gd name="T1" fmla="*/ 2 h 158"/>
                  <a:gd name="T2" fmla="*/ 1 w 475"/>
                  <a:gd name="T3" fmla="*/ 2 h 158"/>
                  <a:gd name="T4" fmla="*/ 1 w 475"/>
                  <a:gd name="T5" fmla="*/ 1 h 158"/>
                  <a:gd name="T6" fmla="*/ 2 w 475"/>
                  <a:gd name="T7" fmla="*/ 1 h 158"/>
                  <a:gd name="T8" fmla="*/ 3 w 475"/>
                  <a:gd name="T9" fmla="*/ 1 h 158"/>
                  <a:gd name="T10" fmla="*/ 4 w 475"/>
                  <a:gd name="T11" fmla="*/ 1 h 158"/>
                  <a:gd name="T12" fmla="*/ 5 w 475"/>
                  <a:gd name="T13" fmla="*/ 1 h 158"/>
                  <a:gd name="T14" fmla="*/ 6 w 475"/>
                  <a:gd name="T15" fmla="*/ 0 h 158"/>
                  <a:gd name="T16" fmla="*/ 6 w 475"/>
                  <a:gd name="T17" fmla="*/ 1 h 158"/>
                  <a:gd name="T18" fmla="*/ 7 w 475"/>
                  <a:gd name="T19" fmla="*/ 1 h 158"/>
                  <a:gd name="T20" fmla="*/ 8 w 475"/>
                  <a:gd name="T21" fmla="*/ 1 h 158"/>
                  <a:gd name="T22" fmla="*/ 7 w 475"/>
                  <a:gd name="T23" fmla="*/ 2 h 158"/>
                  <a:gd name="T24" fmla="*/ 7 w 475"/>
                  <a:gd name="T25" fmla="*/ 1 h 158"/>
                  <a:gd name="T26" fmla="*/ 6 w 475"/>
                  <a:gd name="T27" fmla="*/ 1 h 158"/>
                  <a:gd name="T28" fmla="*/ 5 w 475"/>
                  <a:gd name="T29" fmla="*/ 1 h 158"/>
                  <a:gd name="T30" fmla="*/ 4 w 475"/>
                  <a:gd name="T31" fmla="*/ 1 h 158"/>
                  <a:gd name="T32" fmla="*/ 4 w 475"/>
                  <a:gd name="T33" fmla="*/ 1 h 158"/>
                  <a:gd name="T34" fmla="*/ 3 w 475"/>
                  <a:gd name="T35" fmla="*/ 2 h 158"/>
                  <a:gd name="T36" fmla="*/ 2 w 475"/>
                  <a:gd name="T37" fmla="*/ 2 h 158"/>
                  <a:gd name="T38" fmla="*/ 2 w 475"/>
                  <a:gd name="T39" fmla="*/ 2 h 158"/>
                  <a:gd name="T40" fmla="*/ 2 w 475"/>
                  <a:gd name="T41" fmla="*/ 2 h 158"/>
                  <a:gd name="T42" fmla="*/ 1 w 475"/>
                  <a:gd name="T43" fmla="*/ 3 h 158"/>
                  <a:gd name="T44" fmla="*/ 1 w 475"/>
                  <a:gd name="T45" fmla="*/ 3 h 158"/>
                  <a:gd name="T46" fmla="*/ 1 w 475"/>
                  <a:gd name="T47" fmla="*/ 3 h 158"/>
                  <a:gd name="T48" fmla="*/ 0 w 475"/>
                  <a:gd name="T49" fmla="*/ 2 h 158"/>
                  <a:gd name="T50" fmla="*/ 0 w 475"/>
                  <a:gd name="T51" fmla="*/ 2 h 15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75" h="158">
                    <a:moveTo>
                      <a:pt x="0" y="126"/>
                    </a:moveTo>
                    <a:lnTo>
                      <a:pt x="25" y="94"/>
                    </a:lnTo>
                    <a:lnTo>
                      <a:pt x="63" y="64"/>
                    </a:lnTo>
                    <a:lnTo>
                      <a:pt x="112" y="41"/>
                    </a:lnTo>
                    <a:lnTo>
                      <a:pt x="162" y="20"/>
                    </a:lnTo>
                    <a:lnTo>
                      <a:pt x="218" y="8"/>
                    </a:lnTo>
                    <a:lnTo>
                      <a:pt x="268" y="2"/>
                    </a:lnTo>
                    <a:lnTo>
                      <a:pt x="325" y="0"/>
                    </a:lnTo>
                    <a:lnTo>
                      <a:pt x="369" y="2"/>
                    </a:lnTo>
                    <a:lnTo>
                      <a:pt x="410" y="8"/>
                    </a:lnTo>
                    <a:lnTo>
                      <a:pt x="475" y="26"/>
                    </a:lnTo>
                    <a:lnTo>
                      <a:pt x="445" y="73"/>
                    </a:lnTo>
                    <a:lnTo>
                      <a:pt x="396" y="56"/>
                    </a:lnTo>
                    <a:lnTo>
                      <a:pt x="339" y="51"/>
                    </a:lnTo>
                    <a:lnTo>
                      <a:pt x="290" y="49"/>
                    </a:lnTo>
                    <a:lnTo>
                      <a:pt x="245" y="51"/>
                    </a:lnTo>
                    <a:lnTo>
                      <a:pt x="193" y="60"/>
                    </a:lnTo>
                    <a:lnTo>
                      <a:pt x="157" y="70"/>
                    </a:lnTo>
                    <a:lnTo>
                      <a:pt x="124" y="84"/>
                    </a:lnTo>
                    <a:lnTo>
                      <a:pt x="94" y="103"/>
                    </a:lnTo>
                    <a:lnTo>
                      <a:pt x="65" y="122"/>
                    </a:lnTo>
                    <a:lnTo>
                      <a:pt x="41" y="144"/>
                    </a:lnTo>
                    <a:lnTo>
                      <a:pt x="23" y="158"/>
                    </a:lnTo>
                    <a:lnTo>
                      <a:pt x="10" y="149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2" name="Freeform 154"/>
              <p:cNvSpPr>
                <a:spLocks/>
              </p:cNvSpPr>
              <p:nvPr/>
            </p:nvSpPr>
            <p:spPr bwMode="auto">
              <a:xfrm>
                <a:off x="1599" y="3851"/>
                <a:ext cx="135" cy="42"/>
              </a:xfrm>
              <a:custGeom>
                <a:avLst/>
                <a:gdLst>
                  <a:gd name="T0" fmla="*/ 1 w 271"/>
                  <a:gd name="T1" fmla="*/ 0 h 83"/>
                  <a:gd name="T2" fmla="*/ 1 w 271"/>
                  <a:gd name="T3" fmla="*/ 0 h 83"/>
                  <a:gd name="T4" fmla="*/ 0 w 271"/>
                  <a:gd name="T5" fmla="*/ 1 h 83"/>
                  <a:gd name="T6" fmla="*/ 0 w 271"/>
                  <a:gd name="T7" fmla="*/ 1 h 83"/>
                  <a:gd name="T8" fmla="*/ 0 w 271"/>
                  <a:gd name="T9" fmla="*/ 1 h 83"/>
                  <a:gd name="T10" fmla="*/ 0 w 271"/>
                  <a:gd name="T11" fmla="*/ 2 h 83"/>
                  <a:gd name="T12" fmla="*/ 0 w 271"/>
                  <a:gd name="T13" fmla="*/ 2 h 83"/>
                  <a:gd name="T14" fmla="*/ 1 w 271"/>
                  <a:gd name="T15" fmla="*/ 2 h 83"/>
                  <a:gd name="T16" fmla="*/ 1 w 271"/>
                  <a:gd name="T17" fmla="*/ 2 h 83"/>
                  <a:gd name="T18" fmla="*/ 2 w 271"/>
                  <a:gd name="T19" fmla="*/ 2 h 83"/>
                  <a:gd name="T20" fmla="*/ 3 w 271"/>
                  <a:gd name="T21" fmla="*/ 1 h 83"/>
                  <a:gd name="T22" fmla="*/ 4 w 271"/>
                  <a:gd name="T23" fmla="*/ 1 h 83"/>
                  <a:gd name="T24" fmla="*/ 4 w 271"/>
                  <a:gd name="T25" fmla="*/ 1 h 83"/>
                  <a:gd name="T26" fmla="*/ 4 w 271"/>
                  <a:gd name="T27" fmla="*/ 1 h 83"/>
                  <a:gd name="T28" fmla="*/ 3 w 271"/>
                  <a:gd name="T29" fmla="*/ 1 h 83"/>
                  <a:gd name="T30" fmla="*/ 2 w 271"/>
                  <a:gd name="T31" fmla="*/ 1 h 83"/>
                  <a:gd name="T32" fmla="*/ 2 w 271"/>
                  <a:gd name="T33" fmla="*/ 1 h 83"/>
                  <a:gd name="T34" fmla="*/ 1 w 271"/>
                  <a:gd name="T35" fmla="*/ 1 h 83"/>
                  <a:gd name="T36" fmla="*/ 1 w 271"/>
                  <a:gd name="T37" fmla="*/ 1 h 83"/>
                  <a:gd name="T38" fmla="*/ 0 w 271"/>
                  <a:gd name="T39" fmla="*/ 1 h 83"/>
                  <a:gd name="T40" fmla="*/ 1 w 271"/>
                  <a:gd name="T41" fmla="*/ 1 h 83"/>
                  <a:gd name="T42" fmla="*/ 1 w 271"/>
                  <a:gd name="T43" fmla="*/ 0 h 83"/>
                  <a:gd name="T44" fmla="*/ 1 w 271"/>
                  <a:gd name="T45" fmla="*/ 0 h 8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71" h="83">
                    <a:moveTo>
                      <a:pt x="102" y="0"/>
                    </a:moveTo>
                    <a:lnTo>
                      <a:pt x="71" y="0"/>
                    </a:lnTo>
                    <a:lnTo>
                      <a:pt x="35" y="20"/>
                    </a:lnTo>
                    <a:lnTo>
                      <a:pt x="11" y="33"/>
                    </a:lnTo>
                    <a:lnTo>
                      <a:pt x="0" y="56"/>
                    </a:lnTo>
                    <a:lnTo>
                      <a:pt x="11" y="71"/>
                    </a:lnTo>
                    <a:lnTo>
                      <a:pt x="35" y="80"/>
                    </a:lnTo>
                    <a:lnTo>
                      <a:pt x="66" y="83"/>
                    </a:lnTo>
                    <a:lnTo>
                      <a:pt x="114" y="80"/>
                    </a:lnTo>
                    <a:lnTo>
                      <a:pt x="162" y="74"/>
                    </a:lnTo>
                    <a:lnTo>
                      <a:pt x="224" y="60"/>
                    </a:lnTo>
                    <a:lnTo>
                      <a:pt x="262" y="41"/>
                    </a:lnTo>
                    <a:lnTo>
                      <a:pt x="271" y="20"/>
                    </a:lnTo>
                    <a:lnTo>
                      <a:pt x="265" y="3"/>
                    </a:lnTo>
                    <a:lnTo>
                      <a:pt x="233" y="20"/>
                    </a:lnTo>
                    <a:lnTo>
                      <a:pt x="179" y="30"/>
                    </a:lnTo>
                    <a:lnTo>
                      <a:pt x="135" y="45"/>
                    </a:lnTo>
                    <a:lnTo>
                      <a:pt x="103" y="53"/>
                    </a:lnTo>
                    <a:lnTo>
                      <a:pt x="71" y="50"/>
                    </a:lnTo>
                    <a:lnTo>
                      <a:pt x="50" y="45"/>
                    </a:lnTo>
                    <a:lnTo>
                      <a:pt x="71" y="27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3" name="Freeform 155"/>
              <p:cNvSpPr>
                <a:spLocks/>
              </p:cNvSpPr>
              <p:nvPr/>
            </p:nvSpPr>
            <p:spPr bwMode="auto">
              <a:xfrm>
                <a:off x="1737" y="3823"/>
                <a:ext cx="457" cy="89"/>
              </a:xfrm>
              <a:custGeom>
                <a:avLst/>
                <a:gdLst>
                  <a:gd name="T0" fmla="*/ 0 w 915"/>
                  <a:gd name="T1" fmla="*/ 1 h 177"/>
                  <a:gd name="T2" fmla="*/ 1 w 915"/>
                  <a:gd name="T3" fmla="*/ 1 h 177"/>
                  <a:gd name="T4" fmla="*/ 2 w 915"/>
                  <a:gd name="T5" fmla="*/ 1 h 177"/>
                  <a:gd name="T6" fmla="*/ 3 w 915"/>
                  <a:gd name="T7" fmla="*/ 1 h 177"/>
                  <a:gd name="T8" fmla="*/ 4 w 915"/>
                  <a:gd name="T9" fmla="*/ 0 h 177"/>
                  <a:gd name="T10" fmla="*/ 5 w 915"/>
                  <a:gd name="T11" fmla="*/ 0 h 177"/>
                  <a:gd name="T12" fmla="*/ 6 w 915"/>
                  <a:gd name="T13" fmla="*/ 1 h 177"/>
                  <a:gd name="T14" fmla="*/ 7 w 915"/>
                  <a:gd name="T15" fmla="*/ 1 h 177"/>
                  <a:gd name="T16" fmla="*/ 8 w 915"/>
                  <a:gd name="T17" fmla="*/ 1 h 177"/>
                  <a:gd name="T18" fmla="*/ 10 w 915"/>
                  <a:gd name="T19" fmla="*/ 1 h 177"/>
                  <a:gd name="T20" fmla="*/ 10 w 915"/>
                  <a:gd name="T21" fmla="*/ 1 h 177"/>
                  <a:gd name="T22" fmla="*/ 11 w 915"/>
                  <a:gd name="T23" fmla="*/ 1 h 177"/>
                  <a:gd name="T24" fmla="*/ 12 w 915"/>
                  <a:gd name="T25" fmla="*/ 2 h 177"/>
                  <a:gd name="T26" fmla="*/ 13 w 915"/>
                  <a:gd name="T27" fmla="*/ 2 h 177"/>
                  <a:gd name="T28" fmla="*/ 14 w 915"/>
                  <a:gd name="T29" fmla="*/ 2 h 177"/>
                  <a:gd name="T30" fmla="*/ 14 w 915"/>
                  <a:gd name="T31" fmla="*/ 2 h 177"/>
                  <a:gd name="T32" fmla="*/ 14 w 915"/>
                  <a:gd name="T33" fmla="*/ 3 h 177"/>
                  <a:gd name="T34" fmla="*/ 13 w 915"/>
                  <a:gd name="T35" fmla="*/ 3 h 177"/>
                  <a:gd name="T36" fmla="*/ 11 w 915"/>
                  <a:gd name="T37" fmla="*/ 3 h 177"/>
                  <a:gd name="T38" fmla="*/ 10 w 915"/>
                  <a:gd name="T39" fmla="*/ 3 h 177"/>
                  <a:gd name="T40" fmla="*/ 10 w 915"/>
                  <a:gd name="T41" fmla="*/ 3 h 177"/>
                  <a:gd name="T42" fmla="*/ 9 w 915"/>
                  <a:gd name="T43" fmla="*/ 3 h 177"/>
                  <a:gd name="T44" fmla="*/ 8 w 915"/>
                  <a:gd name="T45" fmla="*/ 3 h 177"/>
                  <a:gd name="T46" fmla="*/ 7 w 915"/>
                  <a:gd name="T47" fmla="*/ 3 h 177"/>
                  <a:gd name="T48" fmla="*/ 5 w 915"/>
                  <a:gd name="T49" fmla="*/ 3 h 177"/>
                  <a:gd name="T50" fmla="*/ 4 w 915"/>
                  <a:gd name="T51" fmla="*/ 3 h 177"/>
                  <a:gd name="T52" fmla="*/ 2 w 915"/>
                  <a:gd name="T53" fmla="*/ 2 h 177"/>
                  <a:gd name="T54" fmla="*/ 2 w 915"/>
                  <a:gd name="T55" fmla="*/ 2 h 177"/>
                  <a:gd name="T56" fmla="*/ 1 w 915"/>
                  <a:gd name="T57" fmla="*/ 2 h 177"/>
                  <a:gd name="T58" fmla="*/ 0 w 915"/>
                  <a:gd name="T59" fmla="*/ 2 h 177"/>
                  <a:gd name="T60" fmla="*/ 0 w 915"/>
                  <a:gd name="T61" fmla="*/ 2 h 177"/>
                  <a:gd name="T62" fmla="*/ 0 w 915"/>
                  <a:gd name="T63" fmla="*/ 2 h 177"/>
                  <a:gd name="T64" fmla="*/ 0 w 915"/>
                  <a:gd name="T65" fmla="*/ 1 h 177"/>
                  <a:gd name="T66" fmla="*/ 0 w 915"/>
                  <a:gd name="T67" fmla="*/ 1 h 17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915" h="177">
                    <a:moveTo>
                      <a:pt x="3" y="45"/>
                    </a:moveTo>
                    <a:lnTo>
                      <a:pt x="74" y="27"/>
                    </a:lnTo>
                    <a:lnTo>
                      <a:pt x="166" y="12"/>
                    </a:lnTo>
                    <a:lnTo>
                      <a:pt x="237" y="6"/>
                    </a:lnTo>
                    <a:lnTo>
                      <a:pt x="313" y="0"/>
                    </a:lnTo>
                    <a:lnTo>
                      <a:pt x="369" y="0"/>
                    </a:lnTo>
                    <a:lnTo>
                      <a:pt x="408" y="18"/>
                    </a:lnTo>
                    <a:lnTo>
                      <a:pt x="464" y="18"/>
                    </a:lnTo>
                    <a:lnTo>
                      <a:pt x="553" y="15"/>
                    </a:lnTo>
                    <a:lnTo>
                      <a:pt x="655" y="21"/>
                    </a:lnTo>
                    <a:lnTo>
                      <a:pt x="700" y="27"/>
                    </a:lnTo>
                    <a:lnTo>
                      <a:pt x="735" y="48"/>
                    </a:lnTo>
                    <a:lnTo>
                      <a:pt x="780" y="66"/>
                    </a:lnTo>
                    <a:lnTo>
                      <a:pt x="854" y="81"/>
                    </a:lnTo>
                    <a:lnTo>
                      <a:pt x="904" y="94"/>
                    </a:lnTo>
                    <a:lnTo>
                      <a:pt x="915" y="119"/>
                    </a:lnTo>
                    <a:lnTo>
                      <a:pt x="901" y="139"/>
                    </a:lnTo>
                    <a:lnTo>
                      <a:pt x="851" y="145"/>
                    </a:lnTo>
                    <a:lnTo>
                      <a:pt x="765" y="147"/>
                    </a:lnTo>
                    <a:lnTo>
                      <a:pt x="697" y="154"/>
                    </a:lnTo>
                    <a:lnTo>
                      <a:pt x="667" y="165"/>
                    </a:lnTo>
                    <a:lnTo>
                      <a:pt x="621" y="177"/>
                    </a:lnTo>
                    <a:lnTo>
                      <a:pt x="564" y="174"/>
                    </a:lnTo>
                    <a:lnTo>
                      <a:pt x="479" y="162"/>
                    </a:lnTo>
                    <a:lnTo>
                      <a:pt x="355" y="150"/>
                    </a:lnTo>
                    <a:lnTo>
                      <a:pt x="268" y="130"/>
                    </a:lnTo>
                    <a:lnTo>
                      <a:pt x="178" y="101"/>
                    </a:lnTo>
                    <a:lnTo>
                      <a:pt x="143" y="91"/>
                    </a:lnTo>
                    <a:lnTo>
                      <a:pt x="83" y="97"/>
                    </a:lnTo>
                    <a:lnTo>
                      <a:pt x="33" y="100"/>
                    </a:lnTo>
                    <a:lnTo>
                      <a:pt x="7" y="83"/>
                    </a:lnTo>
                    <a:lnTo>
                      <a:pt x="0" y="68"/>
                    </a:lnTo>
                    <a:lnTo>
                      <a:pt x="3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4" name="Freeform 156"/>
              <p:cNvSpPr>
                <a:spLocks/>
              </p:cNvSpPr>
              <p:nvPr/>
            </p:nvSpPr>
            <p:spPr bwMode="auto">
              <a:xfrm>
                <a:off x="1149" y="3718"/>
                <a:ext cx="306" cy="248"/>
              </a:xfrm>
              <a:custGeom>
                <a:avLst/>
                <a:gdLst>
                  <a:gd name="T0" fmla="*/ 8 w 613"/>
                  <a:gd name="T1" fmla="*/ 8 h 495"/>
                  <a:gd name="T2" fmla="*/ 8 w 613"/>
                  <a:gd name="T3" fmla="*/ 7 h 495"/>
                  <a:gd name="T4" fmla="*/ 8 w 613"/>
                  <a:gd name="T5" fmla="*/ 7 h 495"/>
                  <a:gd name="T6" fmla="*/ 8 w 613"/>
                  <a:gd name="T7" fmla="*/ 6 h 495"/>
                  <a:gd name="T8" fmla="*/ 8 w 613"/>
                  <a:gd name="T9" fmla="*/ 5 h 495"/>
                  <a:gd name="T10" fmla="*/ 8 w 613"/>
                  <a:gd name="T11" fmla="*/ 5 h 495"/>
                  <a:gd name="T12" fmla="*/ 8 w 613"/>
                  <a:gd name="T13" fmla="*/ 4 h 495"/>
                  <a:gd name="T14" fmla="*/ 8 w 613"/>
                  <a:gd name="T15" fmla="*/ 3 h 495"/>
                  <a:gd name="T16" fmla="*/ 8 w 613"/>
                  <a:gd name="T17" fmla="*/ 3 h 495"/>
                  <a:gd name="T18" fmla="*/ 8 w 613"/>
                  <a:gd name="T19" fmla="*/ 3 h 495"/>
                  <a:gd name="T20" fmla="*/ 7 w 613"/>
                  <a:gd name="T21" fmla="*/ 3 h 495"/>
                  <a:gd name="T22" fmla="*/ 6 w 613"/>
                  <a:gd name="T23" fmla="*/ 3 h 495"/>
                  <a:gd name="T24" fmla="*/ 5 w 613"/>
                  <a:gd name="T25" fmla="*/ 3 h 495"/>
                  <a:gd name="T26" fmla="*/ 4 w 613"/>
                  <a:gd name="T27" fmla="*/ 2 h 495"/>
                  <a:gd name="T28" fmla="*/ 3 w 613"/>
                  <a:gd name="T29" fmla="*/ 2 h 495"/>
                  <a:gd name="T30" fmla="*/ 2 w 613"/>
                  <a:gd name="T31" fmla="*/ 1 h 495"/>
                  <a:gd name="T32" fmla="*/ 2 w 613"/>
                  <a:gd name="T33" fmla="*/ 2 h 495"/>
                  <a:gd name="T34" fmla="*/ 1 w 613"/>
                  <a:gd name="T35" fmla="*/ 3 h 495"/>
                  <a:gd name="T36" fmla="*/ 1 w 613"/>
                  <a:gd name="T37" fmla="*/ 4 h 495"/>
                  <a:gd name="T38" fmla="*/ 1 w 613"/>
                  <a:gd name="T39" fmla="*/ 4 h 495"/>
                  <a:gd name="T40" fmla="*/ 0 w 613"/>
                  <a:gd name="T41" fmla="*/ 5 h 495"/>
                  <a:gd name="T42" fmla="*/ 0 w 613"/>
                  <a:gd name="T43" fmla="*/ 5 h 495"/>
                  <a:gd name="T44" fmla="*/ 0 w 613"/>
                  <a:gd name="T45" fmla="*/ 5 h 495"/>
                  <a:gd name="T46" fmla="*/ 0 w 613"/>
                  <a:gd name="T47" fmla="*/ 5 h 495"/>
                  <a:gd name="T48" fmla="*/ 0 w 613"/>
                  <a:gd name="T49" fmla="*/ 4 h 495"/>
                  <a:gd name="T50" fmla="*/ 1 w 613"/>
                  <a:gd name="T51" fmla="*/ 3 h 495"/>
                  <a:gd name="T52" fmla="*/ 1 w 613"/>
                  <a:gd name="T53" fmla="*/ 3 h 495"/>
                  <a:gd name="T54" fmla="*/ 1 w 613"/>
                  <a:gd name="T55" fmla="*/ 2 h 495"/>
                  <a:gd name="T56" fmla="*/ 2 w 613"/>
                  <a:gd name="T57" fmla="*/ 1 h 495"/>
                  <a:gd name="T58" fmla="*/ 2 w 613"/>
                  <a:gd name="T59" fmla="*/ 1 h 495"/>
                  <a:gd name="T60" fmla="*/ 2 w 613"/>
                  <a:gd name="T61" fmla="*/ 0 h 495"/>
                  <a:gd name="T62" fmla="*/ 2 w 613"/>
                  <a:gd name="T63" fmla="*/ 1 h 495"/>
                  <a:gd name="T64" fmla="*/ 3 w 613"/>
                  <a:gd name="T65" fmla="*/ 1 h 495"/>
                  <a:gd name="T66" fmla="*/ 4 w 613"/>
                  <a:gd name="T67" fmla="*/ 2 h 495"/>
                  <a:gd name="T68" fmla="*/ 4 w 613"/>
                  <a:gd name="T69" fmla="*/ 2 h 495"/>
                  <a:gd name="T70" fmla="*/ 5 w 613"/>
                  <a:gd name="T71" fmla="*/ 2 h 495"/>
                  <a:gd name="T72" fmla="*/ 6 w 613"/>
                  <a:gd name="T73" fmla="*/ 2 h 495"/>
                  <a:gd name="T74" fmla="*/ 7 w 613"/>
                  <a:gd name="T75" fmla="*/ 2 h 495"/>
                  <a:gd name="T76" fmla="*/ 8 w 613"/>
                  <a:gd name="T77" fmla="*/ 2 h 495"/>
                  <a:gd name="T78" fmla="*/ 8 w 613"/>
                  <a:gd name="T79" fmla="*/ 2 h 495"/>
                  <a:gd name="T80" fmla="*/ 9 w 613"/>
                  <a:gd name="T81" fmla="*/ 2 h 495"/>
                  <a:gd name="T82" fmla="*/ 9 w 613"/>
                  <a:gd name="T83" fmla="*/ 2 h 495"/>
                  <a:gd name="T84" fmla="*/ 9 w 613"/>
                  <a:gd name="T85" fmla="*/ 3 h 495"/>
                  <a:gd name="T86" fmla="*/ 9 w 613"/>
                  <a:gd name="T87" fmla="*/ 3 h 495"/>
                  <a:gd name="T88" fmla="*/ 9 w 613"/>
                  <a:gd name="T89" fmla="*/ 4 h 495"/>
                  <a:gd name="T90" fmla="*/ 9 w 613"/>
                  <a:gd name="T91" fmla="*/ 5 h 495"/>
                  <a:gd name="T92" fmla="*/ 9 w 613"/>
                  <a:gd name="T93" fmla="*/ 5 h 495"/>
                  <a:gd name="T94" fmla="*/ 9 w 613"/>
                  <a:gd name="T95" fmla="*/ 6 h 495"/>
                  <a:gd name="T96" fmla="*/ 9 w 613"/>
                  <a:gd name="T97" fmla="*/ 6 h 495"/>
                  <a:gd name="T98" fmla="*/ 9 w 613"/>
                  <a:gd name="T99" fmla="*/ 7 h 495"/>
                  <a:gd name="T100" fmla="*/ 9 w 613"/>
                  <a:gd name="T101" fmla="*/ 8 h 495"/>
                  <a:gd name="T102" fmla="*/ 9 w 613"/>
                  <a:gd name="T103" fmla="*/ 8 h 495"/>
                  <a:gd name="T104" fmla="*/ 8 w 613"/>
                  <a:gd name="T105" fmla="*/ 8 h 495"/>
                  <a:gd name="T106" fmla="*/ 8 w 613"/>
                  <a:gd name="T107" fmla="*/ 8 h 49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613" h="495">
                    <a:moveTo>
                      <a:pt x="569" y="475"/>
                    </a:moveTo>
                    <a:lnTo>
                      <a:pt x="572" y="430"/>
                    </a:lnTo>
                    <a:lnTo>
                      <a:pt x="562" y="392"/>
                    </a:lnTo>
                    <a:lnTo>
                      <a:pt x="546" y="348"/>
                    </a:lnTo>
                    <a:lnTo>
                      <a:pt x="536" y="313"/>
                    </a:lnTo>
                    <a:lnTo>
                      <a:pt x="536" y="277"/>
                    </a:lnTo>
                    <a:lnTo>
                      <a:pt x="546" y="232"/>
                    </a:lnTo>
                    <a:lnTo>
                      <a:pt x="559" y="191"/>
                    </a:lnTo>
                    <a:lnTo>
                      <a:pt x="564" y="168"/>
                    </a:lnTo>
                    <a:lnTo>
                      <a:pt x="519" y="171"/>
                    </a:lnTo>
                    <a:lnTo>
                      <a:pt x="463" y="168"/>
                    </a:lnTo>
                    <a:lnTo>
                      <a:pt x="397" y="156"/>
                    </a:lnTo>
                    <a:lnTo>
                      <a:pt x="339" y="138"/>
                    </a:lnTo>
                    <a:lnTo>
                      <a:pt x="279" y="113"/>
                    </a:lnTo>
                    <a:lnTo>
                      <a:pt x="227" y="85"/>
                    </a:lnTo>
                    <a:lnTo>
                      <a:pt x="173" y="53"/>
                    </a:lnTo>
                    <a:lnTo>
                      <a:pt x="147" y="103"/>
                    </a:lnTo>
                    <a:lnTo>
                      <a:pt x="127" y="151"/>
                    </a:lnTo>
                    <a:lnTo>
                      <a:pt x="99" y="201"/>
                    </a:lnTo>
                    <a:lnTo>
                      <a:pt x="76" y="242"/>
                    </a:lnTo>
                    <a:lnTo>
                      <a:pt x="53" y="275"/>
                    </a:lnTo>
                    <a:lnTo>
                      <a:pt x="35" y="309"/>
                    </a:lnTo>
                    <a:lnTo>
                      <a:pt x="11" y="298"/>
                    </a:lnTo>
                    <a:lnTo>
                      <a:pt x="0" y="270"/>
                    </a:lnTo>
                    <a:lnTo>
                      <a:pt x="31" y="232"/>
                    </a:lnTo>
                    <a:lnTo>
                      <a:pt x="67" y="177"/>
                    </a:lnTo>
                    <a:lnTo>
                      <a:pt x="94" y="130"/>
                    </a:lnTo>
                    <a:lnTo>
                      <a:pt x="117" y="85"/>
                    </a:lnTo>
                    <a:lnTo>
                      <a:pt x="132" y="39"/>
                    </a:lnTo>
                    <a:lnTo>
                      <a:pt x="138" y="9"/>
                    </a:lnTo>
                    <a:lnTo>
                      <a:pt x="157" y="0"/>
                    </a:lnTo>
                    <a:lnTo>
                      <a:pt x="185" y="12"/>
                    </a:lnTo>
                    <a:lnTo>
                      <a:pt x="233" y="42"/>
                    </a:lnTo>
                    <a:lnTo>
                      <a:pt x="274" y="68"/>
                    </a:lnTo>
                    <a:lnTo>
                      <a:pt x="319" y="88"/>
                    </a:lnTo>
                    <a:lnTo>
                      <a:pt x="365" y="103"/>
                    </a:lnTo>
                    <a:lnTo>
                      <a:pt x="410" y="113"/>
                    </a:lnTo>
                    <a:lnTo>
                      <a:pt x="468" y="121"/>
                    </a:lnTo>
                    <a:lnTo>
                      <a:pt x="521" y="121"/>
                    </a:lnTo>
                    <a:lnTo>
                      <a:pt x="569" y="113"/>
                    </a:lnTo>
                    <a:lnTo>
                      <a:pt x="598" y="110"/>
                    </a:lnTo>
                    <a:lnTo>
                      <a:pt x="613" y="121"/>
                    </a:lnTo>
                    <a:lnTo>
                      <a:pt x="613" y="141"/>
                    </a:lnTo>
                    <a:lnTo>
                      <a:pt x="598" y="177"/>
                    </a:lnTo>
                    <a:lnTo>
                      <a:pt x="587" y="239"/>
                    </a:lnTo>
                    <a:lnTo>
                      <a:pt x="581" y="272"/>
                    </a:lnTo>
                    <a:lnTo>
                      <a:pt x="577" y="309"/>
                    </a:lnTo>
                    <a:lnTo>
                      <a:pt x="584" y="344"/>
                    </a:lnTo>
                    <a:lnTo>
                      <a:pt x="598" y="383"/>
                    </a:lnTo>
                    <a:lnTo>
                      <a:pt x="604" y="422"/>
                    </a:lnTo>
                    <a:lnTo>
                      <a:pt x="595" y="465"/>
                    </a:lnTo>
                    <a:lnTo>
                      <a:pt x="577" y="495"/>
                    </a:lnTo>
                    <a:lnTo>
                      <a:pt x="569" y="4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5" name="Freeform 157"/>
              <p:cNvSpPr>
                <a:spLocks/>
              </p:cNvSpPr>
              <p:nvPr/>
            </p:nvSpPr>
            <p:spPr bwMode="auto">
              <a:xfrm>
                <a:off x="886" y="3669"/>
                <a:ext cx="86" cy="82"/>
              </a:xfrm>
              <a:custGeom>
                <a:avLst/>
                <a:gdLst>
                  <a:gd name="T0" fmla="*/ 3 w 171"/>
                  <a:gd name="T1" fmla="*/ 0 h 165"/>
                  <a:gd name="T2" fmla="*/ 2 w 171"/>
                  <a:gd name="T3" fmla="*/ 0 h 165"/>
                  <a:gd name="T4" fmla="*/ 2 w 171"/>
                  <a:gd name="T5" fmla="*/ 0 h 165"/>
                  <a:gd name="T6" fmla="*/ 1 w 171"/>
                  <a:gd name="T7" fmla="*/ 0 h 165"/>
                  <a:gd name="T8" fmla="*/ 1 w 171"/>
                  <a:gd name="T9" fmla="*/ 0 h 165"/>
                  <a:gd name="T10" fmla="*/ 1 w 171"/>
                  <a:gd name="T11" fmla="*/ 0 h 165"/>
                  <a:gd name="T12" fmla="*/ 0 w 171"/>
                  <a:gd name="T13" fmla="*/ 1 h 165"/>
                  <a:gd name="T14" fmla="*/ 0 w 171"/>
                  <a:gd name="T15" fmla="*/ 1 h 165"/>
                  <a:gd name="T16" fmla="*/ 1 w 171"/>
                  <a:gd name="T17" fmla="*/ 1 h 165"/>
                  <a:gd name="T18" fmla="*/ 1 w 171"/>
                  <a:gd name="T19" fmla="*/ 2 h 165"/>
                  <a:gd name="T20" fmla="*/ 1 w 171"/>
                  <a:gd name="T21" fmla="*/ 2 h 165"/>
                  <a:gd name="T22" fmla="*/ 2 w 171"/>
                  <a:gd name="T23" fmla="*/ 2 h 165"/>
                  <a:gd name="T24" fmla="*/ 2 w 171"/>
                  <a:gd name="T25" fmla="*/ 2 h 165"/>
                  <a:gd name="T26" fmla="*/ 2 w 171"/>
                  <a:gd name="T27" fmla="*/ 2 h 165"/>
                  <a:gd name="T28" fmla="*/ 3 w 171"/>
                  <a:gd name="T29" fmla="*/ 2 h 165"/>
                  <a:gd name="T30" fmla="*/ 3 w 171"/>
                  <a:gd name="T31" fmla="*/ 2 h 165"/>
                  <a:gd name="T32" fmla="*/ 3 w 171"/>
                  <a:gd name="T33" fmla="*/ 1 h 165"/>
                  <a:gd name="T34" fmla="*/ 3 w 171"/>
                  <a:gd name="T35" fmla="*/ 1 h 165"/>
                  <a:gd name="T36" fmla="*/ 3 w 171"/>
                  <a:gd name="T37" fmla="*/ 0 h 165"/>
                  <a:gd name="T38" fmla="*/ 3 w 171"/>
                  <a:gd name="T39" fmla="*/ 0 h 165"/>
                  <a:gd name="T40" fmla="*/ 2 w 171"/>
                  <a:gd name="T41" fmla="*/ 0 h 165"/>
                  <a:gd name="T42" fmla="*/ 2 w 171"/>
                  <a:gd name="T43" fmla="*/ 1 h 165"/>
                  <a:gd name="T44" fmla="*/ 2 w 171"/>
                  <a:gd name="T45" fmla="*/ 1 h 165"/>
                  <a:gd name="T46" fmla="*/ 2 w 171"/>
                  <a:gd name="T47" fmla="*/ 1 h 165"/>
                  <a:gd name="T48" fmla="*/ 2 w 171"/>
                  <a:gd name="T49" fmla="*/ 1 h 165"/>
                  <a:gd name="T50" fmla="*/ 2 w 171"/>
                  <a:gd name="T51" fmla="*/ 1 h 165"/>
                  <a:gd name="T52" fmla="*/ 1 w 171"/>
                  <a:gd name="T53" fmla="*/ 1 h 165"/>
                  <a:gd name="T54" fmla="*/ 1 w 171"/>
                  <a:gd name="T55" fmla="*/ 1 h 165"/>
                  <a:gd name="T56" fmla="*/ 1 w 171"/>
                  <a:gd name="T57" fmla="*/ 0 h 165"/>
                  <a:gd name="T58" fmla="*/ 2 w 171"/>
                  <a:gd name="T59" fmla="*/ 0 h 165"/>
                  <a:gd name="T60" fmla="*/ 2 w 171"/>
                  <a:gd name="T61" fmla="*/ 0 h 165"/>
                  <a:gd name="T62" fmla="*/ 2 w 171"/>
                  <a:gd name="T63" fmla="*/ 0 h 165"/>
                  <a:gd name="T64" fmla="*/ 3 w 171"/>
                  <a:gd name="T65" fmla="*/ 0 h 165"/>
                  <a:gd name="T66" fmla="*/ 3 w 171"/>
                  <a:gd name="T67" fmla="*/ 0 h 1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71" h="165">
                    <a:moveTo>
                      <a:pt x="132" y="23"/>
                    </a:moveTo>
                    <a:lnTo>
                      <a:pt x="117" y="6"/>
                    </a:lnTo>
                    <a:lnTo>
                      <a:pt x="85" y="0"/>
                    </a:lnTo>
                    <a:lnTo>
                      <a:pt x="58" y="6"/>
                    </a:lnTo>
                    <a:lnTo>
                      <a:pt x="30" y="21"/>
                    </a:lnTo>
                    <a:lnTo>
                      <a:pt x="11" y="44"/>
                    </a:lnTo>
                    <a:lnTo>
                      <a:pt x="0" y="64"/>
                    </a:lnTo>
                    <a:lnTo>
                      <a:pt x="0" y="89"/>
                    </a:lnTo>
                    <a:lnTo>
                      <a:pt x="11" y="112"/>
                    </a:lnTo>
                    <a:lnTo>
                      <a:pt x="25" y="132"/>
                    </a:lnTo>
                    <a:lnTo>
                      <a:pt x="40" y="150"/>
                    </a:lnTo>
                    <a:lnTo>
                      <a:pt x="73" y="162"/>
                    </a:lnTo>
                    <a:lnTo>
                      <a:pt x="96" y="165"/>
                    </a:lnTo>
                    <a:lnTo>
                      <a:pt x="121" y="159"/>
                    </a:lnTo>
                    <a:lnTo>
                      <a:pt x="141" y="150"/>
                    </a:lnTo>
                    <a:lnTo>
                      <a:pt x="162" y="138"/>
                    </a:lnTo>
                    <a:lnTo>
                      <a:pt x="171" y="112"/>
                    </a:lnTo>
                    <a:lnTo>
                      <a:pt x="170" y="82"/>
                    </a:lnTo>
                    <a:lnTo>
                      <a:pt x="156" y="61"/>
                    </a:lnTo>
                    <a:lnTo>
                      <a:pt x="141" y="51"/>
                    </a:lnTo>
                    <a:lnTo>
                      <a:pt x="121" y="56"/>
                    </a:lnTo>
                    <a:lnTo>
                      <a:pt x="126" y="82"/>
                    </a:lnTo>
                    <a:lnTo>
                      <a:pt x="123" y="104"/>
                    </a:lnTo>
                    <a:lnTo>
                      <a:pt x="111" y="120"/>
                    </a:lnTo>
                    <a:lnTo>
                      <a:pt x="81" y="124"/>
                    </a:lnTo>
                    <a:lnTo>
                      <a:pt x="65" y="117"/>
                    </a:lnTo>
                    <a:lnTo>
                      <a:pt x="58" y="102"/>
                    </a:lnTo>
                    <a:lnTo>
                      <a:pt x="55" y="79"/>
                    </a:lnTo>
                    <a:lnTo>
                      <a:pt x="61" y="61"/>
                    </a:lnTo>
                    <a:lnTo>
                      <a:pt x="79" y="48"/>
                    </a:lnTo>
                    <a:lnTo>
                      <a:pt x="96" y="46"/>
                    </a:lnTo>
                    <a:lnTo>
                      <a:pt x="121" y="41"/>
                    </a:lnTo>
                    <a:lnTo>
                      <a:pt x="13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6" name="Freeform 158"/>
              <p:cNvSpPr>
                <a:spLocks/>
              </p:cNvSpPr>
              <p:nvPr/>
            </p:nvSpPr>
            <p:spPr bwMode="auto">
              <a:xfrm>
                <a:off x="890" y="3639"/>
                <a:ext cx="141" cy="151"/>
              </a:xfrm>
              <a:custGeom>
                <a:avLst/>
                <a:gdLst>
                  <a:gd name="T0" fmla="*/ 1 w 280"/>
                  <a:gd name="T1" fmla="*/ 0 h 304"/>
                  <a:gd name="T2" fmla="*/ 2 w 280"/>
                  <a:gd name="T3" fmla="*/ 0 h 304"/>
                  <a:gd name="T4" fmla="*/ 2 w 280"/>
                  <a:gd name="T5" fmla="*/ 0 h 304"/>
                  <a:gd name="T6" fmla="*/ 3 w 280"/>
                  <a:gd name="T7" fmla="*/ 0 h 304"/>
                  <a:gd name="T8" fmla="*/ 3 w 280"/>
                  <a:gd name="T9" fmla="*/ 0 h 304"/>
                  <a:gd name="T10" fmla="*/ 4 w 280"/>
                  <a:gd name="T11" fmla="*/ 0 h 304"/>
                  <a:gd name="T12" fmla="*/ 4 w 280"/>
                  <a:gd name="T13" fmla="*/ 0 h 304"/>
                  <a:gd name="T14" fmla="*/ 4 w 280"/>
                  <a:gd name="T15" fmla="*/ 0 h 304"/>
                  <a:gd name="T16" fmla="*/ 4 w 280"/>
                  <a:gd name="T17" fmla="*/ 0 h 304"/>
                  <a:gd name="T18" fmla="*/ 5 w 280"/>
                  <a:gd name="T19" fmla="*/ 1 h 304"/>
                  <a:gd name="T20" fmla="*/ 5 w 280"/>
                  <a:gd name="T21" fmla="*/ 1 h 304"/>
                  <a:gd name="T22" fmla="*/ 5 w 280"/>
                  <a:gd name="T23" fmla="*/ 2 h 304"/>
                  <a:gd name="T24" fmla="*/ 5 w 280"/>
                  <a:gd name="T25" fmla="*/ 2 h 304"/>
                  <a:gd name="T26" fmla="*/ 5 w 280"/>
                  <a:gd name="T27" fmla="*/ 2 h 304"/>
                  <a:gd name="T28" fmla="*/ 5 w 280"/>
                  <a:gd name="T29" fmla="*/ 3 h 304"/>
                  <a:gd name="T30" fmla="*/ 5 w 280"/>
                  <a:gd name="T31" fmla="*/ 3 h 304"/>
                  <a:gd name="T32" fmla="*/ 4 w 280"/>
                  <a:gd name="T33" fmla="*/ 4 h 304"/>
                  <a:gd name="T34" fmla="*/ 4 w 280"/>
                  <a:gd name="T35" fmla="*/ 4 h 304"/>
                  <a:gd name="T36" fmla="*/ 3 w 280"/>
                  <a:gd name="T37" fmla="*/ 4 h 304"/>
                  <a:gd name="T38" fmla="*/ 3 w 280"/>
                  <a:gd name="T39" fmla="*/ 4 h 304"/>
                  <a:gd name="T40" fmla="*/ 3 w 280"/>
                  <a:gd name="T41" fmla="*/ 4 h 304"/>
                  <a:gd name="T42" fmla="*/ 2 w 280"/>
                  <a:gd name="T43" fmla="*/ 4 h 304"/>
                  <a:gd name="T44" fmla="*/ 2 w 280"/>
                  <a:gd name="T45" fmla="*/ 4 h 304"/>
                  <a:gd name="T46" fmla="*/ 1 w 280"/>
                  <a:gd name="T47" fmla="*/ 4 h 304"/>
                  <a:gd name="T48" fmla="*/ 1 w 280"/>
                  <a:gd name="T49" fmla="*/ 3 h 304"/>
                  <a:gd name="T50" fmla="*/ 1 w 280"/>
                  <a:gd name="T51" fmla="*/ 3 h 304"/>
                  <a:gd name="T52" fmla="*/ 0 w 280"/>
                  <a:gd name="T53" fmla="*/ 3 h 304"/>
                  <a:gd name="T54" fmla="*/ 0 w 280"/>
                  <a:gd name="T55" fmla="*/ 2 h 304"/>
                  <a:gd name="T56" fmla="*/ 1 w 280"/>
                  <a:gd name="T57" fmla="*/ 2 h 304"/>
                  <a:gd name="T58" fmla="*/ 1 w 280"/>
                  <a:gd name="T59" fmla="*/ 3 h 304"/>
                  <a:gd name="T60" fmla="*/ 2 w 280"/>
                  <a:gd name="T61" fmla="*/ 3 h 304"/>
                  <a:gd name="T62" fmla="*/ 2 w 280"/>
                  <a:gd name="T63" fmla="*/ 3 h 304"/>
                  <a:gd name="T64" fmla="*/ 2 w 280"/>
                  <a:gd name="T65" fmla="*/ 3 h 304"/>
                  <a:gd name="T66" fmla="*/ 3 w 280"/>
                  <a:gd name="T67" fmla="*/ 3 h 304"/>
                  <a:gd name="T68" fmla="*/ 3 w 280"/>
                  <a:gd name="T69" fmla="*/ 3 h 304"/>
                  <a:gd name="T70" fmla="*/ 3 w 280"/>
                  <a:gd name="T71" fmla="*/ 3 h 304"/>
                  <a:gd name="T72" fmla="*/ 4 w 280"/>
                  <a:gd name="T73" fmla="*/ 2 h 304"/>
                  <a:gd name="T74" fmla="*/ 4 w 280"/>
                  <a:gd name="T75" fmla="*/ 2 h 304"/>
                  <a:gd name="T76" fmla="*/ 4 w 280"/>
                  <a:gd name="T77" fmla="*/ 2 h 304"/>
                  <a:gd name="T78" fmla="*/ 4 w 280"/>
                  <a:gd name="T79" fmla="*/ 1 h 304"/>
                  <a:gd name="T80" fmla="*/ 4 w 280"/>
                  <a:gd name="T81" fmla="*/ 1 h 304"/>
                  <a:gd name="T82" fmla="*/ 4 w 280"/>
                  <a:gd name="T83" fmla="*/ 1 h 304"/>
                  <a:gd name="T84" fmla="*/ 3 w 280"/>
                  <a:gd name="T85" fmla="*/ 0 h 304"/>
                  <a:gd name="T86" fmla="*/ 3 w 280"/>
                  <a:gd name="T87" fmla="*/ 0 h 304"/>
                  <a:gd name="T88" fmla="*/ 2 w 280"/>
                  <a:gd name="T89" fmla="*/ 0 h 304"/>
                  <a:gd name="T90" fmla="*/ 2 w 280"/>
                  <a:gd name="T91" fmla="*/ 0 h 304"/>
                  <a:gd name="T92" fmla="*/ 2 w 280"/>
                  <a:gd name="T93" fmla="*/ 0 h 304"/>
                  <a:gd name="T94" fmla="*/ 1 w 280"/>
                  <a:gd name="T95" fmla="*/ 0 h 304"/>
                  <a:gd name="T96" fmla="*/ 1 w 280"/>
                  <a:gd name="T97" fmla="*/ 0 h 304"/>
                  <a:gd name="T98" fmla="*/ 1 w 280"/>
                  <a:gd name="T99" fmla="*/ 0 h 304"/>
                  <a:gd name="T100" fmla="*/ 1 w 280"/>
                  <a:gd name="T101" fmla="*/ 0 h 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80" h="304">
                    <a:moveTo>
                      <a:pt x="27" y="40"/>
                    </a:moveTo>
                    <a:lnTo>
                      <a:pt x="71" y="15"/>
                    </a:lnTo>
                    <a:lnTo>
                      <a:pt x="95" y="4"/>
                    </a:lnTo>
                    <a:lnTo>
                      <a:pt x="136" y="0"/>
                    </a:lnTo>
                    <a:lnTo>
                      <a:pt x="163" y="2"/>
                    </a:lnTo>
                    <a:lnTo>
                      <a:pt x="194" y="15"/>
                    </a:lnTo>
                    <a:lnTo>
                      <a:pt x="215" y="25"/>
                    </a:lnTo>
                    <a:lnTo>
                      <a:pt x="233" y="45"/>
                    </a:lnTo>
                    <a:lnTo>
                      <a:pt x="245" y="60"/>
                    </a:lnTo>
                    <a:lnTo>
                      <a:pt x="260" y="81"/>
                    </a:lnTo>
                    <a:lnTo>
                      <a:pt x="265" y="104"/>
                    </a:lnTo>
                    <a:lnTo>
                      <a:pt x="277" y="131"/>
                    </a:lnTo>
                    <a:lnTo>
                      <a:pt x="280" y="157"/>
                    </a:lnTo>
                    <a:lnTo>
                      <a:pt x="272" y="187"/>
                    </a:lnTo>
                    <a:lnTo>
                      <a:pt x="262" y="222"/>
                    </a:lnTo>
                    <a:lnTo>
                      <a:pt x="260" y="243"/>
                    </a:lnTo>
                    <a:lnTo>
                      <a:pt x="245" y="266"/>
                    </a:lnTo>
                    <a:lnTo>
                      <a:pt x="212" y="286"/>
                    </a:lnTo>
                    <a:lnTo>
                      <a:pt x="184" y="298"/>
                    </a:lnTo>
                    <a:lnTo>
                      <a:pt x="163" y="304"/>
                    </a:lnTo>
                    <a:lnTo>
                      <a:pt x="139" y="304"/>
                    </a:lnTo>
                    <a:lnTo>
                      <a:pt x="110" y="298"/>
                    </a:lnTo>
                    <a:lnTo>
                      <a:pt x="80" y="290"/>
                    </a:lnTo>
                    <a:lnTo>
                      <a:pt x="53" y="273"/>
                    </a:lnTo>
                    <a:lnTo>
                      <a:pt x="22" y="252"/>
                    </a:lnTo>
                    <a:lnTo>
                      <a:pt x="5" y="233"/>
                    </a:lnTo>
                    <a:lnTo>
                      <a:pt x="0" y="213"/>
                    </a:lnTo>
                    <a:lnTo>
                      <a:pt x="0" y="192"/>
                    </a:lnTo>
                    <a:lnTo>
                      <a:pt x="12" y="166"/>
                    </a:lnTo>
                    <a:lnTo>
                      <a:pt x="53" y="202"/>
                    </a:lnTo>
                    <a:lnTo>
                      <a:pt x="65" y="233"/>
                    </a:lnTo>
                    <a:lnTo>
                      <a:pt x="92" y="251"/>
                    </a:lnTo>
                    <a:lnTo>
                      <a:pt x="124" y="255"/>
                    </a:lnTo>
                    <a:lnTo>
                      <a:pt x="144" y="251"/>
                    </a:lnTo>
                    <a:lnTo>
                      <a:pt x="169" y="236"/>
                    </a:lnTo>
                    <a:lnTo>
                      <a:pt x="184" y="213"/>
                    </a:lnTo>
                    <a:lnTo>
                      <a:pt x="204" y="192"/>
                    </a:lnTo>
                    <a:lnTo>
                      <a:pt x="215" y="162"/>
                    </a:lnTo>
                    <a:lnTo>
                      <a:pt x="219" y="142"/>
                    </a:lnTo>
                    <a:lnTo>
                      <a:pt x="219" y="116"/>
                    </a:lnTo>
                    <a:lnTo>
                      <a:pt x="215" y="96"/>
                    </a:lnTo>
                    <a:lnTo>
                      <a:pt x="192" y="71"/>
                    </a:lnTo>
                    <a:lnTo>
                      <a:pt x="162" y="51"/>
                    </a:lnTo>
                    <a:lnTo>
                      <a:pt x="139" y="42"/>
                    </a:lnTo>
                    <a:lnTo>
                      <a:pt x="118" y="37"/>
                    </a:lnTo>
                    <a:lnTo>
                      <a:pt x="95" y="42"/>
                    </a:lnTo>
                    <a:lnTo>
                      <a:pt x="73" y="53"/>
                    </a:lnTo>
                    <a:lnTo>
                      <a:pt x="56" y="60"/>
                    </a:lnTo>
                    <a:lnTo>
                      <a:pt x="38" y="57"/>
                    </a:lnTo>
                    <a:lnTo>
                      <a:pt x="27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7" name="Freeform 159"/>
              <p:cNvSpPr>
                <a:spLocks/>
              </p:cNvSpPr>
              <p:nvPr/>
            </p:nvSpPr>
            <p:spPr bwMode="auto">
              <a:xfrm>
                <a:off x="821" y="3751"/>
                <a:ext cx="583" cy="261"/>
              </a:xfrm>
              <a:custGeom>
                <a:avLst/>
                <a:gdLst>
                  <a:gd name="T0" fmla="*/ 1 w 1166"/>
                  <a:gd name="T1" fmla="*/ 8 h 521"/>
                  <a:gd name="T2" fmla="*/ 3 w 1166"/>
                  <a:gd name="T3" fmla="*/ 8 h 521"/>
                  <a:gd name="T4" fmla="*/ 5 w 1166"/>
                  <a:gd name="T5" fmla="*/ 8 h 521"/>
                  <a:gd name="T6" fmla="*/ 7 w 1166"/>
                  <a:gd name="T7" fmla="*/ 8 h 521"/>
                  <a:gd name="T8" fmla="*/ 9 w 1166"/>
                  <a:gd name="T9" fmla="*/ 7 h 521"/>
                  <a:gd name="T10" fmla="*/ 11 w 1166"/>
                  <a:gd name="T11" fmla="*/ 7 h 521"/>
                  <a:gd name="T12" fmla="*/ 11 w 1166"/>
                  <a:gd name="T13" fmla="*/ 7 h 521"/>
                  <a:gd name="T14" fmla="*/ 9 w 1166"/>
                  <a:gd name="T15" fmla="*/ 4 h 521"/>
                  <a:gd name="T16" fmla="*/ 7 w 1166"/>
                  <a:gd name="T17" fmla="*/ 2 h 521"/>
                  <a:gd name="T18" fmla="*/ 6 w 1166"/>
                  <a:gd name="T19" fmla="*/ 0 h 521"/>
                  <a:gd name="T20" fmla="*/ 10 w 1166"/>
                  <a:gd name="T21" fmla="*/ 4 h 521"/>
                  <a:gd name="T22" fmla="*/ 11 w 1166"/>
                  <a:gd name="T23" fmla="*/ 5 h 521"/>
                  <a:gd name="T24" fmla="*/ 12 w 1166"/>
                  <a:gd name="T25" fmla="*/ 7 h 521"/>
                  <a:gd name="T26" fmla="*/ 12 w 1166"/>
                  <a:gd name="T27" fmla="*/ 7 h 521"/>
                  <a:gd name="T28" fmla="*/ 13 w 1166"/>
                  <a:gd name="T29" fmla="*/ 6 h 521"/>
                  <a:gd name="T30" fmla="*/ 12 w 1166"/>
                  <a:gd name="T31" fmla="*/ 5 h 521"/>
                  <a:gd name="T32" fmla="*/ 11 w 1166"/>
                  <a:gd name="T33" fmla="*/ 5 h 521"/>
                  <a:gd name="T34" fmla="*/ 11 w 1166"/>
                  <a:gd name="T35" fmla="*/ 4 h 521"/>
                  <a:gd name="T36" fmla="*/ 12 w 1166"/>
                  <a:gd name="T37" fmla="*/ 4 h 521"/>
                  <a:gd name="T38" fmla="*/ 14 w 1166"/>
                  <a:gd name="T39" fmla="*/ 5 h 521"/>
                  <a:gd name="T40" fmla="*/ 15 w 1166"/>
                  <a:gd name="T41" fmla="*/ 6 h 521"/>
                  <a:gd name="T42" fmla="*/ 17 w 1166"/>
                  <a:gd name="T43" fmla="*/ 6 h 521"/>
                  <a:gd name="T44" fmla="*/ 18 w 1166"/>
                  <a:gd name="T45" fmla="*/ 6 h 521"/>
                  <a:gd name="T46" fmla="*/ 19 w 1166"/>
                  <a:gd name="T47" fmla="*/ 6 h 521"/>
                  <a:gd name="T48" fmla="*/ 18 w 1166"/>
                  <a:gd name="T49" fmla="*/ 7 h 521"/>
                  <a:gd name="T50" fmla="*/ 17 w 1166"/>
                  <a:gd name="T51" fmla="*/ 7 h 521"/>
                  <a:gd name="T52" fmla="*/ 16 w 1166"/>
                  <a:gd name="T53" fmla="*/ 7 h 521"/>
                  <a:gd name="T54" fmla="*/ 15 w 1166"/>
                  <a:gd name="T55" fmla="*/ 7 h 521"/>
                  <a:gd name="T56" fmla="*/ 14 w 1166"/>
                  <a:gd name="T57" fmla="*/ 7 h 521"/>
                  <a:gd name="T58" fmla="*/ 13 w 1166"/>
                  <a:gd name="T59" fmla="*/ 7 h 521"/>
                  <a:gd name="T60" fmla="*/ 12 w 1166"/>
                  <a:gd name="T61" fmla="*/ 8 h 521"/>
                  <a:gd name="T62" fmla="*/ 10 w 1166"/>
                  <a:gd name="T63" fmla="*/ 8 h 521"/>
                  <a:gd name="T64" fmla="*/ 8 w 1166"/>
                  <a:gd name="T65" fmla="*/ 8 h 521"/>
                  <a:gd name="T66" fmla="*/ 5 w 1166"/>
                  <a:gd name="T67" fmla="*/ 9 h 521"/>
                  <a:gd name="T68" fmla="*/ 3 w 1166"/>
                  <a:gd name="T69" fmla="*/ 9 h 521"/>
                  <a:gd name="T70" fmla="*/ 1 w 1166"/>
                  <a:gd name="T71" fmla="*/ 8 h 521"/>
                  <a:gd name="T72" fmla="*/ 1 w 1166"/>
                  <a:gd name="T73" fmla="*/ 8 h 521"/>
                  <a:gd name="T74" fmla="*/ 1 w 1166"/>
                  <a:gd name="T75" fmla="*/ 8 h 521"/>
                  <a:gd name="T76" fmla="*/ 1 w 1166"/>
                  <a:gd name="T77" fmla="*/ 8 h 52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166" h="521">
                    <a:moveTo>
                      <a:pt x="22" y="453"/>
                    </a:moveTo>
                    <a:lnTo>
                      <a:pt x="60" y="468"/>
                    </a:lnTo>
                    <a:lnTo>
                      <a:pt x="106" y="474"/>
                    </a:lnTo>
                    <a:lnTo>
                      <a:pt x="166" y="480"/>
                    </a:lnTo>
                    <a:lnTo>
                      <a:pt x="227" y="475"/>
                    </a:lnTo>
                    <a:lnTo>
                      <a:pt x="305" y="468"/>
                    </a:lnTo>
                    <a:lnTo>
                      <a:pt x="376" y="465"/>
                    </a:lnTo>
                    <a:lnTo>
                      <a:pt x="440" y="456"/>
                    </a:lnTo>
                    <a:lnTo>
                      <a:pt x="512" y="445"/>
                    </a:lnTo>
                    <a:lnTo>
                      <a:pt x="570" y="438"/>
                    </a:lnTo>
                    <a:lnTo>
                      <a:pt x="626" y="433"/>
                    </a:lnTo>
                    <a:lnTo>
                      <a:pt x="685" y="433"/>
                    </a:lnTo>
                    <a:lnTo>
                      <a:pt x="717" y="438"/>
                    </a:lnTo>
                    <a:lnTo>
                      <a:pt x="700" y="404"/>
                    </a:lnTo>
                    <a:lnTo>
                      <a:pt x="649" y="342"/>
                    </a:lnTo>
                    <a:lnTo>
                      <a:pt x="566" y="256"/>
                    </a:lnTo>
                    <a:lnTo>
                      <a:pt x="487" y="174"/>
                    </a:lnTo>
                    <a:lnTo>
                      <a:pt x="414" y="101"/>
                    </a:lnTo>
                    <a:lnTo>
                      <a:pt x="363" y="35"/>
                    </a:lnTo>
                    <a:lnTo>
                      <a:pt x="384" y="0"/>
                    </a:lnTo>
                    <a:lnTo>
                      <a:pt x="414" y="33"/>
                    </a:lnTo>
                    <a:lnTo>
                      <a:pt x="585" y="215"/>
                    </a:lnTo>
                    <a:lnTo>
                      <a:pt x="632" y="263"/>
                    </a:lnTo>
                    <a:lnTo>
                      <a:pt x="671" y="309"/>
                    </a:lnTo>
                    <a:lnTo>
                      <a:pt x="705" y="347"/>
                    </a:lnTo>
                    <a:lnTo>
                      <a:pt x="730" y="385"/>
                    </a:lnTo>
                    <a:lnTo>
                      <a:pt x="747" y="422"/>
                    </a:lnTo>
                    <a:lnTo>
                      <a:pt x="762" y="397"/>
                    </a:lnTo>
                    <a:lnTo>
                      <a:pt x="780" y="362"/>
                    </a:lnTo>
                    <a:lnTo>
                      <a:pt x="791" y="332"/>
                    </a:lnTo>
                    <a:lnTo>
                      <a:pt x="794" y="309"/>
                    </a:lnTo>
                    <a:lnTo>
                      <a:pt x="747" y="286"/>
                    </a:lnTo>
                    <a:lnTo>
                      <a:pt x="712" y="268"/>
                    </a:lnTo>
                    <a:lnTo>
                      <a:pt x="679" y="263"/>
                    </a:lnTo>
                    <a:lnTo>
                      <a:pt x="652" y="241"/>
                    </a:lnTo>
                    <a:lnTo>
                      <a:pt x="652" y="225"/>
                    </a:lnTo>
                    <a:lnTo>
                      <a:pt x="682" y="223"/>
                    </a:lnTo>
                    <a:lnTo>
                      <a:pt x="747" y="241"/>
                    </a:lnTo>
                    <a:lnTo>
                      <a:pt x="808" y="268"/>
                    </a:lnTo>
                    <a:lnTo>
                      <a:pt x="862" y="295"/>
                    </a:lnTo>
                    <a:lnTo>
                      <a:pt x="906" y="318"/>
                    </a:lnTo>
                    <a:lnTo>
                      <a:pt x="953" y="336"/>
                    </a:lnTo>
                    <a:lnTo>
                      <a:pt x="985" y="350"/>
                    </a:lnTo>
                    <a:lnTo>
                      <a:pt x="1041" y="362"/>
                    </a:lnTo>
                    <a:lnTo>
                      <a:pt x="1077" y="362"/>
                    </a:lnTo>
                    <a:lnTo>
                      <a:pt x="1116" y="354"/>
                    </a:lnTo>
                    <a:lnTo>
                      <a:pt x="1151" y="347"/>
                    </a:lnTo>
                    <a:lnTo>
                      <a:pt x="1166" y="357"/>
                    </a:lnTo>
                    <a:lnTo>
                      <a:pt x="1151" y="374"/>
                    </a:lnTo>
                    <a:lnTo>
                      <a:pt x="1122" y="395"/>
                    </a:lnTo>
                    <a:lnTo>
                      <a:pt x="1083" y="407"/>
                    </a:lnTo>
                    <a:lnTo>
                      <a:pt x="1056" y="410"/>
                    </a:lnTo>
                    <a:lnTo>
                      <a:pt x="1021" y="403"/>
                    </a:lnTo>
                    <a:lnTo>
                      <a:pt x="975" y="389"/>
                    </a:lnTo>
                    <a:lnTo>
                      <a:pt x="954" y="380"/>
                    </a:lnTo>
                    <a:lnTo>
                      <a:pt x="939" y="385"/>
                    </a:lnTo>
                    <a:lnTo>
                      <a:pt x="921" y="397"/>
                    </a:lnTo>
                    <a:lnTo>
                      <a:pt x="866" y="400"/>
                    </a:lnTo>
                    <a:lnTo>
                      <a:pt x="821" y="407"/>
                    </a:lnTo>
                    <a:lnTo>
                      <a:pt x="791" y="415"/>
                    </a:lnTo>
                    <a:lnTo>
                      <a:pt x="773" y="440"/>
                    </a:lnTo>
                    <a:lnTo>
                      <a:pt x="738" y="483"/>
                    </a:lnTo>
                    <a:lnTo>
                      <a:pt x="712" y="483"/>
                    </a:lnTo>
                    <a:lnTo>
                      <a:pt x="632" y="483"/>
                    </a:lnTo>
                    <a:lnTo>
                      <a:pt x="561" y="489"/>
                    </a:lnTo>
                    <a:lnTo>
                      <a:pt x="475" y="501"/>
                    </a:lnTo>
                    <a:lnTo>
                      <a:pt x="378" y="509"/>
                    </a:lnTo>
                    <a:lnTo>
                      <a:pt x="308" y="516"/>
                    </a:lnTo>
                    <a:lnTo>
                      <a:pt x="230" y="521"/>
                    </a:lnTo>
                    <a:lnTo>
                      <a:pt x="144" y="519"/>
                    </a:lnTo>
                    <a:lnTo>
                      <a:pt x="93" y="510"/>
                    </a:lnTo>
                    <a:lnTo>
                      <a:pt x="60" y="504"/>
                    </a:lnTo>
                    <a:lnTo>
                      <a:pt x="27" y="495"/>
                    </a:lnTo>
                    <a:lnTo>
                      <a:pt x="4" y="480"/>
                    </a:lnTo>
                    <a:lnTo>
                      <a:pt x="0" y="463"/>
                    </a:lnTo>
                    <a:lnTo>
                      <a:pt x="4" y="451"/>
                    </a:lnTo>
                    <a:lnTo>
                      <a:pt x="22" y="4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8" name="Freeform 160"/>
              <p:cNvSpPr>
                <a:spLocks/>
              </p:cNvSpPr>
              <p:nvPr/>
            </p:nvSpPr>
            <p:spPr bwMode="auto">
              <a:xfrm>
                <a:off x="480" y="3769"/>
                <a:ext cx="428" cy="326"/>
              </a:xfrm>
              <a:custGeom>
                <a:avLst/>
                <a:gdLst>
                  <a:gd name="T0" fmla="*/ 13 w 856"/>
                  <a:gd name="T1" fmla="*/ 0 h 654"/>
                  <a:gd name="T2" fmla="*/ 12 w 856"/>
                  <a:gd name="T3" fmla="*/ 2 h 654"/>
                  <a:gd name="T4" fmla="*/ 11 w 856"/>
                  <a:gd name="T5" fmla="*/ 4 h 654"/>
                  <a:gd name="T6" fmla="*/ 10 w 856"/>
                  <a:gd name="T7" fmla="*/ 5 h 654"/>
                  <a:gd name="T8" fmla="*/ 10 w 856"/>
                  <a:gd name="T9" fmla="*/ 6 h 654"/>
                  <a:gd name="T10" fmla="*/ 8 w 856"/>
                  <a:gd name="T11" fmla="*/ 8 h 654"/>
                  <a:gd name="T12" fmla="*/ 7 w 856"/>
                  <a:gd name="T13" fmla="*/ 9 h 654"/>
                  <a:gd name="T14" fmla="*/ 7 w 856"/>
                  <a:gd name="T15" fmla="*/ 9 h 654"/>
                  <a:gd name="T16" fmla="*/ 7 w 856"/>
                  <a:gd name="T17" fmla="*/ 9 h 654"/>
                  <a:gd name="T18" fmla="*/ 5 w 856"/>
                  <a:gd name="T19" fmla="*/ 9 h 654"/>
                  <a:gd name="T20" fmla="*/ 4 w 856"/>
                  <a:gd name="T21" fmla="*/ 8 h 654"/>
                  <a:gd name="T22" fmla="*/ 3 w 856"/>
                  <a:gd name="T23" fmla="*/ 7 h 654"/>
                  <a:gd name="T24" fmla="*/ 2 w 856"/>
                  <a:gd name="T25" fmla="*/ 6 h 654"/>
                  <a:gd name="T26" fmla="*/ 1 w 856"/>
                  <a:gd name="T27" fmla="*/ 6 h 654"/>
                  <a:gd name="T28" fmla="*/ 2 w 856"/>
                  <a:gd name="T29" fmla="*/ 5 h 654"/>
                  <a:gd name="T30" fmla="*/ 4 w 856"/>
                  <a:gd name="T31" fmla="*/ 5 h 654"/>
                  <a:gd name="T32" fmla="*/ 6 w 856"/>
                  <a:gd name="T33" fmla="*/ 4 h 654"/>
                  <a:gd name="T34" fmla="*/ 6 w 856"/>
                  <a:gd name="T35" fmla="*/ 3 h 654"/>
                  <a:gd name="T36" fmla="*/ 6 w 856"/>
                  <a:gd name="T37" fmla="*/ 2 h 654"/>
                  <a:gd name="T38" fmla="*/ 5 w 856"/>
                  <a:gd name="T39" fmla="*/ 2 h 654"/>
                  <a:gd name="T40" fmla="*/ 5 w 856"/>
                  <a:gd name="T41" fmla="*/ 3 h 654"/>
                  <a:gd name="T42" fmla="*/ 4 w 856"/>
                  <a:gd name="T43" fmla="*/ 4 h 654"/>
                  <a:gd name="T44" fmla="*/ 2 w 856"/>
                  <a:gd name="T45" fmla="*/ 5 h 654"/>
                  <a:gd name="T46" fmla="*/ 1 w 856"/>
                  <a:gd name="T47" fmla="*/ 6 h 654"/>
                  <a:gd name="T48" fmla="*/ 1 w 856"/>
                  <a:gd name="T49" fmla="*/ 6 h 654"/>
                  <a:gd name="T50" fmla="*/ 1 w 856"/>
                  <a:gd name="T51" fmla="*/ 6 h 654"/>
                  <a:gd name="T52" fmla="*/ 2 w 856"/>
                  <a:gd name="T53" fmla="*/ 7 h 654"/>
                  <a:gd name="T54" fmla="*/ 3 w 856"/>
                  <a:gd name="T55" fmla="*/ 8 h 654"/>
                  <a:gd name="T56" fmla="*/ 4 w 856"/>
                  <a:gd name="T57" fmla="*/ 9 h 654"/>
                  <a:gd name="T58" fmla="*/ 5 w 856"/>
                  <a:gd name="T59" fmla="*/ 10 h 654"/>
                  <a:gd name="T60" fmla="*/ 7 w 856"/>
                  <a:gd name="T61" fmla="*/ 10 h 654"/>
                  <a:gd name="T62" fmla="*/ 8 w 856"/>
                  <a:gd name="T63" fmla="*/ 9 h 654"/>
                  <a:gd name="T64" fmla="*/ 10 w 856"/>
                  <a:gd name="T65" fmla="*/ 8 h 654"/>
                  <a:gd name="T66" fmla="*/ 11 w 856"/>
                  <a:gd name="T67" fmla="*/ 8 h 654"/>
                  <a:gd name="T68" fmla="*/ 11 w 856"/>
                  <a:gd name="T69" fmla="*/ 8 h 654"/>
                  <a:gd name="T70" fmla="*/ 11 w 856"/>
                  <a:gd name="T71" fmla="*/ 7 h 654"/>
                  <a:gd name="T72" fmla="*/ 10 w 856"/>
                  <a:gd name="T73" fmla="*/ 7 h 654"/>
                  <a:gd name="T74" fmla="*/ 11 w 856"/>
                  <a:gd name="T75" fmla="*/ 6 h 654"/>
                  <a:gd name="T76" fmla="*/ 11 w 856"/>
                  <a:gd name="T77" fmla="*/ 5 h 654"/>
                  <a:gd name="T78" fmla="*/ 12 w 856"/>
                  <a:gd name="T79" fmla="*/ 4 h 654"/>
                  <a:gd name="T80" fmla="*/ 13 w 856"/>
                  <a:gd name="T81" fmla="*/ 1 h 654"/>
                  <a:gd name="T82" fmla="*/ 14 w 856"/>
                  <a:gd name="T83" fmla="*/ 0 h 6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856" h="654">
                    <a:moveTo>
                      <a:pt x="833" y="0"/>
                    </a:moveTo>
                    <a:lnTo>
                      <a:pt x="806" y="21"/>
                    </a:lnTo>
                    <a:lnTo>
                      <a:pt x="772" y="79"/>
                    </a:lnTo>
                    <a:lnTo>
                      <a:pt x="735" y="157"/>
                    </a:lnTo>
                    <a:lnTo>
                      <a:pt x="702" y="224"/>
                    </a:lnTo>
                    <a:lnTo>
                      <a:pt x="671" y="294"/>
                    </a:lnTo>
                    <a:lnTo>
                      <a:pt x="648" y="339"/>
                    </a:lnTo>
                    <a:lnTo>
                      <a:pt x="636" y="360"/>
                    </a:lnTo>
                    <a:lnTo>
                      <a:pt x="621" y="395"/>
                    </a:lnTo>
                    <a:lnTo>
                      <a:pt x="583" y="439"/>
                    </a:lnTo>
                    <a:lnTo>
                      <a:pt x="529" y="492"/>
                    </a:lnTo>
                    <a:lnTo>
                      <a:pt x="471" y="545"/>
                    </a:lnTo>
                    <a:lnTo>
                      <a:pt x="426" y="582"/>
                    </a:lnTo>
                    <a:lnTo>
                      <a:pt x="399" y="598"/>
                    </a:lnTo>
                    <a:lnTo>
                      <a:pt x="376" y="598"/>
                    </a:lnTo>
                    <a:lnTo>
                      <a:pt x="385" y="616"/>
                    </a:lnTo>
                    <a:lnTo>
                      <a:pt x="414" y="618"/>
                    </a:lnTo>
                    <a:lnTo>
                      <a:pt x="393" y="628"/>
                    </a:lnTo>
                    <a:lnTo>
                      <a:pt x="361" y="622"/>
                    </a:lnTo>
                    <a:lnTo>
                      <a:pt x="317" y="605"/>
                    </a:lnTo>
                    <a:lnTo>
                      <a:pt x="267" y="578"/>
                    </a:lnTo>
                    <a:lnTo>
                      <a:pt x="222" y="534"/>
                    </a:lnTo>
                    <a:lnTo>
                      <a:pt x="186" y="504"/>
                    </a:lnTo>
                    <a:lnTo>
                      <a:pt x="161" y="474"/>
                    </a:lnTo>
                    <a:lnTo>
                      <a:pt x="140" y="454"/>
                    </a:lnTo>
                    <a:lnTo>
                      <a:pt x="110" y="433"/>
                    </a:lnTo>
                    <a:lnTo>
                      <a:pt x="65" y="410"/>
                    </a:lnTo>
                    <a:lnTo>
                      <a:pt x="27" y="401"/>
                    </a:lnTo>
                    <a:lnTo>
                      <a:pt x="65" y="387"/>
                    </a:lnTo>
                    <a:lnTo>
                      <a:pt x="121" y="375"/>
                    </a:lnTo>
                    <a:lnTo>
                      <a:pt x="186" y="354"/>
                    </a:lnTo>
                    <a:lnTo>
                      <a:pt x="237" y="331"/>
                    </a:lnTo>
                    <a:lnTo>
                      <a:pt x="279" y="312"/>
                    </a:lnTo>
                    <a:lnTo>
                      <a:pt x="323" y="274"/>
                    </a:lnTo>
                    <a:lnTo>
                      <a:pt x="353" y="236"/>
                    </a:lnTo>
                    <a:lnTo>
                      <a:pt x="373" y="200"/>
                    </a:lnTo>
                    <a:lnTo>
                      <a:pt x="368" y="175"/>
                    </a:lnTo>
                    <a:lnTo>
                      <a:pt x="353" y="160"/>
                    </a:lnTo>
                    <a:lnTo>
                      <a:pt x="328" y="160"/>
                    </a:lnTo>
                    <a:lnTo>
                      <a:pt x="317" y="185"/>
                    </a:lnTo>
                    <a:lnTo>
                      <a:pt x="299" y="218"/>
                    </a:lnTo>
                    <a:lnTo>
                      <a:pt x="275" y="251"/>
                    </a:lnTo>
                    <a:lnTo>
                      <a:pt x="242" y="279"/>
                    </a:lnTo>
                    <a:lnTo>
                      <a:pt x="201" y="304"/>
                    </a:lnTo>
                    <a:lnTo>
                      <a:pt x="140" y="330"/>
                    </a:lnTo>
                    <a:lnTo>
                      <a:pt x="95" y="342"/>
                    </a:lnTo>
                    <a:lnTo>
                      <a:pt x="34" y="369"/>
                    </a:lnTo>
                    <a:lnTo>
                      <a:pt x="10" y="390"/>
                    </a:lnTo>
                    <a:lnTo>
                      <a:pt x="0" y="405"/>
                    </a:lnTo>
                    <a:lnTo>
                      <a:pt x="10" y="424"/>
                    </a:lnTo>
                    <a:lnTo>
                      <a:pt x="19" y="436"/>
                    </a:lnTo>
                    <a:lnTo>
                      <a:pt x="45" y="440"/>
                    </a:lnTo>
                    <a:lnTo>
                      <a:pt x="80" y="460"/>
                    </a:lnTo>
                    <a:lnTo>
                      <a:pt x="105" y="475"/>
                    </a:lnTo>
                    <a:lnTo>
                      <a:pt x="131" y="501"/>
                    </a:lnTo>
                    <a:lnTo>
                      <a:pt x="172" y="542"/>
                    </a:lnTo>
                    <a:lnTo>
                      <a:pt x="211" y="582"/>
                    </a:lnTo>
                    <a:lnTo>
                      <a:pt x="245" y="610"/>
                    </a:lnTo>
                    <a:lnTo>
                      <a:pt x="279" y="633"/>
                    </a:lnTo>
                    <a:lnTo>
                      <a:pt x="317" y="646"/>
                    </a:lnTo>
                    <a:lnTo>
                      <a:pt x="363" y="654"/>
                    </a:lnTo>
                    <a:lnTo>
                      <a:pt x="393" y="654"/>
                    </a:lnTo>
                    <a:lnTo>
                      <a:pt x="438" y="646"/>
                    </a:lnTo>
                    <a:lnTo>
                      <a:pt x="490" y="618"/>
                    </a:lnTo>
                    <a:lnTo>
                      <a:pt x="535" y="587"/>
                    </a:lnTo>
                    <a:lnTo>
                      <a:pt x="577" y="563"/>
                    </a:lnTo>
                    <a:lnTo>
                      <a:pt x="608" y="548"/>
                    </a:lnTo>
                    <a:lnTo>
                      <a:pt x="647" y="531"/>
                    </a:lnTo>
                    <a:lnTo>
                      <a:pt x="671" y="527"/>
                    </a:lnTo>
                    <a:lnTo>
                      <a:pt x="691" y="516"/>
                    </a:lnTo>
                    <a:lnTo>
                      <a:pt x="691" y="494"/>
                    </a:lnTo>
                    <a:lnTo>
                      <a:pt x="679" y="481"/>
                    </a:lnTo>
                    <a:lnTo>
                      <a:pt x="656" y="471"/>
                    </a:lnTo>
                    <a:lnTo>
                      <a:pt x="633" y="459"/>
                    </a:lnTo>
                    <a:lnTo>
                      <a:pt x="633" y="440"/>
                    </a:lnTo>
                    <a:lnTo>
                      <a:pt x="651" y="413"/>
                    </a:lnTo>
                    <a:lnTo>
                      <a:pt x="686" y="375"/>
                    </a:lnTo>
                    <a:lnTo>
                      <a:pt x="691" y="347"/>
                    </a:lnTo>
                    <a:lnTo>
                      <a:pt x="686" y="330"/>
                    </a:lnTo>
                    <a:lnTo>
                      <a:pt x="724" y="281"/>
                    </a:lnTo>
                    <a:lnTo>
                      <a:pt x="777" y="162"/>
                    </a:lnTo>
                    <a:lnTo>
                      <a:pt x="815" y="86"/>
                    </a:lnTo>
                    <a:lnTo>
                      <a:pt x="856" y="13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9" name="Freeform 161"/>
              <p:cNvSpPr>
                <a:spLocks/>
              </p:cNvSpPr>
              <p:nvPr/>
            </p:nvSpPr>
            <p:spPr bwMode="auto">
              <a:xfrm>
                <a:off x="664" y="3828"/>
                <a:ext cx="143" cy="107"/>
              </a:xfrm>
              <a:custGeom>
                <a:avLst/>
                <a:gdLst>
                  <a:gd name="T0" fmla="*/ 1 w 285"/>
                  <a:gd name="T1" fmla="*/ 0 h 215"/>
                  <a:gd name="T2" fmla="*/ 1 w 285"/>
                  <a:gd name="T3" fmla="*/ 0 h 215"/>
                  <a:gd name="T4" fmla="*/ 2 w 285"/>
                  <a:gd name="T5" fmla="*/ 1 h 215"/>
                  <a:gd name="T6" fmla="*/ 3 w 285"/>
                  <a:gd name="T7" fmla="*/ 1 h 215"/>
                  <a:gd name="T8" fmla="*/ 3 w 285"/>
                  <a:gd name="T9" fmla="*/ 1 h 215"/>
                  <a:gd name="T10" fmla="*/ 4 w 285"/>
                  <a:gd name="T11" fmla="*/ 2 h 215"/>
                  <a:gd name="T12" fmla="*/ 4 w 285"/>
                  <a:gd name="T13" fmla="*/ 2 h 215"/>
                  <a:gd name="T14" fmla="*/ 5 w 285"/>
                  <a:gd name="T15" fmla="*/ 3 h 215"/>
                  <a:gd name="T16" fmla="*/ 5 w 285"/>
                  <a:gd name="T17" fmla="*/ 3 h 215"/>
                  <a:gd name="T18" fmla="*/ 4 w 285"/>
                  <a:gd name="T19" fmla="*/ 3 h 215"/>
                  <a:gd name="T20" fmla="*/ 4 w 285"/>
                  <a:gd name="T21" fmla="*/ 3 h 215"/>
                  <a:gd name="T22" fmla="*/ 3 w 285"/>
                  <a:gd name="T23" fmla="*/ 2 h 215"/>
                  <a:gd name="T24" fmla="*/ 2 w 285"/>
                  <a:gd name="T25" fmla="*/ 1 h 215"/>
                  <a:gd name="T26" fmla="*/ 1 w 285"/>
                  <a:gd name="T27" fmla="*/ 1 h 215"/>
                  <a:gd name="T28" fmla="*/ 1 w 285"/>
                  <a:gd name="T29" fmla="*/ 0 h 215"/>
                  <a:gd name="T30" fmla="*/ 0 w 285"/>
                  <a:gd name="T31" fmla="*/ 0 h 215"/>
                  <a:gd name="T32" fmla="*/ 0 w 285"/>
                  <a:gd name="T33" fmla="*/ 0 h 215"/>
                  <a:gd name="T34" fmla="*/ 1 w 285"/>
                  <a:gd name="T35" fmla="*/ 0 h 215"/>
                  <a:gd name="T36" fmla="*/ 1 w 285"/>
                  <a:gd name="T37" fmla="*/ 0 h 215"/>
                  <a:gd name="T38" fmla="*/ 1 w 285"/>
                  <a:gd name="T39" fmla="*/ 0 h 21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5" h="215">
                    <a:moveTo>
                      <a:pt x="31" y="8"/>
                    </a:moveTo>
                    <a:lnTo>
                      <a:pt x="61" y="43"/>
                    </a:lnTo>
                    <a:lnTo>
                      <a:pt x="96" y="84"/>
                    </a:lnTo>
                    <a:lnTo>
                      <a:pt x="129" y="106"/>
                    </a:lnTo>
                    <a:lnTo>
                      <a:pt x="157" y="126"/>
                    </a:lnTo>
                    <a:lnTo>
                      <a:pt x="200" y="155"/>
                    </a:lnTo>
                    <a:lnTo>
                      <a:pt x="253" y="179"/>
                    </a:lnTo>
                    <a:lnTo>
                      <a:pt x="285" y="203"/>
                    </a:lnTo>
                    <a:lnTo>
                      <a:pt x="265" y="212"/>
                    </a:lnTo>
                    <a:lnTo>
                      <a:pt x="235" y="215"/>
                    </a:lnTo>
                    <a:lnTo>
                      <a:pt x="197" y="200"/>
                    </a:lnTo>
                    <a:lnTo>
                      <a:pt x="141" y="170"/>
                    </a:lnTo>
                    <a:lnTo>
                      <a:pt x="81" y="125"/>
                    </a:lnTo>
                    <a:lnTo>
                      <a:pt x="40" y="84"/>
                    </a:lnTo>
                    <a:lnTo>
                      <a:pt x="10" y="61"/>
                    </a:lnTo>
                    <a:lnTo>
                      <a:pt x="0" y="43"/>
                    </a:lnTo>
                    <a:lnTo>
                      <a:pt x="0" y="13"/>
                    </a:lnTo>
                    <a:lnTo>
                      <a:pt x="13" y="0"/>
                    </a:lnTo>
                    <a:lnTo>
                      <a:pt x="31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0" name="Freeform 162"/>
              <p:cNvSpPr>
                <a:spLocks/>
              </p:cNvSpPr>
              <p:nvPr/>
            </p:nvSpPr>
            <p:spPr bwMode="auto">
              <a:xfrm>
                <a:off x="1050" y="3328"/>
                <a:ext cx="138" cy="98"/>
              </a:xfrm>
              <a:custGeom>
                <a:avLst/>
                <a:gdLst>
                  <a:gd name="T0" fmla="*/ 0 w 278"/>
                  <a:gd name="T1" fmla="*/ 1 h 195"/>
                  <a:gd name="T2" fmla="*/ 0 w 278"/>
                  <a:gd name="T3" fmla="*/ 1 h 195"/>
                  <a:gd name="T4" fmla="*/ 1 w 278"/>
                  <a:gd name="T5" fmla="*/ 2 h 195"/>
                  <a:gd name="T6" fmla="*/ 1 w 278"/>
                  <a:gd name="T7" fmla="*/ 3 h 195"/>
                  <a:gd name="T8" fmla="*/ 2 w 278"/>
                  <a:gd name="T9" fmla="*/ 3 h 195"/>
                  <a:gd name="T10" fmla="*/ 3 w 278"/>
                  <a:gd name="T11" fmla="*/ 3 h 195"/>
                  <a:gd name="T12" fmla="*/ 3 w 278"/>
                  <a:gd name="T13" fmla="*/ 3 h 195"/>
                  <a:gd name="T14" fmla="*/ 4 w 278"/>
                  <a:gd name="T15" fmla="*/ 4 h 195"/>
                  <a:gd name="T16" fmla="*/ 4 w 278"/>
                  <a:gd name="T17" fmla="*/ 3 h 195"/>
                  <a:gd name="T18" fmla="*/ 3 w 278"/>
                  <a:gd name="T19" fmla="*/ 3 h 195"/>
                  <a:gd name="T20" fmla="*/ 3 w 278"/>
                  <a:gd name="T21" fmla="*/ 3 h 195"/>
                  <a:gd name="T22" fmla="*/ 2 w 278"/>
                  <a:gd name="T23" fmla="*/ 3 h 195"/>
                  <a:gd name="T24" fmla="*/ 2 w 278"/>
                  <a:gd name="T25" fmla="*/ 2 h 195"/>
                  <a:gd name="T26" fmla="*/ 1 w 278"/>
                  <a:gd name="T27" fmla="*/ 2 h 195"/>
                  <a:gd name="T28" fmla="*/ 0 w 278"/>
                  <a:gd name="T29" fmla="*/ 1 h 195"/>
                  <a:gd name="T30" fmla="*/ 0 w 278"/>
                  <a:gd name="T31" fmla="*/ 1 h 195"/>
                  <a:gd name="T32" fmla="*/ 0 w 278"/>
                  <a:gd name="T33" fmla="*/ 1 h 195"/>
                  <a:gd name="T34" fmla="*/ 0 w 278"/>
                  <a:gd name="T35" fmla="*/ 0 h 195"/>
                  <a:gd name="T36" fmla="*/ 0 w 278"/>
                  <a:gd name="T37" fmla="*/ 1 h 195"/>
                  <a:gd name="T38" fmla="*/ 0 w 278"/>
                  <a:gd name="T39" fmla="*/ 1 h 195"/>
                  <a:gd name="T40" fmla="*/ 0 w 278"/>
                  <a:gd name="T41" fmla="*/ 1 h 19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78" h="195">
                    <a:moveTo>
                      <a:pt x="0" y="26"/>
                    </a:moveTo>
                    <a:lnTo>
                      <a:pt x="38" y="62"/>
                    </a:lnTo>
                    <a:lnTo>
                      <a:pt x="81" y="103"/>
                    </a:lnTo>
                    <a:lnTo>
                      <a:pt x="119" y="132"/>
                    </a:lnTo>
                    <a:lnTo>
                      <a:pt x="151" y="156"/>
                    </a:lnTo>
                    <a:lnTo>
                      <a:pt x="195" y="175"/>
                    </a:lnTo>
                    <a:lnTo>
                      <a:pt x="230" y="188"/>
                    </a:lnTo>
                    <a:lnTo>
                      <a:pt x="268" y="195"/>
                    </a:lnTo>
                    <a:lnTo>
                      <a:pt x="278" y="183"/>
                    </a:lnTo>
                    <a:lnTo>
                      <a:pt x="248" y="168"/>
                    </a:lnTo>
                    <a:lnTo>
                      <a:pt x="210" y="153"/>
                    </a:lnTo>
                    <a:lnTo>
                      <a:pt x="169" y="132"/>
                    </a:lnTo>
                    <a:lnTo>
                      <a:pt x="139" y="109"/>
                    </a:lnTo>
                    <a:lnTo>
                      <a:pt x="104" y="82"/>
                    </a:lnTo>
                    <a:lnTo>
                      <a:pt x="60" y="48"/>
                    </a:lnTo>
                    <a:lnTo>
                      <a:pt x="40" y="21"/>
                    </a:lnTo>
                    <a:lnTo>
                      <a:pt x="30" y="3"/>
                    </a:lnTo>
                    <a:lnTo>
                      <a:pt x="13" y="0"/>
                    </a:lnTo>
                    <a:lnTo>
                      <a:pt x="0" y="13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1" name="Freeform 163"/>
              <p:cNvSpPr>
                <a:spLocks/>
              </p:cNvSpPr>
              <p:nvPr/>
            </p:nvSpPr>
            <p:spPr bwMode="auto">
              <a:xfrm>
                <a:off x="954" y="3144"/>
                <a:ext cx="122" cy="143"/>
              </a:xfrm>
              <a:custGeom>
                <a:avLst/>
                <a:gdLst>
                  <a:gd name="T0" fmla="*/ 2 w 245"/>
                  <a:gd name="T1" fmla="*/ 0 h 286"/>
                  <a:gd name="T2" fmla="*/ 2 w 245"/>
                  <a:gd name="T3" fmla="*/ 1 h 286"/>
                  <a:gd name="T4" fmla="*/ 1 w 245"/>
                  <a:gd name="T5" fmla="*/ 1 h 286"/>
                  <a:gd name="T6" fmla="*/ 0 w 245"/>
                  <a:gd name="T7" fmla="*/ 1 h 286"/>
                  <a:gd name="T8" fmla="*/ 0 w 245"/>
                  <a:gd name="T9" fmla="*/ 2 h 286"/>
                  <a:gd name="T10" fmla="*/ 0 w 245"/>
                  <a:gd name="T11" fmla="*/ 2 h 286"/>
                  <a:gd name="T12" fmla="*/ 0 w 245"/>
                  <a:gd name="T13" fmla="*/ 3 h 286"/>
                  <a:gd name="T14" fmla="*/ 0 w 245"/>
                  <a:gd name="T15" fmla="*/ 3 h 286"/>
                  <a:gd name="T16" fmla="*/ 1 w 245"/>
                  <a:gd name="T17" fmla="*/ 3 h 286"/>
                  <a:gd name="T18" fmla="*/ 1 w 245"/>
                  <a:gd name="T19" fmla="*/ 3 h 286"/>
                  <a:gd name="T20" fmla="*/ 2 w 245"/>
                  <a:gd name="T21" fmla="*/ 3 h 286"/>
                  <a:gd name="T22" fmla="*/ 2 w 245"/>
                  <a:gd name="T23" fmla="*/ 3 h 286"/>
                  <a:gd name="T24" fmla="*/ 2 w 245"/>
                  <a:gd name="T25" fmla="*/ 4 h 286"/>
                  <a:gd name="T26" fmla="*/ 2 w 245"/>
                  <a:gd name="T27" fmla="*/ 3 h 286"/>
                  <a:gd name="T28" fmla="*/ 1 w 245"/>
                  <a:gd name="T29" fmla="*/ 3 h 286"/>
                  <a:gd name="T30" fmla="*/ 1 w 245"/>
                  <a:gd name="T31" fmla="*/ 3 h 286"/>
                  <a:gd name="T32" fmla="*/ 0 w 245"/>
                  <a:gd name="T33" fmla="*/ 3 h 286"/>
                  <a:gd name="T34" fmla="*/ 0 w 245"/>
                  <a:gd name="T35" fmla="*/ 3 h 286"/>
                  <a:gd name="T36" fmla="*/ 0 w 245"/>
                  <a:gd name="T37" fmla="*/ 4 h 286"/>
                  <a:gd name="T38" fmla="*/ 0 w 245"/>
                  <a:gd name="T39" fmla="*/ 4 h 286"/>
                  <a:gd name="T40" fmla="*/ 0 w 245"/>
                  <a:gd name="T41" fmla="*/ 4 h 286"/>
                  <a:gd name="T42" fmla="*/ 1 w 245"/>
                  <a:gd name="T43" fmla="*/ 4 h 286"/>
                  <a:gd name="T44" fmla="*/ 2 w 245"/>
                  <a:gd name="T45" fmla="*/ 4 h 286"/>
                  <a:gd name="T46" fmla="*/ 2 w 245"/>
                  <a:gd name="T47" fmla="*/ 4 h 286"/>
                  <a:gd name="T48" fmla="*/ 3 w 245"/>
                  <a:gd name="T49" fmla="*/ 5 h 286"/>
                  <a:gd name="T50" fmla="*/ 3 w 245"/>
                  <a:gd name="T51" fmla="*/ 5 h 286"/>
                  <a:gd name="T52" fmla="*/ 3 w 245"/>
                  <a:gd name="T53" fmla="*/ 4 h 286"/>
                  <a:gd name="T54" fmla="*/ 3 w 245"/>
                  <a:gd name="T55" fmla="*/ 3 h 286"/>
                  <a:gd name="T56" fmla="*/ 2 w 245"/>
                  <a:gd name="T57" fmla="*/ 3 h 286"/>
                  <a:gd name="T58" fmla="*/ 2 w 245"/>
                  <a:gd name="T59" fmla="*/ 2 h 286"/>
                  <a:gd name="T60" fmla="*/ 1 w 245"/>
                  <a:gd name="T61" fmla="*/ 2 h 286"/>
                  <a:gd name="T62" fmla="*/ 1 w 245"/>
                  <a:gd name="T63" fmla="*/ 2 h 286"/>
                  <a:gd name="T64" fmla="*/ 1 w 245"/>
                  <a:gd name="T65" fmla="*/ 2 h 286"/>
                  <a:gd name="T66" fmla="*/ 1 w 245"/>
                  <a:gd name="T67" fmla="*/ 2 h 286"/>
                  <a:gd name="T68" fmla="*/ 2 w 245"/>
                  <a:gd name="T69" fmla="*/ 1 h 286"/>
                  <a:gd name="T70" fmla="*/ 2 w 245"/>
                  <a:gd name="T71" fmla="*/ 1 h 286"/>
                  <a:gd name="T72" fmla="*/ 2 w 245"/>
                  <a:gd name="T73" fmla="*/ 0 h 286"/>
                  <a:gd name="T74" fmla="*/ 2 w 245"/>
                  <a:gd name="T75" fmla="*/ 0 h 28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45" h="286">
                    <a:moveTo>
                      <a:pt x="161" y="0"/>
                    </a:moveTo>
                    <a:lnTo>
                      <a:pt x="128" y="7"/>
                    </a:lnTo>
                    <a:lnTo>
                      <a:pt x="90" y="30"/>
                    </a:lnTo>
                    <a:lnTo>
                      <a:pt x="40" y="59"/>
                    </a:lnTo>
                    <a:lnTo>
                      <a:pt x="10" y="83"/>
                    </a:lnTo>
                    <a:lnTo>
                      <a:pt x="0" y="107"/>
                    </a:lnTo>
                    <a:lnTo>
                      <a:pt x="4" y="134"/>
                    </a:lnTo>
                    <a:lnTo>
                      <a:pt x="33" y="137"/>
                    </a:lnTo>
                    <a:lnTo>
                      <a:pt x="73" y="137"/>
                    </a:lnTo>
                    <a:lnTo>
                      <a:pt x="108" y="147"/>
                    </a:lnTo>
                    <a:lnTo>
                      <a:pt x="131" y="165"/>
                    </a:lnTo>
                    <a:lnTo>
                      <a:pt x="151" y="183"/>
                    </a:lnTo>
                    <a:lnTo>
                      <a:pt x="172" y="216"/>
                    </a:lnTo>
                    <a:lnTo>
                      <a:pt x="141" y="192"/>
                    </a:lnTo>
                    <a:lnTo>
                      <a:pt x="116" y="184"/>
                    </a:lnTo>
                    <a:lnTo>
                      <a:pt x="86" y="180"/>
                    </a:lnTo>
                    <a:lnTo>
                      <a:pt x="58" y="175"/>
                    </a:lnTo>
                    <a:lnTo>
                      <a:pt x="28" y="180"/>
                    </a:lnTo>
                    <a:lnTo>
                      <a:pt x="15" y="203"/>
                    </a:lnTo>
                    <a:lnTo>
                      <a:pt x="28" y="218"/>
                    </a:lnTo>
                    <a:lnTo>
                      <a:pt x="53" y="216"/>
                    </a:lnTo>
                    <a:lnTo>
                      <a:pt x="104" y="213"/>
                    </a:lnTo>
                    <a:lnTo>
                      <a:pt x="136" y="220"/>
                    </a:lnTo>
                    <a:lnTo>
                      <a:pt x="166" y="248"/>
                    </a:lnTo>
                    <a:lnTo>
                      <a:pt x="196" y="274"/>
                    </a:lnTo>
                    <a:lnTo>
                      <a:pt x="225" y="286"/>
                    </a:lnTo>
                    <a:lnTo>
                      <a:pt x="245" y="198"/>
                    </a:lnTo>
                    <a:lnTo>
                      <a:pt x="199" y="165"/>
                    </a:lnTo>
                    <a:lnTo>
                      <a:pt x="175" y="139"/>
                    </a:lnTo>
                    <a:lnTo>
                      <a:pt x="143" y="119"/>
                    </a:lnTo>
                    <a:lnTo>
                      <a:pt x="122" y="107"/>
                    </a:lnTo>
                    <a:lnTo>
                      <a:pt x="89" y="101"/>
                    </a:lnTo>
                    <a:lnTo>
                      <a:pt x="75" y="94"/>
                    </a:lnTo>
                    <a:lnTo>
                      <a:pt x="104" y="69"/>
                    </a:lnTo>
                    <a:lnTo>
                      <a:pt x="139" y="43"/>
                    </a:lnTo>
                    <a:lnTo>
                      <a:pt x="169" y="18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2" name="Freeform 164"/>
              <p:cNvSpPr>
                <a:spLocks/>
              </p:cNvSpPr>
              <p:nvPr/>
            </p:nvSpPr>
            <p:spPr bwMode="auto">
              <a:xfrm>
                <a:off x="1067" y="3298"/>
                <a:ext cx="300" cy="157"/>
              </a:xfrm>
              <a:custGeom>
                <a:avLst/>
                <a:gdLst>
                  <a:gd name="T0" fmla="*/ 1 w 600"/>
                  <a:gd name="T1" fmla="*/ 0 h 314"/>
                  <a:gd name="T2" fmla="*/ 1 w 600"/>
                  <a:gd name="T3" fmla="*/ 1 h 314"/>
                  <a:gd name="T4" fmla="*/ 2 w 600"/>
                  <a:gd name="T5" fmla="*/ 1 h 314"/>
                  <a:gd name="T6" fmla="*/ 2 w 600"/>
                  <a:gd name="T7" fmla="*/ 2 h 314"/>
                  <a:gd name="T8" fmla="*/ 3 w 600"/>
                  <a:gd name="T9" fmla="*/ 2 h 314"/>
                  <a:gd name="T10" fmla="*/ 3 w 600"/>
                  <a:gd name="T11" fmla="*/ 3 h 314"/>
                  <a:gd name="T12" fmla="*/ 4 w 600"/>
                  <a:gd name="T13" fmla="*/ 3 h 314"/>
                  <a:gd name="T14" fmla="*/ 5 w 600"/>
                  <a:gd name="T15" fmla="*/ 3 h 314"/>
                  <a:gd name="T16" fmla="*/ 5 w 600"/>
                  <a:gd name="T17" fmla="*/ 4 h 314"/>
                  <a:gd name="T18" fmla="*/ 6 w 600"/>
                  <a:gd name="T19" fmla="*/ 3 h 314"/>
                  <a:gd name="T20" fmla="*/ 6 w 600"/>
                  <a:gd name="T21" fmla="*/ 3 h 314"/>
                  <a:gd name="T22" fmla="*/ 7 w 600"/>
                  <a:gd name="T23" fmla="*/ 3 h 314"/>
                  <a:gd name="T24" fmla="*/ 8 w 600"/>
                  <a:gd name="T25" fmla="*/ 3 h 314"/>
                  <a:gd name="T26" fmla="*/ 8 w 600"/>
                  <a:gd name="T27" fmla="*/ 3 h 314"/>
                  <a:gd name="T28" fmla="*/ 9 w 600"/>
                  <a:gd name="T29" fmla="*/ 3 h 314"/>
                  <a:gd name="T30" fmla="*/ 9 w 600"/>
                  <a:gd name="T31" fmla="*/ 4 h 314"/>
                  <a:gd name="T32" fmla="*/ 10 w 600"/>
                  <a:gd name="T33" fmla="*/ 4 h 314"/>
                  <a:gd name="T34" fmla="*/ 10 w 600"/>
                  <a:gd name="T35" fmla="*/ 4 h 314"/>
                  <a:gd name="T36" fmla="*/ 10 w 600"/>
                  <a:gd name="T37" fmla="*/ 4 h 314"/>
                  <a:gd name="T38" fmla="*/ 9 w 600"/>
                  <a:gd name="T39" fmla="*/ 4 h 314"/>
                  <a:gd name="T40" fmla="*/ 9 w 600"/>
                  <a:gd name="T41" fmla="*/ 4 h 314"/>
                  <a:gd name="T42" fmla="*/ 8 w 600"/>
                  <a:gd name="T43" fmla="*/ 4 h 314"/>
                  <a:gd name="T44" fmla="*/ 8 w 600"/>
                  <a:gd name="T45" fmla="*/ 4 h 314"/>
                  <a:gd name="T46" fmla="*/ 7 w 600"/>
                  <a:gd name="T47" fmla="*/ 4 h 314"/>
                  <a:gd name="T48" fmla="*/ 7 w 600"/>
                  <a:gd name="T49" fmla="*/ 4 h 314"/>
                  <a:gd name="T50" fmla="*/ 7 w 600"/>
                  <a:gd name="T51" fmla="*/ 4 h 314"/>
                  <a:gd name="T52" fmla="*/ 7 w 600"/>
                  <a:gd name="T53" fmla="*/ 4 h 314"/>
                  <a:gd name="T54" fmla="*/ 8 w 600"/>
                  <a:gd name="T55" fmla="*/ 5 h 314"/>
                  <a:gd name="T56" fmla="*/ 8 w 600"/>
                  <a:gd name="T57" fmla="*/ 4 h 314"/>
                  <a:gd name="T58" fmla="*/ 9 w 600"/>
                  <a:gd name="T59" fmla="*/ 4 h 314"/>
                  <a:gd name="T60" fmla="*/ 9 w 600"/>
                  <a:gd name="T61" fmla="*/ 4 h 314"/>
                  <a:gd name="T62" fmla="*/ 9 w 600"/>
                  <a:gd name="T63" fmla="*/ 5 h 314"/>
                  <a:gd name="T64" fmla="*/ 8 w 600"/>
                  <a:gd name="T65" fmla="*/ 5 h 314"/>
                  <a:gd name="T66" fmla="*/ 8 w 600"/>
                  <a:gd name="T67" fmla="*/ 5 h 314"/>
                  <a:gd name="T68" fmla="*/ 8 w 600"/>
                  <a:gd name="T69" fmla="*/ 5 h 314"/>
                  <a:gd name="T70" fmla="*/ 7 w 600"/>
                  <a:gd name="T71" fmla="*/ 5 h 314"/>
                  <a:gd name="T72" fmla="*/ 7 w 600"/>
                  <a:gd name="T73" fmla="*/ 4 h 314"/>
                  <a:gd name="T74" fmla="*/ 6 w 600"/>
                  <a:gd name="T75" fmla="*/ 4 h 314"/>
                  <a:gd name="T76" fmla="*/ 6 w 600"/>
                  <a:gd name="T77" fmla="*/ 4 h 314"/>
                  <a:gd name="T78" fmla="*/ 5 w 600"/>
                  <a:gd name="T79" fmla="*/ 4 h 314"/>
                  <a:gd name="T80" fmla="*/ 5 w 600"/>
                  <a:gd name="T81" fmla="*/ 4 h 314"/>
                  <a:gd name="T82" fmla="*/ 5 w 600"/>
                  <a:gd name="T83" fmla="*/ 4 h 314"/>
                  <a:gd name="T84" fmla="*/ 4 w 600"/>
                  <a:gd name="T85" fmla="*/ 4 h 314"/>
                  <a:gd name="T86" fmla="*/ 3 w 600"/>
                  <a:gd name="T87" fmla="*/ 3 h 314"/>
                  <a:gd name="T88" fmla="*/ 2 w 600"/>
                  <a:gd name="T89" fmla="*/ 3 h 314"/>
                  <a:gd name="T90" fmla="*/ 2 w 600"/>
                  <a:gd name="T91" fmla="*/ 3 h 314"/>
                  <a:gd name="T92" fmla="*/ 1 w 600"/>
                  <a:gd name="T93" fmla="*/ 2 h 314"/>
                  <a:gd name="T94" fmla="*/ 1 w 600"/>
                  <a:gd name="T95" fmla="*/ 2 h 314"/>
                  <a:gd name="T96" fmla="*/ 1 w 600"/>
                  <a:gd name="T97" fmla="*/ 1 h 314"/>
                  <a:gd name="T98" fmla="*/ 0 w 600"/>
                  <a:gd name="T99" fmla="*/ 1 h 314"/>
                  <a:gd name="T100" fmla="*/ 1 w 600"/>
                  <a:gd name="T101" fmla="*/ 1 h 314"/>
                  <a:gd name="T102" fmla="*/ 1 w 600"/>
                  <a:gd name="T103" fmla="*/ 0 h 314"/>
                  <a:gd name="T104" fmla="*/ 1 w 600"/>
                  <a:gd name="T105" fmla="*/ 0 h 31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600" h="314">
                    <a:moveTo>
                      <a:pt x="30" y="0"/>
                    </a:moveTo>
                    <a:lnTo>
                      <a:pt x="50" y="28"/>
                    </a:lnTo>
                    <a:lnTo>
                      <a:pt x="80" y="63"/>
                    </a:lnTo>
                    <a:lnTo>
                      <a:pt x="115" y="96"/>
                    </a:lnTo>
                    <a:lnTo>
                      <a:pt x="145" y="116"/>
                    </a:lnTo>
                    <a:lnTo>
                      <a:pt x="189" y="145"/>
                    </a:lnTo>
                    <a:lnTo>
                      <a:pt x="230" y="175"/>
                    </a:lnTo>
                    <a:lnTo>
                      <a:pt x="257" y="192"/>
                    </a:lnTo>
                    <a:lnTo>
                      <a:pt x="287" y="195"/>
                    </a:lnTo>
                    <a:lnTo>
                      <a:pt x="328" y="177"/>
                    </a:lnTo>
                    <a:lnTo>
                      <a:pt x="384" y="164"/>
                    </a:lnTo>
                    <a:lnTo>
                      <a:pt x="424" y="160"/>
                    </a:lnTo>
                    <a:lnTo>
                      <a:pt x="460" y="160"/>
                    </a:lnTo>
                    <a:lnTo>
                      <a:pt x="492" y="164"/>
                    </a:lnTo>
                    <a:lnTo>
                      <a:pt x="528" y="179"/>
                    </a:lnTo>
                    <a:lnTo>
                      <a:pt x="567" y="198"/>
                    </a:lnTo>
                    <a:lnTo>
                      <a:pt x="600" y="213"/>
                    </a:lnTo>
                    <a:lnTo>
                      <a:pt x="590" y="228"/>
                    </a:lnTo>
                    <a:lnTo>
                      <a:pt x="578" y="235"/>
                    </a:lnTo>
                    <a:lnTo>
                      <a:pt x="558" y="225"/>
                    </a:lnTo>
                    <a:lnTo>
                      <a:pt x="525" y="213"/>
                    </a:lnTo>
                    <a:lnTo>
                      <a:pt x="499" y="199"/>
                    </a:lnTo>
                    <a:lnTo>
                      <a:pt x="461" y="195"/>
                    </a:lnTo>
                    <a:lnTo>
                      <a:pt x="434" y="198"/>
                    </a:lnTo>
                    <a:lnTo>
                      <a:pt x="389" y="199"/>
                    </a:lnTo>
                    <a:lnTo>
                      <a:pt x="413" y="216"/>
                    </a:lnTo>
                    <a:lnTo>
                      <a:pt x="439" y="231"/>
                    </a:lnTo>
                    <a:lnTo>
                      <a:pt x="475" y="266"/>
                    </a:lnTo>
                    <a:lnTo>
                      <a:pt x="487" y="248"/>
                    </a:lnTo>
                    <a:lnTo>
                      <a:pt x="514" y="233"/>
                    </a:lnTo>
                    <a:lnTo>
                      <a:pt x="522" y="251"/>
                    </a:lnTo>
                    <a:lnTo>
                      <a:pt x="514" y="278"/>
                    </a:lnTo>
                    <a:lnTo>
                      <a:pt x="505" y="299"/>
                    </a:lnTo>
                    <a:lnTo>
                      <a:pt x="490" y="311"/>
                    </a:lnTo>
                    <a:lnTo>
                      <a:pt x="464" y="314"/>
                    </a:lnTo>
                    <a:lnTo>
                      <a:pt x="443" y="286"/>
                    </a:lnTo>
                    <a:lnTo>
                      <a:pt x="409" y="255"/>
                    </a:lnTo>
                    <a:lnTo>
                      <a:pt x="373" y="240"/>
                    </a:lnTo>
                    <a:lnTo>
                      <a:pt x="345" y="233"/>
                    </a:lnTo>
                    <a:lnTo>
                      <a:pt x="320" y="240"/>
                    </a:lnTo>
                    <a:lnTo>
                      <a:pt x="295" y="240"/>
                    </a:lnTo>
                    <a:lnTo>
                      <a:pt x="268" y="225"/>
                    </a:lnTo>
                    <a:lnTo>
                      <a:pt x="224" y="207"/>
                    </a:lnTo>
                    <a:lnTo>
                      <a:pt x="177" y="187"/>
                    </a:lnTo>
                    <a:lnTo>
                      <a:pt x="125" y="160"/>
                    </a:lnTo>
                    <a:lnTo>
                      <a:pt x="95" y="134"/>
                    </a:lnTo>
                    <a:lnTo>
                      <a:pt x="57" y="104"/>
                    </a:lnTo>
                    <a:lnTo>
                      <a:pt x="24" y="71"/>
                    </a:lnTo>
                    <a:lnTo>
                      <a:pt x="6" y="40"/>
                    </a:lnTo>
                    <a:lnTo>
                      <a:pt x="0" y="18"/>
                    </a:lnTo>
                    <a:lnTo>
                      <a:pt x="15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3" name="Freeform 165"/>
              <p:cNvSpPr>
                <a:spLocks/>
              </p:cNvSpPr>
              <p:nvPr/>
            </p:nvSpPr>
            <p:spPr bwMode="auto">
              <a:xfrm>
                <a:off x="709" y="3072"/>
                <a:ext cx="222" cy="298"/>
              </a:xfrm>
              <a:custGeom>
                <a:avLst/>
                <a:gdLst>
                  <a:gd name="T0" fmla="*/ 5 w 442"/>
                  <a:gd name="T1" fmla="*/ 0 h 598"/>
                  <a:gd name="T2" fmla="*/ 5 w 442"/>
                  <a:gd name="T3" fmla="*/ 0 h 598"/>
                  <a:gd name="T4" fmla="*/ 6 w 442"/>
                  <a:gd name="T5" fmla="*/ 1 h 598"/>
                  <a:gd name="T6" fmla="*/ 6 w 442"/>
                  <a:gd name="T7" fmla="*/ 2 h 598"/>
                  <a:gd name="T8" fmla="*/ 6 w 442"/>
                  <a:gd name="T9" fmla="*/ 4 h 598"/>
                  <a:gd name="T10" fmla="*/ 6 w 442"/>
                  <a:gd name="T11" fmla="*/ 4 h 598"/>
                  <a:gd name="T12" fmla="*/ 7 w 442"/>
                  <a:gd name="T13" fmla="*/ 5 h 598"/>
                  <a:gd name="T14" fmla="*/ 7 w 442"/>
                  <a:gd name="T15" fmla="*/ 6 h 598"/>
                  <a:gd name="T16" fmla="*/ 7 w 442"/>
                  <a:gd name="T17" fmla="*/ 7 h 598"/>
                  <a:gd name="T18" fmla="*/ 6 w 442"/>
                  <a:gd name="T19" fmla="*/ 8 h 598"/>
                  <a:gd name="T20" fmla="*/ 5 w 442"/>
                  <a:gd name="T21" fmla="*/ 9 h 598"/>
                  <a:gd name="T22" fmla="*/ 4 w 442"/>
                  <a:gd name="T23" fmla="*/ 8 h 598"/>
                  <a:gd name="T24" fmla="*/ 3 w 442"/>
                  <a:gd name="T25" fmla="*/ 7 h 598"/>
                  <a:gd name="T26" fmla="*/ 2 w 442"/>
                  <a:gd name="T27" fmla="*/ 6 h 598"/>
                  <a:gd name="T28" fmla="*/ 1 w 442"/>
                  <a:gd name="T29" fmla="*/ 4 h 598"/>
                  <a:gd name="T30" fmla="*/ 1 w 442"/>
                  <a:gd name="T31" fmla="*/ 3 h 598"/>
                  <a:gd name="T32" fmla="*/ 0 w 442"/>
                  <a:gd name="T33" fmla="*/ 2 h 598"/>
                  <a:gd name="T34" fmla="*/ 1 w 442"/>
                  <a:gd name="T35" fmla="*/ 2 h 598"/>
                  <a:gd name="T36" fmla="*/ 2 w 442"/>
                  <a:gd name="T37" fmla="*/ 1 h 598"/>
                  <a:gd name="T38" fmla="*/ 3 w 442"/>
                  <a:gd name="T39" fmla="*/ 1 h 598"/>
                  <a:gd name="T40" fmla="*/ 4 w 442"/>
                  <a:gd name="T41" fmla="*/ 0 h 598"/>
                  <a:gd name="T42" fmla="*/ 4 w 442"/>
                  <a:gd name="T43" fmla="*/ 1 h 598"/>
                  <a:gd name="T44" fmla="*/ 3 w 442"/>
                  <a:gd name="T45" fmla="*/ 2 h 598"/>
                  <a:gd name="T46" fmla="*/ 2 w 442"/>
                  <a:gd name="T47" fmla="*/ 2 h 598"/>
                  <a:gd name="T48" fmla="*/ 1 w 442"/>
                  <a:gd name="T49" fmla="*/ 2 h 598"/>
                  <a:gd name="T50" fmla="*/ 2 w 442"/>
                  <a:gd name="T51" fmla="*/ 4 h 598"/>
                  <a:gd name="T52" fmla="*/ 2 w 442"/>
                  <a:gd name="T53" fmla="*/ 5 h 598"/>
                  <a:gd name="T54" fmla="*/ 3 w 442"/>
                  <a:gd name="T55" fmla="*/ 7 h 598"/>
                  <a:gd name="T56" fmla="*/ 4 w 442"/>
                  <a:gd name="T57" fmla="*/ 7 h 598"/>
                  <a:gd name="T58" fmla="*/ 5 w 442"/>
                  <a:gd name="T59" fmla="*/ 8 h 598"/>
                  <a:gd name="T60" fmla="*/ 6 w 442"/>
                  <a:gd name="T61" fmla="*/ 8 h 598"/>
                  <a:gd name="T62" fmla="*/ 6 w 442"/>
                  <a:gd name="T63" fmla="*/ 7 h 598"/>
                  <a:gd name="T64" fmla="*/ 6 w 442"/>
                  <a:gd name="T65" fmla="*/ 6 h 598"/>
                  <a:gd name="T66" fmla="*/ 7 w 442"/>
                  <a:gd name="T67" fmla="*/ 5 h 598"/>
                  <a:gd name="T68" fmla="*/ 6 w 442"/>
                  <a:gd name="T69" fmla="*/ 5 h 598"/>
                  <a:gd name="T70" fmla="*/ 5 w 442"/>
                  <a:gd name="T71" fmla="*/ 4 h 598"/>
                  <a:gd name="T72" fmla="*/ 5 w 442"/>
                  <a:gd name="T73" fmla="*/ 3 h 598"/>
                  <a:gd name="T74" fmla="*/ 5 w 442"/>
                  <a:gd name="T75" fmla="*/ 1 h 598"/>
                  <a:gd name="T76" fmla="*/ 5 w 442"/>
                  <a:gd name="T77" fmla="*/ 0 h 598"/>
                  <a:gd name="T78" fmla="*/ 4 w 442"/>
                  <a:gd name="T79" fmla="*/ 0 h 59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42" h="598">
                    <a:moveTo>
                      <a:pt x="247" y="10"/>
                    </a:moveTo>
                    <a:lnTo>
                      <a:pt x="265" y="0"/>
                    </a:lnTo>
                    <a:lnTo>
                      <a:pt x="279" y="3"/>
                    </a:lnTo>
                    <a:lnTo>
                      <a:pt x="296" y="7"/>
                    </a:lnTo>
                    <a:lnTo>
                      <a:pt x="309" y="27"/>
                    </a:lnTo>
                    <a:lnTo>
                      <a:pt x="321" y="94"/>
                    </a:lnTo>
                    <a:lnTo>
                      <a:pt x="324" y="136"/>
                    </a:lnTo>
                    <a:lnTo>
                      <a:pt x="332" y="183"/>
                    </a:lnTo>
                    <a:lnTo>
                      <a:pt x="339" y="225"/>
                    </a:lnTo>
                    <a:lnTo>
                      <a:pt x="344" y="260"/>
                    </a:lnTo>
                    <a:lnTo>
                      <a:pt x="359" y="289"/>
                    </a:lnTo>
                    <a:lnTo>
                      <a:pt x="382" y="309"/>
                    </a:lnTo>
                    <a:lnTo>
                      <a:pt x="409" y="328"/>
                    </a:lnTo>
                    <a:lnTo>
                      <a:pt x="439" y="347"/>
                    </a:lnTo>
                    <a:lnTo>
                      <a:pt x="442" y="364"/>
                    </a:lnTo>
                    <a:lnTo>
                      <a:pt x="435" y="400"/>
                    </a:lnTo>
                    <a:lnTo>
                      <a:pt x="422" y="453"/>
                    </a:lnTo>
                    <a:lnTo>
                      <a:pt x="412" y="498"/>
                    </a:lnTo>
                    <a:lnTo>
                      <a:pt x="394" y="537"/>
                    </a:lnTo>
                    <a:lnTo>
                      <a:pt x="377" y="567"/>
                    </a:lnTo>
                    <a:lnTo>
                      <a:pt x="351" y="590"/>
                    </a:lnTo>
                    <a:lnTo>
                      <a:pt x="318" y="598"/>
                    </a:lnTo>
                    <a:lnTo>
                      <a:pt x="280" y="581"/>
                    </a:lnTo>
                    <a:lnTo>
                      <a:pt x="223" y="554"/>
                    </a:lnTo>
                    <a:lnTo>
                      <a:pt x="167" y="519"/>
                    </a:lnTo>
                    <a:lnTo>
                      <a:pt x="129" y="490"/>
                    </a:lnTo>
                    <a:lnTo>
                      <a:pt x="96" y="443"/>
                    </a:lnTo>
                    <a:lnTo>
                      <a:pt x="68" y="395"/>
                    </a:lnTo>
                    <a:lnTo>
                      <a:pt x="56" y="349"/>
                    </a:lnTo>
                    <a:lnTo>
                      <a:pt x="47" y="296"/>
                    </a:lnTo>
                    <a:lnTo>
                      <a:pt x="41" y="257"/>
                    </a:lnTo>
                    <a:lnTo>
                      <a:pt x="23" y="218"/>
                    </a:lnTo>
                    <a:lnTo>
                      <a:pt x="8" y="189"/>
                    </a:lnTo>
                    <a:lnTo>
                      <a:pt x="0" y="168"/>
                    </a:lnTo>
                    <a:lnTo>
                      <a:pt x="12" y="142"/>
                    </a:lnTo>
                    <a:lnTo>
                      <a:pt x="32" y="136"/>
                    </a:lnTo>
                    <a:lnTo>
                      <a:pt x="81" y="134"/>
                    </a:lnTo>
                    <a:lnTo>
                      <a:pt x="117" y="127"/>
                    </a:lnTo>
                    <a:lnTo>
                      <a:pt x="152" y="104"/>
                    </a:lnTo>
                    <a:lnTo>
                      <a:pt x="182" y="76"/>
                    </a:lnTo>
                    <a:lnTo>
                      <a:pt x="209" y="45"/>
                    </a:lnTo>
                    <a:lnTo>
                      <a:pt x="232" y="38"/>
                    </a:lnTo>
                    <a:lnTo>
                      <a:pt x="243" y="51"/>
                    </a:lnTo>
                    <a:lnTo>
                      <a:pt x="220" y="97"/>
                    </a:lnTo>
                    <a:lnTo>
                      <a:pt x="194" y="124"/>
                    </a:lnTo>
                    <a:lnTo>
                      <a:pt x="167" y="147"/>
                    </a:lnTo>
                    <a:lnTo>
                      <a:pt x="129" y="162"/>
                    </a:lnTo>
                    <a:lnTo>
                      <a:pt x="96" y="172"/>
                    </a:lnTo>
                    <a:lnTo>
                      <a:pt x="53" y="177"/>
                    </a:lnTo>
                    <a:lnTo>
                      <a:pt x="47" y="189"/>
                    </a:lnTo>
                    <a:lnTo>
                      <a:pt x="66" y="233"/>
                    </a:lnTo>
                    <a:lnTo>
                      <a:pt x="81" y="271"/>
                    </a:lnTo>
                    <a:lnTo>
                      <a:pt x="96" y="324"/>
                    </a:lnTo>
                    <a:lnTo>
                      <a:pt x="109" y="372"/>
                    </a:lnTo>
                    <a:lnTo>
                      <a:pt x="126" y="415"/>
                    </a:lnTo>
                    <a:lnTo>
                      <a:pt x="152" y="453"/>
                    </a:lnTo>
                    <a:lnTo>
                      <a:pt x="179" y="483"/>
                    </a:lnTo>
                    <a:lnTo>
                      <a:pt x="223" y="511"/>
                    </a:lnTo>
                    <a:lnTo>
                      <a:pt x="261" y="531"/>
                    </a:lnTo>
                    <a:lnTo>
                      <a:pt x="288" y="552"/>
                    </a:lnTo>
                    <a:lnTo>
                      <a:pt x="311" y="561"/>
                    </a:lnTo>
                    <a:lnTo>
                      <a:pt x="329" y="554"/>
                    </a:lnTo>
                    <a:lnTo>
                      <a:pt x="348" y="531"/>
                    </a:lnTo>
                    <a:lnTo>
                      <a:pt x="369" y="493"/>
                    </a:lnTo>
                    <a:lnTo>
                      <a:pt x="374" y="445"/>
                    </a:lnTo>
                    <a:lnTo>
                      <a:pt x="379" y="419"/>
                    </a:lnTo>
                    <a:lnTo>
                      <a:pt x="400" y="398"/>
                    </a:lnTo>
                    <a:lnTo>
                      <a:pt x="424" y="366"/>
                    </a:lnTo>
                    <a:lnTo>
                      <a:pt x="389" y="349"/>
                    </a:lnTo>
                    <a:lnTo>
                      <a:pt x="354" y="331"/>
                    </a:lnTo>
                    <a:lnTo>
                      <a:pt x="329" y="309"/>
                    </a:lnTo>
                    <a:lnTo>
                      <a:pt x="306" y="278"/>
                    </a:lnTo>
                    <a:lnTo>
                      <a:pt x="291" y="240"/>
                    </a:lnTo>
                    <a:lnTo>
                      <a:pt x="283" y="192"/>
                    </a:lnTo>
                    <a:lnTo>
                      <a:pt x="283" y="139"/>
                    </a:lnTo>
                    <a:lnTo>
                      <a:pt x="283" y="91"/>
                    </a:lnTo>
                    <a:lnTo>
                      <a:pt x="280" y="59"/>
                    </a:lnTo>
                    <a:lnTo>
                      <a:pt x="276" y="36"/>
                    </a:lnTo>
                    <a:lnTo>
                      <a:pt x="247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4" name="Freeform 166"/>
              <p:cNvSpPr>
                <a:spLocks/>
              </p:cNvSpPr>
              <p:nvPr/>
            </p:nvSpPr>
            <p:spPr bwMode="auto">
              <a:xfrm>
                <a:off x="732" y="3089"/>
                <a:ext cx="355" cy="795"/>
              </a:xfrm>
              <a:custGeom>
                <a:avLst/>
                <a:gdLst>
                  <a:gd name="T0" fmla="*/ 10 w 709"/>
                  <a:gd name="T1" fmla="*/ 1 h 1588"/>
                  <a:gd name="T2" fmla="*/ 11 w 709"/>
                  <a:gd name="T3" fmla="*/ 3 h 1588"/>
                  <a:gd name="T4" fmla="*/ 11 w 709"/>
                  <a:gd name="T5" fmla="*/ 4 h 1588"/>
                  <a:gd name="T6" fmla="*/ 11 w 709"/>
                  <a:gd name="T7" fmla="*/ 6 h 1588"/>
                  <a:gd name="T8" fmla="*/ 9 w 709"/>
                  <a:gd name="T9" fmla="*/ 9 h 1588"/>
                  <a:gd name="T10" fmla="*/ 6 w 709"/>
                  <a:gd name="T11" fmla="*/ 12 h 1588"/>
                  <a:gd name="T12" fmla="*/ 4 w 709"/>
                  <a:gd name="T13" fmla="*/ 14 h 1588"/>
                  <a:gd name="T14" fmla="*/ 2 w 709"/>
                  <a:gd name="T15" fmla="*/ 16 h 1588"/>
                  <a:gd name="T16" fmla="*/ 1 w 709"/>
                  <a:gd name="T17" fmla="*/ 18 h 1588"/>
                  <a:gd name="T18" fmla="*/ 1 w 709"/>
                  <a:gd name="T19" fmla="*/ 19 h 1588"/>
                  <a:gd name="T20" fmla="*/ 1 w 709"/>
                  <a:gd name="T21" fmla="*/ 21 h 1588"/>
                  <a:gd name="T22" fmla="*/ 1 w 709"/>
                  <a:gd name="T23" fmla="*/ 23 h 1588"/>
                  <a:gd name="T24" fmla="*/ 2 w 709"/>
                  <a:gd name="T25" fmla="*/ 24 h 1588"/>
                  <a:gd name="T26" fmla="*/ 4 w 709"/>
                  <a:gd name="T27" fmla="*/ 25 h 1588"/>
                  <a:gd name="T28" fmla="*/ 4 w 709"/>
                  <a:gd name="T29" fmla="*/ 24 h 1588"/>
                  <a:gd name="T30" fmla="*/ 3 w 709"/>
                  <a:gd name="T31" fmla="*/ 24 h 1588"/>
                  <a:gd name="T32" fmla="*/ 2 w 709"/>
                  <a:gd name="T33" fmla="*/ 22 h 1588"/>
                  <a:gd name="T34" fmla="*/ 2 w 709"/>
                  <a:gd name="T35" fmla="*/ 21 h 1588"/>
                  <a:gd name="T36" fmla="*/ 2 w 709"/>
                  <a:gd name="T37" fmla="*/ 20 h 1588"/>
                  <a:gd name="T38" fmla="*/ 2 w 709"/>
                  <a:gd name="T39" fmla="*/ 19 h 1588"/>
                  <a:gd name="T40" fmla="*/ 2 w 709"/>
                  <a:gd name="T41" fmla="*/ 18 h 1588"/>
                  <a:gd name="T42" fmla="*/ 3 w 709"/>
                  <a:gd name="T43" fmla="*/ 16 h 1588"/>
                  <a:gd name="T44" fmla="*/ 4 w 709"/>
                  <a:gd name="T45" fmla="*/ 15 h 1588"/>
                  <a:gd name="T46" fmla="*/ 6 w 709"/>
                  <a:gd name="T47" fmla="*/ 13 h 1588"/>
                  <a:gd name="T48" fmla="*/ 8 w 709"/>
                  <a:gd name="T49" fmla="*/ 11 h 1588"/>
                  <a:gd name="T50" fmla="*/ 10 w 709"/>
                  <a:gd name="T51" fmla="*/ 9 h 1588"/>
                  <a:gd name="T52" fmla="*/ 11 w 709"/>
                  <a:gd name="T53" fmla="*/ 7 h 1588"/>
                  <a:gd name="T54" fmla="*/ 11 w 709"/>
                  <a:gd name="T55" fmla="*/ 6 h 1588"/>
                  <a:gd name="T56" fmla="*/ 12 w 709"/>
                  <a:gd name="T57" fmla="*/ 5 h 1588"/>
                  <a:gd name="T58" fmla="*/ 12 w 709"/>
                  <a:gd name="T59" fmla="*/ 4 h 1588"/>
                  <a:gd name="T60" fmla="*/ 11 w 709"/>
                  <a:gd name="T61" fmla="*/ 3 h 1588"/>
                  <a:gd name="T62" fmla="*/ 11 w 709"/>
                  <a:gd name="T63" fmla="*/ 2 h 1588"/>
                  <a:gd name="T64" fmla="*/ 10 w 709"/>
                  <a:gd name="T65" fmla="*/ 1 h 1588"/>
                  <a:gd name="T66" fmla="*/ 10 w 709"/>
                  <a:gd name="T67" fmla="*/ 0 h 1588"/>
                  <a:gd name="T68" fmla="*/ 9 w 709"/>
                  <a:gd name="T69" fmla="*/ 1 h 158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09" h="1588">
                    <a:moveTo>
                      <a:pt x="576" y="6"/>
                    </a:moveTo>
                    <a:lnTo>
                      <a:pt x="603" y="53"/>
                    </a:lnTo>
                    <a:lnTo>
                      <a:pt x="626" y="98"/>
                    </a:lnTo>
                    <a:lnTo>
                      <a:pt x="641" y="147"/>
                    </a:lnTo>
                    <a:lnTo>
                      <a:pt x="656" y="189"/>
                    </a:lnTo>
                    <a:lnTo>
                      <a:pt x="667" y="232"/>
                    </a:lnTo>
                    <a:lnTo>
                      <a:pt x="656" y="318"/>
                    </a:lnTo>
                    <a:lnTo>
                      <a:pt x="653" y="382"/>
                    </a:lnTo>
                    <a:lnTo>
                      <a:pt x="599" y="453"/>
                    </a:lnTo>
                    <a:lnTo>
                      <a:pt x="525" y="541"/>
                    </a:lnTo>
                    <a:lnTo>
                      <a:pt x="444" y="630"/>
                    </a:lnTo>
                    <a:lnTo>
                      <a:pt x="369" y="705"/>
                    </a:lnTo>
                    <a:lnTo>
                      <a:pt x="293" y="792"/>
                    </a:lnTo>
                    <a:lnTo>
                      <a:pt x="212" y="880"/>
                    </a:lnTo>
                    <a:lnTo>
                      <a:pt x="161" y="938"/>
                    </a:lnTo>
                    <a:lnTo>
                      <a:pt x="116" y="1004"/>
                    </a:lnTo>
                    <a:lnTo>
                      <a:pt x="75" y="1060"/>
                    </a:lnTo>
                    <a:lnTo>
                      <a:pt x="42" y="1125"/>
                    </a:lnTo>
                    <a:lnTo>
                      <a:pt x="20" y="1176"/>
                    </a:lnTo>
                    <a:lnTo>
                      <a:pt x="7" y="1214"/>
                    </a:lnTo>
                    <a:lnTo>
                      <a:pt x="0" y="1272"/>
                    </a:lnTo>
                    <a:lnTo>
                      <a:pt x="1" y="1320"/>
                    </a:lnTo>
                    <a:lnTo>
                      <a:pt x="10" y="1373"/>
                    </a:lnTo>
                    <a:lnTo>
                      <a:pt x="33" y="1429"/>
                    </a:lnTo>
                    <a:lnTo>
                      <a:pt x="68" y="1485"/>
                    </a:lnTo>
                    <a:lnTo>
                      <a:pt x="103" y="1526"/>
                    </a:lnTo>
                    <a:lnTo>
                      <a:pt x="139" y="1550"/>
                    </a:lnTo>
                    <a:lnTo>
                      <a:pt x="212" y="1588"/>
                    </a:lnTo>
                    <a:lnTo>
                      <a:pt x="238" y="1542"/>
                    </a:lnTo>
                    <a:lnTo>
                      <a:pt x="193" y="1528"/>
                    </a:lnTo>
                    <a:lnTo>
                      <a:pt x="159" y="1503"/>
                    </a:lnTo>
                    <a:lnTo>
                      <a:pt x="136" y="1479"/>
                    </a:lnTo>
                    <a:lnTo>
                      <a:pt x="108" y="1444"/>
                    </a:lnTo>
                    <a:lnTo>
                      <a:pt x="88" y="1405"/>
                    </a:lnTo>
                    <a:lnTo>
                      <a:pt x="75" y="1368"/>
                    </a:lnTo>
                    <a:lnTo>
                      <a:pt x="71" y="1334"/>
                    </a:lnTo>
                    <a:lnTo>
                      <a:pt x="68" y="1297"/>
                    </a:lnTo>
                    <a:lnTo>
                      <a:pt x="68" y="1262"/>
                    </a:lnTo>
                    <a:lnTo>
                      <a:pt x="71" y="1232"/>
                    </a:lnTo>
                    <a:lnTo>
                      <a:pt x="80" y="1194"/>
                    </a:lnTo>
                    <a:lnTo>
                      <a:pt x="98" y="1155"/>
                    </a:lnTo>
                    <a:lnTo>
                      <a:pt x="118" y="1108"/>
                    </a:lnTo>
                    <a:lnTo>
                      <a:pt x="148" y="1060"/>
                    </a:lnTo>
                    <a:lnTo>
                      <a:pt x="169" y="1022"/>
                    </a:lnTo>
                    <a:lnTo>
                      <a:pt x="207" y="966"/>
                    </a:lnTo>
                    <a:lnTo>
                      <a:pt x="250" y="908"/>
                    </a:lnTo>
                    <a:lnTo>
                      <a:pt x="308" y="845"/>
                    </a:lnTo>
                    <a:lnTo>
                      <a:pt x="358" y="784"/>
                    </a:lnTo>
                    <a:lnTo>
                      <a:pt x="414" y="722"/>
                    </a:lnTo>
                    <a:lnTo>
                      <a:pt x="472" y="657"/>
                    </a:lnTo>
                    <a:lnTo>
                      <a:pt x="523" y="594"/>
                    </a:lnTo>
                    <a:lnTo>
                      <a:pt x="578" y="525"/>
                    </a:lnTo>
                    <a:lnTo>
                      <a:pt x="614" y="477"/>
                    </a:lnTo>
                    <a:lnTo>
                      <a:pt x="649" y="439"/>
                    </a:lnTo>
                    <a:lnTo>
                      <a:pt x="672" y="415"/>
                    </a:lnTo>
                    <a:lnTo>
                      <a:pt x="687" y="382"/>
                    </a:lnTo>
                    <a:lnTo>
                      <a:pt x="697" y="351"/>
                    </a:lnTo>
                    <a:lnTo>
                      <a:pt x="708" y="315"/>
                    </a:lnTo>
                    <a:lnTo>
                      <a:pt x="709" y="288"/>
                    </a:lnTo>
                    <a:lnTo>
                      <a:pt x="708" y="238"/>
                    </a:lnTo>
                    <a:lnTo>
                      <a:pt x="702" y="182"/>
                    </a:lnTo>
                    <a:lnTo>
                      <a:pt x="691" y="147"/>
                    </a:lnTo>
                    <a:lnTo>
                      <a:pt x="687" y="123"/>
                    </a:lnTo>
                    <a:lnTo>
                      <a:pt x="674" y="83"/>
                    </a:lnTo>
                    <a:lnTo>
                      <a:pt x="659" y="55"/>
                    </a:lnTo>
                    <a:lnTo>
                      <a:pt x="637" y="27"/>
                    </a:lnTo>
                    <a:lnTo>
                      <a:pt x="614" y="5"/>
                    </a:lnTo>
                    <a:lnTo>
                      <a:pt x="593" y="0"/>
                    </a:lnTo>
                    <a:lnTo>
                      <a:pt x="576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5" name="Freeform 167"/>
              <p:cNvSpPr>
                <a:spLocks/>
              </p:cNvSpPr>
              <p:nvPr/>
            </p:nvSpPr>
            <p:spPr bwMode="auto">
              <a:xfrm>
                <a:off x="1022" y="3404"/>
                <a:ext cx="202" cy="431"/>
              </a:xfrm>
              <a:custGeom>
                <a:avLst/>
                <a:gdLst>
                  <a:gd name="T0" fmla="*/ 0 w 405"/>
                  <a:gd name="T1" fmla="*/ 11 h 863"/>
                  <a:gd name="T2" fmla="*/ 0 w 405"/>
                  <a:gd name="T3" fmla="*/ 10 h 863"/>
                  <a:gd name="T4" fmla="*/ 1 w 405"/>
                  <a:gd name="T5" fmla="*/ 9 h 863"/>
                  <a:gd name="T6" fmla="*/ 1 w 405"/>
                  <a:gd name="T7" fmla="*/ 8 h 863"/>
                  <a:gd name="T8" fmla="*/ 2 w 405"/>
                  <a:gd name="T9" fmla="*/ 7 h 863"/>
                  <a:gd name="T10" fmla="*/ 2 w 405"/>
                  <a:gd name="T11" fmla="*/ 6 h 863"/>
                  <a:gd name="T12" fmla="*/ 2 w 405"/>
                  <a:gd name="T13" fmla="*/ 5 h 863"/>
                  <a:gd name="T14" fmla="*/ 3 w 405"/>
                  <a:gd name="T15" fmla="*/ 4 h 863"/>
                  <a:gd name="T16" fmla="*/ 3 w 405"/>
                  <a:gd name="T17" fmla="*/ 3 h 863"/>
                  <a:gd name="T18" fmla="*/ 4 w 405"/>
                  <a:gd name="T19" fmla="*/ 2 h 863"/>
                  <a:gd name="T20" fmla="*/ 4 w 405"/>
                  <a:gd name="T21" fmla="*/ 1 h 863"/>
                  <a:gd name="T22" fmla="*/ 5 w 405"/>
                  <a:gd name="T23" fmla="*/ 0 h 863"/>
                  <a:gd name="T24" fmla="*/ 6 w 405"/>
                  <a:gd name="T25" fmla="*/ 0 h 863"/>
                  <a:gd name="T26" fmla="*/ 5 w 405"/>
                  <a:gd name="T27" fmla="*/ 1 h 863"/>
                  <a:gd name="T28" fmla="*/ 5 w 405"/>
                  <a:gd name="T29" fmla="*/ 2 h 863"/>
                  <a:gd name="T30" fmla="*/ 4 w 405"/>
                  <a:gd name="T31" fmla="*/ 3 h 863"/>
                  <a:gd name="T32" fmla="*/ 3 w 405"/>
                  <a:gd name="T33" fmla="*/ 5 h 863"/>
                  <a:gd name="T34" fmla="*/ 3 w 405"/>
                  <a:gd name="T35" fmla="*/ 6 h 863"/>
                  <a:gd name="T36" fmla="*/ 3 w 405"/>
                  <a:gd name="T37" fmla="*/ 8 h 863"/>
                  <a:gd name="T38" fmla="*/ 2 w 405"/>
                  <a:gd name="T39" fmla="*/ 9 h 863"/>
                  <a:gd name="T40" fmla="*/ 3 w 405"/>
                  <a:gd name="T41" fmla="*/ 10 h 863"/>
                  <a:gd name="T42" fmla="*/ 4 w 405"/>
                  <a:gd name="T43" fmla="*/ 10 h 863"/>
                  <a:gd name="T44" fmla="*/ 5 w 405"/>
                  <a:gd name="T45" fmla="*/ 11 h 863"/>
                  <a:gd name="T46" fmla="*/ 5 w 405"/>
                  <a:gd name="T47" fmla="*/ 12 h 863"/>
                  <a:gd name="T48" fmla="*/ 4 w 405"/>
                  <a:gd name="T49" fmla="*/ 11 h 863"/>
                  <a:gd name="T50" fmla="*/ 3 w 405"/>
                  <a:gd name="T51" fmla="*/ 10 h 863"/>
                  <a:gd name="T52" fmla="*/ 3 w 405"/>
                  <a:gd name="T53" fmla="*/ 10 h 863"/>
                  <a:gd name="T54" fmla="*/ 3 w 405"/>
                  <a:gd name="T55" fmla="*/ 11 h 863"/>
                  <a:gd name="T56" fmla="*/ 2 w 405"/>
                  <a:gd name="T57" fmla="*/ 12 h 863"/>
                  <a:gd name="T58" fmla="*/ 1 w 405"/>
                  <a:gd name="T59" fmla="*/ 13 h 863"/>
                  <a:gd name="T60" fmla="*/ 0 w 405"/>
                  <a:gd name="T61" fmla="*/ 11 h 863"/>
                  <a:gd name="T62" fmla="*/ 0 w 405"/>
                  <a:gd name="T63" fmla="*/ 11 h 86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5" h="863">
                    <a:moveTo>
                      <a:pt x="0" y="743"/>
                    </a:moveTo>
                    <a:lnTo>
                      <a:pt x="33" y="702"/>
                    </a:lnTo>
                    <a:lnTo>
                      <a:pt x="74" y="626"/>
                    </a:lnTo>
                    <a:lnTo>
                      <a:pt x="107" y="560"/>
                    </a:lnTo>
                    <a:lnTo>
                      <a:pt x="128" y="491"/>
                    </a:lnTo>
                    <a:lnTo>
                      <a:pt x="146" y="422"/>
                    </a:lnTo>
                    <a:lnTo>
                      <a:pt x="186" y="343"/>
                    </a:lnTo>
                    <a:lnTo>
                      <a:pt x="211" y="273"/>
                    </a:lnTo>
                    <a:lnTo>
                      <a:pt x="244" y="208"/>
                    </a:lnTo>
                    <a:lnTo>
                      <a:pt x="277" y="145"/>
                    </a:lnTo>
                    <a:lnTo>
                      <a:pt x="314" y="80"/>
                    </a:lnTo>
                    <a:lnTo>
                      <a:pt x="368" y="0"/>
                    </a:lnTo>
                    <a:lnTo>
                      <a:pt x="405" y="0"/>
                    </a:lnTo>
                    <a:lnTo>
                      <a:pt x="364" y="66"/>
                    </a:lnTo>
                    <a:lnTo>
                      <a:pt x="329" y="134"/>
                    </a:lnTo>
                    <a:lnTo>
                      <a:pt x="303" y="208"/>
                    </a:lnTo>
                    <a:lnTo>
                      <a:pt x="251" y="328"/>
                    </a:lnTo>
                    <a:lnTo>
                      <a:pt x="218" y="437"/>
                    </a:lnTo>
                    <a:lnTo>
                      <a:pt x="201" y="528"/>
                    </a:lnTo>
                    <a:lnTo>
                      <a:pt x="179" y="586"/>
                    </a:lnTo>
                    <a:lnTo>
                      <a:pt x="255" y="654"/>
                    </a:lnTo>
                    <a:lnTo>
                      <a:pt x="309" y="699"/>
                    </a:lnTo>
                    <a:lnTo>
                      <a:pt x="364" y="750"/>
                    </a:lnTo>
                    <a:lnTo>
                      <a:pt x="353" y="786"/>
                    </a:lnTo>
                    <a:lnTo>
                      <a:pt x="305" y="743"/>
                    </a:lnTo>
                    <a:lnTo>
                      <a:pt x="244" y="702"/>
                    </a:lnTo>
                    <a:lnTo>
                      <a:pt x="218" y="684"/>
                    </a:lnTo>
                    <a:lnTo>
                      <a:pt x="201" y="743"/>
                    </a:lnTo>
                    <a:lnTo>
                      <a:pt x="161" y="800"/>
                    </a:lnTo>
                    <a:lnTo>
                      <a:pt x="118" y="863"/>
                    </a:lnTo>
                    <a:lnTo>
                      <a:pt x="0" y="7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6" name="Freeform 168"/>
              <p:cNvSpPr>
                <a:spLocks/>
              </p:cNvSpPr>
              <p:nvPr/>
            </p:nvSpPr>
            <p:spPr bwMode="auto">
              <a:xfrm>
                <a:off x="997" y="2951"/>
                <a:ext cx="40" cy="64"/>
              </a:xfrm>
              <a:custGeom>
                <a:avLst/>
                <a:gdLst>
                  <a:gd name="T0" fmla="*/ 0 w 80"/>
                  <a:gd name="T1" fmla="*/ 1 h 128"/>
                  <a:gd name="T2" fmla="*/ 1 w 80"/>
                  <a:gd name="T3" fmla="*/ 2 h 128"/>
                  <a:gd name="T4" fmla="*/ 2 w 80"/>
                  <a:gd name="T5" fmla="*/ 2 h 128"/>
                  <a:gd name="T6" fmla="*/ 2 w 80"/>
                  <a:gd name="T7" fmla="*/ 2 h 128"/>
                  <a:gd name="T8" fmla="*/ 2 w 80"/>
                  <a:gd name="T9" fmla="*/ 1 h 128"/>
                  <a:gd name="T10" fmla="*/ 1 w 80"/>
                  <a:gd name="T11" fmla="*/ 1 h 128"/>
                  <a:gd name="T12" fmla="*/ 1 w 80"/>
                  <a:gd name="T13" fmla="*/ 0 h 128"/>
                  <a:gd name="T14" fmla="*/ 0 w 80"/>
                  <a:gd name="T15" fmla="*/ 1 h 128"/>
                  <a:gd name="T16" fmla="*/ 0 w 80"/>
                  <a:gd name="T17" fmla="*/ 1 h 1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0" h="128">
                    <a:moveTo>
                      <a:pt x="0" y="26"/>
                    </a:moveTo>
                    <a:lnTo>
                      <a:pt x="29" y="80"/>
                    </a:lnTo>
                    <a:lnTo>
                      <a:pt x="65" y="128"/>
                    </a:lnTo>
                    <a:lnTo>
                      <a:pt x="80" y="106"/>
                    </a:lnTo>
                    <a:lnTo>
                      <a:pt x="72" y="63"/>
                    </a:lnTo>
                    <a:lnTo>
                      <a:pt x="59" y="30"/>
                    </a:lnTo>
                    <a:lnTo>
                      <a:pt x="33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7" name="Freeform 169"/>
              <p:cNvSpPr>
                <a:spLocks/>
              </p:cNvSpPr>
              <p:nvPr/>
            </p:nvSpPr>
            <p:spPr bwMode="auto">
              <a:xfrm>
                <a:off x="1127" y="2891"/>
                <a:ext cx="27" cy="76"/>
              </a:xfrm>
              <a:custGeom>
                <a:avLst/>
                <a:gdLst>
                  <a:gd name="T0" fmla="*/ 0 w 55"/>
                  <a:gd name="T1" fmla="*/ 0 h 153"/>
                  <a:gd name="T2" fmla="*/ 0 w 55"/>
                  <a:gd name="T3" fmla="*/ 1 h 153"/>
                  <a:gd name="T4" fmla="*/ 0 w 55"/>
                  <a:gd name="T5" fmla="*/ 2 h 153"/>
                  <a:gd name="T6" fmla="*/ 0 w 55"/>
                  <a:gd name="T7" fmla="*/ 1 h 153"/>
                  <a:gd name="T8" fmla="*/ 0 w 55"/>
                  <a:gd name="T9" fmla="*/ 0 h 153"/>
                  <a:gd name="T10" fmla="*/ 0 w 55"/>
                  <a:gd name="T11" fmla="*/ 0 h 153"/>
                  <a:gd name="T12" fmla="*/ 0 w 55"/>
                  <a:gd name="T13" fmla="*/ 0 h 153"/>
                  <a:gd name="T14" fmla="*/ 0 w 55"/>
                  <a:gd name="T15" fmla="*/ 0 h 153"/>
                  <a:gd name="T16" fmla="*/ 0 w 55"/>
                  <a:gd name="T17" fmla="*/ 0 h 1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153">
                    <a:moveTo>
                      <a:pt x="0" y="26"/>
                    </a:moveTo>
                    <a:lnTo>
                      <a:pt x="15" y="92"/>
                    </a:lnTo>
                    <a:lnTo>
                      <a:pt x="30" y="153"/>
                    </a:lnTo>
                    <a:lnTo>
                      <a:pt x="44" y="127"/>
                    </a:lnTo>
                    <a:lnTo>
                      <a:pt x="55" y="40"/>
                    </a:lnTo>
                    <a:lnTo>
                      <a:pt x="55" y="11"/>
                    </a:lnTo>
                    <a:lnTo>
                      <a:pt x="33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8" name="Freeform 170"/>
              <p:cNvSpPr>
                <a:spLocks/>
              </p:cNvSpPr>
              <p:nvPr/>
            </p:nvSpPr>
            <p:spPr bwMode="auto">
              <a:xfrm>
                <a:off x="1213" y="2876"/>
                <a:ext cx="23" cy="113"/>
              </a:xfrm>
              <a:custGeom>
                <a:avLst/>
                <a:gdLst>
                  <a:gd name="T0" fmla="*/ 0 w 46"/>
                  <a:gd name="T1" fmla="*/ 1 h 226"/>
                  <a:gd name="T2" fmla="*/ 1 w 46"/>
                  <a:gd name="T3" fmla="*/ 3 h 226"/>
                  <a:gd name="T4" fmla="*/ 1 w 46"/>
                  <a:gd name="T5" fmla="*/ 4 h 226"/>
                  <a:gd name="T6" fmla="*/ 1 w 46"/>
                  <a:gd name="T7" fmla="*/ 4 h 226"/>
                  <a:gd name="T8" fmla="*/ 1 w 46"/>
                  <a:gd name="T9" fmla="*/ 2 h 226"/>
                  <a:gd name="T10" fmla="*/ 1 w 46"/>
                  <a:gd name="T11" fmla="*/ 1 h 226"/>
                  <a:gd name="T12" fmla="*/ 1 w 46"/>
                  <a:gd name="T13" fmla="*/ 1 h 226"/>
                  <a:gd name="T14" fmla="*/ 1 w 46"/>
                  <a:gd name="T15" fmla="*/ 0 h 226"/>
                  <a:gd name="T16" fmla="*/ 0 w 46"/>
                  <a:gd name="T17" fmla="*/ 1 h 226"/>
                  <a:gd name="T18" fmla="*/ 0 w 46"/>
                  <a:gd name="T19" fmla="*/ 1 h 2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6" h="226">
                    <a:moveTo>
                      <a:pt x="0" y="19"/>
                    </a:moveTo>
                    <a:lnTo>
                      <a:pt x="3" y="143"/>
                    </a:lnTo>
                    <a:lnTo>
                      <a:pt x="7" y="226"/>
                    </a:lnTo>
                    <a:lnTo>
                      <a:pt x="18" y="194"/>
                    </a:lnTo>
                    <a:lnTo>
                      <a:pt x="39" y="117"/>
                    </a:lnTo>
                    <a:lnTo>
                      <a:pt x="46" y="63"/>
                    </a:lnTo>
                    <a:lnTo>
                      <a:pt x="44" y="9"/>
                    </a:lnTo>
                    <a:lnTo>
                      <a:pt x="24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9" name="Freeform 171"/>
              <p:cNvSpPr>
                <a:spLocks/>
              </p:cNvSpPr>
              <p:nvPr/>
            </p:nvSpPr>
            <p:spPr bwMode="auto">
              <a:xfrm>
                <a:off x="1073" y="3031"/>
                <a:ext cx="203" cy="251"/>
              </a:xfrm>
              <a:custGeom>
                <a:avLst/>
                <a:gdLst>
                  <a:gd name="T0" fmla="*/ 1 w 407"/>
                  <a:gd name="T1" fmla="*/ 0 h 501"/>
                  <a:gd name="T2" fmla="*/ 0 w 407"/>
                  <a:gd name="T3" fmla="*/ 1 h 501"/>
                  <a:gd name="T4" fmla="*/ 0 w 407"/>
                  <a:gd name="T5" fmla="*/ 1 h 501"/>
                  <a:gd name="T6" fmla="*/ 0 w 407"/>
                  <a:gd name="T7" fmla="*/ 1 h 501"/>
                  <a:gd name="T8" fmla="*/ 0 w 407"/>
                  <a:gd name="T9" fmla="*/ 2 h 501"/>
                  <a:gd name="T10" fmla="*/ 1 w 407"/>
                  <a:gd name="T11" fmla="*/ 3 h 501"/>
                  <a:gd name="T12" fmla="*/ 2 w 407"/>
                  <a:gd name="T13" fmla="*/ 3 h 501"/>
                  <a:gd name="T14" fmla="*/ 2 w 407"/>
                  <a:gd name="T15" fmla="*/ 3 h 501"/>
                  <a:gd name="T16" fmla="*/ 3 w 407"/>
                  <a:gd name="T17" fmla="*/ 4 h 501"/>
                  <a:gd name="T18" fmla="*/ 4 w 407"/>
                  <a:gd name="T19" fmla="*/ 4 h 501"/>
                  <a:gd name="T20" fmla="*/ 5 w 407"/>
                  <a:gd name="T21" fmla="*/ 5 h 501"/>
                  <a:gd name="T22" fmla="*/ 5 w 407"/>
                  <a:gd name="T23" fmla="*/ 5 h 501"/>
                  <a:gd name="T24" fmla="*/ 5 w 407"/>
                  <a:gd name="T25" fmla="*/ 6 h 501"/>
                  <a:gd name="T26" fmla="*/ 5 w 407"/>
                  <a:gd name="T27" fmla="*/ 7 h 501"/>
                  <a:gd name="T28" fmla="*/ 5 w 407"/>
                  <a:gd name="T29" fmla="*/ 8 h 501"/>
                  <a:gd name="T30" fmla="*/ 6 w 407"/>
                  <a:gd name="T31" fmla="*/ 8 h 501"/>
                  <a:gd name="T32" fmla="*/ 6 w 407"/>
                  <a:gd name="T33" fmla="*/ 6 h 501"/>
                  <a:gd name="T34" fmla="*/ 6 w 407"/>
                  <a:gd name="T35" fmla="*/ 6 h 501"/>
                  <a:gd name="T36" fmla="*/ 6 w 407"/>
                  <a:gd name="T37" fmla="*/ 5 h 501"/>
                  <a:gd name="T38" fmla="*/ 6 w 407"/>
                  <a:gd name="T39" fmla="*/ 5 h 501"/>
                  <a:gd name="T40" fmla="*/ 5 w 407"/>
                  <a:gd name="T41" fmla="*/ 4 h 501"/>
                  <a:gd name="T42" fmla="*/ 4 w 407"/>
                  <a:gd name="T43" fmla="*/ 4 h 501"/>
                  <a:gd name="T44" fmla="*/ 4 w 407"/>
                  <a:gd name="T45" fmla="*/ 3 h 501"/>
                  <a:gd name="T46" fmla="*/ 3 w 407"/>
                  <a:gd name="T47" fmla="*/ 3 h 501"/>
                  <a:gd name="T48" fmla="*/ 2 w 407"/>
                  <a:gd name="T49" fmla="*/ 2 h 501"/>
                  <a:gd name="T50" fmla="*/ 1 w 407"/>
                  <a:gd name="T51" fmla="*/ 2 h 501"/>
                  <a:gd name="T52" fmla="*/ 1 w 407"/>
                  <a:gd name="T53" fmla="*/ 1 h 501"/>
                  <a:gd name="T54" fmla="*/ 1 w 407"/>
                  <a:gd name="T55" fmla="*/ 1 h 501"/>
                  <a:gd name="T56" fmla="*/ 1 w 407"/>
                  <a:gd name="T57" fmla="*/ 0 h 501"/>
                  <a:gd name="T58" fmla="*/ 1 w 407"/>
                  <a:gd name="T59" fmla="*/ 0 h 50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07" h="501">
                    <a:moveTo>
                      <a:pt x="80" y="0"/>
                    </a:moveTo>
                    <a:lnTo>
                      <a:pt x="61" y="50"/>
                    </a:lnTo>
                    <a:lnTo>
                      <a:pt x="25" y="22"/>
                    </a:lnTo>
                    <a:lnTo>
                      <a:pt x="0" y="46"/>
                    </a:lnTo>
                    <a:lnTo>
                      <a:pt x="43" y="94"/>
                    </a:lnTo>
                    <a:lnTo>
                      <a:pt x="91" y="131"/>
                    </a:lnTo>
                    <a:lnTo>
                      <a:pt x="128" y="152"/>
                    </a:lnTo>
                    <a:lnTo>
                      <a:pt x="171" y="178"/>
                    </a:lnTo>
                    <a:lnTo>
                      <a:pt x="228" y="203"/>
                    </a:lnTo>
                    <a:lnTo>
                      <a:pt x="287" y="229"/>
                    </a:lnTo>
                    <a:lnTo>
                      <a:pt x="337" y="265"/>
                    </a:lnTo>
                    <a:lnTo>
                      <a:pt x="359" y="290"/>
                    </a:lnTo>
                    <a:lnTo>
                      <a:pt x="374" y="337"/>
                    </a:lnTo>
                    <a:lnTo>
                      <a:pt x="381" y="400"/>
                    </a:lnTo>
                    <a:lnTo>
                      <a:pt x="378" y="501"/>
                    </a:lnTo>
                    <a:lnTo>
                      <a:pt x="400" y="468"/>
                    </a:lnTo>
                    <a:lnTo>
                      <a:pt x="407" y="348"/>
                    </a:lnTo>
                    <a:lnTo>
                      <a:pt x="404" y="324"/>
                    </a:lnTo>
                    <a:lnTo>
                      <a:pt x="400" y="301"/>
                    </a:lnTo>
                    <a:lnTo>
                      <a:pt x="385" y="272"/>
                    </a:lnTo>
                    <a:lnTo>
                      <a:pt x="363" y="246"/>
                    </a:lnTo>
                    <a:lnTo>
                      <a:pt x="319" y="214"/>
                    </a:lnTo>
                    <a:lnTo>
                      <a:pt x="261" y="181"/>
                    </a:lnTo>
                    <a:lnTo>
                      <a:pt x="196" y="152"/>
                    </a:lnTo>
                    <a:lnTo>
                      <a:pt x="138" y="120"/>
                    </a:lnTo>
                    <a:lnTo>
                      <a:pt x="108" y="98"/>
                    </a:lnTo>
                    <a:lnTo>
                      <a:pt x="102" y="61"/>
                    </a:lnTo>
                    <a:lnTo>
                      <a:pt x="106" y="11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60" name="Freeform 172"/>
              <p:cNvSpPr>
                <a:spLocks/>
              </p:cNvSpPr>
              <p:nvPr/>
            </p:nvSpPr>
            <p:spPr bwMode="auto">
              <a:xfrm>
                <a:off x="1126" y="3011"/>
                <a:ext cx="178" cy="260"/>
              </a:xfrm>
              <a:custGeom>
                <a:avLst/>
                <a:gdLst>
                  <a:gd name="T0" fmla="*/ 1 w 355"/>
                  <a:gd name="T1" fmla="*/ 0 h 520"/>
                  <a:gd name="T2" fmla="*/ 2 w 355"/>
                  <a:gd name="T3" fmla="*/ 2 h 520"/>
                  <a:gd name="T4" fmla="*/ 3 w 355"/>
                  <a:gd name="T5" fmla="*/ 3 h 520"/>
                  <a:gd name="T6" fmla="*/ 4 w 355"/>
                  <a:gd name="T7" fmla="*/ 3 h 520"/>
                  <a:gd name="T8" fmla="*/ 5 w 355"/>
                  <a:gd name="T9" fmla="*/ 4 h 520"/>
                  <a:gd name="T10" fmla="*/ 5 w 355"/>
                  <a:gd name="T11" fmla="*/ 4 h 520"/>
                  <a:gd name="T12" fmla="*/ 6 w 355"/>
                  <a:gd name="T13" fmla="*/ 5 h 520"/>
                  <a:gd name="T14" fmla="*/ 6 w 355"/>
                  <a:gd name="T15" fmla="*/ 5 h 520"/>
                  <a:gd name="T16" fmla="*/ 6 w 355"/>
                  <a:gd name="T17" fmla="*/ 5 h 520"/>
                  <a:gd name="T18" fmla="*/ 6 w 355"/>
                  <a:gd name="T19" fmla="*/ 6 h 520"/>
                  <a:gd name="T20" fmla="*/ 6 w 355"/>
                  <a:gd name="T21" fmla="*/ 7 h 520"/>
                  <a:gd name="T22" fmla="*/ 6 w 355"/>
                  <a:gd name="T23" fmla="*/ 8 h 520"/>
                  <a:gd name="T24" fmla="*/ 5 w 355"/>
                  <a:gd name="T25" fmla="*/ 9 h 520"/>
                  <a:gd name="T26" fmla="*/ 5 w 355"/>
                  <a:gd name="T27" fmla="*/ 8 h 520"/>
                  <a:gd name="T28" fmla="*/ 5 w 355"/>
                  <a:gd name="T29" fmla="*/ 7 h 520"/>
                  <a:gd name="T30" fmla="*/ 5 w 355"/>
                  <a:gd name="T31" fmla="*/ 5 h 520"/>
                  <a:gd name="T32" fmla="*/ 5 w 355"/>
                  <a:gd name="T33" fmla="*/ 5 h 520"/>
                  <a:gd name="T34" fmla="*/ 5 w 355"/>
                  <a:gd name="T35" fmla="*/ 5 h 520"/>
                  <a:gd name="T36" fmla="*/ 4 w 355"/>
                  <a:gd name="T37" fmla="*/ 4 h 520"/>
                  <a:gd name="T38" fmla="*/ 3 w 355"/>
                  <a:gd name="T39" fmla="*/ 3 h 520"/>
                  <a:gd name="T40" fmla="*/ 2 w 355"/>
                  <a:gd name="T41" fmla="*/ 2 h 520"/>
                  <a:gd name="T42" fmla="*/ 1 w 355"/>
                  <a:gd name="T43" fmla="*/ 2 h 520"/>
                  <a:gd name="T44" fmla="*/ 1 w 355"/>
                  <a:gd name="T45" fmla="*/ 1 h 520"/>
                  <a:gd name="T46" fmla="*/ 0 w 355"/>
                  <a:gd name="T47" fmla="*/ 1 h 520"/>
                  <a:gd name="T48" fmla="*/ 1 w 355"/>
                  <a:gd name="T49" fmla="*/ 0 h 520"/>
                  <a:gd name="T50" fmla="*/ 1 w 355"/>
                  <a:gd name="T51" fmla="*/ 0 h 52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55" h="520">
                    <a:moveTo>
                      <a:pt x="32" y="0"/>
                    </a:moveTo>
                    <a:lnTo>
                      <a:pt x="100" y="76"/>
                    </a:lnTo>
                    <a:lnTo>
                      <a:pt x="170" y="142"/>
                    </a:lnTo>
                    <a:lnTo>
                      <a:pt x="220" y="186"/>
                    </a:lnTo>
                    <a:lnTo>
                      <a:pt x="272" y="226"/>
                    </a:lnTo>
                    <a:lnTo>
                      <a:pt x="318" y="248"/>
                    </a:lnTo>
                    <a:lnTo>
                      <a:pt x="335" y="260"/>
                    </a:lnTo>
                    <a:lnTo>
                      <a:pt x="348" y="276"/>
                    </a:lnTo>
                    <a:lnTo>
                      <a:pt x="352" y="297"/>
                    </a:lnTo>
                    <a:lnTo>
                      <a:pt x="355" y="324"/>
                    </a:lnTo>
                    <a:lnTo>
                      <a:pt x="355" y="422"/>
                    </a:lnTo>
                    <a:lnTo>
                      <a:pt x="340" y="496"/>
                    </a:lnTo>
                    <a:lnTo>
                      <a:pt x="316" y="520"/>
                    </a:lnTo>
                    <a:lnTo>
                      <a:pt x="318" y="476"/>
                    </a:lnTo>
                    <a:lnTo>
                      <a:pt x="316" y="418"/>
                    </a:lnTo>
                    <a:lnTo>
                      <a:pt x="316" y="309"/>
                    </a:lnTo>
                    <a:lnTo>
                      <a:pt x="311" y="287"/>
                    </a:lnTo>
                    <a:lnTo>
                      <a:pt x="279" y="263"/>
                    </a:lnTo>
                    <a:lnTo>
                      <a:pt x="209" y="219"/>
                    </a:lnTo>
                    <a:lnTo>
                      <a:pt x="155" y="182"/>
                    </a:lnTo>
                    <a:lnTo>
                      <a:pt x="96" y="124"/>
                    </a:lnTo>
                    <a:lnTo>
                      <a:pt x="61" y="80"/>
                    </a:lnTo>
                    <a:lnTo>
                      <a:pt x="24" y="48"/>
                    </a:lnTo>
                    <a:lnTo>
                      <a:pt x="0" y="19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61" name="Freeform 173"/>
              <p:cNvSpPr>
                <a:spLocks/>
              </p:cNvSpPr>
              <p:nvPr/>
            </p:nvSpPr>
            <p:spPr bwMode="auto">
              <a:xfrm>
                <a:off x="1048" y="3080"/>
                <a:ext cx="359" cy="324"/>
              </a:xfrm>
              <a:custGeom>
                <a:avLst/>
                <a:gdLst>
                  <a:gd name="T0" fmla="*/ 0 w 719"/>
                  <a:gd name="T1" fmla="*/ 1 h 647"/>
                  <a:gd name="T2" fmla="*/ 0 w 719"/>
                  <a:gd name="T3" fmla="*/ 0 h 647"/>
                  <a:gd name="T4" fmla="*/ 0 w 719"/>
                  <a:gd name="T5" fmla="*/ 1 h 647"/>
                  <a:gd name="T6" fmla="*/ 1 w 719"/>
                  <a:gd name="T7" fmla="*/ 1 h 647"/>
                  <a:gd name="T8" fmla="*/ 2 w 719"/>
                  <a:gd name="T9" fmla="*/ 2 h 647"/>
                  <a:gd name="T10" fmla="*/ 3 w 719"/>
                  <a:gd name="T11" fmla="*/ 2 h 647"/>
                  <a:gd name="T12" fmla="*/ 3 w 719"/>
                  <a:gd name="T13" fmla="*/ 2 h 647"/>
                  <a:gd name="T14" fmla="*/ 4 w 719"/>
                  <a:gd name="T15" fmla="*/ 3 h 647"/>
                  <a:gd name="T16" fmla="*/ 5 w 719"/>
                  <a:gd name="T17" fmla="*/ 3 h 647"/>
                  <a:gd name="T18" fmla="*/ 5 w 719"/>
                  <a:gd name="T19" fmla="*/ 3 h 647"/>
                  <a:gd name="T20" fmla="*/ 6 w 719"/>
                  <a:gd name="T21" fmla="*/ 4 h 647"/>
                  <a:gd name="T22" fmla="*/ 6 w 719"/>
                  <a:gd name="T23" fmla="*/ 5 h 647"/>
                  <a:gd name="T24" fmla="*/ 6 w 719"/>
                  <a:gd name="T25" fmla="*/ 6 h 647"/>
                  <a:gd name="T26" fmla="*/ 6 w 719"/>
                  <a:gd name="T27" fmla="*/ 6 h 647"/>
                  <a:gd name="T28" fmla="*/ 6 w 719"/>
                  <a:gd name="T29" fmla="*/ 8 h 647"/>
                  <a:gd name="T30" fmla="*/ 6 w 719"/>
                  <a:gd name="T31" fmla="*/ 7 h 647"/>
                  <a:gd name="T32" fmla="*/ 7 w 719"/>
                  <a:gd name="T33" fmla="*/ 6 h 647"/>
                  <a:gd name="T34" fmla="*/ 8 w 719"/>
                  <a:gd name="T35" fmla="*/ 6 h 647"/>
                  <a:gd name="T36" fmla="*/ 8 w 719"/>
                  <a:gd name="T37" fmla="*/ 6 h 647"/>
                  <a:gd name="T38" fmla="*/ 9 w 719"/>
                  <a:gd name="T39" fmla="*/ 6 h 647"/>
                  <a:gd name="T40" fmla="*/ 10 w 719"/>
                  <a:gd name="T41" fmla="*/ 5 h 647"/>
                  <a:gd name="T42" fmla="*/ 11 w 719"/>
                  <a:gd name="T43" fmla="*/ 6 h 647"/>
                  <a:gd name="T44" fmla="*/ 11 w 719"/>
                  <a:gd name="T45" fmla="*/ 6 h 647"/>
                  <a:gd name="T46" fmla="*/ 11 w 719"/>
                  <a:gd name="T47" fmla="*/ 6 h 647"/>
                  <a:gd name="T48" fmla="*/ 10 w 719"/>
                  <a:gd name="T49" fmla="*/ 6 h 647"/>
                  <a:gd name="T50" fmla="*/ 10 w 719"/>
                  <a:gd name="T51" fmla="*/ 6 h 647"/>
                  <a:gd name="T52" fmla="*/ 9 w 719"/>
                  <a:gd name="T53" fmla="*/ 6 h 647"/>
                  <a:gd name="T54" fmla="*/ 8 w 719"/>
                  <a:gd name="T55" fmla="*/ 7 h 647"/>
                  <a:gd name="T56" fmla="*/ 7 w 719"/>
                  <a:gd name="T57" fmla="*/ 7 h 647"/>
                  <a:gd name="T58" fmla="*/ 7 w 719"/>
                  <a:gd name="T59" fmla="*/ 8 h 647"/>
                  <a:gd name="T60" fmla="*/ 6 w 719"/>
                  <a:gd name="T61" fmla="*/ 9 h 647"/>
                  <a:gd name="T62" fmla="*/ 5 w 719"/>
                  <a:gd name="T63" fmla="*/ 10 h 647"/>
                  <a:gd name="T64" fmla="*/ 4 w 719"/>
                  <a:gd name="T65" fmla="*/ 11 h 647"/>
                  <a:gd name="T66" fmla="*/ 4 w 719"/>
                  <a:gd name="T67" fmla="*/ 10 h 647"/>
                  <a:gd name="T68" fmla="*/ 4 w 719"/>
                  <a:gd name="T69" fmla="*/ 10 h 647"/>
                  <a:gd name="T70" fmla="*/ 5 w 719"/>
                  <a:gd name="T71" fmla="*/ 9 h 647"/>
                  <a:gd name="T72" fmla="*/ 5 w 719"/>
                  <a:gd name="T73" fmla="*/ 8 h 647"/>
                  <a:gd name="T74" fmla="*/ 5 w 719"/>
                  <a:gd name="T75" fmla="*/ 7 h 647"/>
                  <a:gd name="T76" fmla="*/ 5 w 719"/>
                  <a:gd name="T77" fmla="*/ 6 h 647"/>
                  <a:gd name="T78" fmla="*/ 5 w 719"/>
                  <a:gd name="T79" fmla="*/ 6 h 647"/>
                  <a:gd name="T80" fmla="*/ 5 w 719"/>
                  <a:gd name="T81" fmla="*/ 5 h 647"/>
                  <a:gd name="T82" fmla="*/ 5 w 719"/>
                  <a:gd name="T83" fmla="*/ 4 h 647"/>
                  <a:gd name="T84" fmla="*/ 5 w 719"/>
                  <a:gd name="T85" fmla="*/ 4 h 647"/>
                  <a:gd name="T86" fmla="*/ 5 w 719"/>
                  <a:gd name="T87" fmla="*/ 3 h 647"/>
                  <a:gd name="T88" fmla="*/ 3 w 719"/>
                  <a:gd name="T89" fmla="*/ 3 h 647"/>
                  <a:gd name="T90" fmla="*/ 2 w 719"/>
                  <a:gd name="T91" fmla="*/ 3 h 647"/>
                  <a:gd name="T92" fmla="*/ 1 w 719"/>
                  <a:gd name="T93" fmla="*/ 2 h 647"/>
                  <a:gd name="T94" fmla="*/ 1 w 719"/>
                  <a:gd name="T95" fmla="*/ 2 h 647"/>
                  <a:gd name="T96" fmla="*/ 0 w 719"/>
                  <a:gd name="T97" fmla="*/ 1 h 647"/>
                  <a:gd name="T98" fmla="*/ 0 w 719"/>
                  <a:gd name="T99" fmla="*/ 1 h 647"/>
                  <a:gd name="T100" fmla="*/ 0 w 719"/>
                  <a:gd name="T101" fmla="*/ 1 h 64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19" h="647">
                    <a:moveTo>
                      <a:pt x="0" y="7"/>
                    </a:moveTo>
                    <a:lnTo>
                      <a:pt x="22" y="0"/>
                    </a:lnTo>
                    <a:lnTo>
                      <a:pt x="51" y="11"/>
                    </a:lnTo>
                    <a:lnTo>
                      <a:pt x="79" y="43"/>
                    </a:lnTo>
                    <a:lnTo>
                      <a:pt x="131" y="72"/>
                    </a:lnTo>
                    <a:lnTo>
                      <a:pt x="192" y="98"/>
                    </a:lnTo>
                    <a:lnTo>
                      <a:pt x="247" y="120"/>
                    </a:lnTo>
                    <a:lnTo>
                      <a:pt x="305" y="141"/>
                    </a:lnTo>
                    <a:lnTo>
                      <a:pt x="349" y="163"/>
                    </a:lnTo>
                    <a:lnTo>
                      <a:pt x="377" y="189"/>
                    </a:lnTo>
                    <a:lnTo>
                      <a:pt x="396" y="222"/>
                    </a:lnTo>
                    <a:lnTo>
                      <a:pt x="407" y="268"/>
                    </a:lnTo>
                    <a:lnTo>
                      <a:pt x="414" y="324"/>
                    </a:lnTo>
                    <a:lnTo>
                      <a:pt x="418" y="381"/>
                    </a:lnTo>
                    <a:lnTo>
                      <a:pt x="410" y="455"/>
                    </a:lnTo>
                    <a:lnTo>
                      <a:pt x="447" y="414"/>
                    </a:lnTo>
                    <a:lnTo>
                      <a:pt x="486" y="381"/>
                    </a:lnTo>
                    <a:lnTo>
                      <a:pt x="527" y="357"/>
                    </a:lnTo>
                    <a:lnTo>
                      <a:pt x="573" y="337"/>
                    </a:lnTo>
                    <a:lnTo>
                      <a:pt x="636" y="324"/>
                    </a:lnTo>
                    <a:lnTo>
                      <a:pt x="682" y="316"/>
                    </a:lnTo>
                    <a:lnTo>
                      <a:pt x="712" y="324"/>
                    </a:lnTo>
                    <a:lnTo>
                      <a:pt x="719" y="348"/>
                    </a:lnTo>
                    <a:lnTo>
                      <a:pt x="716" y="367"/>
                    </a:lnTo>
                    <a:lnTo>
                      <a:pt x="686" y="352"/>
                    </a:lnTo>
                    <a:lnTo>
                      <a:pt x="643" y="363"/>
                    </a:lnTo>
                    <a:lnTo>
                      <a:pt x="584" y="378"/>
                    </a:lnTo>
                    <a:lnTo>
                      <a:pt x="541" y="389"/>
                    </a:lnTo>
                    <a:lnTo>
                      <a:pt x="508" y="411"/>
                    </a:lnTo>
                    <a:lnTo>
                      <a:pt x="458" y="455"/>
                    </a:lnTo>
                    <a:lnTo>
                      <a:pt x="407" y="524"/>
                    </a:lnTo>
                    <a:lnTo>
                      <a:pt x="355" y="585"/>
                    </a:lnTo>
                    <a:lnTo>
                      <a:pt x="305" y="647"/>
                    </a:lnTo>
                    <a:lnTo>
                      <a:pt x="283" y="640"/>
                    </a:lnTo>
                    <a:lnTo>
                      <a:pt x="316" y="578"/>
                    </a:lnTo>
                    <a:lnTo>
                      <a:pt x="349" y="516"/>
                    </a:lnTo>
                    <a:lnTo>
                      <a:pt x="360" y="472"/>
                    </a:lnTo>
                    <a:lnTo>
                      <a:pt x="370" y="425"/>
                    </a:lnTo>
                    <a:lnTo>
                      <a:pt x="377" y="378"/>
                    </a:lnTo>
                    <a:lnTo>
                      <a:pt x="377" y="331"/>
                    </a:lnTo>
                    <a:lnTo>
                      <a:pt x="366" y="294"/>
                    </a:lnTo>
                    <a:lnTo>
                      <a:pt x="366" y="235"/>
                    </a:lnTo>
                    <a:lnTo>
                      <a:pt x="353" y="207"/>
                    </a:lnTo>
                    <a:lnTo>
                      <a:pt x="320" y="185"/>
                    </a:lnTo>
                    <a:lnTo>
                      <a:pt x="244" y="156"/>
                    </a:lnTo>
                    <a:lnTo>
                      <a:pt x="181" y="137"/>
                    </a:lnTo>
                    <a:lnTo>
                      <a:pt x="116" y="113"/>
                    </a:lnTo>
                    <a:lnTo>
                      <a:pt x="76" y="87"/>
                    </a:lnTo>
                    <a:lnTo>
                      <a:pt x="40" y="5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175"/>
          <p:cNvGrpSpPr>
            <a:grpSpLocks/>
          </p:cNvGrpSpPr>
          <p:nvPr/>
        </p:nvGrpSpPr>
        <p:grpSpPr bwMode="auto">
          <a:xfrm>
            <a:off x="685800" y="1905000"/>
            <a:ext cx="7770813" cy="1935163"/>
            <a:chOff x="429" y="1211"/>
            <a:chExt cx="4895" cy="1219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432" y="1295"/>
              <a:ext cx="3122" cy="1059"/>
              <a:chOff x="432" y="1295"/>
              <a:chExt cx="3122" cy="1059"/>
            </a:xfrm>
          </p:grpSpPr>
          <p:sp>
            <p:nvSpPr>
              <p:cNvPr id="43088" name="Freeform 7"/>
              <p:cNvSpPr>
                <a:spLocks/>
              </p:cNvSpPr>
              <p:nvPr/>
            </p:nvSpPr>
            <p:spPr bwMode="auto">
              <a:xfrm>
                <a:off x="432" y="1295"/>
                <a:ext cx="3122" cy="1059"/>
              </a:xfrm>
              <a:custGeom>
                <a:avLst/>
                <a:gdLst>
                  <a:gd name="T0" fmla="*/ 0 w 3122"/>
                  <a:gd name="T1" fmla="*/ 986 h 1059"/>
                  <a:gd name="T2" fmla="*/ 205 w 3122"/>
                  <a:gd name="T3" fmla="*/ 1009 h 1059"/>
                  <a:gd name="T4" fmla="*/ 404 w 3122"/>
                  <a:gd name="T5" fmla="*/ 1032 h 1059"/>
                  <a:gd name="T6" fmla="*/ 569 w 3122"/>
                  <a:gd name="T7" fmla="*/ 1047 h 1059"/>
                  <a:gd name="T8" fmla="*/ 733 w 3122"/>
                  <a:gd name="T9" fmla="*/ 1058 h 1059"/>
                  <a:gd name="T10" fmla="*/ 830 w 3122"/>
                  <a:gd name="T11" fmla="*/ 1058 h 1059"/>
                  <a:gd name="T12" fmla="*/ 915 w 3122"/>
                  <a:gd name="T13" fmla="*/ 1058 h 1059"/>
                  <a:gd name="T14" fmla="*/ 984 w 3122"/>
                  <a:gd name="T15" fmla="*/ 1054 h 1059"/>
                  <a:gd name="T16" fmla="*/ 1035 w 3122"/>
                  <a:gd name="T17" fmla="*/ 1050 h 1059"/>
                  <a:gd name="T18" fmla="*/ 1080 w 3122"/>
                  <a:gd name="T19" fmla="*/ 1050 h 1059"/>
                  <a:gd name="T20" fmla="*/ 1120 w 3122"/>
                  <a:gd name="T21" fmla="*/ 1047 h 1059"/>
                  <a:gd name="T22" fmla="*/ 1177 w 3122"/>
                  <a:gd name="T23" fmla="*/ 1043 h 1059"/>
                  <a:gd name="T24" fmla="*/ 1302 w 3122"/>
                  <a:gd name="T25" fmla="*/ 1032 h 1059"/>
                  <a:gd name="T26" fmla="*/ 1421 w 3122"/>
                  <a:gd name="T27" fmla="*/ 1017 h 1059"/>
                  <a:gd name="T28" fmla="*/ 1529 w 3122"/>
                  <a:gd name="T29" fmla="*/ 1002 h 1059"/>
                  <a:gd name="T30" fmla="*/ 1580 w 3122"/>
                  <a:gd name="T31" fmla="*/ 994 h 1059"/>
                  <a:gd name="T32" fmla="*/ 1637 w 3122"/>
                  <a:gd name="T33" fmla="*/ 983 h 1059"/>
                  <a:gd name="T34" fmla="*/ 1745 w 3122"/>
                  <a:gd name="T35" fmla="*/ 968 h 1059"/>
                  <a:gd name="T36" fmla="*/ 1859 w 3122"/>
                  <a:gd name="T37" fmla="*/ 949 h 1059"/>
                  <a:gd name="T38" fmla="*/ 1984 w 3122"/>
                  <a:gd name="T39" fmla="*/ 930 h 1059"/>
                  <a:gd name="T40" fmla="*/ 2103 w 3122"/>
                  <a:gd name="T41" fmla="*/ 911 h 1059"/>
                  <a:gd name="T42" fmla="*/ 2240 w 3122"/>
                  <a:gd name="T43" fmla="*/ 896 h 1059"/>
                  <a:gd name="T44" fmla="*/ 2308 w 3122"/>
                  <a:gd name="T45" fmla="*/ 885 h 1059"/>
                  <a:gd name="T46" fmla="*/ 2388 w 3122"/>
                  <a:gd name="T47" fmla="*/ 877 h 1059"/>
                  <a:gd name="T48" fmla="*/ 2467 w 3122"/>
                  <a:gd name="T49" fmla="*/ 874 h 1059"/>
                  <a:gd name="T50" fmla="*/ 2541 w 3122"/>
                  <a:gd name="T51" fmla="*/ 866 h 1059"/>
                  <a:gd name="T52" fmla="*/ 2626 w 3122"/>
                  <a:gd name="T53" fmla="*/ 858 h 1059"/>
                  <a:gd name="T54" fmla="*/ 2712 w 3122"/>
                  <a:gd name="T55" fmla="*/ 855 h 1059"/>
                  <a:gd name="T56" fmla="*/ 2911 w 3122"/>
                  <a:gd name="T57" fmla="*/ 851 h 1059"/>
                  <a:gd name="T58" fmla="*/ 3121 w 3122"/>
                  <a:gd name="T59" fmla="*/ 847 h 1059"/>
                  <a:gd name="T60" fmla="*/ 3121 w 3122"/>
                  <a:gd name="T61" fmla="*/ 0 h 1059"/>
                  <a:gd name="T62" fmla="*/ 0 w 3122"/>
                  <a:gd name="T63" fmla="*/ 0 h 1059"/>
                  <a:gd name="T64" fmla="*/ 0 w 3122"/>
                  <a:gd name="T65" fmla="*/ 986 h 105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122" h="1059">
                    <a:moveTo>
                      <a:pt x="0" y="986"/>
                    </a:moveTo>
                    <a:lnTo>
                      <a:pt x="205" y="1009"/>
                    </a:lnTo>
                    <a:lnTo>
                      <a:pt x="404" y="1032"/>
                    </a:lnTo>
                    <a:lnTo>
                      <a:pt x="569" y="1047"/>
                    </a:lnTo>
                    <a:lnTo>
                      <a:pt x="733" y="1058"/>
                    </a:lnTo>
                    <a:lnTo>
                      <a:pt x="830" y="1058"/>
                    </a:lnTo>
                    <a:lnTo>
                      <a:pt x="915" y="1058"/>
                    </a:lnTo>
                    <a:lnTo>
                      <a:pt x="984" y="1054"/>
                    </a:lnTo>
                    <a:lnTo>
                      <a:pt x="1035" y="1050"/>
                    </a:lnTo>
                    <a:lnTo>
                      <a:pt x="1080" y="1050"/>
                    </a:lnTo>
                    <a:lnTo>
                      <a:pt x="1120" y="1047"/>
                    </a:lnTo>
                    <a:lnTo>
                      <a:pt x="1177" y="1043"/>
                    </a:lnTo>
                    <a:lnTo>
                      <a:pt x="1302" y="1032"/>
                    </a:lnTo>
                    <a:lnTo>
                      <a:pt x="1421" y="1017"/>
                    </a:lnTo>
                    <a:lnTo>
                      <a:pt x="1529" y="1002"/>
                    </a:lnTo>
                    <a:lnTo>
                      <a:pt x="1580" y="994"/>
                    </a:lnTo>
                    <a:lnTo>
                      <a:pt x="1637" y="983"/>
                    </a:lnTo>
                    <a:lnTo>
                      <a:pt x="1745" y="968"/>
                    </a:lnTo>
                    <a:lnTo>
                      <a:pt x="1859" y="949"/>
                    </a:lnTo>
                    <a:lnTo>
                      <a:pt x="1984" y="930"/>
                    </a:lnTo>
                    <a:lnTo>
                      <a:pt x="2103" y="911"/>
                    </a:lnTo>
                    <a:lnTo>
                      <a:pt x="2240" y="896"/>
                    </a:lnTo>
                    <a:lnTo>
                      <a:pt x="2308" y="885"/>
                    </a:lnTo>
                    <a:lnTo>
                      <a:pt x="2388" y="877"/>
                    </a:lnTo>
                    <a:lnTo>
                      <a:pt x="2467" y="874"/>
                    </a:lnTo>
                    <a:lnTo>
                      <a:pt x="2541" y="866"/>
                    </a:lnTo>
                    <a:lnTo>
                      <a:pt x="2626" y="858"/>
                    </a:lnTo>
                    <a:lnTo>
                      <a:pt x="2712" y="855"/>
                    </a:lnTo>
                    <a:lnTo>
                      <a:pt x="2911" y="851"/>
                    </a:lnTo>
                    <a:lnTo>
                      <a:pt x="3121" y="847"/>
                    </a:lnTo>
                    <a:lnTo>
                      <a:pt x="3121" y="0"/>
                    </a:lnTo>
                    <a:lnTo>
                      <a:pt x="0" y="0"/>
                    </a:lnTo>
                    <a:lnTo>
                      <a:pt x="0" y="986"/>
                    </a:lnTo>
                  </a:path>
                </a:pathLst>
              </a:custGeom>
              <a:solidFill>
                <a:schemeClr val="accent1"/>
              </a:solidFill>
              <a:ln w="12700" cap="rnd" cmpd="sng">
                <a:solidFill>
                  <a:srgbClr val="33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9" name="Rectangle 8"/>
              <p:cNvSpPr>
                <a:spLocks noChangeArrowheads="1"/>
              </p:cNvSpPr>
              <p:nvPr/>
            </p:nvSpPr>
            <p:spPr bwMode="auto">
              <a:xfrm>
                <a:off x="494" y="1329"/>
                <a:ext cx="2996" cy="793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/>
                <a:endParaRPr lang="en-US" sz="2400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43014" name="Rectangle 9"/>
            <p:cNvSpPr>
              <a:spLocks noChangeArrowheads="1"/>
            </p:cNvSpPr>
            <p:nvPr/>
          </p:nvSpPr>
          <p:spPr bwMode="auto">
            <a:xfrm>
              <a:off x="429" y="1297"/>
              <a:ext cx="2886" cy="7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Subordinate Defensiveness -</a:t>
              </a:r>
              <a:r>
                <a:rPr lang="en-US" sz="2400" dirty="0">
                  <a:solidFill>
                    <a:schemeClr val="bg1"/>
                  </a:solidFill>
                </a:rPr>
                <a:t> characterized by passive, submissive, withdrawing behavior</a:t>
              </a:r>
            </a:p>
          </p:txBody>
        </p:sp>
        <p:grpSp>
          <p:nvGrpSpPr>
            <p:cNvPr id="7" name="Group 105"/>
            <p:cNvGrpSpPr>
              <a:grpSpLocks/>
            </p:cNvGrpSpPr>
            <p:nvPr/>
          </p:nvGrpSpPr>
          <p:grpSpPr bwMode="auto">
            <a:xfrm>
              <a:off x="3600" y="1211"/>
              <a:ext cx="1724" cy="1219"/>
              <a:chOff x="3600" y="1211"/>
              <a:chExt cx="1724" cy="1219"/>
            </a:xfrm>
          </p:grpSpPr>
          <p:sp>
            <p:nvSpPr>
              <p:cNvPr id="43016" name="Freeform 33"/>
              <p:cNvSpPr>
                <a:spLocks/>
              </p:cNvSpPr>
              <p:nvPr/>
            </p:nvSpPr>
            <p:spPr bwMode="auto">
              <a:xfrm>
                <a:off x="4099" y="2192"/>
                <a:ext cx="1225" cy="238"/>
              </a:xfrm>
              <a:custGeom>
                <a:avLst/>
                <a:gdLst>
                  <a:gd name="T0" fmla="*/ 0 w 2450"/>
                  <a:gd name="T1" fmla="*/ 3 h 475"/>
                  <a:gd name="T2" fmla="*/ 15 w 2450"/>
                  <a:gd name="T3" fmla="*/ 0 h 475"/>
                  <a:gd name="T4" fmla="*/ 39 w 2450"/>
                  <a:gd name="T5" fmla="*/ 1 h 475"/>
                  <a:gd name="T6" fmla="*/ 16 w 2450"/>
                  <a:gd name="T7" fmla="*/ 8 h 475"/>
                  <a:gd name="T8" fmla="*/ 0 w 2450"/>
                  <a:gd name="T9" fmla="*/ 3 h 475"/>
                  <a:gd name="T10" fmla="*/ 0 w 2450"/>
                  <a:gd name="T11" fmla="*/ 3 h 4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50" h="475">
                    <a:moveTo>
                      <a:pt x="0" y="179"/>
                    </a:moveTo>
                    <a:lnTo>
                      <a:pt x="911" y="0"/>
                    </a:lnTo>
                    <a:lnTo>
                      <a:pt x="2450" y="51"/>
                    </a:lnTo>
                    <a:lnTo>
                      <a:pt x="975" y="475"/>
                    </a:lnTo>
                    <a:lnTo>
                      <a:pt x="0" y="17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7" name="Freeform 34"/>
              <p:cNvSpPr>
                <a:spLocks/>
              </p:cNvSpPr>
              <p:nvPr/>
            </p:nvSpPr>
            <p:spPr bwMode="auto">
              <a:xfrm>
                <a:off x="4601" y="1510"/>
                <a:ext cx="146" cy="121"/>
              </a:xfrm>
              <a:custGeom>
                <a:avLst/>
                <a:gdLst>
                  <a:gd name="T0" fmla="*/ 5 w 291"/>
                  <a:gd name="T1" fmla="*/ 4 h 242"/>
                  <a:gd name="T2" fmla="*/ 3 w 291"/>
                  <a:gd name="T3" fmla="*/ 3 h 242"/>
                  <a:gd name="T4" fmla="*/ 1 w 291"/>
                  <a:gd name="T5" fmla="*/ 3 h 242"/>
                  <a:gd name="T6" fmla="*/ 1 w 291"/>
                  <a:gd name="T7" fmla="*/ 4 h 242"/>
                  <a:gd name="T8" fmla="*/ 1 w 291"/>
                  <a:gd name="T9" fmla="*/ 3 h 242"/>
                  <a:gd name="T10" fmla="*/ 0 w 291"/>
                  <a:gd name="T11" fmla="*/ 2 h 242"/>
                  <a:gd name="T12" fmla="*/ 2 w 291"/>
                  <a:gd name="T13" fmla="*/ 1 h 242"/>
                  <a:gd name="T14" fmla="*/ 2 w 291"/>
                  <a:gd name="T15" fmla="*/ 0 h 242"/>
                  <a:gd name="T16" fmla="*/ 3 w 291"/>
                  <a:gd name="T17" fmla="*/ 1 h 242"/>
                  <a:gd name="T18" fmla="*/ 5 w 291"/>
                  <a:gd name="T19" fmla="*/ 2 h 242"/>
                  <a:gd name="T20" fmla="*/ 5 w 291"/>
                  <a:gd name="T21" fmla="*/ 4 h 242"/>
                  <a:gd name="T22" fmla="*/ 5 w 291"/>
                  <a:gd name="T23" fmla="*/ 4 h 2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91" h="242">
                    <a:moveTo>
                      <a:pt x="291" y="242"/>
                    </a:moveTo>
                    <a:lnTo>
                      <a:pt x="186" y="186"/>
                    </a:lnTo>
                    <a:lnTo>
                      <a:pt x="49" y="186"/>
                    </a:lnTo>
                    <a:lnTo>
                      <a:pt x="4" y="203"/>
                    </a:lnTo>
                    <a:lnTo>
                      <a:pt x="22" y="164"/>
                    </a:lnTo>
                    <a:lnTo>
                      <a:pt x="0" y="87"/>
                    </a:lnTo>
                    <a:lnTo>
                      <a:pt x="65" y="54"/>
                    </a:lnTo>
                    <a:lnTo>
                      <a:pt x="109" y="0"/>
                    </a:lnTo>
                    <a:lnTo>
                      <a:pt x="164" y="4"/>
                    </a:lnTo>
                    <a:lnTo>
                      <a:pt x="268" y="76"/>
                    </a:lnTo>
                    <a:lnTo>
                      <a:pt x="291" y="242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8" name="Freeform 35"/>
              <p:cNvSpPr>
                <a:spLocks/>
              </p:cNvSpPr>
              <p:nvPr/>
            </p:nvSpPr>
            <p:spPr bwMode="auto">
              <a:xfrm>
                <a:off x="4791" y="1215"/>
                <a:ext cx="431" cy="309"/>
              </a:xfrm>
              <a:custGeom>
                <a:avLst/>
                <a:gdLst>
                  <a:gd name="T0" fmla="*/ 12 w 864"/>
                  <a:gd name="T1" fmla="*/ 7 h 618"/>
                  <a:gd name="T2" fmla="*/ 13 w 864"/>
                  <a:gd name="T3" fmla="*/ 6 h 618"/>
                  <a:gd name="T4" fmla="*/ 10 w 864"/>
                  <a:gd name="T5" fmla="*/ 4 h 618"/>
                  <a:gd name="T6" fmla="*/ 9 w 864"/>
                  <a:gd name="T7" fmla="*/ 0 h 618"/>
                  <a:gd name="T8" fmla="*/ 8 w 864"/>
                  <a:gd name="T9" fmla="*/ 1 h 618"/>
                  <a:gd name="T10" fmla="*/ 6 w 864"/>
                  <a:gd name="T11" fmla="*/ 3 h 618"/>
                  <a:gd name="T12" fmla="*/ 4 w 864"/>
                  <a:gd name="T13" fmla="*/ 4 h 618"/>
                  <a:gd name="T14" fmla="*/ 0 w 864"/>
                  <a:gd name="T15" fmla="*/ 5 h 618"/>
                  <a:gd name="T16" fmla="*/ 0 w 864"/>
                  <a:gd name="T17" fmla="*/ 5 h 618"/>
                  <a:gd name="T18" fmla="*/ 0 w 864"/>
                  <a:gd name="T19" fmla="*/ 6 h 618"/>
                  <a:gd name="T20" fmla="*/ 2 w 864"/>
                  <a:gd name="T21" fmla="*/ 10 h 618"/>
                  <a:gd name="T22" fmla="*/ 12 w 864"/>
                  <a:gd name="T23" fmla="*/ 7 h 618"/>
                  <a:gd name="T24" fmla="*/ 12 w 864"/>
                  <a:gd name="T25" fmla="*/ 7 h 61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64" h="618">
                    <a:moveTo>
                      <a:pt x="831" y="419"/>
                    </a:moveTo>
                    <a:lnTo>
                      <a:pt x="864" y="347"/>
                    </a:lnTo>
                    <a:lnTo>
                      <a:pt x="699" y="193"/>
                    </a:lnTo>
                    <a:lnTo>
                      <a:pt x="584" y="0"/>
                    </a:lnTo>
                    <a:lnTo>
                      <a:pt x="523" y="50"/>
                    </a:lnTo>
                    <a:lnTo>
                      <a:pt x="391" y="154"/>
                    </a:lnTo>
                    <a:lnTo>
                      <a:pt x="286" y="216"/>
                    </a:lnTo>
                    <a:lnTo>
                      <a:pt x="55" y="275"/>
                    </a:lnTo>
                    <a:lnTo>
                      <a:pt x="0" y="287"/>
                    </a:lnTo>
                    <a:lnTo>
                      <a:pt x="61" y="370"/>
                    </a:lnTo>
                    <a:lnTo>
                      <a:pt x="170" y="618"/>
                    </a:lnTo>
                    <a:lnTo>
                      <a:pt x="831" y="419"/>
                    </a:lnTo>
                    <a:close/>
                  </a:path>
                </a:pathLst>
              </a:custGeom>
              <a:solidFill>
                <a:srgbClr val="FFE5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9" name="Freeform 36"/>
              <p:cNvSpPr>
                <a:spLocks/>
              </p:cNvSpPr>
              <p:nvPr/>
            </p:nvSpPr>
            <p:spPr bwMode="auto">
              <a:xfrm>
                <a:off x="4911" y="1377"/>
                <a:ext cx="353" cy="300"/>
              </a:xfrm>
              <a:custGeom>
                <a:avLst/>
                <a:gdLst>
                  <a:gd name="T0" fmla="*/ 0 w 707"/>
                  <a:gd name="T1" fmla="*/ 2 h 600"/>
                  <a:gd name="T2" fmla="*/ 0 w 707"/>
                  <a:gd name="T3" fmla="*/ 0 h 600"/>
                  <a:gd name="T4" fmla="*/ 1 w 707"/>
                  <a:gd name="T5" fmla="*/ 1 h 600"/>
                  <a:gd name="T6" fmla="*/ 4 w 707"/>
                  <a:gd name="T7" fmla="*/ 2 h 600"/>
                  <a:gd name="T8" fmla="*/ 10 w 707"/>
                  <a:gd name="T9" fmla="*/ 2 h 600"/>
                  <a:gd name="T10" fmla="*/ 11 w 707"/>
                  <a:gd name="T11" fmla="*/ 2 h 600"/>
                  <a:gd name="T12" fmla="*/ 10 w 707"/>
                  <a:gd name="T13" fmla="*/ 5 h 600"/>
                  <a:gd name="T14" fmla="*/ 9 w 707"/>
                  <a:gd name="T15" fmla="*/ 7 h 600"/>
                  <a:gd name="T16" fmla="*/ 8 w 707"/>
                  <a:gd name="T17" fmla="*/ 10 h 600"/>
                  <a:gd name="T18" fmla="*/ 0 w 707"/>
                  <a:gd name="T19" fmla="*/ 2 h 600"/>
                  <a:gd name="T20" fmla="*/ 0 w 707"/>
                  <a:gd name="T21" fmla="*/ 2 h 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07" h="600">
                    <a:moveTo>
                      <a:pt x="0" y="79"/>
                    </a:moveTo>
                    <a:lnTo>
                      <a:pt x="17" y="0"/>
                    </a:lnTo>
                    <a:lnTo>
                      <a:pt x="123" y="23"/>
                    </a:lnTo>
                    <a:lnTo>
                      <a:pt x="259" y="85"/>
                    </a:lnTo>
                    <a:lnTo>
                      <a:pt x="643" y="102"/>
                    </a:lnTo>
                    <a:lnTo>
                      <a:pt x="707" y="111"/>
                    </a:lnTo>
                    <a:lnTo>
                      <a:pt x="678" y="272"/>
                    </a:lnTo>
                    <a:lnTo>
                      <a:pt x="616" y="418"/>
                    </a:lnTo>
                    <a:lnTo>
                      <a:pt x="526" y="60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F2E5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0" name="Freeform 37"/>
              <p:cNvSpPr>
                <a:spLocks/>
              </p:cNvSpPr>
              <p:nvPr/>
            </p:nvSpPr>
            <p:spPr bwMode="auto">
              <a:xfrm>
                <a:off x="4848" y="1400"/>
                <a:ext cx="452" cy="305"/>
              </a:xfrm>
              <a:custGeom>
                <a:avLst/>
                <a:gdLst>
                  <a:gd name="T0" fmla="*/ 1 w 903"/>
                  <a:gd name="T1" fmla="*/ 1 h 610"/>
                  <a:gd name="T2" fmla="*/ 2 w 903"/>
                  <a:gd name="T3" fmla="*/ 2 h 610"/>
                  <a:gd name="T4" fmla="*/ 1 w 903"/>
                  <a:gd name="T5" fmla="*/ 4 h 610"/>
                  <a:gd name="T6" fmla="*/ 0 w 903"/>
                  <a:gd name="T7" fmla="*/ 7 h 610"/>
                  <a:gd name="T8" fmla="*/ 1 w 903"/>
                  <a:gd name="T9" fmla="*/ 8 h 610"/>
                  <a:gd name="T10" fmla="*/ 4 w 903"/>
                  <a:gd name="T11" fmla="*/ 8 h 610"/>
                  <a:gd name="T12" fmla="*/ 7 w 903"/>
                  <a:gd name="T13" fmla="*/ 9 h 610"/>
                  <a:gd name="T14" fmla="*/ 9 w 903"/>
                  <a:gd name="T15" fmla="*/ 10 h 610"/>
                  <a:gd name="T16" fmla="*/ 11 w 903"/>
                  <a:gd name="T17" fmla="*/ 10 h 610"/>
                  <a:gd name="T18" fmla="*/ 12 w 903"/>
                  <a:gd name="T19" fmla="*/ 7 h 610"/>
                  <a:gd name="T20" fmla="*/ 14 w 903"/>
                  <a:gd name="T21" fmla="*/ 3 h 610"/>
                  <a:gd name="T22" fmla="*/ 15 w 903"/>
                  <a:gd name="T23" fmla="*/ 2 h 610"/>
                  <a:gd name="T24" fmla="*/ 13 w 903"/>
                  <a:gd name="T25" fmla="*/ 3 h 610"/>
                  <a:gd name="T26" fmla="*/ 13 w 903"/>
                  <a:gd name="T27" fmla="*/ 5 h 610"/>
                  <a:gd name="T28" fmla="*/ 11 w 903"/>
                  <a:gd name="T29" fmla="*/ 8 h 610"/>
                  <a:gd name="T30" fmla="*/ 11 w 903"/>
                  <a:gd name="T31" fmla="*/ 5 h 610"/>
                  <a:gd name="T32" fmla="*/ 12 w 903"/>
                  <a:gd name="T33" fmla="*/ 2 h 610"/>
                  <a:gd name="T34" fmla="*/ 11 w 903"/>
                  <a:gd name="T35" fmla="*/ 1 h 610"/>
                  <a:gd name="T36" fmla="*/ 9 w 903"/>
                  <a:gd name="T37" fmla="*/ 0 h 610"/>
                  <a:gd name="T38" fmla="*/ 8 w 903"/>
                  <a:gd name="T39" fmla="*/ 1 h 610"/>
                  <a:gd name="T40" fmla="*/ 4 w 903"/>
                  <a:gd name="T41" fmla="*/ 1 h 610"/>
                  <a:gd name="T42" fmla="*/ 1 w 903"/>
                  <a:gd name="T43" fmla="*/ 1 h 610"/>
                  <a:gd name="T44" fmla="*/ 1 w 903"/>
                  <a:gd name="T45" fmla="*/ 1 h 61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903" h="610">
                    <a:moveTo>
                      <a:pt x="45" y="23"/>
                    </a:moveTo>
                    <a:lnTo>
                      <a:pt x="67" y="107"/>
                    </a:lnTo>
                    <a:lnTo>
                      <a:pt x="40" y="215"/>
                    </a:lnTo>
                    <a:lnTo>
                      <a:pt x="0" y="418"/>
                    </a:lnTo>
                    <a:lnTo>
                      <a:pt x="34" y="452"/>
                    </a:lnTo>
                    <a:lnTo>
                      <a:pt x="203" y="497"/>
                    </a:lnTo>
                    <a:lnTo>
                      <a:pt x="389" y="560"/>
                    </a:lnTo>
                    <a:lnTo>
                      <a:pt x="575" y="610"/>
                    </a:lnTo>
                    <a:lnTo>
                      <a:pt x="661" y="610"/>
                    </a:lnTo>
                    <a:lnTo>
                      <a:pt x="767" y="430"/>
                    </a:lnTo>
                    <a:lnTo>
                      <a:pt x="892" y="181"/>
                    </a:lnTo>
                    <a:lnTo>
                      <a:pt x="903" y="113"/>
                    </a:lnTo>
                    <a:lnTo>
                      <a:pt x="830" y="130"/>
                    </a:lnTo>
                    <a:lnTo>
                      <a:pt x="773" y="282"/>
                    </a:lnTo>
                    <a:lnTo>
                      <a:pt x="666" y="486"/>
                    </a:lnTo>
                    <a:lnTo>
                      <a:pt x="694" y="271"/>
                    </a:lnTo>
                    <a:lnTo>
                      <a:pt x="723" y="85"/>
                    </a:lnTo>
                    <a:lnTo>
                      <a:pt x="700" y="23"/>
                    </a:lnTo>
                    <a:lnTo>
                      <a:pt x="537" y="0"/>
                    </a:lnTo>
                    <a:lnTo>
                      <a:pt x="485" y="56"/>
                    </a:lnTo>
                    <a:lnTo>
                      <a:pt x="237" y="45"/>
                    </a:lnTo>
                    <a:lnTo>
                      <a:pt x="45" y="23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1" name="Freeform 38"/>
              <p:cNvSpPr>
                <a:spLocks/>
              </p:cNvSpPr>
              <p:nvPr/>
            </p:nvSpPr>
            <p:spPr bwMode="auto">
              <a:xfrm>
                <a:off x="4477" y="1551"/>
                <a:ext cx="534" cy="369"/>
              </a:xfrm>
              <a:custGeom>
                <a:avLst/>
                <a:gdLst>
                  <a:gd name="T0" fmla="*/ 7 w 1067"/>
                  <a:gd name="T1" fmla="*/ 1 h 738"/>
                  <a:gd name="T2" fmla="*/ 9 w 1067"/>
                  <a:gd name="T3" fmla="*/ 3 h 738"/>
                  <a:gd name="T4" fmla="*/ 10 w 1067"/>
                  <a:gd name="T5" fmla="*/ 4 h 738"/>
                  <a:gd name="T6" fmla="*/ 9 w 1067"/>
                  <a:gd name="T7" fmla="*/ 6 h 738"/>
                  <a:gd name="T8" fmla="*/ 0 w 1067"/>
                  <a:gd name="T9" fmla="*/ 11 h 738"/>
                  <a:gd name="T10" fmla="*/ 1 w 1067"/>
                  <a:gd name="T11" fmla="*/ 12 h 738"/>
                  <a:gd name="T12" fmla="*/ 2 w 1067"/>
                  <a:gd name="T13" fmla="*/ 11 h 738"/>
                  <a:gd name="T14" fmla="*/ 17 w 1067"/>
                  <a:gd name="T15" fmla="*/ 5 h 738"/>
                  <a:gd name="T16" fmla="*/ 17 w 1067"/>
                  <a:gd name="T17" fmla="*/ 3 h 738"/>
                  <a:gd name="T18" fmla="*/ 17 w 1067"/>
                  <a:gd name="T19" fmla="*/ 3 h 738"/>
                  <a:gd name="T20" fmla="*/ 16 w 1067"/>
                  <a:gd name="T21" fmla="*/ 4 h 738"/>
                  <a:gd name="T22" fmla="*/ 15 w 1067"/>
                  <a:gd name="T23" fmla="*/ 5 h 738"/>
                  <a:gd name="T24" fmla="*/ 13 w 1067"/>
                  <a:gd name="T25" fmla="*/ 6 h 738"/>
                  <a:gd name="T26" fmla="*/ 10 w 1067"/>
                  <a:gd name="T27" fmla="*/ 6 h 738"/>
                  <a:gd name="T28" fmla="*/ 11 w 1067"/>
                  <a:gd name="T29" fmla="*/ 5 h 738"/>
                  <a:gd name="T30" fmla="*/ 11 w 1067"/>
                  <a:gd name="T31" fmla="*/ 3 h 738"/>
                  <a:gd name="T32" fmla="*/ 10 w 1067"/>
                  <a:gd name="T33" fmla="*/ 2 h 738"/>
                  <a:gd name="T34" fmla="*/ 11 w 1067"/>
                  <a:gd name="T35" fmla="*/ 1 h 738"/>
                  <a:gd name="T36" fmla="*/ 10 w 1067"/>
                  <a:gd name="T37" fmla="*/ 1 h 738"/>
                  <a:gd name="T38" fmla="*/ 9 w 1067"/>
                  <a:gd name="T39" fmla="*/ 1 h 738"/>
                  <a:gd name="T40" fmla="*/ 8 w 1067"/>
                  <a:gd name="T41" fmla="*/ 0 h 738"/>
                  <a:gd name="T42" fmla="*/ 8 w 1067"/>
                  <a:gd name="T43" fmla="*/ 0 h 738"/>
                  <a:gd name="T44" fmla="*/ 7 w 1067"/>
                  <a:gd name="T45" fmla="*/ 1 h 738"/>
                  <a:gd name="T46" fmla="*/ 7 w 1067"/>
                  <a:gd name="T47" fmla="*/ 1 h 738"/>
                  <a:gd name="T48" fmla="*/ 7 w 1067"/>
                  <a:gd name="T49" fmla="*/ 1 h 73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67" h="738">
                    <a:moveTo>
                      <a:pt x="401" y="49"/>
                    </a:moveTo>
                    <a:lnTo>
                      <a:pt x="533" y="143"/>
                    </a:lnTo>
                    <a:lnTo>
                      <a:pt x="583" y="242"/>
                    </a:lnTo>
                    <a:lnTo>
                      <a:pt x="572" y="336"/>
                    </a:lnTo>
                    <a:lnTo>
                      <a:pt x="0" y="699"/>
                    </a:lnTo>
                    <a:lnTo>
                      <a:pt x="16" y="738"/>
                    </a:lnTo>
                    <a:lnTo>
                      <a:pt x="110" y="689"/>
                    </a:lnTo>
                    <a:lnTo>
                      <a:pt x="1035" y="320"/>
                    </a:lnTo>
                    <a:lnTo>
                      <a:pt x="1067" y="176"/>
                    </a:lnTo>
                    <a:lnTo>
                      <a:pt x="1029" y="160"/>
                    </a:lnTo>
                    <a:lnTo>
                      <a:pt x="996" y="220"/>
                    </a:lnTo>
                    <a:lnTo>
                      <a:pt x="902" y="303"/>
                    </a:lnTo>
                    <a:lnTo>
                      <a:pt x="776" y="347"/>
                    </a:lnTo>
                    <a:lnTo>
                      <a:pt x="639" y="324"/>
                    </a:lnTo>
                    <a:lnTo>
                      <a:pt x="676" y="259"/>
                    </a:lnTo>
                    <a:lnTo>
                      <a:pt x="660" y="165"/>
                    </a:lnTo>
                    <a:lnTo>
                      <a:pt x="616" y="109"/>
                    </a:lnTo>
                    <a:lnTo>
                      <a:pt x="676" y="39"/>
                    </a:lnTo>
                    <a:lnTo>
                      <a:pt x="639" y="11"/>
                    </a:lnTo>
                    <a:lnTo>
                      <a:pt x="545" y="11"/>
                    </a:lnTo>
                    <a:lnTo>
                      <a:pt x="479" y="0"/>
                    </a:lnTo>
                    <a:lnTo>
                      <a:pt x="451" y="0"/>
                    </a:lnTo>
                    <a:lnTo>
                      <a:pt x="424" y="21"/>
                    </a:lnTo>
                    <a:lnTo>
                      <a:pt x="401" y="49"/>
                    </a:lnTo>
                    <a:close/>
                  </a:path>
                </a:pathLst>
              </a:custGeom>
              <a:solidFill>
                <a:srgbClr val="B28C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2" name="Freeform 39"/>
              <p:cNvSpPr>
                <a:spLocks/>
              </p:cNvSpPr>
              <p:nvPr/>
            </p:nvSpPr>
            <p:spPr bwMode="auto">
              <a:xfrm>
                <a:off x="4507" y="1659"/>
                <a:ext cx="488" cy="333"/>
              </a:xfrm>
              <a:custGeom>
                <a:avLst/>
                <a:gdLst>
                  <a:gd name="T0" fmla="*/ 0 w 975"/>
                  <a:gd name="T1" fmla="*/ 6 h 667"/>
                  <a:gd name="T2" fmla="*/ 1 w 975"/>
                  <a:gd name="T3" fmla="*/ 5 h 667"/>
                  <a:gd name="T4" fmla="*/ 3 w 975"/>
                  <a:gd name="T5" fmla="*/ 3 h 667"/>
                  <a:gd name="T6" fmla="*/ 5 w 975"/>
                  <a:gd name="T7" fmla="*/ 2 h 667"/>
                  <a:gd name="T8" fmla="*/ 7 w 975"/>
                  <a:gd name="T9" fmla="*/ 1 h 667"/>
                  <a:gd name="T10" fmla="*/ 9 w 975"/>
                  <a:gd name="T11" fmla="*/ 1 h 667"/>
                  <a:gd name="T12" fmla="*/ 11 w 975"/>
                  <a:gd name="T13" fmla="*/ 1 h 667"/>
                  <a:gd name="T14" fmla="*/ 13 w 975"/>
                  <a:gd name="T15" fmla="*/ 1 h 667"/>
                  <a:gd name="T16" fmla="*/ 15 w 975"/>
                  <a:gd name="T17" fmla="*/ 0 h 667"/>
                  <a:gd name="T18" fmla="*/ 15 w 975"/>
                  <a:gd name="T19" fmla="*/ 0 h 667"/>
                  <a:gd name="T20" fmla="*/ 16 w 975"/>
                  <a:gd name="T21" fmla="*/ 0 h 667"/>
                  <a:gd name="T22" fmla="*/ 16 w 975"/>
                  <a:gd name="T23" fmla="*/ 1 h 667"/>
                  <a:gd name="T24" fmla="*/ 14 w 975"/>
                  <a:gd name="T25" fmla="*/ 4 h 667"/>
                  <a:gd name="T26" fmla="*/ 9 w 975"/>
                  <a:gd name="T27" fmla="*/ 6 h 667"/>
                  <a:gd name="T28" fmla="*/ 7 w 975"/>
                  <a:gd name="T29" fmla="*/ 9 h 667"/>
                  <a:gd name="T30" fmla="*/ 4 w 975"/>
                  <a:gd name="T31" fmla="*/ 10 h 667"/>
                  <a:gd name="T32" fmla="*/ 1 w 975"/>
                  <a:gd name="T33" fmla="*/ 10 h 667"/>
                  <a:gd name="T34" fmla="*/ 3 w 975"/>
                  <a:gd name="T35" fmla="*/ 8 h 667"/>
                  <a:gd name="T36" fmla="*/ 4 w 975"/>
                  <a:gd name="T37" fmla="*/ 6 h 667"/>
                  <a:gd name="T38" fmla="*/ 4 w 975"/>
                  <a:gd name="T39" fmla="*/ 6 h 667"/>
                  <a:gd name="T40" fmla="*/ 2 w 975"/>
                  <a:gd name="T41" fmla="*/ 6 h 667"/>
                  <a:gd name="T42" fmla="*/ 1 w 975"/>
                  <a:gd name="T43" fmla="*/ 7 h 667"/>
                  <a:gd name="T44" fmla="*/ 0 w 975"/>
                  <a:gd name="T45" fmla="*/ 6 h 667"/>
                  <a:gd name="T46" fmla="*/ 0 w 975"/>
                  <a:gd name="T47" fmla="*/ 6 h 66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975" h="667">
                    <a:moveTo>
                      <a:pt x="0" y="446"/>
                    </a:moveTo>
                    <a:lnTo>
                      <a:pt x="50" y="325"/>
                    </a:lnTo>
                    <a:lnTo>
                      <a:pt x="168" y="192"/>
                    </a:lnTo>
                    <a:lnTo>
                      <a:pt x="319" y="160"/>
                    </a:lnTo>
                    <a:lnTo>
                      <a:pt x="424" y="115"/>
                    </a:lnTo>
                    <a:lnTo>
                      <a:pt x="540" y="115"/>
                    </a:lnTo>
                    <a:lnTo>
                      <a:pt x="644" y="121"/>
                    </a:lnTo>
                    <a:lnTo>
                      <a:pt x="776" y="105"/>
                    </a:lnTo>
                    <a:lnTo>
                      <a:pt x="930" y="33"/>
                    </a:lnTo>
                    <a:lnTo>
                      <a:pt x="942" y="0"/>
                    </a:lnTo>
                    <a:lnTo>
                      <a:pt x="975" y="16"/>
                    </a:lnTo>
                    <a:lnTo>
                      <a:pt x="964" y="126"/>
                    </a:lnTo>
                    <a:lnTo>
                      <a:pt x="848" y="302"/>
                    </a:lnTo>
                    <a:lnTo>
                      <a:pt x="518" y="441"/>
                    </a:lnTo>
                    <a:lnTo>
                      <a:pt x="401" y="628"/>
                    </a:lnTo>
                    <a:lnTo>
                      <a:pt x="204" y="667"/>
                    </a:lnTo>
                    <a:lnTo>
                      <a:pt x="61" y="644"/>
                    </a:lnTo>
                    <a:lnTo>
                      <a:pt x="176" y="562"/>
                    </a:lnTo>
                    <a:lnTo>
                      <a:pt x="231" y="446"/>
                    </a:lnTo>
                    <a:lnTo>
                      <a:pt x="237" y="390"/>
                    </a:lnTo>
                    <a:lnTo>
                      <a:pt x="122" y="419"/>
                    </a:lnTo>
                    <a:lnTo>
                      <a:pt x="28" y="474"/>
                    </a:lnTo>
                    <a:lnTo>
                      <a:pt x="0" y="446"/>
                    </a:lnTo>
                    <a:close/>
                  </a:path>
                </a:pathLst>
              </a:custGeom>
              <a:solidFill>
                <a:srgbClr val="3FA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3" name="Freeform 40"/>
              <p:cNvSpPr>
                <a:spLocks/>
              </p:cNvSpPr>
              <p:nvPr/>
            </p:nvSpPr>
            <p:spPr bwMode="auto">
              <a:xfrm>
                <a:off x="4543" y="1667"/>
                <a:ext cx="129" cy="50"/>
              </a:xfrm>
              <a:custGeom>
                <a:avLst/>
                <a:gdLst>
                  <a:gd name="T0" fmla="*/ 0 w 260"/>
                  <a:gd name="T1" fmla="*/ 2 h 99"/>
                  <a:gd name="T2" fmla="*/ 4 w 260"/>
                  <a:gd name="T3" fmla="*/ 1 h 99"/>
                  <a:gd name="T4" fmla="*/ 2 w 260"/>
                  <a:gd name="T5" fmla="*/ 0 h 99"/>
                  <a:gd name="T6" fmla="*/ 0 w 260"/>
                  <a:gd name="T7" fmla="*/ 1 h 99"/>
                  <a:gd name="T8" fmla="*/ 0 w 260"/>
                  <a:gd name="T9" fmla="*/ 2 h 99"/>
                  <a:gd name="T10" fmla="*/ 0 w 260"/>
                  <a:gd name="T11" fmla="*/ 2 h 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0" h="99">
                    <a:moveTo>
                      <a:pt x="0" y="99"/>
                    </a:moveTo>
                    <a:lnTo>
                      <a:pt x="260" y="44"/>
                    </a:lnTo>
                    <a:lnTo>
                      <a:pt x="154" y="0"/>
                    </a:lnTo>
                    <a:lnTo>
                      <a:pt x="39" y="11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F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4" name="Freeform 41"/>
              <p:cNvSpPr>
                <a:spLocks/>
              </p:cNvSpPr>
              <p:nvPr/>
            </p:nvSpPr>
            <p:spPr bwMode="auto">
              <a:xfrm>
                <a:off x="4755" y="1714"/>
                <a:ext cx="173" cy="149"/>
              </a:xfrm>
              <a:custGeom>
                <a:avLst/>
                <a:gdLst>
                  <a:gd name="T0" fmla="*/ 0 w 347"/>
                  <a:gd name="T1" fmla="*/ 0 h 299"/>
                  <a:gd name="T2" fmla="*/ 1 w 347"/>
                  <a:gd name="T3" fmla="*/ 1 h 299"/>
                  <a:gd name="T4" fmla="*/ 0 w 347"/>
                  <a:gd name="T5" fmla="*/ 4 h 299"/>
                  <a:gd name="T6" fmla="*/ 5 w 347"/>
                  <a:gd name="T7" fmla="*/ 3 h 299"/>
                  <a:gd name="T8" fmla="*/ 3 w 347"/>
                  <a:gd name="T9" fmla="*/ 1 h 299"/>
                  <a:gd name="T10" fmla="*/ 2 w 347"/>
                  <a:gd name="T11" fmla="*/ 0 h 299"/>
                  <a:gd name="T12" fmla="*/ 0 w 347"/>
                  <a:gd name="T13" fmla="*/ 0 h 299"/>
                  <a:gd name="T14" fmla="*/ 0 w 347"/>
                  <a:gd name="T15" fmla="*/ 0 h 299"/>
                  <a:gd name="T16" fmla="*/ 0 w 347"/>
                  <a:gd name="T17" fmla="*/ 0 h 29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47" h="299">
                    <a:moveTo>
                      <a:pt x="0" y="0"/>
                    </a:moveTo>
                    <a:lnTo>
                      <a:pt x="66" y="127"/>
                    </a:lnTo>
                    <a:lnTo>
                      <a:pt x="61" y="299"/>
                    </a:lnTo>
                    <a:lnTo>
                      <a:pt x="347" y="199"/>
                    </a:lnTo>
                    <a:lnTo>
                      <a:pt x="226" y="89"/>
                    </a:lnTo>
                    <a:lnTo>
                      <a:pt x="138" y="17"/>
                    </a:lnTo>
                    <a:lnTo>
                      <a:pt x="61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ED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5" name="Freeform 42"/>
              <p:cNvSpPr>
                <a:spLocks/>
              </p:cNvSpPr>
              <p:nvPr/>
            </p:nvSpPr>
            <p:spPr bwMode="auto">
              <a:xfrm>
                <a:off x="4496" y="1805"/>
                <a:ext cx="661" cy="380"/>
              </a:xfrm>
              <a:custGeom>
                <a:avLst/>
                <a:gdLst>
                  <a:gd name="T0" fmla="*/ 6 w 1322"/>
                  <a:gd name="T1" fmla="*/ 6 h 760"/>
                  <a:gd name="T2" fmla="*/ 8 w 1322"/>
                  <a:gd name="T3" fmla="*/ 5 h 760"/>
                  <a:gd name="T4" fmla="*/ 9 w 1322"/>
                  <a:gd name="T5" fmla="*/ 2 h 760"/>
                  <a:gd name="T6" fmla="*/ 12 w 1322"/>
                  <a:gd name="T7" fmla="*/ 1 h 760"/>
                  <a:gd name="T8" fmla="*/ 13 w 1322"/>
                  <a:gd name="T9" fmla="*/ 0 h 760"/>
                  <a:gd name="T10" fmla="*/ 14 w 1322"/>
                  <a:gd name="T11" fmla="*/ 2 h 760"/>
                  <a:gd name="T12" fmla="*/ 17 w 1322"/>
                  <a:gd name="T13" fmla="*/ 1 h 760"/>
                  <a:gd name="T14" fmla="*/ 18 w 1322"/>
                  <a:gd name="T15" fmla="*/ 1 h 760"/>
                  <a:gd name="T16" fmla="*/ 19 w 1322"/>
                  <a:gd name="T17" fmla="*/ 2 h 760"/>
                  <a:gd name="T18" fmla="*/ 20 w 1322"/>
                  <a:gd name="T19" fmla="*/ 4 h 760"/>
                  <a:gd name="T20" fmla="*/ 21 w 1322"/>
                  <a:gd name="T21" fmla="*/ 4 h 760"/>
                  <a:gd name="T22" fmla="*/ 19 w 1322"/>
                  <a:gd name="T23" fmla="*/ 6 h 760"/>
                  <a:gd name="T24" fmla="*/ 18 w 1322"/>
                  <a:gd name="T25" fmla="*/ 6 h 760"/>
                  <a:gd name="T26" fmla="*/ 17 w 1322"/>
                  <a:gd name="T27" fmla="*/ 5 h 760"/>
                  <a:gd name="T28" fmla="*/ 15 w 1322"/>
                  <a:gd name="T29" fmla="*/ 6 h 760"/>
                  <a:gd name="T30" fmla="*/ 12 w 1322"/>
                  <a:gd name="T31" fmla="*/ 8 h 760"/>
                  <a:gd name="T32" fmla="*/ 11 w 1322"/>
                  <a:gd name="T33" fmla="*/ 11 h 760"/>
                  <a:gd name="T34" fmla="*/ 9 w 1322"/>
                  <a:gd name="T35" fmla="*/ 12 h 760"/>
                  <a:gd name="T36" fmla="*/ 6 w 1322"/>
                  <a:gd name="T37" fmla="*/ 12 h 760"/>
                  <a:gd name="T38" fmla="*/ 4 w 1322"/>
                  <a:gd name="T39" fmla="*/ 12 h 760"/>
                  <a:gd name="T40" fmla="*/ 2 w 1322"/>
                  <a:gd name="T41" fmla="*/ 10 h 760"/>
                  <a:gd name="T42" fmla="*/ 0 w 1322"/>
                  <a:gd name="T43" fmla="*/ 10 h 760"/>
                  <a:gd name="T44" fmla="*/ 2 w 1322"/>
                  <a:gd name="T45" fmla="*/ 8 h 760"/>
                  <a:gd name="T46" fmla="*/ 5 w 1322"/>
                  <a:gd name="T47" fmla="*/ 9 h 760"/>
                  <a:gd name="T48" fmla="*/ 6 w 1322"/>
                  <a:gd name="T49" fmla="*/ 8 h 760"/>
                  <a:gd name="T50" fmla="*/ 6 w 1322"/>
                  <a:gd name="T51" fmla="*/ 6 h 760"/>
                  <a:gd name="T52" fmla="*/ 6 w 1322"/>
                  <a:gd name="T53" fmla="*/ 6 h 76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322" h="760">
                    <a:moveTo>
                      <a:pt x="374" y="348"/>
                    </a:moveTo>
                    <a:lnTo>
                      <a:pt x="478" y="286"/>
                    </a:lnTo>
                    <a:lnTo>
                      <a:pt x="572" y="77"/>
                    </a:lnTo>
                    <a:lnTo>
                      <a:pt x="710" y="10"/>
                    </a:lnTo>
                    <a:lnTo>
                      <a:pt x="831" y="0"/>
                    </a:lnTo>
                    <a:lnTo>
                      <a:pt x="875" y="71"/>
                    </a:lnTo>
                    <a:lnTo>
                      <a:pt x="1029" y="10"/>
                    </a:lnTo>
                    <a:lnTo>
                      <a:pt x="1140" y="22"/>
                    </a:lnTo>
                    <a:lnTo>
                      <a:pt x="1211" y="104"/>
                    </a:lnTo>
                    <a:lnTo>
                      <a:pt x="1228" y="237"/>
                    </a:lnTo>
                    <a:lnTo>
                      <a:pt x="1322" y="225"/>
                    </a:lnTo>
                    <a:lnTo>
                      <a:pt x="1211" y="352"/>
                    </a:lnTo>
                    <a:lnTo>
                      <a:pt x="1134" y="342"/>
                    </a:lnTo>
                    <a:lnTo>
                      <a:pt x="1052" y="276"/>
                    </a:lnTo>
                    <a:lnTo>
                      <a:pt x="941" y="358"/>
                    </a:lnTo>
                    <a:lnTo>
                      <a:pt x="749" y="508"/>
                    </a:lnTo>
                    <a:lnTo>
                      <a:pt x="655" y="672"/>
                    </a:lnTo>
                    <a:lnTo>
                      <a:pt x="523" y="755"/>
                    </a:lnTo>
                    <a:lnTo>
                      <a:pt x="374" y="760"/>
                    </a:lnTo>
                    <a:lnTo>
                      <a:pt x="253" y="727"/>
                    </a:lnTo>
                    <a:lnTo>
                      <a:pt x="93" y="629"/>
                    </a:lnTo>
                    <a:lnTo>
                      <a:pt x="0" y="639"/>
                    </a:lnTo>
                    <a:lnTo>
                      <a:pt x="126" y="502"/>
                    </a:lnTo>
                    <a:lnTo>
                      <a:pt x="275" y="562"/>
                    </a:lnTo>
                    <a:lnTo>
                      <a:pt x="341" y="474"/>
                    </a:lnTo>
                    <a:lnTo>
                      <a:pt x="374" y="348"/>
                    </a:lnTo>
                    <a:close/>
                  </a:path>
                </a:pathLst>
              </a:custGeom>
              <a:solidFill>
                <a:srgbClr val="8C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6" name="Freeform 43"/>
              <p:cNvSpPr>
                <a:spLocks/>
              </p:cNvSpPr>
              <p:nvPr/>
            </p:nvSpPr>
            <p:spPr bwMode="auto">
              <a:xfrm>
                <a:off x="4400" y="1447"/>
                <a:ext cx="140" cy="223"/>
              </a:xfrm>
              <a:custGeom>
                <a:avLst/>
                <a:gdLst>
                  <a:gd name="T0" fmla="*/ 1 w 281"/>
                  <a:gd name="T1" fmla="*/ 7 h 445"/>
                  <a:gd name="T2" fmla="*/ 3 w 281"/>
                  <a:gd name="T3" fmla="*/ 5 h 445"/>
                  <a:gd name="T4" fmla="*/ 4 w 281"/>
                  <a:gd name="T5" fmla="*/ 3 h 445"/>
                  <a:gd name="T6" fmla="*/ 4 w 281"/>
                  <a:gd name="T7" fmla="*/ 0 h 445"/>
                  <a:gd name="T8" fmla="*/ 2 w 281"/>
                  <a:gd name="T9" fmla="*/ 2 h 445"/>
                  <a:gd name="T10" fmla="*/ 0 w 281"/>
                  <a:gd name="T11" fmla="*/ 3 h 445"/>
                  <a:gd name="T12" fmla="*/ 0 w 281"/>
                  <a:gd name="T13" fmla="*/ 3 h 445"/>
                  <a:gd name="T14" fmla="*/ 0 w 281"/>
                  <a:gd name="T15" fmla="*/ 4 h 445"/>
                  <a:gd name="T16" fmla="*/ 1 w 281"/>
                  <a:gd name="T17" fmla="*/ 7 h 445"/>
                  <a:gd name="T18" fmla="*/ 1 w 281"/>
                  <a:gd name="T19" fmla="*/ 7 h 4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81" h="445">
                    <a:moveTo>
                      <a:pt x="121" y="445"/>
                    </a:moveTo>
                    <a:lnTo>
                      <a:pt x="219" y="297"/>
                    </a:lnTo>
                    <a:lnTo>
                      <a:pt x="258" y="131"/>
                    </a:lnTo>
                    <a:lnTo>
                      <a:pt x="281" y="0"/>
                    </a:lnTo>
                    <a:lnTo>
                      <a:pt x="176" y="71"/>
                    </a:lnTo>
                    <a:lnTo>
                      <a:pt x="27" y="137"/>
                    </a:lnTo>
                    <a:lnTo>
                      <a:pt x="0" y="186"/>
                    </a:lnTo>
                    <a:lnTo>
                      <a:pt x="5" y="252"/>
                    </a:lnTo>
                    <a:lnTo>
                      <a:pt x="121" y="445"/>
                    </a:lnTo>
                    <a:close/>
                  </a:path>
                </a:pathLst>
              </a:custGeom>
              <a:solidFill>
                <a:srgbClr val="D3ED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7" name="Freeform 44"/>
              <p:cNvSpPr>
                <a:spLocks/>
              </p:cNvSpPr>
              <p:nvPr/>
            </p:nvSpPr>
            <p:spPr bwMode="auto">
              <a:xfrm>
                <a:off x="4576" y="1223"/>
                <a:ext cx="272" cy="256"/>
              </a:xfrm>
              <a:custGeom>
                <a:avLst/>
                <a:gdLst>
                  <a:gd name="T0" fmla="*/ 7 w 545"/>
                  <a:gd name="T1" fmla="*/ 7 h 512"/>
                  <a:gd name="T2" fmla="*/ 5 w 545"/>
                  <a:gd name="T3" fmla="*/ 7 h 512"/>
                  <a:gd name="T4" fmla="*/ 2 w 545"/>
                  <a:gd name="T5" fmla="*/ 8 h 512"/>
                  <a:gd name="T6" fmla="*/ 1 w 545"/>
                  <a:gd name="T7" fmla="*/ 8 h 512"/>
                  <a:gd name="T8" fmla="*/ 1 w 545"/>
                  <a:gd name="T9" fmla="*/ 7 h 512"/>
                  <a:gd name="T10" fmla="*/ 0 w 545"/>
                  <a:gd name="T11" fmla="*/ 5 h 512"/>
                  <a:gd name="T12" fmla="*/ 0 w 545"/>
                  <a:gd name="T13" fmla="*/ 3 h 512"/>
                  <a:gd name="T14" fmla="*/ 2 w 545"/>
                  <a:gd name="T15" fmla="*/ 3 h 512"/>
                  <a:gd name="T16" fmla="*/ 5 w 545"/>
                  <a:gd name="T17" fmla="*/ 1 h 512"/>
                  <a:gd name="T18" fmla="*/ 6 w 545"/>
                  <a:gd name="T19" fmla="*/ 0 h 512"/>
                  <a:gd name="T20" fmla="*/ 7 w 545"/>
                  <a:gd name="T21" fmla="*/ 0 h 512"/>
                  <a:gd name="T22" fmla="*/ 7 w 545"/>
                  <a:gd name="T23" fmla="*/ 2 h 512"/>
                  <a:gd name="T24" fmla="*/ 7 w 545"/>
                  <a:gd name="T25" fmla="*/ 3 h 512"/>
                  <a:gd name="T26" fmla="*/ 8 w 545"/>
                  <a:gd name="T27" fmla="*/ 4 h 512"/>
                  <a:gd name="T28" fmla="*/ 6 w 545"/>
                  <a:gd name="T29" fmla="*/ 5 h 512"/>
                  <a:gd name="T30" fmla="*/ 7 w 545"/>
                  <a:gd name="T31" fmla="*/ 7 h 512"/>
                  <a:gd name="T32" fmla="*/ 7 w 545"/>
                  <a:gd name="T33" fmla="*/ 7 h 5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5" h="512">
                    <a:moveTo>
                      <a:pt x="478" y="402"/>
                    </a:moveTo>
                    <a:lnTo>
                      <a:pt x="335" y="402"/>
                    </a:lnTo>
                    <a:lnTo>
                      <a:pt x="165" y="490"/>
                    </a:lnTo>
                    <a:lnTo>
                      <a:pt x="82" y="512"/>
                    </a:lnTo>
                    <a:lnTo>
                      <a:pt x="87" y="424"/>
                    </a:lnTo>
                    <a:lnTo>
                      <a:pt x="44" y="320"/>
                    </a:lnTo>
                    <a:lnTo>
                      <a:pt x="0" y="187"/>
                    </a:lnTo>
                    <a:lnTo>
                      <a:pt x="148" y="137"/>
                    </a:lnTo>
                    <a:lnTo>
                      <a:pt x="369" y="49"/>
                    </a:lnTo>
                    <a:lnTo>
                      <a:pt x="441" y="0"/>
                    </a:lnTo>
                    <a:lnTo>
                      <a:pt x="490" y="0"/>
                    </a:lnTo>
                    <a:lnTo>
                      <a:pt x="468" y="82"/>
                    </a:lnTo>
                    <a:lnTo>
                      <a:pt x="506" y="182"/>
                    </a:lnTo>
                    <a:lnTo>
                      <a:pt x="545" y="236"/>
                    </a:lnTo>
                    <a:lnTo>
                      <a:pt x="423" y="287"/>
                    </a:lnTo>
                    <a:lnTo>
                      <a:pt x="478" y="402"/>
                    </a:lnTo>
                    <a:close/>
                  </a:path>
                </a:pathLst>
              </a:custGeom>
              <a:solidFill>
                <a:srgbClr val="FFF2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8" name="Freeform 45"/>
              <p:cNvSpPr>
                <a:spLocks/>
              </p:cNvSpPr>
              <p:nvPr/>
            </p:nvSpPr>
            <p:spPr bwMode="auto">
              <a:xfrm>
                <a:off x="4182" y="1306"/>
                <a:ext cx="282" cy="173"/>
              </a:xfrm>
              <a:custGeom>
                <a:avLst/>
                <a:gdLst>
                  <a:gd name="T0" fmla="*/ 0 w 566"/>
                  <a:gd name="T1" fmla="*/ 5 h 345"/>
                  <a:gd name="T2" fmla="*/ 1 w 566"/>
                  <a:gd name="T3" fmla="*/ 4 h 345"/>
                  <a:gd name="T4" fmla="*/ 3 w 566"/>
                  <a:gd name="T5" fmla="*/ 2 h 345"/>
                  <a:gd name="T6" fmla="*/ 5 w 566"/>
                  <a:gd name="T7" fmla="*/ 0 h 345"/>
                  <a:gd name="T8" fmla="*/ 7 w 566"/>
                  <a:gd name="T9" fmla="*/ 1 h 345"/>
                  <a:gd name="T10" fmla="*/ 8 w 566"/>
                  <a:gd name="T11" fmla="*/ 2 h 345"/>
                  <a:gd name="T12" fmla="*/ 6 w 566"/>
                  <a:gd name="T13" fmla="*/ 4 h 345"/>
                  <a:gd name="T14" fmla="*/ 3 w 566"/>
                  <a:gd name="T15" fmla="*/ 5 h 345"/>
                  <a:gd name="T16" fmla="*/ 1 w 566"/>
                  <a:gd name="T17" fmla="*/ 6 h 345"/>
                  <a:gd name="T18" fmla="*/ 0 w 566"/>
                  <a:gd name="T19" fmla="*/ 5 h 345"/>
                  <a:gd name="T20" fmla="*/ 0 w 566"/>
                  <a:gd name="T21" fmla="*/ 5 h 3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66" h="345">
                    <a:moveTo>
                      <a:pt x="0" y="283"/>
                    </a:moveTo>
                    <a:lnTo>
                      <a:pt x="125" y="214"/>
                    </a:lnTo>
                    <a:lnTo>
                      <a:pt x="244" y="101"/>
                    </a:lnTo>
                    <a:lnTo>
                      <a:pt x="350" y="0"/>
                    </a:lnTo>
                    <a:lnTo>
                      <a:pt x="457" y="51"/>
                    </a:lnTo>
                    <a:lnTo>
                      <a:pt x="566" y="113"/>
                    </a:lnTo>
                    <a:lnTo>
                      <a:pt x="407" y="204"/>
                    </a:lnTo>
                    <a:lnTo>
                      <a:pt x="249" y="300"/>
                    </a:lnTo>
                    <a:lnTo>
                      <a:pt x="102" y="345"/>
                    </a:ln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FFFA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9" name="Freeform 46"/>
              <p:cNvSpPr>
                <a:spLocks/>
              </p:cNvSpPr>
              <p:nvPr/>
            </p:nvSpPr>
            <p:spPr bwMode="auto">
              <a:xfrm>
                <a:off x="4060" y="1623"/>
                <a:ext cx="251" cy="125"/>
              </a:xfrm>
              <a:custGeom>
                <a:avLst/>
                <a:gdLst>
                  <a:gd name="T0" fmla="*/ 0 w 503"/>
                  <a:gd name="T1" fmla="*/ 4 h 249"/>
                  <a:gd name="T2" fmla="*/ 1 w 503"/>
                  <a:gd name="T3" fmla="*/ 3 h 249"/>
                  <a:gd name="T4" fmla="*/ 2 w 503"/>
                  <a:gd name="T5" fmla="*/ 0 h 249"/>
                  <a:gd name="T6" fmla="*/ 3 w 503"/>
                  <a:gd name="T7" fmla="*/ 2 h 249"/>
                  <a:gd name="T8" fmla="*/ 5 w 503"/>
                  <a:gd name="T9" fmla="*/ 2 h 249"/>
                  <a:gd name="T10" fmla="*/ 7 w 503"/>
                  <a:gd name="T11" fmla="*/ 1 h 249"/>
                  <a:gd name="T12" fmla="*/ 6 w 503"/>
                  <a:gd name="T13" fmla="*/ 3 h 249"/>
                  <a:gd name="T14" fmla="*/ 3 w 503"/>
                  <a:gd name="T15" fmla="*/ 4 h 249"/>
                  <a:gd name="T16" fmla="*/ 2 w 503"/>
                  <a:gd name="T17" fmla="*/ 4 h 249"/>
                  <a:gd name="T18" fmla="*/ 0 w 503"/>
                  <a:gd name="T19" fmla="*/ 4 h 249"/>
                  <a:gd name="T20" fmla="*/ 0 w 503"/>
                  <a:gd name="T21" fmla="*/ 4 h 24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03" h="249">
                    <a:moveTo>
                      <a:pt x="0" y="220"/>
                    </a:moveTo>
                    <a:lnTo>
                      <a:pt x="91" y="136"/>
                    </a:lnTo>
                    <a:lnTo>
                      <a:pt x="147" y="0"/>
                    </a:lnTo>
                    <a:lnTo>
                      <a:pt x="255" y="67"/>
                    </a:lnTo>
                    <a:lnTo>
                      <a:pt x="345" y="90"/>
                    </a:lnTo>
                    <a:lnTo>
                      <a:pt x="503" y="61"/>
                    </a:lnTo>
                    <a:lnTo>
                      <a:pt x="418" y="157"/>
                    </a:lnTo>
                    <a:lnTo>
                      <a:pt x="249" y="232"/>
                    </a:lnTo>
                    <a:lnTo>
                      <a:pt x="130" y="249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FFFA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0" name="Freeform 47"/>
              <p:cNvSpPr>
                <a:spLocks/>
              </p:cNvSpPr>
              <p:nvPr/>
            </p:nvSpPr>
            <p:spPr bwMode="auto">
              <a:xfrm>
                <a:off x="3933" y="1759"/>
                <a:ext cx="170" cy="209"/>
              </a:xfrm>
              <a:custGeom>
                <a:avLst/>
                <a:gdLst>
                  <a:gd name="T0" fmla="*/ 0 w 339"/>
                  <a:gd name="T1" fmla="*/ 2 h 419"/>
                  <a:gd name="T2" fmla="*/ 2 w 339"/>
                  <a:gd name="T3" fmla="*/ 0 h 419"/>
                  <a:gd name="T4" fmla="*/ 3 w 339"/>
                  <a:gd name="T5" fmla="*/ 0 h 419"/>
                  <a:gd name="T6" fmla="*/ 4 w 339"/>
                  <a:gd name="T7" fmla="*/ 0 h 419"/>
                  <a:gd name="T8" fmla="*/ 5 w 339"/>
                  <a:gd name="T9" fmla="*/ 2 h 419"/>
                  <a:gd name="T10" fmla="*/ 6 w 339"/>
                  <a:gd name="T11" fmla="*/ 4 h 419"/>
                  <a:gd name="T12" fmla="*/ 3 w 339"/>
                  <a:gd name="T13" fmla="*/ 6 h 419"/>
                  <a:gd name="T14" fmla="*/ 2 w 339"/>
                  <a:gd name="T15" fmla="*/ 4 h 419"/>
                  <a:gd name="T16" fmla="*/ 2 w 339"/>
                  <a:gd name="T17" fmla="*/ 2 h 419"/>
                  <a:gd name="T18" fmla="*/ 0 w 339"/>
                  <a:gd name="T19" fmla="*/ 2 h 419"/>
                  <a:gd name="T20" fmla="*/ 0 w 339"/>
                  <a:gd name="T21" fmla="*/ 2 h 4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39" h="419">
                    <a:moveTo>
                      <a:pt x="0" y="130"/>
                    </a:moveTo>
                    <a:lnTo>
                      <a:pt x="68" y="40"/>
                    </a:lnTo>
                    <a:lnTo>
                      <a:pt x="146" y="0"/>
                    </a:lnTo>
                    <a:lnTo>
                      <a:pt x="232" y="45"/>
                    </a:lnTo>
                    <a:lnTo>
                      <a:pt x="317" y="153"/>
                    </a:lnTo>
                    <a:lnTo>
                      <a:pt x="339" y="272"/>
                    </a:lnTo>
                    <a:lnTo>
                      <a:pt x="141" y="419"/>
                    </a:lnTo>
                    <a:lnTo>
                      <a:pt x="113" y="260"/>
                    </a:lnTo>
                    <a:lnTo>
                      <a:pt x="73" y="181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D8F2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1" name="Freeform 48"/>
              <p:cNvSpPr>
                <a:spLocks/>
              </p:cNvSpPr>
              <p:nvPr/>
            </p:nvSpPr>
            <p:spPr bwMode="auto">
              <a:xfrm>
                <a:off x="3600" y="2031"/>
                <a:ext cx="183" cy="104"/>
              </a:xfrm>
              <a:custGeom>
                <a:avLst/>
                <a:gdLst>
                  <a:gd name="T0" fmla="*/ 0 w 367"/>
                  <a:gd name="T1" fmla="*/ 1 h 209"/>
                  <a:gd name="T2" fmla="*/ 0 w 367"/>
                  <a:gd name="T3" fmla="*/ 1 h 209"/>
                  <a:gd name="T4" fmla="*/ 0 w 367"/>
                  <a:gd name="T5" fmla="*/ 0 h 209"/>
                  <a:gd name="T6" fmla="*/ 1 w 367"/>
                  <a:gd name="T7" fmla="*/ 0 h 209"/>
                  <a:gd name="T8" fmla="*/ 3 w 367"/>
                  <a:gd name="T9" fmla="*/ 0 h 209"/>
                  <a:gd name="T10" fmla="*/ 5 w 367"/>
                  <a:gd name="T11" fmla="*/ 1 h 209"/>
                  <a:gd name="T12" fmla="*/ 4 w 367"/>
                  <a:gd name="T13" fmla="*/ 3 h 209"/>
                  <a:gd name="T14" fmla="*/ 2 w 367"/>
                  <a:gd name="T15" fmla="*/ 3 h 209"/>
                  <a:gd name="T16" fmla="*/ 0 w 367"/>
                  <a:gd name="T17" fmla="*/ 2 h 209"/>
                  <a:gd name="T18" fmla="*/ 0 w 367"/>
                  <a:gd name="T19" fmla="*/ 1 h 209"/>
                  <a:gd name="T20" fmla="*/ 0 w 367"/>
                  <a:gd name="T21" fmla="*/ 1 h 20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67" h="209">
                    <a:moveTo>
                      <a:pt x="16" y="118"/>
                    </a:moveTo>
                    <a:lnTo>
                      <a:pt x="0" y="84"/>
                    </a:lnTo>
                    <a:lnTo>
                      <a:pt x="45" y="22"/>
                    </a:lnTo>
                    <a:lnTo>
                      <a:pt x="85" y="0"/>
                    </a:lnTo>
                    <a:lnTo>
                      <a:pt x="219" y="61"/>
                    </a:lnTo>
                    <a:lnTo>
                      <a:pt x="367" y="90"/>
                    </a:lnTo>
                    <a:lnTo>
                      <a:pt x="271" y="209"/>
                    </a:lnTo>
                    <a:lnTo>
                      <a:pt x="175" y="203"/>
                    </a:lnTo>
                    <a:lnTo>
                      <a:pt x="62" y="152"/>
                    </a:lnTo>
                    <a:lnTo>
                      <a:pt x="16" y="118"/>
                    </a:lnTo>
                    <a:close/>
                  </a:path>
                </a:pathLst>
              </a:custGeom>
              <a:solidFill>
                <a:srgbClr val="D3ED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2" name="Freeform 49"/>
              <p:cNvSpPr>
                <a:spLocks/>
              </p:cNvSpPr>
              <p:nvPr/>
            </p:nvSpPr>
            <p:spPr bwMode="auto">
              <a:xfrm>
                <a:off x="3803" y="2042"/>
                <a:ext cx="220" cy="167"/>
              </a:xfrm>
              <a:custGeom>
                <a:avLst/>
                <a:gdLst>
                  <a:gd name="T0" fmla="*/ 0 w 441"/>
                  <a:gd name="T1" fmla="*/ 5 h 334"/>
                  <a:gd name="T2" fmla="*/ 1 w 441"/>
                  <a:gd name="T3" fmla="*/ 4 h 334"/>
                  <a:gd name="T4" fmla="*/ 2 w 441"/>
                  <a:gd name="T5" fmla="*/ 2 h 334"/>
                  <a:gd name="T6" fmla="*/ 2 w 441"/>
                  <a:gd name="T7" fmla="*/ 0 h 334"/>
                  <a:gd name="T8" fmla="*/ 6 w 441"/>
                  <a:gd name="T9" fmla="*/ 1 h 334"/>
                  <a:gd name="T10" fmla="*/ 5 w 441"/>
                  <a:gd name="T11" fmla="*/ 3 h 334"/>
                  <a:gd name="T12" fmla="*/ 4 w 441"/>
                  <a:gd name="T13" fmla="*/ 4 h 334"/>
                  <a:gd name="T14" fmla="*/ 1 w 441"/>
                  <a:gd name="T15" fmla="*/ 6 h 334"/>
                  <a:gd name="T16" fmla="*/ 0 w 441"/>
                  <a:gd name="T17" fmla="*/ 5 h 334"/>
                  <a:gd name="T18" fmla="*/ 0 w 441"/>
                  <a:gd name="T19" fmla="*/ 5 h 33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41" h="334">
                    <a:moveTo>
                      <a:pt x="0" y="317"/>
                    </a:moveTo>
                    <a:lnTo>
                      <a:pt x="113" y="215"/>
                    </a:lnTo>
                    <a:lnTo>
                      <a:pt x="181" y="114"/>
                    </a:lnTo>
                    <a:lnTo>
                      <a:pt x="187" y="0"/>
                    </a:lnTo>
                    <a:lnTo>
                      <a:pt x="441" y="12"/>
                    </a:lnTo>
                    <a:lnTo>
                      <a:pt x="379" y="141"/>
                    </a:lnTo>
                    <a:lnTo>
                      <a:pt x="260" y="254"/>
                    </a:lnTo>
                    <a:lnTo>
                      <a:pt x="101" y="334"/>
                    </a:lnTo>
                    <a:lnTo>
                      <a:pt x="0" y="317"/>
                    </a:lnTo>
                    <a:close/>
                  </a:path>
                </a:pathLst>
              </a:custGeom>
              <a:solidFill>
                <a:srgbClr val="F2E5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3" name="Freeform 50"/>
              <p:cNvSpPr>
                <a:spLocks/>
              </p:cNvSpPr>
              <p:nvPr/>
            </p:nvSpPr>
            <p:spPr bwMode="auto">
              <a:xfrm>
                <a:off x="3845" y="2152"/>
                <a:ext cx="274" cy="230"/>
              </a:xfrm>
              <a:custGeom>
                <a:avLst/>
                <a:gdLst>
                  <a:gd name="T0" fmla="*/ 0 w 549"/>
                  <a:gd name="T1" fmla="*/ 8 h 458"/>
                  <a:gd name="T2" fmla="*/ 0 w 549"/>
                  <a:gd name="T3" fmla="*/ 6 h 458"/>
                  <a:gd name="T4" fmla="*/ 1 w 549"/>
                  <a:gd name="T5" fmla="*/ 5 h 458"/>
                  <a:gd name="T6" fmla="*/ 3 w 549"/>
                  <a:gd name="T7" fmla="*/ 4 h 458"/>
                  <a:gd name="T8" fmla="*/ 5 w 549"/>
                  <a:gd name="T9" fmla="*/ 2 h 458"/>
                  <a:gd name="T10" fmla="*/ 7 w 549"/>
                  <a:gd name="T11" fmla="*/ 0 h 458"/>
                  <a:gd name="T12" fmla="*/ 8 w 549"/>
                  <a:gd name="T13" fmla="*/ 1 h 458"/>
                  <a:gd name="T14" fmla="*/ 7 w 549"/>
                  <a:gd name="T15" fmla="*/ 3 h 458"/>
                  <a:gd name="T16" fmla="*/ 4 w 549"/>
                  <a:gd name="T17" fmla="*/ 5 h 458"/>
                  <a:gd name="T18" fmla="*/ 2 w 549"/>
                  <a:gd name="T19" fmla="*/ 7 h 458"/>
                  <a:gd name="T20" fmla="*/ 1 w 549"/>
                  <a:gd name="T21" fmla="*/ 7 h 458"/>
                  <a:gd name="T22" fmla="*/ 0 w 549"/>
                  <a:gd name="T23" fmla="*/ 8 h 458"/>
                  <a:gd name="T24" fmla="*/ 0 w 549"/>
                  <a:gd name="T25" fmla="*/ 8 h 45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49" h="458">
                    <a:moveTo>
                      <a:pt x="0" y="458"/>
                    </a:moveTo>
                    <a:lnTo>
                      <a:pt x="6" y="362"/>
                    </a:lnTo>
                    <a:lnTo>
                      <a:pt x="69" y="294"/>
                    </a:lnTo>
                    <a:lnTo>
                      <a:pt x="193" y="215"/>
                    </a:lnTo>
                    <a:lnTo>
                      <a:pt x="345" y="119"/>
                    </a:lnTo>
                    <a:lnTo>
                      <a:pt x="498" y="0"/>
                    </a:lnTo>
                    <a:lnTo>
                      <a:pt x="549" y="56"/>
                    </a:lnTo>
                    <a:lnTo>
                      <a:pt x="453" y="158"/>
                    </a:lnTo>
                    <a:lnTo>
                      <a:pt x="295" y="305"/>
                    </a:lnTo>
                    <a:lnTo>
                      <a:pt x="170" y="395"/>
                    </a:lnTo>
                    <a:lnTo>
                      <a:pt x="69" y="447"/>
                    </a:lnTo>
                    <a:lnTo>
                      <a:pt x="0" y="458"/>
                    </a:lnTo>
                    <a:close/>
                  </a:path>
                </a:pathLst>
              </a:custGeom>
              <a:solidFill>
                <a:srgbClr val="D3ED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4" name="Freeform 51"/>
              <p:cNvSpPr>
                <a:spLocks/>
              </p:cNvSpPr>
              <p:nvPr/>
            </p:nvSpPr>
            <p:spPr bwMode="auto">
              <a:xfrm>
                <a:off x="4040" y="2093"/>
                <a:ext cx="153" cy="141"/>
              </a:xfrm>
              <a:custGeom>
                <a:avLst/>
                <a:gdLst>
                  <a:gd name="T0" fmla="*/ 0 w 305"/>
                  <a:gd name="T1" fmla="*/ 1 h 282"/>
                  <a:gd name="T2" fmla="*/ 2 w 305"/>
                  <a:gd name="T3" fmla="*/ 3 h 282"/>
                  <a:gd name="T4" fmla="*/ 4 w 305"/>
                  <a:gd name="T5" fmla="*/ 5 h 282"/>
                  <a:gd name="T6" fmla="*/ 4 w 305"/>
                  <a:gd name="T7" fmla="*/ 5 h 282"/>
                  <a:gd name="T8" fmla="*/ 5 w 305"/>
                  <a:gd name="T9" fmla="*/ 4 h 282"/>
                  <a:gd name="T10" fmla="*/ 3 w 305"/>
                  <a:gd name="T11" fmla="*/ 3 h 282"/>
                  <a:gd name="T12" fmla="*/ 5 w 305"/>
                  <a:gd name="T13" fmla="*/ 1 h 282"/>
                  <a:gd name="T14" fmla="*/ 5 w 305"/>
                  <a:gd name="T15" fmla="*/ 1 h 282"/>
                  <a:gd name="T16" fmla="*/ 3 w 305"/>
                  <a:gd name="T17" fmla="*/ 2 h 282"/>
                  <a:gd name="T18" fmla="*/ 1 w 305"/>
                  <a:gd name="T19" fmla="*/ 0 h 282"/>
                  <a:gd name="T20" fmla="*/ 1 w 305"/>
                  <a:gd name="T21" fmla="*/ 1 h 282"/>
                  <a:gd name="T22" fmla="*/ 0 w 305"/>
                  <a:gd name="T23" fmla="*/ 1 h 282"/>
                  <a:gd name="T24" fmla="*/ 0 w 305"/>
                  <a:gd name="T25" fmla="*/ 1 h 2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5" h="282">
                    <a:moveTo>
                      <a:pt x="0" y="45"/>
                    </a:moveTo>
                    <a:lnTo>
                      <a:pt x="79" y="146"/>
                    </a:lnTo>
                    <a:lnTo>
                      <a:pt x="198" y="265"/>
                    </a:lnTo>
                    <a:lnTo>
                      <a:pt x="254" y="282"/>
                    </a:lnTo>
                    <a:lnTo>
                      <a:pt x="259" y="249"/>
                    </a:lnTo>
                    <a:lnTo>
                      <a:pt x="192" y="163"/>
                    </a:lnTo>
                    <a:lnTo>
                      <a:pt x="305" y="50"/>
                    </a:lnTo>
                    <a:lnTo>
                      <a:pt x="282" y="28"/>
                    </a:lnTo>
                    <a:lnTo>
                      <a:pt x="163" y="90"/>
                    </a:lnTo>
                    <a:lnTo>
                      <a:pt x="56" y="0"/>
                    </a:lnTo>
                    <a:lnTo>
                      <a:pt x="8" y="2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994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5" name="Freeform 52"/>
              <p:cNvSpPr>
                <a:spLocks/>
              </p:cNvSpPr>
              <p:nvPr/>
            </p:nvSpPr>
            <p:spPr bwMode="auto">
              <a:xfrm>
                <a:off x="4125" y="1779"/>
                <a:ext cx="254" cy="288"/>
              </a:xfrm>
              <a:custGeom>
                <a:avLst/>
                <a:gdLst>
                  <a:gd name="T0" fmla="*/ 1 w 508"/>
                  <a:gd name="T1" fmla="*/ 3 h 577"/>
                  <a:gd name="T2" fmla="*/ 2 w 508"/>
                  <a:gd name="T3" fmla="*/ 1 h 577"/>
                  <a:gd name="T4" fmla="*/ 4 w 508"/>
                  <a:gd name="T5" fmla="*/ 0 h 577"/>
                  <a:gd name="T6" fmla="*/ 5 w 508"/>
                  <a:gd name="T7" fmla="*/ 0 h 577"/>
                  <a:gd name="T8" fmla="*/ 7 w 508"/>
                  <a:gd name="T9" fmla="*/ 0 h 577"/>
                  <a:gd name="T10" fmla="*/ 8 w 508"/>
                  <a:gd name="T11" fmla="*/ 1 h 577"/>
                  <a:gd name="T12" fmla="*/ 8 w 508"/>
                  <a:gd name="T13" fmla="*/ 4 h 577"/>
                  <a:gd name="T14" fmla="*/ 7 w 508"/>
                  <a:gd name="T15" fmla="*/ 6 h 577"/>
                  <a:gd name="T16" fmla="*/ 6 w 508"/>
                  <a:gd name="T17" fmla="*/ 8 h 577"/>
                  <a:gd name="T18" fmla="*/ 4 w 508"/>
                  <a:gd name="T19" fmla="*/ 9 h 577"/>
                  <a:gd name="T20" fmla="*/ 2 w 508"/>
                  <a:gd name="T21" fmla="*/ 8 h 577"/>
                  <a:gd name="T22" fmla="*/ 1 w 508"/>
                  <a:gd name="T23" fmla="*/ 7 h 577"/>
                  <a:gd name="T24" fmla="*/ 0 w 508"/>
                  <a:gd name="T25" fmla="*/ 5 h 577"/>
                  <a:gd name="T26" fmla="*/ 1 w 508"/>
                  <a:gd name="T27" fmla="*/ 4 h 577"/>
                  <a:gd name="T28" fmla="*/ 1 w 508"/>
                  <a:gd name="T29" fmla="*/ 3 h 577"/>
                  <a:gd name="T30" fmla="*/ 1 w 508"/>
                  <a:gd name="T31" fmla="*/ 3 h 57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08" h="577">
                    <a:moveTo>
                      <a:pt x="23" y="197"/>
                    </a:moveTo>
                    <a:lnTo>
                      <a:pt x="67" y="107"/>
                    </a:lnTo>
                    <a:lnTo>
                      <a:pt x="198" y="28"/>
                    </a:lnTo>
                    <a:lnTo>
                      <a:pt x="305" y="0"/>
                    </a:lnTo>
                    <a:lnTo>
                      <a:pt x="430" y="28"/>
                    </a:lnTo>
                    <a:lnTo>
                      <a:pt x="503" y="113"/>
                    </a:lnTo>
                    <a:lnTo>
                      <a:pt x="508" y="312"/>
                    </a:lnTo>
                    <a:lnTo>
                      <a:pt x="430" y="446"/>
                    </a:lnTo>
                    <a:lnTo>
                      <a:pt x="328" y="544"/>
                    </a:lnTo>
                    <a:lnTo>
                      <a:pt x="226" y="577"/>
                    </a:lnTo>
                    <a:lnTo>
                      <a:pt x="119" y="548"/>
                    </a:lnTo>
                    <a:lnTo>
                      <a:pt x="57" y="492"/>
                    </a:lnTo>
                    <a:lnTo>
                      <a:pt x="0" y="379"/>
                    </a:lnTo>
                    <a:lnTo>
                      <a:pt x="6" y="277"/>
                    </a:lnTo>
                    <a:lnTo>
                      <a:pt x="23" y="197"/>
                    </a:lnTo>
                    <a:close/>
                  </a:path>
                </a:pathLst>
              </a:custGeom>
              <a:solidFill>
                <a:srgbClr val="D3ED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6" name="Freeform 53"/>
              <p:cNvSpPr>
                <a:spLocks/>
              </p:cNvSpPr>
              <p:nvPr/>
            </p:nvSpPr>
            <p:spPr bwMode="auto">
              <a:xfrm>
                <a:off x="4190" y="1847"/>
                <a:ext cx="124" cy="141"/>
              </a:xfrm>
              <a:custGeom>
                <a:avLst/>
                <a:gdLst>
                  <a:gd name="T0" fmla="*/ 3 w 248"/>
                  <a:gd name="T1" fmla="*/ 0 h 283"/>
                  <a:gd name="T2" fmla="*/ 1 w 248"/>
                  <a:gd name="T3" fmla="*/ 0 h 283"/>
                  <a:gd name="T4" fmla="*/ 0 w 248"/>
                  <a:gd name="T5" fmla="*/ 2 h 283"/>
                  <a:gd name="T6" fmla="*/ 0 w 248"/>
                  <a:gd name="T7" fmla="*/ 3 h 283"/>
                  <a:gd name="T8" fmla="*/ 1 w 248"/>
                  <a:gd name="T9" fmla="*/ 4 h 283"/>
                  <a:gd name="T10" fmla="*/ 2 w 248"/>
                  <a:gd name="T11" fmla="*/ 4 h 283"/>
                  <a:gd name="T12" fmla="*/ 3 w 248"/>
                  <a:gd name="T13" fmla="*/ 3 h 283"/>
                  <a:gd name="T14" fmla="*/ 4 w 248"/>
                  <a:gd name="T15" fmla="*/ 2 h 283"/>
                  <a:gd name="T16" fmla="*/ 4 w 248"/>
                  <a:gd name="T17" fmla="*/ 1 h 283"/>
                  <a:gd name="T18" fmla="*/ 3 w 248"/>
                  <a:gd name="T19" fmla="*/ 0 h 283"/>
                  <a:gd name="T20" fmla="*/ 3 w 248"/>
                  <a:gd name="T21" fmla="*/ 0 h 283"/>
                  <a:gd name="T22" fmla="*/ 3 w 248"/>
                  <a:gd name="T23" fmla="*/ 0 h 28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48" h="283">
                    <a:moveTo>
                      <a:pt x="131" y="0"/>
                    </a:moveTo>
                    <a:lnTo>
                      <a:pt x="28" y="56"/>
                    </a:lnTo>
                    <a:lnTo>
                      <a:pt x="0" y="136"/>
                    </a:lnTo>
                    <a:lnTo>
                      <a:pt x="0" y="220"/>
                    </a:lnTo>
                    <a:lnTo>
                      <a:pt x="33" y="266"/>
                    </a:lnTo>
                    <a:lnTo>
                      <a:pt x="113" y="283"/>
                    </a:lnTo>
                    <a:lnTo>
                      <a:pt x="192" y="243"/>
                    </a:lnTo>
                    <a:lnTo>
                      <a:pt x="232" y="180"/>
                    </a:lnTo>
                    <a:lnTo>
                      <a:pt x="248" y="78"/>
                    </a:lnTo>
                    <a:lnTo>
                      <a:pt x="175" y="1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BAD9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7" name="Freeform 54"/>
              <p:cNvSpPr>
                <a:spLocks/>
              </p:cNvSpPr>
              <p:nvPr/>
            </p:nvSpPr>
            <p:spPr bwMode="auto">
              <a:xfrm>
                <a:off x="4592" y="1218"/>
                <a:ext cx="219" cy="105"/>
              </a:xfrm>
              <a:custGeom>
                <a:avLst/>
                <a:gdLst>
                  <a:gd name="T0" fmla="*/ 1 w 438"/>
                  <a:gd name="T1" fmla="*/ 3 h 209"/>
                  <a:gd name="T2" fmla="*/ 1 w 438"/>
                  <a:gd name="T3" fmla="*/ 3 h 209"/>
                  <a:gd name="T4" fmla="*/ 2 w 438"/>
                  <a:gd name="T5" fmla="*/ 3 h 209"/>
                  <a:gd name="T6" fmla="*/ 3 w 438"/>
                  <a:gd name="T7" fmla="*/ 2 h 209"/>
                  <a:gd name="T8" fmla="*/ 4 w 438"/>
                  <a:gd name="T9" fmla="*/ 2 h 209"/>
                  <a:gd name="T10" fmla="*/ 5 w 438"/>
                  <a:gd name="T11" fmla="*/ 2 h 209"/>
                  <a:gd name="T12" fmla="*/ 6 w 438"/>
                  <a:gd name="T13" fmla="*/ 1 h 209"/>
                  <a:gd name="T14" fmla="*/ 7 w 438"/>
                  <a:gd name="T15" fmla="*/ 1 h 209"/>
                  <a:gd name="T16" fmla="*/ 7 w 438"/>
                  <a:gd name="T17" fmla="*/ 0 h 209"/>
                  <a:gd name="T18" fmla="*/ 7 w 438"/>
                  <a:gd name="T19" fmla="*/ 1 h 209"/>
                  <a:gd name="T20" fmla="*/ 7 w 438"/>
                  <a:gd name="T21" fmla="*/ 1 h 209"/>
                  <a:gd name="T22" fmla="*/ 7 w 438"/>
                  <a:gd name="T23" fmla="*/ 1 h 209"/>
                  <a:gd name="T24" fmla="*/ 6 w 438"/>
                  <a:gd name="T25" fmla="*/ 2 h 209"/>
                  <a:gd name="T26" fmla="*/ 5 w 438"/>
                  <a:gd name="T27" fmla="*/ 2 h 209"/>
                  <a:gd name="T28" fmla="*/ 4 w 438"/>
                  <a:gd name="T29" fmla="*/ 3 h 209"/>
                  <a:gd name="T30" fmla="*/ 3 w 438"/>
                  <a:gd name="T31" fmla="*/ 3 h 209"/>
                  <a:gd name="T32" fmla="*/ 2 w 438"/>
                  <a:gd name="T33" fmla="*/ 3 h 209"/>
                  <a:gd name="T34" fmla="*/ 2 w 438"/>
                  <a:gd name="T35" fmla="*/ 3 h 209"/>
                  <a:gd name="T36" fmla="*/ 1 w 438"/>
                  <a:gd name="T37" fmla="*/ 4 h 209"/>
                  <a:gd name="T38" fmla="*/ 1 w 438"/>
                  <a:gd name="T39" fmla="*/ 4 h 209"/>
                  <a:gd name="T40" fmla="*/ 0 w 438"/>
                  <a:gd name="T41" fmla="*/ 3 h 209"/>
                  <a:gd name="T42" fmla="*/ 1 w 438"/>
                  <a:gd name="T43" fmla="*/ 3 h 209"/>
                  <a:gd name="T44" fmla="*/ 1 w 438"/>
                  <a:gd name="T45" fmla="*/ 3 h 2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38" h="209">
                    <a:moveTo>
                      <a:pt x="4" y="172"/>
                    </a:moveTo>
                    <a:lnTo>
                      <a:pt x="62" y="146"/>
                    </a:lnTo>
                    <a:lnTo>
                      <a:pt x="127" y="130"/>
                    </a:lnTo>
                    <a:lnTo>
                      <a:pt x="180" y="109"/>
                    </a:lnTo>
                    <a:lnTo>
                      <a:pt x="227" y="92"/>
                    </a:lnTo>
                    <a:lnTo>
                      <a:pt x="283" y="65"/>
                    </a:lnTo>
                    <a:lnTo>
                      <a:pt x="338" y="37"/>
                    </a:lnTo>
                    <a:lnTo>
                      <a:pt x="403" y="4"/>
                    </a:lnTo>
                    <a:lnTo>
                      <a:pt x="426" y="0"/>
                    </a:lnTo>
                    <a:lnTo>
                      <a:pt x="438" y="4"/>
                    </a:lnTo>
                    <a:lnTo>
                      <a:pt x="433" y="24"/>
                    </a:lnTo>
                    <a:lnTo>
                      <a:pt x="405" y="49"/>
                    </a:lnTo>
                    <a:lnTo>
                      <a:pt x="358" y="78"/>
                    </a:lnTo>
                    <a:lnTo>
                      <a:pt x="308" y="104"/>
                    </a:lnTo>
                    <a:lnTo>
                      <a:pt x="250" y="132"/>
                    </a:lnTo>
                    <a:lnTo>
                      <a:pt x="166" y="153"/>
                    </a:lnTo>
                    <a:lnTo>
                      <a:pt x="101" y="177"/>
                    </a:lnTo>
                    <a:lnTo>
                      <a:pt x="65" y="190"/>
                    </a:lnTo>
                    <a:lnTo>
                      <a:pt x="32" y="209"/>
                    </a:lnTo>
                    <a:lnTo>
                      <a:pt x="11" y="204"/>
                    </a:lnTo>
                    <a:lnTo>
                      <a:pt x="0" y="186"/>
                    </a:lnTo>
                    <a:lnTo>
                      <a:pt x="4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8" name="Freeform 55"/>
              <p:cNvSpPr>
                <a:spLocks/>
              </p:cNvSpPr>
              <p:nvPr/>
            </p:nvSpPr>
            <p:spPr bwMode="auto">
              <a:xfrm>
                <a:off x="4806" y="1229"/>
                <a:ext cx="39" cy="103"/>
              </a:xfrm>
              <a:custGeom>
                <a:avLst/>
                <a:gdLst>
                  <a:gd name="T0" fmla="*/ 0 w 79"/>
                  <a:gd name="T1" fmla="*/ 0 h 207"/>
                  <a:gd name="T2" fmla="*/ 0 w 79"/>
                  <a:gd name="T3" fmla="*/ 1 h 207"/>
                  <a:gd name="T4" fmla="*/ 0 w 79"/>
                  <a:gd name="T5" fmla="*/ 1 h 207"/>
                  <a:gd name="T6" fmla="*/ 0 w 79"/>
                  <a:gd name="T7" fmla="*/ 2 h 207"/>
                  <a:gd name="T8" fmla="*/ 0 w 79"/>
                  <a:gd name="T9" fmla="*/ 2 h 207"/>
                  <a:gd name="T10" fmla="*/ 1 w 79"/>
                  <a:gd name="T11" fmla="*/ 3 h 207"/>
                  <a:gd name="T12" fmla="*/ 1 w 79"/>
                  <a:gd name="T13" fmla="*/ 3 h 207"/>
                  <a:gd name="T14" fmla="*/ 0 w 79"/>
                  <a:gd name="T15" fmla="*/ 2 h 207"/>
                  <a:gd name="T16" fmla="*/ 0 w 79"/>
                  <a:gd name="T17" fmla="*/ 2 h 207"/>
                  <a:gd name="T18" fmla="*/ 0 w 79"/>
                  <a:gd name="T19" fmla="*/ 1 h 207"/>
                  <a:gd name="T20" fmla="*/ 0 w 79"/>
                  <a:gd name="T21" fmla="*/ 0 h 207"/>
                  <a:gd name="T22" fmla="*/ 0 w 79"/>
                  <a:gd name="T23" fmla="*/ 0 h 207"/>
                  <a:gd name="T24" fmla="*/ 0 w 79"/>
                  <a:gd name="T25" fmla="*/ 0 h 207"/>
                  <a:gd name="T26" fmla="*/ 0 w 79"/>
                  <a:gd name="T27" fmla="*/ 0 h 207"/>
                  <a:gd name="T28" fmla="*/ 0 w 79"/>
                  <a:gd name="T29" fmla="*/ 0 h 20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9" h="207">
                    <a:moveTo>
                      <a:pt x="47" y="15"/>
                    </a:moveTo>
                    <a:lnTo>
                      <a:pt x="38" y="70"/>
                    </a:lnTo>
                    <a:lnTo>
                      <a:pt x="40" y="108"/>
                    </a:lnTo>
                    <a:lnTo>
                      <a:pt x="47" y="133"/>
                    </a:lnTo>
                    <a:lnTo>
                      <a:pt x="63" y="164"/>
                    </a:lnTo>
                    <a:lnTo>
                      <a:pt x="79" y="193"/>
                    </a:lnTo>
                    <a:lnTo>
                      <a:pt x="74" y="207"/>
                    </a:lnTo>
                    <a:lnTo>
                      <a:pt x="40" y="184"/>
                    </a:lnTo>
                    <a:lnTo>
                      <a:pt x="15" y="142"/>
                    </a:lnTo>
                    <a:lnTo>
                      <a:pt x="0" y="96"/>
                    </a:lnTo>
                    <a:lnTo>
                      <a:pt x="2" y="42"/>
                    </a:lnTo>
                    <a:lnTo>
                      <a:pt x="19" y="6"/>
                    </a:lnTo>
                    <a:lnTo>
                      <a:pt x="33" y="0"/>
                    </a:lnTo>
                    <a:lnTo>
                      <a:pt x="47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9" name="Freeform 56"/>
              <p:cNvSpPr>
                <a:spLocks/>
              </p:cNvSpPr>
              <p:nvPr/>
            </p:nvSpPr>
            <p:spPr bwMode="auto">
              <a:xfrm>
                <a:off x="5084" y="1216"/>
                <a:ext cx="138" cy="185"/>
              </a:xfrm>
              <a:custGeom>
                <a:avLst/>
                <a:gdLst>
                  <a:gd name="T0" fmla="*/ 0 w 277"/>
                  <a:gd name="T1" fmla="*/ 0 h 369"/>
                  <a:gd name="T2" fmla="*/ 0 w 277"/>
                  <a:gd name="T3" fmla="*/ 1 h 369"/>
                  <a:gd name="T4" fmla="*/ 0 w 277"/>
                  <a:gd name="T5" fmla="*/ 1 h 369"/>
                  <a:gd name="T6" fmla="*/ 1 w 277"/>
                  <a:gd name="T7" fmla="*/ 2 h 369"/>
                  <a:gd name="T8" fmla="*/ 1 w 277"/>
                  <a:gd name="T9" fmla="*/ 3 h 369"/>
                  <a:gd name="T10" fmla="*/ 2 w 277"/>
                  <a:gd name="T11" fmla="*/ 3 h 369"/>
                  <a:gd name="T12" fmla="*/ 2 w 277"/>
                  <a:gd name="T13" fmla="*/ 4 h 369"/>
                  <a:gd name="T14" fmla="*/ 3 w 277"/>
                  <a:gd name="T15" fmla="*/ 5 h 369"/>
                  <a:gd name="T16" fmla="*/ 4 w 277"/>
                  <a:gd name="T17" fmla="*/ 5 h 369"/>
                  <a:gd name="T18" fmla="*/ 4 w 277"/>
                  <a:gd name="T19" fmla="*/ 6 h 369"/>
                  <a:gd name="T20" fmla="*/ 4 w 277"/>
                  <a:gd name="T21" fmla="*/ 6 h 369"/>
                  <a:gd name="T22" fmla="*/ 3 w 277"/>
                  <a:gd name="T23" fmla="*/ 6 h 369"/>
                  <a:gd name="T24" fmla="*/ 3 w 277"/>
                  <a:gd name="T25" fmla="*/ 5 h 369"/>
                  <a:gd name="T26" fmla="*/ 2 w 277"/>
                  <a:gd name="T27" fmla="*/ 5 h 369"/>
                  <a:gd name="T28" fmla="*/ 1 w 277"/>
                  <a:gd name="T29" fmla="*/ 4 h 369"/>
                  <a:gd name="T30" fmla="*/ 1 w 277"/>
                  <a:gd name="T31" fmla="*/ 3 h 369"/>
                  <a:gd name="T32" fmla="*/ 0 w 277"/>
                  <a:gd name="T33" fmla="*/ 2 h 369"/>
                  <a:gd name="T34" fmla="*/ 0 w 277"/>
                  <a:gd name="T35" fmla="*/ 1 h 369"/>
                  <a:gd name="T36" fmla="*/ 0 w 277"/>
                  <a:gd name="T37" fmla="*/ 1 h 369"/>
                  <a:gd name="T38" fmla="*/ 0 w 277"/>
                  <a:gd name="T39" fmla="*/ 1 h 369"/>
                  <a:gd name="T40" fmla="*/ 0 w 277"/>
                  <a:gd name="T41" fmla="*/ 0 h 369"/>
                  <a:gd name="T42" fmla="*/ 0 w 277"/>
                  <a:gd name="T43" fmla="*/ 0 h 36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77" h="369">
                    <a:moveTo>
                      <a:pt x="19" y="0"/>
                    </a:moveTo>
                    <a:lnTo>
                      <a:pt x="36" y="16"/>
                    </a:lnTo>
                    <a:lnTo>
                      <a:pt x="50" y="56"/>
                    </a:lnTo>
                    <a:lnTo>
                      <a:pt x="79" y="97"/>
                    </a:lnTo>
                    <a:lnTo>
                      <a:pt x="108" y="137"/>
                    </a:lnTo>
                    <a:lnTo>
                      <a:pt x="142" y="177"/>
                    </a:lnTo>
                    <a:lnTo>
                      <a:pt x="189" y="218"/>
                    </a:lnTo>
                    <a:lnTo>
                      <a:pt x="239" y="265"/>
                    </a:lnTo>
                    <a:lnTo>
                      <a:pt x="270" y="302"/>
                    </a:lnTo>
                    <a:lnTo>
                      <a:pt x="277" y="337"/>
                    </a:lnTo>
                    <a:lnTo>
                      <a:pt x="262" y="369"/>
                    </a:lnTo>
                    <a:lnTo>
                      <a:pt x="255" y="339"/>
                    </a:lnTo>
                    <a:lnTo>
                      <a:pt x="228" y="306"/>
                    </a:lnTo>
                    <a:lnTo>
                      <a:pt x="182" y="272"/>
                    </a:lnTo>
                    <a:lnTo>
                      <a:pt x="124" y="216"/>
                    </a:lnTo>
                    <a:lnTo>
                      <a:pt x="77" y="165"/>
                    </a:lnTo>
                    <a:lnTo>
                      <a:pt x="38" y="109"/>
                    </a:lnTo>
                    <a:lnTo>
                      <a:pt x="12" y="58"/>
                    </a:lnTo>
                    <a:lnTo>
                      <a:pt x="0" y="23"/>
                    </a:lnTo>
                    <a:lnTo>
                      <a:pt x="3" y="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0" name="Freeform 57"/>
              <p:cNvSpPr>
                <a:spLocks/>
              </p:cNvSpPr>
              <p:nvPr/>
            </p:nvSpPr>
            <p:spPr bwMode="auto">
              <a:xfrm>
                <a:off x="4779" y="1211"/>
                <a:ext cx="297" cy="296"/>
              </a:xfrm>
              <a:custGeom>
                <a:avLst/>
                <a:gdLst>
                  <a:gd name="T0" fmla="*/ 0 w 595"/>
                  <a:gd name="T1" fmla="*/ 5 h 592"/>
                  <a:gd name="T2" fmla="*/ 0 w 595"/>
                  <a:gd name="T3" fmla="*/ 5 h 592"/>
                  <a:gd name="T4" fmla="*/ 1 w 595"/>
                  <a:gd name="T5" fmla="*/ 5 h 592"/>
                  <a:gd name="T6" fmla="*/ 2 w 595"/>
                  <a:gd name="T7" fmla="*/ 4 h 592"/>
                  <a:gd name="T8" fmla="*/ 3 w 595"/>
                  <a:gd name="T9" fmla="*/ 4 h 592"/>
                  <a:gd name="T10" fmla="*/ 4 w 595"/>
                  <a:gd name="T11" fmla="*/ 4 h 592"/>
                  <a:gd name="T12" fmla="*/ 4 w 595"/>
                  <a:gd name="T13" fmla="*/ 4 h 592"/>
                  <a:gd name="T14" fmla="*/ 5 w 595"/>
                  <a:gd name="T15" fmla="*/ 3 h 592"/>
                  <a:gd name="T16" fmla="*/ 6 w 595"/>
                  <a:gd name="T17" fmla="*/ 3 h 592"/>
                  <a:gd name="T18" fmla="*/ 7 w 595"/>
                  <a:gd name="T19" fmla="*/ 2 h 592"/>
                  <a:gd name="T20" fmla="*/ 7 w 595"/>
                  <a:gd name="T21" fmla="*/ 2 h 592"/>
                  <a:gd name="T22" fmla="*/ 8 w 595"/>
                  <a:gd name="T23" fmla="*/ 1 h 592"/>
                  <a:gd name="T24" fmla="*/ 9 w 595"/>
                  <a:gd name="T25" fmla="*/ 0 h 592"/>
                  <a:gd name="T26" fmla="*/ 9 w 595"/>
                  <a:gd name="T27" fmla="*/ 1 h 592"/>
                  <a:gd name="T28" fmla="*/ 8 w 595"/>
                  <a:gd name="T29" fmla="*/ 2 h 592"/>
                  <a:gd name="T30" fmla="*/ 8 w 595"/>
                  <a:gd name="T31" fmla="*/ 2 h 592"/>
                  <a:gd name="T32" fmla="*/ 7 w 595"/>
                  <a:gd name="T33" fmla="*/ 3 h 592"/>
                  <a:gd name="T34" fmla="*/ 6 w 595"/>
                  <a:gd name="T35" fmla="*/ 3 h 592"/>
                  <a:gd name="T36" fmla="*/ 5 w 595"/>
                  <a:gd name="T37" fmla="*/ 4 h 592"/>
                  <a:gd name="T38" fmla="*/ 4 w 595"/>
                  <a:gd name="T39" fmla="*/ 4 h 592"/>
                  <a:gd name="T40" fmla="*/ 3 w 595"/>
                  <a:gd name="T41" fmla="*/ 5 h 592"/>
                  <a:gd name="T42" fmla="*/ 2 w 595"/>
                  <a:gd name="T43" fmla="*/ 5 h 592"/>
                  <a:gd name="T44" fmla="*/ 1 w 595"/>
                  <a:gd name="T45" fmla="*/ 5 h 592"/>
                  <a:gd name="T46" fmla="*/ 0 w 595"/>
                  <a:gd name="T47" fmla="*/ 5 h 592"/>
                  <a:gd name="T48" fmla="*/ 0 w 595"/>
                  <a:gd name="T49" fmla="*/ 5 h 592"/>
                  <a:gd name="T50" fmla="*/ 1 w 595"/>
                  <a:gd name="T51" fmla="*/ 6 h 592"/>
                  <a:gd name="T52" fmla="*/ 1 w 595"/>
                  <a:gd name="T53" fmla="*/ 7 h 592"/>
                  <a:gd name="T54" fmla="*/ 2 w 595"/>
                  <a:gd name="T55" fmla="*/ 8 h 592"/>
                  <a:gd name="T56" fmla="*/ 2 w 595"/>
                  <a:gd name="T57" fmla="*/ 8 h 592"/>
                  <a:gd name="T58" fmla="*/ 2 w 595"/>
                  <a:gd name="T59" fmla="*/ 9 h 592"/>
                  <a:gd name="T60" fmla="*/ 2 w 595"/>
                  <a:gd name="T61" fmla="*/ 10 h 592"/>
                  <a:gd name="T62" fmla="*/ 2 w 595"/>
                  <a:gd name="T63" fmla="*/ 9 h 592"/>
                  <a:gd name="T64" fmla="*/ 1 w 595"/>
                  <a:gd name="T65" fmla="*/ 8 h 592"/>
                  <a:gd name="T66" fmla="*/ 1 w 595"/>
                  <a:gd name="T67" fmla="*/ 7 h 592"/>
                  <a:gd name="T68" fmla="*/ 0 w 595"/>
                  <a:gd name="T69" fmla="*/ 7 h 592"/>
                  <a:gd name="T70" fmla="*/ 0 w 595"/>
                  <a:gd name="T71" fmla="*/ 6 h 592"/>
                  <a:gd name="T72" fmla="*/ 0 w 595"/>
                  <a:gd name="T73" fmla="*/ 6 h 592"/>
                  <a:gd name="T74" fmla="*/ 0 w 595"/>
                  <a:gd name="T75" fmla="*/ 5 h 592"/>
                  <a:gd name="T76" fmla="*/ 0 w 595"/>
                  <a:gd name="T77" fmla="*/ 5 h 59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595" h="592">
                    <a:moveTo>
                      <a:pt x="0" y="299"/>
                    </a:moveTo>
                    <a:lnTo>
                      <a:pt x="25" y="279"/>
                    </a:lnTo>
                    <a:lnTo>
                      <a:pt x="74" y="262"/>
                    </a:lnTo>
                    <a:lnTo>
                      <a:pt x="138" y="248"/>
                    </a:lnTo>
                    <a:lnTo>
                      <a:pt x="213" y="234"/>
                    </a:lnTo>
                    <a:lnTo>
                      <a:pt x="266" y="216"/>
                    </a:lnTo>
                    <a:lnTo>
                      <a:pt x="318" y="200"/>
                    </a:lnTo>
                    <a:lnTo>
                      <a:pt x="368" y="174"/>
                    </a:lnTo>
                    <a:lnTo>
                      <a:pt x="419" y="146"/>
                    </a:lnTo>
                    <a:lnTo>
                      <a:pt x="470" y="115"/>
                    </a:lnTo>
                    <a:lnTo>
                      <a:pt x="503" y="83"/>
                    </a:lnTo>
                    <a:lnTo>
                      <a:pt x="553" y="27"/>
                    </a:lnTo>
                    <a:lnTo>
                      <a:pt x="595" y="0"/>
                    </a:lnTo>
                    <a:lnTo>
                      <a:pt x="577" y="49"/>
                    </a:lnTo>
                    <a:lnTo>
                      <a:pt x="553" y="83"/>
                    </a:lnTo>
                    <a:lnTo>
                      <a:pt x="526" y="120"/>
                    </a:lnTo>
                    <a:lnTo>
                      <a:pt x="482" y="151"/>
                    </a:lnTo>
                    <a:lnTo>
                      <a:pt x="426" y="188"/>
                    </a:lnTo>
                    <a:lnTo>
                      <a:pt x="370" y="218"/>
                    </a:lnTo>
                    <a:lnTo>
                      <a:pt x="315" y="243"/>
                    </a:lnTo>
                    <a:lnTo>
                      <a:pt x="237" y="262"/>
                    </a:lnTo>
                    <a:lnTo>
                      <a:pt x="158" y="281"/>
                    </a:lnTo>
                    <a:lnTo>
                      <a:pt x="100" y="290"/>
                    </a:lnTo>
                    <a:lnTo>
                      <a:pt x="60" y="306"/>
                    </a:lnTo>
                    <a:lnTo>
                      <a:pt x="44" y="318"/>
                    </a:lnTo>
                    <a:lnTo>
                      <a:pt x="72" y="351"/>
                    </a:lnTo>
                    <a:lnTo>
                      <a:pt x="102" y="401"/>
                    </a:lnTo>
                    <a:lnTo>
                      <a:pt x="132" y="457"/>
                    </a:lnTo>
                    <a:lnTo>
                      <a:pt x="153" y="502"/>
                    </a:lnTo>
                    <a:lnTo>
                      <a:pt x="167" y="543"/>
                    </a:lnTo>
                    <a:lnTo>
                      <a:pt x="169" y="592"/>
                    </a:lnTo>
                    <a:lnTo>
                      <a:pt x="138" y="556"/>
                    </a:lnTo>
                    <a:lnTo>
                      <a:pt x="113" y="499"/>
                    </a:lnTo>
                    <a:lnTo>
                      <a:pt x="86" y="446"/>
                    </a:lnTo>
                    <a:lnTo>
                      <a:pt x="48" y="385"/>
                    </a:lnTo>
                    <a:lnTo>
                      <a:pt x="25" y="351"/>
                    </a:lnTo>
                    <a:lnTo>
                      <a:pt x="12" y="336"/>
                    </a:lnTo>
                    <a:lnTo>
                      <a:pt x="0" y="29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1" name="Freeform 58"/>
              <p:cNvSpPr>
                <a:spLocks/>
              </p:cNvSpPr>
              <p:nvPr/>
            </p:nvSpPr>
            <p:spPr bwMode="auto">
              <a:xfrm>
                <a:off x="4909" y="1370"/>
                <a:ext cx="134" cy="52"/>
              </a:xfrm>
              <a:custGeom>
                <a:avLst/>
                <a:gdLst>
                  <a:gd name="T0" fmla="*/ 0 w 266"/>
                  <a:gd name="T1" fmla="*/ 2 h 102"/>
                  <a:gd name="T2" fmla="*/ 1 w 266"/>
                  <a:gd name="T3" fmla="*/ 1 h 102"/>
                  <a:gd name="T4" fmla="*/ 1 w 266"/>
                  <a:gd name="T5" fmla="*/ 1 h 102"/>
                  <a:gd name="T6" fmla="*/ 1 w 266"/>
                  <a:gd name="T7" fmla="*/ 0 h 102"/>
                  <a:gd name="T8" fmla="*/ 2 w 266"/>
                  <a:gd name="T9" fmla="*/ 0 h 102"/>
                  <a:gd name="T10" fmla="*/ 2 w 266"/>
                  <a:gd name="T11" fmla="*/ 1 h 102"/>
                  <a:gd name="T12" fmla="*/ 3 w 266"/>
                  <a:gd name="T13" fmla="*/ 1 h 102"/>
                  <a:gd name="T14" fmla="*/ 5 w 266"/>
                  <a:gd name="T15" fmla="*/ 2 h 102"/>
                  <a:gd name="T16" fmla="*/ 4 w 266"/>
                  <a:gd name="T17" fmla="*/ 2 h 102"/>
                  <a:gd name="T18" fmla="*/ 4 w 266"/>
                  <a:gd name="T19" fmla="*/ 2 h 102"/>
                  <a:gd name="T20" fmla="*/ 2 w 266"/>
                  <a:gd name="T21" fmla="*/ 1 h 102"/>
                  <a:gd name="T22" fmla="*/ 2 w 266"/>
                  <a:gd name="T23" fmla="*/ 1 h 102"/>
                  <a:gd name="T24" fmla="*/ 1 w 266"/>
                  <a:gd name="T25" fmla="*/ 1 h 102"/>
                  <a:gd name="T26" fmla="*/ 1 w 266"/>
                  <a:gd name="T27" fmla="*/ 1 h 102"/>
                  <a:gd name="T28" fmla="*/ 1 w 266"/>
                  <a:gd name="T29" fmla="*/ 2 h 102"/>
                  <a:gd name="T30" fmla="*/ 0 w 266"/>
                  <a:gd name="T31" fmla="*/ 2 h 102"/>
                  <a:gd name="T32" fmla="*/ 0 w 266"/>
                  <a:gd name="T33" fmla="*/ 2 h 1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6" h="102">
                    <a:moveTo>
                      <a:pt x="0" y="83"/>
                    </a:moveTo>
                    <a:lnTo>
                      <a:pt x="11" y="30"/>
                    </a:lnTo>
                    <a:lnTo>
                      <a:pt x="16" y="6"/>
                    </a:lnTo>
                    <a:lnTo>
                      <a:pt x="29" y="0"/>
                    </a:lnTo>
                    <a:lnTo>
                      <a:pt x="65" y="0"/>
                    </a:lnTo>
                    <a:lnTo>
                      <a:pt x="111" y="11"/>
                    </a:lnTo>
                    <a:lnTo>
                      <a:pt x="180" y="37"/>
                    </a:lnTo>
                    <a:lnTo>
                      <a:pt x="266" y="78"/>
                    </a:lnTo>
                    <a:lnTo>
                      <a:pt x="255" y="102"/>
                    </a:lnTo>
                    <a:lnTo>
                      <a:pt x="203" y="76"/>
                    </a:lnTo>
                    <a:lnTo>
                      <a:pt x="128" y="53"/>
                    </a:lnTo>
                    <a:lnTo>
                      <a:pt x="88" y="44"/>
                    </a:lnTo>
                    <a:lnTo>
                      <a:pt x="53" y="40"/>
                    </a:lnTo>
                    <a:lnTo>
                      <a:pt x="43" y="44"/>
                    </a:lnTo>
                    <a:lnTo>
                      <a:pt x="34" y="92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2" name="Freeform 59"/>
              <p:cNvSpPr>
                <a:spLocks/>
              </p:cNvSpPr>
              <p:nvPr/>
            </p:nvSpPr>
            <p:spPr bwMode="auto">
              <a:xfrm>
                <a:off x="4625" y="1413"/>
                <a:ext cx="181" cy="74"/>
              </a:xfrm>
              <a:custGeom>
                <a:avLst/>
                <a:gdLst>
                  <a:gd name="T0" fmla="*/ 0 w 361"/>
                  <a:gd name="T1" fmla="*/ 1 h 149"/>
                  <a:gd name="T2" fmla="*/ 1 w 361"/>
                  <a:gd name="T3" fmla="*/ 1 h 149"/>
                  <a:gd name="T4" fmla="*/ 2 w 361"/>
                  <a:gd name="T5" fmla="*/ 1 h 149"/>
                  <a:gd name="T6" fmla="*/ 2 w 361"/>
                  <a:gd name="T7" fmla="*/ 0 h 149"/>
                  <a:gd name="T8" fmla="*/ 3 w 361"/>
                  <a:gd name="T9" fmla="*/ 0 h 149"/>
                  <a:gd name="T10" fmla="*/ 4 w 361"/>
                  <a:gd name="T11" fmla="*/ 0 h 149"/>
                  <a:gd name="T12" fmla="*/ 4 w 361"/>
                  <a:gd name="T13" fmla="*/ 0 h 149"/>
                  <a:gd name="T14" fmla="*/ 5 w 361"/>
                  <a:gd name="T15" fmla="*/ 0 h 149"/>
                  <a:gd name="T16" fmla="*/ 6 w 361"/>
                  <a:gd name="T17" fmla="*/ 0 h 149"/>
                  <a:gd name="T18" fmla="*/ 6 w 361"/>
                  <a:gd name="T19" fmla="*/ 0 h 149"/>
                  <a:gd name="T20" fmla="*/ 6 w 361"/>
                  <a:gd name="T21" fmla="*/ 0 h 149"/>
                  <a:gd name="T22" fmla="*/ 5 w 361"/>
                  <a:gd name="T23" fmla="*/ 0 h 149"/>
                  <a:gd name="T24" fmla="*/ 4 w 361"/>
                  <a:gd name="T25" fmla="*/ 0 h 149"/>
                  <a:gd name="T26" fmla="*/ 3 w 361"/>
                  <a:gd name="T27" fmla="*/ 1 h 149"/>
                  <a:gd name="T28" fmla="*/ 3 w 361"/>
                  <a:gd name="T29" fmla="*/ 1 h 149"/>
                  <a:gd name="T30" fmla="*/ 2 w 361"/>
                  <a:gd name="T31" fmla="*/ 1 h 149"/>
                  <a:gd name="T32" fmla="*/ 1 w 361"/>
                  <a:gd name="T33" fmla="*/ 2 h 149"/>
                  <a:gd name="T34" fmla="*/ 1 w 361"/>
                  <a:gd name="T35" fmla="*/ 2 h 149"/>
                  <a:gd name="T36" fmla="*/ 1 w 361"/>
                  <a:gd name="T37" fmla="*/ 2 h 149"/>
                  <a:gd name="T38" fmla="*/ 0 w 361"/>
                  <a:gd name="T39" fmla="*/ 1 h 149"/>
                  <a:gd name="T40" fmla="*/ 0 w 361"/>
                  <a:gd name="T41" fmla="*/ 1 h 1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61" h="149">
                    <a:moveTo>
                      <a:pt x="0" y="117"/>
                    </a:moveTo>
                    <a:lnTo>
                      <a:pt x="47" y="103"/>
                    </a:lnTo>
                    <a:lnTo>
                      <a:pt x="74" y="86"/>
                    </a:lnTo>
                    <a:lnTo>
                      <a:pt x="111" y="63"/>
                    </a:lnTo>
                    <a:lnTo>
                      <a:pt x="153" y="38"/>
                    </a:lnTo>
                    <a:lnTo>
                      <a:pt x="194" y="22"/>
                    </a:lnTo>
                    <a:lnTo>
                      <a:pt x="236" y="7"/>
                    </a:lnTo>
                    <a:lnTo>
                      <a:pt x="280" y="0"/>
                    </a:lnTo>
                    <a:lnTo>
                      <a:pt x="336" y="0"/>
                    </a:lnTo>
                    <a:lnTo>
                      <a:pt x="361" y="12"/>
                    </a:lnTo>
                    <a:lnTo>
                      <a:pt x="331" y="27"/>
                    </a:lnTo>
                    <a:lnTo>
                      <a:pt x="282" y="36"/>
                    </a:lnTo>
                    <a:lnTo>
                      <a:pt x="225" y="49"/>
                    </a:lnTo>
                    <a:lnTo>
                      <a:pt x="185" y="68"/>
                    </a:lnTo>
                    <a:lnTo>
                      <a:pt x="144" y="88"/>
                    </a:lnTo>
                    <a:lnTo>
                      <a:pt x="99" y="119"/>
                    </a:lnTo>
                    <a:lnTo>
                      <a:pt x="51" y="142"/>
                    </a:lnTo>
                    <a:lnTo>
                      <a:pt x="18" y="149"/>
                    </a:lnTo>
                    <a:lnTo>
                      <a:pt x="4" y="137"/>
                    </a:lnTo>
                    <a:lnTo>
                      <a:pt x="0" y="1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3" name="Freeform 60"/>
              <p:cNvSpPr>
                <a:spLocks/>
              </p:cNvSpPr>
              <p:nvPr/>
            </p:nvSpPr>
            <p:spPr bwMode="auto">
              <a:xfrm>
                <a:off x="4844" y="1403"/>
                <a:ext cx="136" cy="253"/>
              </a:xfrm>
              <a:custGeom>
                <a:avLst/>
                <a:gdLst>
                  <a:gd name="T0" fmla="*/ 1 w 271"/>
                  <a:gd name="T1" fmla="*/ 1 h 506"/>
                  <a:gd name="T2" fmla="*/ 1 w 271"/>
                  <a:gd name="T3" fmla="*/ 1 h 506"/>
                  <a:gd name="T4" fmla="*/ 2 w 271"/>
                  <a:gd name="T5" fmla="*/ 2 h 506"/>
                  <a:gd name="T6" fmla="*/ 2 w 271"/>
                  <a:gd name="T7" fmla="*/ 3 h 506"/>
                  <a:gd name="T8" fmla="*/ 1 w 271"/>
                  <a:gd name="T9" fmla="*/ 3 h 506"/>
                  <a:gd name="T10" fmla="*/ 1 w 271"/>
                  <a:gd name="T11" fmla="*/ 4 h 506"/>
                  <a:gd name="T12" fmla="*/ 1 w 271"/>
                  <a:gd name="T13" fmla="*/ 5 h 506"/>
                  <a:gd name="T14" fmla="*/ 1 w 271"/>
                  <a:gd name="T15" fmla="*/ 6 h 506"/>
                  <a:gd name="T16" fmla="*/ 0 w 271"/>
                  <a:gd name="T17" fmla="*/ 7 h 506"/>
                  <a:gd name="T18" fmla="*/ 1 w 271"/>
                  <a:gd name="T19" fmla="*/ 7 h 506"/>
                  <a:gd name="T20" fmla="*/ 1 w 271"/>
                  <a:gd name="T21" fmla="*/ 8 h 506"/>
                  <a:gd name="T22" fmla="*/ 1 w 271"/>
                  <a:gd name="T23" fmla="*/ 8 h 506"/>
                  <a:gd name="T24" fmla="*/ 2 w 271"/>
                  <a:gd name="T25" fmla="*/ 8 h 506"/>
                  <a:gd name="T26" fmla="*/ 3 w 271"/>
                  <a:gd name="T27" fmla="*/ 8 h 506"/>
                  <a:gd name="T28" fmla="*/ 4 w 271"/>
                  <a:gd name="T29" fmla="*/ 8 h 506"/>
                  <a:gd name="T30" fmla="*/ 4 w 271"/>
                  <a:gd name="T31" fmla="*/ 8 h 506"/>
                  <a:gd name="T32" fmla="*/ 5 w 271"/>
                  <a:gd name="T33" fmla="*/ 8 h 506"/>
                  <a:gd name="T34" fmla="*/ 5 w 271"/>
                  <a:gd name="T35" fmla="*/ 8 h 506"/>
                  <a:gd name="T36" fmla="*/ 4 w 271"/>
                  <a:gd name="T37" fmla="*/ 8 h 506"/>
                  <a:gd name="T38" fmla="*/ 3 w 271"/>
                  <a:gd name="T39" fmla="*/ 7 h 506"/>
                  <a:gd name="T40" fmla="*/ 2 w 271"/>
                  <a:gd name="T41" fmla="*/ 7 h 506"/>
                  <a:gd name="T42" fmla="*/ 1 w 271"/>
                  <a:gd name="T43" fmla="*/ 7 h 506"/>
                  <a:gd name="T44" fmla="*/ 1 w 271"/>
                  <a:gd name="T45" fmla="*/ 7 h 506"/>
                  <a:gd name="T46" fmla="*/ 1 w 271"/>
                  <a:gd name="T47" fmla="*/ 6 h 506"/>
                  <a:gd name="T48" fmla="*/ 2 w 271"/>
                  <a:gd name="T49" fmla="*/ 5 h 506"/>
                  <a:gd name="T50" fmla="*/ 2 w 271"/>
                  <a:gd name="T51" fmla="*/ 4 h 506"/>
                  <a:gd name="T52" fmla="*/ 2 w 271"/>
                  <a:gd name="T53" fmla="*/ 4 h 506"/>
                  <a:gd name="T54" fmla="*/ 2 w 271"/>
                  <a:gd name="T55" fmla="*/ 3 h 506"/>
                  <a:gd name="T56" fmla="*/ 2 w 271"/>
                  <a:gd name="T57" fmla="*/ 2 h 506"/>
                  <a:gd name="T58" fmla="*/ 2 w 271"/>
                  <a:gd name="T59" fmla="*/ 1 h 506"/>
                  <a:gd name="T60" fmla="*/ 2 w 271"/>
                  <a:gd name="T61" fmla="*/ 0 h 506"/>
                  <a:gd name="T62" fmla="*/ 1 w 271"/>
                  <a:gd name="T63" fmla="*/ 1 h 506"/>
                  <a:gd name="T64" fmla="*/ 1 w 271"/>
                  <a:gd name="T65" fmla="*/ 1 h 50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71" h="506">
                    <a:moveTo>
                      <a:pt x="53" y="18"/>
                    </a:moveTo>
                    <a:lnTo>
                      <a:pt x="60" y="56"/>
                    </a:lnTo>
                    <a:lnTo>
                      <a:pt x="69" y="95"/>
                    </a:lnTo>
                    <a:lnTo>
                      <a:pt x="67" y="130"/>
                    </a:lnTo>
                    <a:lnTo>
                      <a:pt x="58" y="191"/>
                    </a:lnTo>
                    <a:lnTo>
                      <a:pt x="40" y="250"/>
                    </a:lnTo>
                    <a:lnTo>
                      <a:pt x="18" y="306"/>
                    </a:lnTo>
                    <a:lnTo>
                      <a:pt x="4" y="364"/>
                    </a:lnTo>
                    <a:lnTo>
                      <a:pt x="0" y="394"/>
                    </a:lnTo>
                    <a:lnTo>
                      <a:pt x="2" y="427"/>
                    </a:lnTo>
                    <a:lnTo>
                      <a:pt x="24" y="454"/>
                    </a:lnTo>
                    <a:lnTo>
                      <a:pt x="56" y="464"/>
                    </a:lnTo>
                    <a:lnTo>
                      <a:pt x="112" y="475"/>
                    </a:lnTo>
                    <a:lnTo>
                      <a:pt x="164" y="485"/>
                    </a:lnTo>
                    <a:lnTo>
                      <a:pt x="211" y="501"/>
                    </a:lnTo>
                    <a:lnTo>
                      <a:pt x="241" y="506"/>
                    </a:lnTo>
                    <a:lnTo>
                      <a:pt x="271" y="504"/>
                    </a:lnTo>
                    <a:lnTo>
                      <a:pt x="271" y="485"/>
                    </a:lnTo>
                    <a:lnTo>
                      <a:pt x="227" y="461"/>
                    </a:lnTo>
                    <a:lnTo>
                      <a:pt x="169" y="445"/>
                    </a:lnTo>
                    <a:lnTo>
                      <a:pt x="121" y="434"/>
                    </a:lnTo>
                    <a:lnTo>
                      <a:pt x="53" y="422"/>
                    </a:lnTo>
                    <a:lnTo>
                      <a:pt x="33" y="417"/>
                    </a:lnTo>
                    <a:lnTo>
                      <a:pt x="44" y="373"/>
                    </a:lnTo>
                    <a:lnTo>
                      <a:pt x="65" y="313"/>
                    </a:lnTo>
                    <a:lnTo>
                      <a:pt x="88" y="243"/>
                    </a:lnTo>
                    <a:lnTo>
                      <a:pt x="100" y="195"/>
                    </a:lnTo>
                    <a:lnTo>
                      <a:pt x="105" y="130"/>
                    </a:lnTo>
                    <a:lnTo>
                      <a:pt x="102" y="83"/>
                    </a:lnTo>
                    <a:lnTo>
                      <a:pt x="88" y="23"/>
                    </a:lnTo>
                    <a:lnTo>
                      <a:pt x="74" y="0"/>
                    </a:lnTo>
                    <a:lnTo>
                      <a:pt x="53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4" name="Freeform 61"/>
              <p:cNvSpPr>
                <a:spLocks/>
              </p:cNvSpPr>
              <p:nvPr/>
            </p:nvSpPr>
            <p:spPr bwMode="auto">
              <a:xfrm>
                <a:off x="4565" y="1302"/>
                <a:ext cx="63" cy="192"/>
              </a:xfrm>
              <a:custGeom>
                <a:avLst/>
                <a:gdLst>
                  <a:gd name="T0" fmla="*/ 1 w 124"/>
                  <a:gd name="T1" fmla="*/ 0 h 386"/>
                  <a:gd name="T2" fmla="*/ 1 w 124"/>
                  <a:gd name="T3" fmla="*/ 0 h 386"/>
                  <a:gd name="T4" fmla="*/ 1 w 124"/>
                  <a:gd name="T5" fmla="*/ 0 h 386"/>
                  <a:gd name="T6" fmla="*/ 1 w 124"/>
                  <a:gd name="T7" fmla="*/ 1 h 386"/>
                  <a:gd name="T8" fmla="*/ 1 w 124"/>
                  <a:gd name="T9" fmla="*/ 1 h 386"/>
                  <a:gd name="T10" fmla="*/ 2 w 124"/>
                  <a:gd name="T11" fmla="*/ 2 h 386"/>
                  <a:gd name="T12" fmla="*/ 2 w 124"/>
                  <a:gd name="T13" fmla="*/ 2 h 386"/>
                  <a:gd name="T14" fmla="*/ 2 w 124"/>
                  <a:gd name="T15" fmla="*/ 3 h 386"/>
                  <a:gd name="T16" fmla="*/ 2 w 124"/>
                  <a:gd name="T17" fmla="*/ 4 h 386"/>
                  <a:gd name="T18" fmla="*/ 2 w 124"/>
                  <a:gd name="T19" fmla="*/ 4 h 386"/>
                  <a:gd name="T20" fmla="*/ 2 w 124"/>
                  <a:gd name="T21" fmla="*/ 6 h 386"/>
                  <a:gd name="T22" fmla="*/ 2 w 124"/>
                  <a:gd name="T23" fmla="*/ 5 h 386"/>
                  <a:gd name="T24" fmla="*/ 2 w 124"/>
                  <a:gd name="T25" fmla="*/ 5 h 386"/>
                  <a:gd name="T26" fmla="*/ 2 w 124"/>
                  <a:gd name="T27" fmla="*/ 4 h 386"/>
                  <a:gd name="T28" fmla="*/ 2 w 124"/>
                  <a:gd name="T29" fmla="*/ 3 h 386"/>
                  <a:gd name="T30" fmla="*/ 2 w 124"/>
                  <a:gd name="T31" fmla="*/ 2 h 386"/>
                  <a:gd name="T32" fmla="*/ 1 w 124"/>
                  <a:gd name="T33" fmla="*/ 2 h 386"/>
                  <a:gd name="T34" fmla="*/ 1 w 124"/>
                  <a:gd name="T35" fmla="*/ 1 h 386"/>
                  <a:gd name="T36" fmla="*/ 1 w 124"/>
                  <a:gd name="T37" fmla="*/ 1 h 386"/>
                  <a:gd name="T38" fmla="*/ 1 w 124"/>
                  <a:gd name="T39" fmla="*/ 0 h 386"/>
                  <a:gd name="T40" fmla="*/ 0 w 124"/>
                  <a:gd name="T41" fmla="*/ 0 h 386"/>
                  <a:gd name="T42" fmla="*/ 1 w 124"/>
                  <a:gd name="T43" fmla="*/ 0 h 386"/>
                  <a:gd name="T44" fmla="*/ 1 w 124"/>
                  <a:gd name="T45" fmla="*/ 0 h 38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4" h="386">
                    <a:moveTo>
                      <a:pt x="11" y="0"/>
                    </a:moveTo>
                    <a:lnTo>
                      <a:pt x="34" y="11"/>
                    </a:lnTo>
                    <a:lnTo>
                      <a:pt x="43" y="34"/>
                    </a:lnTo>
                    <a:lnTo>
                      <a:pt x="48" y="70"/>
                    </a:lnTo>
                    <a:lnTo>
                      <a:pt x="59" y="101"/>
                    </a:lnTo>
                    <a:lnTo>
                      <a:pt x="87" y="135"/>
                    </a:lnTo>
                    <a:lnTo>
                      <a:pt x="106" y="175"/>
                    </a:lnTo>
                    <a:lnTo>
                      <a:pt x="124" y="245"/>
                    </a:lnTo>
                    <a:lnTo>
                      <a:pt x="124" y="275"/>
                    </a:lnTo>
                    <a:lnTo>
                      <a:pt x="113" y="319"/>
                    </a:lnTo>
                    <a:lnTo>
                      <a:pt x="102" y="386"/>
                    </a:lnTo>
                    <a:lnTo>
                      <a:pt x="82" y="363"/>
                    </a:lnTo>
                    <a:lnTo>
                      <a:pt x="82" y="322"/>
                    </a:lnTo>
                    <a:lnTo>
                      <a:pt x="87" y="268"/>
                    </a:lnTo>
                    <a:lnTo>
                      <a:pt x="85" y="228"/>
                    </a:lnTo>
                    <a:lnTo>
                      <a:pt x="69" y="187"/>
                    </a:lnTo>
                    <a:lnTo>
                      <a:pt x="46" y="142"/>
                    </a:lnTo>
                    <a:lnTo>
                      <a:pt x="23" y="117"/>
                    </a:lnTo>
                    <a:lnTo>
                      <a:pt x="11" y="77"/>
                    </a:lnTo>
                    <a:lnTo>
                      <a:pt x="2" y="38"/>
                    </a:lnTo>
                    <a:lnTo>
                      <a:pt x="0" y="8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5" name="Freeform 62"/>
              <p:cNvSpPr>
                <a:spLocks/>
              </p:cNvSpPr>
              <p:nvPr/>
            </p:nvSpPr>
            <p:spPr bwMode="auto">
              <a:xfrm>
                <a:off x="4899" y="1390"/>
                <a:ext cx="317" cy="52"/>
              </a:xfrm>
              <a:custGeom>
                <a:avLst/>
                <a:gdLst>
                  <a:gd name="T0" fmla="*/ 0 w 634"/>
                  <a:gd name="T1" fmla="*/ 1 h 104"/>
                  <a:gd name="T2" fmla="*/ 1 w 634"/>
                  <a:gd name="T3" fmla="*/ 1 h 104"/>
                  <a:gd name="T4" fmla="*/ 3 w 634"/>
                  <a:gd name="T5" fmla="*/ 1 h 104"/>
                  <a:gd name="T6" fmla="*/ 4 w 634"/>
                  <a:gd name="T7" fmla="*/ 1 h 104"/>
                  <a:gd name="T8" fmla="*/ 5 w 634"/>
                  <a:gd name="T9" fmla="*/ 1 h 104"/>
                  <a:gd name="T10" fmla="*/ 5 w 634"/>
                  <a:gd name="T11" fmla="*/ 1 h 104"/>
                  <a:gd name="T12" fmla="*/ 5 w 634"/>
                  <a:gd name="T13" fmla="*/ 1 h 104"/>
                  <a:gd name="T14" fmla="*/ 6 w 634"/>
                  <a:gd name="T15" fmla="*/ 1 h 104"/>
                  <a:gd name="T16" fmla="*/ 7 w 634"/>
                  <a:gd name="T17" fmla="*/ 1 h 104"/>
                  <a:gd name="T18" fmla="*/ 7 w 634"/>
                  <a:gd name="T19" fmla="*/ 1 h 104"/>
                  <a:gd name="T20" fmla="*/ 7 w 634"/>
                  <a:gd name="T21" fmla="*/ 1 h 104"/>
                  <a:gd name="T22" fmla="*/ 7 w 634"/>
                  <a:gd name="T23" fmla="*/ 0 h 104"/>
                  <a:gd name="T24" fmla="*/ 8 w 634"/>
                  <a:gd name="T25" fmla="*/ 1 h 104"/>
                  <a:gd name="T26" fmla="*/ 9 w 634"/>
                  <a:gd name="T27" fmla="*/ 1 h 104"/>
                  <a:gd name="T28" fmla="*/ 10 w 634"/>
                  <a:gd name="T29" fmla="*/ 1 h 104"/>
                  <a:gd name="T30" fmla="*/ 10 w 634"/>
                  <a:gd name="T31" fmla="*/ 1 h 104"/>
                  <a:gd name="T32" fmla="*/ 10 w 634"/>
                  <a:gd name="T33" fmla="*/ 1 h 104"/>
                  <a:gd name="T34" fmla="*/ 10 w 634"/>
                  <a:gd name="T35" fmla="*/ 1 h 104"/>
                  <a:gd name="T36" fmla="*/ 9 w 634"/>
                  <a:gd name="T37" fmla="*/ 1 h 104"/>
                  <a:gd name="T38" fmla="*/ 9 w 634"/>
                  <a:gd name="T39" fmla="*/ 1 h 104"/>
                  <a:gd name="T40" fmla="*/ 8 w 634"/>
                  <a:gd name="T41" fmla="*/ 1 h 104"/>
                  <a:gd name="T42" fmla="*/ 8 w 634"/>
                  <a:gd name="T43" fmla="*/ 1 h 104"/>
                  <a:gd name="T44" fmla="*/ 7 w 634"/>
                  <a:gd name="T45" fmla="*/ 1 h 104"/>
                  <a:gd name="T46" fmla="*/ 7 w 634"/>
                  <a:gd name="T47" fmla="*/ 2 h 104"/>
                  <a:gd name="T48" fmla="*/ 7 w 634"/>
                  <a:gd name="T49" fmla="*/ 2 h 104"/>
                  <a:gd name="T50" fmla="*/ 6 w 634"/>
                  <a:gd name="T51" fmla="*/ 2 h 104"/>
                  <a:gd name="T52" fmla="*/ 6 w 634"/>
                  <a:gd name="T53" fmla="*/ 2 h 104"/>
                  <a:gd name="T54" fmla="*/ 5 w 634"/>
                  <a:gd name="T55" fmla="*/ 2 h 104"/>
                  <a:gd name="T56" fmla="*/ 4 w 634"/>
                  <a:gd name="T57" fmla="*/ 2 h 104"/>
                  <a:gd name="T58" fmla="*/ 2 w 634"/>
                  <a:gd name="T59" fmla="*/ 2 h 104"/>
                  <a:gd name="T60" fmla="*/ 1 w 634"/>
                  <a:gd name="T61" fmla="*/ 2 h 104"/>
                  <a:gd name="T62" fmla="*/ 1 w 634"/>
                  <a:gd name="T63" fmla="*/ 2 h 104"/>
                  <a:gd name="T64" fmla="*/ 0 w 634"/>
                  <a:gd name="T65" fmla="*/ 1 h 104"/>
                  <a:gd name="T66" fmla="*/ 0 w 634"/>
                  <a:gd name="T67" fmla="*/ 1 h 10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34" h="104">
                    <a:moveTo>
                      <a:pt x="0" y="34"/>
                    </a:moveTo>
                    <a:lnTo>
                      <a:pt x="62" y="32"/>
                    </a:lnTo>
                    <a:lnTo>
                      <a:pt x="143" y="32"/>
                    </a:lnTo>
                    <a:lnTo>
                      <a:pt x="213" y="43"/>
                    </a:lnTo>
                    <a:lnTo>
                      <a:pt x="257" y="50"/>
                    </a:lnTo>
                    <a:lnTo>
                      <a:pt x="276" y="32"/>
                    </a:lnTo>
                    <a:lnTo>
                      <a:pt x="316" y="32"/>
                    </a:lnTo>
                    <a:lnTo>
                      <a:pt x="354" y="41"/>
                    </a:lnTo>
                    <a:lnTo>
                      <a:pt x="397" y="38"/>
                    </a:lnTo>
                    <a:lnTo>
                      <a:pt x="406" y="25"/>
                    </a:lnTo>
                    <a:lnTo>
                      <a:pt x="408" y="9"/>
                    </a:lnTo>
                    <a:lnTo>
                      <a:pt x="431" y="0"/>
                    </a:lnTo>
                    <a:lnTo>
                      <a:pt x="482" y="4"/>
                    </a:lnTo>
                    <a:lnTo>
                      <a:pt x="544" y="16"/>
                    </a:lnTo>
                    <a:lnTo>
                      <a:pt x="593" y="27"/>
                    </a:lnTo>
                    <a:lnTo>
                      <a:pt x="625" y="36"/>
                    </a:lnTo>
                    <a:lnTo>
                      <a:pt x="634" y="52"/>
                    </a:lnTo>
                    <a:lnTo>
                      <a:pt x="611" y="57"/>
                    </a:lnTo>
                    <a:lnTo>
                      <a:pt x="575" y="62"/>
                    </a:lnTo>
                    <a:lnTo>
                      <a:pt x="537" y="54"/>
                    </a:lnTo>
                    <a:lnTo>
                      <a:pt x="501" y="43"/>
                    </a:lnTo>
                    <a:lnTo>
                      <a:pt x="458" y="41"/>
                    </a:lnTo>
                    <a:lnTo>
                      <a:pt x="438" y="41"/>
                    </a:lnTo>
                    <a:lnTo>
                      <a:pt x="417" y="65"/>
                    </a:lnTo>
                    <a:lnTo>
                      <a:pt x="399" y="81"/>
                    </a:lnTo>
                    <a:lnTo>
                      <a:pt x="375" y="97"/>
                    </a:lnTo>
                    <a:lnTo>
                      <a:pt x="338" y="104"/>
                    </a:lnTo>
                    <a:lnTo>
                      <a:pt x="285" y="92"/>
                    </a:lnTo>
                    <a:lnTo>
                      <a:pt x="210" y="76"/>
                    </a:lnTo>
                    <a:lnTo>
                      <a:pt x="122" y="69"/>
                    </a:lnTo>
                    <a:lnTo>
                      <a:pt x="57" y="69"/>
                    </a:lnTo>
                    <a:lnTo>
                      <a:pt x="18" y="67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6" name="Freeform 63"/>
              <p:cNvSpPr>
                <a:spLocks/>
              </p:cNvSpPr>
              <p:nvPr/>
            </p:nvSpPr>
            <p:spPr bwMode="auto">
              <a:xfrm>
                <a:off x="5172" y="1453"/>
                <a:ext cx="143" cy="275"/>
              </a:xfrm>
              <a:custGeom>
                <a:avLst/>
                <a:gdLst>
                  <a:gd name="T0" fmla="*/ 4 w 286"/>
                  <a:gd name="T1" fmla="*/ 0 h 551"/>
                  <a:gd name="T2" fmla="*/ 4 w 286"/>
                  <a:gd name="T3" fmla="*/ 0 h 551"/>
                  <a:gd name="T4" fmla="*/ 5 w 286"/>
                  <a:gd name="T5" fmla="*/ 0 h 551"/>
                  <a:gd name="T6" fmla="*/ 5 w 286"/>
                  <a:gd name="T7" fmla="*/ 0 h 551"/>
                  <a:gd name="T8" fmla="*/ 5 w 286"/>
                  <a:gd name="T9" fmla="*/ 0 h 551"/>
                  <a:gd name="T10" fmla="*/ 4 w 286"/>
                  <a:gd name="T11" fmla="*/ 1 h 551"/>
                  <a:gd name="T12" fmla="*/ 4 w 286"/>
                  <a:gd name="T13" fmla="*/ 3 h 551"/>
                  <a:gd name="T14" fmla="*/ 3 w 286"/>
                  <a:gd name="T15" fmla="*/ 4 h 551"/>
                  <a:gd name="T16" fmla="*/ 2 w 286"/>
                  <a:gd name="T17" fmla="*/ 5 h 551"/>
                  <a:gd name="T18" fmla="*/ 2 w 286"/>
                  <a:gd name="T19" fmla="*/ 6 h 551"/>
                  <a:gd name="T20" fmla="*/ 1 w 286"/>
                  <a:gd name="T21" fmla="*/ 7 h 551"/>
                  <a:gd name="T22" fmla="*/ 1 w 286"/>
                  <a:gd name="T23" fmla="*/ 7 h 551"/>
                  <a:gd name="T24" fmla="*/ 1 w 286"/>
                  <a:gd name="T25" fmla="*/ 8 h 551"/>
                  <a:gd name="T26" fmla="*/ 0 w 286"/>
                  <a:gd name="T27" fmla="*/ 8 h 551"/>
                  <a:gd name="T28" fmla="*/ 0 w 286"/>
                  <a:gd name="T29" fmla="*/ 7 h 551"/>
                  <a:gd name="T30" fmla="*/ 1 w 286"/>
                  <a:gd name="T31" fmla="*/ 6 h 551"/>
                  <a:gd name="T32" fmla="*/ 1 w 286"/>
                  <a:gd name="T33" fmla="*/ 5 h 551"/>
                  <a:gd name="T34" fmla="*/ 2 w 286"/>
                  <a:gd name="T35" fmla="*/ 4 h 551"/>
                  <a:gd name="T36" fmla="*/ 3 w 286"/>
                  <a:gd name="T37" fmla="*/ 3 h 551"/>
                  <a:gd name="T38" fmla="*/ 4 w 286"/>
                  <a:gd name="T39" fmla="*/ 2 h 551"/>
                  <a:gd name="T40" fmla="*/ 4 w 286"/>
                  <a:gd name="T41" fmla="*/ 1 h 551"/>
                  <a:gd name="T42" fmla="*/ 4 w 286"/>
                  <a:gd name="T43" fmla="*/ 0 h 551"/>
                  <a:gd name="T44" fmla="*/ 4 w 286"/>
                  <a:gd name="T45" fmla="*/ 0 h 551"/>
                  <a:gd name="T46" fmla="*/ 4 w 286"/>
                  <a:gd name="T47" fmla="*/ 0 h 551"/>
                  <a:gd name="T48" fmla="*/ 4 w 286"/>
                  <a:gd name="T49" fmla="*/ 0 h 551"/>
                  <a:gd name="T50" fmla="*/ 4 w 286"/>
                  <a:gd name="T51" fmla="*/ 0 h 5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86" h="551">
                    <a:moveTo>
                      <a:pt x="203" y="13"/>
                    </a:moveTo>
                    <a:lnTo>
                      <a:pt x="235" y="2"/>
                    </a:lnTo>
                    <a:lnTo>
                      <a:pt x="268" y="0"/>
                    </a:lnTo>
                    <a:lnTo>
                      <a:pt x="286" y="17"/>
                    </a:lnTo>
                    <a:lnTo>
                      <a:pt x="281" y="52"/>
                    </a:lnTo>
                    <a:lnTo>
                      <a:pt x="255" y="108"/>
                    </a:lnTo>
                    <a:lnTo>
                      <a:pt x="212" y="200"/>
                    </a:lnTo>
                    <a:lnTo>
                      <a:pt x="160" y="293"/>
                    </a:lnTo>
                    <a:lnTo>
                      <a:pt x="117" y="369"/>
                    </a:lnTo>
                    <a:lnTo>
                      <a:pt x="81" y="430"/>
                    </a:lnTo>
                    <a:lnTo>
                      <a:pt x="56" y="466"/>
                    </a:lnTo>
                    <a:lnTo>
                      <a:pt x="34" y="509"/>
                    </a:lnTo>
                    <a:lnTo>
                      <a:pt x="18" y="551"/>
                    </a:lnTo>
                    <a:lnTo>
                      <a:pt x="0" y="533"/>
                    </a:lnTo>
                    <a:lnTo>
                      <a:pt x="0" y="502"/>
                    </a:lnTo>
                    <a:lnTo>
                      <a:pt x="27" y="443"/>
                    </a:lnTo>
                    <a:lnTo>
                      <a:pt x="59" y="378"/>
                    </a:lnTo>
                    <a:lnTo>
                      <a:pt x="110" y="313"/>
                    </a:lnTo>
                    <a:lnTo>
                      <a:pt x="151" y="245"/>
                    </a:lnTo>
                    <a:lnTo>
                      <a:pt x="193" y="160"/>
                    </a:lnTo>
                    <a:lnTo>
                      <a:pt x="228" y="96"/>
                    </a:lnTo>
                    <a:lnTo>
                      <a:pt x="246" y="40"/>
                    </a:lnTo>
                    <a:lnTo>
                      <a:pt x="223" y="45"/>
                    </a:lnTo>
                    <a:lnTo>
                      <a:pt x="203" y="31"/>
                    </a:lnTo>
                    <a:lnTo>
                      <a:pt x="203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7" name="Freeform 64"/>
              <p:cNvSpPr>
                <a:spLocks/>
              </p:cNvSpPr>
              <p:nvPr/>
            </p:nvSpPr>
            <p:spPr bwMode="auto">
              <a:xfrm>
                <a:off x="5158" y="1419"/>
                <a:ext cx="111" cy="292"/>
              </a:xfrm>
              <a:custGeom>
                <a:avLst/>
                <a:gdLst>
                  <a:gd name="T0" fmla="*/ 2 w 220"/>
                  <a:gd name="T1" fmla="*/ 0 h 585"/>
                  <a:gd name="T2" fmla="*/ 3 w 220"/>
                  <a:gd name="T3" fmla="*/ 0 h 585"/>
                  <a:gd name="T4" fmla="*/ 3 w 220"/>
                  <a:gd name="T5" fmla="*/ 0 h 585"/>
                  <a:gd name="T6" fmla="*/ 3 w 220"/>
                  <a:gd name="T7" fmla="*/ 0 h 585"/>
                  <a:gd name="T8" fmla="*/ 4 w 220"/>
                  <a:gd name="T9" fmla="*/ 0 h 585"/>
                  <a:gd name="T10" fmla="*/ 4 w 220"/>
                  <a:gd name="T11" fmla="*/ 0 h 585"/>
                  <a:gd name="T12" fmla="*/ 4 w 220"/>
                  <a:gd name="T13" fmla="*/ 0 h 585"/>
                  <a:gd name="T14" fmla="*/ 4 w 220"/>
                  <a:gd name="T15" fmla="*/ 1 h 585"/>
                  <a:gd name="T16" fmla="*/ 4 w 220"/>
                  <a:gd name="T17" fmla="*/ 2 h 585"/>
                  <a:gd name="T18" fmla="*/ 3 w 220"/>
                  <a:gd name="T19" fmla="*/ 3 h 585"/>
                  <a:gd name="T20" fmla="*/ 3 w 220"/>
                  <a:gd name="T21" fmla="*/ 4 h 585"/>
                  <a:gd name="T22" fmla="*/ 3 w 220"/>
                  <a:gd name="T23" fmla="*/ 5 h 585"/>
                  <a:gd name="T24" fmla="*/ 2 w 220"/>
                  <a:gd name="T25" fmla="*/ 6 h 585"/>
                  <a:gd name="T26" fmla="*/ 2 w 220"/>
                  <a:gd name="T27" fmla="*/ 6 h 585"/>
                  <a:gd name="T28" fmla="*/ 1 w 220"/>
                  <a:gd name="T29" fmla="*/ 7 h 585"/>
                  <a:gd name="T30" fmla="*/ 1 w 220"/>
                  <a:gd name="T31" fmla="*/ 7 h 585"/>
                  <a:gd name="T32" fmla="*/ 1 w 220"/>
                  <a:gd name="T33" fmla="*/ 8 h 585"/>
                  <a:gd name="T34" fmla="*/ 1 w 220"/>
                  <a:gd name="T35" fmla="*/ 9 h 585"/>
                  <a:gd name="T36" fmla="*/ 0 w 220"/>
                  <a:gd name="T37" fmla="*/ 8 h 585"/>
                  <a:gd name="T38" fmla="*/ 1 w 220"/>
                  <a:gd name="T39" fmla="*/ 7 h 585"/>
                  <a:gd name="T40" fmla="*/ 1 w 220"/>
                  <a:gd name="T41" fmla="*/ 7 h 585"/>
                  <a:gd name="T42" fmla="*/ 1 w 220"/>
                  <a:gd name="T43" fmla="*/ 6 h 585"/>
                  <a:gd name="T44" fmla="*/ 1 w 220"/>
                  <a:gd name="T45" fmla="*/ 5 h 585"/>
                  <a:gd name="T46" fmla="*/ 1 w 220"/>
                  <a:gd name="T47" fmla="*/ 4 h 585"/>
                  <a:gd name="T48" fmla="*/ 2 w 220"/>
                  <a:gd name="T49" fmla="*/ 3 h 585"/>
                  <a:gd name="T50" fmla="*/ 2 w 220"/>
                  <a:gd name="T51" fmla="*/ 3 h 585"/>
                  <a:gd name="T52" fmla="*/ 2 w 220"/>
                  <a:gd name="T53" fmla="*/ 2 h 585"/>
                  <a:gd name="T54" fmla="*/ 2 w 220"/>
                  <a:gd name="T55" fmla="*/ 1 h 585"/>
                  <a:gd name="T56" fmla="*/ 2 w 220"/>
                  <a:gd name="T57" fmla="*/ 0 h 585"/>
                  <a:gd name="T58" fmla="*/ 3 w 220"/>
                  <a:gd name="T59" fmla="*/ 0 h 585"/>
                  <a:gd name="T60" fmla="*/ 3 w 220"/>
                  <a:gd name="T61" fmla="*/ 1 h 585"/>
                  <a:gd name="T62" fmla="*/ 2 w 220"/>
                  <a:gd name="T63" fmla="*/ 2 h 585"/>
                  <a:gd name="T64" fmla="*/ 2 w 220"/>
                  <a:gd name="T65" fmla="*/ 3 h 585"/>
                  <a:gd name="T66" fmla="*/ 2 w 220"/>
                  <a:gd name="T67" fmla="*/ 4 h 585"/>
                  <a:gd name="T68" fmla="*/ 2 w 220"/>
                  <a:gd name="T69" fmla="*/ 5 h 585"/>
                  <a:gd name="T70" fmla="*/ 1 w 220"/>
                  <a:gd name="T71" fmla="*/ 6 h 585"/>
                  <a:gd name="T72" fmla="*/ 2 w 220"/>
                  <a:gd name="T73" fmla="*/ 5 h 585"/>
                  <a:gd name="T74" fmla="*/ 3 w 220"/>
                  <a:gd name="T75" fmla="*/ 4 h 585"/>
                  <a:gd name="T76" fmla="*/ 3 w 220"/>
                  <a:gd name="T77" fmla="*/ 3 h 585"/>
                  <a:gd name="T78" fmla="*/ 3 w 220"/>
                  <a:gd name="T79" fmla="*/ 2 h 585"/>
                  <a:gd name="T80" fmla="*/ 4 w 220"/>
                  <a:gd name="T81" fmla="*/ 1 h 585"/>
                  <a:gd name="T82" fmla="*/ 4 w 220"/>
                  <a:gd name="T83" fmla="*/ 0 h 585"/>
                  <a:gd name="T84" fmla="*/ 3 w 220"/>
                  <a:gd name="T85" fmla="*/ 0 h 585"/>
                  <a:gd name="T86" fmla="*/ 3 w 220"/>
                  <a:gd name="T87" fmla="*/ 0 h 585"/>
                  <a:gd name="T88" fmla="*/ 2 w 220"/>
                  <a:gd name="T89" fmla="*/ 0 h 585"/>
                  <a:gd name="T90" fmla="*/ 2 w 220"/>
                  <a:gd name="T91" fmla="*/ 0 h 5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20" h="585">
                    <a:moveTo>
                      <a:pt x="102" y="17"/>
                    </a:moveTo>
                    <a:lnTo>
                      <a:pt x="128" y="0"/>
                    </a:lnTo>
                    <a:lnTo>
                      <a:pt x="162" y="0"/>
                    </a:lnTo>
                    <a:lnTo>
                      <a:pt x="185" y="8"/>
                    </a:lnTo>
                    <a:lnTo>
                      <a:pt x="204" y="19"/>
                    </a:lnTo>
                    <a:lnTo>
                      <a:pt x="216" y="42"/>
                    </a:lnTo>
                    <a:lnTo>
                      <a:pt x="220" y="63"/>
                    </a:lnTo>
                    <a:lnTo>
                      <a:pt x="214" y="93"/>
                    </a:lnTo>
                    <a:lnTo>
                      <a:pt x="204" y="132"/>
                    </a:lnTo>
                    <a:lnTo>
                      <a:pt x="187" y="200"/>
                    </a:lnTo>
                    <a:lnTo>
                      <a:pt x="164" y="272"/>
                    </a:lnTo>
                    <a:lnTo>
                      <a:pt x="132" y="341"/>
                    </a:lnTo>
                    <a:lnTo>
                      <a:pt x="99" y="400"/>
                    </a:lnTo>
                    <a:lnTo>
                      <a:pt x="72" y="441"/>
                    </a:lnTo>
                    <a:lnTo>
                      <a:pt x="51" y="474"/>
                    </a:lnTo>
                    <a:lnTo>
                      <a:pt x="42" y="510"/>
                    </a:lnTo>
                    <a:lnTo>
                      <a:pt x="30" y="573"/>
                    </a:lnTo>
                    <a:lnTo>
                      <a:pt x="11" y="585"/>
                    </a:lnTo>
                    <a:lnTo>
                      <a:pt x="0" y="557"/>
                    </a:lnTo>
                    <a:lnTo>
                      <a:pt x="2" y="501"/>
                    </a:lnTo>
                    <a:lnTo>
                      <a:pt x="7" y="458"/>
                    </a:lnTo>
                    <a:lnTo>
                      <a:pt x="18" y="404"/>
                    </a:lnTo>
                    <a:lnTo>
                      <a:pt x="35" y="353"/>
                    </a:lnTo>
                    <a:lnTo>
                      <a:pt x="56" y="297"/>
                    </a:lnTo>
                    <a:lnTo>
                      <a:pt x="74" y="242"/>
                    </a:lnTo>
                    <a:lnTo>
                      <a:pt x="83" y="197"/>
                    </a:lnTo>
                    <a:lnTo>
                      <a:pt x="92" y="146"/>
                    </a:lnTo>
                    <a:lnTo>
                      <a:pt x="99" y="96"/>
                    </a:lnTo>
                    <a:lnTo>
                      <a:pt x="97" y="33"/>
                    </a:lnTo>
                    <a:lnTo>
                      <a:pt x="130" y="51"/>
                    </a:lnTo>
                    <a:lnTo>
                      <a:pt x="130" y="98"/>
                    </a:lnTo>
                    <a:lnTo>
                      <a:pt x="123" y="159"/>
                    </a:lnTo>
                    <a:lnTo>
                      <a:pt x="111" y="220"/>
                    </a:lnTo>
                    <a:lnTo>
                      <a:pt x="97" y="281"/>
                    </a:lnTo>
                    <a:lnTo>
                      <a:pt x="79" y="344"/>
                    </a:lnTo>
                    <a:lnTo>
                      <a:pt x="63" y="400"/>
                    </a:lnTo>
                    <a:lnTo>
                      <a:pt x="99" y="350"/>
                    </a:lnTo>
                    <a:lnTo>
                      <a:pt x="135" y="283"/>
                    </a:lnTo>
                    <a:lnTo>
                      <a:pt x="162" y="202"/>
                    </a:lnTo>
                    <a:lnTo>
                      <a:pt x="176" y="137"/>
                    </a:lnTo>
                    <a:lnTo>
                      <a:pt x="192" y="82"/>
                    </a:lnTo>
                    <a:lnTo>
                      <a:pt x="192" y="47"/>
                    </a:lnTo>
                    <a:lnTo>
                      <a:pt x="167" y="37"/>
                    </a:lnTo>
                    <a:lnTo>
                      <a:pt x="137" y="35"/>
                    </a:lnTo>
                    <a:lnTo>
                      <a:pt x="102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8" name="Freeform 65"/>
              <p:cNvSpPr>
                <a:spLocks/>
              </p:cNvSpPr>
              <p:nvPr/>
            </p:nvSpPr>
            <p:spPr bwMode="auto">
              <a:xfrm>
                <a:off x="5015" y="1661"/>
                <a:ext cx="153" cy="58"/>
              </a:xfrm>
              <a:custGeom>
                <a:avLst/>
                <a:gdLst>
                  <a:gd name="T0" fmla="*/ 1 w 306"/>
                  <a:gd name="T1" fmla="*/ 0 h 117"/>
                  <a:gd name="T2" fmla="*/ 1 w 306"/>
                  <a:gd name="T3" fmla="*/ 0 h 117"/>
                  <a:gd name="T4" fmla="*/ 2 w 306"/>
                  <a:gd name="T5" fmla="*/ 0 h 117"/>
                  <a:gd name="T6" fmla="*/ 3 w 306"/>
                  <a:gd name="T7" fmla="*/ 0 h 117"/>
                  <a:gd name="T8" fmla="*/ 4 w 306"/>
                  <a:gd name="T9" fmla="*/ 1 h 117"/>
                  <a:gd name="T10" fmla="*/ 5 w 306"/>
                  <a:gd name="T11" fmla="*/ 1 h 117"/>
                  <a:gd name="T12" fmla="*/ 5 w 306"/>
                  <a:gd name="T13" fmla="*/ 1 h 117"/>
                  <a:gd name="T14" fmla="*/ 5 w 306"/>
                  <a:gd name="T15" fmla="*/ 1 h 117"/>
                  <a:gd name="T16" fmla="*/ 5 w 306"/>
                  <a:gd name="T17" fmla="*/ 1 h 117"/>
                  <a:gd name="T18" fmla="*/ 4 w 306"/>
                  <a:gd name="T19" fmla="*/ 1 h 117"/>
                  <a:gd name="T20" fmla="*/ 4 w 306"/>
                  <a:gd name="T21" fmla="*/ 1 h 117"/>
                  <a:gd name="T22" fmla="*/ 3 w 306"/>
                  <a:gd name="T23" fmla="*/ 1 h 117"/>
                  <a:gd name="T24" fmla="*/ 2 w 306"/>
                  <a:gd name="T25" fmla="*/ 0 h 117"/>
                  <a:gd name="T26" fmla="*/ 1 w 306"/>
                  <a:gd name="T27" fmla="*/ 0 h 117"/>
                  <a:gd name="T28" fmla="*/ 1 w 306"/>
                  <a:gd name="T29" fmla="*/ 0 h 117"/>
                  <a:gd name="T30" fmla="*/ 0 w 306"/>
                  <a:gd name="T31" fmla="*/ 0 h 117"/>
                  <a:gd name="T32" fmla="*/ 1 w 306"/>
                  <a:gd name="T33" fmla="*/ 0 h 117"/>
                  <a:gd name="T34" fmla="*/ 1 w 306"/>
                  <a:gd name="T35" fmla="*/ 0 h 1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06" h="117">
                    <a:moveTo>
                      <a:pt x="7" y="0"/>
                    </a:moveTo>
                    <a:lnTo>
                      <a:pt x="63" y="7"/>
                    </a:lnTo>
                    <a:lnTo>
                      <a:pt x="128" y="27"/>
                    </a:lnTo>
                    <a:lnTo>
                      <a:pt x="177" y="41"/>
                    </a:lnTo>
                    <a:lnTo>
                      <a:pt x="221" y="65"/>
                    </a:lnTo>
                    <a:lnTo>
                      <a:pt x="261" y="81"/>
                    </a:lnTo>
                    <a:lnTo>
                      <a:pt x="306" y="83"/>
                    </a:lnTo>
                    <a:lnTo>
                      <a:pt x="302" y="106"/>
                    </a:lnTo>
                    <a:lnTo>
                      <a:pt x="283" y="117"/>
                    </a:lnTo>
                    <a:lnTo>
                      <a:pt x="247" y="113"/>
                    </a:lnTo>
                    <a:lnTo>
                      <a:pt x="207" y="97"/>
                    </a:lnTo>
                    <a:lnTo>
                      <a:pt x="155" y="79"/>
                    </a:lnTo>
                    <a:lnTo>
                      <a:pt x="81" y="56"/>
                    </a:lnTo>
                    <a:lnTo>
                      <a:pt x="29" y="37"/>
                    </a:lnTo>
                    <a:lnTo>
                      <a:pt x="7" y="27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49" name="Freeform 66"/>
              <p:cNvSpPr>
                <a:spLocks/>
              </p:cNvSpPr>
              <p:nvPr/>
            </p:nvSpPr>
            <p:spPr bwMode="auto">
              <a:xfrm>
                <a:off x="4974" y="1622"/>
                <a:ext cx="46" cy="52"/>
              </a:xfrm>
              <a:custGeom>
                <a:avLst/>
                <a:gdLst>
                  <a:gd name="T0" fmla="*/ 1 w 91"/>
                  <a:gd name="T1" fmla="*/ 2 h 104"/>
                  <a:gd name="T2" fmla="*/ 0 w 91"/>
                  <a:gd name="T3" fmla="*/ 2 h 104"/>
                  <a:gd name="T4" fmla="*/ 1 w 91"/>
                  <a:gd name="T5" fmla="*/ 1 h 104"/>
                  <a:gd name="T6" fmla="*/ 1 w 91"/>
                  <a:gd name="T7" fmla="*/ 1 h 104"/>
                  <a:gd name="T8" fmla="*/ 1 w 91"/>
                  <a:gd name="T9" fmla="*/ 0 h 104"/>
                  <a:gd name="T10" fmla="*/ 1 w 91"/>
                  <a:gd name="T11" fmla="*/ 1 h 104"/>
                  <a:gd name="T12" fmla="*/ 2 w 91"/>
                  <a:gd name="T13" fmla="*/ 1 h 104"/>
                  <a:gd name="T14" fmla="*/ 2 w 91"/>
                  <a:gd name="T15" fmla="*/ 1 h 104"/>
                  <a:gd name="T16" fmla="*/ 2 w 91"/>
                  <a:gd name="T17" fmla="*/ 1 h 104"/>
                  <a:gd name="T18" fmla="*/ 2 w 91"/>
                  <a:gd name="T19" fmla="*/ 2 h 104"/>
                  <a:gd name="T20" fmla="*/ 1 w 91"/>
                  <a:gd name="T21" fmla="*/ 2 h 104"/>
                  <a:gd name="T22" fmla="*/ 1 w 91"/>
                  <a:gd name="T23" fmla="*/ 2 h 104"/>
                  <a:gd name="T24" fmla="*/ 1 w 91"/>
                  <a:gd name="T25" fmla="*/ 2 h 104"/>
                  <a:gd name="T26" fmla="*/ 1 w 91"/>
                  <a:gd name="T27" fmla="*/ 1 h 104"/>
                  <a:gd name="T28" fmla="*/ 1 w 91"/>
                  <a:gd name="T29" fmla="*/ 1 h 104"/>
                  <a:gd name="T30" fmla="*/ 1 w 91"/>
                  <a:gd name="T31" fmla="*/ 1 h 104"/>
                  <a:gd name="T32" fmla="*/ 1 w 91"/>
                  <a:gd name="T33" fmla="*/ 1 h 104"/>
                  <a:gd name="T34" fmla="*/ 1 w 91"/>
                  <a:gd name="T35" fmla="*/ 2 h 104"/>
                  <a:gd name="T36" fmla="*/ 1 w 91"/>
                  <a:gd name="T37" fmla="*/ 2 h 104"/>
                  <a:gd name="T38" fmla="*/ 1 w 91"/>
                  <a:gd name="T39" fmla="*/ 2 h 1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1" h="104">
                    <a:moveTo>
                      <a:pt x="8" y="95"/>
                    </a:moveTo>
                    <a:lnTo>
                      <a:pt x="0" y="72"/>
                    </a:lnTo>
                    <a:lnTo>
                      <a:pt x="3" y="42"/>
                    </a:lnTo>
                    <a:lnTo>
                      <a:pt x="3" y="12"/>
                    </a:lnTo>
                    <a:lnTo>
                      <a:pt x="22" y="0"/>
                    </a:lnTo>
                    <a:lnTo>
                      <a:pt x="51" y="3"/>
                    </a:lnTo>
                    <a:lnTo>
                      <a:pt x="81" y="12"/>
                    </a:lnTo>
                    <a:lnTo>
                      <a:pt x="91" y="26"/>
                    </a:lnTo>
                    <a:lnTo>
                      <a:pt x="81" y="50"/>
                    </a:lnTo>
                    <a:lnTo>
                      <a:pt x="72" y="70"/>
                    </a:lnTo>
                    <a:lnTo>
                      <a:pt x="54" y="98"/>
                    </a:lnTo>
                    <a:lnTo>
                      <a:pt x="35" y="104"/>
                    </a:lnTo>
                    <a:lnTo>
                      <a:pt x="40" y="75"/>
                    </a:lnTo>
                    <a:lnTo>
                      <a:pt x="49" y="47"/>
                    </a:lnTo>
                    <a:lnTo>
                      <a:pt x="47" y="32"/>
                    </a:lnTo>
                    <a:lnTo>
                      <a:pt x="31" y="30"/>
                    </a:lnTo>
                    <a:lnTo>
                      <a:pt x="26" y="54"/>
                    </a:lnTo>
                    <a:lnTo>
                      <a:pt x="22" y="91"/>
                    </a:lnTo>
                    <a:lnTo>
                      <a:pt x="8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0" name="Freeform 67"/>
              <p:cNvSpPr>
                <a:spLocks/>
              </p:cNvSpPr>
              <p:nvPr/>
            </p:nvSpPr>
            <p:spPr bwMode="auto">
              <a:xfrm>
                <a:off x="4611" y="1597"/>
                <a:ext cx="92" cy="28"/>
              </a:xfrm>
              <a:custGeom>
                <a:avLst/>
                <a:gdLst>
                  <a:gd name="T0" fmla="*/ 0 w 185"/>
                  <a:gd name="T1" fmla="*/ 1 h 56"/>
                  <a:gd name="T2" fmla="*/ 1 w 185"/>
                  <a:gd name="T3" fmla="*/ 1 h 56"/>
                  <a:gd name="T4" fmla="*/ 1 w 185"/>
                  <a:gd name="T5" fmla="*/ 1 h 56"/>
                  <a:gd name="T6" fmla="*/ 2 w 185"/>
                  <a:gd name="T7" fmla="*/ 1 h 56"/>
                  <a:gd name="T8" fmla="*/ 2 w 185"/>
                  <a:gd name="T9" fmla="*/ 1 h 56"/>
                  <a:gd name="T10" fmla="*/ 2 w 185"/>
                  <a:gd name="T11" fmla="*/ 1 h 56"/>
                  <a:gd name="T12" fmla="*/ 2 w 185"/>
                  <a:gd name="T13" fmla="*/ 1 h 56"/>
                  <a:gd name="T14" fmla="*/ 1 w 185"/>
                  <a:gd name="T15" fmla="*/ 0 h 56"/>
                  <a:gd name="T16" fmla="*/ 1 w 185"/>
                  <a:gd name="T17" fmla="*/ 1 h 56"/>
                  <a:gd name="T18" fmla="*/ 0 w 185"/>
                  <a:gd name="T19" fmla="*/ 1 h 56"/>
                  <a:gd name="T20" fmla="*/ 0 w 185"/>
                  <a:gd name="T21" fmla="*/ 1 h 56"/>
                  <a:gd name="T22" fmla="*/ 0 w 185"/>
                  <a:gd name="T23" fmla="*/ 1 h 56"/>
                  <a:gd name="T24" fmla="*/ 0 w 185"/>
                  <a:gd name="T25" fmla="*/ 1 h 56"/>
                  <a:gd name="T26" fmla="*/ 0 w 185"/>
                  <a:gd name="T27" fmla="*/ 1 h 56"/>
                  <a:gd name="T28" fmla="*/ 0 w 185"/>
                  <a:gd name="T29" fmla="*/ 1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85" h="56">
                    <a:moveTo>
                      <a:pt x="30" y="56"/>
                    </a:moveTo>
                    <a:lnTo>
                      <a:pt x="66" y="38"/>
                    </a:lnTo>
                    <a:lnTo>
                      <a:pt x="111" y="33"/>
                    </a:lnTo>
                    <a:lnTo>
                      <a:pt x="152" y="35"/>
                    </a:lnTo>
                    <a:lnTo>
                      <a:pt x="185" y="38"/>
                    </a:lnTo>
                    <a:lnTo>
                      <a:pt x="169" y="16"/>
                    </a:lnTo>
                    <a:lnTo>
                      <a:pt x="138" y="2"/>
                    </a:lnTo>
                    <a:lnTo>
                      <a:pt x="97" y="0"/>
                    </a:lnTo>
                    <a:lnTo>
                      <a:pt x="64" y="2"/>
                    </a:lnTo>
                    <a:lnTo>
                      <a:pt x="30" y="9"/>
                    </a:lnTo>
                    <a:lnTo>
                      <a:pt x="9" y="21"/>
                    </a:lnTo>
                    <a:lnTo>
                      <a:pt x="0" y="38"/>
                    </a:lnTo>
                    <a:lnTo>
                      <a:pt x="7" y="49"/>
                    </a:lnTo>
                    <a:lnTo>
                      <a:pt x="3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1" name="Freeform 68"/>
              <p:cNvSpPr>
                <a:spLocks/>
              </p:cNvSpPr>
              <p:nvPr/>
            </p:nvSpPr>
            <p:spPr bwMode="auto">
              <a:xfrm>
                <a:off x="4667" y="1569"/>
                <a:ext cx="113" cy="161"/>
              </a:xfrm>
              <a:custGeom>
                <a:avLst/>
                <a:gdLst>
                  <a:gd name="T0" fmla="*/ 0 w 225"/>
                  <a:gd name="T1" fmla="*/ 0 h 323"/>
                  <a:gd name="T2" fmla="*/ 1 w 225"/>
                  <a:gd name="T3" fmla="*/ 0 h 323"/>
                  <a:gd name="T4" fmla="*/ 1 w 225"/>
                  <a:gd name="T5" fmla="*/ 0 h 323"/>
                  <a:gd name="T6" fmla="*/ 2 w 225"/>
                  <a:gd name="T7" fmla="*/ 1 h 323"/>
                  <a:gd name="T8" fmla="*/ 2 w 225"/>
                  <a:gd name="T9" fmla="*/ 1 h 323"/>
                  <a:gd name="T10" fmla="*/ 3 w 225"/>
                  <a:gd name="T11" fmla="*/ 1 h 323"/>
                  <a:gd name="T12" fmla="*/ 3 w 225"/>
                  <a:gd name="T13" fmla="*/ 2 h 323"/>
                  <a:gd name="T14" fmla="*/ 3 w 225"/>
                  <a:gd name="T15" fmla="*/ 2 h 323"/>
                  <a:gd name="T16" fmla="*/ 3 w 225"/>
                  <a:gd name="T17" fmla="*/ 3 h 323"/>
                  <a:gd name="T18" fmla="*/ 4 w 225"/>
                  <a:gd name="T19" fmla="*/ 3 h 323"/>
                  <a:gd name="T20" fmla="*/ 3 w 225"/>
                  <a:gd name="T21" fmla="*/ 4 h 323"/>
                  <a:gd name="T22" fmla="*/ 3 w 225"/>
                  <a:gd name="T23" fmla="*/ 5 h 323"/>
                  <a:gd name="T24" fmla="*/ 4 w 225"/>
                  <a:gd name="T25" fmla="*/ 5 h 323"/>
                  <a:gd name="T26" fmla="*/ 4 w 225"/>
                  <a:gd name="T27" fmla="*/ 4 h 323"/>
                  <a:gd name="T28" fmla="*/ 4 w 225"/>
                  <a:gd name="T29" fmla="*/ 3 h 323"/>
                  <a:gd name="T30" fmla="*/ 4 w 225"/>
                  <a:gd name="T31" fmla="*/ 3 h 323"/>
                  <a:gd name="T32" fmla="*/ 4 w 225"/>
                  <a:gd name="T33" fmla="*/ 2 h 323"/>
                  <a:gd name="T34" fmla="*/ 3 w 225"/>
                  <a:gd name="T35" fmla="*/ 2 h 323"/>
                  <a:gd name="T36" fmla="*/ 3 w 225"/>
                  <a:gd name="T37" fmla="*/ 1 h 323"/>
                  <a:gd name="T38" fmla="*/ 2 w 225"/>
                  <a:gd name="T39" fmla="*/ 0 h 323"/>
                  <a:gd name="T40" fmla="*/ 2 w 225"/>
                  <a:gd name="T41" fmla="*/ 0 h 323"/>
                  <a:gd name="T42" fmla="*/ 1 w 225"/>
                  <a:gd name="T43" fmla="*/ 0 h 323"/>
                  <a:gd name="T44" fmla="*/ 1 w 225"/>
                  <a:gd name="T45" fmla="*/ 0 h 323"/>
                  <a:gd name="T46" fmla="*/ 1 w 225"/>
                  <a:gd name="T47" fmla="*/ 0 h 323"/>
                  <a:gd name="T48" fmla="*/ 0 w 225"/>
                  <a:gd name="T49" fmla="*/ 0 h 323"/>
                  <a:gd name="T50" fmla="*/ 0 w 225"/>
                  <a:gd name="T51" fmla="*/ 0 h 3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25" h="323">
                    <a:moveTo>
                      <a:pt x="0" y="22"/>
                    </a:moveTo>
                    <a:lnTo>
                      <a:pt x="41" y="40"/>
                    </a:lnTo>
                    <a:lnTo>
                      <a:pt x="49" y="54"/>
                    </a:lnTo>
                    <a:lnTo>
                      <a:pt x="81" y="72"/>
                    </a:lnTo>
                    <a:lnTo>
                      <a:pt x="116" y="91"/>
                    </a:lnTo>
                    <a:lnTo>
                      <a:pt x="142" y="121"/>
                    </a:lnTo>
                    <a:lnTo>
                      <a:pt x="163" y="149"/>
                    </a:lnTo>
                    <a:lnTo>
                      <a:pt x="176" y="179"/>
                    </a:lnTo>
                    <a:lnTo>
                      <a:pt x="188" y="214"/>
                    </a:lnTo>
                    <a:lnTo>
                      <a:pt x="195" y="249"/>
                    </a:lnTo>
                    <a:lnTo>
                      <a:pt x="192" y="283"/>
                    </a:lnTo>
                    <a:lnTo>
                      <a:pt x="192" y="323"/>
                    </a:lnTo>
                    <a:lnTo>
                      <a:pt x="214" y="321"/>
                    </a:lnTo>
                    <a:lnTo>
                      <a:pt x="221" y="295"/>
                    </a:lnTo>
                    <a:lnTo>
                      <a:pt x="225" y="245"/>
                    </a:lnTo>
                    <a:lnTo>
                      <a:pt x="221" y="200"/>
                    </a:lnTo>
                    <a:lnTo>
                      <a:pt x="212" y="163"/>
                    </a:lnTo>
                    <a:lnTo>
                      <a:pt x="192" y="130"/>
                    </a:lnTo>
                    <a:lnTo>
                      <a:pt x="149" y="85"/>
                    </a:lnTo>
                    <a:lnTo>
                      <a:pt x="111" y="51"/>
                    </a:lnTo>
                    <a:lnTo>
                      <a:pt x="86" y="45"/>
                    </a:lnTo>
                    <a:lnTo>
                      <a:pt x="54" y="19"/>
                    </a:lnTo>
                    <a:lnTo>
                      <a:pt x="23" y="0"/>
                    </a:lnTo>
                    <a:lnTo>
                      <a:pt x="7" y="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2" name="Freeform 69"/>
              <p:cNvSpPr>
                <a:spLocks/>
              </p:cNvSpPr>
              <p:nvPr/>
            </p:nvSpPr>
            <p:spPr bwMode="auto">
              <a:xfrm>
                <a:off x="4710" y="1545"/>
                <a:ext cx="114" cy="180"/>
              </a:xfrm>
              <a:custGeom>
                <a:avLst/>
                <a:gdLst>
                  <a:gd name="T0" fmla="*/ 1 w 227"/>
                  <a:gd name="T1" fmla="*/ 0 h 360"/>
                  <a:gd name="T2" fmla="*/ 2 w 227"/>
                  <a:gd name="T3" fmla="*/ 1 h 360"/>
                  <a:gd name="T4" fmla="*/ 3 w 227"/>
                  <a:gd name="T5" fmla="*/ 1 h 360"/>
                  <a:gd name="T6" fmla="*/ 3 w 227"/>
                  <a:gd name="T7" fmla="*/ 1 h 360"/>
                  <a:gd name="T8" fmla="*/ 4 w 227"/>
                  <a:gd name="T9" fmla="*/ 1 h 360"/>
                  <a:gd name="T10" fmla="*/ 4 w 227"/>
                  <a:gd name="T11" fmla="*/ 1 h 360"/>
                  <a:gd name="T12" fmla="*/ 4 w 227"/>
                  <a:gd name="T13" fmla="*/ 1 h 360"/>
                  <a:gd name="T14" fmla="*/ 4 w 227"/>
                  <a:gd name="T15" fmla="*/ 2 h 360"/>
                  <a:gd name="T16" fmla="*/ 4 w 227"/>
                  <a:gd name="T17" fmla="*/ 2 h 360"/>
                  <a:gd name="T18" fmla="*/ 3 w 227"/>
                  <a:gd name="T19" fmla="*/ 2 h 360"/>
                  <a:gd name="T20" fmla="*/ 3 w 227"/>
                  <a:gd name="T21" fmla="*/ 3 h 360"/>
                  <a:gd name="T22" fmla="*/ 4 w 227"/>
                  <a:gd name="T23" fmla="*/ 3 h 360"/>
                  <a:gd name="T24" fmla="*/ 4 w 227"/>
                  <a:gd name="T25" fmla="*/ 4 h 360"/>
                  <a:gd name="T26" fmla="*/ 4 w 227"/>
                  <a:gd name="T27" fmla="*/ 4 h 360"/>
                  <a:gd name="T28" fmla="*/ 4 w 227"/>
                  <a:gd name="T29" fmla="*/ 5 h 360"/>
                  <a:gd name="T30" fmla="*/ 4 w 227"/>
                  <a:gd name="T31" fmla="*/ 5 h 360"/>
                  <a:gd name="T32" fmla="*/ 4 w 227"/>
                  <a:gd name="T33" fmla="*/ 6 h 360"/>
                  <a:gd name="T34" fmla="*/ 3 w 227"/>
                  <a:gd name="T35" fmla="*/ 6 h 360"/>
                  <a:gd name="T36" fmla="*/ 3 w 227"/>
                  <a:gd name="T37" fmla="*/ 6 h 360"/>
                  <a:gd name="T38" fmla="*/ 3 w 227"/>
                  <a:gd name="T39" fmla="*/ 5 h 360"/>
                  <a:gd name="T40" fmla="*/ 3 w 227"/>
                  <a:gd name="T41" fmla="*/ 5 h 360"/>
                  <a:gd name="T42" fmla="*/ 3 w 227"/>
                  <a:gd name="T43" fmla="*/ 4 h 360"/>
                  <a:gd name="T44" fmla="*/ 3 w 227"/>
                  <a:gd name="T45" fmla="*/ 4 h 360"/>
                  <a:gd name="T46" fmla="*/ 3 w 227"/>
                  <a:gd name="T47" fmla="*/ 3 h 360"/>
                  <a:gd name="T48" fmla="*/ 3 w 227"/>
                  <a:gd name="T49" fmla="*/ 3 h 360"/>
                  <a:gd name="T50" fmla="*/ 2 w 227"/>
                  <a:gd name="T51" fmla="*/ 2 h 360"/>
                  <a:gd name="T52" fmla="*/ 3 w 227"/>
                  <a:gd name="T53" fmla="*/ 2 h 360"/>
                  <a:gd name="T54" fmla="*/ 3 w 227"/>
                  <a:gd name="T55" fmla="*/ 2 h 360"/>
                  <a:gd name="T56" fmla="*/ 3 w 227"/>
                  <a:gd name="T57" fmla="*/ 2 h 360"/>
                  <a:gd name="T58" fmla="*/ 4 w 227"/>
                  <a:gd name="T59" fmla="*/ 1 h 360"/>
                  <a:gd name="T60" fmla="*/ 3 w 227"/>
                  <a:gd name="T61" fmla="*/ 1 h 360"/>
                  <a:gd name="T62" fmla="*/ 2 w 227"/>
                  <a:gd name="T63" fmla="*/ 1 h 360"/>
                  <a:gd name="T64" fmla="*/ 1 w 227"/>
                  <a:gd name="T65" fmla="*/ 1 h 360"/>
                  <a:gd name="T66" fmla="*/ 0 w 227"/>
                  <a:gd name="T67" fmla="*/ 1 h 360"/>
                  <a:gd name="T68" fmla="*/ 1 w 227"/>
                  <a:gd name="T69" fmla="*/ 0 h 360"/>
                  <a:gd name="T70" fmla="*/ 1 w 227"/>
                  <a:gd name="T71" fmla="*/ 0 h 36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27" h="360">
                    <a:moveTo>
                      <a:pt x="27" y="0"/>
                    </a:moveTo>
                    <a:lnTo>
                      <a:pt x="79" y="14"/>
                    </a:lnTo>
                    <a:lnTo>
                      <a:pt x="144" y="16"/>
                    </a:lnTo>
                    <a:lnTo>
                      <a:pt x="192" y="16"/>
                    </a:lnTo>
                    <a:lnTo>
                      <a:pt x="218" y="18"/>
                    </a:lnTo>
                    <a:lnTo>
                      <a:pt x="223" y="27"/>
                    </a:lnTo>
                    <a:lnTo>
                      <a:pt x="227" y="46"/>
                    </a:lnTo>
                    <a:lnTo>
                      <a:pt x="221" y="67"/>
                    </a:lnTo>
                    <a:lnTo>
                      <a:pt x="202" y="88"/>
                    </a:lnTo>
                    <a:lnTo>
                      <a:pt x="169" y="115"/>
                    </a:lnTo>
                    <a:lnTo>
                      <a:pt x="176" y="129"/>
                    </a:lnTo>
                    <a:lnTo>
                      <a:pt x="200" y="158"/>
                    </a:lnTo>
                    <a:lnTo>
                      <a:pt x="214" y="205"/>
                    </a:lnTo>
                    <a:lnTo>
                      <a:pt x="221" y="246"/>
                    </a:lnTo>
                    <a:lnTo>
                      <a:pt x="221" y="290"/>
                    </a:lnTo>
                    <a:lnTo>
                      <a:pt x="214" y="320"/>
                    </a:lnTo>
                    <a:lnTo>
                      <a:pt x="205" y="343"/>
                    </a:lnTo>
                    <a:lnTo>
                      <a:pt x="183" y="360"/>
                    </a:lnTo>
                    <a:lnTo>
                      <a:pt x="174" y="343"/>
                    </a:lnTo>
                    <a:lnTo>
                      <a:pt x="190" y="306"/>
                    </a:lnTo>
                    <a:lnTo>
                      <a:pt x="190" y="262"/>
                    </a:lnTo>
                    <a:lnTo>
                      <a:pt x="183" y="230"/>
                    </a:lnTo>
                    <a:lnTo>
                      <a:pt x="165" y="194"/>
                    </a:lnTo>
                    <a:lnTo>
                      <a:pt x="149" y="160"/>
                    </a:lnTo>
                    <a:lnTo>
                      <a:pt x="133" y="129"/>
                    </a:lnTo>
                    <a:lnTo>
                      <a:pt x="126" y="113"/>
                    </a:lnTo>
                    <a:lnTo>
                      <a:pt x="139" y="102"/>
                    </a:lnTo>
                    <a:lnTo>
                      <a:pt x="162" y="86"/>
                    </a:lnTo>
                    <a:lnTo>
                      <a:pt x="185" y="74"/>
                    </a:lnTo>
                    <a:lnTo>
                      <a:pt x="197" y="48"/>
                    </a:lnTo>
                    <a:lnTo>
                      <a:pt x="139" y="46"/>
                    </a:lnTo>
                    <a:lnTo>
                      <a:pt x="86" y="41"/>
                    </a:lnTo>
                    <a:lnTo>
                      <a:pt x="32" y="30"/>
                    </a:lnTo>
                    <a:lnTo>
                      <a:pt x="0" y="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3" name="Freeform 70"/>
              <p:cNvSpPr>
                <a:spLocks/>
              </p:cNvSpPr>
              <p:nvPr/>
            </p:nvSpPr>
            <p:spPr bwMode="auto">
              <a:xfrm>
                <a:off x="4558" y="1683"/>
                <a:ext cx="174" cy="50"/>
              </a:xfrm>
              <a:custGeom>
                <a:avLst/>
                <a:gdLst>
                  <a:gd name="T0" fmla="*/ 0 w 349"/>
                  <a:gd name="T1" fmla="*/ 1 h 98"/>
                  <a:gd name="T2" fmla="*/ 0 w 349"/>
                  <a:gd name="T3" fmla="*/ 1 h 98"/>
                  <a:gd name="T4" fmla="*/ 1 w 349"/>
                  <a:gd name="T5" fmla="*/ 1 h 98"/>
                  <a:gd name="T6" fmla="*/ 2 w 349"/>
                  <a:gd name="T7" fmla="*/ 0 h 98"/>
                  <a:gd name="T8" fmla="*/ 3 w 349"/>
                  <a:gd name="T9" fmla="*/ 0 h 98"/>
                  <a:gd name="T10" fmla="*/ 5 w 349"/>
                  <a:gd name="T11" fmla="*/ 1 h 98"/>
                  <a:gd name="T12" fmla="*/ 5 w 349"/>
                  <a:gd name="T13" fmla="*/ 2 h 98"/>
                  <a:gd name="T14" fmla="*/ 4 w 349"/>
                  <a:gd name="T15" fmla="*/ 2 h 98"/>
                  <a:gd name="T16" fmla="*/ 3 w 349"/>
                  <a:gd name="T17" fmla="*/ 1 h 98"/>
                  <a:gd name="T18" fmla="*/ 3 w 349"/>
                  <a:gd name="T19" fmla="*/ 1 h 98"/>
                  <a:gd name="T20" fmla="*/ 2 w 349"/>
                  <a:gd name="T21" fmla="*/ 1 h 98"/>
                  <a:gd name="T22" fmla="*/ 1 w 349"/>
                  <a:gd name="T23" fmla="*/ 1 h 98"/>
                  <a:gd name="T24" fmla="*/ 1 w 349"/>
                  <a:gd name="T25" fmla="*/ 1 h 98"/>
                  <a:gd name="T26" fmla="*/ 0 w 349"/>
                  <a:gd name="T27" fmla="*/ 1 h 98"/>
                  <a:gd name="T28" fmla="*/ 0 w 349"/>
                  <a:gd name="T29" fmla="*/ 2 h 98"/>
                  <a:gd name="T30" fmla="*/ 0 w 349"/>
                  <a:gd name="T31" fmla="*/ 1 h 98"/>
                  <a:gd name="T32" fmla="*/ 0 w 349"/>
                  <a:gd name="T33" fmla="*/ 1 h 9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9" h="98">
                    <a:moveTo>
                      <a:pt x="2" y="37"/>
                    </a:moveTo>
                    <a:lnTo>
                      <a:pt x="45" y="19"/>
                    </a:lnTo>
                    <a:lnTo>
                      <a:pt x="81" y="4"/>
                    </a:lnTo>
                    <a:lnTo>
                      <a:pt x="130" y="0"/>
                    </a:lnTo>
                    <a:lnTo>
                      <a:pt x="216" y="0"/>
                    </a:lnTo>
                    <a:lnTo>
                      <a:pt x="349" y="60"/>
                    </a:lnTo>
                    <a:lnTo>
                      <a:pt x="349" y="98"/>
                    </a:lnTo>
                    <a:lnTo>
                      <a:pt x="302" y="65"/>
                    </a:lnTo>
                    <a:lnTo>
                      <a:pt x="248" y="47"/>
                    </a:lnTo>
                    <a:lnTo>
                      <a:pt x="202" y="37"/>
                    </a:lnTo>
                    <a:lnTo>
                      <a:pt x="155" y="35"/>
                    </a:lnTo>
                    <a:lnTo>
                      <a:pt x="117" y="35"/>
                    </a:lnTo>
                    <a:lnTo>
                      <a:pt x="81" y="42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2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4" name="Freeform 71"/>
              <p:cNvSpPr>
                <a:spLocks/>
              </p:cNvSpPr>
              <p:nvPr/>
            </p:nvSpPr>
            <p:spPr bwMode="auto">
              <a:xfrm>
                <a:off x="4602" y="1517"/>
                <a:ext cx="115" cy="81"/>
              </a:xfrm>
              <a:custGeom>
                <a:avLst/>
                <a:gdLst>
                  <a:gd name="T0" fmla="*/ 1 w 230"/>
                  <a:gd name="T1" fmla="*/ 3 h 162"/>
                  <a:gd name="T2" fmla="*/ 1 w 230"/>
                  <a:gd name="T3" fmla="*/ 3 h 162"/>
                  <a:gd name="T4" fmla="*/ 1 w 230"/>
                  <a:gd name="T5" fmla="*/ 3 h 162"/>
                  <a:gd name="T6" fmla="*/ 1 w 230"/>
                  <a:gd name="T7" fmla="*/ 2 h 162"/>
                  <a:gd name="T8" fmla="*/ 1 w 230"/>
                  <a:gd name="T9" fmla="*/ 2 h 162"/>
                  <a:gd name="T10" fmla="*/ 2 w 230"/>
                  <a:gd name="T11" fmla="*/ 2 h 162"/>
                  <a:gd name="T12" fmla="*/ 2 w 230"/>
                  <a:gd name="T13" fmla="*/ 2 h 162"/>
                  <a:gd name="T14" fmla="*/ 2 w 230"/>
                  <a:gd name="T15" fmla="*/ 2 h 162"/>
                  <a:gd name="T16" fmla="*/ 3 w 230"/>
                  <a:gd name="T17" fmla="*/ 2 h 162"/>
                  <a:gd name="T18" fmla="*/ 3 w 230"/>
                  <a:gd name="T19" fmla="*/ 2 h 162"/>
                  <a:gd name="T20" fmla="*/ 3 w 230"/>
                  <a:gd name="T21" fmla="*/ 1 h 162"/>
                  <a:gd name="T22" fmla="*/ 3 w 230"/>
                  <a:gd name="T23" fmla="*/ 1 h 162"/>
                  <a:gd name="T24" fmla="*/ 3 w 230"/>
                  <a:gd name="T25" fmla="*/ 1 h 162"/>
                  <a:gd name="T26" fmla="*/ 3 w 230"/>
                  <a:gd name="T27" fmla="*/ 1 h 162"/>
                  <a:gd name="T28" fmla="*/ 4 w 230"/>
                  <a:gd name="T29" fmla="*/ 2 h 162"/>
                  <a:gd name="T30" fmla="*/ 4 w 230"/>
                  <a:gd name="T31" fmla="*/ 2 h 162"/>
                  <a:gd name="T32" fmla="*/ 4 w 230"/>
                  <a:gd name="T33" fmla="*/ 1 h 162"/>
                  <a:gd name="T34" fmla="*/ 4 w 230"/>
                  <a:gd name="T35" fmla="*/ 1 h 162"/>
                  <a:gd name="T36" fmla="*/ 3 w 230"/>
                  <a:gd name="T37" fmla="*/ 1 h 162"/>
                  <a:gd name="T38" fmla="*/ 3 w 230"/>
                  <a:gd name="T39" fmla="*/ 1 h 162"/>
                  <a:gd name="T40" fmla="*/ 3 w 230"/>
                  <a:gd name="T41" fmla="*/ 0 h 162"/>
                  <a:gd name="T42" fmla="*/ 2 w 230"/>
                  <a:gd name="T43" fmla="*/ 1 h 162"/>
                  <a:gd name="T44" fmla="*/ 2 w 230"/>
                  <a:gd name="T45" fmla="*/ 1 h 162"/>
                  <a:gd name="T46" fmla="*/ 2 w 230"/>
                  <a:gd name="T47" fmla="*/ 1 h 162"/>
                  <a:gd name="T48" fmla="*/ 2 w 230"/>
                  <a:gd name="T49" fmla="*/ 1 h 162"/>
                  <a:gd name="T50" fmla="*/ 1 w 230"/>
                  <a:gd name="T51" fmla="*/ 1 h 162"/>
                  <a:gd name="T52" fmla="*/ 1 w 230"/>
                  <a:gd name="T53" fmla="*/ 1 h 162"/>
                  <a:gd name="T54" fmla="*/ 1 w 230"/>
                  <a:gd name="T55" fmla="*/ 2 h 162"/>
                  <a:gd name="T56" fmla="*/ 1 w 230"/>
                  <a:gd name="T57" fmla="*/ 2 h 162"/>
                  <a:gd name="T58" fmla="*/ 0 w 230"/>
                  <a:gd name="T59" fmla="*/ 2 h 162"/>
                  <a:gd name="T60" fmla="*/ 1 w 230"/>
                  <a:gd name="T61" fmla="*/ 3 h 162"/>
                  <a:gd name="T62" fmla="*/ 1 w 230"/>
                  <a:gd name="T63" fmla="*/ 3 h 162"/>
                  <a:gd name="T64" fmla="*/ 1 w 230"/>
                  <a:gd name="T65" fmla="*/ 3 h 16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30" h="162">
                    <a:moveTo>
                      <a:pt x="40" y="162"/>
                    </a:moveTo>
                    <a:lnTo>
                      <a:pt x="58" y="149"/>
                    </a:lnTo>
                    <a:lnTo>
                      <a:pt x="58" y="135"/>
                    </a:lnTo>
                    <a:lnTo>
                      <a:pt x="49" y="117"/>
                    </a:lnTo>
                    <a:lnTo>
                      <a:pt x="56" y="97"/>
                    </a:lnTo>
                    <a:lnTo>
                      <a:pt x="74" y="88"/>
                    </a:lnTo>
                    <a:lnTo>
                      <a:pt x="98" y="88"/>
                    </a:lnTo>
                    <a:lnTo>
                      <a:pt x="119" y="88"/>
                    </a:lnTo>
                    <a:lnTo>
                      <a:pt x="137" y="83"/>
                    </a:lnTo>
                    <a:lnTo>
                      <a:pt x="139" y="70"/>
                    </a:lnTo>
                    <a:lnTo>
                      <a:pt x="133" y="51"/>
                    </a:lnTo>
                    <a:lnTo>
                      <a:pt x="142" y="30"/>
                    </a:lnTo>
                    <a:lnTo>
                      <a:pt x="158" y="37"/>
                    </a:lnTo>
                    <a:lnTo>
                      <a:pt x="179" y="49"/>
                    </a:lnTo>
                    <a:lnTo>
                      <a:pt x="195" y="65"/>
                    </a:lnTo>
                    <a:lnTo>
                      <a:pt x="216" y="70"/>
                    </a:lnTo>
                    <a:lnTo>
                      <a:pt x="230" y="58"/>
                    </a:lnTo>
                    <a:lnTo>
                      <a:pt x="227" y="42"/>
                    </a:lnTo>
                    <a:lnTo>
                      <a:pt x="191" y="18"/>
                    </a:lnTo>
                    <a:lnTo>
                      <a:pt x="160" y="2"/>
                    </a:lnTo>
                    <a:lnTo>
                      <a:pt x="133" y="0"/>
                    </a:lnTo>
                    <a:lnTo>
                      <a:pt x="112" y="5"/>
                    </a:lnTo>
                    <a:lnTo>
                      <a:pt x="98" y="16"/>
                    </a:lnTo>
                    <a:lnTo>
                      <a:pt x="96" y="34"/>
                    </a:lnTo>
                    <a:lnTo>
                      <a:pt x="96" y="51"/>
                    </a:lnTo>
                    <a:lnTo>
                      <a:pt x="58" y="54"/>
                    </a:lnTo>
                    <a:lnTo>
                      <a:pt x="38" y="63"/>
                    </a:lnTo>
                    <a:lnTo>
                      <a:pt x="17" y="77"/>
                    </a:lnTo>
                    <a:lnTo>
                      <a:pt x="2" y="97"/>
                    </a:lnTo>
                    <a:lnTo>
                      <a:pt x="0" y="121"/>
                    </a:lnTo>
                    <a:lnTo>
                      <a:pt x="12" y="135"/>
                    </a:lnTo>
                    <a:lnTo>
                      <a:pt x="40" y="16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5" name="Freeform 72"/>
              <p:cNvSpPr>
                <a:spLocks/>
              </p:cNvSpPr>
              <p:nvPr/>
            </p:nvSpPr>
            <p:spPr bwMode="auto">
              <a:xfrm>
                <a:off x="5089" y="1910"/>
                <a:ext cx="76" cy="86"/>
              </a:xfrm>
              <a:custGeom>
                <a:avLst/>
                <a:gdLst>
                  <a:gd name="T0" fmla="*/ 2 w 153"/>
                  <a:gd name="T1" fmla="*/ 0 h 173"/>
                  <a:gd name="T2" fmla="*/ 2 w 153"/>
                  <a:gd name="T3" fmla="*/ 0 h 173"/>
                  <a:gd name="T4" fmla="*/ 2 w 153"/>
                  <a:gd name="T5" fmla="*/ 1 h 173"/>
                  <a:gd name="T6" fmla="*/ 1 w 153"/>
                  <a:gd name="T7" fmla="*/ 1 h 173"/>
                  <a:gd name="T8" fmla="*/ 1 w 153"/>
                  <a:gd name="T9" fmla="*/ 1 h 173"/>
                  <a:gd name="T10" fmla="*/ 0 w 153"/>
                  <a:gd name="T11" fmla="*/ 2 h 173"/>
                  <a:gd name="T12" fmla="*/ 0 w 153"/>
                  <a:gd name="T13" fmla="*/ 2 h 173"/>
                  <a:gd name="T14" fmla="*/ 0 w 153"/>
                  <a:gd name="T15" fmla="*/ 2 h 173"/>
                  <a:gd name="T16" fmla="*/ 0 w 153"/>
                  <a:gd name="T17" fmla="*/ 2 h 173"/>
                  <a:gd name="T18" fmla="*/ 0 w 153"/>
                  <a:gd name="T19" fmla="*/ 1 h 173"/>
                  <a:gd name="T20" fmla="*/ 1 w 153"/>
                  <a:gd name="T21" fmla="*/ 0 h 173"/>
                  <a:gd name="T22" fmla="*/ 1 w 153"/>
                  <a:gd name="T23" fmla="*/ 0 h 173"/>
                  <a:gd name="T24" fmla="*/ 1 w 153"/>
                  <a:gd name="T25" fmla="*/ 0 h 173"/>
                  <a:gd name="T26" fmla="*/ 1 w 153"/>
                  <a:gd name="T27" fmla="*/ 0 h 173"/>
                  <a:gd name="T28" fmla="*/ 2 w 153"/>
                  <a:gd name="T29" fmla="*/ 0 h 173"/>
                  <a:gd name="T30" fmla="*/ 2 w 153"/>
                  <a:gd name="T31" fmla="*/ 0 h 173"/>
                  <a:gd name="T32" fmla="*/ 2 w 153"/>
                  <a:gd name="T33" fmla="*/ 0 h 17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3" h="173">
                    <a:moveTo>
                      <a:pt x="153" y="0"/>
                    </a:moveTo>
                    <a:lnTo>
                      <a:pt x="153" y="40"/>
                    </a:lnTo>
                    <a:lnTo>
                      <a:pt x="130" y="71"/>
                    </a:lnTo>
                    <a:lnTo>
                      <a:pt x="100" y="99"/>
                    </a:lnTo>
                    <a:lnTo>
                      <a:pt x="69" y="126"/>
                    </a:lnTo>
                    <a:lnTo>
                      <a:pt x="37" y="157"/>
                    </a:lnTo>
                    <a:lnTo>
                      <a:pt x="17" y="173"/>
                    </a:lnTo>
                    <a:lnTo>
                      <a:pt x="0" y="164"/>
                    </a:lnTo>
                    <a:lnTo>
                      <a:pt x="4" y="147"/>
                    </a:lnTo>
                    <a:lnTo>
                      <a:pt x="53" y="99"/>
                    </a:lnTo>
                    <a:lnTo>
                      <a:pt x="90" y="52"/>
                    </a:lnTo>
                    <a:lnTo>
                      <a:pt x="83" y="40"/>
                    </a:lnTo>
                    <a:lnTo>
                      <a:pt x="83" y="24"/>
                    </a:lnTo>
                    <a:lnTo>
                      <a:pt x="121" y="20"/>
                    </a:lnTo>
                    <a:lnTo>
                      <a:pt x="134" y="0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6" name="Freeform 73"/>
              <p:cNvSpPr>
                <a:spLocks/>
              </p:cNvSpPr>
              <p:nvPr/>
            </p:nvSpPr>
            <p:spPr bwMode="auto">
              <a:xfrm>
                <a:off x="4811" y="1670"/>
                <a:ext cx="194" cy="169"/>
              </a:xfrm>
              <a:custGeom>
                <a:avLst/>
                <a:gdLst>
                  <a:gd name="T0" fmla="*/ 0 w 389"/>
                  <a:gd name="T1" fmla="*/ 2 h 340"/>
                  <a:gd name="T2" fmla="*/ 0 w 389"/>
                  <a:gd name="T3" fmla="*/ 2 h 340"/>
                  <a:gd name="T4" fmla="*/ 1 w 389"/>
                  <a:gd name="T5" fmla="*/ 2 h 340"/>
                  <a:gd name="T6" fmla="*/ 1 w 389"/>
                  <a:gd name="T7" fmla="*/ 3 h 340"/>
                  <a:gd name="T8" fmla="*/ 2 w 389"/>
                  <a:gd name="T9" fmla="*/ 3 h 340"/>
                  <a:gd name="T10" fmla="*/ 2 w 389"/>
                  <a:gd name="T11" fmla="*/ 3 h 340"/>
                  <a:gd name="T12" fmla="*/ 3 w 389"/>
                  <a:gd name="T13" fmla="*/ 4 h 340"/>
                  <a:gd name="T14" fmla="*/ 3 w 389"/>
                  <a:gd name="T15" fmla="*/ 5 h 340"/>
                  <a:gd name="T16" fmla="*/ 4 w 389"/>
                  <a:gd name="T17" fmla="*/ 5 h 340"/>
                  <a:gd name="T18" fmla="*/ 4 w 389"/>
                  <a:gd name="T19" fmla="*/ 4 h 340"/>
                  <a:gd name="T20" fmla="*/ 4 w 389"/>
                  <a:gd name="T21" fmla="*/ 4 h 340"/>
                  <a:gd name="T22" fmla="*/ 4 w 389"/>
                  <a:gd name="T23" fmla="*/ 3 h 340"/>
                  <a:gd name="T24" fmla="*/ 5 w 389"/>
                  <a:gd name="T25" fmla="*/ 3 h 340"/>
                  <a:gd name="T26" fmla="*/ 5 w 389"/>
                  <a:gd name="T27" fmla="*/ 2 h 340"/>
                  <a:gd name="T28" fmla="*/ 5 w 389"/>
                  <a:gd name="T29" fmla="*/ 1 h 340"/>
                  <a:gd name="T30" fmla="*/ 6 w 389"/>
                  <a:gd name="T31" fmla="*/ 0 h 340"/>
                  <a:gd name="T32" fmla="*/ 6 w 389"/>
                  <a:gd name="T33" fmla="*/ 0 h 340"/>
                  <a:gd name="T34" fmla="*/ 5 w 389"/>
                  <a:gd name="T35" fmla="*/ 0 h 340"/>
                  <a:gd name="T36" fmla="*/ 5 w 389"/>
                  <a:gd name="T37" fmla="*/ 0 h 340"/>
                  <a:gd name="T38" fmla="*/ 5 w 389"/>
                  <a:gd name="T39" fmla="*/ 1 h 340"/>
                  <a:gd name="T40" fmla="*/ 5 w 389"/>
                  <a:gd name="T41" fmla="*/ 1 h 340"/>
                  <a:gd name="T42" fmla="*/ 4 w 389"/>
                  <a:gd name="T43" fmla="*/ 2 h 340"/>
                  <a:gd name="T44" fmla="*/ 4 w 389"/>
                  <a:gd name="T45" fmla="*/ 2 h 340"/>
                  <a:gd name="T46" fmla="*/ 4 w 389"/>
                  <a:gd name="T47" fmla="*/ 3 h 340"/>
                  <a:gd name="T48" fmla="*/ 3 w 389"/>
                  <a:gd name="T49" fmla="*/ 3 h 340"/>
                  <a:gd name="T50" fmla="*/ 3 w 389"/>
                  <a:gd name="T51" fmla="*/ 3 h 340"/>
                  <a:gd name="T52" fmla="*/ 2 w 389"/>
                  <a:gd name="T53" fmla="*/ 3 h 340"/>
                  <a:gd name="T54" fmla="*/ 2 w 389"/>
                  <a:gd name="T55" fmla="*/ 2 h 340"/>
                  <a:gd name="T56" fmla="*/ 1 w 389"/>
                  <a:gd name="T57" fmla="*/ 2 h 340"/>
                  <a:gd name="T58" fmla="*/ 1 w 389"/>
                  <a:gd name="T59" fmla="*/ 2 h 340"/>
                  <a:gd name="T60" fmla="*/ 1 w 389"/>
                  <a:gd name="T61" fmla="*/ 1 h 340"/>
                  <a:gd name="T62" fmla="*/ 1 w 389"/>
                  <a:gd name="T63" fmla="*/ 1 h 340"/>
                  <a:gd name="T64" fmla="*/ 2 w 389"/>
                  <a:gd name="T65" fmla="*/ 1 h 340"/>
                  <a:gd name="T66" fmla="*/ 3 w 389"/>
                  <a:gd name="T67" fmla="*/ 1 h 340"/>
                  <a:gd name="T68" fmla="*/ 3 w 389"/>
                  <a:gd name="T69" fmla="*/ 1 h 340"/>
                  <a:gd name="T70" fmla="*/ 4 w 389"/>
                  <a:gd name="T71" fmla="*/ 1 h 340"/>
                  <a:gd name="T72" fmla="*/ 4 w 389"/>
                  <a:gd name="T73" fmla="*/ 0 h 340"/>
                  <a:gd name="T74" fmla="*/ 4 w 389"/>
                  <a:gd name="T75" fmla="*/ 0 h 340"/>
                  <a:gd name="T76" fmla="*/ 5 w 389"/>
                  <a:gd name="T77" fmla="*/ 0 h 340"/>
                  <a:gd name="T78" fmla="*/ 4 w 389"/>
                  <a:gd name="T79" fmla="*/ 0 h 340"/>
                  <a:gd name="T80" fmla="*/ 4 w 389"/>
                  <a:gd name="T81" fmla="*/ 0 h 340"/>
                  <a:gd name="T82" fmla="*/ 3 w 389"/>
                  <a:gd name="T83" fmla="*/ 0 h 340"/>
                  <a:gd name="T84" fmla="*/ 3 w 389"/>
                  <a:gd name="T85" fmla="*/ 1 h 340"/>
                  <a:gd name="T86" fmla="*/ 2 w 389"/>
                  <a:gd name="T87" fmla="*/ 1 h 340"/>
                  <a:gd name="T88" fmla="*/ 2 w 389"/>
                  <a:gd name="T89" fmla="*/ 1 h 340"/>
                  <a:gd name="T90" fmla="*/ 1 w 389"/>
                  <a:gd name="T91" fmla="*/ 1 h 340"/>
                  <a:gd name="T92" fmla="*/ 0 w 389"/>
                  <a:gd name="T93" fmla="*/ 1 h 340"/>
                  <a:gd name="T94" fmla="*/ 0 w 389"/>
                  <a:gd name="T95" fmla="*/ 1 h 340"/>
                  <a:gd name="T96" fmla="*/ 0 w 389"/>
                  <a:gd name="T97" fmla="*/ 1 h 340"/>
                  <a:gd name="T98" fmla="*/ 0 w 389"/>
                  <a:gd name="T99" fmla="*/ 1 h 340"/>
                  <a:gd name="T100" fmla="*/ 0 w 389"/>
                  <a:gd name="T101" fmla="*/ 2 h 340"/>
                  <a:gd name="T102" fmla="*/ 0 w 389"/>
                  <a:gd name="T103" fmla="*/ 2 h 34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89" h="340">
                    <a:moveTo>
                      <a:pt x="7" y="135"/>
                    </a:moveTo>
                    <a:lnTo>
                      <a:pt x="55" y="153"/>
                    </a:lnTo>
                    <a:lnTo>
                      <a:pt x="88" y="172"/>
                    </a:lnTo>
                    <a:lnTo>
                      <a:pt x="125" y="193"/>
                    </a:lnTo>
                    <a:lnTo>
                      <a:pt x="155" y="221"/>
                    </a:lnTo>
                    <a:lnTo>
                      <a:pt x="183" y="246"/>
                    </a:lnTo>
                    <a:lnTo>
                      <a:pt x="206" y="284"/>
                    </a:lnTo>
                    <a:lnTo>
                      <a:pt x="233" y="340"/>
                    </a:lnTo>
                    <a:lnTo>
                      <a:pt x="273" y="323"/>
                    </a:lnTo>
                    <a:lnTo>
                      <a:pt x="264" y="288"/>
                    </a:lnTo>
                    <a:lnTo>
                      <a:pt x="287" y="261"/>
                    </a:lnTo>
                    <a:lnTo>
                      <a:pt x="314" y="228"/>
                    </a:lnTo>
                    <a:lnTo>
                      <a:pt x="338" y="196"/>
                    </a:lnTo>
                    <a:lnTo>
                      <a:pt x="357" y="158"/>
                    </a:lnTo>
                    <a:lnTo>
                      <a:pt x="380" y="112"/>
                    </a:lnTo>
                    <a:lnTo>
                      <a:pt x="389" y="61"/>
                    </a:lnTo>
                    <a:lnTo>
                      <a:pt x="384" y="21"/>
                    </a:lnTo>
                    <a:lnTo>
                      <a:pt x="373" y="0"/>
                    </a:lnTo>
                    <a:lnTo>
                      <a:pt x="357" y="14"/>
                    </a:lnTo>
                    <a:lnTo>
                      <a:pt x="348" y="65"/>
                    </a:lnTo>
                    <a:lnTo>
                      <a:pt x="336" y="103"/>
                    </a:lnTo>
                    <a:lnTo>
                      <a:pt x="319" y="149"/>
                    </a:lnTo>
                    <a:lnTo>
                      <a:pt x="296" y="189"/>
                    </a:lnTo>
                    <a:lnTo>
                      <a:pt x="273" y="214"/>
                    </a:lnTo>
                    <a:lnTo>
                      <a:pt x="238" y="244"/>
                    </a:lnTo>
                    <a:lnTo>
                      <a:pt x="208" y="214"/>
                    </a:lnTo>
                    <a:lnTo>
                      <a:pt x="188" y="196"/>
                    </a:lnTo>
                    <a:lnTo>
                      <a:pt x="148" y="163"/>
                    </a:lnTo>
                    <a:lnTo>
                      <a:pt x="125" y="149"/>
                    </a:lnTo>
                    <a:lnTo>
                      <a:pt x="93" y="135"/>
                    </a:lnTo>
                    <a:lnTo>
                      <a:pt x="69" y="124"/>
                    </a:lnTo>
                    <a:lnTo>
                      <a:pt x="118" y="121"/>
                    </a:lnTo>
                    <a:lnTo>
                      <a:pt x="176" y="112"/>
                    </a:lnTo>
                    <a:lnTo>
                      <a:pt x="217" y="100"/>
                    </a:lnTo>
                    <a:lnTo>
                      <a:pt x="238" y="88"/>
                    </a:lnTo>
                    <a:lnTo>
                      <a:pt x="271" y="70"/>
                    </a:lnTo>
                    <a:lnTo>
                      <a:pt x="303" y="49"/>
                    </a:lnTo>
                    <a:lnTo>
                      <a:pt x="317" y="25"/>
                    </a:lnTo>
                    <a:lnTo>
                      <a:pt x="329" y="5"/>
                    </a:lnTo>
                    <a:lnTo>
                      <a:pt x="305" y="9"/>
                    </a:lnTo>
                    <a:lnTo>
                      <a:pt x="271" y="36"/>
                    </a:lnTo>
                    <a:lnTo>
                      <a:pt x="236" y="52"/>
                    </a:lnTo>
                    <a:lnTo>
                      <a:pt x="208" y="70"/>
                    </a:lnTo>
                    <a:lnTo>
                      <a:pt x="176" y="77"/>
                    </a:lnTo>
                    <a:lnTo>
                      <a:pt x="129" y="81"/>
                    </a:lnTo>
                    <a:lnTo>
                      <a:pt x="85" y="84"/>
                    </a:lnTo>
                    <a:lnTo>
                      <a:pt x="44" y="86"/>
                    </a:lnTo>
                    <a:lnTo>
                      <a:pt x="21" y="93"/>
                    </a:lnTo>
                    <a:lnTo>
                      <a:pt x="7" y="110"/>
                    </a:lnTo>
                    <a:lnTo>
                      <a:pt x="0" y="119"/>
                    </a:lnTo>
                    <a:lnTo>
                      <a:pt x="7" y="1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7" name="Freeform 74"/>
              <p:cNvSpPr>
                <a:spLocks/>
              </p:cNvSpPr>
              <p:nvPr/>
            </p:nvSpPr>
            <p:spPr bwMode="auto">
              <a:xfrm>
                <a:off x="4787" y="1803"/>
                <a:ext cx="121" cy="57"/>
              </a:xfrm>
              <a:custGeom>
                <a:avLst/>
                <a:gdLst>
                  <a:gd name="T0" fmla="*/ 0 w 243"/>
                  <a:gd name="T1" fmla="*/ 1 h 113"/>
                  <a:gd name="T2" fmla="*/ 1 w 243"/>
                  <a:gd name="T3" fmla="*/ 1 h 113"/>
                  <a:gd name="T4" fmla="*/ 1 w 243"/>
                  <a:gd name="T5" fmla="*/ 1 h 113"/>
                  <a:gd name="T6" fmla="*/ 2 w 243"/>
                  <a:gd name="T7" fmla="*/ 1 h 113"/>
                  <a:gd name="T8" fmla="*/ 3 w 243"/>
                  <a:gd name="T9" fmla="*/ 0 h 113"/>
                  <a:gd name="T10" fmla="*/ 3 w 243"/>
                  <a:gd name="T11" fmla="*/ 1 h 113"/>
                  <a:gd name="T12" fmla="*/ 3 w 243"/>
                  <a:gd name="T13" fmla="*/ 1 h 113"/>
                  <a:gd name="T14" fmla="*/ 3 w 243"/>
                  <a:gd name="T15" fmla="*/ 1 h 113"/>
                  <a:gd name="T16" fmla="*/ 2 w 243"/>
                  <a:gd name="T17" fmla="*/ 1 h 113"/>
                  <a:gd name="T18" fmla="*/ 2 w 243"/>
                  <a:gd name="T19" fmla="*/ 1 h 113"/>
                  <a:gd name="T20" fmla="*/ 1 w 243"/>
                  <a:gd name="T21" fmla="*/ 1 h 113"/>
                  <a:gd name="T22" fmla="*/ 0 w 243"/>
                  <a:gd name="T23" fmla="*/ 2 h 113"/>
                  <a:gd name="T24" fmla="*/ 0 w 243"/>
                  <a:gd name="T25" fmla="*/ 2 h 113"/>
                  <a:gd name="T26" fmla="*/ 0 w 243"/>
                  <a:gd name="T27" fmla="*/ 2 h 113"/>
                  <a:gd name="T28" fmla="*/ 0 w 243"/>
                  <a:gd name="T29" fmla="*/ 1 h 113"/>
                  <a:gd name="T30" fmla="*/ 0 w 243"/>
                  <a:gd name="T31" fmla="*/ 1 h 1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43" h="113">
                    <a:moveTo>
                      <a:pt x="16" y="59"/>
                    </a:moveTo>
                    <a:lnTo>
                      <a:pt x="68" y="29"/>
                    </a:lnTo>
                    <a:lnTo>
                      <a:pt x="113" y="11"/>
                    </a:lnTo>
                    <a:lnTo>
                      <a:pt x="158" y="2"/>
                    </a:lnTo>
                    <a:lnTo>
                      <a:pt x="197" y="0"/>
                    </a:lnTo>
                    <a:lnTo>
                      <a:pt x="230" y="7"/>
                    </a:lnTo>
                    <a:lnTo>
                      <a:pt x="243" y="23"/>
                    </a:lnTo>
                    <a:lnTo>
                      <a:pt x="216" y="23"/>
                    </a:lnTo>
                    <a:lnTo>
                      <a:pt x="169" y="29"/>
                    </a:lnTo>
                    <a:lnTo>
                      <a:pt x="132" y="39"/>
                    </a:lnTo>
                    <a:lnTo>
                      <a:pt x="90" y="55"/>
                    </a:lnTo>
                    <a:lnTo>
                      <a:pt x="61" y="65"/>
                    </a:lnTo>
                    <a:lnTo>
                      <a:pt x="34" y="83"/>
                    </a:lnTo>
                    <a:lnTo>
                      <a:pt x="0" y="113"/>
                    </a:lnTo>
                    <a:lnTo>
                      <a:pt x="16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8" name="Freeform 75"/>
              <p:cNvSpPr>
                <a:spLocks/>
              </p:cNvSpPr>
              <p:nvPr/>
            </p:nvSpPr>
            <p:spPr bwMode="auto">
              <a:xfrm>
                <a:off x="4880" y="1801"/>
                <a:ext cx="245" cy="142"/>
              </a:xfrm>
              <a:custGeom>
                <a:avLst/>
                <a:gdLst>
                  <a:gd name="T0" fmla="*/ 1 w 489"/>
                  <a:gd name="T1" fmla="*/ 2 h 284"/>
                  <a:gd name="T2" fmla="*/ 1 w 489"/>
                  <a:gd name="T3" fmla="*/ 2 h 284"/>
                  <a:gd name="T4" fmla="*/ 2 w 489"/>
                  <a:gd name="T5" fmla="*/ 1 h 284"/>
                  <a:gd name="T6" fmla="*/ 3 w 489"/>
                  <a:gd name="T7" fmla="*/ 1 h 284"/>
                  <a:gd name="T8" fmla="*/ 3 w 489"/>
                  <a:gd name="T9" fmla="*/ 1 h 284"/>
                  <a:gd name="T10" fmla="*/ 4 w 489"/>
                  <a:gd name="T11" fmla="*/ 1 h 284"/>
                  <a:gd name="T12" fmla="*/ 5 w 489"/>
                  <a:gd name="T13" fmla="*/ 0 h 284"/>
                  <a:gd name="T14" fmla="*/ 5 w 489"/>
                  <a:gd name="T15" fmla="*/ 0 h 284"/>
                  <a:gd name="T16" fmla="*/ 6 w 489"/>
                  <a:gd name="T17" fmla="*/ 1 h 284"/>
                  <a:gd name="T18" fmla="*/ 7 w 489"/>
                  <a:gd name="T19" fmla="*/ 1 h 284"/>
                  <a:gd name="T20" fmla="*/ 7 w 489"/>
                  <a:gd name="T21" fmla="*/ 1 h 284"/>
                  <a:gd name="T22" fmla="*/ 8 w 489"/>
                  <a:gd name="T23" fmla="*/ 2 h 284"/>
                  <a:gd name="T24" fmla="*/ 8 w 489"/>
                  <a:gd name="T25" fmla="*/ 3 h 284"/>
                  <a:gd name="T26" fmla="*/ 8 w 489"/>
                  <a:gd name="T27" fmla="*/ 3 h 284"/>
                  <a:gd name="T28" fmla="*/ 8 w 489"/>
                  <a:gd name="T29" fmla="*/ 4 h 284"/>
                  <a:gd name="T30" fmla="*/ 8 w 489"/>
                  <a:gd name="T31" fmla="*/ 5 h 284"/>
                  <a:gd name="T32" fmla="*/ 8 w 489"/>
                  <a:gd name="T33" fmla="*/ 5 h 284"/>
                  <a:gd name="T34" fmla="*/ 8 w 489"/>
                  <a:gd name="T35" fmla="*/ 5 h 284"/>
                  <a:gd name="T36" fmla="*/ 7 w 489"/>
                  <a:gd name="T37" fmla="*/ 4 h 284"/>
                  <a:gd name="T38" fmla="*/ 7 w 489"/>
                  <a:gd name="T39" fmla="*/ 3 h 284"/>
                  <a:gd name="T40" fmla="*/ 7 w 489"/>
                  <a:gd name="T41" fmla="*/ 2 h 284"/>
                  <a:gd name="T42" fmla="*/ 7 w 489"/>
                  <a:gd name="T43" fmla="*/ 2 h 284"/>
                  <a:gd name="T44" fmla="*/ 6 w 489"/>
                  <a:gd name="T45" fmla="*/ 1 h 284"/>
                  <a:gd name="T46" fmla="*/ 6 w 489"/>
                  <a:gd name="T47" fmla="*/ 1 h 284"/>
                  <a:gd name="T48" fmla="*/ 5 w 489"/>
                  <a:gd name="T49" fmla="*/ 1 h 284"/>
                  <a:gd name="T50" fmla="*/ 5 w 489"/>
                  <a:gd name="T51" fmla="*/ 1 h 284"/>
                  <a:gd name="T52" fmla="*/ 4 w 489"/>
                  <a:gd name="T53" fmla="*/ 1 h 284"/>
                  <a:gd name="T54" fmla="*/ 3 w 489"/>
                  <a:gd name="T55" fmla="*/ 2 h 284"/>
                  <a:gd name="T56" fmla="*/ 2 w 489"/>
                  <a:gd name="T57" fmla="*/ 2 h 284"/>
                  <a:gd name="T58" fmla="*/ 2 w 489"/>
                  <a:gd name="T59" fmla="*/ 2 h 284"/>
                  <a:gd name="T60" fmla="*/ 1 w 489"/>
                  <a:gd name="T61" fmla="*/ 2 h 284"/>
                  <a:gd name="T62" fmla="*/ 1 w 489"/>
                  <a:gd name="T63" fmla="*/ 3 h 284"/>
                  <a:gd name="T64" fmla="*/ 0 w 489"/>
                  <a:gd name="T65" fmla="*/ 2 h 284"/>
                  <a:gd name="T66" fmla="*/ 1 w 489"/>
                  <a:gd name="T67" fmla="*/ 2 h 284"/>
                  <a:gd name="T68" fmla="*/ 1 w 489"/>
                  <a:gd name="T69" fmla="*/ 2 h 2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489" h="284">
                    <a:moveTo>
                      <a:pt x="2" y="111"/>
                    </a:moveTo>
                    <a:lnTo>
                      <a:pt x="55" y="79"/>
                    </a:lnTo>
                    <a:lnTo>
                      <a:pt x="101" y="57"/>
                    </a:lnTo>
                    <a:lnTo>
                      <a:pt x="150" y="37"/>
                    </a:lnTo>
                    <a:lnTo>
                      <a:pt x="190" y="21"/>
                    </a:lnTo>
                    <a:lnTo>
                      <a:pt x="236" y="7"/>
                    </a:lnTo>
                    <a:lnTo>
                      <a:pt x="274" y="0"/>
                    </a:lnTo>
                    <a:lnTo>
                      <a:pt x="315" y="0"/>
                    </a:lnTo>
                    <a:lnTo>
                      <a:pt x="353" y="9"/>
                    </a:lnTo>
                    <a:lnTo>
                      <a:pt x="403" y="30"/>
                    </a:lnTo>
                    <a:lnTo>
                      <a:pt x="436" y="62"/>
                    </a:lnTo>
                    <a:lnTo>
                      <a:pt x="450" y="93"/>
                    </a:lnTo>
                    <a:lnTo>
                      <a:pt x="473" y="137"/>
                    </a:lnTo>
                    <a:lnTo>
                      <a:pt x="482" y="181"/>
                    </a:lnTo>
                    <a:lnTo>
                      <a:pt x="489" y="237"/>
                    </a:lnTo>
                    <a:lnTo>
                      <a:pt x="486" y="269"/>
                    </a:lnTo>
                    <a:lnTo>
                      <a:pt x="468" y="284"/>
                    </a:lnTo>
                    <a:lnTo>
                      <a:pt x="457" y="264"/>
                    </a:lnTo>
                    <a:lnTo>
                      <a:pt x="438" y="199"/>
                    </a:lnTo>
                    <a:lnTo>
                      <a:pt x="430" y="156"/>
                    </a:lnTo>
                    <a:lnTo>
                      <a:pt x="419" y="120"/>
                    </a:lnTo>
                    <a:lnTo>
                      <a:pt x="398" y="84"/>
                    </a:lnTo>
                    <a:lnTo>
                      <a:pt x="373" y="64"/>
                    </a:lnTo>
                    <a:lnTo>
                      <a:pt x="347" y="50"/>
                    </a:lnTo>
                    <a:lnTo>
                      <a:pt x="301" y="48"/>
                    </a:lnTo>
                    <a:lnTo>
                      <a:pt x="261" y="46"/>
                    </a:lnTo>
                    <a:lnTo>
                      <a:pt x="225" y="53"/>
                    </a:lnTo>
                    <a:lnTo>
                      <a:pt x="159" y="72"/>
                    </a:lnTo>
                    <a:lnTo>
                      <a:pt x="125" y="81"/>
                    </a:lnTo>
                    <a:lnTo>
                      <a:pt x="76" y="106"/>
                    </a:lnTo>
                    <a:lnTo>
                      <a:pt x="40" y="125"/>
                    </a:lnTo>
                    <a:lnTo>
                      <a:pt x="13" y="140"/>
                    </a:lnTo>
                    <a:lnTo>
                      <a:pt x="0" y="125"/>
                    </a:lnTo>
                    <a:lnTo>
                      <a:pt x="2" y="1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59" name="Freeform 76"/>
              <p:cNvSpPr>
                <a:spLocks/>
              </p:cNvSpPr>
              <p:nvPr/>
            </p:nvSpPr>
            <p:spPr bwMode="auto">
              <a:xfrm>
                <a:off x="5021" y="1938"/>
                <a:ext cx="90" cy="48"/>
              </a:xfrm>
              <a:custGeom>
                <a:avLst/>
                <a:gdLst>
                  <a:gd name="T0" fmla="*/ 0 w 180"/>
                  <a:gd name="T1" fmla="*/ 0 h 96"/>
                  <a:gd name="T2" fmla="*/ 1 w 180"/>
                  <a:gd name="T3" fmla="*/ 0 h 96"/>
                  <a:gd name="T4" fmla="*/ 1 w 180"/>
                  <a:gd name="T5" fmla="*/ 1 h 96"/>
                  <a:gd name="T6" fmla="*/ 2 w 180"/>
                  <a:gd name="T7" fmla="*/ 1 h 96"/>
                  <a:gd name="T8" fmla="*/ 2 w 180"/>
                  <a:gd name="T9" fmla="*/ 1 h 96"/>
                  <a:gd name="T10" fmla="*/ 3 w 180"/>
                  <a:gd name="T11" fmla="*/ 1 h 96"/>
                  <a:gd name="T12" fmla="*/ 3 w 180"/>
                  <a:gd name="T13" fmla="*/ 1 h 96"/>
                  <a:gd name="T14" fmla="*/ 3 w 180"/>
                  <a:gd name="T15" fmla="*/ 1 h 96"/>
                  <a:gd name="T16" fmla="*/ 3 w 180"/>
                  <a:gd name="T17" fmla="*/ 1 h 96"/>
                  <a:gd name="T18" fmla="*/ 3 w 180"/>
                  <a:gd name="T19" fmla="*/ 2 h 96"/>
                  <a:gd name="T20" fmla="*/ 2 w 180"/>
                  <a:gd name="T21" fmla="*/ 2 h 96"/>
                  <a:gd name="T22" fmla="*/ 2 w 180"/>
                  <a:gd name="T23" fmla="*/ 2 h 96"/>
                  <a:gd name="T24" fmla="*/ 1 w 180"/>
                  <a:gd name="T25" fmla="*/ 2 h 96"/>
                  <a:gd name="T26" fmla="*/ 1 w 180"/>
                  <a:gd name="T27" fmla="*/ 1 h 96"/>
                  <a:gd name="T28" fmla="*/ 0 w 180"/>
                  <a:gd name="T29" fmla="*/ 1 h 96"/>
                  <a:gd name="T30" fmla="*/ 0 w 180"/>
                  <a:gd name="T31" fmla="*/ 0 h 96"/>
                  <a:gd name="T32" fmla="*/ 0 w 180"/>
                  <a:gd name="T33" fmla="*/ 0 h 9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0" h="96">
                    <a:moveTo>
                      <a:pt x="0" y="0"/>
                    </a:moveTo>
                    <a:lnTo>
                      <a:pt x="34" y="0"/>
                    </a:lnTo>
                    <a:lnTo>
                      <a:pt x="61" y="20"/>
                    </a:lnTo>
                    <a:lnTo>
                      <a:pt x="81" y="43"/>
                    </a:lnTo>
                    <a:lnTo>
                      <a:pt x="108" y="49"/>
                    </a:lnTo>
                    <a:lnTo>
                      <a:pt x="131" y="40"/>
                    </a:lnTo>
                    <a:lnTo>
                      <a:pt x="166" y="31"/>
                    </a:lnTo>
                    <a:lnTo>
                      <a:pt x="180" y="40"/>
                    </a:lnTo>
                    <a:lnTo>
                      <a:pt x="162" y="61"/>
                    </a:lnTo>
                    <a:lnTo>
                      <a:pt x="147" y="81"/>
                    </a:lnTo>
                    <a:lnTo>
                      <a:pt x="113" y="96"/>
                    </a:lnTo>
                    <a:lnTo>
                      <a:pt x="85" y="96"/>
                    </a:lnTo>
                    <a:lnTo>
                      <a:pt x="61" y="72"/>
                    </a:lnTo>
                    <a:lnTo>
                      <a:pt x="25" y="49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0" name="Freeform 77"/>
              <p:cNvSpPr>
                <a:spLocks/>
              </p:cNvSpPr>
              <p:nvPr/>
            </p:nvSpPr>
            <p:spPr bwMode="auto">
              <a:xfrm>
                <a:off x="4535" y="1658"/>
                <a:ext cx="233" cy="70"/>
              </a:xfrm>
              <a:custGeom>
                <a:avLst/>
                <a:gdLst>
                  <a:gd name="T0" fmla="*/ 8 w 465"/>
                  <a:gd name="T1" fmla="*/ 2 h 140"/>
                  <a:gd name="T2" fmla="*/ 6 w 465"/>
                  <a:gd name="T3" fmla="*/ 2 h 140"/>
                  <a:gd name="T4" fmla="*/ 5 w 465"/>
                  <a:gd name="T5" fmla="*/ 1 h 140"/>
                  <a:gd name="T6" fmla="*/ 4 w 465"/>
                  <a:gd name="T7" fmla="*/ 1 h 140"/>
                  <a:gd name="T8" fmla="*/ 4 w 465"/>
                  <a:gd name="T9" fmla="*/ 1 h 140"/>
                  <a:gd name="T10" fmla="*/ 3 w 465"/>
                  <a:gd name="T11" fmla="*/ 0 h 140"/>
                  <a:gd name="T12" fmla="*/ 2 w 465"/>
                  <a:gd name="T13" fmla="*/ 1 h 140"/>
                  <a:gd name="T14" fmla="*/ 2 w 465"/>
                  <a:gd name="T15" fmla="*/ 1 h 140"/>
                  <a:gd name="T16" fmla="*/ 1 w 465"/>
                  <a:gd name="T17" fmla="*/ 1 h 140"/>
                  <a:gd name="T18" fmla="*/ 1 w 465"/>
                  <a:gd name="T19" fmla="*/ 1 h 140"/>
                  <a:gd name="T20" fmla="*/ 1 w 465"/>
                  <a:gd name="T21" fmla="*/ 2 h 140"/>
                  <a:gd name="T22" fmla="*/ 0 w 465"/>
                  <a:gd name="T23" fmla="*/ 2 h 140"/>
                  <a:gd name="T24" fmla="*/ 1 w 465"/>
                  <a:gd name="T25" fmla="*/ 2 h 140"/>
                  <a:gd name="T26" fmla="*/ 1 w 465"/>
                  <a:gd name="T27" fmla="*/ 2 h 140"/>
                  <a:gd name="T28" fmla="*/ 1 w 465"/>
                  <a:gd name="T29" fmla="*/ 2 h 140"/>
                  <a:gd name="T30" fmla="*/ 1 w 465"/>
                  <a:gd name="T31" fmla="*/ 1 h 140"/>
                  <a:gd name="T32" fmla="*/ 2 w 465"/>
                  <a:gd name="T33" fmla="*/ 1 h 140"/>
                  <a:gd name="T34" fmla="*/ 2 w 465"/>
                  <a:gd name="T35" fmla="*/ 1 h 140"/>
                  <a:gd name="T36" fmla="*/ 3 w 465"/>
                  <a:gd name="T37" fmla="*/ 1 h 140"/>
                  <a:gd name="T38" fmla="*/ 3 w 465"/>
                  <a:gd name="T39" fmla="*/ 1 h 140"/>
                  <a:gd name="T40" fmla="*/ 5 w 465"/>
                  <a:gd name="T41" fmla="*/ 1 h 140"/>
                  <a:gd name="T42" fmla="*/ 7 w 465"/>
                  <a:gd name="T43" fmla="*/ 2 h 140"/>
                  <a:gd name="T44" fmla="*/ 8 w 465"/>
                  <a:gd name="T45" fmla="*/ 3 h 140"/>
                  <a:gd name="T46" fmla="*/ 8 w 465"/>
                  <a:gd name="T47" fmla="*/ 2 h 140"/>
                  <a:gd name="T48" fmla="*/ 8 w 465"/>
                  <a:gd name="T49" fmla="*/ 2 h 14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465" h="140">
                    <a:moveTo>
                      <a:pt x="465" y="109"/>
                    </a:moveTo>
                    <a:lnTo>
                      <a:pt x="377" y="68"/>
                    </a:lnTo>
                    <a:lnTo>
                      <a:pt x="313" y="42"/>
                    </a:lnTo>
                    <a:lnTo>
                      <a:pt x="248" y="19"/>
                    </a:lnTo>
                    <a:lnTo>
                      <a:pt x="195" y="7"/>
                    </a:lnTo>
                    <a:lnTo>
                      <a:pt x="136" y="0"/>
                    </a:lnTo>
                    <a:lnTo>
                      <a:pt x="107" y="5"/>
                    </a:lnTo>
                    <a:lnTo>
                      <a:pt x="70" y="14"/>
                    </a:lnTo>
                    <a:lnTo>
                      <a:pt x="42" y="30"/>
                    </a:lnTo>
                    <a:lnTo>
                      <a:pt x="23" y="51"/>
                    </a:lnTo>
                    <a:lnTo>
                      <a:pt x="10" y="86"/>
                    </a:lnTo>
                    <a:lnTo>
                      <a:pt x="0" y="116"/>
                    </a:lnTo>
                    <a:lnTo>
                      <a:pt x="19" y="128"/>
                    </a:lnTo>
                    <a:lnTo>
                      <a:pt x="30" y="122"/>
                    </a:lnTo>
                    <a:lnTo>
                      <a:pt x="37" y="93"/>
                    </a:lnTo>
                    <a:lnTo>
                      <a:pt x="48" y="63"/>
                    </a:lnTo>
                    <a:lnTo>
                      <a:pt x="70" y="46"/>
                    </a:lnTo>
                    <a:lnTo>
                      <a:pt x="107" y="37"/>
                    </a:lnTo>
                    <a:lnTo>
                      <a:pt x="148" y="37"/>
                    </a:lnTo>
                    <a:lnTo>
                      <a:pt x="188" y="42"/>
                    </a:lnTo>
                    <a:lnTo>
                      <a:pt x="257" y="61"/>
                    </a:lnTo>
                    <a:lnTo>
                      <a:pt x="420" y="128"/>
                    </a:lnTo>
                    <a:lnTo>
                      <a:pt x="463" y="140"/>
                    </a:lnTo>
                    <a:lnTo>
                      <a:pt x="465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1" name="Freeform 78"/>
              <p:cNvSpPr>
                <a:spLocks/>
              </p:cNvSpPr>
              <p:nvPr/>
            </p:nvSpPr>
            <p:spPr bwMode="auto">
              <a:xfrm>
                <a:off x="4496" y="1715"/>
                <a:ext cx="240" cy="193"/>
              </a:xfrm>
              <a:custGeom>
                <a:avLst/>
                <a:gdLst>
                  <a:gd name="T0" fmla="*/ 2 w 479"/>
                  <a:gd name="T1" fmla="*/ 6 h 386"/>
                  <a:gd name="T2" fmla="*/ 2 w 479"/>
                  <a:gd name="T3" fmla="*/ 5 h 386"/>
                  <a:gd name="T4" fmla="*/ 3 w 479"/>
                  <a:gd name="T5" fmla="*/ 5 h 386"/>
                  <a:gd name="T6" fmla="*/ 3 w 479"/>
                  <a:gd name="T7" fmla="*/ 5 h 386"/>
                  <a:gd name="T8" fmla="*/ 4 w 479"/>
                  <a:gd name="T9" fmla="*/ 5 h 386"/>
                  <a:gd name="T10" fmla="*/ 5 w 479"/>
                  <a:gd name="T11" fmla="*/ 4 h 386"/>
                  <a:gd name="T12" fmla="*/ 6 w 479"/>
                  <a:gd name="T13" fmla="*/ 4 h 386"/>
                  <a:gd name="T14" fmla="*/ 6 w 479"/>
                  <a:gd name="T15" fmla="*/ 4 h 386"/>
                  <a:gd name="T16" fmla="*/ 6 w 479"/>
                  <a:gd name="T17" fmla="*/ 5 h 386"/>
                  <a:gd name="T18" fmla="*/ 6 w 479"/>
                  <a:gd name="T19" fmla="*/ 5 h 386"/>
                  <a:gd name="T20" fmla="*/ 6 w 479"/>
                  <a:gd name="T21" fmla="*/ 5 h 386"/>
                  <a:gd name="T22" fmla="*/ 5 w 479"/>
                  <a:gd name="T23" fmla="*/ 5 h 386"/>
                  <a:gd name="T24" fmla="*/ 4 w 479"/>
                  <a:gd name="T25" fmla="*/ 5 h 386"/>
                  <a:gd name="T26" fmla="*/ 4 w 479"/>
                  <a:gd name="T27" fmla="*/ 5 h 386"/>
                  <a:gd name="T28" fmla="*/ 3 w 479"/>
                  <a:gd name="T29" fmla="*/ 6 h 386"/>
                  <a:gd name="T30" fmla="*/ 3 w 479"/>
                  <a:gd name="T31" fmla="*/ 6 h 386"/>
                  <a:gd name="T32" fmla="*/ 2 w 479"/>
                  <a:gd name="T33" fmla="*/ 6 h 386"/>
                  <a:gd name="T34" fmla="*/ 2 w 479"/>
                  <a:gd name="T35" fmla="*/ 6 h 386"/>
                  <a:gd name="T36" fmla="*/ 2 w 479"/>
                  <a:gd name="T37" fmla="*/ 7 h 386"/>
                  <a:gd name="T38" fmla="*/ 1 w 479"/>
                  <a:gd name="T39" fmla="*/ 6 h 386"/>
                  <a:gd name="T40" fmla="*/ 1 w 479"/>
                  <a:gd name="T41" fmla="*/ 6 h 386"/>
                  <a:gd name="T42" fmla="*/ 1 w 479"/>
                  <a:gd name="T43" fmla="*/ 6 h 386"/>
                  <a:gd name="T44" fmla="*/ 0 w 479"/>
                  <a:gd name="T45" fmla="*/ 6 h 386"/>
                  <a:gd name="T46" fmla="*/ 1 w 479"/>
                  <a:gd name="T47" fmla="*/ 5 h 386"/>
                  <a:gd name="T48" fmla="*/ 1 w 479"/>
                  <a:gd name="T49" fmla="*/ 4 h 386"/>
                  <a:gd name="T50" fmla="*/ 1 w 479"/>
                  <a:gd name="T51" fmla="*/ 4 h 386"/>
                  <a:gd name="T52" fmla="*/ 2 w 479"/>
                  <a:gd name="T53" fmla="*/ 3 h 386"/>
                  <a:gd name="T54" fmla="*/ 3 w 479"/>
                  <a:gd name="T55" fmla="*/ 2 h 386"/>
                  <a:gd name="T56" fmla="*/ 3 w 479"/>
                  <a:gd name="T57" fmla="*/ 2 h 386"/>
                  <a:gd name="T58" fmla="*/ 4 w 479"/>
                  <a:gd name="T59" fmla="*/ 1 h 386"/>
                  <a:gd name="T60" fmla="*/ 5 w 479"/>
                  <a:gd name="T61" fmla="*/ 1 h 386"/>
                  <a:gd name="T62" fmla="*/ 6 w 479"/>
                  <a:gd name="T63" fmla="*/ 1 h 386"/>
                  <a:gd name="T64" fmla="*/ 7 w 479"/>
                  <a:gd name="T65" fmla="*/ 1 h 386"/>
                  <a:gd name="T66" fmla="*/ 7 w 479"/>
                  <a:gd name="T67" fmla="*/ 0 h 386"/>
                  <a:gd name="T68" fmla="*/ 8 w 479"/>
                  <a:gd name="T69" fmla="*/ 0 h 386"/>
                  <a:gd name="T70" fmla="*/ 8 w 479"/>
                  <a:gd name="T71" fmla="*/ 1 h 386"/>
                  <a:gd name="T72" fmla="*/ 7 w 479"/>
                  <a:gd name="T73" fmla="*/ 1 h 386"/>
                  <a:gd name="T74" fmla="*/ 6 w 479"/>
                  <a:gd name="T75" fmla="*/ 1 h 386"/>
                  <a:gd name="T76" fmla="*/ 5 w 479"/>
                  <a:gd name="T77" fmla="*/ 2 h 386"/>
                  <a:gd name="T78" fmla="*/ 5 w 479"/>
                  <a:gd name="T79" fmla="*/ 2 h 386"/>
                  <a:gd name="T80" fmla="*/ 4 w 479"/>
                  <a:gd name="T81" fmla="*/ 2 h 386"/>
                  <a:gd name="T82" fmla="*/ 4 w 479"/>
                  <a:gd name="T83" fmla="*/ 2 h 386"/>
                  <a:gd name="T84" fmla="*/ 3 w 479"/>
                  <a:gd name="T85" fmla="*/ 3 h 386"/>
                  <a:gd name="T86" fmla="*/ 2 w 479"/>
                  <a:gd name="T87" fmla="*/ 3 h 386"/>
                  <a:gd name="T88" fmla="*/ 2 w 479"/>
                  <a:gd name="T89" fmla="*/ 4 h 386"/>
                  <a:gd name="T90" fmla="*/ 1 w 479"/>
                  <a:gd name="T91" fmla="*/ 5 h 386"/>
                  <a:gd name="T92" fmla="*/ 1 w 479"/>
                  <a:gd name="T93" fmla="*/ 5 h 386"/>
                  <a:gd name="T94" fmla="*/ 1 w 479"/>
                  <a:gd name="T95" fmla="*/ 6 h 386"/>
                  <a:gd name="T96" fmla="*/ 2 w 479"/>
                  <a:gd name="T97" fmla="*/ 6 h 386"/>
                  <a:gd name="T98" fmla="*/ 2 w 479"/>
                  <a:gd name="T99" fmla="*/ 6 h 38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479" h="386">
                    <a:moveTo>
                      <a:pt x="67" y="339"/>
                    </a:moveTo>
                    <a:lnTo>
                      <a:pt x="113" y="309"/>
                    </a:lnTo>
                    <a:lnTo>
                      <a:pt x="150" y="288"/>
                    </a:lnTo>
                    <a:lnTo>
                      <a:pt x="187" y="274"/>
                    </a:lnTo>
                    <a:lnTo>
                      <a:pt x="232" y="260"/>
                    </a:lnTo>
                    <a:lnTo>
                      <a:pt x="289" y="253"/>
                    </a:lnTo>
                    <a:lnTo>
                      <a:pt x="333" y="249"/>
                    </a:lnTo>
                    <a:lnTo>
                      <a:pt x="377" y="246"/>
                    </a:lnTo>
                    <a:lnTo>
                      <a:pt x="367" y="265"/>
                    </a:lnTo>
                    <a:lnTo>
                      <a:pt x="351" y="283"/>
                    </a:lnTo>
                    <a:lnTo>
                      <a:pt x="331" y="292"/>
                    </a:lnTo>
                    <a:lnTo>
                      <a:pt x="279" y="297"/>
                    </a:lnTo>
                    <a:lnTo>
                      <a:pt x="234" y="304"/>
                    </a:lnTo>
                    <a:lnTo>
                      <a:pt x="196" y="312"/>
                    </a:lnTo>
                    <a:lnTo>
                      <a:pt x="166" y="325"/>
                    </a:lnTo>
                    <a:lnTo>
                      <a:pt x="139" y="339"/>
                    </a:lnTo>
                    <a:lnTo>
                      <a:pt x="110" y="357"/>
                    </a:lnTo>
                    <a:lnTo>
                      <a:pt x="85" y="373"/>
                    </a:lnTo>
                    <a:lnTo>
                      <a:pt x="67" y="386"/>
                    </a:lnTo>
                    <a:lnTo>
                      <a:pt x="48" y="382"/>
                    </a:lnTo>
                    <a:lnTo>
                      <a:pt x="27" y="366"/>
                    </a:lnTo>
                    <a:lnTo>
                      <a:pt x="6" y="348"/>
                    </a:lnTo>
                    <a:lnTo>
                      <a:pt x="0" y="321"/>
                    </a:lnTo>
                    <a:lnTo>
                      <a:pt x="13" y="278"/>
                    </a:lnTo>
                    <a:lnTo>
                      <a:pt x="29" y="244"/>
                    </a:lnTo>
                    <a:lnTo>
                      <a:pt x="54" y="209"/>
                    </a:lnTo>
                    <a:lnTo>
                      <a:pt x="92" y="168"/>
                    </a:lnTo>
                    <a:lnTo>
                      <a:pt x="133" y="125"/>
                    </a:lnTo>
                    <a:lnTo>
                      <a:pt x="180" y="88"/>
                    </a:lnTo>
                    <a:lnTo>
                      <a:pt x="234" y="58"/>
                    </a:lnTo>
                    <a:lnTo>
                      <a:pt x="291" y="37"/>
                    </a:lnTo>
                    <a:lnTo>
                      <a:pt x="340" y="24"/>
                    </a:lnTo>
                    <a:lnTo>
                      <a:pt x="386" y="9"/>
                    </a:lnTo>
                    <a:lnTo>
                      <a:pt x="444" y="0"/>
                    </a:lnTo>
                    <a:lnTo>
                      <a:pt x="479" y="0"/>
                    </a:lnTo>
                    <a:lnTo>
                      <a:pt x="477" y="33"/>
                    </a:lnTo>
                    <a:lnTo>
                      <a:pt x="430" y="40"/>
                    </a:lnTo>
                    <a:lnTo>
                      <a:pt x="381" y="46"/>
                    </a:lnTo>
                    <a:lnTo>
                      <a:pt x="315" y="65"/>
                    </a:lnTo>
                    <a:lnTo>
                      <a:pt x="275" y="81"/>
                    </a:lnTo>
                    <a:lnTo>
                      <a:pt x="232" y="102"/>
                    </a:lnTo>
                    <a:lnTo>
                      <a:pt x="203" y="118"/>
                    </a:lnTo>
                    <a:lnTo>
                      <a:pt x="164" y="153"/>
                    </a:lnTo>
                    <a:lnTo>
                      <a:pt x="122" y="190"/>
                    </a:lnTo>
                    <a:lnTo>
                      <a:pt x="83" y="234"/>
                    </a:lnTo>
                    <a:lnTo>
                      <a:pt x="54" y="276"/>
                    </a:lnTo>
                    <a:lnTo>
                      <a:pt x="43" y="312"/>
                    </a:lnTo>
                    <a:lnTo>
                      <a:pt x="43" y="334"/>
                    </a:lnTo>
                    <a:lnTo>
                      <a:pt x="67" y="3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2" name="Freeform 79"/>
              <p:cNvSpPr>
                <a:spLocks/>
              </p:cNvSpPr>
              <p:nvPr/>
            </p:nvSpPr>
            <p:spPr bwMode="auto">
              <a:xfrm>
                <a:off x="4531" y="1723"/>
                <a:ext cx="269" cy="271"/>
              </a:xfrm>
              <a:custGeom>
                <a:avLst/>
                <a:gdLst>
                  <a:gd name="T0" fmla="*/ 7 w 540"/>
                  <a:gd name="T1" fmla="*/ 0 h 540"/>
                  <a:gd name="T2" fmla="*/ 7 w 540"/>
                  <a:gd name="T3" fmla="*/ 1 h 540"/>
                  <a:gd name="T4" fmla="*/ 8 w 540"/>
                  <a:gd name="T5" fmla="*/ 2 h 540"/>
                  <a:gd name="T6" fmla="*/ 8 w 540"/>
                  <a:gd name="T7" fmla="*/ 3 h 540"/>
                  <a:gd name="T8" fmla="*/ 8 w 540"/>
                  <a:gd name="T9" fmla="*/ 3 h 540"/>
                  <a:gd name="T10" fmla="*/ 8 w 540"/>
                  <a:gd name="T11" fmla="*/ 4 h 540"/>
                  <a:gd name="T12" fmla="*/ 8 w 540"/>
                  <a:gd name="T13" fmla="*/ 5 h 540"/>
                  <a:gd name="T14" fmla="*/ 7 w 540"/>
                  <a:gd name="T15" fmla="*/ 5 h 540"/>
                  <a:gd name="T16" fmla="*/ 7 w 540"/>
                  <a:gd name="T17" fmla="*/ 6 h 540"/>
                  <a:gd name="T18" fmla="*/ 7 w 540"/>
                  <a:gd name="T19" fmla="*/ 7 h 540"/>
                  <a:gd name="T20" fmla="*/ 6 w 540"/>
                  <a:gd name="T21" fmla="*/ 8 h 540"/>
                  <a:gd name="T22" fmla="*/ 6 w 540"/>
                  <a:gd name="T23" fmla="*/ 8 h 540"/>
                  <a:gd name="T24" fmla="*/ 6 w 540"/>
                  <a:gd name="T25" fmla="*/ 8 h 540"/>
                  <a:gd name="T26" fmla="*/ 5 w 540"/>
                  <a:gd name="T27" fmla="*/ 9 h 540"/>
                  <a:gd name="T28" fmla="*/ 4 w 540"/>
                  <a:gd name="T29" fmla="*/ 9 h 540"/>
                  <a:gd name="T30" fmla="*/ 4 w 540"/>
                  <a:gd name="T31" fmla="*/ 9 h 540"/>
                  <a:gd name="T32" fmla="*/ 3 w 540"/>
                  <a:gd name="T33" fmla="*/ 9 h 540"/>
                  <a:gd name="T34" fmla="*/ 2 w 540"/>
                  <a:gd name="T35" fmla="*/ 9 h 540"/>
                  <a:gd name="T36" fmla="*/ 1 w 540"/>
                  <a:gd name="T37" fmla="*/ 9 h 540"/>
                  <a:gd name="T38" fmla="*/ 1 w 540"/>
                  <a:gd name="T39" fmla="*/ 9 h 540"/>
                  <a:gd name="T40" fmla="*/ 0 w 540"/>
                  <a:gd name="T41" fmla="*/ 9 h 540"/>
                  <a:gd name="T42" fmla="*/ 0 w 540"/>
                  <a:gd name="T43" fmla="*/ 9 h 540"/>
                  <a:gd name="T44" fmla="*/ 0 w 540"/>
                  <a:gd name="T45" fmla="*/ 9 h 540"/>
                  <a:gd name="T46" fmla="*/ 0 w 540"/>
                  <a:gd name="T47" fmla="*/ 8 h 540"/>
                  <a:gd name="T48" fmla="*/ 0 w 540"/>
                  <a:gd name="T49" fmla="*/ 8 h 540"/>
                  <a:gd name="T50" fmla="*/ 1 w 540"/>
                  <a:gd name="T51" fmla="*/ 7 h 540"/>
                  <a:gd name="T52" fmla="*/ 1 w 540"/>
                  <a:gd name="T53" fmla="*/ 7 h 540"/>
                  <a:gd name="T54" fmla="*/ 2 w 540"/>
                  <a:gd name="T55" fmla="*/ 6 h 540"/>
                  <a:gd name="T56" fmla="*/ 2 w 540"/>
                  <a:gd name="T57" fmla="*/ 6 h 540"/>
                  <a:gd name="T58" fmla="*/ 2 w 540"/>
                  <a:gd name="T59" fmla="*/ 5 h 540"/>
                  <a:gd name="T60" fmla="*/ 2 w 540"/>
                  <a:gd name="T61" fmla="*/ 5 h 540"/>
                  <a:gd name="T62" fmla="*/ 3 w 540"/>
                  <a:gd name="T63" fmla="*/ 4 h 540"/>
                  <a:gd name="T64" fmla="*/ 3 w 540"/>
                  <a:gd name="T65" fmla="*/ 5 h 540"/>
                  <a:gd name="T66" fmla="*/ 3 w 540"/>
                  <a:gd name="T67" fmla="*/ 6 h 540"/>
                  <a:gd name="T68" fmla="*/ 2 w 540"/>
                  <a:gd name="T69" fmla="*/ 6 h 540"/>
                  <a:gd name="T70" fmla="*/ 2 w 540"/>
                  <a:gd name="T71" fmla="*/ 7 h 540"/>
                  <a:gd name="T72" fmla="*/ 1 w 540"/>
                  <a:gd name="T73" fmla="*/ 8 h 540"/>
                  <a:gd name="T74" fmla="*/ 1 w 540"/>
                  <a:gd name="T75" fmla="*/ 8 h 540"/>
                  <a:gd name="T76" fmla="*/ 1 w 540"/>
                  <a:gd name="T77" fmla="*/ 8 h 540"/>
                  <a:gd name="T78" fmla="*/ 1 w 540"/>
                  <a:gd name="T79" fmla="*/ 8 h 540"/>
                  <a:gd name="T80" fmla="*/ 2 w 540"/>
                  <a:gd name="T81" fmla="*/ 8 h 540"/>
                  <a:gd name="T82" fmla="*/ 3 w 540"/>
                  <a:gd name="T83" fmla="*/ 8 h 540"/>
                  <a:gd name="T84" fmla="*/ 4 w 540"/>
                  <a:gd name="T85" fmla="*/ 8 h 540"/>
                  <a:gd name="T86" fmla="*/ 5 w 540"/>
                  <a:gd name="T87" fmla="*/ 8 h 540"/>
                  <a:gd name="T88" fmla="*/ 5 w 540"/>
                  <a:gd name="T89" fmla="*/ 8 h 540"/>
                  <a:gd name="T90" fmla="*/ 6 w 540"/>
                  <a:gd name="T91" fmla="*/ 7 h 540"/>
                  <a:gd name="T92" fmla="*/ 6 w 540"/>
                  <a:gd name="T93" fmla="*/ 6 h 540"/>
                  <a:gd name="T94" fmla="*/ 7 w 540"/>
                  <a:gd name="T95" fmla="*/ 6 h 540"/>
                  <a:gd name="T96" fmla="*/ 7 w 540"/>
                  <a:gd name="T97" fmla="*/ 5 h 540"/>
                  <a:gd name="T98" fmla="*/ 7 w 540"/>
                  <a:gd name="T99" fmla="*/ 4 h 540"/>
                  <a:gd name="T100" fmla="*/ 7 w 540"/>
                  <a:gd name="T101" fmla="*/ 3 h 540"/>
                  <a:gd name="T102" fmla="*/ 7 w 540"/>
                  <a:gd name="T103" fmla="*/ 2 h 540"/>
                  <a:gd name="T104" fmla="*/ 7 w 540"/>
                  <a:gd name="T105" fmla="*/ 2 h 540"/>
                  <a:gd name="T106" fmla="*/ 7 w 540"/>
                  <a:gd name="T107" fmla="*/ 1 h 540"/>
                  <a:gd name="T108" fmla="*/ 7 w 540"/>
                  <a:gd name="T109" fmla="*/ 0 h 540"/>
                  <a:gd name="T110" fmla="*/ 7 w 540"/>
                  <a:gd name="T111" fmla="*/ 0 h 540"/>
                  <a:gd name="T112" fmla="*/ 7 w 540"/>
                  <a:gd name="T113" fmla="*/ 0 h 54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40" h="540">
                    <a:moveTo>
                      <a:pt x="481" y="0"/>
                    </a:moveTo>
                    <a:lnTo>
                      <a:pt x="510" y="45"/>
                    </a:lnTo>
                    <a:lnTo>
                      <a:pt x="530" y="97"/>
                    </a:lnTo>
                    <a:lnTo>
                      <a:pt x="540" y="138"/>
                    </a:lnTo>
                    <a:lnTo>
                      <a:pt x="540" y="173"/>
                    </a:lnTo>
                    <a:lnTo>
                      <a:pt x="535" y="219"/>
                    </a:lnTo>
                    <a:lnTo>
                      <a:pt x="521" y="259"/>
                    </a:lnTo>
                    <a:lnTo>
                      <a:pt x="505" y="315"/>
                    </a:lnTo>
                    <a:lnTo>
                      <a:pt x="479" y="372"/>
                    </a:lnTo>
                    <a:lnTo>
                      <a:pt x="456" y="415"/>
                    </a:lnTo>
                    <a:lnTo>
                      <a:pt x="439" y="448"/>
                    </a:lnTo>
                    <a:lnTo>
                      <a:pt x="417" y="482"/>
                    </a:lnTo>
                    <a:lnTo>
                      <a:pt x="391" y="500"/>
                    </a:lnTo>
                    <a:lnTo>
                      <a:pt x="359" y="516"/>
                    </a:lnTo>
                    <a:lnTo>
                      <a:pt x="317" y="531"/>
                    </a:lnTo>
                    <a:lnTo>
                      <a:pt x="280" y="538"/>
                    </a:lnTo>
                    <a:lnTo>
                      <a:pt x="220" y="531"/>
                    </a:lnTo>
                    <a:lnTo>
                      <a:pt x="176" y="531"/>
                    </a:lnTo>
                    <a:lnTo>
                      <a:pt x="123" y="533"/>
                    </a:lnTo>
                    <a:lnTo>
                      <a:pt x="84" y="538"/>
                    </a:lnTo>
                    <a:lnTo>
                      <a:pt x="44" y="540"/>
                    </a:lnTo>
                    <a:lnTo>
                      <a:pt x="23" y="529"/>
                    </a:lnTo>
                    <a:lnTo>
                      <a:pt x="5" y="516"/>
                    </a:lnTo>
                    <a:lnTo>
                      <a:pt x="0" y="498"/>
                    </a:lnTo>
                    <a:lnTo>
                      <a:pt x="44" y="471"/>
                    </a:lnTo>
                    <a:lnTo>
                      <a:pt x="81" y="435"/>
                    </a:lnTo>
                    <a:lnTo>
                      <a:pt x="109" y="410"/>
                    </a:lnTo>
                    <a:lnTo>
                      <a:pt x="141" y="364"/>
                    </a:lnTo>
                    <a:lnTo>
                      <a:pt x="160" y="338"/>
                    </a:lnTo>
                    <a:lnTo>
                      <a:pt x="174" y="306"/>
                    </a:lnTo>
                    <a:lnTo>
                      <a:pt x="178" y="268"/>
                    </a:lnTo>
                    <a:lnTo>
                      <a:pt x="217" y="250"/>
                    </a:lnTo>
                    <a:lnTo>
                      <a:pt x="206" y="313"/>
                    </a:lnTo>
                    <a:lnTo>
                      <a:pt x="192" y="349"/>
                    </a:lnTo>
                    <a:lnTo>
                      <a:pt x="178" y="378"/>
                    </a:lnTo>
                    <a:lnTo>
                      <a:pt x="152" y="424"/>
                    </a:lnTo>
                    <a:lnTo>
                      <a:pt x="127" y="455"/>
                    </a:lnTo>
                    <a:lnTo>
                      <a:pt x="97" y="484"/>
                    </a:lnTo>
                    <a:lnTo>
                      <a:pt x="70" y="503"/>
                    </a:lnTo>
                    <a:lnTo>
                      <a:pt x="113" y="491"/>
                    </a:lnTo>
                    <a:lnTo>
                      <a:pt x="169" y="491"/>
                    </a:lnTo>
                    <a:lnTo>
                      <a:pt x="229" y="491"/>
                    </a:lnTo>
                    <a:lnTo>
                      <a:pt x="308" y="491"/>
                    </a:lnTo>
                    <a:lnTo>
                      <a:pt x="336" y="482"/>
                    </a:lnTo>
                    <a:lnTo>
                      <a:pt x="357" y="464"/>
                    </a:lnTo>
                    <a:lnTo>
                      <a:pt x="386" y="419"/>
                    </a:lnTo>
                    <a:lnTo>
                      <a:pt x="424" y="370"/>
                    </a:lnTo>
                    <a:lnTo>
                      <a:pt x="449" y="324"/>
                    </a:lnTo>
                    <a:lnTo>
                      <a:pt x="470" y="268"/>
                    </a:lnTo>
                    <a:lnTo>
                      <a:pt x="487" y="219"/>
                    </a:lnTo>
                    <a:lnTo>
                      <a:pt x="498" y="176"/>
                    </a:lnTo>
                    <a:lnTo>
                      <a:pt x="496" y="127"/>
                    </a:lnTo>
                    <a:lnTo>
                      <a:pt x="479" y="68"/>
                    </a:lnTo>
                    <a:lnTo>
                      <a:pt x="458" y="32"/>
                    </a:lnTo>
                    <a:lnTo>
                      <a:pt x="456" y="0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3" name="Freeform 80"/>
              <p:cNvSpPr>
                <a:spLocks/>
              </p:cNvSpPr>
              <p:nvPr/>
            </p:nvSpPr>
            <p:spPr bwMode="auto">
              <a:xfrm>
                <a:off x="4468" y="1873"/>
                <a:ext cx="63" cy="59"/>
              </a:xfrm>
              <a:custGeom>
                <a:avLst/>
                <a:gdLst>
                  <a:gd name="T0" fmla="*/ 1 w 125"/>
                  <a:gd name="T1" fmla="*/ 0 h 118"/>
                  <a:gd name="T2" fmla="*/ 1 w 125"/>
                  <a:gd name="T3" fmla="*/ 1 h 118"/>
                  <a:gd name="T4" fmla="*/ 1 w 125"/>
                  <a:gd name="T5" fmla="*/ 1 h 118"/>
                  <a:gd name="T6" fmla="*/ 0 w 125"/>
                  <a:gd name="T7" fmla="*/ 1 h 118"/>
                  <a:gd name="T8" fmla="*/ 1 w 125"/>
                  <a:gd name="T9" fmla="*/ 2 h 118"/>
                  <a:gd name="T10" fmla="*/ 1 w 125"/>
                  <a:gd name="T11" fmla="*/ 2 h 118"/>
                  <a:gd name="T12" fmla="*/ 1 w 125"/>
                  <a:gd name="T13" fmla="*/ 2 h 118"/>
                  <a:gd name="T14" fmla="*/ 1 w 125"/>
                  <a:gd name="T15" fmla="*/ 2 h 118"/>
                  <a:gd name="T16" fmla="*/ 2 w 125"/>
                  <a:gd name="T17" fmla="*/ 2 h 118"/>
                  <a:gd name="T18" fmla="*/ 2 w 125"/>
                  <a:gd name="T19" fmla="*/ 2 h 118"/>
                  <a:gd name="T20" fmla="*/ 2 w 125"/>
                  <a:gd name="T21" fmla="*/ 2 h 118"/>
                  <a:gd name="T22" fmla="*/ 2 w 125"/>
                  <a:gd name="T23" fmla="*/ 1 h 118"/>
                  <a:gd name="T24" fmla="*/ 2 w 125"/>
                  <a:gd name="T25" fmla="*/ 1 h 118"/>
                  <a:gd name="T26" fmla="*/ 2 w 125"/>
                  <a:gd name="T27" fmla="*/ 2 h 118"/>
                  <a:gd name="T28" fmla="*/ 2 w 125"/>
                  <a:gd name="T29" fmla="*/ 2 h 118"/>
                  <a:gd name="T30" fmla="*/ 1 w 125"/>
                  <a:gd name="T31" fmla="*/ 2 h 118"/>
                  <a:gd name="T32" fmla="*/ 1 w 125"/>
                  <a:gd name="T33" fmla="*/ 2 h 118"/>
                  <a:gd name="T34" fmla="*/ 1 w 125"/>
                  <a:gd name="T35" fmla="*/ 1 h 118"/>
                  <a:gd name="T36" fmla="*/ 2 w 125"/>
                  <a:gd name="T37" fmla="*/ 1 h 118"/>
                  <a:gd name="T38" fmla="*/ 1 w 125"/>
                  <a:gd name="T39" fmla="*/ 0 h 118"/>
                  <a:gd name="T40" fmla="*/ 1 w 125"/>
                  <a:gd name="T41" fmla="*/ 0 h 1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25" h="118">
                    <a:moveTo>
                      <a:pt x="62" y="0"/>
                    </a:moveTo>
                    <a:lnTo>
                      <a:pt x="33" y="16"/>
                    </a:lnTo>
                    <a:lnTo>
                      <a:pt x="9" y="39"/>
                    </a:lnTo>
                    <a:lnTo>
                      <a:pt x="0" y="64"/>
                    </a:lnTo>
                    <a:lnTo>
                      <a:pt x="4" y="90"/>
                    </a:lnTo>
                    <a:lnTo>
                      <a:pt x="20" y="109"/>
                    </a:lnTo>
                    <a:lnTo>
                      <a:pt x="42" y="118"/>
                    </a:lnTo>
                    <a:lnTo>
                      <a:pt x="56" y="118"/>
                    </a:lnTo>
                    <a:lnTo>
                      <a:pt x="81" y="113"/>
                    </a:lnTo>
                    <a:lnTo>
                      <a:pt x="104" y="100"/>
                    </a:lnTo>
                    <a:lnTo>
                      <a:pt x="117" y="79"/>
                    </a:lnTo>
                    <a:lnTo>
                      <a:pt x="125" y="48"/>
                    </a:lnTo>
                    <a:lnTo>
                      <a:pt x="101" y="39"/>
                    </a:lnTo>
                    <a:lnTo>
                      <a:pt x="83" y="70"/>
                    </a:lnTo>
                    <a:lnTo>
                      <a:pt x="65" y="81"/>
                    </a:lnTo>
                    <a:lnTo>
                      <a:pt x="44" y="86"/>
                    </a:lnTo>
                    <a:lnTo>
                      <a:pt x="35" y="71"/>
                    </a:lnTo>
                    <a:lnTo>
                      <a:pt x="46" y="53"/>
                    </a:lnTo>
                    <a:lnTo>
                      <a:pt x="69" y="39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4" name="Freeform 81"/>
              <p:cNvSpPr>
                <a:spLocks/>
              </p:cNvSpPr>
              <p:nvPr/>
            </p:nvSpPr>
            <p:spPr bwMode="auto">
              <a:xfrm>
                <a:off x="4483" y="1978"/>
                <a:ext cx="217" cy="149"/>
              </a:xfrm>
              <a:custGeom>
                <a:avLst/>
                <a:gdLst>
                  <a:gd name="T0" fmla="*/ 6 w 434"/>
                  <a:gd name="T1" fmla="*/ 1 h 298"/>
                  <a:gd name="T2" fmla="*/ 7 w 434"/>
                  <a:gd name="T3" fmla="*/ 1 h 298"/>
                  <a:gd name="T4" fmla="*/ 7 w 434"/>
                  <a:gd name="T5" fmla="*/ 1 h 298"/>
                  <a:gd name="T6" fmla="*/ 6 w 434"/>
                  <a:gd name="T7" fmla="*/ 2 h 298"/>
                  <a:gd name="T8" fmla="*/ 6 w 434"/>
                  <a:gd name="T9" fmla="*/ 2 h 298"/>
                  <a:gd name="T10" fmla="*/ 6 w 434"/>
                  <a:gd name="T11" fmla="*/ 2 h 298"/>
                  <a:gd name="T12" fmla="*/ 5 w 434"/>
                  <a:gd name="T13" fmla="*/ 3 h 298"/>
                  <a:gd name="T14" fmla="*/ 5 w 434"/>
                  <a:gd name="T15" fmla="*/ 3 h 298"/>
                  <a:gd name="T16" fmla="*/ 5 w 434"/>
                  <a:gd name="T17" fmla="*/ 3 h 298"/>
                  <a:gd name="T18" fmla="*/ 4 w 434"/>
                  <a:gd name="T19" fmla="*/ 3 h 298"/>
                  <a:gd name="T20" fmla="*/ 4 w 434"/>
                  <a:gd name="T21" fmla="*/ 3 h 298"/>
                  <a:gd name="T22" fmla="*/ 3 w 434"/>
                  <a:gd name="T23" fmla="*/ 3 h 298"/>
                  <a:gd name="T24" fmla="*/ 3 w 434"/>
                  <a:gd name="T25" fmla="*/ 2 h 298"/>
                  <a:gd name="T26" fmla="*/ 3 w 434"/>
                  <a:gd name="T27" fmla="*/ 2 h 298"/>
                  <a:gd name="T28" fmla="*/ 2 w 434"/>
                  <a:gd name="T29" fmla="*/ 3 h 298"/>
                  <a:gd name="T30" fmla="*/ 2 w 434"/>
                  <a:gd name="T31" fmla="*/ 3 h 298"/>
                  <a:gd name="T32" fmla="*/ 2 w 434"/>
                  <a:gd name="T33" fmla="*/ 4 h 298"/>
                  <a:gd name="T34" fmla="*/ 1 w 434"/>
                  <a:gd name="T35" fmla="*/ 4 h 298"/>
                  <a:gd name="T36" fmla="*/ 0 w 434"/>
                  <a:gd name="T37" fmla="*/ 5 h 298"/>
                  <a:gd name="T38" fmla="*/ 1 w 434"/>
                  <a:gd name="T39" fmla="*/ 5 h 298"/>
                  <a:gd name="T40" fmla="*/ 1 w 434"/>
                  <a:gd name="T41" fmla="*/ 5 h 298"/>
                  <a:gd name="T42" fmla="*/ 2 w 434"/>
                  <a:gd name="T43" fmla="*/ 5 h 298"/>
                  <a:gd name="T44" fmla="*/ 2 w 434"/>
                  <a:gd name="T45" fmla="*/ 4 h 298"/>
                  <a:gd name="T46" fmla="*/ 3 w 434"/>
                  <a:gd name="T47" fmla="*/ 4 h 298"/>
                  <a:gd name="T48" fmla="*/ 3 w 434"/>
                  <a:gd name="T49" fmla="*/ 3 h 298"/>
                  <a:gd name="T50" fmla="*/ 3 w 434"/>
                  <a:gd name="T51" fmla="*/ 4 h 298"/>
                  <a:gd name="T52" fmla="*/ 4 w 434"/>
                  <a:gd name="T53" fmla="*/ 4 h 298"/>
                  <a:gd name="T54" fmla="*/ 5 w 434"/>
                  <a:gd name="T55" fmla="*/ 4 h 298"/>
                  <a:gd name="T56" fmla="*/ 5 w 434"/>
                  <a:gd name="T57" fmla="*/ 4 h 298"/>
                  <a:gd name="T58" fmla="*/ 5 w 434"/>
                  <a:gd name="T59" fmla="*/ 4 h 298"/>
                  <a:gd name="T60" fmla="*/ 6 w 434"/>
                  <a:gd name="T61" fmla="*/ 4 h 298"/>
                  <a:gd name="T62" fmla="*/ 6 w 434"/>
                  <a:gd name="T63" fmla="*/ 4 h 298"/>
                  <a:gd name="T64" fmla="*/ 6 w 434"/>
                  <a:gd name="T65" fmla="*/ 3 h 298"/>
                  <a:gd name="T66" fmla="*/ 6 w 434"/>
                  <a:gd name="T67" fmla="*/ 3 h 298"/>
                  <a:gd name="T68" fmla="*/ 7 w 434"/>
                  <a:gd name="T69" fmla="*/ 2 h 298"/>
                  <a:gd name="T70" fmla="*/ 7 w 434"/>
                  <a:gd name="T71" fmla="*/ 2 h 298"/>
                  <a:gd name="T72" fmla="*/ 7 w 434"/>
                  <a:gd name="T73" fmla="*/ 2 h 298"/>
                  <a:gd name="T74" fmla="*/ 7 w 434"/>
                  <a:gd name="T75" fmla="*/ 2 h 298"/>
                  <a:gd name="T76" fmla="*/ 7 w 434"/>
                  <a:gd name="T77" fmla="*/ 1 h 298"/>
                  <a:gd name="T78" fmla="*/ 7 w 434"/>
                  <a:gd name="T79" fmla="*/ 0 h 298"/>
                  <a:gd name="T80" fmla="*/ 6 w 434"/>
                  <a:gd name="T81" fmla="*/ 1 h 298"/>
                  <a:gd name="T82" fmla="*/ 6 w 434"/>
                  <a:gd name="T83" fmla="*/ 1 h 2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34" h="298">
                    <a:moveTo>
                      <a:pt x="372" y="10"/>
                    </a:moveTo>
                    <a:lnTo>
                      <a:pt x="385" y="38"/>
                    </a:lnTo>
                    <a:lnTo>
                      <a:pt x="388" y="56"/>
                    </a:lnTo>
                    <a:lnTo>
                      <a:pt x="372" y="76"/>
                    </a:lnTo>
                    <a:lnTo>
                      <a:pt x="351" y="94"/>
                    </a:lnTo>
                    <a:lnTo>
                      <a:pt x="330" y="122"/>
                    </a:lnTo>
                    <a:lnTo>
                      <a:pt x="318" y="147"/>
                    </a:lnTo>
                    <a:lnTo>
                      <a:pt x="309" y="173"/>
                    </a:lnTo>
                    <a:lnTo>
                      <a:pt x="302" y="191"/>
                    </a:lnTo>
                    <a:lnTo>
                      <a:pt x="251" y="182"/>
                    </a:lnTo>
                    <a:lnTo>
                      <a:pt x="214" y="173"/>
                    </a:lnTo>
                    <a:lnTo>
                      <a:pt x="191" y="154"/>
                    </a:lnTo>
                    <a:lnTo>
                      <a:pt x="160" y="122"/>
                    </a:lnTo>
                    <a:lnTo>
                      <a:pt x="142" y="128"/>
                    </a:lnTo>
                    <a:lnTo>
                      <a:pt x="128" y="144"/>
                    </a:lnTo>
                    <a:lnTo>
                      <a:pt x="105" y="187"/>
                    </a:lnTo>
                    <a:lnTo>
                      <a:pt x="72" y="216"/>
                    </a:lnTo>
                    <a:lnTo>
                      <a:pt x="40" y="252"/>
                    </a:lnTo>
                    <a:lnTo>
                      <a:pt x="0" y="288"/>
                    </a:lnTo>
                    <a:lnTo>
                      <a:pt x="20" y="298"/>
                    </a:lnTo>
                    <a:lnTo>
                      <a:pt x="63" y="279"/>
                    </a:lnTo>
                    <a:lnTo>
                      <a:pt x="91" y="261"/>
                    </a:lnTo>
                    <a:lnTo>
                      <a:pt x="117" y="229"/>
                    </a:lnTo>
                    <a:lnTo>
                      <a:pt x="142" y="198"/>
                    </a:lnTo>
                    <a:lnTo>
                      <a:pt x="163" y="168"/>
                    </a:lnTo>
                    <a:lnTo>
                      <a:pt x="182" y="194"/>
                    </a:lnTo>
                    <a:lnTo>
                      <a:pt x="216" y="207"/>
                    </a:lnTo>
                    <a:lnTo>
                      <a:pt x="263" y="219"/>
                    </a:lnTo>
                    <a:lnTo>
                      <a:pt x="290" y="226"/>
                    </a:lnTo>
                    <a:lnTo>
                      <a:pt x="316" y="234"/>
                    </a:lnTo>
                    <a:lnTo>
                      <a:pt x="337" y="214"/>
                    </a:lnTo>
                    <a:lnTo>
                      <a:pt x="349" y="200"/>
                    </a:lnTo>
                    <a:lnTo>
                      <a:pt x="358" y="187"/>
                    </a:lnTo>
                    <a:lnTo>
                      <a:pt x="360" y="164"/>
                    </a:lnTo>
                    <a:lnTo>
                      <a:pt x="388" y="128"/>
                    </a:lnTo>
                    <a:lnTo>
                      <a:pt x="404" y="106"/>
                    </a:lnTo>
                    <a:lnTo>
                      <a:pt x="423" y="90"/>
                    </a:lnTo>
                    <a:lnTo>
                      <a:pt x="434" y="70"/>
                    </a:lnTo>
                    <a:lnTo>
                      <a:pt x="434" y="47"/>
                    </a:lnTo>
                    <a:lnTo>
                      <a:pt x="415" y="0"/>
                    </a:lnTo>
                    <a:lnTo>
                      <a:pt x="37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5" name="Freeform 82"/>
              <p:cNvSpPr>
                <a:spLocks/>
              </p:cNvSpPr>
              <p:nvPr/>
            </p:nvSpPr>
            <p:spPr bwMode="auto">
              <a:xfrm>
                <a:off x="4534" y="1931"/>
                <a:ext cx="486" cy="265"/>
              </a:xfrm>
              <a:custGeom>
                <a:avLst/>
                <a:gdLst>
                  <a:gd name="T0" fmla="*/ 15 w 971"/>
                  <a:gd name="T1" fmla="*/ 0 h 531"/>
                  <a:gd name="T2" fmla="*/ 14 w 971"/>
                  <a:gd name="T3" fmla="*/ 1 h 531"/>
                  <a:gd name="T4" fmla="*/ 12 w 971"/>
                  <a:gd name="T5" fmla="*/ 2 h 531"/>
                  <a:gd name="T6" fmla="*/ 11 w 971"/>
                  <a:gd name="T7" fmla="*/ 3 h 531"/>
                  <a:gd name="T8" fmla="*/ 9 w 971"/>
                  <a:gd name="T9" fmla="*/ 3 h 531"/>
                  <a:gd name="T10" fmla="*/ 8 w 971"/>
                  <a:gd name="T11" fmla="*/ 3 h 531"/>
                  <a:gd name="T12" fmla="*/ 7 w 971"/>
                  <a:gd name="T13" fmla="*/ 3 h 531"/>
                  <a:gd name="T14" fmla="*/ 7 w 971"/>
                  <a:gd name="T15" fmla="*/ 3 h 531"/>
                  <a:gd name="T16" fmla="*/ 7 w 971"/>
                  <a:gd name="T17" fmla="*/ 4 h 531"/>
                  <a:gd name="T18" fmla="*/ 9 w 971"/>
                  <a:gd name="T19" fmla="*/ 4 h 531"/>
                  <a:gd name="T20" fmla="*/ 10 w 971"/>
                  <a:gd name="T21" fmla="*/ 5 h 531"/>
                  <a:gd name="T22" fmla="*/ 10 w 971"/>
                  <a:gd name="T23" fmla="*/ 6 h 531"/>
                  <a:gd name="T24" fmla="*/ 8 w 971"/>
                  <a:gd name="T25" fmla="*/ 6 h 531"/>
                  <a:gd name="T26" fmla="*/ 7 w 971"/>
                  <a:gd name="T27" fmla="*/ 7 h 531"/>
                  <a:gd name="T28" fmla="*/ 6 w 971"/>
                  <a:gd name="T29" fmla="*/ 7 h 531"/>
                  <a:gd name="T30" fmla="*/ 4 w 971"/>
                  <a:gd name="T31" fmla="*/ 7 h 531"/>
                  <a:gd name="T32" fmla="*/ 3 w 971"/>
                  <a:gd name="T33" fmla="*/ 6 h 531"/>
                  <a:gd name="T34" fmla="*/ 1 w 971"/>
                  <a:gd name="T35" fmla="*/ 5 h 531"/>
                  <a:gd name="T36" fmla="*/ 1 w 971"/>
                  <a:gd name="T37" fmla="*/ 5 h 531"/>
                  <a:gd name="T38" fmla="*/ 1 w 971"/>
                  <a:gd name="T39" fmla="*/ 6 h 531"/>
                  <a:gd name="T40" fmla="*/ 2 w 971"/>
                  <a:gd name="T41" fmla="*/ 7 h 531"/>
                  <a:gd name="T42" fmla="*/ 4 w 971"/>
                  <a:gd name="T43" fmla="*/ 8 h 531"/>
                  <a:gd name="T44" fmla="*/ 6 w 971"/>
                  <a:gd name="T45" fmla="*/ 8 h 531"/>
                  <a:gd name="T46" fmla="*/ 7 w 971"/>
                  <a:gd name="T47" fmla="*/ 8 h 531"/>
                  <a:gd name="T48" fmla="*/ 9 w 971"/>
                  <a:gd name="T49" fmla="*/ 7 h 531"/>
                  <a:gd name="T50" fmla="*/ 10 w 971"/>
                  <a:gd name="T51" fmla="*/ 6 h 531"/>
                  <a:gd name="T52" fmla="*/ 11 w 971"/>
                  <a:gd name="T53" fmla="*/ 5 h 531"/>
                  <a:gd name="T54" fmla="*/ 12 w 971"/>
                  <a:gd name="T55" fmla="*/ 4 h 531"/>
                  <a:gd name="T56" fmla="*/ 13 w 971"/>
                  <a:gd name="T57" fmla="*/ 3 h 531"/>
                  <a:gd name="T58" fmla="*/ 14 w 971"/>
                  <a:gd name="T59" fmla="*/ 2 h 531"/>
                  <a:gd name="T60" fmla="*/ 15 w 971"/>
                  <a:gd name="T61" fmla="*/ 1 h 531"/>
                  <a:gd name="T62" fmla="*/ 16 w 971"/>
                  <a:gd name="T63" fmla="*/ 0 h 53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971" h="531">
                    <a:moveTo>
                      <a:pt x="967" y="0"/>
                    </a:moveTo>
                    <a:lnTo>
                      <a:pt x="922" y="30"/>
                    </a:lnTo>
                    <a:lnTo>
                      <a:pt x="880" y="72"/>
                    </a:lnTo>
                    <a:lnTo>
                      <a:pt x="852" y="97"/>
                    </a:lnTo>
                    <a:lnTo>
                      <a:pt x="811" y="137"/>
                    </a:lnTo>
                    <a:lnTo>
                      <a:pt x="762" y="173"/>
                    </a:lnTo>
                    <a:lnTo>
                      <a:pt x="728" y="195"/>
                    </a:lnTo>
                    <a:lnTo>
                      <a:pt x="683" y="220"/>
                    </a:lnTo>
                    <a:lnTo>
                      <a:pt x="627" y="236"/>
                    </a:lnTo>
                    <a:lnTo>
                      <a:pt x="575" y="248"/>
                    </a:lnTo>
                    <a:lnTo>
                      <a:pt x="530" y="252"/>
                    </a:lnTo>
                    <a:lnTo>
                      <a:pt x="487" y="248"/>
                    </a:lnTo>
                    <a:lnTo>
                      <a:pt x="451" y="238"/>
                    </a:lnTo>
                    <a:lnTo>
                      <a:pt x="422" y="225"/>
                    </a:lnTo>
                    <a:lnTo>
                      <a:pt x="397" y="218"/>
                    </a:lnTo>
                    <a:lnTo>
                      <a:pt x="386" y="232"/>
                    </a:lnTo>
                    <a:lnTo>
                      <a:pt x="399" y="250"/>
                    </a:lnTo>
                    <a:lnTo>
                      <a:pt x="438" y="276"/>
                    </a:lnTo>
                    <a:lnTo>
                      <a:pt x="505" y="294"/>
                    </a:lnTo>
                    <a:lnTo>
                      <a:pt x="537" y="308"/>
                    </a:lnTo>
                    <a:lnTo>
                      <a:pt x="563" y="328"/>
                    </a:lnTo>
                    <a:lnTo>
                      <a:pt x="584" y="346"/>
                    </a:lnTo>
                    <a:lnTo>
                      <a:pt x="591" y="369"/>
                    </a:lnTo>
                    <a:lnTo>
                      <a:pt x="582" y="392"/>
                    </a:lnTo>
                    <a:lnTo>
                      <a:pt x="546" y="415"/>
                    </a:lnTo>
                    <a:lnTo>
                      <a:pt x="507" y="441"/>
                    </a:lnTo>
                    <a:lnTo>
                      <a:pt x="465" y="459"/>
                    </a:lnTo>
                    <a:lnTo>
                      <a:pt x="422" y="471"/>
                    </a:lnTo>
                    <a:lnTo>
                      <a:pt x="377" y="474"/>
                    </a:lnTo>
                    <a:lnTo>
                      <a:pt x="322" y="478"/>
                    </a:lnTo>
                    <a:lnTo>
                      <a:pt x="262" y="471"/>
                    </a:lnTo>
                    <a:lnTo>
                      <a:pt x="219" y="461"/>
                    </a:lnTo>
                    <a:lnTo>
                      <a:pt x="181" y="452"/>
                    </a:lnTo>
                    <a:lnTo>
                      <a:pt x="141" y="431"/>
                    </a:lnTo>
                    <a:lnTo>
                      <a:pt x="100" y="403"/>
                    </a:lnTo>
                    <a:lnTo>
                      <a:pt x="60" y="373"/>
                    </a:lnTo>
                    <a:lnTo>
                      <a:pt x="37" y="344"/>
                    </a:lnTo>
                    <a:lnTo>
                      <a:pt x="14" y="341"/>
                    </a:lnTo>
                    <a:lnTo>
                      <a:pt x="0" y="364"/>
                    </a:lnTo>
                    <a:lnTo>
                      <a:pt x="32" y="402"/>
                    </a:lnTo>
                    <a:lnTo>
                      <a:pt x="79" y="438"/>
                    </a:lnTo>
                    <a:lnTo>
                      <a:pt x="120" y="466"/>
                    </a:lnTo>
                    <a:lnTo>
                      <a:pt x="176" y="492"/>
                    </a:lnTo>
                    <a:lnTo>
                      <a:pt x="227" y="513"/>
                    </a:lnTo>
                    <a:lnTo>
                      <a:pt x="271" y="524"/>
                    </a:lnTo>
                    <a:lnTo>
                      <a:pt x="329" y="531"/>
                    </a:lnTo>
                    <a:lnTo>
                      <a:pt x="377" y="531"/>
                    </a:lnTo>
                    <a:lnTo>
                      <a:pt x="426" y="526"/>
                    </a:lnTo>
                    <a:lnTo>
                      <a:pt x="490" y="508"/>
                    </a:lnTo>
                    <a:lnTo>
                      <a:pt x="535" y="490"/>
                    </a:lnTo>
                    <a:lnTo>
                      <a:pt x="589" y="457"/>
                    </a:lnTo>
                    <a:lnTo>
                      <a:pt x="627" y="420"/>
                    </a:lnTo>
                    <a:lnTo>
                      <a:pt x="663" y="387"/>
                    </a:lnTo>
                    <a:lnTo>
                      <a:pt x="690" y="350"/>
                    </a:lnTo>
                    <a:lnTo>
                      <a:pt x="709" y="313"/>
                    </a:lnTo>
                    <a:lnTo>
                      <a:pt x="719" y="281"/>
                    </a:lnTo>
                    <a:lnTo>
                      <a:pt x="726" y="252"/>
                    </a:lnTo>
                    <a:lnTo>
                      <a:pt x="778" y="220"/>
                    </a:lnTo>
                    <a:lnTo>
                      <a:pt x="832" y="184"/>
                    </a:lnTo>
                    <a:lnTo>
                      <a:pt x="871" y="153"/>
                    </a:lnTo>
                    <a:lnTo>
                      <a:pt x="906" y="118"/>
                    </a:lnTo>
                    <a:lnTo>
                      <a:pt x="938" y="74"/>
                    </a:lnTo>
                    <a:lnTo>
                      <a:pt x="971" y="20"/>
                    </a:lnTo>
                    <a:lnTo>
                      <a:pt x="9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6" name="Freeform 83"/>
              <p:cNvSpPr>
                <a:spLocks/>
              </p:cNvSpPr>
              <p:nvPr/>
            </p:nvSpPr>
            <p:spPr bwMode="auto">
              <a:xfrm>
                <a:off x="4570" y="2251"/>
                <a:ext cx="530" cy="92"/>
              </a:xfrm>
              <a:custGeom>
                <a:avLst/>
                <a:gdLst>
                  <a:gd name="T0" fmla="*/ 0 w 1059"/>
                  <a:gd name="T1" fmla="*/ 2 h 182"/>
                  <a:gd name="T2" fmla="*/ 1 w 1059"/>
                  <a:gd name="T3" fmla="*/ 1 h 182"/>
                  <a:gd name="T4" fmla="*/ 2 w 1059"/>
                  <a:gd name="T5" fmla="*/ 1 h 182"/>
                  <a:gd name="T6" fmla="*/ 3 w 1059"/>
                  <a:gd name="T7" fmla="*/ 1 h 182"/>
                  <a:gd name="T8" fmla="*/ 4 w 1059"/>
                  <a:gd name="T9" fmla="*/ 1 h 182"/>
                  <a:gd name="T10" fmla="*/ 5 w 1059"/>
                  <a:gd name="T11" fmla="*/ 1 h 182"/>
                  <a:gd name="T12" fmla="*/ 5 w 1059"/>
                  <a:gd name="T13" fmla="*/ 1 h 182"/>
                  <a:gd name="T14" fmla="*/ 6 w 1059"/>
                  <a:gd name="T15" fmla="*/ 1 h 182"/>
                  <a:gd name="T16" fmla="*/ 7 w 1059"/>
                  <a:gd name="T17" fmla="*/ 1 h 182"/>
                  <a:gd name="T18" fmla="*/ 8 w 1059"/>
                  <a:gd name="T19" fmla="*/ 1 h 182"/>
                  <a:gd name="T20" fmla="*/ 9 w 1059"/>
                  <a:gd name="T21" fmla="*/ 0 h 182"/>
                  <a:gd name="T22" fmla="*/ 10 w 1059"/>
                  <a:gd name="T23" fmla="*/ 0 h 182"/>
                  <a:gd name="T24" fmla="*/ 11 w 1059"/>
                  <a:gd name="T25" fmla="*/ 1 h 182"/>
                  <a:gd name="T26" fmla="*/ 12 w 1059"/>
                  <a:gd name="T27" fmla="*/ 1 h 182"/>
                  <a:gd name="T28" fmla="*/ 13 w 1059"/>
                  <a:gd name="T29" fmla="*/ 1 h 182"/>
                  <a:gd name="T30" fmla="*/ 15 w 1059"/>
                  <a:gd name="T31" fmla="*/ 2 h 182"/>
                  <a:gd name="T32" fmla="*/ 16 w 1059"/>
                  <a:gd name="T33" fmla="*/ 2 h 182"/>
                  <a:gd name="T34" fmla="*/ 17 w 1059"/>
                  <a:gd name="T35" fmla="*/ 2 h 182"/>
                  <a:gd name="T36" fmla="*/ 17 w 1059"/>
                  <a:gd name="T37" fmla="*/ 2 h 182"/>
                  <a:gd name="T38" fmla="*/ 17 w 1059"/>
                  <a:gd name="T39" fmla="*/ 3 h 182"/>
                  <a:gd name="T40" fmla="*/ 16 w 1059"/>
                  <a:gd name="T41" fmla="*/ 3 h 182"/>
                  <a:gd name="T42" fmla="*/ 15 w 1059"/>
                  <a:gd name="T43" fmla="*/ 3 h 182"/>
                  <a:gd name="T44" fmla="*/ 14 w 1059"/>
                  <a:gd name="T45" fmla="*/ 3 h 182"/>
                  <a:gd name="T46" fmla="*/ 13 w 1059"/>
                  <a:gd name="T47" fmla="*/ 3 h 182"/>
                  <a:gd name="T48" fmla="*/ 11 w 1059"/>
                  <a:gd name="T49" fmla="*/ 3 h 182"/>
                  <a:gd name="T50" fmla="*/ 11 w 1059"/>
                  <a:gd name="T51" fmla="*/ 3 h 182"/>
                  <a:gd name="T52" fmla="*/ 10 w 1059"/>
                  <a:gd name="T53" fmla="*/ 3 h 182"/>
                  <a:gd name="T54" fmla="*/ 9 w 1059"/>
                  <a:gd name="T55" fmla="*/ 3 h 182"/>
                  <a:gd name="T56" fmla="*/ 8 w 1059"/>
                  <a:gd name="T57" fmla="*/ 3 h 182"/>
                  <a:gd name="T58" fmla="*/ 7 w 1059"/>
                  <a:gd name="T59" fmla="*/ 3 h 182"/>
                  <a:gd name="T60" fmla="*/ 6 w 1059"/>
                  <a:gd name="T61" fmla="*/ 3 h 182"/>
                  <a:gd name="T62" fmla="*/ 5 w 1059"/>
                  <a:gd name="T63" fmla="*/ 2 h 182"/>
                  <a:gd name="T64" fmla="*/ 4 w 1059"/>
                  <a:gd name="T65" fmla="*/ 2 h 182"/>
                  <a:gd name="T66" fmla="*/ 3 w 1059"/>
                  <a:gd name="T67" fmla="*/ 2 h 182"/>
                  <a:gd name="T68" fmla="*/ 1 w 1059"/>
                  <a:gd name="T69" fmla="*/ 2 h 182"/>
                  <a:gd name="T70" fmla="*/ 1 w 1059"/>
                  <a:gd name="T71" fmla="*/ 2 h 182"/>
                  <a:gd name="T72" fmla="*/ 0 w 1059"/>
                  <a:gd name="T73" fmla="*/ 2 h 182"/>
                  <a:gd name="T74" fmla="*/ 0 w 1059"/>
                  <a:gd name="T75" fmla="*/ 2 h 18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059" h="182">
                    <a:moveTo>
                      <a:pt x="0" y="81"/>
                    </a:moveTo>
                    <a:lnTo>
                      <a:pt x="16" y="59"/>
                    </a:lnTo>
                    <a:lnTo>
                      <a:pt x="71" y="50"/>
                    </a:lnTo>
                    <a:lnTo>
                      <a:pt x="158" y="41"/>
                    </a:lnTo>
                    <a:lnTo>
                      <a:pt x="219" y="32"/>
                    </a:lnTo>
                    <a:lnTo>
                      <a:pt x="282" y="41"/>
                    </a:lnTo>
                    <a:lnTo>
                      <a:pt x="318" y="36"/>
                    </a:lnTo>
                    <a:lnTo>
                      <a:pt x="347" y="22"/>
                    </a:lnTo>
                    <a:lnTo>
                      <a:pt x="398" y="13"/>
                    </a:lnTo>
                    <a:lnTo>
                      <a:pt x="461" y="2"/>
                    </a:lnTo>
                    <a:lnTo>
                      <a:pt x="533" y="0"/>
                    </a:lnTo>
                    <a:lnTo>
                      <a:pt x="607" y="0"/>
                    </a:lnTo>
                    <a:lnTo>
                      <a:pt x="663" y="4"/>
                    </a:lnTo>
                    <a:lnTo>
                      <a:pt x="722" y="36"/>
                    </a:lnTo>
                    <a:lnTo>
                      <a:pt x="830" y="54"/>
                    </a:lnTo>
                    <a:lnTo>
                      <a:pt x="954" y="81"/>
                    </a:lnTo>
                    <a:lnTo>
                      <a:pt x="1010" y="92"/>
                    </a:lnTo>
                    <a:lnTo>
                      <a:pt x="1055" y="108"/>
                    </a:lnTo>
                    <a:lnTo>
                      <a:pt x="1059" y="126"/>
                    </a:lnTo>
                    <a:lnTo>
                      <a:pt x="1044" y="146"/>
                    </a:lnTo>
                    <a:lnTo>
                      <a:pt x="1015" y="144"/>
                    </a:lnTo>
                    <a:lnTo>
                      <a:pt x="940" y="134"/>
                    </a:lnTo>
                    <a:lnTo>
                      <a:pt x="859" y="134"/>
                    </a:lnTo>
                    <a:lnTo>
                      <a:pt x="778" y="137"/>
                    </a:lnTo>
                    <a:lnTo>
                      <a:pt x="697" y="148"/>
                    </a:lnTo>
                    <a:lnTo>
                      <a:pt x="656" y="164"/>
                    </a:lnTo>
                    <a:lnTo>
                      <a:pt x="593" y="176"/>
                    </a:lnTo>
                    <a:lnTo>
                      <a:pt x="535" y="182"/>
                    </a:lnTo>
                    <a:lnTo>
                      <a:pt x="489" y="176"/>
                    </a:lnTo>
                    <a:lnTo>
                      <a:pt x="426" y="166"/>
                    </a:lnTo>
                    <a:lnTo>
                      <a:pt x="350" y="148"/>
                    </a:lnTo>
                    <a:lnTo>
                      <a:pt x="294" y="126"/>
                    </a:lnTo>
                    <a:lnTo>
                      <a:pt x="224" y="117"/>
                    </a:lnTo>
                    <a:lnTo>
                      <a:pt x="143" y="106"/>
                    </a:lnTo>
                    <a:lnTo>
                      <a:pt x="50" y="101"/>
                    </a:lnTo>
                    <a:lnTo>
                      <a:pt x="14" y="97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7" name="Freeform 84"/>
              <p:cNvSpPr>
                <a:spLocks/>
              </p:cNvSpPr>
              <p:nvPr/>
            </p:nvSpPr>
            <p:spPr bwMode="auto">
              <a:xfrm>
                <a:off x="4169" y="1307"/>
                <a:ext cx="316" cy="175"/>
              </a:xfrm>
              <a:custGeom>
                <a:avLst/>
                <a:gdLst>
                  <a:gd name="T0" fmla="*/ 0 w 633"/>
                  <a:gd name="T1" fmla="*/ 5 h 349"/>
                  <a:gd name="T2" fmla="*/ 0 w 633"/>
                  <a:gd name="T3" fmla="*/ 5 h 349"/>
                  <a:gd name="T4" fmla="*/ 1 w 633"/>
                  <a:gd name="T5" fmla="*/ 5 h 349"/>
                  <a:gd name="T6" fmla="*/ 1 w 633"/>
                  <a:gd name="T7" fmla="*/ 4 h 349"/>
                  <a:gd name="T8" fmla="*/ 2 w 633"/>
                  <a:gd name="T9" fmla="*/ 4 h 349"/>
                  <a:gd name="T10" fmla="*/ 2 w 633"/>
                  <a:gd name="T11" fmla="*/ 3 h 349"/>
                  <a:gd name="T12" fmla="*/ 3 w 633"/>
                  <a:gd name="T13" fmla="*/ 3 h 349"/>
                  <a:gd name="T14" fmla="*/ 3 w 633"/>
                  <a:gd name="T15" fmla="*/ 2 h 349"/>
                  <a:gd name="T16" fmla="*/ 4 w 633"/>
                  <a:gd name="T17" fmla="*/ 1 h 349"/>
                  <a:gd name="T18" fmla="*/ 5 w 633"/>
                  <a:gd name="T19" fmla="*/ 1 h 349"/>
                  <a:gd name="T20" fmla="*/ 5 w 633"/>
                  <a:gd name="T21" fmla="*/ 1 h 349"/>
                  <a:gd name="T22" fmla="*/ 6 w 633"/>
                  <a:gd name="T23" fmla="*/ 0 h 349"/>
                  <a:gd name="T24" fmla="*/ 6 w 633"/>
                  <a:gd name="T25" fmla="*/ 1 h 349"/>
                  <a:gd name="T26" fmla="*/ 6 w 633"/>
                  <a:gd name="T27" fmla="*/ 1 h 349"/>
                  <a:gd name="T28" fmla="*/ 5 w 633"/>
                  <a:gd name="T29" fmla="*/ 1 h 349"/>
                  <a:gd name="T30" fmla="*/ 5 w 633"/>
                  <a:gd name="T31" fmla="*/ 2 h 349"/>
                  <a:gd name="T32" fmla="*/ 4 w 633"/>
                  <a:gd name="T33" fmla="*/ 2 h 349"/>
                  <a:gd name="T34" fmla="*/ 3 w 633"/>
                  <a:gd name="T35" fmla="*/ 3 h 349"/>
                  <a:gd name="T36" fmla="*/ 3 w 633"/>
                  <a:gd name="T37" fmla="*/ 4 h 349"/>
                  <a:gd name="T38" fmla="*/ 2 w 633"/>
                  <a:gd name="T39" fmla="*/ 5 h 349"/>
                  <a:gd name="T40" fmla="*/ 1 w 633"/>
                  <a:gd name="T41" fmla="*/ 5 h 349"/>
                  <a:gd name="T42" fmla="*/ 1 w 633"/>
                  <a:gd name="T43" fmla="*/ 5 h 349"/>
                  <a:gd name="T44" fmla="*/ 1 w 633"/>
                  <a:gd name="T45" fmla="*/ 5 h 349"/>
                  <a:gd name="T46" fmla="*/ 2 w 633"/>
                  <a:gd name="T47" fmla="*/ 5 h 349"/>
                  <a:gd name="T48" fmla="*/ 2 w 633"/>
                  <a:gd name="T49" fmla="*/ 5 h 349"/>
                  <a:gd name="T50" fmla="*/ 3 w 633"/>
                  <a:gd name="T51" fmla="*/ 5 h 349"/>
                  <a:gd name="T52" fmla="*/ 4 w 633"/>
                  <a:gd name="T53" fmla="*/ 5 h 349"/>
                  <a:gd name="T54" fmla="*/ 5 w 633"/>
                  <a:gd name="T55" fmla="*/ 4 h 349"/>
                  <a:gd name="T56" fmla="*/ 6 w 633"/>
                  <a:gd name="T57" fmla="*/ 3 h 349"/>
                  <a:gd name="T58" fmla="*/ 7 w 633"/>
                  <a:gd name="T59" fmla="*/ 3 h 349"/>
                  <a:gd name="T60" fmla="*/ 8 w 633"/>
                  <a:gd name="T61" fmla="*/ 3 h 349"/>
                  <a:gd name="T62" fmla="*/ 8 w 633"/>
                  <a:gd name="T63" fmla="*/ 2 h 349"/>
                  <a:gd name="T64" fmla="*/ 8 w 633"/>
                  <a:gd name="T65" fmla="*/ 2 h 349"/>
                  <a:gd name="T66" fmla="*/ 7 w 633"/>
                  <a:gd name="T67" fmla="*/ 2 h 349"/>
                  <a:gd name="T68" fmla="*/ 6 w 633"/>
                  <a:gd name="T69" fmla="*/ 2 h 349"/>
                  <a:gd name="T70" fmla="*/ 6 w 633"/>
                  <a:gd name="T71" fmla="*/ 1 h 349"/>
                  <a:gd name="T72" fmla="*/ 6 w 633"/>
                  <a:gd name="T73" fmla="*/ 1 h 349"/>
                  <a:gd name="T74" fmla="*/ 6 w 633"/>
                  <a:gd name="T75" fmla="*/ 1 h 349"/>
                  <a:gd name="T76" fmla="*/ 7 w 633"/>
                  <a:gd name="T77" fmla="*/ 1 h 349"/>
                  <a:gd name="T78" fmla="*/ 8 w 633"/>
                  <a:gd name="T79" fmla="*/ 1 h 349"/>
                  <a:gd name="T80" fmla="*/ 9 w 633"/>
                  <a:gd name="T81" fmla="*/ 2 h 349"/>
                  <a:gd name="T82" fmla="*/ 9 w 633"/>
                  <a:gd name="T83" fmla="*/ 2 h 349"/>
                  <a:gd name="T84" fmla="*/ 9 w 633"/>
                  <a:gd name="T85" fmla="*/ 3 h 349"/>
                  <a:gd name="T86" fmla="*/ 9 w 633"/>
                  <a:gd name="T87" fmla="*/ 3 h 349"/>
                  <a:gd name="T88" fmla="*/ 8 w 633"/>
                  <a:gd name="T89" fmla="*/ 3 h 349"/>
                  <a:gd name="T90" fmla="*/ 7 w 633"/>
                  <a:gd name="T91" fmla="*/ 4 h 349"/>
                  <a:gd name="T92" fmla="*/ 6 w 633"/>
                  <a:gd name="T93" fmla="*/ 4 h 349"/>
                  <a:gd name="T94" fmla="*/ 5 w 633"/>
                  <a:gd name="T95" fmla="*/ 5 h 349"/>
                  <a:gd name="T96" fmla="*/ 4 w 633"/>
                  <a:gd name="T97" fmla="*/ 5 h 349"/>
                  <a:gd name="T98" fmla="*/ 3 w 633"/>
                  <a:gd name="T99" fmla="*/ 6 h 349"/>
                  <a:gd name="T100" fmla="*/ 2 w 633"/>
                  <a:gd name="T101" fmla="*/ 6 h 349"/>
                  <a:gd name="T102" fmla="*/ 2 w 633"/>
                  <a:gd name="T103" fmla="*/ 6 h 349"/>
                  <a:gd name="T104" fmla="*/ 1 w 633"/>
                  <a:gd name="T105" fmla="*/ 6 h 349"/>
                  <a:gd name="T106" fmla="*/ 0 w 633"/>
                  <a:gd name="T107" fmla="*/ 6 h 349"/>
                  <a:gd name="T108" fmla="*/ 0 w 633"/>
                  <a:gd name="T109" fmla="*/ 5 h 349"/>
                  <a:gd name="T110" fmla="*/ 0 w 633"/>
                  <a:gd name="T111" fmla="*/ 5 h 349"/>
                  <a:gd name="T112" fmla="*/ 0 w 633"/>
                  <a:gd name="T113" fmla="*/ 5 h 349"/>
                  <a:gd name="T114" fmla="*/ 0 w 633"/>
                  <a:gd name="T115" fmla="*/ 5 h 34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33" h="349">
                    <a:moveTo>
                      <a:pt x="0" y="259"/>
                    </a:moveTo>
                    <a:lnTo>
                      <a:pt x="37" y="266"/>
                    </a:lnTo>
                    <a:lnTo>
                      <a:pt x="81" y="257"/>
                    </a:lnTo>
                    <a:lnTo>
                      <a:pt x="120" y="232"/>
                    </a:lnTo>
                    <a:lnTo>
                      <a:pt x="149" y="212"/>
                    </a:lnTo>
                    <a:lnTo>
                      <a:pt x="181" y="185"/>
                    </a:lnTo>
                    <a:lnTo>
                      <a:pt x="215" y="133"/>
                    </a:lnTo>
                    <a:lnTo>
                      <a:pt x="250" y="90"/>
                    </a:lnTo>
                    <a:lnTo>
                      <a:pt x="280" y="55"/>
                    </a:lnTo>
                    <a:lnTo>
                      <a:pt x="327" y="18"/>
                    </a:lnTo>
                    <a:lnTo>
                      <a:pt x="361" y="2"/>
                    </a:lnTo>
                    <a:lnTo>
                      <a:pt x="406" y="0"/>
                    </a:lnTo>
                    <a:lnTo>
                      <a:pt x="419" y="4"/>
                    </a:lnTo>
                    <a:lnTo>
                      <a:pt x="403" y="18"/>
                    </a:lnTo>
                    <a:lnTo>
                      <a:pt x="356" y="43"/>
                    </a:lnTo>
                    <a:lnTo>
                      <a:pt x="322" y="79"/>
                    </a:lnTo>
                    <a:lnTo>
                      <a:pt x="285" y="122"/>
                    </a:lnTo>
                    <a:lnTo>
                      <a:pt x="241" y="178"/>
                    </a:lnTo>
                    <a:lnTo>
                      <a:pt x="203" y="219"/>
                    </a:lnTo>
                    <a:lnTo>
                      <a:pt x="162" y="257"/>
                    </a:lnTo>
                    <a:lnTo>
                      <a:pt x="99" y="287"/>
                    </a:lnTo>
                    <a:lnTo>
                      <a:pt x="64" y="300"/>
                    </a:lnTo>
                    <a:lnTo>
                      <a:pt x="86" y="317"/>
                    </a:lnTo>
                    <a:lnTo>
                      <a:pt x="129" y="315"/>
                    </a:lnTo>
                    <a:lnTo>
                      <a:pt x="176" y="306"/>
                    </a:lnTo>
                    <a:lnTo>
                      <a:pt x="232" y="287"/>
                    </a:lnTo>
                    <a:lnTo>
                      <a:pt x="308" y="257"/>
                    </a:lnTo>
                    <a:lnTo>
                      <a:pt x="363" y="224"/>
                    </a:lnTo>
                    <a:lnTo>
                      <a:pt x="426" y="178"/>
                    </a:lnTo>
                    <a:lnTo>
                      <a:pt x="480" y="148"/>
                    </a:lnTo>
                    <a:lnTo>
                      <a:pt x="526" y="129"/>
                    </a:lnTo>
                    <a:lnTo>
                      <a:pt x="575" y="117"/>
                    </a:lnTo>
                    <a:lnTo>
                      <a:pt x="528" y="97"/>
                    </a:lnTo>
                    <a:lnTo>
                      <a:pt x="478" y="73"/>
                    </a:lnTo>
                    <a:lnTo>
                      <a:pt x="442" y="66"/>
                    </a:lnTo>
                    <a:lnTo>
                      <a:pt x="426" y="55"/>
                    </a:lnTo>
                    <a:lnTo>
                      <a:pt x="419" y="34"/>
                    </a:lnTo>
                    <a:lnTo>
                      <a:pt x="438" y="25"/>
                    </a:lnTo>
                    <a:lnTo>
                      <a:pt x="471" y="29"/>
                    </a:lnTo>
                    <a:lnTo>
                      <a:pt x="551" y="64"/>
                    </a:lnTo>
                    <a:lnTo>
                      <a:pt x="609" y="92"/>
                    </a:lnTo>
                    <a:lnTo>
                      <a:pt x="633" y="113"/>
                    </a:lnTo>
                    <a:lnTo>
                      <a:pt x="633" y="136"/>
                    </a:lnTo>
                    <a:lnTo>
                      <a:pt x="602" y="145"/>
                    </a:lnTo>
                    <a:lnTo>
                      <a:pt x="528" y="171"/>
                    </a:lnTo>
                    <a:lnTo>
                      <a:pt x="478" y="196"/>
                    </a:lnTo>
                    <a:lnTo>
                      <a:pt x="412" y="236"/>
                    </a:lnTo>
                    <a:lnTo>
                      <a:pt x="352" y="273"/>
                    </a:lnTo>
                    <a:lnTo>
                      <a:pt x="296" y="306"/>
                    </a:lnTo>
                    <a:lnTo>
                      <a:pt x="237" y="327"/>
                    </a:lnTo>
                    <a:lnTo>
                      <a:pt x="178" y="347"/>
                    </a:lnTo>
                    <a:lnTo>
                      <a:pt x="134" y="349"/>
                    </a:lnTo>
                    <a:lnTo>
                      <a:pt x="93" y="347"/>
                    </a:lnTo>
                    <a:lnTo>
                      <a:pt x="63" y="340"/>
                    </a:lnTo>
                    <a:lnTo>
                      <a:pt x="34" y="313"/>
                    </a:lnTo>
                    <a:lnTo>
                      <a:pt x="18" y="293"/>
                    </a:lnTo>
                    <a:lnTo>
                      <a:pt x="0" y="2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8" name="Freeform 85"/>
              <p:cNvSpPr>
                <a:spLocks/>
              </p:cNvSpPr>
              <p:nvPr/>
            </p:nvSpPr>
            <p:spPr bwMode="auto">
              <a:xfrm>
                <a:off x="4391" y="1439"/>
                <a:ext cx="159" cy="241"/>
              </a:xfrm>
              <a:custGeom>
                <a:avLst/>
                <a:gdLst>
                  <a:gd name="T0" fmla="*/ 1 w 318"/>
                  <a:gd name="T1" fmla="*/ 3 h 482"/>
                  <a:gd name="T2" fmla="*/ 2 w 318"/>
                  <a:gd name="T3" fmla="*/ 2 h 482"/>
                  <a:gd name="T4" fmla="*/ 2 w 318"/>
                  <a:gd name="T5" fmla="*/ 2 h 482"/>
                  <a:gd name="T6" fmla="*/ 3 w 318"/>
                  <a:gd name="T7" fmla="*/ 2 h 482"/>
                  <a:gd name="T8" fmla="*/ 3 w 318"/>
                  <a:gd name="T9" fmla="*/ 2 h 482"/>
                  <a:gd name="T10" fmla="*/ 4 w 318"/>
                  <a:gd name="T11" fmla="*/ 2 h 482"/>
                  <a:gd name="T12" fmla="*/ 4 w 318"/>
                  <a:gd name="T13" fmla="*/ 1 h 482"/>
                  <a:gd name="T14" fmla="*/ 5 w 318"/>
                  <a:gd name="T15" fmla="*/ 1 h 482"/>
                  <a:gd name="T16" fmla="*/ 5 w 318"/>
                  <a:gd name="T17" fmla="*/ 1 h 482"/>
                  <a:gd name="T18" fmla="*/ 5 w 318"/>
                  <a:gd name="T19" fmla="*/ 0 h 482"/>
                  <a:gd name="T20" fmla="*/ 5 w 318"/>
                  <a:gd name="T21" fmla="*/ 1 h 482"/>
                  <a:gd name="T22" fmla="*/ 5 w 318"/>
                  <a:gd name="T23" fmla="*/ 1 h 482"/>
                  <a:gd name="T24" fmla="*/ 5 w 318"/>
                  <a:gd name="T25" fmla="*/ 1 h 482"/>
                  <a:gd name="T26" fmla="*/ 5 w 318"/>
                  <a:gd name="T27" fmla="*/ 2 h 482"/>
                  <a:gd name="T28" fmla="*/ 5 w 318"/>
                  <a:gd name="T29" fmla="*/ 3 h 482"/>
                  <a:gd name="T30" fmla="*/ 4 w 318"/>
                  <a:gd name="T31" fmla="*/ 4 h 482"/>
                  <a:gd name="T32" fmla="*/ 4 w 318"/>
                  <a:gd name="T33" fmla="*/ 5 h 482"/>
                  <a:gd name="T34" fmla="*/ 3 w 318"/>
                  <a:gd name="T35" fmla="*/ 5 h 482"/>
                  <a:gd name="T36" fmla="*/ 4 w 318"/>
                  <a:gd name="T37" fmla="*/ 5 h 482"/>
                  <a:gd name="T38" fmla="*/ 4 w 318"/>
                  <a:gd name="T39" fmla="*/ 6 h 482"/>
                  <a:gd name="T40" fmla="*/ 4 w 318"/>
                  <a:gd name="T41" fmla="*/ 6 h 482"/>
                  <a:gd name="T42" fmla="*/ 3 w 318"/>
                  <a:gd name="T43" fmla="*/ 7 h 482"/>
                  <a:gd name="T44" fmla="*/ 3 w 318"/>
                  <a:gd name="T45" fmla="*/ 8 h 482"/>
                  <a:gd name="T46" fmla="*/ 2 w 318"/>
                  <a:gd name="T47" fmla="*/ 8 h 482"/>
                  <a:gd name="T48" fmla="*/ 2 w 318"/>
                  <a:gd name="T49" fmla="*/ 8 h 482"/>
                  <a:gd name="T50" fmla="*/ 2 w 318"/>
                  <a:gd name="T51" fmla="*/ 7 h 482"/>
                  <a:gd name="T52" fmla="*/ 1 w 318"/>
                  <a:gd name="T53" fmla="*/ 6 h 482"/>
                  <a:gd name="T54" fmla="*/ 1 w 318"/>
                  <a:gd name="T55" fmla="*/ 5 h 482"/>
                  <a:gd name="T56" fmla="*/ 1 w 318"/>
                  <a:gd name="T57" fmla="*/ 5 h 482"/>
                  <a:gd name="T58" fmla="*/ 1 w 318"/>
                  <a:gd name="T59" fmla="*/ 4 h 482"/>
                  <a:gd name="T60" fmla="*/ 0 w 318"/>
                  <a:gd name="T61" fmla="*/ 4 h 482"/>
                  <a:gd name="T62" fmla="*/ 1 w 318"/>
                  <a:gd name="T63" fmla="*/ 3 h 482"/>
                  <a:gd name="T64" fmla="*/ 1 w 318"/>
                  <a:gd name="T65" fmla="*/ 3 h 482"/>
                  <a:gd name="T66" fmla="*/ 1 w 318"/>
                  <a:gd name="T67" fmla="*/ 3 h 482"/>
                  <a:gd name="T68" fmla="*/ 1 w 318"/>
                  <a:gd name="T69" fmla="*/ 4 h 482"/>
                  <a:gd name="T70" fmla="*/ 1 w 318"/>
                  <a:gd name="T71" fmla="*/ 4 h 482"/>
                  <a:gd name="T72" fmla="*/ 1 w 318"/>
                  <a:gd name="T73" fmla="*/ 4 h 482"/>
                  <a:gd name="T74" fmla="*/ 1 w 318"/>
                  <a:gd name="T75" fmla="*/ 5 h 482"/>
                  <a:gd name="T76" fmla="*/ 2 w 318"/>
                  <a:gd name="T77" fmla="*/ 5 h 482"/>
                  <a:gd name="T78" fmla="*/ 2 w 318"/>
                  <a:gd name="T79" fmla="*/ 6 h 482"/>
                  <a:gd name="T80" fmla="*/ 2 w 318"/>
                  <a:gd name="T81" fmla="*/ 6 h 482"/>
                  <a:gd name="T82" fmla="*/ 2 w 318"/>
                  <a:gd name="T83" fmla="*/ 7 h 482"/>
                  <a:gd name="T84" fmla="*/ 2 w 318"/>
                  <a:gd name="T85" fmla="*/ 6 h 482"/>
                  <a:gd name="T86" fmla="*/ 3 w 318"/>
                  <a:gd name="T87" fmla="*/ 6 h 482"/>
                  <a:gd name="T88" fmla="*/ 3 w 318"/>
                  <a:gd name="T89" fmla="*/ 5 h 482"/>
                  <a:gd name="T90" fmla="*/ 3 w 318"/>
                  <a:gd name="T91" fmla="*/ 4 h 482"/>
                  <a:gd name="T92" fmla="*/ 4 w 318"/>
                  <a:gd name="T93" fmla="*/ 3 h 482"/>
                  <a:gd name="T94" fmla="*/ 4 w 318"/>
                  <a:gd name="T95" fmla="*/ 3 h 482"/>
                  <a:gd name="T96" fmla="*/ 5 w 318"/>
                  <a:gd name="T97" fmla="*/ 2 h 482"/>
                  <a:gd name="T98" fmla="*/ 5 w 318"/>
                  <a:gd name="T99" fmla="*/ 2 h 482"/>
                  <a:gd name="T100" fmla="*/ 5 w 318"/>
                  <a:gd name="T101" fmla="*/ 1 h 482"/>
                  <a:gd name="T102" fmla="*/ 5 w 318"/>
                  <a:gd name="T103" fmla="*/ 2 h 482"/>
                  <a:gd name="T104" fmla="*/ 4 w 318"/>
                  <a:gd name="T105" fmla="*/ 2 h 482"/>
                  <a:gd name="T106" fmla="*/ 4 w 318"/>
                  <a:gd name="T107" fmla="*/ 2 h 482"/>
                  <a:gd name="T108" fmla="*/ 3 w 318"/>
                  <a:gd name="T109" fmla="*/ 3 h 482"/>
                  <a:gd name="T110" fmla="*/ 2 w 318"/>
                  <a:gd name="T111" fmla="*/ 3 h 482"/>
                  <a:gd name="T112" fmla="*/ 2 w 318"/>
                  <a:gd name="T113" fmla="*/ 3 h 482"/>
                  <a:gd name="T114" fmla="*/ 1 w 318"/>
                  <a:gd name="T115" fmla="*/ 3 h 482"/>
                  <a:gd name="T116" fmla="*/ 1 w 318"/>
                  <a:gd name="T117" fmla="*/ 3 h 482"/>
                  <a:gd name="T118" fmla="*/ 1 w 318"/>
                  <a:gd name="T119" fmla="*/ 3 h 48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318" h="482">
                    <a:moveTo>
                      <a:pt x="38" y="135"/>
                    </a:moveTo>
                    <a:lnTo>
                      <a:pt x="70" y="113"/>
                    </a:lnTo>
                    <a:lnTo>
                      <a:pt x="111" y="106"/>
                    </a:lnTo>
                    <a:lnTo>
                      <a:pt x="149" y="97"/>
                    </a:lnTo>
                    <a:lnTo>
                      <a:pt x="174" y="85"/>
                    </a:lnTo>
                    <a:lnTo>
                      <a:pt x="210" y="74"/>
                    </a:lnTo>
                    <a:lnTo>
                      <a:pt x="244" y="51"/>
                    </a:lnTo>
                    <a:lnTo>
                      <a:pt x="264" y="25"/>
                    </a:lnTo>
                    <a:lnTo>
                      <a:pt x="279" y="9"/>
                    </a:lnTo>
                    <a:lnTo>
                      <a:pt x="302" y="0"/>
                    </a:lnTo>
                    <a:lnTo>
                      <a:pt x="318" y="13"/>
                    </a:lnTo>
                    <a:lnTo>
                      <a:pt x="307" y="36"/>
                    </a:lnTo>
                    <a:lnTo>
                      <a:pt x="311" y="63"/>
                    </a:lnTo>
                    <a:lnTo>
                      <a:pt x="309" y="104"/>
                    </a:lnTo>
                    <a:lnTo>
                      <a:pt x="279" y="148"/>
                    </a:lnTo>
                    <a:lnTo>
                      <a:pt x="235" y="209"/>
                    </a:lnTo>
                    <a:lnTo>
                      <a:pt x="205" y="261"/>
                    </a:lnTo>
                    <a:lnTo>
                      <a:pt x="191" y="281"/>
                    </a:lnTo>
                    <a:lnTo>
                      <a:pt x="210" y="292"/>
                    </a:lnTo>
                    <a:lnTo>
                      <a:pt x="207" y="331"/>
                    </a:lnTo>
                    <a:lnTo>
                      <a:pt x="198" y="382"/>
                    </a:lnTo>
                    <a:lnTo>
                      <a:pt x="163" y="432"/>
                    </a:lnTo>
                    <a:lnTo>
                      <a:pt x="135" y="482"/>
                    </a:lnTo>
                    <a:lnTo>
                      <a:pt x="111" y="473"/>
                    </a:lnTo>
                    <a:lnTo>
                      <a:pt x="93" y="454"/>
                    </a:lnTo>
                    <a:lnTo>
                      <a:pt x="75" y="398"/>
                    </a:lnTo>
                    <a:lnTo>
                      <a:pt x="54" y="357"/>
                    </a:lnTo>
                    <a:lnTo>
                      <a:pt x="34" y="317"/>
                    </a:lnTo>
                    <a:lnTo>
                      <a:pt x="12" y="283"/>
                    </a:lnTo>
                    <a:lnTo>
                      <a:pt x="5" y="250"/>
                    </a:lnTo>
                    <a:lnTo>
                      <a:pt x="0" y="222"/>
                    </a:lnTo>
                    <a:lnTo>
                      <a:pt x="5" y="189"/>
                    </a:lnTo>
                    <a:lnTo>
                      <a:pt x="29" y="157"/>
                    </a:lnTo>
                    <a:lnTo>
                      <a:pt x="52" y="171"/>
                    </a:lnTo>
                    <a:lnTo>
                      <a:pt x="43" y="195"/>
                    </a:lnTo>
                    <a:lnTo>
                      <a:pt x="38" y="225"/>
                    </a:lnTo>
                    <a:lnTo>
                      <a:pt x="38" y="254"/>
                    </a:lnTo>
                    <a:lnTo>
                      <a:pt x="52" y="278"/>
                    </a:lnTo>
                    <a:lnTo>
                      <a:pt x="68" y="301"/>
                    </a:lnTo>
                    <a:lnTo>
                      <a:pt x="88" y="338"/>
                    </a:lnTo>
                    <a:lnTo>
                      <a:pt x="104" y="366"/>
                    </a:lnTo>
                    <a:lnTo>
                      <a:pt x="124" y="401"/>
                    </a:lnTo>
                    <a:lnTo>
                      <a:pt x="128" y="371"/>
                    </a:lnTo>
                    <a:lnTo>
                      <a:pt x="133" y="331"/>
                    </a:lnTo>
                    <a:lnTo>
                      <a:pt x="154" y="290"/>
                    </a:lnTo>
                    <a:lnTo>
                      <a:pt x="179" y="241"/>
                    </a:lnTo>
                    <a:lnTo>
                      <a:pt x="214" y="192"/>
                    </a:lnTo>
                    <a:lnTo>
                      <a:pt x="244" y="148"/>
                    </a:lnTo>
                    <a:lnTo>
                      <a:pt x="269" y="104"/>
                    </a:lnTo>
                    <a:lnTo>
                      <a:pt x="291" y="69"/>
                    </a:lnTo>
                    <a:lnTo>
                      <a:pt x="295" y="53"/>
                    </a:lnTo>
                    <a:lnTo>
                      <a:pt x="267" y="74"/>
                    </a:lnTo>
                    <a:lnTo>
                      <a:pt x="235" y="97"/>
                    </a:lnTo>
                    <a:lnTo>
                      <a:pt x="200" y="116"/>
                    </a:lnTo>
                    <a:lnTo>
                      <a:pt x="158" y="130"/>
                    </a:lnTo>
                    <a:lnTo>
                      <a:pt x="107" y="144"/>
                    </a:lnTo>
                    <a:lnTo>
                      <a:pt x="75" y="153"/>
                    </a:lnTo>
                    <a:lnTo>
                      <a:pt x="52" y="157"/>
                    </a:lnTo>
                    <a:lnTo>
                      <a:pt x="38" y="1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69" name="Freeform 86"/>
              <p:cNvSpPr>
                <a:spLocks/>
              </p:cNvSpPr>
              <p:nvPr/>
            </p:nvSpPr>
            <p:spPr bwMode="auto">
              <a:xfrm>
                <a:off x="4148" y="1630"/>
                <a:ext cx="188" cy="48"/>
              </a:xfrm>
              <a:custGeom>
                <a:avLst/>
                <a:gdLst>
                  <a:gd name="T0" fmla="*/ 1 w 376"/>
                  <a:gd name="T1" fmla="*/ 0 h 95"/>
                  <a:gd name="T2" fmla="*/ 2 w 376"/>
                  <a:gd name="T3" fmla="*/ 1 h 95"/>
                  <a:gd name="T4" fmla="*/ 2 w 376"/>
                  <a:gd name="T5" fmla="*/ 1 h 95"/>
                  <a:gd name="T6" fmla="*/ 3 w 376"/>
                  <a:gd name="T7" fmla="*/ 1 h 95"/>
                  <a:gd name="T8" fmla="*/ 4 w 376"/>
                  <a:gd name="T9" fmla="*/ 1 h 95"/>
                  <a:gd name="T10" fmla="*/ 5 w 376"/>
                  <a:gd name="T11" fmla="*/ 1 h 95"/>
                  <a:gd name="T12" fmla="*/ 6 w 376"/>
                  <a:gd name="T13" fmla="*/ 1 h 95"/>
                  <a:gd name="T14" fmla="*/ 6 w 376"/>
                  <a:gd name="T15" fmla="*/ 1 h 95"/>
                  <a:gd name="T16" fmla="*/ 6 w 376"/>
                  <a:gd name="T17" fmla="*/ 1 h 95"/>
                  <a:gd name="T18" fmla="*/ 6 w 376"/>
                  <a:gd name="T19" fmla="*/ 2 h 95"/>
                  <a:gd name="T20" fmla="*/ 5 w 376"/>
                  <a:gd name="T21" fmla="*/ 2 h 95"/>
                  <a:gd name="T22" fmla="*/ 4 w 376"/>
                  <a:gd name="T23" fmla="*/ 2 h 95"/>
                  <a:gd name="T24" fmla="*/ 3 w 376"/>
                  <a:gd name="T25" fmla="*/ 2 h 95"/>
                  <a:gd name="T26" fmla="*/ 2 w 376"/>
                  <a:gd name="T27" fmla="*/ 2 h 95"/>
                  <a:gd name="T28" fmla="*/ 1 w 376"/>
                  <a:gd name="T29" fmla="*/ 2 h 95"/>
                  <a:gd name="T30" fmla="*/ 1 w 376"/>
                  <a:gd name="T31" fmla="*/ 1 h 95"/>
                  <a:gd name="T32" fmla="*/ 0 w 376"/>
                  <a:gd name="T33" fmla="*/ 1 h 95"/>
                  <a:gd name="T34" fmla="*/ 1 w 376"/>
                  <a:gd name="T35" fmla="*/ 0 h 95"/>
                  <a:gd name="T36" fmla="*/ 1 w 376"/>
                  <a:gd name="T37" fmla="*/ 0 h 9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76" h="95">
                    <a:moveTo>
                      <a:pt x="23" y="0"/>
                    </a:moveTo>
                    <a:lnTo>
                      <a:pt x="83" y="38"/>
                    </a:lnTo>
                    <a:lnTo>
                      <a:pt x="128" y="52"/>
                    </a:lnTo>
                    <a:lnTo>
                      <a:pt x="171" y="58"/>
                    </a:lnTo>
                    <a:lnTo>
                      <a:pt x="211" y="59"/>
                    </a:lnTo>
                    <a:lnTo>
                      <a:pt x="268" y="45"/>
                    </a:lnTo>
                    <a:lnTo>
                      <a:pt x="333" y="21"/>
                    </a:lnTo>
                    <a:lnTo>
                      <a:pt x="376" y="10"/>
                    </a:lnTo>
                    <a:lnTo>
                      <a:pt x="364" y="38"/>
                    </a:lnTo>
                    <a:lnTo>
                      <a:pt x="322" y="68"/>
                    </a:lnTo>
                    <a:lnTo>
                      <a:pt x="266" y="82"/>
                    </a:lnTo>
                    <a:lnTo>
                      <a:pt x="204" y="95"/>
                    </a:lnTo>
                    <a:lnTo>
                      <a:pt x="153" y="95"/>
                    </a:lnTo>
                    <a:lnTo>
                      <a:pt x="108" y="86"/>
                    </a:lnTo>
                    <a:lnTo>
                      <a:pt x="63" y="66"/>
                    </a:lnTo>
                    <a:lnTo>
                      <a:pt x="9" y="34"/>
                    </a:lnTo>
                    <a:lnTo>
                      <a:pt x="0" y="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0" name="Freeform 87"/>
              <p:cNvSpPr>
                <a:spLocks/>
              </p:cNvSpPr>
              <p:nvPr/>
            </p:nvSpPr>
            <p:spPr bwMode="auto">
              <a:xfrm>
                <a:off x="4456" y="1457"/>
                <a:ext cx="99" cy="222"/>
              </a:xfrm>
              <a:custGeom>
                <a:avLst/>
                <a:gdLst>
                  <a:gd name="T0" fmla="*/ 3 w 196"/>
                  <a:gd name="T1" fmla="*/ 0 h 444"/>
                  <a:gd name="T2" fmla="*/ 4 w 196"/>
                  <a:gd name="T3" fmla="*/ 1 h 444"/>
                  <a:gd name="T4" fmla="*/ 3 w 196"/>
                  <a:gd name="T5" fmla="*/ 2 h 444"/>
                  <a:gd name="T6" fmla="*/ 3 w 196"/>
                  <a:gd name="T7" fmla="*/ 3 h 444"/>
                  <a:gd name="T8" fmla="*/ 3 w 196"/>
                  <a:gd name="T9" fmla="*/ 4 h 444"/>
                  <a:gd name="T10" fmla="*/ 3 w 196"/>
                  <a:gd name="T11" fmla="*/ 4 h 444"/>
                  <a:gd name="T12" fmla="*/ 2 w 196"/>
                  <a:gd name="T13" fmla="*/ 5 h 444"/>
                  <a:gd name="T14" fmla="*/ 2 w 196"/>
                  <a:gd name="T15" fmla="*/ 6 h 444"/>
                  <a:gd name="T16" fmla="*/ 1 w 196"/>
                  <a:gd name="T17" fmla="*/ 6 h 444"/>
                  <a:gd name="T18" fmla="*/ 0 w 196"/>
                  <a:gd name="T19" fmla="*/ 7 h 444"/>
                  <a:gd name="T20" fmla="*/ 1 w 196"/>
                  <a:gd name="T21" fmla="*/ 6 h 444"/>
                  <a:gd name="T22" fmla="*/ 2 w 196"/>
                  <a:gd name="T23" fmla="*/ 5 h 444"/>
                  <a:gd name="T24" fmla="*/ 2 w 196"/>
                  <a:gd name="T25" fmla="*/ 4 h 444"/>
                  <a:gd name="T26" fmla="*/ 2 w 196"/>
                  <a:gd name="T27" fmla="*/ 4 h 444"/>
                  <a:gd name="T28" fmla="*/ 3 w 196"/>
                  <a:gd name="T29" fmla="*/ 3 h 444"/>
                  <a:gd name="T30" fmla="*/ 3 w 196"/>
                  <a:gd name="T31" fmla="*/ 2 h 444"/>
                  <a:gd name="T32" fmla="*/ 3 w 196"/>
                  <a:gd name="T33" fmla="*/ 0 h 444"/>
                  <a:gd name="T34" fmla="*/ 3 w 196"/>
                  <a:gd name="T35" fmla="*/ 0 h 4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96" h="444">
                    <a:moveTo>
                      <a:pt x="176" y="0"/>
                    </a:moveTo>
                    <a:lnTo>
                      <a:pt x="196" y="11"/>
                    </a:lnTo>
                    <a:lnTo>
                      <a:pt x="178" y="83"/>
                    </a:lnTo>
                    <a:lnTo>
                      <a:pt x="164" y="156"/>
                    </a:lnTo>
                    <a:lnTo>
                      <a:pt x="148" y="205"/>
                    </a:lnTo>
                    <a:lnTo>
                      <a:pt x="129" y="249"/>
                    </a:lnTo>
                    <a:lnTo>
                      <a:pt x="111" y="290"/>
                    </a:lnTo>
                    <a:lnTo>
                      <a:pt x="83" y="333"/>
                    </a:lnTo>
                    <a:lnTo>
                      <a:pt x="50" y="380"/>
                    </a:lnTo>
                    <a:lnTo>
                      <a:pt x="0" y="444"/>
                    </a:lnTo>
                    <a:lnTo>
                      <a:pt x="48" y="356"/>
                    </a:lnTo>
                    <a:lnTo>
                      <a:pt x="81" y="288"/>
                    </a:lnTo>
                    <a:lnTo>
                      <a:pt x="106" y="240"/>
                    </a:lnTo>
                    <a:lnTo>
                      <a:pt x="122" y="193"/>
                    </a:lnTo>
                    <a:lnTo>
                      <a:pt x="136" y="153"/>
                    </a:lnTo>
                    <a:lnTo>
                      <a:pt x="138" y="11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1" name="Freeform 88"/>
              <p:cNvSpPr>
                <a:spLocks/>
              </p:cNvSpPr>
              <p:nvPr/>
            </p:nvSpPr>
            <p:spPr bwMode="auto">
              <a:xfrm>
                <a:off x="4054" y="1621"/>
                <a:ext cx="85" cy="121"/>
              </a:xfrm>
              <a:custGeom>
                <a:avLst/>
                <a:gdLst>
                  <a:gd name="T0" fmla="*/ 3 w 169"/>
                  <a:gd name="T1" fmla="*/ 0 h 241"/>
                  <a:gd name="T2" fmla="*/ 3 w 169"/>
                  <a:gd name="T3" fmla="*/ 1 h 241"/>
                  <a:gd name="T4" fmla="*/ 2 w 169"/>
                  <a:gd name="T5" fmla="*/ 2 h 241"/>
                  <a:gd name="T6" fmla="*/ 2 w 169"/>
                  <a:gd name="T7" fmla="*/ 2 h 241"/>
                  <a:gd name="T8" fmla="*/ 2 w 169"/>
                  <a:gd name="T9" fmla="*/ 3 h 241"/>
                  <a:gd name="T10" fmla="*/ 2 w 169"/>
                  <a:gd name="T11" fmla="*/ 3 h 241"/>
                  <a:gd name="T12" fmla="*/ 1 w 169"/>
                  <a:gd name="T13" fmla="*/ 3 h 241"/>
                  <a:gd name="T14" fmla="*/ 0 w 169"/>
                  <a:gd name="T15" fmla="*/ 4 h 241"/>
                  <a:gd name="T16" fmla="*/ 1 w 169"/>
                  <a:gd name="T17" fmla="*/ 4 h 241"/>
                  <a:gd name="T18" fmla="*/ 1 w 169"/>
                  <a:gd name="T19" fmla="*/ 4 h 241"/>
                  <a:gd name="T20" fmla="*/ 2 w 169"/>
                  <a:gd name="T21" fmla="*/ 4 h 241"/>
                  <a:gd name="T22" fmla="*/ 2 w 169"/>
                  <a:gd name="T23" fmla="*/ 3 h 241"/>
                  <a:gd name="T24" fmla="*/ 2 w 169"/>
                  <a:gd name="T25" fmla="*/ 3 h 241"/>
                  <a:gd name="T26" fmla="*/ 3 w 169"/>
                  <a:gd name="T27" fmla="*/ 2 h 241"/>
                  <a:gd name="T28" fmla="*/ 3 w 169"/>
                  <a:gd name="T29" fmla="*/ 2 h 241"/>
                  <a:gd name="T30" fmla="*/ 3 w 169"/>
                  <a:gd name="T31" fmla="*/ 2 h 241"/>
                  <a:gd name="T32" fmla="*/ 3 w 169"/>
                  <a:gd name="T33" fmla="*/ 1 h 241"/>
                  <a:gd name="T34" fmla="*/ 3 w 169"/>
                  <a:gd name="T35" fmla="*/ 1 h 241"/>
                  <a:gd name="T36" fmla="*/ 3 w 169"/>
                  <a:gd name="T37" fmla="*/ 0 h 241"/>
                  <a:gd name="T38" fmla="*/ 3 w 169"/>
                  <a:gd name="T39" fmla="*/ 0 h 24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69" h="241">
                    <a:moveTo>
                      <a:pt x="142" y="0"/>
                    </a:moveTo>
                    <a:lnTo>
                      <a:pt x="137" y="39"/>
                    </a:lnTo>
                    <a:lnTo>
                      <a:pt x="127" y="70"/>
                    </a:lnTo>
                    <a:lnTo>
                      <a:pt x="117" y="97"/>
                    </a:lnTo>
                    <a:lnTo>
                      <a:pt x="102" y="129"/>
                    </a:lnTo>
                    <a:lnTo>
                      <a:pt x="79" y="160"/>
                    </a:lnTo>
                    <a:lnTo>
                      <a:pt x="53" y="188"/>
                    </a:lnTo>
                    <a:lnTo>
                      <a:pt x="0" y="239"/>
                    </a:lnTo>
                    <a:lnTo>
                      <a:pt x="30" y="241"/>
                    </a:lnTo>
                    <a:lnTo>
                      <a:pt x="53" y="230"/>
                    </a:lnTo>
                    <a:lnTo>
                      <a:pt x="77" y="212"/>
                    </a:lnTo>
                    <a:lnTo>
                      <a:pt x="102" y="178"/>
                    </a:lnTo>
                    <a:lnTo>
                      <a:pt x="125" y="152"/>
                    </a:lnTo>
                    <a:lnTo>
                      <a:pt x="137" y="125"/>
                    </a:lnTo>
                    <a:lnTo>
                      <a:pt x="156" y="100"/>
                    </a:lnTo>
                    <a:lnTo>
                      <a:pt x="163" y="72"/>
                    </a:lnTo>
                    <a:lnTo>
                      <a:pt x="167" y="34"/>
                    </a:lnTo>
                    <a:lnTo>
                      <a:pt x="169" y="7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2" name="Freeform 89"/>
              <p:cNvSpPr>
                <a:spLocks/>
              </p:cNvSpPr>
              <p:nvPr/>
            </p:nvSpPr>
            <p:spPr bwMode="auto">
              <a:xfrm>
                <a:off x="3921" y="1757"/>
                <a:ext cx="190" cy="213"/>
              </a:xfrm>
              <a:custGeom>
                <a:avLst/>
                <a:gdLst>
                  <a:gd name="T0" fmla="*/ 1 w 379"/>
                  <a:gd name="T1" fmla="*/ 1 h 427"/>
                  <a:gd name="T2" fmla="*/ 1 w 379"/>
                  <a:gd name="T3" fmla="*/ 0 h 427"/>
                  <a:gd name="T4" fmla="*/ 2 w 379"/>
                  <a:gd name="T5" fmla="*/ 0 h 427"/>
                  <a:gd name="T6" fmla="*/ 3 w 379"/>
                  <a:gd name="T7" fmla="*/ 0 h 427"/>
                  <a:gd name="T8" fmla="*/ 3 w 379"/>
                  <a:gd name="T9" fmla="*/ 0 h 427"/>
                  <a:gd name="T10" fmla="*/ 4 w 379"/>
                  <a:gd name="T11" fmla="*/ 0 h 427"/>
                  <a:gd name="T12" fmla="*/ 5 w 379"/>
                  <a:gd name="T13" fmla="*/ 0 h 427"/>
                  <a:gd name="T14" fmla="*/ 5 w 379"/>
                  <a:gd name="T15" fmla="*/ 1 h 427"/>
                  <a:gd name="T16" fmla="*/ 6 w 379"/>
                  <a:gd name="T17" fmla="*/ 1 h 427"/>
                  <a:gd name="T18" fmla="*/ 6 w 379"/>
                  <a:gd name="T19" fmla="*/ 2 h 427"/>
                  <a:gd name="T20" fmla="*/ 6 w 379"/>
                  <a:gd name="T21" fmla="*/ 3 h 427"/>
                  <a:gd name="T22" fmla="*/ 6 w 379"/>
                  <a:gd name="T23" fmla="*/ 3 h 427"/>
                  <a:gd name="T24" fmla="*/ 6 w 379"/>
                  <a:gd name="T25" fmla="*/ 4 h 427"/>
                  <a:gd name="T26" fmla="*/ 6 w 379"/>
                  <a:gd name="T27" fmla="*/ 4 h 427"/>
                  <a:gd name="T28" fmla="*/ 5 w 379"/>
                  <a:gd name="T29" fmla="*/ 5 h 427"/>
                  <a:gd name="T30" fmla="*/ 4 w 379"/>
                  <a:gd name="T31" fmla="*/ 5 h 427"/>
                  <a:gd name="T32" fmla="*/ 4 w 379"/>
                  <a:gd name="T33" fmla="*/ 6 h 427"/>
                  <a:gd name="T34" fmla="*/ 3 w 379"/>
                  <a:gd name="T35" fmla="*/ 6 h 427"/>
                  <a:gd name="T36" fmla="*/ 3 w 379"/>
                  <a:gd name="T37" fmla="*/ 6 h 427"/>
                  <a:gd name="T38" fmla="*/ 3 w 379"/>
                  <a:gd name="T39" fmla="*/ 5 h 427"/>
                  <a:gd name="T40" fmla="*/ 3 w 379"/>
                  <a:gd name="T41" fmla="*/ 4 h 427"/>
                  <a:gd name="T42" fmla="*/ 2 w 379"/>
                  <a:gd name="T43" fmla="*/ 3 h 427"/>
                  <a:gd name="T44" fmla="*/ 2 w 379"/>
                  <a:gd name="T45" fmla="*/ 3 h 427"/>
                  <a:gd name="T46" fmla="*/ 1 w 379"/>
                  <a:gd name="T47" fmla="*/ 2 h 427"/>
                  <a:gd name="T48" fmla="*/ 1 w 379"/>
                  <a:gd name="T49" fmla="*/ 2 h 427"/>
                  <a:gd name="T50" fmla="*/ 1 w 379"/>
                  <a:gd name="T51" fmla="*/ 2 h 427"/>
                  <a:gd name="T52" fmla="*/ 0 w 379"/>
                  <a:gd name="T53" fmla="*/ 1 h 427"/>
                  <a:gd name="T54" fmla="*/ 1 w 379"/>
                  <a:gd name="T55" fmla="*/ 1 h 427"/>
                  <a:gd name="T56" fmla="*/ 1 w 379"/>
                  <a:gd name="T57" fmla="*/ 2 h 427"/>
                  <a:gd name="T58" fmla="*/ 2 w 379"/>
                  <a:gd name="T59" fmla="*/ 2 h 427"/>
                  <a:gd name="T60" fmla="*/ 2 w 379"/>
                  <a:gd name="T61" fmla="*/ 2 h 427"/>
                  <a:gd name="T62" fmla="*/ 3 w 379"/>
                  <a:gd name="T63" fmla="*/ 3 h 427"/>
                  <a:gd name="T64" fmla="*/ 3 w 379"/>
                  <a:gd name="T65" fmla="*/ 4 h 427"/>
                  <a:gd name="T66" fmla="*/ 3 w 379"/>
                  <a:gd name="T67" fmla="*/ 4 h 427"/>
                  <a:gd name="T68" fmla="*/ 3 w 379"/>
                  <a:gd name="T69" fmla="*/ 5 h 427"/>
                  <a:gd name="T70" fmla="*/ 4 w 379"/>
                  <a:gd name="T71" fmla="*/ 5 h 427"/>
                  <a:gd name="T72" fmla="*/ 4 w 379"/>
                  <a:gd name="T73" fmla="*/ 5 h 427"/>
                  <a:gd name="T74" fmla="*/ 5 w 379"/>
                  <a:gd name="T75" fmla="*/ 4 h 427"/>
                  <a:gd name="T76" fmla="*/ 6 w 379"/>
                  <a:gd name="T77" fmla="*/ 4 h 427"/>
                  <a:gd name="T78" fmla="*/ 6 w 379"/>
                  <a:gd name="T79" fmla="*/ 4 h 427"/>
                  <a:gd name="T80" fmla="*/ 6 w 379"/>
                  <a:gd name="T81" fmla="*/ 3 h 427"/>
                  <a:gd name="T82" fmla="*/ 6 w 379"/>
                  <a:gd name="T83" fmla="*/ 2 h 427"/>
                  <a:gd name="T84" fmla="*/ 5 w 379"/>
                  <a:gd name="T85" fmla="*/ 1 h 427"/>
                  <a:gd name="T86" fmla="*/ 5 w 379"/>
                  <a:gd name="T87" fmla="*/ 1 h 427"/>
                  <a:gd name="T88" fmla="*/ 4 w 379"/>
                  <a:gd name="T89" fmla="*/ 0 h 427"/>
                  <a:gd name="T90" fmla="*/ 4 w 379"/>
                  <a:gd name="T91" fmla="*/ 0 h 427"/>
                  <a:gd name="T92" fmla="*/ 3 w 379"/>
                  <a:gd name="T93" fmla="*/ 0 h 427"/>
                  <a:gd name="T94" fmla="*/ 2 w 379"/>
                  <a:gd name="T95" fmla="*/ 0 h 427"/>
                  <a:gd name="T96" fmla="*/ 2 w 379"/>
                  <a:gd name="T97" fmla="*/ 1 h 427"/>
                  <a:gd name="T98" fmla="*/ 1 w 379"/>
                  <a:gd name="T99" fmla="*/ 1 h 427"/>
                  <a:gd name="T100" fmla="*/ 1 w 379"/>
                  <a:gd name="T101" fmla="*/ 1 h 427"/>
                  <a:gd name="T102" fmla="*/ 1 w 379"/>
                  <a:gd name="T103" fmla="*/ 1 h 42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79" h="427">
                    <a:moveTo>
                      <a:pt x="28" y="96"/>
                    </a:moveTo>
                    <a:lnTo>
                      <a:pt x="64" y="61"/>
                    </a:lnTo>
                    <a:lnTo>
                      <a:pt x="100" y="35"/>
                    </a:lnTo>
                    <a:lnTo>
                      <a:pt x="157" y="0"/>
                    </a:lnTo>
                    <a:lnTo>
                      <a:pt x="183" y="0"/>
                    </a:lnTo>
                    <a:lnTo>
                      <a:pt x="224" y="15"/>
                    </a:lnTo>
                    <a:lnTo>
                      <a:pt x="270" y="42"/>
                    </a:lnTo>
                    <a:lnTo>
                      <a:pt x="310" y="80"/>
                    </a:lnTo>
                    <a:lnTo>
                      <a:pt x="338" y="114"/>
                    </a:lnTo>
                    <a:lnTo>
                      <a:pt x="361" y="157"/>
                    </a:lnTo>
                    <a:lnTo>
                      <a:pt x="373" y="198"/>
                    </a:lnTo>
                    <a:lnTo>
                      <a:pt x="379" y="240"/>
                    </a:lnTo>
                    <a:lnTo>
                      <a:pt x="379" y="277"/>
                    </a:lnTo>
                    <a:lnTo>
                      <a:pt x="327" y="310"/>
                    </a:lnTo>
                    <a:lnTo>
                      <a:pt x="285" y="344"/>
                    </a:lnTo>
                    <a:lnTo>
                      <a:pt x="250" y="375"/>
                    </a:lnTo>
                    <a:lnTo>
                      <a:pt x="217" y="398"/>
                    </a:lnTo>
                    <a:lnTo>
                      <a:pt x="183" y="423"/>
                    </a:lnTo>
                    <a:lnTo>
                      <a:pt x="159" y="427"/>
                    </a:lnTo>
                    <a:lnTo>
                      <a:pt x="159" y="367"/>
                    </a:lnTo>
                    <a:lnTo>
                      <a:pt x="141" y="304"/>
                    </a:lnTo>
                    <a:lnTo>
                      <a:pt x="116" y="247"/>
                    </a:lnTo>
                    <a:lnTo>
                      <a:pt x="88" y="207"/>
                    </a:lnTo>
                    <a:lnTo>
                      <a:pt x="55" y="177"/>
                    </a:lnTo>
                    <a:lnTo>
                      <a:pt x="28" y="161"/>
                    </a:lnTo>
                    <a:lnTo>
                      <a:pt x="2" y="146"/>
                    </a:lnTo>
                    <a:lnTo>
                      <a:pt x="0" y="119"/>
                    </a:lnTo>
                    <a:lnTo>
                      <a:pt x="23" y="117"/>
                    </a:lnTo>
                    <a:lnTo>
                      <a:pt x="55" y="130"/>
                    </a:lnTo>
                    <a:lnTo>
                      <a:pt x="88" y="159"/>
                    </a:lnTo>
                    <a:lnTo>
                      <a:pt x="116" y="191"/>
                    </a:lnTo>
                    <a:lnTo>
                      <a:pt x="143" y="229"/>
                    </a:lnTo>
                    <a:lnTo>
                      <a:pt x="162" y="274"/>
                    </a:lnTo>
                    <a:lnTo>
                      <a:pt x="178" y="314"/>
                    </a:lnTo>
                    <a:lnTo>
                      <a:pt x="192" y="353"/>
                    </a:lnTo>
                    <a:lnTo>
                      <a:pt x="199" y="379"/>
                    </a:lnTo>
                    <a:lnTo>
                      <a:pt x="246" y="339"/>
                    </a:lnTo>
                    <a:lnTo>
                      <a:pt x="294" y="299"/>
                    </a:lnTo>
                    <a:lnTo>
                      <a:pt x="329" y="274"/>
                    </a:lnTo>
                    <a:lnTo>
                      <a:pt x="352" y="258"/>
                    </a:lnTo>
                    <a:lnTo>
                      <a:pt x="345" y="224"/>
                    </a:lnTo>
                    <a:lnTo>
                      <a:pt x="331" y="168"/>
                    </a:lnTo>
                    <a:lnTo>
                      <a:pt x="307" y="126"/>
                    </a:lnTo>
                    <a:lnTo>
                      <a:pt x="273" y="89"/>
                    </a:lnTo>
                    <a:lnTo>
                      <a:pt x="241" y="58"/>
                    </a:lnTo>
                    <a:lnTo>
                      <a:pt x="204" y="45"/>
                    </a:lnTo>
                    <a:lnTo>
                      <a:pt x="176" y="33"/>
                    </a:lnTo>
                    <a:lnTo>
                      <a:pt x="125" y="63"/>
                    </a:lnTo>
                    <a:lnTo>
                      <a:pt x="88" y="89"/>
                    </a:lnTo>
                    <a:lnTo>
                      <a:pt x="50" y="117"/>
                    </a:lnTo>
                    <a:lnTo>
                      <a:pt x="28" y="9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3" name="Freeform 90"/>
              <p:cNvSpPr>
                <a:spLocks/>
              </p:cNvSpPr>
              <p:nvPr/>
            </p:nvSpPr>
            <p:spPr bwMode="auto">
              <a:xfrm>
                <a:off x="4229" y="1809"/>
                <a:ext cx="21" cy="27"/>
              </a:xfrm>
              <a:custGeom>
                <a:avLst/>
                <a:gdLst>
                  <a:gd name="T0" fmla="*/ 1 w 42"/>
                  <a:gd name="T1" fmla="*/ 0 h 54"/>
                  <a:gd name="T2" fmla="*/ 0 w 42"/>
                  <a:gd name="T3" fmla="*/ 1 h 54"/>
                  <a:gd name="T4" fmla="*/ 1 w 42"/>
                  <a:gd name="T5" fmla="*/ 1 h 54"/>
                  <a:gd name="T6" fmla="*/ 1 w 42"/>
                  <a:gd name="T7" fmla="*/ 1 h 54"/>
                  <a:gd name="T8" fmla="*/ 1 w 42"/>
                  <a:gd name="T9" fmla="*/ 1 h 54"/>
                  <a:gd name="T10" fmla="*/ 1 w 42"/>
                  <a:gd name="T11" fmla="*/ 1 h 54"/>
                  <a:gd name="T12" fmla="*/ 1 w 42"/>
                  <a:gd name="T13" fmla="*/ 1 h 54"/>
                  <a:gd name="T14" fmla="*/ 1 w 42"/>
                  <a:gd name="T15" fmla="*/ 0 h 54"/>
                  <a:gd name="T16" fmla="*/ 1 w 42"/>
                  <a:gd name="T17" fmla="*/ 0 h 54"/>
                  <a:gd name="T18" fmla="*/ 1 w 42"/>
                  <a:gd name="T19" fmla="*/ 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11" y="0"/>
                    </a:moveTo>
                    <a:lnTo>
                      <a:pt x="0" y="23"/>
                    </a:lnTo>
                    <a:lnTo>
                      <a:pt x="5" y="44"/>
                    </a:lnTo>
                    <a:lnTo>
                      <a:pt x="18" y="54"/>
                    </a:lnTo>
                    <a:lnTo>
                      <a:pt x="31" y="48"/>
                    </a:lnTo>
                    <a:lnTo>
                      <a:pt x="40" y="37"/>
                    </a:lnTo>
                    <a:lnTo>
                      <a:pt x="42" y="14"/>
                    </a:lnTo>
                    <a:lnTo>
                      <a:pt x="29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4" name="Freeform 91"/>
              <p:cNvSpPr>
                <a:spLocks/>
              </p:cNvSpPr>
              <p:nvPr/>
            </p:nvSpPr>
            <p:spPr bwMode="auto">
              <a:xfrm>
                <a:off x="4222" y="1894"/>
                <a:ext cx="38" cy="44"/>
              </a:xfrm>
              <a:custGeom>
                <a:avLst/>
                <a:gdLst>
                  <a:gd name="T0" fmla="*/ 0 w 77"/>
                  <a:gd name="T1" fmla="*/ 0 h 88"/>
                  <a:gd name="T2" fmla="*/ 0 w 77"/>
                  <a:gd name="T3" fmla="*/ 1 h 88"/>
                  <a:gd name="T4" fmla="*/ 0 w 77"/>
                  <a:gd name="T5" fmla="*/ 1 h 88"/>
                  <a:gd name="T6" fmla="*/ 0 w 77"/>
                  <a:gd name="T7" fmla="*/ 1 h 88"/>
                  <a:gd name="T8" fmla="*/ 0 w 77"/>
                  <a:gd name="T9" fmla="*/ 2 h 88"/>
                  <a:gd name="T10" fmla="*/ 0 w 77"/>
                  <a:gd name="T11" fmla="*/ 2 h 88"/>
                  <a:gd name="T12" fmla="*/ 1 w 77"/>
                  <a:gd name="T13" fmla="*/ 2 h 88"/>
                  <a:gd name="T14" fmla="*/ 1 w 77"/>
                  <a:gd name="T15" fmla="*/ 1 h 88"/>
                  <a:gd name="T16" fmla="*/ 1 w 77"/>
                  <a:gd name="T17" fmla="*/ 1 h 88"/>
                  <a:gd name="T18" fmla="*/ 0 w 77"/>
                  <a:gd name="T19" fmla="*/ 1 h 88"/>
                  <a:gd name="T20" fmla="*/ 0 w 77"/>
                  <a:gd name="T21" fmla="*/ 1 h 88"/>
                  <a:gd name="T22" fmla="*/ 0 w 77"/>
                  <a:gd name="T23" fmla="*/ 1 h 88"/>
                  <a:gd name="T24" fmla="*/ 0 w 77"/>
                  <a:gd name="T25" fmla="*/ 1 h 88"/>
                  <a:gd name="T26" fmla="*/ 0 w 77"/>
                  <a:gd name="T27" fmla="*/ 1 h 88"/>
                  <a:gd name="T28" fmla="*/ 0 w 77"/>
                  <a:gd name="T29" fmla="*/ 1 h 88"/>
                  <a:gd name="T30" fmla="*/ 0 w 77"/>
                  <a:gd name="T31" fmla="*/ 0 h 88"/>
                  <a:gd name="T32" fmla="*/ 0 w 77"/>
                  <a:gd name="T33" fmla="*/ 0 h 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7" h="88">
                    <a:moveTo>
                      <a:pt x="32" y="0"/>
                    </a:moveTo>
                    <a:lnTo>
                      <a:pt x="12" y="12"/>
                    </a:lnTo>
                    <a:lnTo>
                      <a:pt x="0" y="36"/>
                    </a:lnTo>
                    <a:lnTo>
                      <a:pt x="0" y="61"/>
                    </a:lnTo>
                    <a:lnTo>
                      <a:pt x="16" y="79"/>
                    </a:lnTo>
                    <a:lnTo>
                      <a:pt x="40" y="88"/>
                    </a:lnTo>
                    <a:lnTo>
                      <a:pt x="70" y="72"/>
                    </a:lnTo>
                    <a:lnTo>
                      <a:pt x="77" y="56"/>
                    </a:lnTo>
                    <a:lnTo>
                      <a:pt x="77" y="32"/>
                    </a:lnTo>
                    <a:lnTo>
                      <a:pt x="56" y="32"/>
                    </a:lnTo>
                    <a:lnTo>
                      <a:pt x="47" y="54"/>
                    </a:lnTo>
                    <a:lnTo>
                      <a:pt x="23" y="61"/>
                    </a:lnTo>
                    <a:lnTo>
                      <a:pt x="21" y="45"/>
                    </a:lnTo>
                    <a:lnTo>
                      <a:pt x="35" y="30"/>
                    </a:lnTo>
                    <a:lnTo>
                      <a:pt x="49" y="1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5" name="Freeform 92"/>
              <p:cNvSpPr>
                <a:spLocks/>
              </p:cNvSpPr>
              <p:nvPr/>
            </p:nvSpPr>
            <p:spPr bwMode="auto">
              <a:xfrm>
                <a:off x="4323" y="1883"/>
                <a:ext cx="17" cy="22"/>
              </a:xfrm>
              <a:custGeom>
                <a:avLst/>
                <a:gdLst>
                  <a:gd name="T0" fmla="*/ 0 w 35"/>
                  <a:gd name="T1" fmla="*/ 1 h 43"/>
                  <a:gd name="T2" fmla="*/ 0 w 35"/>
                  <a:gd name="T3" fmla="*/ 0 h 43"/>
                  <a:gd name="T4" fmla="*/ 0 w 35"/>
                  <a:gd name="T5" fmla="*/ 1 h 43"/>
                  <a:gd name="T6" fmla="*/ 0 w 35"/>
                  <a:gd name="T7" fmla="*/ 1 h 43"/>
                  <a:gd name="T8" fmla="*/ 0 w 35"/>
                  <a:gd name="T9" fmla="*/ 1 h 43"/>
                  <a:gd name="T10" fmla="*/ 0 w 35"/>
                  <a:gd name="T11" fmla="*/ 1 h 43"/>
                  <a:gd name="T12" fmla="*/ 0 w 35"/>
                  <a:gd name="T13" fmla="*/ 1 h 43"/>
                  <a:gd name="T14" fmla="*/ 0 w 35"/>
                  <a:gd name="T15" fmla="*/ 1 h 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" h="43">
                    <a:moveTo>
                      <a:pt x="35" y="7"/>
                    </a:moveTo>
                    <a:lnTo>
                      <a:pt x="14" y="0"/>
                    </a:lnTo>
                    <a:lnTo>
                      <a:pt x="3" y="11"/>
                    </a:lnTo>
                    <a:lnTo>
                      <a:pt x="0" y="34"/>
                    </a:lnTo>
                    <a:lnTo>
                      <a:pt x="19" y="43"/>
                    </a:lnTo>
                    <a:lnTo>
                      <a:pt x="30" y="41"/>
                    </a:lnTo>
                    <a:lnTo>
                      <a:pt x="35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6" name="Freeform 93"/>
              <p:cNvSpPr>
                <a:spLocks/>
              </p:cNvSpPr>
              <p:nvPr/>
            </p:nvSpPr>
            <p:spPr bwMode="auto">
              <a:xfrm>
                <a:off x="4232" y="2014"/>
                <a:ext cx="22" cy="22"/>
              </a:xfrm>
              <a:custGeom>
                <a:avLst/>
                <a:gdLst>
                  <a:gd name="T0" fmla="*/ 1 w 42"/>
                  <a:gd name="T1" fmla="*/ 0 h 45"/>
                  <a:gd name="T2" fmla="*/ 1 w 42"/>
                  <a:gd name="T3" fmla="*/ 0 h 45"/>
                  <a:gd name="T4" fmla="*/ 1 w 42"/>
                  <a:gd name="T5" fmla="*/ 0 h 45"/>
                  <a:gd name="T6" fmla="*/ 1 w 42"/>
                  <a:gd name="T7" fmla="*/ 0 h 45"/>
                  <a:gd name="T8" fmla="*/ 1 w 42"/>
                  <a:gd name="T9" fmla="*/ 0 h 45"/>
                  <a:gd name="T10" fmla="*/ 1 w 42"/>
                  <a:gd name="T11" fmla="*/ 0 h 45"/>
                  <a:gd name="T12" fmla="*/ 0 w 42"/>
                  <a:gd name="T13" fmla="*/ 0 h 45"/>
                  <a:gd name="T14" fmla="*/ 1 w 42"/>
                  <a:gd name="T15" fmla="*/ 0 h 45"/>
                  <a:gd name="T16" fmla="*/ 1 w 42"/>
                  <a:gd name="T17" fmla="*/ 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2" h="45">
                    <a:moveTo>
                      <a:pt x="11" y="45"/>
                    </a:moveTo>
                    <a:lnTo>
                      <a:pt x="38" y="38"/>
                    </a:lnTo>
                    <a:lnTo>
                      <a:pt x="42" y="24"/>
                    </a:lnTo>
                    <a:lnTo>
                      <a:pt x="31" y="4"/>
                    </a:lnTo>
                    <a:lnTo>
                      <a:pt x="11" y="0"/>
                    </a:lnTo>
                    <a:lnTo>
                      <a:pt x="2" y="15"/>
                    </a:lnTo>
                    <a:lnTo>
                      <a:pt x="0" y="29"/>
                    </a:lnTo>
                    <a:lnTo>
                      <a:pt x="11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7" name="Freeform 94"/>
              <p:cNvSpPr>
                <a:spLocks/>
              </p:cNvSpPr>
              <p:nvPr/>
            </p:nvSpPr>
            <p:spPr bwMode="auto">
              <a:xfrm>
                <a:off x="4144" y="1934"/>
                <a:ext cx="23" cy="24"/>
              </a:xfrm>
              <a:custGeom>
                <a:avLst/>
                <a:gdLst>
                  <a:gd name="T0" fmla="*/ 1 w 44"/>
                  <a:gd name="T1" fmla="*/ 1 h 47"/>
                  <a:gd name="T2" fmla="*/ 1 w 44"/>
                  <a:gd name="T3" fmla="*/ 1 h 47"/>
                  <a:gd name="T4" fmla="*/ 1 w 44"/>
                  <a:gd name="T5" fmla="*/ 1 h 47"/>
                  <a:gd name="T6" fmla="*/ 1 w 44"/>
                  <a:gd name="T7" fmla="*/ 1 h 47"/>
                  <a:gd name="T8" fmla="*/ 1 w 44"/>
                  <a:gd name="T9" fmla="*/ 0 h 47"/>
                  <a:gd name="T10" fmla="*/ 1 w 44"/>
                  <a:gd name="T11" fmla="*/ 1 h 47"/>
                  <a:gd name="T12" fmla="*/ 0 w 44"/>
                  <a:gd name="T13" fmla="*/ 1 h 47"/>
                  <a:gd name="T14" fmla="*/ 1 w 44"/>
                  <a:gd name="T15" fmla="*/ 1 h 47"/>
                  <a:gd name="T16" fmla="*/ 1 w 44"/>
                  <a:gd name="T17" fmla="*/ 1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4" h="47">
                    <a:moveTo>
                      <a:pt x="7" y="43"/>
                    </a:moveTo>
                    <a:lnTo>
                      <a:pt x="27" y="47"/>
                    </a:lnTo>
                    <a:lnTo>
                      <a:pt x="44" y="29"/>
                    </a:lnTo>
                    <a:lnTo>
                      <a:pt x="42" y="5"/>
                    </a:lnTo>
                    <a:lnTo>
                      <a:pt x="30" y="0"/>
                    </a:lnTo>
                    <a:lnTo>
                      <a:pt x="7" y="12"/>
                    </a:lnTo>
                    <a:lnTo>
                      <a:pt x="0" y="27"/>
                    </a:lnTo>
                    <a:lnTo>
                      <a:pt x="7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8" name="Freeform 95"/>
              <p:cNvSpPr>
                <a:spLocks/>
              </p:cNvSpPr>
              <p:nvPr/>
            </p:nvSpPr>
            <p:spPr bwMode="auto">
              <a:xfrm>
                <a:off x="4268" y="1860"/>
                <a:ext cx="49" cy="93"/>
              </a:xfrm>
              <a:custGeom>
                <a:avLst/>
                <a:gdLst>
                  <a:gd name="T0" fmla="*/ 1 w 97"/>
                  <a:gd name="T1" fmla="*/ 1 h 186"/>
                  <a:gd name="T2" fmla="*/ 1 w 97"/>
                  <a:gd name="T3" fmla="*/ 1 h 186"/>
                  <a:gd name="T4" fmla="*/ 1 w 97"/>
                  <a:gd name="T5" fmla="*/ 1 h 186"/>
                  <a:gd name="T6" fmla="*/ 2 w 97"/>
                  <a:gd name="T7" fmla="*/ 2 h 186"/>
                  <a:gd name="T8" fmla="*/ 2 w 97"/>
                  <a:gd name="T9" fmla="*/ 2 h 186"/>
                  <a:gd name="T10" fmla="*/ 2 w 97"/>
                  <a:gd name="T11" fmla="*/ 2 h 186"/>
                  <a:gd name="T12" fmla="*/ 1 w 97"/>
                  <a:gd name="T13" fmla="*/ 3 h 186"/>
                  <a:gd name="T14" fmla="*/ 1 w 97"/>
                  <a:gd name="T15" fmla="*/ 3 h 186"/>
                  <a:gd name="T16" fmla="*/ 1 w 97"/>
                  <a:gd name="T17" fmla="*/ 3 h 186"/>
                  <a:gd name="T18" fmla="*/ 2 w 97"/>
                  <a:gd name="T19" fmla="*/ 3 h 186"/>
                  <a:gd name="T20" fmla="*/ 2 w 97"/>
                  <a:gd name="T21" fmla="*/ 3 h 186"/>
                  <a:gd name="T22" fmla="*/ 2 w 97"/>
                  <a:gd name="T23" fmla="*/ 2 h 186"/>
                  <a:gd name="T24" fmla="*/ 2 w 97"/>
                  <a:gd name="T25" fmla="*/ 2 h 186"/>
                  <a:gd name="T26" fmla="*/ 2 w 97"/>
                  <a:gd name="T27" fmla="*/ 1 h 186"/>
                  <a:gd name="T28" fmla="*/ 2 w 97"/>
                  <a:gd name="T29" fmla="*/ 1 h 186"/>
                  <a:gd name="T30" fmla="*/ 1 w 97"/>
                  <a:gd name="T31" fmla="*/ 1 h 186"/>
                  <a:gd name="T32" fmla="*/ 0 w 97"/>
                  <a:gd name="T33" fmla="*/ 0 h 186"/>
                  <a:gd name="T34" fmla="*/ 1 w 97"/>
                  <a:gd name="T35" fmla="*/ 1 h 186"/>
                  <a:gd name="T36" fmla="*/ 1 w 97"/>
                  <a:gd name="T37" fmla="*/ 1 h 18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7" h="186">
                    <a:moveTo>
                      <a:pt x="9" y="19"/>
                    </a:moveTo>
                    <a:lnTo>
                      <a:pt x="38" y="33"/>
                    </a:lnTo>
                    <a:lnTo>
                      <a:pt x="58" y="56"/>
                    </a:lnTo>
                    <a:lnTo>
                      <a:pt x="67" y="81"/>
                    </a:lnTo>
                    <a:lnTo>
                      <a:pt x="72" y="103"/>
                    </a:lnTo>
                    <a:lnTo>
                      <a:pt x="67" y="121"/>
                    </a:lnTo>
                    <a:lnTo>
                      <a:pt x="58" y="146"/>
                    </a:lnTo>
                    <a:lnTo>
                      <a:pt x="42" y="177"/>
                    </a:lnTo>
                    <a:lnTo>
                      <a:pt x="44" y="186"/>
                    </a:lnTo>
                    <a:lnTo>
                      <a:pt x="67" y="162"/>
                    </a:lnTo>
                    <a:lnTo>
                      <a:pt x="83" y="135"/>
                    </a:lnTo>
                    <a:lnTo>
                      <a:pt x="97" y="112"/>
                    </a:lnTo>
                    <a:lnTo>
                      <a:pt x="95" y="79"/>
                    </a:lnTo>
                    <a:lnTo>
                      <a:pt x="83" y="47"/>
                    </a:lnTo>
                    <a:lnTo>
                      <a:pt x="65" y="22"/>
                    </a:lnTo>
                    <a:lnTo>
                      <a:pt x="44" y="7"/>
                    </a:lnTo>
                    <a:lnTo>
                      <a:pt x="0" y="0"/>
                    </a:ln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79" name="Freeform 96"/>
              <p:cNvSpPr>
                <a:spLocks/>
              </p:cNvSpPr>
              <p:nvPr/>
            </p:nvSpPr>
            <p:spPr bwMode="auto">
              <a:xfrm>
                <a:off x="4180" y="1844"/>
                <a:ext cx="131" cy="143"/>
              </a:xfrm>
              <a:custGeom>
                <a:avLst/>
                <a:gdLst>
                  <a:gd name="T0" fmla="*/ 2 w 262"/>
                  <a:gd name="T1" fmla="*/ 0 h 286"/>
                  <a:gd name="T2" fmla="*/ 2 w 262"/>
                  <a:gd name="T3" fmla="*/ 1 h 286"/>
                  <a:gd name="T4" fmla="*/ 1 w 262"/>
                  <a:gd name="T5" fmla="*/ 1 h 286"/>
                  <a:gd name="T6" fmla="*/ 1 w 262"/>
                  <a:gd name="T7" fmla="*/ 2 h 286"/>
                  <a:gd name="T8" fmla="*/ 1 w 262"/>
                  <a:gd name="T9" fmla="*/ 2 h 286"/>
                  <a:gd name="T10" fmla="*/ 1 w 262"/>
                  <a:gd name="T11" fmla="*/ 2 h 286"/>
                  <a:gd name="T12" fmla="*/ 0 w 262"/>
                  <a:gd name="T13" fmla="*/ 3 h 286"/>
                  <a:gd name="T14" fmla="*/ 0 w 262"/>
                  <a:gd name="T15" fmla="*/ 3 h 286"/>
                  <a:gd name="T16" fmla="*/ 1 w 262"/>
                  <a:gd name="T17" fmla="*/ 4 h 286"/>
                  <a:gd name="T18" fmla="*/ 1 w 262"/>
                  <a:gd name="T19" fmla="*/ 4 h 286"/>
                  <a:gd name="T20" fmla="*/ 2 w 262"/>
                  <a:gd name="T21" fmla="*/ 5 h 286"/>
                  <a:gd name="T22" fmla="*/ 2 w 262"/>
                  <a:gd name="T23" fmla="*/ 5 h 286"/>
                  <a:gd name="T24" fmla="*/ 3 w 262"/>
                  <a:gd name="T25" fmla="*/ 5 h 286"/>
                  <a:gd name="T26" fmla="*/ 3 w 262"/>
                  <a:gd name="T27" fmla="*/ 5 h 286"/>
                  <a:gd name="T28" fmla="*/ 4 w 262"/>
                  <a:gd name="T29" fmla="*/ 4 h 286"/>
                  <a:gd name="T30" fmla="*/ 4 w 262"/>
                  <a:gd name="T31" fmla="*/ 4 h 286"/>
                  <a:gd name="T32" fmla="*/ 5 w 262"/>
                  <a:gd name="T33" fmla="*/ 3 h 286"/>
                  <a:gd name="T34" fmla="*/ 4 w 262"/>
                  <a:gd name="T35" fmla="*/ 4 h 286"/>
                  <a:gd name="T36" fmla="*/ 4 w 262"/>
                  <a:gd name="T37" fmla="*/ 4 h 286"/>
                  <a:gd name="T38" fmla="*/ 3 w 262"/>
                  <a:gd name="T39" fmla="*/ 5 h 286"/>
                  <a:gd name="T40" fmla="*/ 3 w 262"/>
                  <a:gd name="T41" fmla="*/ 5 h 286"/>
                  <a:gd name="T42" fmla="*/ 2 w 262"/>
                  <a:gd name="T43" fmla="*/ 5 h 286"/>
                  <a:gd name="T44" fmla="*/ 2 w 262"/>
                  <a:gd name="T45" fmla="*/ 5 h 286"/>
                  <a:gd name="T46" fmla="*/ 2 w 262"/>
                  <a:gd name="T47" fmla="*/ 4 h 286"/>
                  <a:gd name="T48" fmla="*/ 1 w 262"/>
                  <a:gd name="T49" fmla="*/ 4 h 286"/>
                  <a:gd name="T50" fmla="*/ 1 w 262"/>
                  <a:gd name="T51" fmla="*/ 4 h 286"/>
                  <a:gd name="T52" fmla="*/ 1 w 262"/>
                  <a:gd name="T53" fmla="*/ 3 h 286"/>
                  <a:gd name="T54" fmla="*/ 1 w 262"/>
                  <a:gd name="T55" fmla="*/ 3 h 286"/>
                  <a:gd name="T56" fmla="*/ 1 w 262"/>
                  <a:gd name="T57" fmla="*/ 2 h 286"/>
                  <a:gd name="T58" fmla="*/ 2 w 262"/>
                  <a:gd name="T59" fmla="*/ 2 h 286"/>
                  <a:gd name="T60" fmla="*/ 2 w 262"/>
                  <a:gd name="T61" fmla="*/ 1 h 286"/>
                  <a:gd name="T62" fmla="*/ 2 w 262"/>
                  <a:gd name="T63" fmla="*/ 1 h 286"/>
                  <a:gd name="T64" fmla="*/ 3 w 262"/>
                  <a:gd name="T65" fmla="*/ 1 h 286"/>
                  <a:gd name="T66" fmla="*/ 3 w 262"/>
                  <a:gd name="T67" fmla="*/ 1 h 286"/>
                  <a:gd name="T68" fmla="*/ 2 w 262"/>
                  <a:gd name="T69" fmla="*/ 0 h 286"/>
                  <a:gd name="T70" fmla="*/ 2 w 262"/>
                  <a:gd name="T71" fmla="*/ 0 h 28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62" h="286">
                    <a:moveTo>
                      <a:pt x="126" y="0"/>
                    </a:moveTo>
                    <a:lnTo>
                      <a:pt x="74" y="18"/>
                    </a:lnTo>
                    <a:lnTo>
                      <a:pt x="41" y="49"/>
                    </a:lnTo>
                    <a:lnTo>
                      <a:pt x="23" y="72"/>
                    </a:lnTo>
                    <a:lnTo>
                      <a:pt x="9" y="104"/>
                    </a:lnTo>
                    <a:lnTo>
                      <a:pt x="2" y="128"/>
                    </a:lnTo>
                    <a:lnTo>
                      <a:pt x="0" y="153"/>
                    </a:lnTo>
                    <a:lnTo>
                      <a:pt x="0" y="183"/>
                    </a:lnTo>
                    <a:lnTo>
                      <a:pt x="11" y="209"/>
                    </a:lnTo>
                    <a:lnTo>
                      <a:pt x="32" y="236"/>
                    </a:lnTo>
                    <a:lnTo>
                      <a:pt x="65" y="275"/>
                    </a:lnTo>
                    <a:lnTo>
                      <a:pt x="111" y="286"/>
                    </a:lnTo>
                    <a:lnTo>
                      <a:pt x="139" y="283"/>
                    </a:lnTo>
                    <a:lnTo>
                      <a:pt x="171" y="271"/>
                    </a:lnTo>
                    <a:lnTo>
                      <a:pt x="220" y="243"/>
                    </a:lnTo>
                    <a:lnTo>
                      <a:pt x="243" y="225"/>
                    </a:lnTo>
                    <a:lnTo>
                      <a:pt x="262" y="190"/>
                    </a:lnTo>
                    <a:lnTo>
                      <a:pt x="234" y="218"/>
                    </a:lnTo>
                    <a:lnTo>
                      <a:pt x="214" y="234"/>
                    </a:lnTo>
                    <a:lnTo>
                      <a:pt x="160" y="262"/>
                    </a:lnTo>
                    <a:lnTo>
                      <a:pt x="139" y="266"/>
                    </a:lnTo>
                    <a:lnTo>
                      <a:pt x="108" y="271"/>
                    </a:lnTo>
                    <a:lnTo>
                      <a:pt x="81" y="264"/>
                    </a:lnTo>
                    <a:lnTo>
                      <a:pt x="65" y="250"/>
                    </a:lnTo>
                    <a:lnTo>
                      <a:pt x="47" y="227"/>
                    </a:lnTo>
                    <a:lnTo>
                      <a:pt x="32" y="194"/>
                    </a:lnTo>
                    <a:lnTo>
                      <a:pt x="27" y="169"/>
                    </a:lnTo>
                    <a:lnTo>
                      <a:pt x="32" y="135"/>
                    </a:lnTo>
                    <a:lnTo>
                      <a:pt x="49" y="97"/>
                    </a:lnTo>
                    <a:lnTo>
                      <a:pt x="65" y="72"/>
                    </a:lnTo>
                    <a:lnTo>
                      <a:pt x="88" y="51"/>
                    </a:lnTo>
                    <a:lnTo>
                      <a:pt x="121" y="32"/>
                    </a:lnTo>
                    <a:lnTo>
                      <a:pt x="146" y="23"/>
                    </a:lnTo>
                    <a:lnTo>
                      <a:pt x="153" y="2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0" name="Freeform 97"/>
              <p:cNvSpPr>
                <a:spLocks/>
              </p:cNvSpPr>
              <p:nvPr/>
            </p:nvSpPr>
            <p:spPr bwMode="auto">
              <a:xfrm>
                <a:off x="4084" y="1651"/>
                <a:ext cx="238" cy="100"/>
              </a:xfrm>
              <a:custGeom>
                <a:avLst/>
                <a:gdLst>
                  <a:gd name="T0" fmla="*/ 0 w 475"/>
                  <a:gd name="T1" fmla="*/ 3 h 199"/>
                  <a:gd name="T2" fmla="*/ 1 w 475"/>
                  <a:gd name="T3" fmla="*/ 3 h 199"/>
                  <a:gd name="T4" fmla="*/ 2 w 475"/>
                  <a:gd name="T5" fmla="*/ 3 h 199"/>
                  <a:gd name="T6" fmla="*/ 3 w 475"/>
                  <a:gd name="T7" fmla="*/ 3 h 199"/>
                  <a:gd name="T8" fmla="*/ 4 w 475"/>
                  <a:gd name="T9" fmla="*/ 3 h 199"/>
                  <a:gd name="T10" fmla="*/ 5 w 475"/>
                  <a:gd name="T11" fmla="*/ 2 h 199"/>
                  <a:gd name="T12" fmla="*/ 5 w 475"/>
                  <a:gd name="T13" fmla="*/ 2 h 199"/>
                  <a:gd name="T14" fmla="*/ 6 w 475"/>
                  <a:gd name="T15" fmla="*/ 2 h 199"/>
                  <a:gd name="T16" fmla="*/ 7 w 475"/>
                  <a:gd name="T17" fmla="*/ 1 h 199"/>
                  <a:gd name="T18" fmla="*/ 7 w 475"/>
                  <a:gd name="T19" fmla="*/ 1 h 199"/>
                  <a:gd name="T20" fmla="*/ 8 w 475"/>
                  <a:gd name="T21" fmla="*/ 0 h 199"/>
                  <a:gd name="T22" fmla="*/ 8 w 475"/>
                  <a:gd name="T23" fmla="*/ 1 h 199"/>
                  <a:gd name="T24" fmla="*/ 7 w 475"/>
                  <a:gd name="T25" fmla="*/ 1 h 199"/>
                  <a:gd name="T26" fmla="*/ 7 w 475"/>
                  <a:gd name="T27" fmla="*/ 2 h 199"/>
                  <a:gd name="T28" fmla="*/ 6 w 475"/>
                  <a:gd name="T29" fmla="*/ 2 h 199"/>
                  <a:gd name="T30" fmla="*/ 5 w 475"/>
                  <a:gd name="T31" fmla="*/ 3 h 199"/>
                  <a:gd name="T32" fmla="*/ 5 w 475"/>
                  <a:gd name="T33" fmla="*/ 3 h 199"/>
                  <a:gd name="T34" fmla="*/ 4 w 475"/>
                  <a:gd name="T35" fmla="*/ 3 h 199"/>
                  <a:gd name="T36" fmla="*/ 3 w 475"/>
                  <a:gd name="T37" fmla="*/ 3 h 199"/>
                  <a:gd name="T38" fmla="*/ 2 w 475"/>
                  <a:gd name="T39" fmla="*/ 4 h 199"/>
                  <a:gd name="T40" fmla="*/ 1 w 475"/>
                  <a:gd name="T41" fmla="*/ 4 h 199"/>
                  <a:gd name="T42" fmla="*/ 0 w 475"/>
                  <a:gd name="T43" fmla="*/ 3 h 199"/>
                  <a:gd name="T44" fmla="*/ 0 w 475"/>
                  <a:gd name="T45" fmla="*/ 3 h 199"/>
                  <a:gd name="T46" fmla="*/ 0 w 475"/>
                  <a:gd name="T47" fmla="*/ 3 h 19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5" h="199">
                    <a:moveTo>
                      <a:pt x="0" y="167"/>
                    </a:moveTo>
                    <a:lnTo>
                      <a:pt x="64" y="169"/>
                    </a:lnTo>
                    <a:lnTo>
                      <a:pt x="115" y="161"/>
                    </a:lnTo>
                    <a:lnTo>
                      <a:pt x="171" y="153"/>
                    </a:lnTo>
                    <a:lnTo>
                      <a:pt x="219" y="136"/>
                    </a:lnTo>
                    <a:lnTo>
                      <a:pt x="262" y="120"/>
                    </a:lnTo>
                    <a:lnTo>
                      <a:pt x="310" y="101"/>
                    </a:lnTo>
                    <a:lnTo>
                      <a:pt x="359" y="79"/>
                    </a:lnTo>
                    <a:lnTo>
                      <a:pt x="398" y="52"/>
                    </a:lnTo>
                    <a:lnTo>
                      <a:pt x="431" y="16"/>
                    </a:lnTo>
                    <a:lnTo>
                      <a:pt x="475" y="0"/>
                    </a:lnTo>
                    <a:lnTo>
                      <a:pt x="463" y="41"/>
                    </a:lnTo>
                    <a:lnTo>
                      <a:pt x="442" y="64"/>
                    </a:lnTo>
                    <a:lnTo>
                      <a:pt x="406" y="95"/>
                    </a:lnTo>
                    <a:lnTo>
                      <a:pt x="359" y="117"/>
                    </a:lnTo>
                    <a:lnTo>
                      <a:pt x="315" y="145"/>
                    </a:lnTo>
                    <a:lnTo>
                      <a:pt x="266" y="162"/>
                    </a:lnTo>
                    <a:lnTo>
                      <a:pt x="210" y="178"/>
                    </a:lnTo>
                    <a:lnTo>
                      <a:pt x="140" y="192"/>
                    </a:lnTo>
                    <a:lnTo>
                      <a:pt x="81" y="199"/>
                    </a:lnTo>
                    <a:lnTo>
                      <a:pt x="18" y="199"/>
                    </a:lnTo>
                    <a:lnTo>
                      <a:pt x="0" y="189"/>
                    </a:lnTo>
                    <a:lnTo>
                      <a:pt x="0" y="1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1" name="Freeform 98"/>
              <p:cNvSpPr>
                <a:spLocks/>
              </p:cNvSpPr>
              <p:nvPr/>
            </p:nvSpPr>
            <p:spPr bwMode="auto">
              <a:xfrm>
                <a:off x="3611" y="2022"/>
                <a:ext cx="195" cy="116"/>
              </a:xfrm>
              <a:custGeom>
                <a:avLst/>
                <a:gdLst>
                  <a:gd name="T0" fmla="*/ 0 w 389"/>
                  <a:gd name="T1" fmla="*/ 1 h 232"/>
                  <a:gd name="T2" fmla="*/ 1 w 389"/>
                  <a:gd name="T3" fmla="*/ 1 h 232"/>
                  <a:gd name="T4" fmla="*/ 1 w 389"/>
                  <a:gd name="T5" fmla="*/ 1 h 232"/>
                  <a:gd name="T6" fmla="*/ 2 w 389"/>
                  <a:gd name="T7" fmla="*/ 0 h 232"/>
                  <a:gd name="T8" fmla="*/ 2 w 389"/>
                  <a:gd name="T9" fmla="*/ 1 h 232"/>
                  <a:gd name="T10" fmla="*/ 3 w 389"/>
                  <a:gd name="T11" fmla="*/ 1 h 232"/>
                  <a:gd name="T12" fmla="*/ 3 w 389"/>
                  <a:gd name="T13" fmla="*/ 1 h 232"/>
                  <a:gd name="T14" fmla="*/ 4 w 389"/>
                  <a:gd name="T15" fmla="*/ 1 h 232"/>
                  <a:gd name="T16" fmla="*/ 4 w 389"/>
                  <a:gd name="T17" fmla="*/ 2 h 232"/>
                  <a:gd name="T18" fmla="*/ 5 w 389"/>
                  <a:gd name="T19" fmla="*/ 2 h 232"/>
                  <a:gd name="T20" fmla="*/ 5 w 389"/>
                  <a:gd name="T21" fmla="*/ 2 h 232"/>
                  <a:gd name="T22" fmla="*/ 6 w 389"/>
                  <a:gd name="T23" fmla="*/ 2 h 232"/>
                  <a:gd name="T24" fmla="*/ 7 w 389"/>
                  <a:gd name="T25" fmla="*/ 2 h 232"/>
                  <a:gd name="T26" fmla="*/ 7 w 389"/>
                  <a:gd name="T27" fmla="*/ 2 h 232"/>
                  <a:gd name="T28" fmla="*/ 6 w 389"/>
                  <a:gd name="T29" fmla="*/ 3 h 232"/>
                  <a:gd name="T30" fmla="*/ 6 w 389"/>
                  <a:gd name="T31" fmla="*/ 3 h 232"/>
                  <a:gd name="T32" fmla="*/ 5 w 389"/>
                  <a:gd name="T33" fmla="*/ 3 h 232"/>
                  <a:gd name="T34" fmla="*/ 5 w 389"/>
                  <a:gd name="T35" fmla="*/ 4 h 232"/>
                  <a:gd name="T36" fmla="*/ 4 w 389"/>
                  <a:gd name="T37" fmla="*/ 4 h 232"/>
                  <a:gd name="T38" fmla="*/ 4 w 389"/>
                  <a:gd name="T39" fmla="*/ 4 h 232"/>
                  <a:gd name="T40" fmla="*/ 4 w 389"/>
                  <a:gd name="T41" fmla="*/ 4 h 232"/>
                  <a:gd name="T42" fmla="*/ 5 w 389"/>
                  <a:gd name="T43" fmla="*/ 3 h 232"/>
                  <a:gd name="T44" fmla="*/ 5 w 389"/>
                  <a:gd name="T45" fmla="*/ 3 h 232"/>
                  <a:gd name="T46" fmla="*/ 6 w 389"/>
                  <a:gd name="T47" fmla="*/ 2 h 232"/>
                  <a:gd name="T48" fmla="*/ 5 w 389"/>
                  <a:gd name="T49" fmla="*/ 2 h 232"/>
                  <a:gd name="T50" fmla="*/ 4 w 389"/>
                  <a:gd name="T51" fmla="*/ 2 h 232"/>
                  <a:gd name="T52" fmla="*/ 4 w 389"/>
                  <a:gd name="T53" fmla="*/ 2 h 232"/>
                  <a:gd name="T54" fmla="*/ 3 w 389"/>
                  <a:gd name="T55" fmla="*/ 2 h 232"/>
                  <a:gd name="T56" fmla="*/ 3 w 389"/>
                  <a:gd name="T57" fmla="*/ 1 h 232"/>
                  <a:gd name="T58" fmla="*/ 2 w 389"/>
                  <a:gd name="T59" fmla="*/ 1 h 232"/>
                  <a:gd name="T60" fmla="*/ 2 w 389"/>
                  <a:gd name="T61" fmla="*/ 1 h 232"/>
                  <a:gd name="T62" fmla="*/ 2 w 389"/>
                  <a:gd name="T63" fmla="*/ 1 h 232"/>
                  <a:gd name="T64" fmla="*/ 1 w 389"/>
                  <a:gd name="T65" fmla="*/ 1 h 232"/>
                  <a:gd name="T66" fmla="*/ 1 w 389"/>
                  <a:gd name="T67" fmla="*/ 1 h 232"/>
                  <a:gd name="T68" fmla="*/ 0 w 389"/>
                  <a:gd name="T69" fmla="*/ 1 h 232"/>
                  <a:gd name="T70" fmla="*/ 0 w 389"/>
                  <a:gd name="T71" fmla="*/ 1 h 23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89" h="232">
                    <a:moveTo>
                      <a:pt x="0" y="44"/>
                    </a:moveTo>
                    <a:lnTo>
                      <a:pt x="30" y="32"/>
                    </a:lnTo>
                    <a:lnTo>
                      <a:pt x="56" y="7"/>
                    </a:lnTo>
                    <a:lnTo>
                      <a:pt x="81" y="0"/>
                    </a:lnTo>
                    <a:lnTo>
                      <a:pt x="106" y="5"/>
                    </a:lnTo>
                    <a:lnTo>
                      <a:pt x="135" y="14"/>
                    </a:lnTo>
                    <a:lnTo>
                      <a:pt x="167" y="37"/>
                    </a:lnTo>
                    <a:lnTo>
                      <a:pt x="196" y="55"/>
                    </a:lnTo>
                    <a:lnTo>
                      <a:pt x="232" y="71"/>
                    </a:lnTo>
                    <a:lnTo>
                      <a:pt x="275" y="86"/>
                    </a:lnTo>
                    <a:lnTo>
                      <a:pt x="308" y="91"/>
                    </a:lnTo>
                    <a:lnTo>
                      <a:pt x="359" y="86"/>
                    </a:lnTo>
                    <a:lnTo>
                      <a:pt x="389" y="84"/>
                    </a:lnTo>
                    <a:lnTo>
                      <a:pt x="385" y="102"/>
                    </a:lnTo>
                    <a:lnTo>
                      <a:pt x="361" y="132"/>
                    </a:lnTo>
                    <a:lnTo>
                      <a:pt x="327" y="160"/>
                    </a:lnTo>
                    <a:lnTo>
                      <a:pt x="292" y="188"/>
                    </a:lnTo>
                    <a:lnTo>
                      <a:pt x="266" y="215"/>
                    </a:lnTo>
                    <a:lnTo>
                      <a:pt x="250" y="232"/>
                    </a:lnTo>
                    <a:lnTo>
                      <a:pt x="236" y="224"/>
                    </a:lnTo>
                    <a:lnTo>
                      <a:pt x="241" y="199"/>
                    </a:lnTo>
                    <a:lnTo>
                      <a:pt x="264" y="174"/>
                    </a:lnTo>
                    <a:lnTo>
                      <a:pt x="301" y="144"/>
                    </a:lnTo>
                    <a:lnTo>
                      <a:pt x="324" y="118"/>
                    </a:lnTo>
                    <a:lnTo>
                      <a:pt x="282" y="116"/>
                    </a:lnTo>
                    <a:lnTo>
                      <a:pt x="241" y="111"/>
                    </a:lnTo>
                    <a:lnTo>
                      <a:pt x="209" y="102"/>
                    </a:lnTo>
                    <a:lnTo>
                      <a:pt x="178" y="86"/>
                    </a:lnTo>
                    <a:lnTo>
                      <a:pt x="144" y="62"/>
                    </a:lnTo>
                    <a:lnTo>
                      <a:pt x="115" y="46"/>
                    </a:lnTo>
                    <a:lnTo>
                      <a:pt x="92" y="39"/>
                    </a:lnTo>
                    <a:lnTo>
                      <a:pt x="67" y="37"/>
                    </a:lnTo>
                    <a:lnTo>
                      <a:pt x="36" y="53"/>
                    </a:lnTo>
                    <a:lnTo>
                      <a:pt x="18" y="57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2" name="Freeform 99"/>
              <p:cNvSpPr>
                <a:spLocks/>
              </p:cNvSpPr>
              <p:nvPr/>
            </p:nvSpPr>
            <p:spPr bwMode="auto">
              <a:xfrm>
                <a:off x="3602" y="2077"/>
                <a:ext cx="127" cy="58"/>
              </a:xfrm>
              <a:custGeom>
                <a:avLst/>
                <a:gdLst>
                  <a:gd name="T0" fmla="*/ 1 w 252"/>
                  <a:gd name="T1" fmla="*/ 0 h 117"/>
                  <a:gd name="T2" fmla="*/ 1 w 252"/>
                  <a:gd name="T3" fmla="*/ 0 h 117"/>
                  <a:gd name="T4" fmla="*/ 2 w 252"/>
                  <a:gd name="T5" fmla="*/ 0 h 117"/>
                  <a:gd name="T6" fmla="*/ 3 w 252"/>
                  <a:gd name="T7" fmla="*/ 1 h 117"/>
                  <a:gd name="T8" fmla="*/ 3 w 252"/>
                  <a:gd name="T9" fmla="*/ 1 h 117"/>
                  <a:gd name="T10" fmla="*/ 4 w 252"/>
                  <a:gd name="T11" fmla="*/ 1 h 117"/>
                  <a:gd name="T12" fmla="*/ 4 w 252"/>
                  <a:gd name="T13" fmla="*/ 1 h 117"/>
                  <a:gd name="T14" fmla="*/ 4 w 252"/>
                  <a:gd name="T15" fmla="*/ 1 h 117"/>
                  <a:gd name="T16" fmla="*/ 3 w 252"/>
                  <a:gd name="T17" fmla="*/ 1 h 117"/>
                  <a:gd name="T18" fmla="*/ 3 w 252"/>
                  <a:gd name="T19" fmla="*/ 1 h 117"/>
                  <a:gd name="T20" fmla="*/ 2 w 252"/>
                  <a:gd name="T21" fmla="*/ 1 h 117"/>
                  <a:gd name="T22" fmla="*/ 1 w 252"/>
                  <a:gd name="T23" fmla="*/ 1 h 117"/>
                  <a:gd name="T24" fmla="*/ 1 w 252"/>
                  <a:gd name="T25" fmla="*/ 0 h 117"/>
                  <a:gd name="T26" fmla="*/ 0 w 252"/>
                  <a:gd name="T27" fmla="*/ 0 h 117"/>
                  <a:gd name="T28" fmla="*/ 0 w 252"/>
                  <a:gd name="T29" fmla="*/ 0 h 117"/>
                  <a:gd name="T30" fmla="*/ 1 w 252"/>
                  <a:gd name="T31" fmla="*/ 0 h 117"/>
                  <a:gd name="T32" fmla="*/ 1 w 252"/>
                  <a:gd name="T33" fmla="*/ 0 h 1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2" h="117">
                    <a:moveTo>
                      <a:pt x="11" y="0"/>
                    </a:moveTo>
                    <a:lnTo>
                      <a:pt x="50" y="28"/>
                    </a:lnTo>
                    <a:lnTo>
                      <a:pt x="88" y="56"/>
                    </a:lnTo>
                    <a:lnTo>
                      <a:pt x="129" y="74"/>
                    </a:lnTo>
                    <a:lnTo>
                      <a:pt x="176" y="88"/>
                    </a:lnTo>
                    <a:lnTo>
                      <a:pt x="225" y="93"/>
                    </a:lnTo>
                    <a:lnTo>
                      <a:pt x="252" y="95"/>
                    </a:lnTo>
                    <a:lnTo>
                      <a:pt x="236" y="113"/>
                    </a:lnTo>
                    <a:lnTo>
                      <a:pt x="180" y="117"/>
                    </a:lnTo>
                    <a:lnTo>
                      <a:pt x="131" y="110"/>
                    </a:lnTo>
                    <a:lnTo>
                      <a:pt x="97" y="93"/>
                    </a:lnTo>
                    <a:lnTo>
                      <a:pt x="60" y="74"/>
                    </a:lnTo>
                    <a:lnTo>
                      <a:pt x="29" y="54"/>
                    </a:lnTo>
                    <a:lnTo>
                      <a:pt x="0" y="18"/>
                    </a:lnTo>
                    <a:lnTo>
                      <a:pt x="0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3" name="Freeform 100"/>
              <p:cNvSpPr>
                <a:spLocks/>
              </p:cNvSpPr>
              <p:nvPr/>
            </p:nvSpPr>
            <p:spPr bwMode="auto">
              <a:xfrm>
                <a:off x="3798" y="2018"/>
                <a:ext cx="257" cy="195"/>
              </a:xfrm>
              <a:custGeom>
                <a:avLst/>
                <a:gdLst>
                  <a:gd name="T0" fmla="*/ 0 w 515"/>
                  <a:gd name="T1" fmla="*/ 6 h 391"/>
                  <a:gd name="T2" fmla="*/ 0 w 515"/>
                  <a:gd name="T3" fmla="*/ 5 h 391"/>
                  <a:gd name="T4" fmla="*/ 1 w 515"/>
                  <a:gd name="T5" fmla="*/ 4 h 391"/>
                  <a:gd name="T6" fmla="*/ 1 w 515"/>
                  <a:gd name="T7" fmla="*/ 4 h 391"/>
                  <a:gd name="T8" fmla="*/ 2 w 515"/>
                  <a:gd name="T9" fmla="*/ 3 h 391"/>
                  <a:gd name="T10" fmla="*/ 2 w 515"/>
                  <a:gd name="T11" fmla="*/ 3 h 391"/>
                  <a:gd name="T12" fmla="*/ 2 w 515"/>
                  <a:gd name="T13" fmla="*/ 2 h 391"/>
                  <a:gd name="T14" fmla="*/ 2 w 515"/>
                  <a:gd name="T15" fmla="*/ 1 h 391"/>
                  <a:gd name="T16" fmla="*/ 2 w 515"/>
                  <a:gd name="T17" fmla="*/ 0 h 391"/>
                  <a:gd name="T18" fmla="*/ 2 w 515"/>
                  <a:gd name="T19" fmla="*/ 0 h 391"/>
                  <a:gd name="T20" fmla="*/ 3 w 515"/>
                  <a:gd name="T21" fmla="*/ 0 h 391"/>
                  <a:gd name="T22" fmla="*/ 3 w 515"/>
                  <a:gd name="T23" fmla="*/ 0 h 391"/>
                  <a:gd name="T24" fmla="*/ 4 w 515"/>
                  <a:gd name="T25" fmla="*/ 0 h 391"/>
                  <a:gd name="T26" fmla="*/ 5 w 515"/>
                  <a:gd name="T27" fmla="*/ 0 h 391"/>
                  <a:gd name="T28" fmla="*/ 6 w 515"/>
                  <a:gd name="T29" fmla="*/ 0 h 391"/>
                  <a:gd name="T30" fmla="*/ 7 w 515"/>
                  <a:gd name="T31" fmla="*/ 0 h 391"/>
                  <a:gd name="T32" fmla="*/ 8 w 515"/>
                  <a:gd name="T33" fmla="*/ 0 h 391"/>
                  <a:gd name="T34" fmla="*/ 8 w 515"/>
                  <a:gd name="T35" fmla="*/ 0 h 391"/>
                  <a:gd name="T36" fmla="*/ 7 w 515"/>
                  <a:gd name="T37" fmla="*/ 0 h 391"/>
                  <a:gd name="T38" fmla="*/ 7 w 515"/>
                  <a:gd name="T39" fmla="*/ 0 h 391"/>
                  <a:gd name="T40" fmla="*/ 7 w 515"/>
                  <a:gd name="T41" fmla="*/ 1 h 391"/>
                  <a:gd name="T42" fmla="*/ 6 w 515"/>
                  <a:gd name="T43" fmla="*/ 1 h 391"/>
                  <a:gd name="T44" fmla="*/ 6 w 515"/>
                  <a:gd name="T45" fmla="*/ 2 h 391"/>
                  <a:gd name="T46" fmla="*/ 6 w 515"/>
                  <a:gd name="T47" fmla="*/ 2 h 391"/>
                  <a:gd name="T48" fmla="*/ 5 w 515"/>
                  <a:gd name="T49" fmla="*/ 3 h 391"/>
                  <a:gd name="T50" fmla="*/ 5 w 515"/>
                  <a:gd name="T51" fmla="*/ 3 h 391"/>
                  <a:gd name="T52" fmla="*/ 4 w 515"/>
                  <a:gd name="T53" fmla="*/ 4 h 391"/>
                  <a:gd name="T54" fmla="*/ 4 w 515"/>
                  <a:gd name="T55" fmla="*/ 4 h 391"/>
                  <a:gd name="T56" fmla="*/ 3 w 515"/>
                  <a:gd name="T57" fmla="*/ 5 h 391"/>
                  <a:gd name="T58" fmla="*/ 2 w 515"/>
                  <a:gd name="T59" fmla="*/ 5 h 391"/>
                  <a:gd name="T60" fmla="*/ 1 w 515"/>
                  <a:gd name="T61" fmla="*/ 5 h 391"/>
                  <a:gd name="T62" fmla="*/ 1 w 515"/>
                  <a:gd name="T63" fmla="*/ 6 h 391"/>
                  <a:gd name="T64" fmla="*/ 0 w 515"/>
                  <a:gd name="T65" fmla="*/ 6 h 391"/>
                  <a:gd name="T66" fmla="*/ 0 w 515"/>
                  <a:gd name="T67" fmla="*/ 5 h 391"/>
                  <a:gd name="T68" fmla="*/ 1 w 515"/>
                  <a:gd name="T69" fmla="*/ 5 h 391"/>
                  <a:gd name="T70" fmla="*/ 2 w 515"/>
                  <a:gd name="T71" fmla="*/ 5 h 391"/>
                  <a:gd name="T72" fmla="*/ 2 w 515"/>
                  <a:gd name="T73" fmla="*/ 4 h 391"/>
                  <a:gd name="T74" fmla="*/ 3 w 515"/>
                  <a:gd name="T75" fmla="*/ 4 h 391"/>
                  <a:gd name="T76" fmla="*/ 4 w 515"/>
                  <a:gd name="T77" fmla="*/ 3 h 391"/>
                  <a:gd name="T78" fmla="*/ 4 w 515"/>
                  <a:gd name="T79" fmla="*/ 3 h 391"/>
                  <a:gd name="T80" fmla="*/ 5 w 515"/>
                  <a:gd name="T81" fmla="*/ 2 h 391"/>
                  <a:gd name="T82" fmla="*/ 6 w 515"/>
                  <a:gd name="T83" fmla="*/ 2 h 391"/>
                  <a:gd name="T84" fmla="*/ 6 w 515"/>
                  <a:gd name="T85" fmla="*/ 1 h 391"/>
                  <a:gd name="T86" fmla="*/ 6 w 515"/>
                  <a:gd name="T87" fmla="*/ 1 h 391"/>
                  <a:gd name="T88" fmla="*/ 6 w 515"/>
                  <a:gd name="T89" fmla="*/ 1 h 391"/>
                  <a:gd name="T90" fmla="*/ 5 w 515"/>
                  <a:gd name="T91" fmla="*/ 1 h 391"/>
                  <a:gd name="T92" fmla="*/ 4 w 515"/>
                  <a:gd name="T93" fmla="*/ 1 h 391"/>
                  <a:gd name="T94" fmla="*/ 4 w 515"/>
                  <a:gd name="T95" fmla="*/ 1 h 391"/>
                  <a:gd name="T96" fmla="*/ 3 w 515"/>
                  <a:gd name="T97" fmla="*/ 1 h 391"/>
                  <a:gd name="T98" fmla="*/ 3 w 515"/>
                  <a:gd name="T99" fmla="*/ 1 h 391"/>
                  <a:gd name="T100" fmla="*/ 3 w 515"/>
                  <a:gd name="T101" fmla="*/ 2 h 391"/>
                  <a:gd name="T102" fmla="*/ 3 w 515"/>
                  <a:gd name="T103" fmla="*/ 3 h 391"/>
                  <a:gd name="T104" fmla="*/ 2 w 515"/>
                  <a:gd name="T105" fmla="*/ 3 h 391"/>
                  <a:gd name="T106" fmla="*/ 2 w 515"/>
                  <a:gd name="T107" fmla="*/ 4 h 391"/>
                  <a:gd name="T108" fmla="*/ 1 w 515"/>
                  <a:gd name="T109" fmla="*/ 4 h 391"/>
                  <a:gd name="T110" fmla="*/ 1 w 515"/>
                  <a:gd name="T111" fmla="*/ 5 h 391"/>
                  <a:gd name="T112" fmla="*/ 0 w 515"/>
                  <a:gd name="T113" fmla="*/ 5 h 391"/>
                  <a:gd name="T114" fmla="*/ 0 w 515"/>
                  <a:gd name="T115" fmla="*/ 6 h 391"/>
                  <a:gd name="T116" fmla="*/ 0 w 515"/>
                  <a:gd name="T117" fmla="*/ 6 h 391"/>
                  <a:gd name="T118" fmla="*/ 0 w 515"/>
                  <a:gd name="T119" fmla="*/ 6 h 39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515" h="391">
                    <a:moveTo>
                      <a:pt x="0" y="384"/>
                    </a:moveTo>
                    <a:lnTo>
                      <a:pt x="44" y="344"/>
                    </a:lnTo>
                    <a:lnTo>
                      <a:pt x="76" y="312"/>
                    </a:lnTo>
                    <a:lnTo>
                      <a:pt x="104" y="279"/>
                    </a:lnTo>
                    <a:lnTo>
                      <a:pt x="136" y="238"/>
                    </a:lnTo>
                    <a:lnTo>
                      <a:pt x="160" y="196"/>
                    </a:lnTo>
                    <a:lnTo>
                      <a:pt x="174" y="144"/>
                    </a:lnTo>
                    <a:lnTo>
                      <a:pt x="179" y="108"/>
                    </a:lnTo>
                    <a:lnTo>
                      <a:pt x="183" y="43"/>
                    </a:lnTo>
                    <a:lnTo>
                      <a:pt x="188" y="22"/>
                    </a:lnTo>
                    <a:lnTo>
                      <a:pt x="211" y="24"/>
                    </a:lnTo>
                    <a:lnTo>
                      <a:pt x="246" y="40"/>
                    </a:lnTo>
                    <a:lnTo>
                      <a:pt x="303" y="45"/>
                    </a:lnTo>
                    <a:lnTo>
                      <a:pt x="362" y="47"/>
                    </a:lnTo>
                    <a:lnTo>
                      <a:pt x="411" y="45"/>
                    </a:lnTo>
                    <a:lnTo>
                      <a:pt x="463" y="24"/>
                    </a:lnTo>
                    <a:lnTo>
                      <a:pt x="515" y="0"/>
                    </a:lnTo>
                    <a:lnTo>
                      <a:pt x="512" y="20"/>
                    </a:lnTo>
                    <a:lnTo>
                      <a:pt x="494" y="38"/>
                    </a:lnTo>
                    <a:lnTo>
                      <a:pt x="463" y="59"/>
                    </a:lnTo>
                    <a:lnTo>
                      <a:pt x="456" y="89"/>
                    </a:lnTo>
                    <a:lnTo>
                      <a:pt x="447" y="124"/>
                    </a:lnTo>
                    <a:lnTo>
                      <a:pt x="429" y="157"/>
                    </a:lnTo>
                    <a:lnTo>
                      <a:pt x="403" y="189"/>
                    </a:lnTo>
                    <a:lnTo>
                      <a:pt x="373" y="221"/>
                    </a:lnTo>
                    <a:lnTo>
                      <a:pt x="339" y="252"/>
                    </a:lnTo>
                    <a:lnTo>
                      <a:pt x="296" y="286"/>
                    </a:lnTo>
                    <a:lnTo>
                      <a:pt x="260" y="314"/>
                    </a:lnTo>
                    <a:lnTo>
                      <a:pt x="215" y="340"/>
                    </a:lnTo>
                    <a:lnTo>
                      <a:pt x="174" y="362"/>
                    </a:lnTo>
                    <a:lnTo>
                      <a:pt x="127" y="374"/>
                    </a:lnTo>
                    <a:lnTo>
                      <a:pt x="84" y="391"/>
                    </a:lnTo>
                    <a:lnTo>
                      <a:pt x="58" y="391"/>
                    </a:lnTo>
                    <a:lnTo>
                      <a:pt x="62" y="372"/>
                    </a:lnTo>
                    <a:lnTo>
                      <a:pt x="100" y="362"/>
                    </a:lnTo>
                    <a:lnTo>
                      <a:pt x="136" y="344"/>
                    </a:lnTo>
                    <a:lnTo>
                      <a:pt x="190" y="317"/>
                    </a:lnTo>
                    <a:lnTo>
                      <a:pt x="238" y="284"/>
                    </a:lnTo>
                    <a:lnTo>
                      <a:pt x="285" y="254"/>
                    </a:lnTo>
                    <a:lnTo>
                      <a:pt x="315" y="225"/>
                    </a:lnTo>
                    <a:lnTo>
                      <a:pt x="350" y="191"/>
                    </a:lnTo>
                    <a:lnTo>
                      <a:pt x="384" y="150"/>
                    </a:lnTo>
                    <a:lnTo>
                      <a:pt x="413" y="119"/>
                    </a:lnTo>
                    <a:lnTo>
                      <a:pt x="436" y="79"/>
                    </a:lnTo>
                    <a:lnTo>
                      <a:pt x="394" y="89"/>
                    </a:lnTo>
                    <a:lnTo>
                      <a:pt x="346" y="87"/>
                    </a:lnTo>
                    <a:lnTo>
                      <a:pt x="301" y="85"/>
                    </a:lnTo>
                    <a:lnTo>
                      <a:pt x="258" y="75"/>
                    </a:lnTo>
                    <a:lnTo>
                      <a:pt x="224" y="72"/>
                    </a:lnTo>
                    <a:lnTo>
                      <a:pt x="222" y="108"/>
                    </a:lnTo>
                    <a:lnTo>
                      <a:pt x="211" y="159"/>
                    </a:lnTo>
                    <a:lnTo>
                      <a:pt x="197" y="196"/>
                    </a:lnTo>
                    <a:lnTo>
                      <a:pt x="179" y="230"/>
                    </a:lnTo>
                    <a:lnTo>
                      <a:pt x="152" y="270"/>
                    </a:lnTo>
                    <a:lnTo>
                      <a:pt x="116" y="303"/>
                    </a:lnTo>
                    <a:lnTo>
                      <a:pt x="91" y="335"/>
                    </a:lnTo>
                    <a:lnTo>
                      <a:pt x="58" y="367"/>
                    </a:lnTo>
                    <a:lnTo>
                      <a:pt x="28" y="391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4" name="Freeform 101"/>
              <p:cNvSpPr>
                <a:spLocks/>
              </p:cNvSpPr>
              <p:nvPr/>
            </p:nvSpPr>
            <p:spPr bwMode="auto">
              <a:xfrm>
                <a:off x="4061" y="2092"/>
                <a:ext cx="59" cy="67"/>
              </a:xfrm>
              <a:custGeom>
                <a:avLst/>
                <a:gdLst>
                  <a:gd name="T0" fmla="*/ 0 w 119"/>
                  <a:gd name="T1" fmla="*/ 1 h 134"/>
                  <a:gd name="T2" fmla="*/ 0 w 119"/>
                  <a:gd name="T3" fmla="*/ 1 h 134"/>
                  <a:gd name="T4" fmla="*/ 1 w 119"/>
                  <a:gd name="T5" fmla="*/ 2 h 134"/>
                  <a:gd name="T6" fmla="*/ 1 w 119"/>
                  <a:gd name="T7" fmla="*/ 2 h 134"/>
                  <a:gd name="T8" fmla="*/ 1 w 119"/>
                  <a:gd name="T9" fmla="*/ 3 h 134"/>
                  <a:gd name="T10" fmla="*/ 1 w 119"/>
                  <a:gd name="T11" fmla="*/ 2 h 134"/>
                  <a:gd name="T12" fmla="*/ 0 w 119"/>
                  <a:gd name="T13" fmla="*/ 2 h 134"/>
                  <a:gd name="T14" fmla="*/ 0 w 119"/>
                  <a:gd name="T15" fmla="*/ 1 h 134"/>
                  <a:gd name="T16" fmla="*/ 0 w 119"/>
                  <a:gd name="T17" fmla="*/ 1 h 134"/>
                  <a:gd name="T18" fmla="*/ 0 w 119"/>
                  <a:gd name="T19" fmla="*/ 0 h 134"/>
                  <a:gd name="T20" fmla="*/ 0 w 119"/>
                  <a:gd name="T21" fmla="*/ 1 h 134"/>
                  <a:gd name="T22" fmla="*/ 0 w 119"/>
                  <a:gd name="T23" fmla="*/ 1 h 1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9" h="134">
                    <a:moveTo>
                      <a:pt x="25" y="2"/>
                    </a:moveTo>
                    <a:lnTo>
                      <a:pt x="61" y="39"/>
                    </a:lnTo>
                    <a:lnTo>
                      <a:pt x="102" y="92"/>
                    </a:lnTo>
                    <a:lnTo>
                      <a:pt x="119" y="120"/>
                    </a:lnTo>
                    <a:lnTo>
                      <a:pt x="109" y="134"/>
                    </a:lnTo>
                    <a:lnTo>
                      <a:pt x="88" y="118"/>
                    </a:lnTo>
                    <a:lnTo>
                      <a:pt x="63" y="88"/>
                    </a:lnTo>
                    <a:lnTo>
                      <a:pt x="18" y="4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5" name="Freeform 102"/>
              <p:cNvSpPr>
                <a:spLocks/>
              </p:cNvSpPr>
              <p:nvPr/>
            </p:nvSpPr>
            <p:spPr bwMode="auto">
              <a:xfrm>
                <a:off x="3847" y="2177"/>
                <a:ext cx="259" cy="202"/>
              </a:xfrm>
              <a:custGeom>
                <a:avLst/>
                <a:gdLst>
                  <a:gd name="T0" fmla="*/ 8 w 518"/>
                  <a:gd name="T1" fmla="*/ 0 h 403"/>
                  <a:gd name="T2" fmla="*/ 7 w 518"/>
                  <a:gd name="T3" fmla="*/ 1 h 403"/>
                  <a:gd name="T4" fmla="*/ 5 w 518"/>
                  <a:gd name="T5" fmla="*/ 3 h 403"/>
                  <a:gd name="T6" fmla="*/ 4 w 518"/>
                  <a:gd name="T7" fmla="*/ 3 h 403"/>
                  <a:gd name="T8" fmla="*/ 3 w 518"/>
                  <a:gd name="T9" fmla="*/ 4 h 403"/>
                  <a:gd name="T10" fmla="*/ 2 w 518"/>
                  <a:gd name="T11" fmla="*/ 5 h 403"/>
                  <a:gd name="T12" fmla="*/ 2 w 518"/>
                  <a:gd name="T13" fmla="*/ 6 h 403"/>
                  <a:gd name="T14" fmla="*/ 1 w 518"/>
                  <a:gd name="T15" fmla="*/ 6 h 403"/>
                  <a:gd name="T16" fmla="*/ 0 w 518"/>
                  <a:gd name="T17" fmla="*/ 7 h 403"/>
                  <a:gd name="T18" fmla="*/ 1 w 518"/>
                  <a:gd name="T19" fmla="*/ 7 h 403"/>
                  <a:gd name="T20" fmla="*/ 2 w 518"/>
                  <a:gd name="T21" fmla="*/ 6 h 403"/>
                  <a:gd name="T22" fmla="*/ 2 w 518"/>
                  <a:gd name="T23" fmla="*/ 6 h 403"/>
                  <a:gd name="T24" fmla="*/ 3 w 518"/>
                  <a:gd name="T25" fmla="*/ 5 h 403"/>
                  <a:gd name="T26" fmla="*/ 4 w 518"/>
                  <a:gd name="T27" fmla="*/ 4 h 403"/>
                  <a:gd name="T28" fmla="*/ 5 w 518"/>
                  <a:gd name="T29" fmla="*/ 3 h 403"/>
                  <a:gd name="T30" fmla="*/ 5 w 518"/>
                  <a:gd name="T31" fmla="*/ 3 h 403"/>
                  <a:gd name="T32" fmla="*/ 6 w 518"/>
                  <a:gd name="T33" fmla="*/ 3 h 403"/>
                  <a:gd name="T34" fmla="*/ 7 w 518"/>
                  <a:gd name="T35" fmla="*/ 2 h 403"/>
                  <a:gd name="T36" fmla="*/ 8 w 518"/>
                  <a:gd name="T37" fmla="*/ 1 h 403"/>
                  <a:gd name="T38" fmla="*/ 9 w 518"/>
                  <a:gd name="T39" fmla="*/ 1 h 403"/>
                  <a:gd name="T40" fmla="*/ 8 w 518"/>
                  <a:gd name="T41" fmla="*/ 0 h 403"/>
                  <a:gd name="T42" fmla="*/ 8 w 518"/>
                  <a:gd name="T43" fmla="*/ 0 h 40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18" h="403">
                    <a:moveTo>
                      <a:pt x="507" y="0"/>
                    </a:moveTo>
                    <a:lnTo>
                      <a:pt x="435" y="48"/>
                    </a:lnTo>
                    <a:lnTo>
                      <a:pt x="313" y="135"/>
                    </a:lnTo>
                    <a:lnTo>
                      <a:pt x="225" y="187"/>
                    </a:lnTo>
                    <a:lnTo>
                      <a:pt x="162" y="237"/>
                    </a:lnTo>
                    <a:lnTo>
                      <a:pt x="108" y="281"/>
                    </a:lnTo>
                    <a:lnTo>
                      <a:pt x="65" y="322"/>
                    </a:lnTo>
                    <a:lnTo>
                      <a:pt x="29" y="360"/>
                    </a:lnTo>
                    <a:lnTo>
                      <a:pt x="0" y="394"/>
                    </a:lnTo>
                    <a:lnTo>
                      <a:pt x="38" y="403"/>
                    </a:lnTo>
                    <a:lnTo>
                      <a:pt x="65" y="367"/>
                    </a:lnTo>
                    <a:lnTo>
                      <a:pt x="92" y="327"/>
                    </a:lnTo>
                    <a:lnTo>
                      <a:pt x="142" y="279"/>
                    </a:lnTo>
                    <a:lnTo>
                      <a:pt x="203" y="230"/>
                    </a:lnTo>
                    <a:lnTo>
                      <a:pt x="277" y="176"/>
                    </a:lnTo>
                    <a:lnTo>
                      <a:pt x="305" y="160"/>
                    </a:lnTo>
                    <a:lnTo>
                      <a:pt x="345" y="137"/>
                    </a:lnTo>
                    <a:lnTo>
                      <a:pt x="401" y="99"/>
                    </a:lnTo>
                    <a:lnTo>
                      <a:pt x="460" y="55"/>
                    </a:lnTo>
                    <a:lnTo>
                      <a:pt x="518" y="21"/>
                    </a:lnTo>
                    <a:lnTo>
                      <a:pt x="5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6" name="Freeform 103"/>
              <p:cNvSpPr>
                <a:spLocks/>
              </p:cNvSpPr>
              <p:nvPr/>
            </p:nvSpPr>
            <p:spPr bwMode="auto">
              <a:xfrm>
                <a:off x="3839" y="2095"/>
                <a:ext cx="369" cy="293"/>
              </a:xfrm>
              <a:custGeom>
                <a:avLst/>
                <a:gdLst>
                  <a:gd name="T0" fmla="*/ 9 w 739"/>
                  <a:gd name="T1" fmla="*/ 1 h 586"/>
                  <a:gd name="T2" fmla="*/ 10 w 739"/>
                  <a:gd name="T3" fmla="*/ 0 h 586"/>
                  <a:gd name="T4" fmla="*/ 11 w 739"/>
                  <a:gd name="T5" fmla="*/ 1 h 586"/>
                  <a:gd name="T6" fmla="*/ 11 w 739"/>
                  <a:gd name="T7" fmla="*/ 2 h 586"/>
                  <a:gd name="T8" fmla="*/ 9 w 739"/>
                  <a:gd name="T9" fmla="*/ 3 h 586"/>
                  <a:gd name="T10" fmla="*/ 9 w 739"/>
                  <a:gd name="T11" fmla="*/ 3 h 586"/>
                  <a:gd name="T12" fmla="*/ 10 w 739"/>
                  <a:gd name="T13" fmla="*/ 4 h 586"/>
                  <a:gd name="T14" fmla="*/ 10 w 739"/>
                  <a:gd name="T15" fmla="*/ 5 h 586"/>
                  <a:gd name="T16" fmla="*/ 9 w 739"/>
                  <a:gd name="T17" fmla="*/ 5 h 586"/>
                  <a:gd name="T18" fmla="*/ 9 w 739"/>
                  <a:gd name="T19" fmla="*/ 4 h 586"/>
                  <a:gd name="T20" fmla="*/ 8 w 739"/>
                  <a:gd name="T21" fmla="*/ 4 h 586"/>
                  <a:gd name="T22" fmla="*/ 6 w 739"/>
                  <a:gd name="T23" fmla="*/ 5 h 586"/>
                  <a:gd name="T24" fmla="*/ 5 w 739"/>
                  <a:gd name="T25" fmla="*/ 7 h 586"/>
                  <a:gd name="T26" fmla="*/ 3 w 739"/>
                  <a:gd name="T27" fmla="*/ 8 h 586"/>
                  <a:gd name="T28" fmla="*/ 2 w 739"/>
                  <a:gd name="T29" fmla="*/ 9 h 586"/>
                  <a:gd name="T30" fmla="*/ 1 w 739"/>
                  <a:gd name="T31" fmla="*/ 10 h 586"/>
                  <a:gd name="T32" fmla="*/ 0 w 739"/>
                  <a:gd name="T33" fmla="*/ 10 h 586"/>
                  <a:gd name="T34" fmla="*/ 0 w 739"/>
                  <a:gd name="T35" fmla="*/ 9 h 586"/>
                  <a:gd name="T36" fmla="*/ 0 w 739"/>
                  <a:gd name="T37" fmla="*/ 7 h 586"/>
                  <a:gd name="T38" fmla="*/ 2 w 739"/>
                  <a:gd name="T39" fmla="*/ 6 h 586"/>
                  <a:gd name="T40" fmla="*/ 3 w 739"/>
                  <a:gd name="T41" fmla="*/ 5 h 586"/>
                  <a:gd name="T42" fmla="*/ 5 w 739"/>
                  <a:gd name="T43" fmla="*/ 4 h 586"/>
                  <a:gd name="T44" fmla="*/ 7 w 739"/>
                  <a:gd name="T45" fmla="*/ 2 h 586"/>
                  <a:gd name="T46" fmla="*/ 7 w 739"/>
                  <a:gd name="T47" fmla="*/ 2 h 586"/>
                  <a:gd name="T48" fmla="*/ 6 w 739"/>
                  <a:gd name="T49" fmla="*/ 2 h 586"/>
                  <a:gd name="T50" fmla="*/ 6 w 739"/>
                  <a:gd name="T51" fmla="*/ 1 h 586"/>
                  <a:gd name="T52" fmla="*/ 7 w 739"/>
                  <a:gd name="T53" fmla="*/ 1 h 586"/>
                  <a:gd name="T54" fmla="*/ 8 w 739"/>
                  <a:gd name="T55" fmla="*/ 2 h 586"/>
                  <a:gd name="T56" fmla="*/ 7 w 739"/>
                  <a:gd name="T57" fmla="*/ 3 h 586"/>
                  <a:gd name="T58" fmla="*/ 6 w 739"/>
                  <a:gd name="T59" fmla="*/ 4 h 586"/>
                  <a:gd name="T60" fmla="*/ 4 w 739"/>
                  <a:gd name="T61" fmla="*/ 5 h 586"/>
                  <a:gd name="T62" fmla="*/ 2 w 739"/>
                  <a:gd name="T63" fmla="*/ 6 h 586"/>
                  <a:gd name="T64" fmla="*/ 1 w 739"/>
                  <a:gd name="T65" fmla="*/ 7 h 586"/>
                  <a:gd name="T66" fmla="*/ 0 w 739"/>
                  <a:gd name="T67" fmla="*/ 8 h 586"/>
                  <a:gd name="T68" fmla="*/ 0 w 739"/>
                  <a:gd name="T69" fmla="*/ 9 h 586"/>
                  <a:gd name="T70" fmla="*/ 1 w 739"/>
                  <a:gd name="T71" fmla="*/ 9 h 586"/>
                  <a:gd name="T72" fmla="*/ 3 w 739"/>
                  <a:gd name="T73" fmla="*/ 8 h 586"/>
                  <a:gd name="T74" fmla="*/ 4 w 739"/>
                  <a:gd name="T75" fmla="*/ 7 h 586"/>
                  <a:gd name="T76" fmla="*/ 6 w 739"/>
                  <a:gd name="T77" fmla="*/ 5 h 586"/>
                  <a:gd name="T78" fmla="*/ 7 w 739"/>
                  <a:gd name="T79" fmla="*/ 4 h 586"/>
                  <a:gd name="T80" fmla="*/ 8 w 739"/>
                  <a:gd name="T81" fmla="*/ 3 h 586"/>
                  <a:gd name="T82" fmla="*/ 8 w 739"/>
                  <a:gd name="T83" fmla="*/ 3 h 586"/>
                  <a:gd name="T84" fmla="*/ 9 w 739"/>
                  <a:gd name="T85" fmla="*/ 4 h 586"/>
                  <a:gd name="T86" fmla="*/ 9 w 739"/>
                  <a:gd name="T87" fmla="*/ 4 h 586"/>
                  <a:gd name="T88" fmla="*/ 10 w 739"/>
                  <a:gd name="T89" fmla="*/ 4 h 586"/>
                  <a:gd name="T90" fmla="*/ 9 w 739"/>
                  <a:gd name="T91" fmla="*/ 4 h 586"/>
                  <a:gd name="T92" fmla="*/ 8 w 739"/>
                  <a:gd name="T93" fmla="*/ 3 h 586"/>
                  <a:gd name="T94" fmla="*/ 9 w 739"/>
                  <a:gd name="T95" fmla="*/ 2 h 586"/>
                  <a:gd name="T96" fmla="*/ 10 w 739"/>
                  <a:gd name="T97" fmla="*/ 1 h 586"/>
                  <a:gd name="T98" fmla="*/ 9 w 739"/>
                  <a:gd name="T99" fmla="*/ 2 h 586"/>
                  <a:gd name="T100" fmla="*/ 8 w 739"/>
                  <a:gd name="T101" fmla="*/ 2 h 586"/>
                  <a:gd name="T102" fmla="*/ 8 w 739"/>
                  <a:gd name="T103" fmla="*/ 2 h 58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739" h="586">
                    <a:moveTo>
                      <a:pt x="546" y="94"/>
                    </a:moveTo>
                    <a:lnTo>
                      <a:pt x="586" y="59"/>
                    </a:lnTo>
                    <a:lnTo>
                      <a:pt x="645" y="27"/>
                    </a:lnTo>
                    <a:lnTo>
                      <a:pt x="701" y="0"/>
                    </a:lnTo>
                    <a:lnTo>
                      <a:pt x="723" y="18"/>
                    </a:lnTo>
                    <a:lnTo>
                      <a:pt x="739" y="38"/>
                    </a:lnTo>
                    <a:lnTo>
                      <a:pt x="737" y="61"/>
                    </a:lnTo>
                    <a:lnTo>
                      <a:pt x="710" y="87"/>
                    </a:lnTo>
                    <a:lnTo>
                      <a:pt x="665" y="108"/>
                    </a:lnTo>
                    <a:lnTo>
                      <a:pt x="618" y="138"/>
                    </a:lnTo>
                    <a:lnTo>
                      <a:pt x="606" y="155"/>
                    </a:lnTo>
                    <a:lnTo>
                      <a:pt x="636" y="182"/>
                    </a:lnTo>
                    <a:lnTo>
                      <a:pt x="671" y="221"/>
                    </a:lnTo>
                    <a:lnTo>
                      <a:pt x="674" y="245"/>
                    </a:lnTo>
                    <a:lnTo>
                      <a:pt x="669" y="266"/>
                    </a:lnTo>
                    <a:lnTo>
                      <a:pt x="645" y="282"/>
                    </a:lnTo>
                    <a:lnTo>
                      <a:pt x="622" y="291"/>
                    </a:lnTo>
                    <a:lnTo>
                      <a:pt x="599" y="282"/>
                    </a:lnTo>
                    <a:lnTo>
                      <a:pt x="590" y="261"/>
                    </a:lnTo>
                    <a:lnTo>
                      <a:pt x="583" y="236"/>
                    </a:lnTo>
                    <a:lnTo>
                      <a:pt x="561" y="219"/>
                    </a:lnTo>
                    <a:lnTo>
                      <a:pt x="546" y="223"/>
                    </a:lnTo>
                    <a:lnTo>
                      <a:pt x="502" y="259"/>
                    </a:lnTo>
                    <a:lnTo>
                      <a:pt x="442" y="313"/>
                    </a:lnTo>
                    <a:lnTo>
                      <a:pt x="393" y="349"/>
                    </a:lnTo>
                    <a:lnTo>
                      <a:pt x="333" y="401"/>
                    </a:lnTo>
                    <a:lnTo>
                      <a:pt x="280" y="452"/>
                    </a:lnTo>
                    <a:lnTo>
                      <a:pt x="219" y="495"/>
                    </a:lnTo>
                    <a:lnTo>
                      <a:pt x="173" y="533"/>
                    </a:lnTo>
                    <a:lnTo>
                      <a:pt x="140" y="554"/>
                    </a:lnTo>
                    <a:lnTo>
                      <a:pt x="90" y="579"/>
                    </a:lnTo>
                    <a:lnTo>
                      <a:pt x="66" y="583"/>
                    </a:lnTo>
                    <a:lnTo>
                      <a:pt x="29" y="586"/>
                    </a:lnTo>
                    <a:lnTo>
                      <a:pt x="11" y="579"/>
                    </a:lnTo>
                    <a:lnTo>
                      <a:pt x="0" y="563"/>
                    </a:lnTo>
                    <a:lnTo>
                      <a:pt x="0" y="514"/>
                    </a:lnTo>
                    <a:lnTo>
                      <a:pt x="18" y="468"/>
                    </a:lnTo>
                    <a:lnTo>
                      <a:pt x="48" y="435"/>
                    </a:lnTo>
                    <a:lnTo>
                      <a:pt x="101" y="382"/>
                    </a:lnTo>
                    <a:lnTo>
                      <a:pt x="136" y="354"/>
                    </a:lnTo>
                    <a:lnTo>
                      <a:pt x="189" y="315"/>
                    </a:lnTo>
                    <a:lnTo>
                      <a:pt x="250" y="275"/>
                    </a:lnTo>
                    <a:lnTo>
                      <a:pt x="309" y="236"/>
                    </a:lnTo>
                    <a:lnTo>
                      <a:pt x="372" y="198"/>
                    </a:lnTo>
                    <a:lnTo>
                      <a:pt x="428" y="162"/>
                    </a:lnTo>
                    <a:lnTo>
                      <a:pt x="474" y="126"/>
                    </a:lnTo>
                    <a:lnTo>
                      <a:pt x="471" y="108"/>
                    </a:lnTo>
                    <a:lnTo>
                      <a:pt x="455" y="92"/>
                    </a:lnTo>
                    <a:lnTo>
                      <a:pt x="433" y="77"/>
                    </a:lnTo>
                    <a:lnTo>
                      <a:pt x="412" y="68"/>
                    </a:lnTo>
                    <a:lnTo>
                      <a:pt x="407" y="54"/>
                    </a:lnTo>
                    <a:lnTo>
                      <a:pt x="419" y="32"/>
                    </a:lnTo>
                    <a:lnTo>
                      <a:pt x="453" y="41"/>
                    </a:lnTo>
                    <a:lnTo>
                      <a:pt x="507" y="57"/>
                    </a:lnTo>
                    <a:lnTo>
                      <a:pt x="500" y="87"/>
                    </a:lnTo>
                    <a:lnTo>
                      <a:pt x="514" y="119"/>
                    </a:lnTo>
                    <a:lnTo>
                      <a:pt x="521" y="146"/>
                    </a:lnTo>
                    <a:lnTo>
                      <a:pt x="502" y="159"/>
                    </a:lnTo>
                    <a:lnTo>
                      <a:pt x="462" y="173"/>
                    </a:lnTo>
                    <a:lnTo>
                      <a:pt x="410" y="203"/>
                    </a:lnTo>
                    <a:lnTo>
                      <a:pt x="356" y="238"/>
                    </a:lnTo>
                    <a:lnTo>
                      <a:pt x="293" y="282"/>
                    </a:lnTo>
                    <a:lnTo>
                      <a:pt x="236" y="317"/>
                    </a:lnTo>
                    <a:lnTo>
                      <a:pt x="171" y="361"/>
                    </a:lnTo>
                    <a:lnTo>
                      <a:pt x="115" y="403"/>
                    </a:lnTo>
                    <a:lnTo>
                      <a:pt x="76" y="445"/>
                    </a:lnTo>
                    <a:lnTo>
                      <a:pt x="45" y="468"/>
                    </a:lnTo>
                    <a:lnTo>
                      <a:pt x="29" y="500"/>
                    </a:lnTo>
                    <a:lnTo>
                      <a:pt x="22" y="524"/>
                    </a:lnTo>
                    <a:lnTo>
                      <a:pt x="27" y="554"/>
                    </a:lnTo>
                    <a:lnTo>
                      <a:pt x="78" y="549"/>
                    </a:lnTo>
                    <a:lnTo>
                      <a:pt x="122" y="531"/>
                    </a:lnTo>
                    <a:lnTo>
                      <a:pt x="156" y="505"/>
                    </a:lnTo>
                    <a:lnTo>
                      <a:pt x="203" y="477"/>
                    </a:lnTo>
                    <a:lnTo>
                      <a:pt x="252" y="435"/>
                    </a:lnTo>
                    <a:lnTo>
                      <a:pt x="307" y="387"/>
                    </a:lnTo>
                    <a:lnTo>
                      <a:pt x="365" y="329"/>
                    </a:lnTo>
                    <a:lnTo>
                      <a:pt x="430" y="273"/>
                    </a:lnTo>
                    <a:lnTo>
                      <a:pt x="471" y="247"/>
                    </a:lnTo>
                    <a:lnTo>
                      <a:pt x="502" y="223"/>
                    </a:lnTo>
                    <a:lnTo>
                      <a:pt x="521" y="203"/>
                    </a:lnTo>
                    <a:lnTo>
                      <a:pt x="525" y="180"/>
                    </a:lnTo>
                    <a:lnTo>
                      <a:pt x="511" y="171"/>
                    </a:lnTo>
                    <a:lnTo>
                      <a:pt x="537" y="166"/>
                    </a:lnTo>
                    <a:lnTo>
                      <a:pt x="564" y="175"/>
                    </a:lnTo>
                    <a:lnTo>
                      <a:pt x="581" y="194"/>
                    </a:lnTo>
                    <a:lnTo>
                      <a:pt x="604" y="221"/>
                    </a:lnTo>
                    <a:lnTo>
                      <a:pt x="622" y="241"/>
                    </a:lnTo>
                    <a:lnTo>
                      <a:pt x="638" y="250"/>
                    </a:lnTo>
                    <a:lnTo>
                      <a:pt x="645" y="241"/>
                    </a:lnTo>
                    <a:lnTo>
                      <a:pt x="627" y="219"/>
                    </a:lnTo>
                    <a:lnTo>
                      <a:pt x="602" y="198"/>
                    </a:lnTo>
                    <a:lnTo>
                      <a:pt x="577" y="171"/>
                    </a:lnTo>
                    <a:lnTo>
                      <a:pt x="564" y="150"/>
                    </a:lnTo>
                    <a:lnTo>
                      <a:pt x="586" y="122"/>
                    </a:lnTo>
                    <a:lnTo>
                      <a:pt x="625" y="92"/>
                    </a:lnTo>
                    <a:lnTo>
                      <a:pt x="665" y="75"/>
                    </a:lnTo>
                    <a:lnTo>
                      <a:pt x="683" y="50"/>
                    </a:lnTo>
                    <a:lnTo>
                      <a:pt x="658" y="64"/>
                    </a:lnTo>
                    <a:lnTo>
                      <a:pt x="615" y="83"/>
                    </a:lnTo>
                    <a:lnTo>
                      <a:pt x="577" y="103"/>
                    </a:lnTo>
                    <a:lnTo>
                      <a:pt x="550" y="115"/>
                    </a:lnTo>
                    <a:lnTo>
                      <a:pt x="546" y="9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87" name="Freeform 104"/>
              <p:cNvSpPr>
                <a:spLocks/>
              </p:cNvSpPr>
              <p:nvPr/>
            </p:nvSpPr>
            <p:spPr bwMode="auto">
              <a:xfrm>
                <a:off x="4123" y="1776"/>
                <a:ext cx="269" cy="296"/>
              </a:xfrm>
              <a:custGeom>
                <a:avLst/>
                <a:gdLst>
                  <a:gd name="T0" fmla="*/ 4 w 540"/>
                  <a:gd name="T1" fmla="*/ 1 h 592"/>
                  <a:gd name="T2" fmla="*/ 2 w 540"/>
                  <a:gd name="T3" fmla="*/ 1 h 592"/>
                  <a:gd name="T4" fmla="*/ 1 w 540"/>
                  <a:gd name="T5" fmla="*/ 2 h 592"/>
                  <a:gd name="T6" fmla="*/ 1 w 540"/>
                  <a:gd name="T7" fmla="*/ 3 h 592"/>
                  <a:gd name="T8" fmla="*/ 0 w 540"/>
                  <a:gd name="T9" fmla="*/ 4 h 592"/>
                  <a:gd name="T10" fmla="*/ 0 w 540"/>
                  <a:gd name="T11" fmla="*/ 5 h 592"/>
                  <a:gd name="T12" fmla="*/ 0 w 540"/>
                  <a:gd name="T13" fmla="*/ 6 h 592"/>
                  <a:gd name="T14" fmla="*/ 0 w 540"/>
                  <a:gd name="T15" fmla="*/ 8 h 592"/>
                  <a:gd name="T16" fmla="*/ 1 w 540"/>
                  <a:gd name="T17" fmla="*/ 9 h 592"/>
                  <a:gd name="T18" fmla="*/ 2 w 540"/>
                  <a:gd name="T19" fmla="*/ 10 h 592"/>
                  <a:gd name="T20" fmla="*/ 3 w 540"/>
                  <a:gd name="T21" fmla="*/ 10 h 592"/>
                  <a:gd name="T22" fmla="*/ 4 w 540"/>
                  <a:gd name="T23" fmla="*/ 9 h 592"/>
                  <a:gd name="T24" fmla="*/ 6 w 540"/>
                  <a:gd name="T25" fmla="*/ 9 h 592"/>
                  <a:gd name="T26" fmla="*/ 7 w 540"/>
                  <a:gd name="T27" fmla="*/ 8 h 592"/>
                  <a:gd name="T28" fmla="*/ 7 w 540"/>
                  <a:gd name="T29" fmla="*/ 6 h 592"/>
                  <a:gd name="T30" fmla="*/ 8 w 540"/>
                  <a:gd name="T31" fmla="*/ 5 h 592"/>
                  <a:gd name="T32" fmla="*/ 8 w 540"/>
                  <a:gd name="T33" fmla="*/ 3 h 592"/>
                  <a:gd name="T34" fmla="*/ 7 w 540"/>
                  <a:gd name="T35" fmla="*/ 2 h 592"/>
                  <a:gd name="T36" fmla="*/ 7 w 540"/>
                  <a:gd name="T37" fmla="*/ 1 h 592"/>
                  <a:gd name="T38" fmla="*/ 6 w 540"/>
                  <a:gd name="T39" fmla="*/ 1 h 592"/>
                  <a:gd name="T40" fmla="*/ 5 w 540"/>
                  <a:gd name="T41" fmla="*/ 1 h 592"/>
                  <a:gd name="T42" fmla="*/ 5 w 540"/>
                  <a:gd name="T43" fmla="*/ 1 h 592"/>
                  <a:gd name="T44" fmla="*/ 5 w 540"/>
                  <a:gd name="T45" fmla="*/ 1 h 592"/>
                  <a:gd name="T46" fmla="*/ 6 w 540"/>
                  <a:gd name="T47" fmla="*/ 2 h 592"/>
                  <a:gd name="T48" fmla="*/ 7 w 540"/>
                  <a:gd name="T49" fmla="*/ 3 h 592"/>
                  <a:gd name="T50" fmla="*/ 7 w 540"/>
                  <a:gd name="T51" fmla="*/ 3 h 592"/>
                  <a:gd name="T52" fmla="*/ 6 w 540"/>
                  <a:gd name="T53" fmla="*/ 2 h 592"/>
                  <a:gd name="T54" fmla="*/ 6 w 540"/>
                  <a:gd name="T55" fmla="*/ 1 h 592"/>
                  <a:gd name="T56" fmla="*/ 6 w 540"/>
                  <a:gd name="T57" fmla="*/ 2 h 592"/>
                  <a:gd name="T58" fmla="*/ 6 w 540"/>
                  <a:gd name="T59" fmla="*/ 3 h 592"/>
                  <a:gd name="T60" fmla="*/ 7 w 540"/>
                  <a:gd name="T61" fmla="*/ 4 h 592"/>
                  <a:gd name="T62" fmla="*/ 7 w 540"/>
                  <a:gd name="T63" fmla="*/ 5 h 592"/>
                  <a:gd name="T64" fmla="*/ 6 w 540"/>
                  <a:gd name="T65" fmla="*/ 6 h 592"/>
                  <a:gd name="T66" fmla="*/ 6 w 540"/>
                  <a:gd name="T67" fmla="*/ 7 h 592"/>
                  <a:gd name="T68" fmla="*/ 6 w 540"/>
                  <a:gd name="T69" fmla="*/ 8 h 592"/>
                  <a:gd name="T70" fmla="*/ 5 w 540"/>
                  <a:gd name="T71" fmla="*/ 9 h 592"/>
                  <a:gd name="T72" fmla="*/ 4 w 540"/>
                  <a:gd name="T73" fmla="*/ 9 h 592"/>
                  <a:gd name="T74" fmla="*/ 3 w 540"/>
                  <a:gd name="T75" fmla="*/ 9 h 592"/>
                  <a:gd name="T76" fmla="*/ 2 w 540"/>
                  <a:gd name="T77" fmla="*/ 9 h 592"/>
                  <a:gd name="T78" fmla="*/ 1 w 540"/>
                  <a:gd name="T79" fmla="*/ 8 h 592"/>
                  <a:gd name="T80" fmla="*/ 0 w 540"/>
                  <a:gd name="T81" fmla="*/ 7 h 592"/>
                  <a:gd name="T82" fmla="*/ 0 w 540"/>
                  <a:gd name="T83" fmla="*/ 5 h 592"/>
                  <a:gd name="T84" fmla="*/ 0 w 540"/>
                  <a:gd name="T85" fmla="*/ 4 h 592"/>
                  <a:gd name="T86" fmla="*/ 1 w 540"/>
                  <a:gd name="T87" fmla="*/ 3 h 592"/>
                  <a:gd name="T88" fmla="*/ 2 w 540"/>
                  <a:gd name="T89" fmla="*/ 2 h 592"/>
                  <a:gd name="T90" fmla="*/ 3 w 540"/>
                  <a:gd name="T91" fmla="*/ 1 h 592"/>
                  <a:gd name="T92" fmla="*/ 3 w 540"/>
                  <a:gd name="T93" fmla="*/ 1 h 592"/>
                  <a:gd name="T94" fmla="*/ 4 w 540"/>
                  <a:gd name="T95" fmla="*/ 1 h 5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540" h="592">
                    <a:moveTo>
                      <a:pt x="283" y="19"/>
                    </a:moveTo>
                    <a:lnTo>
                      <a:pt x="258" y="10"/>
                    </a:lnTo>
                    <a:lnTo>
                      <a:pt x="224" y="15"/>
                    </a:lnTo>
                    <a:lnTo>
                      <a:pt x="183" y="28"/>
                    </a:lnTo>
                    <a:lnTo>
                      <a:pt x="146" y="50"/>
                    </a:lnTo>
                    <a:lnTo>
                      <a:pt x="116" y="73"/>
                    </a:lnTo>
                    <a:lnTo>
                      <a:pt x="91" y="98"/>
                    </a:lnTo>
                    <a:lnTo>
                      <a:pt x="67" y="129"/>
                    </a:lnTo>
                    <a:lnTo>
                      <a:pt x="51" y="159"/>
                    </a:lnTo>
                    <a:lnTo>
                      <a:pt x="30" y="196"/>
                    </a:lnTo>
                    <a:lnTo>
                      <a:pt x="16" y="235"/>
                    </a:lnTo>
                    <a:lnTo>
                      <a:pt x="7" y="278"/>
                    </a:lnTo>
                    <a:lnTo>
                      <a:pt x="0" y="323"/>
                    </a:lnTo>
                    <a:lnTo>
                      <a:pt x="0" y="375"/>
                    </a:lnTo>
                    <a:lnTo>
                      <a:pt x="12" y="431"/>
                    </a:lnTo>
                    <a:lnTo>
                      <a:pt x="30" y="467"/>
                    </a:lnTo>
                    <a:lnTo>
                      <a:pt x="62" y="510"/>
                    </a:lnTo>
                    <a:lnTo>
                      <a:pt x="107" y="551"/>
                    </a:lnTo>
                    <a:lnTo>
                      <a:pt x="138" y="572"/>
                    </a:lnTo>
                    <a:lnTo>
                      <a:pt x="176" y="588"/>
                    </a:lnTo>
                    <a:lnTo>
                      <a:pt x="211" y="592"/>
                    </a:lnTo>
                    <a:lnTo>
                      <a:pt x="236" y="588"/>
                    </a:lnTo>
                    <a:lnTo>
                      <a:pt x="274" y="584"/>
                    </a:lnTo>
                    <a:lnTo>
                      <a:pt x="317" y="570"/>
                    </a:lnTo>
                    <a:lnTo>
                      <a:pt x="358" y="552"/>
                    </a:lnTo>
                    <a:lnTo>
                      <a:pt x="394" y="532"/>
                    </a:lnTo>
                    <a:lnTo>
                      <a:pt x="431" y="503"/>
                    </a:lnTo>
                    <a:lnTo>
                      <a:pt x="461" y="472"/>
                    </a:lnTo>
                    <a:lnTo>
                      <a:pt x="487" y="438"/>
                    </a:lnTo>
                    <a:lnTo>
                      <a:pt x="512" y="384"/>
                    </a:lnTo>
                    <a:lnTo>
                      <a:pt x="526" y="338"/>
                    </a:lnTo>
                    <a:lnTo>
                      <a:pt x="535" y="282"/>
                    </a:lnTo>
                    <a:lnTo>
                      <a:pt x="540" y="223"/>
                    </a:lnTo>
                    <a:lnTo>
                      <a:pt x="537" y="177"/>
                    </a:lnTo>
                    <a:lnTo>
                      <a:pt x="524" y="127"/>
                    </a:lnTo>
                    <a:lnTo>
                      <a:pt x="512" y="94"/>
                    </a:lnTo>
                    <a:lnTo>
                      <a:pt x="494" y="64"/>
                    </a:lnTo>
                    <a:lnTo>
                      <a:pt x="461" y="33"/>
                    </a:lnTo>
                    <a:lnTo>
                      <a:pt x="427" y="14"/>
                    </a:lnTo>
                    <a:lnTo>
                      <a:pt x="396" y="6"/>
                    </a:lnTo>
                    <a:lnTo>
                      <a:pt x="362" y="0"/>
                    </a:lnTo>
                    <a:lnTo>
                      <a:pt x="330" y="8"/>
                    </a:lnTo>
                    <a:lnTo>
                      <a:pt x="303" y="17"/>
                    </a:lnTo>
                    <a:lnTo>
                      <a:pt x="325" y="33"/>
                    </a:lnTo>
                    <a:lnTo>
                      <a:pt x="348" y="30"/>
                    </a:lnTo>
                    <a:lnTo>
                      <a:pt x="378" y="31"/>
                    </a:lnTo>
                    <a:lnTo>
                      <a:pt x="417" y="50"/>
                    </a:lnTo>
                    <a:lnTo>
                      <a:pt x="443" y="75"/>
                    </a:lnTo>
                    <a:lnTo>
                      <a:pt x="465" y="103"/>
                    </a:lnTo>
                    <a:lnTo>
                      <a:pt x="481" y="134"/>
                    </a:lnTo>
                    <a:lnTo>
                      <a:pt x="499" y="190"/>
                    </a:lnTo>
                    <a:lnTo>
                      <a:pt x="479" y="159"/>
                    </a:lnTo>
                    <a:lnTo>
                      <a:pt x="452" y="116"/>
                    </a:lnTo>
                    <a:lnTo>
                      <a:pt x="431" y="87"/>
                    </a:lnTo>
                    <a:lnTo>
                      <a:pt x="411" y="64"/>
                    </a:lnTo>
                    <a:lnTo>
                      <a:pt x="396" y="50"/>
                    </a:lnTo>
                    <a:lnTo>
                      <a:pt x="387" y="64"/>
                    </a:lnTo>
                    <a:lnTo>
                      <a:pt x="387" y="78"/>
                    </a:lnTo>
                    <a:lnTo>
                      <a:pt x="404" y="98"/>
                    </a:lnTo>
                    <a:lnTo>
                      <a:pt x="436" y="145"/>
                    </a:lnTo>
                    <a:lnTo>
                      <a:pt x="449" y="182"/>
                    </a:lnTo>
                    <a:lnTo>
                      <a:pt x="456" y="212"/>
                    </a:lnTo>
                    <a:lnTo>
                      <a:pt x="459" y="244"/>
                    </a:lnTo>
                    <a:lnTo>
                      <a:pt x="461" y="282"/>
                    </a:lnTo>
                    <a:lnTo>
                      <a:pt x="456" y="314"/>
                    </a:lnTo>
                    <a:lnTo>
                      <a:pt x="447" y="354"/>
                    </a:lnTo>
                    <a:lnTo>
                      <a:pt x="438" y="393"/>
                    </a:lnTo>
                    <a:lnTo>
                      <a:pt x="429" y="419"/>
                    </a:lnTo>
                    <a:lnTo>
                      <a:pt x="415" y="443"/>
                    </a:lnTo>
                    <a:lnTo>
                      <a:pt x="394" y="466"/>
                    </a:lnTo>
                    <a:lnTo>
                      <a:pt x="362" y="496"/>
                    </a:lnTo>
                    <a:lnTo>
                      <a:pt x="324" y="518"/>
                    </a:lnTo>
                    <a:lnTo>
                      <a:pt x="290" y="535"/>
                    </a:lnTo>
                    <a:lnTo>
                      <a:pt x="263" y="544"/>
                    </a:lnTo>
                    <a:lnTo>
                      <a:pt x="236" y="548"/>
                    </a:lnTo>
                    <a:lnTo>
                      <a:pt x="200" y="552"/>
                    </a:lnTo>
                    <a:lnTo>
                      <a:pt x="172" y="548"/>
                    </a:lnTo>
                    <a:lnTo>
                      <a:pt x="139" y="535"/>
                    </a:lnTo>
                    <a:lnTo>
                      <a:pt x="109" y="512"/>
                    </a:lnTo>
                    <a:lnTo>
                      <a:pt x="76" y="480"/>
                    </a:lnTo>
                    <a:lnTo>
                      <a:pt x="51" y="440"/>
                    </a:lnTo>
                    <a:lnTo>
                      <a:pt x="34" y="398"/>
                    </a:lnTo>
                    <a:lnTo>
                      <a:pt x="28" y="354"/>
                    </a:lnTo>
                    <a:lnTo>
                      <a:pt x="28" y="314"/>
                    </a:lnTo>
                    <a:lnTo>
                      <a:pt x="35" y="271"/>
                    </a:lnTo>
                    <a:lnTo>
                      <a:pt x="48" y="226"/>
                    </a:lnTo>
                    <a:lnTo>
                      <a:pt x="64" y="196"/>
                    </a:lnTo>
                    <a:lnTo>
                      <a:pt x="84" y="161"/>
                    </a:lnTo>
                    <a:lnTo>
                      <a:pt x="109" y="131"/>
                    </a:lnTo>
                    <a:lnTo>
                      <a:pt x="132" y="103"/>
                    </a:lnTo>
                    <a:lnTo>
                      <a:pt x="165" y="78"/>
                    </a:lnTo>
                    <a:lnTo>
                      <a:pt x="197" y="62"/>
                    </a:lnTo>
                    <a:lnTo>
                      <a:pt x="224" y="48"/>
                    </a:lnTo>
                    <a:lnTo>
                      <a:pt x="251" y="33"/>
                    </a:lnTo>
                    <a:lnTo>
                      <a:pt x="285" y="31"/>
                    </a:lnTo>
                    <a:lnTo>
                      <a:pt x="283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7772400" cy="9144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Defensive Attitudes </a:t>
            </a:r>
          </a:p>
        </p:txBody>
      </p:sp>
      <p:graphicFrame>
        <p:nvGraphicFramePr>
          <p:cNvPr id="97425" name="Group 145"/>
          <p:cNvGraphicFramePr>
            <a:graphicFrameLocks noGrp="1"/>
          </p:cNvGraphicFramePr>
          <p:nvPr>
            <p:ph type="tbl" idx="1"/>
          </p:nvPr>
        </p:nvGraphicFramePr>
        <p:xfrm>
          <a:off x="833438" y="2138363"/>
          <a:ext cx="8081962" cy="3749673"/>
        </p:xfrm>
        <a:graphic>
          <a:graphicData uri="http://schemas.openxmlformats.org/drawingml/2006/table">
            <a:tbl>
              <a:tblPr/>
              <a:tblGrid>
                <a:gridCol w="2438400"/>
                <a:gridCol w="1295400"/>
                <a:gridCol w="4348162"/>
              </a:tblGrid>
              <a:tr h="457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Defensive Tactic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Speaker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Example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23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Power Play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Boss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“Finish this report by month’s end or lose your promotion.”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Put-Down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Boss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“A capable manager would already be done with this report.”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Labeling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Boss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“You must be a slow learner. Your report is still not done?”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Raising Doubts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Boss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“How can I trust you, Chris, if you can’t finish an easy report?”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378700" cy="11430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Defensive Attitudes</a:t>
            </a:r>
          </a:p>
        </p:txBody>
      </p:sp>
      <p:graphicFrame>
        <p:nvGraphicFramePr>
          <p:cNvPr id="100395" name="Group 43"/>
          <p:cNvGraphicFramePr>
            <a:graphicFrameLocks noGrp="1"/>
          </p:cNvGraphicFramePr>
          <p:nvPr>
            <p:ph type="tbl" idx="1"/>
          </p:nvPr>
        </p:nvGraphicFramePr>
        <p:xfrm>
          <a:off x="833438" y="2008188"/>
          <a:ext cx="8081962" cy="4480300"/>
        </p:xfrm>
        <a:graphic>
          <a:graphicData uri="http://schemas.openxmlformats.org/drawingml/2006/table">
            <a:tbl>
              <a:tblPr/>
              <a:tblGrid>
                <a:gridCol w="2438400"/>
                <a:gridCol w="1447800"/>
                <a:gridCol w="4195762"/>
              </a:tblGrid>
              <a:tr h="4571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Defensive Tactic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Speaker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Example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542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Misleading Information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Employee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“Morgan has not gone over with me the information I need for the report.” [Morgan left Chris with a copy of the report.]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Scapegoating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Employee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“Morgan did not give me input until just today.”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Hostile Jokes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Employee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“You can’t be serious! The report isn’t that important.”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Deception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Employee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“I gave it to the secretary. Did she lose it?”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US" sz="2400">
              <a:solidFill>
                <a:srgbClr val="003366"/>
              </a:solidFill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" y="152400"/>
            <a:ext cx="8810625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Effective Communication: </a:t>
            </a:r>
            <a:br>
              <a:rPr lang="en-US" dirty="0" smtClean="0"/>
            </a:br>
            <a:r>
              <a:rPr lang="en-US" dirty="0" smtClean="0"/>
              <a:t>A Powerful Tool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990600" y="1981200"/>
            <a:ext cx="7924800" cy="4114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Writer observed as centered, assertive, controlled, informative, realistic, and honest</a:t>
            </a:r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Writer exhibits self-control &amp; self possession</a:t>
            </a:r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Reader feels accepted rather than rejected</a:t>
            </a:r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Catherine Crier’s rules to non-defensive communication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dirty="0" smtClean="0"/>
              <a:t>Define the situation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dirty="0" smtClean="0"/>
              <a:t>Clarify the person’s position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dirty="0" smtClean="0"/>
              <a:t>Acknowledge the person’s feelings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dirty="0" smtClean="0"/>
              <a:t>Bring the focus back to the facts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Language Expansion Activity continues</a:t>
            </a:r>
          </a:p>
          <a:p>
            <a:r>
              <a:rPr lang="en-US" dirty="0" smtClean="0"/>
              <a:t>Listening Exercise</a:t>
            </a:r>
          </a:p>
          <a:p>
            <a:r>
              <a:rPr lang="en-US" dirty="0" smtClean="0"/>
              <a:t>Communication: Discernment vs. dialogue </a:t>
            </a:r>
          </a:p>
          <a:p>
            <a:r>
              <a:rPr lang="en-US" dirty="0" smtClean="0"/>
              <a:t>Forms of Communication: Formal vs. Informal</a:t>
            </a:r>
          </a:p>
          <a:p>
            <a:r>
              <a:rPr lang="en-US" dirty="0" smtClean="0"/>
              <a:t>Non-verbal Communication</a:t>
            </a:r>
          </a:p>
          <a:p>
            <a:r>
              <a:rPr lang="en-US" dirty="0" smtClean="0"/>
              <a:t>Communication in Crises</a:t>
            </a:r>
          </a:p>
          <a:p>
            <a:r>
              <a:rPr lang="en-US" dirty="0" smtClean="0"/>
              <a:t>Defensive vs. Non-defensive </a:t>
            </a:r>
            <a:r>
              <a:rPr lang="en-US" dirty="0" smtClean="0"/>
              <a:t>Communication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2084</Words>
  <Application>Microsoft Office PowerPoint</Application>
  <PresentationFormat>On-screen Show (4:3)</PresentationFormat>
  <Paragraphs>524</Paragraphs>
  <Slides>48</Slides>
  <Notes>27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Median</vt:lpstr>
      <vt:lpstr>Bitmap Image</vt:lpstr>
      <vt:lpstr>Business English  Lecture 3</vt:lpstr>
      <vt:lpstr>SYNOPSIS</vt:lpstr>
      <vt:lpstr>Language Expansion Activity</vt:lpstr>
      <vt:lpstr>Slide 4</vt:lpstr>
      <vt:lpstr>Slide 5</vt:lpstr>
      <vt:lpstr>Slide 6</vt:lpstr>
      <vt:lpstr> </vt:lpstr>
      <vt:lpstr> </vt:lpstr>
      <vt:lpstr>Slide 9</vt:lpstr>
      <vt:lpstr>Slide 10</vt:lpstr>
      <vt:lpstr>Slide 11</vt:lpstr>
      <vt:lpstr>Listening Exercise</vt:lpstr>
      <vt:lpstr>Slide 13</vt:lpstr>
      <vt:lpstr>Business English</vt:lpstr>
      <vt:lpstr>Open Communication</vt:lpstr>
      <vt:lpstr>Dialogue and Discussion: The Differences</vt:lpstr>
      <vt:lpstr>Communication Champion</vt:lpstr>
      <vt:lpstr>Communication Apprehension</vt:lpstr>
      <vt:lpstr>Forms of Communications</vt:lpstr>
      <vt:lpstr>Formal vs. Informal</vt:lpstr>
      <vt:lpstr>Formal Communication Strategy </vt:lpstr>
      <vt:lpstr>A Continuum of Channel Richness</vt:lpstr>
      <vt:lpstr>Effective Use of Electronic Communication Channels</vt:lpstr>
      <vt:lpstr>Informal Communication</vt:lpstr>
      <vt:lpstr>Non Verbal Communication</vt:lpstr>
      <vt:lpstr>Nonverbal Behaviors</vt:lpstr>
      <vt:lpstr>Slide 27</vt:lpstr>
      <vt:lpstr>Question # 2</vt:lpstr>
      <vt:lpstr>Question #3</vt:lpstr>
      <vt:lpstr>Question #4</vt:lpstr>
      <vt:lpstr>Question 5 </vt:lpstr>
      <vt:lpstr>Communicating in a Crisis</vt:lpstr>
      <vt:lpstr>Benefits of Good Communication</vt:lpstr>
      <vt:lpstr>Communication</vt:lpstr>
      <vt:lpstr>So…</vt:lpstr>
      <vt:lpstr>Communication</vt:lpstr>
      <vt:lpstr>Communication</vt:lpstr>
      <vt:lpstr>Basic Interpersonal Communication Model</vt:lpstr>
      <vt:lpstr>One-way vs. Two-way Communications</vt:lpstr>
      <vt:lpstr>Key to Effective Written Communication</vt:lpstr>
      <vt:lpstr>Barriers/Limitations to Communication</vt:lpstr>
      <vt:lpstr>Communication Failure Defensive Communication</vt:lpstr>
      <vt:lpstr>Nondefensive Communication</vt:lpstr>
      <vt:lpstr>Two Defensiveness Patterns</vt:lpstr>
      <vt:lpstr>Defensive Attitudes </vt:lpstr>
      <vt:lpstr>Defensive Attitudes</vt:lpstr>
      <vt:lpstr>Effective Communication:  A Powerful Tool</vt:lpstr>
      <vt:lpstr>Review Lecture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14</cp:revision>
  <dcterms:created xsi:type="dcterms:W3CDTF">2014-03-20T07:51:58Z</dcterms:created>
  <dcterms:modified xsi:type="dcterms:W3CDTF">2014-03-20T10:45:21Z</dcterms:modified>
</cp:coreProperties>
</file>