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72"/>
  </p:notesMasterIdLst>
  <p:sldIdLst>
    <p:sldId id="256" r:id="rId2"/>
    <p:sldId id="33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9" r:id="rId54"/>
    <p:sldId id="310" r:id="rId55"/>
    <p:sldId id="320" r:id="rId56"/>
    <p:sldId id="322" r:id="rId57"/>
    <p:sldId id="323" r:id="rId58"/>
    <p:sldId id="324" r:id="rId59"/>
    <p:sldId id="325" r:id="rId60"/>
    <p:sldId id="326" r:id="rId61"/>
    <p:sldId id="335" r:id="rId62"/>
    <p:sldId id="337" r:id="rId63"/>
    <p:sldId id="338" r:id="rId64"/>
    <p:sldId id="339" r:id="rId65"/>
    <p:sldId id="340" r:id="rId66"/>
    <p:sldId id="341" r:id="rId67"/>
    <p:sldId id="342" r:id="rId68"/>
    <p:sldId id="343" r:id="rId69"/>
    <p:sldId id="344" r:id="rId70"/>
    <p:sldId id="345" r:id="rId7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0" autoAdjust="0"/>
  </p:normalViewPr>
  <p:slideViewPr>
    <p:cSldViewPr>
      <p:cViewPr varScale="1">
        <p:scale>
          <a:sx n="34" d="100"/>
          <a:sy n="34" d="100"/>
        </p:scale>
        <p:origin x="-1646" y="-77"/>
      </p:cViewPr>
      <p:guideLst>
        <p:guide orient="horz" pos="2160"/>
        <p:guide pos="2880"/>
      </p:guideLst>
    </p:cSldViewPr>
  </p:slideViewPr>
  <p:outlineViewPr>
    <p:cViewPr>
      <p:scale>
        <a:sx n="33" d="100"/>
        <a:sy n="33" d="100"/>
      </p:scale>
      <p:origin x="0" y="1046"/>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96047E-0F07-4C52-A791-5E8380F169F2}" type="datetimeFigureOut">
              <a:rPr lang="en-US" smtClean="0"/>
              <a:pPr/>
              <a:t>3/26/2014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E49772-1920-4B48-B622-04B8E09800C4}"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7"/>
          <p:cNvSpPr>
            <a:spLocks noGrp="1" noChangeArrowheads="1"/>
          </p:cNvSpPr>
          <p:nvPr>
            <p:ph type="sldNum" sz="quarter" idx="5"/>
          </p:nvPr>
        </p:nvSpPr>
        <p:spPr>
          <a:noFill/>
          <a:ln>
            <a:miter lim="800000"/>
            <a:headEnd/>
            <a:tailEnd/>
          </a:ln>
        </p:spPr>
        <p:txBody>
          <a:bodyPr/>
          <a:lstStyle/>
          <a:p>
            <a:fld id="{75E07156-7EEA-4613-843B-2B2674666735}" type="slidenum">
              <a:rPr lang="en-US" smtClean="0"/>
              <a:pPr/>
              <a:t>5</a:t>
            </a:fld>
            <a:endParaRPr lang="en-US" smtClean="0"/>
          </a:p>
        </p:txBody>
      </p:sp>
      <p:sp>
        <p:nvSpPr>
          <p:cNvPr id="157699" name="Rectangle 2"/>
          <p:cNvSpPr>
            <a:spLocks noGrp="1" noRot="1" noChangeAspect="1" noChangeArrowheads="1" noTextEdit="1"/>
          </p:cNvSpPr>
          <p:nvPr>
            <p:ph type="sldImg"/>
          </p:nvPr>
        </p:nvSpPr>
        <p:spPr>
          <a:xfrm>
            <a:off x="1144588" y="685800"/>
            <a:ext cx="4568825" cy="3427413"/>
          </a:xfrm>
          <a:solidFill>
            <a:srgbClr val="FFFFFF"/>
          </a:solidFill>
          <a:ln w="12700" cap="flat"/>
        </p:spPr>
      </p:sp>
      <p:sp>
        <p:nvSpPr>
          <p:cNvPr id="157700" name="Rectangle 3"/>
          <p:cNvSpPr>
            <a:spLocks noGrp="1" noChangeArrowheads="1"/>
          </p:cNvSpPr>
          <p:nvPr>
            <p:ph type="body" idx="1"/>
          </p:nvPr>
        </p:nvSpPr>
        <p:spPr>
          <a:noFill/>
        </p:spPr>
        <p:txBody>
          <a:bodyPr lIns="92136" tIns="46849" rIns="92136" bIns="46849"/>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7"/>
          <p:cNvSpPr>
            <a:spLocks noGrp="1" noChangeArrowheads="1"/>
          </p:cNvSpPr>
          <p:nvPr>
            <p:ph type="sldNum" sz="quarter" idx="5"/>
          </p:nvPr>
        </p:nvSpPr>
        <p:spPr>
          <a:noFill/>
          <a:ln>
            <a:miter lim="800000"/>
            <a:headEnd/>
            <a:tailEnd/>
          </a:ln>
        </p:spPr>
        <p:txBody>
          <a:bodyPr/>
          <a:lstStyle/>
          <a:p>
            <a:fld id="{A2ED37CD-C773-40F9-A56D-91CC058CBC7B}" type="slidenum">
              <a:rPr lang="en-US" smtClean="0"/>
              <a:pPr/>
              <a:t>9</a:t>
            </a:fld>
            <a:endParaRPr lang="en-US" smtClean="0"/>
          </a:p>
        </p:txBody>
      </p:sp>
      <p:sp>
        <p:nvSpPr>
          <p:cNvPr id="158723" name="Rectangle 2"/>
          <p:cNvSpPr>
            <a:spLocks noGrp="1" noRot="1" noChangeAspect="1" noChangeArrowheads="1" noTextEdit="1"/>
          </p:cNvSpPr>
          <p:nvPr>
            <p:ph type="sldImg"/>
          </p:nvPr>
        </p:nvSpPr>
        <p:spPr>
          <a:xfrm>
            <a:off x="1152525" y="692150"/>
            <a:ext cx="4554538" cy="3416300"/>
          </a:xfrm>
          <a:noFill/>
          <a:ln w="12700" cap="flat">
            <a:solidFill>
              <a:schemeClr val="tx1"/>
            </a:solidFill>
          </a:ln>
        </p:spPr>
      </p:sp>
      <p:sp>
        <p:nvSpPr>
          <p:cNvPr id="158724" name="Rectangle 3"/>
          <p:cNvSpPr>
            <a:spLocks noGrp="1" noChangeArrowheads="1"/>
          </p:cNvSpPr>
          <p:nvPr>
            <p:ph type="body" idx="1"/>
          </p:nvPr>
        </p:nvSpPr>
        <p:spPr>
          <a:noFill/>
        </p:spPr>
        <p:txBody>
          <a:bodyPr lIns="92071" tIns="46036" rIns="92071" bIns="46036"/>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7"/>
          <p:cNvSpPr>
            <a:spLocks noGrp="1" noChangeArrowheads="1"/>
          </p:cNvSpPr>
          <p:nvPr>
            <p:ph type="sldNum" sz="quarter" idx="5"/>
          </p:nvPr>
        </p:nvSpPr>
        <p:spPr>
          <a:noFill/>
          <a:ln>
            <a:miter lim="800000"/>
            <a:headEnd/>
            <a:tailEnd/>
          </a:ln>
        </p:spPr>
        <p:txBody>
          <a:bodyPr/>
          <a:lstStyle/>
          <a:p>
            <a:fld id="{07954369-A2A2-428C-9A4B-13E01F5A6E32}" type="slidenum">
              <a:rPr lang="en-US" smtClean="0"/>
              <a:pPr/>
              <a:t>13</a:t>
            </a:fld>
            <a:endParaRPr lang="en-US" smtClean="0"/>
          </a:p>
        </p:txBody>
      </p:sp>
      <p:sp>
        <p:nvSpPr>
          <p:cNvPr id="159747" name="Rectangle 2"/>
          <p:cNvSpPr>
            <a:spLocks noGrp="1" noRot="1" noChangeAspect="1" noChangeArrowheads="1" noTextEdit="1"/>
          </p:cNvSpPr>
          <p:nvPr>
            <p:ph type="sldImg"/>
          </p:nvPr>
        </p:nvSpPr>
        <p:spPr>
          <a:xfrm>
            <a:off x="1152525" y="692150"/>
            <a:ext cx="4554538" cy="3416300"/>
          </a:xfrm>
          <a:noFill/>
          <a:ln w="12700" cap="flat">
            <a:solidFill>
              <a:schemeClr val="tx1"/>
            </a:solidFill>
          </a:ln>
        </p:spPr>
      </p:sp>
      <p:sp>
        <p:nvSpPr>
          <p:cNvPr id="159748" name="Rectangle 3"/>
          <p:cNvSpPr>
            <a:spLocks noGrp="1" noChangeArrowheads="1"/>
          </p:cNvSpPr>
          <p:nvPr>
            <p:ph type="body" idx="1"/>
          </p:nvPr>
        </p:nvSpPr>
        <p:spPr>
          <a:noFill/>
        </p:spPr>
        <p:txBody>
          <a:bodyPr lIns="92071" tIns="46036" rIns="92071" bIns="46036"/>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7"/>
          <p:cNvSpPr>
            <a:spLocks noGrp="1" noChangeArrowheads="1"/>
          </p:cNvSpPr>
          <p:nvPr>
            <p:ph type="sldNum" sz="quarter" idx="5"/>
          </p:nvPr>
        </p:nvSpPr>
        <p:spPr>
          <a:noFill/>
          <a:ln>
            <a:miter lim="800000"/>
            <a:headEnd/>
            <a:tailEnd/>
          </a:ln>
        </p:spPr>
        <p:txBody>
          <a:bodyPr/>
          <a:lstStyle/>
          <a:p>
            <a:fld id="{AD6E3938-B227-412A-B84E-2A86503194B6}" type="slidenum">
              <a:rPr lang="en-US" smtClean="0"/>
              <a:pPr/>
              <a:t>14</a:t>
            </a:fld>
            <a:endParaRPr lang="en-US" smtClean="0"/>
          </a:p>
        </p:txBody>
      </p:sp>
      <p:sp>
        <p:nvSpPr>
          <p:cNvPr id="160771" name="Rectangle 2"/>
          <p:cNvSpPr>
            <a:spLocks noGrp="1" noRot="1" noChangeAspect="1" noChangeArrowheads="1" noTextEdit="1"/>
          </p:cNvSpPr>
          <p:nvPr>
            <p:ph type="sldImg"/>
          </p:nvPr>
        </p:nvSpPr>
        <p:spPr>
          <a:xfrm>
            <a:off x="1152525" y="692150"/>
            <a:ext cx="4554538" cy="3416300"/>
          </a:xfrm>
          <a:noFill/>
          <a:ln w="12700" cap="flat">
            <a:solidFill>
              <a:schemeClr val="tx1"/>
            </a:solidFill>
          </a:ln>
        </p:spPr>
      </p:sp>
      <p:sp>
        <p:nvSpPr>
          <p:cNvPr id="160772" name="Rectangle 3"/>
          <p:cNvSpPr>
            <a:spLocks noGrp="1" noChangeArrowheads="1"/>
          </p:cNvSpPr>
          <p:nvPr>
            <p:ph type="body" idx="1"/>
          </p:nvPr>
        </p:nvSpPr>
        <p:spPr>
          <a:noFill/>
        </p:spPr>
        <p:txBody>
          <a:bodyPr lIns="92071" tIns="46036" rIns="92071" bIns="46036"/>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7"/>
          <p:cNvSpPr>
            <a:spLocks noGrp="1" noChangeArrowheads="1"/>
          </p:cNvSpPr>
          <p:nvPr>
            <p:ph type="sldNum" sz="quarter" idx="5"/>
          </p:nvPr>
        </p:nvSpPr>
        <p:spPr>
          <a:noFill/>
          <a:ln>
            <a:miter lim="800000"/>
            <a:headEnd/>
            <a:tailEnd/>
          </a:ln>
        </p:spPr>
        <p:txBody>
          <a:bodyPr/>
          <a:lstStyle/>
          <a:p>
            <a:fld id="{02F89FAB-2032-47B4-88E6-4435F756B951}" type="slidenum">
              <a:rPr lang="en-AU" smtClean="0"/>
              <a:pPr/>
              <a:t>53</a:t>
            </a:fld>
            <a:endParaRPr lang="en-AU" smtClean="0"/>
          </a:p>
        </p:txBody>
      </p:sp>
      <p:sp>
        <p:nvSpPr>
          <p:cNvPr id="162819" name="Rectangle 2"/>
          <p:cNvSpPr>
            <a:spLocks noGrp="1" noChangeArrowheads="1"/>
          </p:cNvSpPr>
          <p:nvPr>
            <p:ph type="body" idx="1"/>
          </p:nvPr>
        </p:nvSpPr>
        <p:spPr>
          <a:xfrm>
            <a:off x="914400" y="4346575"/>
            <a:ext cx="5029200" cy="3849688"/>
          </a:xfrm>
          <a:noFill/>
        </p:spPr>
        <p:txBody>
          <a:bodyPr lIns="90488" tIns="44450" rIns="90488" bIns="44450"/>
          <a:lstStyle/>
          <a:p>
            <a:pPr eaLnBrk="1" hangingPunct="1"/>
            <a:r>
              <a:rPr lang="en-AU" smtClean="0"/>
              <a:t>Notes:</a:t>
            </a:r>
          </a:p>
        </p:txBody>
      </p:sp>
      <p:sp>
        <p:nvSpPr>
          <p:cNvPr id="162820" name="Rectangle 3"/>
          <p:cNvSpPr>
            <a:spLocks noGrp="1" noRot="1" noChangeAspect="1" noChangeArrowheads="1" noTextEdit="1"/>
          </p:cNvSpPr>
          <p:nvPr>
            <p:ph type="sldImg"/>
          </p:nvPr>
        </p:nvSpPr>
        <p:spPr>
          <a:xfrm>
            <a:off x="1292225" y="796925"/>
            <a:ext cx="4273550" cy="3205163"/>
          </a:xfrm>
          <a:noFill/>
          <a:ln w="12700" cap="flat">
            <a:solidFill>
              <a:schemeClr val="tx1"/>
            </a:solid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7"/>
          <p:cNvSpPr>
            <a:spLocks noGrp="1" noChangeArrowheads="1"/>
          </p:cNvSpPr>
          <p:nvPr>
            <p:ph type="sldNum" sz="quarter" idx="5"/>
          </p:nvPr>
        </p:nvSpPr>
        <p:spPr>
          <a:noFill/>
          <a:ln>
            <a:miter lim="800000"/>
            <a:headEnd/>
            <a:tailEnd/>
          </a:ln>
        </p:spPr>
        <p:txBody>
          <a:bodyPr/>
          <a:lstStyle/>
          <a:p>
            <a:fld id="{160D9BA7-6CF9-441C-98E9-28EA77C43BEB}" type="slidenum">
              <a:rPr lang="en-AU" smtClean="0"/>
              <a:pPr/>
              <a:t>56</a:t>
            </a:fld>
            <a:endParaRPr lang="en-AU" smtClean="0"/>
          </a:p>
        </p:txBody>
      </p:sp>
      <p:sp>
        <p:nvSpPr>
          <p:cNvPr id="166915" name="Rectangle 2"/>
          <p:cNvSpPr>
            <a:spLocks noGrp="1" noChangeArrowheads="1"/>
          </p:cNvSpPr>
          <p:nvPr>
            <p:ph type="body" idx="1"/>
          </p:nvPr>
        </p:nvSpPr>
        <p:spPr>
          <a:xfrm>
            <a:off x="914400" y="4346575"/>
            <a:ext cx="5029200" cy="3849688"/>
          </a:xfrm>
          <a:noFill/>
        </p:spPr>
        <p:txBody>
          <a:bodyPr lIns="90488" tIns="44450" rIns="90488" bIns="44450"/>
          <a:lstStyle/>
          <a:p>
            <a:pPr eaLnBrk="1" hangingPunct="1"/>
            <a:r>
              <a:rPr lang="en-AU" smtClean="0"/>
              <a:t>Notes:</a:t>
            </a:r>
          </a:p>
        </p:txBody>
      </p:sp>
      <p:sp>
        <p:nvSpPr>
          <p:cNvPr id="166916" name="Rectangle 3"/>
          <p:cNvSpPr>
            <a:spLocks noGrp="1" noRot="1" noChangeAspect="1" noChangeArrowheads="1" noTextEdit="1"/>
          </p:cNvSpPr>
          <p:nvPr>
            <p:ph type="sldImg"/>
          </p:nvPr>
        </p:nvSpPr>
        <p:spPr>
          <a:xfrm>
            <a:off x="1292225" y="796925"/>
            <a:ext cx="4273550" cy="3205163"/>
          </a:xfrm>
          <a:noFill/>
          <a:ln w="12700" cap="flat">
            <a:solidFill>
              <a:schemeClr val="tx1"/>
            </a:solidFill>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7"/>
          <p:cNvSpPr>
            <a:spLocks noGrp="1" noChangeArrowheads="1"/>
          </p:cNvSpPr>
          <p:nvPr>
            <p:ph type="sldNum" sz="quarter" idx="5"/>
          </p:nvPr>
        </p:nvSpPr>
        <p:spPr>
          <a:noFill/>
          <a:ln>
            <a:miter lim="800000"/>
            <a:headEnd/>
            <a:tailEnd/>
          </a:ln>
        </p:spPr>
        <p:txBody>
          <a:bodyPr/>
          <a:lstStyle/>
          <a:p>
            <a:fld id="{39CA15FE-FD13-438C-9EB9-8F18BB62148C}" type="slidenum">
              <a:rPr lang="en-AU" smtClean="0"/>
              <a:pPr/>
              <a:t>57</a:t>
            </a:fld>
            <a:endParaRPr lang="en-AU" smtClean="0"/>
          </a:p>
        </p:txBody>
      </p:sp>
      <p:sp>
        <p:nvSpPr>
          <p:cNvPr id="167939" name="Rectangle 2"/>
          <p:cNvSpPr>
            <a:spLocks noGrp="1" noChangeArrowheads="1"/>
          </p:cNvSpPr>
          <p:nvPr>
            <p:ph type="body" idx="1"/>
          </p:nvPr>
        </p:nvSpPr>
        <p:spPr>
          <a:xfrm>
            <a:off x="914400" y="4346575"/>
            <a:ext cx="5029200" cy="3849688"/>
          </a:xfrm>
          <a:noFill/>
        </p:spPr>
        <p:txBody>
          <a:bodyPr lIns="90488" tIns="44450" rIns="90488" bIns="44450"/>
          <a:lstStyle/>
          <a:p>
            <a:pPr eaLnBrk="1" hangingPunct="1"/>
            <a:r>
              <a:rPr lang="en-AU" smtClean="0"/>
              <a:t>Notes:</a:t>
            </a:r>
          </a:p>
        </p:txBody>
      </p:sp>
      <p:sp>
        <p:nvSpPr>
          <p:cNvPr id="167940" name="Rectangle 3"/>
          <p:cNvSpPr>
            <a:spLocks noGrp="1" noRot="1" noChangeAspect="1" noChangeArrowheads="1" noTextEdit="1"/>
          </p:cNvSpPr>
          <p:nvPr>
            <p:ph type="sldImg"/>
          </p:nvPr>
        </p:nvSpPr>
        <p:spPr>
          <a:xfrm>
            <a:off x="1292225" y="796925"/>
            <a:ext cx="4273550" cy="3205163"/>
          </a:xfrm>
          <a:noFill/>
          <a:ln w="12700" cap="flat">
            <a:solidFill>
              <a:schemeClr val="tx1"/>
            </a:solid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7"/>
          <p:cNvSpPr>
            <a:spLocks noGrp="1" noChangeArrowheads="1"/>
          </p:cNvSpPr>
          <p:nvPr>
            <p:ph type="sldNum" sz="quarter" idx="5"/>
          </p:nvPr>
        </p:nvSpPr>
        <p:spPr>
          <a:noFill/>
          <a:ln>
            <a:miter lim="800000"/>
            <a:headEnd/>
            <a:tailEnd/>
          </a:ln>
        </p:spPr>
        <p:txBody>
          <a:bodyPr/>
          <a:lstStyle/>
          <a:p>
            <a:fld id="{0E3BAD91-51A3-430C-BD69-CFBF65FD414D}" type="slidenum">
              <a:rPr lang="en-AU" smtClean="0"/>
              <a:pPr/>
              <a:t>58</a:t>
            </a:fld>
            <a:endParaRPr lang="en-AU" smtClean="0"/>
          </a:p>
        </p:txBody>
      </p:sp>
      <p:sp>
        <p:nvSpPr>
          <p:cNvPr id="168963" name="Rectangle 2"/>
          <p:cNvSpPr>
            <a:spLocks noGrp="1" noChangeArrowheads="1"/>
          </p:cNvSpPr>
          <p:nvPr>
            <p:ph type="body" idx="1"/>
          </p:nvPr>
        </p:nvSpPr>
        <p:spPr>
          <a:xfrm>
            <a:off x="914400" y="4346575"/>
            <a:ext cx="5029200" cy="3849688"/>
          </a:xfrm>
          <a:noFill/>
        </p:spPr>
        <p:txBody>
          <a:bodyPr lIns="90488" tIns="44450" rIns="90488" bIns="44450"/>
          <a:lstStyle/>
          <a:p>
            <a:pPr eaLnBrk="1" hangingPunct="1"/>
            <a:r>
              <a:rPr lang="en-AU" smtClean="0"/>
              <a:t>Notes:</a:t>
            </a:r>
          </a:p>
        </p:txBody>
      </p:sp>
      <p:sp>
        <p:nvSpPr>
          <p:cNvPr id="168964" name="Rectangle 3"/>
          <p:cNvSpPr>
            <a:spLocks noGrp="1" noRot="1" noChangeAspect="1" noChangeArrowheads="1" noTextEdit="1"/>
          </p:cNvSpPr>
          <p:nvPr>
            <p:ph type="sldImg"/>
          </p:nvPr>
        </p:nvSpPr>
        <p:spPr>
          <a:xfrm>
            <a:off x="1292225" y="796925"/>
            <a:ext cx="4273550" cy="3205163"/>
          </a:xfrm>
          <a:noFill/>
          <a:ln w="12700" cap="flat">
            <a:solidFill>
              <a:schemeClr val="tx1"/>
            </a:solid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7"/>
          <p:cNvSpPr>
            <a:spLocks noGrp="1" noChangeArrowheads="1"/>
          </p:cNvSpPr>
          <p:nvPr>
            <p:ph type="sldNum" sz="quarter" idx="5"/>
          </p:nvPr>
        </p:nvSpPr>
        <p:spPr>
          <a:noFill/>
          <a:ln>
            <a:miter lim="800000"/>
            <a:headEnd/>
            <a:tailEnd/>
          </a:ln>
        </p:spPr>
        <p:txBody>
          <a:bodyPr/>
          <a:lstStyle/>
          <a:p>
            <a:fld id="{920859C6-596A-4483-BD34-FA7EA699C0AE}" type="slidenum">
              <a:rPr lang="en-GB" smtClean="0"/>
              <a:pPr/>
              <a:t>61</a:t>
            </a:fld>
            <a:endParaRPr lang="en-GB" smtClean="0"/>
          </a:p>
        </p:txBody>
      </p:sp>
      <p:sp>
        <p:nvSpPr>
          <p:cNvPr id="171011" name="Rectangle 2"/>
          <p:cNvSpPr>
            <a:spLocks noGrp="1" noRot="1" noChangeAspect="1" noChangeArrowheads="1" noTextEdit="1"/>
          </p:cNvSpPr>
          <p:nvPr>
            <p:ph type="sldImg"/>
          </p:nvPr>
        </p:nvSpPr>
        <p:spPr>
          <a:ln/>
        </p:spPr>
      </p:sp>
      <p:sp>
        <p:nvSpPr>
          <p:cNvPr id="17101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62E672B4-CBAD-4552-BF3C-AE737FA7BF62}" type="datetimeFigureOut">
              <a:rPr lang="en-US" smtClean="0"/>
              <a:pPr/>
              <a:t>3/26/2014</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B604126B-2C49-4831-B081-EB76E87E91A2}"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2E672B4-CBAD-4552-BF3C-AE737FA7BF62}" type="datetimeFigureOut">
              <a:rPr lang="en-US" smtClean="0"/>
              <a:pPr/>
              <a:t>3/26/2014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604126B-2C49-4831-B081-EB76E87E91A2}"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62E672B4-CBAD-4552-BF3C-AE737FA7BF62}" type="datetimeFigureOut">
              <a:rPr lang="en-US" smtClean="0"/>
              <a:pPr/>
              <a:t>3/26/2014</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B604126B-2C49-4831-B081-EB76E87E91A2}"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62E672B4-CBAD-4552-BF3C-AE737FA7BF62}" type="datetimeFigureOut">
              <a:rPr lang="en-US" smtClean="0"/>
              <a:pPr/>
              <a:t>3/26/2014</a:t>
            </a:fld>
            <a:endParaRPr lang="en-US"/>
          </a:p>
        </p:txBody>
      </p:sp>
      <p:sp>
        <p:nvSpPr>
          <p:cNvPr id="10" name="Slide Number Placeholder 9"/>
          <p:cNvSpPr>
            <a:spLocks noGrp="1"/>
          </p:cNvSpPr>
          <p:nvPr>
            <p:ph type="sldNum" sz="quarter" idx="16"/>
          </p:nvPr>
        </p:nvSpPr>
        <p:spPr/>
        <p:txBody>
          <a:bodyPr rtlCol="0"/>
          <a:lstStyle/>
          <a:p>
            <a:fld id="{B604126B-2C49-4831-B081-EB76E87E91A2}"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62E672B4-CBAD-4552-BF3C-AE737FA7BF62}" type="datetimeFigureOut">
              <a:rPr lang="en-US" smtClean="0"/>
              <a:pPr/>
              <a:t>3/26/2014</a:t>
            </a:fld>
            <a:endParaRPr lang="en-US"/>
          </a:p>
        </p:txBody>
      </p:sp>
      <p:sp>
        <p:nvSpPr>
          <p:cNvPr id="12" name="Slide Number Placeholder 11"/>
          <p:cNvSpPr>
            <a:spLocks noGrp="1"/>
          </p:cNvSpPr>
          <p:nvPr>
            <p:ph type="sldNum" sz="quarter" idx="16"/>
          </p:nvPr>
        </p:nvSpPr>
        <p:spPr/>
        <p:txBody>
          <a:bodyPr rtlCol="0"/>
          <a:lstStyle/>
          <a:p>
            <a:fld id="{B604126B-2C49-4831-B081-EB76E87E91A2}"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2E672B4-CBAD-4552-BF3C-AE737FA7BF62}" type="datetimeFigureOut">
              <a:rPr lang="en-US" smtClean="0"/>
              <a:pPr/>
              <a:t>3/26/2014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B604126B-2C49-4831-B081-EB76E87E91A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E672B4-CBAD-4552-BF3C-AE737FA7BF62}" type="datetimeFigureOut">
              <a:rPr lang="en-US" smtClean="0"/>
              <a:pPr/>
              <a:t>3/26/2014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B604126B-2C49-4831-B081-EB76E87E91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2E672B4-CBAD-4552-BF3C-AE737FA7BF62}" type="datetimeFigureOut">
              <a:rPr lang="en-US" smtClean="0"/>
              <a:pPr/>
              <a:t>3/26/2014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B604126B-2C49-4831-B081-EB76E87E91A2}"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62E672B4-CBAD-4552-BF3C-AE737FA7BF62}" type="datetimeFigureOut">
              <a:rPr lang="en-US" smtClean="0"/>
              <a:pPr/>
              <a:t>3/26/2014</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B604126B-2C49-4831-B081-EB76E87E91A2}"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2E672B4-CBAD-4552-BF3C-AE737FA7BF62}" type="datetimeFigureOut">
              <a:rPr lang="en-US" smtClean="0"/>
              <a:pPr/>
              <a:t>3/26/2014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04126B-2C49-4831-B081-EB76E87E91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62E672B4-CBAD-4552-BF3C-AE737FA7BF62}" type="datetimeFigureOut">
              <a:rPr lang="en-US" smtClean="0"/>
              <a:pPr/>
              <a:t>3/26/2014</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B604126B-2C49-4831-B081-EB76E87E91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990600" y="4572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600200" y="1828800"/>
            <a:ext cx="3467100" cy="4114800"/>
          </a:xfrm>
        </p:spPr>
        <p:txBody>
          <a:bodyPr>
            <a:normAutofit/>
          </a:bodyPr>
          <a:lstStyle/>
          <a:p>
            <a:pPr lvl="0"/>
            <a:endParaRPr lang="en-US" noProof="0"/>
          </a:p>
        </p:txBody>
      </p:sp>
      <p:sp>
        <p:nvSpPr>
          <p:cNvPr id="4" name="Text Placeholder 3"/>
          <p:cNvSpPr>
            <a:spLocks noGrp="1"/>
          </p:cNvSpPr>
          <p:nvPr>
            <p:ph type="body" sz="half" idx="2"/>
          </p:nvPr>
        </p:nvSpPr>
        <p:spPr>
          <a:xfrm>
            <a:off x="5219700" y="1828800"/>
            <a:ext cx="34671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990600" y="6096000"/>
            <a:ext cx="1905000" cy="457200"/>
          </a:xfrm>
        </p:spPr>
        <p:txBody>
          <a:bodyPr/>
          <a:lstStyle>
            <a:lvl1pPr>
              <a:defRPr/>
            </a:lvl1pPr>
          </a:lstStyle>
          <a:p>
            <a:pPr>
              <a:defRPr/>
            </a:pPr>
            <a:endParaRPr lang="en-US"/>
          </a:p>
        </p:txBody>
      </p:sp>
      <p:sp>
        <p:nvSpPr>
          <p:cNvPr id="6" name="Footer Placeholder 5"/>
          <p:cNvSpPr>
            <a:spLocks noGrp="1"/>
          </p:cNvSpPr>
          <p:nvPr>
            <p:ph type="ftr" sz="quarter" idx="11"/>
          </p:nvPr>
        </p:nvSpPr>
        <p:spPr>
          <a:xfrm>
            <a:off x="3429000" y="6096000"/>
            <a:ext cx="2895600" cy="4572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6858000" y="6096000"/>
            <a:ext cx="1905000" cy="457200"/>
          </a:xfrm>
        </p:spPr>
        <p:txBody>
          <a:bodyPr/>
          <a:lstStyle>
            <a:lvl1pPr>
              <a:defRPr/>
            </a:lvl1pPr>
          </a:lstStyle>
          <a:p>
            <a:pPr>
              <a:defRPr/>
            </a:pPr>
            <a:fld id="{2DDF9840-647A-4004-9D6B-134A99D246F8}"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62E672B4-CBAD-4552-BF3C-AE737FA7BF62}" type="datetimeFigureOut">
              <a:rPr lang="en-US" smtClean="0"/>
              <a:pPr/>
              <a:t>3/26/2014</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B604126B-2C49-4831-B081-EB76E87E91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gif"/><Relationship Id="rId1" Type="http://schemas.openxmlformats.org/officeDocument/2006/relationships/slideLayout" Target="../slideLayouts/slideLayout6.xml"/><Relationship Id="rId5" Type="http://schemas.openxmlformats.org/officeDocument/2006/relationships/image" Target="../media/image10.gif"/><Relationship Id="rId4" Type="http://schemas.openxmlformats.org/officeDocument/2006/relationships/image" Target="../media/image9.gif"/></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gi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gif"/><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8" Type="http://schemas.openxmlformats.org/officeDocument/2006/relationships/hyperlink" Target="http://www.bbc.co.uk/radio1/onelife/work" TargetMode="External"/><Relationship Id="rId3" Type="http://schemas.openxmlformats.org/officeDocument/2006/relationships/hyperlink" Target="http://www.ul.ie/careers" TargetMode="External"/><Relationship Id="rId7" Type="http://schemas.openxmlformats.org/officeDocument/2006/relationships/hyperlink" Target="http://www.windmillsprogramme.com/"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realworldmagazine.com/" TargetMode="External"/><Relationship Id="rId5" Type="http://schemas.openxmlformats.org/officeDocument/2006/relationships/hyperlink" Target="http://www.prospects.ac.uk/" TargetMode="External"/><Relationship Id="rId4" Type="http://schemas.openxmlformats.org/officeDocument/2006/relationships/hyperlink" Target="http://www.gradireland.com/" TargetMode="Externa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Business English</a:t>
            </a:r>
            <a:br>
              <a:rPr lang="en-US" dirty="0" smtClean="0"/>
            </a:br>
            <a:r>
              <a:rPr lang="en-US" dirty="0" smtClean="0"/>
              <a:t>Lecture 26</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Synopsis</a:t>
            </a:r>
            <a:endParaRPr lang="en-US" dirty="0"/>
          </a:p>
        </p:txBody>
      </p:sp>
      <p:sp>
        <p:nvSpPr>
          <p:cNvPr id="3" name="Content Placeholder 2"/>
          <p:cNvSpPr>
            <a:spLocks noGrp="1"/>
          </p:cNvSpPr>
          <p:nvPr>
            <p:ph sz="quarter" idx="1"/>
          </p:nvPr>
        </p:nvSpPr>
        <p:spPr/>
        <p:txBody>
          <a:bodyPr/>
          <a:lstStyle/>
          <a:p>
            <a:r>
              <a:rPr lang="en-US" dirty="0" smtClean="0"/>
              <a:t>Job Interviews continues</a:t>
            </a:r>
          </a:p>
          <a:p>
            <a:r>
              <a:rPr lang="en-US" dirty="0" smtClean="0"/>
              <a:t>Preparing to Interview</a:t>
            </a:r>
          </a:p>
          <a:p>
            <a:r>
              <a:rPr lang="en-US" dirty="0" smtClean="0"/>
              <a:t>Guide to interview</a:t>
            </a:r>
          </a:p>
          <a:p>
            <a:endParaRPr lang="en-US" dirty="0" smtClean="0"/>
          </a:p>
          <a:p>
            <a:r>
              <a:rPr lang="en-US" dirty="0" smtClean="0"/>
              <a:t>Job Interview Workshop </a:t>
            </a:r>
          </a:p>
          <a:p>
            <a:r>
              <a:rPr lang="en-US" dirty="0" smtClean="0"/>
              <a:t>Listening activity Job Interview -2</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defRPr/>
            </a:pPr>
            <a:r>
              <a:rPr lang="en-US" dirty="0" smtClean="0"/>
              <a:t>Skills</a:t>
            </a:r>
            <a:br>
              <a:rPr lang="en-US" dirty="0" smtClean="0"/>
            </a:br>
            <a:r>
              <a:rPr lang="en-US" dirty="0" smtClean="0"/>
              <a:t>You possess or learn</a:t>
            </a:r>
            <a:endParaRPr lang="en-US" dirty="0"/>
          </a:p>
        </p:txBody>
      </p:sp>
      <p:sp>
        <p:nvSpPr>
          <p:cNvPr id="53251" name="Subtitle 2"/>
          <p:cNvSpPr>
            <a:spLocks noGrp="1"/>
          </p:cNvSpPr>
          <p:nvPr>
            <p:ph type="subTitle" idx="1"/>
          </p:nvPr>
        </p:nvSpPr>
        <p:spPr>
          <a:xfrm>
            <a:off x="2362200" y="6049963"/>
            <a:ext cx="6705600" cy="685800"/>
          </a:xfrm>
        </p:spPr>
        <p:txBody>
          <a:bodyPr/>
          <a:lstStyle/>
          <a:p>
            <a:r>
              <a:rPr lang="en-US" dirty="0" smtClean="0"/>
              <a:t>Listening </a:t>
            </a:r>
            <a:r>
              <a:rPr lang="en-US" dirty="0" err="1" smtClean="0"/>
              <a:t>Acativty</a:t>
            </a:r>
            <a:r>
              <a:rPr lang="en-US" dirty="0" smtClean="0"/>
              <a:t>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Number Placeholder 3"/>
          <p:cNvSpPr>
            <a:spLocks noGrp="1"/>
          </p:cNvSpPr>
          <p:nvPr>
            <p:ph type="sldNum" sz="quarter" idx="12"/>
          </p:nvPr>
        </p:nvSpPr>
        <p:spPr bwMode="auto">
          <a:noFill/>
          <a:ln>
            <a:miter lim="800000"/>
            <a:headEnd/>
            <a:tailEnd/>
          </a:ln>
        </p:spPr>
        <p:txBody>
          <a:bodyPr wrap="square" lIns="91440" tIns="45720" rIns="91440" bIns="45720" numCol="1" compatLnSpc="1">
            <a:prstTxWarp prst="textNoShape">
              <a:avLst/>
            </a:prstTxWarp>
          </a:bodyPr>
          <a:lstStyle/>
          <a:p>
            <a:fld id="{FDB2E422-AEF3-45DA-9D9E-C2C5C0FCB21C}" type="slidenum">
              <a:rPr lang="en-US" smtClean="0"/>
              <a:pPr/>
              <a:t>4</a:t>
            </a:fld>
            <a:endParaRPr lang="en-US" smtClean="0"/>
          </a:p>
        </p:txBody>
      </p:sp>
      <p:sp>
        <p:nvSpPr>
          <p:cNvPr id="54275" name="Rectangle 2"/>
          <p:cNvSpPr>
            <a:spLocks noChangeArrowheads="1"/>
          </p:cNvSpPr>
          <p:nvPr/>
        </p:nvSpPr>
        <p:spPr bwMode="auto">
          <a:xfrm>
            <a:off x="457200" y="1981200"/>
            <a:ext cx="8382000" cy="4076700"/>
          </a:xfrm>
          <a:prstGeom prst="rect">
            <a:avLst/>
          </a:prstGeom>
          <a:noFill/>
          <a:ln w="9525">
            <a:noFill/>
            <a:miter lim="800000"/>
            <a:headEnd/>
            <a:tailEnd/>
          </a:ln>
        </p:spPr>
        <p:txBody>
          <a:bodyPr>
            <a:spAutoFit/>
          </a:bodyPr>
          <a:lstStyle/>
          <a:p>
            <a:pPr marL="233363" indent="-233363" defTabSz="504825">
              <a:spcBef>
                <a:spcPct val="50000"/>
              </a:spcBef>
              <a:buFontTx/>
              <a:buBlip>
                <a:blip r:embed="rId2"/>
              </a:buBlip>
            </a:pPr>
            <a:r>
              <a:rPr lang="en-US" b="1"/>
              <a:t>Everyone has hundreds of skills, yet most people can only identify a few.  </a:t>
            </a:r>
          </a:p>
          <a:p>
            <a:pPr marL="233363" indent="-233363" defTabSz="504825">
              <a:spcBef>
                <a:spcPct val="50000"/>
              </a:spcBef>
              <a:buFontTx/>
              <a:buBlip>
                <a:blip r:embed="rId2"/>
              </a:buBlip>
            </a:pPr>
            <a:r>
              <a:rPr lang="en-US" b="1"/>
              <a:t>Duties are the basic functions of the activity, skills are the tools used to accomplish the activity.</a:t>
            </a:r>
          </a:p>
          <a:p>
            <a:pPr marL="233363" indent="-233363" defTabSz="504825">
              <a:lnSpc>
                <a:spcPct val="90000"/>
              </a:lnSpc>
              <a:spcBef>
                <a:spcPct val="50000"/>
              </a:spcBef>
              <a:buFontTx/>
              <a:buBlip>
                <a:blip r:embed="rId2"/>
              </a:buBlip>
            </a:pPr>
            <a:r>
              <a:rPr lang="en-US" b="1"/>
              <a:t>Skills can be broken into three categories:</a:t>
            </a:r>
          </a:p>
          <a:p>
            <a:pPr marL="504825" lvl="1" indent="-157163" defTabSz="504825">
              <a:lnSpc>
                <a:spcPct val="90000"/>
              </a:lnSpc>
              <a:spcBef>
                <a:spcPct val="50000"/>
              </a:spcBef>
              <a:buFontTx/>
              <a:buChar char="–"/>
            </a:pPr>
            <a:r>
              <a:rPr lang="en-US" sz="2000" b="1"/>
              <a:t>Occupational Skills (typing, customer service)</a:t>
            </a:r>
          </a:p>
          <a:p>
            <a:pPr marL="504825" lvl="1" indent="-157163" defTabSz="504825">
              <a:lnSpc>
                <a:spcPct val="90000"/>
              </a:lnSpc>
              <a:spcBef>
                <a:spcPct val="50000"/>
              </a:spcBef>
              <a:buFontTx/>
              <a:buChar char="–"/>
            </a:pPr>
            <a:r>
              <a:rPr lang="en-US" sz="2000" b="1"/>
              <a:t>Performance Based Skills that you use every day to get along with others and to survive (patience, flexibility, tactfulness</a:t>
            </a:r>
          </a:p>
          <a:p>
            <a:pPr marL="504825" lvl="1" indent="-157163" defTabSz="504825">
              <a:lnSpc>
                <a:spcPct val="90000"/>
              </a:lnSpc>
              <a:spcBef>
                <a:spcPct val="50000"/>
              </a:spcBef>
              <a:buFontTx/>
              <a:buChar char="–"/>
            </a:pPr>
            <a:r>
              <a:rPr lang="en-US" sz="2000" b="1"/>
              <a:t>Transferable Skills This category includes the first two categories.</a:t>
            </a:r>
          </a:p>
        </p:txBody>
      </p:sp>
      <p:sp>
        <p:nvSpPr>
          <p:cNvPr id="54276" name="Text Box 4"/>
          <p:cNvSpPr txBox="1">
            <a:spLocks noChangeArrowheads="1"/>
          </p:cNvSpPr>
          <p:nvPr/>
        </p:nvSpPr>
        <p:spPr bwMode="auto">
          <a:xfrm>
            <a:off x="2438400" y="304800"/>
            <a:ext cx="6019800" cy="762000"/>
          </a:xfrm>
          <a:prstGeom prst="rect">
            <a:avLst/>
          </a:prstGeom>
          <a:noFill/>
          <a:ln w="12700" cap="sq">
            <a:noFill/>
            <a:miter lim="800000"/>
            <a:headEnd type="none" w="sm" len="sm"/>
            <a:tailEnd type="none" w="sm" len="sm"/>
          </a:ln>
        </p:spPr>
        <p:txBody>
          <a:bodyPr>
            <a:spAutoFit/>
          </a:bodyPr>
          <a:lstStyle/>
          <a:p>
            <a:pPr>
              <a:spcBef>
                <a:spcPct val="50000"/>
              </a:spcBef>
            </a:pPr>
            <a:r>
              <a:rPr lang="en-US" sz="4400" b="1">
                <a:solidFill>
                  <a:schemeClr val="accent1"/>
                </a:solidFill>
              </a:rPr>
              <a:t>Skills Identification</a:t>
            </a:r>
          </a:p>
        </p:txBody>
      </p:sp>
    </p:spTree>
  </p:cSld>
  <p:clrMapOvr>
    <a:masterClrMapping/>
  </p:clrMapOvr>
  <p:transition spd="med">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sz="quarter" idx="1"/>
          </p:nvPr>
        </p:nvSpPr>
        <p:spPr>
          <a:xfrm>
            <a:off x="914400" y="1981200"/>
            <a:ext cx="4038600" cy="4267200"/>
          </a:xfrm>
          <a:noFill/>
        </p:spPr>
        <p:txBody>
          <a:bodyPr lIns="92075" tIns="46038" rIns="92075" bIns="46038">
            <a:normAutofit lnSpcReduction="10000"/>
          </a:bodyPr>
          <a:lstStyle/>
          <a:p>
            <a:pPr eaLnBrk="1" hangingPunct="1">
              <a:lnSpc>
                <a:spcPct val="90000"/>
              </a:lnSpc>
              <a:buClr>
                <a:schemeClr val="bg2"/>
              </a:buClr>
              <a:buFontTx/>
              <a:buBlip>
                <a:blip r:embed="rId3"/>
              </a:buBlip>
            </a:pPr>
            <a:r>
              <a:rPr lang="en-US" sz="2400" b="1" smtClean="0">
                <a:solidFill>
                  <a:schemeClr val="tx2"/>
                </a:solidFill>
                <a:latin typeface="Arial" pitchFamily="34" charset="0"/>
              </a:rPr>
              <a:t>Attention to Detail </a:t>
            </a:r>
          </a:p>
          <a:p>
            <a:pPr eaLnBrk="1" hangingPunct="1">
              <a:lnSpc>
                <a:spcPct val="90000"/>
              </a:lnSpc>
              <a:buClr>
                <a:schemeClr val="bg2"/>
              </a:buClr>
              <a:buFontTx/>
              <a:buBlip>
                <a:blip r:embed="rId3"/>
              </a:buBlip>
            </a:pPr>
            <a:r>
              <a:rPr lang="en-US" sz="2400" b="1" smtClean="0">
                <a:solidFill>
                  <a:schemeClr val="tx2"/>
                </a:solidFill>
                <a:latin typeface="Arial" pitchFamily="34" charset="0"/>
              </a:rPr>
              <a:t>Assertiveness</a:t>
            </a:r>
          </a:p>
          <a:p>
            <a:pPr eaLnBrk="1" hangingPunct="1">
              <a:lnSpc>
                <a:spcPct val="90000"/>
              </a:lnSpc>
              <a:buClr>
                <a:schemeClr val="bg2"/>
              </a:buClr>
              <a:buFontTx/>
              <a:buBlip>
                <a:blip r:embed="rId3"/>
              </a:buBlip>
            </a:pPr>
            <a:r>
              <a:rPr lang="en-US" sz="2400" b="1" smtClean="0">
                <a:solidFill>
                  <a:schemeClr val="tx2"/>
                </a:solidFill>
                <a:latin typeface="Arial" pitchFamily="34" charset="0"/>
              </a:rPr>
              <a:t>Creativity</a:t>
            </a:r>
          </a:p>
          <a:p>
            <a:pPr eaLnBrk="1" hangingPunct="1">
              <a:lnSpc>
                <a:spcPct val="90000"/>
              </a:lnSpc>
              <a:buClr>
                <a:schemeClr val="bg2"/>
              </a:buClr>
              <a:buFontTx/>
              <a:buBlip>
                <a:blip r:embed="rId3"/>
              </a:buBlip>
            </a:pPr>
            <a:r>
              <a:rPr lang="en-US" sz="2400" b="1" smtClean="0">
                <a:solidFill>
                  <a:schemeClr val="tx2"/>
                </a:solidFill>
                <a:latin typeface="Arial" pitchFamily="34" charset="0"/>
              </a:rPr>
              <a:t>Communication </a:t>
            </a:r>
          </a:p>
          <a:p>
            <a:pPr eaLnBrk="1" hangingPunct="1">
              <a:lnSpc>
                <a:spcPct val="90000"/>
              </a:lnSpc>
              <a:buClr>
                <a:schemeClr val="bg2"/>
              </a:buClr>
              <a:buFontTx/>
              <a:buBlip>
                <a:blip r:embed="rId3"/>
              </a:buBlip>
            </a:pPr>
            <a:r>
              <a:rPr lang="en-US" sz="2400" b="1" smtClean="0">
                <a:solidFill>
                  <a:schemeClr val="tx2"/>
                </a:solidFill>
                <a:latin typeface="Arial" pitchFamily="34" charset="0"/>
              </a:rPr>
              <a:t>Commitment to task</a:t>
            </a:r>
          </a:p>
          <a:p>
            <a:pPr eaLnBrk="1" hangingPunct="1">
              <a:lnSpc>
                <a:spcPct val="90000"/>
              </a:lnSpc>
              <a:buClr>
                <a:schemeClr val="bg2"/>
              </a:buClr>
              <a:buFontTx/>
              <a:buBlip>
                <a:blip r:embed="rId3"/>
              </a:buBlip>
            </a:pPr>
            <a:r>
              <a:rPr lang="en-US" sz="2400" b="1" smtClean="0">
                <a:solidFill>
                  <a:schemeClr val="tx2"/>
                </a:solidFill>
                <a:latin typeface="Arial" pitchFamily="34" charset="0"/>
              </a:rPr>
              <a:t>Coping</a:t>
            </a:r>
          </a:p>
          <a:p>
            <a:pPr eaLnBrk="1" hangingPunct="1">
              <a:lnSpc>
                <a:spcPct val="90000"/>
              </a:lnSpc>
              <a:buClr>
                <a:schemeClr val="bg2"/>
              </a:buClr>
              <a:buFontTx/>
              <a:buBlip>
                <a:blip r:embed="rId3"/>
              </a:buBlip>
            </a:pPr>
            <a:r>
              <a:rPr lang="en-US" sz="2400" b="1" smtClean="0">
                <a:solidFill>
                  <a:schemeClr val="tx2"/>
                </a:solidFill>
                <a:latin typeface="Arial" pitchFamily="34" charset="0"/>
              </a:rPr>
              <a:t>Decision Making</a:t>
            </a:r>
          </a:p>
          <a:p>
            <a:pPr eaLnBrk="1" hangingPunct="1">
              <a:lnSpc>
                <a:spcPct val="90000"/>
              </a:lnSpc>
              <a:buClr>
                <a:schemeClr val="bg2"/>
              </a:buClr>
              <a:buFontTx/>
              <a:buBlip>
                <a:blip r:embed="rId3"/>
              </a:buBlip>
            </a:pPr>
            <a:r>
              <a:rPr lang="en-US" sz="2400" b="1" smtClean="0">
                <a:solidFill>
                  <a:schemeClr val="tx2"/>
                </a:solidFill>
                <a:latin typeface="Arial" pitchFamily="34" charset="0"/>
              </a:rPr>
              <a:t>Dedication</a:t>
            </a:r>
          </a:p>
          <a:p>
            <a:pPr eaLnBrk="1" hangingPunct="1">
              <a:lnSpc>
                <a:spcPct val="90000"/>
              </a:lnSpc>
              <a:buClr>
                <a:schemeClr val="bg2"/>
              </a:buClr>
              <a:buFontTx/>
              <a:buBlip>
                <a:blip r:embed="rId3"/>
              </a:buBlip>
            </a:pPr>
            <a:r>
              <a:rPr lang="en-US" sz="2400" b="1" smtClean="0">
                <a:solidFill>
                  <a:schemeClr val="tx2"/>
                </a:solidFill>
                <a:latin typeface="Arial" pitchFamily="34" charset="0"/>
              </a:rPr>
              <a:t>Dependability</a:t>
            </a:r>
          </a:p>
          <a:p>
            <a:pPr eaLnBrk="1" hangingPunct="1">
              <a:lnSpc>
                <a:spcPct val="90000"/>
              </a:lnSpc>
              <a:buClr>
                <a:schemeClr val="bg2"/>
              </a:buClr>
              <a:buFontTx/>
              <a:buBlip>
                <a:blip r:embed="rId3"/>
              </a:buBlip>
            </a:pPr>
            <a:endParaRPr lang="en-US" sz="2000" b="1" smtClean="0">
              <a:solidFill>
                <a:schemeClr val="tx2"/>
              </a:solidFill>
              <a:latin typeface="Arial" pitchFamily="34" charset="0"/>
            </a:endParaRPr>
          </a:p>
          <a:p>
            <a:pPr>
              <a:lnSpc>
                <a:spcPct val="90000"/>
              </a:lnSpc>
              <a:buClr>
                <a:schemeClr val="bg2"/>
              </a:buClr>
              <a:buFontTx/>
              <a:buNone/>
            </a:pPr>
            <a:r>
              <a:rPr lang="en-US" sz="1600" smtClean="0"/>
              <a:t>           </a:t>
            </a:r>
          </a:p>
          <a:p>
            <a:pPr>
              <a:lnSpc>
                <a:spcPct val="90000"/>
              </a:lnSpc>
              <a:buFontTx/>
              <a:buNone/>
            </a:pPr>
            <a:endParaRPr lang="en-US" sz="1600" smtClean="0"/>
          </a:p>
        </p:txBody>
      </p:sp>
      <p:sp>
        <p:nvSpPr>
          <p:cNvPr id="55299" name="Rectangle 2"/>
          <p:cNvSpPr>
            <a:spLocks noGrp="1" noChangeArrowheads="1"/>
          </p:cNvSpPr>
          <p:nvPr>
            <p:ph sz="quarter" idx="2"/>
          </p:nvPr>
        </p:nvSpPr>
        <p:spPr>
          <a:xfrm>
            <a:off x="4724400" y="1981200"/>
            <a:ext cx="3886200" cy="4495800"/>
          </a:xfrm>
          <a:noFill/>
        </p:spPr>
        <p:txBody>
          <a:bodyPr lIns="92075" tIns="46038" rIns="92075" bIns="46038">
            <a:normAutofit lnSpcReduction="10000"/>
          </a:bodyPr>
          <a:lstStyle/>
          <a:p>
            <a:pPr eaLnBrk="1" hangingPunct="1">
              <a:buClr>
                <a:schemeClr val="bg2"/>
              </a:buClr>
              <a:buFontTx/>
              <a:buBlip>
                <a:blip r:embed="rId3"/>
              </a:buBlip>
            </a:pPr>
            <a:r>
              <a:rPr lang="en-US" sz="2400" b="1" dirty="0" smtClean="0">
                <a:solidFill>
                  <a:schemeClr val="tx2"/>
                </a:solidFill>
                <a:latin typeface="Arial" pitchFamily="34" charset="0"/>
              </a:rPr>
              <a:t>Flexibility </a:t>
            </a:r>
          </a:p>
          <a:p>
            <a:pPr eaLnBrk="1" hangingPunct="1">
              <a:buClr>
                <a:schemeClr val="bg2"/>
              </a:buClr>
              <a:buFontTx/>
              <a:buBlip>
                <a:blip r:embed="rId3"/>
              </a:buBlip>
            </a:pPr>
            <a:r>
              <a:rPr lang="en-US" sz="2400" b="1" dirty="0" smtClean="0">
                <a:solidFill>
                  <a:schemeClr val="tx2"/>
                </a:solidFill>
                <a:latin typeface="Arial" pitchFamily="34" charset="0"/>
              </a:rPr>
              <a:t>Understanding Policy and Procedures</a:t>
            </a:r>
          </a:p>
          <a:p>
            <a:pPr eaLnBrk="1" hangingPunct="1">
              <a:buClr>
                <a:schemeClr val="bg2"/>
              </a:buClr>
              <a:buFontTx/>
              <a:buBlip>
                <a:blip r:embed="rId3"/>
              </a:buBlip>
            </a:pPr>
            <a:r>
              <a:rPr lang="en-US" sz="2400" b="1" dirty="0" smtClean="0">
                <a:solidFill>
                  <a:schemeClr val="tx2"/>
                </a:solidFill>
                <a:latin typeface="Arial" pitchFamily="34" charset="0"/>
              </a:rPr>
              <a:t>Positive Attitude </a:t>
            </a:r>
          </a:p>
          <a:p>
            <a:pPr eaLnBrk="1" hangingPunct="1">
              <a:buClr>
                <a:schemeClr val="bg2"/>
              </a:buClr>
              <a:buFontTx/>
              <a:buBlip>
                <a:blip r:embed="rId3"/>
              </a:buBlip>
            </a:pPr>
            <a:r>
              <a:rPr lang="en-US" sz="2400" b="1" dirty="0" smtClean="0">
                <a:solidFill>
                  <a:schemeClr val="tx2"/>
                </a:solidFill>
                <a:latin typeface="Arial" pitchFamily="34" charset="0"/>
              </a:rPr>
              <a:t>Problem Solving</a:t>
            </a:r>
          </a:p>
          <a:p>
            <a:pPr eaLnBrk="1" hangingPunct="1">
              <a:buClr>
                <a:schemeClr val="bg2"/>
              </a:buClr>
              <a:buFontTx/>
              <a:buBlip>
                <a:blip r:embed="rId3"/>
              </a:buBlip>
            </a:pPr>
            <a:r>
              <a:rPr lang="en-US" sz="2400" b="1" dirty="0" smtClean="0">
                <a:solidFill>
                  <a:schemeClr val="tx2"/>
                </a:solidFill>
                <a:latin typeface="Arial" pitchFamily="34" charset="0"/>
              </a:rPr>
              <a:t>Record of Success</a:t>
            </a:r>
          </a:p>
          <a:p>
            <a:pPr eaLnBrk="1" hangingPunct="1">
              <a:buClr>
                <a:schemeClr val="bg2"/>
              </a:buClr>
              <a:buFontTx/>
              <a:buBlip>
                <a:blip r:embed="rId3"/>
              </a:buBlip>
            </a:pPr>
            <a:r>
              <a:rPr lang="en-US" sz="2400" b="1" dirty="0" smtClean="0">
                <a:solidFill>
                  <a:schemeClr val="tx2"/>
                </a:solidFill>
                <a:latin typeface="Arial" pitchFamily="34" charset="0"/>
              </a:rPr>
              <a:t>Team Building</a:t>
            </a:r>
          </a:p>
          <a:p>
            <a:pPr eaLnBrk="1" hangingPunct="1">
              <a:buClr>
                <a:schemeClr val="bg2"/>
              </a:buClr>
              <a:buFontTx/>
              <a:buBlip>
                <a:blip r:embed="rId3"/>
              </a:buBlip>
            </a:pPr>
            <a:r>
              <a:rPr lang="en-US" sz="2400" b="1" dirty="0" smtClean="0">
                <a:solidFill>
                  <a:schemeClr val="tx2"/>
                </a:solidFill>
                <a:latin typeface="Arial" pitchFamily="34" charset="0"/>
              </a:rPr>
              <a:t>Written Communication</a:t>
            </a:r>
          </a:p>
          <a:p>
            <a:pPr>
              <a:buClr>
                <a:schemeClr val="bg2"/>
              </a:buClr>
              <a:buFontTx/>
              <a:buBlip>
                <a:blip r:embed="rId3"/>
              </a:buBlip>
            </a:pPr>
            <a:endParaRPr lang="en-US" sz="2400" b="1" dirty="0" smtClean="0">
              <a:solidFill>
                <a:schemeClr val="tx2"/>
              </a:solidFill>
              <a:latin typeface="Arial" pitchFamily="34" charset="0"/>
            </a:endParaRPr>
          </a:p>
        </p:txBody>
      </p:sp>
      <p:sp>
        <p:nvSpPr>
          <p:cNvPr id="55298" name="Slide Number Placeholder 6"/>
          <p:cNvSpPr>
            <a:spLocks noGrp="1"/>
          </p:cNvSpPr>
          <p:nvPr>
            <p:ph type="sldNum" sz="quarter" idx="16"/>
          </p:nvPr>
        </p:nvSpPr>
        <p:spPr bwMode="auto">
          <a:xfrm>
            <a:off x="6553200" y="6245225"/>
            <a:ext cx="2133600" cy="476250"/>
          </a:xfrm>
          <a:noFill/>
          <a:ln>
            <a:miter lim="800000"/>
            <a:headEnd/>
            <a:tailEnd/>
          </a:ln>
        </p:spPr>
        <p:txBody>
          <a:bodyPr wrap="square" lIns="91440" tIns="45720" rIns="91440" bIns="45720" numCol="1" compatLnSpc="1">
            <a:prstTxWarp prst="textNoShape">
              <a:avLst/>
            </a:prstTxWarp>
          </a:bodyPr>
          <a:lstStyle/>
          <a:p>
            <a:fld id="{F837C3DA-9EAE-46B5-8CE6-EB9B1D39FA00}" type="slidenum">
              <a:rPr lang="en-US" smtClean="0"/>
              <a:pPr/>
              <a:t>5</a:t>
            </a:fld>
            <a:endParaRPr lang="en-US" smtClean="0"/>
          </a:p>
        </p:txBody>
      </p:sp>
      <p:sp>
        <p:nvSpPr>
          <p:cNvPr id="55301" name="Text Box 4"/>
          <p:cNvSpPr txBox="1">
            <a:spLocks noChangeArrowheads="1"/>
          </p:cNvSpPr>
          <p:nvPr/>
        </p:nvSpPr>
        <p:spPr bwMode="auto">
          <a:xfrm>
            <a:off x="228600" y="304800"/>
            <a:ext cx="6934200" cy="701675"/>
          </a:xfrm>
          <a:prstGeom prst="rect">
            <a:avLst/>
          </a:prstGeom>
          <a:noFill/>
          <a:ln w="9525">
            <a:noFill/>
            <a:miter lim="800000"/>
            <a:headEnd/>
            <a:tailEnd/>
          </a:ln>
        </p:spPr>
        <p:txBody>
          <a:bodyPr>
            <a:spAutoFit/>
          </a:bodyPr>
          <a:lstStyle/>
          <a:p>
            <a:pPr algn="ctr">
              <a:spcBef>
                <a:spcPct val="50000"/>
              </a:spcBef>
            </a:pPr>
            <a:r>
              <a:rPr lang="en-US" sz="4000" b="1">
                <a:solidFill>
                  <a:schemeClr val="accent1"/>
                </a:solidFill>
              </a:rPr>
              <a:t>What Are Transferable Skills?</a:t>
            </a:r>
          </a:p>
        </p:txBody>
      </p:sp>
    </p:spTree>
  </p:cSld>
  <p:clrMapOvr>
    <a:masterClrMapping/>
  </p:clrMapOvr>
  <p:transition spd="med">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a:xfrm>
            <a:off x="3048000" y="228600"/>
            <a:ext cx="6096000" cy="762000"/>
          </a:xfrm>
        </p:spPr>
        <p:txBody>
          <a:bodyPr>
            <a:normAutofit fontScale="90000"/>
          </a:bodyPr>
          <a:lstStyle/>
          <a:p>
            <a:pPr eaLnBrk="1" hangingPunct="1"/>
            <a:r>
              <a:rPr lang="en-US" sz="4800" b="1" dirty="0" smtClean="0">
                <a:solidFill>
                  <a:schemeClr val="accent1"/>
                </a:solidFill>
              </a:rPr>
              <a:t>Identifying Skills</a:t>
            </a:r>
          </a:p>
        </p:txBody>
      </p:sp>
      <p:sp>
        <p:nvSpPr>
          <p:cNvPr id="74754" name="Slide Number Placeholder 4"/>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09A693E1-80B7-41B8-A3B8-45F2B88B80E3}" type="slidenum">
              <a:rPr lang="en-US" sz="1400" smtClean="0">
                <a:solidFill>
                  <a:srgbClr val="FFFFFF"/>
                </a:solidFill>
              </a:rPr>
              <a:pPr eaLnBrk="1" hangingPunct="1">
                <a:defRPr/>
              </a:pPr>
              <a:t>6</a:t>
            </a:fld>
            <a:endParaRPr lang="en-US" sz="1400" smtClean="0">
              <a:solidFill>
                <a:srgbClr val="FFFFFF"/>
              </a:solidFill>
            </a:endParaRPr>
          </a:p>
        </p:txBody>
      </p:sp>
      <p:sp>
        <p:nvSpPr>
          <p:cNvPr id="56324" name="Text Box 3"/>
          <p:cNvSpPr txBox="1">
            <a:spLocks noChangeArrowheads="1"/>
          </p:cNvSpPr>
          <p:nvPr/>
        </p:nvSpPr>
        <p:spPr bwMode="auto">
          <a:xfrm>
            <a:off x="914400" y="1752600"/>
            <a:ext cx="7772400" cy="3600986"/>
          </a:xfrm>
          <a:prstGeom prst="rect">
            <a:avLst/>
          </a:prstGeom>
          <a:noFill/>
          <a:ln w="9525">
            <a:noFill/>
            <a:miter lim="800000"/>
            <a:headEnd/>
            <a:tailEnd/>
          </a:ln>
        </p:spPr>
        <p:txBody>
          <a:bodyPr>
            <a:spAutoFit/>
          </a:bodyPr>
          <a:lstStyle/>
          <a:p>
            <a:pPr>
              <a:spcBef>
                <a:spcPct val="50000"/>
              </a:spcBef>
            </a:pPr>
            <a:r>
              <a:rPr lang="en-US" sz="2400" b="1" dirty="0"/>
              <a:t>Identifying skills is not an easy task.  Most of us feel we have “no skills”.  Usually we say “I was just a ____________” </a:t>
            </a:r>
          </a:p>
          <a:p>
            <a:pPr>
              <a:spcBef>
                <a:spcPct val="50000"/>
              </a:spcBef>
            </a:pPr>
            <a:r>
              <a:rPr lang="en-US" sz="2400" b="1" dirty="0"/>
              <a:t>	for example</a:t>
            </a:r>
          </a:p>
          <a:p>
            <a:pPr>
              <a:spcBef>
                <a:spcPct val="50000"/>
              </a:spcBef>
            </a:pPr>
            <a:r>
              <a:rPr lang="en-US" sz="2400" b="1" dirty="0"/>
              <a:t>		I was just a waitress.  </a:t>
            </a:r>
          </a:p>
          <a:p>
            <a:pPr>
              <a:spcBef>
                <a:spcPct val="50000"/>
              </a:spcBef>
            </a:pPr>
            <a:r>
              <a:rPr lang="en-US" sz="2400" b="1" dirty="0"/>
              <a:t>Start by reviewing job duties and identifying what skills were used.  Asking questions about what they did will help “jog” their</a:t>
            </a:r>
            <a:r>
              <a:rPr lang="en-US" sz="2400" dirty="0">
                <a:latin typeface="Comic Sans MS" pitchFamily="66" charset="0"/>
              </a:rPr>
              <a:t> </a:t>
            </a:r>
            <a:r>
              <a:rPr lang="en-US" sz="2400" b="1" dirty="0"/>
              <a:t>memory</a:t>
            </a:r>
            <a:r>
              <a:rPr lang="en-US" b="1" dirty="0"/>
              <a:t>.</a:t>
            </a:r>
            <a:r>
              <a:rPr lang="en-US" dirty="0">
                <a:latin typeface="Comic Sans MS" pitchFamily="66" charset="0"/>
              </a:rPr>
              <a:t>  </a:t>
            </a:r>
          </a:p>
        </p:txBody>
      </p:sp>
      <p:sp>
        <p:nvSpPr>
          <p:cNvPr id="56325" name="Text Box 7"/>
          <p:cNvSpPr txBox="1">
            <a:spLocks noChangeArrowheads="1"/>
          </p:cNvSpPr>
          <p:nvPr/>
        </p:nvSpPr>
        <p:spPr bwMode="auto">
          <a:xfrm>
            <a:off x="3505200" y="5715000"/>
            <a:ext cx="3886200" cy="366713"/>
          </a:xfrm>
          <a:prstGeom prst="rect">
            <a:avLst/>
          </a:prstGeom>
          <a:noFill/>
          <a:ln w="12700" cap="sq">
            <a:noFill/>
            <a:miter lim="800000"/>
            <a:headEnd type="none" w="sm" len="sm"/>
            <a:tailEnd type="none" w="sm" len="sm"/>
          </a:ln>
        </p:spPr>
        <p:txBody>
          <a:bodyPr>
            <a:spAutoFit/>
          </a:bodyPr>
          <a:lstStyle/>
          <a:p>
            <a:pPr>
              <a:spcBef>
                <a:spcPct val="50000"/>
              </a:spcBef>
            </a:pPr>
            <a:r>
              <a:rPr lang="en-US" b="1">
                <a:solidFill>
                  <a:schemeClr val="bg2"/>
                </a:solidFill>
                <a:latin typeface="Comic Sans MS" pitchFamily="66" charset="0"/>
              </a:rPr>
              <a:t>SOMETIMES WE ONLY TELL</a:t>
            </a:r>
            <a:r>
              <a:rPr lang="en-US">
                <a:latin typeface="Comic Sans MS" pitchFamily="66" charset="0"/>
              </a:rPr>
              <a:t> </a:t>
            </a:r>
          </a:p>
        </p:txBody>
      </p:sp>
    </p:spTree>
  </p:cSld>
  <p:clrMapOvr>
    <a:masterClrMapping/>
  </p:clrMapOvr>
  <p:transition spd="med">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a:xfrm>
            <a:off x="547688" y="228600"/>
            <a:ext cx="8596312" cy="762000"/>
          </a:xfrm>
        </p:spPr>
        <p:txBody>
          <a:bodyPr>
            <a:normAutofit fontScale="90000"/>
          </a:bodyPr>
          <a:lstStyle/>
          <a:p>
            <a:pPr eaLnBrk="1" hangingPunct="1"/>
            <a:r>
              <a:rPr lang="en-US" sz="4800" b="1" dirty="0" smtClean="0">
                <a:solidFill>
                  <a:schemeClr val="accent1"/>
                </a:solidFill>
              </a:rPr>
              <a:t>Gathering Information</a:t>
            </a:r>
          </a:p>
        </p:txBody>
      </p:sp>
      <p:sp>
        <p:nvSpPr>
          <p:cNvPr id="75778" name="Slide Number Placeholder 4"/>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7D769A18-C0FD-4ACA-88FC-16962AD15AFA}" type="slidenum">
              <a:rPr lang="en-US" sz="1400" smtClean="0">
                <a:solidFill>
                  <a:srgbClr val="FFFFFF"/>
                </a:solidFill>
              </a:rPr>
              <a:pPr eaLnBrk="1" hangingPunct="1">
                <a:defRPr/>
              </a:pPr>
              <a:t>7</a:t>
            </a:fld>
            <a:endParaRPr lang="en-US" sz="1400" smtClean="0">
              <a:solidFill>
                <a:srgbClr val="FFFFFF"/>
              </a:solidFill>
            </a:endParaRPr>
          </a:p>
        </p:txBody>
      </p:sp>
      <p:sp>
        <p:nvSpPr>
          <p:cNvPr id="57348" name="Text Box 3"/>
          <p:cNvSpPr txBox="1">
            <a:spLocks noChangeArrowheads="1"/>
          </p:cNvSpPr>
          <p:nvPr/>
        </p:nvSpPr>
        <p:spPr bwMode="auto">
          <a:xfrm>
            <a:off x="539750" y="2060575"/>
            <a:ext cx="8001000" cy="4384675"/>
          </a:xfrm>
          <a:prstGeom prst="rect">
            <a:avLst/>
          </a:prstGeom>
          <a:noFill/>
          <a:ln w="9525">
            <a:noFill/>
            <a:miter lim="800000"/>
            <a:headEnd/>
            <a:tailEnd/>
          </a:ln>
        </p:spPr>
        <p:txBody>
          <a:bodyPr>
            <a:spAutoFit/>
          </a:bodyPr>
          <a:lstStyle/>
          <a:p>
            <a:pPr marL="457200" indent="-457200">
              <a:spcBef>
                <a:spcPct val="50000"/>
              </a:spcBef>
              <a:buFontTx/>
              <a:buAutoNum type="arabicPeriod"/>
            </a:pPr>
            <a:r>
              <a:rPr lang="en-US" b="1">
                <a:latin typeface="Arial" pitchFamily="34" charset="0"/>
              </a:rPr>
              <a:t>Did you ever have to deal with an angry customer?</a:t>
            </a:r>
          </a:p>
          <a:p>
            <a:pPr marL="457200" indent="-457200">
              <a:spcBef>
                <a:spcPct val="50000"/>
              </a:spcBef>
              <a:buFontTx/>
              <a:buAutoNum type="arabicPeriod"/>
            </a:pPr>
            <a:r>
              <a:rPr lang="en-US" b="1">
                <a:latin typeface="Arial" pitchFamily="34" charset="0"/>
              </a:rPr>
              <a:t>Did you ever have repeat customers and why?</a:t>
            </a:r>
          </a:p>
          <a:p>
            <a:pPr marL="457200" indent="-457200">
              <a:spcBef>
                <a:spcPct val="50000"/>
              </a:spcBef>
              <a:buFontTx/>
              <a:buAutoNum type="arabicPeriod"/>
            </a:pPr>
            <a:endParaRPr lang="en-US" sz="1600" b="1">
              <a:latin typeface="Arial" pitchFamily="34" charset="0"/>
            </a:endParaRPr>
          </a:p>
          <a:p>
            <a:pPr marL="457200" indent="-457200">
              <a:spcBef>
                <a:spcPct val="50000"/>
              </a:spcBef>
              <a:buFontTx/>
              <a:buAutoNum type="arabicPeriod"/>
            </a:pPr>
            <a:r>
              <a:rPr lang="en-US" b="1">
                <a:latin typeface="Arial" pitchFamily="34" charset="0"/>
              </a:rPr>
              <a:t>What happen when you ran out of a special menu item?</a:t>
            </a:r>
          </a:p>
          <a:p>
            <a:pPr marL="457200" indent="-457200">
              <a:spcBef>
                <a:spcPct val="50000"/>
              </a:spcBef>
              <a:buFontTx/>
              <a:buAutoNum type="arabicPeriod"/>
            </a:pPr>
            <a:r>
              <a:rPr lang="en-US" b="1">
                <a:latin typeface="Arial" pitchFamily="34" charset="0"/>
              </a:rPr>
              <a:t>Did you have to balance the till?  Make out bank deposits? What happened when you were short and how did you explain it?</a:t>
            </a:r>
          </a:p>
          <a:p>
            <a:pPr marL="457200" indent="-457200">
              <a:spcBef>
                <a:spcPct val="50000"/>
              </a:spcBef>
              <a:buFontTx/>
              <a:buAutoNum type="arabicPeriod"/>
            </a:pPr>
            <a:endParaRPr lang="en-US" sz="2000" b="1">
              <a:latin typeface="Arial" pitchFamily="34" charset="0"/>
            </a:endParaRPr>
          </a:p>
        </p:txBody>
      </p:sp>
      <p:sp>
        <p:nvSpPr>
          <p:cNvPr id="8196" name="Text Box 4"/>
          <p:cNvSpPr txBox="1">
            <a:spLocks noChangeArrowheads="1"/>
          </p:cNvSpPr>
          <p:nvPr/>
        </p:nvSpPr>
        <p:spPr bwMode="auto">
          <a:xfrm>
            <a:off x="3429000" y="2819400"/>
            <a:ext cx="2895600" cy="366713"/>
          </a:xfrm>
          <a:prstGeom prst="rect">
            <a:avLst/>
          </a:prstGeom>
          <a:noFill/>
          <a:ln w="9525">
            <a:noFill/>
            <a:miter lim="800000"/>
            <a:headEnd/>
            <a:tailEnd/>
          </a:ln>
        </p:spPr>
        <p:txBody>
          <a:bodyPr>
            <a:spAutoFit/>
          </a:bodyPr>
          <a:lstStyle/>
          <a:p>
            <a:pPr>
              <a:spcBef>
                <a:spcPct val="50000"/>
              </a:spcBef>
            </a:pPr>
            <a:r>
              <a:rPr lang="en-US" b="1">
                <a:solidFill>
                  <a:schemeClr val="hlink"/>
                </a:solidFill>
              </a:rPr>
              <a:t>Problem solving</a:t>
            </a:r>
          </a:p>
        </p:txBody>
      </p:sp>
      <p:sp>
        <p:nvSpPr>
          <p:cNvPr id="8197" name="Text Box 5"/>
          <p:cNvSpPr txBox="1">
            <a:spLocks noChangeArrowheads="1"/>
          </p:cNvSpPr>
          <p:nvPr/>
        </p:nvSpPr>
        <p:spPr bwMode="auto">
          <a:xfrm>
            <a:off x="3581400" y="3657600"/>
            <a:ext cx="2286000" cy="366713"/>
          </a:xfrm>
          <a:prstGeom prst="rect">
            <a:avLst/>
          </a:prstGeom>
          <a:noFill/>
          <a:ln w="9525">
            <a:noFill/>
            <a:miter lim="800000"/>
            <a:headEnd/>
            <a:tailEnd/>
          </a:ln>
        </p:spPr>
        <p:txBody>
          <a:bodyPr>
            <a:spAutoFit/>
          </a:bodyPr>
          <a:lstStyle/>
          <a:p>
            <a:pPr>
              <a:spcBef>
                <a:spcPct val="50000"/>
              </a:spcBef>
            </a:pPr>
            <a:r>
              <a:rPr lang="en-US" b="1">
                <a:solidFill>
                  <a:schemeClr val="hlink"/>
                </a:solidFill>
              </a:rPr>
              <a:t>Customer service</a:t>
            </a:r>
          </a:p>
        </p:txBody>
      </p:sp>
      <p:sp>
        <p:nvSpPr>
          <p:cNvPr id="8198" name="Text Box 6"/>
          <p:cNvSpPr txBox="1">
            <a:spLocks noChangeArrowheads="1"/>
          </p:cNvSpPr>
          <p:nvPr/>
        </p:nvSpPr>
        <p:spPr bwMode="auto">
          <a:xfrm>
            <a:off x="2971800" y="4572000"/>
            <a:ext cx="4419600" cy="366713"/>
          </a:xfrm>
          <a:prstGeom prst="rect">
            <a:avLst/>
          </a:prstGeom>
          <a:noFill/>
          <a:ln w="9525">
            <a:noFill/>
            <a:miter lim="800000"/>
            <a:headEnd/>
            <a:tailEnd/>
          </a:ln>
        </p:spPr>
        <p:txBody>
          <a:bodyPr>
            <a:spAutoFit/>
          </a:bodyPr>
          <a:lstStyle/>
          <a:p>
            <a:pPr>
              <a:spcBef>
                <a:spcPct val="50000"/>
              </a:spcBef>
            </a:pPr>
            <a:r>
              <a:rPr lang="en-US" b="1">
                <a:solidFill>
                  <a:schemeClr val="hlink"/>
                </a:solidFill>
              </a:rPr>
              <a:t>problem solving, customer service</a:t>
            </a:r>
          </a:p>
        </p:txBody>
      </p:sp>
      <p:sp>
        <p:nvSpPr>
          <p:cNvPr id="8199" name="Text Box 7"/>
          <p:cNvSpPr txBox="1">
            <a:spLocks noChangeArrowheads="1"/>
          </p:cNvSpPr>
          <p:nvPr/>
        </p:nvSpPr>
        <p:spPr bwMode="auto">
          <a:xfrm>
            <a:off x="1042988" y="6021388"/>
            <a:ext cx="7632700" cy="461962"/>
          </a:xfrm>
          <a:prstGeom prst="rect">
            <a:avLst/>
          </a:prstGeom>
          <a:noFill/>
          <a:ln w="9525">
            <a:noFill/>
            <a:miter lim="800000"/>
            <a:headEnd/>
            <a:tailEnd/>
          </a:ln>
        </p:spPr>
        <p:txBody>
          <a:bodyPr>
            <a:spAutoFit/>
          </a:bodyPr>
          <a:lstStyle/>
          <a:p>
            <a:pPr>
              <a:spcBef>
                <a:spcPct val="50000"/>
              </a:spcBef>
            </a:pPr>
            <a:r>
              <a:rPr lang="en-US" b="1">
                <a:solidFill>
                  <a:schemeClr val="hlink"/>
                </a:solidFill>
              </a:rPr>
              <a:t>Money handling, communication, problem solving</a:t>
            </a:r>
          </a:p>
        </p:txBody>
      </p:sp>
      <p:sp>
        <p:nvSpPr>
          <p:cNvPr id="57353" name="Text Box 8"/>
          <p:cNvSpPr txBox="1">
            <a:spLocks noChangeArrowheads="1"/>
          </p:cNvSpPr>
          <p:nvPr/>
        </p:nvSpPr>
        <p:spPr bwMode="auto">
          <a:xfrm>
            <a:off x="611188" y="1557338"/>
            <a:ext cx="8077200" cy="1462087"/>
          </a:xfrm>
          <a:prstGeom prst="rect">
            <a:avLst/>
          </a:prstGeom>
          <a:noFill/>
          <a:ln w="12700" cap="sq">
            <a:noFill/>
            <a:miter lim="800000"/>
            <a:headEnd type="none" w="sm" len="sm"/>
            <a:tailEnd type="none" w="sm" len="sm"/>
          </a:ln>
        </p:spPr>
        <p:txBody>
          <a:bodyPr>
            <a:spAutoFit/>
          </a:bodyPr>
          <a:lstStyle/>
          <a:p>
            <a:pPr>
              <a:spcBef>
                <a:spcPct val="50000"/>
              </a:spcBef>
            </a:pPr>
            <a:r>
              <a:rPr lang="en-US" b="1"/>
              <a:t>Some sample questions for this occupation may be…</a:t>
            </a:r>
          </a:p>
          <a:p>
            <a:pPr>
              <a:spcBef>
                <a:spcPct val="50000"/>
              </a:spcBef>
            </a:pPr>
            <a:endParaRPr lang="en-US" sz="4400" b="1"/>
          </a:p>
        </p:txBody>
      </p:sp>
      <p:sp>
        <p:nvSpPr>
          <p:cNvPr id="8201" name="WordArt 9"/>
          <p:cNvSpPr>
            <a:spLocks noChangeArrowheads="1" noChangeShapeType="1" noTextEdit="1"/>
          </p:cNvSpPr>
          <p:nvPr/>
        </p:nvSpPr>
        <p:spPr bwMode="auto">
          <a:xfrm>
            <a:off x="2438400" y="2133600"/>
            <a:ext cx="4262438" cy="3343275"/>
          </a:xfrm>
          <a:prstGeom prst="rect">
            <a:avLst/>
          </a:prstGeom>
        </p:spPr>
        <p:txBody>
          <a:bodyPr wrap="none" fromWordArt="1">
            <a:prstTxWarp prst="textSlantUp">
              <a:avLst>
                <a:gd name="adj" fmla="val 55556"/>
              </a:avLst>
            </a:prstTxWarp>
          </a:bodyPr>
          <a:lstStyle/>
          <a:p>
            <a:pPr algn="ctr"/>
            <a:r>
              <a:rPr lang="en-US" sz="2800" kern="10">
                <a:ln w="9525" cap="sq">
                  <a:solidFill>
                    <a:srgbClr val="000000"/>
                  </a:solidFill>
                  <a:round/>
                  <a:headEnd type="none" w="sm" len="sm"/>
                  <a:tailEnd type="none" w="sm" len="sm"/>
                </a:ln>
                <a:solidFill>
                  <a:srgbClr val="000000"/>
                </a:solidFill>
                <a:effectLst>
                  <a:prstShdw prst="shdw13" dist="53882" dir="13500000">
                    <a:srgbClr val="868686"/>
                  </a:prstShdw>
                </a:effectLst>
                <a:latin typeface="Arial Black"/>
              </a:rPr>
              <a:t>What Other Skills</a:t>
            </a:r>
          </a:p>
          <a:p>
            <a:pPr algn="ctr"/>
            <a:r>
              <a:rPr lang="en-US" sz="2800" kern="10">
                <a:ln w="9525" cap="sq">
                  <a:solidFill>
                    <a:srgbClr val="000000"/>
                  </a:solidFill>
                  <a:round/>
                  <a:headEnd type="none" w="sm" len="sm"/>
                  <a:tailEnd type="none" w="sm" len="sm"/>
                </a:ln>
                <a:solidFill>
                  <a:srgbClr val="000000"/>
                </a:solidFill>
                <a:effectLst>
                  <a:prstShdw prst="shdw13" dist="53882" dir="13500000">
                    <a:srgbClr val="868686"/>
                  </a:prstShdw>
                </a:effectLst>
                <a:latin typeface="Arial Black"/>
              </a:rPr>
              <a:t>Do You Hear?</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anim calcmode="lin" valueType="num">
                                      <p:cBhvr additive="base">
                                        <p:cTn id="7" dur="500" fill="hold"/>
                                        <p:tgtEl>
                                          <p:spTgt spid="8196"/>
                                        </p:tgtEl>
                                        <p:attrNameLst>
                                          <p:attrName>ppt_x</p:attrName>
                                        </p:attrNameLst>
                                      </p:cBhvr>
                                      <p:tavLst>
                                        <p:tav tm="0">
                                          <p:val>
                                            <p:strVal val="0-#ppt_w/2"/>
                                          </p:val>
                                        </p:tav>
                                        <p:tav tm="100000">
                                          <p:val>
                                            <p:strVal val="#ppt_x"/>
                                          </p:val>
                                        </p:tav>
                                      </p:tavLst>
                                    </p:anim>
                                    <p:anim calcmode="lin" valueType="num">
                                      <p:cBhvr additive="base">
                                        <p:cTn id="8" dur="500" fill="hold"/>
                                        <p:tgtEl>
                                          <p:spTgt spid="819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8197"/>
                                        </p:tgtEl>
                                        <p:attrNameLst>
                                          <p:attrName>style.visibility</p:attrName>
                                        </p:attrNameLst>
                                      </p:cBhvr>
                                      <p:to>
                                        <p:strVal val="visible"/>
                                      </p:to>
                                    </p:set>
                                    <p:anim calcmode="lin" valueType="num">
                                      <p:cBhvr additive="base">
                                        <p:cTn id="13" dur="500" fill="hold"/>
                                        <p:tgtEl>
                                          <p:spTgt spid="8197"/>
                                        </p:tgtEl>
                                        <p:attrNameLst>
                                          <p:attrName>ppt_x</p:attrName>
                                        </p:attrNameLst>
                                      </p:cBhvr>
                                      <p:tavLst>
                                        <p:tav tm="0">
                                          <p:val>
                                            <p:strVal val="0-#ppt_w/2"/>
                                          </p:val>
                                        </p:tav>
                                        <p:tav tm="100000">
                                          <p:val>
                                            <p:strVal val="#ppt_x"/>
                                          </p:val>
                                        </p:tav>
                                      </p:tavLst>
                                    </p:anim>
                                    <p:anim calcmode="lin" valueType="num">
                                      <p:cBhvr additive="base">
                                        <p:cTn id="14" dur="500" fill="hold"/>
                                        <p:tgtEl>
                                          <p:spTgt spid="8197"/>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198"/>
                                        </p:tgtEl>
                                        <p:attrNameLst>
                                          <p:attrName>style.visibility</p:attrName>
                                        </p:attrNameLst>
                                      </p:cBhvr>
                                      <p:to>
                                        <p:strVal val="visible"/>
                                      </p:to>
                                    </p:set>
                                    <p:anim calcmode="lin" valueType="num">
                                      <p:cBhvr additive="base">
                                        <p:cTn id="19" dur="500" fill="hold"/>
                                        <p:tgtEl>
                                          <p:spTgt spid="8198"/>
                                        </p:tgtEl>
                                        <p:attrNameLst>
                                          <p:attrName>ppt_x</p:attrName>
                                        </p:attrNameLst>
                                      </p:cBhvr>
                                      <p:tavLst>
                                        <p:tav tm="0">
                                          <p:val>
                                            <p:strVal val="0-#ppt_w/2"/>
                                          </p:val>
                                        </p:tav>
                                        <p:tav tm="100000">
                                          <p:val>
                                            <p:strVal val="#ppt_x"/>
                                          </p:val>
                                        </p:tav>
                                      </p:tavLst>
                                    </p:anim>
                                    <p:anim calcmode="lin" valueType="num">
                                      <p:cBhvr additive="base">
                                        <p:cTn id="20" dur="500" fill="hold"/>
                                        <p:tgtEl>
                                          <p:spTgt spid="8198"/>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8199"/>
                                        </p:tgtEl>
                                        <p:attrNameLst>
                                          <p:attrName>style.visibility</p:attrName>
                                        </p:attrNameLst>
                                      </p:cBhvr>
                                      <p:to>
                                        <p:strVal val="visible"/>
                                      </p:to>
                                    </p:set>
                                    <p:anim calcmode="lin" valueType="num">
                                      <p:cBhvr additive="base">
                                        <p:cTn id="25" dur="500" fill="hold"/>
                                        <p:tgtEl>
                                          <p:spTgt spid="8199"/>
                                        </p:tgtEl>
                                        <p:attrNameLst>
                                          <p:attrName>ppt_x</p:attrName>
                                        </p:attrNameLst>
                                      </p:cBhvr>
                                      <p:tavLst>
                                        <p:tav tm="0">
                                          <p:val>
                                            <p:strVal val="0-#ppt_w/2"/>
                                          </p:val>
                                        </p:tav>
                                        <p:tav tm="100000">
                                          <p:val>
                                            <p:strVal val="#ppt_x"/>
                                          </p:val>
                                        </p:tav>
                                      </p:tavLst>
                                    </p:anim>
                                    <p:anim calcmode="lin" valueType="num">
                                      <p:cBhvr additive="base">
                                        <p:cTn id="26" dur="500" fill="hold"/>
                                        <p:tgtEl>
                                          <p:spTgt spid="8199"/>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8201"/>
                                        </p:tgtEl>
                                        <p:attrNameLst>
                                          <p:attrName>style.visibility</p:attrName>
                                        </p:attrNameLst>
                                      </p:cBhvr>
                                      <p:to>
                                        <p:strVal val="visible"/>
                                      </p:to>
                                    </p:set>
                                    <p:animEffect transition="in" filter="dissolve">
                                      <p:cBhvr>
                                        <p:cTn id="31" dur="500"/>
                                        <p:tgtEl>
                                          <p:spTgt spid="8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utoUpdateAnimBg="0"/>
      <p:bldP spid="8197" grpId="0" autoUpdateAnimBg="0"/>
      <p:bldP spid="8198" grpId="0" autoUpdateAnimBg="0"/>
      <p:bldP spid="8199" grpId="0" autoUpdateAnimBg="0"/>
      <p:bldP spid="8201" grpId="0" animBg="1"/>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0" y="2819400"/>
            <a:ext cx="9144000" cy="1752600"/>
          </a:xfrm>
        </p:spPr>
        <p:txBody>
          <a:bodyPr>
            <a:normAutofit fontScale="90000"/>
          </a:bodyPr>
          <a:lstStyle/>
          <a:p>
            <a:pPr algn="r" eaLnBrk="1" fontAlgn="auto" hangingPunct="1">
              <a:spcAft>
                <a:spcPts val="0"/>
              </a:spcAft>
              <a:defRPr/>
            </a:pPr>
            <a:r>
              <a:rPr lang="en-US" sz="7200" b="1" dirty="0">
                <a:solidFill>
                  <a:schemeClr val="accent2"/>
                </a:solidFill>
              </a:rPr>
              <a:t>The </a:t>
            </a:r>
            <a:r>
              <a:rPr lang="en-US" sz="7200" b="1" dirty="0" smtClean="0">
                <a:solidFill>
                  <a:schemeClr val="accent2"/>
                </a:solidFill>
              </a:rPr>
              <a:t>Interview</a:t>
            </a:r>
            <a:br>
              <a:rPr lang="en-US" sz="7200" b="1" dirty="0" smtClean="0">
                <a:solidFill>
                  <a:schemeClr val="accent2"/>
                </a:solidFill>
              </a:rPr>
            </a:br>
            <a:r>
              <a:rPr lang="en-US" sz="7200" b="1" dirty="0" smtClean="0">
                <a:solidFill>
                  <a:schemeClr val="accent2"/>
                </a:solidFill>
              </a:rPr>
              <a:t>Work Shop</a:t>
            </a:r>
            <a:endParaRPr lang="en-US" sz="7200" b="1" dirty="0">
              <a:solidFill>
                <a:schemeClr val="accent2"/>
              </a:solidFill>
            </a:endParaRPr>
          </a:p>
        </p:txBody>
      </p:sp>
      <p:sp>
        <p:nvSpPr>
          <p:cNvPr id="58370" name="Rectangle 2054"/>
          <p:cNvSpPr>
            <a:spLocks noGrp="1" noChangeArrowheads="1"/>
          </p:cNvSpPr>
          <p:nvPr>
            <p:ph type="sldNum" sz="quarter" idx="12"/>
          </p:nvPr>
        </p:nvSpPr>
        <p:spPr bwMode="auto">
          <a:xfrm>
            <a:off x="6553200" y="6245225"/>
            <a:ext cx="2133600" cy="476250"/>
          </a:xfrm>
          <a:noFill/>
          <a:ln>
            <a:miter lim="800000"/>
            <a:headEnd/>
            <a:tailEnd/>
          </a:ln>
        </p:spPr>
        <p:txBody>
          <a:bodyPr wrap="square" lIns="91440" tIns="45720" rIns="91440" bIns="45720" numCol="1" compatLnSpc="1">
            <a:prstTxWarp prst="textNoShape">
              <a:avLst/>
            </a:prstTxWarp>
          </a:bodyPr>
          <a:lstStyle/>
          <a:p>
            <a:fld id="{17753885-3017-4DF2-8DA6-951964A88F39}" type="slidenum">
              <a:rPr lang="en-US" smtClean="0">
                <a:solidFill>
                  <a:srgbClr val="FFFFFF"/>
                </a:solidFill>
              </a:rPr>
              <a:pPr/>
              <a:t>8</a:t>
            </a:fld>
            <a:endParaRPr lang="en-US" smtClean="0">
              <a:solidFill>
                <a:srgbClr val="FFFFFF"/>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grpId="0" nodeType="afterEffect">
                                  <p:stCondLst>
                                    <p:cond delay="2000"/>
                                  </p:stCondLst>
                                  <p:iterate type="lt">
                                    <p:tmPct val="100000"/>
                                  </p:iterate>
                                  <p:childTnLst>
                                    <p:set>
                                      <p:cBhvr>
                                        <p:cTn id="6" dur="1" fill="hold">
                                          <p:stCondLst>
                                            <p:cond delay="0"/>
                                          </p:stCondLst>
                                        </p:cTn>
                                        <p:tgtEl>
                                          <p:spTgt spid="63490"/>
                                        </p:tgtEl>
                                        <p:attrNameLst>
                                          <p:attrName>style.visibility</p:attrName>
                                        </p:attrNameLst>
                                      </p:cBhvr>
                                      <p:to>
                                        <p:strVal val="visible"/>
                                      </p:to>
                                    </p:set>
                                    <p:anim calcmode="lin" valueType="num">
                                      <p:cBhvr>
                                        <p:cTn id="7" dur="500" fill="hold"/>
                                        <p:tgtEl>
                                          <p:spTgt spid="63490"/>
                                        </p:tgtEl>
                                        <p:attrNameLst>
                                          <p:attrName>ppt_w</p:attrName>
                                        </p:attrNameLst>
                                      </p:cBhvr>
                                      <p:tavLst>
                                        <p:tav tm="0">
                                          <p:val>
                                            <p:fltVal val="0"/>
                                          </p:val>
                                        </p:tav>
                                        <p:tav tm="100000">
                                          <p:val>
                                            <p:strVal val="#ppt_w"/>
                                          </p:val>
                                        </p:tav>
                                      </p:tavLst>
                                    </p:anim>
                                    <p:anim calcmode="lin" valueType="num">
                                      <p:cBhvr>
                                        <p:cTn id="8" dur="500" fill="hold"/>
                                        <p:tgtEl>
                                          <p:spTgt spid="63490"/>
                                        </p:tgtEl>
                                        <p:attrNameLst>
                                          <p:attrName>ppt_h</p:attrName>
                                        </p:attrNameLst>
                                      </p:cBhvr>
                                      <p:tavLst>
                                        <p:tav tm="0">
                                          <p:val>
                                            <p:fltVal val="0"/>
                                          </p:val>
                                        </p:tav>
                                        <p:tav tm="100000">
                                          <p:val>
                                            <p:strVal val="#ppt_h"/>
                                          </p:val>
                                        </p:tav>
                                      </p:tavLst>
                                    </p:anim>
                                    <p:anim calcmode="lin" valueType="num">
                                      <p:cBhvr>
                                        <p:cTn id="9" dur="500" fill="hold"/>
                                        <p:tgtEl>
                                          <p:spTgt spid="63490"/>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63490"/>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2"/>
          <p:cNvSpPr>
            <a:spLocks noGrp="1" noChangeArrowheads="1"/>
          </p:cNvSpPr>
          <p:nvPr>
            <p:ph type="title"/>
          </p:nvPr>
        </p:nvSpPr>
        <p:spPr>
          <a:xfrm>
            <a:off x="3810000" y="-304800"/>
            <a:ext cx="5638800" cy="1981200"/>
          </a:xfrm>
          <a:effectLst>
            <a:outerShdw dist="13470" dir="2700000" algn="ctr" rotWithShape="0">
              <a:schemeClr val="bg2"/>
            </a:outerShdw>
          </a:effectLst>
        </p:spPr>
        <p:txBody>
          <a:bodyPr lIns="92075" tIns="46038" rIns="92075" bIns="46038"/>
          <a:lstStyle/>
          <a:p>
            <a:pPr eaLnBrk="1" hangingPunct="1">
              <a:defRPr/>
            </a:pPr>
            <a:r>
              <a:rPr lang="en-US" b="1" smtClean="0">
                <a:solidFill>
                  <a:schemeClr val="accent1"/>
                </a:solidFill>
              </a:rPr>
              <a:t>The Interview</a:t>
            </a:r>
          </a:p>
        </p:txBody>
      </p:sp>
      <p:sp>
        <p:nvSpPr>
          <p:cNvPr id="77826"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C2137261-FC98-42CB-81E0-7DCE62567E85}" type="slidenum">
              <a:rPr lang="en-US" sz="1400" smtClean="0">
                <a:solidFill>
                  <a:srgbClr val="FFFFFF"/>
                </a:solidFill>
              </a:rPr>
              <a:pPr eaLnBrk="1" hangingPunct="1">
                <a:defRPr/>
              </a:pPr>
              <a:t>9</a:t>
            </a:fld>
            <a:endParaRPr lang="en-US" sz="1400" smtClean="0">
              <a:solidFill>
                <a:srgbClr val="FFFFFF"/>
              </a:solidFill>
            </a:endParaRPr>
          </a:p>
        </p:txBody>
      </p:sp>
      <p:sp>
        <p:nvSpPr>
          <p:cNvPr id="59396" name="Rectangle 3"/>
          <p:cNvSpPr>
            <a:spLocks noGrp="1" noChangeArrowheads="1"/>
          </p:cNvSpPr>
          <p:nvPr>
            <p:ph sz="quarter" idx="1"/>
          </p:nvPr>
        </p:nvSpPr>
        <p:spPr>
          <a:xfrm>
            <a:off x="1524000" y="1981200"/>
            <a:ext cx="7620000" cy="4876800"/>
          </a:xfrm>
          <a:noFill/>
        </p:spPr>
        <p:txBody>
          <a:bodyPr lIns="92075" tIns="46038" rIns="92075" bIns="46038"/>
          <a:lstStyle/>
          <a:p>
            <a:pPr eaLnBrk="1" hangingPunct="1">
              <a:buFontTx/>
              <a:buBlip>
                <a:blip r:embed="rId3"/>
              </a:buBlip>
            </a:pPr>
            <a:r>
              <a:rPr lang="en-US" b="1" smtClean="0">
                <a:latin typeface="Arial" pitchFamily="34" charset="0"/>
              </a:rPr>
              <a:t>They are looking to see if your technical skills match the job requirements</a:t>
            </a:r>
          </a:p>
          <a:p>
            <a:pPr eaLnBrk="1" hangingPunct="1">
              <a:buFontTx/>
              <a:buBlip>
                <a:blip r:embed="rId3"/>
              </a:buBlip>
            </a:pPr>
            <a:r>
              <a:rPr lang="en-US" b="1" smtClean="0">
                <a:latin typeface="Arial" pitchFamily="34" charset="0"/>
              </a:rPr>
              <a:t>They ask specific questions to see if you will be a good match for a particular team</a:t>
            </a:r>
          </a:p>
          <a:p>
            <a:pPr eaLnBrk="1" hangingPunct="1">
              <a:buFontTx/>
              <a:buBlip>
                <a:blip r:embed="rId3"/>
              </a:buBlip>
            </a:pPr>
            <a:r>
              <a:rPr lang="en-US" b="1" smtClean="0">
                <a:latin typeface="Arial" pitchFamily="34" charset="0"/>
              </a:rPr>
              <a:t>They look for “specific qualities or behaviors” to ensure that you will be successful on the job</a:t>
            </a:r>
          </a:p>
        </p:txBody>
      </p:sp>
      <p:sp>
        <p:nvSpPr>
          <p:cNvPr id="39940" name="Rectangle 4"/>
          <p:cNvSpPr>
            <a:spLocks noChangeArrowheads="1"/>
          </p:cNvSpPr>
          <p:nvPr/>
        </p:nvSpPr>
        <p:spPr bwMode="auto">
          <a:xfrm>
            <a:off x="8213725" y="6003925"/>
            <a:ext cx="184150" cy="457200"/>
          </a:xfrm>
          <a:prstGeom prst="rect">
            <a:avLst/>
          </a:prstGeom>
          <a:noFill/>
          <a:ln>
            <a:noFill/>
          </a:ln>
          <a:effectLst/>
          <a:extLst>
            <a:ext uri="{909E8E84-426E-40DD-AFC4-6F175D3DCCD1}"/>
            <a:ext uri="{91240B29-F687-4F45-9708-019B960494DF}"/>
            <a:ext uri="{AF507438-7753-43E0-B8FC-AC1667EBCBE1}"/>
          </a:extLst>
        </p:spPr>
        <p:txBody>
          <a:bodyPr wrap="none" lIns="92075" tIns="46038" rIns="92075" bIns="46038">
            <a:spAutoFit/>
          </a:bodyPr>
          <a:lstStyle/>
          <a:p>
            <a:pPr eaLnBrk="0" hangingPunct="0">
              <a:defRPr/>
            </a:pPr>
            <a:endParaRPr lang="en-US">
              <a:effectLst>
                <a:outerShdw blurRad="38100" dist="38100" dir="2700000" algn="tl">
                  <a:srgbClr val="C0C0C0"/>
                </a:outerShdw>
              </a:effectLst>
            </a:endParaRPr>
          </a:p>
        </p:txBody>
      </p:sp>
      <p:grpSp>
        <p:nvGrpSpPr>
          <p:cNvPr id="2" name="Group 7"/>
          <p:cNvGrpSpPr>
            <a:grpSpLocks/>
          </p:cNvGrpSpPr>
          <p:nvPr/>
        </p:nvGrpSpPr>
        <p:grpSpPr bwMode="auto">
          <a:xfrm>
            <a:off x="0" y="0"/>
            <a:ext cx="2514600" cy="1905000"/>
            <a:chOff x="1488" y="1008"/>
            <a:chExt cx="2256" cy="1344"/>
          </a:xfrm>
        </p:grpSpPr>
        <p:sp>
          <p:nvSpPr>
            <p:cNvPr id="59400" name="Rectangle 6"/>
            <p:cNvSpPr>
              <a:spLocks noChangeArrowheads="1"/>
            </p:cNvSpPr>
            <p:nvPr/>
          </p:nvSpPr>
          <p:spPr bwMode="auto">
            <a:xfrm>
              <a:off x="1488" y="1008"/>
              <a:ext cx="2256" cy="1344"/>
            </a:xfrm>
            <a:prstGeom prst="rect">
              <a:avLst/>
            </a:prstGeom>
            <a:solidFill>
              <a:schemeClr val="accent1"/>
            </a:solidFill>
            <a:ln w="12700" cap="sq">
              <a:solidFill>
                <a:schemeClr val="tx1"/>
              </a:solidFill>
              <a:miter lim="800000"/>
              <a:headEnd type="none" w="sm" len="sm"/>
              <a:tailEnd type="none" w="sm" len="sm"/>
            </a:ln>
          </p:spPr>
          <p:txBody>
            <a:bodyPr wrap="none" anchor="ctr"/>
            <a:lstStyle/>
            <a:p>
              <a:endParaRPr lang="en-US"/>
            </a:p>
          </p:txBody>
        </p:sp>
        <p:pic>
          <p:nvPicPr>
            <p:cNvPr id="59401" name="Picture 5" descr="C:\Program Files\Microsoft Office\Clipart\WebArt\bd19558_.gif"/>
            <p:cNvPicPr>
              <a:picLocks noChangeAspect="1" noChangeArrowheads="1" noCrop="1"/>
            </p:cNvPicPr>
            <p:nvPr/>
          </p:nvPicPr>
          <p:blipFill>
            <a:blip r:embed="rId4" cstate="print"/>
            <a:srcRect/>
            <a:stretch>
              <a:fillRect/>
            </a:stretch>
          </p:blipFill>
          <p:spPr bwMode="auto">
            <a:xfrm>
              <a:off x="1536" y="1056"/>
              <a:ext cx="2160" cy="1248"/>
            </a:xfrm>
            <a:prstGeom prst="rect">
              <a:avLst/>
            </a:prstGeom>
            <a:noFill/>
            <a:ln w="9525">
              <a:noFill/>
              <a:miter lim="800000"/>
              <a:headEnd/>
              <a:tailEnd/>
            </a:ln>
          </p:spPr>
        </p:pic>
      </p:grpSp>
      <p:sp>
        <p:nvSpPr>
          <p:cNvPr id="59399" name="Text Box 9"/>
          <p:cNvSpPr txBox="1">
            <a:spLocks noChangeArrowheads="1"/>
          </p:cNvSpPr>
          <p:nvPr/>
        </p:nvSpPr>
        <p:spPr bwMode="auto">
          <a:xfrm>
            <a:off x="2771775" y="1557338"/>
            <a:ext cx="5638800" cy="457200"/>
          </a:xfrm>
          <a:prstGeom prst="rect">
            <a:avLst/>
          </a:prstGeom>
          <a:noFill/>
          <a:ln w="9525">
            <a:noFill/>
            <a:miter lim="800000"/>
            <a:headEnd type="none" w="sm" len="sm"/>
            <a:tailEnd type="none" w="sm" len="sm"/>
          </a:ln>
        </p:spPr>
        <p:txBody>
          <a:bodyPr>
            <a:spAutoFit/>
          </a:bodyPr>
          <a:lstStyle/>
          <a:p>
            <a:pPr algn="r">
              <a:spcBef>
                <a:spcPct val="50000"/>
              </a:spcBef>
            </a:pPr>
            <a:r>
              <a:rPr lang="en-US" b="1">
                <a:solidFill>
                  <a:schemeClr val="accent2"/>
                </a:solidFill>
              </a:rPr>
              <a:t>What does the Interviewer look for?</a:t>
            </a:r>
          </a:p>
        </p:txBody>
      </p:sp>
    </p:spTree>
  </p:cSld>
  <p:clrMapOvr>
    <a:masterClrMapping/>
  </p:clrMapOvr>
  <p:transition spd="med">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381000" y="304800"/>
            <a:ext cx="8001000" cy="762000"/>
          </a:xfrm>
        </p:spPr>
        <p:txBody>
          <a:bodyPr>
            <a:normAutofit fontScale="90000"/>
          </a:bodyPr>
          <a:lstStyle/>
          <a:p>
            <a:pPr eaLnBrk="1" hangingPunct="1"/>
            <a:r>
              <a:rPr lang="en-US" sz="4500" b="1" smtClean="0">
                <a:solidFill>
                  <a:schemeClr val="hlink"/>
                </a:solidFill>
              </a:rPr>
              <a:t>Sample Interview Questions</a:t>
            </a:r>
          </a:p>
        </p:txBody>
      </p:sp>
      <p:sp>
        <p:nvSpPr>
          <p:cNvPr id="78850"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DD4D96D7-053E-43C3-85B2-BE11648EB463}" type="slidenum">
              <a:rPr lang="en-US" sz="1400" smtClean="0">
                <a:solidFill>
                  <a:srgbClr val="FFFFFF"/>
                </a:solidFill>
              </a:rPr>
              <a:pPr eaLnBrk="1" hangingPunct="1">
                <a:defRPr/>
              </a:pPr>
              <a:t>10</a:t>
            </a:fld>
            <a:endParaRPr lang="en-US" sz="1400" smtClean="0">
              <a:solidFill>
                <a:srgbClr val="FFFFFF"/>
              </a:solidFill>
            </a:endParaRPr>
          </a:p>
        </p:txBody>
      </p:sp>
      <p:sp>
        <p:nvSpPr>
          <p:cNvPr id="20483" name="Rectangle 3"/>
          <p:cNvSpPr>
            <a:spLocks noGrp="1" noChangeArrowheads="1"/>
          </p:cNvSpPr>
          <p:nvPr>
            <p:ph sz="quarter" idx="1"/>
          </p:nvPr>
        </p:nvSpPr>
        <p:spPr>
          <a:xfrm>
            <a:off x="762000" y="2362200"/>
            <a:ext cx="8382000" cy="4495800"/>
          </a:xfrm>
        </p:spPr>
        <p:txBody>
          <a:bodyPr/>
          <a:lstStyle/>
          <a:p>
            <a:pPr eaLnBrk="1" hangingPunct="1">
              <a:buFontTx/>
              <a:buBlip>
                <a:blip r:embed="rId2"/>
              </a:buBlip>
            </a:pPr>
            <a:r>
              <a:rPr lang="en-US" b="1" smtClean="0">
                <a:latin typeface="Arial" pitchFamily="34" charset="0"/>
              </a:rPr>
              <a:t>What can you tell me about yourself?</a:t>
            </a:r>
          </a:p>
          <a:p>
            <a:pPr eaLnBrk="1" hangingPunct="1">
              <a:buFontTx/>
              <a:buBlip>
                <a:blip r:embed="rId2"/>
              </a:buBlip>
            </a:pPr>
            <a:r>
              <a:rPr lang="en-US" b="1" smtClean="0">
                <a:latin typeface="Arial" pitchFamily="34" charset="0"/>
              </a:rPr>
              <a:t>Why are you interested in this job?</a:t>
            </a:r>
          </a:p>
          <a:p>
            <a:pPr eaLnBrk="1" hangingPunct="1">
              <a:buFontTx/>
              <a:buBlip>
                <a:blip r:embed="rId2"/>
              </a:buBlip>
            </a:pPr>
            <a:r>
              <a:rPr lang="en-US" b="1" smtClean="0">
                <a:latin typeface="Arial" pitchFamily="34" charset="0"/>
              </a:rPr>
              <a:t>What are your strengths?</a:t>
            </a:r>
          </a:p>
          <a:p>
            <a:pPr eaLnBrk="1" hangingPunct="1">
              <a:buFontTx/>
              <a:buBlip>
                <a:blip r:embed="rId2"/>
              </a:buBlip>
            </a:pPr>
            <a:r>
              <a:rPr lang="en-US" b="1" smtClean="0">
                <a:latin typeface="Arial" pitchFamily="34" charset="0"/>
              </a:rPr>
              <a:t>What are your weaknesses?</a:t>
            </a:r>
          </a:p>
          <a:p>
            <a:pPr eaLnBrk="1" hangingPunct="1">
              <a:buFontTx/>
              <a:buBlip>
                <a:blip r:embed="rId2"/>
              </a:buBlip>
            </a:pPr>
            <a:r>
              <a:rPr lang="en-US" b="1" smtClean="0">
                <a:latin typeface="Arial" pitchFamily="34" charset="0"/>
              </a:rPr>
              <a:t>What skills do you bring to the job and to this company?</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5" fill="hold" grpId="0" nodeType="after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blinds(vertical)">
                                      <p:cBhvr>
                                        <p:cTn id="7" dur="500"/>
                                        <p:tgtEl>
                                          <p:spTgt spid="2048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10" fill="hold" grpId="0"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 calcmode="lin" valueType="num">
                                      <p:cBhvr>
                                        <p:cTn id="12" dur="500" fill="hold"/>
                                        <p:tgtEl>
                                          <p:spTgt spid="20483">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20483">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7" presetClass="entr" presetSubtype="10" fill="hold" grpId="0" nodeType="clickEffect">
                                  <p:stCondLst>
                                    <p:cond delay="0"/>
                                  </p:stCondLst>
                                  <p:childTnLst>
                                    <p:set>
                                      <p:cBhvr>
                                        <p:cTn id="17" dur="1" fill="hold">
                                          <p:stCondLst>
                                            <p:cond delay="0"/>
                                          </p:stCondLst>
                                        </p:cTn>
                                        <p:tgtEl>
                                          <p:spTgt spid="20483">
                                            <p:txEl>
                                              <p:pRg st="1" end="1"/>
                                            </p:txEl>
                                          </p:spTgt>
                                        </p:tgtEl>
                                        <p:attrNameLst>
                                          <p:attrName>style.visibility</p:attrName>
                                        </p:attrNameLst>
                                      </p:cBhvr>
                                      <p:to>
                                        <p:strVal val="visible"/>
                                      </p:to>
                                    </p:set>
                                    <p:anim calcmode="lin" valueType="num">
                                      <p:cBhvr>
                                        <p:cTn id="18" dur="500" fill="hold"/>
                                        <p:tgtEl>
                                          <p:spTgt spid="20483">
                                            <p:txEl>
                                              <p:pRg st="1" end="1"/>
                                            </p:txEl>
                                          </p:spTgt>
                                        </p:tgtEl>
                                        <p:attrNameLst>
                                          <p:attrName>ppt_w</p:attrName>
                                        </p:attrNameLst>
                                      </p:cBhvr>
                                      <p:tavLst>
                                        <p:tav tm="0">
                                          <p:val>
                                            <p:fltVal val="0"/>
                                          </p:val>
                                        </p:tav>
                                        <p:tav tm="100000">
                                          <p:val>
                                            <p:strVal val="#ppt_w"/>
                                          </p:val>
                                        </p:tav>
                                      </p:tavLst>
                                    </p:anim>
                                    <p:anim calcmode="lin" valueType="num">
                                      <p:cBhvr>
                                        <p:cTn id="19" dur="500" fill="hold"/>
                                        <p:tgtEl>
                                          <p:spTgt spid="20483">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17" presetClass="entr" presetSubtype="10" fill="hold" grpId="0" nodeType="clickEffect">
                                  <p:stCondLst>
                                    <p:cond delay="0"/>
                                  </p:stCondLst>
                                  <p:childTnLst>
                                    <p:set>
                                      <p:cBhvr>
                                        <p:cTn id="23" dur="1" fill="hold">
                                          <p:stCondLst>
                                            <p:cond delay="0"/>
                                          </p:stCondLst>
                                        </p:cTn>
                                        <p:tgtEl>
                                          <p:spTgt spid="20483">
                                            <p:txEl>
                                              <p:pRg st="2" end="2"/>
                                            </p:txEl>
                                          </p:spTgt>
                                        </p:tgtEl>
                                        <p:attrNameLst>
                                          <p:attrName>style.visibility</p:attrName>
                                        </p:attrNameLst>
                                      </p:cBhvr>
                                      <p:to>
                                        <p:strVal val="visible"/>
                                      </p:to>
                                    </p:set>
                                    <p:anim calcmode="lin" valueType="num">
                                      <p:cBhvr>
                                        <p:cTn id="24" dur="500" fill="hold"/>
                                        <p:tgtEl>
                                          <p:spTgt spid="20483">
                                            <p:txEl>
                                              <p:pRg st="2" end="2"/>
                                            </p:txEl>
                                          </p:spTgt>
                                        </p:tgtEl>
                                        <p:attrNameLst>
                                          <p:attrName>ppt_w</p:attrName>
                                        </p:attrNameLst>
                                      </p:cBhvr>
                                      <p:tavLst>
                                        <p:tav tm="0">
                                          <p:val>
                                            <p:fltVal val="0"/>
                                          </p:val>
                                        </p:tav>
                                        <p:tav tm="100000">
                                          <p:val>
                                            <p:strVal val="#ppt_w"/>
                                          </p:val>
                                        </p:tav>
                                      </p:tavLst>
                                    </p:anim>
                                    <p:anim calcmode="lin" valueType="num">
                                      <p:cBhvr>
                                        <p:cTn id="25" dur="500" fill="hold"/>
                                        <p:tgtEl>
                                          <p:spTgt spid="20483">
                                            <p:txEl>
                                              <p:pRg st="2" end="2"/>
                                            </p:txEl>
                                          </p:spTgt>
                                        </p:tgtEl>
                                        <p:attrNameLst>
                                          <p:attrName>ppt_h</p:attrName>
                                        </p:attrNameLst>
                                      </p:cBhvr>
                                      <p:tavLst>
                                        <p:tav tm="0">
                                          <p:val>
                                            <p:strVal val="#ppt_h"/>
                                          </p:val>
                                        </p:tav>
                                        <p:tav tm="100000">
                                          <p:val>
                                            <p:strVal val="#ppt_h"/>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17" presetClass="entr" presetSubtype="10" fill="hold" grpId="0" nodeType="clickEffect">
                                  <p:stCondLst>
                                    <p:cond delay="0"/>
                                  </p:stCondLst>
                                  <p:childTnLst>
                                    <p:set>
                                      <p:cBhvr>
                                        <p:cTn id="29" dur="1" fill="hold">
                                          <p:stCondLst>
                                            <p:cond delay="0"/>
                                          </p:stCondLst>
                                        </p:cTn>
                                        <p:tgtEl>
                                          <p:spTgt spid="20483">
                                            <p:txEl>
                                              <p:pRg st="3" end="3"/>
                                            </p:txEl>
                                          </p:spTgt>
                                        </p:tgtEl>
                                        <p:attrNameLst>
                                          <p:attrName>style.visibility</p:attrName>
                                        </p:attrNameLst>
                                      </p:cBhvr>
                                      <p:to>
                                        <p:strVal val="visible"/>
                                      </p:to>
                                    </p:set>
                                    <p:anim calcmode="lin" valueType="num">
                                      <p:cBhvr>
                                        <p:cTn id="30" dur="500" fill="hold"/>
                                        <p:tgtEl>
                                          <p:spTgt spid="20483">
                                            <p:txEl>
                                              <p:pRg st="3" end="3"/>
                                            </p:txEl>
                                          </p:spTgt>
                                        </p:tgtEl>
                                        <p:attrNameLst>
                                          <p:attrName>ppt_w</p:attrName>
                                        </p:attrNameLst>
                                      </p:cBhvr>
                                      <p:tavLst>
                                        <p:tav tm="0">
                                          <p:val>
                                            <p:fltVal val="0"/>
                                          </p:val>
                                        </p:tav>
                                        <p:tav tm="100000">
                                          <p:val>
                                            <p:strVal val="#ppt_w"/>
                                          </p:val>
                                        </p:tav>
                                      </p:tavLst>
                                    </p:anim>
                                    <p:anim calcmode="lin" valueType="num">
                                      <p:cBhvr>
                                        <p:cTn id="31" dur="500" fill="hold"/>
                                        <p:tgtEl>
                                          <p:spTgt spid="20483">
                                            <p:txEl>
                                              <p:pRg st="3" end="3"/>
                                            </p:txEl>
                                          </p:spTgt>
                                        </p:tgtEl>
                                        <p:attrNameLst>
                                          <p:attrName>ppt_h</p:attrName>
                                        </p:attrNameLst>
                                      </p:cBhvr>
                                      <p:tavLst>
                                        <p:tav tm="0">
                                          <p:val>
                                            <p:strVal val="#ppt_h"/>
                                          </p:val>
                                        </p:tav>
                                        <p:tav tm="100000">
                                          <p:val>
                                            <p:strVal val="#ppt_h"/>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17" presetClass="entr" presetSubtype="10" fill="hold" grpId="0" nodeType="clickEffect">
                                  <p:stCondLst>
                                    <p:cond delay="0"/>
                                  </p:stCondLst>
                                  <p:childTnLst>
                                    <p:set>
                                      <p:cBhvr>
                                        <p:cTn id="35" dur="1" fill="hold">
                                          <p:stCondLst>
                                            <p:cond delay="0"/>
                                          </p:stCondLst>
                                        </p:cTn>
                                        <p:tgtEl>
                                          <p:spTgt spid="20483">
                                            <p:txEl>
                                              <p:pRg st="4" end="4"/>
                                            </p:txEl>
                                          </p:spTgt>
                                        </p:tgtEl>
                                        <p:attrNameLst>
                                          <p:attrName>style.visibility</p:attrName>
                                        </p:attrNameLst>
                                      </p:cBhvr>
                                      <p:to>
                                        <p:strVal val="visible"/>
                                      </p:to>
                                    </p:set>
                                    <p:anim calcmode="lin" valueType="num">
                                      <p:cBhvr>
                                        <p:cTn id="36" dur="500" fill="hold"/>
                                        <p:tgtEl>
                                          <p:spTgt spid="20483">
                                            <p:txEl>
                                              <p:pRg st="4" end="4"/>
                                            </p:txEl>
                                          </p:spTgt>
                                        </p:tgtEl>
                                        <p:attrNameLst>
                                          <p:attrName>ppt_w</p:attrName>
                                        </p:attrNameLst>
                                      </p:cBhvr>
                                      <p:tavLst>
                                        <p:tav tm="0">
                                          <p:val>
                                            <p:fltVal val="0"/>
                                          </p:val>
                                        </p:tav>
                                        <p:tav tm="100000">
                                          <p:val>
                                            <p:strVal val="#ppt_w"/>
                                          </p:val>
                                        </p:tav>
                                      </p:tavLst>
                                    </p:anim>
                                    <p:anim calcmode="lin" valueType="num">
                                      <p:cBhvr>
                                        <p:cTn id="37" dur="500" fill="hold"/>
                                        <p:tgtEl>
                                          <p:spTgt spid="20483">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build="p" bldLvl="4"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3" name="Rectangle 2"/>
          <p:cNvSpPr>
            <a:spLocks noGrp="1" noChangeArrowheads="1"/>
          </p:cNvSpPr>
          <p:nvPr>
            <p:ph type="title"/>
          </p:nvPr>
        </p:nvSpPr>
        <p:spPr>
          <a:xfrm>
            <a:off x="1371600" y="304800"/>
            <a:ext cx="6781800" cy="762000"/>
          </a:xfrm>
        </p:spPr>
        <p:txBody>
          <a:bodyPr>
            <a:normAutofit fontScale="90000"/>
          </a:bodyPr>
          <a:lstStyle/>
          <a:p>
            <a:pPr eaLnBrk="1" hangingPunct="1"/>
            <a:r>
              <a:rPr lang="en-US" sz="5400" b="1" smtClean="0">
                <a:solidFill>
                  <a:schemeClr val="accent1"/>
                </a:solidFill>
              </a:rPr>
              <a:t>Don’t forget ‘STAR’?</a:t>
            </a:r>
          </a:p>
        </p:txBody>
      </p:sp>
      <p:sp>
        <p:nvSpPr>
          <p:cNvPr id="79874" name="Slide Number Placeholder 4"/>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6A11B26A-5A20-4245-9355-59688922403C}" type="slidenum">
              <a:rPr lang="en-US" sz="1400" smtClean="0">
                <a:solidFill>
                  <a:srgbClr val="FFFFFF"/>
                </a:solidFill>
              </a:rPr>
              <a:pPr eaLnBrk="1" hangingPunct="1">
                <a:defRPr/>
              </a:pPr>
              <a:t>11</a:t>
            </a:fld>
            <a:endParaRPr lang="en-US" sz="1400" smtClean="0">
              <a:solidFill>
                <a:srgbClr val="FFFFFF"/>
              </a:solidFill>
            </a:endParaRPr>
          </a:p>
        </p:txBody>
      </p:sp>
      <p:sp>
        <p:nvSpPr>
          <p:cNvPr id="2" name="Text Box 3"/>
          <p:cNvSpPr txBox="1">
            <a:spLocks noChangeArrowheads="1"/>
          </p:cNvSpPr>
          <p:nvPr/>
        </p:nvSpPr>
        <p:spPr bwMode="auto">
          <a:xfrm>
            <a:off x="1981200" y="3124200"/>
            <a:ext cx="6629400" cy="2443163"/>
          </a:xfrm>
          <a:prstGeom prst="rect">
            <a:avLst/>
          </a:prstGeom>
          <a:noFill/>
          <a:ln w="9525">
            <a:noFill/>
            <a:miter lim="800000"/>
            <a:headEnd/>
            <a:tailEnd/>
          </a:ln>
        </p:spPr>
        <p:txBody>
          <a:bodyPr>
            <a:spAutoFit/>
          </a:bodyPr>
          <a:lstStyle/>
          <a:p>
            <a:pPr marL="1076325" lvl="1" indent="-280988">
              <a:spcBef>
                <a:spcPct val="50000"/>
              </a:spcBef>
              <a:buFont typeface="Wingdings" pitchFamily="2" charset="2"/>
              <a:buBlip>
                <a:blip r:embed="rId2"/>
              </a:buBlip>
            </a:pPr>
            <a:r>
              <a:rPr lang="en-US" sz="2800" b="1">
                <a:solidFill>
                  <a:schemeClr val="accent2"/>
                </a:solidFill>
                <a:latin typeface="Comic Sans MS" pitchFamily="66" charset="0"/>
              </a:rPr>
              <a:t> </a:t>
            </a:r>
            <a:r>
              <a:rPr lang="en-US" sz="2800">
                <a:solidFill>
                  <a:schemeClr val="accent2"/>
                </a:solidFill>
                <a:latin typeface="Arial" pitchFamily="34" charset="0"/>
              </a:rPr>
              <a:t>Situation </a:t>
            </a:r>
          </a:p>
          <a:p>
            <a:pPr marL="1076325" lvl="1" indent="-280988">
              <a:spcBef>
                <a:spcPct val="50000"/>
              </a:spcBef>
              <a:buFont typeface="Wingdings" pitchFamily="2" charset="2"/>
              <a:buBlip>
                <a:blip r:embed="rId3"/>
              </a:buBlip>
            </a:pPr>
            <a:r>
              <a:rPr lang="en-US" sz="2800">
                <a:solidFill>
                  <a:schemeClr val="accent2"/>
                </a:solidFill>
                <a:latin typeface="Arial" pitchFamily="34" charset="0"/>
              </a:rPr>
              <a:t> Task </a:t>
            </a:r>
          </a:p>
          <a:p>
            <a:pPr marL="1076325" lvl="1" indent="-280988">
              <a:spcBef>
                <a:spcPct val="50000"/>
              </a:spcBef>
              <a:buFont typeface="Wingdings" pitchFamily="2" charset="2"/>
              <a:buBlip>
                <a:blip r:embed="rId4"/>
              </a:buBlip>
            </a:pPr>
            <a:r>
              <a:rPr lang="en-US" sz="2800">
                <a:solidFill>
                  <a:schemeClr val="accent2"/>
                </a:solidFill>
                <a:latin typeface="Arial" pitchFamily="34" charset="0"/>
              </a:rPr>
              <a:t> Action </a:t>
            </a:r>
          </a:p>
          <a:p>
            <a:pPr marL="1076325" lvl="1" indent="-280988">
              <a:spcBef>
                <a:spcPct val="50000"/>
              </a:spcBef>
              <a:buFont typeface="Wingdings" pitchFamily="2" charset="2"/>
              <a:buBlip>
                <a:blip r:embed="rId5"/>
              </a:buBlip>
            </a:pPr>
            <a:r>
              <a:rPr lang="en-US" sz="2800">
                <a:solidFill>
                  <a:schemeClr val="accent2"/>
                </a:solidFill>
                <a:latin typeface="Arial" pitchFamily="34" charset="0"/>
              </a:rPr>
              <a:t> Result</a:t>
            </a:r>
          </a:p>
        </p:txBody>
      </p:sp>
      <p:sp>
        <p:nvSpPr>
          <p:cNvPr id="61445" name="Text Box 4"/>
          <p:cNvSpPr txBox="1">
            <a:spLocks noChangeArrowheads="1"/>
          </p:cNvSpPr>
          <p:nvPr/>
        </p:nvSpPr>
        <p:spPr bwMode="auto">
          <a:xfrm>
            <a:off x="609600" y="2057400"/>
            <a:ext cx="8077200" cy="762000"/>
          </a:xfrm>
          <a:prstGeom prst="rect">
            <a:avLst/>
          </a:prstGeom>
          <a:noFill/>
          <a:ln w="12700" cap="sq">
            <a:noFill/>
            <a:miter lim="800000"/>
            <a:headEnd type="none" w="sm" len="sm"/>
            <a:tailEnd type="none" w="sm" len="sm"/>
          </a:ln>
        </p:spPr>
        <p:txBody>
          <a:bodyPr>
            <a:spAutoFit/>
          </a:bodyPr>
          <a:lstStyle/>
          <a:p>
            <a:pPr>
              <a:spcBef>
                <a:spcPct val="50000"/>
              </a:spcBef>
            </a:pPr>
            <a:endParaRPr lang="en-US" sz="4400"/>
          </a:p>
        </p:txBody>
      </p:sp>
      <p:sp>
        <p:nvSpPr>
          <p:cNvPr id="61446" name="Text Box 5"/>
          <p:cNvSpPr txBox="1">
            <a:spLocks noChangeArrowheads="1"/>
          </p:cNvSpPr>
          <p:nvPr/>
        </p:nvSpPr>
        <p:spPr bwMode="auto">
          <a:xfrm>
            <a:off x="990600" y="1600200"/>
            <a:ext cx="7848600" cy="1187450"/>
          </a:xfrm>
          <a:prstGeom prst="rect">
            <a:avLst/>
          </a:prstGeom>
          <a:noFill/>
          <a:ln w="12700" cap="sq">
            <a:noFill/>
            <a:miter lim="800000"/>
            <a:headEnd type="none" w="sm" len="sm"/>
            <a:tailEnd type="none" w="sm" len="sm"/>
          </a:ln>
        </p:spPr>
        <p:txBody>
          <a:bodyPr>
            <a:spAutoFit/>
          </a:bodyPr>
          <a:lstStyle/>
          <a:p>
            <a:pPr>
              <a:spcBef>
                <a:spcPct val="50000"/>
              </a:spcBef>
            </a:pPr>
            <a:r>
              <a:rPr lang="en-US" b="1"/>
              <a:t>It is a way to answer behavioral questions that allows for the best response, while proving that the experience is true.</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iterate type="wd">
                                    <p:tmPct val="100000"/>
                                  </p:iterate>
                                  <p:childTnLst>
                                    <p:set>
                                      <p:cBhvr>
                                        <p:cTn id="6" dur="1" fill="hold">
                                          <p:stCondLst>
                                            <p:cond delay="0"/>
                                          </p:stCondLst>
                                        </p:cTn>
                                        <p:tgtEl>
                                          <p:spTgt spid="2"/>
                                        </p:tgtEl>
                                        <p:attrNameLst>
                                          <p:attrName>style.visibility</p:attrName>
                                        </p:attrNameLst>
                                      </p:cBhvr>
                                      <p:to>
                                        <p:strVal val="visible"/>
                                      </p:to>
                                    </p:set>
                                    <p:anim calcmode="lin" valueType="num">
                                      <p:cBhvr additive="base">
                                        <p:cTn id="7" dur="300" fill="hold"/>
                                        <p:tgtEl>
                                          <p:spTgt spid="2"/>
                                        </p:tgtEl>
                                        <p:attrNameLst>
                                          <p:attrName>ppt_x</p:attrName>
                                        </p:attrNameLst>
                                      </p:cBhvr>
                                      <p:tavLst>
                                        <p:tav tm="0">
                                          <p:val>
                                            <p:strVal val="0-#ppt_w/2"/>
                                          </p:val>
                                        </p:tav>
                                        <p:tav tm="100000">
                                          <p:val>
                                            <p:strVal val="#ppt_x"/>
                                          </p:val>
                                        </p:tav>
                                      </p:tavLst>
                                    </p:anim>
                                    <p:anim calcmode="lin" valueType="num">
                                      <p:cBhvr additive="base">
                                        <p:cTn id="8" dur="3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5" name="Rectangle 3"/>
          <p:cNvSpPr>
            <a:spLocks noGrp="1" noChangeArrowheads="1"/>
          </p:cNvSpPr>
          <p:nvPr>
            <p:ph type="title"/>
          </p:nvPr>
        </p:nvSpPr>
        <p:spPr>
          <a:xfrm>
            <a:off x="0" y="0"/>
            <a:ext cx="9144000" cy="1143000"/>
          </a:xfrm>
        </p:spPr>
        <p:txBody>
          <a:bodyPr/>
          <a:lstStyle/>
          <a:p>
            <a:pPr eaLnBrk="1" hangingPunct="1"/>
            <a:r>
              <a:rPr lang="en-US" sz="4000" b="1" smtClean="0">
                <a:solidFill>
                  <a:schemeClr val="hlink"/>
                </a:solidFill>
              </a:rPr>
              <a:t>Sample Behavioral Interview Questions</a:t>
            </a:r>
          </a:p>
        </p:txBody>
      </p:sp>
      <p:sp>
        <p:nvSpPr>
          <p:cNvPr id="80898"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C341DE20-6913-4CED-A639-7D5A7D9A1A11}" type="slidenum">
              <a:rPr lang="en-US" sz="1400" smtClean="0">
                <a:solidFill>
                  <a:srgbClr val="FFFFFF"/>
                </a:solidFill>
              </a:rPr>
              <a:pPr eaLnBrk="1" hangingPunct="1">
                <a:defRPr/>
              </a:pPr>
              <a:t>12</a:t>
            </a:fld>
            <a:endParaRPr lang="en-US" sz="1400" smtClean="0">
              <a:solidFill>
                <a:srgbClr val="FFFFFF"/>
              </a:solidFill>
            </a:endParaRPr>
          </a:p>
        </p:txBody>
      </p:sp>
      <p:sp>
        <p:nvSpPr>
          <p:cNvPr id="33796" name="Rectangle 4"/>
          <p:cNvSpPr>
            <a:spLocks noGrp="1" noChangeArrowheads="1"/>
          </p:cNvSpPr>
          <p:nvPr>
            <p:ph sz="quarter" idx="1"/>
          </p:nvPr>
        </p:nvSpPr>
        <p:spPr>
          <a:xfrm>
            <a:off x="1143000" y="2027238"/>
            <a:ext cx="7391400" cy="4830762"/>
          </a:xfrm>
        </p:spPr>
        <p:txBody>
          <a:bodyPr/>
          <a:lstStyle/>
          <a:p>
            <a:pPr eaLnBrk="1" hangingPunct="1">
              <a:buFontTx/>
              <a:buBlip>
                <a:blip r:embed="rId2"/>
              </a:buBlip>
            </a:pPr>
            <a:r>
              <a:rPr lang="en-US" b="1" smtClean="0">
                <a:latin typeface="Arial" pitchFamily="34" charset="0"/>
              </a:rPr>
              <a:t>Can you give me an example of a time you worked on a team to finish a project?  What was your contribution?</a:t>
            </a:r>
          </a:p>
          <a:p>
            <a:pPr eaLnBrk="1" hangingPunct="1">
              <a:buFontTx/>
              <a:buBlip>
                <a:blip r:embed="rId2"/>
              </a:buBlip>
            </a:pPr>
            <a:r>
              <a:rPr lang="en-US" b="1" smtClean="0">
                <a:latin typeface="Arial" pitchFamily="34" charset="0"/>
              </a:rPr>
              <a:t>Describe one of the most demanding assignments you’ve had.  What problems did you encounter and how did you solve them?</a:t>
            </a:r>
          </a:p>
          <a:p>
            <a:pPr eaLnBrk="1" hangingPunct="1">
              <a:buFontTx/>
              <a:buBlip>
                <a:blip r:embed="rId2"/>
              </a:buBlip>
            </a:pPr>
            <a:r>
              <a:rPr lang="en-US" b="1" smtClean="0">
                <a:latin typeface="Arial" pitchFamily="34" charset="0"/>
              </a:rPr>
              <a:t>Tell me about a presentation you had to give or a project you had to do.  How did you prepare for it?</a:t>
            </a:r>
          </a:p>
        </p:txBody>
      </p:sp>
      <p:sp>
        <p:nvSpPr>
          <p:cNvPr id="33797" name="Text Box 5"/>
          <p:cNvSpPr txBox="1">
            <a:spLocks noChangeArrowheads="1"/>
          </p:cNvSpPr>
          <p:nvPr/>
        </p:nvSpPr>
        <p:spPr bwMode="auto">
          <a:xfrm>
            <a:off x="0" y="1628775"/>
            <a:ext cx="3733800" cy="457200"/>
          </a:xfrm>
          <a:prstGeom prst="rect">
            <a:avLst/>
          </a:prstGeom>
          <a:noFill/>
          <a:ln w="9525">
            <a:noFill/>
            <a:miter lim="800000"/>
            <a:headEnd/>
            <a:tailEnd/>
          </a:ln>
        </p:spPr>
        <p:txBody>
          <a:bodyPr>
            <a:spAutoFit/>
          </a:bodyPr>
          <a:lstStyle/>
          <a:p>
            <a:pPr eaLnBrk="0" hangingPunct="0">
              <a:spcBef>
                <a:spcPct val="50000"/>
              </a:spcBef>
            </a:pPr>
            <a:r>
              <a:rPr lang="en-US">
                <a:solidFill>
                  <a:srgbClr val="00CC99"/>
                </a:solidFill>
                <a:latin typeface="Arial Black" pitchFamily="34" charset="0"/>
              </a:rPr>
              <a:t>Don’t forget STAR!</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dissolve">
                                      <p:cBhvr>
                                        <p:cTn id="7" dur="500"/>
                                        <p:tgtEl>
                                          <p:spTgt spid="3379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6" fill="hold" grpId="0" nodeType="clickEffect">
                                  <p:stCondLst>
                                    <p:cond delay="0"/>
                                  </p:stCondLst>
                                  <p:childTnLst>
                                    <p:set>
                                      <p:cBhvr>
                                        <p:cTn id="11" dur="1" fill="hold">
                                          <p:stCondLst>
                                            <p:cond delay="0"/>
                                          </p:stCondLst>
                                        </p:cTn>
                                        <p:tgtEl>
                                          <p:spTgt spid="33796">
                                            <p:txEl>
                                              <p:pRg st="0" end="0"/>
                                            </p:txEl>
                                          </p:spTgt>
                                        </p:tgtEl>
                                        <p:attrNameLst>
                                          <p:attrName>style.visibility</p:attrName>
                                        </p:attrNameLst>
                                      </p:cBhvr>
                                      <p:to>
                                        <p:strVal val="visible"/>
                                      </p:to>
                                    </p:set>
                                    <p:anim calcmode="lin" valueType="num">
                                      <p:cBhvr additive="base">
                                        <p:cTn id="12" dur="500" fill="hold"/>
                                        <p:tgtEl>
                                          <p:spTgt spid="33796">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3379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6" fill="hold" grpId="0" nodeType="clickEffect">
                                  <p:stCondLst>
                                    <p:cond delay="0"/>
                                  </p:stCondLst>
                                  <p:childTnLst>
                                    <p:set>
                                      <p:cBhvr>
                                        <p:cTn id="17" dur="1" fill="hold">
                                          <p:stCondLst>
                                            <p:cond delay="0"/>
                                          </p:stCondLst>
                                        </p:cTn>
                                        <p:tgtEl>
                                          <p:spTgt spid="33796">
                                            <p:txEl>
                                              <p:pRg st="1" end="1"/>
                                            </p:txEl>
                                          </p:spTgt>
                                        </p:tgtEl>
                                        <p:attrNameLst>
                                          <p:attrName>style.visibility</p:attrName>
                                        </p:attrNameLst>
                                      </p:cBhvr>
                                      <p:to>
                                        <p:strVal val="visible"/>
                                      </p:to>
                                    </p:set>
                                    <p:anim calcmode="lin" valueType="num">
                                      <p:cBhvr additive="base">
                                        <p:cTn id="18" dur="500" fill="hold"/>
                                        <p:tgtEl>
                                          <p:spTgt spid="33796">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3379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6" fill="hold" grpId="0" nodeType="clickEffect">
                                  <p:stCondLst>
                                    <p:cond delay="0"/>
                                  </p:stCondLst>
                                  <p:childTnLst>
                                    <p:set>
                                      <p:cBhvr>
                                        <p:cTn id="23" dur="1" fill="hold">
                                          <p:stCondLst>
                                            <p:cond delay="0"/>
                                          </p:stCondLst>
                                        </p:cTn>
                                        <p:tgtEl>
                                          <p:spTgt spid="33796">
                                            <p:txEl>
                                              <p:pRg st="2" end="2"/>
                                            </p:txEl>
                                          </p:spTgt>
                                        </p:tgtEl>
                                        <p:attrNameLst>
                                          <p:attrName>style.visibility</p:attrName>
                                        </p:attrNameLst>
                                      </p:cBhvr>
                                      <p:to>
                                        <p:strVal val="visible"/>
                                      </p:to>
                                    </p:set>
                                    <p:anim calcmode="lin" valueType="num">
                                      <p:cBhvr additive="base">
                                        <p:cTn id="24" dur="500" fill="hold"/>
                                        <p:tgtEl>
                                          <p:spTgt spid="33796">
                                            <p:txEl>
                                              <p:pRg st="2" end="2"/>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33796">
                                            <p:txEl>
                                              <p:pRg st="2" end="2"/>
                                            </p:txEl>
                                          </p:spTgt>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500"/>
                            </p:stCondLst>
                            <p:childTnLst>
                              <p:par>
                                <p:cTn id="27" presetID="23" presetClass="entr" presetSubtype="36" fill="hold" grpId="0" nodeType="afterEffect">
                                  <p:stCondLst>
                                    <p:cond delay="3000"/>
                                  </p:stCondLst>
                                  <p:iterate type="lt">
                                    <p:tmPct val="100000"/>
                                  </p:iterate>
                                  <p:childTnLst>
                                    <p:set>
                                      <p:cBhvr>
                                        <p:cTn id="28" dur="1" fill="hold">
                                          <p:stCondLst>
                                            <p:cond delay="0"/>
                                          </p:stCondLst>
                                        </p:cTn>
                                        <p:tgtEl>
                                          <p:spTgt spid="33797"/>
                                        </p:tgtEl>
                                        <p:attrNameLst>
                                          <p:attrName>style.visibility</p:attrName>
                                        </p:attrNameLst>
                                      </p:cBhvr>
                                      <p:to>
                                        <p:strVal val="visible"/>
                                      </p:to>
                                    </p:set>
                                    <p:anim calcmode="lin" valueType="num">
                                      <p:cBhvr>
                                        <p:cTn id="29" dur="75" fill="hold"/>
                                        <p:tgtEl>
                                          <p:spTgt spid="33797"/>
                                        </p:tgtEl>
                                        <p:attrNameLst>
                                          <p:attrName>ppt_w</p:attrName>
                                        </p:attrNameLst>
                                      </p:cBhvr>
                                      <p:tavLst>
                                        <p:tav tm="0">
                                          <p:val>
                                            <p:strVal val="(6*min(max(#ppt_w*#ppt_h,.3),1)-7.4)/-.7*#ppt_w"/>
                                          </p:val>
                                        </p:tav>
                                        <p:tav tm="100000">
                                          <p:val>
                                            <p:strVal val="#ppt_w"/>
                                          </p:val>
                                        </p:tav>
                                      </p:tavLst>
                                    </p:anim>
                                    <p:anim calcmode="lin" valueType="num">
                                      <p:cBhvr>
                                        <p:cTn id="30" dur="75" fill="hold"/>
                                        <p:tgtEl>
                                          <p:spTgt spid="33797"/>
                                        </p:tgtEl>
                                        <p:attrNameLst>
                                          <p:attrName>ppt_h</p:attrName>
                                        </p:attrNameLst>
                                      </p:cBhvr>
                                      <p:tavLst>
                                        <p:tav tm="0">
                                          <p:val>
                                            <p:strVal val="(6*min(max(#ppt_w*#ppt_h,.3),1)-7.4)/-.7*#ppt_h"/>
                                          </p:val>
                                        </p:tav>
                                        <p:tav tm="100000">
                                          <p:val>
                                            <p:strVal val="#ppt_h"/>
                                          </p:val>
                                        </p:tav>
                                      </p:tavLst>
                                    </p:anim>
                                    <p:anim calcmode="lin" valueType="num">
                                      <p:cBhvr>
                                        <p:cTn id="31" dur="75" fill="hold"/>
                                        <p:tgtEl>
                                          <p:spTgt spid="33797"/>
                                        </p:tgtEl>
                                        <p:attrNameLst>
                                          <p:attrName>ppt_x</p:attrName>
                                        </p:attrNameLst>
                                      </p:cBhvr>
                                      <p:tavLst>
                                        <p:tav tm="0">
                                          <p:val>
                                            <p:fltVal val="0.5"/>
                                          </p:val>
                                        </p:tav>
                                        <p:tav tm="100000">
                                          <p:val>
                                            <p:strVal val="#ppt_x"/>
                                          </p:val>
                                        </p:tav>
                                      </p:tavLst>
                                    </p:anim>
                                    <p:anim calcmode="lin" valueType="num">
                                      <p:cBhvr>
                                        <p:cTn id="32" dur="75" fill="hold"/>
                                        <p:tgtEl>
                                          <p:spTgt spid="33797"/>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autoUpdateAnimBg="0"/>
      <p:bldP spid="33796" grpId="0" build="p" bldLvl="4" autoUpdateAnimBg="0"/>
      <p:bldP spid="33797"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6" name="Rectangle 3"/>
          <p:cNvSpPr>
            <a:spLocks noGrp="1" noChangeArrowheads="1"/>
          </p:cNvSpPr>
          <p:nvPr>
            <p:ph type="title"/>
          </p:nvPr>
        </p:nvSpPr>
        <p:spPr>
          <a:xfrm>
            <a:off x="381000" y="0"/>
            <a:ext cx="8763000" cy="1143000"/>
          </a:xfrm>
          <a:effectLst>
            <a:outerShdw dist="13470" dir="2700000" algn="ctr" rotWithShape="0">
              <a:schemeClr val="bg2"/>
            </a:outerShdw>
          </a:effectLst>
        </p:spPr>
        <p:txBody>
          <a:bodyPr lIns="92075" tIns="46038" rIns="92075" bIns="46038">
            <a:normAutofit fontScale="90000"/>
          </a:bodyPr>
          <a:lstStyle/>
          <a:p>
            <a:pPr eaLnBrk="1" hangingPunct="1">
              <a:defRPr/>
            </a:pPr>
            <a:r>
              <a:rPr lang="en-US" sz="4000" b="1" smtClean="0">
                <a:solidFill>
                  <a:schemeClr val="hlink"/>
                </a:solidFill>
              </a:rPr>
              <a:t>Answering Behavioral Interview Questions</a:t>
            </a:r>
          </a:p>
        </p:txBody>
      </p:sp>
      <p:sp>
        <p:nvSpPr>
          <p:cNvPr id="81922"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8B4915FF-44B0-4F7C-B772-C16FF5E50049}" type="slidenum">
              <a:rPr lang="en-US" sz="1400" smtClean="0">
                <a:solidFill>
                  <a:srgbClr val="FFFFFF"/>
                </a:solidFill>
              </a:rPr>
              <a:pPr eaLnBrk="1" hangingPunct="1">
                <a:defRPr/>
              </a:pPr>
              <a:t>13</a:t>
            </a:fld>
            <a:endParaRPr lang="en-US" sz="1400" smtClean="0">
              <a:solidFill>
                <a:srgbClr val="FFFFFF"/>
              </a:solidFill>
            </a:endParaRPr>
          </a:p>
        </p:txBody>
      </p:sp>
      <p:sp>
        <p:nvSpPr>
          <p:cNvPr id="41988" name="Rectangle 4"/>
          <p:cNvSpPr>
            <a:spLocks noGrp="1" noChangeArrowheads="1"/>
          </p:cNvSpPr>
          <p:nvPr>
            <p:ph sz="quarter" idx="1"/>
          </p:nvPr>
        </p:nvSpPr>
        <p:spPr>
          <a:xfrm>
            <a:off x="609600" y="1752600"/>
            <a:ext cx="8153400" cy="4572000"/>
          </a:xfrm>
          <a:noFill/>
        </p:spPr>
        <p:txBody>
          <a:bodyPr lIns="92075" tIns="46038" rIns="92075" bIns="46038"/>
          <a:lstStyle/>
          <a:p>
            <a:pPr marL="0" indent="0" eaLnBrk="1" hangingPunct="1">
              <a:buFontTx/>
              <a:buNone/>
            </a:pPr>
            <a:r>
              <a:rPr lang="en-US" b="1" smtClean="0">
                <a:solidFill>
                  <a:schemeClr val="accent2"/>
                </a:solidFill>
                <a:latin typeface="Arial" pitchFamily="34" charset="0"/>
              </a:rPr>
              <a:t>How do I answer using STAR?</a:t>
            </a:r>
          </a:p>
          <a:p>
            <a:pPr marL="0" indent="0" eaLnBrk="1" hangingPunct="1">
              <a:buFontTx/>
              <a:buNone/>
            </a:pPr>
            <a:endParaRPr lang="en-US" sz="1400" b="1" smtClean="0">
              <a:solidFill>
                <a:schemeClr val="accent2"/>
              </a:solidFill>
              <a:latin typeface="Arial" pitchFamily="34" charset="0"/>
            </a:endParaRPr>
          </a:p>
          <a:p>
            <a:pPr marL="0" indent="0" eaLnBrk="1" hangingPunct="1">
              <a:buFontTx/>
              <a:buBlip>
                <a:blip r:embed="rId3"/>
              </a:buBlip>
            </a:pPr>
            <a:r>
              <a:rPr lang="en-US" b="1" smtClean="0">
                <a:latin typeface="Arial" pitchFamily="34" charset="0"/>
              </a:rPr>
              <a:t>  Situation - briefly describe where you were working</a:t>
            </a:r>
          </a:p>
          <a:p>
            <a:pPr marL="0" indent="0" eaLnBrk="1" hangingPunct="1">
              <a:buFontTx/>
              <a:buBlip>
                <a:blip r:embed="rId3"/>
              </a:buBlip>
            </a:pPr>
            <a:r>
              <a:rPr lang="en-US" b="1" smtClean="0">
                <a:latin typeface="Arial" pitchFamily="34" charset="0"/>
              </a:rPr>
              <a:t>  Task - the job you were assigned</a:t>
            </a:r>
          </a:p>
          <a:p>
            <a:pPr marL="0" indent="0" eaLnBrk="1" hangingPunct="1">
              <a:buFontTx/>
              <a:buBlip>
                <a:blip r:embed="rId3"/>
              </a:buBlip>
            </a:pPr>
            <a:r>
              <a:rPr lang="en-US" b="1" smtClean="0">
                <a:latin typeface="Arial" pitchFamily="34" charset="0"/>
              </a:rPr>
              <a:t>  Action - discuss in detail the actions you took</a:t>
            </a:r>
          </a:p>
          <a:p>
            <a:pPr marL="0" indent="0" eaLnBrk="1" hangingPunct="1">
              <a:buFontTx/>
              <a:buBlip>
                <a:blip r:embed="rId3"/>
              </a:buBlip>
            </a:pPr>
            <a:r>
              <a:rPr lang="en-US" b="1" smtClean="0">
                <a:latin typeface="Arial" pitchFamily="34" charset="0"/>
              </a:rPr>
              <a:t>  Result - the result of those actions</a:t>
            </a:r>
          </a:p>
          <a:p>
            <a:pPr marL="0" indent="0" eaLnBrk="1" hangingPunct="1">
              <a:buFontTx/>
              <a:buNone/>
            </a:pPr>
            <a:endParaRPr lang="en-US" b="1" smtClean="0">
              <a:latin typeface="Arial" pitchFamily="34" charset="0"/>
            </a:endParaRPr>
          </a:p>
        </p:txBody>
      </p:sp>
      <p:pic>
        <p:nvPicPr>
          <p:cNvPr id="41991" name="Picture 7" descr="D:\creatures\stars\blink_lc.gif"/>
          <p:cNvPicPr>
            <a:picLocks noChangeAspect="1" noChangeArrowheads="1" noCrop="1"/>
          </p:cNvPicPr>
          <p:nvPr/>
        </p:nvPicPr>
        <p:blipFill>
          <a:blip r:embed="rId4" cstate="print"/>
          <a:srcRect/>
          <a:stretch>
            <a:fillRect/>
          </a:stretch>
        </p:blipFill>
        <p:spPr bwMode="auto">
          <a:xfrm>
            <a:off x="7391400" y="4648200"/>
            <a:ext cx="1219200" cy="1219200"/>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41988">
                                            <p:txEl>
                                              <p:pRg st="0" end="0"/>
                                            </p:txEl>
                                          </p:spTgt>
                                        </p:tgtEl>
                                        <p:attrNameLst>
                                          <p:attrName>style.visibility</p:attrName>
                                        </p:attrNameLst>
                                      </p:cBhvr>
                                      <p:to>
                                        <p:strVal val="visible"/>
                                      </p:to>
                                    </p:set>
                                    <p:anim calcmode="lin" valueType="num">
                                      <p:cBhvr additive="base">
                                        <p:cTn id="7" dur="500"/>
                                        <p:tgtEl>
                                          <p:spTgt spid="41988">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41988">
                                            <p:txEl>
                                              <p:pRg st="0" end="0"/>
                                            </p:txEl>
                                          </p:spTgt>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41988">
                                            <p:txEl>
                                              <p:pRg st="2" end="2"/>
                                            </p:txEl>
                                          </p:spTgt>
                                        </p:tgtEl>
                                        <p:attrNameLst>
                                          <p:attrName>style.visibility</p:attrName>
                                        </p:attrNameLst>
                                      </p:cBhvr>
                                      <p:to>
                                        <p:strVal val="visible"/>
                                      </p:to>
                                    </p:set>
                                    <p:anim calcmode="lin" valueType="num">
                                      <p:cBhvr additive="base">
                                        <p:cTn id="13" dur="500"/>
                                        <p:tgtEl>
                                          <p:spTgt spid="41988">
                                            <p:txEl>
                                              <p:pRg st="2" end="2"/>
                                            </p:txEl>
                                          </p:spTgt>
                                        </p:tgtEl>
                                        <p:attrNameLst>
                                          <p:attrName>ppt_y</p:attrName>
                                        </p:attrNameLst>
                                      </p:cBhvr>
                                      <p:tavLst>
                                        <p:tav tm="0">
                                          <p:val>
                                            <p:strVal val="#ppt_y+#ppt_h*1.125000"/>
                                          </p:val>
                                        </p:tav>
                                        <p:tav tm="100000">
                                          <p:val>
                                            <p:strVal val="#ppt_y"/>
                                          </p:val>
                                        </p:tav>
                                      </p:tavLst>
                                    </p:anim>
                                    <p:animEffect transition="in" filter="wipe(up)">
                                      <p:cBhvr>
                                        <p:cTn id="14" dur="500"/>
                                        <p:tgtEl>
                                          <p:spTgt spid="41988">
                                            <p:txEl>
                                              <p:pRg st="2" end="2"/>
                                            </p:txEl>
                                          </p:spTgt>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41988">
                                            <p:txEl>
                                              <p:pRg st="3" end="3"/>
                                            </p:txEl>
                                          </p:spTgt>
                                        </p:tgtEl>
                                        <p:attrNameLst>
                                          <p:attrName>style.visibility</p:attrName>
                                        </p:attrNameLst>
                                      </p:cBhvr>
                                      <p:to>
                                        <p:strVal val="visible"/>
                                      </p:to>
                                    </p:set>
                                    <p:anim calcmode="lin" valueType="num">
                                      <p:cBhvr additive="base">
                                        <p:cTn id="19" dur="500"/>
                                        <p:tgtEl>
                                          <p:spTgt spid="41988">
                                            <p:txEl>
                                              <p:pRg st="3" end="3"/>
                                            </p:txEl>
                                          </p:spTgt>
                                        </p:tgtEl>
                                        <p:attrNameLst>
                                          <p:attrName>ppt_y</p:attrName>
                                        </p:attrNameLst>
                                      </p:cBhvr>
                                      <p:tavLst>
                                        <p:tav tm="0">
                                          <p:val>
                                            <p:strVal val="#ppt_y+#ppt_h*1.125000"/>
                                          </p:val>
                                        </p:tav>
                                        <p:tav tm="100000">
                                          <p:val>
                                            <p:strVal val="#ppt_y"/>
                                          </p:val>
                                        </p:tav>
                                      </p:tavLst>
                                    </p:anim>
                                    <p:animEffect transition="in" filter="wipe(up)">
                                      <p:cBhvr>
                                        <p:cTn id="20" dur="500"/>
                                        <p:tgtEl>
                                          <p:spTgt spid="41988">
                                            <p:txEl>
                                              <p:pRg st="3" end="3"/>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41988">
                                            <p:txEl>
                                              <p:pRg st="4" end="4"/>
                                            </p:txEl>
                                          </p:spTgt>
                                        </p:tgtEl>
                                        <p:attrNameLst>
                                          <p:attrName>style.visibility</p:attrName>
                                        </p:attrNameLst>
                                      </p:cBhvr>
                                      <p:to>
                                        <p:strVal val="visible"/>
                                      </p:to>
                                    </p:set>
                                    <p:anim calcmode="lin" valueType="num">
                                      <p:cBhvr additive="base">
                                        <p:cTn id="25" dur="500"/>
                                        <p:tgtEl>
                                          <p:spTgt spid="41988">
                                            <p:txEl>
                                              <p:pRg st="4" end="4"/>
                                            </p:txEl>
                                          </p:spTgt>
                                        </p:tgtEl>
                                        <p:attrNameLst>
                                          <p:attrName>ppt_y</p:attrName>
                                        </p:attrNameLst>
                                      </p:cBhvr>
                                      <p:tavLst>
                                        <p:tav tm="0">
                                          <p:val>
                                            <p:strVal val="#ppt_y+#ppt_h*1.125000"/>
                                          </p:val>
                                        </p:tav>
                                        <p:tav tm="100000">
                                          <p:val>
                                            <p:strVal val="#ppt_y"/>
                                          </p:val>
                                        </p:tav>
                                      </p:tavLst>
                                    </p:anim>
                                    <p:animEffect transition="in" filter="wipe(up)">
                                      <p:cBhvr>
                                        <p:cTn id="26" dur="500"/>
                                        <p:tgtEl>
                                          <p:spTgt spid="41988">
                                            <p:txEl>
                                              <p:pRg st="4" end="4"/>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2" presetClass="entr" presetSubtype="4" fill="hold" grpId="0" nodeType="clickEffect">
                                  <p:stCondLst>
                                    <p:cond delay="0"/>
                                  </p:stCondLst>
                                  <p:childTnLst>
                                    <p:set>
                                      <p:cBhvr>
                                        <p:cTn id="30" dur="1" fill="hold">
                                          <p:stCondLst>
                                            <p:cond delay="0"/>
                                          </p:stCondLst>
                                        </p:cTn>
                                        <p:tgtEl>
                                          <p:spTgt spid="41988">
                                            <p:txEl>
                                              <p:pRg st="5" end="5"/>
                                            </p:txEl>
                                          </p:spTgt>
                                        </p:tgtEl>
                                        <p:attrNameLst>
                                          <p:attrName>style.visibility</p:attrName>
                                        </p:attrNameLst>
                                      </p:cBhvr>
                                      <p:to>
                                        <p:strVal val="visible"/>
                                      </p:to>
                                    </p:set>
                                    <p:anim calcmode="lin" valueType="num">
                                      <p:cBhvr additive="base">
                                        <p:cTn id="31" dur="500"/>
                                        <p:tgtEl>
                                          <p:spTgt spid="41988">
                                            <p:txEl>
                                              <p:pRg st="5" end="5"/>
                                            </p:txEl>
                                          </p:spTgt>
                                        </p:tgtEl>
                                        <p:attrNameLst>
                                          <p:attrName>ppt_y</p:attrName>
                                        </p:attrNameLst>
                                      </p:cBhvr>
                                      <p:tavLst>
                                        <p:tav tm="0">
                                          <p:val>
                                            <p:strVal val="#ppt_y+#ppt_h*1.125000"/>
                                          </p:val>
                                        </p:tav>
                                        <p:tav tm="100000">
                                          <p:val>
                                            <p:strVal val="#ppt_y"/>
                                          </p:val>
                                        </p:tav>
                                      </p:tavLst>
                                    </p:anim>
                                    <p:animEffect transition="in" filter="wipe(up)">
                                      <p:cBhvr>
                                        <p:cTn id="32" dur="500"/>
                                        <p:tgtEl>
                                          <p:spTgt spid="41988">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41991"/>
                                        </p:tgtEl>
                                        <p:attrNameLst>
                                          <p:attrName>style.visibility</p:attrName>
                                        </p:attrNameLst>
                                      </p:cBhvr>
                                      <p:to>
                                        <p:strVal val="visible"/>
                                      </p:to>
                                    </p:set>
                                    <p:anim calcmode="lin" valueType="num">
                                      <p:cBhvr additive="base">
                                        <p:cTn id="37" dur="500" fill="hold"/>
                                        <p:tgtEl>
                                          <p:spTgt spid="41991"/>
                                        </p:tgtEl>
                                        <p:attrNameLst>
                                          <p:attrName>ppt_x</p:attrName>
                                        </p:attrNameLst>
                                      </p:cBhvr>
                                      <p:tavLst>
                                        <p:tav tm="0">
                                          <p:val>
                                            <p:strVal val="0-#ppt_w/2"/>
                                          </p:val>
                                        </p:tav>
                                        <p:tav tm="100000">
                                          <p:val>
                                            <p:strVal val="#ppt_x"/>
                                          </p:val>
                                        </p:tav>
                                      </p:tavLst>
                                    </p:anim>
                                    <p:anim calcmode="lin" valueType="num">
                                      <p:cBhvr additive="base">
                                        <p:cTn id="38" dur="500" fill="hold"/>
                                        <p:tgtEl>
                                          <p:spTgt spid="4199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547688" y="304800"/>
            <a:ext cx="8596312" cy="747713"/>
          </a:xfrm>
          <a:effectLst>
            <a:outerShdw dist="13470" dir="2700000" algn="ctr" rotWithShape="0">
              <a:schemeClr val="bg2"/>
            </a:outerShdw>
          </a:effectLst>
        </p:spPr>
        <p:txBody>
          <a:bodyPr lIns="92075" tIns="46038" rIns="92075" bIns="46038">
            <a:normAutofit fontScale="90000"/>
          </a:bodyPr>
          <a:lstStyle/>
          <a:p>
            <a:pPr eaLnBrk="1" hangingPunct="1">
              <a:defRPr/>
            </a:pPr>
            <a:r>
              <a:rPr lang="en-US" sz="4500" b="1" smtClean="0">
                <a:solidFill>
                  <a:schemeClr val="accent1"/>
                </a:solidFill>
              </a:rPr>
              <a:t>SITUATION</a:t>
            </a:r>
          </a:p>
        </p:txBody>
      </p:sp>
      <p:sp>
        <p:nvSpPr>
          <p:cNvPr id="82946"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BB36F695-4605-4557-AD97-DDB19B162D9F}" type="slidenum">
              <a:rPr lang="en-US" sz="1400" smtClean="0">
                <a:solidFill>
                  <a:srgbClr val="FFFFFF"/>
                </a:solidFill>
              </a:rPr>
              <a:pPr eaLnBrk="1" hangingPunct="1">
                <a:defRPr/>
              </a:pPr>
              <a:t>14</a:t>
            </a:fld>
            <a:endParaRPr lang="en-US" sz="1400" smtClean="0">
              <a:solidFill>
                <a:srgbClr val="FFFFFF"/>
              </a:solidFill>
            </a:endParaRPr>
          </a:p>
        </p:txBody>
      </p:sp>
      <p:sp>
        <p:nvSpPr>
          <p:cNvPr id="46083" name="Rectangle 3"/>
          <p:cNvSpPr>
            <a:spLocks noGrp="1" noChangeArrowheads="1"/>
          </p:cNvSpPr>
          <p:nvPr>
            <p:ph sz="quarter" idx="1"/>
          </p:nvPr>
        </p:nvSpPr>
        <p:spPr>
          <a:xfrm>
            <a:off x="1371600" y="1752600"/>
            <a:ext cx="7086600" cy="4373563"/>
          </a:xfrm>
          <a:noFill/>
        </p:spPr>
        <p:txBody>
          <a:bodyPr lIns="92075" tIns="46038" rIns="92075" bIns="46038"/>
          <a:lstStyle/>
          <a:p>
            <a:pPr marL="0" indent="0" eaLnBrk="1" hangingPunct="1">
              <a:buFontTx/>
              <a:buNone/>
            </a:pPr>
            <a:r>
              <a:rPr lang="en-US" b="1" smtClean="0">
                <a:solidFill>
                  <a:schemeClr val="accent2"/>
                </a:solidFill>
                <a:latin typeface="Arial" pitchFamily="34" charset="0"/>
              </a:rPr>
              <a:t>Describe the employer, location, or area where you were working to give the interviewer the “big picture.” You don’t need to be too detailed. </a:t>
            </a:r>
          </a:p>
          <a:p>
            <a:pPr marL="0" indent="0" eaLnBrk="1" hangingPunct="1">
              <a:buFontTx/>
              <a:buNone/>
            </a:pPr>
            <a:r>
              <a:rPr lang="en-US" b="1" smtClean="0">
                <a:solidFill>
                  <a:schemeClr val="bg2"/>
                </a:solidFill>
                <a:latin typeface="Arial" pitchFamily="34" charset="0"/>
              </a:rPr>
              <a:t>	</a:t>
            </a:r>
          </a:p>
          <a:p>
            <a:pPr marL="0" indent="0" eaLnBrk="1" hangingPunct="1">
              <a:buFontTx/>
              <a:buNone/>
            </a:pPr>
            <a:r>
              <a:rPr lang="en-US" sz="2000" b="1" smtClean="0">
                <a:latin typeface="Arial" pitchFamily="34" charset="0"/>
              </a:rPr>
              <a:t>	I worked at ABC Company as a Supervisor in the 	Shipping and Receiving Department.</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3" fill="hold" grpId="0" nodeType="afterEffect">
                                  <p:stCondLst>
                                    <p:cond delay="0"/>
                                  </p:stCondLst>
                                  <p:iterate type="lt">
                                    <p:tmPct val="100000"/>
                                  </p:iterate>
                                  <p:childTnLst>
                                    <p:set>
                                      <p:cBhvr>
                                        <p:cTn id="6" dur="1" fill="hold">
                                          <p:stCondLst>
                                            <p:cond delay="0"/>
                                          </p:stCondLst>
                                        </p:cTn>
                                        <p:tgtEl>
                                          <p:spTgt spid="46082">
                                            <p:txEl>
                                              <p:pRg st="0" end="0"/>
                                            </p:txEl>
                                          </p:spTgt>
                                        </p:tgtEl>
                                        <p:attrNameLst>
                                          <p:attrName>style.visibility</p:attrName>
                                        </p:attrNameLst>
                                      </p:cBhvr>
                                      <p:to>
                                        <p:strVal val="visible"/>
                                      </p:to>
                                    </p:set>
                                    <p:anim calcmode="lin" valueType="num">
                                      <p:cBhvr additive="base">
                                        <p:cTn id="7" dur="75" fill="hold"/>
                                        <p:tgtEl>
                                          <p:spTgt spid="46082">
                                            <p:txEl>
                                              <p:pRg st="0" end="0"/>
                                            </p:txEl>
                                          </p:spTgt>
                                        </p:tgtEl>
                                        <p:attrNameLst>
                                          <p:attrName>ppt_x</p:attrName>
                                        </p:attrNameLst>
                                      </p:cBhvr>
                                      <p:tavLst>
                                        <p:tav tm="0">
                                          <p:val>
                                            <p:strVal val="1+#ppt_w/2"/>
                                          </p:val>
                                        </p:tav>
                                        <p:tav tm="100000">
                                          <p:val>
                                            <p:strVal val="#ppt_x"/>
                                          </p:val>
                                        </p:tav>
                                      </p:tavLst>
                                    </p:anim>
                                    <p:anim calcmode="lin" valueType="num">
                                      <p:cBhvr additive="base">
                                        <p:cTn id="8" dur="75" fill="hold"/>
                                        <p:tgtEl>
                                          <p:spTgt spid="46082">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6083">
                                            <p:txEl>
                                              <p:pRg st="0" end="0"/>
                                            </p:txEl>
                                          </p:spTgt>
                                        </p:tgtEl>
                                        <p:attrNameLst>
                                          <p:attrName>style.visibility</p:attrName>
                                        </p:attrNameLst>
                                      </p:cBhvr>
                                      <p:to>
                                        <p:strVal val="visible"/>
                                      </p:to>
                                    </p:set>
                                    <p:anim calcmode="lin" valueType="num">
                                      <p:cBhvr additive="base">
                                        <p:cTn id="13" dur="500" fill="hold"/>
                                        <p:tgtEl>
                                          <p:spTgt spid="46083">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608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6083">
                                            <p:txEl>
                                              <p:pRg st="1" end="1"/>
                                            </p:txEl>
                                          </p:spTgt>
                                        </p:tgtEl>
                                        <p:attrNameLst>
                                          <p:attrName>style.visibility</p:attrName>
                                        </p:attrNameLst>
                                      </p:cBhvr>
                                      <p:to>
                                        <p:strVal val="visible"/>
                                      </p:to>
                                    </p:set>
                                    <p:anim calcmode="lin" valueType="num">
                                      <p:cBhvr additive="base">
                                        <p:cTn id="19" dur="500" fill="hold"/>
                                        <p:tgtEl>
                                          <p:spTgt spid="46083">
                                            <p:txEl>
                                              <p:pRg st="1" end="1"/>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60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46083">
                                            <p:txEl>
                                              <p:pRg st="2" end="2"/>
                                            </p:txEl>
                                          </p:spTgt>
                                        </p:tgtEl>
                                        <p:attrNameLst>
                                          <p:attrName>style.visibility</p:attrName>
                                        </p:attrNameLst>
                                      </p:cBhvr>
                                      <p:to>
                                        <p:strVal val="visible"/>
                                      </p:to>
                                    </p:set>
                                    <p:anim calcmode="lin" valueType="num">
                                      <p:cBhvr additive="base">
                                        <p:cTn id="25" dur="500" fill="hold"/>
                                        <p:tgtEl>
                                          <p:spTgt spid="46083">
                                            <p:txEl>
                                              <p:pRg st="2" end="2"/>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4608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build="p" autoUpdateAnimBg="0" advAuto="0"/>
      <p:bldP spid="46083"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228600" y="0"/>
            <a:ext cx="6477000" cy="1066800"/>
          </a:xfrm>
          <a:effectLst>
            <a:outerShdw dist="13470" dir="2700000" algn="ctr" rotWithShape="0">
              <a:schemeClr val="bg2"/>
            </a:outerShdw>
          </a:effectLst>
        </p:spPr>
        <p:txBody>
          <a:bodyPr lIns="92075" tIns="46038" rIns="92075" bIns="46038"/>
          <a:lstStyle/>
          <a:p>
            <a:pPr eaLnBrk="1" hangingPunct="1">
              <a:defRPr/>
            </a:pPr>
            <a:r>
              <a:rPr lang="en-US" sz="4800" b="1" smtClean="0">
                <a:solidFill>
                  <a:schemeClr val="accent1"/>
                </a:solidFill>
              </a:rPr>
              <a:t>TASK</a:t>
            </a:r>
          </a:p>
        </p:txBody>
      </p:sp>
      <p:sp>
        <p:nvSpPr>
          <p:cNvPr id="84994"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8A796E84-2D0B-4384-843D-1E40379616EE}" type="slidenum">
              <a:rPr lang="en-US" sz="1400" smtClean="0">
                <a:solidFill>
                  <a:srgbClr val="FFFFFF"/>
                </a:solidFill>
              </a:rPr>
              <a:pPr eaLnBrk="1" hangingPunct="1">
                <a:defRPr/>
              </a:pPr>
              <a:t>15</a:t>
            </a:fld>
            <a:endParaRPr lang="en-US" sz="1400" smtClean="0">
              <a:solidFill>
                <a:srgbClr val="FFFFFF"/>
              </a:solidFill>
            </a:endParaRPr>
          </a:p>
        </p:txBody>
      </p:sp>
      <p:sp>
        <p:nvSpPr>
          <p:cNvPr id="48131" name="Rectangle 3"/>
          <p:cNvSpPr>
            <a:spLocks noGrp="1" noChangeArrowheads="1"/>
          </p:cNvSpPr>
          <p:nvPr>
            <p:ph sz="quarter" idx="1"/>
          </p:nvPr>
        </p:nvSpPr>
        <p:spPr>
          <a:xfrm>
            <a:off x="1219200" y="1600200"/>
            <a:ext cx="6934200" cy="4830763"/>
          </a:xfrm>
          <a:noFill/>
        </p:spPr>
        <p:txBody>
          <a:bodyPr lIns="92075" tIns="46038" rIns="92075" bIns="46038"/>
          <a:lstStyle/>
          <a:p>
            <a:pPr marL="0" indent="0" eaLnBrk="1" hangingPunct="1">
              <a:buFontTx/>
              <a:buNone/>
            </a:pPr>
            <a:r>
              <a:rPr lang="en-US" sz="2800" b="1" smtClean="0">
                <a:solidFill>
                  <a:schemeClr val="accent2"/>
                </a:solidFill>
                <a:latin typeface="Arial" pitchFamily="34" charset="0"/>
              </a:rPr>
              <a:t>Describe the job or task you were assigned.</a:t>
            </a:r>
          </a:p>
          <a:p>
            <a:pPr marL="0" indent="0" eaLnBrk="1" hangingPunct="1">
              <a:buFontTx/>
              <a:buNone/>
            </a:pPr>
            <a:endParaRPr lang="en-US" b="1" smtClean="0">
              <a:latin typeface="Arial" pitchFamily="34" charset="0"/>
            </a:endParaRPr>
          </a:p>
          <a:p>
            <a:pPr marL="466725" lvl="1" indent="-9525" eaLnBrk="1" hangingPunct="1">
              <a:buFontTx/>
              <a:buNone/>
            </a:pPr>
            <a:r>
              <a:rPr lang="en-US" sz="2400" b="1" smtClean="0">
                <a:latin typeface="Arial" pitchFamily="34" charset="0"/>
              </a:rPr>
              <a:t>Part of my job was to train newly hired employees   in using our highly technical equipment as well as in company policies and procedures.</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48130"/>
                                        </p:tgtEl>
                                        <p:attrNameLst>
                                          <p:attrName>style.visibility</p:attrName>
                                        </p:attrNameLst>
                                      </p:cBhvr>
                                      <p:to>
                                        <p:strVal val="visible"/>
                                      </p:to>
                                    </p:set>
                                    <p:anim calcmode="lin" valueType="num">
                                      <p:cBhvr additive="base">
                                        <p:cTn id="7" dur="500" fill="hold"/>
                                        <p:tgtEl>
                                          <p:spTgt spid="48130"/>
                                        </p:tgtEl>
                                        <p:attrNameLst>
                                          <p:attrName>ppt_x</p:attrName>
                                        </p:attrNameLst>
                                      </p:cBhvr>
                                      <p:tavLst>
                                        <p:tav tm="0">
                                          <p:val>
                                            <p:strVal val="#ppt_x"/>
                                          </p:val>
                                        </p:tav>
                                        <p:tav tm="100000">
                                          <p:val>
                                            <p:strVal val="#ppt_x"/>
                                          </p:val>
                                        </p:tav>
                                      </p:tavLst>
                                    </p:anim>
                                    <p:anim calcmode="lin" valueType="num">
                                      <p:cBhvr additive="base">
                                        <p:cTn id="8" dur="500" fill="hold"/>
                                        <p:tgtEl>
                                          <p:spTgt spid="48130"/>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8131">
                                            <p:txEl>
                                              <p:pRg st="0" end="0"/>
                                            </p:txEl>
                                          </p:spTgt>
                                        </p:tgtEl>
                                        <p:attrNameLst>
                                          <p:attrName>style.visibility</p:attrName>
                                        </p:attrNameLst>
                                      </p:cBhvr>
                                      <p:to>
                                        <p:strVal val="visible"/>
                                      </p:to>
                                    </p:set>
                                    <p:anim calcmode="lin" valueType="num">
                                      <p:cBhvr additive="base">
                                        <p:cTn id="13" dur="500" fill="hold"/>
                                        <p:tgtEl>
                                          <p:spTgt spid="48131">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4813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8131">
                                            <p:txEl>
                                              <p:pRg st="2" end="2"/>
                                            </p:txEl>
                                          </p:spTgt>
                                        </p:tgtEl>
                                        <p:attrNameLst>
                                          <p:attrName>style.visibility</p:attrName>
                                        </p:attrNameLst>
                                      </p:cBhvr>
                                      <p:to>
                                        <p:strVal val="visible"/>
                                      </p:to>
                                    </p:set>
                                    <p:anim calcmode="lin" valueType="num">
                                      <p:cBhvr additive="base">
                                        <p:cTn id="19" dur="500" fill="hold"/>
                                        <p:tgtEl>
                                          <p:spTgt spid="4813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8131">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autoUpdateAnimBg="0"/>
      <p:bldP spid="48131" grpId="0" build="p" bldLvl="3"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533400" y="304800"/>
            <a:ext cx="4038600" cy="747713"/>
          </a:xfrm>
          <a:effectLst>
            <a:outerShdw dist="13470" dir="2700000" algn="ctr" rotWithShape="0">
              <a:schemeClr val="bg2"/>
            </a:outerShdw>
          </a:effectLst>
        </p:spPr>
        <p:txBody>
          <a:bodyPr lIns="92075" tIns="46038" rIns="92075" bIns="46038">
            <a:normAutofit fontScale="90000"/>
          </a:bodyPr>
          <a:lstStyle/>
          <a:p>
            <a:pPr eaLnBrk="1" hangingPunct="1">
              <a:defRPr/>
            </a:pPr>
            <a:r>
              <a:rPr lang="en-US" sz="4800" b="1" smtClean="0">
                <a:solidFill>
                  <a:schemeClr val="accent1"/>
                </a:solidFill>
              </a:rPr>
              <a:t>ACTION</a:t>
            </a:r>
          </a:p>
        </p:txBody>
      </p:sp>
      <p:sp>
        <p:nvSpPr>
          <p:cNvPr id="86018"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A7922422-3800-435F-ABF3-3EFA98C5A3C0}" type="slidenum">
              <a:rPr lang="en-US" sz="1400" smtClean="0">
                <a:solidFill>
                  <a:srgbClr val="FFFFFF"/>
                </a:solidFill>
              </a:rPr>
              <a:pPr eaLnBrk="1" hangingPunct="1">
                <a:defRPr/>
              </a:pPr>
              <a:t>16</a:t>
            </a:fld>
            <a:endParaRPr lang="en-US" sz="1400" smtClean="0">
              <a:solidFill>
                <a:srgbClr val="FFFFFF"/>
              </a:solidFill>
            </a:endParaRPr>
          </a:p>
        </p:txBody>
      </p:sp>
      <p:sp>
        <p:nvSpPr>
          <p:cNvPr id="49155" name="Rectangle 3"/>
          <p:cNvSpPr>
            <a:spLocks noGrp="1" noChangeArrowheads="1"/>
          </p:cNvSpPr>
          <p:nvPr>
            <p:ph sz="quarter" idx="1"/>
          </p:nvPr>
        </p:nvSpPr>
        <p:spPr>
          <a:xfrm>
            <a:off x="1066800" y="1600200"/>
            <a:ext cx="7315200" cy="4602163"/>
          </a:xfrm>
          <a:noFill/>
        </p:spPr>
        <p:txBody>
          <a:bodyPr lIns="92075" tIns="46038" rIns="92075" bIns="46038"/>
          <a:lstStyle/>
          <a:p>
            <a:pPr marL="855663" indent="-855663" eaLnBrk="1" hangingPunct="1">
              <a:buFontTx/>
              <a:buNone/>
            </a:pPr>
            <a:r>
              <a:rPr lang="en-US" sz="2800" b="1" smtClean="0">
                <a:solidFill>
                  <a:schemeClr val="accent2"/>
                </a:solidFill>
                <a:latin typeface="Arial" pitchFamily="34" charset="0"/>
              </a:rPr>
              <a:t>Describe the action you took. (Use “I”)</a:t>
            </a:r>
          </a:p>
          <a:p>
            <a:pPr marL="855663" indent="-855663" eaLnBrk="1" hangingPunct="1">
              <a:buFontTx/>
              <a:buNone/>
            </a:pPr>
            <a:endParaRPr lang="en-US" sz="2800" b="1" smtClean="0">
              <a:solidFill>
                <a:schemeClr val="accent2"/>
              </a:solidFill>
              <a:latin typeface="Arial" pitchFamily="34" charset="0"/>
            </a:endParaRPr>
          </a:p>
          <a:p>
            <a:pPr marL="971550" lvl="1" indent="-1588" eaLnBrk="1" hangingPunct="1">
              <a:buFontTx/>
              <a:buNone/>
            </a:pPr>
            <a:r>
              <a:rPr lang="en-US" sz="2400" b="1" smtClean="0">
                <a:latin typeface="Arial" pitchFamily="34" charset="0"/>
              </a:rPr>
              <a:t>I showed Fred, our new employee, how to safely set-up and operate the computerized weighing equipment. I also taught Fred how to inspect the packages to ensure the weight and labels matched.  I continued to ask him questions to make sure that he understood all the instructions I had given him.</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9154"/>
                                        </p:tgtEl>
                                        <p:attrNameLst>
                                          <p:attrName>style.visibility</p:attrName>
                                        </p:attrNameLst>
                                      </p:cBhvr>
                                      <p:to>
                                        <p:strVal val="visible"/>
                                      </p:to>
                                    </p:set>
                                    <p:anim calcmode="lin" valueType="num">
                                      <p:cBhvr additive="base">
                                        <p:cTn id="7" dur="500"/>
                                        <p:tgtEl>
                                          <p:spTgt spid="49154"/>
                                        </p:tgtEl>
                                        <p:attrNameLst>
                                          <p:attrName>ppt_x</p:attrName>
                                        </p:attrNameLst>
                                      </p:cBhvr>
                                      <p:tavLst>
                                        <p:tav tm="0">
                                          <p:val>
                                            <p:strVal val="#ppt_x-#ppt_w*1.125000"/>
                                          </p:val>
                                        </p:tav>
                                        <p:tav tm="100000">
                                          <p:val>
                                            <p:strVal val="#ppt_x"/>
                                          </p:val>
                                        </p:tav>
                                      </p:tavLst>
                                    </p:anim>
                                    <p:animEffect transition="in" filter="wipe(right)">
                                      <p:cBhvr>
                                        <p:cTn id="8" dur="500"/>
                                        <p:tgtEl>
                                          <p:spTgt spid="49154"/>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32" fill="hold" grpId="0" nodeType="clickEffect">
                                  <p:stCondLst>
                                    <p:cond delay="0"/>
                                  </p:stCondLst>
                                  <p:childTnLst>
                                    <p:set>
                                      <p:cBhvr>
                                        <p:cTn id="12" dur="1" fill="hold">
                                          <p:stCondLst>
                                            <p:cond delay="0"/>
                                          </p:stCondLst>
                                        </p:cTn>
                                        <p:tgtEl>
                                          <p:spTgt spid="49155">
                                            <p:txEl>
                                              <p:pRg st="0" end="0"/>
                                            </p:txEl>
                                          </p:spTgt>
                                        </p:tgtEl>
                                        <p:attrNameLst>
                                          <p:attrName>style.visibility</p:attrName>
                                        </p:attrNameLst>
                                      </p:cBhvr>
                                      <p:to>
                                        <p:strVal val="visible"/>
                                      </p:to>
                                    </p:set>
                                    <p:animEffect transition="in" filter="box(out)">
                                      <p:cBhvr>
                                        <p:cTn id="13" dur="500"/>
                                        <p:tgtEl>
                                          <p:spTgt spid="49155">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4" presetClass="entr" presetSubtype="32" fill="hold" grpId="0" nodeType="clickEffect">
                                  <p:stCondLst>
                                    <p:cond delay="0"/>
                                  </p:stCondLst>
                                  <p:childTnLst>
                                    <p:set>
                                      <p:cBhvr>
                                        <p:cTn id="17" dur="1" fill="hold">
                                          <p:stCondLst>
                                            <p:cond delay="0"/>
                                          </p:stCondLst>
                                        </p:cTn>
                                        <p:tgtEl>
                                          <p:spTgt spid="49155">
                                            <p:txEl>
                                              <p:pRg st="2" end="2"/>
                                            </p:txEl>
                                          </p:spTgt>
                                        </p:tgtEl>
                                        <p:attrNameLst>
                                          <p:attrName>style.visibility</p:attrName>
                                        </p:attrNameLst>
                                      </p:cBhvr>
                                      <p:to>
                                        <p:strVal val="visible"/>
                                      </p:to>
                                    </p:set>
                                    <p:animEffect transition="in" filter="box(out)">
                                      <p:cBhvr>
                                        <p:cTn id="18" dur="500"/>
                                        <p:tgtEl>
                                          <p:spTgt spid="4915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utoUpdateAnimBg="0"/>
      <p:bldP spid="49155" grpId="0" build="p" bldLvl="4"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9" name="Rectangle 3"/>
          <p:cNvSpPr>
            <a:spLocks noGrp="1" noChangeArrowheads="1"/>
          </p:cNvSpPr>
          <p:nvPr>
            <p:ph type="title"/>
          </p:nvPr>
        </p:nvSpPr>
        <p:spPr>
          <a:xfrm>
            <a:off x="4191000" y="-457200"/>
            <a:ext cx="4953000" cy="2043113"/>
          </a:xfrm>
          <a:effectLst>
            <a:outerShdw dist="13470" dir="2700000" algn="ctr" rotWithShape="0">
              <a:schemeClr val="bg2"/>
            </a:outerShdw>
          </a:effectLst>
        </p:spPr>
        <p:txBody>
          <a:bodyPr lIns="92075" tIns="46038" rIns="92075" bIns="46038"/>
          <a:lstStyle/>
          <a:p>
            <a:pPr eaLnBrk="1" hangingPunct="1">
              <a:defRPr/>
            </a:pPr>
            <a:r>
              <a:rPr lang="en-US" b="1" smtClean="0">
                <a:solidFill>
                  <a:schemeClr val="accent1"/>
                </a:solidFill>
              </a:rPr>
              <a:t>RESULT</a:t>
            </a:r>
          </a:p>
        </p:txBody>
      </p:sp>
      <p:sp>
        <p:nvSpPr>
          <p:cNvPr id="50178" name="Rectangle 2"/>
          <p:cNvSpPr>
            <a:spLocks noGrp="1" noChangeArrowheads="1"/>
          </p:cNvSpPr>
          <p:nvPr>
            <p:ph sz="quarter" idx="1"/>
          </p:nvPr>
        </p:nvSpPr>
        <p:spPr>
          <a:xfrm>
            <a:off x="533400" y="2057400"/>
            <a:ext cx="7772400" cy="914400"/>
          </a:xfrm>
          <a:noFill/>
        </p:spPr>
        <p:txBody>
          <a:bodyPr lIns="92075" tIns="46038" rIns="92075" bIns="46038"/>
          <a:lstStyle/>
          <a:p>
            <a:pPr marL="407988" indent="0" eaLnBrk="1" hangingPunct="1">
              <a:buFontTx/>
              <a:buNone/>
            </a:pPr>
            <a:r>
              <a:rPr lang="en-US" sz="2400" b="1" smtClean="0">
                <a:solidFill>
                  <a:schemeClr val="accent2"/>
                </a:solidFill>
                <a:latin typeface="Arial" pitchFamily="34" charset="0"/>
              </a:rPr>
              <a:t>Tell the results of the action you took, be sure to use numbers where applicable.</a:t>
            </a:r>
          </a:p>
          <a:p>
            <a:pPr marL="407988" indent="0" algn="ctr" eaLnBrk="1" hangingPunct="1">
              <a:buFontTx/>
              <a:buNone/>
            </a:pPr>
            <a:endParaRPr lang="en-US" sz="2400" b="1" smtClean="0">
              <a:solidFill>
                <a:schemeClr val="accent2"/>
              </a:solidFill>
              <a:latin typeface="Arial" pitchFamily="34" charset="0"/>
            </a:endParaRPr>
          </a:p>
        </p:txBody>
      </p:sp>
      <p:sp>
        <p:nvSpPr>
          <p:cNvPr id="50180" name="Rectangle 4"/>
          <p:cNvSpPr>
            <a:spLocks noGrp="1" noChangeArrowheads="1"/>
          </p:cNvSpPr>
          <p:nvPr>
            <p:ph sz="quarter" idx="2"/>
          </p:nvPr>
        </p:nvSpPr>
        <p:spPr>
          <a:xfrm>
            <a:off x="1676400" y="3124200"/>
            <a:ext cx="6477000" cy="3130550"/>
          </a:xfrm>
          <a:noFill/>
        </p:spPr>
        <p:txBody>
          <a:bodyPr lIns="92075" tIns="46038" rIns="92075" bIns="46038"/>
          <a:lstStyle/>
          <a:p>
            <a:pPr indent="-50800" eaLnBrk="1" hangingPunct="1">
              <a:buFontTx/>
              <a:buNone/>
            </a:pPr>
            <a:r>
              <a:rPr lang="en-US" sz="2400" b="1" smtClean="0">
                <a:latin typeface="Arial" pitchFamily="34" charset="0"/>
              </a:rPr>
              <a:t>I checked in with Fred on a regular basis during his initial training and as a result he became a well trained team member, not only in the equipment he was to use, but also in understanding how the procedures we used affected our department and the company.</a:t>
            </a:r>
          </a:p>
        </p:txBody>
      </p:sp>
      <p:sp>
        <p:nvSpPr>
          <p:cNvPr id="67586" name="Slide Number Placeholder 6"/>
          <p:cNvSpPr>
            <a:spLocks noGrp="1"/>
          </p:cNvSpPr>
          <p:nvPr>
            <p:ph type="sldNum" sz="quarter" idx="16"/>
          </p:nvPr>
        </p:nvSpPr>
        <p:spPr bwMode="auto">
          <a:xfrm>
            <a:off x="6553200" y="6245225"/>
            <a:ext cx="2133600" cy="476250"/>
          </a:xfrm>
          <a:noFill/>
          <a:ln>
            <a:miter lim="800000"/>
            <a:headEnd/>
            <a:tailEnd/>
          </a:ln>
        </p:spPr>
        <p:txBody>
          <a:bodyPr wrap="square" lIns="91440" tIns="45720" rIns="91440" bIns="45720" numCol="1" compatLnSpc="1">
            <a:prstTxWarp prst="textNoShape">
              <a:avLst/>
            </a:prstTxWarp>
          </a:bodyPr>
          <a:lstStyle/>
          <a:p>
            <a:fld id="{44D50EF2-6A07-451B-B1FF-34F3EFEA82C2}" type="slidenum">
              <a:rPr lang="en-US" smtClean="0"/>
              <a:pPr/>
              <a:t>17</a:t>
            </a:fld>
            <a:endParaRPr lang="en-US" smtClean="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iterate type="lt">
                                    <p:tmPct val="100000"/>
                                  </p:iterate>
                                  <p:childTnLst>
                                    <p:set>
                                      <p:cBhvr>
                                        <p:cTn id="6" dur="1" fill="hold">
                                          <p:stCondLst>
                                            <p:cond delay="0"/>
                                          </p:stCondLst>
                                        </p:cTn>
                                        <p:tgtEl>
                                          <p:spTgt spid="50179">
                                            <p:txEl>
                                              <p:pRg st="0" end="0"/>
                                            </p:txEl>
                                          </p:spTgt>
                                        </p:tgtEl>
                                        <p:attrNameLst>
                                          <p:attrName>style.visibility</p:attrName>
                                        </p:attrNameLst>
                                      </p:cBhvr>
                                      <p:to>
                                        <p:strVal val="visible"/>
                                      </p:to>
                                    </p:set>
                                    <p:animEffect transition="in" filter="wipe(up)">
                                      <p:cBhvr>
                                        <p:cTn id="7" dur="75"/>
                                        <p:tgtEl>
                                          <p:spTgt spid="5017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50178">
                                            <p:txEl>
                                              <p:pRg st="0" end="0"/>
                                            </p:txEl>
                                          </p:spTgt>
                                        </p:tgtEl>
                                        <p:attrNameLst>
                                          <p:attrName>style.visibility</p:attrName>
                                        </p:attrNameLst>
                                      </p:cBhvr>
                                      <p:to>
                                        <p:strVal val="visible"/>
                                      </p:to>
                                    </p:set>
                                    <p:anim calcmode="lin" valueType="num">
                                      <p:cBhvr additive="base">
                                        <p:cTn id="12" dur="500" fill="hold"/>
                                        <p:tgtEl>
                                          <p:spTgt spid="50178">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5017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0180">
                                            <p:txEl>
                                              <p:pRg st="0" end="0"/>
                                            </p:txEl>
                                          </p:spTgt>
                                        </p:tgtEl>
                                        <p:attrNameLst>
                                          <p:attrName>style.visibility</p:attrName>
                                        </p:attrNameLst>
                                      </p:cBhvr>
                                      <p:to>
                                        <p:strVal val="visible"/>
                                      </p:to>
                                    </p:set>
                                    <p:anim calcmode="lin" valueType="num">
                                      <p:cBhvr additive="base">
                                        <p:cTn id="18" dur="500" fill="hold"/>
                                        <p:tgtEl>
                                          <p:spTgt spid="50180">
                                            <p:txEl>
                                              <p:pRg st="0" end="0"/>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50180">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autoUpdateAnimBg="0" advAuto="0"/>
      <p:bldP spid="50178" grpId="0" build="p" autoUpdateAnimBg="0"/>
      <p:bldP spid="50180"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ChangeArrowheads="1"/>
          </p:cNvSpPr>
          <p:nvPr>
            <p:ph type="ctrTitle"/>
          </p:nvPr>
        </p:nvSpPr>
        <p:spPr>
          <a:xfrm>
            <a:off x="685800" y="3043238"/>
            <a:ext cx="8229600" cy="538162"/>
          </a:xfrm>
        </p:spPr>
        <p:txBody>
          <a:bodyPr>
            <a:normAutofit fontScale="90000"/>
          </a:bodyPr>
          <a:lstStyle/>
          <a:p>
            <a:pPr eaLnBrk="1" fontAlgn="auto" hangingPunct="1">
              <a:spcAft>
                <a:spcPts val="0"/>
              </a:spcAft>
              <a:defRPr/>
            </a:pPr>
            <a:r>
              <a:rPr lang="en-US" sz="5600" b="1">
                <a:solidFill>
                  <a:schemeClr val="hlink"/>
                </a:solidFill>
              </a:rPr>
              <a:t>PRACTICING QUESTIONS</a:t>
            </a:r>
          </a:p>
        </p:txBody>
      </p:sp>
      <p:sp>
        <p:nvSpPr>
          <p:cNvPr id="68610" name="Rectangle 2054"/>
          <p:cNvSpPr>
            <a:spLocks noGrp="1" noChangeArrowheads="1"/>
          </p:cNvSpPr>
          <p:nvPr>
            <p:ph type="sldNum" sz="quarter" idx="12"/>
          </p:nvPr>
        </p:nvSpPr>
        <p:spPr bwMode="auto">
          <a:xfrm>
            <a:off x="6553200" y="6245225"/>
            <a:ext cx="2133600" cy="476250"/>
          </a:xfrm>
          <a:noFill/>
          <a:ln>
            <a:miter lim="800000"/>
            <a:headEnd/>
            <a:tailEnd/>
          </a:ln>
        </p:spPr>
        <p:txBody>
          <a:bodyPr wrap="square" lIns="91440" tIns="45720" rIns="91440" bIns="45720" numCol="1" compatLnSpc="1">
            <a:prstTxWarp prst="textNoShape">
              <a:avLst/>
            </a:prstTxWarp>
          </a:bodyPr>
          <a:lstStyle/>
          <a:p>
            <a:fld id="{BE35135A-6F00-4C01-B84E-1C728E1027DD}" type="slidenum">
              <a:rPr lang="en-US" smtClean="0">
                <a:solidFill>
                  <a:srgbClr val="FFFFFF"/>
                </a:solidFill>
              </a:rPr>
              <a:pPr/>
              <a:t>18</a:t>
            </a:fld>
            <a:endParaRPr lang="en-US" smtClean="0">
              <a:solidFill>
                <a:srgbClr val="FFFFFF"/>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2000"/>
                                  </p:stCondLst>
                                  <p:childTnLst>
                                    <p:set>
                                      <p:cBhvr>
                                        <p:cTn id="6" dur="1" fill="hold">
                                          <p:stCondLst>
                                            <p:cond delay="0"/>
                                          </p:stCondLst>
                                        </p:cTn>
                                        <p:tgtEl>
                                          <p:spTgt spid="70658"/>
                                        </p:tgtEl>
                                        <p:attrNameLst>
                                          <p:attrName>style.visibility</p:attrName>
                                        </p:attrNameLst>
                                      </p:cBhvr>
                                      <p:to>
                                        <p:strVal val="visible"/>
                                      </p:to>
                                    </p:set>
                                    <p:animEffect transition="in" filter="dissolve">
                                      <p:cBhvr>
                                        <p:cTn id="7" dur="500"/>
                                        <p:tgtEl>
                                          <p:spTgt spid="706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395288" y="425450"/>
            <a:ext cx="8596312" cy="747713"/>
          </a:xfrm>
          <a:effectLst>
            <a:outerShdw dist="13470" dir="2700000" algn="ctr" rotWithShape="0">
              <a:schemeClr val="bg2"/>
            </a:outerShdw>
          </a:effectLst>
        </p:spPr>
        <p:txBody>
          <a:bodyPr lIns="92075" tIns="46038" rIns="92075" bIns="46038">
            <a:normAutofit fontScale="90000"/>
          </a:bodyPr>
          <a:lstStyle/>
          <a:p>
            <a:pPr eaLnBrk="1" hangingPunct="1">
              <a:defRPr/>
            </a:pPr>
            <a:r>
              <a:rPr lang="en-US" b="1" smtClean="0">
                <a:solidFill>
                  <a:schemeClr val="accent1"/>
                </a:solidFill>
              </a:rPr>
              <a:t>What kind of people bug you?</a:t>
            </a:r>
          </a:p>
        </p:txBody>
      </p:sp>
      <p:sp>
        <p:nvSpPr>
          <p:cNvPr id="51203" name="Rectangle 3"/>
          <p:cNvSpPr>
            <a:spLocks noGrp="1" noChangeArrowheads="1"/>
          </p:cNvSpPr>
          <p:nvPr>
            <p:ph sz="quarter" idx="1"/>
          </p:nvPr>
        </p:nvSpPr>
        <p:spPr>
          <a:xfrm>
            <a:off x="685800" y="1981200"/>
            <a:ext cx="7848600" cy="1219200"/>
          </a:xfrm>
          <a:noFill/>
        </p:spPr>
        <p:txBody>
          <a:bodyPr lIns="92075" tIns="46038" rIns="92075" bIns="46038"/>
          <a:lstStyle/>
          <a:p>
            <a:pPr marL="0" indent="0" eaLnBrk="1" hangingPunct="1">
              <a:buFontTx/>
              <a:buNone/>
            </a:pPr>
            <a:r>
              <a:rPr lang="en-US" sz="2400" b="1" smtClean="0">
                <a:solidFill>
                  <a:schemeClr val="accent2"/>
                </a:solidFill>
                <a:latin typeface="Arial" pitchFamily="34" charset="0"/>
              </a:rPr>
              <a:t>Do not name anyone! Talk about a specific personality and what you do to assist your team member to be successful.</a:t>
            </a:r>
          </a:p>
        </p:txBody>
      </p:sp>
      <p:sp>
        <p:nvSpPr>
          <p:cNvPr id="51204" name="Rectangle 4"/>
          <p:cNvSpPr>
            <a:spLocks noGrp="1" noChangeArrowheads="1"/>
          </p:cNvSpPr>
          <p:nvPr>
            <p:ph sz="quarter" idx="2"/>
          </p:nvPr>
        </p:nvSpPr>
        <p:spPr>
          <a:xfrm>
            <a:off x="533400" y="3048000"/>
            <a:ext cx="7924800" cy="3048000"/>
          </a:xfrm>
          <a:noFill/>
        </p:spPr>
        <p:txBody>
          <a:bodyPr lIns="92075" tIns="46038" rIns="92075" bIns="46038"/>
          <a:lstStyle/>
          <a:p>
            <a:pPr marL="401638" indent="6350" eaLnBrk="1" hangingPunct="1">
              <a:buFontTx/>
              <a:buNone/>
            </a:pPr>
            <a:endParaRPr lang="en-US" sz="1800" smtClean="0">
              <a:solidFill>
                <a:schemeClr val="bg2"/>
              </a:solidFill>
            </a:endParaRPr>
          </a:p>
          <a:p>
            <a:pPr marL="401638" indent="6350" eaLnBrk="1" hangingPunct="1">
              <a:buFontTx/>
              <a:buNone/>
            </a:pPr>
            <a:r>
              <a:rPr lang="en-US" sz="2000" b="1" smtClean="0">
                <a:latin typeface="Arial" pitchFamily="34" charset="0"/>
              </a:rPr>
              <a:t>On a team, I find it hard to work with people who don’t seem to care and avoid the hard tasks. What I have found, is that many times they aren’t aware of the teams expectations or how to accomplish specific tasks. I take the time to check in with team members and have offered my assistance with their tasks. This results in the whole team reaching the desired goal.</a:t>
            </a:r>
          </a:p>
        </p:txBody>
      </p:sp>
      <p:sp>
        <p:nvSpPr>
          <p:cNvPr id="69634" name="Slide Number Placeholder 6"/>
          <p:cNvSpPr>
            <a:spLocks noGrp="1"/>
          </p:cNvSpPr>
          <p:nvPr>
            <p:ph type="sldNum" sz="quarter" idx="16"/>
          </p:nvPr>
        </p:nvSpPr>
        <p:spPr bwMode="auto">
          <a:xfrm>
            <a:off x="6553200" y="6245225"/>
            <a:ext cx="2133600" cy="476250"/>
          </a:xfrm>
          <a:noFill/>
          <a:ln>
            <a:miter lim="800000"/>
            <a:headEnd/>
            <a:tailEnd/>
          </a:ln>
        </p:spPr>
        <p:txBody>
          <a:bodyPr wrap="square" lIns="91440" tIns="45720" rIns="91440" bIns="45720" numCol="1" compatLnSpc="1">
            <a:prstTxWarp prst="textNoShape">
              <a:avLst/>
            </a:prstTxWarp>
          </a:bodyPr>
          <a:lstStyle/>
          <a:p>
            <a:fld id="{B93B309B-8B6F-4500-98DB-DBC29B76528A}" type="slidenum">
              <a:rPr lang="en-US" smtClean="0"/>
              <a:pPr/>
              <a:t>19</a:t>
            </a:fld>
            <a:endParaRPr lang="en-US" smtClean="0"/>
          </a:p>
        </p:txBody>
      </p:sp>
      <p:pic>
        <p:nvPicPr>
          <p:cNvPr id="51205" name="Picture 5" descr="C:\Documents and Settings\seastman\Application Data\Microsoft\Media Catalog\Downloaded Clips\cl0\AG00291_.gif"/>
          <p:cNvPicPr>
            <a:picLocks noChangeAspect="1" noChangeArrowheads="1" noCrop="1"/>
          </p:cNvPicPr>
          <p:nvPr/>
        </p:nvPicPr>
        <p:blipFill>
          <a:blip r:embed="rId2" cstate="print"/>
          <a:srcRect/>
          <a:stretch>
            <a:fillRect/>
          </a:stretch>
        </p:blipFill>
        <p:spPr bwMode="auto">
          <a:xfrm>
            <a:off x="7019925" y="1412875"/>
            <a:ext cx="2343150" cy="1600200"/>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additive="base">
                                        <p:cTn id="7" dur="500" fill="hold"/>
                                        <p:tgtEl>
                                          <p:spTgt spid="51202"/>
                                        </p:tgtEl>
                                        <p:attrNameLst>
                                          <p:attrName>ppt_x</p:attrName>
                                        </p:attrNameLst>
                                      </p:cBhvr>
                                      <p:tavLst>
                                        <p:tav tm="0">
                                          <p:val>
                                            <p:strVal val="#ppt_x"/>
                                          </p:val>
                                        </p:tav>
                                        <p:tav tm="100000">
                                          <p:val>
                                            <p:strVal val="#ppt_x"/>
                                          </p:val>
                                        </p:tav>
                                      </p:tavLst>
                                    </p:anim>
                                    <p:anim calcmode="lin" valueType="num">
                                      <p:cBhvr additive="base">
                                        <p:cTn id="8" dur="500" fill="hold"/>
                                        <p:tgtEl>
                                          <p:spTgt spid="51202"/>
                                        </p:tgtEl>
                                        <p:attrNameLst>
                                          <p:attrName>ppt_y</p:attrName>
                                        </p:attrNameLst>
                                      </p:cBhvr>
                                      <p:tavLst>
                                        <p:tav tm="0">
                                          <p:val>
                                            <p:strVal val="0-#ppt_h/2"/>
                                          </p:val>
                                        </p:tav>
                                        <p:tav tm="100000">
                                          <p:val>
                                            <p:strVal val="#ppt_y"/>
                                          </p:val>
                                        </p:tav>
                                      </p:tavLst>
                                    </p:anim>
                                  </p:childTnLst>
                                </p:cTn>
                              </p:par>
                            </p:childTnLst>
                          </p:cTn>
                        </p:par>
                        <p:par>
                          <p:cTn id="9" fill="hold" nodeType="afterGroup">
                            <p:stCondLst>
                              <p:cond delay="500"/>
                            </p:stCondLst>
                            <p:childTnLst>
                              <p:par>
                                <p:cTn id="10" presetID="1" presetClass="entr" presetSubtype="0" fill="hold" nodeType="afterEffect">
                                  <p:stCondLst>
                                    <p:cond delay="1000"/>
                                  </p:stCondLst>
                                  <p:childTnLst>
                                    <p:set>
                                      <p:cBhvr>
                                        <p:cTn id="11" dur="1" fill="hold">
                                          <p:stCondLst>
                                            <p:cond delay="499"/>
                                          </p:stCondLst>
                                        </p:cTn>
                                        <p:tgtEl>
                                          <p:spTgt spid="51205"/>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6" presetClass="entr" presetSubtype="42" fill="hold" grpId="0" nodeType="clickEffect">
                                  <p:stCondLst>
                                    <p:cond delay="0"/>
                                  </p:stCondLst>
                                  <p:childTnLst>
                                    <p:set>
                                      <p:cBhvr>
                                        <p:cTn id="15" dur="1" fill="hold">
                                          <p:stCondLst>
                                            <p:cond delay="0"/>
                                          </p:stCondLst>
                                        </p:cTn>
                                        <p:tgtEl>
                                          <p:spTgt spid="51203"/>
                                        </p:tgtEl>
                                        <p:attrNameLst>
                                          <p:attrName>style.visibility</p:attrName>
                                        </p:attrNameLst>
                                      </p:cBhvr>
                                      <p:to>
                                        <p:strVal val="visible"/>
                                      </p:to>
                                    </p:set>
                                    <p:animEffect transition="in" filter="barn(outHorizontal)">
                                      <p:cBhvr>
                                        <p:cTn id="16" dur="500"/>
                                        <p:tgtEl>
                                          <p:spTgt spid="5120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4" presetClass="entr" presetSubtype="32" fill="hold" grpId="0" nodeType="clickEffect">
                                  <p:stCondLst>
                                    <p:cond delay="0"/>
                                  </p:stCondLst>
                                  <p:childTnLst>
                                    <p:set>
                                      <p:cBhvr>
                                        <p:cTn id="20" dur="1" fill="hold">
                                          <p:stCondLst>
                                            <p:cond delay="0"/>
                                          </p:stCondLst>
                                        </p:cTn>
                                        <p:tgtEl>
                                          <p:spTgt spid="51204">
                                            <p:txEl>
                                              <p:pRg st="1" end="1"/>
                                            </p:txEl>
                                          </p:spTgt>
                                        </p:tgtEl>
                                        <p:attrNameLst>
                                          <p:attrName>style.visibility</p:attrName>
                                        </p:attrNameLst>
                                      </p:cBhvr>
                                      <p:to>
                                        <p:strVal val="visible"/>
                                      </p:to>
                                    </p:set>
                                    <p:animEffect transition="in" filter="box(out)">
                                      <p:cBhvr>
                                        <p:cTn id="21" dur="500"/>
                                        <p:tgtEl>
                                          <p:spTgt spid="5120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autoUpdateAnimBg="0"/>
      <p:bldP spid="51203" grpId="0" autoUpdateAnimBg="0"/>
      <p:bldP spid="51204" grpId="0" build="p" bldLvl="3"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04800" y="0"/>
            <a:ext cx="8534400" cy="1371600"/>
          </a:xfrm>
          <a:effectLst>
            <a:outerShdw dist="13470" dir="2700000" algn="ctr" rotWithShape="0">
              <a:schemeClr val="bg2"/>
            </a:outerShdw>
          </a:effectLst>
        </p:spPr>
        <p:txBody>
          <a:bodyPr lIns="92075" tIns="46038" rIns="92075" bIns="46038">
            <a:normAutofit fontScale="90000"/>
          </a:bodyPr>
          <a:lstStyle/>
          <a:p>
            <a:pPr eaLnBrk="1" hangingPunct="1">
              <a:defRPr/>
            </a:pPr>
            <a:r>
              <a:rPr lang="en-US" sz="3600" smtClean="0">
                <a:solidFill>
                  <a:schemeClr val="accent2"/>
                </a:solidFill>
              </a:rPr>
              <a:t/>
            </a:r>
            <a:br>
              <a:rPr lang="en-US" sz="3600" smtClean="0">
                <a:solidFill>
                  <a:schemeClr val="accent2"/>
                </a:solidFill>
              </a:rPr>
            </a:br>
            <a:r>
              <a:rPr lang="en-US" sz="3600" b="1" smtClean="0">
                <a:solidFill>
                  <a:schemeClr val="hlink"/>
                </a:solidFill>
              </a:rPr>
              <a:t>Tell Me About a Problem You Solved?</a:t>
            </a:r>
            <a:br>
              <a:rPr lang="en-US" sz="3600" b="1" smtClean="0">
                <a:solidFill>
                  <a:schemeClr val="hlink"/>
                </a:solidFill>
              </a:rPr>
            </a:br>
            <a:endParaRPr lang="en-US" sz="3600" b="1" smtClean="0">
              <a:solidFill>
                <a:schemeClr val="hlink"/>
              </a:solidFill>
            </a:endParaRPr>
          </a:p>
        </p:txBody>
      </p:sp>
      <p:sp>
        <p:nvSpPr>
          <p:cNvPr id="89090"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F052AD79-2DB4-44F2-AEE2-CEFE2AAA7375}" type="slidenum">
              <a:rPr lang="en-US" sz="1400" smtClean="0">
                <a:solidFill>
                  <a:srgbClr val="FFFFFF"/>
                </a:solidFill>
              </a:rPr>
              <a:pPr eaLnBrk="1" hangingPunct="1">
                <a:defRPr/>
              </a:pPr>
              <a:t>20</a:t>
            </a:fld>
            <a:endParaRPr lang="en-US" sz="1400" smtClean="0">
              <a:solidFill>
                <a:srgbClr val="FFFFFF"/>
              </a:solidFill>
            </a:endParaRPr>
          </a:p>
        </p:txBody>
      </p:sp>
      <p:sp>
        <p:nvSpPr>
          <p:cNvPr id="53251" name="Rectangle 3"/>
          <p:cNvSpPr>
            <a:spLocks noGrp="1" noChangeArrowheads="1"/>
          </p:cNvSpPr>
          <p:nvPr>
            <p:ph sz="quarter" idx="1"/>
          </p:nvPr>
        </p:nvSpPr>
        <p:spPr>
          <a:xfrm>
            <a:off x="685800" y="1600200"/>
            <a:ext cx="7772400" cy="4572000"/>
          </a:xfrm>
          <a:noFill/>
        </p:spPr>
        <p:txBody>
          <a:bodyPr lIns="92075" tIns="46038" rIns="92075" bIns="46038"/>
          <a:lstStyle/>
          <a:p>
            <a:pPr marL="292100" indent="-233363" eaLnBrk="1" hangingPunct="1">
              <a:buFontTx/>
              <a:buNone/>
            </a:pPr>
            <a:r>
              <a:rPr lang="en-US" smtClean="0"/>
              <a:t>   </a:t>
            </a:r>
            <a:r>
              <a:rPr lang="en-US" b="1" smtClean="0">
                <a:latin typeface="Arial" pitchFamily="34" charset="0"/>
              </a:rPr>
              <a:t>When I was at DDS Company we purchased a telephone system for our office. It was computer- ized. My co-worker was assigned as the administrator. She had a car accident and was going to be gone from work for several weeks. </a:t>
            </a:r>
          </a:p>
          <a:p>
            <a:pPr marL="292100" indent="-233363" eaLnBrk="1" hangingPunct="1">
              <a:buFontTx/>
              <a:buNone/>
            </a:pPr>
            <a:r>
              <a:rPr lang="en-US" b="1" smtClean="0">
                <a:latin typeface="Arial" pitchFamily="34" charset="0"/>
              </a:rPr>
              <a:t>   </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53250"/>
                                        </p:tgtEl>
                                        <p:attrNameLst>
                                          <p:attrName>style.visibility</p:attrName>
                                        </p:attrNameLst>
                                      </p:cBhvr>
                                      <p:to>
                                        <p:strVal val="visible"/>
                                      </p:to>
                                    </p:set>
                                    <p:anim calcmode="lin" valueType="num">
                                      <p:cBhvr additive="base">
                                        <p:cTn id="7" dur="500"/>
                                        <p:tgtEl>
                                          <p:spTgt spid="53250"/>
                                        </p:tgtEl>
                                        <p:attrNameLst>
                                          <p:attrName>ppt_y</p:attrName>
                                        </p:attrNameLst>
                                      </p:cBhvr>
                                      <p:tavLst>
                                        <p:tav tm="0">
                                          <p:val>
                                            <p:strVal val="#ppt_y-#ppt_h*1.125000"/>
                                          </p:val>
                                        </p:tav>
                                        <p:tav tm="100000">
                                          <p:val>
                                            <p:strVal val="#ppt_y"/>
                                          </p:val>
                                        </p:tav>
                                      </p:tavLst>
                                    </p:anim>
                                    <p:animEffect transition="in" filter="wipe(down)">
                                      <p:cBhvr>
                                        <p:cTn id="8" dur="500"/>
                                        <p:tgtEl>
                                          <p:spTgt spid="53250"/>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3251">
                                            <p:txEl>
                                              <p:pRg st="0" end="0"/>
                                            </p:txEl>
                                          </p:spTgt>
                                        </p:tgtEl>
                                        <p:attrNameLst>
                                          <p:attrName>style.visibility</p:attrName>
                                        </p:attrNameLst>
                                      </p:cBhvr>
                                      <p:to>
                                        <p:strVal val="visible"/>
                                      </p:to>
                                    </p:set>
                                    <p:anim calcmode="lin" valueType="num">
                                      <p:cBhvr additive="base">
                                        <p:cTn id="13" dur="500" fill="hold"/>
                                        <p:tgtEl>
                                          <p:spTgt spid="53251">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325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3251">
                                            <p:txEl>
                                              <p:pRg st="1" end="1"/>
                                            </p:txEl>
                                          </p:spTgt>
                                        </p:tgtEl>
                                        <p:attrNameLst>
                                          <p:attrName>style.visibility</p:attrName>
                                        </p:attrNameLst>
                                      </p:cBhvr>
                                      <p:to>
                                        <p:strVal val="visible"/>
                                      </p:to>
                                    </p:set>
                                    <p:anim calcmode="lin" valueType="num">
                                      <p:cBhvr additive="base">
                                        <p:cTn id="19" dur="500" fill="hold"/>
                                        <p:tgtEl>
                                          <p:spTgt spid="53251">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3251">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autoUpdateAnimBg="0"/>
      <p:bldP spid="53251" grpId="0" build="p" bldLvl="4"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612775" y="228600"/>
            <a:ext cx="8153400" cy="990600"/>
          </a:xfrm>
        </p:spPr>
        <p:txBody>
          <a:bodyPr/>
          <a:lstStyle/>
          <a:p>
            <a:endParaRPr lang="en-US" smtClean="0"/>
          </a:p>
        </p:txBody>
      </p:sp>
      <p:sp>
        <p:nvSpPr>
          <p:cNvPr id="3" name="Content Placeholder 2"/>
          <p:cNvSpPr>
            <a:spLocks noGrp="1"/>
          </p:cNvSpPr>
          <p:nvPr>
            <p:ph sz="quarter" idx="1"/>
          </p:nvPr>
        </p:nvSpPr>
        <p:spPr>
          <a:xfrm>
            <a:off x="612775" y="1600200"/>
            <a:ext cx="8153400" cy="4495800"/>
          </a:xfrm>
        </p:spPr>
        <p:txBody>
          <a:bodyPr/>
          <a:lstStyle/>
          <a:p>
            <a:pPr marL="292100" indent="-233363" eaLnBrk="1" hangingPunct="1">
              <a:buFontTx/>
              <a:buNone/>
              <a:defRPr/>
            </a:pPr>
            <a:r>
              <a:rPr lang="en-US" b="1" dirty="0" smtClean="0">
                <a:latin typeface="Arial" pitchFamily="34" charset="0"/>
              </a:rPr>
              <a:t>My supervisor asked me to take over some of her duties. I was not trained on the telephone system, but found a video teaching tape and her book in a file cabinet. </a:t>
            </a:r>
          </a:p>
          <a:p>
            <a:pPr marL="292100" indent="-233363" eaLnBrk="1" hangingPunct="1">
              <a:buFontTx/>
              <a:buNone/>
              <a:defRPr/>
            </a:pPr>
            <a:r>
              <a:rPr lang="en-US" b="1" dirty="0" smtClean="0">
                <a:latin typeface="Arial" pitchFamily="34" charset="0"/>
              </a:rPr>
              <a:t>   As it turned out,  I needed to make some administrative changes to the system.</a:t>
            </a:r>
          </a:p>
          <a:p>
            <a:pPr>
              <a:defRPr/>
            </a:pP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304800" y="0"/>
            <a:ext cx="8839200" cy="1143000"/>
          </a:xfrm>
          <a:effectLst>
            <a:outerShdw dist="13470" dir="2700000" algn="ctr" rotWithShape="0">
              <a:schemeClr val="bg2"/>
            </a:outerShdw>
          </a:effectLst>
        </p:spPr>
        <p:txBody>
          <a:bodyPr lIns="92075" tIns="46038" rIns="92075" bIns="46038">
            <a:normAutofit fontScale="90000"/>
          </a:bodyPr>
          <a:lstStyle/>
          <a:p>
            <a:pPr eaLnBrk="1" hangingPunct="1">
              <a:defRPr/>
            </a:pPr>
            <a:r>
              <a:rPr lang="en-US" sz="3600" smtClean="0">
                <a:solidFill>
                  <a:schemeClr val="accent2"/>
                </a:solidFill>
              </a:rPr>
              <a:t/>
            </a:r>
            <a:br>
              <a:rPr lang="en-US" sz="3600" smtClean="0">
                <a:solidFill>
                  <a:schemeClr val="accent2"/>
                </a:solidFill>
              </a:rPr>
            </a:br>
            <a:r>
              <a:rPr lang="en-US" sz="4000" b="1" smtClean="0">
                <a:solidFill>
                  <a:schemeClr val="hlink"/>
                </a:solidFill>
              </a:rPr>
              <a:t>Tell Me About a Problem You Solved?</a:t>
            </a:r>
            <a:r>
              <a:rPr lang="en-US" sz="3600" smtClean="0">
                <a:solidFill>
                  <a:schemeClr val="accent2"/>
                </a:solidFill>
              </a:rPr>
              <a:t/>
            </a:r>
            <a:br>
              <a:rPr lang="en-US" sz="3600" smtClean="0">
                <a:solidFill>
                  <a:schemeClr val="accent2"/>
                </a:solidFill>
              </a:rPr>
            </a:br>
            <a:endParaRPr lang="en-US" sz="3600" smtClean="0">
              <a:solidFill>
                <a:schemeClr val="accent2"/>
              </a:solidFill>
            </a:endParaRPr>
          </a:p>
        </p:txBody>
      </p:sp>
      <p:sp>
        <p:nvSpPr>
          <p:cNvPr id="90114"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675D3C1D-73F5-45CB-9266-BF38A0666E9A}" type="slidenum">
              <a:rPr lang="en-US" sz="1400" smtClean="0">
                <a:solidFill>
                  <a:srgbClr val="FFFFFF"/>
                </a:solidFill>
              </a:rPr>
              <a:pPr eaLnBrk="1" hangingPunct="1">
                <a:defRPr/>
              </a:pPr>
              <a:t>22</a:t>
            </a:fld>
            <a:endParaRPr lang="en-US" sz="1400" smtClean="0">
              <a:solidFill>
                <a:srgbClr val="FFFFFF"/>
              </a:solidFill>
            </a:endParaRPr>
          </a:p>
        </p:txBody>
      </p:sp>
      <p:sp>
        <p:nvSpPr>
          <p:cNvPr id="73731" name="Rectangle 3"/>
          <p:cNvSpPr>
            <a:spLocks noGrp="1" noChangeArrowheads="1"/>
          </p:cNvSpPr>
          <p:nvPr>
            <p:ph sz="quarter" idx="1"/>
          </p:nvPr>
        </p:nvSpPr>
        <p:spPr>
          <a:xfrm>
            <a:off x="609600" y="1676400"/>
            <a:ext cx="7772400" cy="4419600"/>
          </a:xfrm>
          <a:noFill/>
        </p:spPr>
        <p:txBody>
          <a:bodyPr lIns="92075" tIns="46038" rIns="92075" bIns="46038"/>
          <a:lstStyle/>
          <a:p>
            <a:pPr marL="174625" indent="-115888" eaLnBrk="1" hangingPunct="1">
              <a:buFontTx/>
              <a:buNone/>
            </a:pPr>
            <a:r>
              <a:rPr lang="en-US" smtClean="0"/>
              <a:t>	</a:t>
            </a:r>
            <a:r>
              <a:rPr lang="en-US" b="1" smtClean="0">
                <a:latin typeface="Arial" pitchFamily="34" charset="0"/>
              </a:rPr>
              <a:t>I watched the video and read the book. I followed the instructions and was able to make most of the changes. There was a specific function I could not program so I contacted the company who sold us the system. Through their help line, I was able to complete the changes.</a:t>
            </a:r>
          </a:p>
          <a:p>
            <a:pPr marL="174625" indent="-115888" eaLnBrk="1" hangingPunct="1">
              <a:buFontTx/>
              <a:buNone/>
            </a:pPr>
            <a:r>
              <a:rPr lang="en-US" b="1" smtClean="0">
                <a:latin typeface="Arial" pitchFamily="34" charset="0"/>
              </a:rPr>
              <a:t>  </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73730"/>
                                        </p:tgtEl>
                                        <p:attrNameLst>
                                          <p:attrName>style.visibility</p:attrName>
                                        </p:attrNameLst>
                                      </p:cBhvr>
                                      <p:to>
                                        <p:strVal val="visible"/>
                                      </p:to>
                                    </p:set>
                                    <p:anim calcmode="lin" valueType="num">
                                      <p:cBhvr additive="base">
                                        <p:cTn id="7" dur="500"/>
                                        <p:tgtEl>
                                          <p:spTgt spid="73730"/>
                                        </p:tgtEl>
                                        <p:attrNameLst>
                                          <p:attrName>ppt_x</p:attrName>
                                        </p:attrNameLst>
                                      </p:cBhvr>
                                      <p:tavLst>
                                        <p:tav tm="0">
                                          <p:val>
                                            <p:strVal val="#ppt_x-#ppt_w*1.125000"/>
                                          </p:val>
                                        </p:tav>
                                        <p:tav tm="100000">
                                          <p:val>
                                            <p:strVal val="#ppt_x"/>
                                          </p:val>
                                        </p:tav>
                                      </p:tavLst>
                                    </p:anim>
                                    <p:animEffect transition="in" filter="wipe(right)">
                                      <p:cBhvr>
                                        <p:cTn id="8" dur="500"/>
                                        <p:tgtEl>
                                          <p:spTgt spid="73730"/>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3" presetClass="entr" presetSubtype="5" fill="hold" grpId="0" nodeType="clickEffect">
                                  <p:stCondLst>
                                    <p:cond delay="0"/>
                                  </p:stCondLst>
                                  <p:childTnLst>
                                    <p:set>
                                      <p:cBhvr>
                                        <p:cTn id="12" dur="1" fill="hold">
                                          <p:stCondLst>
                                            <p:cond delay="0"/>
                                          </p:stCondLst>
                                        </p:cTn>
                                        <p:tgtEl>
                                          <p:spTgt spid="73731">
                                            <p:txEl>
                                              <p:pRg st="0" end="0"/>
                                            </p:txEl>
                                          </p:spTgt>
                                        </p:tgtEl>
                                        <p:attrNameLst>
                                          <p:attrName>style.visibility</p:attrName>
                                        </p:attrNameLst>
                                      </p:cBhvr>
                                      <p:to>
                                        <p:strVal val="visible"/>
                                      </p:to>
                                    </p:set>
                                    <p:animEffect transition="in" filter="blinds(vertical)">
                                      <p:cBhvr>
                                        <p:cTn id="13" dur="500"/>
                                        <p:tgtEl>
                                          <p:spTgt spid="73731">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3" presetClass="entr" presetSubtype="5" fill="hold" grpId="0" nodeType="clickEffect">
                                  <p:stCondLst>
                                    <p:cond delay="0"/>
                                  </p:stCondLst>
                                  <p:childTnLst>
                                    <p:set>
                                      <p:cBhvr>
                                        <p:cTn id="17" dur="1" fill="hold">
                                          <p:stCondLst>
                                            <p:cond delay="0"/>
                                          </p:stCondLst>
                                        </p:cTn>
                                        <p:tgtEl>
                                          <p:spTgt spid="73731">
                                            <p:txEl>
                                              <p:pRg st="1" end="1"/>
                                            </p:txEl>
                                          </p:spTgt>
                                        </p:tgtEl>
                                        <p:attrNameLst>
                                          <p:attrName>style.visibility</p:attrName>
                                        </p:attrNameLst>
                                      </p:cBhvr>
                                      <p:to>
                                        <p:strVal val="visible"/>
                                      </p:to>
                                    </p:set>
                                    <p:animEffect transition="in" filter="blinds(vertical)">
                                      <p:cBhvr>
                                        <p:cTn id="18" dur="500"/>
                                        <p:tgtEl>
                                          <p:spTgt spid="7373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autoUpdateAnimBg="0"/>
      <p:bldP spid="73731" grpId="0" build="p" bldLvl="4"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a:xfrm>
            <a:off x="612775" y="228600"/>
            <a:ext cx="8153400" cy="990600"/>
          </a:xfrm>
        </p:spPr>
        <p:txBody>
          <a:bodyPr/>
          <a:lstStyle/>
          <a:p>
            <a:endParaRPr lang="en-US" smtClean="0"/>
          </a:p>
        </p:txBody>
      </p:sp>
      <p:sp>
        <p:nvSpPr>
          <p:cNvPr id="73731" name="Content Placeholder 2"/>
          <p:cNvSpPr>
            <a:spLocks noGrp="1"/>
          </p:cNvSpPr>
          <p:nvPr>
            <p:ph sz="quarter" idx="1"/>
          </p:nvPr>
        </p:nvSpPr>
        <p:spPr>
          <a:xfrm>
            <a:off x="612775" y="1600200"/>
            <a:ext cx="8153400" cy="4495800"/>
          </a:xfrm>
        </p:spPr>
        <p:txBody>
          <a:bodyPr/>
          <a:lstStyle/>
          <a:p>
            <a:r>
              <a:rPr lang="en-US" b="1" smtClean="0">
                <a:latin typeface="Arial" pitchFamily="34" charset="0"/>
              </a:rPr>
              <a:t>I learned to set up mail boxes, groups, change and forward messages, and set up a time manager. These new skills made me a more valuable employee.</a:t>
            </a:r>
          </a:p>
          <a:p>
            <a:endParaRPr lang="en-US"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533400" y="228600"/>
            <a:ext cx="8305800" cy="838200"/>
          </a:xfrm>
          <a:effectLst>
            <a:outerShdw dist="13470" dir="2700000" algn="ctr" rotWithShape="0">
              <a:schemeClr val="bg2"/>
            </a:outerShdw>
          </a:effectLst>
        </p:spPr>
        <p:txBody>
          <a:bodyPr lIns="92075" tIns="46038" rIns="92075" bIns="46038">
            <a:normAutofit fontScale="90000"/>
          </a:bodyPr>
          <a:lstStyle/>
          <a:p>
            <a:pPr eaLnBrk="1" hangingPunct="1">
              <a:defRPr/>
            </a:pPr>
            <a:r>
              <a:rPr lang="en-US" sz="5400" b="1" smtClean="0">
                <a:solidFill>
                  <a:schemeClr val="hlink"/>
                </a:solidFill>
              </a:rPr>
              <a:t>Problem Solving Model</a:t>
            </a:r>
          </a:p>
        </p:txBody>
      </p:sp>
      <p:sp>
        <p:nvSpPr>
          <p:cNvPr id="91138"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953D7BE0-A7F6-40F9-B8B2-E3FDAEEE3427}" type="slidenum">
              <a:rPr lang="en-US" sz="1400" smtClean="0">
                <a:solidFill>
                  <a:srgbClr val="FFFFFF"/>
                </a:solidFill>
              </a:rPr>
              <a:pPr eaLnBrk="1" hangingPunct="1">
                <a:defRPr/>
              </a:pPr>
              <a:t>24</a:t>
            </a:fld>
            <a:endParaRPr lang="en-US" sz="1400" smtClean="0">
              <a:solidFill>
                <a:srgbClr val="FFFFFF"/>
              </a:solidFill>
            </a:endParaRPr>
          </a:p>
        </p:txBody>
      </p:sp>
      <p:sp>
        <p:nvSpPr>
          <p:cNvPr id="52227" name="Rectangle 3"/>
          <p:cNvSpPr>
            <a:spLocks noGrp="1" noChangeArrowheads="1"/>
          </p:cNvSpPr>
          <p:nvPr>
            <p:ph sz="quarter" idx="1"/>
          </p:nvPr>
        </p:nvSpPr>
        <p:spPr>
          <a:xfrm>
            <a:off x="685800" y="1981200"/>
            <a:ext cx="7772400" cy="4800600"/>
          </a:xfrm>
          <a:noFill/>
        </p:spPr>
        <p:txBody>
          <a:bodyPr lIns="92075" tIns="46038" rIns="92075" bIns="46038"/>
          <a:lstStyle/>
          <a:p>
            <a:pPr marL="349250" indent="-349250" eaLnBrk="1" hangingPunct="1">
              <a:buFontTx/>
              <a:buNone/>
            </a:pPr>
            <a:endParaRPr lang="en-US" sz="1800" smtClean="0">
              <a:solidFill>
                <a:schemeClr val="accent2"/>
              </a:solidFill>
            </a:endParaRPr>
          </a:p>
          <a:p>
            <a:pPr marL="349250" indent="-349250" eaLnBrk="1" hangingPunct="1">
              <a:buFontTx/>
              <a:buBlip>
                <a:blip r:embed="rId2"/>
              </a:buBlip>
            </a:pPr>
            <a:r>
              <a:rPr lang="en-US" b="1" smtClean="0">
                <a:solidFill>
                  <a:schemeClr val="accent2"/>
                </a:solidFill>
                <a:latin typeface="Arial" pitchFamily="34" charset="0"/>
              </a:rPr>
              <a:t>Define the problem</a:t>
            </a:r>
          </a:p>
          <a:p>
            <a:pPr marL="349250" indent="-349250" eaLnBrk="1" hangingPunct="1">
              <a:buFontTx/>
              <a:buBlip>
                <a:blip r:embed="rId2"/>
              </a:buBlip>
            </a:pPr>
            <a:r>
              <a:rPr lang="en-US" b="1" smtClean="0">
                <a:solidFill>
                  <a:schemeClr val="accent2"/>
                </a:solidFill>
                <a:latin typeface="Arial" pitchFamily="34" charset="0"/>
              </a:rPr>
              <a:t>Set goal - decide on the desired outcome</a:t>
            </a:r>
          </a:p>
          <a:p>
            <a:pPr marL="349250" indent="-349250" eaLnBrk="1" hangingPunct="1">
              <a:buFontTx/>
              <a:buBlip>
                <a:blip r:embed="rId2"/>
              </a:buBlip>
            </a:pPr>
            <a:r>
              <a:rPr lang="en-US" b="1" smtClean="0">
                <a:solidFill>
                  <a:schemeClr val="accent2"/>
                </a:solidFill>
                <a:latin typeface="Arial" pitchFamily="34" charset="0"/>
              </a:rPr>
              <a:t>Brainstorm - List alternatives</a:t>
            </a:r>
          </a:p>
          <a:p>
            <a:pPr marL="349250" indent="-349250" eaLnBrk="1" hangingPunct="1">
              <a:buFontTx/>
              <a:buBlip>
                <a:blip r:embed="rId2"/>
              </a:buBlip>
            </a:pPr>
            <a:r>
              <a:rPr lang="en-US" b="1" smtClean="0">
                <a:solidFill>
                  <a:schemeClr val="accent2"/>
                </a:solidFill>
                <a:latin typeface="Arial" pitchFamily="34" charset="0"/>
              </a:rPr>
              <a:t>Consider the consequences.. risk vs.. alternatives</a:t>
            </a:r>
          </a:p>
          <a:p>
            <a:pPr marL="349250" indent="-349250" eaLnBrk="1" hangingPunct="1">
              <a:buFontTx/>
              <a:buBlip>
                <a:blip r:embed="rId2"/>
              </a:buBlip>
            </a:pPr>
            <a:r>
              <a:rPr lang="en-US" b="1" smtClean="0">
                <a:solidFill>
                  <a:schemeClr val="accent2"/>
                </a:solidFill>
                <a:latin typeface="Arial" pitchFamily="34" charset="0"/>
              </a:rPr>
              <a:t>Decide and act</a:t>
            </a:r>
          </a:p>
          <a:p>
            <a:pPr marL="349250" indent="-349250" eaLnBrk="1" hangingPunct="1">
              <a:buFontTx/>
              <a:buBlip>
                <a:blip r:embed="rId2"/>
              </a:buBlip>
            </a:pPr>
            <a:r>
              <a:rPr lang="en-US" b="1" smtClean="0">
                <a:solidFill>
                  <a:schemeClr val="accent2"/>
                </a:solidFill>
                <a:latin typeface="Arial" pitchFamily="34" charset="0"/>
              </a:rPr>
              <a:t>Re-evaluate - did it work and what did I learn?</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2226"/>
                                        </p:tgtEl>
                                        <p:attrNameLst>
                                          <p:attrName>style.visibility</p:attrName>
                                        </p:attrNameLst>
                                      </p:cBhvr>
                                      <p:to>
                                        <p:strVal val="visible"/>
                                      </p:to>
                                    </p:set>
                                    <p:anim calcmode="lin" valueType="num">
                                      <p:cBhvr additive="base">
                                        <p:cTn id="7" dur="500" fill="hold"/>
                                        <p:tgtEl>
                                          <p:spTgt spid="52226"/>
                                        </p:tgtEl>
                                        <p:attrNameLst>
                                          <p:attrName>ppt_x</p:attrName>
                                        </p:attrNameLst>
                                      </p:cBhvr>
                                      <p:tavLst>
                                        <p:tav tm="0">
                                          <p:val>
                                            <p:strVal val="#ppt_x"/>
                                          </p:val>
                                        </p:tav>
                                        <p:tav tm="100000">
                                          <p:val>
                                            <p:strVal val="#ppt_x"/>
                                          </p:val>
                                        </p:tav>
                                      </p:tavLst>
                                    </p:anim>
                                    <p:anim calcmode="lin" valueType="num">
                                      <p:cBhvr additive="base">
                                        <p:cTn id="8" dur="500" fill="hold"/>
                                        <p:tgtEl>
                                          <p:spTgt spid="52226"/>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2227">
                                            <p:txEl>
                                              <p:pRg st="1" end="1"/>
                                            </p:txEl>
                                          </p:spTgt>
                                        </p:tgtEl>
                                        <p:attrNameLst>
                                          <p:attrName>style.visibility</p:attrName>
                                        </p:attrNameLst>
                                      </p:cBhvr>
                                      <p:to>
                                        <p:strVal val="visible"/>
                                      </p:to>
                                    </p:set>
                                    <p:anim calcmode="lin" valueType="num">
                                      <p:cBhvr additive="base">
                                        <p:cTn id="13" dur="500" fill="hold"/>
                                        <p:tgtEl>
                                          <p:spTgt spid="52227">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222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2227">
                                            <p:txEl>
                                              <p:pRg st="2" end="2"/>
                                            </p:txEl>
                                          </p:spTgt>
                                        </p:tgtEl>
                                        <p:attrNameLst>
                                          <p:attrName>style.visibility</p:attrName>
                                        </p:attrNameLst>
                                      </p:cBhvr>
                                      <p:to>
                                        <p:strVal val="visible"/>
                                      </p:to>
                                    </p:set>
                                    <p:anim calcmode="lin" valueType="num">
                                      <p:cBhvr additive="base">
                                        <p:cTn id="19" dur="500" fill="hold"/>
                                        <p:tgtEl>
                                          <p:spTgt spid="52227">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2227">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2227">
                                            <p:txEl>
                                              <p:pRg st="3" end="3"/>
                                            </p:txEl>
                                          </p:spTgt>
                                        </p:tgtEl>
                                        <p:attrNameLst>
                                          <p:attrName>style.visibility</p:attrName>
                                        </p:attrNameLst>
                                      </p:cBhvr>
                                      <p:to>
                                        <p:strVal val="visible"/>
                                      </p:to>
                                    </p:set>
                                    <p:anim calcmode="lin" valueType="num">
                                      <p:cBhvr additive="base">
                                        <p:cTn id="25" dur="500" fill="hold"/>
                                        <p:tgtEl>
                                          <p:spTgt spid="52227">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2227">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2227">
                                            <p:txEl>
                                              <p:pRg st="4" end="4"/>
                                            </p:txEl>
                                          </p:spTgt>
                                        </p:tgtEl>
                                        <p:attrNameLst>
                                          <p:attrName>style.visibility</p:attrName>
                                        </p:attrNameLst>
                                      </p:cBhvr>
                                      <p:to>
                                        <p:strVal val="visible"/>
                                      </p:to>
                                    </p:set>
                                    <p:anim calcmode="lin" valueType="num">
                                      <p:cBhvr additive="base">
                                        <p:cTn id="31" dur="500" fill="hold"/>
                                        <p:tgtEl>
                                          <p:spTgt spid="52227">
                                            <p:txEl>
                                              <p:pRg st="4" end="4"/>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222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2227">
                                            <p:txEl>
                                              <p:pRg st="5" end="5"/>
                                            </p:txEl>
                                          </p:spTgt>
                                        </p:tgtEl>
                                        <p:attrNameLst>
                                          <p:attrName>style.visibility</p:attrName>
                                        </p:attrNameLst>
                                      </p:cBhvr>
                                      <p:to>
                                        <p:strVal val="visible"/>
                                      </p:to>
                                    </p:set>
                                    <p:anim calcmode="lin" valueType="num">
                                      <p:cBhvr additive="base">
                                        <p:cTn id="37" dur="500" fill="hold"/>
                                        <p:tgtEl>
                                          <p:spTgt spid="52227">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2227">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2227">
                                            <p:txEl>
                                              <p:pRg st="6" end="6"/>
                                            </p:txEl>
                                          </p:spTgt>
                                        </p:tgtEl>
                                        <p:attrNameLst>
                                          <p:attrName>style.visibility</p:attrName>
                                        </p:attrNameLst>
                                      </p:cBhvr>
                                      <p:to>
                                        <p:strVal val="visible"/>
                                      </p:to>
                                    </p:set>
                                    <p:anim calcmode="lin" valueType="num">
                                      <p:cBhvr additive="base">
                                        <p:cTn id="43" dur="500" fill="hold"/>
                                        <p:tgtEl>
                                          <p:spTgt spid="52227">
                                            <p:txEl>
                                              <p:pRg st="6" end="6"/>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222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autoUpdateAnimBg="0"/>
      <p:bldP spid="52227" grpId="0" build="p" bldLvl="3"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4754" name="Rectangle 2"/>
          <p:cNvSpPr>
            <a:spLocks noGrp="1" noChangeArrowheads="1"/>
          </p:cNvSpPr>
          <p:nvPr>
            <p:ph type="ctrTitle"/>
          </p:nvPr>
        </p:nvSpPr>
        <p:spPr>
          <a:xfrm>
            <a:off x="2209800" y="2362200"/>
            <a:ext cx="6934200" cy="2286000"/>
          </a:xfrm>
        </p:spPr>
        <p:txBody>
          <a:bodyPr>
            <a:normAutofit/>
          </a:bodyPr>
          <a:lstStyle/>
          <a:p>
            <a:pPr algn="r" eaLnBrk="1" fontAlgn="auto" hangingPunct="1">
              <a:spcAft>
                <a:spcPts val="0"/>
              </a:spcAft>
              <a:defRPr/>
            </a:pPr>
            <a:r>
              <a:rPr lang="en-US" sz="6000" b="1">
                <a:solidFill>
                  <a:schemeClr val="accent2"/>
                </a:solidFill>
              </a:rPr>
              <a:t>PREPARING TO INTERVIEW</a:t>
            </a:r>
          </a:p>
        </p:txBody>
      </p:sp>
      <p:sp>
        <p:nvSpPr>
          <p:cNvPr id="75778" name="Rectangle 2054"/>
          <p:cNvSpPr>
            <a:spLocks noGrp="1" noChangeArrowheads="1"/>
          </p:cNvSpPr>
          <p:nvPr>
            <p:ph type="sldNum" sz="quarter" idx="12"/>
          </p:nvPr>
        </p:nvSpPr>
        <p:spPr bwMode="auto">
          <a:xfrm>
            <a:off x="6553200" y="6245225"/>
            <a:ext cx="2133600" cy="476250"/>
          </a:xfrm>
          <a:noFill/>
          <a:ln>
            <a:miter lim="800000"/>
            <a:headEnd/>
            <a:tailEnd/>
          </a:ln>
        </p:spPr>
        <p:txBody>
          <a:bodyPr wrap="square" lIns="91440" tIns="45720" rIns="91440" bIns="45720" numCol="1" compatLnSpc="1">
            <a:prstTxWarp prst="textNoShape">
              <a:avLst/>
            </a:prstTxWarp>
          </a:bodyPr>
          <a:lstStyle/>
          <a:p>
            <a:fld id="{EDDFEC07-61BA-43C7-B267-4081C61D7C6E}" type="slidenum">
              <a:rPr lang="en-US" smtClean="0">
                <a:solidFill>
                  <a:srgbClr val="FFFFFF"/>
                </a:solidFill>
              </a:rPr>
              <a:pPr/>
              <a:t>25</a:t>
            </a:fld>
            <a:endParaRPr lang="en-US" smtClean="0">
              <a:solidFill>
                <a:srgbClr val="FFFFFF"/>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2" fill="hold" grpId="0" nodeType="afterEffect">
                                  <p:stCondLst>
                                    <p:cond delay="2000"/>
                                  </p:stCondLst>
                                  <p:iterate type="lt">
                                    <p:tmPct val="100000"/>
                                  </p:iterate>
                                  <p:childTnLst>
                                    <p:set>
                                      <p:cBhvr>
                                        <p:cTn id="6" dur="1" fill="hold">
                                          <p:stCondLst>
                                            <p:cond delay="0"/>
                                          </p:stCondLst>
                                        </p:cTn>
                                        <p:tgtEl>
                                          <p:spTgt spid="74754"/>
                                        </p:tgtEl>
                                        <p:attrNameLst>
                                          <p:attrName>style.visibility</p:attrName>
                                        </p:attrNameLst>
                                      </p:cBhvr>
                                      <p:to>
                                        <p:strVal val="visible"/>
                                      </p:to>
                                    </p:set>
                                    <p:anim calcmode="lin" valueType="num">
                                      <p:cBhvr additive="base">
                                        <p:cTn id="7" dur="75"/>
                                        <p:tgtEl>
                                          <p:spTgt spid="74754"/>
                                        </p:tgtEl>
                                        <p:attrNameLst>
                                          <p:attrName>ppt_x</p:attrName>
                                        </p:attrNameLst>
                                      </p:cBhvr>
                                      <p:tavLst>
                                        <p:tav tm="0">
                                          <p:val>
                                            <p:strVal val="#ppt_x+#ppt_w*1.125000"/>
                                          </p:val>
                                        </p:tav>
                                        <p:tav tm="100000">
                                          <p:val>
                                            <p:strVal val="#ppt_x"/>
                                          </p:val>
                                        </p:tav>
                                      </p:tavLst>
                                    </p:anim>
                                    <p:animEffect transition="in" filter="wipe(left)">
                                      <p:cBhvr>
                                        <p:cTn id="8" dur="75"/>
                                        <p:tgtEl>
                                          <p:spTgt spid="747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2209800" y="228600"/>
            <a:ext cx="6934200" cy="990600"/>
          </a:xfrm>
        </p:spPr>
        <p:txBody>
          <a:bodyPr/>
          <a:lstStyle/>
          <a:p>
            <a:pPr eaLnBrk="1" hangingPunct="1"/>
            <a:r>
              <a:rPr lang="en-US" sz="4800" b="1" smtClean="0">
                <a:solidFill>
                  <a:schemeClr val="hlink"/>
                </a:solidFill>
              </a:rPr>
              <a:t>First Impression</a:t>
            </a:r>
          </a:p>
        </p:txBody>
      </p:sp>
      <p:sp>
        <p:nvSpPr>
          <p:cNvPr id="20482"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7DE7F8F6-1A43-4285-8035-C600E4E28F1B}" type="slidenum">
              <a:rPr lang="en-US" sz="1400" smtClean="0">
                <a:solidFill>
                  <a:srgbClr val="FFFFFF"/>
                </a:solidFill>
              </a:rPr>
              <a:pPr eaLnBrk="1" hangingPunct="1">
                <a:defRPr/>
              </a:pPr>
              <a:t>26</a:t>
            </a:fld>
            <a:endParaRPr lang="en-US" sz="1400" smtClean="0">
              <a:solidFill>
                <a:srgbClr val="FFFFFF"/>
              </a:solidFill>
            </a:endParaRPr>
          </a:p>
        </p:txBody>
      </p:sp>
      <p:sp>
        <p:nvSpPr>
          <p:cNvPr id="9219" name="Rectangle 3"/>
          <p:cNvSpPr>
            <a:spLocks noGrp="1" noChangeArrowheads="1"/>
          </p:cNvSpPr>
          <p:nvPr>
            <p:ph sz="quarter" idx="1"/>
          </p:nvPr>
        </p:nvSpPr>
        <p:spPr>
          <a:xfrm>
            <a:off x="1295400" y="1524000"/>
            <a:ext cx="7391400" cy="4525963"/>
          </a:xfrm>
        </p:spPr>
        <p:txBody>
          <a:bodyPr/>
          <a:lstStyle/>
          <a:p>
            <a:pPr eaLnBrk="1" hangingPunct="1">
              <a:buFontTx/>
              <a:buBlip>
                <a:blip r:embed="rId2"/>
              </a:buBlip>
            </a:pPr>
            <a:r>
              <a:rPr lang="en-US" smtClean="0"/>
              <a:t>Positive </a:t>
            </a:r>
            <a:r>
              <a:rPr lang="en-US" smtClean="0">
                <a:solidFill>
                  <a:schemeClr val="hlink"/>
                </a:solidFill>
              </a:rPr>
              <a:t>first</a:t>
            </a:r>
            <a:r>
              <a:rPr lang="en-US" smtClean="0"/>
              <a:t> impression</a:t>
            </a:r>
          </a:p>
          <a:p>
            <a:pPr eaLnBrk="1" hangingPunct="1">
              <a:buFontTx/>
              <a:buNone/>
            </a:pPr>
            <a:endParaRPr lang="en-US" sz="900" smtClean="0"/>
          </a:p>
          <a:p>
            <a:pPr marL="855663" lvl="1" indent="-398463" eaLnBrk="1" hangingPunct="1">
              <a:buFontTx/>
              <a:buBlip>
                <a:blip r:embed="rId3"/>
              </a:buBlip>
            </a:pPr>
            <a:r>
              <a:rPr lang="en-US" sz="2400" smtClean="0"/>
              <a:t>Dress appropriately and neatly</a:t>
            </a:r>
          </a:p>
          <a:p>
            <a:pPr marL="855663" lvl="1" indent="-398463" eaLnBrk="1" hangingPunct="1">
              <a:buFontTx/>
              <a:buBlip>
                <a:blip r:embed="rId3"/>
              </a:buBlip>
            </a:pPr>
            <a:r>
              <a:rPr lang="en-US" sz="2400" smtClean="0"/>
              <a:t>Be on time or a little early </a:t>
            </a:r>
          </a:p>
          <a:p>
            <a:pPr marL="855663" lvl="1" indent="-398463" eaLnBrk="1" hangingPunct="1">
              <a:buFontTx/>
              <a:buBlip>
                <a:blip r:embed="rId3"/>
              </a:buBlip>
            </a:pPr>
            <a:r>
              <a:rPr lang="en-US" sz="2400" smtClean="0"/>
              <a:t>Research the company </a:t>
            </a:r>
          </a:p>
          <a:p>
            <a:pPr marL="855663" lvl="1" indent="-398463" eaLnBrk="1" hangingPunct="1">
              <a:buFontTx/>
              <a:buBlip>
                <a:blip r:embed="rId3"/>
              </a:buBlip>
            </a:pPr>
            <a:endParaRPr lang="en-US" sz="2400" smtClean="0"/>
          </a:p>
          <a:p>
            <a:pPr eaLnBrk="1" hangingPunct="1">
              <a:buFontTx/>
              <a:buBlip>
                <a:blip r:embed="rId2"/>
              </a:buBlip>
            </a:pPr>
            <a:r>
              <a:rPr lang="en-US" smtClean="0"/>
              <a:t>Be </a:t>
            </a:r>
            <a:r>
              <a:rPr lang="en-US" smtClean="0">
                <a:solidFill>
                  <a:schemeClr val="hlink"/>
                </a:solidFill>
              </a:rPr>
              <a:t>prepared</a:t>
            </a:r>
            <a:r>
              <a:rPr lang="en-US" smtClean="0"/>
              <a:t> with paper</a:t>
            </a:r>
          </a:p>
          <a:p>
            <a:pPr marL="855663" lvl="1" indent="-398463" eaLnBrk="1" hangingPunct="1">
              <a:buFontTx/>
              <a:buBlip>
                <a:blip r:embed="rId3"/>
              </a:buBlip>
            </a:pPr>
            <a:r>
              <a:rPr lang="en-US" sz="2400" smtClean="0"/>
              <a:t>Bring copies of the resume and references</a:t>
            </a:r>
          </a:p>
          <a:p>
            <a:pPr marL="855663" lvl="1" indent="-398463" eaLnBrk="1" hangingPunct="1">
              <a:buFontTx/>
              <a:buBlip>
                <a:blip r:embed="rId3"/>
              </a:buBlip>
            </a:pPr>
            <a:r>
              <a:rPr lang="en-US" sz="2400" smtClean="0"/>
              <a:t>Bring a pencil and a pad of paper for notes.</a:t>
            </a:r>
          </a:p>
        </p:txBody>
      </p:sp>
      <p:sp>
        <p:nvSpPr>
          <p:cNvPr id="9220" name="Text Box 4"/>
          <p:cNvSpPr txBox="1">
            <a:spLocks noChangeArrowheads="1"/>
          </p:cNvSpPr>
          <p:nvPr/>
        </p:nvSpPr>
        <p:spPr bwMode="auto">
          <a:xfrm>
            <a:off x="990600" y="5943600"/>
            <a:ext cx="7086600" cy="395288"/>
          </a:xfrm>
          <a:prstGeom prst="rect">
            <a:avLst/>
          </a:prstGeom>
          <a:solidFill>
            <a:schemeClr val="accent1"/>
          </a:solidFill>
          <a:ln w="28575">
            <a:solidFill>
              <a:schemeClr val="tx1"/>
            </a:solidFill>
            <a:miter lim="800000"/>
            <a:headEnd/>
            <a:tailEnd/>
          </a:ln>
          <a:effectLst>
            <a:prstShdw prst="shdw13" dist="53882" dir="13500000">
              <a:schemeClr val="bg2"/>
            </a:prstShdw>
          </a:effectLst>
        </p:spPr>
        <p:txBody>
          <a:bodyPr>
            <a:spAutoFit/>
          </a:bodyPr>
          <a:lstStyle/>
          <a:p>
            <a:pPr algn="ctr" eaLnBrk="0" hangingPunct="0">
              <a:spcBef>
                <a:spcPct val="50000"/>
              </a:spcBef>
            </a:pPr>
            <a:r>
              <a:rPr lang="en-US">
                <a:solidFill>
                  <a:schemeClr val="accent2"/>
                </a:solidFill>
              </a:rPr>
              <a:t>You never get a second chance to make a first impression!</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box(in)">
                                      <p:cBhvr>
                                        <p:cTn id="7" dur="500"/>
                                        <p:tgtEl>
                                          <p:spTgt spid="92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9219">
                                            <p:txEl>
                                              <p:pRg st="0" end="0"/>
                                            </p:txEl>
                                          </p:spTgt>
                                        </p:tgtEl>
                                        <p:attrNameLst>
                                          <p:attrName>style.visibility</p:attrName>
                                        </p:attrNameLst>
                                      </p:cBhvr>
                                      <p:to>
                                        <p:strVal val="visible"/>
                                      </p:to>
                                    </p:set>
                                    <p:anim calcmode="lin" valueType="num">
                                      <p:cBhvr additive="base">
                                        <p:cTn id="12" dur="500" fill="hold"/>
                                        <p:tgtEl>
                                          <p:spTgt spid="9219">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921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9219">
                                            <p:txEl>
                                              <p:pRg st="2" end="2"/>
                                            </p:txEl>
                                          </p:spTgt>
                                        </p:tgtEl>
                                        <p:attrNameLst>
                                          <p:attrName>style.visibility</p:attrName>
                                        </p:attrNameLst>
                                      </p:cBhvr>
                                      <p:to>
                                        <p:strVal val="visible"/>
                                      </p:to>
                                    </p:set>
                                    <p:anim calcmode="lin" valueType="num">
                                      <p:cBhvr additive="base">
                                        <p:cTn id="18" dur="500" fill="hold"/>
                                        <p:tgtEl>
                                          <p:spTgt spid="9219">
                                            <p:txEl>
                                              <p:pRg st="2" end="2"/>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921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9219">
                                            <p:txEl>
                                              <p:pRg st="3" end="3"/>
                                            </p:txEl>
                                          </p:spTgt>
                                        </p:tgtEl>
                                        <p:attrNameLst>
                                          <p:attrName>style.visibility</p:attrName>
                                        </p:attrNameLst>
                                      </p:cBhvr>
                                      <p:to>
                                        <p:strVal val="visible"/>
                                      </p:to>
                                    </p:set>
                                    <p:anim calcmode="lin" valueType="num">
                                      <p:cBhvr additive="base">
                                        <p:cTn id="24" dur="500" fill="hold"/>
                                        <p:tgtEl>
                                          <p:spTgt spid="9219">
                                            <p:txEl>
                                              <p:pRg st="3" end="3"/>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9219">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9219">
                                            <p:txEl>
                                              <p:pRg st="4" end="4"/>
                                            </p:txEl>
                                          </p:spTgt>
                                        </p:tgtEl>
                                        <p:attrNameLst>
                                          <p:attrName>style.visibility</p:attrName>
                                        </p:attrNameLst>
                                      </p:cBhvr>
                                      <p:to>
                                        <p:strVal val="visible"/>
                                      </p:to>
                                    </p:set>
                                    <p:anim calcmode="lin" valueType="num">
                                      <p:cBhvr additive="base">
                                        <p:cTn id="30" dur="500" fill="hold"/>
                                        <p:tgtEl>
                                          <p:spTgt spid="9219">
                                            <p:txEl>
                                              <p:pRg st="4" end="4"/>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9219">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grpId="0" nodeType="clickEffect">
                                  <p:stCondLst>
                                    <p:cond delay="0"/>
                                  </p:stCondLst>
                                  <p:childTnLst>
                                    <p:set>
                                      <p:cBhvr>
                                        <p:cTn id="35" dur="1" fill="hold">
                                          <p:stCondLst>
                                            <p:cond delay="0"/>
                                          </p:stCondLst>
                                        </p:cTn>
                                        <p:tgtEl>
                                          <p:spTgt spid="9219">
                                            <p:txEl>
                                              <p:pRg st="6" end="6"/>
                                            </p:txEl>
                                          </p:spTgt>
                                        </p:tgtEl>
                                        <p:attrNameLst>
                                          <p:attrName>style.visibility</p:attrName>
                                        </p:attrNameLst>
                                      </p:cBhvr>
                                      <p:to>
                                        <p:strVal val="visible"/>
                                      </p:to>
                                    </p:set>
                                    <p:anim calcmode="lin" valueType="num">
                                      <p:cBhvr additive="base">
                                        <p:cTn id="36" dur="500" fill="hold"/>
                                        <p:tgtEl>
                                          <p:spTgt spid="9219">
                                            <p:txEl>
                                              <p:pRg st="6" end="6"/>
                                            </p:txEl>
                                          </p:spTgt>
                                        </p:tgtEl>
                                        <p:attrNameLst>
                                          <p:attrName>ppt_x</p:attrName>
                                        </p:attrNameLst>
                                      </p:cBhvr>
                                      <p:tavLst>
                                        <p:tav tm="0">
                                          <p:val>
                                            <p:strVal val="0-#ppt_w/2"/>
                                          </p:val>
                                        </p:tav>
                                        <p:tav tm="100000">
                                          <p:val>
                                            <p:strVal val="#ppt_x"/>
                                          </p:val>
                                        </p:tav>
                                      </p:tavLst>
                                    </p:anim>
                                    <p:anim calcmode="lin" valueType="num">
                                      <p:cBhvr additive="base">
                                        <p:cTn id="37" dur="500" fill="hold"/>
                                        <p:tgtEl>
                                          <p:spTgt spid="9219">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8" fill="hold" grpId="0" nodeType="clickEffect">
                                  <p:stCondLst>
                                    <p:cond delay="0"/>
                                  </p:stCondLst>
                                  <p:childTnLst>
                                    <p:set>
                                      <p:cBhvr>
                                        <p:cTn id="41" dur="1" fill="hold">
                                          <p:stCondLst>
                                            <p:cond delay="0"/>
                                          </p:stCondLst>
                                        </p:cTn>
                                        <p:tgtEl>
                                          <p:spTgt spid="9219">
                                            <p:txEl>
                                              <p:pRg st="7" end="7"/>
                                            </p:txEl>
                                          </p:spTgt>
                                        </p:tgtEl>
                                        <p:attrNameLst>
                                          <p:attrName>style.visibility</p:attrName>
                                        </p:attrNameLst>
                                      </p:cBhvr>
                                      <p:to>
                                        <p:strVal val="visible"/>
                                      </p:to>
                                    </p:set>
                                    <p:anim calcmode="lin" valueType="num">
                                      <p:cBhvr additive="base">
                                        <p:cTn id="42" dur="500" fill="hold"/>
                                        <p:tgtEl>
                                          <p:spTgt spid="9219">
                                            <p:txEl>
                                              <p:pRg st="7" end="7"/>
                                            </p:txEl>
                                          </p:spTgt>
                                        </p:tgtEl>
                                        <p:attrNameLst>
                                          <p:attrName>ppt_x</p:attrName>
                                        </p:attrNameLst>
                                      </p:cBhvr>
                                      <p:tavLst>
                                        <p:tav tm="0">
                                          <p:val>
                                            <p:strVal val="0-#ppt_w/2"/>
                                          </p:val>
                                        </p:tav>
                                        <p:tav tm="100000">
                                          <p:val>
                                            <p:strVal val="#ppt_x"/>
                                          </p:val>
                                        </p:tav>
                                      </p:tavLst>
                                    </p:anim>
                                    <p:anim calcmode="lin" valueType="num">
                                      <p:cBhvr additive="base">
                                        <p:cTn id="43" dur="500" fill="hold"/>
                                        <p:tgtEl>
                                          <p:spTgt spid="9219">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8" fill="hold" grpId="0" nodeType="clickEffect">
                                  <p:stCondLst>
                                    <p:cond delay="0"/>
                                  </p:stCondLst>
                                  <p:childTnLst>
                                    <p:set>
                                      <p:cBhvr>
                                        <p:cTn id="47" dur="1" fill="hold">
                                          <p:stCondLst>
                                            <p:cond delay="0"/>
                                          </p:stCondLst>
                                        </p:cTn>
                                        <p:tgtEl>
                                          <p:spTgt spid="9219">
                                            <p:txEl>
                                              <p:pRg st="8" end="8"/>
                                            </p:txEl>
                                          </p:spTgt>
                                        </p:tgtEl>
                                        <p:attrNameLst>
                                          <p:attrName>style.visibility</p:attrName>
                                        </p:attrNameLst>
                                      </p:cBhvr>
                                      <p:to>
                                        <p:strVal val="visible"/>
                                      </p:to>
                                    </p:set>
                                    <p:anim calcmode="lin" valueType="num">
                                      <p:cBhvr additive="base">
                                        <p:cTn id="48" dur="500" fill="hold"/>
                                        <p:tgtEl>
                                          <p:spTgt spid="9219">
                                            <p:txEl>
                                              <p:pRg st="8" end="8"/>
                                            </p:txEl>
                                          </p:spTgt>
                                        </p:tgtEl>
                                        <p:attrNameLst>
                                          <p:attrName>ppt_x</p:attrName>
                                        </p:attrNameLst>
                                      </p:cBhvr>
                                      <p:tavLst>
                                        <p:tav tm="0">
                                          <p:val>
                                            <p:strVal val="0-#ppt_w/2"/>
                                          </p:val>
                                        </p:tav>
                                        <p:tav tm="100000">
                                          <p:val>
                                            <p:strVal val="#ppt_x"/>
                                          </p:val>
                                        </p:tav>
                                      </p:tavLst>
                                    </p:anim>
                                    <p:anim calcmode="lin" valueType="num">
                                      <p:cBhvr additive="base">
                                        <p:cTn id="49" dur="500" fill="hold"/>
                                        <p:tgtEl>
                                          <p:spTgt spid="9219">
                                            <p:txEl>
                                              <p:pRg st="8" end="8"/>
                                            </p:txEl>
                                          </p:spTgt>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500"/>
                            </p:stCondLst>
                            <p:childTnLst>
                              <p:par>
                                <p:cTn id="51" presetID="23" presetClass="entr" presetSubtype="32" fill="hold" grpId="0" nodeType="afterEffect">
                                  <p:stCondLst>
                                    <p:cond delay="7000"/>
                                  </p:stCondLst>
                                  <p:childTnLst>
                                    <p:set>
                                      <p:cBhvr>
                                        <p:cTn id="52" dur="1" fill="hold">
                                          <p:stCondLst>
                                            <p:cond delay="0"/>
                                          </p:stCondLst>
                                        </p:cTn>
                                        <p:tgtEl>
                                          <p:spTgt spid="9220"/>
                                        </p:tgtEl>
                                        <p:attrNameLst>
                                          <p:attrName>style.visibility</p:attrName>
                                        </p:attrNameLst>
                                      </p:cBhvr>
                                      <p:to>
                                        <p:strVal val="visible"/>
                                      </p:to>
                                    </p:set>
                                    <p:anim calcmode="lin" valueType="num">
                                      <p:cBhvr>
                                        <p:cTn id="53" dur="500" fill="hold"/>
                                        <p:tgtEl>
                                          <p:spTgt spid="9220"/>
                                        </p:tgtEl>
                                        <p:attrNameLst>
                                          <p:attrName>ppt_w</p:attrName>
                                        </p:attrNameLst>
                                      </p:cBhvr>
                                      <p:tavLst>
                                        <p:tav tm="0">
                                          <p:val>
                                            <p:strVal val="4*#ppt_w"/>
                                          </p:val>
                                        </p:tav>
                                        <p:tav tm="100000">
                                          <p:val>
                                            <p:strVal val="#ppt_w"/>
                                          </p:val>
                                        </p:tav>
                                      </p:tavLst>
                                    </p:anim>
                                    <p:anim calcmode="lin" valueType="num">
                                      <p:cBhvr>
                                        <p:cTn id="54" dur="500" fill="hold"/>
                                        <p:tgtEl>
                                          <p:spTgt spid="922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19" grpId="0" build="p" bldLvl="3" autoUpdateAnimBg="0"/>
      <p:bldP spid="9220"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47688" y="0"/>
            <a:ext cx="8596312" cy="1295400"/>
          </a:xfrm>
        </p:spPr>
        <p:txBody>
          <a:bodyPr/>
          <a:lstStyle/>
          <a:p>
            <a:pPr eaLnBrk="1" hangingPunct="1"/>
            <a:r>
              <a:rPr lang="en-US" sz="4500" b="1" smtClean="0">
                <a:solidFill>
                  <a:schemeClr val="accent1"/>
                </a:solidFill>
              </a:rPr>
              <a:t>Make A Good Impression</a:t>
            </a:r>
          </a:p>
        </p:txBody>
      </p:sp>
      <p:sp>
        <p:nvSpPr>
          <p:cNvPr id="21506"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CFDB981C-C21C-4CE1-AC9B-6F4C358F002D}" type="slidenum">
              <a:rPr lang="en-US" sz="1400" smtClean="0">
                <a:solidFill>
                  <a:srgbClr val="FFFFFF"/>
                </a:solidFill>
              </a:rPr>
              <a:pPr eaLnBrk="1" hangingPunct="1">
                <a:defRPr/>
              </a:pPr>
              <a:t>27</a:t>
            </a:fld>
            <a:endParaRPr lang="en-US" sz="1400" smtClean="0">
              <a:solidFill>
                <a:srgbClr val="FFFFFF"/>
              </a:solidFill>
            </a:endParaRPr>
          </a:p>
        </p:txBody>
      </p:sp>
      <p:sp>
        <p:nvSpPr>
          <p:cNvPr id="11267" name="Rectangle 3"/>
          <p:cNvSpPr>
            <a:spLocks noGrp="1" noChangeArrowheads="1"/>
          </p:cNvSpPr>
          <p:nvPr>
            <p:ph sz="quarter" idx="1"/>
          </p:nvPr>
        </p:nvSpPr>
        <p:spPr>
          <a:xfrm>
            <a:off x="685800" y="1676400"/>
            <a:ext cx="7772400" cy="4419600"/>
          </a:xfrm>
        </p:spPr>
        <p:txBody>
          <a:bodyPr/>
          <a:lstStyle/>
          <a:p>
            <a:pPr eaLnBrk="1" hangingPunct="1">
              <a:buFontTx/>
              <a:buBlip>
                <a:blip r:embed="rId2"/>
              </a:buBlip>
            </a:pPr>
            <a:r>
              <a:rPr lang="en-US" smtClean="0">
                <a:solidFill>
                  <a:schemeClr val="accent2"/>
                </a:solidFill>
              </a:rPr>
              <a:t>Speak up, don’t be afraid to talk about yourself!</a:t>
            </a:r>
          </a:p>
          <a:p>
            <a:pPr eaLnBrk="1" hangingPunct="1">
              <a:buFontTx/>
              <a:buNone/>
            </a:pPr>
            <a:endParaRPr lang="en-US" smtClean="0">
              <a:solidFill>
                <a:schemeClr val="accent2"/>
              </a:solidFill>
            </a:endParaRPr>
          </a:p>
          <a:p>
            <a:pPr lvl="1" eaLnBrk="1" hangingPunct="1">
              <a:buClr>
                <a:schemeClr val="bg2"/>
              </a:buClr>
              <a:buFont typeface="Wingdings" pitchFamily="2" charset="2"/>
              <a:buBlip>
                <a:blip r:embed="rId3"/>
              </a:buBlip>
            </a:pPr>
            <a:r>
              <a:rPr lang="en-US" sz="2400" smtClean="0">
                <a:solidFill>
                  <a:srgbClr val="00CC99"/>
                </a:solidFill>
              </a:rPr>
              <a:t>Listen</a:t>
            </a:r>
            <a:r>
              <a:rPr lang="en-US" sz="2400" smtClean="0">
                <a:solidFill>
                  <a:schemeClr val="hlink"/>
                </a:solidFill>
              </a:rPr>
              <a:t> </a:t>
            </a:r>
            <a:r>
              <a:rPr lang="en-US" sz="2400" smtClean="0"/>
              <a:t>closely to the interviewer.  Show a real interest in the company and the job. </a:t>
            </a:r>
          </a:p>
          <a:p>
            <a:pPr lvl="1" eaLnBrk="1" hangingPunct="1">
              <a:buClr>
                <a:schemeClr val="bg2"/>
              </a:buClr>
              <a:buFont typeface="Wingdings" pitchFamily="2" charset="2"/>
              <a:buBlip>
                <a:blip r:embed="rId3"/>
              </a:buBlip>
            </a:pPr>
            <a:r>
              <a:rPr lang="en-US" sz="2400" smtClean="0">
                <a:solidFill>
                  <a:srgbClr val="00CC99"/>
                </a:solidFill>
              </a:rPr>
              <a:t>Sell yourself!</a:t>
            </a:r>
            <a:r>
              <a:rPr lang="en-US" sz="2400" smtClean="0"/>
              <a:t>  Tell the employer about your abilities and good qualities. Know what value you bring to the company. Answer all questions carefully and honestly. </a:t>
            </a:r>
          </a:p>
          <a:p>
            <a:pPr lvl="1" eaLnBrk="1" hangingPunct="1">
              <a:buClr>
                <a:schemeClr val="bg2"/>
              </a:buClr>
              <a:buFont typeface="Wingdings" pitchFamily="2" charset="2"/>
              <a:buBlip>
                <a:blip r:embed="rId3"/>
              </a:buBlip>
            </a:pPr>
            <a:r>
              <a:rPr lang="en-US" sz="2400" smtClean="0"/>
              <a:t>Be as </a:t>
            </a:r>
            <a:r>
              <a:rPr lang="en-US" sz="2400" smtClean="0">
                <a:solidFill>
                  <a:srgbClr val="00CC99"/>
                </a:solidFill>
              </a:rPr>
              <a:t>positive</a:t>
            </a:r>
            <a:r>
              <a:rPr lang="en-US" sz="2400" smtClean="0"/>
              <a:t> as you can.</a:t>
            </a:r>
          </a:p>
          <a:p>
            <a:pPr lvl="1" eaLnBrk="1" hangingPunct="1">
              <a:buFontTx/>
              <a:buBlip>
                <a:blip r:embed="rId3"/>
              </a:buBlip>
            </a:pPr>
            <a:endParaRPr lang="en-US" sz="2400" smtClean="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1+#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11267">
                                            <p:txEl>
                                              <p:pRg st="0" end="0"/>
                                            </p:txEl>
                                          </p:spTgt>
                                        </p:tgtEl>
                                        <p:attrNameLst>
                                          <p:attrName>style.visibility</p:attrName>
                                        </p:attrNameLst>
                                      </p:cBhvr>
                                      <p:to>
                                        <p:strVal val="visible"/>
                                      </p:to>
                                    </p:set>
                                    <p:animEffect transition="in" filter="dissolve">
                                      <p:cBhvr>
                                        <p:cTn id="13" dur="500"/>
                                        <p:tgtEl>
                                          <p:spTgt spid="11267">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1267">
                                            <p:txEl>
                                              <p:pRg st="2" end="2"/>
                                            </p:txEl>
                                          </p:spTgt>
                                        </p:tgtEl>
                                        <p:attrNameLst>
                                          <p:attrName>style.visibility</p:attrName>
                                        </p:attrNameLst>
                                      </p:cBhvr>
                                      <p:to>
                                        <p:strVal val="visible"/>
                                      </p:to>
                                    </p:set>
                                    <p:animEffect transition="in" filter="dissolve">
                                      <p:cBhvr>
                                        <p:cTn id="18" dur="500"/>
                                        <p:tgtEl>
                                          <p:spTgt spid="11267">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11267">
                                            <p:txEl>
                                              <p:pRg st="3" end="3"/>
                                            </p:txEl>
                                          </p:spTgt>
                                        </p:tgtEl>
                                        <p:attrNameLst>
                                          <p:attrName>style.visibility</p:attrName>
                                        </p:attrNameLst>
                                      </p:cBhvr>
                                      <p:to>
                                        <p:strVal val="visible"/>
                                      </p:to>
                                    </p:set>
                                    <p:animEffect transition="in" filter="dissolve">
                                      <p:cBhvr>
                                        <p:cTn id="23" dur="500"/>
                                        <p:tgtEl>
                                          <p:spTgt spid="11267">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11267">
                                            <p:txEl>
                                              <p:pRg st="4" end="4"/>
                                            </p:txEl>
                                          </p:spTgt>
                                        </p:tgtEl>
                                        <p:attrNameLst>
                                          <p:attrName>style.visibility</p:attrName>
                                        </p:attrNameLst>
                                      </p:cBhvr>
                                      <p:to>
                                        <p:strVal val="visible"/>
                                      </p:to>
                                    </p:set>
                                    <p:animEffect transition="in" filter="dissolve">
                                      <p:cBhvr>
                                        <p:cTn id="28" dur="500"/>
                                        <p:tgtEl>
                                          <p:spTgt spid="112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build="p" bldLvl="3"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47688" y="304800"/>
            <a:ext cx="8596312" cy="762000"/>
          </a:xfrm>
        </p:spPr>
        <p:txBody>
          <a:bodyPr>
            <a:normAutofit fontScale="90000"/>
          </a:bodyPr>
          <a:lstStyle/>
          <a:p>
            <a:pPr eaLnBrk="1" hangingPunct="1"/>
            <a:r>
              <a:rPr lang="en-US" sz="4500" b="1" smtClean="0">
                <a:solidFill>
                  <a:schemeClr val="accent1"/>
                </a:solidFill>
              </a:rPr>
              <a:t>Make A Good Impression</a:t>
            </a:r>
          </a:p>
        </p:txBody>
      </p:sp>
      <p:sp>
        <p:nvSpPr>
          <p:cNvPr id="22530"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E1BE9903-483D-48F6-8A1F-7C98CF3EC298}" type="slidenum">
              <a:rPr lang="en-US" sz="1400" smtClean="0">
                <a:solidFill>
                  <a:srgbClr val="FFFFFF"/>
                </a:solidFill>
              </a:rPr>
              <a:pPr eaLnBrk="1" hangingPunct="1">
                <a:defRPr/>
              </a:pPr>
              <a:t>28</a:t>
            </a:fld>
            <a:endParaRPr lang="en-US" sz="1400" smtClean="0">
              <a:solidFill>
                <a:srgbClr val="FFFFFF"/>
              </a:solidFill>
            </a:endParaRPr>
          </a:p>
        </p:txBody>
      </p:sp>
      <p:sp>
        <p:nvSpPr>
          <p:cNvPr id="10243" name="Rectangle 3"/>
          <p:cNvSpPr>
            <a:spLocks noGrp="1" noChangeArrowheads="1"/>
          </p:cNvSpPr>
          <p:nvPr>
            <p:ph sz="quarter" idx="1"/>
          </p:nvPr>
        </p:nvSpPr>
        <p:spPr>
          <a:xfrm>
            <a:off x="1219200" y="2027238"/>
            <a:ext cx="7543800" cy="4830762"/>
          </a:xfrm>
        </p:spPr>
        <p:txBody>
          <a:bodyPr/>
          <a:lstStyle/>
          <a:p>
            <a:pPr eaLnBrk="1" hangingPunct="1">
              <a:buFontTx/>
              <a:buBlip>
                <a:blip r:embed="rId2"/>
              </a:buBlip>
            </a:pPr>
            <a:r>
              <a:rPr lang="en-US" sz="2800" smtClean="0">
                <a:solidFill>
                  <a:schemeClr val="hlink"/>
                </a:solidFill>
              </a:rPr>
              <a:t>Be Professional</a:t>
            </a:r>
          </a:p>
          <a:p>
            <a:pPr eaLnBrk="1" hangingPunct="1">
              <a:buFontTx/>
              <a:buNone/>
            </a:pPr>
            <a:endParaRPr lang="en-US" sz="1400" smtClean="0">
              <a:solidFill>
                <a:schemeClr val="hlink"/>
              </a:solidFill>
            </a:endParaRPr>
          </a:p>
          <a:p>
            <a:pPr lvl="1" eaLnBrk="1" hangingPunct="1">
              <a:buClr>
                <a:schemeClr val="folHlink"/>
              </a:buClr>
              <a:buFont typeface="Wingdings" pitchFamily="2" charset="2"/>
              <a:buBlip>
                <a:blip r:embed="rId3"/>
              </a:buBlip>
            </a:pPr>
            <a:r>
              <a:rPr lang="en-US" sz="2400" smtClean="0"/>
              <a:t>Greet your interviewer with eye contact and a </a:t>
            </a:r>
            <a:r>
              <a:rPr lang="en-US" sz="2400" smtClean="0">
                <a:solidFill>
                  <a:srgbClr val="00CC99"/>
                </a:solidFill>
              </a:rPr>
              <a:t>SMILE</a:t>
            </a:r>
          </a:p>
          <a:p>
            <a:pPr lvl="1" eaLnBrk="1" hangingPunct="1">
              <a:buClr>
                <a:schemeClr val="folHlink"/>
              </a:buClr>
              <a:buFont typeface="Wingdings" pitchFamily="2" charset="2"/>
              <a:buBlip>
                <a:blip r:embed="rId3"/>
              </a:buBlip>
            </a:pPr>
            <a:r>
              <a:rPr lang="en-US" sz="2400" smtClean="0"/>
              <a:t>Shake hands firmly </a:t>
            </a:r>
          </a:p>
          <a:p>
            <a:pPr lvl="1" eaLnBrk="1" hangingPunct="1">
              <a:buClr>
                <a:schemeClr val="folHlink"/>
              </a:buClr>
              <a:buFont typeface="Wingdings" pitchFamily="2" charset="2"/>
              <a:buBlip>
                <a:blip r:embed="rId3"/>
              </a:buBlip>
            </a:pPr>
            <a:r>
              <a:rPr lang="en-US" sz="2400" smtClean="0"/>
              <a:t>Sit up straight, look attentive, do not cross your arms (crossing your arms tells the employer you’re not interested)</a:t>
            </a:r>
          </a:p>
          <a:p>
            <a:pPr lvl="1" eaLnBrk="1" hangingPunct="1">
              <a:buFontTx/>
              <a:buBlip>
                <a:blip r:embed="rId3"/>
              </a:buBlip>
            </a:pPr>
            <a:endParaRPr lang="en-US" sz="2400" smtClean="0"/>
          </a:p>
          <a:p>
            <a:pPr lvl="1" eaLnBrk="1" hangingPunct="1"/>
            <a:endParaRPr lang="en-US" sz="2400" smtClean="0"/>
          </a:p>
          <a:p>
            <a:pPr lvl="1" eaLnBrk="1" hangingPunct="1"/>
            <a:endParaRPr lang="en-US" smtClean="0"/>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500" fill="hold"/>
                                        <p:tgtEl>
                                          <p:spTgt spid="10242"/>
                                        </p:tgtEl>
                                        <p:attrNameLst>
                                          <p:attrName>ppt_x</p:attrName>
                                        </p:attrNameLst>
                                      </p:cBhvr>
                                      <p:tavLst>
                                        <p:tav tm="0">
                                          <p:val>
                                            <p:strVal val="#ppt_x"/>
                                          </p:val>
                                        </p:tav>
                                        <p:tav tm="100000">
                                          <p:val>
                                            <p:strVal val="#ppt_x"/>
                                          </p:val>
                                        </p:tav>
                                      </p:tavLst>
                                    </p:anim>
                                    <p:anim calcmode="lin" valueType="num">
                                      <p:cBhvr additive="base">
                                        <p:cTn id="8" dur="500" fill="hold"/>
                                        <p:tgtEl>
                                          <p:spTgt spid="10242"/>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10243">
                                            <p:txEl>
                                              <p:pRg st="0" end="0"/>
                                            </p:txEl>
                                          </p:spTgt>
                                        </p:tgtEl>
                                        <p:attrNameLst>
                                          <p:attrName>style.visibility</p:attrName>
                                        </p:attrNameLst>
                                      </p:cBhvr>
                                      <p:to>
                                        <p:strVal val="visible"/>
                                      </p:to>
                                    </p:set>
                                    <p:animEffect transition="in" filter="checkerboard(across)">
                                      <p:cBhvr>
                                        <p:cTn id="13" dur="500"/>
                                        <p:tgtEl>
                                          <p:spTgt spid="10243">
                                            <p:txEl>
                                              <p:pRg st="0" end="0"/>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5" presetClass="entr" presetSubtype="10" fill="hold" grpId="0" nodeType="clickEffect">
                                  <p:stCondLst>
                                    <p:cond delay="0"/>
                                  </p:stCondLst>
                                  <p:childTnLst>
                                    <p:set>
                                      <p:cBhvr>
                                        <p:cTn id="17" dur="1" fill="hold">
                                          <p:stCondLst>
                                            <p:cond delay="0"/>
                                          </p:stCondLst>
                                        </p:cTn>
                                        <p:tgtEl>
                                          <p:spTgt spid="10243">
                                            <p:txEl>
                                              <p:pRg st="2" end="2"/>
                                            </p:txEl>
                                          </p:spTgt>
                                        </p:tgtEl>
                                        <p:attrNameLst>
                                          <p:attrName>style.visibility</p:attrName>
                                        </p:attrNameLst>
                                      </p:cBhvr>
                                      <p:to>
                                        <p:strVal val="visible"/>
                                      </p:to>
                                    </p:set>
                                    <p:animEffect transition="in" filter="checkerboard(across)">
                                      <p:cBhvr>
                                        <p:cTn id="18" dur="500"/>
                                        <p:tgtEl>
                                          <p:spTgt spid="10243">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10243">
                                            <p:txEl>
                                              <p:pRg st="3" end="3"/>
                                            </p:txEl>
                                          </p:spTgt>
                                        </p:tgtEl>
                                        <p:attrNameLst>
                                          <p:attrName>style.visibility</p:attrName>
                                        </p:attrNameLst>
                                      </p:cBhvr>
                                      <p:to>
                                        <p:strVal val="visible"/>
                                      </p:to>
                                    </p:set>
                                    <p:animEffect transition="in" filter="checkerboard(across)">
                                      <p:cBhvr>
                                        <p:cTn id="23" dur="500"/>
                                        <p:tgtEl>
                                          <p:spTgt spid="10243">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10243">
                                            <p:txEl>
                                              <p:pRg st="4" end="4"/>
                                            </p:txEl>
                                          </p:spTgt>
                                        </p:tgtEl>
                                        <p:attrNameLst>
                                          <p:attrName>style.visibility</p:attrName>
                                        </p:attrNameLst>
                                      </p:cBhvr>
                                      <p:to>
                                        <p:strVal val="visible"/>
                                      </p:to>
                                    </p:set>
                                    <p:animEffect transition="in" filter="checkerboard(across)">
                                      <p:cBhvr>
                                        <p:cTn id="28" dur="500"/>
                                        <p:tgtEl>
                                          <p:spTgt spid="102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43" grpId="0" build="p" bldLvl="3"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47688" y="304800"/>
            <a:ext cx="8596312" cy="762000"/>
          </a:xfrm>
        </p:spPr>
        <p:txBody>
          <a:bodyPr>
            <a:normAutofit fontScale="90000"/>
          </a:bodyPr>
          <a:lstStyle/>
          <a:p>
            <a:pPr eaLnBrk="1" hangingPunct="1"/>
            <a:r>
              <a:rPr lang="en-US" sz="4800" b="1" smtClean="0">
                <a:solidFill>
                  <a:srgbClr val="00CC99"/>
                </a:solidFill>
              </a:rPr>
              <a:t>Make A Good Impression</a:t>
            </a:r>
          </a:p>
        </p:txBody>
      </p:sp>
      <p:sp>
        <p:nvSpPr>
          <p:cNvPr id="23554"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A21D9EED-7F72-40D4-864B-4D5F7E203501}" type="slidenum">
              <a:rPr lang="en-US" sz="1400" smtClean="0">
                <a:solidFill>
                  <a:srgbClr val="FFFFFF"/>
                </a:solidFill>
              </a:rPr>
              <a:pPr eaLnBrk="1" hangingPunct="1">
                <a:defRPr/>
              </a:pPr>
              <a:t>29</a:t>
            </a:fld>
            <a:endParaRPr lang="en-US" sz="1400" smtClean="0">
              <a:solidFill>
                <a:srgbClr val="FFFFFF"/>
              </a:solidFill>
            </a:endParaRPr>
          </a:p>
        </p:txBody>
      </p:sp>
      <p:sp>
        <p:nvSpPr>
          <p:cNvPr id="12291" name="Rectangle 3"/>
          <p:cNvSpPr>
            <a:spLocks noGrp="1" noChangeArrowheads="1"/>
          </p:cNvSpPr>
          <p:nvPr>
            <p:ph sz="quarter" idx="1"/>
          </p:nvPr>
        </p:nvSpPr>
        <p:spPr>
          <a:xfrm>
            <a:off x="990600" y="1676400"/>
            <a:ext cx="7772400" cy="2057400"/>
          </a:xfrm>
        </p:spPr>
        <p:txBody>
          <a:bodyPr>
            <a:normAutofit fontScale="85000" lnSpcReduction="10000"/>
          </a:bodyPr>
          <a:lstStyle/>
          <a:p>
            <a:pPr eaLnBrk="1" hangingPunct="1"/>
            <a:endParaRPr lang="en-US" smtClean="0"/>
          </a:p>
          <a:p>
            <a:pPr eaLnBrk="1" hangingPunct="1">
              <a:buFontTx/>
              <a:buBlip>
                <a:blip r:embed="rId2"/>
              </a:buBlip>
            </a:pPr>
            <a:r>
              <a:rPr lang="en-US" b="1" smtClean="0">
                <a:solidFill>
                  <a:schemeClr val="accent2"/>
                </a:solidFill>
                <a:latin typeface="Arial" pitchFamily="34" charset="0"/>
              </a:rPr>
              <a:t>Before the interview, take a few deep breaths, inhale through your nose and blow out through your mouth.  This will help you relax your muscles and help you relax mentally too.</a:t>
            </a:r>
            <a:r>
              <a:rPr lang="en-US" b="1" smtClean="0">
                <a:solidFill>
                  <a:schemeClr val="accent2"/>
                </a:solidFill>
              </a:rPr>
              <a:t> </a:t>
            </a:r>
          </a:p>
          <a:p>
            <a:pPr lvl="1" eaLnBrk="1" hangingPunct="1">
              <a:buFontTx/>
              <a:buBlip>
                <a:blip r:embed="rId2"/>
              </a:buBlip>
            </a:pPr>
            <a:endParaRPr lang="en-US" sz="2400" b="1" smtClean="0">
              <a:solidFill>
                <a:schemeClr val="accent2"/>
              </a:solidFill>
            </a:endParaRPr>
          </a:p>
        </p:txBody>
      </p:sp>
      <p:sp>
        <p:nvSpPr>
          <p:cNvPr id="12302" name="Text Box 14"/>
          <p:cNvSpPr txBox="1">
            <a:spLocks noChangeArrowheads="1"/>
          </p:cNvSpPr>
          <p:nvPr/>
        </p:nvSpPr>
        <p:spPr bwMode="auto">
          <a:xfrm>
            <a:off x="990600" y="3962400"/>
            <a:ext cx="7696200" cy="1296988"/>
          </a:xfrm>
          <a:prstGeom prst="rect">
            <a:avLst/>
          </a:prstGeom>
          <a:noFill/>
          <a:ln w="12700" cap="sq">
            <a:noFill/>
            <a:miter lim="800000"/>
            <a:headEnd type="none" w="sm" len="sm"/>
            <a:tailEnd type="none" w="sm" len="sm"/>
          </a:ln>
        </p:spPr>
        <p:txBody>
          <a:bodyPr>
            <a:spAutoFit/>
          </a:bodyPr>
          <a:lstStyle/>
          <a:p>
            <a:pPr marL="349250" indent="-349250">
              <a:lnSpc>
                <a:spcPct val="90000"/>
              </a:lnSpc>
              <a:spcBef>
                <a:spcPct val="20000"/>
              </a:spcBef>
              <a:buFontTx/>
              <a:buBlip>
                <a:blip r:embed="rId2"/>
              </a:buBlip>
            </a:pPr>
            <a:r>
              <a:rPr lang="en-US" b="1">
                <a:solidFill>
                  <a:schemeClr val="accent2"/>
                </a:solidFill>
                <a:latin typeface="Arial" pitchFamily="34" charset="0"/>
              </a:rPr>
              <a:t>Do some self-talk about how you are the perfect match for the job!</a:t>
            </a:r>
          </a:p>
          <a:p>
            <a:pPr marL="349250" indent="-349250">
              <a:spcBef>
                <a:spcPct val="50000"/>
              </a:spcBef>
              <a:buFontTx/>
              <a:buBlip>
                <a:blip r:embed="rId2"/>
              </a:buBlip>
            </a:pPr>
            <a:endParaRPr lang="en-US" b="1">
              <a:solidFill>
                <a:schemeClr val="accent2"/>
              </a:solidFill>
              <a:latin typeface="Arial"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iterate type="wd">
                                    <p:tmPct val="100000"/>
                                  </p:iterate>
                                  <p:childTnLst>
                                    <p:set>
                                      <p:cBhvr>
                                        <p:cTn id="6" dur="1" fill="hold">
                                          <p:stCondLst>
                                            <p:cond delay="0"/>
                                          </p:stCondLst>
                                        </p:cTn>
                                        <p:tgtEl>
                                          <p:spTgt spid="12290"/>
                                        </p:tgtEl>
                                        <p:attrNameLst>
                                          <p:attrName>style.visibility</p:attrName>
                                        </p:attrNameLst>
                                      </p:cBhvr>
                                      <p:to>
                                        <p:strVal val="visible"/>
                                      </p:to>
                                    </p:set>
                                    <p:animEffect transition="in" filter="dissolve">
                                      <p:cBhvr>
                                        <p:cTn id="7" dur="300"/>
                                        <p:tgtEl>
                                          <p:spTgt spid="122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2291">
                                            <p:txEl>
                                              <p:pRg st="1" end="1"/>
                                            </p:txEl>
                                          </p:spTgt>
                                        </p:tgtEl>
                                        <p:attrNameLst>
                                          <p:attrName>style.visibility</p:attrName>
                                        </p:attrNameLst>
                                      </p:cBhvr>
                                      <p:to>
                                        <p:strVal val="visible"/>
                                      </p:to>
                                    </p:set>
                                    <p:animEffect transition="in" filter="box(in)">
                                      <p:cBhvr>
                                        <p:cTn id="12" dur="500"/>
                                        <p:tgtEl>
                                          <p:spTgt spid="1229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2302"/>
                                        </p:tgtEl>
                                        <p:attrNameLst>
                                          <p:attrName>style.visibility</p:attrName>
                                        </p:attrNameLst>
                                      </p:cBhvr>
                                      <p:to>
                                        <p:strVal val="visible"/>
                                      </p:to>
                                    </p:set>
                                    <p:animEffect transition="in" filter="box(in)">
                                      <p:cBhvr>
                                        <p:cTn id="17" dur="500"/>
                                        <p:tgtEl>
                                          <p:spTgt spid="12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build="p" bldLvl="4" autoUpdateAnimBg="0"/>
      <p:bldP spid="12302" grpId="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874713" y="228600"/>
            <a:ext cx="8269287" cy="762000"/>
          </a:xfrm>
        </p:spPr>
        <p:txBody>
          <a:bodyPr>
            <a:normAutofit fontScale="90000"/>
          </a:bodyPr>
          <a:lstStyle/>
          <a:p>
            <a:pPr eaLnBrk="1" hangingPunct="1"/>
            <a:r>
              <a:rPr lang="en-US" sz="4800" b="1" smtClean="0">
                <a:solidFill>
                  <a:schemeClr val="hlink"/>
                </a:solidFill>
              </a:rPr>
              <a:t>Why Ask Questions?</a:t>
            </a:r>
          </a:p>
        </p:txBody>
      </p:sp>
      <p:sp>
        <p:nvSpPr>
          <p:cNvPr id="24578" name="Slide Number Placeholder 5"/>
          <p:cNvSpPr>
            <a:spLocks noGrp="1"/>
          </p:cNvSpPr>
          <p:nvPr>
            <p:ph type="sldNum" sz="quarter" idx="12"/>
          </p:nvPr>
        </p:nvSpPr>
        <p:spPr bwMode="auto">
          <a:extLst>
            <a:ext uri="{909E8E84-426E-40DD-AFC4-6F175D3DCCD1}"/>
            <a:ext uri="{91240B29-F687-4F45-9708-019B960494DF}"/>
          </a:extLst>
        </p:spPr>
        <p:txBody>
          <a:bodyPr wrap="square" lIns="91440" tIns="45720" rIns="91440" bIns="45720" numCol="1" compatLnSpc="1">
            <a:prstTxWarp prst="textNoShape">
              <a:avLst/>
            </a:prstTxWarp>
            <a:normAutofit fontScale="85000" lnSpcReduction="20000"/>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defRPr/>
            </a:pPr>
            <a:fld id="{3F27771A-D912-432D-962D-3BB4400D6E7A}" type="slidenum">
              <a:rPr lang="en-US" sz="1400" smtClean="0">
                <a:solidFill>
                  <a:srgbClr val="FFFFFF"/>
                </a:solidFill>
              </a:rPr>
              <a:pPr eaLnBrk="1" hangingPunct="1">
                <a:defRPr/>
              </a:pPr>
              <a:t>30</a:t>
            </a:fld>
            <a:endParaRPr lang="en-US" sz="1400" smtClean="0">
              <a:solidFill>
                <a:srgbClr val="FFFFFF"/>
              </a:solidFill>
            </a:endParaRPr>
          </a:p>
        </p:txBody>
      </p:sp>
      <p:sp>
        <p:nvSpPr>
          <p:cNvPr id="31747" name="Rectangle 3"/>
          <p:cNvSpPr>
            <a:spLocks noGrp="1" noChangeArrowheads="1"/>
          </p:cNvSpPr>
          <p:nvPr>
            <p:ph sz="quarter" idx="1"/>
          </p:nvPr>
        </p:nvSpPr>
        <p:spPr>
          <a:xfrm>
            <a:off x="1143000" y="2027238"/>
            <a:ext cx="6858000" cy="4830762"/>
          </a:xfrm>
        </p:spPr>
        <p:txBody>
          <a:bodyPr/>
          <a:lstStyle/>
          <a:p>
            <a:pPr eaLnBrk="1" hangingPunct="1">
              <a:buFontTx/>
              <a:buBlip>
                <a:blip r:embed="rId2"/>
              </a:buBlip>
            </a:pPr>
            <a:r>
              <a:rPr lang="en-US" b="1" smtClean="0">
                <a:latin typeface="Arial" pitchFamily="34" charset="0"/>
              </a:rPr>
              <a:t>The questions the interviewer asks helps them decide if you are the right person for the job.</a:t>
            </a:r>
          </a:p>
          <a:p>
            <a:pPr eaLnBrk="1" hangingPunct="1">
              <a:buFontTx/>
              <a:buBlip>
                <a:blip r:embed="rId2"/>
              </a:buBlip>
            </a:pPr>
            <a:r>
              <a:rPr lang="en-US" b="1" smtClean="0">
                <a:latin typeface="Arial" pitchFamily="34" charset="0"/>
              </a:rPr>
              <a:t>The questions you ask the interviewer helps you decide if this is the right place for you to be.</a:t>
            </a:r>
          </a:p>
        </p:txBody>
      </p:sp>
      <p:pic>
        <p:nvPicPr>
          <p:cNvPr id="31748" name="Picture 4" descr="C:\Program Files\Microsoft Office\Clipart\smbusbas\pe02745_.wmf"/>
          <p:cNvPicPr>
            <a:picLocks noChangeAspect="1" noChangeArrowheads="1"/>
          </p:cNvPicPr>
          <p:nvPr/>
        </p:nvPicPr>
        <p:blipFill>
          <a:blip r:embed="rId3" cstate="print"/>
          <a:srcRect/>
          <a:stretch>
            <a:fillRect/>
          </a:stretch>
        </p:blipFill>
        <p:spPr bwMode="auto">
          <a:xfrm>
            <a:off x="2362200" y="4648200"/>
            <a:ext cx="4573588" cy="1622425"/>
          </a:xfrm>
          <a:prstGeom prst="rect">
            <a:avLst/>
          </a:prstGeom>
          <a:noFill/>
          <a:ln w="9525">
            <a:noFill/>
            <a:miter lim="800000"/>
            <a:headEnd/>
            <a:tailEnd/>
          </a:ln>
        </p:spPr>
      </p:pic>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after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dissolve">
                                      <p:cBhvr>
                                        <p:cTn id="7" dur="500"/>
                                        <p:tgtEl>
                                          <p:spTgt spid="317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7" presetClass="entr" presetSubtype="8" fill="hold" grpId="0" nodeType="clickEffect">
                                  <p:stCondLst>
                                    <p:cond delay="0"/>
                                  </p:stCondLst>
                                  <p:childTnLst>
                                    <p:set>
                                      <p:cBhvr>
                                        <p:cTn id="11" dur="1" fill="hold">
                                          <p:stCondLst>
                                            <p:cond delay="0"/>
                                          </p:stCondLst>
                                        </p:cTn>
                                        <p:tgtEl>
                                          <p:spTgt spid="31747">
                                            <p:txEl>
                                              <p:pRg st="0" end="0"/>
                                            </p:txEl>
                                          </p:spTgt>
                                        </p:tgtEl>
                                        <p:attrNameLst>
                                          <p:attrName>style.visibility</p:attrName>
                                        </p:attrNameLst>
                                      </p:cBhvr>
                                      <p:to>
                                        <p:strVal val="visible"/>
                                      </p:to>
                                    </p:set>
                                    <p:anim calcmode="lin" valueType="num">
                                      <p:cBhvr>
                                        <p:cTn id="12" dur="500" fill="hold"/>
                                        <p:tgtEl>
                                          <p:spTgt spid="31747">
                                            <p:txEl>
                                              <p:pRg st="0" end="0"/>
                                            </p:txEl>
                                          </p:spTgt>
                                        </p:tgtEl>
                                        <p:attrNameLst>
                                          <p:attrName>ppt_x</p:attrName>
                                        </p:attrNameLst>
                                      </p:cBhvr>
                                      <p:tavLst>
                                        <p:tav tm="0">
                                          <p:val>
                                            <p:strVal val="#ppt_x-#ppt_w/2"/>
                                          </p:val>
                                        </p:tav>
                                        <p:tav tm="100000">
                                          <p:val>
                                            <p:strVal val="#ppt_x"/>
                                          </p:val>
                                        </p:tav>
                                      </p:tavLst>
                                    </p:anim>
                                    <p:anim calcmode="lin" valueType="num">
                                      <p:cBhvr>
                                        <p:cTn id="13" dur="500" fill="hold"/>
                                        <p:tgtEl>
                                          <p:spTgt spid="31747">
                                            <p:txEl>
                                              <p:pRg st="0" end="0"/>
                                            </p:txEl>
                                          </p:spTgt>
                                        </p:tgtEl>
                                        <p:attrNameLst>
                                          <p:attrName>ppt_y</p:attrName>
                                        </p:attrNameLst>
                                      </p:cBhvr>
                                      <p:tavLst>
                                        <p:tav tm="0">
                                          <p:val>
                                            <p:strVal val="#ppt_y"/>
                                          </p:val>
                                        </p:tav>
                                        <p:tav tm="100000">
                                          <p:val>
                                            <p:strVal val="#ppt_y"/>
                                          </p:val>
                                        </p:tav>
                                      </p:tavLst>
                                    </p:anim>
                                    <p:anim calcmode="lin" valueType="num">
                                      <p:cBhvr>
                                        <p:cTn id="14" dur="500" fill="hold"/>
                                        <p:tgtEl>
                                          <p:spTgt spid="31747">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31747">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6" fill="hold" nodeType="clickPar">
                      <p:stCondLst>
                        <p:cond delay="indefinite"/>
                      </p:stCondLst>
                      <p:childTnLst>
                        <p:par>
                          <p:cTn id="17" fill="hold" nodeType="withGroup">
                            <p:stCondLst>
                              <p:cond delay="0"/>
                            </p:stCondLst>
                            <p:childTnLst>
                              <p:par>
                                <p:cTn id="18" presetID="17" presetClass="entr" presetSubtype="8" fill="hold" grpId="0" nodeType="clickEffect">
                                  <p:stCondLst>
                                    <p:cond delay="0"/>
                                  </p:stCondLst>
                                  <p:childTnLst>
                                    <p:set>
                                      <p:cBhvr>
                                        <p:cTn id="19" dur="1" fill="hold">
                                          <p:stCondLst>
                                            <p:cond delay="0"/>
                                          </p:stCondLst>
                                        </p:cTn>
                                        <p:tgtEl>
                                          <p:spTgt spid="31747">
                                            <p:txEl>
                                              <p:pRg st="1" end="1"/>
                                            </p:txEl>
                                          </p:spTgt>
                                        </p:tgtEl>
                                        <p:attrNameLst>
                                          <p:attrName>style.visibility</p:attrName>
                                        </p:attrNameLst>
                                      </p:cBhvr>
                                      <p:to>
                                        <p:strVal val="visible"/>
                                      </p:to>
                                    </p:set>
                                    <p:anim calcmode="lin" valueType="num">
                                      <p:cBhvr>
                                        <p:cTn id="20" dur="500" fill="hold"/>
                                        <p:tgtEl>
                                          <p:spTgt spid="31747">
                                            <p:txEl>
                                              <p:pRg st="1" end="1"/>
                                            </p:txEl>
                                          </p:spTgt>
                                        </p:tgtEl>
                                        <p:attrNameLst>
                                          <p:attrName>ppt_x</p:attrName>
                                        </p:attrNameLst>
                                      </p:cBhvr>
                                      <p:tavLst>
                                        <p:tav tm="0">
                                          <p:val>
                                            <p:strVal val="#ppt_x-#ppt_w/2"/>
                                          </p:val>
                                        </p:tav>
                                        <p:tav tm="100000">
                                          <p:val>
                                            <p:strVal val="#ppt_x"/>
                                          </p:val>
                                        </p:tav>
                                      </p:tavLst>
                                    </p:anim>
                                    <p:anim calcmode="lin" valueType="num">
                                      <p:cBhvr>
                                        <p:cTn id="21" dur="500" fill="hold"/>
                                        <p:tgtEl>
                                          <p:spTgt spid="31747">
                                            <p:txEl>
                                              <p:pRg st="1" end="1"/>
                                            </p:txEl>
                                          </p:spTgt>
                                        </p:tgtEl>
                                        <p:attrNameLst>
                                          <p:attrName>ppt_y</p:attrName>
                                        </p:attrNameLst>
                                      </p:cBhvr>
                                      <p:tavLst>
                                        <p:tav tm="0">
                                          <p:val>
                                            <p:strVal val="#ppt_y"/>
                                          </p:val>
                                        </p:tav>
                                        <p:tav tm="100000">
                                          <p:val>
                                            <p:strVal val="#ppt_y"/>
                                          </p:val>
                                        </p:tav>
                                      </p:tavLst>
                                    </p:anim>
                                    <p:anim calcmode="lin" valueType="num">
                                      <p:cBhvr>
                                        <p:cTn id="22" dur="500" fill="hold"/>
                                        <p:tgtEl>
                                          <p:spTgt spid="31747">
                                            <p:txEl>
                                              <p:pRg st="1" end="1"/>
                                            </p:txEl>
                                          </p:spTgt>
                                        </p:tgtEl>
                                        <p:attrNameLst>
                                          <p:attrName>ppt_w</p:attrName>
                                        </p:attrNameLst>
                                      </p:cBhvr>
                                      <p:tavLst>
                                        <p:tav tm="0">
                                          <p:val>
                                            <p:fltVal val="0"/>
                                          </p:val>
                                        </p:tav>
                                        <p:tav tm="100000">
                                          <p:val>
                                            <p:strVal val="#ppt_w"/>
                                          </p:val>
                                        </p:tav>
                                      </p:tavLst>
                                    </p:anim>
                                    <p:anim calcmode="lin" valueType="num">
                                      <p:cBhvr>
                                        <p:cTn id="23" dur="500" fill="hold"/>
                                        <p:tgtEl>
                                          <p:spTgt spid="31747">
                                            <p:txEl>
                                              <p:pRg st="1" end="1"/>
                                            </p:txEl>
                                          </p:spTgt>
                                        </p:tgtEl>
                                        <p:attrNameLst>
                                          <p:attrName>ppt_h</p:attrName>
                                        </p:attrNameLst>
                                      </p:cBhvr>
                                      <p:tavLst>
                                        <p:tav tm="0">
                                          <p:val>
                                            <p:strVal val="#ppt_h"/>
                                          </p:val>
                                        </p:tav>
                                        <p:tav tm="100000">
                                          <p:val>
                                            <p:strVal val="#ppt_h"/>
                                          </p:val>
                                        </p:tav>
                                      </p:tavLst>
                                    </p:anim>
                                  </p:childTnLst>
                                </p:cTn>
                              </p:par>
                            </p:childTnLst>
                          </p:cTn>
                        </p:par>
                        <p:par>
                          <p:cTn id="24" fill="hold" nodeType="afterGroup">
                            <p:stCondLst>
                              <p:cond delay="500"/>
                            </p:stCondLst>
                            <p:childTnLst>
                              <p:par>
                                <p:cTn id="25" presetID="12" presetClass="entr" presetSubtype="4" fill="hold" nodeType="afterEffect">
                                  <p:stCondLst>
                                    <p:cond delay="0"/>
                                  </p:stCondLst>
                                  <p:childTnLst>
                                    <p:set>
                                      <p:cBhvr>
                                        <p:cTn id="26" dur="1" fill="hold">
                                          <p:stCondLst>
                                            <p:cond delay="0"/>
                                          </p:stCondLst>
                                        </p:cTn>
                                        <p:tgtEl>
                                          <p:spTgt spid="31748"/>
                                        </p:tgtEl>
                                        <p:attrNameLst>
                                          <p:attrName>style.visibility</p:attrName>
                                        </p:attrNameLst>
                                      </p:cBhvr>
                                      <p:to>
                                        <p:strVal val="visible"/>
                                      </p:to>
                                    </p:set>
                                    <p:anim calcmode="lin" valueType="num">
                                      <p:cBhvr additive="base">
                                        <p:cTn id="27" dur="500"/>
                                        <p:tgtEl>
                                          <p:spTgt spid="31748"/>
                                        </p:tgtEl>
                                        <p:attrNameLst>
                                          <p:attrName>ppt_y</p:attrName>
                                        </p:attrNameLst>
                                      </p:cBhvr>
                                      <p:tavLst>
                                        <p:tav tm="0">
                                          <p:val>
                                            <p:strVal val="#ppt_y+#ppt_h*1.125000"/>
                                          </p:val>
                                        </p:tav>
                                        <p:tav tm="100000">
                                          <p:val>
                                            <p:strVal val="#ppt_y"/>
                                          </p:val>
                                        </p:tav>
                                      </p:tavLst>
                                    </p:anim>
                                    <p:animEffect transition="in" filter="wipe(up)">
                                      <p:cBhvr>
                                        <p:cTn id="28" dur="500"/>
                                        <p:tgtEl>
                                          <p:spTgt spid="317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autoUpdateAnimBg="0"/>
      <p:bldP spid="31747" grpId="0" build="p" bldLvl="4"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547688" y="304800"/>
            <a:ext cx="8596312" cy="762000"/>
          </a:xfrm>
        </p:spPr>
        <p:txBody>
          <a:bodyPr>
            <a:normAutofit fontScale="90000"/>
          </a:bodyPr>
          <a:lstStyle/>
          <a:p>
            <a:pPr eaLnBrk="1" fontAlgn="auto" hangingPunct="1">
              <a:spcAft>
                <a:spcPts val="0"/>
              </a:spcAft>
              <a:defRPr/>
            </a:pPr>
            <a:r>
              <a:rPr lang="en-US" sz="4800" b="1">
                <a:solidFill>
                  <a:schemeClr val="hlink"/>
                </a:solidFill>
              </a:rPr>
              <a:t>Ask The Interviewer</a:t>
            </a:r>
          </a:p>
        </p:txBody>
      </p:sp>
      <p:sp>
        <p:nvSpPr>
          <p:cNvPr id="6" name="Slide Number Placeholder 5"/>
          <p:cNvSpPr>
            <a:spLocks noGrp="1"/>
          </p:cNvSpPr>
          <p:nvPr>
            <p:ph type="sldNum" sz="quarter" idx="12"/>
          </p:nvPr>
        </p:nvSpPr>
        <p:spPr/>
        <p:txBody>
          <a:bodyPr>
            <a:normAutofit fontScale="85000" lnSpcReduction="20000"/>
          </a:bodyPr>
          <a:lstStyle/>
          <a:p>
            <a:pPr>
              <a:defRPr/>
            </a:pPr>
            <a:fld id="{2A2EC52A-F3C8-4564-9734-6F86128A994D}" type="slidenum">
              <a:rPr lang="en-US"/>
              <a:pPr>
                <a:defRPr/>
              </a:pPr>
              <a:t>31</a:t>
            </a:fld>
            <a:endParaRPr lang="en-US"/>
          </a:p>
        </p:txBody>
      </p:sp>
      <p:sp>
        <p:nvSpPr>
          <p:cNvPr id="38915" name="Rectangle 3"/>
          <p:cNvSpPr>
            <a:spLocks noGrp="1" noChangeArrowheads="1"/>
          </p:cNvSpPr>
          <p:nvPr>
            <p:ph sz="quarter" idx="1"/>
          </p:nvPr>
        </p:nvSpPr>
        <p:spPr>
          <a:xfrm>
            <a:off x="990600" y="1600200"/>
            <a:ext cx="7772400" cy="4449763"/>
          </a:xfrm>
        </p:spPr>
        <p:txBody>
          <a:bodyPr/>
          <a:lstStyle/>
          <a:p>
            <a:pPr eaLnBrk="1" hangingPunct="1">
              <a:buFontTx/>
              <a:buBlip>
                <a:blip r:embed="rId2"/>
              </a:buBlip>
            </a:pPr>
            <a:r>
              <a:rPr lang="en-US" b="1" smtClean="0">
                <a:latin typeface="Arial" pitchFamily="34" charset="0"/>
              </a:rPr>
              <a:t>Write down at least three questions that you feel are important to you and take these to the interview.</a:t>
            </a:r>
          </a:p>
          <a:p>
            <a:pPr lvl="2" eaLnBrk="1" hangingPunct="1">
              <a:buClr>
                <a:schemeClr val="folHlink"/>
              </a:buClr>
              <a:buFont typeface="Wingdings" pitchFamily="2" charset="2"/>
              <a:buBlip>
                <a:blip r:embed="rId3"/>
              </a:buBlip>
            </a:pPr>
            <a:r>
              <a:rPr lang="en-US" sz="2000" b="1" smtClean="0">
                <a:latin typeface="Arial" pitchFamily="34" charset="0"/>
              </a:rPr>
              <a:t>Don’t ask questions that say “What’s in it for me?”  Such as; “when is my first day off?”.</a:t>
            </a:r>
          </a:p>
          <a:p>
            <a:pPr lvl="2" eaLnBrk="1" hangingPunct="1">
              <a:buClr>
                <a:schemeClr val="folHlink"/>
              </a:buClr>
              <a:buFont typeface="Wingdings" pitchFamily="2" charset="2"/>
              <a:buBlip>
                <a:blip r:embed="rId3"/>
              </a:buBlip>
            </a:pPr>
            <a:r>
              <a:rPr lang="en-US" sz="2000" b="1" smtClean="0">
                <a:latin typeface="Arial" pitchFamily="34" charset="0"/>
              </a:rPr>
              <a:t>Ask questions such as:</a:t>
            </a:r>
          </a:p>
          <a:p>
            <a:pPr lvl="3" eaLnBrk="1" hangingPunct="1">
              <a:buFontTx/>
              <a:buBlip>
                <a:blip r:embed="rId4"/>
              </a:buBlip>
            </a:pPr>
            <a:r>
              <a:rPr lang="en-US" b="1" smtClean="0">
                <a:latin typeface="Arial" pitchFamily="34" charset="0"/>
              </a:rPr>
              <a:t>Why did you choose to work for this company?</a:t>
            </a:r>
          </a:p>
          <a:p>
            <a:pPr lvl="3" eaLnBrk="1" hangingPunct="1">
              <a:buFontTx/>
              <a:buBlip>
                <a:blip r:embed="rId4"/>
              </a:buBlip>
            </a:pPr>
            <a:r>
              <a:rPr lang="en-US" b="1" smtClean="0">
                <a:latin typeface="Arial" pitchFamily="34" charset="0"/>
              </a:rPr>
              <a:t>How will my performance be evaluated?</a:t>
            </a:r>
          </a:p>
          <a:p>
            <a:pPr lvl="3" eaLnBrk="1" hangingPunct="1">
              <a:buFontTx/>
              <a:buBlip>
                <a:blip r:embed="rId4"/>
              </a:buBlip>
            </a:pPr>
            <a:r>
              <a:rPr lang="en-US" b="1" smtClean="0">
                <a:latin typeface="Arial" pitchFamily="34" charset="0"/>
              </a:rPr>
              <a:t>What is the most difficult task I will be doing?</a:t>
            </a:r>
          </a:p>
          <a:p>
            <a:pPr lvl="3" eaLnBrk="1" hangingPunct="1">
              <a:buFontTx/>
              <a:buBlip>
                <a:blip r:embed="rId4"/>
              </a:buBlip>
            </a:pPr>
            <a:r>
              <a:rPr lang="en-US" b="1" smtClean="0">
                <a:latin typeface="Arial" pitchFamily="34" charset="0"/>
              </a:rPr>
              <a:t>What is the process you use when training for this position?</a:t>
            </a:r>
          </a:p>
          <a:p>
            <a:pPr lvl="3" eaLnBrk="1" hangingPunct="1">
              <a:buFontTx/>
              <a:buNone/>
            </a:pPr>
            <a:endParaRPr lang="en-US" b="1" smtClean="0">
              <a:latin typeface="Arial" pitchFamily="34" charset="0"/>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3" fill="hold" grpId="0" nodeType="afterEffect">
                                  <p:stCondLst>
                                    <p:cond delay="0"/>
                                  </p:stCondLst>
                                  <p:childTnLst>
                                    <p:set>
                                      <p:cBhvr>
                                        <p:cTn id="6" dur="1" fill="hold">
                                          <p:stCondLst>
                                            <p:cond delay="0"/>
                                          </p:stCondLst>
                                        </p:cTn>
                                        <p:tgtEl>
                                          <p:spTgt spid="38914"/>
                                        </p:tgtEl>
                                        <p:attrNameLst>
                                          <p:attrName>style.visibility</p:attrName>
                                        </p:attrNameLst>
                                      </p:cBhvr>
                                      <p:to>
                                        <p:strVal val="visible"/>
                                      </p:to>
                                    </p:set>
                                    <p:anim calcmode="lin" valueType="num">
                                      <p:cBhvr additive="base">
                                        <p:cTn id="7" dur="500" fill="hold"/>
                                        <p:tgtEl>
                                          <p:spTgt spid="38914"/>
                                        </p:tgtEl>
                                        <p:attrNameLst>
                                          <p:attrName>ppt_x</p:attrName>
                                        </p:attrNameLst>
                                      </p:cBhvr>
                                      <p:tavLst>
                                        <p:tav tm="0">
                                          <p:val>
                                            <p:strVal val="1+#ppt_w/2"/>
                                          </p:val>
                                        </p:tav>
                                        <p:tav tm="100000">
                                          <p:val>
                                            <p:strVal val="#ppt_x"/>
                                          </p:val>
                                        </p:tav>
                                      </p:tavLst>
                                    </p:anim>
                                    <p:anim calcmode="lin" valueType="num">
                                      <p:cBhvr additive="base">
                                        <p:cTn id="8" dur="500" fill="hold"/>
                                        <p:tgtEl>
                                          <p:spTgt spid="38914"/>
                                        </p:tgtEl>
                                        <p:attrNameLst>
                                          <p:attrName>ppt_y</p:attrName>
                                        </p:attrNameLst>
                                      </p:cBhvr>
                                      <p:tavLst>
                                        <p:tav tm="0">
                                          <p:val>
                                            <p:strVal val="0-#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17" presetClass="entr" presetSubtype="8" fill="hold" grpId="0" nodeType="clickEffect">
                                  <p:stCondLst>
                                    <p:cond delay="0"/>
                                  </p:stCondLst>
                                  <p:childTnLst>
                                    <p:set>
                                      <p:cBhvr>
                                        <p:cTn id="12" dur="1" fill="hold">
                                          <p:stCondLst>
                                            <p:cond delay="0"/>
                                          </p:stCondLst>
                                        </p:cTn>
                                        <p:tgtEl>
                                          <p:spTgt spid="38915">
                                            <p:txEl>
                                              <p:pRg st="0" end="0"/>
                                            </p:txEl>
                                          </p:spTgt>
                                        </p:tgtEl>
                                        <p:attrNameLst>
                                          <p:attrName>style.visibility</p:attrName>
                                        </p:attrNameLst>
                                      </p:cBhvr>
                                      <p:to>
                                        <p:strVal val="visible"/>
                                      </p:to>
                                    </p:set>
                                    <p:anim calcmode="lin" valueType="num">
                                      <p:cBhvr>
                                        <p:cTn id="13" dur="500" fill="hold"/>
                                        <p:tgtEl>
                                          <p:spTgt spid="38915">
                                            <p:txEl>
                                              <p:pRg st="0" end="0"/>
                                            </p:txEl>
                                          </p:spTgt>
                                        </p:tgtEl>
                                        <p:attrNameLst>
                                          <p:attrName>ppt_x</p:attrName>
                                        </p:attrNameLst>
                                      </p:cBhvr>
                                      <p:tavLst>
                                        <p:tav tm="0">
                                          <p:val>
                                            <p:strVal val="#ppt_x-#ppt_w/2"/>
                                          </p:val>
                                        </p:tav>
                                        <p:tav tm="100000">
                                          <p:val>
                                            <p:strVal val="#ppt_x"/>
                                          </p:val>
                                        </p:tav>
                                      </p:tavLst>
                                    </p:anim>
                                    <p:anim calcmode="lin" valueType="num">
                                      <p:cBhvr>
                                        <p:cTn id="14" dur="500" fill="hold"/>
                                        <p:tgtEl>
                                          <p:spTgt spid="38915">
                                            <p:txEl>
                                              <p:pRg st="0" end="0"/>
                                            </p:txEl>
                                          </p:spTgt>
                                        </p:tgtEl>
                                        <p:attrNameLst>
                                          <p:attrName>ppt_y</p:attrName>
                                        </p:attrNameLst>
                                      </p:cBhvr>
                                      <p:tavLst>
                                        <p:tav tm="0">
                                          <p:val>
                                            <p:strVal val="#ppt_y"/>
                                          </p:val>
                                        </p:tav>
                                        <p:tav tm="100000">
                                          <p:val>
                                            <p:strVal val="#ppt_y"/>
                                          </p:val>
                                        </p:tav>
                                      </p:tavLst>
                                    </p:anim>
                                    <p:anim calcmode="lin" valueType="num">
                                      <p:cBhvr>
                                        <p:cTn id="15" dur="500" fill="hold"/>
                                        <p:tgtEl>
                                          <p:spTgt spid="38915">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8915">
                                            <p:txEl>
                                              <p:pRg st="0" end="0"/>
                                            </p:txEl>
                                          </p:spTgt>
                                        </p:tgtEl>
                                        <p:attrNameLst>
                                          <p:attrName>ppt_h</p:attrName>
                                        </p:attrNameLst>
                                      </p:cBhvr>
                                      <p:tavLst>
                                        <p:tav tm="0">
                                          <p:val>
                                            <p:strVal val="#ppt_h"/>
                                          </p:val>
                                        </p:tav>
                                        <p:tav tm="100000">
                                          <p:val>
                                            <p:strVal val="#ppt_h"/>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17" presetClass="entr" presetSubtype="8" fill="hold" grpId="0" nodeType="clickEffect">
                                  <p:stCondLst>
                                    <p:cond delay="0"/>
                                  </p:stCondLst>
                                  <p:childTnLst>
                                    <p:set>
                                      <p:cBhvr>
                                        <p:cTn id="20" dur="1" fill="hold">
                                          <p:stCondLst>
                                            <p:cond delay="0"/>
                                          </p:stCondLst>
                                        </p:cTn>
                                        <p:tgtEl>
                                          <p:spTgt spid="38915">
                                            <p:txEl>
                                              <p:pRg st="1" end="1"/>
                                            </p:txEl>
                                          </p:spTgt>
                                        </p:tgtEl>
                                        <p:attrNameLst>
                                          <p:attrName>style.visibility</p:attrName>
                                        </p:attrNameLst>
                                      </p:cBhvr>
                                      <p:to>
                                        <p:strVal val="visible"/>
                                      </p:to>
                                    </p:set>
                                    <p:anim calcmode="lin" valueType="num">
                                      <p:cBhvr>
                                        <p:cTn id="21" dur="500" fill="hold"/>
                                        <p:tgtEl>
                                          <p:spTgt spid="38915">
                                            <p:txEl>
                                              <p:pRg st="1" end="1"/>
                                            </p:txEl>
                                          </p:spTgt>
                                        </p:tgtEl>
                                        <p:attrNameLst>
                                          <p:attrName>ppt_x</p:attrName>
                                        </p:attrNameLst>
                                      </p:cBhvr>
                                      <p:tavLst>
                                        <p:tav tm="0">
                                          <p:val>
                                            <p:strVal val="#ppt_x-#ppt_w/2"/>
                                          </p:val>
                                        </p:tav>
                                        <p:tav tm="100000">
                                          <p:val>
                                            <p:strVal val="#ppt_x"/>
                                          </p:val>
                                        </p:tav>
                                      </p:tavLst>
                                    </p:anim>
                                    <p:anim calcmode="lin" valueType="num">
                                      <p:cBhvr>
                                        <p:cTn id="22" dur="500" fill="hold"/>
                                        <p:tgtEl>
                                          <p:spTgt spid="38915">
                                            <p:txEl>
                                              <p:pRg st="1" end="1"/>
                                            </p:txEl>
                                          </p:spTgt>
                                        </p:tgtEl>
                                        <p:attrNameLst>
                                          <p:attrName>ppt_y</p:attrName>
                                        </p:attrNameLst>
                                      </p:cBhvr>
                                      <p:tavLst>
                                        <p:tav tm="0">
                                          <p:val>
                                            <p:strVal val="#ppt_y"/>
                                          </p:val>
                                        </p:tav>
                                        <p:tav tm="100000">
                                          <p:val>
                                            <p:strVal val="#ppt_y"/>
                                          </p:val>
                                        </p:tav>
                                      </p:tavLst>
                                    </p:anim>
                                    <p:anim calcmode="lin" valueType="num">
                                      <p:cBhvr>
                                        <p:cTn id="23" dur="500" fill="hold"/>
                                        <p:tgtEl>
                                          <p:spTgt spid="38915">
                                            <p:txEl>
                                              <p:pRg st="1" end="1"/>
                                            </p:txEl>
                                          </p:spTgt>
                                        </p:tgtEl>
                                        <p:attrNameLst>
                                          <p:attrName>ppt_w</p:attrName>
                                        </p:attrNameLst>
                                      </p:cBhvr>
                                      <p:tavLst>
                                        <p:tav tm="0">
                                          <p:val>
                                            <p:fltVal val="0"/>
                                          </p:val>
                                        </p:tav>
                                        <p:tav tm="100000">
                                          <p:val>
                                            <p:strVal val="#ppt_w"/>
                                          </p:val>
                                        </p:tav>
                                      </p:tavLst>
                                    </p:anim>
                                    <p:anim calcmode="lin" valueType="num">
                                      <p:cBhvr>
                                        <p:cTn id="24" dur="500" fill="hold"/>
                                        <p:tgtEl>
                                          <p:spTgt spid="38915">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17" presetClass="entr" presetSubtype="8" fill="hold" grpId="0" nodeType="clickEffect">
                                  <p:stCondLst>
                                    <p:cond delay="0"/>
                                  </p:stCondLst>
                                  <p:childTnLst>
                                    <p:set>
                                      <p:cBhvr>
                                        <p:cTn id="28" dur="1" fill="hold">
                                          <p:stCondLst>
                                            <p:cond delay="0"/>
                                          </p:stCondLst>
                                        </p:cTn>
                                        <p:tgtEl>
                                          <p:spTgt spid="38915">
                                            <p:txEl>
                                              <p:pRg st="2" end="2"/>
                                            </p:txEl>
                                          </p:spTgt>
                                        </p:tgtEl>
                                        <p:attrNameLst>
                                          <p:attrName>style.visibility</p:attrName>
                                        </p:attrNameLst>
                                      </p:cBhvr>
                                      <p:to>
                                        <p:strVal val="visible"/>
                                      </p:to>
                                    </p:set>
                                    <p:anim calcmode="lin" valueType="num">
                                      <p:cBhvr>
                                        <p:cTn id="29" dur="500" fill="hold"/>
                                        <p:tgtEl>
                                          <p:spTgt spid="38915">
                                            <p:txEl>
                                              <p:pRg st="2" end="2"/>
                                            </p:txEl>
                                          </p:spTgt>
                                        </p:tgtEl>
                                        <p:attrNameLst>
                                          <p:attrName>ppt_x</p:attrName>
                                        </p:attrNameLst>
                                      </p:cBhvr>
                                      <p:tavLst>
                                        <p:tav tm="0">
                                          <p:val>
                                            <p:strVal val="#ppt_x-#ppt_w/2"/>
                                          </p:val>
                                        </p:tav>
                                        <p:tav tm="100000">
                                          <p:val>
                                            <p:strVal val="#ppt_x"/>
                                          </p:val>
                                        </p:tav>
                                      </p:tavLst>
                                    </p:anim>
                                    <p:anim calcmode="lin" valueType="num">
                                      <p:cBhvr>
                                        <p:cTn id="30" dur="500" fill="hold"/>
                                        <p:tgtEl>
                                          <p:spTgt spid="38915">
                                            <p:txEl>
                                              <p:pRg st="2" end="2"/>
                                            </p:txEl>
                                          </p:spTgt>
                                        </p:tgtEl>
                                        <p:attrNameLst>
                                          <p:attrName>ppt_y</p:attrName>
                                        </p:attrNameLst>
                                      </p:cBhvr>
                                      <p:tavLst>
                                        <p:tav tm="0">
                                          <p:val>
                                            <p:strVal val="#ppt_y"/>
                                          </p:val>
                                        </p:tav>
                                        <p:tav tm="100000">
                                          <p:val>
                                            <p:strVal val="#ppt_y"/>
                                          </p:val>
                                        </p:tav>
                                      </p:tavLst>
                                    </p:anim>
                                    <p:anim calcmode="lin" valueType="num">
                                      <p:cBhvr>
                                        <p:cTn id="31" dur="500" fill="hold"/>
                                        <p:tgtEl>
                                          <p:spTgt spid="38915">
                                            <p:txEl>
                                              <p:pRg st="2" end="2"/>
                                            </p:txEl>
                                          </p:spTgt>
                                        </p:tgtEl>
                                        <p:attrNameLst>
                                          <p:attrName>ppt_w</p:attrName>
                                        </p:attrNameLst>
                                      </p:cBhvr>
                                      <p:tavLst>
                                        <p:tav tm="0">
                                          <p:val>
                                            <p:fltVal val="0"/>
                                          </p:val>
                                        </p:tav>
                                        <p:tav tm="100000">
                                          <p:val>
                                            <p:strVal val="#ppt_w"/>
                                          </p:val>
                                        </p:tav>
                                      </p:tavLst>
                                    </p:anim>
                                    <p:anim calcmode="lin" valueType="num">
                                      <p:cBhvr>
                                        <p:cTn id="32" dur="500" fill="hold"/>
                                        <p:tgtEl>
                                          <p:spTgt spid="38915">
                                            <p:txEl>
                                              <p:pRg st="2" end="2"/>
                                            </p:txEl>
                                          </p:spTgt>
                                        </p:tgtEl>
                                        <p:attrNameLst>
                                          <p:attrName>ppt_h</p:attrName>
                                        </p:attrNameLst>
                                      </p:cBhvr>
                                      <p:tavLst>
                                        <p:tav tm="0">
                                          <p:val>
                                            <p:strVal val="#ppt_h"/>
                                          </p:val>
                                        </p:tav>
                                        <p:tav tm="100000">
                                          <p:val>
                                            <p:strVal val="#ppt_h"/>
                                          </p:val>
                                        </p:tav>
                                      </p:tavLst>
                                    </p:anim>
                                  </p:childTnLst>
                                </p:cTn>
                              </p:par>
                              <p:par>
                                <p:cTn id="33" presetID="17" presetClass="entr" presetSubtype="8" fill="hold" grpId="0" nodeType="withEffect">
                                  <p:stCondLst>
                                    <p:cond delay="0"/>
                                  </p:stCondLst>
                                  <p:childTnLst>
                                    <p:set>
                                      <p:cBhvr>
                                        <p:cTn id="34" dur="1" fill="hold">
                                          <p:stCondLst>
                                            <p:cond delay="0"/>
                                          </p:stCondLst>
                                        </p:cTn>
                                        <p:tgtEl>
                                          <p:spTgt spid="38915">
                                            <p:txEl>
                                              <p:pRg st="3" end="3"/>
                                            </p:txEl>
                                          </p:spTgt>
                                        </p:tgtEl>
                                        <p:attrNameLst>
                                          <p:attrName>style.visibility</p:attrName>
                                        </p:attrNameLst>
                                      </p:cBhvr>
                                      <p:to>
                                        <p:strVal val="visible"/>
                                      </p:to>
                                    </p:set>
                                    <p:anim calcmode="lin" valueType="num">
                                      <p:cBhvr>
                                        <p:cTn id="35" dur="500" fill="hold"/>
                                        <p:tgtEl>
                                          <p:spTgt spid="38915">
                                            <p:txEl>
                                              <p:pRg st="3" end="3"/>
                                            </p:txEl>
                                          </p:spTgt>
                                        </p:tgtEl>
                                        <p:attrNameLst>
                                          <p:attrName>ppt_x</p:attrName>
                                        </p:attrNameLst>
                                      </p:cBhvr>
                                      <p:tavLst>
                                        <p:tav tm="0">
                                          <p:val>
                                            <p:strVal val="#ppt_x-#ppt_w/2"/>
                                          </p:val>
                                        </p:tav>
                                        <p:tav tm="100000">
                                          <p:val>
                                            <p:strVal val="#ppt_x"/>
                                          </p:val>
                                        </p:tav>
                                      </p:tavLst>
                                    </p:anim>
                                    <p:anim calcmode="lin" valueType="num">
                                      <p:cBhvr>
                                        <p:cTn id="36" dur="500" fill="hold"/>
                                        <p:tgtEl>
                                          <p:spTgt spid="38915">
                                            <p:txEl>
                                              <p:pRg st="3" end="3"/>
                                            </p:txEl>
                                          </p:spTgt>
                                        </p:tgtEl>
                                        <p:attrNameLst>
                                          <p:attrName>ppt_y</p:attrName>
                                        </p:attrNameLst>
                                      </p:cBhvr>
                                      <p:tavLst>
                                        <p:tav tm="0">
                                          <p:val>
                                            <p:strVal val="#ppt_y"/>
                                          </p:val>
                                        </p:tav>
                                        <p:tav tm="100000">
                                          <p:val>
                                            <p:strVal val="#ppt_y"/>
                                          </p:val>
                                        </p:tav>
                                      </p:tavLst>
                                    </p:anim>
                                    <p:anim calcmode="lin" valueType="num">
                                      <p:cBhvr>
                                        <p:cTn id="37" dur="500" fill="hold"/>
                                        <p:tgtEl>
                                          <p:spTgt spid="38915">
                                            <p:txEl>
                                              <p:pRg st="3" end="3"/>
                                            </p:txEl>
                                          </p:spTgt>
                                        </p:tgtEl>
                                        <p:attrNameLst>
                                          <p:attrName>ppt_w</p:attrName>
                                        </p:attrNameLst>
                                      </p:cBhvr>
                                      <p:tavLst>
                                        <p:tav tm="0">
                                          <p:val>
                                            <p:fltVal val="0"/>
                                          </p:val>
                                        </p:tav>
                                        <p:tav tm="100000">
                                          <p:val>
                                            <p:strVal val="#ppt_w"/>
                                          </p:val>
                                        </p:tav>
                                      </p:tavLst>
                                    </p:anim>
                                    <p:anim calcmode="lin" valueType="num">
                                      <p:cBhvr>
                                        <p:cTn id="38" dur="500" fill="hold"/>
                                        <p:tgtEl>
                                          <p:spTgt spid="38915">
                                            <p:txEl>
                                              <p:pRg st="3" end="3"/>
                                            </p:txEl>
                                          </p:spTgt>
                                        </p:tgtEl>
                                        <p:attrNameLst>
                                          <p:attrName>ppt_h</p:attrName>
                                        </p:attrNameLst>
                                      </p:cBhvr>
                                      <p:tavLst>
                                        <p:tav tm="0">
                                          <p:val>
                                            <p:strVal val="#ppt_h"/>
                                          </p:val>
                                        </p:tav>
                                        <p:tav tm="100000">
                                          <p:val>
                                            <p:strVal val="#ppt_h"/>
                                          </p:val>
                                        </p:tav>
                                      </p:tavLst>
                                    </p:anim>
                                  </p:childTnLst>
                                </p:cTn>
                              </p:par>
                              <p:par>
                                <p:cTn id="39" presetID="17" presetClass="entr" presetSubtype="8" fill="hold" grpId="0" nodeType="withEffect">
                                  <p:stCondLst>
                                    <p:cond delay="0"/>
                                  </p:stCondLst>
                                  <p:childTnLst>
                                    <p:set>
                                      <p:cBhvr>
                                        <p:cTn id="40" dur="1" fill="hold">
                                          <p:stCondLst>
                                            <p:cond delay="0"/>
                                          </p:stCondLst>
                                        </p:cTn>
                                        <p:tgtEl>
                                          <p:spTgt spid="38915">
                                            <p:txEl>
                                              <p:pRg st="4" end="4"/>
                                            </p:txEl>
                                          </p:spTgt>
                                        </p:tgtEl>
                                        <p:attrNameLst>
                                          <p:attrName>style.visibility</p:attrName>
                                        </p:attrNameLst>
                                      </p:cBhvr>
                                      <p:to>
                                        <p:strVal val="visible"/>
                                      </p:to>
                                    </p:set>
                                    <p:anim calcmode="lin" valueType="num">
                                      <p:cBhvr>
                                        <p:cTn id="41" dur="500" fill="hold"/>
                                        <p:tgtEl>
                                          <p:spTgt spid="38915">
                                            <p:txEl>
                                              <p:pRg st="4" end="4"/>
                                            </p:txEl>
                                          </p:spTgt>
                                        </p:tgtEl>
                                        <p:attrNameLst>
                                          <p:attrName>ppt_x</p:attrName>
                                        </p:attrNameLst>
                                      </p:cBhvr>
                                      <p:tavLst>
                                        <p:tav tm="0">
                                          <p:val>
                                            <p:strVal val="#ppt_x-#ppt_w/2"/>
                                          </p:val>
                                        </p:tav>
                                        <p:tav tm="100000">
                                          <p:val>
                                            <p:strVal val="#ppt_x"/>
                                          </p:val>
                                        </p:tav>
                                      </p:tavLst>
                                    </p:anim>
                                    <p:anim calcmode="lin" valueType="num">
                                      <p:cBhvr>
                                        <p:cTn id="42" dur="500" fill="hold"/>
                                        <p:tgtEl>
                                          <p:spTgt spid="38915">
                                            <p:txEl>
                                              <p:pRg st="4" end="4"/>
                                            </p:txEl>
                                          </p:spTgt>
                                        </p:tgtEl>
                                        <p:attrNameLst>
                                          <p:attrName>ppt_y</p:attrName>
                                        </p:attrNameLst>
                                      </p:cBhvr>
                                      <p:tavLst>
                                        <p:tav tm="0">
                                          <p:val>
                                            <p:strVal val="#ppt_y"/>
                                          </p:val>
                                        </p:tav>
                                        <p:tav tm="100000">
                                          <p:val>
                                            <p:strVal val="#ppt_y"/>
                                          </p:val>
                                        </p:tav>
                                      </p:tavLst>
                                    </p:anim>
                                    <p:anim calcmode="lin" valueType="num">
                                      <p:cBhvr>
                                        <p:cTn id="43" dur="500" fill="hold"/>
                                        <p:tgtEl>
                                          <p:spTgt spid="38915">
                                            <p:txEl>
                                              <p:pRg st="4" end="4"/>
                                            </p:txEl>
                                          </p:spTgt>
                                        </p:tgtEl>
                                        <p:attrNameLst>
                                          <p:attrName>ppt_w</p:attrName>
                                        </p:attrNameLst>
                                      </p:cBhvr>
                                      <p:tavLst>
                                        <p:tav tm="0">
                                          <p:val>
                                            <p:fltVal val="0"/>
                                          </p:val>
                                        </p:tav>
                                        <p:tav tm="100000">
                                          <p:val>
                                            <p:strVal val="#ppt_w"/>
                                          </p:val>
                                        </p:tav>
                                      </p:tavLst>
                                    </p:anim>
                                    <p:anim calcmode="lin" valueType="num">
                                      <p:cBhvr>
                                        <p:cTn id="44" dur="500" fill="hold"/>
                                        <p:tgtEl>
                                          <p:spTgt spid="38915">
                                            <p:txEl>
                                              <p:pRg st="4" end="4"/>
                                            </p:txEl>
                                          </p:spTgt>
                                        </p:tgtEl>
                                        <p:attrNameLst>
                                          <p:attrName>ppt_h</p:attrName>
                                        </p:attrNameLst>
                                      </p:cBhvr>
                                      <p:tavLst>
                                        <p:tav tm="0">
                                          <p:val>
                                            <p:strVal val="#ppt_h"/>
                                          </p:val>
                                        </p:tav>
                                        <p:tav tm="100000">
                                          <p:val>
                                            <p:strVal val="#ppt_h"/>
                                          </p:val>
                                        </p:tav>
                                      </p:tavLst>
                                    </p:anim>
                                  </p:childTnLst>
                                </p:cTn>
                              </p:par>
                              <p:par>
                                <p:cTn id="45" presetID="17" presetClass="entr" presetSubtype="8" fill="hold" grpId="0" nodeType="withEffect">
                                  <p:stCondLst>
                                    <p:cond delay="0"/>
                                  </p:stCondLst>
                                  <p:childTnLst>
                                    <p:set>
                                      <p:cBhvr>
                                        <p:cTn id="46" dur="1" fill="hold">
                                          <p:stCondLst>
                                            <p:cond delay="0"/>
                                          </p:stCondLst>
                                        </p:cTn>
                                        <p:tgtEl>
                                          <p:spTgt spid="38915">
                                            <p:txEl>
                                              <p:pRg st="5" end="5"/>
                                            </p:txEl>
                                          </p:spTgt>
                                        </p:tgtEl>
                                        <p:attrNameLst>
                                          <p:attrName>style.visibility</p:attrName>
                                        </p:attrNameLst>
                                      </p:cBhvr>
                                      <p:to>
                                        <p:strVal val="visible"/>
                                      </p:to>
                                    </p:set>
                                    <p:anim calcmode="lin" valueType="num">
                                      <p:cBhvr>
                                        <p:cTn id="47" dur="500" fill="hold"/>
                                        <p:tgtEl>
                                          <p:spTgt spid="38915">
                                            <p:txEl>
                                              <p:pRg st="5" end="5"/>
                                            </p:txEl>
                                          </p:spTgt>
                                        </p:tgtEl>
                                        <p:attrNameLst>
                                          <p:attrName>ppt_x</p:attrName>
                                        </p:attrNameLst>
                                      </p:cBhvr>
                                      <p:tavLst>
                                        <p:tav tm="0">
                                          <p:val>
                                            <p:strVal val="#ppt_x-#ppt_w/2"/>
                                          </p:val>
                                        </p:tav>
                                        <p:tav tm="100000">
                                          <p:val>
                                            <p:strVal val="#ppt_x"/>
                                          </p:val>
                                        </p:tav>
                                      </p:tavLst>
                                    </p:anim>
                                    <p:anim calcmode="lin" valueType="num">
                                      <p:cBhvr>
                                        <p:cTn id="48" dur="500" fill="hold"/>
                                        <p:tgtEl>
                                          <p:spTgt spid="38915">
                                            <p:txEl>
                                              <p:pRg st="5" end="5"/>
                                            </p:txEl>
                                          </p:spTgt>
                                        </p:tgtEl>
                                        <p:attrNameLst>
                                          <p:attrName>ppt_y</p:attrName>
                                        </p:attrNameLst>
                                      </p:cBhvr>
                                      <p:tavLst>
                                        <p:tav tm="0">
                                          <p:val>
                                            <p:strVal val="#ppt_y"/>
                                          </p:val>
                                        </p:tav>
                                        <p:tav tm="100000">
                                          <p:val>
                                            <p:strVal val="#ppt_y"/>
                                          </p:val>
                                        </p:tav>
                                      </p:tavLst>
                                    </p:anim>
                                    <p:anim calcmode="lin" valueType="num">
                                      <p:cBhvr>
                                        <p:cTn id="49" dur="500" fill="hold"/>
                                        <p:tgtEl>
                                          <p:spTgt spid="38915">
                                            <p:txEl>
                                              <p:pRg st="5" end="5"/>
                                            </p:txEl>
                                          </p:spTgt>
                                        </p:tgtEl>
                                        <p:attrNameLst>
                                          <p:attrName>ppt_w</p:attrName>
                                        </p:attrNameLst>
                                      </p:cBhvr>
                                      <p:tavLst>
                                        <p:tav tm="0">
                                          <p:val>
                                            <p:fltVal val="0"/>
                                          </p:val>
                                        </p:tav>
                                        <p:tav tm="100000">
                                          <p:val>
                                            <p:strVal val="#ppt_w"/>
                                          </p:val>
                                        </p:tav>
                                      </p:tavLst>
                                    </p:anim>
                                    <p:anim calcmode="lin" valueType="num">
                                      <p:cBhvr>
                                        <p:cTn id="50" dur="500" fill="hold"/>
                                        <p:tgtEl>
                                          <p:spTgt spid="38915">
                                            <p:txEl>
                                              <p:pRg st="5" end="5"/>
                                            </p:txEl>
                                          </p:spTgt>
                                        </p:tgtEl>
                                        <p:attrNameLst>
                                          <p:attrName>ppt_h</p:attrName>
                                        </p:attrNameLst>
                                      </p:cBhvr>
                                      <p:tavLst>
                                        <p:tav tm="0">
                                          <p:val>
                                            <p:strVal val="#ppt_h"/>
                                          </p:val>
                                        </p:tav>
                                        <p:tav tm="100000">
                                          <p:val>
                                            <p:strVal val="#ppt_h"/>
                                          </p:val>
                                        </p:tav>
                                      </p:tavLst>
                                    </p:anim>
                                  </p:childTnLst>
                                </p:cTn>
                              </p:par>
                              <p:par>
                                <p:cTn id="51" presetID="17" presetClass="entr" presetSubtype="8" fill="hold" grpId="0" nodeType="withEffect">
                                  <p:stCondLst>
                                    <p:cond delay="0"/>
                                  </p:stCondLst>
                                  <p:childTnLst>
                                    <p:set>
                                      <p:cBhvr>
                                        <p:cTn id="52" dur="1" fill="hold">
                                          <p:stCondLst>
                                            <p:cond delay="0"/>
                                          </p:stCondLst>
                                        </p:cTn>
                                        <p:tgtEl>
                                          <p:spTgt spid="38915">
                                            <p:txEl>
                                              <p:pRg st="6" end="6"/>
                                            </p:txEl>
                                          </p:spTgt>
                                        </p:tgtEl>
                                        <p:attrNameLst>
                                          <p:attrName>style.visibility</p:attrName>
                                        </p:attrNameLst>
                                      </p:cBhvr>
                                      <p:to>
                                        <p:strVal val="visible"/>
                                      </p:to>
                                    </p:set>
                                    <p:anim calcmode="lin" valueType="num">
                                      <p:cBhvr>
                                        <p:cTn id="53" dur="500" fill="hold"/>
                                        <p:tgtEl>
                                          <p:spTgt spid="38915">
                                            <p:txEl>
                                              <p:pRg st="6" end="6"/>
                                            </p:txEl>
                                          </p:spTgt>
                                        </p:tgtEl>
                                        <p:attrNameLst>
                                          <p:attrName>ppt_x</p:attrName>
                                        </p:attrNameLst>
                                      </p:cBhvr>
                                      <p:tavLst>
                                        <p:tav tm="0">
                                          <p:val>
                                            <p:strVal val="#ppt_x-#ppt_w/2"/>
                                          </p:val>
                                        </p:tav>
                                        <p:tav tm="100000">
                                          <p:val>
                                            <p:strVal val="#ppt_x"/>
                                          </p:val>
                                        </p:tav>
                                      </p:tavLst>
                                    </p:anim>
                                    <p:anim calcmode="lin" valueType="num">
                                      <p:cBhvr>
                                        <p:cTn id="54" dur="500" fill="hold"/>
                                        <p:tgtEl>
                                          <p:spTgt spid="38915">
                                            <p:txEl>
                                              <p:pRg st="6" end="6"/>
                                            </p:txEl>
                                          </p:spTgt>
                                        </p:tgtEl>
                                        <p:attrNameLst>
                                          <p:attrName>ppt_y</p:attrName>
                                        </p:attrNameLst>
                                      </p:cBhvr>
                                      <p:tavLst>
                                        <p:tav tm="0">
                                          <p:val>
                                            <p:strVal val="#ppt_y"/>
                                          </p:val>
                                        </p:tav>
                                        <p:tav tm="100000">
                                          <p:val>
                                            <p:strVal val="#ppt_y"/>
                                          </p:val>
                                        </p:tav>
                                      </p:tavLst>
                                    </p:anim>
                                    <p:anim calcmode="lin" valueType="num">
                                      <p:cBhvr>
                                        <p:cTn id="55" dur="500" fill="hold"/>
                                        <p:tgtEl>
                                          <p:spTgt spid="38915">
                                            <p:txEl>
                                              <p:pRg st="6" end="6"/>
                                            </p:txEl>
                                          </p:spTgt>
                                        </p:tgtEl>
                                        <p:attrNameLst>
                                          <p:attrName>ppt_w</p:attrName>
                                        </p:attrNameLst>
                                      </p:cBhvr>
                                      <p:tavLst>
                                        <p:tav tm="0">
                                          <p:val>
                                            <p:fltVal val="0"/>
                                          </p:val>
                                        </p:tav>
                                        <p:tav tm="100000">
                                          <p:val>
                                            <p:strVal val="#ppt_w"/>
                                          </p:val>
                                        </p:tav>
                                      </p:tavLst>
                                    </p:anim>
                                    <p:anim calcmode="lin" valueType="num">
                                      <p:cBhvr>
                                        <p:cTn id="56" dur="500" fill="hold"/>
                                        <p:tgtEl>
                                          <p:spTgt spid="38915">
                                            <p:txEl>
                                              <p:pRg st="6" end="6"/>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utoUpdateAnimBg="0"/>
      <p:bldP spid="38915" grpId="0" build="p" bldLvl="3"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547688" y="304800"/>
            <a:ext cx="8596312" cy="762000"/>
          </a:xfrm>
        </p:spPr>
        <p:txBody>
          <a:bodyPr/>
          <a:lstStyle/>
          <a:p>
            <a:pPr eaLnBrk="1" hangingPunct="1"/>
            <a:r>
              <a:rPr lang="en-US" b="1" smtClean="0">
                <a:solidFill>
                  <a:schemeClr val="hlink"/>
                </a:solidFill>
              </a:rPr>
              <a:t>Make A Good Impression</a:t>
            </a:r>
          </a:p>
        </p:txBody>
      </p:sp>
      <p:sp>
        <p:nvSpPr>
          <p:cNvPr id="6" name="Slide Number Placeholder 5"/>
          <p:cNvSpPr>
            <a:spLocks noGrp="1"/>
          </p:cNvSpPr>
          <p:nvPr>
            <p:ph type="sldNum" sz="quarter" idx="12"/>
          </p:nvPr>
        </p:nvSpPr>
        <p:spPr/>
        <p:txBody>
          <a:bodyPr>
            <a:normAutofit fontScale="85000" lnSpcReduction="20000"/>
          </a:bodyPr>
          <a:lstStyle/>
          <a:p>
            <a:pPr>
              <a:defRPr/>
            </a:pPr>
            <a:fld id="{522D43E1-9A5F-43CD-B400-72B200A3F1DA}" type="slidenum">
              <a:rPr lang="en-US"/>
              <a:pPr>
                <a:defRPr/>
              </a:pPr>
              <a:t>32</a:t>
            </a:fld>
            <a:endParaRPr lang="en-US"/>
          </a:p>
        </p:txBody>
      </p:sp>
      <p:sp>
        <p:nvSpPr>
          <p:cNvPr id="61443" name="Rectangle 3"/>
          <p:cNvSpPr>
            <a:spLocks noGrp="1" noChangeArrowheads="1"/>
          </p:cNvSpPr>
          <p:nvPr>
            <p:ph sz="quarter" idx="1"/>
          </p:nvPr>
        </p:nvSpPr>
        <p:spPr>
          <a:xfrm>
            <a:off x="762000" y="2057400"/>
            <a:ext cx="8077200" cy="4114800"/>
          </a:xfrm>
        </p:spPr>
        <p:txBody>
          <a:bodyPr/>
          <a:lstStyle/>
          <a:p>
            <a:pPr eaLnBrk="1" hangingPunct="1">
              <a:buFontTx/>
              <a:buBlip>
                <a:blip r:embed="rId2"/>
              </a:buBlip>
            </a:pPr>
            <a:r>
              <a:rPr lang="en-US" b="1" smtClean="0">
                <a:solidFill>
                  <a:schemeClr val="accent2"/>
                </a:solidFill>
                <a:latin typeface="Arial" pitchFamily="34" charset="0"/>
              </a:rPr>
              <a:t>Interview Don’ts</a:t>
            </a:r>
          </a:p>
          <a:p>
            <a:pPr lvl="1" eaLnBrk="1" hangingPunct="1">
              <a:buFontTx/>
              <a:buBlip>
                <a:blip r:embed="rId3"/>
              </a:buBlip>
            </a:pPr>
            <a:r>
              <a:rPr lang="en-US" sz="2400" b="1" smtClean="0">
                <a:solidFill>
                  <a:srgbClr val="00CC99"/>
                </a:solidFill>
                <a:latin typeface="Arial" pitchFamily="34" charset="0"/>
              </a:rPr>
              <a:t>Don’t</a:t>
            </a:r>
          </a:p>
          <a:p>
            <a:pPr lvl="2" eaLnBrk="1" hangingPunct="1">
              <a:buFontTx/>
              <a:buBlip>
                <a:blip r:embed="rId4"/>
              </a:buBlip>
            </a:pPr>
            <a:r>
              <a:rPr lang="en-US" sz="2400" b="1" smtClean="0">
                <a:latin typeface="Arial" pitchFamily="34" charset="0"/>
              </a:rPr>
              <a:t>Take a friend or a relative with you (unless you need an interpreter )</a:t>
            </a:r>
          </a:p>
          <a:p>
            <a:pPr lvl="2" eaLnBrk="1" hangingPunct="1">
              <a:buFontTx/>
              <a:buBlip>
                <a:blip r:embed="rId4"/>
              </a:buBlip>
            </a:pPr>
            <a:r>
              <a:rPr lang="en-US" sz="2400" b="1" smtClean="0">
                <a:latin typeface="Arial" pitchFamily="34" charset="0"/>
              </a:rPr>
              <a:t>Act either too shy or too aggressive (balance)</a:t>
            </a:r>
          </a:p>
          <a:p>
            <a:pPr lvl="2" eaLnBrk="1" hangingPunct="1">
              <a:buFontTx/>
              <a:buBlip>
                <a:blip r:embed="rId4"/>
              </a:buBlip>
            </a:pPr>
            <a:r>
              <a:rPr lang="en-US" sz="2400" b="1" smtClean="0">
                <a:latin typeface="Arial" pitchFamily="34" charset="0"/>
              </a:rPr>
              <a:t>Say anything negative about other people</a:t>
            </a:r>
          </a:p>
          <a:p>
            <a:pPr lvl="2" eaLnBrk="1" hangingPunct="1">
              <a:buFontTx/>
              <a:buBlip>
                <a:blip r:embed="rId4"/>
              </a:buBlip>
            </a:pPr>
            <a:r>
              <a:rPr lang="en-US" sz="2400" b="1" smtClean="0">
                <a:latin typeface="Arial" pitchFamily="34" charset="0"/>
              </a:rPr>
              <a:t>Be late. Call the employer as soon as possible and explain why.  Ask if you can arrange a new interview time.  </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1442"/>
                                        </p:tgtEl>
                                        <p:attrNameLst>
                                          <p:attrName>style.visibility</p:attrName>
                                        </p:attrNameLst>
                                      </p:cBhvr>
                                      <p:to>
                                        <p:strVal val="visible"/>
                                      </p:to>
                                    </p:set>
                                    <p:anim calcmode="lin" valueType="num">
                                      <p:cBhvr additive="base">
                                        <p:cTn id="7" dur="500" fill="hold"/>
                                        <p:tgtEl>
                                          <p:spTgt spid="61442"/>
                                        </p:tgtEl>
                                        <p:attrNameLst>
                                          <p:attrName>ppt_x</p:attrName>
                                        </p:attrNameLst>
                                      </p:cBhvr>
                                      <p:tavLst>
                                        <p:tav tm="0">
                                          <p:val>
                                            <p:strVal val="0-#ppt_w/2"/>
                                          </p:val>
                                        </p:tav>
                                        <p:tav tm="100000">
                                          <p:val>
                                            <p:strVal val="#ppt_x"/>
                                          </p:val>
                                        </p:tav>
                                      </p:tavLst>
                                    </p:anim>
                                    <p:anim calcmode="lin" valueType="num">
                                      <p:cBhvr additive="base">
                                        <p:cTn id="8" dur="500" fill="hold"/>
                                        <p:tgtEl>
                                          <p:spTgt spid="6144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1443">
                                            <p:txEl>
                                              <p:pRg st="0" end="0"/>
                                            </p:txEl>
                                          </p:spTgt>
                                        </p:tgtEl>
                                        <p:attrNameLst>
                                          <p:attrName>style.visibility</p:attrName>
                                        </p:attrNameLst>
                                      </p:cBhvr>
                                      <p:to>
                                        <p:strVal val="visible"/>
                                      </p:to>
                                    </p:set>
                                    <p:anim calcmode="lin" valueType="num">
                                      <p:cBhvr additive="base">
                                        <p:cTn id="13" dur="500" fill="hold"/>
                                        <p:tgtEl>
                                          <p:spTgt spid="61443">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14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443">
                                            <p:txEl>
                                              <p:pRg st="1" end="1"/>
                                            </p:txEl>
                                          </p:spTgt>
                                        </p:tgtEl>
                                        <p:attrNameLst>
                                          <p:attrName>style.visibility</p:attrName>
                                        </p:attrNameLst>
                                      </p:cBhvr>
                                      <p:to>
                                        <p:strVal val="visible"/>
                                      </p:to>
                                    </p:set>
                                    <p:anim calcmode="lin" valueType="num">
                                      <p:cBhvr additive="base">
                                        <p:cTn id="19" dur="500" fill="hold"/>
                                        <p:tgtEl>
                                          <p:spTgt spid="61443">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4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443">
                                            <p:txEl>
                                              <p:pRg st="2" end="2"/>
                                            </p:txEl>
                                          </p:spTgt>
                                        </p:tgtEl>
                                        <p:attrNameLst>
                                          <p:attrName>style.visibility</p:attrName>
                                        </p:attrNameLst>
                                      </p:cBhvr>
                                      <p:to>
                                        <p:strVal val="visible"/>
                                      </p:to>
                                    </p:set>
                                    <p:anim calcmode="lin" valueType="num">
                                      <p:cBhvr additive="base">
                                        <p:cTn id="25" dur="500" fill="hold"/>
                                        <p:tgtEl>
                                          <p:spTgt spid="61443">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144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61443">
                                            <p:txEl>
                                              <p:pRg st="3" end="3"/>
                                            </p:txEl>
                                          </p:spTgt>
                                        </p:tgtEl>
                                        <p:attrNameLst>
                                          <p:attrName>style.visibility</p:attrName>
                                        </p:attrNameLst>
                                      </p:cBhvr>
                                      <p:to>
                                        <p:strVal val="visible"/>
                                      </p:to>
                                    </p:set>
                                    <p:anim calcmode="lin" valueType="num">
                                      <p:cBhvr additive="base">
                                        <p:cTn id="31" dur="500" fill="hold"/>
                                        <p:tgtEl>
                                          <p:spTgt spid="61443">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614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61443">
                                            <p:txEl>
                                              <p:pRg st="4" end="4"/>
                                            </p:txEl>
                                          </p:spTgt>
                                        </p:tgtEl>
                                        <p:attrNameLst>
                                          <p:attrName>style.visibility</p:attrName>
                                        </p:attrNameLst>
                                      </p:cBhvr>
                                      <p:to>
                                        <p:strVal val="visible"/>
                                      </p:to>
                                    </p:set>
                                    <p:anim calcmode="lin" valueType="num">
                                      <p:cBhvr additive="base">
                                        <p:cTn id="37" dur="500" fill="hold"/>
                                        <p:tgtEl>
                                          <p:spTgt spid="61443">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6144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61443">
                                            <p:txEl>
                                              <p:pRg st="5" end="5"/>
                                            </p:txEl>
                                          </p:spTgt>
                                        </p:tgtEl>
                                        <p:attrNameLst>
                                          <p:attrName>style.visibility</p:attrName>
                                        </p:attrNameLst>
                                      </p:cBhvr>
                                      <p:to>
                                        <p:strVal val="visible"/>
                                      </p:to>
                                    </p:set>
                                    <p:anim calcmode="lin" valueType="num">
                                      <p:cBhvr additive="base">
                                        <p:cTn id="43" dur="500" fill="hold"/>
                                        <p:tgtEl>
                                          <p:spTgt spid="61443">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6144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autoUpdateAnimBg="0"/>
      <p:bldP spid="61443" grpId="0" build="p" bldLvl="4"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547688" y="304800"/>
            <a:ext cx="8596312" cy="762000"/>
          </a:xfrm>
        </p:spPr>
        <p:txBody>
          <a:bodyPr>
            <a:normAutofit fontScale="90000"/>
          </a:bodyPr>
          <a:lstStyle/>
          <a:p>
            <a:pPr eaLnBrk="1" fontAlgn="auto" hangingPunct="1">
              <a:spcAft>
                <a:spcPts val="0"/>
              </a:spcAft>
              <a:defRPr/>
            </a:pPr>
            <a:r>
              <a:rPr lang="en-US" sz="5400" b="1">
                <a:solidFill>
                  <a:srgbClr val="00CC99"/>
                </a:solidFill>
              </a:rPr>
              <a:t>Closing the Interview</a:t>
            </a:r>
          </a:p>
        </p:txBody>
      </p:sp>
      <p:sp>
        <p:nvSpPr>
          <p:cNvPr id="58371" name="Rectangle 3"/>
          <p:cNvSpPr>
            <a:spLocks noGrp="1" noChangeArrowheads="1"/>
          </p:cNvSpPr>
          <p:nvPr>
            <p:ph type="body" sz="half" idx="2"/>
          </p:nvPr>
        </p:nvSpPr>
        <p:spPr>
          <a:xfrm>
            <a:off x="3886200" y="1600200"/>
            <a:ext cx="4800600" cy="4724400"/>
          </a:xfrm>
        </p:spPr>
        <p:txBody>
          <a:bodyPr>
            <a:normAutofit fontScale="92500" lnSpcReduction="20000"/>
          </a:bodyPr>
          <a:lstStyle/>
          <a:p>
            <a:pPr marL="320040" indent="-320040" eaLnBrk="1" fontAlgn="auto" hangingPunct="1">
              <a:lnSpc>
                <a:spcPct val="90000"/>
              </a:lnSpc>
              <a:spcAft>
                <a:spcPts val="0"/>
              </a:spcAft>
              <a:buFontTx/>
              <a:buBlip>
                <a:blip r:embed="rId2"/>
              </a:buBlip>
              <a:defRPr/>
            </a:pPr>
            <a:r>
              <a:rPr lang="en-US" b="1">
                <a:latin typeface="Arial" pitchFamily="34" charset="0"/>
              </a:rPr>
              <a:t>Thank the interviewer for their time.</a:t>
            </a:r>
          </a:p>
          <a:p>
            <a:pPr marL="320040" indent="-320040" eaLnBrk="1" fontAlgn="auto" hangingPunct="1">
              <a:lnSpc>
                <a:spcPct val="90000"/>
              </a:lnSpc>
              <a:spcAft>
                <a:spcPts val="0"/>
              </a:spcAft>
              <a:buFontTx/>
              <a:buBlip>
                <a:blip r:embed="rId2"/>
              </a:buBlip>
              <a:defRPr/>
            </a:pPr>
            <a:r>
              <a:rPr lang="en-US" b="1">
                <a:latin typeface="Arial" pitchFamily="34" charset="0"/>
              </a:rPr>
              <a:t>Ask what the next steps will be (such as a second interview)</a:t>
            </a:r>
          </a:p>
          <a:p>
            <a:pPr marL="320040" indent="-320040" eaLnBrk="1" fontAlgn="auto" hangingPunct="1">
              <a:lnSpc>
                <a:spcPct val="90000"/>
              </a:lnSpc>
              <a:spcAft>
                <a:spcPts val="0"/>
              </a:spcAft>
              <a:buFontTx/>
              <a:buBlip>
                <a:blip r:embed="rId2"/>
              </a:buBlip>
              <a:defRPr/>
            </a:pPr>
            <a:r>
              <a:rPr lang="en-US" b="1">
                <a:latin typeface="Arial" pitchFamily="34" charset="0"/>
              </a:rPr>
              <a:t>Ask when they plan to make a decision</a:t>
            </a:r>
          </a:p>
          <a:p>
            <a:pPr marL="320040" indent="-320040" eaLnBrk="1" fontAlgn="auto" hangingPunct="1">
              <a:lnSpc>
                <a:spcPct val="90000"/>
              </a:lnSpc>
              <a:spcAft>
                <a:spcPts val="0"/>
              </a:spcAft>
              <a:buFontTx/>
              <a:buBlip>
                <a:blip r:embed="rId2"/>
              </a:buBlip>
              <a:defRPr/>
            </a:pPr>
            <a:r>
              <a:rPr lang="en-US" b="1">
                <a:latin typeface="Arial" pitchFamily="34" charset="0"/>
              </a:rPr>
              <a:t>Tell them you are interested in the job (only if you are!)</a:t>
            </a:r>
          </a:p>
          <a:p>
            <a:pPr marL="320040" indent="-320040" eaLnBrk="1" fontAlgn="auto" hangingPunct="1">
              <a:lnSpc>
                <a:spcPct val="90000"/>
              </a:lnSpc>
              <a:spcAft>
                <a:spcPts val="0"/>
              </a:spcAft>
              <a:buFontTx/>
              <a:buBlip>
                <a:blip r:embed="rId2"/>
              </a:buBlip>
              <a:defRPr/>
            </a:pPr>
            <a:r>
              <a:rPr lang="en-US" b="1">
                <a:latin typeface="Arial" pitchFamily="34" charset="0"/>
              </a:rPr>
              <a:t>Ask for a business card(s) of the interviewer(s)</a:t>
            </a:r>
          </a:p>
          <a:p>
            <a:pPr marL="320040" indent="-320040" eaLnBrk="1" fontAlgn="auto" hangingPunct="1">
              <a:lnSpc>
                <a:spcPct val="90000"/>
              </a:lnSpc>
              <a:spcAft>
                <a:spcPts val="0"/>
              </a:spcAft>
              <a:buFontTx/>
              <a:buBlip>
                <a:blip r:embed="rId2"/>
              </a:buBlip>
              <a:defRPr/>
            </a:pPr>
            <a:r>
              <a:rPr lang="en-US" b="1">
                <a:latin typeface="Arial" pitchFamily="34" charset="0"/>
              </a:rPr>
              <a:t>Send a thank you note</a:t>
            </a:r>
          </a:p>
        </p:txBody>
      </p:sp>
      <p:sp>
        <p:nvSpPr>
          <p:cNvPr id="83970" name="Slide Number Placeholder 6"/>
          <p:cNvSpPr>
            <a:spLocks noGrp="1"/>
          </p:cNvSpPr>
          <p:nvPr>
            <p:ph type="sldNum" sz="quarter" idx="12"/>
          </p:nvPr>
        </p:nvSpPr>
        <p:spPr bwMode="auto">
          <a:noFill/>
          <a:ln>
            <a:miter lim="800000"/>
            <a:headEnd/>
            <a:tailEnd/>
          </a:ln>
        </p:spPr>
        <p:txBody>
          <a:bodyPr wrap="square" lIns="91440" tIns="45720" rIns="91440" bIns="45720" numCol="1" compatLnSpc="1">
            <a:prstTxWarp prst="textNoShape">
              <a:avLst/>
            </a:prstTxWarp>
          </a:bodyPr>
          <a:lstStyle/>
          <a:p>
            <a:fld id="{D3BB7661-0AD9-4DD3-8472-D946CDFB2CCB}" type="slidenum">
              <a:rPr lang="en-US" smtClean="0"/>
              <a:pPr/>
              <a:t>33</a:t>
            </a:fld>
            <a:endParaRPr lang="en-US" smtClean="0"/>
          </a:p>
        </p:txBody>
      </p:sp>
      <p:sp>
        <p:nvSpPr>
          <p:cNvPr id="58373" name="Rectangle 5"/>
          <p:cNvSpPr>
            <a:spLocks noChangeArrowheads="1"/>
          </p:cNvSpPr>
          <p:nvPr/>
        </p:nvSpPr>
        <p:spPr bwMode="auto">
          <a:xfrm>
            <a:off x="228600" y="6248400"/>
            <a:ext cx="3930650" cy="336550"/>
          </a:xfrm>
          <a:prstGeom prst="rect">
            <a:avLst/>
          </a:prstGeom>
          <a:noFill/>
          <a:ln w="9525">
            <a:noFill/>
            <a:miter lim="800000"/>
            <a:headEnd/>
            <a:tailEnd/>
          </a:ln>
        </p:spPr>
        <p:txBody>
          <a:bodyPr wrap="none">
            <a:spAutoFit/>
          </a:bodyPr>
          <a:lstStyle/>
          <a:p>
            <a:pPr>
              <a:spcBef>
                <a:spcPct val="50000"/>
              </a:spcBef>
            </a:pPr>
            <a:r>
              <a:rPr lang="en-US" sz="1600" i="1">
                <a:solidFill>
                  <a:schemeClr val="bg1"/>
                </a:solidFill>
              </a:rPr>
              <a:t>Designed and Developed by SE Works 2003</a:t>
            </a:r>
            <a:r>
              <a:rPr lang="en-US" sz="1600" i="1">
                <a:solidFill>
                  <a:schemeClr val="bg1"/>
                </a:solidFill>
                <a:cs typeface="Microsoft Sans Serif" pitchFamily="34" charset="0"/>
              </a:rPr>
              <a:t>©</a:t>
            </a:r>
          </a:p>
        </p:txBody>
      </p:sp>
      <p:pic>
        <p:nvPicPr>
          <p:cNvPr id="58378" name="Picture 10" descr="D:\creatures\stars\star_tip_sc.gif"/>
          <p:cNvPicPr>
            <a:picLocks noChangeAspect="1" noChangeArrowheads="1"/>
          </p:cNvPicPr>
          <p:nvPr/>
        </p:nvPicPr>
        <p:blipFill>
          <a:blip r:embed="rId3" cstate="print"/>
          <a:srcRect/>
          <a:stretch>
            <a:fillRect/>
          </a:stretch>
        </p:blipFill>
        <p:spPr bwMode="auto">
          <a:xfrm>
            <a:off x="457200" y="1905000"/>
            <a:ext cx="2971800" cy="2971800"/>
          </a:xfrm>
          <a:prstGeom prst="rect">
            <a:avLst/>
          </a:prstGeom>
          <a:noFill/>
          <a:ln w="9525">
            <a:noFill/>
            <a:miter lim="800000"/>
            <a:headEnd/>
            <a:tailEnd/>
          </a:ln>
        </p:spPr>
      </p:pic>
      <p:sp>
        <p:nvSpPr>
          <p:cNvPr id="58380" name="WordArt 12"/>
          <p:cNvSpPr>
            <a:spLocks noChangeArrowheads="1" noChangeShapeType="1" noTextEdit="1"/>
          </p:cNvSpPr>
          <p:nvPr/>
        </p:nvSpPr>
        <p:spPr bwMode="auto">
          <a:xfrm>
            <a:off x="457200" y="4876800"/>
            <a:ext cx="3124200" cy="685800"/>
          </a:xfrm>
          <a:prstGeom prst="rect">
            <a:avLst/>
          </a:prstGeom>
        </p:spPr>
        <p:txBody>
          <a:bodyPr wrap="none" fromWordArt="1">
            <a:prstTxWarp prst="textInflateBottom">
              <a:avLst>
                <a:gd name="adj" fmla="val 68083"/>
              </a:avLst>
            </a:prstTxWarp>
          </a:bodyPr>
          <a:lstStyle/>
          <a:p>
            <a:pPr algn="ctr"/>
            <a:r>
              <a:rPr lang="en-US" sz="3600" kern="10" spc="-360">
                <a:ln w="12700">
                  <a:solidFill>
                    <a:srgbClr val="000099"/>
                  </a:solidFill>
                  <a:round/>
                  <a:headEnd type="none" w="sm" len="sm"/>
                  <a:tailEnd type="none" w="sm" len="sm"/>
                </a:ln>
                <a:solidFill>
                  <a:srgbClr val="33CCFF"/>
                </a:solidFill>
                <a:effectLst>
                  <a:outerShdw dist="125724" dir="18900000" algn="ctr" rotWithShape="0">
                    <a:srgbClr val="000099"/>
                  </a:outerShdw>
                </a:effectLst>
                <a:latin typeface="Impact"/>
              </a:rPr>
              <a:t>Be The STAR!</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8370"/>
                                        </p:tgtEl>
                                        <p:attrNameLst>
                                          <p:attrName>style.visibility</p:attrName>
                                        </p:attrNameLst>
                                      </p:cBhvr>
                                      <p:to>
                                        <p:strVal val="visible"/>
                                      </p:to>
                                    </p:set>
                                    <p:animEffect transition="in" filter="blinds(horizontal)">
                                      <p:cBhvr>
                                        <p:cTn id="7" dur="500"/>
                                        <p:tgtEl>
                                          <p:spTgt spid="5837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58371">
                                            <p:txEl>
                                              <p:pRg st="0" end="0"/>
                                            </p:txEl>
                                          </p:spTgt>
                                        </p:tgtEl>
                                        <p:attrNameLst>
                                          <p:attrName>style.visibility</p:attrName>
                                        </p:attrNameLst>
                                      </p:cBhvr>
                                      <p:to>
                                        <p:strVal val="visible"/>
                                      </p:to>
                                    </p:set>
                                    <p:anim calcmode="lin" valueType="num">
                                      <p:cBhvr additive="base">
                                        <p:cTn id="12" dur="500" fill="hold"/>
                                        <p:tgtEl>
                                          <p:spTgt spid="58371">
                                            <p:txEl>
                                              <p:pRg st="0" end="0"/>
                                            </p:txEl>
                                          </p:spTgt>
                                        </p:tgtEl>
                                        <p:attrNameLst>
                                          <p:attrName>ppt_x</p:attrName>
                                        </p:attrNameLst>
                                      </p:cBhvr>
                                      <p:tavLst>
                                        <p:tav tm="0">
                                          <p:val>
                                            <p:strVal val="1+#ppt_w/2"/>
                                          </p:val>
                                        </p:tav>
                                        <p:tav tm="100000">
                                          <p:val>
                                            <p:strVal val="#ppt_x"/>
                                          </p:val>
                                        </p:tav>
                                      </p:tavLst>
                                    </p:anim>
                                    <p:anim calcmode="lin" valueType="num">
                                      <p:cBhvr additive="base">
                                        <p:cTn id="13" dur="500" fill="hold"/>
                                        <p:tgtEl>
                                          <p:spTgt spid="5837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2" fill="hold" grpId="0" nodeType="clickEffect">
                                  <p:stCondLst>
                                    <p:cond delay="0"/>
                                  </p:stCondLst>
                                  <p:childTnLst>
                                    <p:set>
                                      <p:cBhvr>
                                        <p:cTn id="17" dur="1" fill="hold">
                                          <p:stCondLst>
                                            <p:cond delay="0"/>
                                          </p:stCondLst>
                                        </p:cTn>
                                        <p:tgtEl>
                                          <p:spTgt spid="58371">
                                            <p:txEl>
                                              <p:pRg st="1" end="1"/>
                                            </p:txEl>
                                          </p:spTgt>
                                        </p:tgtEl>
                                        <p:attrNameLst>
                                          <p:attrName>style.visibility</p:attrName>
                                        </p:attrNameLst>
                                      </p:cBhvr>
                                      <p:to>
                                        <p:strVal val="visible"/>
                                      </p:to>
                                    </p:set>
                                    <p:anim calcmode="lin" valueType="num">
                                      <p:cBhvr additive="base">
                                        <p:cTn id="18" dur="500" fill="hold"/>
                                        <p:tgtEl>
                                          <p:spTgt spid="58371">
                                            <p:txEl>
                                              <p:pRg st="1" end="1"/>
                                            </p:txEl>
                                          </p:spTgt>
                                        </p:tgtEl>
                                        <p:attrNameLst>
                                          <p:attrName>ppt_x</p:attrName>
                                        </p:attrNameLst>
                                      </p:cBhvr>
                                      <p:tavLst>
                                        <p:tav tm="0">
                                          <p:val>
                                            <p:strVal val="1+#ppt_w/2"/>
                                          </p:val>
                                        </p:tav>
                                        <p:tav tm="100000">
                                          <p:val>
                                            <p:strVal val="#ppt_x"/>
                                          </p:val>
                                        </p:tav>
                                      </p:tavLst>
                                    </p:anim>
                                    <p:anim calcmode="lin" valueType="num">
                                      <p:cBhvr additive="base">
                                        <p:cTn id="19" dur="500" fill="hold"/>
                                        <p:tgtEl>
                                          <p:spTgt spid="5837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58371">
                                            <p:txEl>
                                              <p:pRg st="2" end="2"/>
                                            </p:txEl>
                                          </p:spTgt>
                                        </p:tgtEl>
                                        <p:attrNameLst>
                                          <p:attrName>style.visibility</p:attrName>
                                        </p:attrNameLst>
                                      </p:cBhvr>
                                      <p:to>
                                        <p:strVal val="visible"/>
                                      </p:to>
                                    </p:set>
                                    <p:anim calcmode="lin" valueType="num">
                                      <p:cBhvr additive="base">
                                        <p:cTn id="24" dur="500" fill="hold"/>
                                        <p:tgtEl>
                                          <p:spTgt spid="58371">
                                            <p:txEl>
                                              <p:pRg st="2" end="2"/>
                                            </p:txEl>
                                          </p:spTgt>
                                        </p:tgtEl>
                                        <p:attrNameLst>
                                          <p:attrName>ppt_x</p:attrName>
                                        </p:attrNameLst>
                                      </p:cBhvr>
                                      <p:tavLst>
                                        <p:tav tm="0">
                                          <p:val>
                                            <p:strVal val="1+#ppt_w/2"/>
                                          </p:val>
                                        </p:tav>
                                        <p:tav tm="100000">
                                          <p:val>
                                            <p:strVal val="#ppt_x"/>
                                          </p:val>
                                        </p:tav>
                                      </p:tavLst>
                                    </p:anim>
                                    <p:anim calcmode="lin" valueType="num">
                                      <p:cBhvr additive="base">
                                        <p:cTn id="25" dur="500" fill="hold"/>
                                        <p:tgtEl>
                                          <p:spTgt spid="583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2" fill="hold" grpId="0" nodeType="clickEffect">
                                  <p:stCondLst>
                                    <p:cond delay="0"/>
                                  </p:stCondLst>
                                  <p:childTnLst>
                                    <p:set>
                                      <p:cBhvr>
                                        <p:cTn id="29" dur="1" fill="hold">
                                          <p:stCondLst>
                                            <p:cond delay="0"/>
                                          </p:stCondLst>
                                        </p:cTn>
                                        <p:tgtEl>
                                          <p:spTgt spid="58371">
                                            <p:txEl>
                                              <p:pRg st="3" end="3"/>
                                            </p:txEl>
                                          </p:spTgt>
                                        </p:tgtEl>
                                        <p:attrNameLst>
                                          <p:attrName>style.visibility</p:attrName>
                                        </p:attrNameLst>
                                      </p:cBhvr>
                                      <p:to>
                                        <p:strVal val="visible"/>
                                      </p:to>
                                    </p:set>
                                    <p:anim calcmode="lin" valueType="num">
                                      <p:cBhvr additive="base">
                                        <p:cTn id="30" dur="500" fill="hold"/>
                                        <p:tgtEl>
                                          <p:spTgt spid="58371">
                                            <p:txEl>
                                              <p:pRg st="3" end="3"/>
                                            </p:txEl>
                                          </p:spTgt>
                                        </p:tgtEl>
                                        <p:attrNameLst>
                                          <p:attrName>ppt_x</p:attrName>
                                        </p:attrNameLst>
                                      </p:cBhvr>
                                      <p:tavLst>
                                        <p:tav tm="0">
                                          <p:val>
                                            <p:strVal val="1+#ppt_w/2"/>
                                          </p:val>
                                        </p:tav>
                                        <p:tav tm="100000">
                                          <p:val>
                                            <p:strVal val="#ppt_x"/>
                                          </p:val>
                                        </p:tav>
                                      </p:tavLst>
                                    </p:anim>
                                    <p:anim calcmode="lin" valueType="num">
                                      <p:cBhvr additive="base">
                                        <p:cTn id="31" dur="500" fill="hold"/>
                                        <p:tgtEl>
                                          <p:spTgt spid="58371">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2" fill="hold" grpId="0" nodeType="clickEffect">
                                  <p:stCondLst>
                                    <p:cond delay="0"/>
                                  </p:stCondLst>
                                  <p:childTnLst>
                                    <p:set>
                                      <p:cBhvr>
                                        <p:cTn id="35" dur="1" fill="hold">
                                          <p:stCondLst>
                                            <p:cond delay="0"/>
                                          </p:stCondLst>
                                        </p:cTn>
                                        <p:tgtEl>
                                          <p:spTgt spid="58371">
                                            <p:txEl>
                                              <p:pRg st="4" end="4"/>
                                            </p:txEl>
                                          </p:spTgt>
                                        </p:tgtEl>
                                        <p:attrNameLst>
                                          <p:attrName>style.visibility</p:attrName>
                                        </p:attrNameLst>
                                      </p:cBhvr>
                                      <p:to>
                                        <p:strVal val="visible"/>
                                      </p:to>
                                    </p:set>
                                    <p:anim calcmode="lin" valueType="num">
                                      <p:cBhvr additive="base">
                                        <p:cTn id="36" dur="500" fill="hold"/>
                                        <p:tgtEl>
                                          <p:spTgt spid="58371">
                                            <p:txEl>
                                              <p:pRg st="4" end="4"/>
                                            </p:txEl>
                                          </p:spTgt>
                                        </p:tgtEl>
                                        <p:attrNameLst>
                                          <p:attrName>ppt_x</p:attrName>
                                        </p:attrNameLst>
                                      </p:cBhvr>
                                      <p:tavLst>
                                        <p:tav tm="0">
                                          <p:val>
                                            <p:strVal val="1+#ppt_w/2"/>
                                          </p:val>
                                        </p:tav>
                                        <p:tav tm="100000">
                                          <p:val>
                                            <p:strVal val="#ppt_x"/>
                                          </p:val>
                                        </p:tav>
                                      </p:tavLst>
                                    </p:anim>
                                    <p:anim calcmode="lin" valueType="num">
                                      <p:cBhvr additive="base">
                                        <p:cTn id="37" dur="500" fill="hold"/>
                                        <p:tgtEl>
                                          <p:spTgt spid="58371">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8" fill="hold" nodeType="clickPar">
                      <p:stCondLst>
                        <p:cond delay="indefinite"/>
                      </p:stCondLst>
                      <p:childTnLst>
                        <p:par>
                          <p:cTn id="39" fill="hold" nodeType="withGroup">
                            <p:stCondLst>
                              <p:cond delay="0"/>
                            </p:stCondLst>
                            <p:childTnLst>
                              <p:par>
                                <p:cTn id="40" presetID="2" presetClass="entr" presetSubtype="2" fill="hold" grpId="0" nodeType="clickEffect">
                                  <p:stCondLst>
                                    <p:cond delay="0"/>
                                  </p:stCondLst>
                                  <p:childTnLst>
                                    <p:set>
                                      <p:cBhvr>
                                        <p:cTn id="41" dur="1" fill="hold">
                                          <p:stCondLst>
                                            <p:cond delay="0"/>
                                          </p:stCondLst>
                                        </p:cTn>
                                        <p:tgtEl>
                                          <p:spTgt spid="58371">
                                            <p:txEl>
                                              <p:pRg st="5" end="5"/>
                                            </p:txEl>
                                          </p:spTgt>
                                        </p:tgtEl>
                                        <p:attrNameLst>
                                          <p:attrName>style.visibility</p:attrName>
                                        </p:attrNameLst>
                                      </p:cBhvr>
                                      <p:to>
                                        <p:strVal val="visible"/>
                                      </p:to>
                                    </p:set>
                                    <p:anim calcmode="lin" valueType="num">
                                      <p:cBhvr additive="base">
                                        <p:cTn id="42" dur="500" fill="hold"/>
                                        <p:tgtEl>
                                          <p:spTgt spid="58371">
                                            <p:txEl>
                                              <p:pRg st="5" end="5"/>
                                            </p:txEl>
                                          </p:spTgt>
                                        </p:tgtEl>
                                        <p:attrNameLst>
                                          <p:attrName>ppt_x</p:attrName>
                                        </p:attrNameLst>
                                      </p:cBhvr>
                                      <p:tavLst>
                                        <p:tav tm="0">
                                          <p:val>
                                            <p:strVal val="1+#ppt_w/2"/>
                                          </p:val>
                                        </p:tav>
                                        <p:tav tm="100000">
                                          <p:val>
                                            <p:strVal val="#ppt_x"/>
                                          </p:val>
                                        </p:tav>
                                      </p:tavLst>
                                    </p:anim>
                                    <p:anim calcmode="lin" valueType="num">
                                      <p:cBhvr additive="base">
                                        <p:cTn id="43" dur="500" fill="hold"/>
                                        <p:tgtEl>
                                          <p:spTgt spid="58371">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12" presetClass="entr" presetSubtype="8" fill="hold" nodeType="clickEffect">
                                  <p:stCondLst>
                                    <p:cond delay="0"/>
                                  </p:stCondLst>
                                  <p:childTnLst>
                                    <p:set>
                                      <p:cBhvr>
                                        <p:cTn id="47" dur="1" fill="hold">
                                          <p:stCondLst>
                                            <p:cond delay="0"/>
                                          </p:stCondLst>
                                        </p:cTn>
                                        <p:tgtEl>
                                          <p:spTgt spid="58378"/>
                                        </p:tgtEl>
                                        <p:attrNameLst>
                                          <p:attrName>style.visibility</p:attrName>
                                        </p:attrNameLst>
                                      </p:cBhvr>
                                      <p:to>
                                        <p:strVal val="visible"/>
                                      </p:to>
                                    </p:set>
                                    <p:anim calcmode="lin" valueType="num">
                                      <p:cBhvr additive="base">
                                        <p:cTn id="48" dur="500"/>
                                        <p:tgtEl>
                                          <p:spTgt spid="58378"/>
                                        </p:tgtEl>
                                        <p:attrNameLst>
                                          <p:attrName>ppt_x</p:attrName>
                                        </p:attrNameLst>
                                      </p:cBhvr>
                                      <p:tavLst>
                                        <p:tav tm="0">
                                          <p:val>
                                            <p:strVal val="#ppt_x-#ppt_w*1.125000"/>
                                          </p:val>
                                        </p:tav>
                                        <p:tav tm="100000">
                                          <p:val>
                                            <p:strVal val="#ppt_x"/>
                                          </p:val>
                                        </p:tav>
                                      </p:tavLst>
                                    </p:anim>
                                    <p:animEffect transition="in" filter="wipe(right)">
                                      <p:cBhvr>
                                        <p:cTn id="49" dur="500"/>
                                        <p:tgtEl>
                                          <p:spTgt spid="58378"/>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2" presetClass="entr" presetSubtype="4" fill="hold" grpId="0" nodeType="clickEffect">
                                  <p:stCondLst>
                                    <p:cond delay="0"/>
                                  </p:stCondLst>
                                  <p:childTnLst>
                                    <p:set>
                                      <p:cBhvr>
                                        <p:cTn id="53" dur="1" fill="hold">
                                          <p:stCondLst>
                                            <p:cond delay="0"/>
                                          </p:stCondLst>
                                        </p:cTn>
                                        <p:tgtEl>
                                          <p:spTgt spid="58380"/>
                                        </p:tgtEl>
                                        <p:attrNameLst>
                                          <p:attrName>style.visibility</p:attrName>
                                        </p:attrNameLst>
                                      </p:cBhvr>
                                      <p:to>
                                        <p:strVal val="visible"/>
                                      </p:to>
                                    </p:set>
                                    <p:anim calcmode="lin" valueType="num">
                                      <p:cBhvr additive="base">
                                        <p:cTn id="54" dur="500"/>
                                        <p:tgtEl>
                                          <p:spTgt spid="58380"/>
                                        </p:tgtEl>
                                        <p:attrNameLst>
                                          <p:attrName>ppt_y</p:attrName>
                                        </p:attrNameLst>
                                      </p:cBhvr>
                                      <p:tavLst>
                                        <p:tav tm="0">
                                          <p:val>
                                            <p:strVal val="#ppt_y+#ppt_h*1.125000"/>
                                          </p:val>
                                        </p:tav>
                                        <p:tav tm="100000">
                                          <p:val>
                                            <p:strVal val="#ppt_y"/>
                                          </p:val>
                                        </p:tav>
                                      </p:tavLst>
                                    </p:anim>
                                    <p:animEffect transition="in" filter="wipe(up)">
                                      <p:cBhvr>
                                        <p:cTn id="55" dur="500"/>
                                        <p:tgtEl>
                                          <p:spTgt spid="58380"/>
                                        </p:tgtEl>
                                      </p:cBhvr>
                                    </p:animEffect>
                                  </p:childTnLst>
                                </p:cTn>
                              </p:par>
                            </p:childTnLst>
                          </p:cTn>
                        </p:par>
                        <p:par>
                          <p:cTn id="56" fill="hold" nodeType="afterGroup">
                            <p:stCondLst>
                              <p:cond delay="500"/>
                            </p:stCondLst>
                            <p:childTnLst>
                              <p:par>
                                <p:cTn id="57" presetID="2" presetClass="entr" presetSubtype="4" fill="hold" grpId="0" nodeType="afterEffect">
                                  <p:stCondLst>
                                    <p:cond delay="0"/>
                                  </p:stCondLst>
                                  <p:childTnLst>
                                    <p:set>
                                      <p:cBhvr>
                                        <p:cTn id="58" dur="1" fill="hold">
                                          <p:stCondLst>
                                            <p:cond delay="0"/>
                                          </p:stCondLst>
                                        </p:cTn>
                                        <p:tgtEl>
                                          <p:spTgt spid="58373"/>
                                        </p:tgtEl>
                                        <p:attrNameLst>
                                          <p:attrName>style.visibility</p:attrName>
                                        </p:attrNameLst>
                                      </p:cBhvr>
                                      <p:to>
                                        <p:strVal val="visible"/>
                                      </p:to>
                                    </p:set>
                                    <p:anim calcmode="lin" valueType="num">
                                      <p:cBhvr additive="base">
                                        <p:cTn id="59" dur="500" fill="hold"/>
                                        <p:tgtEl>
                                          <p:spTgt spid="58373"/>
                                        </p:tgtEl>
                                        <p:attrNameLst>
                                          <p:attrName>ppt_x</p:attrName>
                                        </p:attrNameLst>
                                      </p:cBhvr>
                                      <p:tavLst>
                                        <p:tav tm="0">
                                          <p:val>
                                            <p:strVal val="#ppt_x"/>
                                          </p:val>
                                        </p:tav>
                                        <p:tav tm="100000">
                                          <p:val>
                                            <p:strVal val="#ppt_x"/>
                                          </p:val>
                                        </p:tav>
                                      </p:tavLst>
                                    </p:anim>
                                    <p:anim calcmode="lin" valueType="num">
                                      <p:cBhvr additive="base">
                                        <p:cTn id="60" dur="500" fill="hold"/>
                                        <p:tgtEl>
                                          <p:spTgt spid="583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0" grpId="0" autoUpdateAnimBg="0"/>
      <p:bldP spid="58371" grpId="0" build="p" bldLvl="4" autoUpdateAnimBg="0"/>
      <p:bldP spid="58373" grpId="0" autoUpdateAnimBg="0"/>
      <p:bldP spid="5838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539750" y="4495800"/>
            <a:ext cx="8604250" cy="1470025"/>
          </a:xfrm>
        </p:spPr>
        <p:txBody>
          <a:bodyPr>
            <a:normAutofit/>
          </a:bodyPr>
          <a:lstStyle/>
          <a:p>
            <a:pPr eaLnBrk="1" fontAlgn="auto" hangingPunct="1">
              <a:spcAft>
                <a:spcPts val="0"/>
              </a:spcAft>
              <a:defRPr/>
            </a:pPr>
            <a:r>
              <a:rPr lang="en-US" dirty="0" smtClean="0"/>
              <a:t>Interview </a:t>
            </a:r>
            <a:r>
              <a:rPr lang="en-US" dirty="0" smtClean="0"/>
              <a:t>Skills- Review </a:t>
            </a:r>
            <a:endParaRPr lang="en-US" dirty="0" smtClean="0"/>
          </a:p>
        </p:txBody>
      </p:sp>
      <p:sp>
        <p:nvSpPr>
          <p:cNvPr id="84995" name="Rectangle 3"/>
          <p:cNvSpPr>
            <a:spLocks noGrp="1" noChangeArrowheads="1"/>
          </p:cNvSpPr>
          <p:nvPr>
            <p:ph type="subTitle" idx="1"/>
          </p:nvPr>
        </p:nvSpPr>
        <p:spPr>
          <a:xfrm>
            <a:off x="684213" y="3284538"/>
            <a:ext cx="7335837" cy="762000"/>
          </a:xfrm>
        </p:spPr>
        <p:txBody>
          <a:bodyPr/>
          <a:lstStyle/>
          <a:p>
            <a:pPr eaLnBrk="1" hangingPunct="1"/>
            <a:endParaRPr lang="en-US" smtClean="0"/>
          </a:p>
        </p:txBody>
      </p:sp>
    </p:spTree>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a:xfrm>
            <a:off x="612775" y="228600"/>
            <a:ext cx="8153400" cy="990600"/>
          </a:xfrm>
        </p:spPr>
        <p:txBody>
          <a:bodyPr/>
          <a:lstStyle/>
          <a:p>
            <a:pPr eaLnBrk="1" hangingPunct="1"/>
            <a:r>
              <a:rPr lang="en-US" sz="2800" b="1" smtClean="0"/>
              <a:t>A Job Interview Is…</a:t>
            </a:r>
          </a:p>
        </p:txBody>
      </p:sp>
      <p:sp>
        <p:nvSpPr>
          <p:cNvPr id="86019" name="Rectangle 3"/>
          <p:cNvSpPr>
            <a:spLocks noGrp="1" noChangeArrowheads="1"/>
          </p:cNvSpPr>
          <p:nvPr>
            <p:ph sz="quarter" idx="1"/>
          </p:nvPr>
        </p:nvSpPr>
        <p:spPr>
          <a:xfrm>
            <a:off x="539750" y="1268413"/>
            <a:ext cx="8075613" cy="4065587"/>
          </a:xfrm>
        </p:spPr>
        <p:txBody>
          <a:bodyPr/>
          <a:lstStyle/>
          <a:p>
            <a:pPr eaLnBrk="1" hangingPunct="1">
              <a:lnSpc>
                <a:spcPct val="160000"/>
              </a:lnSpc>
            </a:pPr>
            <a:r>
              <a:rPr lang="en-US" sz="2800" smtClean="0"/>
              <a:t>An opportunity to meet face to face</a:t>
            </a:r>
          </a:p>
          <a:p>
            <a:pPr eaLnBrk="1" hangingPunct="1">
              <a:lnSpc>
                <a:spcPct val="160000"/>
              </a:lnSpc>
            </a:pPr>
            <a:r>
              <a:rPr lang="en-US" sz="2800" smtClean="0"/>
              <a:t>To discuss your qualifications</a:t>
            </a:r>
          </a:p>
          <a:p>
            <a:pPr eaLnBrk="1" hangingPunct="1">
              <a:lnSpc>
                <a:spcPct val="160000"/>
              </a:lnSpc>
            </a:pPr>
            <a:r>
              <a:rPr lang="en-US" sz="2800" smtClean="0"/>
              <a:t>To assess your ability and skills</a:t>
            </a:r>
          </a:p>
          <a:p>
            <a:pPr eaLnBrk="1" hangingPunct="1">
              <a:lnSpc>
                <a:spcPct val="160000"/>
              </a:lnSpc>
            </a:pPr>
            <a:r>
              <a:rPr lang="en-US" sz="2800" smtClean="0"/>
              <a:t>To demonstrate your skills and personality</a:t>
            </a:r>
          </a:p>
          <a:p>
            <a:pPr eaLnBrk="1" hangingPunct="1">
              <a:lnSpc>
                <a:spcPct val="160000"/>
              </a:lnSpc>
            </a:pPr>
            <a:r>
              <a:rPr lang="en-US" sz="2800" smtClean="0"/>
              <a:t>To sell yourself</a:t>
            </a:r>
          </a:p>
        </p:txBody>
      </p:sp>
      <p:sp>
        <p:nvSpPr>
          <p:cNvPr id="86020" name="Text Box 6"/>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323850" y="260350"/>
            <a:ext cx="8553450" cy="633413"/>
          </a:xfrm>
        </p:spPr>
        <p:txBody>
          <a:bodyPr/>
          <a:lstStyle/>
          <a:p>
            <a:pPr eaLnBrk="1" hangingPunct="1"/>
            <a:r>
              <a:rPr lang="en-US" sz="2800" b="1" smtClean="0"/>
              <a:t>The Keys to a Successful Interview</a:t>
            </a:r>
          </a:p>
        </p:txBody>
      </p:sp>
      <p:sp>
        <p:nvSpPr>
          <p:cNvPr id="87043" name="Rectangle 3"/>
          <p:cNvSpPr>
            <a:spLocks noGrp="1" noChangeArrowheads="1"/>
          </p:cNvSpPr>
          <p:nvPr>
            <p:ph sz="quarter" idx="1"/>
          </p:nvPr>
        </p:nvSpPr>
        <p:spPr>
          <a:xfrm>
            <a:off x="539750" y="1628775"/>
            <a:ext cx="8075613" cy="4165600"/>
          </a:xfrm>
        </p:spPr>
        <p:txBody>
          <a:bodyPr>
            <a:normAutofit lnSpcReduction="10000"/>
          </a:bodyPr>
          <a:lstStyle/>
          <a:p>
            <a:pPr eaLnBrk="1" hangingPunct="1">
              <a:lnSpc>
                <a:spcPct val="110000"/>
              </a:lnSpc>
            </a:pPr>
            <a:r>
              <a:rPr lang="en-US" sz="2800" smtClean="0"/>
              <a:t>Convey a positive attitude</a:t>
            </a:r>
          </a:p>
          <a:p>
            <a:pPr lvl="1" eaLnBrk="1" hangingPunct="1">
              <a:lnSpc>
                <a:spcPct val="110000"/>
              </a:lnSpc>
            </a:pPr>
            <a:r>
              <a:rPr lang="en-US" sz="2000" smtClean="0"/>
              <a:t>Show enthusiasm</a:t>
            </a:r>
          </a:p>
          <a:p>
            <a:pPr eaLnBrk="1" hangingPunct="1">
              <a:lnSpc>
                <a:spcPct val="110000"/>
              </a:lnSpc>
            </a:pPr>
            <a:r>
              <a:rPr lang="en-US" sz="2800" smtClean="0"/>
              <a:t>Beware of non-verbal communication</a:t>
            </a:r>
          </a:p>
          <a:p>
            <a:pPr lvl="1" eaLnBrk="1" hangingPunct="1">
              <a:lnSpc>
                <a:spcPct val="110000"/>
              </a:lnSpc>
            </a:pPr>
            <a:r>
              <a:rPr lang="en-US" sz="2000" smtClean="0"/>
              <a:t>Keep eye contact with interviewer  </a:t>
            </a:r>
          </a:p>
          <a:p>
            <a:pPr eaLnBrk="1" hangingPunct="1">
              <a:lnSpc>
                <a:spcPct val="110000"/>
              </a:lnSpc>
            </a:pPr>
            <a:r>
              <a:rPr lang="en-US" sz="2800" smtClean="0"/>
              <a:t>Pay attention to physical appearance</a:t>
            </a:r>
          </a:p>
          <a:p>
            <a:pPr eaLnBrk="1" hangingPunct="1">
              <a:lnSpc>
                <a:spcPct val="110000"/>
              </a:lnSpc>
            </a:pPr>
            <a:r>
              <a:rPr lang="en-US" sz="2800" smtClean="0"/>
              <a:t>Be knowledgeable of the company</a:t>
            </a:r>
          </a:p>
          <a:p>
            <a:pPr eaLnBrk="1" hangingPunct="1">
              <a:lnSpc>
                <a:spcPct val="110000"/>
              </a:lnSpc>
            </a:pPr>
            <a:r>
              <a:rPr lang="en-US" sz="2800" smtClean="0"/>
              <a:t>Don’t talk yourself out of a job</a:t>
            </a:r>
          </a:p>
          <a:p>
            <a:pPr eaLnBrk="1" hangingPunct="1">
              <a:lnSpc>
                <a:spcPct val="110000"/>
              </a:lnSpc>
            </a:pPr>
            <a:r>
              <a:rPr lang="en-US" sz="2800" smtClean="0"/>
              <a:t>Don’t keep the interviewer waiting</a:t>
            </a:r>
          </a:p>
        </p:txBody>
      </p:sp>
      <p:sp>
        <p:nvSpPr>
          <p:cNvPr id="87044"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3"/>
          <p:cNvSpPr>
            <a:spLocks noGrp="1" noChangeArrowheads="1"/>
          </p:cNvSpPr>
          <p:nvPr>
            <p:ph type="title"/>
          </p:nvPr>
        </p:nvSpPr>
        <p:spPr>
          <a:xfrm>
            <a:off x="323850" y="260350"/>
            <a:ext cx="8553450" cy="633413"/>
          </a:xfrm>
        </p:spPr>
        <p:txBody>
          <a:bodyPr/>
          <a:lstStyle/>
          <a:p>
            <a:pPr eaLnBrk="1" hangingPunct="1"/>
            <a:r>
              <a:rPr lang="en-US" sz="2800" b="1" smtClean="0"/>
              <a:t>The Keys to a Successful Interview</a:t>
            </a:r>
          </a:p>
        </p:txBody>
      </p:sp>
      <p:sp>
        <p:nvSpPr>
          <p:cNvPr id="88066" name="Rectangle 2"/>
          <p:cNvSpPr>
            <a:spLocks noGrp="1" noChangeArrowheads="1"/>
          </p:cNvSpPr>
          <p:nvPr>
            <p:ph sz="quarter" idx="1"/>
          </p:nvPr>
        </p:nvSpPr>
        <p:spPr>
          <a:xfrm>
            <a:off x="468313" y="1700213"/>
            <a:ext cx="8281987" cy="4537075"/>
          </a:xfrm>
        </p:spPr>
        <p:txBody>
          <a:bodyPr/>
          <a:lstStyle/>
          <a:p>
            <a:pPr eaLnBrk="1" hangingPunct="1"/>
            <a:r>
              <a:rPr lang="en-US" sz="2800" smtClean="0"/>
              <a:t>Be Prepared:</a:t>
            </a:r>
          </a:p>
          <a:p>
            <a:pPr lvl="1" eaLnBrk="1" hangingPunct="1"/>
            <a:r>
              <a:rPr lang="en-US" sz="2000" smtClean="0"/>
              <a:t>Have extra resumes on hand.</a:t>
            </a:r>
          </a:p>
          <a:p>
            <a:pPr lvl="1" eaLnBrk="1" hangingPunct="1"/>
            <a:r>
              <a:rPr lang="en-US" sz="2000" smtClean="0"/>
              <a:t>Have references on hand if not attached to resume.</a:t>
            </a:r>
          </a:p>
          <a:p>
            <a:pPr lvl="1" eaLnBrk="1" hangingPunct="1"/>
            <a:r>
              <a:rPr lang="en-US" sz="2000" smtClean="0"/>
              <a:t>Conduct background research on organization.</a:t>
            </a:r>
          </a:p>
          <a:p>
            <a:pPr lvl="1" eaLnBrk="1" hangingPunct="1"/>
            <a:endParaRPr lang="en-US" sz="1400" smtClean="0"/>
          </a:p>
          <a:p>
            <a:pPr eaLnBrk="1" hangingPunct="1"/>
            <a:r>
              <a:rPr lang="en-US" sz="2800" smtClean="0"/>
              <a:t>Remain calm when faced with periods of silence</a:t>
            </a:r>
          </a:p>
          <a:p>
            <a:pPr lvl="1" eaLnBrk="1" hangingPunct="1"/>
            <a:r>
              <a:rPr lang="en-US" sz="2000" smtClean="0"/>
              <a:t>Silence is not always bad but don’t wait to long.</a:t>
            </a:r>
          </a:p>
          <a:p>
            <a:pPr lvl="1" eaLnBrk="1" hangingPunct="1"/>
            <a:endParaRPr lang="en-US" sz="1400" smtClean="0"/>
          </a:p>
          <a:p>
            <a:pPr eaLnBrk="1" hangingPunct="1"/>
            <a:r>
              <a:rPr lang="en-US" sz="2800" smtClean="0"/>
              <a:t>Know your resume</a:t>
            </a:r>
          </a:p>
          <a:p>
            <a:pPr lvl="1" eaLnBrk="1" hangingPunct="1"/>
            <a:r>
              <a:rPr lang="en-US" sz="2000" smtClean="0"/>
              <a:t>Reread it before going into an interview.</a:t>
            </a:r>
          </a:p>
        </p:txBody>
      </p:sp>
      <p:sp>
        <p:nvSpPr>
          <p:cNvPr id="88068"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3"/>
          <p:cNvSpPr>
            <a:spLocks noGrp="1" noChangeArrowheads="1"/>
          </p:cNvSpPr>
          <p:nvPr>
            <p:ph type="title"/>
          </p:nvPr>
        </p:nvSpPr>
        <p:spPr>
          <a:xfrm>
            <a:off x="323850" y="260350"/>
            <a:ext cx="8553450" cy="633413"/>
          </a:xfrm>
        </p:spPr>
        <p:txBody>
          <a:bodyPr/>
          <a:lstStyle/>
          <a:p>
            <a:pPr eaLnBrk="1" hangingPunct="1"/>
            <a:r>
              <a:rPr lang="en-US" sz="2800" b="1" smtClean="0"/>
              <a:t>The Keys to a Successful Interview</a:t>
            </a:r>
          </a:p>
        </p:txBody>
      </p:sp>
      <p:sp>
        <p:nvSpPr>
          <p:cNvPr id="89090" name="Rectangle 2"/>
          <p:cNvSpPr>
            <a:spLocks noGrp="1" noChangeArrowheads="1"/>
          </p:cNvSpPr>
          <p:nvPr>
            <p:ph sz="quarter" idx="1"/>
          </p:nvPr>
        </p:nvSpPr>
        <p:spPr>
          <a:xfrm>
            <a:off x="539750" y="1268413"/>
            <a:ext cx="8207375" cy="4537075"/>
          </a:xfrm>
        </p:spPr>
        <p:txBody>
          <a:bodyPr/>
          <a:lstStyle/>
          <a:p>
            <a:pPr eaLnBrk="1" hangingPunct="1">
              <a:lnSpc>
                <a:spcPct val="170000"/>
              </a:lnSpc>
            </a:pPr>
            <a:r>
              <a:rPr lang="en-US" sz="2800" smtClean="0"/>
              <a:t>Arrive early</a:t>
            </a:r>
          </a:p>
          <a:p>
            <a:pPr lvl="1" eaLnBrk="1" hangingPunct="1">
              <a:lnSpc>
                <a:spcPct val="170000"/>
              </a:lnSpc>
            </a:pPr>
            <a:r>
              <a:rPr lang="en-US" sz="2000" smtClean="0"/>
              <a:t>10-15 minutes early.</a:t>
            </a:r>
          </a:p>
          <a:p>
            <a:pPr eaLnBrk="1" hangingPunct="1">
              <a:lnSpc>
                <a:spcPct val="170000"/>
              </a:lnSpc>
            </a:pPr>
            <a:r>
              <a:rPr lang="en-US" sz="2800" smtClean="0"/>
              <a:t>Remain calm and collected</a:t>
            </a:r>
          </a:p>
          <a:p>
            <a:pPr eaLnBrk="1" hangingPunct="1">
              <a:lnSpc>
                <a:spcPct val="170000"/>
              </a:lnSpc>
            </a:pPr>
            <a:r>
              <a:rPr lang="en-US" sz="2800" smtClean="0"/>
              <a:t>Listen attentively</a:t>
            </a:r>
          </a:p>
          <a:p>
            <a:pPr eaLnBrk="1" hangingPunct="1">
              <a:lnSpc>
                <a:spcPct val="170000"/>
              </a:lnSpc>
            </a:pPr>
            <a:r>
              <a:rPr lang="en-US" sz="2800" smtClean="0"/>
              <a:t>Show confidence</a:t>
            </a:r>
          </a:p>
        </p:txBody>
      </p:sp>
      <p:sp>
        <p:nvSpPr>
          <p:cNvPr id="89092"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3"/>
          <p:cNvSpPr>
            <a:spLocks noGrp="1" noChangeArrowheads="1"/>
          </p:cNvSpPr>
          <p:nvPr>
            <p:ph type="title"/>
          </p:nvPr>
        </p:nvSpPr>
        <p:spPr>
          <a:xfrm>
            <a:off x="612775" y="228600"/>
            <a:ext cx="8153400" cy="990600"/>
          </a:xfrm>
        </p:spPr>
        <p:txBody>
          <a:bodyPr/>
          <a:lstStyle/>
          <a:p>
            <a:pPr eaLnBrk="1" hangingPunct="1"/>
            <a:r>
              <a:rPr lang="en-US" sz="2800" b="1" smtClean="0"/>
              <a:t>Pre-Interview Stage</a:t>
            </a:r>
          </a:p>
        </p:txBody>
      </p:sp>
      <p:sp>
        <p:nvSpPr>
          <p:cNvPr id="90114" name="Rectangle 2"/>
          <p:cNvSpPr>
            <a:spLocks noGrp="1" noChangeArrowheads="1"/>
          </p:cNvSpPr>
          <p:nvPr>
            <p:ph sz="quarter" idx="1"/>
          </p:nvPr>
        </p:nvSpPr>
        <p:spPr>
          <a:xfrm>
            <a:off x="539750" y="1268413"/>
            <a:ext cx="8278813" cy="4537075"/>
          </a:xfrm>
        </p:spPr>
        <p:txBody>
          <a:bodyPr/>
          <a:lstStyle/>
          <a:p>
            <a:pPr eaLnBrk="1" hangingPunct="1">
              <a:lnSpc>
                <a:spcPct val="170000"/>
              </a:lnSpc>
            </a:pPr>
            <a:r>
              <a:rPr lang="en-US" sz="2400" smtClean="0"/>
              <a:t>Assess your career path</a:t>
            </a:r>
          </a:p>
          <a:p>
            <a:pPr eaLnBrk="1" hangingPunct="1">
              <a:lnSpc>
                <a:spcPct val="170000"/>
              </a:lnSpc>
            </a:pPr>
            <a:r>
              <a:rPr lang="en-US" sz="2400" smtClean="0"/>
              <a:t>Research company and position you are seeking</a:t>
            </a:r>
          </a:p>
          <a:p>
            <a:pPr eaLnBrk="1" hangingPunct="1">
              <a:lnSpc>
                <a:spcPct val="170000"/>
              </a:lnSpc>
            </a:pPr>
            <a:r>
              <a:rPr lang="en-US" sz="2400" smtClean="0"/>
              <a:t>Find out what type of interview it is</a:t>
            </a:r>
          </a:p>
          <a:p>
            <a:pPr eaLnBrk="1" hangingPunct="1">
              <a:lnSpc>
                <a:spcPct val="170000"/>
              </a:lnSpc>
            </a:pPr>
            <a:r>
              <a:rPr lang="en-US" sz="2400" smtClean="0"/>
              <a:t>Develop list of potential questions and responses</a:t>
            </a:r>
          </a:p>
          <a:p>
            <a:pPr eaLnBrk="1" hangingPunct="1">
              <a:lnSpc>
                <a:spcPct val="170000"/>
              </a:lnSpc>
            </a:pPr>
            <a:r>
              <a:rPr lang="en-US" sz="2400" smtClean="0"/>
              <a:t>Confirm date, time and location</a:t>
            </a:r>
          </a:p>
        </p:txBody>
      </p:sp>
      <p:sp>
        <p:nvSpPr>
          <p:cNvPr id="90116"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9" name="Rectangle 3"/>
          <p:cNvSpPr>
            <a:spLocks noGrp="1" noChangeArrowheads="1"/>
          </p:cNvSpPr>
          <p:nvPr>
            <p:ph type="title"/>
          </p:nvPr>
        </p:nvSpPr>
        <p:spPr>
          <a:xfrm>
            <a:off x="612775" y="228600"/>
            <a:ext cx="8153400" cy="990600"/>
          </a:xfrm>
        </p:spPr>
        <p:txBody>
          <a:bodyPr/>
          <a:lstStyle/>
          <a:p>
            <a:pPr eaLnBrk="1" hangingPunct="1"/>
            <a:r>
              <a:rPr lang="en-US" sz="2800" b="1" smtClean="0"/>
              <a:t>Interview Stage</a:t>
            </a:r>
          </a:p>
        </p:txBody>
      </p:sp>
      <p:sp>
        <p:nvSpPr>
          <p:cNvPr id="91138" name="Rectangle 2"/>
          <p:cNvSpPr>
            <a:spLocks noGrp="1" noChangeArrowheads="1"/>
          </p:cNvSpPr>
          <p:nvPr>
            <p:ph sz="quarter" idx="1"/>
          </p:nvPr>
        </p:nvSpPr>
        <p:spPr>
          <a:xfrm>
            <a:off x="539750" y="1268413"/>
            <a:ext cx="8281988" cy="4465637"/>
          </a:xfrm>
        </p:spPr>
        <p:txBody>
          <a:bodyPr>
            <a:normAutofit lnSpcReduction="10000"/>
          </a:bodyPr>
          <a:lstStyle/>
          <a:p>
            <a:pPr eaLnBrk="1" hangingPunct="1">
              <a:lnSpc>
                <a:spcPct val="130000"/>
              </a:lnSpc>
            </a:pPr>
            <a:r>
              <a:rPr lang="en-US" sz="2800" smtClean="0"/>
              <a:t>Appropriate dress</a:t>
            </a:r>
          </a:p>
          <a:p>
            <a:pPr eaLnBrk="1" hangingPunct="1">
              <a:lnSpc>
                <a:spcPct val="130000"/>
              </a:lnSpc>
            </a:pPr>
            <a:r>
              <a:rPr lang="en-US" sz="2800" smtClean="0"/>
              <a:t>Create a good first impression</a:t>
            </a:r>
          </a:p>
          <a:p>
            <a:pPr eaLnBrk="1" hangingPunct="1">
              <a:lnSpc>
                <a:spcPct val="130000"/>
              </a:lnSpc>
            </a:pPr>
            <a:r>
              <a:rPr lang="en-US" sz="2800" smtClean="0"/>
              <a:t>Ensure that you understand the question</a:t>
            </a:r>
          </a:p>
          <a:p>
            <a:pPr eaLnBrk="1" hangingPunct="1">
              <a:lnSpc>
                <a:spcPct val="130000"/>
              </a:lnSpc>
            </a:pPr>
            <a:r>
              <a:rPr lang="en-US" sz="2800" smtClean="0"/>
              <a:t>Be yourself</a:t>
            </a:r>
          </a:p>
          <a:p>
            <a:pPr eaLnBrk="1" hangingPunct="1">
              <a:lnSpc>
                <a:spcPct val="130000"/>
              </a:lnSpc>
            </a:pPr>
            <a:r>
              <a:rPr lang="en-US" sz="2800" smtClean="0"/>
              <a:t>Maintain eye contact with the interviewer(s)</a:t>
            </a:r>
          </a:p>
          <a:p>
            <a:pPr eaLnBrk="1" hangingPunct="1">
              <a:lnSpc>
                <a:spcPct val="130000"/>
              </a:lnSpc>
            </a:pPr>
            <a:r>
              <a:rPr lang="en-US" sz="2800" smtClean="0"/>
              <a:t>Appear confident</a:t>
            </a:r>
          </a:p>
          <a:p>
            <a:pPr eaLnBrk="1" hangingPunct="1">
              <a:lnSpc>
                <a:spcPct val="130000"/>
              </a:lnSpc>
            </a:pPr>
            <a:r>
              <a:rPr lang="en-US" sz="2800" smtClean="0"/>
              <a:t>Listen carefully to the questions</a:t>
            </a:r>
          </a:p>
        </p:txBody>
      </p:sp>
      <p:sp>
        <p:nvSpPr>
          <p:cNvPr id="91140"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3"/>
          <p:cNvSpPr>
            <a:spLocks noGrp="1" noChangeArrowheads="1"/>
          </p:cNvSpPr>
          <p:nvPr>
            <p:ph type="title"/>
          </p:nvPr>
        </p:nvSpPr>
        <p:spPr>
          <a:xfrm>
            <a:off x="612775" y="228600"/>
            <a:ext cx="8153400" cy="990600"/>
          </a:xfrm>
        </p:spPr>
        <p:txBody>
          <a:bodyPr/>
          <a:lstStyle/>
          <a:p>
            <a:pPr eaLnBrk="1" hangingPunct="1"/>
            <a:r>
              <a:rPr lang="en-US" sz="2800" b="1" smtClean="0"/>
              <a:t>Interview Stage</a:t>
            </a:r>
          </a:p>
        </p:txBody>
      </p:sp>
      <p:sp>
        <p:nvSpPr>
          <p:cNvPr id="92162" name="Rectangle 2"/>
          <p:cNvSpPr>
            <a:spLocks noGrp="1" noChangeArrowheads="1"/>
          </p:cNvSpPr>
          <p:nvPr>
            <p:ph sz="quarter" idx="1"/>
          </p:nvPr>
        </p:nvSpPr>
        <p:spPr>
          <a:xfrm>
            <a:off x="539750" y="1557338"/>
            <a:ext cx="8207375" cy="4467225"/>
          </a:xfrm>
        </p:spPr>
        <p:txBody>
          <a:bodyPr/>
          <a:lstStyle/>
          <a:p>
            <a:pPr eaLnBrk="1" hangingPunct="1">
              <a:lnSpc>
                <a:spcPct val="110000"/>
              </a:lnSpc>
            </a:pPr>
            <a:r>
              <a:rPr lang="en-US" sz="2800" smtClean="0"/>
              <a:t>Bring extra copies of resume and references</a:t>
            </a:r>
          </a:p>
          <a:p>
            <a:pPr eaLnBrk="1" hangingPunct="1">
              <a:lnSpc>
                <a:spcPct val="110000"/>
              </a:lnSpc>
            </a:pPr>
            <a:r>
              <a:rPr lang="en-US" sz="2800" smtClean="0"/>
              <a:t>If you have a career portfolio, bring it</a:t>
            </a:r>
          </a:p>
          <a:p>
            <a:pPr eaLnBrk="1" hangingPunct="1">
              <a:lnSpc>
                <a:spcPct val="110000"/>
              </a:lnSpc>
            </a:pPr>
            <a:r>
              <a:rPr lang="en-US" sz="2800" smtClean="0"/>
              <a:t>Ask questions</a:t>
            </a:r>
          </a:p>
          <a:p>
            <a:pPr lvl="1" eaLnBrk="1" hangingPunct="1">
              <a:lnSpc>
                <a:spcPct val="110000"/>
              </a:lnSpc>
            </a:pPr>
            <a:r>
              <a:rPr lang="en-CA" sz="1600" smtClean="0"/>
              <a:t>What is the organization's plan for the next five years?</a:t>
            </a:r>
            <a:r>
              <a:rPr lang="en-CA" sz="1800" smtClean="0"/>
              <a:t> </a:t>
            </a:r>
          </a:p>
          <a:p>
            <a:pPr lvl="1" eaLnBrk="1" hangingPunct="1">
              <a:lnSpc>
                <a:spcPct val="110000"/>
              </a:lnSpc>
            </a:pPr>
            <a:r>
              <a:rPr lang="en-CA" sz="1800" smtClean="0"/>
              <a:t>What kind of work can I expect to be doing the first year? </a:t>
            </a:r>
          </a:p>
          <a:p>
            <a:pPr lvl="1" eaLnBrk="1" hangingPunct="1">
              <a:lnSpc>
                <a:spcPct val="110000"/>
              </a:lnSpc>
            </a:pPr>
            <a:r>
              <a:rPr lang="en-CA" sz="1800" smtClean="0"/>
              <a:t>How much assistance is made available in developing career goals</a:t>
            </a:r>
            <a:r>
              <a:rPr lang="en-CA" sz="1800" b="1" smtClean="0"/>
              <a:t>? </a:t>
            </a:r>
          </a:p>
          <a:p>
            <a:pPr lvl="1" eaLnBrk="1" hangingPunct="1">
              <a:lnSpc>
                <a:spcPct val="110000"/>
              </a:lnSpc>
            </a:pPr>
            <a:r>
              <a:rPr lang="en-US" sz="1600" smtClean="0"/>
              <a:t>What are the opportunities for advancement?</a:t>
            </a:r>
          </a:p>
          <a:p>
            <a:pPr eaLnBrk="1" hangingPunct="1">
              <a:lnSpc>
                <a:spcPct val="110000"/>
              </a:lnSpc>
            </a:pPr>
            <a:r>
              <a:rPr lang="en-US" sz="2800" smtClean="0"/>
              <a:t>Thank them and shake hands</a:t>
            </a:r>
          </a:p>
          <a:p>
            <a:pPr eaLnBrk="1" hangingPunct="1">
              <a:lnSpc>
                <a:spcPct val="110000"/>
              </a:lnSpc>
            </a:pPr>
            <a:r>
              <a:rPr lang="en-US" sz="2800" smtClean="0"/>
              <a:t>Ask for business card</a:t>
            </a:r>
          </a:p>
        </p:txBody>
      </p:sp>
      <p:sp>
        <p:nvSpPr>
          <p:cNvPr id="92164"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7" name="Rectangle 3"/>
          <p:cNvSpPr>
            <a:spLocks noGrp="1" noChangeArrowheads="1"/>
          </p:cNvSpPr>
          <p:nvPr>
            <p:ph type="title"/>
          </p:nvPr>
        </p:nvSpPr>
        <p:spPr>
          <a:xfrm>
            <a:off x="612775" y="228600"/>
            <a:ext cx="8153400" cy="990600"/>
          </a:xfrm>
        </p:spPr>
        <p:txBody>
          <a:bodyPr/>
          <a:lstStyle/>
          <a:p>
            <a:pPr eaLnBrk="1" hangingPunct="1"/>
            <a:r>
              <a:rPr lang="en-US" sz="2800" b="1" smtClean="0"/>
              <a:t>Post-Interview Stage</a:t>
            </a:r>
          </a:p>
        </p:txBody>
      </p:sp>
      <p:sp>
        <p:nvSpPr>
          <p:cNvPr id="93186" name="Rectangle 2"/>
          <p:cNvSpPr>
            <a:spLocks noGrp="1" noChangeArrowheads="1"/>
          </p:cNvSpPr>
          <p:nvPr>
            <p:ph sz="quarter" idx="1"/>
          </p:nvPr>
        </p:nvSpPr>
        <p:spPr>
          <a:xfrm>
            <a:off x="539750" y="1268413"/>
            <a:ext cx="8207375" cy="4467225"/>
          </a:xfrm>
        </p:spPr>
        <p:txBody>
          <a:bodyPr/>
          <a:lstStyle/>
          <a:p>
            <a:pPr eaLnBrk="1" hangingPunct="1">
              <a:lnSpc>
                <a:spcPct val="180000"/>
              </a:lnSpc>
            </a:pPr>
            <a:r>
              <a:rPr lang="en-US" sz="2800" smtClean="0"/>
              <a:t>Recap interview</a:t>
            </a:r>
          </a:p>
          <a:p>
            <a:pPr eaLnBrk="1" hangingPunct="1">
              <a:lnSpc>
                <a:spcPct val="180000"/>
              </a:lnSpc>
            </a:pPr>
            <a:r>
              <a:rPr lang="en-US" sz="2800" smtClean="0"/>
              <a:t>Request feedback from interviewer</a:t>
            </a:r>
          </a:p>
          <a:p>
            <a:pPr eaLnBrk="1" hangingPunct="1">
              <a:lnSpc>
                <a:spcPct val="180000"/>
              </a:lnSpc>
            </a:pPr>
            <a:r>
              <a:rPr lang="en-US" sz="2800" smtClean="0"/>
              <a:t>Send thank-you letter or email</a:t>
            </a:r>
          </a:p>
          <a:p>
            <a:pPr lvl="1" eaLnBrk="1" hangingPunct="1">
              <a:lnSpc>
                <a:spcPct val="90000"/>
              </a:lnSpc>
            </a:pPr>
            <a:r>
              <a:rPr lang="en-US" sz="2000" smtClean="0"/>
              <a:t>Follow-up within 24 hours</a:t>
            </a:r>
          </a:p>
          <a:p>
            <a:pPr lvl="1" eaLnBrk="1" hangingPunct="1">
              <a:lnSpc>
                <a:spcPct val="90000"/>
              </a:lnSpc>
            </a:pPr>
            <a:r>
              <a:rPr lang="en-US" sz="2000" smtClean="0"/>
              <a:t>Express gratitude for the employer’s time</a:t>
            </a:r>
          </a:p>
          <a:p>
            <a:pPr lvl="1" eaLnBrk="1" hangingPunct="1">
              <a:lnSpc>
                <a:spcPct val="90000"/>
              </a:lnSpc>
            </a:pPr>
            <a:r>
              <a:rPr lang="en-US" sz="2000" smtClean="0"/>
              <a:t>Highlight qualifications </a:t>
            </a:r>
          </a:p>
          <a:p>
            <a:pPr lvl="1" eaLnBrk="1" hangingPunct="1">
              <a:lnSpc>
                <a:spcPct val="90000"/>
              </a:lnSpc>
            </a:pPr>
            <a:r>
              <a:rPr lang="en-US" sz="2000" smtClean="0"/>
              <a:t>Restate your interest in the company/career area</a:t>
            </a:r>
          </a:p>
          <a:p>
            <a:pPr lvl="1" eaLnBrk="1" hangingPunct="1">
              <a:lnSpc>
                <a:spcPct val="90000"/>
              </a:lnSpc>
            </a:pPr>
            <a:r>
              <a:rPr lang="en-US" sz="2000" smtClean="0"/>
              <a:t>Communicate enthusiasm to have met with them</a:t>
            </a:r>
            <a:endParaRPr lang="en-US" sz="1800" smtClean="0"/>
          </a:p>
        </p:txBody>
      </p:sp>
      <p:sp>
        <p:nvSpPr>
          <p:cNvPr id="93188"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250825" y="188913"/>
            <a:ext cx="8675688" cy="730250"/>
          </a:xfrm>
        </p:spPr>
        <p:txBody>
          <a:bodyPr/>
          <a:lstStyle/>
          <a:p>
            <a:pPr eaLnBrk="1" hangingPunct="1"/>
            <a:r>
              <a:rPr lang="en-US" sz="2800" b="1" smtClean="0"/>
              <a:t>	4 Types of Interviews</a:t>
            </a:r>
          </a:p>
        </p:txBody>
      </p:sp>
      <p:sp>
        <p:nvSpPr>
          <p:cNvPr id="94211" name="Rectangle 3"/>
          <p:cNvSpPr>
            <a:spLocks noGrp="1" noChangeArrowheads="1"/>
          </p:cNvSpPr>
          <p:nvPr>
            <p:ph sz="quarter" idx="1"/>
          </p:nvPr>
        </p:nvSpPr>
        <p:spPr>
          <a:xfrm>
            <a:off x="539750" y="1268413"/>
            <a:ext cx="8353425" cy="4467225"/>
          </a:xfrm>
        </p:spPr>
        <p:txBody>
          <a:bodyPr/>
          <a:lstStyle/>
          <a:p>
            <a:pPr eaLnBrk="1" hangingPunct="1">
              <a:lnSpc>
                <a:spcPct val="190000"/>
              </a:lnSpc>
            </a:pPr>
            <a:r>
              <a:rPr lang="en-US" sz="2800" smtClean="0"/>
              <a:t>Case Interview</a:t>
            </a:r>
          </a:p>
          <a:p>
            <a:pPr eaLnBrk="1" hangingPunct="1">
              <a:lnSpc>
                <a:spcPct val="190000"/>
              </a:lnSpc>
            </a:pPr>
            <a:r>
              <a:rPr lang="en-US" sz="2800" smtClean="0"/>
              <a:t>Behavior Based Interview</a:t>
            </a:r>
          </a:p>
          <a:p>
            <a:pPr eaLnBrk="1" hangingPunct="1">
              <a:lnSpc>
                <a:spcPct val="190000"/>
              </a:lnSpc>
            </a:pPr>
            <a:r>
              <a:rPr lang="en-US" sz="2800" smtClean="0"/>
              <a:t>Telephone Interview</a:t>
            </a:r>
          </a:p>
          <a:p>
            <a:pPr eaLnBrk="1" hangingPunct="1">
              <a:lnSpc>
                <a:spcPct val="190000"/>
              </a:lnSpc>
            </a:pPr>
            <a:r>
              <a:rPr lang="en-US" sz="2800" smtClean="0"/>
              <a:t>Videoconference Interview</a:t>
            </a:r>
          </a:p>
        </p:txBody>
      </p:sp>
      <p:sp>
        <p:nvSpPr>
          <p:cNvPr id="94212"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323850" y="0"/>
            <a:ext cx="8456613" cy="914400"/>
          </a:xfrm>
        </p:spPr>
        <p:txBody>
          <a:bodyPr/>
          <a:lstStyle/>
          <a:p>
            <a:pPr eaLnBrk="1" hangingPunct="1"/>
            <a:r>
              <a:rPr lang="en-US" sz="2800" b="1" smtClean="0"/>
              <a:t>	Case Interview</a:t>
            </a:r>
          </a:p>
        </p:txBody>
      </p:sp>
      <p:sp>
        <p:nvSpPr>
          <p:cNvPr id="95235" name="Rectangle 3"/>
          <p:cNvSpPr>
            <a:spLocks noGrp="1" noChangeArrowheads="1"/>
          </p:cNvSpPr>
          <p:nvPr>
            <p:ph sz="quarter" idx="1"/>
          </p:nvPr>
        </p:nvSpPr>
        <p:spPr>
          <a:xfrm>
            <a:off x="468313" y="1787525"/>
            <a:ext cx="8353425" cy="4537075"/>
          </a:xfrm>
        </p:spPr>
        <p:txBody>
          <a:bodyPr/>
          <a:lstStyle/>
          <a:p>
            <a:pPr eaLnBrk="1" hangingPunct="1">
              <a:lnSpc>
                <a:spcPct val="90000"/>
              </a:lnSpc>
            </a:pPr>
            <a:r>
              <a:rPr lang="en-US" sz="2800" smtClean="0"/>
              <a:t>Used to assess logical thinking and problem solving skills </a:t>
            </a:r>
          </a:p>
          <a:p>
            <a:pPr eaLnBrk="1" hangingPunct="1">
              <a:lnSpc>
                <a:spcPct val="90000"/>
              </a:lnSpc>
            </a:pPr>
            <a:r>
              <a:rPr lang="en-CA" sz="2800" smtClean="0"/>
              <a:t>Geared around solving problems on the spot </a:t>
            </a:r>
            <a:endParaRPr lang="en-US" sz="2800" smtClean="0"/>
          </a:p>
          <a:p>
            <a:pPr eaLnBrk="1" hangingPunct="1">
              <a:lnSpc>
                <a:spcPct val="90000"/>
              </a:lnSpc>
            </a:pPr>
            <a:r>
              <a:rPr lang="en-US" sz="2800" smtClean="0"/>
              <a:t>Classic business cases are used to test analytic ability, </a:t>
            </a:r>
            <a:r>
              <a:rPr lang="en-CA" sz="2800" smtClean="0"/>
              <a:t>logical thought process, creativity, and comfort with quantitative analysis </a:t>
            </a:r>
            <a:endParaRPr lang="en-US" sz="2800" smtClean="0"/>
          </a:p>
          <a:p>
            <a:pPr eaLnBrk="1" hangingPunct="1">
              <a:lnSpc>
                <a:spcPct val="90000"/>
              </a:lnSpc>
            </a:pPr>
            <a:r>
              <a:rPr lang="en-US" sz="2800" u="sng" smtClean="0"/>
              <a:t>Example of a Project Case</a:t>
            </a:r>
            <a:r>
              <a:rPr lang="en-US" sz="2800" smtClean="0"/>
              <a:t>: </a:t>
            </a:r>
            <a:r>
              <a:rPr lang="en-CA" sz="2400" i="1" smtClean="0"/>
              <a:t>You are consulting for a major Canadian airline. Every year, they make more sales and every year, they lose more money. What could be causing this?</a:t>
            </a:r>
            <a:endParaRPr lang="en-US" sz="2400" i="1" smtClean="0"/>
          </a:p>
        </p:txBody>
      </p:sp>
      <p:sp>
        <p:nvSpPr>
          <p:cNvPr id="95236"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250825" y="0"/>
            <a:ext cx="8675688" cy="865188"/>
          </a:xfrm>
        </p:spPr>
        <p:txBody>
          <a:bodyPr/>
          <a:lstStyle/>
          <a:p>
            <a:pPr eaLnBrk="1" hangingPunct="1"/>
            <a:r>
              <a:rPr lang="en-US" sz="2800" b="1" smtClean="0"/>
              <a:t>	Behavior Based Interview</a:t>
            </a:r>
          </a:p>
        </p:txBody>
      </p:sp>
      <p:sp>
        <p:nvSpPr>
          <p:cNvPr id="96259" name="Rectangle 3"/>
          <p:cNvSpPr>
            <a:spLocks noGrp="1" noChangeArrowheads="1"/>
          </p:cNvSpPr>
          <p:nvPr>
            <p:ph sz="quarter" idx="1"/>
          </p:nvPr>
        </p:nvSpPr>
        <p:spPr>
          <a:xfrm>
            <a:off x="468313" y="1730375"/>
            <a:ext cx="8280400" cy="4608513"/>
          </a:xfrm>
        </p:spPr>
        <p:txBody>
          <a:bodyPr/>
          <a:lstStyle/>
          <a:p>
            <a:pPr eaLnBrk="1" hangingPunct="1">
              <a:lnSpc>
                <a:spcPct val="90000"/>
              </a:lnSpc>
            </a:pPr>
            <a:r>
              <a:rPr lang="en-CA" sz="2800" smtClean="0"/>
              <a:t>Designed to determine if a candidate possesses certain key competencies.</a:t>
            </a:r>
            <a:r>
              <a:rPr lang="en-CA" smtClean="0"/>
              <a:t/>
            </a:r>
            <a:br>
              <a:rPr lang="en-CA" smtClean="0"/>
            </a:br>
            <a:endParaRPr lang="en-US" sz="2800" smtClean="0"/>
          </a:p>
          <a:p>
            <a:pPr eaLnBrk="1" hangingPunct="1">
              <a:lnSpc>
                <a:spcPct val="90000"/>
              </a:lnSpc>
            </a:pPr>
            <a:r>
              <a:rPr lang="en-US" sz="2800" smtClean="0"/>
              <a:t>Use specific examples from work history, education and extracurricular activities to demonstrate the skill the interviewer is assessing</a:t>
            </a:r>
          </a:p>
          <a:p>
            <a:pPr eaLnBrk="1" hangingPunct="1">
              <a:lnSpc>
                <a:spcPct val="90000"/>
              </a:lnSpc>
            </a:pPr>
            <a:r>
              <a:rPr lang="en-US" sz="2800" i="1" u="sng" smtClean="0"/>
              <a:t>Example</a:t>
            </a:r>
            <a:r>
              <a:rPr lang="en-US" sz="2800" smtClean="0"/>
              <a:t>:</a:t>
            </a:r>
            <a:r>
              <a:rPr lang="en-CA" sz="2400" i="1" smtClean="0"/>
              <a:t>Describe the system you use for keeping track of multiple projects. How do you track your progress so that you can meet deadlines? How do you stay focused? (commitment to task) </a:t>
            </a:r>
            <a:endParaRPr lang="en-US" sz="2400" i="1" smtClean="0"/>
          </a:p>
        </p:txBody>
      </p:sp>
      <p:sp>
        <p:nvSpPr>
          <p:cNvPr id="96260"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612775" y="228600"/>
            <a:ext cx="8153400" cy="990600"/>
          </a:xfrm>
        </p:spPr>
        <p:txBody>
          <a:bodyPr/>
          <a:lstStyle/>
          <a:p>
            <a:pPr eaLnBrk="1" hangingPunct="1"/>
            <a:r>
              <a:rPr lang="en-US" sz="4000" smtClean="0"/>
              <a:t>Situational Interview</a:t>
            </a:r>
          </a:p>
        </p:txBody>
      </p:sp>
      <p:sp>
        <p:nvSpPr>
          <p:cNvPr id="97283" name="Rectangle 3"/>
          <p:cNvSpPr>
            <a:spLocks noGrp="1" noChangeArrowheads="1"/>
          </p:cNvSpPr>
          <p:nvPr>
            <p:ph sz="quarter" idx="1"/>
          </p:nvPr>
        </p:nvSpPr>
        <p:spPr>
          <a:xfrm>
            <a:off x="612775" y="1600200"/>
            <a:ext cx="8153400" cy="4495800"/>
          </a:xfrm>
        </p:spPr>
        <p:txBody>
          <a:bodyPr/>
          <a:lstStyle/>
          <a:p>
            <a:pPr eaLnBrk="1" hangingPunct="1">
              <a:lnSpc>
                <a:spcPct val="90000"/>
              </a:lnSpc>
            </a:pPr>
            <a:r>
              <a:rPr lang="en-US" smtClean="0"/>
              <a:t>Designed to assess your critical thinking, problem solving, and planning abilities</a:t>
            </a:r>
          </a:p>
          <a:p>
            <a:pPr eaLnBrk="1" hangingPunct="1">
              <a:lnSpc>
                <a:spcPct val="90000"/>
              </a:lnSpc>
            </a:pPr>
            <a:r>
              <a:rPr lang="en-US" smtClean="0"/>
              <a:t>What would you if…</a:t>
            </a:r>
          </a:p>
          <a:p>
            <a:pPr eaLnBrk="1" hangingPunct="1">
              <a:lnSpc>
                <a:spcPct val="90000"/>
              </a:lnSpc>
            </a:pPr>
            <a:r>
              <a:rPr lang="en-US" smtClean="0"/>
              <a:t>Often in the form of a scenario</a:t>
            </a:r>
          </a:p>
          <a:p>
            <a:pPr eaLnBrk="1" hangingPunct="1">
              <a:lnSpc>
                <a:spcPct val="90000"/>
              </a:lnSpc>
            </a:pPr>
            <a:r>
              <a:rPr lang="en-US" sz="2400" u="sng" smtClean="0"/>
              <a:t>Example:</a:t>
            </a:r>
            <a:r>
              <a:rPr lang="en-US" sz="2400" smtClean="0"/>
              <a:t> You are approached by a member of the media to give your opinion about an issue just discussed at a press conference hosted by your department? What do you do?</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lstStyle/>
          <a:p>
            <a:pPr eaLnBrk="1" hangingPunct="1"/>
            <a:r>
              <a:rPr lang="en-CA" smtClean="0"/>
              <a:t>Behavioral/Situational</a:t>
            </a:r>
          </a:p>
        </p:txBody>
      </p:sp>
      <p:sp>
        <p:nvSpPr>
          <p:cNvPr id="98307" name="Content Placeholder 2"/>
          <p:cNvSpPr>
            <a:spLocks noGrp="1"/>
          </p:cNvSpPr>
          <p:nvPr>
            <p:ph sz="quarter" idx="1"/>
          </p:nvPr>
        </p:nvSpPr>
        <p:spPr>
          <a:xfrm>
            <a:off x="609600" y="1589088"/>
            <a:ext cx="3886200" cy="4572000"/>
          </a:xfrm>
        </p:spPr>
        <p:txBody>
          <a:bodyPr/>
          <a:lstStyle/>
          <a:p>
            <a:pPr eaLnBrk="1" hangingPunct="1">
              <a:lnSpc>
                <a:spcPct val="90000"/>
              </a:lnSpc>
              <a:buFontTx/>
              <a:buNone/>
            </a:pPr>
            <a:r>
              <a:rPr lang="en-CA" sz="2400" u="sng" smtClean="0"/>
              <a:t>Behavioral (Past Experience)</a:t>
            </a:r>
            <a:endParaRPr lang="en-CA" sz="2400" smtClean="0"/>
          </a:p>
          <a:p>
            <a:pPr eaLnBrk="1" hangingPunct="1">
              <a:lnSpc>
                <a:spcPct val="90000"/>
              </a:lnSpc>
            </a:pPr>
            <a:r>
              <a:rPr lang="en-CA" sz="2400" smtClean="0"/>
              <a:t>Situation</a:t>
            </a:r>
          </a:p>
          <a:p>
            <a:pPr lvl="1" eaLnBrk="1" hangingPunct="1">
              <a:lnSpc>
                <a:spcPct val="90000"/>
              </a:lnSpc>
            </a:pPr>
            <a:r>
              <a:rPr lang="en-CA" sz="1800" smtClean="0"/>
              <a:t>Describe a situation you encountered</a:t>
            </a:r>
          </a:p>
          <a:p>
            <a:pPr eaLnBrk="1" hangingPunct="1">
              <a:lnSpc>
                <a:spcPct val="90000"/>
              </a:lnSpc>
            </a:pPr>
            <a:r>
              <a:rPr lang="en-CA" sz="2400" smtClean="0"/>
              <a:t>Task </a:t>
            </a:r>
          </a:p>
          <a:p>
            <a:pPr lvl="1" eaLnBrk="1" hangingPunct="1">
              <a:lnSpc>
                <a:spcPct val="90000"/>
              </a:lnSpc>
            </a:pPr>
            <a:r>
              <a:rPr lang="en-CA" sz="1800" smtClean="0"/>
              <a:t>Describe task(s) you completed</a:t>
            </a:r>
          </a:p>
          <a:p>
            <a:pPr eaLnBrk="1" hangingPunct="1">
              <a:lnSpc>
                <a:spcPct val="90000"/>
              </a:lnSpc>
            </a:pPr>
            <a:r>
              <a:rPr lang="en-CA" sz="2400" smtClean="0"/>
              <a:t>Action</a:t>
            </a:r>
          </a:p>
          <a:p>
            <a:pPr lvl="1" eaLnBrk="1" hangingPunct="1">
              <a:lnSpc>
                <a:spcPct val="90000"/>
              </a:lnSpc>
            </a:pPr>
            <a:r>
              <a:rPr lang="en-CA" sz="1800" smtClean="0"/>
              <a:t>Describe the action you took </a:t>
            </a:r>
          </a:p>
          <a:p>
            <a:pPr eaLnBrk="1" hangingPunct="1">
              <a:lnSpc>
                <a:spcPct val="90000"/>
              </a:lnSpc>
            </a:pPr>
            <a:r>
              <a:rPr lang="en-CA" sz="2400" smtClean="0"/>
              <a:t>Result</a:t>
            </a:r>
          </a:p>
          <a:p>
            <a:pPr lvl="1" eaLnBrk="1" hangingPunct="1">
              <a:lnSpc>
                <a:spcPct val="90000"/>
              </a:lnSpc>
            </a:pPr>
            <a:r>
              <a:rPr lang="en-CA" sz="1800" smtClean="0"/>
              <a:t>What was the result? </a:t>
            </a:r>
          </a:p>
        </p:txBody>
      </p:sp>
      <p:sp>
        <p:nvSpPr>
          <p:cNvPr id="98308" name="Rectangle 4"/>
          <p:cNvSpPr>
            <a:spLocks noGrp="1" noChangeArrowheads="1"/>
          </p:cNvSpPr>
          <p:nvPr>
            <p:ph sz="quarter" idx="2"/>
          </p:nvPr>
        </p:nvSpPr>
        <p:spPr>
          <a:xfrm>
            <a:off x="4845050" y="1589088"/>
            <a:ext cx="3886200" cy="4572000"/>
          </a:xfrm>
        </p:spPr>
        <p:txBody>
          <a:bodyPr/>
          <a:lstStyle/>
          <a:p>
            <a:pPr algn="ctr" eaLnBrk="1" hangingPunct="1">
              <a:lnSpc>
                <a:spcPct val="90000"/>
              </a:lnSpc>
              <a:buFontTx/>
              <a:buNone/>
            </a:pPr>
            <a:r>
              <a:rPr lang="en-CA" sz="2400" u="sng" smtClean="0"/>
              <a:t>Situational (What would you do if)</a:t>
            </a:r>
          </a:p>
          <a:p>
            <a:pPr eaLnBrk="1" hangingPunct="1">
              <a:lnSpc>
                <a:spcPct val="90000"/>
              </a:lnSpc>
            </a:pPr>
            <a:r>
              <a:rPr lang="en-CA" sz="2400" smtClean="0"/>
              <a:t>Situation</a:t>
            </a:r>
          </a:p>
          <a:p>
            <a:pPr lvl="1" eaLnBrk="1" hangingPunct="1">
              <a:lnSpc>
                <a:spcPct val="90000"/>
              </a:lnSpc>
            </a:pPr>
            <a:r>
              <a:rPr lang="en-CA" sz="1800" smtClean="0"/>
              <a:t>Describe a potential situation</a:t>
            </a:r>
          </a:p>
          <a:p>
            <a:pPr eaLnBrk="1" hangingPunct="1">
              <a:lnSpc>
                <a:spcPct val="90000"/>
              </a:lnSpc>
            </a:pPr>
            <a:r>
              <a:rPr lang="en-CA" sz="2400" smtClean="0"/>
              <a:t>Task </a:t>
            </a:r>
          </a:p>
          <a:p>
            <a:pPr lvl="1" eaLnBrk="1" hangingPunct="1">
              <a:lnSpc>
                <a:spcPct val="90000"/>
              </a:lnSpc>
            </a:pPr>
            <a:r>
              <a:rPr lang="en-CA" sz="1800" smtClean="0"/>
              <a:t>Describe tasks you would complete </a:t>
            </a:r>
          </a:p>
          <a:p>
            <a:pPr eaLnBrk="1" hangingPunct="1">
              <a:lnSpc>
                <a:spcPct val="90000"/>
              </a:lnSpc>
            </a:pPr>
            <a:r>
              <a:rPr lang="en-CA" sz="2400" smtClean="0"/>
              <a:t>Action</a:t>
            </a:r>
          </a:p>
          <a:p>
            <a:pPr lvl="1" eaLnBrk="1" hangingPunct="1">
              <a:lnSpc>
                <a:spcPct val="90000"/>
              </a:lnSpc>
            </a:pPr>
            <a:r>
              <a:rPr lang="en-CA" sz="1800" smtClean="0"/>
              <a:t>Describe the action you would take</a:t>
            </a:r>
          </a:p>
          <a:p>
            <a:pPr eaLnBrk="1" hangingPunct="1">
              <a:lnSpc>
                <a:spcPct val="90000"/>
              </a:lnSpc>
            </a:pPr>
            <a:r>
              <a:rPr lang="en-CA" sz="2400" smtClean="0"/>
              <a:t>Result</a:t>
            </a:r>
          </a:p>
          <a:p>
            <a:pPr lvl="1" eaLnBrk="1" hangingPunct="1">
              <a:lnSpc>
                <a:spcPct val="90000"/>
              </a:lnSpc>
            </a:pPr>
            <a:r>
              <a:rPr lang="en-CA" sz="1800" smtClean="0"/>
              <a:t>What would be the potential result? </a:t>
            </a:r>
            <a:endParaRPr lang="en-US" sz="2000" smtClean="0"/>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250825" y="0"/>
            <a:ext cx="8675688" cy="819150"/>
          </a:xfrm>
        </p:spPr>
        <p:txBody>
          <a:bodyPr/>
          <a:lstStyle/>
          <a:p>
            <a:pPr eaLnBrk="1" hangingPunct="1"/>
            <a:r>
              <a:rPr lang="en-US" sz="2800" b="1" smtClean="0"/>
              <a:t>	Telephone Interview</a:t>
            </a:r>
          </a:p>
        </p:txBody>
      </p:sp>
      <p:sp>
        <p:nvSpPr>
          <p:cNvPr id="99331" name="Rectangle 3"/>
          <p:cNvSpPr>
            <a:spLocks noGrp="1" noChangeArrowheads="1"/>
          </p:cNvSpPr>
          <p:nvPr>
            <p:ph sz="quarter" idx="1"/>
          </p:nvPr>
        </p:nvSpPr>
        <p:spPr>
          <a:xfrm>
            <a:off x="457200" y="1905000"/>
            <a:ext cx="8280400" cy="2844800"/>
          </a:xfrm>
        </p:spPr>
        <p:txBody>
          <a:bodyPr>
            <a:noAutofit/>
          </a:bodyPr>
          <a:lstStyle/>
          <a:p>
            <a:pPr eaLnBrk="1" hangingPunct="1">
              <a:lnSpc>
                <a:spcPct val="140000"/>
              </a:lnSpc>
            </a:pPr>
            <a:r>
              <a:rPr lang="en-US" sz="2800" dirty="0" smtClean="0"/>
              <a:t>Sound friendly, confident and calm</a:t>
            </a:r>
          </a:p>
          <a:p>
            <a:pPr eaLnBrk="1" hangingPunct="1">
              <a:lnSpc>
                <a:spcPct val="140000"/>
              </a:lnSpc>
            </a:pPr>
            <a:r>
              <a:rPr lang="en-US" sz="2800" dirty="0" smtClean="0"/>
              <a:t>Thank the interviewer for the call</a:t>
            </a:r>
          </a:p>
          <a:p>
            <a:pPr eaLnBrk="1" hangingPunct="1">
              <a:lnSpc>
                <a:spcPct val="140000"/>
              </a:lnSpc>
            </a:pPr>
            <a:r>
              <a:rPr lang="en-US" sz="2800" dirty="0" smtClean="0"/>
              <a:t>Collect your thoughts</a:t>
            </a:r>
          </a:p>
          <a:p>
            <a:pPr eaLnBrk="1" hangingPunct="1">
              <a:lnSpc>
                <a:spcPct val="140000"/>
              </a:lnSpc>
            </a:pPr>
            <a:r>
              <a:rPr lang="en-US" sz="2800" dirty="0" smtClean="0"/>
              <a:t>Smile</a:t>
            </a:r>
          </a:p>
          <a:p>
            <a:pPr eaLnBrk="1" hangingPunct="1">
              <a:lnSpc>
                <a:spcPct val="140000"/>
              </a:lnSpc>
            </a:pPr>
            <a:r>
              <a:rPr lang="en-US" sz="2800" dirty="0" smtClean="0"/>
              <a:t>Get company information</a:t>
            </a:r>
          </a:p>
          <a:p>
            <a:pPr eaLnBrk="1" hangingPunct="1">
              <a:lnSpc>
                <a:spcPct val="140000"/>
              </a:lnSpc>
            </a:pPr>
            <a:r>
              <a:rPr lang="en-US" sz="2800" i="1" u="sng" dirty="0" smtClean="0"/>
              <a:t>Tip</a:t>
            </a:r>
            <a:r>
              <a:rPr lang="en-US" sz="2800" dirty="0" smtClean="0"/>
              <a:t>:  Dress up as if you’re meeting face-to-face</a:t>
            </a:r>
          </a:p>
        </p:txBody>
      </p:sp>
      <p:sp>
        <p:nvSpPr>
          <p:cNvPr id="99332"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12775" y="228600"/>
            <a:ext cx="8153400" cy="990600"/>
          </a:xfrm>
        </p:spPr>
        <p:txBody>
          <a:bodyPr/>
          <a:lstStyle/>
          <a:p>
            <a:pPr eaLnBrk="1" hangingPunct="1"/>
            <a:r>
              <a:rPr lang="en-US" sz="2800" b="1" smtClean="0"/>
              <a:t>Videoconference Interview</a:t>
            </a:r>
          </a:p>
        </p:txBody>
      </p:sp>
      <p:sp>
        <p:nvSpPr>
          <p:cNvPr id="100355" name="Rectangle 3"/>
          <p:cNvSpPr>
            <a:spLocks noGrp="1" noChangeArrowheads="1"/>
          </p:cNvSpPr>
          <p:nvPr>
            <p:ph sz="quarter" idx="1"/>
          </p:nvPr>
        </p:nvSpPr>
        <p:spPr>
          <a:xfrm>
            <a:off x="539750" y="1484313"/>
            <a:ext cx="8351838" cy="2908300"/>
          </a:xfrm>
        </p:spPr>
        <p:txBody>
          <a:bodyPr>
            <a:noAutofit/>
          </a:bodyPr>
          <a:lstStyle/>
          <a:p>
            <a:pPr eaLnBrk="1" hangingPunct="1">
              <a:lnSpc>
                <a:spcPct val="120000"/>
              </a:lnSpc>
            </a:pPr>
            <a:r>
              <a:rPr lang="en-US" sz="2800" dirty="0" smtClean="0"/>
              <a:t>Dress professionally – they can see you</a:t>
            </a:r>
          </a:p>
          <a:p>
            <a:pPr eaLnBrk="1" hangingPunct="1">
              <a:lnSpc>
                <a:spcPct val="120000"/>
              </a:lnSpc>
            </a:pPr>
            <a:r>
              <a:rPr lang="en-US" sz="2800" dirty="0" smtClean="0"/>
              <a:t>Speak slowly </a:t>
            </a:r>
          </a:p>
          <a:p>
            <a:pPr eaLnBrk="1" hangingPunct="1">
              <a:lnSpc>
                <a:spcPct val="120000"/>
              </a:lnSpc>
            </a:pPr>
            <a:r>
              <a:rPr lang="en-US" sz="2800" dirty="0" smtClean="0"/>
              <a:t>Prepare for silence due to a 5 sec audio delay</a:t>
            </a:r>
          </a:p>
          <a:p>
            <a:pPr eaLnBrk="1" hangingPunct="1">
              <a:lnSpc>
                <a:spcPct val="120000"/>
              </a:lnSpc>
            </a:pPr>
            <a:r>
              <a:rPr lang="en-US" sz="2800" dirty="0" smtClean="0"/>
              <a:t>Be aware of extra movements and noises</a:t>
            </a:r>
          </a:p>
          <a:p>
            <a:pPr eaLnBrk="1" hangingPunct="1">
              <a:lnSpc>
                <a:spcPct val="120000"/>
              </a:lnSpc>
            </a:pPr>
            <a:r>
              <a:rPr lang="en-US" sz="2800" dirty="0" smtClean="0"/>
              <a:t>Be patient – sounds may be distorted</a:t>
            </a:r>
          </a:p>
          <a:p>
            <a:pPr eaLnBrk="1" hangingPunct="1">
              <a:lnSpc>
                <a:spcPct val="120000"/>
              </a:lnSpc>
            </a:pPr>
            <a:r>
              <a:rPr lang="en-US" sz="2800" dirty="0" smtClean="0"/>
              <a:t>Speak up and project your voice</a:t>
            </a:r>
          </a:p>
          <a:p>
            <a:pPr eaLnBrk="1" hangingPunct="1">
              <a:lnSpc>
                <a:spcPct val="120000"/>
              </a:lnSpc>
            </a:pPr>
            <a:r>
              <a:rPr lang="en-US" sz="2800" dirty="0" smtClean="0"/>
              <a:t>Relax and smile</a:t>
            </a:r>
          </a:p>
        </p:txBody>
      </p:sp>
      <p:sp>
        <p:nvSpPr>
          <p:cNvPr id="100356"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612775" y="228600"/>
            <a:ext cx="8153400" cy="990600"/>
          </a:xfrm>
        </p:spPr>
        <p:txBody>
          <a:bodyPr/>
          <a:lstStyle/>
          <a:p>
            <a:pPr eaLnBrk="1" hangingPunct="1"/>
            <a:r>
              <a:rPr lang="en-US" sz="2800" b="1" smtClean="0"/>
              <a:t>Common Interview Mistakes</a:t>
            </a:r>
            <a:r>
              <a:rPr lang="en-US" sz="2000" b="1" smtClean="0"/>
              <a:t/>
            </a:r>
            <a:br>
              <a:rPr lang="en-US" sz="2000" b="1" smtClean="0"/>
            </a:br>
            <a:r>
              <a:rPr lang="en-US" sz="1400" b="1" smtClean="0"/>
              <a:t>(Based on feedback from recruiters)</a:t>
            </a:r>
          </a:p>
        </p:txBody>
      </p:sp>
      <p:sp>
        <p:nvSpPr>
          <p:cNvPr id="101379" name="Rectangle 3"/>
          <p:cNvSpPr>
            <a:spLocks noGrp="1" noChangeArrowheads="1"/>
          </p:cNvSpPr>
          <p:nvPr>
            <p:ph sz="quarter" idx="1"/>
          </p:nvPr>
        </p:nvSpPr>
        <p:spPr>
          <a:xfrm>
            <a:off x="792162" y="2133600"/>
            <a:ext cx="8351838" cy="2908300"/>
          </a:xfrm>
        </p:spPr>
        <p:txBody>
          <a:bodyPr>
            <a:noAutofit/>
          </a:bodyPr>
          <a:lstStyle/>
          <a:p>
            <a:pPr eaLnBrk="1" hangingPunct="1">
              <a:lnSpc>
                <a:spcPct val="130000"/>
              </a:lnSpc>
            </a:pPr>
            <a:r>
              <a:rPr lang="en-US" sz="2400" dirty="0" smtClean="0"/>
              <a:t>Lack of preparation</a:t>
            </a:r>
          </a:p>
          <a:p>
            <a:pPr eaLnBrk="1" hangingPunct="1">
              <a:lnSpc>
                <a:spcPct val="130000"/>
              </a:lnSpc>
            </a:pPr>
            <a:r>
              <a:rPr lang="en-US" sz="2400" dirty="0" smtClean="0"/>
              <a:t>Inappropriate appearance</a:t>
            </a:r>
          </a:p>
          <a:p>
            <a:pPr eaLnBrk="1" hangingPunct="1">
              <a:lnSpc>
                <a:spcPct val="130000"/>
              </a:lnSpc>
            </a:pPr>
            <a:r>
              <a:rPr lang="en-US" sz="2400" dirty="0" smtClean="0"/>
              <a:t>Failure to ask questions</a:t>
            </a:r>
          </a:p>
          <a:p>
            <a:pPr eaLnBrk="1" hangingPunct="1">
              <a:lnSpc>
                <a:spcPct val="130000"/>
              </a:lnSpc>
            </a:pPr>
            <a:r>
              <a:rPr lang="en-US" sz="2400" dirty="0" smtClean="0"/>
              <a:t>Poor attitude</a:t>
            </a:r>
          </a:p>
          <a:p>
            <a:pPr eaLnBrk="1" hangingPunct="1">
              <a:lnSpc>
                <a:spcPct val="130000"/>
              </a:lnSpc>
            </a:pPr>
            <a:r>
              <a:rPr lang="en-US" sz="2400" dirty="0" smtClean="0"/>
              <a:t>Exaggerating or being deceitful</a:t>
            </a:r>
          </a:p>
          <a:p>
            <a:pPr eaLnBrk="1" hangingPunct="1">
              <a:lnSpc>
                <a:spcPct val="130000"/>
              </a:lnSpc>
            </a:pPr>
            <a:r>
              <a:rPr lang="en-US" sz="2400" dirty="0" smtClean="0"/>
              <a:t>Poor non-verbal communication</a:t>
            </a:r>
          </a:p>
          <a:p>
            <a:pPr eaLnBrk="1" hangingPunct="1">
              <a:lnSpc>
                <a:spcPct val="130000"/>
              </a:lnSpc>
            </a:pPr>
            <a:r>
              <a:rPr lang="en-US" sz="2400" dirty="0" smtClean="0"/>
              <a:t>Over or under answering questions</a:t>
            </a:r>
          </a:p>
        </p:txBody>
      </p:sp>
      <p:sp>
        <p:nvSpPr>
          <p:cNvPr id="101380"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612775" y="228600"/>
            <a:ext cx="8153400" cy="990600"/>
          </a:xfrm>
        </p:spPr>
        <p:txBody>
          <a:bodyPr/>
          <a:lstStyle/>
          <a:p>
            <a:pPr eaLnBrk="1" hangingPunct="1"/>
            <a:r>
              <a:rPr lang="en-US" sz="2800" b="1" smtClean="0"/>
              <a:t>Websites</a:t>
            </a:r>
          </a:p>
        </p:txBody>
      </p:sp>
      <p:sp>
        <p:nvSpPr>
          <p:cNvPr id="102403" name="Rectangle 3"/>
          <p:cNvSpPr>
            <a:spLocks noGrp="1" noChangeArrowheads="1"/>
          </p:cNvSpPr>
          <p:nvPr>
            <p:ph sz="quarter" idx="1"/>
          </p:nvPr>
        </p:nvSpPr>
        <p:spPr>
          <a:xfrm>
            <a:off x="792163" y="1628775"/>
            <a:ext cx="8351837" cy="2908300"/>
          </a:xfrm>
        </p:spPr>
        <p:txBody>
          <a:bodyPr>
            <a:noAutofit/>
          </a:bodyPr>
          <a:lstStyle/>
          <a:p>
            <a:pPr eaLnBrk="1" hangingPunct="1">
              <a:lnSpc>
                <a:spcPct val="210000"/>
              </a:lnSpc>
            </a:pPr>
            <a:r>
              <a:rPr lang="en-US" sz="2800" dirty="0" smtClean="0"/>
              <a:t>http://www.quintcareers.com/sample_behavioral.html</a:t>
            </a:r>
          </a:p>
          <a:p>
            <a:pPr eaLnBrk="1" hangingPunct="1">
              <a:lnSpc>
                <a:spcPct val="210000"/>
              </a:lnSpc>
            </a:pPr>
            <a:r>
              <a:rPr lang="en-US" sz="2800" dirty="0" smtClean="0"/>
              <a:t>http://www.mun.ca/cdel (&gt;Students&gt;Career Tips)</a:t>
            </a:r>
          </a:p>
          <a:p>
            <a:pPr eaLnBrk="1" hangingPunct="1">
              <a:lnSpc>
                <a:spcPct val="210000"/>
              </a:lnSpc>
            </a:pPr>
            <a:r>
              <a:rPr lang="en-US" sz="2800" dirty="0" smtClean="0"/>
              <a:t>http://interview.monster.ca/</a:t>
            </a:r>
          </a:p>
          <a:p>
            <a:pPr eaLnBrk="1" hangingPunct="1">
              <a:lnSpc>
                <a:spcPct val="210000"/>
              </a:lnSpc>
            </a:pPr>
            <a:r>
              <a:rPr lang="en-US" sz="2800" dirty="0" smtClean="0"/>
              <a:t>http://www.jobpostings.ca/resource.cfm?id=16</a:t>
            </a:r>
          </a:p>
        </p:txBody>
      </p:sp>
      <p:sp>
        <p:nvSpPr>
          <p:cNvPr id="102404" name="Text Box 4"/>
          <p:cNvSpPr txBox="1">
            <a:spLocks noChangeArrowheads="1"/>
          </p:cNvSpPr>
          <p:nvPr/>
        </p:nvSpPr>
        <p:spPr bwMode="auto">
          <a:xfrm>
            <a:off x="4800600" y="6324600"/>
            <a:ext cx="1981200" cy="366713"/>
          </a:xfrm>
          <a:prstGeom prst="rect">
            <a:avLst/>
          </a:prstGeom>
          <a:noFill/>
          <a:ln w="9525">
            <a:noFill/>
            <a:miter lim="800000"/>
            <a:headEnd/>
            <a:tailEnd/>
          </a:ln>
        </p:spPr>
        <p:txBody>
          <a:bodyPr>
            <a:spAutoFit/>
          </a:bodyPr>
          <a:lstStyle/>
          <a:p>
            <a:pPr>
              <a:spcBef>
                <a:spcPct val="50000"/>
              </a:spcBef>
            </a:pPr>
            <a:r>
              <a:rPr lang="en-US">
                <a:solidFill>
                  <a:schemeClr val="bg1"/>
                </a:solidFill>
                <a:latin typeface="Arial" pitchFamily="34" charset="0"/>
              </a:rPr>
              <a:t>www.mun.ca/cdel</a:t>
            </a:r>
            <a:endParaRPr lang="en-CA">
              <a:solidFill>
                <a:schemeClr val="bg1"/>
              </a:solidFill>
              <a:latin typeface="Arial" pitchFamily="34" charset="0"/>
            </a:endParaRPr>
          </a:p>
        </p:txBody>
      </p:sp>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ctrTitle"/>
          </p:nvPr>
        </p:nvSpPr>
        <p:spPr/>
        <p:txBody>
          <a:bodyPr>
            <a:normAutofit/>
          </a:bodyPr>
          <a:lstStyle/>
          <a:p>
            <a:pPr eaLnBrk="1" fontAlgn="auto" hangingPunct="1">
              <a:spcAft>
                <a:spcPts val="0"/>
              </a:spcAft>
              <a:defRPr/>
            </a:pPr>
            <a:r>
              <a:rPr lang="en-AU"/>
              <a:t>Guide to Interviewing</a:t>
            </a:r>
          </a:p>
        </p:txBody>
      </p:sp>
    </p:spTree>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title"/>
          </p:nvPr>
        </p:nvSpPr>
        <p:spPr>
          <a:xfrm>
            <a:off x="306388" y="333375"/>
            <a:ext cx="8820150" cy="658813"/>
          </a:xfrm>
        </p:spPr>
        <p:txBody>
          <a:bodyPr lIns="90488" tIns="44450" rIns="90488" bIns="44450" anchor="b"/>
          <a:lstStyle/>
          <a:p>
            <a:pPr eaLnBrk="1" hangingPunct="1"/>
            <a:r>
              <a:rPr lang="en-AU" sz="3600" smtClean="0"/>
              <a:t>Three steps in successful interviewing</a:t>
            </a:r>
          </a:p>
        </p:txBody>
      </p:sp>
      <p:sp>
        <p:nvSpPr>
          <p:cNvPr id="106498" name="Slide Number Placeholder 3"/>
          <p:cNvSpPr>
            <a:spLocks noGrp="1"/>
          </p:cNvSpPr>
          <p:nvPr>
            <p:ph type="sldNum" sz="quarter" idx="12"/>
          </p:nvPr>
        </p:nvSpPr>
        <p:spPr bwMode="auto">
          <a:xfrm>
            <a:off x="6096000" y="6248400"/>
            <a:ext cx="2667000" cy="365125"/>
          </a:xfrm>
          <a:noFill/>
          <a:ln>
            <a:miter lim="800000"/>
            <a:headEnd/>
            <a:tailEnd/>
          </a:ln>
        </p:spPr>
        <p:txBody>
          <a:bodyPr wrap="square" lIns="91440" tIns="45720" rIns="91440" bIns="45720" numCol="1" compatLnSpc="1">
            <a:prstTxWarp prst="textNoShape">
              <a:avLst/>
            </a:prstTxWarp>
          </a:bodyPr>
          <a:lstStyle/>
          <a:p>
            <a:pPr algn="l"/>
            <a:fld id="{43BF9433-E7CB-4874-AD2F-C380EF827AE3}" type="slidenum">
              <a:rPr lang="en-AU" b="0" smtClean="0">
                <a:solidFill>
                  <a:schemeClr val="tx2"/>
                </a:solidFill>
              </a:rPr>
              <a:pPr algn="l"/>
              <a:t>53</a:t>
            </a:fld>
            <a:endParaRPr lang="en-AU" b="0" smtClean="0">
              <a:solidFill>
                <a:schemeClr val="tx2"/>
              </a:solidFill>
            </a:endParaRPr>
          </a:p>
        </p:txBody>
      </p:sp>
      <p:sp>
        <p:nvSpPr>
          <p:cNvPr id="106500" name="Rectangle 4"/>
          <p:cNvSpPr>
            <a:spLocks noGrp="1" noChangeArrowheads="1"/>
          </p:cNvSpPr>
          <p:nvPr>
            <p:ph sz="quarter" idx="1"/>
          </p:nvPr>
        </p:nvSpPr>
        <p:spPr>
          <a:xfrm>
            <a:off x="468313" y="1989138"/>
            <a:ext cx="7991475" cy="3097212"/>
          </a:xfrm>
        </p:spPr>
        <p:txBody>
          <a:bodyPr/>
          <a:lstStyle/>
          <a:p>
            <a:pPr eaLnBrk="1" hangingPunct="1"/>
            <a:r>
              <a:rPr lang="en-AU" sz="2800" smtClean="0"/>
              <a:t>Preparation:  produce an interview schedule and interview guides.</a:t>
            </a:r>
          </a:p>
          <a:p>
            <a:pPr eaLnBrk="1" hangingPunct="1"/>
            <a:r>
              <a:rPr lang="en-AU" sz="2800" smtClean="0"/>
              <a:t>Execution: conduct the interviews</a:t>
            </a:r>
          </a:p>
          <a:p>
            <a:pPr eaLnBrk="1" hangingPunct="1"/>
            <a:r>
              <a:rPr lang="en-AU" sz="2800" smtClean="0"/>
              <a:t>Review: write up the interview notes</a:t>
            </a:r>
          </a:p>
        </p:txBody>
      </p:sp>
    </p:spTree>
  </p:cSld>
  <p:clrMapOvr>
    <a:masterClrMapping/>
  </p:clrMapOv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Number Placeholder 19"/>
          <p:cNvSpPr>
            <a:spLocks noGrp="1"/>
          </p:cNvSpPr>
          <p:nvPr>
            <p:ph type="sldNum" sz="quarter" idx="12"/>
          </p:nvPr>
        </p:nvSpPr>
        <p:spPr bwMode="auto">
          <a:xfrm>
            <a:off x="6096000" y="6248400"/>
            <a:ext cx="2667000" cy="365125"/>
          </a:xfrm>
          <a:noFill/>
          <a:ln>
            <a:miter lim="800000"/>
            <a:headEnd/>
            <a:tailEnd/>
          </a:ln>
        </p:spPr>
        <p:txBody>
          <a:bodyPr wrap="square" lIns="91440" tIns="45720" rIns="91440" bIns="45720" numCol="1" compatLnSpc="1">
            <a:prstTxWarp prst="textNoShape">
              <a:avLst/>
            </a:prstTxWarp>
          </a:bodyPr>
          <a:lstStyle/>
          <a:p>
            <a:pPr algn="l"/>
            <a:fld id="{43A461C9-0522-4004-BA91-2A9AAA6126A0}" type="slidenum">
              <a:rPr lang="en-AU" b="0" smtClean="0">
                <a:solidFill>
                  <a:schemeClr val="tx2"/>
                </a:solidFill>
              </a:rPr>
              <a:pPr algn="l"/>
              <a:t>54</a:t>
            </a:fld>
            <a:endParaRPr lang="en-AU" b="0" smtClean="0">
              <a:solidFill>
                <a:schemeClr val="tx2"/>
              </a:solidFill>
            </a:endParaRPr>
          </a:p>
        </p:txBody>
      </p:sp>
      <p:sp>
        <p:nvSpPr>
          <p:cNvPr id="107523" name="Text Box 1026"/>
          <p:cNvSpPr txBox="1">
            <a:spLocks noChangeArrowheads="1"/>
          </p:cNvSpPr>
          <p:nvPr/>
        </p:nvSpPr>
        <p:spPr bwMode="auto">
          <a:xfrm>
            <a:off x="900113" y="798513"/>
            <a:ext cx="169862" cy="366712"/>
          </a:xfrm>
          <a:prstGeom prst="rect">
            <a:avLst/>
          </a:prstGeom>
          <a:noFill/>
          <a:ln w="19050">
            <a:noFill/>
            <a:miter lim="800000"/>
            <a:headEnd type="none" w="sm" len="sm"/>
            <a:tailEnd type="none" w="sm" len="sm"/>
          </a:ln>
        </p:spPr>
        <p:txBody>
          <a:bodyPr wrap="none">
            <a:spAutoFit/>
          </a:bodyPr>
          <a:lstStyle/>
          <a:p>
            <a:pPr defTabSz="762000" eaLnBrk="0" hangingPunct="0"/>
            <a:endParaRPr lang="en-US" sz="1800" b="1">
              <a:latin typeface="Arial" pitchFamily="34" charset="0"/>
            </a:endParaRPr>
          </a:p>
        </p:txBody>
      </p:sp>
      <p:sp>
        <p:nvSpPr>
          <p:cNvPr id="107524" name="AutoShape 1029"/>
          <p:cNvSpPr>
            <a:spLocks noChangeArrowheads="1"/>
          </p:cNvSpPr>
          <p:nvPr/>
        </p:nvSpPr>
        <p:spPr bwMode="auto">
          <a:xfrm>
            <a:off x="1865313" y="2316163"/>
            <a:ext cx="1444625" cy="955675"/>
          </a:xfrm>
          <a:prstGeom prst="homePlate">
            <a:avLst>
              <a:gd name="adj" fmla="val 50388"/>
            </a:avLst>
          </a:prstGeom>
          <a:solidFill>
            <a:schemeClr val="bg1"/>
          </a:solidFill>
          <a:ln w="25400">
            <a:solidFill>
              <a:schemeClr val="tx1"/>
            </a:solidFill>
            <a:miter lim="800000"/>
            <a:headEnd/>
            <a:tailEnd/>
          </a:ln>
        </p:spPr>
        <p:txBody>
          <a:bodyPr wrap="none" lIns="82550" tIns="41275" rIns="82550" bIns="41275" anchor="ctr"/>
          <a:lstStyle/>
          <a:p>
            <a:pPr algn="ctr" defTabSz="617538" eaLnBrk="0" hangingPunct="0"/>
            <a:r>
              <a:rPr lang="en-AU" sz="1400">
                <a:latin typeface="Arial" pitchFamily="34" charset="0"/>
              </a:rPr>
              <a:t>Interview</a:t>
            </a:r>
          </a:p>
          <a:p>
            <a:pPr algn="ctr" defTabSz="617538" eaLnBrk="0" hangingPunct="0"/>
            <a:r>
              <a:rPr lang="en-AU" sz="1400">
                <a:latin typeface="Arial" pitchFamily="34" charset="0"/>
              </a:rPr>
              <a:t>schedule</a:t>
            </a:r>
          </a:p>
        </p:txBody>
      </p:sp>
      <p:sp>
        <p:nvSpPr>
          <p:cNvPr id="107525" name="Oval 1030"/>
          <p:cNvSpPr>
            <a:spLocks noChangeArrowheads="1"/>
          </p:cNvSpPr>
          <p:nvPr/>
        </p:nvSpPr>
        <p:spPr bwMode="auto">
          <a:xfrm>
            <a:off x="5278438" y="2276475"/>
            <a:ext cx="1382712" cy="1011238"/>
          </a:xfrm>
          <a:prstGeom prst="ellipse">
            <a:avLst/>
          </a:prstGeom>
          <a:solidFill>
            <a:schemeClr val="bg1"/>
          </a:solidFill>
          <a:ln w="25400">
            <a:solidFill>
              <a:schemeClr val="tx1"/>
            </a:solidFill>
            <a:round/>
            <a:headEnd/>
            <a:tailEnd/>
          </a:ln>
        </p:spPr>
        <p:txBody>
          <a:bodyPr wrap="none" lIns="82550" tIns="41275" rIns="82550" bIns="41275" anchor="ctr"/>
          <a:lstStyle/>
          <a:p>
            <a:pPr algn="ctr" defTabSz="617538" eaLnBrk="0" hangingPunct="0"/>
            <a:r>
              <a:rPr lang="en-AU" sz="1400">
                <a:latin typeface="Arial" pitchFamily="34" charset="0"/>
              </a:rPr>
              <a:t>Interview</a:t>
            </a:r>
          </a:p>
        </p:txBody>
      </p:sp>
      <p:sp>
        <p:nvSpPr>
          <p:cNvPr id="107526" name="AutoShape 1031"/>
          <p:cNvSpPr>
            <a:spLocks noChangeArrowheads="1"/>
          </p:cNvSpPr>
          <p:nvPr/>
        </p:nvSpPr>
        <p:spPr bwMode="auto">
          <a:xfrm>
            <a:off x="3598863" y="2303463"/>
            <a:ext cx="1444625" cy="957262"/>
          </a:xfrm>
          <a:prstGeom prst="homePlate">
            <a:avLst>
              <a:gd name="adj" fmla="val 50304"/>
            </a:avLst>
          </a:prstGeom>
          <a:solidFill>
            <a:schemeClr val="bg1"/>
          </a:solidFill>
          <a:ln w="25400">
            <a:solidFill>
              <a:schemeClr val="tx1"/>
            </a:solidFill>
            <a:miter lim="800000"/>
            <a:headEnd/>
            <a:tailEnd/>
          </a:ln>
        </p:spPr>
        <p:txBody>
          <a:bodyPr wrap="none" lIns="82550" tIns="41275" rIns="82550" bIns="41275" anchor="ctr"/>
          <a:lstStyle/>
          <a:p>
            <a:pPr algn="ctr" defTabSz="617538" eaLnBrk="0" hangingPunct="0"/>
            <a:r>
              <a:rPr lang="en-AU" sz="1400">
                <a:latin typeface="Arial" pitchFamily="34" charset="0"/>
              </a:rPr>
              <a:t>Interview</a:t>
            </a:r>
          </a:p>
          <a:p>
            <a:pPr algn="ctr" defTabSz="617538" eaLnBrk="0" hangingPunct="0"/>
            <a:r>
              <a:rPr lang="en-AU" sz="1400">
                <a:latin typeface="Arial" pitchFamily="34" charset="0"/>
              </a:rPr>
              <a:t>guides</a:t>
            </a:r>
          </a:p>
        </p:txBody>
      </p:sp>
      <p:sp>
        <p:nvSpPr>
          <p:cNvPr id="107527" name="AutoShape 1032"/>
          <p:cNvSpPr>
            <a:spLocks noChangeArrowheads="1"/>
          </p:cNvSpPr>
          <p:nvPr/>
        </p:nvSpPr>
        <p:spPr bwMode="auto">
          <a:xfrm>
            <a:off x="7016750" y="2303463"/>
            <a:ext cx="1443038" cy="957262"/>
          </a:xfrm>
          <a:prstGeom prst="homePlate">
            <a:avLst>
              <a:gd name="adj" fmla="val 50249"/>
            </a:avLst>
          </a:prstGeom>
          <a:solidFill>
            <a:schemeClr val="bg1"/>
          </a:solidFill>
          <a:ln w="25400">
            <a:solidFill>
              <a:schemeClr val="tx1"/>
            </a:solidFill>
            <a:miter lim="800000"/>
            <a:headEnd/>
            <a:tailEnd/>
          </a:ln>
        </p:spPr>
        <p:txBody>
          <a:bodyPr wrap="none" lIns="82550" tIns="41275" rIns="82550" bIns="41275" anchor="ctr"/>
          <a:lstStyle/>
          <a:p>
            <a:pPr algn="ctr" defTabSz="617538" eaLnBrk="0" hangingPunct="0"/>
            <a:r>
              <a:rPr lang="en-AU" sz="1400">
                <a:latin typeface="Arial" pitchFamily="34" charset="0"/>
              </a:rPr>
              <a:t>Interview</a:t>
            </a:r>
          </a:p>
          <a:p>
            <a:pPr algn="ctr" defTabSz="617538" eaLnBrk="0" hangingPunct="0"/>
            <a:r>
              <a:rPr lang="en-AU" sz="1400">
                <a:latin typeface="Arial" pitchFamily="34" charset="0"/>
              </a:rPr>
              <a:t>notes format</a:t>
            </a:r>
          </a:p>
        </p:txBody>
      </p:sp>
      <p:sp>
        <p:nvSpPr>
          <p:cNvPr id="107528" name="Rectangle 1033"/>
          <p:cNvSpPr>
            <a:spLocks noChangeArrowheads="1"/>
          </p:cNvSpPr>
          <p:nvPr/>
        </p:nvSpPr>
        <p:spPr bwMode="auto">
          <a:xfrm>
            <a:off x="1763713" y="3429000"/>
            <a:ext cx="1617662" cy="677863"/>
          </a:xfrm>
          <a:prstGeom prst="rect">
            <a:avLst/>
          </a:prstGeom>
          <a:noFill/>
          <a:ln w="9525">
            <a:noFill/>
            <a:miter lim="800000"/>
            <a:headEnd/>
            <a:tailEnd/>
          </a:ln>
        </p:spPr>
        <p:txBody>
          <a:bodyPr lIns="82550" tIns="41275" rIns="82550" bIns="41275">
            <a:spAutoFit/>
          </a:bodyPr>
          <a:lstStyle/>
          <a:p>
            <a:pPr defTabSz="617538" eaLnBrk="0" hangingPunct="0">
              <a:spcBef>
                <a:spcPct val="50000"/>
              </a:spcBef>
            </a:pPr>
            <a:r>
              <a:rPr lang="en-AU" sz="1300">
                <a:latin typeface="Arial" pitchFamily="34" charset="0"/>
              </a:rPr>
              <a:t>Who you are going to interview, why, when and where?</a:t>
            </a:r>
          </a:p>
        </p:txBody>
      </p:sp>
      <p:sp>
        <p:nvSpPr>
          <p:cNvPr id="107529" name="Rectangle 1034"/>
          <p:cNvSpPr>
            <a:spLocks noChangeArrowheads="1"/>
          </p:cNvSpPr>
          <p:nvPr/>
        </p:nvSpPr>
        <p:spPr bwMode="auto">
          <a:xfrm>
            <a:off x="3563938" y="3429000"/>
            <a:ext cx="1624012" cy="479425"/>
          </a:xfrm>
          <a:prstGeom prst="rect">
            <a:avLst/>
          </a:prstGeom>
          <a:noFill/>
          <a:ln w="9525">
            <a:noFill/>
            <a:miter lim="800000"/>
            <a:headEnd/>
            <a:tailEnd/>
          </a:ln>
        </p:spPr>
        <p:txBody>
          <a:bodyPr lIns="82550" tIns="41275" rIns="82550" bIns="41275">
            <a:spAutoFit/>
          </a:bodyPr>
          <a:lstStyle/>
          <a:p>
            <a:pPr defTabSz="617538" eaLnBrk="0" hangingPunct="0">
              <a:spcBef>
                <a:spcPct val="50000"/>
              </a:spcBef>
            </a:pPr>
            <a:r>
              <a:rPr lang="en-AU" sz="1300">
                <a:latin typeface="Arial" pitchFamily="34" charset="0"/>
              </a:rPr>
              <a:t>What questions are you going to ask?</a:t>
            </a:r>
          </a:p>
        </p:txBody>
      </p:sp>
      <p:sp>
        <p:nvSpPr>
          <p:cNvPr id="107530" name="Rectangle 1035"/>
          <p:cNvSpPr>
            <a:spLocks noChangeArrowheads="1"/>
          </p:cNvSpPr>
          <p:nvPr/>
        </p:nvSpPr>
        <p:spPr bwMode="auto">
          <a:xfrm>
            <a:off x="6804025" y="3429000"/>
            <a:ext cx="1854200" cy="1074738"/>
          </a:xfrm>
          <a:prstGeom prst="rect">
            <a:avLst/>
          </a:prstGeom>
          <a:noFill/>
          <a:ln w="9525">
            <a:noFill/>
            <a:miter lim="800000"/>
            <a:headEnd/>
            <a:tailEnd/>
          </a:ln>
        </p:spPr>
        <p:txBody>
          <a:bodyPr lIns="82550" tIns="41275" rIns="82550" bIns="41275">
            <a:spAutoFit/>
          </a:bodyPr>
          <a:lstStyle/>
          <a:p>
            <a:pPr defTabSz="617538" eaLnBrk="0" hangingPunct="0">
              <a:spcBef>
                <a:spcPct val="50000"/>
              </a:spcBef>
            </a:pPr>
            <a:r>
              <a:rPr lang="en-AU" sz="1300">
                <a:latin typeface="Arial" pitchFamily="34" charset="0"/>
              </a:rPr>
              <a:t>What results were obtained?</a:t>
            </a:r>
          </a:p>
          <a:p>
            <a:pPr marL="274638" lvl="1" defTabSz="617538" eaLnBrk="0" hangingPunct="0">
              <a:buFontTx/>
              <a:buChar char="•"/>
            </a:pPr>
            <a:r>
              <a:rPr lang="en-AU" sz="1300">
                <a:latin typeface="Arial" pitchFamily="34" charset="0"/>
              </a:rPr>
              <a:t> Information found</a:t>
            </a:r>
          </a:p>
          <a:p>
            <a:pPr marL="274638" lvl="1" defTabSz="617538" eaLnBrk="0" hangingPunct="0">
              <a:buFontTx/>
              <a:buChar char="•"/>
            </a:pPr>
            <a:r>
              <a:rPr lang="en-AU" sz="1300">
                <a:latin typeface="Arial" pitchFamily="34" charset="0"/>
              </a:rPr>
              <a:t> Decisions</a:t>
            </a:r>
          </a:p>
          <a:p>
            <a:pPr marL="274638" lvl="1" defTabSz="617538" eaLnBrk="0" hangingPunct="0">
              <a:buFontTx/>
              <a:buChar char="•"/>
            </a:pPr>
            <a:r>
              <a:rPr lang="en-AU" sz="1300">
                <a:latin typeface="Arial" pitchFamily="34" charset="0"/>
              </a:rPr>
              <a:t> Actions</a:t>
            </a:r>
          </a:p>
        </p:txBody>
      </p:sp>
      <p:sp>
        <p:nvSpPr>
          <p:cNvPr id="107531" name="Rectangle 1037"/>
          <p:cNvSpPr>
            <a:spLocks noChangeArrowheads="1"/>
          </p:cNvSpPr>
          <p:nvPr/>
        </p:nvSpPr>
        <p:spPr bwMode="auto">
          <a:xfrm>
            <a:off x="755650" y="3460750"/>
            <a:ext cx="1084263" cy="295275"/>
          </a:xfrm>
          <a:prstGeom prst="rect">
            <a:avLst/>
          </a:prstGeom>
          <a:noFill/>
          <a:ln w="9525">
            <a:noFill/>
            <a:miter lim="800000"/>
            <a:headEnd/>
            <a:tailEnd/>
          </a:ln>
        </p:spPr>
        <p:txBody>
          <a:bodyPr lIns="82550" tIns="41275" rIns="82550" bIns="41275">
            <a:spAutoFit/>
          </a:bodyPr>
          <a:lstStyle/>
          <a:p>
            <a:pPr defTabSz="617538" eaLnBrk="0" hangingPunct="0">
              <a:spcBef>
                <a:spcPct val="50000"/>
              </a:spcBef>
            </a:pPr>
            <a:endParaRPr lang="en-US" sz="1400">
              <a:latin typeface="Arial" pitchFamily="34" charset="0"/>
            </a:endParaRPr>
          </a:p>
        </p:txBody>
      </p:sp>
      <p:sp>
        <p:nvSpPr>
          <p:cNvPr id="107532" name="Rectangle 1038"/>
          <p:cNvSpPr>
            <a:spLocks noChangeArrowheads="1"/>
          </p:cNvSpPr>
          <p:nvPr/>
        </p:nvSpPr>
        <p:spPr bwMode="auto">
          <a:xfrm>
            <a:off x="5508625" y="3429000"/>
            <a:ext cx="1146175" cy="1074738"/>
          </a:xfrm>
          <a:prstGeom prst="rect">
            <a:avLst/>
          </a:prstGeom>
          <a:noFill/>
          <a:ln w="9525">
            <a:noFill/>
            <a:miter lim="800000"/>
            <a:headEnd/>
            <a:tailEnd/>
          </a:ln>
        </p:spPr>
        <p:txBody>
          <a:bodyPr lIns="82550" tIns="41275" rIns="82550" bIns="41275">
            <a:spAutoFit/>
          </a:bodyPr>
          <a:lstStyle/>
          <a:p>
            <a:pPr defTabSz="617538" eaLnBrk="0" hangingPunct="0">
              <a:buFontTx/>
              <a:buChar char="•"/>
            </a:pPr>
            <a:r>
              <a:rPr lang="en-AU" sz="1300">
                <a:latin typeface="Arial" pitchFamily="34" charset="0"/>
              </a:rPr>
              <a:t> Structure</a:t>
            </a:r>
          </a:p>
          <a:p>
            <a:pPr defTabSz="617538" eaLnBrk="0" hangingPunct="0">
              <a:buFontTx/>
              <a:buChar char="•"/>
            </a:pPr>
            <a:r>
              <a:rPr lang="en-AU" sz="1300">
                <a:latin typeface="Arial" pitchFamily="34" charset="0"/>
              </a:rPr>
              <a:t> Rapport</a:t>
            </a:r>
          </a:p>
          <a:p>
            <a:pPr defTabSz="617538" eaLnBrk="0" hangingPunct="0">
              <a:buFontTx/>
              <a:buChar char="•"/>
            </a:pPr>
            <a:r>
              <a:rPr lang="en-AU" sz="1300">
                <a:latin typeface="Arial" pitchFamily="34" charset="0"/>
              </a:rPr>
              <a:t> Listen</a:t>
            </a:r>
          </a:p>
          <a:p>
            <a:pPr defTabSz="617538" eaLnBrk="0" hangingPunct="0">
              <a:buFontTx/>
              <a:buChar char="•"/>
            </a:pPr>
            <a:r>
              <a:rPr lang="en-AU" sz="1300">
                <a:latin typeface="Arial" pitchFamily="34" charset="0"/>
              </a:rPr>
              <a:t> Probe</a:t>
            </a:r>
          </a:p>
          <a:p>
            <a:pPr defTabSz="617538" eaLnBrk="0" hangingPunct="0">
              <a:buFontTx/>
              <a:buChar char="•"/>
            </a:pPr>
            <a:r>
              <a:rPr lang="en-AU" sz="1300">
                <a:latin typeface="Arial" pitchFamily="34" charset="0"/>
              </a:rPr>
              <a:t> Clarify</a:t>
            </a:r>
          </a:p>
        </p:txBody>
      </p:sp>
      <p:sp>
        <p:nvSpPr>
          <p:cNvPr id="107533" name="Text Box 1039"/>
          <p:cNvSpPr txBox="1">
            <a:spLocks noChangeArrowheads="1"/>
          </p:cNvSpPr>
          <p:nvPr/>
        </p:nvSpPr>
        <p:spPr bwMode="auto">
          <a:xfrm>
            <a:off x="827088" y="5445125"/>
            <a:ext cx="6335712" cy="915988"/>
          </a:xfrm>
          <a:prstGeom prst="rect">
            <a:avLst/>
          </a:prstGeom>
          <a:noFill/>
          <a:ln w="19050">
            <a:noFill/>
            <a:miter lim="800000"/>
            <a:headEnd type="none" w="sm" len="sm"/>
            <a:tailEnd type="none" w="sm" len="sm"/>
          </a:ln>
        </p:spPr>
        <p:txBody>
          <a:bodyPr>
            <a:spAutoFit/>
          </a:bodyPr>
          <a:lstStyle/>
          <a:p>
            <a:pPr defTabSz="762000" eaLnBrk="0" hangingPunct="0"/>
            <a:r>
              <a:rPr lang="en-AU" sz="1800" b="1">
                <a:latin typeface="Arial" pitchFamily="34" charset="0"/>
              </a:rPr>
              <a:t>An interview guide should be created prior to all interviews to ensure the interviews are focused and efficient and enable comparison and summarisation.</a:t>
            </a:r>
          </a:p>
        </p:txBody>
      </p:sp>
      <p:sp>
        <p:nvSpPr>
          <p:cNvPr id="107534" name="Text Box 1040"/>
          <p:cNvSpPr txBox="1">
            <a:spLocks noChangeArrowheads="1"/>
          </p:cNvSpPr>
          <p:nvPr/>
        </p:nvSpPr>
        <p:spPr bwMode="auto">
          <a:xfrm>
            <a:off x="539750" y="355600"/>
            <a:ext cx="6762750" cy="641350"/>
          </a:xfrm>
          <a:prstGeom prst="rect">
            <a:avLst/>
          </a:prstGeom>
          <a:noFill/>
          <a:ln w="19050">
            <a:noFill/>
            <a:miter lim="800000"/>
            <a:headEnd type="none" w="sm" len="sm"/>
            <a:tailEnd type="none" w="sm" len="sm"/>
          </a:ln>
        </p:spPr>
        <p:txBody>
          <a:bodyPr wrap="none">
            <a:spAutoFit/>
          </a:bodyPr>
          <a:lstStyle/>
          <a:p>
            <a:pPr defTabSz="762000" eaLnBrk="0" hangingPunct="0"/>
            <a:r>
              <a:rPr lang="en-AU" sz="3600" b="1">
                <a:latin typeface="Arial" pitchFamily="34" charset="0"/>
              </a:rPr>
              <a:t>Steps in the interview process</a:t>
            </a:r>
          </a:p>
        </p:txBody>
      </p:sp>
      <p:sp>
        <p:nvSpPr>
          <p:cNvPr id="107535" name="Text Box 1041"/>
          <p:cNvSpPr txBox="1">
            <a:spLocks noChangeArrowheads="1"/>
          </p:cNvSpPr>
          <p:nvPr/>
        </p:nvSpPr>
        <p:spPr bwMode="auto">
          <a:xfrm>
            <a:off x="2379663" y="1643063"/>
            <a:ext cx="1655762" cy="457200"/>
          </a:xfrm>
          <a:prstGeom prst="rect">
            <a:avLst/>
          </a:prstGeom>
          <a:noFill/>
          <a:ln w="9525">
            <a:noFill/>
            <a:miter lim="800000"/>
            <a:headEnd/>
            <a:tailEnd/>
          </a:ln>
        </p:spPr>
        <p:txBody>
          <a:bodyPr>
            <a:spAutoFit/>
          </a:bodyPr>
          <a:lstStyle/>
          <a:p>
            <a:pPr>
              <a:spcBef>
                <a:spcPct val="50000"/>
              </a:spcBef>
            </a:pPr>
            <a:r>
              <a:rPr lang="en-AU"/>
              <a:t>Preparation</a:t>
            </a:r>
          </a:p>
        </p:txBody>
      </p:sp>
      <p:sp>
        <p:nvSpPr>
          <p:cNvPr id="107536" name="Line 1042"/>
          <p:cNvSpPr>
            <a:spLocks noChangeShapeType="1"/>
          </p:cNvSpPr>
          <p:nvPr/>
        </p:nvSpPr>
        <p:spPr bwMode="auto">
          <a:xfrm>
            <a:off x="1835150" y="1052513"/>
            <a:ext cx="0" cy="1223962"/>
          </a:xfrm>
          <a:prstGeom prst="line">
            <a:avLst/>
          </a:prstGeom>
          <a:noFill/>
          <a:ln w="9525">
            <a:solidFill>
              <a:schemeClr val="tx1"/>
            </a:solidFill>
            <a:prstDash val="dash"/>
            <a:round/>
            <a:headEnd/>
            <a:tailEnd/>
          </a:ln>
        </p:spPr>
        <p:txBody>
          <a:bodyPr/>
          <a:lstStyle/>
          <a:p>
            <a:endParaRPr lang="en-US"/>
          </a:p>
        </p:txBody>
      </p:sp>
      <p:sp>
        <p:nvSpPr>
          <p:cNvPr id="107537" name="Line 1043"/>
          <p:cNvSpPr>
            <a:spLocks noChangeShapeType="1"/>
          </p:cNvSpPr>
          <p:nvPr/>
        </p:nvSpPr>
        <p:spPr bwMode="auto">
          <a:xfrm>
            <a:off x="6804025" y="1052513"/>
            <a:ext cx="0" cy="1223962"/>
          </a:xfrm>
          <a:prstGeom prst="line">
            <a:avLst/>
          </a:prstGeom>
          <a:noFill/>
          <a:ln w="9525">
            <a:solidFill>
              <a:schemeClr val="tx1"/>
            </a:solidFill>
            <a:prstDash val="dash"/>
            <a:round/>
            <a:headEnd/>
            <a:tailEnd/>
          </a:ln>
        </p:spPr>
        <p:txBody>
          <a:bodyPr/>
          <a:lstStyle/>
          <a:p>
            <a:endParaRPr lang="en-US"/>
          </a:p>
        </p:txBody>
      </p:sp>
      <p:sp>
        <p:nvSpPr>
          <p:cNvPr id="107538" name="Line 1044"/>
          <p:cNvSpPr>
            <a:spLocks noChangeShapeType="1"/>
          </p:cNvSpPr>
          <p:nvPr/>
        </p:nvSpPr>
        <p:spPr bwMode="auto">
          <a:xfrm>
            <a:off x="5148263" y="1125538"/>
            <a:ext cx="0" cy="1223962"/>
          </a:xfrm>
          <a:prstGeom prst="line">
            <a:avLst/>
          </a:prstGeom>
          <a:noFill/>
          <a:ln w="9525">
            <a:solidFill>
              <a:schemeClr val="tx1"/>
            </a:solidFill>
            <a:prstDash val="dash"/>
            <a:round/>
            <a:headEnd/>
            <a:tailEnd/>
          </a:ln>
        </p:spPr>
        <p:txBody>
          <a:bodyPr/>
          <a:lstStyle/>
          <a:p>
            <a:endParaRPr lang="en-US"/>
          </a:p>
        </p:txBody>
      </p:sp>
      <p:sp>
        <p:nvSpPr>
          <p:cNvPr id="107539" name="Text Box 1045"/>
          <p:cNvSpPr txBox="1">
            <a:spLocks noChangeArrowheads="1"/>
          </p:cNvSpPr>
          <p:nvPr/>
        </p:nvSpPr>
        <p:spPr bwMode="auto">
          <a:xfrm>
            <a:off x="5051425" y="1643063"/>
            <a:ext cx="1655763" cy="457200"/>
          </a:xfrm>
          <a:prstGeom prst="rect">
            <a:avLst/>
          </a:prstGeom>
          <a:noFill/>
          <a:ln w="9525">
            <a:noFill/>
            <a:miter lim="800000"/>
            <a:headEnd/>
            <a:tailEnd/>
          </a:ln>
        </p:spPr>
        <p:txBody>
          <a:bodyPr>
            <a:spAutoFit/>
          </a:bodyPr>
          <a:lstStyle/>
          <a:p>
            <a:pPr>
              <a:spcBef>
                <a:spcPct val="50000"/>
              </a:spcBef>
            </a:pPr>
            <a:r>
              <a:rPr lang="en-AU"/>
              <a:t>Execution</a:t>
            </a:r>
          </a:p>
        </p:txBody>
      </p:sp>
      <p:sp>
        <p:nvSpPr>
          <p:cNvPr id="107540" name="Text Box 1046"/>
          <p:cNvSpPr txBox="1">
            <a:spLocks noChangeArrowheads="1"/>
          </p:cNvSpPr>
          <p:nvPr/>
        </p:nvSpPr>
        <p:spPr bwMode="auto">
          <a:xfrm>
            <a:off x="7002463" y="1643063"/>
            <a:ext cx="1655762" cy="457200"/>
          </a:xfrm>
          <a:prstGeom prst="rect">
            <a:avLst/>
          </a:prstGeom>
          <a:noFill/>
          <a:ln w="9525">
            <a:noFill/>
            <a:miter lim="800000"/>
            <a:headEnd/>
            <a:tailEnd/>
          </a:ln>
        </p:spPr>
        <p:txBody>
          <a:bodyPr>
            <a:spAutoFit/>
          </a:bodyPr>
          <a:lstStyle/>
          <a:p>
            <a:pPr>
              <a:spcBef>
                <a:spcPct val="50000"/>
              </a:spcBef>
            </a:pPr>
            <a:r>
              <a:rPr lang="en-AU"/>
              <a:t>Review</a:t>
            </a: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5" name="Rectangle 1026"/>
          <p:cNvSpPr>
            <a:spLocks noGrp="1" noChangeArrowheads="1"/>
          </p:cNvSpPr>
          <p:nvPr>
            <p:ph type="title"/>
          </p:nvPr>
        </p:nvSpPr>
        <p:spPr>
          <a:xfrm>
            <a:off x="457200" y="0"/>
            <a:ext cx="7666038" cy="771525"/>
          </a:xfrm>
        </p:spPr>
        <p:txBody>
          <a:bodyPr lIns="19050" tIns="19050" rIns="19050" bIns="19050" anchor="t"/>
          <a:lstStyle/>
          <a:p>
            <a:pPr eaLnBrk="1" hangingPunct="1"/>
            <a:r>
              <a:rPr lang="en-AU" smtClean="0"/>
              <a:t>Listen and question</a:t>
            </a:r>
          </a:p>
        </p:txBody>
      </p:sp>
      <p:sp>
        <p:nvSpPr>
          <p:cNvPr id="115714" name="Slide Number Placeholder 3"/>
          <p:cNvSpPr>
            <a:spLocks noGrp="1"/>
          </p:cNvSpPr>
          <p:nvPr>
            <p:ph type="sldNum" sz="quarter" idx="12"/>
          </p:nvPr>
        </p:nvSpPr>
        <p:spPr bwMode="auto">
          <a:xfrm>
            <a:off x="6096000" y="6248400"/>
            <a:ext cx="2667000" cy="365125"/>
          </a:xfrm>
          <a:noFill/>
          <a:ln>
            <a:miter lim="800000"/>
            <a:headEnd/>
            <a:tailEnd/>
          </a:ln>
        </p:spPr>
        <p:txBody>
          <a:bodyPr wrap="square" lIns="91440" tIns="45720" rIns="91440" bIns="45720" numCol="1" compatLnSpc="1">
            <a:prstTxWarp prst="textNoShape">
              <a:avLst/>
            </a:prstTxWarp>
          </a:bodyPr>
          <a:lstStyle/>
          <a:p>
            <a:pPr algn="l"/>
            <a:fld id="{C562B20F-CD0F-442B-A296-822967924601}" type="slidenum">
              <a:rPr lang="en-AU" b="0" smtClean="0">
                <a:solidFill>
                  <a:schemeClr val="tx2"/>
                </a:solidFill>
              </a:rPr>
              <a:pPr algn="l"/>
              <a:t>55</a:t>
            </a:fld>
            <a:endParaRPr lang="en-AU" b="0" smtClean="0">
              <a:solidFill>
                <a:schemeClr val="tx2"/>
              </a:solidFill>
            </a:endParaRPr>
          </a:p>
        </p:txBody>
      </p:sp>
      <p:sp>
        <p:nvSpPr>
          <p:cNvPr id="115716" name="Text Box 1027"/>
          <p:cNvSpPr txBox="1">
            <a:spLocks noChangeArrowheads="1"/>
          </p:cNvSpPr>
          <p:nvPr/>
        </p:nvSpPr>
        <p:spPr bwMode="auto">
          <a:xfrm>
            <a:off x="685800" y="2276475"/>
            <a:ext cx="7540625" cy="2505075"/>
          </a:xfrm>
          <a:prstGeom prst="rect">
            <a:avLst/>
          </a:prstGeom>
          <a:noFill/>
          <a:ln w="19050">
            <a:noFill/>
            <a:miter lim="800000"/>
            <a:headEnd type="none" w="sm" len="sm"/>
            <a:tailEnd type="none" w="sm" len="sm"/>
          </a:ln>
        </p:spPr>
        <p:txBody>
          <a:bodyPr>
            <a:spAutoFit/>
          </a:bodyPr>
          <a:lstStyle/>
          <a:p>
            <a:pPr marL="282575" indent="-282575" defTabSz="762000" eaLnBrk="0" hangingPunct="0">
              <a:spcBef>
                <a:spcPct val="15000"/>
              </a:spcBef>
              <a:spcAft>
                <a:spcPct val="15000"/>
              </a:spcAft>
              <a:tabLst>
                <a:tab pos="669925" algn="l"/>
              </a:tabLst>
            </a:pPr>
            <a:r>
              <a:rPr lang="en-AU" sz="1600" b="1" dirty="0" smtClean="0">
                <a:latin typeface="Arial" pitchFamily="34" charset="0"/>
              </a:rPr>
              <a:t>When you speak </a:t>
            </a:r>
            <a:endParaRPr lang="en-AU" sz="1600" b="1" dirty="0">
              <a:latin typeface="Arial" pitchFamily="34" charset="0"/>
            </a:endParaRPr>
          </a:p>
          <a:p>
            <a:pPr marL="282575" indent="-282575" defTabSz="762000" eaLnBrk="0" hangingPunct="0">
              <a:spcBef>
                <a:spcPct val="15000"/>
              </a:spcBef>
              <a:spcAft>
                <a:spcPct val="15000"/>
              </a:spcAft>
              <a:tabLst>
                <a:tab pos="669925" algn="l"/>
              </a:tabLst>
            </a:pPr>
            <a:r>
              <a:rPr lang="en-AU" sz="1600" b="1" dirty="0">
                <a:latin typeface="Arial" pitchFamily="34" charset="0"/>
              </a:rPr>
              <a:t>	</a:t>
            </a:r>
            <a:r>
              <a:rPr lang="en-AU" sz="1600" dirty="0">
                <a:latin typeface="Arial" pitchFamily="34" charset="0"/>
              </a:rPr>
              <a:t>To reassure the interviewee you are listening and to gain information:</a:t>
            </a:r>
          </a:p>
          <a:p>
            <a:pPr marL="755650" lvl="1" indent="-282575" defTabSz="762000" eaLnBrk="0" hangingPunct="0">
              <a:spcBef>
                <a:spcPct val="15000"/>
              </a:spcBef>
              <a:spcAft>
                <a:spcPct val="15000"/>
              </a:spcAft>
              <a:buFontTx/>
              <a:buChar char="•"/>
              <a:tabLst>
                <a:tab pos="669925" algn="l"/>
              </a:tabLst>
            </a:pPr>
            <a:r>
              <a:rPr lang="en-AU" sz="1600" dirty="0">
                <a:latin typeface="Arial" pitchFamily="34" charset="0"/>
              </a:rPr>
              <a:t>use non-verbal cues such as head nods to show you are listening.</a:t>
            </a:r>
          </a:p>
          <a:p>
            <a:pPr marL="755650" lvl="1" indent="-282575" defTabSz="762000" eaLnBrk="0" hangingPunct="0">
              <a:spcBef>
                <a:spcPct val="15000"/>
              </a:spcBef>
              <a:spcAft>
                <a:spcPct val="15000"/>
              </a:spcAft>
              <a:buFontTx/>
              <a:buChar char="•"/>
              <a:tabLst>
                <a:tab pos="669925" algn="l"/>
              </a:tabLst>
            </a:pPr>
            <a:r>
              <a:rPr lang="en-AU" sz="1600" dirty="0">
                <a:latin typeface="Arial" pitchFamily="34" charset="0"/>
              </a:rPr>
              <a:t>wait until the current question is answered before preparing the next one</a:t>
            </a:r>
          </a:p>
          <a:p>
            <a:pPr marL="755650" lvl="1" indent="-282575" defTabSz="762000" eaLnBrk="0" hangingPunct="0">
              <a:spcBef>
                <a:spcPct val="15000"/>
              </a:spcBef>
              <a:spcAft>
                <a:spcPct val="15000"/>
              </a:spcAft>
              <a:buFontTx/>
              <a:buChar char="•"/>
              <a:tabLst>
                <a:tab pos="669925" algn="l"/>
              </a:tabLst>
            </a:pPr>
            <a:r>
              <a:rPr lang="en-AU" sz="1600" dirty="0">
                <a:latin typeface="Arial" pitchFamily="34" charset="0"/>
              </a:rPr>
              <a:t>listen for emotions and attitudes as well as facts</a:t>
            </a:r>
          </a:p>
          <a:p>
            <a:pPr marL="755650" lvl="1" indent="-282575" defTabSz="762000" eaLnBrk="0" hangingPunct="0">
              <a:spcBef>
                <a:spcPct val="15000"/>
              </a:spcBef>
              <a:spcAft>
                <a:spcPct val="15000"/>
              </a:spcAft>
              <a:buFontTx/>
              <a:buChar char="•"/>
              <a:tabLst>
                <a:tab pos="669925" algn="l"/>
              </a:tabLst>
            </a:pPr>
            <a:r>
              <a:rPr lang="en-AU" sz="1600" dirty="0">
                <a:latin typeface="Arial" pitchFamily="34" charset="0"/>
              </a:rPr>
              <a:t>interrupt only if you sense avoidance of answering the question or if the interviewee has drifted too far from the topic</a:t>
            </a:r>
          </a:p>
          <a:p>
            <a:pPr marL="755650" lvl="1" indent="-282575" defTabSz="762000" eaLnBrk="0" hangingPunct="0">
              <a:spcBef>
                <a:spcPct val="15000"/>
              </a:spcBef>
              <a:spcAft>
                <a:spcPct val="15000"/>
              </a:spcAft>
              <a:buFontTx/>
              <a:buChar char="•"/>
              <a:tabLst>
                <a:tab pos="669925" algn="l"/>
              </a:tabLst>
            </a:pPr>
            <a:r>
              <a:rPr lang="en-AU" sz="1600" dirty="0">
                <a:latin typeface="Arial" pitchFamily="34" charset="0"/>
              </a:rPr>
              <a:t>request clarification and ask follow on questions</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3" name="Rectangle 3"/>
          <p:cNvSpPr>
            <a:spLocks noGrp="1" noChangeArrowheads="1"/>
          </p:cNvSpPr>
          <p:nvPr>
            <p:ph type="title"/>
          </p:nvPr>
        </p:nvSpPr>
        <p:spPr>
          <a:xfrm>
            <a:off x="381000" y="304800"/>
            <a:ext cx="8288338" cy="571500"/>
          </a:xfrm>
        </p:spPr>
        <p:txBody>
          <a:bodyPr lIns="90488" tIns="44450" rIns="90488" bIns="44450" anchor="b">
            <a:normAutofit fontScale="90000"/>
          </a:bodyPr>
          <a:lstStyle/>
          <a:p>
            <a:pPr eaLnBrk="1" hangingPunct="1"/>
            <a:r>
              <a:rPr lang="en-AU" sz="3600" smtClean="0"/>
              <a:t>Open questioning</a:t>
            </a:r>
          </a:p>
        </p:txBody>
      </p:sp>
      <p:sp>
        <p:nvSpPr>
          <p:cNvPr id="117762" name="Slide Number Placeholder 7"/>
          <p:cNvSpPr>
            <a:spLocks noGrp="1"/>
          </p:cNvSpPr>
          <p:nvPr>
            <p:ph type="sldNum" sz="quarter" idx="12"/>
          </p:nvPr>
        </p:nvSpPr>
        <p:spPr bwMode="auto">
          <a:xfrm>
            <a:off x="6096000" y="6248400"/>
            <a:ext cx="2667000" cy="365125"/>
          </a:xfrm>
          <a:noFill/>
          <a:ln>
            <a:miter lim="800000"/>
            <a:headEnd/>
            <a:tailEnd/>
          </a:ln>
        </p:spPr>
        <p:txBody>
          <a:bodyPr wrap="square" lIns="91440" tIns="45720" rIns="91440" bIns="45720" numCol="1" compatLnSpc="1">
            <a:prstTxWarp prst="textNoShape">
              <a:avLst/>
            </a:prstTxWarp>
          </a:bodyPr>
          <a:lstStyle/>
          <a:p>
            <a:pPr algn="l"/>
            <a:fld id="{0025B592-CB1C-4841-A048-C2A99B384782}" type="slidenum">
              <a:rPr lang="en-AU" b="0" smtClean="0">
                <a:solidFill>
                  <a:schemeClr val="tx2"/>
                </a:solidFill>
              </a:rPr>
              <a:pPr algn="l"/>
              <a:t>56</a:t>
            </a:fld>
            <a:endParaRPr lang="en-AU" b="0" smtClean="0">
              <a:solidFill>
                <a:schemeClr val="tx2"/>
              </a:solidFill>
            </a:endParaRPr>
          </a:p>
        </p:txBody>
      </p:sp>
      <p:sp>
        <p:nvSpPr>
          <p:cNvPr id="117764" name="Rectangle 4"/>
          <p:cNvSpPr>
            <a:spLocks noChangeArrowheads="1"/>
          </p:cNvSpPr>
          <p:nvPr/>
        </p:nvSpPr>
        <p:spPr bwMode="auto">
          <a:xfrm>
            <a:off x="304800" y="2895600"/>
            <a:ext cx="3286125" cy="454025"/>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AU" b="1">
                <a:solidFill>
                  <a:srgbClr val="1B5F1E"/>
                </a:solidFill>
                <a:latin typeface="Arial" pitchFamily="34" charset="0"/>
              </a:rPr>
              <a:t>Advantages</a:t>
            </a:r>
          </a:p>
        </p:txBody>
      </p:sp>
      <p:sp>
        <p:nvSpPr>
          <p:cNvPr id="117765" name="Rectangle 5"/>
          <p:cNvSpPr>
            <a:spLocks noChangeArrowheads="1"/>
          </p:cNvSpPr>
          <p:nvPr/>
        </p:nvSpPr>
        <p:spPr bwMode="auto">
          <a:xfrm>
            <a:off x="3886200" y="2895600"/>
            <a:ext cx="3286125" cy="454025"/>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AU" b="1">
                <a:solidFill>
                  <a:srgbClr val="790015"/>
                </a:solidFill>
                <a:latin typeface="Arial" pitchFamily="34" charset="0"/>
              </a:rPr>
              <a:t>Disadvantages</a:t>
            </a:r>
          </a:p>
        </p:txBody>
      </p:sp>
      <p:sp>
        <p:nvSpPr>
          <p:cNvPr id="117766" name="Rectangle 6"/>
          <p:cNvSpPr>
            <a:spLocks noChangeArrowheads="1"/>
          </p:cNvSpPr>
          <p:nvPr/>
        </p:nvSpPr>
        <p:spPr bwMode="auto">
          <a:xfrm>
            <a:off x="533400" y="3429000"/>
            <a:ext cx="3486150" cy="2070100"/>
          </a:xfrm>
          <a:prstGeom prst="rect">
            <a:avLst/>
          </a:prstGeom>
          <a:noFill/>
          <a:ln w="12700">
            <a:noFill/>
            <a:miter lim="800000"/>
            <a:headEnd/>
            <a:tailEnd/>
          </a:ln>
        </p:spPr>
        <p:txBody>
          <a:bodyPr lIns="90488" tIns="44450" rIns="90488" bIns="44450">
            <a:spAutoFit/>
          </a:bodyPr>
          <a:lstStyle/>
          <a:p>
            <a:pPr marL="182563" indent="-182563" eaLnBrk="0" hangingPunct="0">
              <a:spcBef>
                <a:spcPct val="50000"/>
              </a:spcBef>
              <a:buClr>
                <a:schemeClr val="tx1"/>
              </a:buClr>
              <a:buSzPct val="150000"/>
              <a:buFontTx/>
              <a:buChar char="•"/>
            </a:pPr>
            <a:r>
              <a:rPr lang="en-AU" sz="2000">
                <a:latin typeface="Arial" pitchFamily="34" charset="0"/>
              </a:rPr>
              <a:t> Puts interviewee at ease</a:t>
            </a:r>
          </a:p>
          <a:p>
            <a:pPr marL="182563" indent="-182563" eaLnBrk="0" hangingPunct="0">
              <a:spcBef>
                <a:spcPct val="50000"/>
              </a:spcBef>
              <a:buClr>
                <a:schemeClr val="tx1"/>
              </a:buClr>
              <a:buSzPct val="150000"/>
              <a:buFontTx/>
              <a:buChar char="•"/>
            </a:pPr>
            <a:r>
              <a:rPr lang="en-AU" sz="2000">
                <a:latin typeface="Arial" pitchFamily="34" charset="0"/>
              </a:rPr>
              <a:t> Interesting for interviewee</a:t>
            </a:r>
          </a:p>
          <a:p>
            <a:pPr marL="182563" indent="-182563" eaLnBrk="0" hangingPunct="0">
              <a:spcBef>
                <a:spcPct val="50000"/>
              </a:spcBef>
              <a:buClr>
                <a:schemeClr val="tx1"/>
              </a:buClr>
              <a:buSzPct val="150000"/>
              <a:buFontTx/>
              <a:buChar char="•"/>
            </a:pPr>
            <a:r>
              <a:rPr lang="en-AU" sz="2000">
                <a:latin typeface="Arial" pitchFamily="34" charset="0"/>
              </a:rPr>
              <a:t> Provides depth of detail</a:t>
            </a:r>
          </a:p>
          <a:p>
            <a:pPr marL="182563" indent="-182563" eaLnBrk="0" hangingPunct="0">
              <a:spcBef>
                <a:spcPct val="50000"/>
              </a:spcBef>
              <a:buClr>
                <a:schemeClr val="tx1"/>
              </a:buClr>
              <a:buSzPct val="150000"/>
              <a:buFontTx/>
              <a:buChar char="•"/>
            </a:pPr>
            <a:r>
              <a:rPr lang="en-AU" sz="2000">
                <a:latin typeface="Arial" pitchFamily="34" charset="0"/>
              </a:rPr>
              <a:t> Reveals other areas of enquiry</a:t>
            </a:r>
          </a:p>
        </p:txBody>
      </p:sp>
      <p:sp>
        <p:nvSpPr>
          <p:cNvPr id="117767" name="Rectangle 7"/>
          <p:cNvSpPr>
            <a:spLocks noChangeArrowheads="1"/>
          </p:cNvSpPr>
          <p:nvPr/>
        </p:nvSpPr>
        <p:spPr bwMode="auto">
          <a:xfrm>
            <a:off x="4114800" y="3429000"/>
            <a:ext cx="4572000" cy="2222500"/>
          </a:xfrm>
          <a:prstGeom prst="rect">
            <a:avLst/>
          </a:prstGeom>
          <a:noFill/>
          <a:ln w="12700">
            <a:noFill/>
            <a:miter lim="800000"/>
            <a:headEnd/>
            <a:tailEnd/>
          </a:ln>
        </p:spPr>
        <p:txBody>
          <a:bodyPr lIns="90488" tIns="44450" rIns="90488" bIns="44450">
            <a:spAutoFit/>
          </a:bodyPr>
          <a:lstStyle/>
          <a:p>
            <a:pPr eaLnBrk="0" hangingPunct="0">
              <a:spcBef>
                <a:spcPct val="50000"/>
              </a:spcBef>
              <a:buClr>
                <a:schemeClr val="tx1"/>
              </a:buClr>
              <a:buSzPct val="150000"/>
              <a:buFontTx/>
              <a:buChar char="•"/>
            </a:pPr>
            <a:r>
              <a:rPr lang="en-AU" sz="2000">
                <a:latin typeface="Arial" pitchFamily="34" charset="0"/>
              </a:rPr>
              <a:t> You may lose control</a:t>
            </a:r>
          </a:p>
          <a:p>
            <a:pPr eaLnBrk="0" hangingPunct="0">
              <a:spcBef>
                <a:spcPct val="50000"/>
              </a:spcBef>
              <a:buClr>
                <a:schemeClr val="tx1"/>
              </a:buClr>
              <a:buSzPct val="150000"/>
              <a:buFontTx/>
              <a:buChar char="•"/>
            </a:pPr>
            <a:r>
              <a:rPr lang="en-AU" sz="2000">
                <a:latin typeface="Arial" pitchFamily="34" charset="0"/>
              </a:rPr>
              <a:t> May use up too much time</a:t>
            </a:r>
          </a:p>
          <a:p>
            <a:pPr eaLnBrk="0" hangingPunct="0">
              <a:spcBef>
                <a:spcPct val="50000"/>
              </a:spcBef>
              <a:buClr>
                <a:schemeClr val="tx1"/>
              </a:buClr>
              <a:buSzPct val="150000"/>
              <a:buFontTx/>
              <a:buChar char="•"/>
            </a:pPr>
            <a:r>
              <a:rPr lang="en-AU" sz="2000">
                <a:latin typeface="Arial" pitchFamily="34" charset="0"/>
              </a:rPr>
              <a:t> Interviewer may appear unprepared</a:t>
            </a:r>
          </a:p>
          <a:p>
            <a:pPr eaLnBrk="0" hangingPunct="0">
              <a:spcBef>
                <a:spcPct val="50000"/>
              </a:spcBef>
              <a:buClr>
                <a:schemeClr val="tx1"/>
              </a:buClr>
              <a:buSzPct val="150000"/>
              <a:buFontTx/>
              <a:buChar char="•"/>
            </a:pPr>
            <a:r>
              <a:rPr lang="en-AU" sz="2000">
                <a:latin typeface="Arial" pitchFamily="34" charset="0"/>
              </a:rPr>
              <a:t> Harder to analyse later</a:t>
            </a:r>
          </a:p>
          <a:p>
            <a:pPr eaLnBrk="0" hangingPunct="0">
              <a:spcBef>
                <a:spcPct val="50000"/>
              </a:spcBef>
              <a:buClr>
                <a:schemeClr val="tx1"/>
              </a:buClr>
              <a:buSzPct val="150000"/>
              <a:buFontTx/>
              <a:buChar char="•"/>
            </a:pPr>
            <a:r>
              <a:rPr lang="en-AU" sz="2000">
                <a:latin typeface="Arial" pitchFamily="34" charset="0"/>
              </a:rPr>
              <a:t> Lower reliability of data</a:t>
            </a:r>
          </a:p>
        </p:txBody>
      </p:sp>
      <p:sp>
        <p:nvSpPr>
          <p:cNvPr id="117768" name="Text Box 9"/>
          <p:cNvSpPr txBox="1">
            <a:spLocks noChangeArrowheads="1"/>
          </p:cNvSpPr>
          <p:nvPr/>
        </p:nvSpPr>
        <p:spPr bwMode="auto">
          <a:xfrm>
            <a:off x="455613" y="1484313"/>
            <a:ext cx="7127875" cy="1552575"/>
          </a:xfrm>
          <a:prstGeom prst="rect">
            <a:avLst/>
          </a:prstGeom>
          <a:noFill/>
          <a:ln w="9525">
            <a:noFill/>
            <a:miter lim="800000"/>
            <a:headEnd/>
            <a:tailEnd/>
          </a:ln>
        </p:spPr>
        <p:txBody>
          <a:bodyPr>
            <a:spAutoFit/>
          </a:bodyPr>
          <a:lstStyle/>
          <a:p>
            <a:pPr>
              <a:spcBef>
                <a:spcPct val="50000"/>
              </a:spcBef>
            </a:pPr>
            <a:r>
              <a:rPr lang="en-AU">
                <a:latin typeface="Arial" pitchFamily="34" charset="0"/>
              </a:rPr>
              <a:t>Examples:</a:t>
            </a:r>
          </a:p>
          <a:p>
            <a:pPr>
              <a:spcBef>
                <a:spcPct val="50000"/>
              </a:spcBef>
            </a:pPr>
            <a:r>
              <a:rPr lang="en-AU">
                <a:latin typeface="Arial" pitchFamily="34" charset="0"/>
              </a:rPr>
              <a:t>“So what do you enjoy about the role?” </a:t>
            </a:r>
          </a:p>
          <a:p>
            <a:pPr>
              <a:spcBef>
                <a:spcPct val="50000"/>
              </a:spcBef>
            </a:pPr>
            <a:r>
              <a:rPr lang="en-AU">
                <a:latin typeface="Arial" pitchFamily="34" charset="0"/>
              </a:rPr>
              <a:t>“Are there any other issues I should be aware of?”</a:t>
            </a:r>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7" name="Rectangle 3"/>
          <p:cNvSpPr>
            <a:spLocks noGrp="1" noChangeArrowheads="1"/>
          </p:cNvSpPr>
          <p:nvPr>
            <p:ph type="title"/>
          </p:nvPr>
        </p:nvSpPr>
        <p:spPr>
          <a:xfrm>
            <a:off x="468313" y="476250"/>
            <a:ext cx="8288337" cy="571500"/>
          </a:xfrm>
        </p:spPr>
        <p:txBody>
          <a:bodyPr lIns="90488" tIns="44450" rIns="90488" bIns="44450" anchor="b">
            <a:normAutofit fontScale="90000"/>
          </a:bodyPr>
          <a:lstStyle/>
          <a:p>
            <a:pPr eaLnBrk="1" hangingPunct="1"/>
            <a:r>
              <a:rPr lang="en-AU" sz="3600" smtClean="0"/>
              <a:t>Closed questioning</a:t>
            </a:r>
          </a:p>
        </p:txBody>
      </p:sp>
      <p:sp>
        <p:nvSpPr>
          <p:cNvPr id="118786" name="Slide Number Placeholder 7"/>
          <p:cNvSpPr>
            <a:spLocks noGrp="1"/>
          </p:cNvSpPr>
          <p:nvPr>
            <p:ph type="sldNum" sz="quarter" idx="12"/>
          </p:nvPr>
        </p:nvSpPr>
        <p:spPr bwMode="auto">
          <a:xfrm>
            <a:off x="6096000" y="6248400"/>
            <a:ext cx="2667000" cy="365125"/>
          </a:xfrm>
          <a:noFill/>
          <a:ln>
            <a:miter lim="800000"/>
            <a:headEnd/>
            <a:tailEnd/>
          </a:ln>
        </p:spPr>
        <p:txBody>
          <a:bodyPr wrap="square" lIns="91440" tIns="45720" rIns="91440" bIns="45720" numCol="1" compatLnSpc="1">
            <a:prstTxWarp prst="textNoShape">
              <a:avLst/>
            </a:prstTxWarp>
          </a:bodyPr>
          <a:lstStyle/>
          <a:p>
            <a:pPr algn="l"/>
            <a:fld id="{B3BBD986-D5CB-45D4-B498-87FB01A33AAF}" type="slidenum">
              <a:rPr lang="en-AU" b="0" smtClean="0">
                <a:solidFill>
                  <a:schemeClr val="tx2"/>
                </a:solidFill>
              </a:rPr>
              <a:pPr algn="l"/>
              <a:t>57</a:t>
            </a:fld>
            <a:endParaRPr lang="en-AU" b="0" smtClean="0">
              <a:solidFill>
                <a:schemeClr val="tx2"/>
              </a:solidFill>
            </a:endParaRPr>
          </a:p>
        </p:txBody>
      </p:sp>
      <p:sp>
        <p:nvSpPr>
          <p:cNvPr id="118788" name="Rectangle 4"/>
          <p:cNvSpPr>
            <a:spLocks noChangeArrowheads="1"/>
          </p:cNvSpPr>
          <p:nvPr/>
        </p:nvSpPr>
        <p:spPr bwMode="auto">
          <a:xfrm>
            <a:off x="533400" y="3505200"/>
            <a:ext cx="3286125" cy="454025"/>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AU" b="1">
                <a:solidFill>
                  <a:srgbClr val="008000"/>
                </a:solidFill>
                <a:latin typeface="Arial" pitchFamily="34" charset="0"/>
              </a:rPr>
              <a:t>Advantages</a:t>
            </a:r>
          </a:p>
        </p:txBody>
      </p:sp>
      <p:sp>
        <p:nvSpPr>
          <p:cNvPr id="118789" name="Rectangle 5"/>
          <p:cNvSpPr>
            <a:spLocks noChangeArrowheads="1"/>
          </p:cNvSpPr>
          <p:nvPr/>
        </p:nvSpPr>
        <p:spPr bwMode="auto">
          <a:xfrm>
            <a:off x="4572000" y="3505200"/>
            <a:ext cx="3286125" cy="454025"/>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AU" b="1">
                <a:solidFill>
                  <a:srgbClr val="790015"/>
                </a:solidFill>
                <a:latin typeface="Arial" pitchFamily="34" charset="0"/>
              </a:rPr>
              <a:t>Disadvantages</a:t>
            </a:r>
          </a:p>
        </p:txBody>
      </p:sp>
      <p:sp>
        <p:nvSpPr>
          <p:cNvPr id="118790" name="Rectangle 6"/>
          <p:cNvSpPr>
            <a:spLocks noChangeArrowheads="1"/>
          </p:cNvSpPr>
          <p:nvPr/>
        </p:nvSpPr>
        <p:spPr bwMode="auto">
          <a:xfrm>
            <a:off x="685800" y="3962400"/>
            <a:ext cx="4059238" cy="2222500"/>
          </a:xfrm>
          <a:prstGeom prst="rect">
            <a:avLst/>
          </a:prstGeom>
          <a:noFill/>
          <a:ln w="12700">
            <a:noFill/>
            <a:miter lim="800000"/>
            <a:headEnd/>
            <a:tailEnd/>
          </a:ln>
        </p:spPr>
        <p:txBody>
          <a:bodyPr lIns="90488" tIns="44450" rIns="90488" bIns="44450">
            <a:spAutoFit/>
          </a:bodyPr>
          <a:lstStyle/>
          <a:p>
            <a:pPr marL="387350" indent="-387350" eaLnBrk="0" hangingPunct="0">
              <a:spcBef>
                <a:spcPct val="50000"/>
              </a:spcBef>
              <a:buClr>
                <a:schemeClr val="tx1"/>
              </a:buClr>
              <a:buSzPct val="150000"/>
              <a:buFontTx/>
              <a:buChar char="•"/>
            </a:pPr>
            <a:r>
              <a:rPr lang="en-AU" sz="2000">
                <a:latin typeface="Arial" pitchFamily="34" charset="0"/>
              </a:rPr>
              <a:t>Efficient use of time</a:t>
            </a:r>
          </a:p>
          <a:p>
            <a:pPr marL="387350" indent="-387350" eaLnBrk="0" hangingPunct="0">
              <a:spcBef>
                <a:spcPct val="50000"/>
              </a:spcBef>
              <a:buClr>
                <a:schemeClr val="tx1"/>
              </a:buClr>
              <a:buSzPct val="150000"/>
              <a:buFontTx/>
              <a:buChar char="•"/>
            </a:pPr>
            <a:r>
              <a:rPr lang="en-AU" sz="2000">
                <a:latin typeface="Arial" pitchFamily="34" charset="0"/>
              </a:rPr>
              <a:t>Easy to compare interviews</a:t>
            </a:r>
          </a:p>
          <a:p>
            <a:pPr marL="387350" indent="-387350" eaLnBrk="0" hangingPunct="0">
              <a:spcBef>
                <a:spcPct val="50000"/>
              </a:spcBef>
              <a:buClr>
                <a:schemeClr val="tx1"/>
              </a:buClr>
              <a:buSzPct val="150000"/>
              <a:buFontTx/>
              <a:buChar char="•"/>
            </a:pPr>
            <a:r>
              <a:rPr lang="en-AU" sz="2000">
                <a:latin typeface="Arial" pitchFamily="34" charset="0"/>
              </a:rPr>
              <a:t>Higher reliability of data</a:t>
            </a:r>
          </a:p>
          <a:p>
            <a:pPr marL="387350" indent="-387350" eaLnBrk="0" hangingPunct="0">
              <a:spcBef>
                <a:spcPct val="50000"/>
              </a:spcBef>
              <a:buClr>
                <a:schemeClr val="tx1"/>
              </a:buClr>
              <a:buSzPct val="150000"/>
              <a:buFontTx/>
              <a:buChar char="•"/>
            </a:pPr>
            <a:r>
              <a:rPr lang="en-AU" sz="2000">
                <a:latin typeface="Arial" pitchFamily="34" charset="0"/>
              </a:rPr>
              <a:t>Less interviewing skill needed</a:t>
            </a:r>
          </a:p>
          <a:p>
            <a:pPr marL="387350" indent="-387350" eaLnBrk="0" hangingPunct="0">
              <a:spcBef>
                <a:spcPct val="50000"/>
              </a:spcBef>
              <a:buClr>
                <a:schemeClr val="tx1"/>
              </a:buClr>
              <a:buSzPct val="150000"/>
              <a:buFontTx/>
              <a:buChar char="•"/>
            </a:pPr>
            <a:r>
              <a:rPr lang="en-AU" sz="2000">
                <a:latin typeface="Arial" pitchFamily="34" charset="0"/>
              </a:rPr>
              <a:t>Focuses interviewee</a:t>
            </a:r>
          </a:p>
        </p:txBody>
      </p:sp>
      <p:sp>
        <p:nvSpPr>
          <p:cNvPr id="118791" name="Rectangle 7"/>
          <p:cNvSpPr>
            <a:spLocks noChangeArrowheads="1"/>
          </p:cNvSpPr>
          <p:nvPr/>
        </p:nvSpPr>
        <p:spPr bwMode="auto">
          <a:xfrm>
            <a:off x="4648200" y="3962400"/>
            <a:ext cx="4038600" cy="1612900"/>
          </a:xfrm>
          <a:prstGeom prst="rect">
            <a:avLst/>
          </a:prstGeom>
          <a:noFill/>
          <a:ln w="12700">
            <a:noFill/>
            <a:miter lim="800000"/>
            <a:headEnd/>
            <a:tailEnd/>
          </a:ln>
        </p:spPr>
        <p:txBody>
          <a:bodyPr lIns="90488" tIns="44450" rIns="90488" bIns="44450">
            <a:spAutoFit/>
          </a:bodyPr>
          <a:lstStyle/>
          <a:p>
            <a:pPr marL="387350" indent="-298450" eaLnBrk="0" hangingPunct="0">
              <a:spcBef>
                <a:spcPct val="50000"/>
              </a:spcBef>
              <a:buClr>
                <a:schemeClr val="tx1"/>
              </a:buClr>
              <a:buSzPct val="150000"/>
              <a:buFontTx/>
              <a:buChar char="•"/>
            </a:pPr>
            <a:r>
              <a:rPr lang="en-AU" sz="2000">
                <a:latin typeface="Arial" pitchFamily="34" charset="0"/>
              </a:rPr>
              <a:t>Can be boring for interviewees</a:t>
            </a:r>
          </a:p>
          <a:p>
            <a:pPr marL="387350" indent="-298450" eaLnBrk="0" hangingPunct="0">
              <a:spcBef>
                <a:spcPct val="50000"/>
              </a:spcBef>
              <a:buClr>
                <a:schemeClr val="tx1"/>
              </a:buClr>
              <a:buSzPct val="150000"/>
              <a:buFontTx/>
              <a:buChar char="•"/>
            </a:pPr>
            <a:r>
              <a:rPr lang="en-AU" sz="2000">
                <a:latin typeface="Arial" pitchFamily="34" charset="0"/>
              </a:rPr>
              <a:t>Doesn’t provide the opportunity to qualify answers</a:t>
            </a:r>
          </a:p>
          <a:p>
            <a:pPr marL="387350" indent="-298450" eaLnBrk="0" hangingPunct="0">
              <a:spcBef>
                <a:spcPct val="50000"/>
              </a:spcBef>
              <a:buClr>
                <a:schemeClr val="tx1"/>
              </a:buClr>
              <a:buSzPct val="150000"/>
              <a:buFontTx/>
              <a:buChar char="•"/>
            </a:pPr>
            <a:r>
              <a:rPr lang="en-AU" sz="2000">
                <a:latin typeface="Arial" pitchFamily="34" charset="0"/>
              </a:rPr>
              <a:t>You may miss other areas</a:t>
            </a:r>
          </a:p>
        </p:txBody>
      </p:sp>
      <p:sp>
        <p:nvSpPr>
          <p:cNvPr id="118792" name="Text Box 9"/>
          <p:cNvSpPr txBox="1">
            <a:spLocks noChangeArrowheads="1"/>
          </p:cNvSpPr>
          <p:nvPr/>
        </p:nvSpPr>
        <p:spPr bwMode="auto">
          <a:xfrm>
            <a:off x="533400" y="1460500"/>
            <a:ext cx="8359775" cy="2271713"/>
          </a:xfrm>
          <a:prstGeom prst="rect">
            <a:avLst/>
          </a:prstGeom>
          <a:noFill/>
          <a:ln w="9525">
            <a:noFill/>
            <a:miter lim="800000"/>
            <a:headEnd/>
            <a:tailEnd/>
          </a:ln>
        </p:spPr>
        <p:txBody>
          <a:bodyPr>
            <a:spAutoFit/>
          </a:bodyPr>
          <a:lstStyle/>
          <a:p>
            <a:pPr>
              <a:spcBef>
                <a:spcPct val="30000"/>
              </a:spcBef>
            </a:pPr>
            <a:r>
              <a:rPr lang="en-AU" b="1">
                <a:latin typeface="Arial" pitchFamily="34" charset="0"/>
              </a:rPr>
              <a:t>Examples:</a:t>
            </a:r>
          </a:p>
          <a:p>
            <a:pPr>
              <a:spcBef>
                <a:spcPct val="30000"/>
              </a:spcBef>
            </a:pPr>
            <a:r>
              <a:rPr lang="en-AU">
                <a:latin typeface="Arial" pitchFamily="34" charset="0"/>
              </a:rPr>
              <a:t>“Is the new form better or worse than the old form?”  </a:t>
            </a:r>
          </a:p>
          <a:p>
            <a:pPr>
              <a:spcBef>
                <a:spcPct val="30000"/>
              </a:spcBef>
            </a:pPr>
            <a:r>
              <a:rPr lang="en-AU">
                <a:latin typeface="Arial" pitchFamily="34" charset="0"/>
              </a:rPr>
              <a:t>“Is it Mary or Jane who enter the application details?”</a:t>
            </a:r>
          </a:p>
          <a:p>
            <a:pPr>
              <a:spcBef>
                <a:spcPct val="30000"/>
              </a:spcBef>
            </a:pPr>
            <a:r>
              <a:rPr lang="en-AU">
                <a:latin typeface="Arial" pitchFamily="34" charset="0"/>
              </a:rPr>
              <a:t>“Do you stamp the form before or after the details are recorded?</a:t>
            </a:r>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title"/>
          </p:nvPr>
        </p:nvSpPr>
        <p:spPr>
          <a:xfrm>
            <a:off x="457200" y="685800"/>
            <a:ext cx="8288338" cy="571500"/>
          </a:xfrm>
        </p:spPr>
        <p:txBody>
          <a:bodyPr lIns="90488" tIns="44450" rIns="90488" bIns="44450" anchor="b">
            <a:normAutofit fontScale="90000"/>
          </a:bodyPr>
          <a:lstStyle/>
          <a:p>
            <a:pPr eaLnBrk="1" hangingPunct="1"/>
            <a:r>
              <a:rPr lang="en-AU" smtClean="0"/>
              <a:t>Probe questioning</a:t>
            </a:r>
          </a:p>
        </p:txBody>
      </p:sp>
      <p:sp>
        <p:nvSpPr>
          <p:cNvPr id="119810" name="Slide Number Placeholder 8"/>
          <p:cNvSpPr>
            <a:spLocks noGrp="1"/>
          </p:cNvSpPr>
          <p:nvPr>
            <p:ph type="sldNum" sz="quarter" idx="12"/>
          </p:nvPr>
        </p:nvSpPr>
        <p:spPr bwMode="auto">
          <a:xfrm>
            <a:off x="6096000" y="6248400"/>
            <a:ext cx="2667000" cy="365125"/>
          </a:xfrm>
          <a:noFill/>
          <a:ln>
            <a:miter lim="800000"/>
            <a:headEnd/>
            <a:tailEnd/>
          </a:ln>
        </p:spPr>
        <p:txBody>
          <a:bodyPr wrap="square" lIns="91440" tIns="45720" rIns="91440" bIns="45720" numCol="1" compatLnSpc="1">
            <a:prstTxWarp prst="textNoShape">
              <a:avLst/>
            </a:prstTxWarp>
          </a:bodyPr>
          <a:lstStyle/>
          <a:p>
            <a:pPr algn="l"/>
            <a:fld id="{0E11AE4E-2A37-41B7-B100-DB14551740E1}" type="slidenum">
              <a:rPr lang="en-AU" b="0" smtClean="0">
                <a:solidFill>
                  <a:schemeClr val="tx2"/>
                </a:solidFill>
              </a:rPr>
              <a:pPr algn="l"/>
              <a:t>58</a:t>
            </a:fld>
            <a:endParaRPr lang="en-AU" b="0" smtClean="0">
              <a:solidFill>
                <a:schemeClr val="tx2"/>
              </a:solidFill>
            </a:endParaRPr>
          </a:p>
        </p:txBody>
      </p:sp>
      <p:sp>
        <p:nvSpPr>
          <p:cNvPr id="119812" name="Rectangle 4"/>
          <p:cNvSpPr>
            <a:spLocks noChangeArrowheads="1"/>
          </p:cNvSpPr>
          <p:nvPr/>
        </p:nvSpPr>
        <p:spPr bwMode="auto">
          <a:xfrm>
            <a:off x="533400" y="4343400"/>
            <a:ext cx="3286125" cy="454025"/>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AU" b="1">
                <a:solidFill>
                  <a:srgbClr val="008000"/>
                </a:solidFill>
                <a:latin typeface="Arial" pitchFamily="34" charset="0"/>
              </a:rPr>
              <a:t>Advantages</a:t>
            </a:r>
          </a:p>
        </p:txBody>
      </p:sp>
      <p:sp>
        <p:nvSpPr>
          <p:cNvPr id="119813" name="Rectangle 5"/>
          <p:cNvSpPr>
            <a:spLocks noChangeArrowheads="1"/>
          </p:cNvSpPr>
          <p:nvPr/>
        </p:nvSpPr>
        <p:spPr bwMode="auto">
          <a:xfrm>
            <a:off x="5029200" y="4343400"/>
            <a:ext cx="3286125" cy="454025"/>
          </a:xfrm>
          <a:prstGeom prst="rect">
            <a:avLst/>
          </a:prstGeom>
          <a:noFill/>
          <a:ln w="12700">
            <a:noFill/>
            <a:miter lim="800000"/>
            <a:headEnd/>
            <a:tailEnd/>
          </a:ln>
        </p:spPr>
        <p:txBody>
          <a:bodyPr lIns="90488" tIns="44450" rIns="90488" bIns="44450">
            <a:spAutoFit/>
          </a:bodyPr>
          <a:lstStyle/>
          <a:p>
            <a:pPr eaLnBrk="0" hangingPunct="0">
              <a:spcBef>
                <a:spcPct val="50000"/>
              </a:spcBef>
            </a:pPr>
            <a:r>
              <a:rPr lang="en-AU" b="1">
                <a:solidFill>
                  <a:srgbClr val="CC3300"/>
                </a:solidFill>
                <a:latin typeface="Arial" pitchFamily="34" charset="0"/>
              </a:rPr>
              <a:t>Disadvantages</a:t>
            </a:r>
          </a:p>
        </p:txBody>
      </p:sp>
      <p:sp>
        <p:nvSpPr>
          <p:cNvPr id="119814" name="Rectangle 6"/>
          <p:cNvSpPr>
            <a:spLocks noChangeArrowheads="1"/>
          </p:cNvSpPr>
          <p:nvPr/>
        </p:nvSpPr>
        <p:spPr bwMode="auto">
          <a:xfrm>
            <a:off x="609600" y="4835525"/>
            <a:ext cx="4219575" cy="1308100"/>
          </a:xfrm>
          <a:prstGeom prst="rect">
            <a:avLst/>
          </a:prstGeom>
          <a:noFill/>
          <a:ln w="12700">
            <a:noFill/>
            <a:miter lim="800000"/>
            <a:headEnd/>
            <a:tailEnd/>
          </a:ln>
        </p:spPr>
        <p:txBody>
          <a:bodyPr lIns="90488" tIns="44450" rIns="90488" bIns="44450">
            <a:spAutoFit/>
          </a:bodyPr>
          <a:lstStyle/>
          <a:p>
            <a:pPr eaLnBrk="0" hangingPunct="0">
              <a:spcBef>
                <a:spcPct val="50000"/>
              </a:spcBef>
              <a:buClr>
                <a:schemeClr val="tx1"/>
              </a:buClr>
              <a:buSzPct val="150000"/>
              <a:buFontTx/>
              <a:buChar char="•"/>
            </a:pPr>
            <a:r>
              <a:rPr lang="en-AU" sz="2000" b="1">
                <a:latin typeface="Arial" pitchFamily="34" charset="0"/>
              </a:rPr>
              <a:t> Provides data on new aspects</a:t>
            </a:r>
          </a:p>
          <a:p>
            <a:pPr eaLnBrk="0" hangingPunct="0">
              <a:spcBef>
                <a:spcPct val="50000"/>
              </a:spcBef>
              <a:buClr>
                <a:schemeClr val="tx1"/>
              </a:buClr>
              <a:buSzPct val="150000"/>
              <a:buFontTx/>
              <a:buChar char="•"/>
            </a:pPr>
            <a:r>
              <a:rPr lang="en-AU" sz="2000" b="1">
                <a:latin typeface="Arial" pitchFamily="34" charset="0"/>
              </a:rPr>
              <a:t> Supplies detail in context</a:t>
            </a:r>
          </a:p>
          <a:p>
            <a:pPr eaLnBrk="0" hangingPunct="0">
              <a:spcBef>
                <a:spcPct val="50000"/>
              </a:spcBef>
              <a:buClr>
                <a:schemeClr val="tx1"/>
              </a:buClr>
              <a:buSzPct val="150000"/>
              <a:buFontTx/>
              <a:buChar char="•"/>
            </a:pPr>
            <a:r>
              <a:rPr lang="en-AU" sz="2000" b="1">
                <a:latin typeface="Arial" pitchFamily="34" charset="0"/>
              </a:rPr>
              <a:t> Shows interest in conversation</a:t>
            </a:r>
          </a:p>
        </p:txBody>
      </p:sp>
      <p:sp>
        <p:nvSpPr>
          <p:cNvPr id="119815" name="Rectangle 7"/>
          <p:cNvSpPr>
            <a:spLocks noChangeArrowheads="1"/>
          </p:cNvSpPr>
          <p:nvPr/>
        </p:nvSpPr>
        <p:spPr bwMode="auto">
          <a:xfrm>
            <a:off x="5105400" y="4835525"/>
            <a:ext cx="3395663" cy="393700"/>
          </a:xfrm>
          <a:prstGeom prst="rect">
            <a:avLst/>
          </a:prstGeom>
          <a:noFill/>
          <a:ln w="12700">
            <a:noFill/>
            <a:miter lim="800000"/>
            <a:headEnd/>
            <a:tailEnd/>
          </a:ln>
        </p:spPr>
        <p:txBody>
          <a:bodyPr lIns="90488" tIns="44450" rIns="90488" bIns="44450">
            <a:spAutoFit/>
          </a:bodyPr>
          <a:lstStyle/>
          <a:p>
            <a:pPr eaLnBrk="0" hangingPunct="0">
              <a:spcBef>
                <a:spcPct val="50000"/>
              </a:spcBef>
              <a:buClr>
                <a:schemeClr val="tx1"/>
              </a:buClr>
              <a:buSzPct val="150000"/>
              <a:buFontTx/>
              <a:buChar char="•"/>
            </a:pPr>
            <a:r>
              <a:rPr lang="en-AU" sz="2000" b="1">
                <a:latin typeface="Arial" pitchFamily="34" charset="0"/>
              </a:rPr>
              <a:t> Can appear threatening</a:t>
            </a:r>
          </a:p>
        </p:txBody>
      </p:sp>
      <p:sp>
        <p:nvSpPr>
          <p:cNvPr id="119816" name="Text Box 9"/>
          <p:cNvSpPr txBox="1">
            <a:spLocks noChangeArrowheads="1"/>
          </p:cNvSpPr>
          <p:nvPr/>
        </p:nvSpPr>
        <p:spPr bwMode="auto">
          <a:xfrm>
            <a:off x="550863" y="2965450"/>
            <a:ext cx="8070850" cy="1395413"/>
          </a:xfrm>
          <a:prstGeom prst="rect">
            <a:avLst/>
          </a:prstGeom>
          <a:noFill/>
          <a:ln w="9525">
            <a:noFill/>
            <a:miter lim="800000"/>
            <a:headEnd/>
            <a:tailEnd/>
          </a:ln>
        </p:spPr>
        <p:txBody>
          <a:bodyPr>
            <a:spAutoFit/>
          </a:bodyPr>
          <a:lstStyle/>
          <a:p>
            <a:pPr>
              <a:spcBef>
                <a:spcPct val="25000"/>
              </a:spcBef>
            </a:pPr>
            <a:r>
              <a:rPr lang="en-AU" sz="1800">
                <a:latin typeface="Arial" pitchFamily="34" charset="0"/>
              </a:rPr>
              <a:t>Examples:</a:t>
            </a:r>
          </a:p>
          <a:p>
            <a:pPr>
              <a:spcBef>
                <a:spcPct val="25000"/>
              </a:spcBef>
            </a:pPr>
            <a:r>
              <a:rPr lang="en-AU" sz="1800">
                <a:latin typeface="Arial" pitchFamily="34" charset="0"/>
              </a:rPr>
              <a:t>“How does that happen?”  </a:t>
            </a:r>
          </a:p>
          <a:p>
            <a:pPr>
              <a:spcBef>
                <a:spcPct val="25000"/>
              </a:spcBef>
            </a:pPr>
            <a:r>
              <a:rPr lang="en-AU" sz="1800">
                <a:latin typeface="Arial" pitchFamily="34" charset="0"/>
              </a:rPr>
              <a:t>“How did that change impact your department?” </a:t>
            </a:r>
          </a:p>
          <a:p>
            <a:pPr>
              <a:spcBef>
                <a:spcPct val="25000"/>
              </a:spcBef>
            </a:pPr>
            <a:r>
              <a:rPr lang="en-AU" sz="1800">
                <a:latin typeface="Arial" pitchFamily="34" charset="0"/>
              </a:rPr>
              <a:t>“What specifically do they do as a result of that?”</a:t>
            </a:r>
          </a:p>
        </p:txBody>
      </p:sp>
      <p:sp>
        <p:nvSpPr>
          <p:cNvPr id="119817" name="Text Box 10"/>
          <p:cNvSpPr txBox="1">
            <a:spLocks noChangeArrowheads="1"/>
          </p:cNvSpPr>
          <p:nvPr/>
        </p:nvSpPr>
        <p:spPr bwMode="auto">
          <a:xfrm>
            <a:off x="533400" y="1557338"/>
            <a:ext cx="8431213" cy="1465262"/>
          </a:xfrm>
          <a:prstGeom prst="rect">
            <a:avLst/>
          </a:prstGeom>
          <a:noFill/>
          <a:ln w="9525">
            <a:noFill/>
            <a:miter lim="800000"/>
            <a:headEnd/>
            <a:tailEnd/>
          </a:ln>
        </p:spPr>
        <p:txBody>
          <a:bodyPr>
            <a:spAutoFit/>
          </a:bodyPr>
          <a:lstStyle/>
          <a:p>
            <a:pPr>
              <a:spcBef>
                <a:spcPct val="25000"/>
              </a:spcBef>
            </a:pPr>
            <a:r>
              <a:rPr lang="en-AU" sz="1800">
                <a:latin typeface="Arial" pitchFamily="34" charset="0"/>
              </a:rPr>
              <a:t>Probe questioning is honing in on a particular area of interest and drilling down to obtain more detail.  It includes asking for more information to clarify a vague phrase or statement made by the interviewee such as ‘quite high’ or ‘often late’. Probe questioning needs to be balanced with open and closed questioning to avoid the interview seeming like an interrogation.</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5" name="Rectangle 2"/>
          <p:cNvSpPr>
            <a:spLocks noGrp="1" noChangeArrowheads="1"/>
          </p:cNvSpPr>
          <p:nvPr>
            <p:ph type="title"/>
          </p:nvPr>
        </p:nvSpPr>
        <p:spPr>
          <a:xfrm>
            <a:off x="211138" y="209550"/>
            <a:ext cx="8721725" cy="698500"/>
          </a:xfrm>
        </p:spPr>
        <p:txBody>
          <a:bodyPr lIns="19050" tIns="19050" rIns="19050" bIns="19050" anchor="t"/>
          <a:lstStyle/>
          <a:p>
            <a:pPr eaLnBrk="1" hangingPunct="1"/>
            <a:r>
              <a:rPr lang="en-AU" sz="3600" smtClean="0"/>
              <a:t>Paraphrasing</a:t>
            </a:r>
          </a:p>
        </p:txBody>
      </p:sp>
      <p:sp>
        <p:nvSpPr>
          <p:cNvPr id="120834" name="Slide Number Placeholder 3"/>
          <p:cNvSpPr>
            <a:spLocks noGrp="1"/>
          </p:cNvSpPr>
          <p:nvPr>
            <p:ph type="sldNum" sz="quarter" idx="12"/>
          </p:nvPr>
        </p:nvSpPr>
        <p:spPr bwMode="auto">
          <a:xfrm>
            <a:off x="6096000" y="6248400"/>
            <a:ext cx="2667000" cy="365125"/>
          </a:xfrm>
          <a:noFill/>
          <a:ln>
            <a:miter lim="800000"/>
            <a:headEnd/>
            <a:tailEnd/>
          </a:ln>
        </p:spPr>
        <p:txBody>
          <a:bodyPr wrap="square" lIns="91440" tIns="45720" rIns="91440" bIns="45720" numCol="1" compatLnSpc="1">
            <a:prstTxWarp prst="textNoShape">
              <a:avLst/>
            </a:prstTxWarp>
          </a:bodyPr>
          <a:lstStyle/>
          <a:p>
            <a:pPr algn="l"/>
            <a:fld id="{6C4F6FEC-22EB-4185-905E-1E00E14BA7E6}" type="slidenum">
              <a:rPr lang="en-AU" b="0" smtClean="0">
                <a:solidFill>
                  <a:schemeClr val="tx2"/>
                </a:solidFill>
              </a:rPr>
              <a:pPr algn="l"/>
              <a:t>59</a:t>
            </a:fld>
            <a:endParaRPr lang="en-AU" b="0" smtClean="0">
              <a:solidFill>
                <a:schemeClr val="tx2"/>
              </a:solidFill>
            </a:endParaRPr>
          </a:p>
        </p:txBody>
      </p:sp>
      <p:sp>
        <p:nvSpPr>
          <p:cNvPr id="120836" name="Text Box 3"/>
          <p:cNvSpPr txBox="1">
            <a:spLocks noChangeArrowheads="1"/>
          </p:cNvSpPr>
          <p:nvPr/>
        </p:nvSpPr>
        <p:spPr bwMode="auto">
          <a:xfrm>
            <a:off x="539750" y="1628775"/>
            <a:ext cx="7924800" cy="4557713"/>
          </a:xfrm>
          <a:prstGeom prst="rect">
            <a:avLst/>
          </a:prstGeom>
          <a:noFill/>
          <a:ln w="19050">
            <a:noFill/>
            <a:miter lim="800000"/>
            <a:headEnd type="none" w="sm" len="sm"/>
            <a:tailEnd type="none" w="sm" len="sm"/>
          </a:ln>
        </p:spPr>
        <p:txBody>
          <a:bodyPr>
            <a:spAutoFit/>
          </a:bodyPr>
          <a:lstStyle/>
          <a:p>
            <a:pPr defTabSz="762000" eaLnBrk="0" hangingPunct="0">
              <a:spcBef>
                <a:spcPct val="15000"/>
              </a:spcBef>
              <a:spcAft>
                <a:spcPct val="15000"/>
              </a:spcAft>
            </a:pPr>
            <a:r>
              <a:rPr lang="en-AU" sz="2000">
                <a:latin typeface="Arial" pitchFamily="34" charset="0"/>
              </a:rPr>
              <a:t>Paraphrasing is a technique used to confirm or clarify something the interviewee has said or implied. There are three levels of paraphrasing:</a:t>
            </a:r>
          </a:p>
          <a:p>
            <a:pPr marL="673100" lvl="1" indent="-381000" defTabSz="762000" eaLnBrk="0" hangingPunct="0">
              <a:spcBef>
                <a:spcPct val="50000"/>
              </a:spcBef>
              <a:buFontTx/>
              <a:buAutoNum type="arabicPeriod"/>
            </a:pPr>
            <a:r>
              <a:rPr lang="en-AU" sz="2000">
                <a:latin typeface="Arial" pitchFamily="34" charset="0"/>
              </a:rPr>
              <a:t>The first level confirms or clarifies expressed thoughts and feelings, for example:  “so there are three factors that determine the present situation”</a:t>
            </a:r>
          </a:p>
          <a:p>
            <a:pPr marL="673100" lvl="1" indent="-381000" defTabSz="762000" eaLnBrk="0" hangingPunct="0">
              <a:spcBef>
                <a:spcPct val="50000"/>
              </a:spcBef>
              <a:buFontTx/>
              <a:buAutoNum type="arabicPeriod"/>
            </a:pPr>
            <a:r>
              <a:rPr lang="en-AU" sz="2000">
                <a:latin typeface="Arial" pitchFamily="34" charset="0"/>
              </a:rPr>
              <a:t>The second confirms implied thoughts or feelings, for example:  “so you would really like to change this situation”</a:t>
            </a:r>
          </a:p>
          <a:p>
            <a:pPr marL="673100" lvl="1" indent="-381000" defTabSz="762000" eaLnBrk="0" hangingPunct="0">
              <a:spcBef>
                <a:spcPct val="50000"/>
              </a:spcBef>
              <a:buFontTx/>
              <a:buAutoNum type="arabicPeriod"/>
            </a:pPr>
            <a:r>
              <a:rPr lang="en-AU" sz="2000">
                <a:latin typeface="Arial" pitchFamily="34" charset="0"/>
              </a:rPr>
              <a:t>The third surfaces core thoughts or feelings, for example: “you are afraid that it might make things worse for you” or “so you think the strategy is wrong” </a:t>
            </a:r>
            <a:br>
              <a:rPr lang="en-AU" sz="2000">
                <a:latin typeface="Arial" pitchFamily="34" charset="0"/>
              </a:rPr>
            </a:br>
            <a:r>
              <a:rPr lang="en-AU" sz="2000">
                <a:latin typeface="Arial" pitchFamily="34" charset="0"/>
              </a:rPr>
              <a:t>(Note that with paraphrasing of feelings you can trigger a strong emotional response particularly with this third option )</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60" name="Rectangle 1027"/>
          <p:cNvSpPr>
            <a:spLocks noGrp="1" noChangeArrowheads="1"/>
          </p:cNvSpPr>
          <p:nvPr>
            <p:ph type="title"/>
          </p:nvPr>
        </p:nvSpPr>
        <p:spPr>
          <a:xfrm>
            <a:off x="1835150" y="6065838"/>
            <a:ext cx="5689600" cy="792162"/>
          </a:xfrm>
        </p:spPr>
        <p:txBody>
          <a:bodyPr lIns="19050" tIns="19050" rIns="19050" bIns="19050" anchor="t"/>
          <a:lstStyle/>
          <a:p>
            <a:pPr eaLnBrk="1" hangingPunct="1"/>
            <a:r>
              <a:rPr lang="en-AU" sz="1800" smtClean="0"/>
              <a:t>Interview notes are valuable when sharing information with other team members.</a:t>
            </a:r>
          </a:p>
        </p:txBody>
      </p:sp>
      <p:sp>
        <p:nvSpPr>
          <p:cNvPr id="121858" name="Slide Number Placeholder 8"/>
          <p:cNvSpPr>
            <a:spLocks noGrp="1"/>
          </p:cNvSpPr>
          <p:nvPr>
            <p:ph type="sldNum" sz="quarter" idx="12"/>
          </p:nvPr>
        </p:nvSpPr>
        <p:spPr bwMode="auto">
          <a:xfrm>
            <a:off x="6096000" y="6248400"/>
            <a:ext cx="2667000" cy="365125"/>
          </a:xfrm>
          <a:noFill/>
          <a:ln>
            <a:miter lim="800000"/>
            <a:headEnd/>
            <a:tailEnd/>
          </a:ln>
        </p:spPr>
        <p:txBody>
          <a:bodyPr wrap="square" lIns="91440" tIns="45720" rIns="91440" bIns="45720" numCol="1" compatLnSpc="1">
            <a:prstTxWarp prst="textNoShape">
              <a:avLst/>
            </a:prstTxWarp>
          </a:bodyPr>
          <a:lstStyle/>
          <a:p>
            <a:pPr algn="l"/>
            <a:fld id="{9C334251-5D05-4525-850E-CEDF5E0DDA7D}" type="slidenum">
              <a:rPr lang="en-AU" b="0" smtClean="0">
                <a:solidFill>
                  <a:schemeClr val="tx2"/>
                </a:solidFill>
              </a:rPr>
              <a:pPr algn="l"/>
              <a:t>60</a:t>
            </a:fld>
            <a:endParaRPr lang="en-AU" b="0" smtClean="0">
              <a:solidFill>
                <a:schemeClr val="tx2"/>
              </a:solidFill>
            </a:endParaRPr>
          </a:p>
        </p:txBody>
      </p:sp>
      <p:sp>
        <p:nvSpPr>
          <p:cNvPr id="117763" name="AutoShape 1026"/>
          <p:cNvSpPr>
            <a:spLocks noChangeArrowheads="1"/>
          </p:cNvSpPr>
          <p:nvPr/>
        </p:nvSpPr>
        <p:spPr bwMode="auto">
          <a:xfrm>
            <a:off x="1328738" y="1852613"/>
            <a:ext cx="2943225" cy="3546475"/>
          </a:xfrm>
          <a:prstGeom prst="homePlate">
            <a:avLst>
              <a:gd name="adj" fmla="val 26208"/>
            </a:avLst>
          </a:prstGeom>
          <a:solidFill>
            <a:schemeClr val="bg1"/>
          </a:solidFill>
          <a:ln w="12700">
            <a:solidFill>
              <a:schemeClr val="tx1"/>
            </a:solidFill>
            <a:miter lim="800000"/>
            <a:headEnd/>
            <a:tailEnd/>
          </a:ln>
          <a:effectLst>
            <a:outerShdw dist="107763" dir="2700000" algn="ctr" rotWithShape="0">
              <a:schemeClr val="bg2"/>
            </a:outerShdw>
          </a:effectLst>
        </p:spPr>
        <p:txBody>
          <a:bodyPr lIns="111125" tIns="55562" rIns="111125" bIns="55562" anchor="ctr">
            <a:spAutoFit/>
          </a:bodyPr>
          <a:lstStyle/>
          <a:p>
            <a:pPr marL="119063" indent="-119063" defTabSz="1116013" eaLnBrk="0" hangingPunct="0">
              <a:buFontTx/>
              <a:buChar char="•"/>
              <a:defRPr/>
            </a:pPr>
            <a:r>
              <a:rPr lang="en-AU" sz="1600">
                <a:latin typeface="Arial" pitchFamily="34" charset="0"/>
              </a:rPr>
              <a:t>Write interview notes</a:t>
            </a:r>
            <a:br>
              <a:rPr lang="en-AU" sz="1600">
                <a:latin typeface="Arial" pitchFamily="34" charset="0"/>
              </a:rPr>
            </a:br>
            <a:r>
              <a:rPr lang="en-AU" sz="1600">
                <a:latin typeface="Arial" pitchFamily="34" charset="0"/>
              </a:rPr>
              <a:t>as soon as possible after the interview</a:t>
            </a:r>
          </a:p>
          <a:p>
            <a:pPr marL="119063" indent="-119063" defTabSz="1116013" eaLnBrk="0" hangingPunct="0">
              <a:defRPr/>
            </a:pPr>
            <a:endParaRPr lang="en-AU" sz="1600">
              <a:latin typeface="Arial" pitchFamily="34" charset="0"/>
            </a:endParaRPr>
          </a:p>
          <a:p>
            <a:pPr marL="119063" indent="-119063" defTabSz="1116013" eaLnBrk="0" hangingPunct="0">
              <a:buFontTx/>
              <a:buChar char="•"/>
              <a:defRPr/>
            </a:pPr>
            <a:r>
              <a:rPr lang="en-AU" sz="1600">
                <a:latin typeface="Arial" pitchFamily="34" charset="0"/>
              </a:rPr>
              <a:t>Outline key findings,</a:t>
            </a:r>
            <a:br>
              <a:rPr lang="en-AU" sz="1600">
                <a:latin typeface="Arial" pitchFamily="34" charset="0"/>
              </a:rPr>
            </a:br>
            <a:r>
              <a:rPr lang="en-AU" sz="1600">
                <a:latin typeface="Arial" pitchFamily="34" charset="0"/>
              </a:rPr>
              <a:t>note emerging hypotheses</a:t>
            </a:r>
          </a:p>
          <a:p>
            <a:pPr marL="119063" indent="-119063" defTabSz="1116013" eaLnBrk="0" hangingPunct="0">
              <a:defRPr/>
            </a:pPr>
            <a:endParaRPr lang="en-AU" sz="1600">
              <a:latin typeface="Arial" pitchFamily="34" charset="0"/>
            </a:endParaRPr>
          </a:p>
          <a:p>
            <a:pPr marL="119063" indent="-119063" defTabSz="1116013" eaLnBrk="0" hangingPunct="0">
              <a:buFontTx/>
              <a:buChar char="•"/>
              <a:defRPr/>
            </a:pPr>
            <a:r>
              <a:rPr lang="en-AU" sz="1600">
                <a:latin typeface="Arial" pitchFamily="34" charset="0"/>
              </a:rPr>
              <a:t>Consider how findings fit with earlier evidence</a:t>
            </a:r>
          </a:p>
          <a:p>
            <a:pPr marL="119063" indent="-119063" defTabSz="1116013" eaLnBrk="0" hangingPunct="0">
              <a:defRPr/>
            </a:pPr>
            <a:endParaRPr lang="en-AU" sz="1600">
              <a:latin typeface="Arial" pitchFamily="34" charset="0"/>
            </a:endParaRPr>
          </a:p>
          <a:p>
            <a:pPr marL="119063" indent="-119063" defTabSz="1116013" eaLnBrk="0" hangingPunct="0">
              <a:buFontTx/>
              <a:buChar char="•"/>
              <a:defRPr/>
            </a:pPr>
            <a:r>
              <a:rPr lang="en-AU" sz="1600">
                <a:latin typeface="Arial" pitchFamily="34" charset="0"/>
              </a:rPr>
              <a:t>Identify gaps to be</a:t>
            </a:r>
            <a:br>
              <a:rPr lang="en-AU" sz="1600">
                <a:latin typeface="Arial" pitchFamily="34" charset="0"/>
              </a:rPr>
            </a:br>
            <a:r>
              <a:rPr lang="en-AU" sz="1600">
                <a:latin typeface="Arial" pitchFamily="34" charset="0"/>
              </a:rPr>
              <a:t>filled in subsequent</a:t>
            </a:r>
            <a:br>
              <a:rPr lang="en-AU" sz="1600">
                <a:latin typeface="Arial" pitchFamily="34" charset="0"/>
              </a:rPr>
            </a:br>
            <a:r>
              <a:rPr lang="en-AU" sz="1600">
                <a:latin typeface="Arial" pitchFamily="34" charset="0"/>
              </a:rPr>
              <a:t>interviews</a:t>
            </a:r>
          </a:p>
        </p:txBody>
      </p:sp>
      <p:sp>
        <p:nvSpPr>
          <p:cNvPr id="121861" name="Rectangle 1028"/>
          <p:cNvSpPr>
            <a:spLocks noChangeArrowheads="1"/>
          </p:cNvSpPr>
          <p:nvPr/>
        </p:nvSpPr>
        <p:spPr bwMode="auto">
          <a:xfrm>
            <a:off x="1295400" y="1447800"/>
            <a:ext cx="1336675" cy="381000"/>
          </a:xfrm>
          <a:prstGeom prst="rect">
            <a:avLst/>
          </a:prstGeom>
          <a:noFill/>
          <a:ln w="9525">
            <a:noFill/>
            <a:miter lim="800000"/>
            <a:headEnd/>
            <a:tailEnd/>
          </a:ln>
        </p:spPr>
        <p:txBody>
          <a:bodyPr lIns="92075" tIns="46038" rIns="92075" bIns="46038"/>
          <a:lstStyle/>
          <a:p>
            <a:pPr defTabSz="762000" eaLnBrk="0" hangingPunct="0">
              <a:spcBef>
                <a:spcPct val="50000"/>
              </a:spcBef>
            </a:pPr>
            <a:r>
              <a:rPr lang="en-AU" sz="1400" b="1">
                <a:latin typeface="Arial" pitchFamily="34" charset="0"/>
              </a:rPr>
              <a:t>Key Steps</a:t>
            </a:r>
          </a:p>
        </p:txBody>
      </p:sp>
      <p:sp>
        <p:nvSpPr>
          <p:cNvPr id="117766" name="Rectangle 1029"/>
          <p:cNvSpPr>
            <a:spLocks noChangeArrowheads="1"/>
          </p:cNvSpPr>
          <p:nvPr/>
        </p:nvSpPr>
        <p:spPr bwMode="auto">
          <a:xfrm>
            <a:off x="4500563" y="1773238"/>
            <a:ext cx="2566987" cy="4065587"/>
          </a:xfrm>
          <a:prstGeom prst="rect">
            <a:avLst/>
          </a:prstGeom>
          <a:solidFill>
            <a:schemeClr val="bg1"/>
          </a:solidFill>
          <a:ln w="12700">
            <a:solidFill>
              <a:schemeClr val="tx1"/>
            </a:solidFill>
            <a:miter lim="800000"/>
            <a:headEnd/>
            <a:tailEnd/>
          </a:ln>
          <a:effectLst>
            <a:outerShdw dist="71842" dir="2700000" algn="ctr" rotWithShape="0">
              <a:schemeClr val="bg2"/>
            </a:outerShdw>
          </a:effectLst>
        </p:spPr>
        <p:txBody>
          <a:bodyPr lIns="101600" tIns="50800" rIns="101600" bIns="50800">
            <a:spAutoFit/>
          </a:bodyPr>
          <a:lstStyle/>
          <a:p>
            <a:pPr defTabSz="922338" eaLnBrk="0" hangingPunct="0">
              <a:tabLst>
                <a:tab pos="419100" algn="l"/>
              </a:tabLst>
              <a:defRPr/>
            </a:pPr>
            <a:r>
              <a:rPr lang="en-AU" sz="1500">
                <a:latin typeface="Arial" pitchFamily="34" charset="0"/>
              </a:rPr>
              <a:t>	Interview Notes</a:t>
            </a:r>
          </a:p>
          <a:p>
            <a:pPr defTabSz="922338" eaLnBrk="0" hangingPunct="0">
              <a:tabLst>
                <a:tab pos="419100" algn="l"/>
              </a:tabLst>
              <a:defRPr/>
            </a:pPr>
            <a:endParaRPr lang="en-AU" sz="1500">
              <a:latin typeface="Arial" pitchFamily="34" charset="0"/>
            </a:endParaRPr>
          </a:p>
          <a:p>
            <a:pPr defTabSz="922338" eaLnBrk="0" hangingPunct="0">
              <a:tabLst>
                <a:tab pos="419100" algn="l"/>
              </a:tabLst>
              <a:defRPr/>
            </a:pPr>
            <a:r>
              <a:rPr lang="en-AU" sz="1500">
                <a:latin typeface="Arial" pitchFamily="34" charset="0"/>
              </a:rPr>
              <a:t>Interviewees:</a:t>
            </a:r>
          </a:p>
          <a:p>
            <a:pPr defTabSz="922338" eaLnBrk="0" hangingPunct="0">
              <a:tabLst>
                <a:tab pos="419100" algn="l"/>
              </a:tabLst>
              <a:defRPr/>
            </a:pPr>
            <a:r>
              <a:rPr lang="en-AU" sz="1500">
                <a:latin typeface="Arial" pitchFamily="34" charset="0"/>
              </a:rPr>
              <a:t>Interviewers:</a:t>
            </a:r>
          </a:p>
          <a:p>
            <a:pPr defTabSz="922338" eaLnBrk="0" hangingPunct="0">
              <a:tabLst>
                <a:tab pos="419100" algn="l"/>
              </a:tabLst>
              <a:defRPr/>
            </a:pPr>
            <a:r>
              <a:rPr lang="en-AU" sz="1500">
                <a:latin typeface="Arial" pitchFamily="34" charset="0"/>
              </a:rPr>
              <a:t>Location:</a:t>
            </a:r>
          </a:p>
          <a:p>
            <a:pPr defTabSz="922338" eaLnBrk="0" hangingPunct="0">
              <a:tabLst>
                <a:tab pos="419100" algn="l"/>
              </a:tabLst>
              <a:defRPr/>
            </a:pPr>
            <a:r>
              <a:rPr lang="en-AU" sz="1500">
                <a:latin typeface="Arial" pitchFamily="34" charset="0"/>
              </a:rPr>
              <a:t>Date:</a:t>
            </a:r>
          </a:p>
          <a:p>
            <a:pPr defTabSz="922338" eaLnBrk="0" hangingPunct="0">
              <a:tabLst>
                <a:tab pos="419100" algn="l"/>
              </a:tabLst>
              <a:defRPr/>
            </a:pPr>
            <a:endParaRPr lang="en-AU" sz="1300">
              <a:latin typeface="Arial" pitchFamily="34" charset="0"/>
            </a:endParaRPr>
          </a:p>
          <a:p>
            <a:pPr defTabSz="922338" eaLnBrk="0" hangingPunct="0">
              <a:tabLst>
                <a:tab pos="419100" algn="l"/>
              </a:tabLst>
              <a:defRPr/>
            </a:pPr>
            <a:r>
              <a:rPr lang="en-AU" sz="1300">
                <a:latin typeface="Arial" pitchFamily="34" charset="0"/>
              </a:rPr>
              <a:t>KEY FINDINGS</a:t>
            </a:r>
          </a:p>
          <a:p>
            <a:pPr defTabSz="922338" eaLnBrk="0" hangingPunct="0">
              <a:buFontTx/>
              <a:buChar char="•"/>
              <a:tabLst>
                <a:tab pos="419100" algn="l"/>
              </a:tabLst>
              <a:defRPr/>
            </a:pPr>
            <a:endParaRPr lang="en-AU" sz="1300">
              <a:latin typeface="Arial" pitchFamily="34" charset="0"/>
            </a:endParaRPr>
          </a:p>
          <a:p>
            <a:pPr defTabSz="922338" eaLnBrk="0" hangingPunct="0">
              <a:buFontTx/>
              <a:buChar char="•"/>
              <a:tabLst>
                <a:tab pos="419100" algn="l"/>
              </a:tabLst>
              <a:defRPr/>
            </a:pPr>
            <a:endParaRPr lang="en-AU" sz="1300">
              <a:latin typeface="Arial" pitchFamily="34" charset="0"/>
            </a:endParaRPr>
          </a:p>
          <a:p>
            <a:pPr defTabSz="922338" eaLnBrk="0" hangingPunct="0">
              <a:tabLst>
                <a:tab pos="419100" algn="l"/>
              </a:tabLst>
              <a:defRPr/>
            </a:pPr>
            <a:r>
              <a:rPr lang="en-AU" sz="1300">
                <a:latin typeface="Arial" pitchFamily="34" charset="0"/>
              </a:rPr>
              <a:t>BACKGROUND AND SITUATION</a:t>
            </a:r>
          </a:p>
          <a:p>
            <a:pPr defTabSz="922338" eaLnBrk="0" hangingPunct="0">
              <a:buFontTx/>
              <a:buChar char="•"/>
              <a:tabLst>
                <a:tab pos="419100" algn="l"/>
              </a:tabLst>
              <a:defRPr/>
            </a:pPr>
            <a:endParaRPr lang="en-AU" sz="1300">
              <a:latin typeface="Arial" pitchFamily="34" charset="0"/>
            </a:endParaRPr>
          </a:p>
          <a:p>
            <a:pPr defTabSz="922338" eaLnBrk="0" hangingPunct="0">
              <a:buFontTx/>
              <a:buChar char="•"/>
              <a:tabLst>
                <a:tab pos="419100" algn="l"/>
              </a:tabLst>
              <a:defRPr/>
            </a:pPr>
            <a:endParaRPr lang="en-AU" sz="1300">
              <a:latin typeface="Arial" pitchFamily="34" charset="0"/>
            </a:endParaRPr>
          </a:p>
          <a:p>
            <a:pPr defTabSz="922338" eaLnBrk="0" hangingPunct="0">
              <a:tabLst>
                <a:tab pos="419100" algn="l"/>
              </a:tabLst>
              <a:defRPr/>
            </a:pPr>
            <a:r>
              <a:rPr lang="en-AU" sz="1300">
                <a:latin typeface="Arial" pitchFamily="34" charset="0"/>
              </a:rPr>
              <a:t>DISCUSSION NOTES</a:t>
            </a:r>
          </a:p>
          <a:p>
            <a:pPr defTabSz="922338" eaLnBrk="0" hangingPunct="0">
              <a:buFontTx/>
              <a:buChar char="•"/>
              <a:tabLst>
                <a:tab pos="419100" algn="l"/>
              </a:tabLst>
              <a:defRPr/>
            </a:pPr>
            <a:endParaRPr lang="en-AU" sz="1300">
              <a:latin typeface="Arial" pitchFamily="34" charset="0"/>
            </a:endParaRPr>
          </a:p>
          <a:p>
            <a:pPr defTabSz="922338" eaLnBrk="0" hangingPunct="0">
              <a:buFontTx/>
              <a:buChar char="•"/>
              <a:tabLst>
                <a:tab pos="419100" algn="l"/>
              </a:tabLst>
              <a:defRPr/>
            </a:pPr>
            <a:endParaRPr lang="en-AU" sz="1300">
              <a:latin typeface="Arial" pitchFamily="34" charset="0"/>
            </a:endParaRPr>
          </a:p>
          <a:p>
            <a:pPr defTabSz="922338" eaLnBrk="0" hangingPunct="0">
              <a:tabLst>
                <a:tab pos="419100" algn="l"/>
              </a:tabLst>
              <a:defRPr/>
            </a:pPr>
            <a:r>
              <a:rPr lang="en-AU" sz="1300">
                <a:latin typeface="Arial" pitchFamily="34" charset="0"/>
              </a:rPr>
              <a:t>NEXT STEPS</a:t>
            </a:r>
          </a:p>
          <a:p>
            <a:pPr defTabSz="922338" eaLnBrk="0" hangingPunct="0">
              <a:tabLst>
                <a:tab pos="419100" algn="l"/>
              </a:tabLst>
              <a:defRPr/>
            </a:pPr>
            <a:endParaRPr lang="en-AU" sz="1300">
              <a:latin typeface="Arial" pitchFamily="34" charset="0"/>
            </a:endParaRPr>
          </a:p>
        </p:txBody>
      </p:sp>
      <p:sp>
        <p:nvSpPr>
          <p:cNvPr id="121863" name="Rectangle 1030"/>
          <p:cNvSpPr>
            <a:spLocks noChangeArrowheads="1"/>
          </p:cNvSpPr>
          <p:nvPr/>
        </p:nvSpPr>
        <p:spPr bwMode="auto">
          <a:xfrm>
            <a:off x="4419600" y="1447800"/>
            <a:ext cx="915988" cy="381000"/>
          </a:xfrm>
          <a:prstGeom prst="rect">
            <a:avLst/>
          </a:prstGeom>
          <a:noFill/>
          <a:ln w="9525">
            <a:noFill/>
            <a:miter lim="800000"/>
            <a:headEnd/>
            <a:tailEnd/>
          </a:ln>
        </p:spPr>
        <p:txBody>
          <a:bodyPr lIns="92075" tIns="46038" rIns="92075" bIns="46038"/>
          <a:lstStyle/>
          <a:p>
            <a:pPr defTabSz="762000" eaLnBrk="0" hangingPunct="0">
              <a:spcBef>
                <a:spcPct val="50000"/>
              </a:spcBef>
            </a:pPr>
            <a:r>
              <a:rPr lang="en-AU" sz="1400" b="1">
                <a:latin typeface="Arial" pitchFamily="34" charset="0"/>
              </a:rPr>
              <a:t>Format</a:t>
            </a:r>
          </a:p>
        </p:txBody>
      </p:sp>
      <p:sp>
        <p:nvSpPr>
          <p:cNvPr id="121864" name="Rectangle 1031"/>
          <p:cNvSpPr>
            <a:spLocks noChangeArrowheads="1"/>
          </p:cNvSpPr>
          <p:nvPr/>
        </p:nvSpPr>
        <p:spPr bwMode="auto">
          <a:xfrm>
            <a:off x="611188" y="188913"/>
            <a:ext cx="6618287" cy="641350"/>
          </a:xfrm>
          <a:prstGeom prst="rect">
            <a:avLst/>
          </a:prstGeom>
          <a:noFill/>
          <a:ln w="9525">
            <a:noFill/>
            <a:miter lim="800000"/>
            <a:headEnd/>
            <a:tailEnd/>
          </a:ln>
        </p:spPr>
        <p:txBody>
          <a:bodyPr lIns="92075" tIns="46038" rIns="92075" bIns="46038">
            <a:spAutoFit/>
          </a:bodyPr>
          <a:lstStyle/>
          <a:p>
            <a:pPr defTabSz="762000" eaLnBrk="0" hangingPunct="0">
              <a:spcBef>
                <a:spcPct val="50000"/>
              </a:spcBef>
            </a:pPr>
            <a:r>
              <a:rPr lang="en-AU" sz="3600" b="1">
                <a:latin typeface="Arial" pitchFamily="34" charset="0"/>
              </a:rPr>
              <a:t>Interview review</a:t>
            </a:r>
          </a:p>
        </p:txBody>
      </p:sp>
      <p:sp>
        <p:nvSpPr>
          <p:cNvPr id="121865" name="Rectangle 1033"/>
          <p:cNvSpPr>
            <a:spLocks noChangeArrowheads="1"/>
          </p:cNvSpPr>
          <p:nvPr/>
        </p:nvSpPr>
        <p:spPr bwMode="auto">
          <a:xfrm>
            <a:off x="684213" y="836613"/>
            <a:ext cx="7991475" cy="431800"/>
          </a:xfrm>
          <a:prstGeom prst="rect">
            <a:avLst/>
          </a:prstGeom>
          <a:noFill/>
          <a:ln w="9525">
            <a:noFill/>
            <a:miter lim="800000"/>
            <a:headEnd/>
            <a:tailEnd/>
          </a:ln>
        </p:spPr>
        <p:txBody>
          <a:bodyPr lIns="19050" tIns="19050" rIns="19050" bIns="19050"/>
          <a:lstStyle/>
          <a:p>
            <a:r>
              <a:rPr lang="en-AU" sz="1800">
                <a:solidFill>
                  <a:schemeClr val="tx2"/>
                </a:solidFill>
                <a:latin typeface="Arial" pitchFamily="34" charset="0"/>
              </a:rPr>
              <a:t>A standard interview note format is useful in orienting interviews to results:</a:t>
            </a: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1528763" y="304800"/>
            <a:ext cx="7564437" cy="982663"/>
          </a:xfrm>
        </p:spPr>
        <p:txBody>
          <a:bodyPr/>
          <a:lstStyle/>
          <a:p>
            <a:pPr eaLnBrk="1" hangingPunct="1"/>
            <a:r>
              <a:rPr lang="en-US" sz="3600" smtClean="0">
                <a:latin typeface="Arial" pitchFamily="34" charset="0"/>
              </a:rPr>
              <a:t>Web Resources for Interviews</a:t>
            </a:r>
            <a:endParaRPr lang="en-US" smtClean="0">
              <a:latin typeface="Arial" pitchFamily="34" charset="0"/>
            </a:endParaRPr>
          </a:p>
        </p:txBody>
      </p:sp>
      <p:sp>
        <p:nvSpPr>
          <p:cNvPr id="130051" name="Rectangle 3"/>
          <p:cNvSpPr>
            <a:spLocks noGrp="1" noChangeArrowheads="1"/>
          </p:cNvSpPr>
          <p:nvPr>
            <p:ph sz="quarter" idx="1"/>
          </p:nvPr>
        </p:nvSpPr>
        <p:spPr>
          <a:xfrm>
            <a:off x="457200" y="2057400"/>
            <a:ext cx="8178800" cy="4000500"/>
          </a:xfrm>
        </p:spPr>
        <p:txBody>
          <a:bodyPr/>
          <a:lstStyle/>
          <a:p>
            <a:pPr eaLnBrk="1" hangingPunct="1"/>
            <a:r>
              <a:rPr lang="en-US" sz="2400" smtClean="0">
                <a:latin typeface="Arial" pitchFamily="34" charset="0"/>
              </a:rPr>
              <a:t>UL Careers website: </a:t>
            </a:r>
            <a:r>
              <a:rPr lang="en-US" sz="2400" smtClean="0">
                <a:latin typeface="Arial" pitchFamily="34" charset="0"/>
                <a:hlinkClick r:id="rId3"/>
              </a:rPr>
              <a:t>www.ul.ie/careers</a:t>
            </a:r>
            <a:endParaRPr lang="en-US" sz="2400" smtClean="0">
              <a:latin typeface="Arial" pitchFamily="34" charset="0"/>
            </a:endParaRPr>
          </a:p>
          <a:p>
            <a:pPr eaLnBrk="1" hangingPunct="1"/>
            <a:r>
              <a:rPr lang="en-US" sz="2400" smtClean="0">
                <a:latin typeface="Arial" pitchFamily="34" charset="0"/>
              </a:rPr>
              <a:t>Gradireland website: </a:t>
            </a:r>
            <a:r>
              <a:rPr lang="en-US" sz="2400" u="sng" smtClean="0">
                <a:solidFill>
                  <a:schemeClr val="hlink"/>
                </a:solidFill>
                <a:latin typeface="Arial" pitchFamily="34" charset="0"/>
                <a:hlinkClick r:id="rId4"/>
              </a:rPr>
              <a:t>www.gradireland.com</a:t>
            </a:r>
            <a:endParaRPr lang="en-US" sz="2400" u="sng" smtClean="0">
              <a:solidFill>
                <a:schemeClr val="hlink"/>
              </a:solidFill>
              <a:latin typeface="Arial" pitchFamily="34" charset="0"/>
            </a:endParaRPr>
          </a:p>
          <a:p>
            <a:pPr eaLnBrk="1" hangingPunct="1"/>
            <a:r>
              <a:rPr lang="en-US" sz="2400" smtClean="0">
                <a:latin typeface="Arial" pitchFamily="34" charset="0"/>
              </a:rPr>
              <a:t>Careers4graduates: </a:t>
            </a:r>
            <a:r>
              <a:rPr lang="en-US" sz="2400" u="sng" smtClean="0">
                <a:solidFill>
                  <a:schemeClr val="hlink"/>
                </a:solidFill>
                <a:latin typeface="Arial" pitchFamily="34" charset="0"/>
              </a:rPr>
              <a:t>www.careers4graduates.org</a:t>
            </a:r>
          </a:p>
          <a:p>
            <a:pPr eaLnBrk="1" hangingPunct="1"/>
            <a:r>
              <a:rPr lang="en-US" sz="2400" smtClean="0">
                <a:latin typeface="Arial" pitchFamily="34" charset="0"/>
              </a:rPr>
              <a:t>Doctor Job: </a:t>
            </a:r>
            <a:r>
              <a:rPr lang="en-US" sz="2400" u="sng" smtClean="0">
                <a:solidFill>
                  <a:schemeClr val="hlink"/>
                </a:solidFill>
                <a:latin typeface="Arial" pitchFamily="34" charset="0"/>
              </a:rPr>
              <a:t>www.doctorjob.com </a:t>
            </a:r>
            <a:r>
              <a:rPr lang="en-US" sz="2400" smtClean="0">
                <a:latin typeface="Arial" pitchFamily="34" charset="0"/>
              </a:rPr>
              <a:t>(Virtual Interview)</a:t>
            </a:r>
            <a:endParaRPr lang="en-US" sz="2400" u="sng" smtClean="0">
              <a:solidFill>
                <a:schemeClr val="hlink"/>
              </a:solidFill>
              <a:latin typeface="Arial" pitchFamily="34" charset="0"/>
            </a:endParaRPr>
          </a:p>
          <a:p>
            <a:pPr eaLnBrk="1" hangingPunct="1"/>
            <a:r>
              <a:rPr lang="en-US" sz="2400" smtClean="0">
                <a:latin typeface="Arial" pitchFamily="34" charset="0"/>
              </a:rPr>
              <a:t>Prospects: </a:t>
            </a:r>
            <a:r>
              <a:rPr lang="en-US" sz="2400" smtClean="0">
                <a:latin typeface="Arial" pitchFamily="34" charset="0"/>
                <a:hlinkClick r:id="rId5"/>
              </a:rPr>
              <a:t>www.prospects.ac.uk</a:t>
            </a:r>
            <a:endParaRPr lang="en-US" sz="2400" smtClean="0">
              <a:latin typeface="Arial" pitchFamily="34" charset="0"/>
            </a:endParaRPr>
          </a:p>
          <a:p>
            <a:pPr eaLnBrk="1" hangingPunct="1"/>
            <a:r>
              <a:rPr lang="en-US" sz="2400" smtClean="0">
                <a:latin typeface="Arial" pitchFamily="34" charset="0"/>
              </a:rPr>
              <a:t>Realworld: </a:t>
            </a:r>
            <a:r>
              <a:rPr lang="en-US" sz="2400" smtClean="0">
                <a:solidFill>
                  <a:schemeClr val="hlink"/>
                </a:solidFill>
                <a:latin typeface="Arial" pitchFamily="34" charset="0"/>
                <a:hlinkClick r:id="rId6"/>
              </a:rPr>
              <a:t>www.realworldmagazine.com</a:t>
            </a:r>
            <a:endParaRPr lang="en-US" sz="2400" smtClean="0">
              <a:solidFill>
                <a:schemeClr val="hlink"/>
              </a:solidFill>
              <a:latin typeface="Arial" pitchFamily="34" charset="0"/>
            </a:endParaRPr>
          </a:p>
          <a:p>
            <a:pPr eaLnBrk="1" hangingPunct="1"/>
            <a:r>
              <a:rPr lang="en-US" sz="2400" smtClean="0">
                <a:latin typeface="Arial" pitchFamily="34" charset="0"/>
              </a:rPr>
              <a:t>Virtual Career Coach:</a:t>
            </a:r>
            <a:r>
              <a:rPr lang="en-US" sz="2400" u="sng" smtClean="0">
                <a:latin typeface="Arial" pitchFamily="34" charset="0"/>
              </a:rPr>
              <a:t> </a:t>
            </a:r>
            <a:r>
              <a:rPr lang="en-US" sz="2400" u="sng" smtClean="0">
                <a:solidFill>
                  <a:schemeClr val="hlink"/>
                </a:solidFill>
                <a:latin typeface="Arial" pitchFamily="34" charset="0"/>
                <a:hlinkClick r:id="rId7"/>
              </a:rPr>
              <a:t>www.windmillsprogramme.com</a:t>
            </a:r>
            <a:endParaRPr lang="en-US" sz="2400" u="sng" smtClean="0">
              <a:solidFill>
                <a:schemeClr val="hlink"/>
              </a:solidFill>
              <a:latin typeface="Arial" pitchFamily="34" charset="0"/>
            </a:endParaRPr>
          </a:p>
          <a:p>
            <a:pPr eaLnBrk="1" hangingPunct="1"/>
            <a:r>
              <a:rPr lang="en-US" sz="2400" smtClean="0">
                <a:latin typeface="Arial" pitchFamily="34" charset="0"/>
              </a:rPr>
              <a:t>BBC: </a:t>
            </a:r>
            <a:r>
              <a:rPr lang="en-US" sz="2400" smtClean="0">
                <a:latin typeface="Arial" pitchFamily="34" charset="0"/>
                <a:hlinkClick r:id="rId8"/>
              </a:rPr>
              <a:t>www.bbc.co.uk/radio1/onelife/work</a:t>
            </a:r>
            <a:r>
              <a:rPr lang="en-US" sz="2400" smtClean="0">
                <a:latin typeface="Arial" pitchFamily="34" charset="0"/>
              </a:rPr>
              <a:t> </a:t>
            </a:r>
            <a:endParaRPr lang="en-US" sz="2400" u="sng" smtClean="0">
              <a:solidFill>
                <a:schemeClr val="hlink"/>
              </a:solidFill>
              <a:latin typeface="Arial" pitchFamily="34" charset="0"/>
            </a:endParaRPr>
          </a:p>
          <a:p>
            <a:pPr eaLnBrk="1" hangingPunct="1"/>
            <a:endParaRPr lang="en-US" sz="2400" u="sng" smtClean="0">
              <a:solidFill>
                <a:schemeClr val="hlink"/>
              </a:solidFill>
              <a:latin typeface="Arial" pitchFamily="34" charset="0"/>
            </a:endParaRPr>
          </a:p>
          <a:p>
            <a:pPr eaLnBrk="1" hangingPunct="1"/>
            <a:endParaRPr lang="en-US" sz="2800" smtClean="0">
              <a:latin typeface="Arial" pitchFamily="34" charset="0"/>
            </a:endParaRPr>
          </a:p>
          <a:p>
            <a:pPr lvl="1" eaLnBrk="1" hangingPunct="1"/>
            <a:endParaRPr lang="en-US" sz="3600" smtClean="0"/>
          </a:p>
          <a:p>
            <a:pPr lvl="1" eaLnBrk="1" hangingPunct="1">
              <a:buFontTx/>
              <a:buNone/>
            </a:pPr>
            <a:endParaRPr lang="en-US" sz="3600" smtClean="0"/>
          </a:p>
          <a:p>
            <a:pPr lvl="1" eaLnBrk="1" hangingPunct="1"/>
            <a:endParaRPr lang="en-US" sz="3600" smtClean="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Listening and Language Expansion </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8229600" cy="1143000"/>
          </a:xfrm>
        </p:spPr>
        <p:txBody>
          <a:bodyPr>
            <a:normAutofit/>
          </a:bodyPr>
          <a:lstStyle/>
          <a:p>
            <a:r>
              <a:rPr lang="en-US" dirty="0" smtClean="0"/>
              <a:t>Tact's &amp; tricks </a:t>
            </a:r>
            <a:endParaRPr lang="en-US" dirty="0"/>
          </a:p>
        </p:txBody>
      </p:sp>
      <p:sp>
        <p:nvSpPr>
          <p:cNvPr id="3" name="Content Placeholder 2"/>
          <p:cNvSpPr>
            <a:spLocks noGrp="1"/>
          </p:cNvSpPr>
          <p:nvPr>
            <p:ph idx="1"/>
          </p:nvPr>
        </p:nvSpPr>
        <p:spPr/>
        <p:txBody>
          <a:bodyPr/>
          <a:lstStyle/>
          <a:p>
            <a:r>
              <a:rPr lang="en-US" dirty="0" smtClean="0"/>
              <a:t>Mention of projects</a:t>
            </a:r>
          </a:p>
          <a:p>
            <a:r>
              <a:rPr lang="en-US" dirty="0" smtClean="0"/>
              <a:t>Mention of Internship </a:t>
            </a:r>
          </a:p>
          <a:p>
            <a:r>
              <a:rPr lang="en-US" dirty="0" smtClean="0"/>
              <a:t>Gap year opportunity</a:t>
            </a:r>
          </a:p>
          <a:p>
            <a:r>
              <a:rPr lang="en-US" dirty="0" smtClean="0"/>
              <a:t>Skills/ know-how / job specific experience </a:t>
            </a:r>
          </a:p>
          <a:p>
            <a:endParaRPr lang="en-US" dirty="0" smtClean="0"/>
          </a:p>
          <a:p>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Tact's &amp; tricks </a:t>
            </a:r>
            <a:endParaRPr lang="en-US" dirty="0"/>
          </a:p>
        </p:txBody>
      </p:sp>
      <p:sp>
        <p:nvSpPr>
          <p:cNvPr id="3" name="Content Placeholder 2"/>
          <p:cNvSpPr>
            <a:spLocks noGrp="1"/>
          </p:cNvSpPr>
          <p:nvPr>
            <p:ph idx="1"/>
          </p:nvPr>
        </p:nvSpPr>
        <p:spPr/>
        <p:txBody>
          <a:bodyPr/>
          <a:lstStyle/>
          <a:p>
            <a:r>
              <a:rPr lang="en-US" dirty="0" smtClean="0"/>
              <a:t>Experience : academic project/s</a:t>
            </a:r>
          </a:p>
          <a:p>
            <a:r>
              <a:rPr lang="en-US" dirty="0" smtClean="0"/>
              <a:t>Curricular – extra curricular : participation </a:t>
            </a:r>
          </a:p>
          <a:p>
            <a:r>
              <a:rPr lang="en-US" dirty="0" smtClean="0"/>
              <a:t>Developing relation of the mention with the requirement</a:t>
            </a:r>
          </a:p>
          <a:p>
            <a:r>
              <a:rPr lang="en-US" dirty="0" smtClean="0"/>
              <a:t>Providing evidence of your professional skills through your experience  </a:t>
            </a:r>
          </a:p>
          <a:p>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Interview Part-2</a:t>
            </a:r>
            <a:br>
              <a:rPr lang="en-US" dirty="0" smtClean="0"/>
            </a:br>
            <a:r>
              <a:rPr lang="en-US" dirty="0" smtClean="0"/>
              <a:t>00:42 -01:45</a:t>
            </a:r>
            <a:endParaRPr lang="en-US" dirty="0"/>
          </a:p>
        </p:txBody>
      </p:sp>
      <p:sp>
        <p:nvSpPr>
          <p:cNvPr id="3" name="Content Placeholder 2"/>
          <p:cNvSpPr>
            <a:spLocks noGrp="1"/>
          </p:cNvSpPr>
          <p:nvPr>
            <p:ph idx="1"/>
          </p:nvPr>
        </p:nvSpPr>
        <p:spPr/>
        <p:txBody>
          <a:bodyPr/>
          <a:lstStyle/>
          <a:p>
            <a:r>
              <a:rPr lang="en-US" dirty="0" smtClean="0"/>
              <a:t>Interviewing : Sales meeting</a:t>
            </a:r>
          </a:p>
          <a:p>
            <a:r>
              <a:rPr lang="en-US" dirty="0" smtClean="0"/>
              <a:t>Tricky part – no experience </a:t>
            </a:r>
          </a:p>
          <a:p>
            <a:r>
              <a:rPr lang="en-US" dirty="0" smtClean="0"/>
              <a:t>Ways to highlight experience </a:t>
            </a:r>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Answer the questions</a:t>
            </a:r>
            <a:br>
              <a:rPr lang="en-US" dirty="0" smtClean="0"/>
            </a:br>
            <a:r>
              <a:rPr lang="en-US" dirty="0" smtClean="0"/>
              <a:t>01:45 – 04:48</a:t>
            </a:r>
            <a:endParaRPr lang="en-US" dirty="0"/>
          </a:p>
        </p:txBody>
      </p:sp>
      <p:sp>
        <p:nvSpPr>
          <p:cNvPr id="3" name="Content Placeholder 2"/>
          <p:cNvSpPr>
            <a:spLocks noGrp="1"/>
          </p:cNvSpPr>
          <p:nvPr>
            <p:ph idx="1"/>
          </p:nvPr>
        </p:nvSpPr>
        <p:spPr/>
        <p:txBody>
          <a:bodyPr/>
          <a:lstStyle/>
          <a:p>
            <a:r>
              <a:rPr lang="en-US" dirty="0"/>
              <a:t>1. Name one thing Owen did for his school’s robotics team.</a:t>
            </a:r>
            <a:r>
              <a:rPr lang="en-US" dirty="0" smtClean="0"/>
              <a:t/>
            </a:r>
            <a:br>
              <a:rPr lang="en-US" dirty="0" smtClean="0"/>
            </a:br>
            <a:r>
              <a:rPr lang="en-US" dirty="0"/>
              <a:t>2. Why did Owen decide to intern at Lu Tech?</a:t>
            </a:r>
            <a:r>
              <a:rPr lang="en-US" dirty="0" smtClean="0"/>
              <a:t/>
            </a:r>
            <a:br>
              <a:rPr lang="en-US" dirty="0" smtClean="0"/>
            </a:br>
            <a:r>
              <a:rPr lang="en-US" dirty="0"/>
              <a:t>3. What did Owen do during his gap year?</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04800"/>
            <a:ext cx="8229600" cy="1143000"/>
          </a:xfrm>
        </p:spPr>
        <p:txBody>
          <a:bodyPr>
            <a:normAutofit fontScale="90000"/>
          </a:bodyPr>
          <a:lstStyle/>
          <a:p>
            <a:r>
              <a:rPr lang="en-US" dirty="0" smtClean="0"/>
              <a:t>Analysis</a:t>
            </a:r>
            <a:br>
              <a:rPr lang="en-US" dirty="0" smtClean="0"/>
            </a:br>
            <a:r>
              <a:rPr lang="en-US" dirty="0" smtClean="0"/>
              <a:t> 01:45 – 04:48 </a:t>
            </a:r>
            <a:br>
              <a:rPr lang="en-US" dirty="0" smtClean="0"/>
            </a:br>
            <a:endParaRPr lang="en-US" dirty="0"/>
          </a:p>
        </p:txBody>
      </p:sp>
      <p:sp>
        <p:nvSpPr>
          <p:cNvPr id="3" name="Content Placeholder 2"/>
          <p:cNvSpPr>
            <a:spLocks noGrp="1"/>
          </p:cNvSpPr>
          <p:nvPr>
            <p:ph idx="1"/>
          </p:nvPr>
        </p:nvSpPr>
        <p:spPr/>
        <p:txBody>
          <a:bodyPr/>
          <a:lstStyle/>
          <a:p>
            <a:r>
              <a:rPr lang="en-US" dirty="0" smtClean="0"/>
              <a:t>Mention of projects</a:t>
            </a:r>
          </a:p>
          <a:p>
            <a:r>
              <a:rPr lang="en-US" dirty="0" smtClean="0"/>
              <a:t>Mention of Internship </a:t>
            </a:r>
          </a:p>
          <a:p>
            <a:r>
              <a:rPr lang="en-US" dirty="0" smtClean="0"/>
              <a:t>Gap year opportunity</a:t>
            </a:r>
          </a:p>
          <a:p>
            <a:r>
              <a:rPr lang="en-US" dirty="0" smtClean="0"/>
              <a:t>Skills/ know-how / job specific experience </a:t>
            </a:r>
          </a:p>
          <a:p>
            <a:endParaRPr lang="en-US" dirty="0" smtClean="0"/>
          </a:p>
          <a:p>
            <a:endParaRPr lang="en-US"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04:48 – 11:40 </a:t>
            </a:r>
            <a:endParaRPr lang="en-US" dirty="0"/>
          </a:p>
        </p:txBody>
      </p:sp>
      <p:sp>
        <p:nvSpPr>
          <p:cNvPr id="3" name="Content Placeholder 2"/>
          <p:cNvSpPr>
            <a:spLocks noGrp="1"/>
          </p:cNvSpPr>
          <p:nvPr>
            <p:ph idx="1"/>
          </p:nvPr>
        </p:nvSpPr>
        <p:spPr/>
        <p:txBody>
          <a:bodyPr/>
          <a:lstStyle/>
          <a:p>
            <a:r>
              <a:rPr lang="en-US" dirty="0" smtClean="0"/>
              <a:t>Experience : academic project/s</a:t>
            </a:r>
          </a:p>
          <a:p>
            <a:r>
              <a:rPr lang="en-US" dirty="0" smtClean="0"/>
              <a:t>Curricular – extra curricular : participation </a:t>
            </a:r>
          </a:p>
          <a:p>
            <a:r>
              <a:rPr lang="en-US" dirty="0" smtClean="0"/>
              <a:t>Developing relation of the mention with the requirement</a:t>
            </a:r>
          </a:p>
          <a:p>
            <a:r>
              <a:rPr lang="en-US" dirty="0" smtClean="0"/>
              <a:t>Providing evidence of your professional skills through your experience  </a:t>
            </a:r>
          </a:p>
          <a:p>
            <a:endParaRPr lang="en-US"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11:40 – 18:00</a:t>
            </a:r>
            <a:endParaRPr lang="en-US" dirty="0"/>
          </a:p>
        </p:txBody>
      </p:sp>
      <p:sp>
        <p:nvSpPr>
          <p:cNvPr id="3" name="Content Placeholder 2"/>
          <p:cNvSpPr>
            <a:spLocks noGrp="1"/>
          </p:cNvSpPr>
          <p:nvPr>
            <p:ph idx="1"/>
          </p:nvPr>
        </p:nvSpPr>
        <p:spPr/>
        <p:txBody>
          <a:bodyPr/>
          <a:lstStyle/>
          <a:p>
            <a:r>
              <a:rPr lang="en-US" dirty="0" smtClean="0"/>
              <a:t>Beyond academics : gap time opportunity </a:t>
            </a:r>
          </a:p>
          <a:p>
            <a:endParaRPr lang="en-US"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Review </a:t>
            </a:r>
            <a:endParaRPr lang="en-US" dirty="0"/>
          </a:p>
        </p:txBody>
      </p:sp>
      <p:sp>
        <p:nvSpPr>
          <p:cNvPr id="3" name="Content Placeholder 2"/>
          <p:cNvSpPr>
            <a:spLocks noGrp="1"/>
          </p:cNvSpPr>
          <p:nvPr>
            <p:ph sz="quarter" idx="1"/>
          </p:nvPr>
        </p:nvSpPr>
        <p:spPr/>
        <p:txBody>
          <a:bodyPr/>
          <a:lstStyle/>
          <a:p>
            <a:r>
              <a:rPr lang="en-US" dirty="0" smtClean="0"/>
              <a:t>Job Interviews continues</a:t>
            </a:r>
          </a:p>
          <a:p>
            <a:r>
              <a:rPr lang="en-US" dirty="0" smtClean="0"/>
              <a:t>Preparing to Interview</a:t>
            </a:r>
          </a:p>
          <a:p>
            <a:r>
              <a:rPr lang="en-US" dirty="0" smtClean="0"/>
              <a:t>Guide to interview</a:t>
            </a:r>
          </a:p>
          <a:p>
            <a:endParaRPr lang="en-US" dirty="0" smtClean="0"/>
          </a:p>
          <a:p>
            <a:r>
              <a:rPr lang="en-US" dirty="0" smtClean="0"/>
              <a:t>Job Interview Workshop </a:t>
            </a:r>
          </a:p>
          <a:p>
            <a:r>
              <a:rPr lang="en-US" dirty="0" smtClean="0"/>
              <a:t>Listening activity Job Interview -2</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110</TotalTime>
  <Words>2966</Words>
  <Application>Microsoft Office PowerPoint</Application>
  <PresentationFormat>On-screen Show (4:3)</PresentationFormat>
  <Paragraphs>534</Paragraphs>
  <Slides>70</Slides>
  <Notes>9</Notes>
  <HiddenSlides>0</HiddenSlides>
  <MMClips>0</MMClip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Median</vt:lpstr>
      <vt:lpstr>Business English Lecture 26</vt:lpstr>
      <vt:lpstr>Synopsis</vt:lpstr>
      <vt:lpstr>Skills You possess or learn</vt:lpstr>
      <vt:lpstr>Slide 4</vt:lpstr>
      <vt:lpstr>Slide 5</vt:lpstr>
      <vt:lpstr>Identifying Skills</vt:lpstr>
      <vt:lpstr>Gathering Information</vt:lpstr>
      <vt:lpstr>The Interview Work Shop</vt:lpstr>
      <vt:lpstr>The Interview</vt:lpstr>
      <vt:lpstr>Sample Interview Questions</vt:lpstr>
      <vt:lpstr>Don’t forget ‘STAR’?</vt:lpstr>
      <vt:lpstr>Sample Behavioral Interview Questions</vt:lpstr>
      <vt:lpstr>Answering Behavioral Interview Questions</vt:lpstr>
      <vt:lpstr>SITUATION</vt:lpstr>
      <vt:lpstr>TASK</vt:lpstr>
      <vt:lpstr>ACTION</vt:lpstr>
      <vt:lpstr>RESULT</vt:lpstr>
      <vt:lpstr>PRACTICING QUESTIONS</vt:lpstr>
      <vt:lpstr>What kind of people bug you?</vt:lpstr>
      <vt:lpstr> Tell Me About a Problem You Solved? </vt:lpstr>
      <vt:lpstr>Slide 21</vt:lpstr>
      <vt:lpstr> Tell Me About a Problem You Solved? </vt:lpstr>
      <vt:lpstr>Slide 23</vt:lpstr>
      <vt:lpstr>Problem Solving Model</vt:lpstr>
      <vt:lpstr>PREPARING TO INTERVIEW</vt:lpstr>
      <vt:lpstr>First Impression</vt:lpstr>
      <vt:lpstr>Make A Good Impression</vt:lpstr>
      <vt:lpstr>Make A Good Impression</vt:lpstr>
      <vt:lpstr>Make A Good Impression</vt:lpstr>
      <vt:lpstr>Why Ask Questions?</vt:lpstr>
      <vt:lpstr>Ask The Interviewer</vt:lpstr>
      <vt:lpstr>Make A Good Impression</vt:lpstr>
      <vt:lpstr>Closing the Interview</vt:lpstr>
      <vt:lpstr>Interview Skills- Review </vt:lpstr>
      <vt:lpstr>A Job Interview Is…</vt:lpstr>
      <vt:lpstr>The Keys to a Successful Interview</vt:lpstr>
      <vt:lpstr>The Keys to a Successful Interview</vt:lpstr>
      <vt:lpstr>The Keys to a Successful Interview</vt:lpstr>
      <vt:lpstr>Pre-Interview Stage</vt:lpstr>
      <vt:lpstr>Interview Stage</vt:lpstr>
      <vt:lpstr>Interview Stage</vt:lpstr>
      <vt:lpstr>Post-Interview Stage</vt:lpstr>
      <vt:lpstr> 4 Types of Interviews</vt:lpstr>
      <vt:lpstr> Case Interview</vt:lpstr>
      <vt:lpstr> Behavior Based Interview</vt:lpstr>
      <vt:lpstr>Situational Interview</vt:lpstr>
      <vt:lpstr>Behavioral/Situational</vt:lpstr>
      <vt:lpstr> Telephone Interview</vt:lpstr>
      <vt:lpstr>Videoconference Interview</vt:lpstr>
      <vt:lpstr>Common Interview Mistakes (Based on feedback from recruiters)</vt:lpstr>
      <vt:lpstr>Websites</vt:lpstr>
      <vt:lpstr>Guide to Interviewing</vt:lpstr>
      <vt:lpstr>Three steps in successful interviewing</vt:lpstr>
      <vt:lpstr>Slide 54</vt:lpstr>
      <vt:lpstr>Listen and question</vt:lpstr>
      <vt:lpstr>Open questioning</vt:lpstr>
      <vt:lpstr>Closed questioning</vt:lpstr>
      <vt:lpstr>Probe questioning</vt:lpstr>
      <vt:lpstr>Paraphrasing</vt:lpstr>
      <vt:lpstr>Interview notes are valuable when sharing information with other team members.</vt:lpstr>
      <vt:lpstr>Web Resources for Interviews</vt:lpstr>
      <vt:lpstr>Listening and Language Expansion </vt:lpstr>
      <vt:lpstr>Tact's &amp; tricks </vt:lpstr>
      <vt:lpstr>Tact's &amp; tricks </vt:lpstr>
      <vt:lpstr>Interview Part-2 00:42 -01:45</vt:lpstr>
      <vt:lpstr>Answer the questions 01:45 – 04:48</vt:lpstr>
      <vt:lpstr>Analysis  01:45 – 04:48  </vt:lpstr>
      <vt:lpstr>04:48 – 11:40 </vt:lpstr>
      <vt:lpstr>11:40 – 18:00</vt:lpstr>
      <vt:lpstr>Review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English Lecture 26</dc:title>
  <dc:creator>NTS</dc:creator>
  <cp:lastModifiedBy>NTS</cp:lastModifiedBy>
  <cp:revision>8</cp:revision>
  <dcterms:created xsi:type="dcterms:W3CDTF">2014-03-26T06:48:33Z</dcterms:created>
  <dcterms:modified xsi:type="dcterms:W3CDTF">2014-03-26T08:40:24Z</dcterms:modified>
</cp:coreProperties>
</file>