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2"/>
  </p:notesMasterIdLst>
  <p:sldIdLst>
    <p:sldId id="351" r:id="rId3"/>
    <p:sldId id="352" r:id="rId4"/>
    <p:sldId id="328" r:id="rId5"/>
    <p:sldId id="329" r:id="rId6"/>
    <p:sldId id="330" r:id="rId7"/>
    <p:sldId id="331" r:id="rId8"/>
    <p:sldId id="332" r:id="rId9"/>
    <p:sldId id="333" r:id="rId10"/>
    <p:sldId id="334" r:id="rId11"/>
    <p:sldId id="335" r:id="rId12"/>
    <p:sldId id="336" r:id="rId13"/>
    <p:sldId id="337" r:id="rId14"/>
    <p:sldId id="338" r:id="rId15"/>
    <p:sldId id="339" r:id="rId16"/>
    <p:sldId id="340" r:id="rId17"/>
    <p:sldId id="341" r:id="rId18"/>
    <p:sldId id="342" r:id="rId19"/>
    <p:sldId id="343" r:id="rId20"/>
    <p:sldId id="344" r:id="rId21"/>
    <p:sldId id="345" r:id="rId22"/>
    <p:sldId id="346" r:id="rId23"/>
    <p:sldId id="347" r:id="rId24"/>
    <p:sldId id="348" r:id="rId25"/>
    <p:sldId id="349" r:id="rId26"/>
    <p:sldId id="350" r:id="rId27"/>
    <p:sldId id="259" r:id="rId28"/>
    <p:sldId id="260" r:id="rId29"/>
    <p:sldId id="261" r:id="rId30"/>
    <p:sldId id="262" r:id="rId31"/>
    <p:sldId id="263" r:id="rId32"/>
    <p:sldId id="264" r:id="rId33"/>
    <p:sldId id="265" r:id="rId34"/>
    <p:sldId id="266" r:id="rId35"/>
    <p:sldId id="267" r:id="rId36"/>
    <p:sldId id="268" r:id="rId37"/>
    <p:sldId id="269" r:id="rId38"/>
    <p:sldId id="353" r:id="rId39"/>
    <p:sldId id="271" r:id="rId40"/>
    <p:sldId id="272" r:id="rId41"/>
    <p:sldId id="273" r:id="rId42"/>
    <p:sldId id="274" r:id="rId43"/>
    <p:sldId id="275" r:id="rId44"/>
    <p:sldId id="276" r:id="rId45"/>
    <p:sldId id="277" r:id="rId46"/>
    <p:sldId id="278" r:id="rId47"/>
    <p:sldId id="279" r:id="rId48"/>
    <p:sldId id="280" r:id="rId49"/>
    <p:sldId id="281" r:id="rId50"/>
    <p:sldId id="282" r:id="rId51"/>
    <p:sldId id="283" r:id="rId52"/>
    <p:sldId id="284" r:id="rId53"/>
    <p:sldId id="285" r:id="rId54"/>
    <p:sldId id="286" r:id="rId55"/>
    <p:sldId id="287" r:id="rId56"/>
    <p:sldId id="288" r:id="rId57"/>
    <p:sldId id="292" r:id="rId58"/>
    <p:sldId id="293" r:id="rId59"/>
    <p:sldId id="294" r:id="rId60"/>
    <p:sldId id="295" r:id="rId61"/>
    <p:sldId id="296" r:id="rId62"/>
    <p:sldId id="297" r:id="rId63"/>
    <p:sldId id="298" r:id="rId64"/>
    <p:sldId id="299" r:id="rId65"/>
    <p:sldId id="355" r:id="rId66"/>
    <p:sldId id="356" r:id="rId67"/>
    <p:sldId id="354" r:id="rId68"/>
    <p:sldId id="358" r:id="rId69"/>
    <p:sldId id="359" r:id="rId70"/>
    <p:sldId id="360"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42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89E507-3B35-48BE-AD9C-604B1E0E7273}" type="datetimeFigureOut">
              <a:rPr lang="en-US" smtClean="0"/>
              <a:pPr/>
              <a:t>3/25/2014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AE6531-3CC7-4DE8-99B6-6F37A716C54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AE6531-3CC7-4DE8-99B6-6F37A716C54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ChangeArrowheads="1"/>
          </p:cNvSpPr>
          <p:nvPr/>
        </p:nvSpPr>
        <p:spPr bwMode="auto">
          <a:xfrm>
            <a:off x="3883025" y="0"/>
            <a:ext cx="2974975" cy="458788"/>
          </a:xfrm>
          <a:prstGeom prst="rect">
            <a:avLst/>
          </a:prstGeom>
          <a:noFill/>
          <a:ln w="9525">
            <a:noFill/>
            <a:miter lim="800000"/>
            <a:headEnd/>
            <a:tailEnd/>
          </a:ln>
          <a:effectLst/>
        </p:spPr>
        <p:txBody>
          <a:bodyPr wrap="none" lIns="86493" tIns="43247" rIns="86493" bIns="43247" anchor="ctr"/>
          <a:lstStyle/>
          <a:p>
            <a:endParaRPr lang="en-US"/>
          </a:p>
        </p:txBody>
      </p:sp>
      <p:sp>
        <p:nvSpPr>
          <p:cNvPr id="142339" name="Rectangle 3"/>
          <p:cNvSpPr>
            <a:spLocks noChangeArrowheads="1"/>
          </p:cNvSpPr>
          <p:nvPr/>
        </p:nvSpPr>
        <p:spPr bwMode="auto">
          <a:xfrm>
            <a:off x="3883025" y="8683625"/>
            <a:ext cx="2974975" cy="460375"/>
          </a:xfrm>
          <a:prstGeom prst="rect">
            <a:avLst/>
          </a:prstGeom>
          <a:noFill/>
          <a:ln w="9525">
            <a:noFill/>
            <a:miter lim="800000"/>
            <a:headEnd/>
            <a:tailEnd/>
          </a:ln>
          <a:effectLst/>
        </p:spPr>
        <p:txBody>
          <a:bodyPr lIns="18861" tIns="0" rIns="18861" bIns="0" anchor="b"/>
          <a:lstStyle/>
          <a:p>
            <a:pPr algn="r" defTabSz="936625"/>
            <a:r>
              <a:rPr lang="en-US" sz="900" i="1">
                <a:latin typeface="Times New Roman" pitchFamily="18" charset="0"/>
              </a:rPr>
              <a:t>1</a:t>
            </a:r>
          </a:p>
        </p:txBody>
      </p:sp>
      <p:sp>
        <p:nvSpPr>
          <p:cNvPr id="142340" name="Rectangle 4"/>
          <p:cNvSpPr>
            <a:spLocks noChangeArrowheads="1"/>
          </p:cNvSpPr>
          <p:nvPr/>
        </p:nvSpPr>
        <p:spPr bwMode="auto">
          <a:xfrm>
            <a:off x="0" y="8683625"/>
            <a:ext cx="2971800" cy="460375"/>
          </a:xfrm>
          <a:prstGeom prst="rect">
            <a:avLst/>
          </a:prstGeom>
          <a:noFill/>
          <a:ln w="9525">
            <a:noFill/>
            <a:miter lim="800000"/>
            <a:headEnd/>
            <a:tailEnd/>
          </a:ln>
          <a:effectLst/>
        </p:spPr>
        <p:txBody>
          <a:bodyPr wrap="none" lIns="86493" tIns="43247" rIns="86493" bIns="43247" anchor="ctr"/>
          <a:lstStyle/>
          <a:p>
            <a:endParaRPr lang="en-US"/>
          </a:p>
        </p:txBody>
      </p:sp>
      <p:sp>
        <p:nvSpPr>
          <p:cNvPr id="142341" name="Rectangle 5"/>
          <p:cNvSpPr>
            <a:spLocks noChangeArrowheads="1"/>
          </p:cNvSpPr>
          <p:nvPr/>
        </p:nvSpPr>
        <p:spPr bwMode="auto">
          <a:xfrm>
            <a:off x="0" y="0"/>
            <a:ext cx="2971800" cy="458788"/>
          </a:xfrm>
          <a:prstGeom prst="rect">
            <a:avLst/>
          </a:prstGeom>
          <a:noFill/>
          <a:ln w="9525">
            <a:noFill/>
            <a:miter lim="800000"/>
            <a:headEnd/>
            <a:tailEnd/>
          </a:ln>
          <a:effectLst/>
        </p:spPr>
        <p:txBody>
          <a:bodyPr wrap="none" lIns="86493" tIns="43247" rIns="86493" bIns="43247" anchor="ctr"/>
          <a:lstStyle/>
          <a:p>
            <a:endParaRPr lang="en-US"/>
          </a:p>
        </p:txBody>
      </p:sp>
      <p:sp>
        <p:nvSpPr>
          <p:cNvPr id="142342" name="Rectangle 6"/>
          <p:cNvSpPr>
            <a:spLocks noGrp="1" noRot="1" noChangeAspect="1" noChangeArrowheads="1" noTextEdit="1"/>
          </p:cNvSpPr>
          <p:nvPr>
            <p:ph type="sldImg"/>
          </p:nvPr>
        </p:nvSpPr>
        <p:spPr>
          <a:xfrm>
            <a:off x="1146175" y="684213"/>
            <a:ext cx="4568825" cy="3427412"/>
          </a:xfrm>
          <a:noFill/>
          <a:ln w="12700" cap="flat">
            <a:solidFill>
              <a:schemeClr val="tx1"/>
            </a:solidFill>
          </a:ln>
        </p:spPr>
      </p:sp>
      <p:sp>
        <p:nvSpPr>
          <p:cNvPr id="142343" name="Rectangle 7"/>
          <p:cNvSpPr>
            <a:spLocks noGrp="1" noChangeArrowheads="1"/>
          </p:cNvSpPr>
          <p:nvPr>
            <p:ph type="body" idx="1"/>
          </p:nvPr>
        </p:nvSpPr>
        <p:spPr>
          <a:xfrm>
            <a:off x="914400" y="4341813"/>
            <a:ext cx="5029200" cy="4117975"/>
          </a:xfrm>
          <a:noFill/>
        </p:spPr>
        <p:txBody>
          <a:bodyPr lIns="92741" tIns="45585" rIns="92741" bIns="45585"/>
          <a:lstStyle/>
          <a:p>
            <a:pPr>
              <a:lnSpc>
                <a:spcPct val="87000"/>
              </a:lnSpc>
            </a:pPr>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ChangeArrowheads="1"/>
          </p:cNvSpPr>
          <p:nvPr/>
        </p:nvSpPr>
        <p:spPr bwMode="auto">
          <a:xfrm>
            <a:off x="3883025" y="0"/>
            <a:ext cx="2974975" cy="458788"/>
          </a:xfrm>
          <a:prstGeom prst="rect">
            <a:avLst/>
          </a:prstGeom>
          <a:noFill/>
          <a:ln w="9525">
            <a:noFill/>
            <a:miter lim="800000"/>
            <a:headEnd/>
            <a:tailEnd/>
          </a:ln>
          <a:effectLst/>
        </p:spPr>
        <p:txBody>
          <a:bodyPr wrap="none" lIns="86493" tIns="43247" rIns="86493" bIns="43247" anchor="ctr"/>
          <a:lstStyle/>
          <a:p>
            <a:endParaRPr lang="en-US"/>
          </a:p>
        </p:txBody>
      </p:sp>
      <p:sp>
        <p:nvSpPr>
          <p:cNvPr id="143363" name="Rectangle 3"/>
          <p:cNvSpPr>
            <a:spLocks noChangeArrowheads="1"/>
          </p:cNvSpPr>
          <p:nvPr/>
        </p:nvSpPr>
        <p:spPr bwMode="auto">
          <a:xfrm>
            <a:off x="3883025" y="8683625"/>
            <a:ext cx="2974975" cy="460375"/>
          </a:xfrm>
          <a:prstGeom prst="rect">
            <a:avLst/>
          </a:prstGeom>
          <a:noFill/>
          <a:ln w="9525">
            <a:noFill/>
            <a:miter lim="800000"/>
            <a:headEnd/>
            <a:tailEnd/>
          </a:ln>
          <a:effectLst/>
        </p:spPr>
        <p:txBody>
          <a:bodyPr lIns="18861" tIns="0" rIns="18861" bIns="0" anchor="b"/>
          <a:lstStyle/>
          <a:p>
            <a:pPr algn="r" defTabSz="936625"/>
            <a:r>
              <a:rPr lang="en-US" sz="900" i="1">
                <a:latin typeface="Times New Roman" pitchFamily="18" charset="0"/>
              </a:rPr>
              <a:t>2</a:t>
            </a:r>
          </a:p>
        </p:txBody>
      </p:sp>
      <p:sp>
        <p:nvSpPr>
          <p:cNvPr id="143364" name="Rectangle 4"/>
          <p:cNvSpPr>
            <a:spLocks noChangeArrowheads="1"/>
          </p:cNvSpPr>
          <p:nvPr/>
        </p:nvSpPr>
        <p:spPr bwMode="auto">
          <a:xfrm>
            <a:off x="0" y="8683625"/>
            <a:ext cx="2971800" cy="460375"/>
          </a:xfrm>
          <a:prstGeom prst="rect">
            <a:avLst/>
          </a:prstGeom>
          <a:noFill/>
          <a:ln w="9525">
            <a:noFill/>
            <a:miter lim="800000"/>
            <a:headEnd/>
            <a:tailEnd/>
          </a:ln>
          <a:effectLst/>
        </p:spPr>
        <p:txBody>
          <a:bodyPr wrap="none" lIns="86493" tIns="43247" rIns="86493" bIns="43247" anchor="ctr"/>
          <a:lstStyle/>
          <a:p>
            <a:endParaRPr lang="en-US"/>
          </a:p>
        </p:txBody>
      </p:sp>
      <p:sp>
        <p:nvSpPr>
          <p:cNvPr id="143365" name="Rectangle 5"/>
          <p:cNvSpPr>
            <a:spLocks noChangeArrowheads="1"/>
          </p:cNvSpPr>
          <p:nvPr/>
        </p:nvSpPr>
        <p:spPr bwMode="auto">
          <a:xfrm>
            <a:off x="0" y="0"/>
            <a:ext cx="2971800" cy="458788"/>
          </a:xfrm>
          <a:prstGeom prst="rect">
            <a:avLst/>
          </a:prstGeom>
          <a:noFill/>
          <a:ln w="9525">
            <a:noFill/>
            <a:miter lim="800000"/>
            <a:headEnd/>
            <a:tailEnd/>
          </a:ln>
          <a:effectLst/>
        </p:spPr>
        <p:txBody>
          <a:bodyPr wrap="none" lIns="86493" tIns="43247" rIns="86493" bIns="43247" anchor="ctr"/>
          <a:lstStyle/>
          <a:p>
            <a:endParaRPr lang="en-US"/>
          </a:p>
        </p:txBody>
      </p:sp>
      <p:sp>
        <p:nvSpPr>
          <p:cNvPr id="143366" name="Rectangle 6"/>
          <p:cNvSpPr>
            <a:spLocks noGrp="1" noRot="1" noChangeAspect="1" noChangeArrowheads="1" noTextEdit="1"/>
          </p:cNvSpPr>
          <p:nvPr>
            <p:ph type="sldImg"/>
          </p:nvPr>
        </p:nvSpPr>
        <p:spPr>
          <a:ln cap="flat"/>
        </p:spPr>
      </p:sp>
      <p:sp>
        <p:nvSpPr>
          <p:cNvPr id="143367" name="Rectangle 7"/>
          <p:cNvSpPr>
            <a:spLocks noGrp="1" noChangeArrowheads="1"/>
          </p:cNvSpPr>
          <p:nvPr>
            <p:ph type="body" idx="1"/>
          </p:nvPr>
        </p:nvSpPr>
        <p:spPr>
          <a:noFill/>
        </p:spPr>
        <p:txBody>
          <a:bodyPr/>
          <a:lstStyle/>
          <a:p>
            <a:pPr>
              <a:lnSpc>
                <a:spcPct val="87000"/>
              </a:lnSpc>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ChangeArrowheads="1"/>
          </p:cNvSpPr>
          <p:nvPr/>
        </p:nvSpPr>
        <p:spPr bwMode="auto">
          <a:xfrm>
            <a:off x="3883025" y="0"/>
            <a:ext cx="2974975" cy="458788"/>
          </a:xfrm>
          <a:prstGeom prst="rect">
            <a:avLst/>
          </a:prstGeom>
          <a:noFill/>
          <a:ln w="9525">
            <a:noFill/>
            <a:miter lim="800000"/>
            <a:headEnd/>
            <a:tailEnd/>
          </a:ln>
          <a:effectLst/>
        </p:spPr>
        <p:txBody>
          <a:bodyPr wrap="none" lIns="86493" tIns="43247" rIns="86493" bIns="43247" anchor="ctr"/>
          <a:lstStyle/>
          <a:p>
            <a:endParaRPr lang="en-US"/>
          </a:p>
        </p:txBody>
      </p:sp>
      <p:sp>
        <p:nvSpPr>
          <p:cNvPr id="147459" name="Rectangle 3"/>
          <p:cNvSpPr>
            <a:spLocks noChangeArrowheads="1"/>
          </p:cNvSpPr>
          <p:nvPr/>
        </p:nvSpPr>
        <p:spPr bwMode="auto">
          <a:xfrm>
            <a:off x="3883025" y="8683625"/>
            <a:ext cx="2974975" cy="460375"/>
          </a:xfrm>
          <a:prstGeom prst="rect">
            <a:avLst/>
          </a:prstGeom>
          <a:noFill/>
          <a:ln w="9525">
            <a:noFill/>
            <a:miter lim="800000"/>
            <a:headEnd/>
            <a:tailEnd/>
          </a:ln>
          <a:effectLst/>
        </p:spPr>
        <p:txBody>
          <a:bodyPr lIns="18861" tIns="0" rIns="18861" bIns="0" anchor="b"/>
          <a:lstStyle/>
          <a:p>
            <a:pPr algn="r" defTabSz="936625"/>
            <a:r>
              <a:rPr lang="en-US" sz="900" i="1">
                <a:latin typeface="Times New Roman" pitchFamily="18" charset="0"/>
              </a:rPr>
              <a:t>1</a:t>
            </a:r>
          </a:p>
        </p:txBody>
      </p:sp>
      <p:sp>
        <p:nvSpPr>
          <p:cNvPr id="147460" name="Rectangle 4"/>
          <p:cNvSpPr>
            <a:spLocks noChangeArrowheads="1"/>
          </p:cNvSpPr>
          <p:nvPr/>
        </p:nvSpPr>
        <p:spPr bwMode="auto">
          <a:xfrm>
            <a:off x="0" y="8683625"/>
            <a:ext cx="2971800" cy="460375"/>
          </a:xfrm>
          <a:prstGeom prst="rect">
            <a:avLst/>
          </a:prstGeom>
          <a:noFill/>
          <a:ln w="9525">
            <a:noFill/>
            <a:miter lim="800000"/>
            <a:headEnd/>
            <a:tailEnd/>
          </a:ln>
          <a:effectLst/>
        </p:spPr>
        <p:txBody>
          <a:bodyPr wrap="none" lIns="86493" tIns="43247" rIns="86493" bIns="43247" anchor="ctr"/>
          <a:lstStyle/>
          <a:p>
            <a:endParaRPr lang="en-US"/>
          </a:p>
        </p:txBody>
      </p:sp>
      <p:sp>
        <p:nvSpPr>
          <p:cNvPr id="147461" name="Rectangle 5"/>
          <p:cNvSpPr>
            <a:spLocks noChangeArrowheads="1"/>
          </p:cNvSpPr>
          <p:nvPr/>
        </p:nvSpPr>
        <p:spPr bwMode="auto">
          <a:xfrm>
            <a:off x="0" y="0"/>
            <a:ext cx="2971800" cy="458788"/>
          </a:xfrm>
          <a:prstGeom prst="rect">
            <a:avLst/>
          </a:prstGeom>
          <a:noFill/>
          <a:ln w="9525">
            <a:noFill/>
            <a:miter lim="800000"/>
            <a:headEnd/>
            <a:tailEnd/>
          </a:ln>
          <a:effectLst/>
        </p:spPr>
        <p:txBody>
          <a:bodyPr wrap="none" lIns="86493" tIns="43247" rIns="86493" bIns="43247" anchor="ctr"/>
          <a:lstStyle/>
          <a:p>
            <a:endParaRPr lang="en-US"/>
          </a:p>
        </p:txBody>
      </p:sp>
      <p:sp>
        <p:nvSpPr>
          <p:cNvPr id="147462" name="Rectangle 6"/>
          <p:cNvSpPr>
            <a:spLocks noGrp="1" noRot="1" noChangeAspect="1" noChangeArrowheads="1" noTextEdit="1"/>
          </p:cNvSpPr>
          <p:nvPr>
            <p:ph type="sldImg"/>
          </p:nvPr>
        </p:nvSpPr>
        <p:spPr>
          <a:xfrm>
            <a:off x="1146175" y="684213"/>
            <a:ext cx="4568825" cy="3427412"/>
          </a:xfrm>
          <a:ln cap="flat"/>
        </p:spPr>
      </p:sp>
      <p:sp>
        <p:nvSpPr>
          <p:cNvPr id="147463" name="Rectangle 7"/>
          <p:cNvSpPr>
            <a:spLocks noGrp="1" noChangeArrowheads="1"/>
          </p:cNvSpPr>
          <p:nvPr>
            <p:ph type="body" idx="1"/>
          </p:nvPr>
        </p:nvSpPr>
        <p:spPr>
          <a:xfrm>
            <a:off x="914400" y="4341813"/>
            <a:ext cx="5029200" cy="4117975"/>
          </a:xfrm>
          <a:noFill/>
        </p:spPr>
        <p:txBody>
          <a:bodyPr/>
          <a:lstStyle/>
          <a:p>
            <a:pPr>
              <a:lnSpc>
                <a:spcPct val="87000"/>
              </a:lnSpc>
            </a:pPr>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ChangeArrowheads="1"/>
          </p:cNvSpPr>
          <p:nvPr/>
        </p:nvSpPr>
        <p:spPr bwMode="auto">
          <a:xfrm>
            <a:off x="3883025" y="0"/>
            <a:ext cx="2974975" cy="458788"/>
          </a:xfrm>
          <a:prstGeom prst="rect">
            <a:avLst/>
          </a:prstGeom>
          <a:noFill/>
          <a:ln w="9525">
            <a:noFill/>
            <a:miter lim="800000"/>
            <a:headEnd/>
            <a:tailEnd/>
          </a:ln>
          <a:effectLst/>
        </p:spPr>
        <p:txBody>
          <a:bodyPr wrap="none" lIns="86493" tIns="43247" rIns="86493" bIns="43247" anchor="ctr"/>
          <a:lstStyle/>
          <a:p>
            <a:endParaRPr lang="en-US"/>
          </a:p>
        </p:txBody>
      </p:sp>
      <p:sp>
        <p:nvSpPr>
          <p:cNvPr id="150531" name="Rectangle 3"/>
          <p:cNvSpPr>
            <a:spLocks noChangeArrowheads="1"/>
          </p:cNvSpPr>
          <p:nvPr/>
        </p:nvSpPr>
        <p:spPr bwMode="auto">
          <a:xfrm>
            <a:off x="3883025" y="8683625"/>
            <a:ext cx="2974975" cy="460375"/>
          </a:xfrm>
          <a:prstGeom prst="rect">
            <a:avLst/>
          </a:prstGeom>
          <a:noFill/>
          <a:ln w="9525">
            <a:noFill/>
            <a:miter lim="800000"/>
            <a:headEnd/>
            <a:tailEnd/>
          </a:ln>
          <a:effectLst/>
        </p:spPr>
        <p:txBody>
          <a:bodyPr lIns="18861" tIns="0" rIns="18861" bIns="0" anchor="b"/>
          <a:lstStyle/>
          <a:p>
            <a:pPr algn="r" defTabSz="936625"/>
            <a:r>
              <a:rPr lang="en-US" sz="900" i="1">
                <a:latin typeface="Times New Roman" pitchFamily="18" charset="0"/>
              </a:rPr>
              <a:t>1</a:t>
            </a:r>
          </a:p>
        </p:txBody>
      </p:sp>
      <p:sp>
        <p:nvSpPr>
          <p:cNvPr id="150532" name="Rectangle 4"/>
          <p:cNvSpPr>
            <a:spLocks noChangeArrowheads="1"/>
          </p:cNvSpPr>
          <p:nvPr/>
        </p:nvSpPr>
        <p:spPr bwMode="auto">
          <a:xfrm>
            <a:off x="0" y="8683625"/>
            <a:ext cx="2971800" cy="460375"/>
          </a:xfrm>
          <a:prstGeom prst="rect">
            <a:avLst/>
          </a:prstGeom>
          <a:noFill/>
          <a:ln w="9525">
            <a:noFill/>
            <a:miter lim="800000"/>
            <a:headEnd/>
            <a:tailEnd/>
          </a:ln>
          <a:effectLst/>
        </p:spPr>
        <p:txBody>
          <a:bodyPr wrap="none" lIns="86493" tIns="43247" rIns="86493" bIns="43247" anchor="ctr"/>
          <a:lstStyle/>
          <a:p>
            <a:endParaRPr lang="en-US"/>
          </a:p>
        </p:txBody>
      </p:sp>
      <p:sp>
        <p:nvSpPr>
          <p:cNvPr id="150533" name="Rectangle 5"/>
          <p:cNvSpPr>
            <a:spLocks noChangeArrowheads="1"/>
          </p:cNvSpPr>
          <p:nvPr/>
        </p:nvSpPr>
        <p:spPr bwMode="auto">
          <a:xfrm>
            <a:off x="0" y="0"/>
            <a:ext cx="2971800" cy="458788"/>
          </a:xfrm>
          <a:prstGeom prst="rect">
            <a:avLst/>
          </a:prstGeom>
          <a:noFill/>
          <a:ln w="9525">
            <a:noFill/>
            <a:miter lim="800000"/>
            <a:headEnd/>
            <a:tailEnd/>
          </a:ln>
          <a:effectLst/>
        </p:spPr>
        <p:txBody>
          <a:bodyPr wrap="none" lIns="86493" tIns="43247" rIns="86493" bIns="43247" anchor="ctr"/>
          <a:lstStyle/>
          <a:p>
            <a:endParaRPr lang="en-US"/>
          </a:p>
        </p:txBody>
      </p:sp>
      <p:sp>
        <p:nvSpPr>
          <p:cNvPr id="150534" name="Rectangle 6"/>
          <p:cNvSpPr>
            <a:spLocks noGrp="1" noRot="1" noChangeAspect="1" noChangeArrowheads="1" noTextEdit="1"/>
          </p:cNvSpPr>
          <p:nvPr>
            <p:ph type="sldImg"/>
          </p:nvPr>
        </p:nvSpPr>
        <p:spPr>
          <a:xfrm>
            <a:off x="1146175" y="684213"/>
            <a:ext cx="4568825" cy="3427412"/>
          </a:xfrm>
          <a:ln cap="flat"/>
        </p:spPr>
      </p:sp>
      <p:sp>
        <p:nvSpPr>
          <p:cNvPr id="150535" name="Rectangle 7"/>
          <p:cNvSpPr>
            <a:spLocks noGrp="1" noChangeArrowheads="1"/>
          </p:cNvSpPr>
          <p:nvPr>
            <p:ph type="body" idx="1"/>
          </p:nvPr>
        </p:nvSpPr>
        <p:spPr>
          <a:xfrm>
            <a:off x="914400" y="4341813"/>
            <a:ext cx="5029200" cy="4117975"/>
          </a:xfrm>
          <a:noFill/>
        </p:spPr>
        <p:txBody>
          <a:bodyPr/>
          <a:lstStyle/>
          <a:p>
            <a:pPr>
              <a:lnSpc>
                <a:spcPct val="87000"/>
              </a:lnSpc>
            </a:pPr>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297852-043E-417F-8EDE-CE4832EBA68A}" type="datetime1">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DA80E-655C-4B13-B42A-6D9C4A7C353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535898-A95A-47F6-B493-73F1421C57AA}" type="datetime1">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DA80E-655C-4B13-B42A-6D9C4A7C353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99AD96-9F98-46EF-99FF-65BF15C1189B}" type="datetime1">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DA80E-655C-4B13-B42A-6D9C4A7C353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0E933E-8FFD-4B9A-910A-025FCCB900FA}" type="datetime1">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EDA80E-655C-4B13-B42A-6D9C4A7C353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873FC5-4353-4CBD-8FDF-01AAA4D901CA}" type="datetime1">
              <a:rPr lang="en-US" smtClean="0"/>
              <a:pPr/>
              <a:t>3/25/2014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EDA80E-655C-4B13-B42A-6D9C4A7C353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FF640B6-EB91-457E-970E-1A1D7136464D}" type="datetime1">
              <a:rPr lang="en-US" smtClean="0"/>
              <a:pPr/>
              <a:t>3/25/2014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EDA80E-655C-4B13-B42A-6D9C4A7C353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C17FF9-6035-482A-9E63-35F4C5777AD6}" type="datetime1">
              <a:rPr lang="en-US" smtClean="0"/>
              <a:pPr/>
              <a:t>3/25/2014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EDA80E-655C-4B13-B42A-6D9C4A7C353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267167-D6F5-4B4D-8799-5370EE6DF89B}" type="datetime1">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EDA80E-655C-4B13-B42A-6D9C4A7C353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1A87ED-9CEC-4190-97A2-86A32EF92A7F}" type="datetime1">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EDA80E-655C-4B13-B42A-6D9C4A7C353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C63A16-6E84-4863-8E78-547C27C00DC5}" type="datetime1">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DA80E-655C-4B13-B42A-6D9C4A7C353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27B8BC-CEEF-42C3-9A36-82146F35E077}" type="datetime1">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DA80E-655C-4B13-B42A-6D9C4A7C353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A651AB18-A38D-40D7-8E81-83E5570003D6}" type="datetime1">
              <a:rPr lang="en-US" smtClean="0"/>
              <a:pPr/>
              <a:t>3/25/2014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3EDA80E-655C-4B13-B42A-6D9C4A7C353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BA3117E-D5DD-4827-AA79-1611B3E660E0}" type="datetime1">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3EDA80E-655C-4B13-B42A-6D9C4A7C3539}"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D01BD805-18E9-45B8-BC2E-8C6CFC61CF69}" type="datetime1">
              <a:rPr lang="en-US" smtClean="0"/>
              <a:pPr/>
              <a:t>3/25/2014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3EDA80E-655C-4B13-B42A-6D9C4A7C3539}"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35C63C6D-D562-476F-A6CA-E711B8D9C239}" type="datetime1">
              <a:rPr lang="en-US" smtClean="0"/>
              <a:pPr/>
              <a:t>3/25/2014</a:t>
            </a:fld>
            <a:endParaRPr lang="en-US"/>
          </a:p>
        </p:txBody>
      </p:sp>
      <p:sp>
        <p:nvSpPr>
          <p:cNvPr id="10" name="Slide Number Placeholder 9"/>
          <p:cNvSpPr>
            <a:spLocks noGrp="1"/>
          </p:cNvSpPr>
          <p:nvPr>
            <p:ph type="sldNum" sz="quarter" idx="16"/>
          </p:nvPr>
        </p:nvSpPr>
        <p:spPr/>
        <p:txBody>
          <a:bodyPr rtlCol="0"/>
          <a:lstStyle/>
          <a:p>
            <a:fld id="{B3EDA80E-655C-4B13-B42A-6D9C4A7C3539}"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37FB74FD-5496-4282-B45D-1849FB2CBA5F}" type="datetime1">
              <a:rPr lang="en-US" smtClean="0"/>
              <a:pPr/>
              <a:t>3/25/2014</a:t>
            </a:fld>
            <a:endParaRPr lang="en-US"/>
          </a:p>
        </p:txBody>
      </p:sp>
      <p:sp>
        <p:nvSpPr>
          <p:cNvPr id="12" name="Slide Number Placeholder 11"/>
          <p:cNvSpPr>
            <a:spLocks noGrp="1"/>
          </p:cNvSpPr>
          <p:nvPr>
            <p:ph type="sldNum" sz="quarter" idx="16"/>
          </p:nvPr>
        </p:nvSpPr>
        <p:spPr/>
        <p:txBody>
          <a:bodyPr rtlCol="0"/>
          <a:lstStyle/>
          <a:p>
            <a:fld id="{B3EDA80E-655C-4B13-B42A-6D9C4A7C3539}"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A59FDDD-E075-425F-BD63-677CA8351A19}" type="datetime1">
              <a:rPr lang="en-US" smtClean="0"/>
              <a:pPr/>
              <a:t>3/25/2014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3EDA80E-655C-4B13-B42A-6D9C4A7C3539}"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0DC86F-4A7B-415E-8D3E-EF3D63352D38}" type="datetime1">
              <a:rPr lang="en-US" smtClean="0"/>
              <a:pPr/>
              <a:t>3/25/2014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3EDA80E-655C-4B13-B42A-6D9C4A7C3539}"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4E3869A-8B89-4737-83D4-C1A6A29461BD}" type="datetime1">
              <a:rPr lang="en-US" smtClean="0"/>
              <a:pPr/>
              <a:t>3/25/2014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3EDA80E-655C-4B13-B42A-6D9C4A7C3539}"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E18F8EAE-E28C-42C7-86AB-0132416866C3}" type="datetime1">
              <a:rPr lang="en-US" smtClean="0"/>
              <a:pPr/>
              <a:t>3/25/2014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3EDA80E-655C-4B13-B42A-6D9C4A7C3539}"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74BA6DC-A77A-4204-83EB-22C42D090EB6}" type="datetime1">
              <a:rPr lang="en-US" smtClean="0"/>
              <a:pPr/>
              <a:t>3/25/2014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EDA80E-655C-4B13-B42A-6D9C4A7C3539}"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22188607-3EC8-4A70-AEC1-8ECA8D6E656D}" type="datetime1">
              <a:rPr lang="en-US" smtClean="0"/>
              <a:pPr/>
              <a:t>3/25/2014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B3EDA80E-655C-4B13-B42A-6D9C4A7C353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1B845-3BE1-44C9-8405-DFCD9CE4516D}" type="datetime1">
              <a:rPr lang="en-US" smtClean="0"/>
              <a:pPr/>
              <a:t>3/25/2014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EDA80E-655C-4B13-B42A-6D9C4A7C353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6FA99754-CD2B-4480-BB41-9113A2861532}" type="datetime1">
              <a:rPr lang="en-US" smtClean="0"/>
              <a:pPr/>
              <a:t>3/25/2014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3EDA80E-655C-4B13-B42A-6D9C4A7C353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Business English</a:t>
            </a:r>
            <a:br>
              <a:rPr lang="en-US" dirty="0" smtClean="0"/>
            </a:br>
            <a:r>
              <a:rPr lang="en-US" dirty="0" smtClean="0"/>
              <a:t>Lecture 22</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B3EDA80E-655C-4B13-B42A-6D9C4A7C3539}"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sz="quarter" idx="1"/>
          </p:nvPr>
        </p:nvSpPr>
        <p:spPr/>
        <p:txBody>
          <a:bodyPr/>
          <a:lstStyle/>
          <a:p>
            <a:r>
              <a:rPr lang="en-US" dirty="0" smtClean="0"/>
              <a:t>Proposal Writing continues…</a:t>
            </a:r>
          </a:p>
          <a:p>
            <a:r>
              <a:rPr lang="en-US" dirty="0" smtClean="0"/>
              <a:t>Common section: title page, Abstract, Table of Contents. Introduction, Body, Conclusion</a:t>
            </a:r>
          </a:p>
          <a:p>
            <a:r>
              <a:rPr lang="en-US" sz="2800" dirty="0" smtClean="0"/>
              <a:t>Appendices</a:t>
            </a:r>
          </a:p>
          <a:p>
            <a:r>
              <a:rPr lang="en-US" sz="2800" dirty="0" smtClean="0"/>
              <a:t>Organization and format concerns</a:t>
            </a:r>
          </a:p>
          <a:p>
            <a:r>
              <a:rPr lang="en-US" sz="2800" dirty="0" smtClean="0"/>
              <a:t>Cover letter/ Memo</a:t>
            </a:r>
          </a:p>
          <a:p>
            <a:r>
              <a:rPr lang="en-US" sz="2800" dirty="0" smtClean="0"/>
              <a:t>Writing Workshop</a:t>
            </a:r>
          </a:p>
          <a:p>
            <a:endParaRPr lang="en-US" dirty="0"/>
          </a:p>
        </p:txBody>
      </p:sp>
      <p:sp>
        <p:nvSpPr>
          <p:cNvPr id="4" name="Slide Number Placeholder 3"/>
          <p:cNvSpPr>
            <a:spLocks noGrp="1"/>
          </p:cNvSpPr>
          <p:nvPr>
            <p:ph type="sldNum" sz="quarter" idx="12"/>
          </p:nvPr>
        </p:nvSpPr>
        <p:spPr/>
        <p:txBody>
          <a:bodyPr>
            <a:normAutofit fontScale="85000" lnSpcReduction="20000"/>
          </a:bodyPr>
          <a:lstStyle/>
          <a:p>
            <a:fld id="{B3EDA80E-655C-4B13-B42A-6D9C4A7C3539}"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612775" y="228600"/>
            <a:ext cx="8153400" cy="990600"/>
          </a:xfrm>
        </p:spPr>
        <p:txBody>
          <a:bodyPr>
            <a:normAutofit fontScale="90000"/>
          </a:bodyPr>
          <a:lstStyle/>
          <a:p>
            <a:r>
              <a:rPr lang="en-US" sz="3200" b="1" smtClean="0">
                <a:solidFill>
                  <a:srgbClr val="CC3300"/>
                </a:solidFill>
              </a:rPr>
              <a:t>Common Sections in Proposals</a:t>
            </a:r>
            <a:r>
              <a:rPr lang="ar-SA" sz="3200" b="1" smtClean="0">
                <a:solidFill>
                  <a:srgbClr val="CC3300"/>
                </a:solidFill>
              </a:rPr>
              <a:t/>
            </a:r>
            <a:br>
              <a:rPr lang="ar-SA" sz="3200" b="1" smtClean="0">
                <a:solidFill>
                  <a:srgbClr val="CC3300"/>
                </a:solidFill>
              </a:rPr>
            </a:br>
            <a:endParaRPr lang="en-US" sz="3200" b="1" smtClean="0">
              <a:solidFill>
                <a:srgbClr val="CC3300"/>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46083" name="Rectangle 3"/>
          <p:cNvSpPr>
            <a:spLocks noGrp="1" noChangeArrowheads="1"/>
          </p:cNvSpPr>
          <p:nvPr>
            <p:ph sz="quarter" idx="1"/>
          </p:nvPr>
        </p:nvSpPr>
        <p:spPr>
          <a:xfrm>
            <a:off x="612775" y="1600200"/>
            <a:ext cx="8153400" cy="4495800"/>
          </a:xfrm>
        </p:spPr>
        <p:txBody>
          <a:bodyPr/>
          <a:lstStyle/>
          <a:p>
            <a:r>
              <a:rPr lang="en-US" smtClean="0">
                <a:latin typeface="Times New Roman" pitchFamily="18" charset="0"/>
                <a:cs typeface="Times New Roman" pitchFamily="18" charset="0"/>
              </a:rPr>
              <a:t>The general outline of the proposal should be adapted and modified according to the needs of the readers and the demand of the topic proposed. For example, long complicated proposals might contain all the following sections. In contrast, shorter or simpler proposals might contain only some of the sections or the main ones.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12775" y="228600"/>
            <a:ext cx="8153400" cy="990600"/>
          </a:xfrm>
        </p:spPr>
        <p:txBody>
          <a:bodyPr/>
          <a:lstStyle/>
          <a:p>
            <a:pPr>
              <a:buFont typeface="Wingdings" pitchFamily="2" charset="2"/>
              <a:buChar char="Ø"/>
            </a:pPr>
            <a:r>
              <a:rPr lang="en-US" smtClean="0">
                <a:latin typeface="Times New Roman" pitchFamily="18" charset="0"/>
                <a:cs typeface="Times New Roman" pitchFamily="18" charset="0"/>
              </a:rPr>
              <a:t>Title page</a:t>
            </a:r>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47107" name="Rectangle 3"/>
          <p:cNvSpPr>
            <a:spLocks noGrp="1" noChangeArrowheads="1"/>
          </p:cNvSpPr>
          <p:nvPr>
            <p:ph sz="quarter" idx="1"/>
          </p:nvPr>
        </p:nvSpPr>
        <p:spPr>
          <a:xfrm>
            <a:off x="612775" y="1600200"/>
            <a:ext cx="8153400" cy="4495800"/>
          </a:xfrm>
        </p:spPr>
        <p:txBody>
          <a:bodyPr/>
          <a:lstStyle/>
          <a:p>
            <a:pPr>
              <a:buFont typeface="Wingdings" pitchFamily="2" charset="2"/>
              <a:buChar char="q"/>
            </a:pPr>
            <a:r>
              <a:rPr lang="en-US" sz="2500" smtClean="0">
                <a:latin typeface="Times New Roman" pitchFamily="18" charset="0"/>
                <a:cs typeface="Times New Roman" pitchFamily="18" charset="0"/>
              </a:rPr>
              <a:t>Specific formats for title pages vary from one proposal to another but most include the following:</a:t>
            </a:r>
          </a:p>
          <a:p>
            <a:pPr lvl="2">
              <a:buFont typeface="Wingdings" pitchFamily="2" charset="2"/>
              <a:buChar char="ü"/>
            </a:pPr>
            <a:r>
              <a:rPr lang="en-US" sz="2000" smtClean="0">
                <a:latin typeface="Times New Roman" pitchFamily="18" charset="0"/>
                <a:cs typeface="Times New Roman" pitchFamily="18" charset="0"/>
              </a:rPr>
              <a:t>The title of the proposal ( as short as informative as possible)</a:t>
            </a:r>
          </a:p>
          <a:p>
            <a:pPr lvl="2">
              <a:buFont typeface="Wingdings" pitchFamily="2" charset="2"/>
              <a:buChar char="ü"/>
            </a:pPr>
            <a:r>
              <a:rPr lang="en-US" sz="2000" smtClean="0">
                <a:latin typeface="Times New Roman" pitchFamily="18" charset="0"/>
                <a:cs typeface="Times New Roman" pitchFamily="18" charset="0"/>
              </a:rPr>
              <a:t>A reference number for the proposal</a:t>
            </a:r>
          </a:p>
          <a:p>
            <a:pPr lvl="2">
              <a:buFont typeface="Wingdings" pitchFamily="2" charset="2"/>
              <a:buChar char="ü"/>
            </a:pPr>
            <a:r>
              <a:rPr lang="en-US" sz="2000" smtClean="0">
                <a:latin typeface="Times New Roman" pitchFamily="18" charset="0"/>
                <a:cs typeface="Times New Roman" pitchFamily="18" charset="0"/>
              </a:rPr>
              <a:t>The name of the potential funder ( the recipient of the proposal)</a:t>
            </a:r>
          </a:p>
          <a:p>
            <a:pPr lvl="2">
              <a:buFont typeface="Wingdings" pitchFamily="2" charset="2"/>
              <a:buChar char="ü"/>
            </a:pPr>
            <a:r>
              <a:rPr lang="en-US" sz="2000" smtClean="0">
                <a:latin typeface="Times New Roman" pitchFamily="18" charset="0"/>
                <a:cs typeface="Times New Roman" pitchFamily="18" charset="0"/>
              </a:rPr>
              <a:t>The proposal's date of submission</a:t>
            </a:r>
          </a:p>
          <a:p>
            <a:pPr lvl="2">
              <a:buFont typeface="Wingdings" pitchFamily="2" charset="2"/>
              <a:buChar char="ü"/>
            </a:pPr>
            <a:r>
              <a:rPr lang="en-US" sz="2000" smtClean="0">
                <a:latin typeface="Times New Roman" pitchFamily="18" charset="0"/>
                <a:cs typeface="Times New Roman" pitchFamily="18" charset="0"/>
              </a:rPr>
              <a:t>The signature of the project director and responsible administrator(s ) in the proposer`s institution or company</a:t>
            </a:r>
          </a:p>
          <a:p>
            <a:pPr lvl="2">
              <a:buFont typeface="Wingdings" pitchFamily="2" charset="2"/>
              <a:buChar char="ü"/>
            </a:pPr>
            <a:endParaRPr lang="en-US" sz="2000" smtClean="0">
              <a:latin typeface="Times New Roman" pitchFamily="18" charset="0"/>
              <a:cs typeface="Times New Roman" pitchFamily="18" charset="0"/>
            </a:endParaRPr>
          </a:p>
          <a:p>
            <a:pPr lvl="2">
              <a:buFont typeface="Wingdings" pitchFamily="2" charset="2"/>
              <a:buChar char="ü"/>
            </a:pPr>
            <a:endParaRPr lang="en-US" sz="2000" smtClean="0">
              <a:latin typeface="Times New Roman" pitchFamily="18" charset="0"/>
              <a:cs typeface="Times New Roman" pitchFamily="18" charset="0"/>
            </a:endParaRPr>
          </a:p>
          <a:p>
            <a:pPr>
              <a:buFont typeface="Wingdings" pitchFamily="2" charset="2"/>
              <a:buChar char="q"/>
            </a:pPr>
            <a:endParaRPr lang="en-US" sz="2500" smtClean="0">
              <a:latin typeface="Times New Roman" pitchFamily="18" charset="0"/>
              <a:cs typeface="Times New Roman" pitchFamily="18" charset="0"/>
            </a:endParaRPr>
          </a:p>
          <a:p>
            <a:pPr>
              <a:buFont typeface="Wingdings" pitchFamily="2" charset="2"/>
              <a:buChar char="q"/>
            </a:pPr>
            <a:endParaRPr lang="ar-SA" sz="25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12775" y="228600"/>
            <a:ext cx="8153400" cy="990600"/>
          </a:xfrm>
        </p:spPr>
        <p:txBody>
          <a:bodyPr/>
          <a:lstStyle/>
          <a:p>
            <a:pPr>
              <a:buFont typeface="Wingdings" pitchFamily="2" charset="2"/>
              <a:buChar char="Ø"/>
            </a:pPr>
            <a:r>
              <a:rPr lang="en-US" smtClean="0"/>
              <a:t>Abstract</a:t>
            </a:r>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48131" name="Rectangle 3"/>
          <p:cNvSpPr>
            <a:spLocks noGrp="1" noChangeArrowheads="1"/>
          </p:cNvSpPr>
          <p:nvPr>
            <p:ph sz="quarter" idx="1"/>
          </p:nvPr>
        </p:nvSpPr>
        <p:spPr>
          <a:xfrm>
            <a:off x="612775" y="1600200"/>
            <a:ext cx="8153400" cy="4495800"/>
          </a:xfrm>
        </p:spPr>
        <p:txBody>
          <a:bodyPr/>
          <a:lstStyle/>
          <a:p>
            <a:pPr>
              <a:lnSpc>
                <a:spcPct val="90000"/>
              </a:lnSpc>
            </a:pPr>
            <a:r>
              <a:rPr lang="en-US" sz="2100" smtClean="0">
                <a:latin typeface="Times New Roman" pitchFamily="18" charset="0"/>
                <a:cs typeface="Times New Roman" pitchFamily="18" charset="0"/>
              </a:rPr>
              <a:t>The Abstract is a very important part of the proposal because it provides a short overview and summary of the entire proposal.</a:t>
            </a:r>
          </a:p>
          <a:p>
            <a:pPr>
              <a:lnSpc>
                <a:spcPct val="90000"/>
              </a:lnSpc>
            </a:pPr>
            <a:r>
              <a:rPr lang="en-US" sz="2100" smtClean="0">
                <a:latin typeface="Times New Roman" pitchFamily="18" charset="0"/>
                <a:cs typeface="Times New Roman" pitchFamily="18" charset="0"/>
              </a:rPr>
              <a:t>The Abstract of the proposal is short, often 200 words or less.</a:t>
            </a:r>
          </a:p>
          <a:p>
            <a:pPr>
              <a:lnSpc>
                <a:spcPct val="90000"/>
              </a:lnSpc>
            </a:pPr>
            <a:r>
              <a:rPr lang="en-US" sz="2100" smtClean="0">
                <a:latin typeface="Times New Roman" pitchFamily="18" charset="0"/>
                <a:cs typeface="Times New Roman" pitchFamily="18" charset="0"/>
              </a:rPr>
              <a:t>In a short proposal addressed to someone within the writer's institution, the Abstract may be located on the title page.</a:t>
            </a:r>
          </a:p>
          <a:p>
            <a:pPr>
              <a:lnSpc>
                <a:spcPct val="90000"/>
              </a:lnSpc>
            </a:pPr>
            <a:r>
              <a:rPr lang="en-US" sz="2100" smtClean="0">
                <a:latin typeface="Times New Roman" pitchFamily="18" charset="0"/>
                <a:cs typeface="Times New Roman" pitchFamily="18" charset="0"/>
              </a:rPr>
              <a:t>In a long proposal, the Abstract will usually occupy a page by itself following the Title page.</a:t>
            </a:r>
            <a:endParaRPr lang="ar-JO" sz="2100" smtClean="0">
              <a:latin typeface="Times New Roman" pitchFamily="18" charset="0"/>
              <a:cs typeface="Times New Roman" pitchFamily="18" charset="0"/>
            </a:endParaRPr>
          </a:p>
          <a:p>
            <a:pPr>
              <a:lnSpc>
                <a:spcPct val="90000"/>
              </a:lnSpc>
            </a:pPr>
            <a:r>
              <a:rPr lang="de-DE" sz="2100" smtClean="0">
                <a:latin typeface="Times New Roman" pitchFamily="18" charset="0"/>
                <a:cs typeface="Times New Roman" pitchFamily="18" charset="0"/>
              </a:rPr>
              <a:t>The Abstract should briefl</a:t>
            </a:r>
            <a:r>
              <a:rPr lang="en-US" sz="2100" smtClean="0">
                <a:latin typeface="Times New Roman" pitchFamily="18" charset="0"/>
                <a:cs typeface="Times New Roman" pitchFamily="18" charset="0"/>
              </a:rPr>
              <a:t>y define the problem and its importance, the objectives of the project, the method of evaluation, and the potential impact of the project.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12775" y="228600"/>
            <a:ext cx="8153400" cy="990600"/>
          </a:xfrm>
        </p:spPr>
        <p:txBody>
          <a:bodyPr/>
          <a:lstStyle/>
          <a:p>
            <a:pPr>
              <a:buFont typeface="Wingdings" pitchFamily="2" charset="2"/>
              <a:buChar char="Ø"/>
            </a:pPr>
            <a:r>
              <a:rPr lang="en-US" smtClean="0"/>
              <a:t>Table of contents </a:t>
            </a:r>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49155" name="Rectangle 3"/>
          <p:cNvSpPr>
            <a:spLocks noGrp="1" noChangeArrowheads="1"/>
          </p:cNvSpPr>
          <p:nvPr>
            <p:ph sz="quarter" idx="1"/>
          </p:nvPr>
        </p:nvSpPr>
        <p:spPr>
          <a:xfrm>
            <a:off x="612775" y="1600200"/>
            <a:ext cx="8153400" cy="4495800"/>
          </a:xfrm>
        </p:spPr>
        <p:txBody>
          <a:bodyPr/>
          <a:lstStyle/>
          <a:p>
            <a:r>
              <a:rPr lang="en-US" smtClean="0"/>
              <a:t>The table of contents lists the sections and subsections of the proposal and their page numbers.</a:t>
            </a:r>
          </a:p>
          <a:p>
            <a:pPr>
              <a:buFont typeface="Wingdings" pitchFamily="2" charset="2"/>
              <a:buNone/>
            </a:pPr>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12775" y="228600"/>
            <a:ext cx="8153400" cy="990600"/>
          </a:xfrm>
        </p:spPr>
        <p:txBody>
          <a:bodyPr/>
          <a:lstStyle/>
          <a:p>
            <a:pPr>
              <a:buFont typeface="Wingdings" pitchFamily="2" charset="2"/>
              <a:buChar char="Ø"/>
            </a:pPr>
            <a:r>
              <a:rPr lang="en-US" b="1" smtClean="0">
                <a:latin typeface="Times New Roman" pitchFamily="18" charset="0"/>
                <a:cs typeface="Times New Roman" pitchFamily="18" charset="0"/>
              </a:rPr>
              <a:t> Introduction</a:t>
            </a:r>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50179" name="Rectangle 3"/>
          <p:cNvSpPr>
            <a:spLocks noGrp="1" noChangeArrowheads="1"/>
          </p:cNvSpPr>
          <p:nvPr>
            <p:ph sz="quarter" idx="1"/>
          </p:nvPr>
        </p:nvSpPr>
        <p:spPr>
          <a:xfrm>
            <a:off x="612775" y="1600200"/>
            <a:ext cx="8153400" cy="4495800"/>
          </a:xfrm>
        </p:spPr>
        <p:txBody>
          <a:bodyPr/>
          <a:lstStyle/>
          <a:p>
            <a:pPr>
              <a:buFont typeface="Wingdings" pitchFamily="2" charset="2"/>
              <a:buNone/>
            </a:pPr>
            <a:r>
              <a:rPr lang="ar-JO" sz="2500" smtClean="0">
                <a:latin typeface="Times New Roman" pitchFamily="18" charset="0"/>
                <a:cs typeface="Times New Roman" pitchFamily="18" charset="0"/>
              </a:rPr>
              <a:t>    </a:t>
            </a:r>
            <a:r>
              <a:rPr lang="en-US" sz="2500" smtClean="0">
                <a:latin typeface="Times New Roman" pitchFamily="18" charset="0"/>
                <a:cs typeface="Times New Roman" pitchFamily="18" charset="0"/>
              </a:rPr>
              <a:t>Plan the introduction to your proposal carefully. Make sure it does all of the following things (but not necessarily in this order) that apply to your particular proposal</a:t>
            </a:r>
            <a:r>
              <a:rPr lang="ar-SA" sz="2500" smtClean="0">
                <a:latin typeface="Times New Roman" pitchFamily="18" charset="0"/>
                <a:cs typeface="Times New Roman" pitchFamily="18" charset="0"/>
              </a:rPr>
              <a:t>: </a:t>
            </a:r>
          </a:p>
          <a:p>
            <a:pPr lvl="1"/>
            <a:r>
              <a:rPr lang="en-US" sz="2100" smtClean="0">
                <a:latin typeface="Times New Roman" pitchFamily="18" charset="0"/>
                <a:cs typeface="Times New Roman" pitchFamily="18" charset="0"/>
              </a:rPr>
              <a:t>Indicate that the document to follow is a proposal</a:t>
            </a:r>
            <a:r>
              <a:rPr lang="ar-SA" sz="2100" smtClean="0">
                <a:latin typeface="Times New Roman" pitchFamily="18" charset="0"/>
                <a:cs typeface="Times New Roman" pitchFamily="18" charset="0"/>
              </a:rPr>
              <a:t>. </a:t>
            </a:r>
          </a:p>
          <a:p>
            <a:pPr lvl="1"/>
            <a:r>
              <a:rPr lang="en-US" sz="2100" smtClean="0">
                <a:latin typeface="Times New Roman" pitchFamily="18" charset="0"/>
                <a:cs typeface="Times New Roman" pitchFamily="18" charset="0"/>
              </a:rPr>
              <a:t>Refer to some previous contact with the recipient of the proposal or to your source of information about the project</a:t>
            </a:r>
            <a:r>
              <a:rPr lang="ar-SA" sz="2100" smtClean="0">
                <a:latin typeface="Times New Roman" pitchFamily="18" charset="0"/>
                <a:cs typeface="Times New Roman" pitchFamily="18" charset="0"/>
              </a:rPr>
              <a:t>. </a:t>
            </a:r>
          </a:p>
          <a:p>
            <a:pPr lvl="1"/>
            <a:r>
              <a:rPr lang="en-US" sz="2100" smtClean="0">
                <a:latin typeface="Times New Roman" pitchFamily="18" charset="0"/>
                <a:cs typeface="Times New Roman" pitchFamily="18" charset="0"/>
              </a:rPr>
              <a:t>Find one brief motivating statement that will encourage the recipient to read on and to consider doing the project</a:t>
            </a:r>
            <a:r>
              <a:rPr lang="ar-SA" sz="2100" smtClean="0">
                <a:latin typeface="Times New Roman" pitchFamily="18" charset="0"/>
                <a:cs typeface="Times New Roman" pitchFamily="18" charset="0"/>
              </a:rPr>
              <a:t>. </a:t>
            </a:r>
          </a:p>
          <a:p>
            <a:pPr lvl="1"/>
            <a:r>
              <a:rPr lang="en-US" sz="2100" smtClean="0">
                <a:latin typeface="Times New Roman" pitchFamily="18" charset="0"/>
                <a:cs typeface="Times New Roman" pitchFamily="18" charset="0"/>
              </a:rPr>
              <a:t>Give an overview of the contents of the proposal.</a:t>
            </a:r>
            <a:r>
              <a:rPr lang="ar-JO" sz="2100" smtClean="0">
                <a:latin typeface="Times New Roman" pitchFamily="18" charset="0"/>
                <a:cs typeface="Times New Roman" pitchFamily="18" charset="0"/>
              </a:rPr>
              <a:t> </a:t>
            </a:r>
            <a:endParaRPr lang="ar-SA" sz="2100" smtClean="0">
              <a:latin typeface="Times New Roman" pitchFamily="18" charset="0"/>
              <a:cs typeface="Times New Roman" pitchFamily="18" charset="0"/>
            </a:endParaRPr>
          </a:p>
          <a:p>
            <a:endParaRPr lang="en-US" sz="25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12775" y="228600"/>
            <a:ext cx="8153400" cy="990600"/>
          </a:xfrm>
        </p:spPr>
        <p:txBody>
          <a:bodyPr/>
          <a:lstStyle/>
          <a:p>
            <a:pPr>
              <a:buFont typeface="Wingdings" pitchFamily="2" charset="2"/>
              <a:buChar char="Ø"/>
            </a:pPr>
            <a:r>
              <a:rPr lang="en-US" b="1" smtClean="0">
                <a:latin typeface="Times New Roman" pitchFamily="18" charset="0"/>
                <a:cs typeface="Times New Roman" pitchFamily="18" charset="0"/>
              </a:rPr>
              <a:t> Background</a:t>
            </a:r>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51203" name="Rectangle 3"/>
          <p:cNvSpPr>
            <a:spLocks noGrp="1" noChangeArrowheads="1"/>
          </p:cNvSpPr>
          <p:nvPr>
            <p:ph sz="quarter" idx="1"/>
          </p:nvPr>
        </p:nvSpPr>
        <p:spPr>
          <a:xfrm>
            <a:off x="612775" y="1600200"/>
            <a:ext cx="8153400" cy="4495800"/>
          </a:xfrm>
        </p:spPr>
        <p:txBody>
          <a:bodyPr/>
          <a:lstStyle/>
          <a:p>
            <a:pPr>
              <a:lnSpc>
                <a:spcPct val="90000"/>
              </a:lnSpc>
              <a:buFont typeface="Wingdings" pitchFamily="2" charset="2"/>
              <a:buNone/>
            </a:pPr>
            <a:r>
              <a:rPr lang="en-US" sz="2100" smtClean="0">
                <a:latin typeface="Times New Roman" pitchFamily="18" charset="0"/>
                <a:cs typeface="Times New Roman" pitchFamily="18" charset="0"/>
              </a:rPr>
              <a:t>   </a:t>
            </a:r>
            <a:r>
              <a:rPr lang="ar-SA" sz="2100" smtClean="0">
                <a:latin typeface="Times New Roman" pitchFamily="18" charset="0"/>
                <a:cs typeface="Times New Roman" pitchFamily="18" charset="0"/>
              </a:rPr>
              <a:t> </a:t>
            </a:r>
            <a:r>
              <a:rPr lang="en-US" sz="2100" smtClean="0">
                <a:latin typeface="Times New Roman" pitchFamily="18" charset="0"/>
                <a:cs typeface="Times New Roman" pitchFamily="18" charset="0"/>
              </a:rPr>
              <a:t>Often occurring just after the introduction. The background section discusses what has brought about the need for the project—what problem, what opportunity there is for improving things, what the basic situation is</a:t>
            </a:r>
            <a:r>
              <a:rPr lang="ar-SA" sz="2100" smtClean="0">
                <a:latin typeface="Times New Roman" pitchFamily="18" charset="0"/>
                <a:cs typeface="Times New Roman" pitchFamily="18" charset="0"/>
              </a:rPr>
              <a:t>. </a:t>
            </a:r>
            <a:endParaRPr lang="ar-JO" sz="2100" smtClean="0">
              <a:latin typeface="Times New Roman" pitchFamily="18" charset="0"/>
              <a:cs typeface="Times New Roman" pitchFamily="18" charset="0"/>
            </a:endParaRPr>
          </a:p>
          <a:p>
            <a:pPr>
              <a:lnSpc>
                <a:spcPct val="90000"/>
              </a:lnSpc>
              <a:buFont typeface="Wingdings" pitchFamily="2" charset="2"/>
              <a:buNone/>
            </a:pPr>
            <a:r>
              <a:rPr lang="en-US" sz="2100" smtClean="0">
                <a:latin typeface="Times New Roman" pitchFamily="18" charset="0"/>
                <a:cs typeface="Times New Roman" pitchFamily="18" charset="0"/>
              </a:rPr>
              <a:t>     It's true that the audience of the proposal may know the problem very well, in which case this section might not be needed. Writing the background section still might be useful, however, in demonstrating your particular view of the problem. And, if the proposal is unsolicited, a background section is almost a requirement—you will probably need to convince the audience that the problem or opportunity exists and that it should be addressed. </a:t>
            </a:r>
            <a:endParaRPr lang="ar-JO" sz="2100" smtClean="0">
              <a:latin typeface="Times New Roman" pitchFamily="18" charset="0"/>
              <a:cs typeface="Times New Roman" pitchFamily="18" charset="0"/>
            </a:endParaRPr>
          </a:p>
          <a:p>
            <a:pPr>
              <a:lnSpc>
                <a:spcPct val="90000"/>
              </a:lnSpc>
            </a:pPr>
            <a:endParaRPr lang="en-US" sz="21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12775" y="228600"/>
            <a:ext cx="8153400" cy="990600"/>
          </a:xfrm>
        </p:spPr>
        <p:txBody>
          <a:bodyPr>
            <a:normAutofit fontScale="90000"/>
          </a:bodyPr>
          <a:lstStyle/>
          <a:p>
            <a:pPr>
              <a:buFont typeface="Wingdings" pitchFamily="2" charset="2"/>
              <a:buChar char="Ø"/>
            </a:pPr>
            <a:r>
              <a:rPr lang="en-US" sz="3200" b="1" smtClean="0">
                <a:latin typeface="Times New Roman" pitchFamily="18" charset="0"/>
                <a:cs typeface="Times New Roman" pitchFamily="18" charset="0"/>
              </a:rPr>
              <a:t> Benefits and feasibility of the proposed project</a:t>
            </a:r>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52227" name="Rectangle 3"/>
          <p:cNvSpPr>
            <a:spLocks noGrp="1" noChangeArrowheads="1"/>
          </p:cNvSpPr>
          <p:nvPr>
            <p:ph sz="quarter" idx="1"/>
          </p:nvPr>
        </p:nvSpPr>
        <p:spPr>
          <a:xfrm>
            <a:off x="612775" y="1600200"/>
            <a:ext cx="8153400" cy="4495800"/>
          </a:xfrm>
        </p:spPr>
        <p:txBody>
          <a:bodyPr/>
          <a:lstStyle/>
          <a:p>
            <a:pPr>
              <a:buFont typeface="Wingdings" pitchFamily="2" charset="2"/>
              <a:buNone/>
            </a:pPr>
            <a:r>
              <a:rPr lang="ar-JO" smtClean="0">
                <a:latin typeface="Times New Roman" pitchFamily="18" charset="0"/>
                <a:cs typeface="Times New Roman" pitchFamily="18" charset="0"/>
              </a:rPr>
              <a:t>  </a:t>
            </a:r>
            <a:r>
              <a:rPr lang="en-US" smtClean="0">
                <a:latin typeface="Times New Roman" pitchFamily="18" charset="0"/>
                <a:cs typeface="Times New Roman" pitchFamily="18" charset="0"/>
              </a:rPr>
              <a:t> Most proposals discuss the advantages or benefits of doing the proposed project. This acts as an argument in favor of approving the project. Also, some proposals discuss the likelihood of the project's success. In the unsolicited proposal, this section is particularly important.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12775" y="228600"/>
            <a:ext cx="8153400" cy="990600"/>
          </a:xfrm>
        </p:spPr>
        <p:txBody>
          <a:bodyPr>
            <a:normAutofit fontScale="90000"/>
          </a:bodyPr>
          <a:lstStyle/>
          <a:p>
            <a:pPr>
              <a:buFont typeface="Wingdings" pitchFamily="2" charset="2"/>
              <a:buChar char="Ø"/>
            </a:pPr>
            <a:r>
              <a:rPr lang="en-US" sz="3200" b="1" smtClean="0">
                <a:latin typeface="Times New Roman" pitchFamily="18" charset="0"/>
                <a:cs typeface="Times New Roman" pitchFamily="18" charset="0"/>
              </a:rPr>
              <a:t> Description of the proposed work (results of the project):</a:t>
            </a:r>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53251" name="Rectangle 3"/>
          <p:cNvSpPr>
            <a:spLocks noGrp="1" noChangeArrowheads="1"/>
          </p:cNvSpPr>
          <p:nvPr>
            <p:ph sz="quarter" idx="1"/>
          </p:nvPr>
        </p:nvSpPr>
        <p:spPr>
          <a:xfrm>
            <a:off x="612775" y="1600200"/>
            <a:ext cx="8153400" cy="4495800"/>
          </a:xfrm>
        </p:spPr>
        <p:txBody>
          <a:bodyPr/>
          <a:lstStyle/>
          <a:p>
            <a:pPr>
              <a:buFont typeface="Wingdings" pitchFamily="2" charset="2"/>
              <a:buNone/>
            </a:pPr>
            <a:r>
              <a:rPr lang="en-US" smtClean="0">
                <a:latin typeface="Times New Roman" pitchFamily="18" charset="0"/>
                <a:cs typeface="Times New Roman" pitchFamily="18" charset="0"/>
              </a:rPr>
              <a:t>   </a:t>
            </a:r>
            <a:r>
              <a:rPr lang="ar-SA" smtClean="0">
                <a:latin typeface="Times New Roman" pitchFamily="18" charset="0"/>
                <a:cs typeface="Times New Roman" pitchFamily="18" charset="0"/>
              </a:rPr>
              <a:t> </a:t>
            </a:r>
            <a:r>
              <a:rPr lang="en-US" smtClean="0">
                <a:latin typeface="Times New Roman" pitchFamily="18" charset="0"/>
                <a:cs typeface="Times New Roman" pitchFamily="18" charset="0"/>
              </a:rPr>
              <a:t>Most proposals must describe the finished product of the proposed project. In this course, that means describing the written document you propose to write, its audience and purpose; providing an outline; and discussing such things as its length, graphics, and so 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12775" y="228600"/>
            <a:ext cx="8153400" cy="990600"/>
          </a:xfrm>
        </p:spPr>
        <p:txBody>
          <a:bodyPr/>
          <a:lstStyle/>
          <a:p>
            <a:pPr>
              <a:buFont typeface="Wingdings" pitchFamily="2" charset="2"/>
              <a:buChar char="Ø"/>
            </a:pPr>
            <a:r>
              <a:rPr lang="en-US" b="1" smtClean="0"/>
              <a:t>Method, procedure, theory</a:t>
            </a:r>
            <a:r>
              <a:rPr lang="en-US" smtClean="0"/>
              <a:t> </a:t>
            </a:r>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54275" name="Rectangle 3"/>
          <p:cNvSpPr>
            <a:spLocks noGrp="1" noChangeArrowheads="1"/>
          </p:cNvSpPr>
          <p:nvPr>
            <p:ph sz="quarter" idx="1"/>
          </p:nvPr>
        </p:nvSpPr>
        <p:spPr>
          <a:xfrm>
            <a:off x="612775" y="1600200"/>
            <a:ext cx="8153400" cy="4495800"/>
          </a:xfrm>
        </p:spPr>
        <p:txBody>
          <a:bodyPr/>
          <a:lstStyle/>
          <a:p>
            <a:pPr>
              <a:lnSpc>
                <a:spcPct val="80000"/>
              </a:lnSpc>
            </a:pPr>
            <a:r>
              <a:rPr lang="en-US" sz="2500" smtClean="0">
                <a:latin typeface="Times New Roman" pitchFamily="18" charset="0"/>
                <a:cs typeface="Times New Roman" pitchFamily="18" charset="0"/>
              </a:rPr>
              <a:t>In most proposals, you'll want to explain how you'll go about doing the proposed work, if approved to do it. This acts as an additional persuasive element; it shows the audience you have a sound, well-thought-out approach to the project. Also, it serves as the other form of background some proposals need. Remember that the background section (the one discussed above) focused on the problem or need that brings about the proposal. However, in this section, you discuss the technical background relating to the procedures or technology you plan to use in the proposed work.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612775" y="228600"/>
            <a:ext cx="8153400" cy="990600"/>
          </a:xfrm>
        </p:spPr>
        <p:txBody>
          <a:bodyPr/>
          <a:lstStyle/>
          <a:p>
            <a:pPr>
              <a:buFont typeface="Wingdings" pitchFamily="2" charset="2"/>
              <a:buChar char="Ø"/>
            </a:pPr>
            <a:r>
              <a:rPr lang="en-US" b="1" smtClean="0"/>
              <a:t>Schedule</a:t>
            </a:r>
            <a:r>
              <a:rPr lang="en-US" smtClean="0"/>
              <a:t> </a:t>
            </a:r>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55299" name="Rectangle 3"/>
          <p:cNvSpPr>
            <a:spLocks noGrp="1" noChangeArrowheads="1"/>
          </p:cNvSpPr>
          <p:nvPr>
            <p:ph sz="quarter" idx="1"/>
          </p:nvPr>
        </p:nvSpPr>
        <p:spPr>
          <a:xfrm>
            <a:off x="612775" y="1600200"/>
            <a:ext cx="8153400" cy="4495800"/>
          </a:xfrm>
        </p:spPr>
        <p:txBody>
          <a:bodyPr/>
          <a:lstStyle/>
          <a:p>
            <a:r>
              <a:rPr lang="en-US" smtClean="0">
                <a:latin typeface="Times New Roman" pitchFamily="18" charset="0"/>
                <a:cs typeface="Times New Roman" pitchFamily="18" charset="0"/>
              </a:rPr>
              <a:t>Most proposals contain a section that shows not only the projected completion date but also key milestones for the project. If you are doing a large project spreading over many months, the timeline would also show dates on which you would deliver progress reports. And if you can't cite specific dates, cite amounts of time or time spans for each phase of the project.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612775" y="228600"/>
            <a:ext cx="8153400" cy="990600"/>
          </a:xfrm>
        </p:spPr>
        <p:txBody>
          <a:bodyPr/>
          <a:lstStyle/>
          <a:p>
            <a:pPr>
              <a:buFont typeface="Wingdings" pitchFamily="2" charset="2"/>
              <a:buChar char="Ø"/>
            </a:pPr>
            <a:r>
              <a:rPr lang="en-US" b="1" smtClean="0"/>
              <a:t>Qualifications</a:t>
            </a:r>
            <a:r>
              <a:rPr lang="ar-SA" smtClean="0"/>
              <a:t> </a:t>
            </a:r>
            <a:endParaRPr lang="en-US" smtClean="0"/>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56323" name="Rectangle 3"/>
          <p:cNvSpPr>
            <a:spLocks noGrp="1" noChangeArrowheads="1"/>
          </p:cNvSpPr>
          <p:nvPr>
            <p:ph sz="quarter" idx="1"/>
          </p:nvPr>
        </p:nvSpPr>
        <p:spPr>
          <a:xfrm>
            <a:off x="612775" y="1600200"/>
            <a:ext cx="8153400" cy="4495800"/>
          </a:xfrm>
          <a:noFill/>
        </p:spPr>
        <p:txBody>
          <a:bodyPr/>
          <a:lstStyle/>
          <a:p>
            <a:pPr>
              <a:lnSpc>
                <a:spcPct val="90000"/>
              </a:lnSpc>
            </a:pPr>
            <a:r>
              <a:rPr lang="en-US" smtClean="0">
                <a:latin typeface="Times New Roman" pitchFamily="18" charset="0"/>
                <a:cs typeface="Times New Roman" pitchFamily="18" charset="0"/>
              </a:rPr>
              <a:t>Most proposals contain a summary of the proposing individual's or organization's qualifications to do the proposed work. It's like a mini-resume contained in the proposal. The proposal audience uses it to decide whether you are suited for the project. Therefore, this section lists work experience, similar projects, references, training, and education that shows familiarity with the project</a:t>
            </a:r>
            <a:r>
              <a:rPr lang="ar-SA" smtClean="0">
                <a:latin typeface="Times New Roman" pitchFamily="18" charset="0"/>
                <a:cs typeface="Times New Roman" pitchFamily="18" charset="0"/>
              </a:rPr>
              <a:t>. </a:t>
            </a:r>
            <a:endParaRPr lang="en-US"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612775" y="228600"/>
            <a:ext cx="8153400" cy="990600"/>
          </a:xfrm>
        </p:spPr>
        <p:txBody>
          <a:bodyPr/>
          <a:lstStyle/>
          <a:p>
            <a:pPr>
              <a:buFont typeface="Wingdings" pitchFamily="2" charset="2"/>
              <a:buChar char="Ø"/>
            </a:pPr>
            <a:r>
              <a:rPr lang="en-US" b="1" smtClean="0"/>
              <a:t>Costs, resources required</a:t>
            </a:r>
            <a:r>
              <a:rPr lang="ar-SA" smtClean="0"/>
              <a:t> </a:t>
            </a:r>
            <a:endParaRPr lang="en-US" smtClean="0"/>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57347" name="Rectangle 3"/>
          <p:cNvSpPr>
            <a:spLocks noGrp="1" noChangeArrowheads="1"/>
          </p:cNvSpPr>
          <p:nvPr>
            <p:ph sz="quarter" idx="1"/>
          </p:nvPr>
        </p:nvSpPr>
        <p:spPr>
          <a:xfrm>
            <a:off x="612775" y="1600200"/>
            <a:ext cx="8153400" cy="4495800"/>
          </a:xfrm>
        </p:spPr>
        <p:txBody>
          <a:bodyPr/>
          <a:lstStyle/>
          <a:p>
            <a:pPr>
              <a:lnSpc>
                <a:spcPct val="90000"/>
              </a:lnSpc>
            </a:pPr>
            <a:r>
              <a:rPr lang="en-US" sz="2500" smtClean="0">
                <a:latin typeface="Times New Roman" pitchFamily="18" charset="0"/>
                <a:cs typeface="Times New Roman" pitchFamily="18" charset="0"/>
              </a:rPr>
              <a:t>Most proposals also contain a section detailing the costs of the project, whether internal or external. With external projects, you may need to list your hourly rates, projected hours, costs of equipment and supplies, and so forth, and then calculate the total cost of the complete project. With internal projects, there probably won't be a fee, but you should still list the project costs: for example, hours you will need to complete the project, equipment and supplies you'll be using, assistance from other people in the organization, and so on</a:t>
            </a:r>
            <a:r>
              <a:rPr lang="ar-SA" sz="2500" smtClean="0">
                <a:latin typeface="Times New Roman" pitchFamily="18" charset="0"/>
                <a:cs typeface="Times New Roman" pitchFamily="18" charset="0"/>
              </a:rPr>
              <a:t>. </a:t>
            </a:r>
            <a:endParaRPr lang="en-US" sz="250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612775" y="228600"/>
            <a:ext cx="8153400" cy="990600"/>
          </a:xfrm>
        </p:spPr>
        <p:txBody>
          <a:bodyPr/>
          <a:lstStyle/>
          <a:p>
            <a:pPr>
              <a:buFont typeface="Wingdings" pitchFamily="2" charset="2"/>
              <a:buChar char="Ø"/>
            </a:pPr>
            <a:r>
              <a:rPr lang="en-US" b="1" smtClean="0"/>
              <a:t>Conclusions</a:t>
            </a:r>
            <a:r>
              <a:rPr lang="ar-SA" smtClean="0"/>
              <a:t> </a:t>
            </a:r>
            <a:endParaRPr lang="en-US" smtClean="0"/>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58371" name="Rectangle 3"/>
          <p:cNvSpPr>
            <a:spLocks noGrp="1" noChangeArrowheads="1"/>
          </p:cNvSpPr>
          <p:nvPr>
            <p:ph sz="quarter" idx="1"/>
          </p:nvPr>
        </p:nvSpPr>
        <p:spPr>
          <a:xfrm>
            <a:off x="612775" y="1600200"/>
            <a:ext cx="8153400" cy="4495800"/>
          </a:xfrm>
        </p:spPr>
        <p:txBody>
          <a:bodyPr/>
          <a:lstStyle/>
          <a:p>
            <a:pPr>
              <a:lnSpc>
                <a:spcPct val="90000"/>
              </a:lnSpc>
            </a:pPr>
            <a:r>
              <a:rPr lang="en-US" dirty="0" smtClean="0">
                <a:latin typeface="Times New Roman" pitchFamily="18" charset="0"/>
                <a:cs typeface="Times New Roman" pitchFamily="18" charset="0"/>
              </a:rPr>
              <a:t>The final paragraph or section of the proposal should bring readers back to a focus on the positive aspects of the project (you've just showed them the costs). </a:t>
            </a:r>
            <a:endParaRPr lang="en-US" dirty="0" smtClean="0">
              <a:latin typeface="Times New Roman" pitchFamily="18" charset="0"/>
              <a:cs typeface="Times New Roman" pitchFamily="18" charset="0"/>
            </a:endParaRPr>
          </a:p>
          <a:p>
            <a:pPr>
              <a:lnSpc>
                <a:spcPct val="90000"/>
              </a:lnSpc>
            </a:pPr>
            <a:r>
              <a:rPr lang="en-US" dirty="0" smtClean="0">
                <a:latin typeface="Times New Roman" pitchFamily="18" charset="0"/>
                <a:cs typeface="Times New Roman" pitchFamily="18" charset="0"/>
              </a:rPr>
              <a:t>In </a:t>
            </a:r>
            <a:r>
              <a:rPr lang="en-US" dirty="0" smtClean="0">
                <a:latin typeface="Times New Roman" pitchFamily="18" charset="0"/>
                <a:cs typeface="Times New Roman" pitchFamily="18" charset="0"/>
              </a:rPr>
              <a:t>the final section, you can end by urging them to get in touch to work out the details of the project, to remind them of the benefits of doing the project, and maybe to put in one last plug for you or your organization as the right choice for the project</a:t>
            </a:r>
            <a:r>
              <a:rPr lang="ar-SA"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612775" y="228600"/>
            <a:ext cx="8153400" cy="990600"/>
          </a:xfrm>
        </p:spPr>
        <p:txBody>
          <a:bodyPr>
            <a:normAutofit fontScale="90000"/>
          </a:bodyPr>
          <a:lstStyle/>
          <a:p>
            <a:pPr>
              <a:buFont typeface="Wingdings" pitchFamily="2" charset="2"/>
              <a:buChar char="Ø"/>
            </a:pPr>
            <a:r>
              <a:rPr lang="en-US" sz="3200" b="1" smtClean="0"/>
              <a:t>Appendices</a:t>
            </a:r>
            <a:r>
              <a:rPr lang="ar-SA" sz="3200" b="1" smtClean="0"/>
              <a:t/>
            </a:r>
            <a:br>
              <a:rPr lang="ar-SA" sz="3200" b="1" smtClean="0"/>
            </a:br>
            <a:endParaRPr lang="en-US" sz="3200" b="1" smtClean="0"/>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59395" name="Rectangle 3"/>
          <p:cNvSpPr>
            <a:spLocks noGrp="1" noChangeArrowheads="1"/>
          </p:cNvSpPr>
          <p:nvPr>
            <p:ph sz="quarter" idx="1"/>
          </p:nvPr>
        </p:nvSpPr>
        <p:spPr>
          <a:xfrm>
            <a:off x="612775" y="1600200"/>
            <a:ext cx="8153400" cy="4495800"/>
          </a:xfrm>
        </p:spPr>
        <p:txBody>
          <a:bodyPr/>
          <a:lstStyle/>
          <a:p>
            <a:pPr>
              <a:lnSpc>
                <a:spcPct val="80000"/>
              </a:lnSpc>
            </a:pPr>
            <a:r>
              <a:rPr lang="en-US" sz="2400" dirty="0" smtClean="0">
                <a:latin typeface="Times New Roman" pitchFamily="18" charset="0"/>
                <a:cs typeface="Times New Roman" pitchFamily="18" charset="0"/>
              </a:rPr>
              <a:t>Appendices (supplementary material that is collected and appended at the end of a proposal)should be devoted to those aspects of your project that are of secondary interest to the reader. </a:t>
            </a:r>
            <a:endParaRPr lang="en-US" sz="2400" dirty="0" smtClean="0">
              <a:latin typeface="Times New Roman" pitchFamily="18" charset="0"/>
              <a:cs typeface="Times New Roman" pitchFamily="18" charset="0"/>
            </a:endParaRPr>
          </a:p>
          <a:p>
            <a:pPr>
              <a:lnSpc>
                <a:spcPct val="80000"/>
              </a:lnSpc>
            </a:pPr>
            <a:r>
              <a:rPr lang="en-US" sz="2400" dirty="0" smtClean="0">
                <a:latin typeface="Times New Roman" pitchFamily="18" charset="0"/>
                <a:cs typeface="Times New Roman" pitchFamily="18" charset="0"/>
              </a:rPr>
              <a:t>Begin </a:t>
            </a:r>
            <a:r>
              <a:rPr lang="en-US" sz="2400" dirty="0" smtClean="0">
                <a:latin typeface="Times New Roman" pitchFamily="18" charset="0"/>
                <a:cs typeface="Times New Roman" pitchFamily="18" charset="0"/>
              </a:rPr>
              <a:t>by assuming that the reader will only have a short time to read your proposal and it will only be the main body of your proposal (not the Appendices). </a:t>
            </a:r>
            <a:endParaRPr lang="en-US" sz="2400" dirty="0" smtClean="0">
              <a:latin typeface="Times New Roman" pitchFamily="18" charset="0"/>
              <a:cs typeface="Times New Roman" pitchFamily="18" charset="0"/>
            </a:endParaRPr>
          </a:p>
          <a:p>
            <a:pPr>
              <a:lnSpc>
                <a:spcPct val="80000"/>
              </a:lnSpc>
            </a:pPr>
            <a:r>
              <a:rPr lang="en-US" sz="2400" dirty="0" smtClean="0">
                <a:latin typeface="Times New Roman" pitchFamily="18" charset="0"/>
                <a:cs typeface="Times New Roman" pitchFamily="18" charset="0"/>
              </a:rPr>
              <a:t>Then</a:t>
            </a:r>
            <a:r>
              <a:rPr lang="en-US" sz="2400" dirty="0" smtClean="0">
                <a:latin typeface="Times New Roman" pitchFamily="18" charset="0"/>
                <a:cs typeface="Times New Roman" pitchFamily="18" charset="0"/>
              </a:rPr>
              <a:t>, assume that you have gotten the attention of the reader who would now like some additional information. This is the purpose of the Appendices</a:t>
            </a:r>
            <a:r>
              <a:rPr lang="ar-SA" sz="2400" dirty="0" smtClean="0">
                <a:latin typeface="Times New Roman" pitchFamily="18" charset="0"/>
                <a:cs typeface="Times New Roman" pitchFamily="18" charset="0"/>
              </a:rPr>
              <a:t>.</a:t>
            </a:r>
            <a:br>
              <a:rPr lang="ar-SA" sz="2400" dirty="0" smtClean="0">
                <a:latin typeface="Times New Roman" pitchFamily="18" charset="0"/>
                <a:cs typeface="Times New Roman" pitchFamily="18" charset="0"/>
              </a:rPr>
            </a:br>
            <a:r>
              <a:rPr lang="ar-SA" sz="2400" dirty="0" smtClean="0">
                <a:latin typeface="Times New Roman" pitchFamily="18" charset="0"/>
                <a:cs typeface="Times New Roman" pitchFamily="18" charset="0"/>
              </a:rPr>
              <a:t/>
            </a:r>
            <a:br>
              <a:rPr lang="ar-SA" sz="2400" dirty="0" smtClean="0">
                <a:latin typeface="Times New Roman" pitchFamily="18" charset="0"/>
                <a:cs typeface="Times New Roman" pitchFamily="18" charset="0"/>
              </a:rPr>
            </a:br>
            <a:endParaRPr lang="en-US" sz="2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304800" y="152400"/>
            <a:ext cx="7313613" cy="1143000"/>
          </a:xfrm>
        </p:spPr>
        <p:txBody>
          <a:bodyPr>
            <a:normAutofit fontScale="90000"/>
          </a:bodyPr>
          <a:lstStyle/>
          <a:p>
            <a:r>
              <a:rPr lang="en-US" sz="3200" dirty="0" smtClean="0"/>
              <a:t>Here are some possible sections to include in the Appendices</a:t>
            </a:r>
            <a:r>
              <a:rPr lang="ar-SA" sz="3200" dirty="0" smtClean="0"/>
              <a:t>:</a:t>
            </a:r>
            <a:br>
              <a:rPr lang="ar-SA" sz="3200" dirty="0" smtClean="0"/>
            </a:br>
            <a:endParaRPr lang="en-US" sz="3200" dirty="0" smtClean="0"/>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60419" name="Rectangle 3"/>
          <p:cNvSpPr>
            <a:spLocks noGrp="1" noChangeArrowheads="1"/>
          </p:cNvSpPr>
          <p:nvPr>
            <p:ph sz="quarter" idx="1"/>
          </p:nvPr>
        </p:nvSpPr>
        <p:spPr>
          <a:xfrm>
            <a:off x="612775" y="1600200"/>
            <a:ext cx="8153400" cy="4495800"/>
          </a:xfrm>
        </p:spPr>
        <p:txBody>
          <a:bodyPr>
            <a:normAutofit lnSpcReduction="10000"/>
          </a:bodyPr>
          <a:lstStyle/>
          <a:p>
            <a:pPr>
              <a:lnSpc>
                <a:spcPct val="80000"/>
              </a:lnSpc>
              <a:buFont typeface="Wingdings" pitchFamily="2" charset="2"/>
              <a:buNone/>
            </a:pPr>
            <a:endParaRPr lang="ar-SA" sz="1600" dirty="0" smtClean="0">
              <a:latin typeface="Times New Roman" pitchFamily="18" charset="0"/>
              <a:cs typeface="Times New Roman" pitchFamily="18" charset="0"/>
            </a:endParaRPr>
          </a:p>
          <a:p>
            <a:pPr>
              <a:lnSpc>
                <a:spcPct val="80000"/>
              </a:lnSpc>
            </a:pPr>
            <a:r>
              <a:rPr lang="en-US" sz="2800" b="1" dirty="0" smtClean="0">
                <a:latin typeface="Times New Roman" pitchFamily="18" charset="0"/>
                <a:cs typeface="Times New Roman" pitchFamily="18" charset="0"/>
              </a:rPr>
              <a:t>Dissemination Plan</a:t>
            </a:r>
            <a:r>
              <a:rPr lang="ar-SA" sz="2800" dirty="0" smtClean="0">
                <a:latin typeface="Times New Roman" pitchFamily="18" charset="0"/>
                <a:cs typeface="Times New Roman" pitchFamily="18" charset="0"/>
              </a:rPr>
              <a:t> - </a:t>
            </a:r>
            <a:r>
              <a:rPr lang="en-US" sz="2800" dirty="0" smtClean="0">
                <a:latin typeface="Times New Roman" pitchFamily="18" charset="0"/>
                <a:cs typeface="Times New Roman" pitchFamily="18" charset="0"/>
              </a:rPr>
              <a:t>An important aspect of your proposal will be the plan for disseminating information of/from the project to other audiences. Most funding agencies are interested in seeing how their financial support of your project will extend to other audiences. </a:t>
            </a:r>
          </a:p>
          <a:p>
            <a:pPr>
              <a:lnSpc>
                <a:spcPct val="80000"/>
              </a:lnSpc>
            </a:pPr>
            <a:r>
              <a:rPr lang="en-US" sz="2800" dirty="0" smtClean="0">
                <a:latin typeface="Times New Roman" pitchFamily="18" charset="0"/>
                <a:cs typeface="Times New Roman" pitchFamily="18" charset="0"/>
              </a:rPr>
              <a:t>This may include newsletters, workshops, radio broadcasts, presentations, printed handouts, slide shows, training programs, etc. </a:t>
            </a:r>
          </a:p>
          <a:p>
            <a:pPr>
              <a:lnSpc>
                <a:spcPct val="80000"/>
              </a:lnSpc>
            </a:pPr>
            <a:r>
              <a:rPr lang="en-US" sz="2800" dirty="0" smtClean="0">
                <a:latin typeface="Times New Roman" pitchFamily="18" charset="0"/>
                <a:cs typeface="Times New Roman" pitchFamily="18" charset="0"/>
              </a:rPr>
              <a:t>If you have an advisory group involved with your project they can be very helpful in disseminating project information to other audiences</a:t>
            </a:r>
            <a:r>
              <a:rPr lang="ar-SA" sz="2800" dirty="0" smtClean="0">
                <a:latin typeface="Times New Roman" pitchFamily="18" charset="0"/>
                <a:cs typeface="Times New Roman" pitchFamily="18" charset="0"/>
              </a:rPr>
              <a:t>.</a:t>
            </a:r>
            <a:r>
              <a:rPr lang="ar-SA" sz="1400" dirty="0" smtClean="0">
                <a:latin typeface="Times New Roman" pitchFamily="18" charset="0"/>
                <a:cs typeface="Times New Roman" pitchFamily="18" charset="0"/>
              </a:rPr>
              <a:t/>
            </a:r>
            <a:br>
              <a:rPr lang="ar-SA" sz="1400" dirty="0" smtClean="0">
                <a:latin typeface="Times New Roman" pitchFamily="18" charset="0"/>
                <a:cs typeface="Times New Roman" pitchFamily="18" charset="0"/>
              </a:rPr>
            </a:br>
            <a:r>
              <a:rPr lang="ar-SA" sz="1400" dirty="0" smtClean="0">
                <a:latin typeface="Times New Roman" pitchFamily="18" charset="0"/>
                <a:cs typeface="Times New Roman" pitchFamily="18" charset="0"/>
              </a:rPr>
              <a:t/>
            </a:r>
            <a:br>
              <a:rPr lang="ar-SA" sz="1400" dirty="0" smtClean="0">
                <a:latin typeface="Times New Roman" pitchFamily="18" charset="0"/>
                <a:cs typeface="Times New Roman" pitchFamily="18" charset="0"/>
              </a:rPr>
            </a:br>
            <a:endParaRPr lang="en-US" sz="14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a:xfrm>
            <a:off x="612775" y="228600"/>
            <a:ext cx="8153400" cy="990600"/>
          </a:xfrm>
        </p:spPr>
        <p:txBody>
          <a:bodyPr/>
          <a:lstStyle/>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61443" name="Content Placeholder 2"/>
          <p:cNvSpPr>
            <a:spLocks noGrp="1"/>
          </p:cNvSpPr>
          <p:nvPr>
            <p:ph sz="quarter" idx="1"/>
          </p:nvPr>
        </p:nvSpPr>
        <p:spPr>
          <a:xfrm>
            <a:off x="612775" y="1600200"/>
            <a:ext cx="8153400" cy="4495800"/>
          </a:xfrm>
        </p:spPr>
        <p:txBody>
          <a:bodyPr>
            <a:normAutofit lnSpcReduction="10000"/>
          </a:bodyPr>
          <a:lstStyle/>
          <a:p>
            <a:r>
              <a:rPr lang="en-US" dirty="0" smtClean="0"/>
              <a:t> Time Line - A clear indication of the time frame for the project and the times when each aspect of the project will be implemented. </a:t>
            </a:r>
            <a:endParaRPr lang="en-US" dirty="0" smtClean="0"/>
          </a:p>
          <a:p>
            <a:endParaRPr lang="en-US" dirty="0" smtClean="0"/>
          </a:p>
          <a:p>
            <a:r>
              <a:rPr lang="en-US" dirty="0" smtClean="0"/>
              <a:t>Try </a:t>
            </a:r>
            <a:r>
              <a:rPr lang="en-US" dirty="0" smtClean="0"/>
              <a:t>creating the time line as a graphic representation (not too many words). If done well, it will help demonstrate the feasibility of the project in a very visible way. </a:t>
            </a:r>
            <a:br>
              <a:rPr lang="en-US" dirty="0" smtClean="0"/>
            </a:br>
            <a:r>
              <a:rPr lang="en-US" dirty="0" smtClean="0"/>
              <a:t/>
            </a:r>
            <a:br>
              <a:rPr lang="en-US" dirty="0" smtClean="0"/>
            </a:br>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612775" y="228600"/>
            <a:ext cx="8153400" cy="990600"/>
          </a:xfrm>
        </p:spPr>
        <p:txBody>
          <a:bodyPr/>
          <a:lstStyle/>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62467" name="Content Placeholder 2"/>
          <p:cNvSpPr>
            <a:spLocks noGrp="1"/>
          </p:cNvSpPr>
          <p:nvPr>
            <p:ph sz="quarter" idx="1"/>
          </p:nvPr>
        </p:nvSpPr>
        <p:spPr>
          <a:xfrm>
            <a:off x="612775" y="1600200"/>
            <a:ext cx="8153400" cy="4495800"/>
          </a:xfrm>
        </p:spPr>
        <p:txBody>
          <a:bodyPr/>
          <a:lstStyle/>
          <a:p>
            <a:r>
              <a:rPr lang="en-US" dirty="0" smtClean="0"/>
              <a:t> Letters of Support - Funding agencies would like to know that others feel strongly enough about your project that they are willing to write a letter in support of the project. </a:t>
            </a:r>
            <a:endParaRPr lang="en-US" dirty="0" smtClean="0"/>
          </a:p>
          <a:p>
            <a:r>
              <a:rPr lang="en-US" dirty="0" smtClean="0"/>
              <a:t>Talk </a:t>
            </a:r>
            <a:r>
              <a:rPr lang="en-US" dirty="0" smtClean="0"/>
              <a:t>through with the potential letter writers the sort of focus that you think will be important for their letter. </a:t>
            </a:r>
          </a:p>
          <a:p>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612775" y="228600"/>
            <a:ext cx="8153400" cy="990600"/>
          </a:xfrm>
        </p:spPr>
        <p:txBody>
          <a:bodyPr/>
          <a:lstStyle/>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63491" name="Content Placeholder 2"/>
          <p:cNvSpPr>
            <a:spLocks noGrp="1"/>
          </p:cNvSpPr>
          <p:nvPr>
            <p:ph sz="quarter" idx="1"/>
          </p:nvPr>
        </p:nvSpPr>
        <p:spPr>
          <a:xfrm>
            <a:off x="612775" y="1600200"/>
            <a:ext cx="8153400" cy="4495800"/>
          </a:xfrm>
        </p:spPr>
        <p:txBody>
          <a:bodyPr/>
          <a:lstStyle/>
          <a:p>
            <a:r>
              <a:rPr lang="en-US" dirty="0" smtClean="0"/>
              <a:t>(Try and draw on the reputation of the letter writing group.) Do not get pushed into writing the letters for the agencies - they will all sound alike and will probably defeat your purpose of using them. </a:t>
            </a:r>
            <a:endParaRPr lang="en-US" dirty="0" smtClean="0"/>
          </a:p>
          <a:p>
            <a:r>
              <a:rPr lang="en-US" dirty="0" smtClean="0"/>
              <a:t>The </a:t>
            </a:r>
            <a:r>
              <a:rPr lang="en-US" dirty="0" smtClean="0"/>
              <a:t>letters must be substantive. If not, do not use them! Have the letters addressed directly to the funding agency. </a:t>
            </a:r>
          </a:p>
          <a:p>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612775" y="228600"/>
            <a:ext cx="8153400" cy="990600"/>
          </a:xfrm>
        </p:spPr>
        <p:txBody>
          <a:bodyPr/>
          <a:lstStyle/>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64515" name="Content Placeholder 2"/>
          <p:cNvSpPr>
            <a:spLocks noGrp="1"/>
          </p:cNvSpPr>
          <p:nvPr>
            <p:ph sz="quarter" idx="1"/>
          </p:nvPr>
        </p:nvSpPr>
        <p:spPr>
          <a:xfrm>
            <a:off x="612775" y="1600200"/>
            <a:ext cx="8153400" cy="4495800"/>
          </a:xfrm>
        </p:spPr>
        <p:txBody>
          <a:bodyPr/>
          <a:lstStyle/>
          <a:p>
            <a:r>
              <a:rPr lang="en-US" dirty="0" smtClean="0"/>
              <a:t>(Do not use a general "To Whom It May Concern" letter - it makes it appear that you are applying to many different potential funding agencies and are using the same letter for each. </a:t>
            </a:r>
            <a:endParaRPr lang="en-US" dirty="0" smtClean="0"/>
          </a:p>
          <a:p>
            <a:r>
              <a:rPr lang="en-US" dirty="0" smtClean="0"/>
              <a:t>This </a:t>
            </a:r>
            <a:r>
              <a:rPr lang="en-US" dirty="0" smtClean="0"/>
              <a:t>may really be the case, so make sure you personalize each letter to the specific potential funding agency).</a:t>
            </a:r>
          </a:p>
          <a:p>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12775" y="228600"/>
            <a:ext cx="8153400" cy="990600"/>
          </a:xfrm>
        </p:spPr>
        <p:txBody>
          <a:bodyPr>
            <a:normAutofit fontScale="90000"/>
          </a:bodyPr>
          <a:lstStyle/>
          <a:p>
            <a:r>
              <a:rPr lang="en-US" sz="3200" b="1" smtClean="0">
                <a:solidFill>
                  <a:srgbClr val="CC3300"/>
                </a:solidFill>
              </a:rPr>
              <a:t>Organization of Proposals</a:t>
            </a:r>
            <a:r>
              <a:rPr lang="ar-SA" sz="3200" b="1" smtClean="0">
                <a:solidFill>
                  <a:srgbClr val="CC3300"/>
                </a:solidFill>
              </a:rPr>
              <a:t/>
            </a:r>
            <a:br>
              <a:rPr lang="ar-SA" sz="3200" b="1" smtClean="0">
                <a:solidFill>
                  <a:srgbClr val="CC3300"/>
                </a:solidFill>
              </a:rPr>
            </a:br>
            <a:endParaRPr lang="en-US" sz="3200" b="1" smtClean="0">
              <a:solidFill>
                <a:srgbClr val="CC3300"/>
              </a:solidFill>
            </a:endParaRPr>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65539" name="Rectangle 3"/>
          <p:cNvSpPr>
            <a:spLocks noGrp="1" noChangeArrowheads="1"/>
          </p:cNvSpPr>
          <p:nvPr>
            <p:ph sz="quarter" idx="1"/>
          </p:nvPr>
        </p:nvSpPr>
        <p:spPr>
          <a:xfrm>
            <a:off x="612775" y="1600200"/>
            <a:ext cx="8153400" cy="4495800"/>
          </a:xfrm>
        </p:spPr>
        <p:txBody>
          <a:bodyPr/>
          <a:lstStyle/>
          <a:p>
            <a:pPr>
              <a:lnSpc>
                <a:spcPct val="80000"/>
              </a:lnSpc>
            </a:pPr>
            <a:r>
              <a:rPr lang="en-US" sz="2400" smtClean="0">
                <a:latin typeface="Times New Roman" pitchFamily="18" charset="0"/>
                <a:cs typeface="Times New Roman" pitchFamily="18" charset="0"/>
              </a:rPr>
              <a:t>As for the organization of the content of a proposal, remember that it is essentially a sales, or promotional kind of thing. Here are the basic steps it goes through</a:t>
            </a:r>
            <a:r>
              <a:rPr lang="ar-SA" sz="2400" smtClean="0">
                <a:latin typeface="Times New Roman" pitchFamily="18" charset="0"/>
                <a:cs typeface="Times New Roman" pitchFamily="18" charset="0"/>
              </a:rPr>
              <a:t>: </a:t>
            </a:r>
          </a:p>
          <a:p>
            <a:pPr>
              <a:lnSpc>
                <a:spcPct val="80000"/>
              </a:lnSpc>
            </a:pPr>
            <a:r>
              <a:rPr lang="en-US" sz="2400" smtClean="0">
                <a:latin typeface="Times New Roman" pitchFamily="18" charset="0"/>
                <a:cs typeface="Times New Roman" pitchFamily="18" charset="0"/>
              </a:rPr>
              <a:t>You introduce the proposal, telling the readers its purpose and contents</a:t>
            </a:r>
            <a:r>
              <a:rPr lang="ar-SA" sz="2400" smtClean="0">
                <a:latin typeface="Times New Roman" pitchFamily="18" charset="0"/>
                <a:cs typeface="Times New Roman" pitchFamily="18" charset="0"/>
              </a:rPr>
              <a:t>. </a:t>
            </a:r>
          </a:p>
          <a:p>
            <a:pPr>
              <a:lnSpc>
                <a:spcPct val="80000"/>
              </a:lnSpc>
            </a:pPr>
            <a:r>
              <a:rPr lang="en-US" sz="2400" smtClean="0">
                <a:latin typeface="Times New Roman" pitchFamily="18" charset="0"/>
                <a:cs typeface="Times New Roman" pitchFamily="18" charset="0"/>
              </a:rPr>
              <a:t>You present the background—the problem, opportunity, or situation that brings about the proposed project. Get the reader concerned about the problem, excited about the opportunity, or interested in the situation in some way</a:t>
            </a:r>
            <a:r>
              <a:rPr lang="ar-SA" sz="2400" smtClean="0">
                <a:latin typeface="Times New Roman" pitchFamily="18" charset="0"/>
                <a:cs typeface="Times New Roman" pitchFamily="18" charset="0"/>
              </a:rPr>
              <a:t>. </a:t>
            </a:r>
          </a:p>
          <a:p>
            <a:pPr>
              <a:lnSpc>
                <a:spcPct val="80000"/>
              </a:lnSpc>
            </a:pPr>
            <a:r>
              <a:rPr lang="en-US" sz="2400" smtClean="0">
                <a:latin typeface="Times New Roman" pitchFamily="18" charset="0"/>
                <a:cs typeface="Times New Roman" pitchFamily="18" charset="0"/>
              </a:rPr>
              <a:t>State what you propose to do about the problem, how you plan to help the readers take advantage of the opportunity, how you intend to help them with the situation</a:t>
            </a:r>
            <a:r>
              <a:rPr lang="ar-SA" sz="2400" smtClean="0">
                <a:latin typeface="Times New Roman" pitchFamily="18" charset="0"/>
                <a:cs typeface="Times New Roman" pitchFamily="18" charset="0"/>
              </a:rPr>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612775" y="228600"/>
            <a:ext cx="8153400" cy="990600"/>
          </a:xfrm>
        </p:spPr>
        <p:txBody>
          <a:bodyPr/>
          <a:lstStyle/>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66563" name="Content Placeholder 2"/>
          <p:cNvSpPr>
            <a:spLocks noGrp="1"/>
          </p:cNvSpPr>
          <p:nvPr>
            <p:ph sz="quarter" idx="1"/>
          </p:nvPr>
        </p:nvSpPr>
        <p:spPr>
          <a:xfrm>
            <a:off x="612775" y="1600200"/>
            <a:ext cx="8153400" cy="4495800"/>
          </a:xfrm>
        </p:spPr>
        <p:txBody>
          <a:bodyPr/>
          <a:lstStyle/>
          <a:p>
            <a:r>
              <a:rPr lang="en-US" smtClean="0"/>
              <a:t>Discuss the benefits of doing the proposed project, the advantages that come from approving it. </a:t>
            </a:r>
          </a:p>
          <a:p>
            <a:r>
              <a:rPr lang="en-US" smtClean="0"/>
              <a:t>Describe exactly what the completed project would consist of, what it would look like, how it would work—describe the results of the project. </a:t>
            </a:r>
          </a:p>
          <a:p>
            <a:r>
              <a:rPr lang="en-US" smtClean="0"/>
              <a:t>Discuss the method and theory or approach behind that method—enable readers to understand how you'll go about the proposed work. </a:t>
            </a:r>
          </a:p>
          <a:p>
            <a:endParaRPr 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a:xfrm>
            <a:off x="612775" y="228600"/>
            <a:ext cx="8153400" cy="990600"/>
          </a:xfrm>
        </p:spPr>
        <p:txBody>
          <a:bodyPr/>
          <a:lstStyle/>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67587" name="Content Placeholder 2"/>
          <p:cNvSpPr>
            <a:spLocks noGrp="1"/>
          </p:cNvSpPr>
          <p:nvPr>
            <p:ph sz="quarter" idx="1"/>
          </p:nvPr>
        </p:nvSpPr>
        <p:spPr>
          <a:xfrm>
            <a:off x="612775" y="1600200"/>
            <a:ext cx="8153400" cy="5105400"/>
          </a:xfrm>
        </p:spPr>
        <p:txBody>
          <a:bodyPr/>
          <a:lstStyle/>
          <a:p>
            <a:r>
              <a:rPr lang="en-US" smtClean="0"/>
              <a:t>Provide a schedule, including major milestones or checkpoints in the project. </a:t>
            </a:r>
          </a:p>
          <a:p>
            <a:r>
              <a:rPr lang="en-US" smtClean="0"/>
              <a:t>Briefly list your qualifications for the project; provide a mini-resume of the background you have that makes you right for the project. </a:t>
            </a:r>
          </a:p>
          <a:p>
            <a:endParaRPr lang="en-US"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612775" y="228600"/>
            <a:ext cx="8153400" cy="990600"/>
          </a:xfrm>
        </p:spPr>
        <p:txBody>
          <a:bodyPr/>
          <a:lstStyle/>
          <a:p>
            <a:endParaRPr lang="en-US" smtClean="0"/>
          </a:p>
        </p:txBody>
      </p:sp>
      <p:sp>
        <p:nvSpPr>
          <p:cNvPr id="4" name="Slide Number Placeholder 3"/>
          <p:cNvSpPr>
            <a:spLocks noGrp="1"/>
          </p:cNvSpPr>
          <p:nvPr>
            <p:ph type="sldNum" sz="quarter" idx="12"/>
          </p:nvPr>
        </p:nvSpPr>
        <p:spPr/>
        <p:txBody>
          <a:bodyPr>
            <a:normAutofit fontScale="85000" lnSpcReduction="20000"/>
          </a:bodyPr>
          <a:lstStyle/>
          <a:p>
            <a:pPr>
              <a:defRPr/>
            </a:pPr>
            <a:endParaRPr lang="en-US"/>
          </a:p>
        </p:txBody>
      </p:sp>
      <p:sp>
        <p:nvSpPr>
          <p:cNvPr id="68611" name="Content Placeholder 2"/>
          <p:cNvSpPr>
            <a:spLocks noGrp="1"/>
          </p:cNvSpPr>
          <p:nvPr>
            <p:ph sz="quarter" idx="1"/>
          </p:nvPr>
        </p:nvSpPr>
        <p:spPr>
          <a:xfrm>
            <a:off x="612775" y="1600200"/>
            <a:ext cx="8153400" cy="4495800"/>
          </a:xfrm>
        </p:spPr>
        <p:txBody>
          <a:bodyPr/>
          <a:lstStyle/>
          <a:p>
            <a:r>
              <a:rPr lang="en-US" smtClean="0"/>
              <a:t>Now (and only now), list the costs of the project, the resources you'll need to do the project. </a:t>
            </a:r>
          </a:p>
          <a:p>
            <a:r>
              <a:rPr lang="en-US" smtClean="0"/>
              <a:t>Conclude with a review of the benefits of doing the project (in case the shock from the costs section was too much), and urge the audience to get in touch or to accept the proposal. </a:t>
            </a:r>
          </a:p>
          <a:p>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612775" y="228600"/>
            <a:ext cx="8153400" cy="990600"/>
          </a:xfrm>
        </p:spPr>
        <p:txBody>
          <a:bodyPr>
            <a:normAutofit fontScale="90000"/>
          </a:bodyPr>
          <a:lstStyle/>
          <a:p>
            <a:r>
              <a:rPr lang="en-US" sz="3200" b="1" smtClean="0">
                <a:solidFill>
                  <a:srgbClr val="CC3300"/>
                </a:solidFill>
              </a:rPr>
              <a:t>Format of Proposals</a:t>
            </a:r>
            <a:r>
              <a:rPr lang="ar-SA" sz="3200" b="1" smtClean="0">
                <a:solidFill>
                  <a:srgbClr val="CC3300"/>
                </a:solidFill>
              </a:rPr>
              <a:t/>
            </a:r>
            <a:br>
              <a:rPr lang="ar-SA" sz="3200" b="1" smtClean="0">
                <a:solidFill>
                  <a:srgbClr val="CC3300"/>
                </a:solidFill>
              </a:rPr>
            </a:br>
            <a:endParaRPr lang="en-US" sz="3200" b="1" smtClean="0">
              <a:solidFill>
                <a:srgbClr val="CC3300"/>
              </a:solidFill>
            </a:endParaRPr>
          </a:p>
        </p:txBody>
      </p:sp>
      <p:sp>
        <p:nvSpPr>
          <p:cNvPr id="69635" name="Rectangle 3"/>
          <p:cNvSpPr>
            <a:spLocks noGrp="1" noChangeArrowheads="1"/>
          </p:cNvSpPr>
          <p:nvPr>
            <p:ph type="body" idx="1"/>
          </p:nvPr>
        </p:nvSpPr>
        <p:spPr>
          <a:xfrm>
            <a:off x="612775" y="1600200"/>
            <a:ext cx="8153400" cy="4495800"/>
          </a:xfrm>
        </p:spPr>
        <p:txBody>
          <a:bodyPr/>
          <a:lstStyle/>
          <a:p>
            <a:r>
              <a:rPr lang="en-US" dirty="0" smtClean="0">
                <a:latin typeface="Times New Roman" pitchFamily="18" charset="0"/>
                <a:cs typeface="Times New Roman" pitchFamily="18" charset="0"/>
              </a:rPr>
              <a:t>You have the following options for the format and packaging of your proposal.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It </a:t>
            </a:r>
            <a:r>
              <a:rPr lang="en-US" dirty="0" smtClean="0">
                <a:latin typeface="Times New Roman" pitchFamily="18" charset="0"/>
                <a:cs typeface="Times New Roman" pitchFamily="18" charset="0"/>
              </a:rPr>
              <a:t>does not matter which you use as long as you use the memorandum format for internal proposals and the business-letter format for external proposals</a:t>
            </a:r>
            <a:endParaRPr lang="ar-JO" dirty="0" smtClean="0">
              <a:latin typeface="Times New Roman" pitchFamily="18" charset="0"/>
              <a:cs typeface="Times New Roman" pitchFamily="18" charset="0"/>
            </a:endParaRPr>
          </a:p>
          <a:p>
            <a:pPr>
              <a:buFont typeface="Wingdings" pitchFamily="2" charset="2"/>
              <a:buNone/>
            </a:pPr>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p:cNvSpPr>
            <a:spLocks noGrp="1" noChangeArrowheads="1"/>
          </p:cNvSpPr>
          <p:nvPr>
            <p:ph type="body" idx="1"/>
          </p:nvPr>
        </p:nvSpPr>
        <p:spPr>
          <a:xfrm>
            <a:off x="457200" y="2057400"/>
            <a:ext cx="8153400" cy="3276600"/>
          </a:xfrm>
        </p:spPr>
        <p:txBody>
          <a:bodyPr>
            <a:normAutofit lnSpcReduction="10000"/>
          </a:bodyPr>
          <a:lstStyle/>
          <a:p>
            <a:pPr marL="552450" indent="-552450">
              <a:buFont typeface="Wingdings" pitchFamily="2" charset="2"/>
              <a:buAutoNum type="arabicPeriod"/>
            </a:pPr>
            <a:r>
              <a:rPr lang="en-US" i="1" smtClean="0">
                <a:solidFill>
                  <a:srgbClr val="0000FF"/>
                </a:solidFill>
                <a:latin typeface="Times New Roman" pitchFamily="18" charset="0"/>
                <a:cs typeface="Times New Roman" pitchFamily="18" charset="0"/>
              </a:rPr>
              <a:t>Cover letter with separate proposal</a:t>
            </a:r>
            <a:r>
              <a:rPr lang="en-US" i="1" smtClean="0">
                <a:latin typeface="Times New Roman" pitchFamily="18" charset="0"/>
                <a:cs typeface="Times New Roman" pitchFamily="18" charset="0"/>
              </a:rPr>
              <a:t>:</a:t>
            </a:r>
          </a:p>
          <a:p>
            <a:pPr marL="552450" indent="-552450">
              <a:buFont typeface="Wingdings" pitchFamily="2" charset="2"/>
              <a:buNone/>
            </a:pPr>
            <a:r>
              <a:rPr lang="en-US" smtClean="0">
                <a:latin typeface="Times New Roman" pitchFamily="18" charset="0"/>
                <a:cs typeface="Times New Roman" pitchFamily="18" charset="0"/>
              </a:rPr>
              <a:t>     </a:t>
            </a:r>
            <a:r>
              <a:rPr lang="ar-SA" smtClean="0">
                <a:latin typeface="Times New Roman" pitchFamily="18" charset="0"/>
                <a:cs typeface="Times New Roman" pitchFamily="18" charset="0"/>
              </a:rPr>
              <a:t> </a:t>
            </a:r>
            <a:r>
              <a:rPr lang="en-US" smtClean="0">
                <a:latin typeface="Times New Roman" pitchFamily="18" charset="0"/>
                <a:cs typeface="Times New Roman" pitchFamily="18" charset="0"/>
              </a:rPr>
              <a:t>In this format, you write a brief "cover" letter and attach the proposal proper after it. The cover letter briefly announces that a proposal follows and outlines the contents of it. In fact, the contents of the cover letter are pretty much the same as the introduction.</a:t>
            </a:r>
            <a:r>
              <a:rPr lang="ar-SA" smtClean="0">
                <a:latin typeface="Times New Roman" pitchFamily="18" charset="0"/>
                <a:cs typeface="Times New Roman" pitchFamily="18" charset="0"/>
              </a:rPr>
              <a:t> </a:t>
            </a:r>
            <a:endParaRPr lang="en-US" smtClean="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normAutofit/>
          </a:bodyPr>
          <a:lstStyle/>
          <a:p>
            <a:pPr>
              <a:defRPr/>
            </a:pP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12775" y="228600"/>
            <a:ext cx="8153400" cy="990600"/>
          </a:xfrm>
        </p:spPr>
        <p:txBody>
          <a:bodyPr/>
          <a:lstStyle/>
          <a:p>
            <a:endParaRPr lang="en-US" smtClean="0"/>
          </a:p>
        </p:txBody>
      </p:sp>
      <p:sp>
        <p:nvSpPr>
          <p:cNvPr id="71683" name="Rectangle 3"/>
          <p:cNvSpPr>
            <a:spLocks noGrp="1" noChangeArrowheads="1"/>
          </p:cNvSpPr>
          <p:nvPr>
            <p:ph type="body" idx="1"/>
          </p:nvPr>
        </p:nvSpPr>
        <p:spPr>
          <a:xfrm>
            <a:off x="612775" y="1600200"/>
            <a:ext cx="8153400" cy="4495800"/>
          </a:xfrm>
        </p:spPr>
        <p:txBody>
          <a:bodyPr/>
          <a:lstStyle/>
          <a:p>
            <a:endParaRPr lang="en-US" smtClean="0"/>
          </a:p>
        </p:txBody>
      </p:sp>
      <p:pic>
        <p:nvPicPr>
          <p:cNvPr id="71684" name="Picture 4" descr="untitled3"/>
          <p:cNvPicPr>
            <a:picLocks noChangeAspect="1" noChangeArrowheads="1"/>
          </p:cNvPicPr>
          <p:nvPr/>
        </p:nvPicPr>
        <p:blipFill>
          <a:blip r:embed="rId2" cstate="print"/>
          <a:srcRect/>
          <a:stretch>
            <a:fillRect/>
          </a:stretch>
        </p:blipFill>
        <p:spPr bwMode="auto">
          <a:xfrm>
            <a:off x="1143000" y="333375"/>
            <a:ext cx="7345362" cy="6524625"/>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normAutofit/>
          </a:bodyPr>
          <a:lstStyle/>
          <a:p>
            <a:pPr>
              <a:defRPr/>
            </a:pP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type="body" idx="1"/>
          </p:nvPr>
        </p:nvSpPr>
        <p:spPr>
          <a:xfrm>
            <a:off x="612775" y="1600200"/>
            <a:ext cx="8153400" cy="4495800"/>
          </a:xfrm>
        </p:spPr>
        <p:txBody>
          <a:bodyPr/>
          <a:lstStyle/>
          <a:p>
            <a:pPr>
              <a:lnSpc>
                <a:spcPct val="90000"/>
              </a:lnSpc>
              <a:buFont typeface="Wingdings" pitchFamily="2" charset="2"/>
              <a:buNone/>
            </a:pPr>
            <a:r>
              <a:rPr lang="en-US" sz="2500" i="1" smtClean="0">
                <a:solidFill>
                  <a:srgbClr val="0000FF"/>
                </a:solidFill>
                <a:latin typeface="Times New Roman" pitchFamily="18" charset="0"/>
                <a:cs typeface="Times New Roman" pitchFamily="18" charset="0"/>
              </a:rPr>
              <a:t>2. Cover memo with separate proposal</a:t>
            </a:r>
            <a:r>
              <a:rPr lang="ar-SA" sz="2500" i="1" smtClean="0">
                <a:latin typeface="Times New Roman" pitchFamily="18" charset="0"/>
                <a:cs typeface="Times New Roman" pitchFamily="18" charset="0"/>
              </a:rPr>
              <a:t>:</a:t>
            </a:r>
            <a:r>
              <a:rPr lang="ar-SA" sz="2500" smtClean="0">
                <a:latin typeface="Times New Roman" pitchFamily="18" charset="0"/>
                <a:cs typeface="Times New Roman" pitchFamily="18" charset="0"/>
              </a:rPr>
              <a:t> </a:t>
            </a:r>
            <a:r>
              <a:rPr lang="en-US" sz="2500" smtClean="0">
                <a:latin typeface="Times New Roman" pitchFamily="18" charset="0"/>
                <a:cs typeface="Times New Roman" pitchFamily="18" charset="0"/>
              </a:rPr>
              <a:t>In this format, you write a brief "cover" memo and attach the proposal proper after it. The cover memo briefly announces that a proposal follows and outlines the contents of it. </a:t>
            </a:r>
          </a:p>
        </p:txBody>
      </p:sp>
      <p:sp>
        <p:nvSpPr>
          <p:cNvPr id="72707" name="Title 1"/>
          <p:cNvSpPr>
            <a:spLocks noGrp="1"/>
          </p:cNvSpPr>
          <p:nvPr>
            <p:ph type="title"/>
          </p:nvPr>
        </p:nvSpPr>
        <p:spPr>
          <a:xfrm>
            <a:off x="612775" y="228600"/>
            <a:ext cx="8153400" cy="990600"/>
          </a:xfrm>
        </p:spPr>
        <p:txBody>
          <a:bodyPr/>
          <a:lstStyle/>
          <a:p>
            <a:endParaRPr lang="en-US"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612775" y="228600"/>
            <a:ext cx="8153400" cy="990600"/>
          </a:xfrm>
        </p:spPr>
        <p:txBody>
          <a:bodyPr/>
          <a:lstStyle/>
          <a:p>
            <a:endParaRPr lang="en-US" smtClean="0"/>
          </a:p>
        </p:txBody>
      </p:sp>
      <p:sp>
        <p:nvSpPr>
          <p:cNvPr id="73731" name="Content Placeholder 2"/>
          <p:cNvSpPr>
            <a:spLocks noGrp="1"/>
          </p:cNvSpPr>
          <p:nvPr>
            <p:ph sz="quarter" idx="1"/>
          </p:nvPr>
        </p:nvSpPr>
        <p:spPr>
          <a:xfrm>
            <a:off x="612775" y="1600200"/>
            <a:ext cx="8153400" cy="4495800"/>
          </a:xfrm>
        </p:spPr>
        <p:txBody>
          <a:bodyPr/>
          <a:lstStyle/>
          <a:p>
            <a:r>
              <a:rPr lang="en-US" smtClean="0"/>
              <a:t>In fact, the contents of the cover memo are pretty much the same as the introduction. The proposal proper that repeats much of what's in the cover memo. This is because the memo may get detached from the proposal or the reader may not even bother to look at the memo and just dive right into the proposal itself. </a:t>
            </a:r>
          </a:p>
          <a:p>
            <a:endParaRPr lang="en-US"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3"/>
          <p:cNvSpPr>
            <a:spLocks noGrp="1" noChangeArrowheads="1"/>
          </p:cNvSpPr>
          <p:nvPr>
            <p:ph type="body" idx="1"/>
          </p:nvPr>
        </p:nvSpPr>
        <p:spPr>
          <a:xfrm>
            <a:off x="612775" y="1600200"/>
            <a:ext cx="8153400" cy="4495800"/>
          </a:xfrm>
        </p:spPr>
        <p:txBody>
          <a:bodyPr/>
          <a:lstStyle/>
          <a:p>
            <a:pPr>
              <a:lnSpc>
                <a:spcPct val="90000"/>
              </a:lnSpc>
              <a:buFont typeface="Wingdings" pitchFamily="2" charset="2"/>
              <a:buNone/>
            </a:pPr>
            <a:r>
              <a:rPr lang="en-US" sz="2700" i="1" dirty="0" smtClean="0">
                <a:solidFill>
                  <a:srgbClr val="0000FF"/>
                </a:solidFill>
                <a:latin typeface="Times New Roman" pitchFamily="18" charset="0"/>
                <a:cs typeface="Times New Roman" pitchFamily="18" charset="0"/>
              </a:rPr>
              <a:t>3. Business-letter proposal</a:t>
            </a:r>
            <a:r>
              <a:rPr lang="ar-SA" sz="2700" dirty="0" smtClean="0">
                <a:latin typeface="Times New Roman" pitchFamily="18" charset="0"/>
                <a:cs typeface="Times New Roman" pitchFamily="18" charset="0"/>
              </a:rPr>
              <a:t>: </a:t>
            </a:r>
            <a:r>
              <a:rPr lang="en-US" sz="2700" dirty="0" smtClean="0">
                <a:latin typeface="Times New Roman" pitchFamily="18" charset="0"/>
                <a:cs typeface="Times New Roman" pitchFamily="18" charset="0"/>
              </a:rPr>
              <a:t> In this format, you put the entire proposal within a standard business letter. You include headings and other special formatting elements as if it were a report</a:t>
            </a:r>
            <a:r>
              <a:rPr lang="ar-SA" sz="2700" dirty="0" smtClean="0">
                <a:latin typeface="Times New Roman" pitchFamily="18" charset="0"/>
                <a:cs typeface="Times New Roman" pitchFamily="18" charset="0"/>
              </a:rPr>
              <a:t>. </a:t>
            </a:r>
            <a:endParaRPr lang="en-US" sz="2700" dirty="0" smtClean="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normAutofit/>
          </a:bodyPr>
          <a:lstStyle/>
          <a:p>
            <a:pPr>
              <a:defRPr/>
            </a:pP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612775" y="228600"/>
            <a:ext cx="8153400" cy="990600"/>
          </a:xfrm>
        </p:spPr>
        <p:txBody>
          <a:bodyPr/>
          <a:lstStyle/>
          <a:p>
            <a:endParaRPr lang="en-US" smtClean="0"/>
          </a:p>
        </p:txBody>
      </p:sp>
      <p:sp>
        <p:nvSpPr>
          <p:cNvPr id="75779" name="Content Placeholder 2"/>
          <p:cNvSpPr>
            <a:spLocks noGrp="1"/>
          </p:cNvSpPr>
          <p:nvPr>
            <p:ph sz="quarter" idx="1"/>
          </p:nvPr>
        </p:nvSpPr>
        <p:spPr>
          <a:xfrm>
            <a:off x="612775" y="1600200"/>
            <a:ext cx="8153400" cy="4495800"/>
          </a:xfrm>
        </p:spPr>
        <p:txBody>
          <a:bodyPr/>
          <a:lstStyle/>
          <a:p>
            <a:r>
              <a:rPr lang="en-US" dirty="0" smtClean="0"/>
              <a:t>4. Memo proposal: In this format, you put the entire proposal within a standard office memorandum. </a:t>
            </a:r>
            <a:endParaRPr lang="en-US" dirty="0" smtClean="0"/>
          </a:p>
          <a:p>
            <a:r>
              <a:rPr lang="en-US" dirty="0" smtClean="0"/>
              <a:t>You </a:t>
            </a:r>
            <a:r>
              <a:rPr lang="en-US" dirty="0" smtClean="0"/>
              <a:t>include headings and other special formatting elements as if it were a report. This format is illustrated in the right portion of the illustration below) </a:t>
            </a:r>
          </a:p>
          <a:p>
            <a:endParaRPr lang="en-US" dirty="0"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612775" y="228600"/>
            <a:ext cx="8153400" cy="990600"/>
          </a:xfrm>
        </p:spPr>
        <p:txBody>
          <a:bodyPr/>
          <a:lstStyle/>
          <a:p>
            <a:endParaRPr lang="en-US" smtClean="0"/>
          </a:p>
        </p:txBody>
      </p:sp>
      <p:sp>
        <p:nvSpPr>
          <p:cNvPr id="76803" name="Rectangle 3"/>
          <p:cNvSpPr>
            <a:spLocks noGrp="1" noChangeArrowheads="1"/>
          </p:cNvSpPr>
          <p:nvPr>
            <p:ph type="body" idx="1"/>
          </p:nvPr>
        </p:nvSpPr>
        <p:spPr>
          <a:xfrm>
            <a:off x="0" y="0"/>
            <a:ext cx="9144000" cy="6858000"/>
          </a:xfrm>
        </p:spPr>
        <p:txBody>
          <a:bodyPr/>
          <a:lstStyle/>
          <a:p>
            <a:endParaRPr lang="en-US" smtClean="0"/>
          </a:p>
        </p:txBody>
      </p:sp>
      <p:pic>
        <p:nvPicPr>
          <p:cNvPr id="76804" name="Picture 4" descr="untitled"/>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normAutofit/>
          </a:bodyPr>
          <a:lstStyle/>
          <a:p>
            <a:pPr>
              <a:defRPr/>
            </a:pP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612775" y="228600"/>
            <a:ext cx="8153400" cy="990600"/>
          </a:xfrm>
        </p:spPr>
        <p:txBody>
          <a:bodyPr>
            <a:normAutofit fontScale="90000"/>
          </a:bodyPr>
          <a:lstStyle/>
          <a:p>
            <a:r>
              <a:rPr lang="en-US" sz="3200" b="1" smtClean="0"/>
              <a:t>Check List for your Proposal</a:t>
            </a:r>
            <a:br>
              <a:rPr lang="en-US" sz="3200" b="1" smtClean="0"/>
            </a:br>
            <a:endParaRPr lang="en-US" sz="3200" b="1" smtClean="0"/>
          </a:p>
        </p:txBody>
      </p:sp>
      <p:sp>
        <p:nvSpPr>
          <p:cNvPr id="77827" name="Rectangle 3"/>
          <p:cNvSpPr>
            <a:spLocks noGrp="1" noChangeArrowheads="1"/>
          </p:cNvSpPr>
          <p:nvPr>
            <p:ph type="body" idx="1"/>
          </p:nvPr>
        </p:nvSpPr>
        <p:spPr>
          <a:xfrm>
            <a:off x="612775" y="1600200"/>
            <a:ext cx="8153400" cy="4495800"/>
          </a:xfrm>
        </p:spPr>
        <p:txBody>
          <a:bodyPr/>
          <a:lstStyle/>
          <a:p>
            <a:pPr>
              <a:lnSpc>
                <a:spcPct val="80000"/>
              </a:lnSpc>
              <a:buFont typeface="Wingdings" pitchFamily="2" charset="2"/>
              <a:buNone/>
            </a:pPr>
            <a:r>
              <a:rPr lang="en-US" sz="2800" dirty="0" smtClean="0"/>
              <a:t>    </a:t>
            </a:r>
            <a:r>
              <a:rPr lang="en-US" sz="2800" dirty="0" smtClean="0"/>
              <a:t>As </a:t>
            </a:r>
            <a:r>
              <a:rPr lang="en-US" sz="2800" dirty="0" smtClean="0"/>
              <a:t>you reread and revise your proposal, watch out for problems such as the following: </a:t>
            </a:r>
          </a:p>
          <a:p>
            <a:pPr>
              <a:lnSpc>
                <a:spcPct val="80000"/>
              </a:lnSpc>
            </a:pPr>
            <a:r>
              <a:rPr lang="en-US" sz="2800" dirty="0" smtClean="0"/>
              <a:t>Make sure you use the right format. Remember, the memo format is for internal proposals; the business-letter format is for proposals written from one external organization to another. (Whether you use a cover memo or cover letter is your choice.) </a:t>
            </a:r>
          </a:p>
          <a:p>
            <a:pPr>
              <a:lnSpc>
                <a:spcPct val="80000"/>
              </a:lnSpc>
            </a:pPr>
            <a:r>
              <a:rPr lang="en-US" sz="2800" dirty="0" smtClean="0"/>
              <a:t>Write a good introduction</a:t>
            </a:r>
            <a:r>
              <a:rPr lang="en-US" sz="2800" dirty="0" smtClean="0">
                <a:latin typeface="Arial" pitchFamily="34" charset="0"/>
              </a:rPr>
              <a:t>—</a:t>
            </a:r>
            <a:r>
              <a:rPr lang="en-US" sz="2800" dirty="0" smtClean="0"/>
              <a:t>in it, state that this is a proposal, and provide an overview of the contents of the proposal. </a:t>
            </a:r>
          </a:p>
          <a:p>
            <a:pPr>
              <a:lnSpc>
                <a:spcPct val="80000"/>
              </a:lnSpc>
            </a:pPr>
            <a:r>
              <a:rPr lang="en-US" sz="2800" dirty="0" smtClean="0"/>
              <a:t>Make sure to identify exactly what you are proposing to do. </a:t>
            </a:r>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a:xfrm>
            <a:off x="612775" y="228600"/>
            <a:ext cx="8153400" cy="990600"/>
          </a:xfrm>
        </p:spPr>
        <p:txBody>
          <a:bodyPr/>
          <a:lstStyle/>
          <a:p>
            <a:endParaRPr lang="en-US" smtClean="0"/>
          </a:p>
        </p:txBody>
      </p:sp>
      <p:sp>
        <p:nvSpPr>
          <p:cNvPr id="78851" name="Content Placeholder 2"/>
          <p:cNvSpPr>
            <a:spLocks noGrp="1"/>
          </p:cNvSpPr>
          <p:nvPr>
            <p:ph sz="quarter" idx="1"/>
          </p:nvPr>
        </p:nvSpPr>
        <p:spPr>
          <a:xfrm>
            <a:off x="612775" y="1600200"/>
            <a:ext cx="8153400" cy="4495800"/>
          </a:xfrm>
        </p:spPr>
        <p:txBody>
          <a:bodyPr>
            <a:normAutofit fontScale="92500"/>
          </a:bodyPr>
          <a:lstStyle/>
          <a:p>
            <a:r>
              <a:rPr lang="en-US" smtClean="0"/>
              <a:t>Make sure that a report—a written document—is somehow involved in the project you are proposing to do. Remember that in this course we are trying to do two things: write a proposal and plan a term-report project. </a:t>
            </a:r>
          </a:p>
          <a:p>
            <a:r>
              <a:rPr lang="en-US" smtClean="0"/>
              <a:t>Make sure the sections are in a logical, natural order. For example, don't hit the audience with schedules and costs before you've gotten them interested in the project. </a:t>
            </a:r>
          </a:p>
          <a:p>
            <a:endParaRPr lang="en-US" smtClean="0"/>
          </a:p>
          <a:p>
            <a:endParaRPr lang="en-US"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a:xfrm>
            <a:off x="612775" y="228600"/>
            <a:ext cx="8153400" cy="990600"/>
          </a:xfrm>
        </p:spPr>
        <p:txBody>
          <a:bodyPr/>
          <a:lstStyle/>
          <a:p>
            <a:endParaRPr lang="en-US" smtClean="0"/>
          </a:p>
        </p:txBody>
      </p:sp>
      <p:sp>
        <p:nvSpPr>
          <p:cNvPr id="79875" name="Content Placeholder 2"/>
          <p:cNvSpPr>
            <a:spLocks noGrp="1"/>
          </p:cNvSpPr>
          <p:nvPr>
            <p:ph sz="quarter" idx="1"/>
          </p:nvPr>
        </p:nvSpPr>
        <p:spPr>
          <a:xfrm>
            <a:off x="612775" y="1600200"/>
            <a:ext cx="8153400" cy="4495800"/>
          </a:xfrm>
        </p:spPr>
        <p:txBody>
          <a:bodyPr>
            <a:normAutofit fontScale="92500" lnSpcReduction="20000"/>
          </a:bodyPr>
          <a:lstStyle/>
          <a:p>
            <a:r>
              <a:rPr lang="en-US" dirty="0" smtClean="0"/>
              <a:t>Break out the costs section into specifics; include hourly rates and other such details. Don't just hit them with a whopping big final cost. </a:t>
            </a:r>
          </a:p>
          <a:p>
            <a:r>
              <a:rPr lang="en-US" dirty="0" smtClean="0"/>
              <a:t>For internal projects, don't omit the section on costs and qualifications: there will be costs, just not direct ones. </a:t>
            </a:r>
            <a:endParaRPr lang="en-US" dirty="0" smtClean="0"/>
          </a:p>
          <a:p>
            <a:r>
              <a:rPr lang="en-US" dirty="0" smtClean="0"/>
              <a:t>For </a:t>
            </a:r>
            <a:r>
              <a:rPr lang="en-US" dirty="0" smtClean="0"/>
              <a:t>example, how much time will you need, will there be printing, binding costs? Include your qualifications—imagine your proposal will go to somebody in the organization who doesn't know you. </a:t>
            </a:r>
          </a:p>
          <a:p>
            <a:endParaRPr lang="en-US" dirty="0"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Research Proposal Writing Workshop</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B3EDA80E-655C-4B13-B42A-6D9C4A7C3539}"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12775" y="228600"/>
            <a:ext cx="8153400" cy="990600"/>
          </a:xfrm>
        </p:spPr>
        <p:txBody>
          <a:bodyPr/>
          <a:lstStyle/>
          <a:p>
            <a:r>
              <a:rPr lang="en-US" smtClean="0"/>
              <a:t>Contents</a:t>
            </a:r>
          </a:p>
        </p:txBody>
      </p:sp>
      <p:sp>
        <p:nvSpPr>
          <p:cNvPr id="403459" name="Rectangle 3"/>
          <p:cNvSpPr>
            <a:spLocks noGrp="1" noChangeArrowheads="1"/>
          </p:cNvSpPr>
          <p:nvPr>
            <p:ph type="body" idx="1"/>
          </p:nvPr>
        </p:nvSpPr>
        <p:spPr>
          <a:xfrm>
            <a:off x="533400" y="1371600"/>
            <a:ext cx="8382000" cy="5181600"/>
          </a:xfrm>
        </p:spPr>
        <p:txBody>
          <a:bodyPr/>
          <a:lstStyle/>
          <a:p>
            <a:pPr>
              <a:lnSpc>
                <a:spcPct val="110000"/>
              </a:lnSpc>
              <a:spcBef>
                <a:spcPct val="0"/>
              </a:spcBef>
              <a:defRPr/>
            </a:pPr>
            <a:r>
              <a:rPr lang="en-US" sz="2400">
                <a:effectLst>
                  <a:outerShdw blurRad="38100" dist="38100" dir="2700000" algn="tl">
                    <a:srgbClr val="C0C0C0"/>
                  </a:outerShdw>
                </a:effectLst>
              </a:rPr>
              <a:t>The Larger Context</a:t>
            </a:r>
          </a:p>
          <a:p>
            <a:pPr>
              <a:lnSpc>
                <a:spcPct val="110000"/>
              </a:lnSpc>
              <a:defRPr/>
            </a:pPr>
            <a:r>
              <a:rPr lang="en-US" sz="2400">
                <a:effectLst>
                  <a:outerShdw blurRad="38100" dist="38100" dir="2700000" algn="tl">
                    <a:srgbClr val="C0C0C0"/>
                  </a:outerShdw>
                </a:effectLst>
              </a:rPr>
              <a:t>Getting a Topic</a:t>
            </a:r>
          </a:p>
          <a:p>
            <a:pPr>
              <a:lnSpc>
                <a:spcPct val="110000"/>
              </a:lnSpc>
              <a:defRPr/>
            </a:pPr>
            <a:r>
              <a:rPr lang="en-US" sz="2400">
                <a:effectLst>
                  <a:outerShdw blurRad="38100" dist="38100" dir="2700000" algn="tl">
                    <a:srgbClr val="C0C0C0"/>
                  </a:outerShdw>
                </a:effectLst>
              </a:rPr>
              <a:t>Finding a Home</a:t>
            </a:r>
          </a:p>
          <a:p>
            <a:pPr>
              <a:lnSpc>
                <a:spcPct val="110000"/>
              </a:lnSpc>
              <a:defRPr/>
            </a:pPr>
            <a:r>
              <a:rPr lang="en-US" sz="2400">
                <a:effectLst>
                  <a:outerShdw blurRad="38100" dist="38100" dir="2700000" algn="tl">
                    <a:srgbClr val="C0C0C0"/>
                  </a:outerShdw>
                </a:effectLst>
              </a:rPr>
              <a:t>Writing the Summary</a:t>
            </a:r>
          </a:p>
          <a:p>
            <a:pPr>
              <a:lnSpc>
                <a:spcPct val="110000"/>
              </a:lnSpc>
              <a:defRPr/>
            </a:pPr>
            <a:r>
              <a:rPr lang="en-US" sz="2400">
                <a:effectLst>
                  <a:outerShdw blurRad="38100" dist="38100" dir="2700000" algn="tl">
                    <a:srgbClr val="C0C0C0"/>
                  </a:outerShdw>
                </a:effectLst>
              </a:rPr>
              <a:t>Intellectual Merit and Broader Impact Statements</a:t>
            </a:r>
          </a:p>
          <a:p>
            <a:pPr>
              <a:lnSpc>
                <a:spcPct val="110000"/>
              </a:lnSpc>
              <a:defRPr/>
            </a:pPr>
            <a:r>
              <a:rPr lang="en-US" sz="2400">
                <a:effectLst>
                  <a:outerShdw blurRad="38100" dist="38100" dir="2700000" algn="tl">
                    <a:srgbClr val="C0C0C0"/>
                  </a:outerShdw>
                </a:effectLst>
              </a:rPr>
              <a:t>Ethics</a:t>
            </a:r>
          </a:p>
          <a:p>
            <a:pPr>
              <a:lnSpc>
                <a:spcPct val="110000"/>
              </a:lnSpc>
              <a:defRPr/>
            </a:pPr>
            <a:r>
              <a:rPr lang="en-US" sz="2400">
                <a:effectLst>
                  <a:outerShdw blurRad="38100" dist="38100" dir="2700000" algn="tl">
                    <a:srgbClr val="C0C0C0"/>
                  </a:outerShdw>
                </a:effectLst>
              </a:rPr>
              <a:t>Supplements</a:t>
            </a:r>
          </a:p>
          <a:p>
            <a:pPr>
              <a:lnSpc>
                <a:spcPct val="110000"/>
              </a:lnSpc>
              <a:defRPr/>
            </a:pPr>
            <a:r>
              <a:rPr lang="en-US" sz="2400">
                <a:effectLst>
                  <a:outerShdw blurRad="38100" dist="38100" dir="2700000" algn="tl">
                    <a:srgbClr val="C0C0C0"/>
                  </a:outerShdw>
                </a:effectLst>
              </a:rPr>
              <a:t>Progress/Final reports</a:t>
            </a:r>
          </a:p>
          <a:p>
            <a:pPr>
              <a:lnSpc>
                <a:spcPct val="110000"/>
              </a:lnSpc>
              <a:defRPr/>
            </a:pPr>
            <a:r>
              <a:rPr lang="en-US" sz="2400">
                <a:effectLst>
                  <a:outerShdw blurRad="38100" dist="38100" dir="2700000" algn="tl">
                    <a:srgbClr val="C0C0C0"/>
                  </a:outerShdw>
                </a:effectLst>
              </a:rPr>
              <a:t>Highlights (Nuggets)</a:t>
            </a:r>
          </a:p>
          <a:p>
            <a:pPr>
              <a:lnSpc>
                <a:spcPct val="110000"/>
              </a:lnSpc>
              <a:defRPr/>
            </a:pPr>
            <a:r>
              <a:rPr lang="en-US" sz="2400">
                <a:effectLst>
                  <a:outerShdw blurRad="38100" dist="38100" dir="2700000" algn="tl">
                    <a:srgbClr val="C0C0C0"/>
                  </a:outerShdw>
                </a:effectLst>
              </a:rPr>
              <a:t>Getting Involved</a:t>
            </a:r>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ChangeArrowheads="1"/>
          </p:cNvSpPr>
          <p:nvPr/>
        </p:nvSpPr>
        <p:spPr bwMode="auto">
          <a:xfrm>
            <a:off x="8043863" y="6586538"/>
            <a:ext cx="981075" cy="200025"/>
          </a:xfrm>
          <a:prstGeom prst="rect">
            <a:avLst/>
          </a:prstGeom>
          <a:solidFill>
            <a:schemeClr val="bg1"/>
          </a:solidFill>
          <a:ln w="9525">
            <a:noFill/>
            <a:miter lim="800000"/>
            <a:headEnd/>
            <a:tailEnd/>
          </a:ln>
          <a:effectLst/>
        </p:spPr>
        <p:txBody>
          <a:bodyPr wrap="none" anchor="ctr"/>
          <a:lstStyle/>
          <a:p>
            <a:endParaRPr lang="en-US"/>
          </a:p>
        </p:txBody>
      </p:sp>
      <p:sp>
        <p:nvSpPr>
          <p:cNvPr id="239620" name="Rectangle 4"/>
          <p:cNvSpPr>
            <a:spLocks noGrp="1" noChangeArrowheads="1"/>
          </p:cNvSpPr>
          <p:nvPr>
            <p:ph type="ctrTitle"/>
          </p:nvPr>
        </p:nvSpPr>
        <p:spPr>
          <a:xfrm>
            <a:off x="228600" y="990600"/>
            <a:ext cx="8686800" cy="1371600"/>
          </a:xfrm>
        </p:spPr>
        <p:txBody>
          <a:bodyPr/>
          <a:lstStyle/>
          <a:p>
            <a:pPr>
              <a:defRPr/>
            </a:pPr>
            <a:r>
              <a:rPr lang="en-US" sz="4000"/>
              <a:t>The Larger Context</a:t>
            </a:r>
          </a:p>
        </p:txBody>
      </p:sp>
      <p:pic>
        <p:nvPicPr>
          <p:cNvPr id="82948" name="Picture 9" descr="BD06663_"/>
          <p:cNvPicPr>
            <a:picLocks noChangeAspect="1" noChangeArrowheads="1"/>
          </p:cNvPicPr>
          <p:nvPr/>
        </p:nvPicPr>
        <p:blipFill>
          <a:blip r:embed="rId3" cstate="print"/>
          <a:srcRect/>
          <a:stretch>
            <a:fillRect/>
          </a:stretch>
        </p:blipFill>
        <p:spPr bwMode="auto">
          <a:xfrm>
            <a:off x="4452938" y="1828800"/>
            <a:ext cx="4572000" cy="3967163"/>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pPr>
              <a:defRPr/>
            </a:pPr>
            <a:fld id="{7CB8342D-28DF-419B-B928-E4221B1A452B}" type="slidenum">
              <a:rPr lang="en-IN" smtClean="0"/>
              <a:pPr>
                <a:defRPr/>
              </a:pPr>
              <a:t>39</a:t>
            </a:fld>
            <a:endParaRPr lang="en-IN"/>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970" name="Rectangle 1030"/>
          <p:cNvSpPr>
            <a:spLocks noGrp="1" noChangeArrowheads="1"/>
          </p:cNvSpPr>
          <p:nvPr>
            <p:ph type="title"/>
          </p:nvPr>
        </p:nvSpPr>
        <p:spPr>
          <a:xfrm>
            <a:off x="612775" y="228600"/>
            <a:ext cx="8153400" cy="990600"/>
          </a:xfrm>
        </p:spPr>
        <p:txBody>
          <a:bodyPr/>
          <a:lstStyle/>
          <a:p>
            <a:r>
              <a:rPr lang="en-US" smtClean="0"/>
              <a:t>Business Proposals</a:t>
            </a:r>
          </a:p>
        </p:txBody>
      </p:sp>
      <p:sp>
        <p:nvSpPr>
          <p:cNvPr id="293895" name="Rectangle 1031"/>
          <p:cNvSpPr>
            <a:spLocks noGrp="1" noChangeArrowheads="1"/>
          </p:cNvSpPr>
          <p:nvPr>
            <p:ph type="body" idx="1"/>
          </p:nvPr>
        </p:nvSpPr>
        <p:spPr>
          <a:xfrm>
            <a:off x="612775" y="1600200"/>
            <a:ext cx="8153400" cy="4495800"/>
          </a:xfrm>
        </p:spPr>
        <p:txBody>
          <a:bodyPr>
            <a:normAutofit fontScale="92500" lnSpcReduction="10000"/>
          </a:bodyPr>
          <a:lstStyle/>
          <a:p>
            <a:pPr>
              <a:lnSpc>
                <a:spcPct val="77000"/>
              </a:lnSpc>
            </a:pPr>
            <a:r>
              <a:rPr lang="en-US" altLang="en-US" smtClean="0"/>
              <a:t>We look for proposals that</a:t>
            </a:r>
          </a:p>
          <a:p>
            <a:pPr lvl="1">
              <a:lnSpc>
                <a:spcPct val="77000"/>
              </a:lnSpc>
            </a:pPr>
            <a:r>
              <a:rPr lang="en-US" altLang="en-US" smtClean="0"/>
              <a:t>Are innovative and push the frontiers of knowledge</a:t>
            </a:r>
          </a:p>
          <a:p>
            <a:pPr lvl="1">
              <a:lnSpc>
                <a:spcPct val="77000"/>
              </a:lnSpc>
            </a:pPr>
            <a:r>
              <a:rPr lang="en-US" altLang="en-US" smtClean="0"/>
              <a:t>Contribute to national needs and priorities</a:t>
            </a:r>
          </a:p>
          <a:p>
            <a:pPr lvl="1">
              <a:lnSpc>
                <a:spcPct val="77000"/>
              </a:lnSpc>
            </a:pPr>
            <a:r>
              <a:rPr lang="en-US" altLang="en-US" smtClean="0"/>
              <a:t>Go beyond marginalia</a:t>
            </a:r>
          </a:p>
          <a:p>
            <a:pPr lvl="1">
              <a:lnSpc>
                <a:spcPct val="77000"/>
              </a:lnSpc>
            </a:pPr>
            <a:r>
              <a:rPr lang="en-US" altLang="en-US" smtClean="0"/>
              <a:t>Integrate well with educational goals</a:t>
            </a:r>
          </a:p>
          <a:p>
            <a:pPr lvl="1">
              <a:lnSpc>
                <a:spcPct val="77000"/>
              </a:lnSpc>
            </a:pPr>
            <a:r>
              <a:rPr lang="en-US" altLang="en-US" smtClean="0"/>
              <a:t>Involve research</a:t>
            </a:r>
          </a:p>
          <a:p>
            <a:pPr>
              <a:lnSpc>
                <a:spcPct val="77000"/>
              </a:lnSpc>
            </a:pPr>
            <a:r>
              <a:rPr lang="en-US" altLang="en-US" smtClean="0"/>
              <a:t>We do not support (except as incidental to the research goals of the research)</a:t>
            </a:r>
          </a:p>
          <a:p>
            <a:pPr lvl="1">
              <a:lnSpc>
                <a:spcPct val="77000"/>
              </a:lnSpc>
            </a:pPr>
            <a:r>
              <a:rPr lang="en-US" altLang="en-US" smtClean="0"/>
              <a:t>Developmental efforts</a:t>
            </a:r>
          </a:p>
          <a:p>
            <a:pPr lvl="1">
              <a:lnSpc>
                <a:spcPct val="77000"/>
              </a:lnSpc>
            </a:pPr>
            <a:r>
              <a:rPr lang="en-US" altLang="en-US" smtClean="0"/>
              <a:t>Computer programming</a:t>
            </a:r>
          </a:p>
          <a:p>
            <a:pPr lvl="1">
              <a:lnSpc>
                <a:spcPct val="77000"/>
              </a:lnSpc>
            </a:pPr>
            <a:r>
              <a:rPr lang="en-US" altLang="en-US" smtClean="0"/>
              <a:t>Design of…</a:t>
            </a:r>
          </a:p>
          <a:p>
            <a:pPr lvl="1">
              <a:lnSpc>
                <a:spcPct val="77000"/>
              </a:lnSpc>
            </a:pPr>
            <a:r>
              <a:rPr lang="en-US" altLang="en-US" smtClean="0"/>
              <a:t>Commercialization</a:t>
            </a:r>
            <a:endParaRPr lang="en-US"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938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2938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938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938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9389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93895">
                                            <p:txEl>
                                              <p:pRg st="5" end="5"/>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9389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93895">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293895">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293895">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29389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895"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title"/>
          </p:nvPr>
        </p:nvSpPr>
        <p:spPr>
          <a:xfrm>
            <a:off x="612775" y="228600"/>
            <a:ext cx="8153400" cy="990600"/>
          </a:xfrm>
        </p:spPr>
        <p:txBody>
          <a:bodyPr/>
          <a:lstStyle/>
          <a:p>
            <a:r>
              <a:rPr lang="en-US" smtClean="0"/>
              <a:t>Your Strategic Plan</a:t>
            </a:r>
          </a:p>
        </p:txBody>
      </p:sp>
      <p:sp>
        <p:nvSpPr>
          <p:cNvPr id="84995" name="Rectangle 8"/>
          <p:cNvSpPr>
            <a:spLocks noGrp="1" noChangeArrowheads="1"/>
          </p:cNvSpPr>
          <p:nvPr>
            <p:ph type="body" idx="1"/>
          </p:nvPr>
        </p:nvSpPr>
        <p:spPr>
          <a:xfrm>
            <a:off x="612775" y="1600200"/>
            <a:ext cx="8153400" cy="4495800"/>
          </a:xfrm>
        </p:spPr>
        <p:txBody>
          <a:bodyPr/>
          <a:lstStyle/>
          <a:p>
            <a:r>
              <a:rPr lang="en-US" altLang="en-US" smtClean="0"/>
              <a:t>A strategic plan has three parts:</a:t>
            </a:r>
          </a:p>
          <a:p>
            <a:pPr lvl="1"/>
            <a:r>
              <a:rPr lang="en-US" altLang="en-US" smtClean="0"/>
              <a:t>Where are you today?</a:t>
            </a:r>
          </a:p>
          <a:p>
            <a:pPr lvl="1"/>
            <a:r>
              <a:rPr lang="en-US" altLang="en-US" smtClean="0"/>
              <a:t>Where do you want to be in the future (5, 10, 20 years from now)?</a:t>
            </a:r>
          </a:p>
          <a:p>
            <a:pPr lvl="1"/>
            <a:r>
              <a:rPr lang="en-US" altLang="en-US" smtClean="0"/>
              <a:t>How do you get from here to there?</a:t>
            </a:r>
            <a:endParaRPr lang="en-US" smtClean="0"/>
          </a:p>
        </p:txBody>
      </p:sp>
      <p:grpSp>
        <p:nvGrpSpPr>
          <p:cNvPr id="2" name="Group 4"/>
          <p:cNvGrpSpPr>
            <a:grpSpLocks/>
          </p:cNvGrpSpPr>
          <p:nvPr/>
        </p:nvGrpSpPr>
        <p:grpSpPr bwMode="auto">
          <a:xfrm>
            <a:off x="2362200" y="4724400"/>
            <a:ext cx="4419600" cy="1130300"/>
            <a:chOff x="1392" y="2544"/>
            <a:chExt cx="2784" cy="712"/>
          </a:xfrm>
        </p:grpSpPr>
        <p:sp>
          <p:nvSpPr>
            <p:cNvPr id="84997" name="Rectangle 5"/>
            <p:cNvSpPr>
              <a:spLocks noChangeArrowheads="1"/>
            </p:cNvSpPr>
            <p:nvPr/>
          </p:nvSpPr>
          <p:spPr bwMode="auto">
            <a:xfrm>
              <a:off x="1392" y="2544"/>
              <a:ext cx="2488" cy="712"/>
            </a:xfrm>
            <a:prstGeom prst="rect">
              <a:avLst/>
            </a:prstGeom>
            <a:solidFill>
              <a:srgbClr val="F7FC94"/>
            </a:solidFill>
            <a:ln w="12700">
              <a:solidFill>
                <a:srgbClr val="790015"/>
              </a:solidFill>
              <a:miter lim="800000"/>
              <a:headEnd type="none" w="sm" len="sm"/>
              <a:tailEnd type="none" w="sm" len="sm"/>
            </a:ln>
            <a:effectLst>
              <a:outerShdw dist="107763" dir="2700000" algn="ctr" rotWithShape="0">
                <a:schemeClr val="bg2"/>
              </a:outerShdw>
            </a:effectLst>
          </p:spPr>
          <p:txBody>
            <a:bodyPr wrap="none" anchor="ctr"/>
            <a:lstStyle/>
            <a:p>
              <a:endParaRPr lang="en-US"/>
            </a:p>
          </p:txBody>
        </p:sp>
        <p:sp>
          <p:nvSpPr>
            <p:cNvPr id="84998" name="Text Box 6"/>
            <p:cNvSpPr txBox="1">
              <a:spLocks noChangeArrowheads="1"/>
            </p:cNvSpPr>
            <p:nvPr/>
          </p:nvSpPr>
          <p:spPr bwMode="auto">
            <a:xfrm>
              <a:off x="1440" y="2592"/>
              <a:ext cx="2736" cy="596"/>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t>A strategic plan is a roadmap for your life</a:t>
              </a:r>
            </a:p>
          </p:txBody>
        </p:sp>
      </p:grpSp>
      <p:sp>
        <p:nvSpPr>
          <p:cNvPr id="7" name="Slide Number Placeholder 6"/>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028"/>
          <p:cNvSpPr>
            <a:spLocks noGrp="1" noChangeArrowheads="1"/>
          </p:cNvSpPr>
          <p:nvPr>
            <p:ph type="title"/>
          </p:nvPr>
        </p:nvSpPr>
        <p:spPr>
          <a:xfrm>
            <a:off x="612775" y="228600"/>
            <a:ext cx="8153400" cy="990600"/>
          </a:xfrm>
        </p:spPr>
        <p:txBody>
          <a:bodyPr/>
          <a:lstStyle/>
          <a:p>
            <a:r>
              <a:rPr lang="en-US" smtClean="0"/>
              <a:t>Your Proposal</a:t>
            </a:r>
          </a:p>
        </p:txBody>
      </p:sp>
      <p:sp>
        <p:nvSpPr>
          <p:cNvPr id="86019" name="Rectangle 1029"/>
          <p:cNvSpPr>
            <a:spLocks noGrp="1" noChangeArrowheads="1"/>
          </p:cNvSpPr>
          <p:nvPr>
            <p:ph type="body" idx="1"/>
          </p:nvPr>
        </p:nvSpPr>
        <p:spPr>
          <a:xfrm>
            <a:off x="612775" y="1600200"/>
            <a:ext cx="8153400" cy="4495800"/>
          </a:xfrm>
        </p:spPr>
        <p:txBody>
          <a:bodyPr/>
          <a:lstStyle/>
          <a:p>
            <a:r>
              <a:rPr lang="en-US" altLang="en-US" smtClean="0"/>
              <a:t>Should advance you toward your life goals</a:t>
            </a:r>
          </a:p>
          <a:p>
            <a:pPr lvl="1"/>
            <a:r>
              <a:rPr lang="en-US" altLang="en-US" smtClean="0"/>
              <a:t>Should be a stepping stone to the next thing</a:t>
            </a:r>
          </a:p>
          <a:p>
            <a:r>
              <a:rPr lang="en-US" altLang="en-US" smtClean="0"/>
              <a:t>Should be compatible with your institution’s goals</a:t>
            </a:r>
          </a:p>
          <a:p>
            <a:r>
              <a:rPr lang="en-US" altLang="en-US" smtClean="0"/>
              <a:t>Should represent a contribution to society at large</a:t>
            </a:r>
            <a:endParaRPr lang="en-US" smtClean="0"/>
          </a:p>
        </p:txBody>
      </p:sp>
      <p:grpSp>
        <p:nvGrpSpPr>
          <p:cNvPr id="2" name="Group 1030"/>
          <p:cNvGrpSpPr>
            <a:grpSpLocks/>
          </p:cNvGrpSpPr>
          <p:nvPr/>
        </p:nvGrpSpPr>
        <p:grpSpPr bwMode="auto">
          <a:xfrm>
            <a:off x="1752600" y="5029200"/>
            <a:ext cx="6019800" cy="1498600"/>
            <a:chOff x="960" y="2784"/>
            <a:chExt cx="3792" cy="944"/>
          </a:xfrm>
        </p:grpSpPr>
        <p:sp>
          <p:nvSpPr>
            <p:cNvPr id="86021" name="Rectangle 1031"/>
            <p:cNvSpPr>
              <a:spLocks noChangeArrowheads="1"/>
            </p:cNvSpPr>
            <p:nvPr/>
          </p:nvSpPr>
          <p:spPr bwMode="auto">
            <a:xfrm>
              <a:off x="960" y="2784"/>
              <a:ext cx="3293" cy="944"/>
            </a:xfrm>
            <a:prstGeom prst="rect">
              <a:avLst/>
            </a:prstGeom>
            <a:solidFill>
              <a:srgbClr val="F7FC94"/>
            </a:solidFill>
            <a:ln w="12700">
              <a:solidFill>
                <a:srgbClr val="790015"/>
              </a:solidFill>
              <a:miter lim="800000"/>
              <a:headEnd type="none" w="sm" len="sm"/>
              <a:tailEnd type="none" w="sm" len="sm"/>
            </a:ln>
            <a:effectLst>
              <a:outerShdw dist="107763" dir="2700000" algn="ctr" rotWithShape="0">
                <a:schemeClr val="bg2"/>
              </a:outerShdw>
            </a:effectLst>
          </p:spPr>
          <p:txBody>
            <a:bodyPr wrap="none" anchor="ctr"/>
            <a:lstStyle/>
            <a:p>
              <a:endParaRPr lang="en-US"/>
            </a:p>
          </p:txBody>
        </p:sp>
        <p:sp>
          <p:nvSpPr>
            <p:cNvPr id="86022" name="Text Box 1032"/>
            <p:cNvSpPr txBox="1">
              <a:spLocks noChangeArrowheads="1"/>
            </p:cNvSpPr>
            <p:nvPr/>
          </p:nvSpPr>
          <p:spPr bwMode="auto">
            <a:xfrm>
              <a:off x="1008" y="2832"/>
              <a:ext cx="3744" cy="865"/>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t>Test:  If you accomplish your research objectives, are you better off for the effort?</a:t>
              </a:r>
            </a:p>
          </p:txBody>
        </p:sp>
      </p:grpSp>
      <p:sp>
        <p:nvSpPr>
          <p:cNvPr id="7" name="Slide Number Placeholder 6"/>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4"/>
          <p:cNvSpPr>
            <a:spLocks noGrp="1" noChangeArrowheads="1"/>
          </p:cNvSpPr>
          <p:nvPr>
            <p:ph type="title"/>
          </p:nvPr>
        </p:nvSpPr>
        <p:spPr>
          <a:xfrm>
            <a:off x="612775" y="228600"/>
            <a:ext cx="8153400" cy="990600"/>
          </a:xfrm>
        </p:spPr>
        <p:txBody>
          <a:bodyPr/>
          <a:lstStyle/>
          <a:p>
            <a:r>
              <a:rPr lang="en-US" smtClean="0"/>
              <a:t>Initiatives</a:t>
            </a:r>
          </a:p>
        </p:txBody>
      </p:sp>
      <p:sp>
        <p:nvSpPr>
          <p:cNvPr id="87043" name="Rectangle 5"/>
          <p:cNvSpPr>
            <a:spLocks noGrp="1" noChangeArrowheads="1"/>
          </p:cNvSpPr>
          <p:nvPr>
            <p:ph type="body" idx="1"/>
          </p:nvPr>
        </p:nvSpPr>
        <p:spPr>
          <a:xfrm>
            <a:off x="612775" y="1600200"/>
            <a:ext cx="8153400" cy="4495800"/>
          </a:xfrm>
        </p:spPr>
        <p:txBody>
          <a:bodyPr/>
          <a:lstStyle/>
          <a:p>
            <a:r>
              <a:rPr lang="en-US" altLang="en-US" smtClean="0"/>
              <a:t>ENG is backing off on initiatives</a:t>
            </a:r>
          </a:p>
          <a:p>
            <a:r>
              <a:rPr lang="en-US" altLang="en-US" smtClean="0"/>
              <a:t>An initiative is right for you if:</a:t>
            </a:r>
          </a:p>
          <a:p>
            <a:pPr lvl="1"/>
            <a:r>
              <a:rPr lang="en-US" altLang="en-US" smtClean="0"/>
              <a:t>It’s your topic</a:t>
            </a:r>
          </a:p>
          <a:p>
            <a:pPr lvl="1"/>
            <a:r>
              <a:rPr lang="en-US" altLang="en-US" smtClean="0"/>
              <a:t>You are already working in the field</a:t>
            </a:r>
          </a:p>
          <a:p>
            <a:pPr lvl="1"/>
            <a:r>
              <a:rPr lang="en-US" altLang="en-US" smtClean="0"/>
              <a:t>It fits with your strategic plan</a:t>
            </a:r>
          </a:p>
          <a:p>
            <a:pPr lvl="1"/>
            <a:r>
              <a:rPr lang="en-US" smtClean="0"/>
              <a:t>You contribute through your collaboration</a:t>
            </a:r>
          </a:p>
        </p:txBody>
      </p:sp>
      <p:grpSp>
        <p:nvGrpSpPr>
          <p:cNvPr id="2" name="Group 6"/>
          <p:cNvGrpSpPr>
            <a:grpSpLocks/>
          </p:cNvGrpSpPr>
          <p:nvPr/>
        </p:nvGrpSpPr>
        <p:grpSpPr bwMode="auto">
          <a:xfrm>
            <a:off x="1981200" y="4800600"/>
            <a:ext cx="5486400" cy="1498600"/>
            <a:chOff x="1352" y="2896"/>
            <a:chExt cx="3304" cy="944"/>
          </a:xfrm>
        </p:grpSpPr>
        <p:sp>
          <p:nvSpPr>
            <p:cNvPr id="87045" name="Rectangle 7"/>
            <p:cNvSpPr>
              <a:spLocks noChangeArrowheads="1"/>
            </p:cNvSpPr>
            <p:nvPr/>
          </p:nvSpPr>
          <p:spPr bwMode="auto">
            <a:xfrm>
              <a:off x="1352" y="2896"/>
              <a:ext cx="3286" cy="944"/>
            </a:xfrm>
            <a:prstGeom prst="rect">
              <a:avLst/>
            </a:prstGeom>
            <a:solidFill>
              <a:srgbClr val="F7FC94"/>
            </a:solidFill>
            <a:ln w="12700">
              <a:solidFill>
                <a:srgbClr val="790015"/>
              </a:solidFill>
              <a:miter lim="800000"/>
              <a:headEnd type="none" w="sm" len="sm"/>
              <a:tailEnd type="none" w="sm" len="sm"/>
            </a:ln>
            <a:effectLst>
              <a:outerShdw dist="107763" dir="2700000" algn="ctr" rotWithShape="0">
                <a:schemeClr val="bg2"/>
              </a:outerShdw>
            </a:effectLst>
          </p:spPr>
          <p:txBody>
            <a:bodyPr wrap="none" anchor="ctr"/>
            <a:lstStyle/>
            <a:p>
              <a:endParaRPr lang="en-US"/>
            </a:p>
          </p:txBody>
        </p:sp>
        <p:sp>
          <p:nvSpPr>
            <p:cNvPr id="87046" name="Text Box 8"/>
            <p:cNvSpPr txBox="1">
              <a:spLocks noChangeArrowheads="1"/>
            </p:cNvSpPr>
            <p:nvPr/>
          </p:nvSpPr>
          <p:spPr bwMode="auto">
            <a:xfrm>
              <a:off x="1392" y="2928"/>
              <a:ext cx="3264" cy="865"/>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t>Be sure to read the announcement for what it says, not what you want it to say</a:t>
              </a:r>
            </a:p>
          </p:txBody>
        </p:sp>
      </p:grpSp>
      <p:sp>
        <p:nvSpPr>
          <p:cNvPr id="7" name="Slide Number Placeholder 6"/>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4"/>
          <p:cNvSpPr>
            <a:spLocks noGrp="1" noChangeArrowheads="1"/>
          </p:cNvSpPr>
          <p:nvPr>
            <p:ph type="title"/>
          </p:nvPr>
        </p:nvSpPr>
        <p:spPr>
          <a:xfrm>
            <a:off x="612775" y="228600"/>
            <a:ext cx="8153400" cy="990600"/>
          </a:xfrm>
        </p:spPr>
        <p:txBody>
          <a:bodyPr/>
          <a:lstStyle/>
          <a:p>
            <a:r>
              <a:rPr lang="en-US" smtClean="0"/>
              <a:t>Your Funding Base</a:t>
            </a:r>
          </a:p>
        </p:txBody>
      </p:sp>
      <p:sp>
        <p:nvSpPr>
          <p:cNvPr id="88067" name="Rectangle 5"/>
          <p:cNvSpPr>
            <a:spLocks noGrp="1" noChangeArrowheads="1"/>
          </p:cNvSpPr>
          <p:nvPr>
            <p:ph type="body" idx="1"/>
          </p:nvPr>
        </p:nvSpPr>
        <p:spPr>
          <a:xfrm>
            <a:off x="612775" y="1600200"/>
            <a:ext cx="8153400" cy="4495800"/>
          </a:xfrm>
        </p:spPr>
        <p:txBody>
          <a:bodyPr/>
          <a:lstStyle/>
          <a:p>
            <a:r>
              <a:rPr lang="en-US" altLang="en-US" dirty="0" smtClean="0"/>
              <a:t>FS should </a:t>
            </a:r>
            <a:r>
              <a:rPr lang="en-US" altLang="en-US" dirty="0" smtClean="0"/>
              <a:t>not be the sole source of funding for your research</a:t>
            </a:r>
          </a:p>
          <a:p>
            <a:pPr lvl="1"/>
            <a:r>
              <a:rPr lang="en-US" altLang="en-US" dirty="0" smtClean="0"/>
              <a:t>Internal support</a:t>
            </a:r>
          </a:p>
          <a:p>
            <a:pPr lvl="1"/>
            <a:r>
              <a:rPr lang="en-US" altLang="en-US" dirty="0" smtClean="0"/>
              <a:t>State support</a:t>
            </a:r>
          </a:p>
          <a:p>
            <a:pPr lvl="1"/>
            <a:r>
              <a:rPr lang="en-US" altLang="en-US" dirty="0" smtClean="0"/>
              <a:t>Industry support</a:t>
            </a:r>
          </a:p>
          <a:p>
            <a:pPr lvl="1"/>
            <a:r>
              <a:rPr lang="en-US" altLang="en-US" dirty="0" smtClean="0"/>
              <a:t>Other Federal agency support</a:t>
            </a:r>
            <a:endParaRPr lang="en-US" dirty="0" smtClean="0"/>
          </a:p>
        </p:txBody>
      </p:sp>
      <p:grpSp>
        <p:nvGrpSpPr>
          <p:cNvPr id="2" name="Group 6"/>
          <p:cNvGrpSpPr>
            <a:grpSpLocks/>
          </p:cNvGrpSpPr>
          <p:nvPr/>
        </p:nvGrpSpPr>
        <p:grpSpPr bwMode="auto">
          <a:xfrm>
            <a:off x="1905000" y="4953000"/>
            <a:ext cx="5486400" cy="1219200"/>
            <a:chOff x="1352" y="2896"/>
            <a:chExt cx="3304" cy="944"/>
          </a:xfrm>
        </p:grpSpPr>
        <p:sp>
          <p:nvSpPr>
            <p:cNvPr id="88069" name="Rectangle 7"/>
            <p:cNvSpPr>
              <a:spLocks noChangeArrowheads="1"/>
            </p:cNvSpPr>
            <p:nvPr/>
          </p:nvSpPr>
          <p:spPr bwMode="auto">
            <a:xfrm>
              <a:off x="1352" y="2896"/>
              <a:ext cx="3286" cy="944"/>
            </a:xfrm>
            <a:prstGeom prst="rect">
              <a:avLst/>
            </a:prstGeom>
            <a:solidFill>
              <a:srgbClr val="F7FC94"/>
            </a:solidFill>
            <a:ln w="12700">
              <a:solidFill>
                <a:srgbClr val="790015"/>
              </a:solidFill>
              <a:miter lim="800000"/>
              <a:headEnd type="none" w="sm" len="sm"/>
              <a:tailEnd type="none" w="sm" len="sm"/>
            </a:ln>
            <a:effectLst>
              <a:outerShdw dist="107763" dir="2700000" algn="ctr" rotWithShape="0">
                <a:schemeClr val="bg2"/>
              </a:outerShdw>
            </a:effectLst>
          </p:spPr>
          <p:txBody>
            <a:bodyPr wrap="none" anchor="ctr"/>
            <a:lstStyle/>
            <a:p>
              <a:endParaRPr lang="en-US"/>
            </a:p>
          </p:txBody>
        </p:sp>
        <p:sp>
          <p:nvSpPr>
            <p:cNvPr id="88070" name="Text Box 8"/>
            <p:cNvSpPr txBox="1">
              <a:spLocks noChangeArrowheads="1"/>
            </p:cNvSpPr>
            <p:nvPr/>
          </p:nvSpPr>
          <p:spPr bwMode="auto">
            <a:xfrm>
              <a:off x="1392" y="2928"/>
              <a:ext cx="3264" cy="733"/>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t>List the potential funding sources for your research area</a:t>
              </a:r>
            </a:p>
          </p:txBody>
        </p:sp>
      </p:grpSp>
      <p:sp>
        <p:nvSpPr>
          <p:cNvPr id="7" name="Slide Number Placeholder 6"/>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612775" y="228600"/>
            <a:ext cx="8153400" cy="990600"/>
          </a:xfrm>
        </p:spPr>
        <p:txBody>
          <a:bodyPr/>
          <a:lstStyle/>
          <a:p>
            <a:r>
              <a:rPr lang="en-US" smtClean="0"/>
              <a:t>DOs</a:t>
            </a:r>
          </a:p>
        </p:txBody>
      </p:sp>
      <p:sp>
        <p:nvSpPr>
          <p:cNvPr id="89091" name="Rectangle 3"/>
          <p:cNvSpPr>
            <a:spLocks noGrp="1" noChangeArrowheads="1"/>
          </p:cNvSpPr>
          <p:nvPr>
            <p:ph type="body" idx="1"/>
          </p:nvPr>
        </p:nvSpPr>
        <p:spPr>
          <a:xfrm>
            <a:off x="612775" y="1600200"/>
            <a:ext cx="8153400" cy="4495800"/>
          </a:xfrm>
        </p:spPr>
        <p:txBody>
          <a:bodyPr>
            <a:normAutofit fontScale="92500" lnSpcReduction="10000"/>
          </a:bodyPr>
          <a:lstStyle/>
          <a:p>
            <a:r>
              <a:rPr lang="en-US" dirty="0" smtClean="0"/>
              <a:t>Have a strategic plan</a:t>
            </a:r>
          </a:p>
          <a:p>
            <a:r>
              <a:rPr lang="en-US" dirty="0" smtClean="0"/>
              <a:t>Build on your strengths</a:t>
            </a:r>
          </a:p>
          <a:p>
            <a:r>
              <a:rPr lang="en-US" dirty="0" smtClean="0"/>
              <a:t>Differentiate this proposal from your Ph.D. thesis work and other sponsored work</a:t>
            </a:r>
          </a:p>
          <a:p>
            <a:r>
              <a:rPr lang="en-US" dirty="0" smtClean="0"/>
              <a:t>Perform thorough literature search and exploratory research before writing the proposal</a:t>
            </a:r>
          </a:p>
          <a:p>
            <a:pPr lvl="1"/>
            <a:r>
              <a:rPr lang="en-US" dirty="0" smtClean="0"/>
              <a:t>Journal articles (update with personal contact)</a:t>
            </a:r>
          </a:p>
          <a:p>
            <a:pPr lvl="1"/>
            <a:r>
              <a:rPr lang="en-US" dirty="0" smtClean="0"/>
              <a:t>Read the </a:t>
            </a:r>
            <a:r>
              <a:rPr lang="en-US" dirty="0" smtClean="0"/>
              <a:t>Grant </a:t>
            </a:r>
            <a:r>
              <a:rPr lang="en-US" dirty="0" smtClean="0"/>
              <a:t>Proposal Guide (GPG)</a:t>
            </a:r>
          </a:p>
          <a:p>
            <a:r>
              <a:rPr lang="en-US" dirty="0" smtClean="0"/>
              <a:t>Establish and keep your contacts</a:t>
            </a:r>
          </a:p>
          <a:p>
            <a:pPr lvl="1">
              <a:buFontTx/>
              <a:buNone/>
            </a:pPr>
            <a:endParaRPr lang="en-US" dirty="0"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612775" y="228600"/>
            <a:ext cx="8153400" cy="990600"/>
          </a:xfrm>
        </p:spPr>
        <p:txBody>
          <a:bodyPr/>
          <a:lstStyle/>
          <a:p>
            <a:r>
              <a:rPr lang="en-US" smtClean="0"/>
              <a:t>DON’Ts</a:t>
            </a:r>
          </a:p>
        </p:txBody>
      </p:sp>
      <p:sp>
        <p:nvSpPr>
          <p:cNvPr id="90115" name="Rectangle 3"/>
          <p:cNvSpPr>
            <a:spLocks noGrp="1" noChangeArrowheads="1"/>
          </p:cNvSpPr>
          <p:nvPr>
            <p:ph type="body" idx="1"/>
          </p:nvPr>
        </p:nvSpPr>
        <p:spPr>
          <a:xfrm>
            <a:off x="612775" y="1600200"/>
            <a:ext cx="8153400" cy="4495800"/>
          </a:xfrm>
        </p:spPr>
        <p:txBody>
          <a:bodyPr>
            <a:normAutofit fontScale="92500" lnSpcReduction="10000"/>
          </a:bodyPr>
          <a:lstStyle/>
          <a:p>
            <a:r>
              <a:rPr lang="en-US" smtClean="0"/>
              <a:t>Rush</a:t>
            </a:r>
          </a:p>
          <a:p>
            <a:r>
              <a:rPr lang="en-US" smtClean="0"/>
              <a:t>Wait until last minute (1 month) to contact program directors</a:t>
            </a:r>
          </a:p>
          <a:p>
            <a:r>
              <a:rPr lang="en-US" smtClean="0"/>
              <a:t>Make the proposed work (research and education) too broad</a:t>
            </a:r>
          </a:p>
          <a:p>
            <a:r>
              <a:rPr lang="en-US" smtClean="0"/>
              <a:t>Make the proposed work too narrow</a:t>
            </a:r>
          </a:p>
          <a:p>
            <a:r>
              <a:rPr lang="en-US" smtClean="0"/>
              <a:t>Ask for too much (or too little) money</a:t>
            </a:r>
          </a:p>
          <a:p>
            <a:r>
              <a:rPr lang="en-US" smtClean="0"/>
              <a:t>Ignore rules (Grant Proposal Guide) and misc. items</a:t>
            </a:r>
          </a:p>
          <a:p>
            <a:endParaRPr lang="en-US"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612775" y="228600"/>
            <a:ext cx="8153400" cy="990600"/>
          </a:xfrm>
        </p:spPr>
        <p:txBody>
          <a:bodyPr/>
          <a:lstStyle/>
          <a:p>
            <a:r>
              <a:rPr lang="en-US" smtClean="0"/>
              <a:t>Proposal Basics</a:t>
            </a:r>
          </a:p>
        </p:txBody>
      </p:sp>
      <p:sp>
        <p:nvSpPr>
          <p:cNvPr id="91139" name="Rectangle 3"/>
          <p:cNvSpPr>
            <a:spLocks noGrp="1" noChangeArrowheads="1"/>
          </p:cNvSpPr>
          <p:nvPr>
            <p:ph type="body" idx="1"/>
          </p:nvPr>
        </p:nvSpPr>
        <p:spPr>
          <a:xfrm>
            <a:off x="762000" y="1371600"/>
            <a:ext cx="7848600" cy="5181600"/>
          </a:xfrm>
        </p:spPr>
        <p:txBody>
          <a:bodyPr>
            <a:normAutofit fontScale="92500"/>
          </a:bodyPr>
          <a:lstStyle/>
          <a:p>
            <a:r>
              <a:rPr lang="en-US" smtClean="0"/>
              <a:t>Write to the reviewers (not to me and not to yourself)</a:t>
            </a:r>
          </a:p>
          <a:p>
            <a:r>
              <a:rPr lang="en-US" smtClean="0"/>
              <a:t>Your proposal will be judged by the reviewers</a:t>
            </a:r>
          </a:p>
          <a:p>
            <a:r>
              <a:rPr lang="en-US" smtClean="0"/>
              <a:t>Reviewers want to know four things:</a:t>
            </a:r>
          </a:p>
          <a:p>
            <a:pPr lvl="1"/>
            <a:r>
              <a:rPr lang="en-US" smtClean="0"/>
              <a:t>What is it about (the research objective)?</a:t>
            </a:r>
          </a:p>
          <a:p>
            <a:pPr lvl="1"/>
            <a:r>
              <a:rPr lang="en-US" smtClean="0"/>
              <a:t>How will you do it (accomplish the objective)?</a:t>
            </a:r>
          </a:p>
          <a:p>
            <a:pPr lvl="1"/>
            <a:r>
              <a:rPr lang="en-US" smtClean="0"/>
              <a:t>Can you do it (you and your facilities)?</a:t>
            </a:r>
          </a:p>
          <a:p>
            <a:pPr lvl="1"/>
            <a:r>
              <a:rPr lang="en-US" smtClean="0"/>
              <a:t>Is it worth doing?</a:t>
            </a:r>
          </a:p>
          <a:p>
            <a:r>
              <a:rPr lang="en-US" smtClean="0"/>
              <a:t>This is, basically, all the proposal needs to convey – but it needs to convey this</a:t>
            </a:r>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ChangeArrowheads="1"/>
          </p:cNvSpPr>
          <p:nvPr/>
        </p:nvSpPr>
        <p:spPr bwMode="auto">
          <a:xfrm>
            <a:off x="8043863" y="6586538"/>
            <a:ext cx="981075" cy="200025"/>
          </a:xfrm>
          <a:prstGeom prst="rect">
            <a:avLst/>
          </a:prstGeom>
          <a:solidFill>
            <a:schemeClr val="bg1"/>
          </a:solidFill>
          <a:ln w="9525">
            <a:noFill/>
            <a:miter lim="800000"/>
            <a:headEnd/>
            <a:tailEnd/>
          </a:ln>
          <a:effectLst/>
        </p:spPr>
        <p:txBody>
          <a:bodyPr wrap="none" anchor="ctr"/>
          <a:lstStyle/>
          <a:p>
            <a:endParaRPr lang="en-US"/>
          </a:p>
        </p:txBody>
      </p:sp>
      <p:sp>
        <p:nvSpPr>
          <p:cNvPr id="312324" name="Rectangle 4"/>
          <p:cNvSpPr>
            <a:spLocks noGrp="1" noChangeArrowheads="1"/>
          </p:cNvSpPr>
          <p:nvPr>
            <p:ph type="ctrTitle"/>
          </p:nvPr>
        </p:nvSpPr>
        <p:spPr>
          <a:xfrm>
            <a:off x="0" y="38100"/>
            <a:ext cx="8686800" cy="1371600"/>
          </a:xfrm>
        </p:spPr>
        <p:txBody>
          <a:bodyPr/>
          <a:lstStyle/>
          <a:p>
            <a:pPr>
              <a:defRPr/>
            </a:pPr>
            <a:r>
              <a:rPr lang="en-US" sz="4000"/>
              <a:t>Getting a Research Topic</a:t>
            </a:r>
          </a:p>
        </p:txBody>
      </p:sp>
      <p:pic>
        <p:nvPicPr>
          <p:cNvPr id="92164" name="Picture 7"/>
          <p:cNvPicPr>
            <a:picLocks noChangeAspect="1" noChangeArrowheads="1"/>
          </p:cNvPicPr>
          <p:nvPr/>
        </p:nvPicPr>
        <p:blipFill>
          <a:blip r:embed="rId3" cstate="print"/>
          <a:srcRect/>
          <a:stretch>
            <a:fillRect/>
          </a:stretch>
        </p:blipFill>
        <p:spPr bwMode="auto">
          <a:xfrm>
            <a:off x="1447800" y="1447800"/>
            <a:ext cx="6096000" cy="4203700"/>
          </a:xfrm>
          <a:prstGeom prst="rect">
            <a:avLst/>
          </a:prstGeom>
          <a:noFill/>
          <a:ln w="12700">
            <a:noFill/>
            <a:miter lim="800000"/>
            <a:headEnd type="none" w="sm" len="sm"/>
            <a:tailEnd type="none" w="sm" len="sm"/>
          </a:ln>
          <a:effectLst/>
        </p:spPr>
      </p:pic>
      <p:sp>
        <p:nvSpPr>
          <p:cNvPr id="5" name="Slide Number Placeholder 4"/>
          <p:cNvSpPr>
            <a:spLocks noGrp="1"/>
          </p:cNvSpPr>
          <p:nvPr>
            <p:ph type="sldNum" sz="quarter" idx="12"/>
          </p:nvPr>
        </p:nvSpPr>
        <p:spPr/>
        <p:txBody>
          <a:bodyPr/>
          <a:lstStyle/>
          <a:p>
            <a:pPr>
              <a:defRPr/>
            </a:pPr>
            <a:fld id="{7CB8342D-28DF-419B-B928-E4221B1A452B}" type="slidenum">
              <a:rPr lang="en-IN" smtClean="0"/>
              <a:pPr>
                <a:defRPr/>
              </a:pPr>
              <a:t>48</a:t>
            </a:fld>
            <a:endParaRPr lang="en-IN"/>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28"/>
          <p:cNvSpPr>
            <a:spLocks noGrp="1" noChangeArrowheads="1"/>
          </p:cNvSpPr>
          <p:nvPr>
            <p:ph type="title"/>
          </p:nvPr>
        </p:nvSpPr>
        <p:spPr>
          <a:xfrm>
            <a:off x="612775" y="228600"/>
            <a:ext cx="8153400" cy="990600"/>
          </a:xfrm>
        </p:spPr>
        <p:txBody>
          <a:bodyPr/>
          <a:lstStyle/>
          <a:p>
            <a:r>
              <a:rPr lang="en-US" smtClean="0"/>
              <a:t>The Research Topic</a:t>
            </a:r>
          </a:p>
        </p:txBody>
      </p:sp>
      <p:sp>
        <p:nvSpPr>
          <p:cNvPr id="93187" name="Rectangle 1029"/>
          <p:cNvSpPr>
            <a:spLocks noGrp="1" noChangeArrowheads="1"/>
          </p:cNvSpPr>
          <p:nvPr>
            <p:ph type="body" idx="1"/>
          </p:nvPr>
        </p:nvSpPr>
        <p:spPr>
          <a:xfrm>
            <a:off x="612775" y="1600200"/>
            <a:ext cx="8153400" cy="4495800"/>
          </a:xfrm>
        </p:spPr>
        <p:txBody>
          <a:bodyPr>
            <a:normAutofit fontScale="92500" lnSpcReduction="10000"/>
          </a:bodyPr>
          <a:lstStyle/>
          <a:p>
            <a:r>
              <a:rPr lang="en-US" smtClean="0"/>
              <a:t>It must be research</a:t>
            </a:r>
          </a:p>
          <a:p>
            <a:r>
              <a:rPr lang="en-US" smtClean="0"/>
              <a:t>It must not have been done before</a:t>
            </a:r>
          </a:p>
          <a:p>
            <a:r>
              <a:rPr lang="en-US" smtClean="0"/>
              <a:t>It must be significant</a:t>
            </a:r>
          </a:p>
          <a:p>
            <a:r>
              <a:rPr lang="en-US" smtClean="0"/>
              <a:t>There must be higher than probability zero that you can do it</a:t>
            </a:r>
          </a:p>
          <a:p>
            <a:r>
              <a:rPr lang="en-US" smtClean="0"/>
              <a:t>It must lend itself to a viable research plan</a:t>
            </a:r>
          </a:p>
          <a:p>
            <a:r>
              <a:rPr lang="en-US" smtClean="0"/>
              <a:t>You must have the facilities to accomplish the research</a:t>
            </a:r>
          </a:p>
          <a:p>
            <a:r>
              <a:rPr lang="en-US" smtClean="0"/>
              <a:t>It should fit into your strategic plan</a:t>
            </a:r>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1028"/>
          <p:cNvSpPr>
            <a:spLocks noGrp="1" noChangeArrowheads="1"/>
          </p:cNvSpPr>
          <p:nvPr>
            <p:ph type="title"/>
          </p:nvPr>
        </p:nvSpPr>
        <p:spPr>
          <a:xfrm>
            <a:off x="612775" y="228600"/>
            <a:ext cx="8153400" cy="990600"/>
          </a:xfrm>
        </p:spPr>
        <p:txBody>
          <a:bodyPr/>
          <a:lstStyle/>
          <a:p>
            <a:r>
              <a:rPr lang="en-US" smtClean="0"/>
              <a:t>Groundwork</a:t>
            </a:r>
          </a:p>
        </p:txBody>
      </p:sp>
      <p:sp>
        <p:nvSpPr>
          <p:cNvPr id="94211" name="Rectangle 1029"/>
          <p:cNvSpPr>
            <a:spLocks noGrp="1" noChangeArrowheads="1"/>
          </p:cNvSpPr>
          <p:nvPr>
            <p:ph type="body" idx="1"/>
          </p:nvPr>
        </p:nvSpPr>
        <p:spPr>
          <a:xfrm>
            <a:off x="612775" y="1600200"/>
            <a:ext cx="8153400" cy="4495800"/>
          </a:xfrm>
        </p:spPr>
        <p:txBody>
          <a:bodyPr>
            <a:normAutofit lnSpcReduction="10000"/>
          </a:bodyPr>
          <a:lstStyle/>
          <a:p>
            <a:r>
              <a:rPr lang="en-US" altLang="en-US" smtClean="0"/>
              <a:t>Do you know in your field:</a:t>
            </a:r>
          </a:p>
          <a:p>
            <a:pPr lvl="1"/>
            <a:r>
              <a:rPr lang="en-US" altLang="en-US" smtClean="0"/>
              <a:t>What is the current state-of-the-art</a:t>
            </a:r>
          </a:p>
          <a:p>
            <a:pPr lvl="1"/>
            <a:r>
              <a:rPr lang="en-US" altLang="en-US" smtClean="0"/>
              <a:t>Who are the top ten researchers</a:t>
            </a:r>
          </a:p>
          <a:p>
            <a:pPr lvl="1"/>
            <a:r>
              <a:rPr lang="en-US" altLang="en-US" smtClean="0"/>
              <a:t>What they are doing right now</a:t>
            </a:r>
          </a:p>
          <a:p>
            <a:pPr lvl="1"/>
            <a:r>
              <a:rPr lang="en-US" altLang="en-US" smtClean="0"/>
              <a:t>Where they get their funding</a:t>
            </a:r>
          </a:p>
          <a:p>
            <a:pPr lvl="1"/>
            <a:r>
              <a:rPr lang="en-US" altLang="en-US" smtClean="0"/>
              <a:t>What they consider to be the key research issues</a:t>
            </a:r>
          </a:p>
          <a:p>
            <a:pPr lvl="1"/>
            <a:r>
              <a:rPr lang="en-US" altLang="en-US" smtClean="0"/>
              <a:t>Who would likely review your proposal</a:t>
            </a:r>
          </a:p>
          <a:p>
            <a:pPr lvl="1"/>
            <a:r>
              <a:rPr lang="en-US" altLang="en-US" smtClean="0"/>
              <a:t>How much money is available for a grant/what the grant opportunities are</a:t>
            </a:r>
            <a:endParaRPr lang="en-US"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1031"/>
          <p:cNvSpPr>
            <a:spLocks noGrp="1" noChangeArrowheads="1"/>
          </p:cNvSpPr>
          <p:nvPr>
            <p:ph type="title"/>
          </p:nvPr>
        </p:nvSpPr>
        <p:spPr>
          <a:xfrm>
            <a:off x="612775" y="228600"/>
            <a:ext cx="8153400" cy="990600"/>
          </a:xfrm>
        </p:spPr>
        <p:txBody>
          <a:bodyPr/>
          <a:lstStyle/>
          <a:p>
            <a:r>
              <a:rPr lang="en-US" smtClean="0"/>
              <a:t>What is Research?</a:t>
            </a:r>
          </a:p>
        </p:txBody>
      </p:sp>
      <p:sp>
        <p:nvSpPr>
          <p:cNvPr id="95235" name="Rectangle 1032"/>
          <p:cNvSpPr>
            <a:spLocks noGrp="1" noChangeArrowheads="1"/>
          </p:cNvSpPr>
          <p:nvPr>
            <p:ph type="body" idx="1"/>
          </p:nvPr>
        </p:nvSpPr>
        <p:spPr>
          <a:xfrm>
            <a:off x="612775" y="1600200"/>
            <a:ext cx="8153400" cy="4495800"/>
          </a:xfrm>
        </p:spPr>
        <p:txBody>
          <a:bodyPr/>
          <a:lstStyle/>
          <a:p>
            <a:r>
              <a:rPr lang="en-US" altLang="en-US" smtClean="0"/>
              <a:t>Research is the process of finding out something that we (everyone) don’t already know</a:t>
            </a:r>
          </a:p>
          <a:p>
            <a:r>
              <a:rPr lang="en-US" altLang="en-US" smtClean="0"/>
              <a:t>Scientific research builds upon the extant knowledge base and it is methodical, repeatable and verifiable</a:t>
            </a:r>
          </a:p>
          <a:p>
            <a:pPr lvl="1"/>
            <a:r>
              <a:rPr lang="en-US" smtClean="0"/>
              <a:t>Methodical means that you can specify, in advance, a procedure to accomplish your stated objective</a:t>
            </a:r>
          </a:p>
        </p:txBody>
      </p:sp>
      <p:grpSp>
        <p:nvGrpSpPr>
          <p:cNvPr id="2" name="Group 1028"/>
          <p:cNvGrpSpPr>
            <a:grpSpLocks/>
          </p:cNvGrpSpPr>
          <p:nvPr/>
        </p:nvGrpSpPr>
        <p:grpSpPr bwMode="auto">
          <a:xfrm>
            <a:off x="1600200" y="5105400"/>
            <a:ext cx="6172200" cy="1498600"/>
            <a:chOff x="1352" y="2896"/>
            <a:chExt cx="3208" cy="944"/>
          </a:xfrm>
        </p:grpSpPr>
        <p:sp>
          <p:nvSpPr>
            <p:cNvPr id="95237" name="Rectangle 1029"/>
            <p:cNvSpPr>
              <a:spLocks noChangeArrowheads="1"/>
            </p:cNvSpPr>
            <p:nvPr/>
          </p:nvSpPr>
          <p:spPr bwMode="auto">
            <a:xfrm>
              <a:off x="1352" y="2896"/>
              <a:ext cx="3112" cy="944"/>
            </a:xfrm>
            <a:prstGeom prst="rect">
              <a:avLst/>
            </a:prstGeom>
            <a:solidFill>
              <a:srgbClr val="F7FC94"/>
            </a:solidFill>
            <a:ln w="12700">
              <a:solidFill>
                <a:srgbClr val="790015"/>
              </a:solidFill>
              <a:miter lim="800000"/>
              <a:headEnd type="none" w="sm" len="sm"/>
              <a:tailEnd type="none" w="sm" len="sm"/>
            </a:ln>
            <a:effectLst>
              <a:outerShdw dist="107763" dir="2700000" algn="ctr" rotWithShape="0">
                <a:schemeClr val="bg2"/>
              </a:outerShdw>
            </a:effectLst>
          </p:spPr>
          <p:txBody>
            <a:bodyPr wrap="none" anchor="ctr"/>
            <a:lstStyle/>
            <a:p>
              <a:endParaRPr lang="en-US"/>
            </a:p>
          </p:txBody>
        </p:sp>
        <p:sp>
          <p:nvSpPr>
            <p:cNvPr id="95238" name="Text Box 1030"/>
            <p:cNvSpPr txBox="1">
              <a:spLocks noChangeArrowheads="1"/>
            </p:cNvSpPr>
            <p:nvPr/>
          </p:nvSpPr>
          <p:spPr bwMode="auto">
            <a:xfrm>
              <a:off x="1400" y="2944"/>
              <a:ext cx="3160" cy="865"/>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t>Question: Exactly what will your research contribute to the knowledge base?</a:t>
              </a:r>
            </a:p>
          </p:txBody>
        </p:sp>
      </p:grpSp>
      <p:sp>
        <p:nvSpPr>
          <p:cNvPr id="7" name="Slide Number Placeholder 6"/>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612775" y="228600"/>
            <a:ext cx="8153400" cy="990600"/>
          </a:xfrm>
        </p:spPr>
        <p:txBody>
          <a:bodyPr/>
          <a:lstStyle/>
          <a:p>
            <a:r>
              <a:rPr lang="en-US" smtClean="0"/>
              <a:t>The Research Objective</a:t>
            </a:r>
          </a:p>
        </p:txBody>
      </p:sp>
      <p:grpSp>
        <p:nvGrpSpPr>
          <p:cNvPr id="2" name="Group 7"/>
          <p:cNvGrpSpPr>
            <a:grpSpLocks/>
          </p:cNvGrpSpPr>
          <p:nvPr/>
        </p:nvGrpSpPr>
        <p:grpSpPr bwMode="auto">
          <a:xfrm>
            <a:off x="1752600" y="2057400"/>
            <a:ext cx="5562600" cy="1905000"/>
            <a:chOff x="1104" y="1296"/>
            <a:chExt cx="3504" cy="1200"/>
          </a:xfrm>
        </p:grpSpPr>
        <p:sp>
          <p:nvSpPr>
            <p:cNvPr id="96260" name="Rectangle 5"/>
            <p:cNvSpPr>
              <a:spLocks noChangeArrowheads="1"/>
            </p:cNvSpPr>
            <p:nvPr/>
          </p:nvSpPr>
          <p:spPr bwMode="auto">
            <a:xfrm>
              <a:off x="1104" y="1296"/>
              <a:ext cx="3456" cy="1200"/>
            </a:xfrm>
            <a:prstGeom prst="rect">
              <a:avLst/>
            </a:prstGeom>
            <a:solidFill>
              <a:srgbClr val="F7FC94"/>
            </a:solidFill>
            <a:ln w="12700">
              <a:solidFill>
                <a:srgbClr val="790015"/>
              </a:solidFill>
              <a:miter lim="800000"/>
              <a:headEnd type="none" w="sm" len="sm"/>
              <a:tailEnd type="none" w="sm" len="sm"/>
            </a:ln>
            <a:effectLst>
              <a:outerShdw dist="107763" dir="2700000" algn="ctr" rotWithShape="0">
                <a:schemeClr val="bg2"/>
              </a:outerShdw>
            </a:effectLst>
          </p:spPr>
          <p:txBody>
            <a:bodyPr wrap="none" anchor="ctr"/>
            <a:lstStyle/>
            <a:p>
              <a:endParaRPr lang="en-US"/>
            </a:p>
          </p:txBody>
        </p:sp>
        <p:sp>
          <p:nvSpPr>
            <p:cNvPr id="96261" name="Text Box 6"/>
            <p:cNvSpPr txBox="1">
              <a:spLocks noChangeArrowheads="1"/>
            </p:cNvSpPr>
            <p:nvPr/>
          </p:nvSpPr>
          <p:spPr bwMode="auto">
            <a:xfrm>
              <a:off x="1152" y="1344"/>
              <a:ext cx="3456" cy="1134"/>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t>The research objective is a concise statement of what you intend to find out that we don’t already know</a:t>
              </a:r>
            </a:p>
          </p:txBody>
        </p:sp>
      </p:grpSp>
      <p:sp>
        <p:nvSpPr>
          <p:cNvPr id="6" name="Slide Number Placeholder 5"/>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612775" y="228600"/>
            <a:ext cx="8153400" cy="990600"/>
          </a:xfrm>
        </p:spPr>
        <p:txBody>
          <a:bodyPr/>
          <a:lstStyle/>
          <a:p>
            <a:r>
              <a:rPr lang="en-US" smtClean="0"/>
              <a:t>The Research Objective</a:t>
            </a:r>
          </a:p>
        </p:txBody>
      </p:sp>
      <p:sp>
        <p:nvSpPr>
          <p:cNvPr id="507907" name="Rectangle 3"/>
          <p:cNvSpPr>
            <a:spLocks noGrp="1" noChangeArrowheads="1"/>
          </p:cNvSpPr>
          <p:nvPr>
            <p:ph type="body" idx="1"/>
          </p:nvPr>
        </p:nvSpPr>
        <p:spPr>
          <a:xfrm>
            <a:off x="612775" y="1600200"/>
            <a:ext cx="8153400" cy="4495800"/>
          </a:xfrm>
        </p:spPr>
        <p:txBody>
          <a:bodyPr>
            <a:normAutofit lnSpcReduction="10000"/>
          </a:bodyPr>
          <a:lstStyle/>
          <a:p>
            <a:r>
              <a:rPr lang="en-US" altLang="en-US" smtClean="0"/>
              <a:t>This is probably the hardest part of the proposal</a:t>
            </a:r>
          </a:p>
          <a:p>
            <a:r>
              <a:rPr lang="en-US" altLang="en-US" smtClean="0"/>
              <a:t>Examples of how not to do it:</a:t>
            </a:r>
          </a:p>
          <a:p>
            <a:pPr lvl="1"/>
            <a:r>
              <a:rPr lang="en-US" sz="2000" smtClean="0"/>
              <a:t>The objective of my research is to provide a quantum leap in the design of anti-gravity boots.</a:t>
            </a:r>
          </a:p>
          <a:p>
            <a:pPr lvl="1"/>
            <a:r>
              <a:rPr lang="en-US" sz="2000" smtClean="0"/>
              <a:t>The goal of this project is to develop an integrated modeling tool for the hardening process.</a:t>
            </a:r>
          </a:p>
          <a:p>
            <a:pPr lvl="1"/>
            <a:r>
              <a:rPr lang="en-US" sz="2000" smtClean="0"/>
              <a:t>The goal of this project is to develop innovative advances to enhance wire sawing processes.</a:t>
            </a:r>
          </a:p>
          <a:p>
            <a:pPr lvl="1"/>
            <a:r>
              <a:rPr lang="en-US" sz="2000" smtClean="0"/>
              <a:t>Rapid prototyping machines are an important part of the vast array of tools.  This research will bridge the accuracy gap in these processes by developing theoretical and technological means to implement significant gains in accuracy.</a:t>
            </a:r>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079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5079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5079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0790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0790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5079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7907" grpId="0" build="p" bldLvl="2"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612775" y="228600"/>
            <a:ext cx="8153400" cy="990600"/>
          </a:xfrm>
        </p:spPr>
        <p:txBody>
          <a:bodyPr/>
          <a:lstStyle/>
          <a:p>
            <a:r>
              <a:rPr lang="en-US" smtClean="0"/>
              <a:t>The Research Objective</a:t>
            </a:r>
          </a:p>
        </p:txBody>
      </p:sp>
      <p:sp>
        <p:nvSpPr>
          <p:cNvPr id="478211" name="Rectangle 3"/>
          <p:cNvSpPr>
            <a:spLocks noGrp="1" noChangeArrowheads="1"/>
          </p:cNvSpPr>
          <p:nvPr>
            <p:ph type="body" idx="1"/>
          </p:nvPr>
        </p:nvSpPr>
        <p:spPr>
          <a:xfrm>
            <a:off x="609600" y="1371600"/>
            <a:ext cx="7924800" cy="5181600"/>
          </a:xfrm>
        </p:spPr>
        <p:txBody>
          <a:bodyPr>
            <a:normAutofit lnSpcReduction="10000"/>
          </a:bodyPr>
          <a:lstStyle/>
          <a:p>
            <a:r>
              <a:rPr lang="en-US" altLang="en-US" smtClean="0"/>
              <a:t>Four acceptable ways to do it right:</a:t>
            </a:r>
          </a:p>
          <a:p>
            <a:pPr lvl="1"/>
            <a:r>
              <a:rPr lang="en-US" smtClean="0"/>
              <a:t>The research objective of this proposal is to test the hypothesis </a:t>
            </a:r>
            <a:r>
              <a:rPr lang="en-US" i="1" smtClean="0"/>
              <a:t>H</a:t>
            </a:r>
            <a:r>
              <a:rPr lang="en-US" smtClean="0"/>
              <a:t>.</a:t>
            </a:r>
          </a:p>
          <a:p>
            <a:pPr lvl="1"/>
            <a:r>
              <a:rPr lang="en-US" smtClean="0"/>
              <a:t>The research objective of this proposal is to measure parameter </a:t>
            </a:r>
            <a:r>
              <a:rPr lang="en-US" i="1" smtClean="0"/>
              <a:t>P</a:t>
            </a:r>
            <a:r>
              <a:rPr lang="en-US" smtClean="0"/>
              <a:t> with accuracy </a:t>
            </a:r>
            <a:r>
              <a:rPr lang="en-US" i="1" smtClean="0"/>
              <a:t>A.</a:t>
            </a:r>
            <a:endParaRPr lang="en-US" smtClean="0"/>
          </a:p>
          <a:p>
            <a:pPr lvl="1"/>
            <a:r>
              <a:rPr lang="en-US" smtClean="0"/>
              <a:t>The research objective of this proposal is to prove conjecture </a:t>
            </a:r>
            <a:r>
              <a:rPr lang="en-US" i="1" smtClean="0"/>
              <a:t>C.</a:t>
            </a:r>
            <a:endParaRPr lang="en-US" smtClean="0"/>
          </a:p>
          <a:p>
            <a:pPr lvl="1"/>
            <a:r>
              <a:rPr lang="en-US" smtClean="0"/>
              <a:t>The research objective of this proposal is to apply method </a:t>
            </a:r>
            <a:r>
              <a:rPr lang="en-US" i="1" smtClean="0"/>
              <a:t>M</a:t>
            </a:r>
            <a:r>
              <a:rPr lang="en-US" smtClean="0"/>
              <a:t> from field </a:t>
            </a:r>
            <a:r>
              <a:rPr lang="en-US" i="1" smtClean="0"/>
              <a:t>Q</a:t>
            </a:r>
            <a:r>
              <a:rPr lang="en-US" smtClean="0"/>
              <a:t> to problem </a:t>
            </a:r>
            <a:r>
              <a:rPr lang="en-US" i="1" smtClean="0"/>
              <a:t>X</a:t>
            </a:r>
            <a:r>
              <a:rPr lang="en-US" smtClean="0"/>
              <a:t> in field </a:t>
            </a:r>
            <a:r>
              <a:rPr lang="en-US" i="1" smtClean="0"/>
              <a:t>R.</a:t>
            </a:r>
            <a:endParaRPr lang="en-US" smtClean="0"/>
          </a:p>
          <a:p>
            <a:pPr>
              <a:spcBef>
                <a:spcPct val="0"/>
              </a:spcBef>
              <a:buFontTx/>
              <a:buNone/>
            </a:pPr>
            <a:r>
              <a:rPr lang="en-US" smtClean="0"/>
              <a:t>	</a:t>
            </a:r>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782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782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7821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782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7821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4782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8211" grpId="0" build="p" bldLvl="2"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612775" y="228600"/>
            <a:ext cx="8153400" cy="990600"/>
          </a:xfrm>
        </p:spPr>
        <p:txBody>
          <a:bodyPr/>
          <a:lstStyle/>
          <a:p>
            <a:r>
              <a:rPr lang="en-US" smtClean="0"/>
              <a:t>The Research Objective</a:t>
            </a:r>
          </a:p>
        </p:txBody>
      </p:sp>
      <p:sp>
        <p:nvSpPr>
          <p:cNvPr id="461827" name="Rectangle 3"/>
          <p:cNvSpPr>
            <a:spLocks noGrp="1" noChangeArrowheads="1"/>
          </p:cNvSpPr>
          <p:nvPr>
            <p:ph type="body" idx="1"/>
          </p:nvPr>
        </p:nvSpPr>
        <p:spPr>
          <a:xfrm>
            <a:off x="612775" y="1600200"/>
            <a:ext cx="8153400" cy="4495800"/>
          </a:xfrm>
        </p:spPr>
        <p:txBody>
          <a:bodyPr>
            <a:normAutofit fontScale="92500" lnSpcReduction="10000"/>
          </a:bodyPr>
          <a:lstStyle/>
          <a:p>
            <a:r>
              <a:rPr lang="en-US" altLang="en-US" smtClean="0"/>
              <a:t>How to do it right:</a:t>
            </a:r>
          </a:p>
          <a:p>
            <a:pPr lvl="1"/>
            <a:r>
              <a:rPr lang="en-US" smtClean="0"/>
              <a:t>The research objective of this project is to measure the cross-section of the muon-nutrino interaction at 5 GeV accurate to 10%.</a:t>
            </a:r>
          </a:p>
          <a:p>
            <a:pPr lvl="1"/>
            <a:r>
              <a:rPr lang="en-US" smtClean="0"/>
              <a:t>The research objective of this proposal is to test the hypothesis that chip formation in high-speed machining of brittle materials is determined by parameters x, y and z.</a:t>
            </a:r>
          </a:p>
          <a:p>
            <a:pPr lvl="1"/>
            <a:r>
              <a:rPr lang="en-US" smtClean="0"/>
              <a:t>The research objective of this project is to account for uncertainty in engineering design decision making through the application of utility theory.</a:t>
            </a:r>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618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4618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618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4618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827" grpId="0" build="p" bldLvl="2"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ChangeArrowheads="1"/>
          </p:cNvSpPr>
          <p:nvPr/>
        </p:nvSpPr>
        <p:spPr bwMode="auto">
          <a:xfrm>
            <a:off x="8043863" y="6586538"/>
            <a:ext cx="981075" cy="200025"/>
          </a:xfrm>
          <a:prstGeom prst="rect">
            <a:avLst/>
          </a:prstGeom>
          <a:solidFill>
            <a:schemeClr val="bg1"/>
          </a:solidFill>
          <a:ln w="9525">
            <a:noFill/>
            <a:miter lim="800000"/>
            <a:headEnd/>
            <a:tailEnd/>
          </a:ln>
          <a:effectLst/>
        </p:spPr>
        <p:txBody>
          <a:bodyPr wrap="none" anchor="ctr"/>
          <a:lstStyle/>
          <a:p>
            <a:endParaRPr lang="en-US"/>
          </a:p>
        </p:txBody>
      </p:sp>
      <p:sp>
        <p:nvSpPr>
          <p:cNvPr id="326660" name="Rectangle 4"/>
          <p:cNvSpPr>
            <a:spLocks noGrp="1" noChangeArrowheads="1"/>
          </p:cNvSpPr>
          <p:nvPr>
            <p:ph type="ctrTitle"/>
          </p:nvPr>
        </p:nvSpPr>
        <p:spPr>
          <a:xfrm>
            <a:off x="228600" y="990600"/>
            <a:ext cx="8686800" cy="1371600"/>
          </a:xfrm>
        </p:spPr>
        <p:txBody>
          <a:bodyPr/>
          <a:lstStyle/>
          <a:p>
            <a:pPr>
              <a:defRPr/>
            </a:pPr>
            <a:r>
              <a:rPr lang="en-US" sz="4000"/>
              <a:t>Writing the Summary</a:t>
            </a:r>
          </a:p>
        </p:txBody>
      </p:sp>
      <p:pic>
        <p:nvPicPr>
          <p:cNvPr id="103428" name="Picture 6"/>
          <p:cNvPicPr>
            <a:picLocks noChangeAspect="1" noChangeArrowheads="1"/>
          </p:cNvPicPr>
          <p:nvPr/>
        </p:nvPicPr>
        <p:blipFill>
          <a:blip r:embed="rId3" cstate="print"/>
          <a:srcRect/>
          <a:stretch>
            <a:fillRect/>
          </a:stretch>
        </p:blipFill>
        <p:spPr bwMode="auto">
          <a:xfrm>
            <a:off x="1981200" y="2209800"/>
            <a:ext cx="5410200" cy="3587750"/>
          </a:xfrm>
          <a:prstGeom prst="rect">
            <a:avLst/>
          </a:prstGeom>
          <a:noFill/>
          <a:ln w="12700">
            <a:noFill/>
            <a:miter lim="800000"/>
            <a:headEnd type="none" w="sm" len="sm"/>
            <a:tailEnd type="none" w="sm" len="sm"/>
          </a:ln>
          <a:effectLst/>
        </p:spPr>
      </p:pic>
      <p:sp>
        <p:nvSpPr>
          <p:cNvPr id="5" name="Slide Number Placeholder 4"/>
          <p:cNvSpPr>
            <a:spLocks noGrp="1"/>
          </p:cNvSpPr>
          <p:nvPr>
            <p:ph type="sldNum" sz="quarter" idx="12"/>
          </p:nvPr>
        </p:nvSpPr>
        <p:spPr/>
        <p:txBody>
          <a:bodyPr/>
          <a:lstStyle/>
          <a:p>
            <a:pPr>
              <a:defRPr/>
            </a:pPr>
            <a:fld id="{7CB8342D-28DF-419B-B928-E4221B1A452B}" type="slidenum">
              <a:rPr lang="en-IN" smtClean="0"/>
              <a:pPr>
                <a:defRPr/>
              </a:pPr>
              <a:t>56</a:t>
            </a:fld>
            <a:endParaRPr lang="en-IN"/>
          </a:p>
        </p:txBody>
      </p:sp>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4"/>
          <p:cNvSpPr>
            <a:spLocks noGrp="1" noChangeArrowheads="1"/>
          </p:cNvSpPr>
          <p:nvPr>
            <p:ph type="title"/>
          </p:nvPr>
        </p:nvSpPr>
        <p:spPr>
          <a:xfrm>
            <a:off x="612775" y="228600"/>
            <a:ext cx="8153400" cy="990600"/>
          </a:xfrm>
        </p:spPr>
        <p:txBody>
          <a:bodyPr/>
          <a:lstStyle/>
          <a:p>
            <a:r>
              <a:rPr lang="en-US" smtClean="0"/>
              <a:t>Writing the Summary</a:t>
            </a:r>
          </a:p>
        </p:txBody>
      </p:sp>
      <p:sp>
        <p:nvSpPr>
          <p:cNvPr id="104451" name="Rectangle 5"/>
          <p:cNvSpPr>
            <a:spLocks noGrp="1" noChangeArrowheads="1"/>
          </p:cNvSpPr>
          <p:nvPr>
            <p:ph type="body" idx="1"/>
          </p:nvPr>
        </p:nvSpPr>
        <p:spPr>
          <a:xfrm>
            <a:off x="612775" y="1600200"/>
            <a:ext cx="8153400" cy="4495800"/>
          </a:xfrm>
        </p:spPr>
        <p:txBody>
          <a:bodyPr>
            <a:normAutofit fontScale="92500" lnSpcReduction="10000"/>
          </a:bodyPr>
          <a:lstStyle/>
          <a:p>
            <a:pPr>
              <a:lnSpc>
                <a:spcPct val="77000"/>
              </a:lnSpc>
            </a:pPr>
            <a:r>
              <a:rPr lang="en-US" altLang="en-US" smtClean="0"/>
              <a:t>The most important statement is your statement of the research objective</a:t>
            </a:r>
          </a:p>
          <a:p>
            <a:pPr lvl="1">
              <a:lnSpc>
                <a:spcPct val="77000"/>
              </a:lnSpc>
            </a:pPr>
            <a:r>
              <a:rPr lang="en-US" altLang="en-US" smtClean="0"/>
              <a:t>It should be sentence 1 of paragraph 1</a:t>
            </a:r>
          </a:p>
          <a:p>
            <a:pPr lvl="1">
              <a:lnSpc>
                <a:spcPct val="77000"/>
              </a:lnSpc>
            </a:pPr>
            <a:r>
              <a:rPr lang="en-US" altLang="en-US" smtClean="0"/>
              <a:t>Do not begin with a weather report: “The sky is falling.  Tools are breaking.  Designs are failing…”</a:t>
            </a:r>
          </a:p>
          <a:p>
            <a:pPr lvl="1">
              <a:lnSpc>
                <a:spcPct val="77000"/>
              </a:lnSpc>
            </a:pPr>
            <a:r>
              <a:rPr lang="en-US" altLang="en-US" smtClean="0"/>
              <a:t>Do not begin with a state-of-the-union address: “Business is moving off shore.  Manufacturing is going to the …”</a:t>
            </a:r>
          </a:p>
          <a:p>
            <a:pPr>
              <a:lnSpc>
                <a:spcPct val="77000"/>
              </a:lnSpc>
            </a:pPr>
            <a:r>
              <a:rPr lang="en-US" altLang="en-US" smtClean="0"/>
              <a:t>Remember, this is not a tech paper, it is not a murder mystery (where we find out what the objective is on page 15)</a:t>
            </a:r>
          </a:p>
          <a:p>
            <a:pPr>
              <a:lnSpc>
                <a:spcPct val="77000"/>
              </a:lnSpc>
            </a:pPr>
            <a:r>
              <a:rPr lang="en-US" altLang="en-US" smtClean="0"/>
              <a:t>Don’t forget the Intellectual Merit and Broader Impact statements</a:t>
            </a:r>
            <a:endParaRPr lang="en-US"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4"/>
          <p:cNvSpPr>
            <a:spLocks noGrp="1" noChangeArrowheads="1"/>
          </p:cNvSpPr>
          <p:nvPr>
            <p:ph type="title"/>
          </p:nvPr>
        </p:nvSpPr>
        <p:spPr>
          <a:xfrm>
            <a:off x="612775" y="228600"/>
            <a:ext cx="8153400" cy="990600"/>
          </a:xfrm>
        </p:spPr>
        <p:txBody>
          <a:bodyPr/>
          <a:lstStyle/>
          <a:p>
            <a:r>
              <a:rPr lang="en-US" smtClean="0"/>
              <a:t>What We Want to Know</a:t>
            </a:r>
          </a:p>
        </p:txBody>
      </p:sp>
      <p:sp>
        <p:nvSpPr>
          <p:cNvPr id="105475" name="Rectangle 5"/>
          <p:cNvSpPr>
            <a:spLocks noGrp="1" noChangeArrowheads="1"/>
          </p:cNvSpPr>
          <p:nvPr>
            <p:ph type="body" idx="1"/>
          </p:nvPr>
        </p:nvSpPr>
        <p:spPr>
          <a:xfrm>
            <a:off x="609600" y="1371600"/>
            <a:ext cx="8001000" cy="5181600"/>
          </a:xfrm>
        </p:spPr>
        <p:txBody>
          <a:bodyPr>
            <a:normAutofit lnSpcReduction="10000"/>
          </a:bodyPr>
          <a:lstStyle/>
          <a:p>
            <a:r>
              <a:rPr lang="en-US" altLang="en-US" smtClean="0"/>
              <a:t>What is your research objective?</a:t>
            </a:r>
          </a:p>
          <a:p>
            <a:pPr lvl="1"/>
            <a:r>
              <a:rPr lang="en-US" altLang="en-US" smtClean="0"/>
              <a:t>This is what directs your proposal to the appropriate program</a:t>
            </a:r>
          </a:p>
          <a:p>
            <a:r>
              <a:rPr lang="en-US" altLang="en-US" smtClean="0"/>
              <a:t>What is your approach?</a:t>
            </a:r>
          </a:p>
          <a:p>
            <a:pPr lvl="1"/>
            <a:r>
              <a:rPr lang="en-US" altLang="en-US" smtClean="0"/>
              <a:t>Outline — just two or three sentences</a:t>
            </a:r>
          </a:p>
          <a:p>
            <a:r>
              <a:rPr lang="en-US" altLang="en-US" smtClean="0"/>
              <a:t>Why is your contribution important to your research community (the intellectual merit)?</a:t>
            </a:r>
          </a:p>
          <a:p>
            <a:r>
              <a:rPr lang="en-US" altLang="en-US" smtClean="0"/>
              <a:t>If successful, what will be the benefit to society (the broader impact)?  Why is your project important to society?</a:t>
            </a:r>
            <a:endParaRPr lang="en-US"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12775" y="228600"/>
            <a:ext cx="8153400" cy="990600"/>
          </a:xfrm>
        </p:spPr>
        <p:txBody>
          <a:bodyPr/>
          <a:lstStyle/>
          <a:p>
            <a:r>
              <a:rPr lang="en-US" smtClean="0"/>
              <a:t>Summary Template</a:t>
            </a:r>
          </a:p>
        </p:txBody>
      </p:sp>
      <p:sp>
        <p:nvSpPr>
          <p:cNvPr id="106499" name="Text Box 4"/>
          <p:cNvSpPr txBox="1">
            <a:spLocks noChangeArrowheads="1"/>
          </p:cNvSpPr>
          <p:nvPr/>
        </p:nvSpPr>
        <p:spPr bwMode="auto">
          <a:xfrm>
            <a:off x="762000" y="1524000"/>
            <a:ext cx="7543800" cy="4492625"/>
          </a:xfrm>
          <a:prstGeom prst="rect">
            <a:avLst/>
          </a:prstGeom>
          <a:noFill/>
          <a:ln w="12700">
            <a:noFill/>
            <a:miter lim="800000"/>
            <a:headEnd type="none" w="sm" len="sm"/>
            <a:tailEnd type="none" w="sm" len="sm"/>
          </a:ln>
          <a:effectLst/>
        </p:spPr>
        <p:txBody>
          <a:bodyPr>
            <a:spAutoFit/>
          </a:bodyPr>
          <a:lstStyle/>
          <a:p>
            <a:pPr>
              <a:spcBef>
                <a:spcPct val="50000"/>
              </a:spcBef>
            </a:pPr>
            <a:r>
              <a:rPr lang="en-US" sz="1600"/>
              <a:t>The objective of this research project is to prove the hypothesis that too many monkeys in a tree will cause the tree to break.  The approach will be to take a sample of ten trees and load them with monkeys until they break…</a:t>
            </a:r>
          </a:p>
          <a:p>
            <a:pPr>
              <a:spcBef>
                <a:spcPct val="50000"/>
              </a:spcBef>
            </a:pPr>
            <a:endParaRPr lang="en-US" sz="1600"/>
          </a:p>
          <a:p>
            <a:pPr>
              <a:spcBef>
                <a:spcPct val="50000"/>
              </a:spcBef>
            </a:pPr>
            <a:r>
              <a:rPr lang="en-US" sz="1600" b="1"/>
              <a:t>Intellectual Merit</a:t>
            </a:r>
            <a:r>
              <a:rPr lang="en-US" sz="1600"/>
              <a:t> – It is important that we know how many monkeys can climb a tree before it breaks because this affects our perceptions of monkey procreation and…  The Snerd Theory holds that tree size limits monkey procreation.  This study challenges that theory with the notion that…  If the objective hypothesis is correct therefore, it will transform our approach to…</a:t>
            </a:r>
          </a:p>
          <a:p>
            <a:pPr>
              <a:spcBef>
                <a:spcPct val="50000"/>
              </a:spcBef>
            </a:pPr>
            <a:endParaRPr lang="en-US" sz="1600"/>
          </a:p>
          <a:p>
            <a:pPr>
              <a:spcBef>
                <a:spcPct val="50000"/>
              </a:spcBef>
            </a:pPr>
            <a:r>
              <a:rPr lang="en-US" sz="1600" b="1"/>
              <a:t>Broader Impact</a:t>
            </a:r>
            <a:r>
              <a:rPr lang="en-US" sz="1600"/>
              <a:t> – Monkeys are used in medical research.  By knowing how many monkeys can fit in a tree, we will be able to provide more monkeys for such research thereby advancing medical science more quickly and improving the quality of life.  Also, by watching the monkeys get hurt when the tree breaks, graduate students will be less likely to climb trees, thereby increasing their probability of graduating.</a:t>
            </a:r>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4"/>
          <p:cNvSpPr>
            <a:spLocks noGrp="1" noChangeArrowheads="1"/>
          </p:cNvSpPr>
          <p:nvPr>
            <p:ph type="title"/>
          </p:nvPr>
        </p:nvSpPr>
        <p:spPr>
          <a:xfrm>
            <a:off x="612775" y="228600"/>
            <a:ext cx="8153400" cy="990600"/>
          </a:xfrm>
        </p:spPr>
        <p:txBody>
          <a:bodyPr/>
          <a:lstStyle/>
          <a:p>
            <a:r>
              <a:rPr lang="en-US" smtClean="0"/>
              <a:t>Remember</a:t>
            </a:r>
          </a:p>
        </p:txBody>
      </p:sp>
      <p:sp>
        <p:nvSpPr>
          <p:cNvPr id="107523" name="Rectangle 5"/>
          <p:cNvSpPr>
            <a:spLocks noGrp="1" noChangeArrowheads="1"/>
          </p:cNvSpPr>
          <p:nvPr>
            <p:ph type="body" idx="1"/>
          </p:nvPr>
        </p:nvSpPr>
        <p:spPr>
          <a:xfrm>
            <a:off x="612775" y="1600200"/>
            <a:ext cx="8153400" cy="4495800"/>
          </a:xfrm>
        </p:spPr>
        <p:txBody>
          <a:bodyPr>
            <a:normAutofit/>
          </a:bodyPr>
          <a:lstStyle/>
          <a:p>
            <a:r>
              <a:rPr lang="en-US" altLang="en-US" dirty="0" smtClean="0"/>
              <a:t>Your proposal will be returned without review if:</a:t>
            </a:r>
          </a:p>
          <a:p>
            <a:pPr lvl="1"/>
            <a:r>
              <a:rPr lang="en-US" altLang="en-US" dirty="0" smtClean="0"/>
              <a:t>You fail to include explicit statements of intellectual merit and broader impact (entitle them Intellectual Merit, Broader Impact)</a:t>
            </a:r>
          </a:p>
          <a:p>
            <a:pPr lvl="1"/>
            <a:r>
              <a:rPr lang="en-US" altLang="en-US" dirty="0" smtClean="0"/>
              <a:t>You use the wrong font or it is too small</a:t>
            </a:r>
          </a:p>
          <a:p>
            <a:pPr lvl="1"/>
            <a:r>
              <a:rPr lang="en-US" altLang="en-US" dirty="0" smtClean="0"/>
              <a:t>The margins are too narrow</a:t>
            </a:r>
          </a:p>
          <a:p>
            <a:pPr lvl="1"/>
            <a:r>
              <a:rPr lang="en-US" altLang="en-US" dirty="0" smtClean="0"/>
              <a:t>Your bio is incorrectly formatted</a:t>
            </a:r>
          </a:p>
          <a:p>
            <a:pPr lvl="1"/>
            <a:r>
              <a:rPr lang="en-US" altLang="en-US" dirty="0" smtClean="0"/>
              <a:t>You have an unauthorized </a:t>
            </a:r>
            <a:r>
              <a:rPr lang="en-US" altLang="en-US" dirty="0" smtClean="0"/>
              <a:t>attachment</a:t>
            </a:r>
            <a:endParaRPr lang="en-US" altLang="en-US" dirty="0"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4"/>
          <p:cNvSpPr>
            <a:spLocks noGrp="1" noChangeArrowheads="1"/>
          </p:cNvSpPr>
          <p:nvPr>
            <p:ph type="title"/>
          </p:nvPr>
        </p:nvSpPr>
        <p:spPr>
          <a:xfrm>
            <a:off x="612775" y="228600"/>
            <a:ext cx="8153400" cy="990600"/>
          </a:xfrm>
        </p:spPr>
        <p:txBody>
          <a:bodyPr/>
          <a:lstStyle/>
          <a:p>
            <a:r>
              <a:rPr lang="en-US" smtClean="0"/>
              <a:t>The Rest of Your Proposal</a:t>
            </a:r>
          </a:p>
        </p:txBody>
      </p:sp>
      <p:sp>
        <p:nvSpPr>
          <p:cNvPr id="108547" name="Rectangle 5"/>
          <p:cNvSpPr>
            <a:spLocks noGrp="1" noChangeArrowheads="1"/>
          </p:cNvSpPr>
          <p:nvPr>
            <p:ph type="body" idx="1"/>
          </p:nvPr>
        </p:nvSpPr>
        <p:spPr>
          <a:xfrm>
            <a:off x="612775" y="1600200"/>
            <a:ext cx="8153400" cy="4495800"/>
          </a:xfrm>
        </p:spPr>
        <p:txBody>
          <a:bodyPr>
            <a:normAutofit lnSpcReduction="10000"/>
          </a:bodyPr>
          <a:lstStyle/>
          <a:p>
            <a:r>
              <a:rPr lang="en-US" altLang="en-US" smtClean="0"/>
              <a:t>The next 15 pages of your proposal give backup and detail to your summary</a:t>
            </a:r>
          </a:p>
          <a:p>
            <a:r>
              <a:rPr lang="en-US" altLang="en-US" smtClean="0"/>
              <a:t>Start with a restatement of your research objective, clarify it, and provide a research plan to accomplish it</a:t>
            </a:r>
          </a:p>
          <a:p>
            <a:r>
              <a:rPr lang="en-US" altLang="en-US" smtClean="0"/>
              <a:t>Provide a convincing argument that you can carry out your proposed plan</a:t>
            </a:r>
          </a:p>
          <a:p>
            <a:r>
              <a:rPr lang="en-US" altLang="en-US" smtClean="0"/>
              <a:t>Restate and provide detail on your intellectual merit and broader impact</a:t>
            </a:r>
            <a:endParaRPr lang="en-US" smtClean="0"/>
          </a:p>
        </p:txBody>
      </p:sp>
      <p:grpSp>
        <p:nvGrpSpPr>
          <p:cNvPr id="2" name="Group 6"/>
          <p:cNvGrpSpPr>
            <a:grpSpLocks/>
          </p:cNvGrpSpPr>
          <p:nvPr/>
        </p:nvGrpSpPr>
        <p:grpSpPr bwMode="auto">
          <a:xfrm>
            <a:off x="1600200" y="5410200"/>
            <a:ext cx="6019800" cy="1130300"/>
            <a:chOff x="1200" y="3216"/>
            <a:chExt cx="3792" cy="712"/>
          </a:xfrm>
        </p:grpSpPr>
        <p:sp>
          <p:nvSpPr>
            <p:cNvPr id="108549" name="Rectangle 7"/>
            <p:cNvSpPr>
              <a:spLocks noChangeArrowheads="1"/>
            </p:cNvSpPr>
            <p:nvPr/>
          </p:nvSpPr>
          <p:spPr bwMode="auto">
            <a:xfrm>
              <a:off x="1200" y="3216"/>
              <a:ext cx="3648" cy="712"/>
            </a:xfrm>
            <a:prstGeom prst="rect">
              <a:avLst/>
            </a:prstGeom>
            <a:solidFill>
              <a:srgbClr val="F7FC94"/>
            </a:solidFill>
            <a:ln w="12700">
              <a:solidFill>
                <a:srgbClr val="790015"/>
              </a:solidFill>
              <a:miter lim="800000"/>
              <a:headEnd type="none" w="sm" len="sm"/>
              <a:tailEnd type="none" w="sm" len="sm"/>
            </a:ln>
            <a:effectLst>
              <a:outerShdw dist="107763" dir="2700000" algn="ctr" rotWithShape="0">
                <a:schemeClr val="bg2"/>
              </a:outerShdw>
            </a:effectLst>
          </p:spPr>
          <p:txBody>
            <a:bodyPr wrap="none" anchor="ctr"/>
            <a:lstStyle/>
            <a:p>
              <a:endParaRPr lang="en-US"/>
            </a:p>
          </p:txBody>
        </p:sp>
        <p:sp>
          <p:nvSpPr>
            <p:cNvPr id="108550" name="Text Box 8"/>
            <p:cNvSpPr txBox="1">
              <a:spLocks noChangeArrowheads="1"/>
            </p:cNvSpPr>
            <p:nvPr/>
          </p:nvSpPr>
          <p:spPr bwMode="auto">
            <a:xfrm>
              <a:off x="1265" y="3264"/>
              <a:ext cx="3727" cy="596"/>
            </a:xfrm>
            <a:prstGeom prst="rect">
              <a:avLst/>
            </a:prstGeom>
            <a:noFill/>
            <a:ln w="12700">
              <a:noFill/>
              <a:miter lim="800000"/>
              <a:headEnd type="none" w="sm" len="sm"/>
              <a:tailEnd type="none" w="sm" len="sm"/>
            </a:ln>
            <a:effectLst/>
          </p:spPr>
          <p:txBody>
            <a:bodyPr>
              <a:spAutoFit/>
            </a:bodyPr>
            <a:lstStyle/>
            <a:p>
              <a:pPr>
                <a:spcBef>
                  <a:spcPct val="50000"/>
                </a:spcBef>
              </a:pPr>
              <a:r>
                <a:rPr lang="en-US" sz="2800"/>
                <a:t>This is a good time to put forth your best effort</a:t>
              </a:r>
            </a:p>
          </p:txBody>
        </p:sp>
      </p:grpSp>
      <p:sp>
        <p:nvSpPr>
          <p:cNvPr id="7" name="Slide Number Placeholder 6"/>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4"/>
          <p:cNvSpPr>
            <a:spLocks noGrp="1" noChangeArrowheads="1"/>
          </p:cNvSpPr>
          <p:nvPr>
            <p:ph type="title"/>
          </p:nvPr>
        </p:nvSpPr>
        <p:spPr>
          <a:xfrm>
            <a:off x="612775" y="228600"/>
            <a:ext cx="8153400" cy="990600"/>
          </a:xfrm>
        </p:spPr>
        <p:txBody>
          <a:bodyPr/>
          <a:lstStyle/>
          <a:p>
            <a:r>
              <a:rPr lang="en-US" smtClean="0"/>
              <a:t>Tips on Proposal Writing</a:t>
            </a:r>
          </a:p>
        </p:txBody>
      </p:sp>
      <p:sp>
        <p:nvSpPr>
          <p:cNvPr id="109571" name="Rectangle 5"/>
          <p:cNvSpPr>
            <a:spLocks noGrp="1" noChangeArrowheads="1"/>
          </p:cNvSpPr>
          <p:nvPr>
            <p:ph type="body" idx="1"/>
          </p:nvPr>
        </p:nvSpPr>
        <p:spPr>
          <a:xfrm>
            <a:off x="612775" y="1600200"/>
            <a:ext cx="8153400" cy="4495800"/>
          </a:xfrm>
        </p:spPr>
        <p:txBody>
          <a:bodyPr>
            <a:normAutofit fontScale="92500" lnSpcReduction="20000"/>
          </a:bodyPr>
          <a:lstStyle/>
          <a:p>
            <a:r>
              <a:rPr lang="en-US" altLang="en-US" dirty="0" smtClean="0"/>
              <a:t>Use only 12 point type</a:t>
            </a:r>
          </a:p>
          <a:p>
            <a:r>
              <a:rPr lang="en-US" altLang="en-US" dirty="0" smtClean="0"/>
              <a:t>Do not use figures or tables as filler—everything should contribute</a:t>
            </a:r>
          </a:p>
          <a:p>
            <a:r>
              <a:rPr lang="en-US" altLang="en-US" dirty="0" smtClean="0"/>
              <a:t>Everything should be legible—do not use 2 point type on figures or tables</a:t>
            </a:r>
          </a:p>
          <a:p>
            <a:r>
              <a:rPr lang="en-US" altLang="en-US" dirty="0" smtClean="0"/>
              <a:t>Be sure to include a clearly stated research objective</a:t>
            </a:r>
          </a:p>
          <a:p>
            <a:r>
              <a:rPr lang="en-US" altLang="en-US" dirty="0" smtClean="0"/>
              <a:t>Use only the required format</a:t>
            </a:r>
          </a:p>
          <a:p>
            <a:r>
              <a:rPr lang="en-US" altLang="en-US" dirty="0" smtClean="0"/>
              <a:t>Be sure to include intellectual merit and broader impact statements in the body of the proposal</a:t>
            </a:r>
            <a:endParaRPr lang="en-US" dirty="0" smtClean="0"/>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612775" y="228600"/>
            <a:ext cx="8153400" cy="990600"/>
          </a:xfrm>
        </p:spPr>
        <p:txBody>
          <a:bodyPr/>
          <a:lstStyle/>
          <a:p>
            <a:r>
              <a:rPr lang="en-US" smtClean="0"/>
              <a:t>Tips on Proposal Writing</a:t>
            </a:r>
          </a:p>
        </p:txBody>
      </p:sp>
      <p:sp>
        <p:nvSpPr>
          <p:cNvPr id="110595" name="Rectangle 3"/>
          <p:cNvSpPr>
            <a:spLocks noGrp="1" noChangeArrowheads="1"/>
          </p:cNvSpPr>
          <p:nvPr>
            <p:ph type="body" idx="1"/>
          </p:nvPr>
        </p:nvSpPr>
        <p:spPr>
          <a:xfrm>
            <a:off x="612775" y="1600200"/>
            <a:ext cx="8153400" cy="4495800"/>
          </a:xfrm>
        </p:spPr>
        <p:txBody>
          <a:bodyPr>
            <a:normAutofit fontScale="92500"/>
          </a:bodyPr>
          <a:lstStyle/>
          <a:p>
            <a:r>
              <a:rPr lang="en-US" altLang="en-US" dirty="0" smtClean="0"/>
              <a:t>Don’t include letters of support from industry if</a:t>
            </a:r>
          </a:p>
          <a:p>
            <a:pPr lvl="1"/>
            <a:r>
              <a:rPr lang="en-US" dirty="0" smtClean="0"/>
              <a:t>They aren’t very supportive</a:t>
            </a:r>
          </a:p>
          <a:p>
            <a:pPr lvl="1"/>
            <a:r>
              <a:rPr lang="en-US" dirty="0" smtClean="0"/>
              <a:t>Letters from several companies are identical</a:t>
            </a:r>
          </a:p>
          <a:p>
            <a:pPr lvl="1"/>
            <a:r>
              <a:rPr lang="en-US" dirty="0" smtClean="0"/>
              <a:t>They are letters from previous proposals</a:t>
            </a:r>
          </a:p>
          <a:p>
            <a:pPr lvl="1"/>
            <a:r>
              <a:rPr lang="en-US" dirty="0" smtClean="0"/>
              <a:t>You don’t have them before the submission deadline</a:t>
            </a:r>
          </a:p>
          <a:p>
            <a:r>
              <a:rPr lang="en-US" dirty="0" smtClean="0"/>
              <a:t>Don’t cut and paste together new proposals from old declined proposals</a:t>
            </a:r>
          </a:p>
          <a:p>
            <a:r>
              <a:rPr lang="en-US" dirty="0" smtClean="0"/>
              <a:t>Proofread your proposal before you submit it (and after you submit it)</a:t>
            </a:r>
          </a:p>
        </p:txBody>
      </p:sp>
      <p:sp>
        <p:nvSpPr>
          <p:cNvPr id="4" name="Slide Number Placeholder 3"/>
          <p:cNvSpPr>
            <a:spLocks noGrp="1"/>
          </p:cNvSpPr>
          <p:nvPr>
            <p:ph type="sldNum" sz="quarter" idx="12"/>
          </p:nvPr>
        </p:nvSpPr>
        <p:spPr/>
        <p:txBody>
          <a:bodyPr>
            <a:normAutofit/>
          </a:bodyPr>
          <a:lstStyle/>
          <a:p>
            <a:pPr>
              <a:defRPr/>
            </a:pPr>
            <a:endParaRPr lang="en-US"/>
          </a:p>
        </p:txBody>
      </p:sp>
    </p:spTree>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Listening and Language Expansion</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B3EDA80E-655C-4B13-B42A-6D9C4A7C3539}" type="slidenum">
              <a:rPr lang="en-US" smtClean="0"/>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00:12 – 04:52</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B3EDA80E-655C-4B13-B42A-6D9C4A7C3539}" type="slidenum">
              <a:rPr lang="en-US" smtClean="0"/>
              <a:pPr/>
              <a:t>65</a:t>
            </a:fld>
            <a:endParaRPr lang="en-US"/>
          </a:p>
        </p:txBody>
      </p:sp>
      <p:sp>
        <p:nvSpPr>
          <p:cNvPr id="4" name="Content Placeholder 3"/>
          <p:cNvSpPr>
            <a:spLocks noGrp="1"/>
          </p:cNvSpPr>
          <p:nvPr>
            <p:ph sz="quarter" idx="1"/>
          </p:nvPr>
        </p:nvSpPr>
        <p:spPr/>
        <p:txBody>
          <a:bodyPr/>
          <a:lstStyle/>
          <a:p>
            <a:pPr fontAlgn="base">
              <a:buNone/>
            </a:pPr>
            <a:r>
              <a:rPr lang="en-US" b="1" dirty="0" smtClean="0"/>
              <a:t>Listening Questions</a:t>
            </a:r>
            <a:endParaRPr lang="en-US" dirty="0" smtClean="0"/>
          </a:p>
          <a:p>
            <a:pPr fontAlgn="base"/>
            <a:r>
              <a:rPr lang="en-US" dirty="0" smtClean="0"/>
              <a:t>1. Why does Mike mention NVP’s “huge volume”, “huge network”, and “strong foothold in SE Asia”?</a:t>
            </a:r>
            <a:br>
              <a:rPr lang="en-US" dirty="0" smtClean="0"/>
            </a:br>
            <a:r>
              <a:rPr lang="en-US" dirty="0" smtClean="0"/>
              <a:t>2. What does Mike suggest as a way around the China problem?</a:t>
            </a:r>
            <a:br>
              <a:rPr lang="en-US" dirty="0" smtClean="0"/>
            </a:br>
            <a:r>
              <a:rPr lang="en-US" dirty="0" smtClean="0"/>
              <a:t>3. Which idea does the team agree to save for later in the negotiation?</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Discussion concerns 04:52 – 08: 12</a:t>
            </a:r>
            <a:endParaRPr lang="en-US" dirty="0"/>
          </a:p>
        </p:txBody>
      </p:sp>
      <p:sp>
        <p:nvSpPr>
          <p:cNvPr id="3" name="Content Placeholder 2"/>
          <p:cNvSpPr>
            <a:spLocks noGrp="1"/>
          </p:cNvSpPr>
          <p:nvPr>
            <p:ph idx="1"/>
          </p:nvPr>
        </p:nvSpPr>
        <p:spPr/>
        <p:txBody>
          <a:bodyPr/>
          <a:lstStyle/>
          <a:p>
            <a:r>
              <a:rPr lang="en-US" dirty="0" smtClean="0"/>
              <a:t>Techniques</a:t>
            </a:r>
          </a:p>
          <a:p>
            <a:pPr>
              <a:buNone/>
            </a:pPr>
            <a:r>
              <a:rPr lang="en-US" dirty="0" smtClean="0"/>
              <a:t>1. Getting discussion going…idea initiated</a:t>
            </a:r>
          </a:p>
          <a:p>
            <a:pPr>
              <a:buNone/>
            </a:pPr>
            <a:r>
              <a:rPr lang="en-US" dirty="0" smtClean="0"/>
              <a:t>(person’s take – interpretation) example</a:t>
            </a:r>
          </a:p>
          <a:p>
            <a:pPr>
              <a:buNone/>
            </a:pPr>
            <a:r>
              <a:rPr lang="en-US" dirty="0" smtClean="0"/>
              <a:t>2. Summarizing the key benefits to substantiate your idea – example</a:t>
            </a:r>
          </a:p>
          <a:p>
            <a:pPr>
              <a:buNone/>
            </a:pPr>
            <a:r>
              <a:rPr lang="en-US" dirty="0" smtClean="0"/>
              <a:t>3. Providing negatives / problems (not ignoring any side of picture) starting with BUT – potential problem </a:t>
            </a:r>
          </a:p>
          <a:p>
            <a:pPr>
              <a:buNone/>
            </a:pPr>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B3EDA80E-655C-4B13-B42A-6D9C4A7C3539}" type="slidenum">
              <a:rPr lang="en-US" smtClean="0"/>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08:12 – 11:24</a:t>
            </a:r>
            <a:endParaRPr lang="en-US" dirty="0"/>
          </a:p>
        </p:txBody>
      </p:sp>
      <p:sp>
        <p:nvSpPr>
          <p:cNvPr id="3" name="Content Placeholder 2"/>
          <p:cNvSpPr>
            <a:spLocks noGrp="1"/>
          </p:cNvSpPr>
          <p:nvPr>
            <p:ph idx="1"/>
          </p:nvPr>
        </p:nvSpPr>
        <p:spPr/>
        <p:txBody>
          <a:bodyPr/>
          <a:lstStyle/>
          <a:p>
            <a:r>
              <a:rPr lang="en-US" dirty="0" smtClean="0"/>
              <a:t>Anticipating problem – shows participation (practice)</a:t>
            </a:r>
          </a:p>
          <a:p>
            <a:r>
              <a:rPr lang="en-US" dirty="0" smtClean="0"/>
              <a:t>Scope of the partnership – issue (how to raise issue)</a:t>
            </a:r>
          </a:p>
          <a:p>
            <a:r>
              <a:rPr lang="en-US" dirty="0" smtClean="0"/>
              <a:t>How to respond in an unclear situation (I think there is a way…)</a:t>
            </a:r>
          </a:p>
          <a:p>
            <a:r>
              <a:rPr lang="en-US" dirty="0" smtClean="0"/>
              <a:t>Pointing solutions </a:t>
            </a:r>
          </a:p>
          <a:p>
            <a:r>
              <a:rPr lang="en-US" dirty="0" smtClean="0"/>
              <a:t>Response to suggestions </a:t>
            </a:r>
          </a:p>
          <a:p>
            <a:endParaRPr lang="en-US" dirty="0"/>
          </a:p>
        </p:txBody>
      </p:sp>
      <p:sp>
        <p:nvSpPr>
          <p:cNvPr id="4" name="Slide Number Placeholder 3"/>
          <p:cNvSpPr>
            <a:spLocks noGrp="1"/>
          </p:cNvSpPr>
          <p:nvPr>
            <p:ph type="sldNum" sz="quarter" idx="12"/>
          </p:nvPr>
        </p:nvSpPr>
        <p:spPr/>
        <p:txBody>
          <a:bodyPr/>
          <a:lstStyle/>
          <a:p>
            <a:fld id="{B3EDA80E-655C-4B13-B42A-6D9C4A7C3539}" type="slidenum">
              <a:rPr lang="en-US" smtClean="0"/>
              <a:pPr/>
              <a:t>67</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11:24 – 22:00</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What happens next… (persuasion and negotiation)</a:t>
            </a:r>
          </a:p>
          <a:p>
            <a:r>
              <a:rPr lang="en-US" dirty="0" smtClean="0"/>
              <a:t>Make sure everyone understands – outline basic idea</a:t>
            </a:r>
          </a:p>
          <a:p>
            <a:r>
              <a:rPr lang="en-US" dirty="0" smtClean="0"/>
              <a:t>Stating initial positions</a:t>
            </a:r>
          </a:p>
          <a:p>
            <a:r>
              <a:rPr lang="en-US" dirty="0" smtClean="0"/>
              <a:t>Sharing agreement / disagreement and adding extension of idea (basic understanding and play it slow)</a:t>
            </a:r>
          </a:p>
          <a:p>
            <a:r>
              <a:rPr lang="en-US" dirty="0" smtClean="0"/>
              <a:t>Proposing a strategy – example </a:t>
            </a:r>
            <a:endParaRPr lang="en-US" dirty="0"/>
          </a:p>
        </p:txBody>
      </p:sp>
      <p:sp>
        <p:nvSpPr>
          <p:cNvPr id="4" name="Slide Number Placeholder 3"/>
          <p:cNvSpPr>
            <a:spLocks noGrp="1"/>
          </p:cNvSpPr>
          <p:nvPr>
            <p:ph type="sldNum" sz="quarter" idx="12"/>
          </p:nvPr>
        </p:nvSpPr>
        <p:spPr/>
        <p:txBody>
          <a:bodyPr/>
          <a:lstStyle/>
          <a:p>
            <a:fld id="{B3EDA80E-655C-4B13-B42A-6D9C4A7C3539}" type="slidenum">
              <a:rPr lang="en-US" smtClean="0"/>
              <a:pPr/>
              <a:t>68</a:t>
            </a:fld>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Proposal Writing continues…</a:t>
            </a:r>
          </a:p>
          <a:p>
            <a:r>
              <a:rPr lang="en-US" dirty="0" smtClean="0"/>
              <a:t>Common section: title page, Abstract, Table of Contents. Introduction, Body, Conclusion</a:t>
            </a:r>
          </a:p>
          <a:p>
            <a:r>
              <a:rPr lang="en-US" sz="2800" dirty="0" smtClean="0"/>
              <a:t>Appendices</a:t>
            </a:r>
          </a:p>
          <a:p>
            <a:r>
              <a:rPr lang="en-US" sz="2800" dirty="0" smtClean="0"/>
              <a:t>Organization and format concerns</a:t>
            </a:r>
          </a:p>
          <a:p>
            <a:r>
              <a:rPr lang="en-US" sz="2800" dirty="0" smtClean="0"/>
              <a:t>Cover letter/ Memo</a:t>
            </a:r>
          </a:p>
          <a:p>
            <a:r>
              <a:rPr lang="en-US" sz="2800" dirty="0" smtClean="0"/>
              <a:t>Writing </a:t>
            </a:r>
            <a:r>
              <a:rPr lang="en-US" sz="2800" dirty="0" smtClean="0"/>
              <a:t>Workshop</a:t>
            </a:r>
          </a:p>
          <a:p>
            <a:r>
              <a:rPr lang="en-US" sz="2800" dirty="0" smtClean="0"/>
              <a:t>Negotiation and persuasion strategy: Language expansion </a:t>
            </a:r>
            <a:endParaRPr lang="en-US" sz="2800" dirty="0" smtClean="0"/>
          </a:p>
          <a:p>
            <a:endParaRPr lang="en-US" dirty="0"/>
          </a:p>
        </p:txBody>
      </p:sp>
      <p:sp>
        <p:nvSpPr>
          <p:cNvPr id="4" name="Slide Number Placeholder 3"/>
          <p:cNvSpPr>
            <a:spLocks noGrp="1"/>
          </p:cNvSpPr>
          <p:nvPr>
            <p:ph type="sldNum" sz="quarter" idx="12"/>
          </p:nvPr>
        </p:nvSpPr>
        <p:spPr/>
        <p:txBody>
          <a:bodyPr>
            <a:normAutofit/>
          </a:bodyPr>
          <a:lstStyle/>
          <a:p>
            <a:fld id="{B3EDA80E-655C-4B13-B42A-6D9C4A7C3539}" type="slidenum">
              <a:rPr lang="en-US" smtClean="0"/>
              <a:pPr/>
              <a:t>69</a:t>
            </a:fld>
            <a:endParaRPr lang="en-US"/>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dian">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4134</Words>
  <Application>Microsoft Office PowerPoint</Application>
  <PresentationFormat>On-screen Show (4:3)</PresentationFormat>
  <Paragraphs>317</Paragraphs>
  <Slides>69</Slides>
  <Notes>9</Notes>
  <HiddenSlides>0</HiddenSlides>
  <MMClips>0</MMClips>
  <ScaleCrop>false</ScaleCrop>
  <HeadingPairs>
    <vt:vector size="4" baseType="variant">
      <vt:variant>
        <vt:lpstr>Theme</vt:lpstr>
      </vt:variant>
      <vt:variant>
        <vt:i4>2</vt:i4>
      </vt:variant>
      <vt:variant>
        <vt:lpstr>Slide Titles</vt:lpstr>
      </vt:variant>
      <vt:variant>
        <vt:i4>69</vt:i4>
      </vt:variant>
    </vt:vector>
  </HeadingPairs>
  <TitlesOfParts>
    <vt:vector size="71" baseType="lpstr">
      <vt:lpstr>Office Theme</vt:lpstr>
      <vt:lpstr>Median</vt:lpstr>
      <vt:lpstr>Business English Lecture 22</vt:lpstr>
      <vt:lpstr>Synopsis</vt:lpstr>
      <vt:lpstr>Common Sections in Proposals </vt:lpstr>
      <vt:lpstr>Title page</vt:lpstr>
      <vt:lpstr>Abstract</vt:lpstr>
      <vt:lpstr>Table of contents </vt:lpstr>
      <vt:lpstr> Introduction</vt:lpstr>
      <vt:lpstr> Background</vt:lpstr>
      <vt:lpstr> Benefits and feasibility of the proposed project</vt:lpstr>
      <vt:lpstr> Description of the proposed work (results of the project):</vt:lpstr>
      <vt:lpstr>Method, procedure, theory </vt:lpstr>
      <vt:lpstr>Schedule </vt:lpstr>
      <vt:lpstr>Qualifications </vt:lpstr>
      <vt:lpstr>Costs, resources required </vt:lpstr>
      <vt:lpstr>Conclusions </vt:lpstr>
      <vt:lpstr>Appendices </vt:lpstr>
      <vt:lpstr>Here are some possible sections to include in the Appendices: </vt:lpstr>
      <vt:lpstr>Slide 18</vt:lpstr>
      <vt:lpstr>Slide 19</vt:lpstr>
      <vt:lpstr>Slide 20</vt:lpstr>
      <vt:lpstr>Slide 21</vt:lpstr>
      <vt:lpstr>Organization of Proposals </vt:lpstr>
      <vt:lpstr>Slide 23</vt:lpstr>
      <vt:lpstr>Slide 24</vt:lpstr>
      <vt:lpstr>Slide 25</vt:lpstr>
      <vt:lpstr>Format of Proposals </vt:lpstr>
      <vt:lpstr>Slide 27</vt:lpstr>
      <vt:lpstr>Slide 28</vt:lpstr>
      <vt:lpstr>Slide 29</vt:lpstr>
      <vt:lpstr>Slide 30</vt:lpstr>
      <vt:lpstr>Slide 31</vt:lpstr>
      <vt:lpstr>Slide 32</vt:lpstr>
      <vt:lpstr>Slide 33</vt:lpstr>
      <vt:lpstr>Check List for your Proposal </vt:lpstr>
      <vt:lpstr>Slide 35</vt:lpstr>
      <vt:lpstr>Slide 36</vt:lpstr>
      <vt:lpstr>Research Proposal Writing Workshop</vt:lpstr>
      <vt:lpstr>Contents</vt:lpstr>
      <vt:lpstr>The Larger Context</vt:lpstr>
      <vt:lpstr>Business Proposals</vt:lpstr>
      <vt:lpstr>Your Strategic Plan</vt:lpstr>
      <vt:lpstr>Your Proposal</vt:lpstr>
      <vt:lpstr>Initiatives</vt:lpstr>
      <vt:lpstr>Your Funding Base</vt:lpstr>
      <vt:lpstr>DOs</vt:lpstr>
      <vt:lpstr>DON’Ts</vt:lpstr>
      <vt:lpstr>Proposal Basics</vt:lpstr>
      <vt:lpstr>Getting a Research Topic</vt:lpstr>
      <vt:lpstr>The Research Topic</vt:lpstr>
      <vt:lpstr>Groundwork</vt:lpstr>
      <vt:lpstr>What is Research?</vt:lpstr>
      <vt:lpstr>The Research Objective</vt:lpstr>
      <vt:lpstr>The Research Objective</vt:lpstr>
      <vt:lpstr>The Research Objective</vt:lpstr>
      <vt:lpstr>The Research Objective</vt:lpstr>
      <vt:lpstr>Writing the Summary</vt:lpstr>
      <vt:lpstr>Writing the Summary</vt:lpstr>
      <vt:lpstr>What We Want to Know</vt:lpstr>
      <vt:lpstr>Summary Template</vt:lpstr>
      <vt:lpstr>Remember</vt:lpstr>
      <vt:lpstr>The Rest of Your Proposal</vt:lpstr>
      <vt:lpstr>Tips on Proposal Writing</vt:lpstr>
      <vt:lpstr>Tips on Proposal Writing</vt:lpstr>
      <vt:lpstr>Listening and Language Expansion</vt:lpstr>
      <vt:lpstr>Activity 00:12 – 04:52</vt:lpstr>
      <vt:lpstr>Discussion concerns 04:52 – 08: 12</vt:lpstr>
      <vt:lpstr>08:12 – 11:24</vt:lpstr>
      <vt:lpstr>11:24 – 22:00</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Administrator</cp:lastModifiedBy>
  <cp:revision>11</cp:revision>
  <dcterms:created xsi:type="dcterms:W3CDTF">2014-03-25T06:24:15Z</dcterms:created>
  <dcterms:modified xsi:type="dcterms:W3CDTF">2014-03-25T08:48:59Z</dcterms:modified>
</cp:coreProperties>
</file>