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300" r:id="rId2"/>
    <p:sldId id="301" r:id="rId3"/>
    <p:sldId id="256" r:id="rId4"/>
    <p:sldId id="257" r:id="rId5"/>
    <p:sldId id="258" r:id="rId6"/>
    <p:sldId id="259" r:id="rId7"/>
    <p:sldId id="260" r:id="rId8"/>
    <p:sldId id="302" r:id="rId9"/>
    <p:sldId id="303" r:id="rId10"/>
    <p:sldId id="261" r:id="rId11"/>
    <p:sldId id="262" r:id="rId12"/>
    <p:sldId id="304" r:id="rId13"/>
    <p:sldId id="263" r:id="rId14"/>
    <p:sldId id="305" r:id="rId15"/>
    <p:sldId id="306" r:id="rId16"/>
    <p:sldId id="264" r:id="rId17"/>
    <p:sldId id="265" r:id="rId18"/>
    <p:sldId id="266" r:id="rId19"/>
    <p:sldId id="267" r:id="rId20"/>
    <p:sldId id="30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1" r:id="rId34"/>
    <p:sldId id="282" r:id="rId35"/>
    <p:sldId id="283" r:id="rId36"/>
    <p:sldId id="284" r:id="rId37"/>
    <p:sldId id="308"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309" r:id="rId53"/>
    <p:sldId id="310" r:id="rId54"/>
    <p:sldId id="311" r:id="rId55"/>
    <p:sldId id="31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849FC4-561D-41DA-9578-BBA56AC1C3D9}" type="datetimeFigureOut">
              <a:rPr lang="en-US" smtClean="0"/>
              <a:t>3/24/2014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3F24A5-134C-435B-92DD-0DA06C1F17E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9499049-4D9F-483C-96C6-DD978C92548F}" type="datetime1">
              <a:rPr lang="en-US" smtClean="0"/>
              <a:t>3/24/2014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C27417B-2EF9-4E18-96F4-6DD3B90EB3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41CC53-E6A1-4E9C-945C-E2F65499F2E8}" type="datetime1">
              <a:rPr lang="en-US" smtClean="0"/>
              <a:t>3/24/2014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C27417B-2EF9-4E18-96F4-6DD3B90EB339}"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EE84261-E838-4BBB-9360-E145662B91CD}" type="datetime1">
              <a:rPr lang="en-US" smtClean="0"/>
              <a:t>3/24/2014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C27417B-2EF9-4E18-96F4-6DD3B90EB339}"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2AD27D2-0132-48C2-99B4-AB170C7A7F0F}" type="datetime1">
              <a:rPr lang="en-US" smtClean="0"/>
              <a:t>3/24/2014</a:t>
            </a:fld>
            <a:endParaRPr lang="en-US"/>
          </a:p>
        </p:txBody>
      </p:sp>
      <p:sp>
        <p:nvSpPr>
          <p:cNvPr id="10" name="Slide Number Placeholder 9"/>
          <p:cNvSpPr>
            <a:spLocks noGrp="1"/>
          </p:cNvSpPr>
          <p:nvPr>
            <p:ph type="sldNum" sz="quarter" idx="16"/>
          </p:nvPr>
        </p:nvSpPr>
        <p:spPr/>
        <p:txBody>
          <a:bodyPr rtlCol="0"/>
          <a:lstStyle/>
          <a:p>
            <a:fld id="{1C27417B-2EF9-4E18-96F4-6DD3B90EB339}"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6DAB1D4-B21F-4CA0-A497-AEDC7D3078DD}" type="datetime1">
              <a:rPr lang="en-US" smtClean="0"/>
              <a:t>3/24/2014</a:t>
            </a:fld>
            <a:endParaRPr lang="en-US"/>
          </a:p>
        </p:txBody>
      </p:sp>
      <p:sp>
        <p:nvSpPr>
          <p:cNvPr id="12" name="Slide Number Placeholder 11"/>
          <p:cNvSpPr>
            <a:spLocks noGrp="1"/>
          </p:cNvSpPr>
          <p:nvPr>
            <p:ph type="sldNum" sz="quarter" idx="16"/>
          </p:nvPr>
        </p:nvSpPr>
        <p:spPr/>
        <p:txBody>
          <a:bodyPr rtlCol="0"/>
          <a:lstStyle/>
          <a:p>
            <a:fld id="{1C27417B-2EF9-4E18-96F4-6DD3B90EB339}"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BEE5929-DF56-4C99-A624-0993F61A0BEC}" type="datetime1">
              <a:rPr lang="en-US" smtClean="0"/>
              <a:t>3/24/2014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C27417B-2EF9-4E18-96F4-6DD3B90EB3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08B6A7-6D98-403D-9A60-C55741596D2C}" type="datetime1">
              <a:rPr lang="en-US" smtClean="0"/>
              <a:t>3/24/2014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C27417B-2EF9-4E18-96F4-6DD3B90EB3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E08CCA1-20F3-46CB-B0BE-D53B9E1A363D}" type="datetime1">
              <a:rPr lang="en-US" smtClean="0"/>
              <a:t>3/24/2014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C27417B-2EF9-4E18-96F4-6DD3B90EB339}"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2E79F39-F9FC-4A56-9470-B3AF15E8D4EC}" type="datetime1">
              <a:rPr lang="en-US" smtClean="0"/>
              <a:t>3/24/2014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C27417B-2EF9-4E18-96F4-6DD3B90EB339}"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AD0BA3-F447-49F1-BD65-494D2B355358}" type="datetime1">
              <a:rPr lang="en-US" smtClean="0"/>
              <a:t>3/24/2014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27417B-2EF9-4E18-96F4-6DD3B90EB3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2893BDE-C3FA-463C-A97E-38B7585CE259}" type="datetime1">
              <a:rPr lang="en-US" smtClean="0"/>
              <a:t>3/24/2014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C27417B-2EF9-4E18-96F4-6DD3B90EB33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6EB94D3-42AA-48A7-89E7-A7CC3FCF9CB1}" type="datetime1">
              <a:rPr lang="en-US" smtClean="0"/>
              <a:t>3/24/2014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C27417B-2EF9-4E18-96F4-6DD3B90EB3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zing.ncsl.nist.gov/iusr/documents/CIF.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ps.pearsoncustom.com/pls_1256647969_pwo/217/55689/14256537.cw/index.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zing.ncsl.nist.gov/iusr/documents/Annex_B.ht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English</a:t>
            </a:r>
            <a:br>
              <a:rPr lang="en-US" dirty="0" smtClean="0"/>
            </a:br>
            <a:r>
              <a:rPr lang="en-US" dirty="0" smtClean="0"/>
              <a:t>Lecture 20</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1C27417B-2EF9-4E18-96F4-6DD3B90EB339}" type="slidenum">
              <a:rPr lang="en-US" smtClean="0"/>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smtClean="0"/>
              <a:t>Types of reports</a:t>
            </a:r>
          </a:p>
          <a:p>
            <a:r>
              <a:rPr lang="en-US" dirty="0" smtClean="0"/>
              <a:t>Proposals</a:t>
            </a:r>
          </a:p>
          <a:p>
            <a:r>
              <a:rPr lang="en-US" dirty="0" smtClean="0"/>
              <a:t>White paper</a:t>
            </a:r>
          </a:p>
          <a:p>
            <a:r>
              <a:rPr lang="en-US" dirty="0" smtClean="0"/>
              <a:t>Marketing plan</a:t>
            </a:r>
          </a:p>
          <a:p>
            <a:r>
              <a:rPr lang="en-US" dirty="0" smtClean="0"/>
              <a:t>Usability reports</a:t>
            </a:r>
          </a:p>
          <a:p>
            <a:pPr>
              <a:buNone/>
            </a:pPr>
            <a:r>
              <a:rPr lang="en-US" dirty="0" smtClean="0"/>
              <a:t>Workshop : Formal report</a:t>
            </a:r>
          </a:p>
          <a:p>
            <a:r>
              <a:rPr lang="en-US" dirty="0" smtClean="0"/>
              <a:t>Check list</a:t>
            </a:r>
          </a:p>
          <a:p>
            <a:r>
              <a:rPr lang="en-US" dirty="0" smtClean="0"/>
              <a:t>Language expansion activity &amp; listening exercise</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612775" y="228600"/>
            <a:ext cx="8153400" cy="990600"/>
          </a:xfrm>
        </p:spPr>
        <p:txBody>
          <a:bodyPr/>
          <a:lstStyle/>
          <a:p>
            <a:pPr eaLnBrk="1" hangingPunct="1"/>
            <a:r>
              <a:rPr lang="en-US" b="1" smtClean="0">
                <a:solidFill>
                  <a:srgbClr val="38610B"/>
                </a:solidFill>
                <a:latin typeface="Verdana" pitchFamily="34" charset="0"/>
              </a:rPr>
              <a:t>Proposals</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solidFill>
                  <a:srgbClr val="000000"/>
                </a:solidFill>
                <a:latin typeface="Verdana"/>
              </a:rPr>
              <a:t>Proposals include forms, letters, memos, and more formal reports. </a:t>
            </a:r>
            <a:r>
              <a:rPr lang="en-US" dirty="0">
                <a:solidFill>
                  <a:srgbClr val="000000"/>
                </a:solidFill>
                <a:latin typeface="Verdana"/>
              </a:rPr>
              <a:t>In some companies and contexts (such as in the construction industry), a "proposal" refers to a work contract with a customer.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In </a:t>
            </a:r>
            <a:r>
              <a:rPr lang="en-US" dirty="0">
                <a:solidFill>
                  <a:srgbClr val="000000"/>
                </a:solidFill>
                <a:latin typeface="Verdana"/>
              </a:rPr>
              <a:t>this sense, a proposal (which is often called a "bid") is a promise that specific work will be executed by a certain time for a certain cost (and such a promise is sometimes structured as a memo of understanding).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t>"Proposal" could also refer to a grant proposal, which also needs to meets strict informational criteria (and may involve precise formatting—such as answering questions in specific boxes). </a:t>
            </a:r>
            <a:endParaRPr lang="en-US" dirty="0" smtClean="0"/>
          </a:p>
          <a:p>
            <a:pPr marL="320040" indent="-320040" eaLnBrk="1" fontAlgn="auto" hangingPunct="1">
              <a:spcAft>
                <a:spcPts val="0"/>
              </a:spcAft>
              <a:buFont typeface="Wingdings"/>
              <a:buChar char=""/>
              <a:defRPr/>
            </a:pPr>
            <a:r>
              <a:rPr lang="en-US" dirty="0" smtClean="0"/>
              <a:t>Grant </a:t>
            </a:r>
            <a:r>
              <a:rPr lang="en-US" dirty="0"/>
              <a:t>proposals, however, do allow the writer to convey and explain his or her vision. </a:t>
            </a:r>
            <a:r>
              <a:rPr lang="en-US" dirty="0"/>
              <a:t>In other contexts, the term "proposal" is used in the same sense as a recommendation report and thereby "proposes" a course of action.</a:t>
            </a:r>
          </a:p>
          <a:p>
            <a:pPr marL="0" indent="0" eaLnBrk="1" fontAlgn="auto" hangingPunct="1">
              <a:spcAft>
                <a:spcPts val="0"/>
              </a:spcAft>
              <a:buFont typeface="Wingdings"/>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solidFill>
                  <a:srgbClr val="000000"/>
                </a:solidFill>
                <a:latin typeface="Verdana"/>
              </a:rPr>
              <a:t>Grant proposals sent to foundations are often two-page letters that pitch an idea and attach some financial information.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These </a:t>
            </a:r>
            <a:r>
              <a:rPr lang="en-US" dirty="0">
                <a:solidFill>
                  <a:srgbClr val="000000"/>
                </a:solidFill>
                <a:latin typeface="Verdana"/>
              </a:rPr>
              <a:t>proposals are informal but require the writer to match the group's mission statement in the opening, present the problem that needs to be addressed immediately in concrete terms, and convince the foundation that the group is qualified to successfully address the problem.</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2775" y="228600"/>
            <a:ext cx="8153400" cy="990600"/>
          </a:xfrm>
        </p:spPr>
        <p:txBody>
          <a:bodyPr/>
          <a:lstStyle/>
          <a:p>
            <a:pPr eaLnBrk="1" hangingPunct="1"/>
            <a:endParaRPr lang="en-US" smtClean="0"/>
          </a:p>
        </p:txBody>
      </p:sp>
      <p:sp>
        <p:nvSpPr>
          <p:cNvPr id="62467" name="Content Placeholder 2"/>
          <p:cNvSpPr>
            <a:spLocks noGrp="1"/>
          </p:cNvSpPr>
          <p:nvPr>
            <p:ph sz="quarter" idx="1"/>
          </p:nvPr>
        </p:nvSpPr>
        <p:spPr>
          <a:xfrm>
            <a:off x="612775" y="1600200"/>
            <a:ext cx="8153400" cy="4495800"/>
          </a:xfrm>
        </p:spPr>
        <p:txBody>
          <a:bodyPr>
            <a:normAutofit lnSpcReduction="10000"/>
          </a:bodyPr>
          <a:lstStyle/>
          <a:p>
            <a:pPr eaLnBrk="1" hangingPunct="1"/>
            <a:r>
              <a:rPr lang="en-US" dirty="0" smtClean="0">
                <a:solidFill>
                  <a:srgbClr val="000000"/>
                </a:solidFill>
                <a:latin typeface="Verdana" pitchFamily="34" charset="0"/>
              </a:rPr>
              <a:t>Proposals can also take the form of the "long proposal," a formal document that proposes to complete a future project and that requests organizational support. </a:t>
            </a:r>
            <a:endParaRPr lang="en-US" dirty="0" smtClean="0">
              <a:solidFill>
                <a:srgbClr val="000000"/>
              </a:solidFill>
              <a:latin typeface="Verdana" pitchFamily="34" charset="0"/>
            </a:endParaRPr>
          </a:p>
          <a:p>
            <a:pPr eaLnBrk="1" hangingPunct="1"/>
            <a:r>
              <a:rPr lang="en-US" dirty="0" smtClean="0">
                <a:solidFill>
                  <a:srgbClr val="000000"/>
                </a:solidFill>
                <a:latin typeface="Verdana" pitchFamily="34" charset="0"/>
              </a:rPr>
              <a:t>Often </a:t>
            </a:r>
            <a:r>
              <a:rPr lang="en-US" dirty="0" smtClean="0">
                <a:solidFill>
                  <a:srgbClr val="000000"/>
                </a:solidFill>
                <a:latin typeface="Verdana" pitchFamily="34" charset="0"/>
              </a:rPr>
              <a:t>such proposals are in response to an RFP (Request for Proposal): Companies or organizations have jobs that need to be done and issue calls to interested bidders.</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12775" y="228600"/>
            <a:ext cx="8153400" cy="990600"/>
          </a:xfrm>
        </p:spPr>
        <p:txBody>
          <a:bodyPr/>
          <a:lstStyle/>
          <a:p>
            <a:pPr eaLnBrk="1" hangingPunct="1"/>
            <a:r>
              <a:rPr lang="en-US" b="1" smtClean="0">
                <a:solidFill>
                  <a:srgbClr val="38610B"/>
                </a:solidFill>
                <a:latin typeface="Verdana" pitchFamily="34" charset="0"/>
              </a:rPr>
              <a:t>White Papers</a:t>
            </a:r>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solidFill>
                  <a:srgbClr val="000000"/>
                </a:solidFill>
                <a:latin typeface="Verdana"/>
              </a:rPr>
              <a:t>White papers provide background for decisions. These reports can be internal and are often profoundly influenced by the particular discipline of their context. </a:t>
            </a:r>
            <a:r>
              <a:rPr lang="en-US" dirty="0">
                <a:solidFill>
                  <a:srgbClr val="000000"/>
                </a:solidFill>
                <a:latin typeface="Verdana"/>
              </a:rPr>
              <a:t>They can present investigations of new methods or technologies or report on new sales solutions.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solidFill>
                  <a:srgbClr val="000000"/>
                </a:solidFill>
                <a:latin typeface="Verdana"/>
              </a:rPr>
              <a:t>To offer an example of the internal white paper, novice engineers are often asked to write a white paper for their division about some aspect of new methods/technologies that they have been taught but the company does not currently </a:t>
            </a:r>
            <a:r>
              <a:rPr lang="en-US" dirty="0" smtClean="0">
                <a:solidFill>
                  <a:srgbClr val="000000"/>
                </a:solidFill>
                <a:latin typeface="Verdana"/>
              </a:rPr>
              <a:t>use</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solidFill>
                  <a:srgbClr val="000000"/>
                </a:solidFill>
                <a:latin typeface="Verdana"/>
              </a:rPr>
              <a:t>. White papers can also meet the needs of external audiences in responding to the frequently asked questions of customers. Used regularly in information technology, these reports examine a technology problem, investigate potential solutions, and highlight the solutions offered by the company. </a:t>
            </a:r>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612775" y="228600"/>
            <a:ext cx="8153400" cy="990600"/>
          </a:xfrm>
        </p:spPr>
        <p:txBody>
          <a:bodyPr/>
          <a:lstStyle/>
          <a:p>
            <a:pPr eaLnBrk="1" hangingPunct="1"/>
            <a:endParaRPr lang="en-US" smtClean="0"/>
          </a:p>
        </p:txBody>
      </p:sp>
      <p:sp>
        <p:nvSpPr>
          <p:cNvPr id="64515" name="Content Placeholder 2"/>
          <p:cNvSpPr>
            <a:spLocks noGrp="1"/>
          </p:cNvSpPr>
          <p:nvPr>
            <p:ph sz="quarter" idx="1"/>
          </p:nvPr>
        </p:nvSpPr>
        <p:spPr>
          <a:xfrm>
            <a:off x="612775" y="1600200"/>
            <a:ext cx="8153400" cy="4495800"/>
          </a:xfrm>
        </p:spPr>
        <p:txBody>
          <a:bodyPr/>
          <a:lstStyle/>
          <a:p>
            <a:pPr eaLnBrk="1" hangingPunct="1"/>
            <a:r>
              <a:rPr lang="en-US" dirty="0" smtClean="0">
                <a:solidFill>
                  <a:srgbClr val="000000"/>
                </a:solidFill>
                <a:latin typeface="Verdana" pitchFamily="34" charset="0"/>
              </a:rPr>
              <a:t>White papers differ from recommendation reports and feasibility reports as they do not reach a decision about what action a group should (or should not) take. </a:t>
            </a:r>
            <a:endParaRPr lang="en-US" dirty="0" smtClean="0">
              <a:solidFill>
                <a:srgbClr val="000000"/>
              </a:solidFill>
              <a:latin typeface="Verdana" pitchFamily="34" charset="0"/>
            </a:endParaRPr>
          </a:p>
          <a:p>
            <a:pPr eaLnBrk="1" hangingPunct="1"/>
            <a:r>
              <a:rPr lang="en-US" dirty="0" smtClean="0">
                <a:solidFill>
                  <a:srgbClr val="000000"/>
                </a:solidFill>
                <a:latin typeface="Verdana" pitchFamily="34" charset="0"/>
              </a:rPr>
              <a:t>Instead</a:t>
            </a:r>
            <a:r>
              <a:rPr lang="en-US" dirty="0" smtClean="0">
                <a:solidFill>
                  <a:srgbClr val="000000"/>
                </a:solidFill>
                <a:latin typeface="Verdana" pitchFamily="34" charset="0"/>
              </a:rPr>
              <a:t>, they offer backgrounds upon which decisions can be made, thus functioning somewhat like term papers.</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612775" y="228600"/>
            <a:ext cx="8153400" cy="990600"/>
          </a:xfrm>
        </p:spPr>
        <p:txBody>
          <a:bodyPr/>
          <a:lstStyle/>
          <a:p>
            <a:pPr eaLnBrk="1" hangingPunct="1"/>
            <a:r>
              <a:rPr lang="en-US" b="1" smtClean="0">
                <a:solidFill>
                  <a:srgbClr val="38610B"/>
                </a:solidFill>
                <a:latin typeface="Verdana" pitchFamily="34" charset="0"/>
              </a:rPr>
              <a:t>Marketing Plan</a:t>
            </a:r>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solidFill>
                  <a:srgbClr val="000000"/>
                </a:solidFill>
                <a:latin typeface="Verdana"/>
              </a:rPr>
              <a:t>Companies use marketing plans to affirm and to revise their current approaches to marketing products and services.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These </a:t>
            </a:r>
            <a:r>
              <a:rPr lang="en-US" dirty="0">
                <a:solidFill>
                  <a:srgbClr val="000000"/>
                </a:solidFill>
                <a:latin typeface="Verdana"/>
              </a:rPr>
              <a:t>marketing plans review the current strategy (or marketing principles) used to market one or more of the company's products/services. </a:t>
            </a:r>
            <a:endParaRPr lang="en-US" dirty="0" smtClean="0">
              <a:solidFill>
                <a:srgbClr val="000000"/>
              </a:solidFill>
              <a:latin typeface="Verdana"/>
            </a:endParaRPr>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solidFill>
                  <a:srgbClr val="000000"/>
                </a:solidFill>
                <a:latin typeface="Verdana"/>
              </a:rPr>
              <a:t>Tactics used to enact that marketing strategy are discussed in light of current market conditions. The plan is used not only for budgeting reasons, but also as a key document in planning the company's future.</a:t>
            </a:r>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solidFill>
                  <a:srgbClr val="000000"/>
                </a:solidFill>
                <a:latin typeface="Verdana"/>
              </a:rPr>
              <a:t>The marketing analysis performed in preparation for the plan examines the changes in the market from the perspective of the customer.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r>
              <a:rPr lang="en-US" dirty="0" smtClean="0">
                <a:solidFill>
                  <a:srgbClr val="000000"/>
                </a:solidFill>
                <a:latin typeface="Verdana"/>
              </a:rPr>
              <a:t>It identifies potential customers and their purchase decisions. It asks the following questions: </a:t>
            </a:r>
            <a:endParaRPr lang="en-US" dirty="0" smtClean="0">
              <a:solidFill>
                <a:srgbClr val="000000"/>
              </a:solidFill>
              <a:latin typeface="Verdana"/>
            </a:endParaRPr>
          </a:p>
          <a:p>
            <a:r>
              <a:rPr lang="en-US" dirty="0" smtClean="0">
                <a:solidFill>
                  <a:srgbClr val="000000"/>
                </a:solidFill>
                <a:latin typeface="Verdana"/>
              </a:rPr>
              <a:t>what </a:t>
            </a:r>
            <a:r>
              <a:rPr lang="en-US" dirty="0" smtClean="0">
                <a:solidFill>
                  <a:srgbClr val="000000"/>
                </a:solidFill>
                <a:latin typeface="Verdana"/>
              </a:rPr>
              <a:t>are the buying patterns? are new technologies available to our customers? have there been changes in public perceptions</a:t>
            </a:r>
            <a:r>
              <a:rPr lang="en-US" dirty="0" smtClean="0">
                <a:solidFill>
                  <a:srgbClr val="000000"/>
                </a:solidFill>
                <a:latin typeface="Verdana"/>
              </a:rPr>
              <a:t>?</a:t>
            </a:r>
          </a:p>
          <a:p>
            <a:r>
              <a:rPr lang="en-US" dirty="0" smtClean="0">
                <a:solidFill>
                  <a:srgbClr val="000000"/>
                </a:solidFill>
                <a:latin typeface="Verdana"/>
              </a:rPr>
              <a:t> </a:t>
            </a:r>
            <a:r>
              <a:rPr lang="en-US" dirty="0" smtClean="0">
                <a:solidFill>
                  <a:srgbClr val="000000"/>
                </a:solidFill>
                <a:latin typeface="Verdana"/>
              </a:rPr>
              <a:t>are the target customers still the same? what are this year's demographics? </a:t>
            </a:r>
            <a:endParaRPr lang="en-US" dirty="0" smtClean="0">
              <a:solidFill>
                <a:srgbClr val="000000"/>
              </a:solidFill>
              <a:latin typeface="Verdana"/>
            </a:endParaRPr>
          </a:p>
          <a:p>
            <a:r>
              <a:rPr lang="en-US" dirty="0" smtClean="0">
                <a:solidFill>
                  <a:srgbClr val="000000"/>
                </a:solidFill>
                <a:latin typeface="Verdana"/>
              </a:rPr>
              <a:t>should </a:t>
            </a:r>
            <a:r>
              <a:rPr lang="en-US" dirty="0" smtClean="0">
                <a:solidFill>
                  <a:srgbClr val="000000"/>
                </a:solidFill>
                <a:latin typeface="Verdana"/>
              </a:rPr>
              <a:t>we adjust the target market? </a:t>
            </a:r>
            <a:endParaRPr lang="en-US" dirty="0" smtClean="0">
              <a:solidFill>
                <a:srgbClr val="000000"/>
              </a:solidFill>
              <a:latin typeface="Verdana"/>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solidFill>
                  <a:srgbClr val="000000"/>
                </a:solidFill>
                <a:latin typeface="Verdana"/>
              </a:rPr>
              <a:t>The marketing analysis also looks at the selling situation for the product, evaluating past plans and achievements and examining how changes in the selling climate may affect future marketing tactics.</a:t>
            </a:r>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12775" y="228600"/>
            <a:ext cx="8153400" cy="990600"/>
          </a:xfrm>
        </p:spPr>
        <p:txBody>
          <a:bodyPr/>
          <a:lstStyle/>
          <a:p>
            <a:pPr eaLnBrk="1" hangingPunct="1"/>
            <a:r>
              <a:rPr lang="en-US" b="1" smtClean="0">
                <a:solidFill>
                  <a:srgbClr val="8A0808"/>
                </a:solidFill>
                <a:latin typeface="Verdana" pitchFamily="34" charset="0"/>
              </a:rPr>
              <a:t>Usability Reports</a:t>
            </a:r>
            <a:endParaRPr lang="en-US" smtClean="0"/>
          </a:p>
        </p:txBody>
      </p:sp>
      <p:sp>
        <p:nvSpPr>
          <p:cNvPr id="67587" name="Content Placeholder 2"/>
          <p:cNvSpPr>
            <a:spLocks noGrp="1"/>
          </p:cNvSpPr>
          <p:nvPr>
            <p:ph sz="quarter" idx="1"/>
          </p:nvPr>
        </p:nvSpPr>
        <p:spPr>
          <a:xfrm>
            <a:off x="612775" y="1600200"/>
            <a:ext cx="8153400" cy="4495800"/>
          </a:xfrm>
        </p:spPr>
        <p:txBody>
          <a:bodyPr/>
          <a:lstStyle/>
          <a:p>
            <a:pPr eaLnBrk="1" hangingPunct="1"/>
            <a:r>
              <a:rPr lang="en-US" dirty="0" smtClean="0">
                <a:solidFill>
                  <a:srgbClr val="000000"/>
                </a:solidFill>
                <a:latin typeface="Verdana" pitchFamily="34" charset="0"/>
              </a:rPr>
              <a:t>Usability reports present timely information to development teams, marketing, and others about how well target audiences can use the product under development or under review. </a:t>
            </a:r>
            <a:endParaRPr lang="en-US" dirty="0" smtClean="0">
              <a:solidFill>
                <a:srgbClr val="000000"/>
              </a:solidFill>
              <a:latin typeface="Verdana" pitchFamily="34" charset="0"/>
            </a:endParaRPr>
          </a:p>
          <a:p>
            <a:pPr eaLnBrk="1" hangingPunct="1"/>
            <a:r>
              <a:rPr lang="en-US" dirty="0" smtClean="0">
                <a:solidFill>
                  <a:srgbClr val="000000"/>
                </a:solidFill>
                <a:latin typeface="Verdana" pitchFamily="34" charset="0"/>
              </a:rPr>
              <a:t>Before </a:t>
            </a:r>
            <a:r>
              <a:rPr lang="en-US" dirty="0" smtClean="0">
                <a:solidFill>
                  <a:srgbClr val="000000"/>
                </a:solidFill>
                <a:latin typeface="Verdana" pitchFamily="34" charset="0"/>
              </a:rPr>
              <a:t>a new product is developed, companies often assess the usability of competitors' products as a guide for development.</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612775" y="228600"/>
            <a:ext cx="8153400" cy="990600"/>
          </a:xfrm>
        </p:spPr>
        <p:txBody>
          <a:bodyPr/>
          <a:lstStyle/>
          <a:p>
            <a:pPr eaLnBrk="1" hangingPunct="1"/>
            <a:endParaRPr lang="en-US" smtClean="0"/>
          </a:p>
        </p:txBody>
      </p:sp>
      <p:sp>
        <p:nvSpPr>
          <p:cNvPr id="68611" name="Content Placeholder 2"/>
          <p:cNvSpPr>
            <a:spLocks noGrp="1"/>
          </p:cNvSpPr>
          <p:nvPr>
            <p:ph sz="quarter" idx="1"/>
          </p:nvPr>
        </p:nvSpPr>
        <p:spPr>
          <a:xfrm>
            <a:off x="612775" y="1600200"/>
            <a:ext cx="8153400" cy="4495800"/>
          </a:xfrm>
        </p:spPr>
        <p:txBody>
          <a:bodyPr/>
          <a:lstStyle/>
          <a:p>
            <a:pPr eaLnBrk="1" hangingPunct="1"/>
            <a:r>
              <a:rPr lang="en-US" smtClean="0">
                <a:solidFill>
                  <a:srgbClr val="000000"/>
                </a:solidFill>
                <a:latin typeface="Verdana" pitchFamily="34" charset="0"/>
              </a:rPr>
              <a:t>While a product is being developed, usability information is often collected weekly in an informal basis, but as the product nears beta testing, a more formal usability study is usually run.</a:t>
            </a:r>
          </a:p>
          <a:p>
            <a:pPr eaLnBrk="1" hangingPunct="1"/>
            <a:r>
              <a:rPr lang="en-US" smtClean="0">
                <a:solidFill>
                  <a:srgbClr val="000000"/>
                </a:solidFill>
                <a:latin typeface="Verdana" pitchFamily="34" charset="0"/>
              </a:rPr>
              <a:t>We cover the types of usability tests in a more detailed and systematic way in the Principles section.</a:t>
            </a: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en-US" b="1" dirty="0">
                <a:solidFill>
                  <a:srgbClr val="0033CC"/>
                </a:solidFill>
                <a:latin typeface="Verdana"/>
              </a:rPr>
              <a:t>Parts of a Usability </a:t>
            </a:r>
            <a:r>
              <a:rPr lang="en-US" b="1" dirty="0" smtClean="0">
                <a:solidFill>
                  <a:srgbClr val="0033CC"/>
                </a:solidFill>
                <a:latin typeface="Verdana"/>
              </a:rPr>
              <a:t>Report</a:t>
            </a:r>
            <a:endParaRPr lang="en-US" dirty="0"/>
          </a:p>
        </p:txBody>
      </p:sp>
      <p:sp>
        <p:nvSpPr>
          <p:cNvPr id="3" name="Content Placeholder 2"/>
          <p:cNvSpPr>
            <a:spLocks noGrp="1"/>
          </p:cNvSpPr>
          <p:nvPr>
            <p:ph sz="quarter" idx="1"/>
          </p:nvPr>
        </p:nvSpPr>
        <p:spPr>
          <a:xfrm>
            <a:off x="612775" y="1600200"/>
            <a:ext cx="8153400" cy="4495800"/>
          </a:xfrm>
        </p:spPr>
        <p:txBody>
          <a:bodyPr>
            <a:normAutofit fontScale="55000" lnSpcReduction="20000"/>
          </a:bodyPr>
          <a:lstStyle/>
          <a:p>
            <a:pPr marL="320040" indent="-320040" eaLnBrk="1" fontAlgn="auto" hangingPunct="1">
              <a:spcAft>
                <a:spcPts val="0"/>
              </a:spcAft>
              <a:buFont typeface="Wingdings"/>
              <a:buChar char=""/>
              <a:defRPr/>
            </a:pPr>
            <a:r>
              <a:rPr lang="en-US" b="1" dirty="0">
                <a:solidFill>
                  <a:srgbClr val="38610B"/>
                </a:solidFill>
                <a:latin typeface="Verdana"/>
              </a:rPr>
              <a:t>An Informal Usability Report</a:t>
            </a:r>
          </a:p>
          <a:p>
            <a:pPr marL="320040" indent="-320040" eaLnBrk="1" fontAlgn="auto" hangingPunct="1">
              <a:spcAft>
                <a:spcPts val="0"/>
              </a:spcAft>
              <a:buFont typeface="Wingdings"/>
              <a:buChar char=""/>
              <a:defRPr/>
            </a:pPr>
            <a:r>
              <a:rPr lang="en-US" dirty="0">
                <a:solidFill>
                  <a:srgbClr val="000000"/>
                </a:solidFill>
                <a:latin typeface="Verdana"/>
              </a:rPr>
              <a:t>If the usability study is informal (e.g., observation of three or four first-year engineering students learning to use a new piece of lab equipment), the report is usually a memo that is set up in relation to the questions and answers.</a:t>
            </a:r>
          </a:p>
          <a:p>
            <a:pPr marL="320040" indent="-320040" eaLnBrk="1" fontAlgn="auto" hangingPunct="1">
              <a:spcAft>
                <a:spcPts val="0"/>
              </a:spcAft>
              <a:buFont typeface="Arial"/>
              <a:buChar char="•"/>
              <a:defRPr/>
            </a:pPr>
            <a:r>
              <a:rPr lang="en-US" dirty="0">
                <a:solidFill>
                  <a:srgbClr val="000000"/>
                </a:solidFill>
                <a:latin typeface="Verdana"/>
              </a:rPr>
              <a:t>Opening Information for a Memo</a:t>
            </a:r>
          </a:p>
          <a:p>
            <a:pPr marL="320040" indent="-320040" eaLnBrk="1" fontAlgn="auto" hangingPunct="1">
              <a:spcAft>
                <a:spcPts val="0"/>
              </a:spcAft>
              <a:buFont typeface="Arial"/>
              <a:buChar char="•"/>
              <a:defRPr/>
            </a:pPr>
            <a:r>
              <a:rPr lang="en-US" dirty="0">
                <a:solidFill>
                  <a:srgbClr val="000000"/>
                </a:solidFill>
                <a:latin typeface="Verdana"/>
              </a:rPr>
              <a:t>Overview</a:t>
            </a:r>
          </a:p>
          <a:p>
            <a:pPr marL="320040" indent="-320040" eaLnBrk="1" fontAlgn="auto" hangingPunct="1">
              <a:spcAft>
                <a:spcPts val="0"/>
              </a:spcAft>
              <a:buFont typeface="Arial"/>
              <a:buChar char="•"/>
              <a:defRPr/>
            </a:pPr>
            <a:r>
              <a:rPr lang="en-US" dirty="0">
                <a:solidFill>
                  <a:srgbClr val="000000"/>
                </a:solidFill>
                <a:latin typeface="Verdana"/>
              </a:rPr>
              <a:t>Recommendations</a:t>
            </a:r>
          </a:p>
          <a:p>
            <a:pPr marL="320040" indent="-320040" eaLnBrk="1" fontAlgn="auto" hangingPunct="1">
              <a:spcAft>
                <a:spcPts val="0"/>
              </a:spcAft>
              <a:buFont typeface="Arial"/>
              <a:buChar char="•"/>
              <a:defRPr/>
            </a:pPr>
            <a:r>
              <a:rPr lang="en-US" dirty="0">
                <a:solidFill>
                  <a:srgbClr val="000000"/>
                </a:solidFill>
                <a:latin typeface="Verdana"/>
              </a:rPr>
              <a:t>Approach</a:t>
            </a:r>
          </a:p>
          <a:p>
            <a:pPr marL="320040" indent="-320040" eaLnBrk="1" fontAlgn="auto" hangingPunct="1">
              <a:spcAft>
                <a:spcPts val="0"/>
              </a:spcAft>
              <a:buFont typeface="Arial"/>
              <a:buChar char="•"/>
              <a:defRPr/>
            </a:pPr>
            <a:r>
              <a:rPr lang="en-US" dirty="0">
                <a:solidFill>
                  <a:srgbClr val="000000"/>
                </a:solidFill>
                <a:latin typeface="Verdana"/>
              </a:rPr>
              <a:t>Findings for Question 1</a:t>
            </a:r>
          </a:p>
          <a:p>
            <a:pPr marL="320040" indent="-320040" eaLnBrk="1" fontAlgn="auto" hangingPunct="1">
              <a:spcAft>
                <a:spcPts val="0"/>
              </a:spcAft>
              <a:buFont typeface="Arial"/>
              <a:buChar char="•"/>
              <a:defRPr/>
            </a:pPr>
            <a:r>
              <a:rPr lang="en-US" dirty="0">
                <a:solidFill>
                  <a:srgbClr val="000000"/>
                </a:solidFill>
                <a:latin typeface="Verdana"/>
              </a:rPr>
              <a:t>Findings for Question 2</a:t>
            </a:r>
          </a:p>
          <a:p>
            <a:pPr marL="320040" indent="-320040" eaLnBrk="1" fontAlgn="auto" hangingPunct="1">
              <a:spcAft>
                <a:spcPts val="0"/>
              </a:spcAft>
              <a:buFont typeface="Arial"/>
              <a:buChar char="•"/>
              <a:defRPr/>
            </a:pPr>
            <a:r>
              <a:rPr lang="en-US" dirty="0">
                <a:solidFill>
                  <a:srgbClr val="000000"/>
                </a:solidFill>
                <a:latin typeface="Verdana"/>
              </a:rPr>
              <a:t>Findings for Question N</a:t>
            </a:r>
          </a:p>
          <a:p>
            <a:pPr marL="320040" indent="-320040" eaLnBrk="1" fontAlgn="auto" hangingPunct="1">
              <a:spcAft>
                <a:spcPts val="0"/>
              </a:spcAft>
              <a:buFont typeface="Arial"/>
              <a:buChar char="•"/>
              <a:defRPr/>
            </a:pPr>
            <a:r>
              <a:rPr lang="en-US" dirty="0">
                <a:solidFill>
                  <a:srgbClr val="000000"/>
                </a:solidFill>
                <a:latin typeface="Verdana"/>
              </a:rPr>
              <a:t>Appendixes</a:t>
            </a:r>
          </a:p>
          <a:p>
            <a:pPr marL="320040" indent="-320040" eaLnBrk="1" fontAlgn="auto" hangingPunct="1">
              <a:spcAft>
                <a:spcPts val="0"/>
              </a:spcAft>
              <a:buFont typeface="Arial"/>
              <a:buChar char="•"/>
              <a:defRPr/>
            </a:pPr>
            <a:r>
              <a:rPr lang="en-US" dirty="0">
                <a:solidFill>
                  <a:srgbClr val="000000"/>
                </a:solidFill>
                <a:latin typeface="Verdana"/>
              </a:rPr>
              <a:t>Description of the product version being tested</a:t>
            </a:r>
          </a:p>
          <a:p>
            <a:pPr marL="320040" indent="-320040" eaLnBrk="1" fontAlgn="auto" hangingPunct="1">
              <a:spcAft>
                <a:spcPts val="0"/>
              </a:spcAft>
              <a:buFont typeface="Arial"/>
              <a:buChar char="•"/>
              <a:defRPr/>
            </a:pPr>
            <a:r>
              <a:rPr lang="en-US" dirty="0">
                <a:solidFill>
                  <a:srgbClr val="000000"/>
                </a:solidFill>
                <a:latin typeface="Verdana"/>
              </a:rPr>
              <a:t>Script for the usability session</a:t>
            </a:r>
          </a:p>
          <a:p>
            <a:pPr marL="320040" indent="-320040" eaLnBrk="1" fontAlgn="auto" hangingPunct="1">
              <a:spcAft>
                <a:spcPts val="0"/>
              </a:spcAft>
              <a:buFont typeface="Arial"/>
              <a:buChar char="•"/>
              <a:defRPr/>
            </a:pPr>
            <a:r>
              <a:rPr lang="en-US" dirty="0">
                <a:solidFill>
                  <a:srgbClr val="000000"/>
                </a:solidFill>
                <a:latin typeface="Verdana"/>
              </a:rPr>
              <a:t>Any questionnaires used</a:t>
            </a:r>
          </a:p>
          <a:p>
            <a:pPr marL="320040" indent="-320040" eaLnBrk="1" fontAlgn="auto" hangingPunct="1">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solidFill>
                  <a:srgbClr val="000000"/>
                </a:solidFill>
                <a:latin typeface="Verdana"/>
              </a:rPr>
              <a:t>Key assumptions in the informal reporting of usability are (1) that it is done as a component of development or as a trial before more formal product evaluation is undertaken and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a:t>
            </a:r>
            <a:r>
              <a:rPr lang="en-US" dirty="0">
                <a:solidFill>
                  <a:srgbClr val="000000"/>
                </a:solidFill>
                <a:latin typeface="Verdana"/>
              </a:rPr>
              <a:t>2) that the report will be passed around in different areas of the company in order to build support for change.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solidFill>
                  <a:srgbClr val="000000"/>
                </a:solidFill>
                <a:latin typeface="Verdana"/>
              </a:rPr>
              <a:t>Therefore, you want to present your overview and recommendations first, and provide a picture or representation of the product you were using (they change rapidly during development). If the report is staying within the group, you can make it shorter, but you always should include the appendices so that your group can compare across studies.</a:t>
            </a:r>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t>Formal Report </a:t>
            </a:r>
            <a:r>
              <a:rPr lang="en-US" dirty="0" smtClean="0"/>
              <a:t>Format</a:t>
            </a:r>
            <a:br>
              <a:rPr lang="en-US" dirty="0" smtClean="0"/>
            </a:br>
            <a:r>
              <a:rPr lang="en-US" dirty="0" smtClean="0"/>
              <a:t>Workshop</a:t>
            </a:r>
            <a:endParaRPr lang="en-US" dirty="0"/>
          </a:p>
        </p:txBody>
      </p:sp>
      <p:sp>
        <p:nvSpPr>
          <p:cNvPr id="71683" name="Subtitle 2"/>
          <p:cNvSpPr>
            <a:spLocks noGrp="1"/>
          </p:cNvSpPr>
          <p:nvPr>
            <p:ph type="subTitle" idx="1"/>
          </p:nvPr>
        </p:nvSpPr>
        <p:spPr>
          <a:xfrm>
            <a:off x="2362200" y="6049963"/>
            <a:ext cx="6705600" cy="685800"/>
          </a:xfrm>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1C27417B-2EF9-4E18-96F4-6DD3B90EB339}" type="slidenum">
              <a:rPr lang="en-US" smtClean="0"/>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12775" y="228600"/>
            <a:ext cx="8153400" cy="990600"/>
          </a:xfrm>
        </p:spPr>
        <p:txBody>
          <a:bodyPr/>
          <a:lstStyle/>
          <a:p>
            <a:pPr eaLnBrk="1" hangingPunct="1"/>
            <a:r>
              <a:rPr lang="en-US" b="1" smtClean="0">
                <a:solidFill>
                  <a:srgbClr val="38610B"/>
                </a:solidFill>
                <a:latin typeface="Verdana" pitchFamily="34" charset="0"/>
              </a:rPr>
              <a:t>A Formal Report</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Wingdings"/>
              <a:buChar char=""/>
              <a:defRPr/>
            </a:pPr>
            <a:r>
              <a:rPr lang="en-US" dirty="0">
                <a:solidFill>
                  <a:srgbClr val="000000"/>
                </a:solidFill>
                <a:latin typeface="Verdana"/>
              </a:rPr>
              <a:t>If the usability study is </a:t>
            </a:r>
            <a:r>
              <a:rPr lang="en-US" b="1" dirty="0">
                <a:solidFill>
                  <a:srgbClr val="000000"/>
                </a:solidFill>
                <a:latin typeface="Verdana"/>
              </a:rPr>
              <a:t>formal</a:t>
            </a:r>
            <a:r>
              <a:rPr lang="en-US" dirty="0">
                <a:solidFill>
                  <a:srgbClr val="000000"/>
                </a:solidFill>
                <a:latin typeface="Verdana"/>
              </a:rPr>
              <a:t>, you may want to follow the Common Industry Format Guidelines (</a:t>
            </a:r>
            <a:r>
              <a:rPr lang="en-US" dirty="0">
                <a:latin typeface="Verdana"/>
                <a:hlinkClick r:id="rId2"/>
              </a:rPr>
              <a:t>CIF Guidelines</a:t>
            </a:r>
            <a:r>
              <a:rPr lang="en-US" dirty="0">
                <a:solidFill>
                  <a:srgbClr val="000000"/>
                </a:solidFill>
                <a:latin typeface="Verdana"/>
              </a:rPr>
              <a:t>).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Developed </a:t>
            </a:r>
            <a:r>
              <a:rPr lang="en-US" dirty="0">
                <a:solidFill>
                  <a:srgbClr val="000000"/>
                </a:solidFill>
                <a:latin typeface="Verdana"/>
              </a:rPr>
              <a:t>by the National Institute of Standards and Testing (NIST), it provides a standardized approach to reporting across several disciplines that contribute to the development and usability of products.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While </a:t>
            </a:r>
            <a:r>
              <a:rPr lang="en-US" dirty="0">
                <a:solidFill>
                  <a:srgbClr val="000000"/>
                </a:solidFill>
                <a:latin typeface="Verdana"/>
              </a:rPr>
              <a:t>the CIF highlights the data from the perspective of quantifying, it still works from a values observation.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eaLnBrk="1" fontAlgn="auto" hangingPunct="1">
              <a:spcAft>
                <a:spcPts val="0"/>
              </a:spcAft>
              <a:buFont typeface="Arial"/>
              <a:buChar char="•"/>
              <a:defRPr/>
            </a:pPr>
            <a:r>
              <a:rPr lang="en-US" b="1" dirty="0">
                <a:solidFill>
                  <a:srgbClr val="000000"/>
                </a:solidFill>
                <a:latin typeface="Verdana"/>
              </a:rPr>
              <a:t>Title Page</a:t>
            </a:r>
            <a:r>
              <a:rPr lang="en-US" dirty="0">
                <a:solidFill>
                  <a:srgbClr val="000000"/>
                </a:solidFill>
                <a:latin typeface="Verdana"/>
              </a:rPr>
              <a:t> [Note: Only the specific guidelines from the title page are listed here. For specific guidelines for the other sections, see the CIF Guidelines on the web.]</a:t>
            </a:r>
          </a:p>
          <a:p>
            <a:pPr marL="742950" lvl="1" indent="-285750" eaLnBrk="1" fontAlgn="auto" hangingPunct="1">
              <a:spcAft>
                <a:spcPts val="0"/>
              </a:spcAft>
              <a:buFont typeface="Arial"/>
              <a:buChar char="•"/>
              <a:defRPr/>
            </a:pPr>
            <a:r>
              <a:rPr lang="en-US" dirty="0">
                <a:solidFill>
                  <a:srgbClr val="000000"/>
                </a:solidFill>
                <a:latin typeface="Verdana"/>
              </a:rPr>
              <a:t>Identify as Common Industry Format Report.</a:t>
            </a:r>
          </a:p>
          <a:p>
            <a:pPr marL="742950" lvl="1" indent="-285750" eaLnBrk="1" fontAlgn="auto" hangingPunct="1">
              <a:spcAft>
                <a:spcPts val="0"/>
              </a:spcAft>
              <a:buFont typeface="Arial"/>
              <a:buChar char="•"/>
              <a:defRPr/>
            </a:pPr>
            <a:r>
              <a:rPr lang="en-US" dirty="0">
                <a:solidFill>
                  <a:srgbClr val="000000"/>
                </a:solidFill>
                <a:latin typeface="Verdana"/>
              </a:rPr>
              <a:t>Name product and version tested.</a:t>
            </a:r>
          </a:p>
          <a:p>
            <a:pPr marL="742950" lvl="1" indent="-285750" eaLnBrk="1" fontAlgn="auto" hangingPunct="1">
              <a:spcAft>
                <a:spcPts val="0"/>
              </a:spcAft>
              <a:buFont typeface="Arial"/>
              <a:buChar char="•"/>
              <a:defRPr/>
            </a:pPr>
            <a:r>
              <a:rPr lang="en-US" dirty="0">
                <a:solidFill>
                  <a:srgbClr val="000000"/>
                </a:solidFill>
                <a:latin typeface="Verdana"/>
              </a:rPr>
              <a:t>Say who led the test and who prepared the report.</a:t>
            </a:r>
          </a:p>
          <a:p>
            <a:pPr marL="742950" lvl="1" indent="-285750" eaLnBrk="1" fontAlgn="auto" hangingPunct="1">
              <a:spcAft>
                <a:spcPts val="0"/>
              </a:spcAft>
              <a:buFont typeface="Arial"/>
              <a:buChar char="•"/>
              <a:defRPr/>
            </a:pPr>
            <a:r>
              <a:rPr lang="en-US" dirty="0">
                <a:solidFill>
                  <a:srgbClr val="000000"/>
                </a:solidFill>
                <a:latin typeface="Verdana"/>
              </a:rPr>
              <a:t>Provide dates of test and of report.</a:t>
            </a:r>
          </a:p>
          <a:p>
            <a:pPr marL="742950" lvl="1" indent="-285750" eaLnBrk="1" fontAlgn="auto" hangingPunct="1">
              <a:spcAft>
                <a:spcPts val="0"/>
              </a:spcAft>
              <a:buFont typeface="Arial"/>
              <a:buChar char="•"/>
              <a:defRPr/>
            </a:pPr>
            <a:r>
              <a:rPr lang="en-US" dirty="0">
                <a:solidFill>
                  <a:srgbClr val="000000"/>
                </a:solidFill>
                <a:latin typeface="Verdana"/>
              </a:rPr>
              <a:t>Provide contact information.</a:t>
            </a:r>
          </a:p>
          <a:p>
            <a:pPr marL="320040" indent="-320040" eaLnBrk="1" fontAlgn="auto" hangingPunct="1">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12775" y="228600"/>
            <a:ext cx="8153400" cy="990600"/>
          </a:xfrm>
        </p:spPr>
        <p:txBody>
          <a:bodyPr/>
          <a:lstStyle/>
          <a:p>
            <a:pPr eaLnBrk="1" hangingPunct="1"/>
            <a:endParaRPr lang="en-US" smtClean="0"/>
          </a:p>
        </p:txBody>
      </p:sp>
      <p:sp>
        <p:nvSpPr>
          <p:cNvPr id="74755" name="Content Placeholder 2"/>
          <p:cNvSpPr>
            <a:spLocks noGrp="1"/>
          </p:cNvSpPr>
          <p:nvPr>
            <p:ph sz="quarter" idx="1"/>
          </p:nvPr>
        </p:nvSpPr>
        <p:spPr>
          <a:xfrm>
            <a:off x="612775" y="1600200"/>
            <a:ext cx="8153400" cy="4495800"/>
          </a:xfrm>
        </p:spPr>
        <p:txBody>
          <a:bodyPr/>
          <a:lstStyle/>
          <a:p>
            <a:pPr eaLnBrk="1" hangingPunct="1">
              <a:buFont typeface="Arial" charset="0"/>
              <a:buChar char="•"/>
            </a:pPr>
            <a:r>
              <a:rPr lang="en-US" b="1" smtClean="0">
                <a:solidFill>
                  <a:srgbClr val="000000"/>
                </a:solidFill>
                <a:latin typeface="Verdana" pitchFamily="34" charset="0"/>
              </a:rPr>
              <a:t>Introduction</a:t>
            </a:r>
            <a:endParaRPr lang="en-US" smtClean="0">
              <a:solidFill>
                <a:srgbClr val="000000"/>
              </a:solidFill>
              <a:latin typeface="Verdana" pitchFamily="34" charset="0"/>
            </a:endParaRPr>
          </a:p>
          <a:p>
            <a:pPr marL="742950" lvl="1" indent="-285750" eaLnBrk="1" hangingPunct="1">
              <a:buFont typeface="Arial" charset="0"/>
              <a:buChar char="•"/>
            </a:pPr>
            <a:r>
              <a:rPr lang="en-US" smtClean="0">
                <a:solidFill>
                  <a:srgbClr val="000000"/>
                </a:solidFill>
                <a:latin typeface="Verdana" pitchFamily="34" charset="0"/>
              </a:rPr>
              <a:t>Executive Summary</a:t>
            </a:r>
          </a:p>
          <a:p>
            <a:pPr marL="742950" lvl="1" indent="-285750" eaLnBrk="1" hangingPunct="1">
              <a:buFont typeface="Arial" charset="0"/>
              <a:buChar char="•"/>
            </a:pPr>
            <a:r>
              <a:rPr lang="en-US" smtClean="0">
                <a:solidFill>
                  <a:srgbClr val="000000"/>
                </a:solidFill>
                <a:latin typeface="Verdana" pitchFamily="34" charset="0"/>
              </a:rPr>
              <a:t>Full Product Description</a:t>
            </a:r>
          </a:p>
          <a:p>
            <a:pPr marL="742950" lvl="1" indent="-285750" eaLnBrk="1" hangingPunct="1">
              <a:buFont typeface="Arial" charset="0"/>
              <a:buChar char="•"/>
            </a:pPr>
            <a:r>
              <a:rPr lang="en-US" smtClean="0">
                <a:solidFill>
                  <a:srgbClr val="000000"/>
                </a:solidFill>
                <a:latin typeface="Verdana" pitchFamily="34" charset="0"/>
              </a:rPr>
              <a:t>Test Objectives</a:t>
            </a: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612775" y="228600"/>
            <a:ext cx="8153400" cy="990600"/>
          </a:xfrm>
        </p:spPr>
        <p:txBody>
          <a:bodyPr/>
          <a:lstStyle/>
          <a:p>
            <a:pPr eaLnBrk="1" hangingPunct="1"/>
            <a:endParaRPr lang="en-US" smtClean="0"/>
          </a:p>
        </p:txBody>
      </p:sp>
      <p:sp>
        <p:nvSpPr>
          <p:cNvPr id="75779" name="Content Placeholder 2"/>
          <p:cNvSpPr>
            <a:spLocks noGrp="1"/>
          </p:cNvSpPr>
          <p:nvPr>
            <p:ph sz="quarter" idx="1"/>
          </p:nvPr>
        </p:nvSpPr>
        <p:spPr>
          <a:xfrm>
            <a:off x="612775" y="1600200"/>
            <a:ext cx="8153400" cy="4495800"/>
          </a:xfrm>
        </p:spPr>
        <p:txBody>
          <a:bodyPr/>
          <a:lstStyle/>
          <a:p>
            <a:pPr eaLnBrk="1" hangingPunct="1">
              <a:buFont typeface="Arial" charset="0"/>
              <a:buChar char="•"/>
            </a:pPr>
            <a:r>
              <a:rPr lang="en-US" b="1" smtClean="0">
                <a:solidFill>
                  <a:srgbClr val="000000"/>
                </a:solidFill>
                <a:latin typeface="Verdana" pitchFamily="34" charset="0"/>
              </a:rPr>
              <a:t>Method</a:t>
            </a:r>
            <a:endParaRPr lang="en-US" smtClean="0">
              <a:solidFill>
                <a:srgbClr val="000000"/>
              </a:solidFill>
              <a:latin typeface="Verdana" pitchFamily="34" charset="0"/>
            </a:endParaRPr>
          </a:p>
          <a:p>
            <a:pPr marL="742950" lvl="1" indent="-285750" eaLnBrk="1" hangingPunct="1">
              <a:buFont typeface="Arial" charset="0"/>
              <a:buChar char="•"/>
            </a:pPr>
            <a:r>
              <a:rPr lang="en-US" smtClean="0">
                <a:solidFill>
                  <a:srgbClr val="000000"/>
                </a:solidFill>
                <a:latin typeface="Verdana" pitchFamily="34" charset="0"/>
              </a:rPr>
              <a:t>Participants</a:t>
            </a:r>
          </a:p>
          <a:p>
            <a:pPr marL="742950" lvl="1" indent="-285750" eaLnBrk="1" hangingPunct="1">
              <a:buFont typeface="Arial" charset="0"/>
              <a:buChar char="•"/>
            </a:pPr>
            <a:r>
              <a:rPr lang="en-US" smtClean="0">
                <a:solidFill>
                  <a:srgbClr val="000000"/>
                </a:solidFill>
                <a:latin typeface="Verdana" pitchFamily="34" charset="0"/>
              </a:rPr>
              <a:t>Context of Product Use in the Test</a:t>
            </a:r>
          </a:p>
          <a:p>
            <a:pPr marL="1143000" lvl="2" eaLnBrk="1" hangingPunct="1">
              <a:buFont typeface="Arial" charset="0"/>
              <a:buChar char="•"/>
            </a:pPr>
            <a:r>
              <a:rPr lang="en-US" smtClean="0">
                <a:solidFill>
                  <a:srgbClr val="000000"/>
                </a:solidFill>
                <a:latin typeface="Verdana" pitchFamily="34" charset="0"/>
              </a:rPr>
              <a:t>Tasks</a:t>
            </a:r>
          </a:p>
          <a:p>
            <a:pPr marL="1143000" lvl="2" eaLnBrk="1" hangingPunct="1">
              <a:buFont typeface="Arial" charset="0"/>
              <a:buChar char="•"/>
            </a:pPr>
            <a:r>
              <a:rPr lang="en-US" smtClean="0">
                <a:solidFill>
                  <a:srgbClr val="000000"/>
                </a:solidFill>
                <a:latin typeface="Verdana" pitchFamily="34" charset="0"/>
              </a:rPr>
              <a:t>Test Facility</a:t>
            </a:r>
          </a:p>
          <a:p>
            <a:pPr marL="1143000" lvl="2" eaLnBrk="1" hangingPunct="1">
              <a:buFont typeface="Arial" charset="0"/>
              <a:buChar char="•"/>
            </a:pPr>
            <a:r>
              <a:rPr lang="en-US" smtClean="0">
                <a:solidFill>
                  <a:srgbClr val="000000"/>
                </a:solidFill>
                <a:latin typeface="Verdana" pitchFamily="34" charset="0"/>
              </a:rPr>
              <a:t>Participant's Computing Environment</a:t>
            </a:r>
          </a:p>
          <a:p>
            <a:pPr marL="1143000" lvl="2" eaLnBrk="1" hangingPunct="1">
              <a:buFont typeface="Arial" charset="0"/>
              <a:buChar char="•"/>
            </a:pPr>
            <a:r>
              <a:rPr lang="en-US" smtClean="0">
                <a:solidFill>
                  <a:srgbClr val="000000"/>
                </a:solidFill>
                <a:latin typeface="Verdana" pitchFamily="34" charset="0"/>
              </a:rPr>
              <a:t>Test Administrator Tools</a:t>
            </a: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612775" y="228600"/>
            <a:ext cx="8153400" cy="990600"/>
          </a:xfrm>
        </p:spPr>
        <p:txBody>
          <a:bodyPr/>
          <a:lstStyle/>
          <a:p>
            <a:pPr eaLnBrk="1" hangingPunct="1"/>
            <a:endParaRPr lang="en-US" smtClean="0"/>
          </a:p>
        </p:txBody>
      </p:sp>
      <p:sp>
        <p:nvSpPr>
          <p:cNvPr id="76803" name="Content Placeholder 2"/>
          <p:cNvSpPr>
            <a:spLocks noGrp="1"/>
          </p:cNvSpPr>
          <p:nvPr>
            <p:ph sz="quarter" idx="1"/>
          </p:nvPr>
        </p:nvSpPr>
        <p:spPr>
          <a:xfrm>
            <a:off x="612775" y="1600200"/>
            <a:ext cx="8153400" cy="4495800"/>
          </a:xfrm>
        </p:spPr>
        <p:txBody>
          <a:bodyPr/>
          <a:lstStyle/>
          <a:p>
            <a:pPr eaLnBrk="1" hangingPunct="1">
              <a:buFont typeface="Arial" charset="0"/>
              <a:buChar char="•"/>
            </a:pPr>
            <a:r>
              <a:rPr lang="en-US" b="1" smtClean="0">
                <a:solidFill>
                  <a:srgbClr val="000000"/>
                </a:solidFill>
                <a:latin typeface="Verdana" pitchFamily="34" charset="0"/>
              </a:rPr>
              <a:t>Design of the Test</a:t>
            </a:r>
            <a:endParaRPr lang="en-US" smtClean="0">
              <a:solidFill>
                <a:srgbClr val="000000"/>
              </a:solidFill>
              <a:latin typeface="Verdana" pitchFamily="34" charset="0"/>
            </a:endParaRPr>
          </a:p>
          <a:p>
            <a:pPr marL="742950" lvl="1" indent="-285750" eaLnBrk="1" hangingPunct="1">
              <a:buFont typeface="Arial" charset="0"/>
              <a:buChar char="•"/>
            </a:pPr>
            <a:r>
              <a:rPr lang="en-US" smtClean="0">
                <a:solidFill>
                  <a:srgbClr val="000000"/>
                </a:solidFill>
                <a:latin typeface="Verdana" pitchFamily="34" charset="0"/>
              </a:rPr>
              <a:t>Experimental Design</a:t>
            </a:r>
          </a:p>
          <a:p>
            <a:pPr marL="1143000" lvl="2" eaLnBrk="1" hangingPunct="1">
              <a:buFont typeface="Arial" charset="0"/>
              <a:buChar char="•"/>
            </a:pPr>
            <a:r>
              <a:rPr lang="en-US" smtClean="0">
                <a:solidFill>
                  <a:srgbClr val="000000"/>
                </a:solidFill>
                <a:latin typeface="Verdana" pitchFamily="34" charset="0"/>
              </a:rPr>
              <a:t>Procedure</a:t>
            </a:r>
          </a:p>
          <a:p>
            <a:pPr marL="1143000" lvl="2" eaLnBrk="1" hangingPunct="1">
              <a:buFont typeface="Arial" charset="0"/>
              <a:buChar char="•"/>
            </a:pPr>
            <a:r>
              <a:rPr lang="en-US" smtClean="0">
                <a:solidFill>
                  <a:srgbClr val="000000"/>
                </a:solidFill>
                <a:latin typeface="Verdana" pitchFamily="34" charset="0"/>
              </a:rPr>
              <a:t>Participant General Instructions</a:t>
            </a:r>
          </a:p>
          <a:p>
            <a:pPr marL="1143000" lvl="2" eaLnBrk="1" hangingPunct="1">
              <a:buFont typeface="Arial" charset="0"/>
              <a:buChar char="•"/>
            </a:pPr>
            <a:r>
              <a:rPr lang="en-US" smtClean="0">
                <a:solidFill>
                  <a:srgbClr val="000000"/>
                </a:solidFill>
                <a:latin typeface="Verdana" pitchFamily="34" charset="0"/>
              </a:rPr>
              <a:t>Participant Task Instructions</a:t>
            </a: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12775" y="228600"/>
            <a:ext cx="8153400" cy="990600"/>
          </a:xfrm>
        </p:spPr>
        <p:txBody>
          <a:bodyPr/>
          <a:lstStyle/>
          <a:p>
            <a:pPr eaLnBrk="1" hangingPunct="1"/>
            <a:endParaRPr lang="en-US" smtClean="0"/>
          </a:p>
        </p:txBody>
      </p:sp>
      <p:sp>
        <p:nvSpPr>
          <p:cNvPr id="77827" name="Content Placeholder 2"/>
          <p:cNvSpPr>
            <a:spLocks noGrp="1"/>
          </p:cNvSpPr>
          <p:nvPr>
            <p:ph sz="quarter" idx="1"/>
          </p:nvPr>
        </p:nvSpPr>
        <p:spPr>
          <a:xfrm>
            <a:off x="612775" y="1600200"/>
            <a:ext cx="8153400" cy="4495800"/>
          </a:xfrm>
        </p:spPr>
        <p:txBody>
          <a:bodyPr/>
          <a:lstStyle/>
          <a:p>
            <a:pPr eaLnBrk="1" hangingPunct="1">
              <a:buFont typeface="Arial" charset="0"/>
              <a:buChar char="•"/>
            </a:pPr>
            <a:r>
              <a:rPr lang="en-US" b="1" smtClean="0">
                <a:solidFill>
                  <a:srgbClr val="000000"/>
                </a:solidFill>
                <a:latin typeface="Verdana" pitchFamily="34" charset="0"/>
              </a:rPr>
              <a:t>Usability Metrics</a:t>
            </a:r>
            <a:endParaRPr lang="en-US" smtClean="0">
              <a:solidFill>
                <a:srgbClr val="000000"/>
              </a:solidFill>
              <a:latin typeface="Verdana" pitchFamily="34" charset="0"/>
            </a:endParaRPr>
          </a:p>
          <a:p>
            <a:pPr marL="742950" lvl="1" indent="-285750" eaLnBrk="1" hangingPunct="1">
              <a:buFont typeface="Arial" charset="0"/>
              <a:buChar char="•"/>
            </a:pPr>
            <a:r>
              <a:rPr lang="en-US" smtClean="0">
                <a:solidFill>
                  <a:srgbClr val="000000"/>
                </a:solidFill>
                <a:latin typeface="Verdana" pitchFamily="34" charset="0"/>
              </a:rPr>
              <a:t>Effectiveness Metrics</a:t>
            </a:r>
          </a:p>
          <a:p>
            <a:pPr marL="1143000" lvl="2" eaLnBrk="1" hangingPunct="1">
              <a:buFont typeface="Arial" charset="0"/>
              <a:buChar char="•"/>
            </a:pPr>
            <a:r>
              <a:rPr lang="en-US" smtClean="0">
                <a:solidFill>
                  <a:srgbClr val="000000"/>
                </a:solidFill>
                <a:latin typeface="Verdana" pitchFamily="34" charset="0"/>
              </a:rPr>
              <a:t>Completion Rate</a:t>
            </a:r>
          </a:p>
          <a:p>
            <a:pPr marL="1143000" lvl="2" eaLnBrk="1" hangingPunct="1">
              <a:buFont typeface="Arial" charset="0"/>
              <a:buChar char="•"/>
            </a:pPr>
            <a:r>
              <a:rPr lang="en-US" smtClean="0">
                <a:solidFill>
                  <a:srgbClr val="000000"/>
                </a:solidFill>
                <a:latin typeface="Verdana" pitchFamily="34" charset="0"/>
              </a:rPr>
              <a:t>Errors</a:t>
            </a:r>
          </a:p>
          <a:p>
            <a:pPr marL="1143000" lvl="2" eaLnBrk="1" hangingPunct="1">
              <a:buFont typeface="Arial" charset="0"/>
              <a:buChar char="•"/>
            </a:pPr>
            <a:r>
              <a:rPr lang="en-US" smtClean="0">
                <a:solidFill>
                  <a:srgbClr val="000000"/>
                </a:solidFill>
                <a:latin typeface="Verdana" pitchFamily="34" charset="0"/>
              </a:rPr>
              <a:t>Assists</a:t>
            </a:r>
          </a:p>
          <a:p>
            <a:pPr eaLnBrk="1" hangingPunct="1">
              <a:buFont typeface="Courier New" pitchFamily="49" charset="0"/>
              <a:buChar char="o"/>
            </a:pPr>
            <a:r>
              <a:rPr lang="en-US" smtClean="0">
                <a:solidFill>
                  <a:srgbClr val="000000"/>
                </a:solidFill>
                <a:latin typeface="Verdana" pitchFamily="34" charset="0"/>
              </a:rPr>
              <a:t>Efficiency Metrics</a:t>
            </a:r>
          </a:p>
          <a:p>
            <a:pPr marL="742950" lvl="1" indent="-285750" eaLnBrk="1" hangingPunct="1">
              <a:buFont typeface="Courier New" pitchFamily="49" charset="0"/>
              <a:buChar char="o"/>
            </a:pPr>
            <a:r>
              <a:rPr lang="en-US" smtClean="0">
                <a:solidFill>
                  <a:srgbClr val="000000"/>
                </a:solidFill>
                <a:latin typeface="Verdana" pitchFamily="34" charset="0"/>
              </a:rPr>
              <a:t>TaskTime</a:t>
            </a:r>
          </a:p>
          <a:p>
            <a:pPr marL="742950" lvl="1" indent="-285750" eaLnBrk="1" hangingPunct="1">
              <a:buFont typeface="Courier New" pitchFamily="49" charset="0"/>
              <a:buChar char="o"/>
            </a:pPr>
            <a:r>
              <a:rPr lang="en-US" smtClean="0">
                <a:solidFill>
                  <a:srgbClr val="000000"/>
                </a:solidFill>
                <a:latin typeface="Verdana" pitchFamily="34" charset="0"/>
              </a:rPr>
              <a:t>Completion Rate/Mean Time-On-Task</a:t>
            </a:r>
          </a:p>
          <a:p>
            <a:pPr eaLnBrk="1" hangingPunct="1">
              <a:buFont typeface="Courier New" pitchFamily="49" charset="0"/>
              <a:buChar char="o"/>
            </a:pPr>
            <a:r>
              <a:rPr lang="en-US" smtClean="0">
                <a:solidFill>
                  <a:srgbClr val="000000"/>
                </a:solidFill>
                <a:latin typeface="Verdana" pitchFamily="34" charset="0"/>
              </a:rPr>
              <a:t>Acceptance</a:t>
            </a: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12775" y="228600"/>
            <a:ext cx="8153400" cy="990600"/>
          </a:xfrm>
        </p:spPr>
        <p:txBody>
          <a:bodyPr/>
          <a:lstStyle/>
          <a:p>
            <a:pPr eaLnBrk="1" hangingPunct="1"/>
            <a:endParaRPr lang="en-US" smtClean="0"/>
          </a:p>
        </p:txBody>
      </p:sp>
      <p:sp>
        <p:nvSpPr>
          <p:cNvPr id="78851" name="Content Placeholder 2"/>
          <p:cNvSpPr>
            <a:spLocks noGrp="1"/>
          </p:cNvSpPr>
          <p:nvPr>
            <p:ph sz="quarter" idx="1"/>
          </p:nvPr>
        </p:nvSpPr>
        <p:spPr>
          <a:xfrm>
            <a:off x="612775" y="1600200"/>
            <a:ext cx="8153400" cy="4495800"/>
          </a:xfrm>
        </p:spPr>
        <p:txBody>
          <a:bodyPr/>
          <a:lstStyle/>
          <a:p>
            <a:pPr eaLnBrk="1" hangingPunct="1">
              <a:buFont typeface="Arial" charset="0"/>
              <a:buChar char="•"/>
            </a:pPr>
            <a:r>
              <a:rPr lang="en-US" b="1" smtClean="0">
                <a:solidFill>
                  <a:srgbClr val="000000"/>
                </a:solidFill>
                <a:latin typeface="Verdana" pitchFamily="34" charset="0"/>
              </a:rPr>
              <a:t>Results</a:t>
            </a:r>
            <a:endParaRPr lang="en-US" smtClean="0">
              <a:solidFill>
                <a:srgbClr val="000000"/>
              </a:solidFill>
              <a:latin typeface="Verdana" pitchFamily="34" charset="0"/>
            </a:endParaRPr>
          </a:p>
          <a:p>
            <a:pPr marL="742950" lvl="1" indent="-285750" eaLnBrk="1" hangingPunct="1">
              <a:buFont typeface="Arial" charset="0"/>
              <a:buChar char="•"/>
            </a:pPr>
            <a:r>
              <a:rPr lang="en-US" smtClean="0">
                <a:solidFill>
                  <a:srgbClr val="000000"/>
                </a:solidFill>
                <a:latin typeface="Verdana" pitchFamily="34" charset="0"/>
              </a:rPr>
              <a:t>Data Scoring</a:t>
            </a:r>
          </a:p>
          <a:p>
            <a:pPr marL="742950" lvl="1" indent="-285750" eaLnBrk="1" hangingPunct="1">
              <a:buFont typeface="Arial" charset="0"/>
              <a:buChar char="•"/>
            </a:pPr>
            <a:r>
              <a:rPr lang="en-US" smtClean="0">
                <a:solidFill>
                  <a:srgbClr val="000000"/>
                </a:solidFill>
                <a:latin typeface="Verdana" pitchFamily="34" charset="0"/>
              </a:rPr>
              <a:t>Data Reduction</a:t>
            </a:r>
          </a:p>
          <a:p>
            <a:pPr marL="742950" lvl="1" indent="-285750" eaLnBrk="1" hangingPunct="1">
              <a:buFont typeface="Arial" charset="0"/>
              <a:buChar char="•"/>
            </a:pPr>
            <a:r>
              <a:rPr lang="en-US" smtClean="0">
                <a:solidFill>
                  <a:srgbClr val="000000"/>
                </a:solidFill>
                <a:latin typeface="Verdana" pitchFamily="34" charset="0"/>
              </a:rPr>
              <a:t>DataAnalysis</a:t>
            </a:r>
          </a:p>
          <a:p>
            <a:pPr marL="742950" lvl="1" indent="-285750" eaLnBrk="1" hangingPunct="1">
              <a:buFont typeface="Arial" charset="0"/>
              <a:buChar char="•"/>
            </a:pPr>
            <a:r>
              <a:rPr lang="en-US" smtClean="0">
                <a:solidFill>
                  <a:srgbClr val="000000"/>
                </a:solidFill>
                <a:latin typeface="Verdana" pitchFamily="34" charset="0"/>
              </a:rPr>
              <a:t>Performance Results</a:t>
            </a:r>
          </a:p>
          <a:p>
            <a:pPr marL="742950" lvl="1" indent="-285750" eaLnBrk="1" hangingPunct="1">
              <a:buFont typeface="Arial" charset="0"/>
              <a:buChar char="•"/>
            </a:pPr>
            <a:r>
              <a:rPr lang="en-US" smtClean="0">
                <a:solidFill>
                  <a:srgbClr val="000000"/>
                </a:solidFill>
                <a:latin typeface="Verdana" pitchFamily="34" charset="0"/>
              </a:rPr>
              <a:t>Graphic Formats Used</a:t>
            </a:r>
          </a:p>
          <a:p>
            <a:pPr eaLnBrk="1" hangingPunct="1">
              <a:buFont typeface="Arial" charset="0"/>
              <a:buChar char="•"/>
            </a:pPr>
            <a:r>
              <a:rPr lang="en-US" b="1" smtClean="0">
                <a:solidFill>
                  <a:srgbClr val="000000"/>
                </a:solidFill>
                <a:latin typeface="Verdana" pitchFamily="34" charset="0"/>
              </a:rPr>
              <a:t>References</a:t>
            </a:r>
            <a:endParaRPr lang="en-US" smtClean="0">
              <a:solidFill>
                <a:srgbClr val="000000"/>
              </a:solidFill>
              <a:latin typeface="Verdana" pitchFamily="34" charset="0"/>
            </a:endParaRPr>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612775" y="228600"/>
            <a:ext cx="8153400" cy="990600"/>
          </a:xfrm>
        </p:spPr>
        <p:txBody>
          <a:bodyPr/>
          <a:lstStyle/>
          <a:p>
            <a:pPr eaLnBrk="1" hangingPunct="1"/>
            <a:r>
              <a:rPr lang="en-US" b="1" smtClean="0">
                <a:solidFill>
                  <a:schemeClr val="tx1"/>
                </a:solidFill>
                <a:latin typeface="Verdana" pitchFamily="34" charset="0"/>
              </a:rPr>
              <a:t>Progress Reports</a:t>
            </a:r>
            <a:endParaRPr lang="en-US" smtClean="0">
              <a:solidFill>
                <a:schemeClr val="tx1"/>
              </a:solidFill>
            </a:endParaRPr>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eaLnBrk="1" fontAlgn="auto" hangingPunct="1">
              <a:spcAft>
                <a:spcPts val="0"/>
              </a:spcAft>
              <a:buFont typeface="Wingdings"/>
              <a:buChar char=""/>
              <a:defRPr/>
            </a:pPr>
            <a:r>
              <a:rPr lang="en-US" dirty="0">
                <a:solidFill>
                  <a:srgbClr val="000000"/>
                </a:solidFill>
                <a:latin typeface="Verdana"/>
              </a:rPr>
              <a:t>A progress report informs </a:t>
            </a:r>
            <a:r>
              <a:rPr lang="en-US" dirty="0">
                <a:solidFill>
                  <a:srgbClr val="000000"/>
                </a:solidFill>
                <a:latin typeface="Verdana"/>
                <a:hlinkClick r:id="rId2"/>
              </a:rPr>
              <a:t>readers</a:t>
            </a:r>
            <a:r>
              <a:rPr lang="en-US" dirty="0">
                <a:solidFill>
                  <a:srgbClr val="000000"/>
                </a:solidFill>
                <a:latin typeface="Verdana"/>
              </a:rPr>
              <a:t> of the status of a project-in-progress. Its primary informational mission is expressed in two ways:</a:t>
            </a:r>
          </a:p>
          <a:p>
            <a:pPr marL="320040" indent="-320040" eaLnBrk="1" fontAlgn="auto" hangingPunct="1">
              <a:spcAft>
                <a:spcPts val="0"/>
              </a:spcAft>
              <a:buFont typeface="Arial"/>
              <a:buChar char="•"/>
              <a:defRPr/>
            </a:pPr>
            <a:r>
              <a:rPr lang="en-US" dirty="0">
                <a:solidFill>
                  <a:srgbClr val="000000"/>
                </a:solidFill>
                <a:latin typeface="Verdana"/>
              </a:rPr>
              <a:t>Informing the reader of the status of the project—is it proceeding as planned? is it on schedule? have there been any significant changes in the scope or organization of the project?</a:t>
            </a:r>
          </a:p>
          <a:p>
            <a:pPr marL="320040" indent="-320040" eaLnBrk="1" fontAlgn="auto" hangingPunct="1">
              <a:spcAft>
                <a:spcPts val="0"/>
              </a:spcAft>
              <a:buFont typeface="Arial"/>
              <a:buChar char="•"/>
              <a:defRPr/>
            </a:pPr>
            <a:r>
              <a:rPr lang="en-US" dirty="0">
                <a:solidFill>
                  <a:srgbClr val="000000"/>
                </a:solidFill>
                <a:latin typeface="Verdana"/>
              </a:rPr>
              <a:t>Presenting preliminary findings— what initial data do you have to report? what tentative conclusions can you offer?</a:t>
            </a:r>
          </a:p>
          <a:p>
            <a:pPr marL="320040" indent="-320040" eaLnBrk="1" fontAlgn="auto" hangingPunct="1">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a:bodyPr>
          <a:lstStyle/>
          <a:p>
            <a:pPr marL="320040" indent="-320040" eaLnBrk="1" fontAlgn="auto" hangingPunct="1">
              <a:spcAft>
                <a:spcPts val="0"/>
              </a:spcAft>
              <a:buFont typeface="Wingdings"/>
              <a:buChar char=""/>
              <a:defRPr/>
            </a:pPr>
            <a:r>
              <a:rPr lang="en-US" dirty="0">
                <a:solidFill>
                  <a:srgbClr val="000000"/>
                </a:solidFill>
                <a:latin typeface="Verdana"/>
              </a:rPr>
              <a:t>A good progress report provides actual results.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It </a:t>
            </a:r>
            <a:r>
              <a:rPr lang="en-US" dirty="0">
                <a:solidFill>
                  <a:srgbClr val="000000"/>
                </a:solidFill>
                <a:latin typeface="Verdana"/>
              </a:rPr>
              <a:t>doesn't merely state "I've made lots of progress on this project." Instead, it reports preliminary key findings.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short</a:t>
            </a:r>
            <a:r>
              <a:rPr lang="en-US" dirty="0">
                <a:solidFill>
                  <a:srgbClr val="000000"/>
                </a:solidFill>
                <a:latin typeface="Verdana"/>
              </a:rPr>
              <a:t>, a progress report previews the final report to follow. </a:t>
            </a:r>
            <a:endParaRPr lang="en-US" dirty="0" smtClean="0">
              <a:solidFill>
                <a:srgbClr val="000000"/>
              </a:solidFill>
              <a:latin typeface="Verdana"/>
            </a:endParaRPr>
          </a:p>
          <a:p>
            <a:pPr marL="320040" indent="-320040" eaLnBrk="1" fontAlgn="auto" hangingPunct="1">
              <a:spcAft>
                <a:spcPts val="0"/>
              </a:spcAft>
              <a:buFont typeface="Wingdings"/>
              <a:buChar char=""/>
              <a:defRPr/>
            </a:pPr>
            <a:r>
              <a:rPr lang="en-US" dirty="0" smtClean="0">
                <a:solidFill>
                  <a:srgbClr val="000000"/>
                </a:solidFill>
                <a:latin typeface="Verdana"/>
              </a:rPr>
              <a:t>Conventionally</a:t>
            </a:r>
            <a:r>
              <a:rPr lang="en-US" dirty="0">
                <a:solidFill>
                  <a:srgbClr val="000000"/>
                </a:solidFill>
                <a:latin typeface="Verdana"/>
              </a:rPr>
              <a:t>, a progress report discusses two major topics: Work Completed (or Results to Date) and Work Remaining.</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t>Report Checklist</a:t>
            </a:r>
            <a:endParaRPr lang="en-US" dirty="0"/>
          </a:p>
        </p:txBody>
      </p:sp>
      <p:sp>
        <p:nvSpPr>
          <p:cNvPr id="81923" name="Subtitle 2"/>
          <p:cNvSpPr>
            <a:spLocks noGrp="1"/>
          </p:cNvSpPr>
          <p:nvPr>
            <p:ph type="subTitle" idx="1"/>
          </p:nvPr>
        </p:nvSpPr>
        <p:spPr>
          <a:xfrm>
            <a:off x="2362200" y="6049963"/>
            <a:ext cx="6705600" cy="685800"/>
          </a:xfrm>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1C27417B-2EF9-4E18-96F4-6DD3B90EB339}" type="slidenum">
              <a:rPr lang="en-US" smtClean="0"/>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612775" y="228600"/>
            <a:ext cx="8153400" cy="990600"/>
          </a:xfrm>
        </p:spPr>
        <p:txBody>
          <a:bodyPr/>
          <a:lstStyle/>
          <a:p>
            <a:pPr eaLnBrk="1" hangingPunct="1"/>
            <a:endParaRPr lang="en-US" smtClean="0"/>
          </a:p>
        </p:txBody>
      </p:sp>
      <p:sp>
        <p:nvSpPr>
          <p:cNvPr id="82947" name="Content Placeholder 2"/>
          <p:cNvSpPr>
            <a:spLocks noGrp="1"/>
          </p:cNvSpPr>
          <p:nvPr>
            <p:ph sz="quarter" idx="1"/>
          </p:nvPr>
        </p:nvSpPr>
        <p:spPr>
          <a:xfrm>
            <a:off x="612775" y="1600200"/>
            <a:ext cx="8153400" cy="4495800"/>
          </a:xfrm>
        </p:spPr>
        <p:txBody>
          <a:bodyPr/>
          <a:lstStyle/>
          <a:p>
            <a:pPr eaLnBrk="1" hangingPunct="1"/>
            <a:r>
              <a:rPr lang="en-US" smtClean="0">
                <a:hlinkClick r:id="rId2"/>
              </a:rPr>
              <a:t>http://zing.ncsl.nist.gov/iusr/documents/Annex_B.htm</a:t>
            </a:r>
            <a:endParaRPr lang="en-US" smtClean="0"/>
          </a:p>
          <a:p>
            <a:pPr eaLnBrk="1" hangingPunct="1"/>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495800"/>
            <a:ext cx="7696200" cy="1219200"/>
          </a:xfrm>
        </p:spPr>
        <p:txBody>
          <a:bodyPr>
            <a:normAutofit fontScale="90000"/>
          </a:bodyPr>
          <a:lstStyle/>
          <a:p>
            <a:pPr>
              <a:defRPr/>
            </a:pP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Report Presentation </a:t>
            </a:r>
            <a:r>
              <a:rPr lang="en-US" dirty="0"/>
              <a:t>Guide</a:t>
            </a:r>
            <a:br>
              <a:rPr lang="en-US" dirty="0"/>
            </a:br>
            <a:r>
              <a:rPr lang="en-US" dirty="0"/>
              <a:t/>
            </a:r>
            <a:br>
              <a:rPr lang="en-US" dirty="0"/>
            </a:br>
            <a:endParaRPr lang="en-US" dirty="0"/>
          </a:p>
        </p:txBody>
      </p:sp>
      <p:sp>
        <p:nvSpPr>
          <p:cNvPr id="84995" name="Subtitle 2"/>
          <p:cNvSpPr>
            <a:spLocks noGrp="1"/>
          </p:cNvSpPr>
          <p:nvPr>
            <p:ph type="subTitle" idx="1"/>
          </p:nvPr>
        </p:nvSpPr>
        <p:spPr>
          <a:xfrm>
            <a:off x="2362200" y="6049963"/>
            <a:ext cx="6705600" cy="685800"/>
          </a:xfrm>
        </p:spPr>
        <p:txBody>
          <a:bodyPr/>
          <a:lstStyle/>
          <a:p>
            <a:endParaRPr lang="en-US" smtClean="0"/>
          </a:p>
        </p:txBody>
      </p:sp>
      <p:sp>
        <p:nvSpPr>
          <p:cNvPr id="4" name="Slide Number Placeholder 3"/>
          <p:cNvSpPr>
            <a:spLocks noGrp="1"/>
          </p:cNvSpPr>
          <p:nvPr>
            <p:ph type="sldNum" sz="quarter" idx="12"/>
          </p:nvPr>
        </p:nvSpPr>
        <p:spPr/>
        <p:txBody>
          <a:bodyPr/>
          <a:lstStyle/>
          <a:p>
            <a:fld id="{1C27417B-2EF9-4E18-96F4-6DD3B90EB339}" type="slidenum">
              <a:rPr lang="en-US" smtClean="0"/>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612775" y="228600"/>
            <a:ext cx="8153400" cy="990600"/>
          </a:xfrm>
        </p:spPr>
        <p:txBody>
          <a:bodyPr/>
          <a:lstStyle/>
          <a:p>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fontAlgn="auto">
              <a:spcAft>
                <a:spcPts val="0"/>
              </a:spcAft>
              <a:buFont typeface="Wingdings"/>
              <a:buChar char=""/>
              <a:defRPr/>
            </a:pPr>
            <a:r>
              <a:rPr lang="en-US" dirty="0">
                <a:solidFill>
                  <a:srgbClr val="000000"/>
                </a:solidFill>
                <a:latin typeface="Times New Roman"/>
              </a:rPr>
              <a:t>The primary goal of an orally presented scientific report is to present a record of research work and to communicate ecological ideas inherent in that work in a short period of time. </a:t>
            </a:r>
            <a:endParaRPr lang="en-US" dirty="0" smtClean="0">
              <a:solidFill>
                <a:srgbClr val="000000"/>
              </a:solidFill>
              <a:latin typeface="Times New Roman"/>
            </a:endParaRPr>
          </a:p>
          <a:p>
            <a:pPr marL="320040" indent="-320040" fontAlgn="auto">
              <a:spcAft>
                <a:spcPts val="0"/>
              </a:spcAft>
              <a:buFont typeface="Wingdings"/>
              <a:buChar char=""/>
              <a:defRPr/>
            </a:pPr>
            <a:r>
              <a:rPr lang="en-US" dirty="0" smtClean="0">
                <a:solidFill>
                  <a:srgbClr val="000000"/>
                </a:solidFill>
                <a:latin typeface="Times New Roman"/>
              </a:rPr>
              <a:t>Usually oral </a:t>
            </a:r>
            <a:r>
              <a:rPr lang="en-US" dirty="0">
                <a:solidFill>
                  <a:srgbClr val="000000"/>
                </a:solidFill>
                <a:latin typeface="Times New Roman"/>
              </a:rPr>
              <a:t>presentations are created using PowerPoint and are around 15 minutes in length, so brevity and directness is essential. </a:t>
            </a:r>
            <a:endParaRPr lang="en-US" dirty="0" smtClean="0">
              <a:solidFill>
                <a:srgbClr val="000000"/>
              </a:solidFill>
              <a:latin typeface="Times New Roman"/>
            </a:endParaRPr>
          </a:p>
          <a:p>
            <a:pPr marL="320040" indent="-320040" fontAlgn="auto">
              <a:spcAft>
                <a:spcPts val="0"/>
              </a:spcAft>
              <a:buFont typeface="Wingdings"/>
              <a:buChar char=""/>
              <a:defRPr/>
            </a:pPr>
            <a:r>
              <a:rPr lang="en-US" dirty="0" smtClean="0">
                <a:solidFill>
                  <a:srgbClr val="000000"/>
                </a:solidFill>
                <a:latin typeface="Times New Roman"/>
              </a:rPr>
              <a:t>Try </a:t>
            </a:r>
            <a:r>
              <a:rPr lang="en-US" dirty="0">
                <a:solidFill>
                  <a:srgbClr val="000000"/>
                </a:solidFill>
                <a:latin typeface="Times New Roman"/>
              </a:rPr>
              <a:t>to only have about a slide for every 45 seconds or minute that you have to present. </a:t>
            </a:r>
            <a:r>
              <a:rPr lang="en-US" dirty="0">
                <a:solidFill>
                  <a:srgbClr val="000000"/>
                </a:solidFill>
                <a:latin typeface="Times New Roman"/>
              </a:rPr>
              <a:t>As a consequence, if you are presenting for 15 minutes, you should have between 15 and 20 slides.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612775" y="228600"/>
            <a:ext cx="8153400" cy="990600"/>
          </a:xfrm>
        </p:spPr>
        <p:txBody>
          <a:bodyPr/>
          <a:lstStyle/>
          <a:p>
            <a:endParaRPr lang="en-US" smtClean="0"/>
          </a:p>
        </p:txBody>
      </p:sp>
      <p:sp>
        <p:nvSpPr>
          <p:cNvPr id="87043" name="Content Placeholder 2"/>
          <p:cNvSpPr>
            <a:spLocks noGrp="1"/>
          </p:cNvSpPr>
          <p:nvPr>
            <p:ph sz="quarter" idx="1"/>
          </p:nvPr>
        </p:nvSpPr>
        <p:spPr>
          <a:xfrm>
            <a:off x="612775" y="1600200"/>
            <a:ext cx="8153400" cy="4495800"/>
          </a:xfrm>
        </p:spPr>
        <p:txBody>
          <a:bodyPr>
            <a:normAutofit lnSpcReduction="10000"/>
          </a:bodyPr>
          <a:lstStyle/>
          <a:p>
            <a:r>
              <a:rPr lang="en-US" dirty="0" smtClean="0">
                <a:solidFill>
                  <a:srgbClr val="000000"/>
                </a:solidFill>
                <a:latin typeface="Times New Roman" pitchFamily="18" charset="0"/>
              </a:rPr>
              <a:t>The author should describe the procedures followed, the results obtained, and then place these results in perspective by relating them to existing knowledge and by interpreting their significance for future study. </a:t>
            </a:r>
            <a:endParaRPr lang="en-US" dirty="0" smtClean="0">
              <a:solidFill>
                <a:srgbClr val="000000"/>
              </a:solidFill>
              <a:latin typeface="Times New Roman" pitchFamily="18" charset="0"/>
            </a:endParaRPr>
          </a:p>
          <a:p>
            <a:r>
              <a:rPr lang="en-US" dirty="0" smtClean="0">
                <a:solidFill>
                  <a:srgbClr val="000000"/>
                </a:solidFill>
                <a:latin typeface="Times New Roman" pitchFamily="18" charset="0"/>
              </a:rPr>
              <a:t>The following discussion </a:t>
            </a:r>
            <a:r>
              <a:rPr lang="en-US" dirty="0" smtClean="0">
                <a:solidFill>
                  <a:srgbClr val="000000"/>
                </a:solidFill>
                <a:latin typeface="Times New Roman" pitchFamily="18" charset="0"/>
              </a:rPr>
              <a:t>is a set </a:t>
            </a:r>
            <a:r>
              <a:rPr lang="en-US" dirty="0" smtClean="0">
                <a:solidFill>
                  <a:srgbClr val="000000"/>
                </a:solidFill>
                <a:latin typeface="Times New Roman" pitchFamily="18" charset="0"/>
              </a:rPr>
              <a:t>of instructions to </a:t>
            </a:r>
            <a:r>
              <a:rPr lang="en-US" dirty="0" smtClean="0">
                <a:solidFill>
                  <a:srgbClr val="000000"/>
                </a:solidFill>
                <a:latin typeface="Times New Roman" pitchFamily="18" charset="0"/>
              </a:rPr>
              <a:t>help you produce well-structured, well-written PowerPoint reports (and hence, good grades!), and to help train you in the process of scientific writing that will be orally presented.</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12775" y="228600"/>
            <a:ext cx="8153400" cy="990600"/>
          </a:xfrm>
        </p:spPr>
        <p:txBody>
          <a:bodyPr/>
          <a:lstStyle/>
          <a:p>
            <a:r>
              <a:rPr lang="en-US" smtClean="0"/>
              <a:t>Format</a:t>
            </a:r>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fontAlgn="auto">
              <a:spcAft>
                <a:spcPts val="0"/>
              </a:spcAft>
              <a:buFont typeface="+mj-lt"/>
              <a:buAutoNum type="arabicPeriod"/>
              <a:defRPr/>
            </a:pPr>
            <a:r>
              <a:rPr lang="en-US" dirty="0" smtClean="0">
                <a:solidFill>
                  <a:srgbClr val="000000"/>
                </a:solidFill>
                <a:latin typeface="Times New Roman"/>
              </a:rPr>
              <a:t>One </a:t>
            </a:r>
            <a:r>
              <a:rPr lang="en-US" dirty="0">
                <a:solidFill>
                  <a:srgbClr val="000000"/>
                </a:solidFill>
                <a:latin typeface="Times New Roman"/>
              </a:rPr>
              <a:t>of the most challenging components of writing a PPT presentation is the need to think modularly. </a:t>
            </a:r>
            <a:r>
              <a:rPr lang="en-US" dirty="0">
                <a:solidFill>
                  <a:srgbClr val="000000"/>
                </a:solidFill>
                <a:latin typeface="Times New Roman"/>
              </a:rPr>
              <a:t>Knowing what information goes where is essential</a:t>
            </a:r>
            <a:r>
              <a:rPr lang="en-US" dirty="0" smtClean="0">
                <a:solidFill>
                  <a:srgbClr val="000000"/>
                </a:solidFill>
                <a:latin typeface="Times New Roman"/>
              </a:rPr>
              <a:t>.</a:t>
            </a:r>
            <a:endParaRPr lang="en-US" dirty="0">
              <a:solidFill>
                <a:srgbClr val="000000"/>
              </a:solidFill>
              <a:latin typeface="Times New Roman"/>
            </a:endParaRPr>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a:buFont typeface="+mj-lt"/>
              <a:buAutoNum type="arabicPeriod"/>
              <a:defRPr/>
            </a:pPr>
            <a:r>
              <a:rPr lang="en-US" dirty="0" smtClean="0">
                <a:solidFill>
                  <a:srgbClr val="000000"/>
                </a:solidFill>
                <a:latin typeface="Times New Roman"/>
              </a:rPr>
              <a:t>Use the following framework for your reports: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Title </a:t>
            </a:r>
            <a:r>
              <a:rPr lang="en-US" dirty="0" smtClean="0">
                <a:solidFill>
                  <a:srgbClr val="000000"/>
                </a:solidFill>
                <a:latin typeface="Times New Roman"/>
              </a:rPr>
              <a:t>slide with author(s) name(s</a:t>
            </a:r>
            <a:r>
              <a:rPr lang="en-US" dirty="0" smtClean="0">
                <a:solidFill>
                  <a:srgbClr val="000000"/>
                </a:solidFill>
                <a:latin typeface="Times New Roman"/>
              </a:rPr>
              <a:t>),</a:t>
            </a:r>
          </a:p>
          <a:p>
            <a:pPr>
              <a:buFont typeface="+mj-lt"/>
              <a:buAutoNum type="arabicPeriod"/>
              <a:defRPr/>
            </a:pPr>
            <a:r>
              <a:rPr lang="en-US" dirty="0" smtClean="0">
                <a:solidFill>
                  <a:srgbClr val="000000"/>
                </a:solidFill>
                <a:latin typeface="Times New Roman"/>
              </a:rPr>
              <a:t> </a:t>
            </a:r>
            <a:r>
              <a:rPr lang="en-US" dirty="0" smtClean="0">
                <a:solidFill>
                  <a:srgbClr val="000000"/>
                </a:solidFill>
                <a:latin typeface="Times New Roman"/>
              </a:rPr>
              <a:t>Introduction slides (3-4),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Materials </a:t>
            </a:r>
            <a:r>
              <a:rPr lang="en-US" dirty="0" smtClean="0">
                <a:solidFill>
                  <a:srgbClr val="000000"/>
                </a:solidFill>
                <a:latin typeface="Times New Roman"/>
              </a:rPr>
              <a:t>and Methods slides (1-3),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Results </a:t>
            </a:r>
            <a:r>
              <a:rPr lang="en-US" dirty="0" smtClean="0">
                <a:solidFill>
                  <a:srgbClr val="000000"/>
                </a:solidFill>
                <a:latin typeface="Times New Roman"/>
              </a:rPr>
              <a:t>slides (3-6),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Discussion </a:t>
            </a:r>
            <a:r>
              <a:rPr lang="en-US" dirty="0" smtClean="0">
                <a:solidFill>
                  <a:srgbClr val="000000"/>
                </a:solidFill>
                <a:latin typeface="Times New Roman"/>
              </a:rPr>
              <a:t>and Conclusions including Error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Analysis </a:t>
            </a:r>
            <a:r>
              <a:rPr lang="en-US" dirty="0" smtClean="0">
                <a:solidFill>
                  <a:srgbClr val="000000"/>
                </a:solidFill>
                <a:latin typeface="Times New Roman"/>
              </a:rPr>
              <a:t>and Future Studies Slides (3-6), </a:t>
            </a:r>
            <a:endParaRPr lang="en-US" dirty="0" smtClean="0">
              <a:solidFill>
                <a:srgbClr val="000000"/>
              </a:solidFill>
              <a:latin typeface="Times New Roman"/>
            </a:endParaRPr>
          </a:p>
          <a:p>
            <a:pPr>
              <a:buFont typeface="+mj-lt"/>
              <a:buAutoNum type="arabicPeriod"/>
              <a:defRPr/>
            </a:pPr>
            <a:r>
              <a:rPr lang="en-US" dirty="0" smtClean="0">
                <a:solidFill>
                  <a:srgbClr val="000000"/>
                </a:solidFill>
                <a:latin typeface="Times New Roman"/>
              </a:rPr>
              <a:t>Reference </a:t>
            </a:r>
            <a:r>
              <a:rPr lang="en-US" dirty="0" smtClean="0">
                <a:solidFill>
                  <a:srgbClr val="000000"/>
                </a:solidFill>
                <a:latin typeface="Times New Roman"/>
              </a:rPr>
              <a:t>Cited (if any - only include if you cited a specific paper or book in the presentation)</a:t>
            </a:r>
          </a:p>
          <a:p>
            <a:pPr>
              <a:defRPr/>
            </a:pPr>
            <a:endParaRPr lang="en-US"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612775" y="228600"/>
            <a:ext cx="8153400" cy="990600"/>
          </a:xfrm>
        </p:spPr>
        <p:txBody>
          <a:bodyPr/>
          <a:lstStyle/>
          <a:p>
            <a:endParaRPr lang="en-US" smtClean="0"/>
          </a:p>
        </p:txBody>
      </p:sp>
      <p:sp>
        <p:nvSpPr>
          <p:cNvPr id="89091" name="Content Placeholder 2"/>
          <p:cNvSpPr>
            <a:spLocks noGrp="1"/>
          </p:cNvSpPr>
          <p:nvPr>
            <p:ph sz="quarter" idx="1"/>
          </p:nvPr>
        </p:nvSpPr>
        <p:spPr>
          <a:xfrm>
            <a:off x="612775" y="1600200"/>
            <a:ext cx="8153400" cy="4495800"/>
          </a:xfrm>
        </p:spPr>
        <p:txBody>
          <a:bodyPr>
            <a:normAutofit lnSpcReduction="10000"/>
          </a:bodyPr>
          <a:lstStyle/>
          <a:p>
            <a:pPr>
              <a:buFont typeface="Tw Cen MT" pitchFamily="34" charset="0"/>
              <a:buAutoNum type="arabicPeriod"/>
            </a:pPr>
            <a:r>
              <a:rPr lang="en-US" dirty="0" smtClean="0">
                <a:solidFill>
                  <a:srgbClr val="000000"/>
                </a:solidFill>
                <a:latin typeface="Times New Roman" pitchFamily="18" charset="0"/>
              </a:rPr>
              <a:t>Do not overload each slide with too much information. Write in bulleted format. If you have complete sentences on the slide, you are not writing correctly. </a:t>
            </a:r>
            <a:endParaRPr lang="en-US" dirty="0" smtClean="0">
              <a:solidFill>
                <a:srgbClr val="000000"/>
              </a:solidFill>
              <a:latin typeface="Times New Roman" pitchFamily="18" charset="0"/>
            </a:endParaRPr>
          </a:p>
          <a:p>
            <a:pPr>
              <a:buFont typeface="Tw Cen MT" pitchFamily="34" charset="0"/>
              <a:buAutoNum type="arabicPeriod"/>
            </a:pPr>
            <a:r>
              <a:rPr lang="en-US" dirty="0" smtClean="0">
                <a:solidFill>
                  <a:srgbClr val="000000"/>
                </a:solidFill>
                <a:latin typeface="Times New Roman" pitchFamily="18" charset="0"/>
              </a:rPr>
              <a:t>Include </a:t>
            </a:r>
            <a:r>
              <a:rPr lang="en-US" dirty="0" smtClean="0">
                <a:solidFill>
                  <a:srgbClr val="000000"/>
                </a:solidFill>
                <a:latin typeface="Times New Roman" pitchFamily="18" charset="0"/>
              </a:rPr>
              <a:t>no more than 3 or 4 bullets on a single slide and try to make all the points on a single slide relevant to a single specific point.</a:t>
            </a:r>
          </a:p>
          <a:p>
            <a:pPr>
              <a:buFont typeface="Tw Cen MT" pitchFamily="34" charset="0"/>
              <a:buAutoNum type="arabicPeriod"/>
            </a:pPr>
            <a:r>
              <a:rPr lang="en-US" dirty="0" smtClean="0">
                <a:solidFill>
                  <a:srgbClr val="000000"/>
                </a:solidFill>
                <a:latin typeface="Times New Roman" pitchFamily="18" charset="0"/>
              </a:rPr>
              <a:t>Choose a single background for the entire presentation that is not too busy and distracting but visually engaging.</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12775" y="228600"/>
            <a:ext cx="8153400" cy="990600"/>
          </a:xfrm>
        </p:spPr>
        <p:txBody>
          <a:bodyPr/>
          <a:lstStyle/>
          <a:p>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10000"/>
          </a:bodyPr>
          <a:lstStyle/>
          <a:p>
            <a:pPr marL="320040" indent="-320040" fontAlgn="auto">
              <a:spcAft>
                <a:spcPts val="0"/>
              </a:spcAft>
              <a:buFont typeface="+mj-lt"/>
              <a:buAutoNum type="arabicPeriod"/>
              <a:defRPr/>
            </a:pPr>
            <a:r>
              <a:rPr lang="en-US" dirty="0">
                <a:solidFill>
                  <a:srgbClr val="000000"/>
                </a:solidFill>
                <a:latin typeface="Times New Roman"/>
              </a:rPr>
              <a:t>PowerPoint is a fun program with many bells and whistles (animations, backgrounds, ability to layer text and images, etc.). Be creative, but do not include so many of these that it distracts your audience from your content.</a:t>
            </a:r>
          </a:p>
          <a:p>
            <a:pPr marL="320040" indent="-320040" fontAlgn="auto">
              <a:spcAft>
                <a:spcPts val="0"/>
              </a:spcAft>
              <a:buFont typeface="+mj-lt"/>
              <a:buAutoNum type="arabicPeriod"/>
              <a:defRPr/>
            </a:pPr>
            <a:r>
              <a:rPr lang="en-US" dirty="0">
                <a:solidFill>
                  <a:srgbClr val="000000"/>
                </a:solidFill>
                <a:latin typeface="Times New Roman"/>
              </a:rPr>
              <a:t>Use large enough font so that the projected presentation could be easily visible in the back of a large room. Usually this requires something greater than 32 point font. Also, don't use a font that is too ornate and therefore distracting. Simplicity in presentation, while still being visually engaging is key.</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12775" y="228600"/>
            <a:ext cx="8153400" cy="990600"/>
          </a:xfrm>
        </p:spPr>
        <p:txBody>
          <a:bodyPr/>
          <a:lstStyle/>
          <a:p>
            <a:endParaRPr lang="en-US" smtClean="0"/>
          </a:p>
        </p:txBody>
      </p:sp>
      <p:sp>
        <p:nvSpPr>
          <p:cNvPr id="91139" name="Content Placeholder 2"/>
          <p:cNvSpPr>
            <a:spLocks noGrp="1"/>
          </p:cNvSpPr>
          <p:nvPr>
            <p:ph sz="quarter" idx="1"/>
          </p:nvPr>
        </p:nvSpPr>
        <p:spPr>
          <a:xfrm>
            <a:off x="612775" y="1600200"/>
            <a:ext cx="8153400" cy="4495800"/>
          </a:xfrm>
        </p:spPr>
        <p:txBody>
          <a:bodyPr/>
          <a:lstStyle/>
          <a:p>
            <a:r>
              <a:rPr lang="en-US" smtClean="0">
                <a:solidFill>
                  <a:srgbClr val="000000"/>
                </a:solidFill>
                <a:latin typeface="Times New Roman" pitchFamily="18" charset="0"/>
              </a:rPr>
              <a:t>When you write the slides, be certain that one logically leads into the next. Don't include the slides as self-contained, disconnected bits of information and images. Make certain that you know what your story is and tell it clearly.</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Style &amp; Content</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775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Avoid footnotes</a:t>
            </a:r>
          </a:p>
          <a:p>
            <a:pPr marL="320040" indent="-320040" fontAlgn="auto">
              <a:spcAft>
                <a:spcPts val="0"/>
              </a:spcAft>
              <a:buFont typeface="+mj-lt"/>
              <a:buAutoNum type="arabicPeriod"/>
              <a:defRPr/>
            </a:pPr>
            <a:r>
              <a:rPr lang="en-US" dirty="0">
                <a:solidFill>
                  <a:srgbClr val="000000"/>
                </a:solidFill>
                <a:latin typeface="Times New Roman"/>
              </a:rPr>
              <a:t>Write in the past tense</a:t>
            </a:r>
          </a:p>
          <a:p>
            <a:pPr marL="320040" indent="-320040" fontAlgn="auto">
              <a:spcAft>
                <a:spcPts val="0"/>
              </a:spcAft>
              <a:buFont typeface="+mj-lt"/>
              <a:buAutoNum type="arabicPeriod"/>
              <a:defRPr/>
            </a:pPr>
            <a:r>
              <a:rPr lang="en-US" dirty="0">
                <a:solidFill>
                  <a:srgbClr val="000000"/>
                </a:solidFill>
                <a:latin typeface="Times New Roman"/>
              </a:rPr>
              <a:t>Use a heading for each slide</a:t>
            </a:r>
          </a:p>
          <a:p>
            <a:pPr marL="320040" indent="-320040" fontAlgn="auto">
              <a:spcAft>
                <a:spcPts val="0"/>
              </a:spcAft>
              <a:buFont typeface="+mj-lt"/>
              <a:buAutoNum type="arabicPeriod"/>
              <a:defRPr/>
            </a:pPr>
            <a:r>
              <a:rPr lang="en-US" dirty="0">
                <a:solidFill>
                  <a:srgbClr val="000000"/>
                </a:solidFill>
                <a:latin typeface="Times New Roman"/>
              </a:rPr>
              <a:t>Underscore Latin genus and species names. Be certain to put the Genus name in upper case and the species name in lower case. For example: </a:t>
            </a:r>
            <a:r>
              <a:rPr lang="en-US" i="1" dirty="0">
                <a:solidFill>
                  <a:srgbClr val="000000"/>
                </a:solidFill>
                <a:latin typeface="Times New Roman"/>
              </a:rPr>
              <a:t>Homo sapiens</a:t>
            </a:r>
            <a:endParaRPr lang="en-US" dirty="0">
              <a:solidFill>
                <a:srgbClr val="000000"/>
              </a:solidFill>
              <a:latin typeface="Times New Roman"/>
            </a:endParaRPr>
          </a:p>
          <a:p>
            <a:pPr marL="320040" indent="-320040" fontAlgn="auto">
              <a:spcAft>
                <a:spcPts val="0"/>
              </a:spcAft>
              <a:buFont typeface="+mj-lt"/>
              <a:buAutoNum type="arabicPeriod"/>
              <a:defRPr/>
            </a:pPr>
            <a:r>
              <a:rPr lang="en-US" dirty="0">
                <a:solidFill>
                  <a:srgbClr val="000000"/>
                </a:solidFill>
                <a:latin typeface="Times New Roman"/>
              </a:rPr>
              <a:t>Avoid long, complex statements - break these down into several subcomponents, each with a separate bulleted entry</a:t>
            </a:r>
          </a:p>
          <a:p>
            <a:pPr marL="320040" indent="-320040" fontAlgn="auto">
              <a:spcAft>
                <a:spcPts val="0"/>
              </a:spcAft>
              <a:buFont typeface="+mj-lt"/>
              <a:buAutoNum type="arabicPeriod"/>
              <a:defRPr/>
            </a:pPr>
            <a:r>
              <a:rPr lang="en-US" dirty="0">
                <a:solidFill>
                  <a:srgbClr val="000000"/>
                </a:solidFill>
                <a:latin typeface="Times New Roman"/>
              </a:rPr>
              <a:t>Check for excessive use of commas and conjunctions (“and”, “but”, “or”) - you can often split these points into several</a:t>
            </a:r>
          </a:p>
          <a:p>
            <a:pPr marL="320040" indent="-320040" fontAlgn="auto">
              <a:spcAft>
                <a:spcPts val="0"/>
              </a:spcAft>
              <a:buFont typeface="+mj-lt"/>
              <a:buAutoNum type="arabicPeriod"/>
              <a:defRPr/>
            </a:pPr>
            <a:r>
              <a:rPr lang="en-US" dirty="0">
                <a:solidFill>
                  <a:srgbClr val="000000"/>
                </a:solidFill>
                <a:latin typeface="Times New Roman"/>
              </a:rPr>
              <a:t>Avoid excessive use of nouns as adjectives</a:t>
            </a:r>
          </a:p>
          <a:p>
            <a:pPr marL="320040" indent="-320040" fontAlgn="auto">
              <a:spcAft>
                <a:spcPts val="0"/>
              </a:spcAft>
              <a:buFont typeface="+mj-lt"/>
              <a:buAutoNum type="arabicPeriod"/>
              <a:defRPr/>
            </a:pPr>
            <a:r>
              <a:rPr lang="en-US" dirty="0">
                <a:solidFill>
                  <a:srgbClr val="000000"/>
                </a:solidFill>
                <a:latin typeface="Times New Roman"/>
              </a:rPr>
              <a:t>Use positive statements and avoid non-committal statements (e.g. use “the data indicate...” rather than “the data could possibly suggest...”)</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612775" y="228600"/>
            <a:ext cx="8153400" cy="990600"/>
          </a:xfrm>
        </p:spPr>
        <p:txBody>
          <a:bodyPr/>
          <a:lstStyle/>
          <a:p>
            <a:endParaRPr lang="en-US" smtClean="0"/>
          </a:p>
        </p:txBody>
      </p:sp>
      <p:sp>
        <p:nvSpPr>
          <p:cNvPr id="93187" name="Content Placeholder 2"/>
          <p:cNvSpPr>
            <a:spLocks noGrp="1"/>
          </p:cNvSpPr>
          <p:nvPr>
            <p:ph sz="quarter" idx="1"/>
          </p:nvPr>
        </p:nvSpPr>
        <p:spPr>
          <a:xfrm>
            <a:off x="612775" y="1600200"/>
            <a:ext cx="8153400" cy="4495800"/>
          </a:xfrm>
        </p:spPr>
        <p:txBody>
          <a:bodyPr/>
          <a:lstStyle/>
          <a:p>
            <a:pPr>
              <a:buFont typeface="Tw Cen MT" pitchFamily="34" charset="0"/>
              <a:buAutoNum type="arabicPeriod"/>
            </a:pPr>
            <a:r>
              <a:rPr lang="en-US" smtClean="0">
                <a:solidFill>
                  <a:srgbClr val="000000"/>
                </a:solidFill>
                <a:latin typeface="Times New Roman" pitchFamily="18" charset="0"/>
              </a:rPr>
              <a:t>Avoid non-informative abbreviations such as “etc.”, or “and so on”</a:t>
            </a:r>
          </a:p>
          <a:p>
            <a:pPr>
              <a:buFont typeface="Tw Cen MT" pitchFamily="34" charset="0"/>
              <a:buAutoNum type="arabicPeriod"/>
            </a:pPr>
            <a:r>
              <a:rPr lang="en-US" smtClean="0">
                <a:solidFill>
                  <a:srgbClr val="000000"/>
                </a:solidFill>
                <a:latin typeface="Times New Roman" pitchFamily="18" charset="0"/>
              </a:rPr>
              <a:t>Reduce jargon to a minimum</a:t>
            </a:r>
          </a:p>
          <a:p>
            <a:pPr>
              <a:buFont typeface="Tw Cen MT" pitchFamily="34" charset="0"/>
              <a:buAutoNum type="arabicPeriod"/>
            </a:pPr>
            <a:r>
              <a:rPr lang="en-US" smtClean="0">
                <a:solidFill>
                  <a:srgbClr val="000000"/>
                </a:solidFill>
                <a:latin typeface="Times New Roman" pitchFamily="18" charset="0"/>
              </a:rPr>
              <a:t>Avoid repeating facts and thoughts</a:t>
            </a:r>
          </a:p>
          <a:p>
            <a:pPr>
              <a:buFont typeface="Tw Cen MT" pitchFamily="34" charset="0"/>
              <a:buAutoNum type="arabicPeriod"/>
            </a:pPr>
            <a:r>
              <a:rPr lang="en-US" smtClean="0">
                <a:solidFill>
                  <a:srgbClr val="000000"/>
                </a:solidFill>
                <a:latin typeface="Times New Roman" pitchFamily="18" charset="0"/>
              </a:rPr>
              <a:t>Be concise and succinct - don’t pad out your report with irrelevant data or discussion or images</a:t>
            </a:r>
          </a:p>
          <a:p>
            <a:pPr>
              <a:buFont typeface="Tw Cen MT" pitchFamily="34" charset="0"/>
              <a:buAutoNum type="arabicPeriod"/>
            </a:pPr>
            <a:r>
              <a:rPr lang="en-US" smtClean="0">
                <a:solidFill>
                  <a:srgbClr val="000000"/>
                </a:solidFill>
                <a:latin typeface="Times New Roman" pitchFamily="18" charset="0"/>
              </a:rPr>
              <a:t>Above all, produce accurate, clear, and concise writing</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Introduction</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In this section state the nature of the problem, the aims and objectives of the study, and brief background information</a:t>
            </a:r>
          </a:p>
          <a:p>
            <a:pPr marL="320040" indent="-320040" fontAlgn="auto">
              <a:spcAft>
                <a:spcPts val="0"/>
              </a:spcAft>
              <a:buFont typeface="+mj-lt"/>
              <a:buAutoNum type="arabicPeriod"/>
              <a:defRPr/>
            </a:pPr>
            <a:r>
              <a:rPr lang="en-US" dirty="0">
                <a:solidFill>
                  <a:srgbClr val="000000"/>
                </a:solidFill>
                <a:latin typeface="Times New Roman"/>
              </a:rPr>
              <a:t>Provide the context for the study you will be presenting - why is what you are doing relevant to other scientific work? How does it relate to this other work?</a:t>
            </a:r>
          </a:p>
          <a:p>
            <a:pPr marL="320040" indent="-320040" fontAlgn="auto">
              <a:spcAft>
                <a:spcPts val="0"/>
              </a:spcAft>
              <a:buFont typeface="+mj-lt"/>
              <a:buAutoNum type="arabicPeriod"/>
              <a:defRPr/>
            </a:pPr>
            <a:r>
              <a:rPr lang="en-US" dirty="0">
                <a:solidFill>
                  <a:srgbClr val="000000"/>
                </a:solidFill>
                <a:latin typeface="Times New Roman"/>
              </a:rPr>
              <a:t>Include the justification and relevance of the study</a:t>
            </a:r>
          </a:p>
          <a:p>
            <a:pPr marL="320040" indent="-320040" fontAlgn="auto">
              <a:spcAft>
                <a:spcPts val="0"/>
              </a:spcAft>
              <a:buFont typeface="+mj-lt"/>
              <a:buAutoNum type="arabicPeriod"/>
              <a:defRPr/>
            </a:pPr>
            <a:r>
              <a:rPr lang="en-US" dirty="0">
                <a:solidFill>
                  <a:srgbClr val="000000"/>
                </a:solidFill>
                <a:latin typeface="Times New Roman"/>
              </a:rPr>
              <a:t>Try to answer the following questions:  why do the study?  what is the existing state of knowledge of this topic? (restrict background information to that which is pertinent to the research problem) what are the specific objectives?</a:t>
            </a:r>
          </a:p>
          <a:p>
            <a:pPr marL="320040" indent="-320040" fontAlgn="auto">
              <a:spcAft>
                <a:spcPts val="0"/>
              </a:spcAft>
              <a:buFont typeface="+mj-lt"/>
              <a:buAutoNum type="arabicPeriod"/>
              <a:defRPr/>
            </a:pPr>
            <a:r>
              <a:rPr lang="en-US" dirty="0">
                <a:solidFill>
                  <a:srgbClr val="000000"/>
                </a:solidFill>
                <a:latin typeface="Times New Roman"/>
              </a:rPr>
              <a:t>Clearly state the question that you sought to answer</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Materials and Methods</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State the hypotheses you tested</a:t>
            </a:r>
          </a:p>
          <a:p>
            <a:pPr marL="320040" indent="-320040" fontAlgn="auto">
              <a:spcAft>
                <a:spcPts val="0"/>
              </a:spcAft>
              <a:buFont typeface="+mj-lt"/>
              <a:buAutoNum type="arabicPeriod"/>
              <a:defRPr/>
            </a:pPr>
            <a:r>
              <a:rPr lang="en-US" dirty="0">
                <a:solidFill>
                  <a:srgbClr val="000000"/>
                </a:solidFill>
                <a:latin typeface="Times New Roman"/>
              </a:rPr>
              <a:t>Include a description of the procedure you used that would enable a reader to duplicate the study to ensure repeatability</a:t>
            </a:r>
          </a:p>
          <a:p>
            <a:pPr marL="320040" indent="-320040" fontAlgn="auto">
              <a:spcAft>
                <a:spcPts val="0"/>
              </a:spcAft>
              <a:buFont typeface="+mj-lt"/>
              <a:buAutoNum type="arabicPeriod"/>
              <a:defRPr/>
            </a:pPr>
            <a:r>
              <a:rPr lang="en-US" dirty="0">
                <a:solidFill>
                  <a:srgbClr val="000000"/>
                </a:solidFill>
                <a:latin typeface="Times New Roman"/>
              </a:rPr>
              <a:t>This will include data collection techniques, the equipment used, the experimental design, characterization of the location of the study, and the methods used to record, summarize, and analyze data</a:t>
            </a:r>
          </a:p>
          <a:p>
            <a:pPr marL="320040" indent="-320040" fontAlgn="auto">
              <a:spcAft>
                <a:spcPts val="0"/>
              </a:spcAft>
              <a:buFont typeface="+mj-lt"/>
              <a:buAutoNum type="arabicPeriod"/>
              <a:defRPr/>
            </a:pPr>
            <a:r>
              <a:rPr lang="en-US" dirty="0">
                <a:solidFill>
                  <a:srgbClr val="000000"/>
                </a:solidFill>
                <a:latin typeface="Times New Roman"/>
              </a:rPr>
              <a:t>Minimize descriptions of well known procedures and use references where appropriate</a:t>
            </a:r>
          </a:p>
          <a:p>
            <a:pPr marL="320040" indent="-320040" fontAlgn="auto">
              <a:spcAft>
                <a:spcPts val="0"/>
              </a:spcAft>
              <a:buFont typeface="+mj-lt"/>
              <a:buAutoNum type="arabicPeriod"/>
              <a:defRPr/>
            </a:pPr>
            <a:r>
              <a:rPr lang="en-US" dirty="0">
                <a:solidFill>
                  <a:srgbClr val="000000"/>
                </a:solidFill>
                <a:latin typeface="Times New Roman"/>
              </a:rPr>
              <a:t>Use figures to explain experimental set-up where appropriate</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Results</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Start your results section with a text slide summarizing what it is that you found - in subsequent slides, you will present graphs with the data to back up the points that you make on this slide</a:t>
            </a:r>
          </a:p>
          <a:p>
            <a:pPr marL="320040" indent="-320040" fontAlgn="auto">
              <a:spcAft>
                <a:spcPts val="0"/>
              </a:spcAft>
              <a:buFont typeface="+mj-lt"/>
              <a:buAutoNum type="arabicPeriod"/>
              <a:defRPr/>
            </a:pPr>
            <a:r>
              <a:rPr lang="en-US" dirty="0">
                <a:solidFill>
                  <a:srgbClr val="000000"/>
                </a:solidFill>
                <a:latin typeface="Times New Roman"/>
              </a:rPr>
              <a:t>Summarize the data generated with tables, figures and descriptive text</a:t>
            </a:r>
          </a:p>
          <a:p>
            <a:pPr marL="320040" indent="-320040" fontAlgn="auto">
              <a:spcAft>
                <a:spcPts val="0"/>
              </a:spcAft>
              <a:buFont typeface="+mj-lt"/>
              <a:buAutoNum type="arabicPeriod"/>
              <a:defRPr/>
            </a:pPr>
            <a:r>
              <a:rPr lang="en-US" dirty="0">
                <a:solidFill>
                  <a:srgbClr val="000000"/>
                </a:solidFill>
                <a:latin typeface="Times New Roman"/>
              </a:rPr>
              <a:t>Do not include raw data</a:t>
            </a:r>
          </a:p>
          <a:p>
            <a:pPr marL="320040" indent="-320040" fontAlgn="auto">
              <a:spcAft>
                <a:spcPts val="0"/>
              </a:spcAft>
              <a:buFont typeface="+mj-lt"/>
              <a:buAutoNum type="arabicPeriod"/>
              <a:defRPr/>
            </a:pPr>
            <a:r>
              <a:rPr lang="en-US" dirty="0">
                <a:solidFill>
                  <a:srgbClr val="000000"/>
                </a:solidFill>
                <a:latin typeface="Times New Roman"/>
              </a:rPr>
              <a:t>Describe your data and the patterns, trends, and relationships observed</a:t>
            </a:r>
          </a:p>
          <a:p>
            <a:pPr marL="320040" indent="-320040" fontAlgn="auto">
              <a:spcAft>
                <a:spcPts val="0"/>
              </a:spcAft>
              <a:buFont typeface="+mj-lt"/>
              <a:buAutoNum type="arabicPeriod"/>
              <a:defRPr/>
            </a:pPr>
            <a:r>
              <a:rPr lang="en-US" dirty="0">
                <a:solidFill>
                  <a:srgbClr val="000000"/>
                </a:solidFill>
                <a:latin typeface="Times New Roman"/>
              </a:rPr>
              <a:t>Proceed from most general features of the data to more specific results</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612775" y="228600"/>
            <a:ext cx="8153400" cy="990600"/>
          </a:xfrm>
        </p:spPr>
        <p:txBody>
          <a:bodyPr/>
          <a:lstStyle/>
          <a:p>
            <a:endParaRPr lang="en-US" smtClean="0"/>
          </a:p>
        </p:txBody>
      </p:sp>
      <p:sp>
        <p:nvSpPr>
          <p:cNvPr id="97283" name="Content Placeholder 2"/>
          <p:cNvSpPr>
            <a:spLocks noGrp="1"/>
          </p:cNvSpPr>
          <p:nvPr>
            <p:ph sz="quarter" idx="1"/>
          </p:nvPr>
        </p:nvSpPr>
        <p:spPr>
          <a:xfrm>
            <a:off x="612775" y="1600200"/>
            <a:ext cx="8153400" cy="4495800"/>
          </a:xfrm>
        </p:spPr>
        <p:txBody>
          <a:bodyPr/>
          <a:lstStyle/>
          <a:p>
            <a:pPr>
              <a:buFont typeface="Tw Cen MT" pitchFamily="34" charset="0"/>
              <a:buAutoNum type="arabicPeriod"/>
            </a:pPr>
            <a:r>
              <a:rPr lang="en-US" smtClean="0">
                <a:solidFill>
                  <a:srgbClr val="000000"/>
                </a:solidFill>
                <a:latin typeface="Times New Roman" pitchFamily="18" charset="0"/>
              </a:rPr>
              <a:t>Use graphics to display data in preference to tables whenever feasible</a:t>
            </a:r>
          </a:p>
          <a:p>
            <a:pPr>
              <a:buFont typeface="Tw Cen MT" pitchFamily="34" charset="0"/>
              <a:buAutoNum type="arabicPeriod"/>
            </a:pPr>
            <a:r>
              <a:rPr lang="en-US" smtClean="0">
                <a:solidFill>
                  <a:srgbClr val="000000"/>
                </a:solidFill>
                <a:latin typeface="Times New Roman" pitchFamily="18" charset="0"/>
              </a:rPr>
              <a:t>Use clear, concise, descriptive titles and explanatory legends for tables and figures</a:t>
            </a:r>
          </a:p>
          <a:p>
            <a:pPr>
              <a:buFont typeface="Tw Cen MT" pitchFamily="34" charset="0"/>
              <a:buAutoNum type="arabicPeriod"/>
            </a:pPr>
            <a:r>
              <a:rPr lang="en-US" smtClean="0">
                <a:solidFill>
                  <a:srgbClr val="000000"/>
                </a:solidFill>
                <a:latin typeface="Times New Roman" pitchFamily="18" charset="0"/>
              </a:rPr>
              <a:t>Ensure all axes of graphs are labeled and that units are identified in all tables and figures</a:t>
            </a:r>
          </a:p>
          <a:p>
            <a:pPr>
              <a:buFont typeface="Tw Cen MT" pitchFamily="34" charset="0"/>
              <a:buAutoNum type="arabicPeriod"/>
            </a:pPr>
            <a:r>
              <a:rPr lang="en-US" smtClean="0">
                <a:solidFill>
                  <a:srgbClr val="000000"/>
                </a:solidFill>
                <a:latin typeface="Times New Roman" pitchFamily="18" charset="0"/>
              </a:rPr>
              <a:t>The results section should be free of interpretation of data</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Discussion and Conclusions</a:t>
            </a:r>
            <a:endParaRPr lang="en-US" smtClean="0"/>
          </a:p>
        </p:txBody>
      </p:sp>
      <p:sp>
        <p:nvSpPr>
          <p:cNvPr id="98307" name="Content Placeholder 2"/>
          <p:cNvSpPr>
            <a:spLocks noGrp="1"/>
          </p:cNvSpPr>
          <p:nvPr>
            <p:ph sz="quarter" idx="1"/>
          </p:nvPr>
        </p:nvSpPr>
        <p:spPr>
          <a:xfrm>
            <a:off x="612775" y="1600200"/>
            <a:ext cx="8153400" cy="4495800"/>
          </a:xfrm>
        </p:spPr>
        <p:txBody>
          <a:bodyPr/>
          <a:lstStyle/>
          <a:p>
            <a:pPr>
              <a:buFont typeface="Tw Cen MT" pitchFamily="34" charset="0"/>
              <a:buAutoNum type="arabicPeriod"/>
            </a:pPr>
            <a:r>
              <a:rPr lang="en-US" smtClean="0">
                <a:solidFill>
                  <a:srgbClr val="000000"/>
                </a:solidFill>
                <a:latin typeface="Times New Roman" pitchFamily="18" charset="0"/>
              </a:rPr>
              <a:t>This section should include an interpretation and evaluation of the results</a:t>
            </a:r>
          </a:p>
          <a:p>
            <a:pPr>
              <a:buFont typeface="Tw Cen MT" pitchFamily="34" charset="0"/>
              <a:buAutoNum type="arabicPeriod"/>
            </a:pPr>
            <a:r>
              <a:rPr lang="en-US" smtClean="0">
                <a:solidFill>
                  <a:srgbClr val="000000"/>
                </a:solidFill>
                <a:latin typeface="Times New Roman" pitchFamily="18" charset="0"/>
              </a:rPr>
              <a:t>Compare with other studies and draw conclusions based on your findings - refer back to the review material you presented in your introduction in this section as well</a:t>
            </a:r>
          </a:p>
          <a:p>
            <a:pPr>
              <a:buFont typeface="Tw Cen MT" pitchFamily="34" charset="0"/>
              <a:buAutoNum type="arabicPeriod"/>
            </a:pPr>
            <a:r>
              <a:rPr lang="en-US" smtClean="0">
                <a:solidFill>
                  <a:srgbClr val="000000"/>
                </a:solidFill>
                <a:latin typeface="Times New Roman" pitchFamily="18" charset="0"/>
              </a:rPr>
              <a:t>Refer back to the original hypotheses you were testing</a:t>
            </a:r>
          </a:p>
          <a:p>
            <a:pPr>
              <a:buFont typeface="Tw Cen MT" pitchFamily="34" charset="0"/>
              <a:buAutoNum type="arabicPeriod"/>
            </a:pPr>
            <a:r>
              <a:rPr lang="en-US" smtClean="0">
                <a:solidFill>
                  <a:srgbClr val="000000"/>
                </a:solidFill>
                <a:latin typeface="Times New Roman" pitchFamily="18" charset="0"/>
              </a:rPr>
              <a:t>Draw positive conclusions wherever possible</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612775" y="228600"/>
            <a:ext cx="8153400" cy="990600"/>
          </a:xfrm>
        </p:spPr>
        <p:txBody>
          <a:bodyPr/>
          <a:lstStyle/>
          <a:p>
            <a:endParaRPr lang="en-US" smtClean="0"/>
          </a:p>
        </p:txBody>
      </p:sp>
      <p:sp>
        <p:nvSpPr>
          <p:cNvPr id="99331" name="Content Placeholder 2"/>
          <p:cNvSpPr>
            <a:spLocks noGrp="1"/>
          </p:cNvSpPr>
          <p:nvPr>
            <p:ph sz="quarter" idx="1"/>
          </p:nvPr>
        </p:nvSpPr>
        <p:spPr>
          <a:xfrm>
            <a:off x="612775" y="1600200"/>
            <a:ext cx="8153400" cy="4495800"/>
          </a:xfrm>
        </p:spPr>
        <p:txBody>
          <a:bodyPr/>
          <a:lstStyle/>
          <a:p>
            <a:pPr>
              <a:buFont typeface="Tw Cen MT" pitchFamily="34" charset="0"/>
              <a:buAutoNum type="arabicPeriod"/>
            </a:pPr>
            <a:r>
              <a:rPr lang="en-US" smtClean="0">
                <a:solidFill>
                  <a:srgbClr val="000000"/>
                </a:solidFill>
                <a:latin typeface="Times New Roman" pitchFamily="18" charset="0"/>
              </a:rPr>
              <a:t>Identify sources of error and any inadequacies of your techniques</a:t>
            </a:r>
          </a:p>
          <a:p>
            <a:pPr>
              <a:buFont typeface="Tw Cen MT" pitchFamily="34" charset="0"/>
              <a:buAutoNum type="arabicPeriod"/>
            </a:pPr>
            <a:r>
              <a:rPr lang="en-US" smtClean="0">
                <a:solidFill>
                  <a:srgbClr val="000000"/>
                </a:solidFill>
                <a:latin typeface="Times New Roman" pitchFamily="18" charset="0"/>
              </a:rPr>
              <a:t>Speculate on the broader meanings of the conclusions drawn</a:t>
            </a:r>
          </a:p>
          <a:p>
            <a:pPr>
              <a:buFont typeface="Tw Cen MT" pitchFamily="34" charset="0"/>
              <a:buAutoNum type="arabicPeriod"/>
            </a:pPr>
            <a:r>
              <a:rPr lang="en-US" smtClean="0">
                <a:solidFill>
                  <a:srgbClr val="000000"/>
                </a:solidFill>
                <a:latin typeface="Times New Roman" pitchFamily="18" charset="0"/>
              </a:rPr>
              <a:t>Address any future study that your research suggests</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References Cited</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925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List all the references cited in the text and only the references you cited in your text - if you did not cite any references, you don't need a references slide</a:t>
            </a:r>
          </a:p>
          <a:p>
            <a:pPr marL="320040" indent="-320040" fontAlgn="auto">
              <a:spcAft>
                <a:spcPts val="0"/>
              </a:spcAft>
              <a:buFont typeface="+mj-lt"/>
              <a:buAutoNum type="arabicPeriod"/>
              <a:defRPr/>
            </a:pPr>
            <a:r>
              <a:rPr lang="en-US" dirty="0">
                <a:solidFill>
                  <a:srgbClr val="000000"/>
                </a:solidFill>
                <a:latin typeface="Times New Roman"/>
              </a:rPr>
              <a:t>Cite references in text by author(s) and date</a:t>
            </a:r>
          </a:p>
          <a:p>
            <a:pPr marL="320040" indent="-320040" fontAlgn="auto">
              <a:spcAft>
                <a:spcPts val="0"/>
              </a:spcAft>
              <a:buFont typeface="+mj-lt"/>
              <a:buAutoNum type="arabicPeriod"/>
              <a:defRPr/>
            </a:pPr>
            <a:r>
              <a:rPr lang="en-US" dirty="0">
                <a:solidFill>
                  <a:srgbClr val="000000"/>
                </a:solidFill>
                <a:latin typeface="Times New Roman"/>
              </a:rPr>
              <a:t>If there are three or more authors of a reference abbreviate by first author surname followed by “et al.”  (e.g. “Smith et al. (1995) state that...”)</a:t>
            </a:r>
          </a:p>
          <a:p>
            <a:pPr marL="320040" indent="-320040" fontAlgn="auto">
              <a:spcAft>
                <a:spcPts val="0"/>
              </a:spcAft>
              <a:buFont typeface="+mj-lt"/>
              <a:buAutoNum type="arabicPeriod"/>
              <a:defRPr/>
            </a:pPr>
            <a:r>
              <a:rPr lang="en-US" dirty="0">
                <a:solidFill>
                  <a:srgbClr val="000000"/>
                </a:solidFill>
                <a:latin typeface="Times New Roman"/>
              </a:rPr>
              <a:t>All references should be listed in full, alphabetically by first author in the Reference Cited section</a:t>
            </a:r>
          </a:p>
          <a:p>
            <a:pPr marL="320040" indent="-320040" fontAlgn="auto">
              <a:spcAft>
                <a:spcPts val="0"/>
              </a:spcAft>
              <a:buFont typeface="+mj-lt"/>
              <a:buAutoNum type="arabicPeriod"/>
              <a:defRPr/>
            </a:pPr>
            <a:r>
              <a:rPr lang="en-US" dirty="0">
                <a:solidFill>
                  <a:srgbClr val="000000"/>
                </a:solidFill>
                <a:latin typeface="Times New Roman"/>
              </a:rPr>
              <a:t>Be consistent with format</a:t>
            </a:r>
          </a:p>
          <a:p>
            <a:pPr marL="320040" indent="-320040" fontAlgn="auto">
              <a:spcAft>
                <a:spcPts val="0"/>
              </a:spcAft>
              <a:buFont typeface="+mj-lt"/>
              <a:buAutoNum type="arabicPeriod"/>
              <a:defRPr/>
            </a:pPr>
            <a:r>
              <a:rPr lang="en-US" dirty="0">
                <a:solidFill>
                  <a:srgbClr val="000000"/>
                </a:solidFill>
                <a:latin typeface="Times New Roman"/>
              </a:rPr>
              <a:t>Only use references pertinent to your study and your data</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612775" y="228600"/>
            <a:ext cx="8153400" cy="990600"/>
          </a:xfrm>
        </p:spPr>
        <p:txBody>
          <a:bodyPr/>
          <a:lstStyle/>
          <a:p>
            <a:r>
              <a:rPr lang="en-US" b="1" smtClean="0">
                <a:solidFill>
                  <a:srgbClr val="000000"/>
                </a:solidFill>
                <a:latin typeface="Times New Roman" pitchFamily="18" charset="0"/>
              </a:rPr>
              <a:t>General Comments</a:t>
            </a:r>
            <a:endParaRPr lang="en-US" smtClean="0"/>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Use and evaluate all the data you report and do not be discouraged if your results differ from published studies or from what you expected - YOUR DATA DO NOT LIE, they may be inaccurate because of experimental design problems, but they do not lie</a:t>
            </a:r>
          </a:p>
          <a:p>
            <a:pPr marL="320040" indent="-320040" fontAlgn="auto">
              <a:spcAft>
                <a:spcPts val="0"/>
              </a:spcAft>
              <a:buFont typeface="+mj-lt"/>
              <a:buAutoNum type="arabicPeriod"/>
              <a:defRPr/>
            </a:pPr>
            <a:r>
              <a:rPr lang="en-US" dirty="0">
                <a:solidFill>
                  <a:srgbClr val="000000"/>
                </a:solidFill>
                <a:latin typeface="Times New Roman"/>
              </a:rPr>
              <a:t>Justify all tables and figures by discussing their content and labeling them clearly</a:t>
            </a:r>
          </a:p>
          <a:p>
            <a:pPr marL="320040" indent="-320040" fontAlgn="auto">
              <a:spcAft>
                <a:spcPts val="0"/>
              </a:spcAft>
              <a:buFont typeface="+mj-lt"/>
              <a:buAutoNum type="arabicPeriod"/>
              <a:defRPr/>
            </a:pPr>
            <a:r>
              <a:rPr lang="en-US" dirty="0">
                <a:solidFill>
                  <a:srgbClr val="000000"/>
                </a:solidFill>
                <a:latin typeface="Times New Roman"/>
              </a:rPr>
              <a:t>Be creative in your presentation of data, your analysis, and your interpretation of data - play around with different variations before completing your report</a:t>
            </a:r>
          </a:p>
          <a:p>
            <a:pPr marL="320040" indent="-320040" fontAlgn="auto">
              <a:spcAft>
                <a:spcPts val="0"/>
              </a:spcAft>
              <a:buFont typeface="+mj-lt"/>
              <a:buAutoNum type="arabicPeriod"/>
              <a:defRPr/>
            </a:pPr>
            <a:r>
              <a:rPr lang="en-US" dirty="0">
                <a:solidFill>
                  <a:srgbClr val="000000"/>
                </a:solidFill>
                <a:latin typeface="Times New Roman"/>
              </a:rPr>
              <a:t>Do not force conclusions from your data or fudge data by omitting that which does not support pre-conceived conclusions</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612775" y="228600"/>
            <a:ext cx="8153400" cy="990600"/>
          </a:xfrm>
        </p:spPr>
        <p:txBody>
          <a:bodyPr/>
          <a:lstStyle/>
          <a:p>
            <a:endParaRPr lang="en-US" smtClean="0"/>
          </a:p>
        </p:txBody>
      </p:sp>
      <p:sp>
        <p:nvSpPr>
          <p:cNvPr id="3" name="Content Placeholder 2"/>
          <p:cNvSpPr>
            <a:spLocks noGrp="1"/>
          </p:cNvSpPr>
          <p:nvPr>
            <p:ph sz="quarter" idx="1"/>
          </p:nvPr>
        </p:nvSpPr>
        <p:spPr>
          <a:xfrm>
            <a:off x="612775" y="1600200"/>
            <a:ext cx="8153400" cy="4495800"/>
          </a:xfrm>
        </p:spPr>
        <p:txBody>
          <a:bodyPr>
            <a:normAutofit fontScale="85000" lnSpcReduction="20000"/>
          </a:bodyPr>
          <a:lstStyle/>
          <a:p>
            <a:pPr marL="320040" indent="-320040" fontAlgn="auto">
              <a:spcAft>
                <a:spcPts val="0"/>
              </a:spcAft>
              <a:buFont typeface="+mj-lt"/>
              <a:buAutoNum type="arabicPeriod"/>
              <a:defRPr/>
            </a:pPr>
            <a:r>
              <a:rPr lang="en-US" dirty="0">
                <a:solidFill>
                  <a:srgbClr val="000000"/>
                </a:solidFill>
                <a:latin typeface="Times New Roman"/>
              </a:rPr>
              <a:t>Make sure all calculations and analyses are relevant to the hypotheses you are testing and the overall objectives of the study</a:t>
            </a:r>
          </a:p>
          <a:p>
            <a:pPr marL="320040" indent="-320040" fontAlgn="auto">
              <a:spcAft>
                <a:spcPts val="0"/>
              </a:spcAft>
              <a:buFont typeface="+mj-lt"/>
              <a:buAutoNum type="arabicPeriod"/>
              <a:defRPr/>
            </a:pPr>
            <a:r>
              <a:rPr lang="en-US" dirty="0">
                <a:solidFill>
                  <a:srgbClr val="000000"/>
                </a:solidFill>
                <a:latin typeface="Times New Roman"/>
              </a:rPr>
              <a:t>Justify your ideas and conclusions with data, facts, and background literature and with sound reasoning</a:t>
            </a:r>
          </a:p>
          <a:p>
            <a:pPr marL="320040" indent="-320040" fontAlgn="auto">
              <a:spcAft>
                <a:spcPts val="0"/>
              </a:spcAft>
              <a:buFont typeface="+mj-lt"/>
              <a:buAutoNum type="arabicPeriod"/>
              <a:defRPr/>
            </a:pPr>
            <a:r>
              <a:rPr lang="en-US" dirty="0">
                <a:solidFill>
                  <a:srgbClr val="000000"/>
                </a:solidFill>
                <a:latin typeface="Times New Roman"/>
              </a:rPr>
              <a:t>Keep the different sections of the report discrete, i.e. methods in the methods section, results in the results section, and leave discussion and interpretation of those results for the discussion section</a:t>
            </a:r>
          </a:p>
          <a:p>
            <a:pPr marL="320040" indent="-320040" fontAlgn="auto">
              <a:spcAft>
                <a:spcPts val="0"/>
              </a:spcAft>
              <a:buFont typeface="+mj-lt"/>
              <a:buAutoNum type="arabicPeriod"/>
              <a:defRPr/>
            </a:pPr>
            <a:r>
              <a:rPr lang="en-US" dirty="0">
                <a:solidFill>
                  <a:srgbClr val="000000"/>
                </a:solidFill>
                <a:latin typeface="Times New Roman"/>
              </a:rPr>
              <a:t>Plan your writing:  organize your thoughts and data, and sketch the report before actually writing.  This will help maximize your time efficiency and lead to a concise, well structured report</a:t>
            </a:r>
          </a:p>
          <a:p>
            <a:pPr marL="320040" indent="-320040" fontAlgn="auto">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Language Expansion and Listening Exercise</a:t>
            </a:r>
            <a:endParaRPr lang="en-US" dirty="0"/>
          </a:p>
        </p:txBody>
      </p:sp>
      <p:sp>
        <p:nvSpPr>
          <p:cNvPr id="3" name="Subtitle 2"/>
          <p:cNvSpPr>
            <a:spLocks noGrp="1"/>
          </p:cNvSpPr>
          <p:nvPr>
            <p:ph type="subTitle" idx="1"/>
          </p:nvPr>
        </p:nvSpPr>
        <p:spPr/>
        <p:txBody>
          <a:bodyPr/>
          <a:lstStyle/>
          <a:p>
            <a:r>
              <a:rPr lang="en-US" dirty="0" smtClean="0"/>
              <a:t>Project presentation – part 2</a:t>
            </a:r>
            <a:endParaRPr lang="en-US" dirty="0"/>
          </a:p>
        </p:txBody>
      </p:sp>
      <p:sp>
        <p:nvSpPr>
          <p:cNvPr id="4" name="Slide Number Placeholder 3"/>
          <p:cNvSpPr>
            <a:spLocks noGrp="1"/>
          </p:cNvSpPr>
          <p:nvPr>
            <p:ph type="sldNum" sz="quarter" idx="12"/>
          </p:nvPr>
        </p:nvSpPr>
        <p:spPr/>
        <p:txBody>
          <a:bodyPr/>
          <a:lstStyle/>
          <a:p>
            <a:fld id="{1C27417B-2EF9-4E18-96F4-6DD3B90EB339}" type="slidenum">
              <a:rPr lang="en-US" smtClean="0"/>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Listening Activity 00:12 – 22:00</a:t>
            </a:r>
            <a:endParaRPr lang="en-US" dirty="0"/>
          </a:p>
        </p:txBody>
      </p:sp>
      <p:sp>
        <p:nvSpPr>
          <p:cNvPr id="3" name="Content Placeholder 2"/>
          <p:cNvSpPr>
            <a:spLocks noGrp="1"/>
          </p:cNvSpPr>
          <p:nvPr>
            <p:ph sz="quarter" idx="1"/>
          </p:nvPr>
        </p:nvSpPr>
        <p:spPr/>
        <p:txBody>
          <a:bodyPr/>
          <a:lstStyle/>
          <a:p>
            <a:pPr fontAlgn="base">
              <a:buNone/>
            </a:pPr>
            <a:r>
              <a:rPr lang="en-US" b="1" dirty="0" smtClean="0"/>
              <a:t>Listening Questions</a:t>
            </a:r>
            <a:endParaRPr lang="en-US" dirty="0" smtClean="0"/>
          </a:p>
          <a:p>
            <a:pPr fontAlgn="base"/>
            <a:r>
              <a:rPr lang="en-US" dirty="0" smtClean="0"/>
              <a:t>1. What does Tony say customers have asked for?</a:t>
            </a:r>
            <a:br>
              <a:rPr lang="en-US" dirty="0" smtClean="0"/>
            </a:br>
            <a:r>
              <a:rPr lang="en-US" dirty="0" smtClean="0"/>
              <a:t>2. Tony mentions a few benefits of the recent product changes. What are they?</a:t>
            </a:r>
            <a:br>
              <a:rPr lang="en-US" dirty="0" smtClean="0"/>
            </a:br>
            <a:r>
              <a:rPr lang="en-US" dirty="0" smtClean="0"/>
              <a:t>3. What does Jenny think that some people might be concerned about?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Answers</a:t>
            </a:r>
            <a:endParaRPr lang="en-US" dirty="0"/>
          </a:p>
        </p:txBody>
      </p:sp>
      <p:sp>
        <p:nvSpPr>
          <p:cNvPr id="3" name="Content Placeholder 2"/>
          <p:cNvSpPr>
            <a:spLocks noGrp="1"/>
          </p:cNvSpPr>
          <p:nvPr>
            <p:ph sz="quarter" idx="1"/>
          </p:nvPr>
        </p:nvSpPr>
        <p:spPr/>
        <p:txBody>
          <a:bodyPr/>
          <a:lstStyle/>
          <a:p>
            <a:pPr>
              <a:buNone/>
            </a:pPr>
            <a:r>
              <a:rPr lang="en-US" dirty="0" smtClean="0"/>
              <a:t>1.Need for integration</a:t>
            </a:r>
          </a:p>
          <a:p>
            <a:pPr>
              <a:buNone/>
            </a:pPr>
            <a:r>
              <a:rPr lang="en-US" dirty="0" smtClean="0"/>
              <a:t>2.Benefits:</a:t>
            </a:r>
          </a:p>
          <a:p>
            <a:r>
              <a:rPr lang="en-US" dirty="0" smtClean="0"/>
              <a:t>No more manual moving of data</a:t>
            </a:r>
          </a:p>
          <a:p>
            <a:r>
              <a:rPr lang="en-US" dirty="0" smtClean="0"/>
              <a:t>Link it directly</a:t>
            </a:r>
          </a:p>
          <a:p>
            <a:r>
              <a:rPr lang="en-US" dirty="0" smtClean="0"/>
              <a:t>Easier data access</a:t>
            </a:r>
          </a:p>
          <a:p>
            <a:r>
              <a:rPr lang="en-US" dirty="0" smtClean="0"/>
              <a:t>More reports</a:t>
            </a:r>
          </a:p>
          <a:p>
            <a:r>
              <a:rPr lang="en-US" dirty="0" smtClean="0"/>
              <a:t>Better tracking</a:t>
            </a:r>
          </a:p>
          <a:p>
            <a:r>
              <a:rPr lang="en-US" dirty="0" smtClean="0"/>
              <a:t>3.We are not ready/ not in need – opt out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p:txBody>
          <a:bodyPr/>
          <a:lstStyle/>
          <a:p>
            <a:r>
              <a:rPr lang="en-US" dirty="0" smtClean="0"/>
              <a:t>Types of reports</a:t>
            </a:r>
          </a:p>
          <a:p>
            <a:r>
              <a:rPr lang="en-US" dirty="0" smtClean="0"/>
              <a:t>Proposals</a:t>
            </a:r>
          </a:p>
          <a:p>
            <a:r>
              <a:rPr lang="en-US" dirty="0" smtClean="0"/>
              <a:t>White paper</a:t>
            </a:r>
          </a:p>
          <a:p>
            <a:r>
              <a:rPr lang="en-US" dirty="0" smtClean="0"/>
              <a:t>Marketing plan</a:t>
            </a:r>
          </a:p>
          <a:p>
            <a:r>
              <a:rPr lang="en-US" dirty="0" smtClean="0"/>
              <a:t>Usability reports</a:t>
            </a:r>
          </a:p>
          <a:p>
            <a:pPr>
              <a:buNone/>
            </a:pPr>
            <a:r>
              <a:rPr lang="en-US" dirty="0" smtClean="0"/>
              <a:t>Workshop : Formal report</a:t>
            </a:r>
          </a:p>
          <a:p>
            <a:r>
              <a:rPr lang="en-US" dirty="0" smtClean="0"/>
              <a:t>Check list</a:t>
            </a:r>
          </a:p>
          <a:p>
            <a:r>
              <a:rPr lang="en-US" dirty="0" smtClean="0"/>
              <a:t>Language expansion activity &amp; listening exercise</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1C27417B-2EF9-4E18-96F4-6DD3B90EB339}" type="slidenum">
              <a:rPr lang="en-US" smtClean="0"/>
              <a:t>55</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154</TotalTime>
  <Words>2422</Words>
  <Application>Microsoft Office PowerPoint</Application>
  <PresentationFormat>On-screen Show (4:3)</PresentationFormat>
  <Paragraphs>270</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Median</vt:lpstr>
      <vt:lpstr>Business English Lecture 20</vt:lpstr>
      <vt:lpstr>Synopsis</vt:lpstr>
      <vt:lpstr>Proposals</vt:lpstr>
      <vt:lpstr>Slide 4</vt:lpstr>
      <vt:lpstr>Slide 5</vt:lpstr>
      <vt:lpstr>Slide 6</vt:lpstr>
      <vt:lpstr>White Papers</vt:lpstr>
      <vt:lpstr>Slide 8</vt:lpstr>
      <vt:lpstr>Slide 9</vt:lpstr>
      <vt:lpstr>Slide 10</vt:lpstr>
      <vt:lpstr>Marketing Plan</vt:lpstr>
      <vt:lpstr>Slide 12</vt:lpstr>
      <vt:lpstr>Slide 13</vt:lpstr>
      <vt:lpstr>Slide 14</vt:lpstr>
      <vt:lpstr>Slide 15</vt:lpstr>
      <vt:lpstr>Usability Reports</vt:lpstr>
      <vt:lpstr>Slide 17</vt:lpstr>
      <vt:lpstr>Parts of a Usability Report</vt:lpstr>
      <vt:lpstr>Slide 19</vt:lpstr>
      <vt:lpstr>Slide 20</vt:lpstr>
      <vt:lpstr>Formal Report Format Workshop</vt:lpstr>
      <vt:lpstr>A Formal Report</vt:lpstr>
      <vt:lpstr>Slide 23</vt:lpstr>
      <vt:lpstr>Slide 24</vt:lpstr>
      <vt:lpstr>Slide 25</vt:lpstr>
      <vt:lpstr>Slide 26</vt:lpstr>
      <vt:lpstr>Slide 27</vt:lpstr>
      <vt:lpstr>Slide 28</vt:lpstr>
      <vt:lpstr>Progress Reports</vt:lpstr>
      <vt:lpstr>Slide 30</vt:lpstr>
      <vt:lpstr>Report Checklist</vt:lpstr>
      <vt:lpstr>Slide 32</vt:lpstr>
      <vt:lpstr>    Report Presentation Guide  </vt:lpstr>
      <vt:lpstr>Slide 34</vt:lpstr>
      <vt:lpstr>Slide 35</vt:lpstr>
      <vt:lpstr>Format</vt:lpstr>
      <vt:lpstr>Slide 37</vt:lpstr>
      <vt:lpstr>Slide 38</vt:lpstr>
      <vt:lpstr>Slide 39</vt:lpstr>
      <vt:lpstr>Slide 40</vt:lpstr>
      <vt:lpstr>Style &amp; Content</vt:lpstr>
      <vt:lpstr>Slide 42</vt:lpstr>
      <vt:lpstr>Introduction</vt:lpstr>
      <vt:lpstr>Materials and Methods</vt:lpstr>
      <vt:lpstr>Results</vt:lpstr>
      <vt:lpstr>Slide 46</vt:lpstr>
      <vt:lpstr>Discussion and Conclusions</vt:lpstr>
      <vt:lpstr>Slide 48</vt:lpstr>
      <vt:lpstr>References Cited</vt:lpstr>
      <vt:lpstr>General Comments</vt:lpstr>
      <vt:lpstr>Slide 51</vt:lpstr>
      <vt:lpstr>Language Expansion and Listening Exercise</vt:lpstr>
      <vt:lpstr>Listening Activity 00:12 – 22:00</vt:lpstr>
      <vt:lpstr>Answers</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12</cp:revision>
  <dcterms:created xsi:type="dcterms:W3CDTF">2014-03-24T08:47:06Z</dcterms:created>
  <dcterms:modified xsi:type="dcterms:W3CDTF">2014-03-24T11:21:57Z</dcterms:modified>
</cp:coreProperties>
</file>