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Default Extension="emf" ContentType="image/x-emf"/>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0"/>
  </p:notesMasterIdLst>
  <p:sldIdLst>
    <p:sldId id="383" r:id="rId2"/>
    <p:sldId id="402" r:id="rId3"/>
    <p:sldId id="300"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38" r:id="rId42"/>
    <p:sldId id="339" r:id="rId43"/>
    <p:sldId id="340" r:id="rId44"/>
    <p:sldId id="341" r:id="rId45"/>
    <p:sldId id="342" r:id="rId46"/>
    <p:sldId id="343" r:id="rId47"/>
    <p:sldId id="344" r:id="rId48"/>
    <p:sldId id="345" r:id="rId49"/>
    <p:sldId id="346" r:id="rId50"/>
    <p:sldId id="347" r:id="rId51"/>
    <p:sldId id="348" r:id="rId52"/>
    <p:sldId id="349" r:id="rId53"/>
    <p:sldId id="350" r:id="rId54"/>
    <p:sldId id="351" r:id="rId55"/>
    <p:sldId id="352" r:id="rId56"/>
    <p:sldId id="353" r:id="rId57"/>
    <p:sldId id="354" r:id="rId58"/>
    <p:sldId id="355" r:id="rId59"/>
    <p:sldId id="356" r:id="rId60"/>
    <p:sldId id="357" r:id="rId61"/>
    <p:sldId id="358" r:id="rId62"/>
    <p:sldId id="359" r:id="rId63"/>
    <p:sldId id="360" r:id="rId64"/>
    <p:sldId id="361" r:id="rId65"/>
    <p:sldId id="362" r:id="rId66"/>
    <p:sldId id="363" r:id="rId67"/>
    <p:sldId id="364" r:id="rId68"/>
    <p:sldId id="365" r:id="rId69"/>
    <p:sldId id="366" r:id="rId70"/>
    <p:sldId id="367" r:id="rId71"/>
    <p:sldId id="368" r:id="rId72"/>
    <p:sldId id="369" r:id="rId73"/>
    <p:sldId id="370" r:id="rId74"/>
    <p:sldId id="371" r:id="rId75"/>
    <p:sldId id="372" r:id="rId76"/>
    <p:sldId id="373" r:id="rId77"/>
    <p:sldId id="374" r:id="rId78"/>
    <p:sldId id="375" r:id="rId79"/>
    <p:sldId id="376" r:id="rId80"/>
    <p:sldId id="377" r:id="rId81"/>
    <p:sldId id="378" r:id="rId82"/>
    <p:sldId id="379" r:id="rId83"/>
    <p:sldId id="380" r:id="rId84"/>
    <p:sldId id="381" r:id="rId85"/>
    <p:sldId id="382" r:id="rId86"/>
    <p:sldId id="403" r:id="rId87"/>
    <p:sldId id="404" r:id="rId88"/>
    <p:sldId id="405"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3872D3-A27E-471B-A04C-CADF9D0B7819}" type="datetimeFigureOut">
              <a:rPr lang="en-US" smtClean="0"/>
              <a:pPr/>
              <a:t>3/23/2014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855FCB-8706-4064-A72D-605F441D33A7}" type="slidenum">
              <a:rPr lang="en-US" smtClean="0"/>
              <a:pPr/>
              <a:t>‹#›</a:t>
            </a:fld>
            <a:endParaRPr lang="en-US"/>
          </a:p>
        </p:txBody>
      </p:sp>
    </p:spTree>
    <p:extLst>
      <p:ext uri="{BB962C8B-B14F-4D97-AF65-F5344CB8AC3E}">
        <p14:creationId xmlns:p14="http://schemas.microsoft.com/office/powerpoint/2010/main" xmlns="" val="1629379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ln/>
        </p:spPr>
        <p:txBody>
          <a:bodyPr/>
          <a:lstStyle/>
          <a:p>
            <a:endParaRPr lang="en-US"/>
          </a:p>
        </p:txBody>
      </p:sp>
      <p:sp>
        <p:nvSpPr>
          <p:cNvPr id="1741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0854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1059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1469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2083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1878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1673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body" idx="1"/>
          </p:nvPr>
        </p:nvSpPr>
        <p:spPr>
          <a:ln/>
        </p:spPr>
        <p:txBody>
          <a:bodyPr/>
          <a:lstStyle/>
          <a:p>
            <a:endParaRPr lang="en-US"/>
          </a:p>
        </p:txBody>
      </p:sp>
      <p:sp>
        <p:nvSpPr>
          <p:cNvPr id="1945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ln/>
        </p:spPr>
        <p:txBody>
          <a:bodyPr/>
          <a:lstStyle/>
          <a:p>
            <a:endParaRPr lang="en-US"/>
          </a:p>
        </p:txBody>
      </p:sp>
      <p:sp>
        <p:nvSpPr>
          <p:cNvPr id="2150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2493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2697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2902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3107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3517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3721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3926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4131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4336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4541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4745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5974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5769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5565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5360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5155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4950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7203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6998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6793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6589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6384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6179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8432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8227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8022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7817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7613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9456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9251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9046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8841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8637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7408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9661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19865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0480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0070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0685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0889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1094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1299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0275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ln/>
        </p:spPr>
        <p:txBody>
          <a:bodyPr/>
          <a:lstStyle/>
          <a:p>
            <a:endParaRPr lang="en-US"/>
          </a:p>
        </p:txBody>
      </p:sp>
      <p:sp>
        <p:nvSpPr>
          <p:cNvPr id="7065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body" idx="1"/>
          </p:nvPr>
        </p:nvSpPr>
        <p:spPr>
          <a:ln/>
        </p:spPr>
        <p:txBody>
          <a:bodyPr/>
          <a:lstStyle/>
          <a:p>
            <a:endParaRPr lang="en-US"/>
          </a:p>
        </p:txBody>
      </p:sp>
      <p:sp>
        <p:nvSpPr>
          <p:cNvPr id="7270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a:ln/>
        </p:spPr>
        <p:txBody>
          <a:bodyPr/>
          <a:lstStyle/>
          <a:p>
            <a:endParaRPr lang="en-US"/>
          </a:p>
        </p:txBody>
      </p:sp>
      <p:sp>
        <p:nvSpPr>
          <p:cNvPr id="74755"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body" idx="1"/>
          </p:nvPr>
        </p:nvSpPr>
        <p:spPr>
          <a:ln/>
        </p:spPr>
        <p:txBody>
          <a:bodyPr/>
          <a:lstStyle/>
          <a:p>
            <a:endParaRPr lang="en-US"/>
          </a:p>
        </p:txBody>
      </p:sp>
      <p:sp>
        <p:nvSpPr>
          <p:cNvPr id="7680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ln/>
        </p:spPr>
        <p:txBody>
          <a:bodyPr/>
          <a:lstStyle/>
          <a:p>
            <a:endParaRPr lang="en-US"/>
          </a:p>
        </p:txBody>
      </p:sp>
      <p:sp>
        <p:nvSpPr>
          <p:cNvPr id="7885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body" idx="1"/>
          </p:nvPr>
        </p:nvSpPr>
        <p:spPr>
          <a:ln/>
        </p:spPr>
        <p:txBody>
          <a:bodyPr/>
          <a:lstStyle/>
          <a:p>
            <a:endParaRPr lang="en-US"/>
          </a:p>
        </p:txBody>
      </p:sp>
      <p:sp>
        <p:nvSpPr>
          <p:cNvPr id="8294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body" idx="1"/>
          </p:nvPr>
        </p:nvSpPr>
        <p:spPr>
          <a:ln/>
        </p:spPr>
        <p:txBody>
          <a:bodyPr/>
          <a:lstStyle/>
          <a:p>
            <a:endParaRPr lang="en-US"/>
          </a:p>
        </p:txBody>
      </p:sp>
      <p:sp>
        <p:nvSpPr>
          <p:cNvPr id="8704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1504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1709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xfrm>
            <a:off x="1150938" y="692150"/>
            <a:ext cx="4556125" cy="3416300"/>
          </a:xfrm>
          <a:ln/>
        </p:spPr>
      </p:sp>
      <p:sp>
        <p:nvSpPr>
          <p:cNvPr id="275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7750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7955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4985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8569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5395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5600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3347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3552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3757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3961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4166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5805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6009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body" idx="1"/>
          </p:nvPr>
        </p:nvSpPr>
        <p:spPr>
          <a:ln/>
        </p:spPr>
        <p:txBody>
          <a:bodyPr/>
          <a:lstStyle/>
          <a:p>
            <a:endParaRPr lang="en-US"/>
          </a:p>
        </p:txBody>
      </p:sp>
      <p:sp>
        <p:nvSpPr>
          <p:cNvPr id="91139"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62147"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64195"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66243"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68291"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
        <p:nvSpPr>
          <p:cNvPr id="270339" name="Rectangle 3"/>
          <p:cNvSpPr>
            <a:spLocks noGrp="1" noRot="1" noChangeAspect="1" noChangeArrowheads="1" noTextEdit="1"/>
          </p:cNvSpPr>
          <p:nvPr>
            <p:ph type="sldImg"/>
          </p:nvPr>
        </p:nvSpPr>
        <p:spPr bwMode="auto">
          <a:xfrm>
            <a:off x="1150938" y="692150"/>
            <a:ext cx="4556125" cy="34163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body" idx="1"/>
          </p:nvPr>
        </p:nvSpPr>
        <p:spPr>
          <a:ln/>
        </p:spPr>
        <p:txBody>
          <a:bodyPr/>
          <a:lstStyle/>
          <a:p>
            <a:endParaRPr lang="en-US"/>
          </a:p>
        </p:txBody>
      </p:sp>
      <p:sp>
        <p:nvSpPr>
          <p:cNvPr id="93187"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48EA79A-B91A-4FE5-9BC9-894826E1CE24}" type="datetimeFigureOut">
              <a:rPr lang="en-US" smtClean="0"/>
              <a:pPr/>
              <a:t>3/23/2014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0D5346C3-13FF-4E07-AB36-D383188EA35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48EA79A-B91A-4FE5-9BC9-894826E1CE24}" type="datetimeFigureOut">
              <a:rPr lang="en-US"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0D5346C3-13FF-4E07-AB36-D383188EA354}"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848EA79A-B91A-4FE5-9BC9-894826E1CE24}" type="datetimeFigureOut">
              <a:rPr lang="en-US" smtClean="0"/>
              <a:pPr/>
              <a:t>3/23/2014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D5346C3-13FF-4E07-AB36-D383188EA354}"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848EA79A-B91A-4FE5-9BC9-894826E1CE24}" type="datetimeFigureOut">
              <a:rPr lang="en-US" smtClean="0"/>
              <a:pPr/>
              <a:t>3/23/2014</a:t>
            </a:fld>
            <a:endParaRPr lang="en-US"/>
          </a:p>
        </p:txBody>
      </p:sp>
      <p:sp>
        <p:nvSpPr>
          <p:cNvPr id="10" name="Slide Number Placeholder 9"/>
          <p:cNvSpPr>
            <a:spLocks noGrp="1"/>
          </p:cNvSpPr>
          <p:nvPr>
            <p:ph type="sldNum" sz="quarter" idx="16"/>
          </p:nvPr>
        </p:nvSpPr>
        <p:spPr/>
        <p:txBody>
          <a:bodyPr rtlCol="0"/>
          <a:lstStyle/>
          <a:p>
            <a:fld id="{0D5346C3-13FF-4E07-AB36-D383188EA354}"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848EA79A-B91A-4FE5-9BC9-894826E1CE24}" type="datetimeFigureOut">
              <a:rPr lang="en-US" smtClean="0"/>
              <a:pPr/>
              <a:t>3/23/2014</a:t>
            </a:fld>
            <a:endParaRPr lang="en-US"/>
          </a:p>
        </p:txBody>
      </p:sp>
      <p:sp>
        <p:nvSpPr>
          <p:cNvPr id="12" name="Slide Number Placeholder 11"/>
          <p:cNvSpPr>
            <a:spLocks noGrp="1"/>
          </p:cNvSpPr>
          <p:nvPr>
            <p:ph type="sldNum" sz="quarter" idx="16"/>
          </p:nvPr>
        </p:nvSpPr>
        <p:spPr/>
        <p:txBody>
          <a:bodyPr rtlCol="0"/>
          <a:lstStyle/>
          <a:p>
            <a:fld id="{0D5346C3-13FF-4E07-AB36-D383188EA354}"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48EA79A-B91A-4FE5-9BC9-894826E1CE24}" type="datetimeFigureOut">
              <a:rPr lang="en-US" smtClean="0"/>
              <a:pPr/>
              <a:t>3/23/2014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0D5346C3-13FF-4E07-AB36-D383188EA35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8EA79A-B91A-4FE5-9BC9-894826E1CE24}" type="datetimeFigureOut">
              <a:rPr lang="en-US" smtClean="0"/>
              <a:pPr/>
              <a:t>3/23/2014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0D5346C3-13FF-4E07-AB36-D383188EA35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48EA79A-B91A-4FE5-9BC9-894826E1CE24}" type="datetimeFigureOut">
              <a:rPr lang="en-US" smtClean="0"/>
              <a:pPr/>
              <a:t>3/23/2014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0D5346C3-13FF-4E07-AB36-D383188EA354}"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848EA79A-B91A-4FE5-9BC9-894826E1CE24}" type="datetimeFigureOut">
              <a:rPr lang="en-US" smtClean="0"/>
              <a:pPr/>
              <a:t>3/23/2014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0D5346C3-13FF-4E07-AB36-D383188EA354}"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48EA79A-B91A-4FE5-9BC9-894826E1CE24}" type="datetimeFigureOut">
              <a:rPr lang="en-US" smtClean="0"/>
              <a:pPr/>
              <a:t>3/23/2014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5346C3-13FF-4E07-AB36-D383188EA35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848EA79A-B91A-4FE5-9BC9-894826E1CE24}" type="datetimeFigureOut">
              <a:rPr lang="en-US" smtClean="0"/>
              <a:pPr/>
              <a:t>3/23/2014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0D5346C3-13FF-4E07-AB36-D383188EA35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48EA79A-B91A-4FE5-9BC9-894826E1CE24}" type="datetimeFigureOut">
              <a:rPr lang="en-US" smtClean="0"/>
              <a:pPr/>
              <a:t>3/23/2014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D5346C3-13FF-4E07-AB36-D383188EA35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5.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038600"/>
            <a:ext cx="8382000" cy="1828800"/>
          </a:xfrm>
        </p:spPr>
        <p:txBody>
          <a:bodyPr>
            <a:normAutofit/>
          </a:bodyPr>
          <a:lstStyle/>
          <a:p>
            <a:r>
              <a:rPr lang="en-US" sz="4000" dirty="0" smtClean="0"/>
              <a:t>Business English</a:t>
            </a:r>
            <a:br>
              <a:rPr lang="en-US" sz="4000" dirty="0" smtClean="0"/>
            </a:br>
            <a:r>
              <a:rPr lang="en-US" sz="4000" dirty="0" smtClean="0"/>
              <a:t>Lecture 16</a:t>
            </a:r>
            <a:endParaRPr lang="en-US" sz="40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6775253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sz="quarter" idx="1"/>
          </p:nvPr>
        </p:nvSpPr>
        <p:spPr/>
        <p:txBody>
          <a:bodyPr/>
          <a:lstStyle/>
          <a:p>
            <a:r>
              <a:rPr lang="en-US" dirty="0" smtClean="0"/>
              <a:t>Report Writing</a:t>
            </a:r>
          </a:p>
          <a:p>
            <a:r>
              <a:rPr lang="en-US" dirty="0" smtClean="0"/>
              <a:t>Detailed talk: From process to product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r>
              <a:rPr lang="en-IN" dirty="0" smtClean="0"/>
              <a:t>Report Writing</a:t>
            </a:r>
            <a:br>
              <a:rPr lang="en-IN" dirty="0" smtClean="0"/>
            </a:br>
            <a:r>
              <a:rPr lang="en-IN" dirty="0" smtClean="0"/>
              <a:t>From Process to Product</a:t>
            </a:r>
            <a:endParaRPr lang="en-IN" dirty="0"/>
          </a:p>
        </p:txBody>
      </p:sp>
      <p:sp>
        <p:nvSpPr>
          <p:cNvPr id="2051" name="Rectangle 3"/>
          <p:cNvSpPr>
            <a:spLocks noGrp="1" noChangeArrowheads="1"/>
          </p:cNvSpPr>
          <p:nvPr>
            <p:ph type="subTitle" idx="1"/>
          </p:nvPr>
        </p:nvSpPr>
        <p:spPr/>
        <p:txBody>
          <a:bodyPr/>
          <a:lstStyle/>
          <a:p>
            <a:r>
              <a:rPr lang="en-IN" dirty="0" smtClean="0"/>
              <a:t>A Brief Introduction </a:t>
            </a:r>
            <a:endParaRPr lang="en-IN" dirty="0"/>
          </a:p>
        </p:txBody>
      </p:sp>
    </p:spTree>
    <p:extLst>
      <p:ext uri="{BB962C8B-B14F-4D97-AF65-F5344CB8AC3E}">
        <p14:creationId xmlns:p14="http://schemas.microsoft.com/office/powerpoint/2010/main" xmlns="" val="121052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8" name="Rectangle 4"/>
          <p:cNvSpPr>
            <a:spLocks noGrp="1" noChangeArrowheads="1"/>
          </p:cNvSpPr>
          <p:nvPr>
            <p:ph type="body" idx="1"/>
          </p:nvPr>
        </p:nvSpPr>
        <p:spPr>
          <a:xfrm>
            <a:off x="495300" y="1524000"/>
            <a:ext cx="8153400" cy="20383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Arial" pitchFamily="34" charset="0"/>
              <a:buChar char=" "/>
            </a:pPr>
            <a:r>
              <a:rPr lang="en-US" sz="3100"/>
              <a:t>Business reports are systematic attempts to answer questions and solve problems. They include the following activities.</a:t>
            </a:r>
          </a:p>
        </p:txBody>
      </p:sp>
      <p:sp>
        <p:nvSpPr>
          <p:cNvPr id="16389" name="Rectangle 5"/>
          <p:cNvSpPr>
            <a:spLocks noChangeArrowheads="1"/>
          </p:cNvSpPr>
          <p:nvPr/>
        </p:nvSpPr>
        <p:spPr bwMode="auto">
          <a:xfrm>
            <a:off x="347663" y="4144963"/>
            <a:ext cx="1784350" cy="941387"/>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Planning</a:t>
            </a:r>
          </a:p>
        </p:txBody>
      </p:sp>
      <p:sp>
        <p:nvSpPr>
          <p:cNvPr id="16400" name="Rectangle 16"/>
          <p:cNvSpPr>
            <a:spLocks noGrp="1" noChangeArrowheads="1"/>
          </p:cNvSpPr>
          <p:nvPr>
            <p:ph type="title"/>
          </p:nvPr>
        </p:nvSpPr>
        <p:spPr>
          <a:xfrm>
            <a:off x="571500" y="95250"/>
            <a:ext cx="7981950" cy="120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What Are Business Reports?</a:t>
            </a:r>
          </a:p>
        </p:txBody>
      </p:sp>
    </p:spTree>
    <p:extLst>
      <p:ext uri="{BB962C8B-B14F-4D97-AF65-F5344CB8AC3E}">
        <p14:creationId xmlns:p14="http://schemas.microsoft.com/office/powerpoint/2010/main" xmlns="" val="32583966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wipe(left)">
                                      <p:cBhvr>
                                        <p:cTn id="7" dur="500"/>
                                        <p:tgtEl>
                                          <p:spTgt spid="163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9"/>
                                        </p:tgtEl>
                                        <p:attrNameLst>
                                          <p:attrName>style.visibility</p:attrName>
                                        </p:attrNameLst>
                                      </p:cBhvr>
                                      <p:to>
                                        <p:strVal val="visible"/>
                                      </p:to>
                                    </p:set>
                                    <p:animEffect transition="in" filter="wipe(left)">
                                      <p:cBhvr>
                                        <p:cTn id="12" dur="5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autoUpdateAnimBg="0"/>
      <p:bldP spid="16389"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1"/>
          </p:nvPr>
        </p:nvSpPr>
        <p:spPr>
          <a:xfrm>
            <a:off x="495300" y="1524000"/>
            <a:ext cx="8153400" cy="20383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Arial" pitchFamily="34" charset="0"/>
              <a:buChar char=" "/>
            </a:pPr>
            <a:r>
              <a:rPr lang="en-US" sz="3100"/>
              <a:t>Business reports are systematic attempts to answer questions and solve problems. They include the following activities.</a:t>
            </a:r>
          </a:p>
        </p:txBody>
      </p:sp>
      <p:grpSp>
        <p:nvGrpSpPr>
          <p:cNvPr id="107532" name="Group 12"/>
          <p:cNvGrpSpPr>
            <a:grpSpLocks/>
          </p:cNvGrpSpPr>
          <p:nvPr/>
        </p:nvGrpSpPr>
        <p:grpSpPr bwMode="auto">
          <a:xfrm>
            <a:off x="347663" y="4144963"/>
            <a:ext cx="2327275" cy="941387"/>
            <a:chOff x="219" y="2611"/>
            <a:chExt cx="1466" cy="593"/>
          </a:xfrm>
        </p:grpSpPr>
        <p:sp>
          <p:nvSpPr>
            <p:cNvPr id="107524" name="Rectangle 4"/>
            <p:cNvSpPr>
              <a:spLocks noChangeArrowheads="1"/>
            </p:cNvSpPr>
            <p:nvPr/>
          </p:nvSpPr>
          <p:spPr bwMode="auto">
            <a:xfrm>
              <a:off x="219" y="2611"/>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Planning</a:t>
              </a:r>
            </a:p>
          </p:txBody>
        </p:sp>
        <p:sp>
          <p:nvSpPr>
            <p:cNvPr id="107530" name="AutoShape 10"/>
            <p:cNvSpPr>
              <a:spLocks noChangeArrowheads="1"/>
            </p:cNvSpPr>
            <p:nvPr/>
          </p:nvSpPr>
          <p:spPr bwMode="auto">
            <a:xfrm>
              <a:off x="1292" y="2771"/>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
        <p:nvSpPr>
          <p:cNvPr id="107531" name="Rectangle 11"/>
          <p:cNvSpPr>
            <a:spLocks noGrp="1" noChangeArrowheads="1"/>
          </p:cNvSpPr>
          <p:nvPr>
            <p:ph type="title"/>
          </p:nvPr>
        </p:nvSpPr>
        <p:spPr>
          <a:xfrm>
            <a:off x="571500" y="95250"/>
            <a:ext cx="7981950" cy="120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What Are Business Reports?</a:t>
            </a:r>
          </a:p>
        </p:txBody>
      </p:sp>
    </p:spTree>
    <p:extLst>
      <p:ext uri="{BB962C8B-B14F-4D97-AF65-F5344CB8AC3E}">
        <p14:creationId xmlns:p14="http://schemas.microsoft.com/office/powerpoint/2010/main" xmlns="" val="3048895972"/>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body" idx="1"/>
          </p:nvPr>
        </p:nvSpPr>
        <p:spPr>
          <a:xfrm>
            <a:off x="495300" y="1524000"/>
            <a:ext cx="8153400" cy="20383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Arial" pitchFamily="34" charset="0"/>
              <a:buChar char=" "/>
            </a:pPr>
            <a:r>
              <a:rPr lang="en-US" sz="3100"/>
              <a:t>Business reports are systematic attempts to answer questions and solve problems. They include the following activities.</a:t>
            </a:r>
          </a:p>
        </p:txBody>
      </p:sp>
      <p:grpSp>
        <p:nvGrpSpPr>
          <p:cNvPr id="109580" name="Group 12"/>
          <p:cNvGrpSpPr>
            <a:grpSpLocks/>
          </p:cNvGrpSpPr>
          <p:nvPr/>
        </p:nvGrpSpPr>
        <p:grpSpPr bwMode="auto">
          <a:xfrm>
            <a:off x="347663" y="4141788"/>
            <a:ext cx="4025900" cy="944562"/>
            <a:chOff x="219" y="2609"/>
            <a:chExt cx="2536" cy="595"/>
          </a:xfrm>
        </p:grpSpPr>
        <p:sp>
          <p:nvSpPr>
            <p:cNvPr id="109572" name="Rectangle 4"/>
            <p:cNvSpPr>
              <a:spLocks noChangeArrowheads="1"/>
            </p:cNvSpPr>
            <p:nvPr/>
          </p:nvSpPr>
          <p:spPr bwMode="auto">
            <a:xfrm>
              <a:off x="219" y="2611"/>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Planning</a:t>
              </a:r>
            </a:p>
          </p:txBody>
        </p:sp>
        <p:sp>
          <p:nvSpPr>
            <p:cNvPr id="109573" name="Rectangle 5"/>
            <p:cNvSpPr>
              <a:spLocks noChangeArrowheads="1"/>
            </p:cNvSpPr>
            <p:nvPr/>
          </p:nvSpPr>
          <p:spPr bwMode="auto">
            <a:xfrm>
              <a:off x="1631"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Research</a:t>
              </a:r>
            </a:p>
          </p:txBody>
        </p:sp>
        <p:sp>
          <p:nvSpPr>
            <p:cNvPr id="109578" name="AutoShape 10"/>
            <p:cNvSpPr>
              <a:spLocks noChangeArrowheads="1"/>
            </p:cNvSpPr>
            <p:nvPr/>
          </p:nvSpPr>
          <p:spPr bwMode="auto">
            <a:xfrm>
              <a:off x="1292" y="2771"/>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
        <p:nvSpPr>
          <p:cNvPr id="109579" name="Rectangle 11"/>
          <p:cNvSpPr>
            <a:spLocks noGrp="1" noChangeArrowheads="1"/>
          </p:cNvSpPr>
          <p:nvPr>
            <p:ph type="title"/>
          </p:nvPr>
        </p:nvSpPr>
        <p:spPr>
          <a:xfrm>
            <a:off x="571500" y="95250"/>
            <a:ext cx="7981950" cy="120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What Are Business Reports?</a:t>
            </a:r>
          </a:p>
        </p:txBody>
      </p:sp>
    </p:spTree>
    <p:extLst>
      <p:ext uri="{BB962C8B-B14F-4D97-AF65-F5344CB8AC3E}">
        <p14:creationId xmlns:p14="http://schemas.microsoft.com/office/powerpoint/2010/main" xmlns="" val="4028079984"/>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body" idx="1"/>
          </p:nvPr>
        </p:nvSpPr>
        <p:spPr>
          <a:xfrm>
            <a:off x="495300" y="1524000"/>
            <a:ext cx="8153400" cy="20383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Arial" pitchFamily="34" charset="0"/>
              <a:buChar char=" "/>
            </a:pPr>
            <a:r>
              <a:rPr lang="en-US" sz="3100"/>
              <a:t>Business reports are systematic attempts to answer questions and solve problems. They include the following activities.</a:t>
            </a:r>
          </a:p>
        </p:txBody>
      </p:sp>
      <p:grpSp>
        <p:nvGrpSpPr>
          <p:cNvPr id="113676" name="Group 12"/>
          <p:cNvGrpSpPr>
            <a:grpSpLocks/>
          </p:cNvGrpSpPr>
          <p:nvPr/>
        </p:nvGrpSpPr>
        <p:grpSpPr bwMode="auto">
          <a:xfrm>
            <a:off x="347663" y="4141788"/>
            <a:ext cx="4565650" cy="944562"/>
            <a:chOff x="219" y="2609"/>
            <a:chExt cx="2876" cy="595"/>
          </a:xfrm>
        </p:grpSpPr>
        <p:sp>
          <p:nvSpPr>
            <p:cNvPr id="113668" name="Rectangle 4"/>
            <p:cNvSpPr>
              <a:spLocks noChangeArrowheads="1"/>
            </p:cNvSpPr>
            <p:nvPr/>
          </p:nvSpPr>
          <p:spPr bwMode="auto">
            <a:xfrm>
              <a:off x="219" y="2611"/>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Planning</a:t>
              </a:r>
            </a:p>
          </p:txBody>
        </p:sp>
        <p:sp>
          <p:nvSpPr>
            <p:cNvPr id="113669" name="Rectangle 5"/>
            <p:cNvSpPr>
              <a:spLocks noChangeArrowheads="1"/>
            </p:cNvSpPr>
            <p:nvPr/>
          </p:nvSpPr>
          <p:spPr bwMode="auto">
            <a:xfrm>
              <a:off x="1631"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Research</a:t>
              </a:r>
            </a:p>
          </p:txBody>
        </p:sp>
        <p:sp>
          <p:nvSpPr>
            <p:cNvPr id="113673" name="AutoShape 9"/>
            <p:cNvSpPr>
              <a:spLocks noChangeArrowheads="1"/>
            </p:cNvSpPr>
            <p:nvPr/>
          </p:nvSpPr>
          <p:spPr bwMode="auto">
            <a:xfrm>
              <a:off x="2702" y="2767"/>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13674" name="AutoShape 10"/>
            <p:cNvSpPr>
              <a:spLocks noChangeArrowheads="1"/>
            </p:cNvSpPr>
            <p:nvPr/>
          </p:nvSpPr>
          <p:spPr bwMode="auto">
            <a:xfrm>
              <a:off x="1292" y="2771"/>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
        <p:nvSpPr>
          <p:cNvPr id="113675" name="Rectangle 11"/>
          <p:cNvSpPr>
            <a:spLocks noGrp="1" noChangeArrowheads="1"/>
          </p:cNvSpPr>
          <p:nvPr>
            <p:ph type="title"/>
          </p:nvPr>
        </p:nvSpPr>
        <p:spPr>
          <a:xfrm>
            <a:off x="571500" y="95250"/>
            <a:ext cx="7981950" cy="120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What Are Business Reports?</a:t>
            </a:r>
          </a:p>
        </p:txBody>
      </p:sp>
    </p:spTree>
    <p:extLst>
      <p:ext uri="{BB962C8B-B14F-4D97-AF65-F5344CB8AC3E}">
        <p14:creationId xmlns:p14="http://schemas.microsoft.com/office/powerpoint/2010/main" xmlns="" val="1431195719"/>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body" idx="1"/>
          </p:nvPr>
        </p:nvSpPr>
        <p:spPr>
          <a:xfrm>
            <a:off x="495300" y="1524000"/>
            <a:ext cx="8153400" cy="20383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Arial" pitchFamily="34" charset="0"/>
              <a:buChar char=" "/>
            </a:pPr>
            <a:r>
              <a:rPr lang="en-US" sz="3100"/>
              <a:t>Business reports are systematic attempts to answer questions and solve problems. They include the following activities.</a:t>
            </a:r>
          </a:p>
        </p:txBody>
      </p:sp>
      <p:grpSp>
        <p:nvGrpSpPr>
          <p:cNvPr id="119820" name="Group 12"/>
          <p:cNvGrpSpPr>
            <a:grpSpLocks/>
          </p:cNvGrpSpPr>
          <p:nvPr/>
        </p:nvGrpSpPr>
        <p:grpSpPr bwMode="auto">
          <a:xfrm>
            <a:off x="347663" y="4141788"/>
            <a:ext cx="6270625" cy="944562"/>
            <a:chOff x="219" y="2609"/>
            <a:chExt cx="3950" cy="595"/>
          </a:xfrm>
        </p:grpSpPr>
        <p:sp>
          <p:nvSpPr>
            <p:cNvPr id="119812" name="Rectangle 4"/>
            <p:cNvSpPr>
              <a:spLocks noChangeArrowheads="1"/>
            </p:cNvSpPr>
            <p:nvPr/>
          </p:nvSpPr>
          <p:spPr bwMode="auto">
            <a:xfrm>
              <a:off x="219" y="2611"/>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Planning</a:t>
              </a:r>
            </a:p>
          </p:txBody>
        </p:sp>
        <p:sp>
          <p:nvSpPr>
            <p:cNvPr id="119813" name="Rectangle 5"/>
            <p:cNvSpPr>
              <a:spLocks noChangeArrowheads="1"/>
            </p:cNvSpPr>
            <p:nvPr/>
          </p:nvSpPr>
          <p:spPr bwMode="auto">
            <a:xfrm>
              <a:off x="1631"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Research</a:t>
              </a:r>
            </a:p>
          </p:txBody>
        </p:sp>
        <p:sp>
          <p:nvSpPr>
            <p:cNvPr id="119814" name="Rectangle 6"/>
            <p:cNvSpPr>
              <a:spLocks noChangeArrowheads="1"/>
            </p:cNvSpPr>
            <p:nvPr/>
          </p:nvSpPr>
          <p:spPr bwMode="auto">
            <a:xfrm>
              <a:off x="3045"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Organization</a:t>
              </a:r>
            </a:p>
          </p:txBody>
        </p:sp>
        <p:sp>
          <p:nvSpPr>
            <p:cNvPr id="119817" name="AutoShape 9"/>
            <p:cNvSpPr>
              <a:spLocks noChangeArrowheads="1"/>
            </p:cNvSpPr>
            <p:nvPr/>
          </p:nvSpPr>
          <p:spPr bwMode="auto">
            <a:xfrm>
              <a:off x="2702" y="2767"/>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19818" name="AutoShape 10"/>
            <p:cNvSpPr>
              <a:spLocks noChangeArrowheads="1"/>
            </p:cNvSpPr>
            <p:nvPr/>
          </p:nvSpPr>
          <p:spPr bwMode="auto">
            <a:xfrm>
              <a:off x="1292" y="2771"/>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
        <p:nvSpPr>
          <p:cNvPr id="119819" name="Rectangle 11"/>
          <p:cNvSpPr>
            <a:spLocks noGrp="1" noChangeArrowheads="1"/>
          </p:cNvSpPr>
          <p:nvPr>
            <p:ph type="title"/>
          </p:nvPr>
        </p:nvSpPr>
        <p:spPr>
          <a:xfrm>
            <a:off x="571500" y="95250"/>
            <a:ext cx="7981950" cy="120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What Are Business Reports?</a:t>
            </a:r>
          </a:p>
        </p:txBody>
      </p:sp>
    </p:spTree>
    <p:extLst>
      <p:ext uri="{BB962C8B-B14F-4D97-AF65-F5344CB8AC3E}">
        <p14:creationId xmlns:p14="http://schemas.microsoft.com/office/powerpoint/2010/main" xmlns="" val="3916425642"/>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body" idx="1"/>
          </p:nvPr>
        </p:nvSpPr>
        <p:spPr>
          <a:xfrm>
            <a:off x="495300" y="1524000"/>
            <a:ext cx="8153400" cy="20383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Arial" pitchFamily="34" charset="0"/>
              <a:buChar char=" "/>
            </a:pPr>
            <a:r>
              <a:rPr lang="en-US" sz="3100"/>
              <a:t>Business reports are systematic attempts to answer questions and solve problems. They include the following activities.</a:t>
            </a:r>
          </a:p>
        </p:txBody>
      </p:sp>
      <p:grpSp>
        <p:nvGrpSpPr>
          <p:cNvPr id="117772" name="Group 12"/>
          <p:cNvGrpSpPr>
            <a:grpSpLocks/>
          </p:cNvGrpSpPr>
          <p:nvPr/>
        </p:nvGrpSpPr>
        <p:grpSpPr bwMode="auto">
          <a:xfrm>
            <a:off x="347663" y="4141788"/>
            <a:ext cx="6813550" cy="944562"/>
            <a:chOff x="219" y="2609"/>
            <a:chExt cx="4292" cy="595"/>
          </a:xfrm>
        </p:grpSpPr>
        <p:sp>
          <p:nvSpPr>
            <p:cNvPr id="117764" name="Rectangle 4"/>
            <p:cNvSpPr>
              <a:spLocks noChangeArrowheads="1"/>
            </p:cNvSpPr>
            <p:nvPr/>
          </p:nvSpPr>
          <p:spPr bwMode="auto">
            <a:xfrm>
              <a:off x="219" y="2611"/>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Planning</a:t>
              </a:r>
            </a:p>
          </p:txBody>
        </p:sp>
        <p:sp>
          <p:nvSpPr>
            <p:cNvPr id="117765" name="Rectangle 5"/>
            <p:cNvSpPr>
              <a:spLocks noChangeArrowheads="1"/>
            </p:cNvSpPr>
            <p:nvPr/>
          </p:nvSpPr>
          <p:spPr bwMode="auto">
            <a:xfrm>
              <a:off x="1631"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Research</a:t>
              </a:r>
            </a:p>
          </p:txBody>
        </p:sp>
        <p:sp>
          <p:nvSpPr>
            <p:cNvPr id="117766" name="Rectangle 6"/>
            <p:cNvSpPr>
              <a:spLocks noChangeArrowheads="1"/>
            </p:cNvSpPr>
            <p:nvPr/>
          </p:nvSpPr>
          <p:spPr bwMode="auto">
            <a:xfrm>
              <a:off x="3045"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Organization</a:t>
              </a:r>
            </a:p>
          </p:txBody>
        </p:sp>
        <p:sp>
          <p:nvSpPr>
            <p:cNvPr id="117768" name="AutoShape 8"/>
            <p:cNvSpPr>
              <a:spLocks noChangeArrowheads="1"/>
            </p:cNvSpPr>
            <p:nvPr/>
          </p:nvSpPr>
          <p:spPr bwMode="auto">
            <a:xfrm>
              <a:off x="4118" y="2769"/>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17769" name="AutoShape 9"/>
            <p:cNvSpPr>
              <a:spLocks noChangeArrowheads="1"/>
            </p:cNvSpPr>
            <p:nvPr/>
          </p:nvSpPr>
          <p:spPr bwMode="auto">
            <a:xfrm>
              <a:off x="2702" y="2767"/>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17770" name="AutoShape 10"/>
            <p:cNvSpPr>
              <a:spLocks noChangeArrowheads="1"/>
            </p:cNvSpPr>
            <p:nvPr/>
          </p:nvSpPr>
          <p:spPr bwMode="auto">
            <a:xfrm>
              <a:off x="1292" y="2771"/>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
        <p:nvSpPr>
          <p:cNvPr id="117771" name="Rectangle 11"/>
          <p:cNvSpPr>
            <a:spLocks noGrp="1" noChangeArrowheads="1"/>
          </p:cNvSpPr>
          <p:nvPr>
            <p:ph type="title"/>
          </p:nvPr>
        </p:nvSpPr>
        <p:spPr>
          <a:xfrm>
            <a:off x="571500" y="95250"/>
            <a:ext cx="7981950" cy="120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What Are Business Reports?</a:t>
            </a:r>
          </a:p>
        </p:txBody>
      </p:sp>
    </p:spTree>
    <p:extLst>
      <p:ext uri="{BB962C8B-B14F-4D97-AF65-F5344CB8AC3E}">
        <p14:creationId xmlns:p14="http://schemas.microsoft.com/office/powerpoint/2010/main" xmlns="" val="3513955081"/>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body" idx="1"/>
          </p:nvPr>
        </p:nvSpPr>
        <p:spPr>
          <a:xfrm>
            <a:off x="495300" y="1524000"/>
            <a:ext cx="8153400" cy="20383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Arial" pitchFamily="34" charset="0"/>
              <a:buChar char=" "/>
            </a:pPr>
            <a:r>
              <a:rPr lang="en-US" sz="3100"/>
              <a:t>Business reports are systematic attempts to answer questions and solve problems. They include the following activities.</a:t>
            </a:r>
          </a:p>
        </p:txBody>
      </p:sp>
      <p:grpSp>
        <p:nvGrpSpPr>
          <p:cNvPr id="115715" name="Group 3"/>
          <p:cNvGrpSpPr>
            <a:grpSpLocks/>
          </p:cNvGrpSpPr>
          <p:nvPr/>
        </p:nvGrpSpPr>
        <p:grpSpPr bwMode="auto">
          <a:xfrm>
            <a:off x="347663" y="4141788"/>
            <a:ext cx="8515350" cy="944562"/>
            <a:chOff x="219" y="2609"/>
            <a:chExt cx="5364" cy="595"/>
          </a:xfrm>
        </p:grpSpPr>
        <p:sp>
          <p:nvSpPr>
            <p:cNvPr id="115716" name="Rectangle 4"/>
            <p:cNvSpPr>
              <a:spLocks noChangeArrowheads="1"/>
            </p:cNvSpPr>
            <p:nvPr/>
          </p:nvSpPr>
          <p:spPr bwMode="auto">
            <a:xfrm>
              <a:off x="219" y="2611"/>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Planning</a:t>
              </a:r>
            </a:p>
          </p:txBody>
        </p:sp>
        <p:sp>
          <p:nvSpPr>
            <p:cNvPr id="115717" name="Rectangle 5"/>
            <p:cNvSpPr>
              <a:spLocks noChangeArrowheads="1"/>
            </p:cNvSpPr>
            <p:nvPr/>
          </p:nvSpPr>
          <p:spPr bwMode="auto">
            <a:xfrm>
              <a:off x="1631"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Research</a:t>
              </a:r>
            </a:p>
          </p:txBody>
        </p:sp>
        <p:sp>
          <p:nvSpPr>
            <p:cNvPr id="115718" name="Rectangle 6"/>
            <p:cNvSpPr>
              <a:spLocks noChangeArrowheads="1"/>
            </p:cNvSpPr>
            <p:nvPr/>
          </p:nvSpPr>
          <p:spPr bwMode="auto">
            <a:xfrm>
              <a:off x="3045"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Organization</a:t>
              </a:r>
            </a:p>
          </p:txBody>
        </p:sp>
        <p:sp>
          <p:nvSpPr>
            <p:cNvPr id="115719" name="Rectangle 7"/>
            <p:cNvSpPr>
              <a:spLocks noChangeArrowheads="1"/>
            </p:cNvSpPr>
            <p:nvPr/>
          </p:nvSpPr>
          <p:spPr bwMode="auto">
            <a:xfrm>
              <a:off x="4459" y="2609"/>
              <a:ext cx="1124" cy="593"/>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Presentation</a:t>
              </a:r>
            </a:p>
          </p:txBody>
        </p:sp>
        <p:sp>
          <p:nvSpPr>
            <p:cNvPr id="115720" name="AutoShape 8"/>
            <p:cNvSpPr>
              <a:spLocks noChangeArrowheads="1"/>
            </p:cNvSpPr>
            <p:nvPr/>
          </p:nvSpPr>
          <p:spPr bwMode="auto">
            <a:xfrm>
              <a:off x="4118" y="2769"/>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15721" name="AutoShape 9"/>
            <p:cNvSpPr>
              <a:spLocks noChangeArrowheads="1"/>
            </p:cNvSpPr>
            <p:nvPr/>
          </p:nvSpPr>
          <p:spPr bwMode="auto">
            <a:xfrm>
              <a:off x="2702" y="2767"/>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15722" name="AutoShape 10"/>
            <p:cNvSpPr>
              <a:spLocks noChangeArrowheads="1"/>
            </p:cNvSpPr>
            <p:nvPr/>
          </p:nvSpPr>
          <p:spPr bwMode="auto">
            <a:xfrm>
              <a:off x="1292" y="2771"/>
              <a:ext cx="393" cy="275"/>
            </a:xfrm>
            <a:prstGeom prst="rightArrow">
              <a:avLst>
                <a:gd name="adj1" fmla="val 50000"/>
                <a:gd name="adj2" fmla="val 71461"/>
              </a:avLst>
            </a:prstGeom>
            <a:solidFill>
              <a:srgbClr val="FF3300"/>
            </a:solidFill>
            <a:ln w="25400">
              <a:solidFill>
                <a:schemeClr val="tx1"/>
              </a:solidFill>
              <a:miter lim="800000"/>
              <a:headEnd/>
              <a:tailEnd/>
            </a:ln>
            <a:effectLst/>
            <a:extLst>
              <a:ext uri="{AF507438-7753-43E0-B8FC-AC1667EBCBE1}">
                <a14:hiddenEffects xmlns:a14="http://schemas.microsoft.com/office/drawing/2010/main" xmlns="">
                  <a:effectLst>
                    <a:outerShdw dist="77251" dir="567739"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
        <p:nvSpPr>
          <p:cNvPr id="115723" name="Rectangle 11"/>
          <p:cNvSpPr>
            <a:spLocks noGrp="1" noChangeArrowheads="1"/>
          </p:cNvSpPr>
          <p:nvPr>
            <p:ph type="title"/>
          </p:nvPr>
        </p:nvSpPr>
        <p:spPr>
          <a:xfrm>
            <a:off x="571500" y="95250"/>
            <a:ext cx="7981950" cy="120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What Are Business Reports?</a:t>
            </a:r>
          </a:p>
        </p:txBody>
      </p:sp>
    </p:spTree>
    <p:extLst>
      <p:ext uri="{BB962C8B-B14F-4D97-AF65-F5344CB8AC3E}">
        <p14:creationId xmlns:p14="http://schemas.microsoft.com/office/powerpoint/2010/main" xmlns="" val="1778336318"/>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type="title"/>
          </p:nvPr>
        </p:nvSpPr>
        <p:spPr>
          <a:xfrm>
            <a:off x="838200" y="171450"/>
            <a:ext cx="7448550" cy="14859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Ten Truths About Business Reports</a:t>
            </a:r>
          </a:p>
        </p:txBody>
      </p:sp>
      <p:sp>
        <p:nvSpPr>
          <p:cNvPr id="18436" name="Rectangle 4"/>
          <p:cNvSpPr>
            <a:spLocks noGrp="1" noChangeArrowheads="1"/>
          </p:cNvSpPr>
          <p:nvPr>
            <p:ph type="body" idx="1"/>
          </p:nvPr>
        </p:nvSpPr>
        <p:spPr>
          <a:xfrm>
            <a:off x="723900" y="1752600"/>
            <a:ext cx="7772400" cy="44577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marL="609600" indent="-609600">
              <a:spcAft>
                <a:spcPct val="20000"/>
              </a:spcAft>
              <a:buFontTx/>
              <a:buAutoNum type="arabicPeriod"/>
            </a:pPr>
            <a:r>
              <a:rPr lang="en-US"/>
              <a:t>Everyone writes reports.</a:t>
            </a:r>
          </a:p>
          <a:p>
            <a:pPr marL="609600" indent="-609600">
              <a:spcAft>
                <a:spcPct val="20000"/>
              </a:spcAft>
              <a:buFontTx/>
              <a:buAutoNum type="arabicPeriod"/>
            </a:pPr>
            <a:r>
              <a:rPr lang="en-US"/>
              <a:t>Most reports flow upward.</a:t>
            </a:r>
          </a:p>
          <a:p>
            <a:pPr marL="609600" indent="-609600">
              <a:spcAft>
                <a:spcPct val="20000"/>
              </a:spcAft>
              <a:buFontTx/>
              <a:buAutoNum type="arabicPeriod"/>
            </a:pPr>
            <a:r>
              <a:rPr lang="en-US"/>
              <a:t>Most reports are informal.</a:t>
            </a:r>
          </a:p>
          <a:p>
            <a:pPr marL="609600" indent="-609600">
              <a:spcAft>
                <a:spcPct val="20000"/>
              </a:spcAft>
              <a:buFontTx/>
              <a:buAutoNum type="arabicPeriod"/>
            </a:pPr>
            <a:r>
              <a:rPr lang="en-US"/>
              <a:t>Three report formats (memo, letter, and manuscript) are most common.</a:t>
            </a:r>
          </a:p>
          <a:p>
            <a:pPr marL="609600" indent="-609600">
              <a:spcAft>
                <a:spcPct val="20000"/>
              </a:spcAft>
              <a:buFontTx/>
              <a:buAutoNum type="arabicPeriod" startAt="5"/>
            </a:pPr>
            <a:r>
              <a:rPr lang="en-US"/>
              <a:t>Reports differ from memos and letters.</a:t>
            </a:r>
          </a:p>
        </p:txBody>
      </p:sp>
    </p:spTree>
    <p:extLst>
      <p:ext uri="{BB962C8B-B14F-4D97-AF65-F5344CB8AC3E}">
        <p14:creationId xmlns:p14="http://schemas.microsoft.com/office/powerpoint/2010/main" xmlns="" val="6515378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Effect transition="in" filter="wipe(left)">
                                      <p:cBhvr>
                                        <p:cTn id="7" dur="500"/>
                                        <p:tgtEl>
                                          <p:spTgt spid="1843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6">
                                            <p:txEl>
                                              <p:pRg st="1" end="1"/>
                                            </p:txEl>
                                          </p:spTgt>
                                        </p:tgtEl>
                                        <p:attrNameLst>
                                          <p:attrName>style.visibility</p:attrName>
                                        </p:attrNameLst>
                                      </p:cBhvr>
                                      <p:to>
                                        <p:strVal val="visible"/>
                                      </p:to>
                                    </p:set>
                                    <p:animEffect transition="in" filter="wipe(left)">
                                      <p:cBhvr>
                                        <p:cTn id="12" dur="500"/>
                                        <p:tgtEl>
                                          <p:spTgt spid="1843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436">
                                            <p:txEl>
                                              <p:pRg st="2" end="2"/>
                                            </p:txEl>
                                          </p:spTgt>
                                        </p:tgtEl>
                                        <p:attrNameLst>
                                          <p:attrName>style.visibility</p:attrName>
                                        </p:attrNameLst>
                                      </p:cBhvr>
                                      <p:to>
                                        <p:strVal val="visible"/>
                                      </p:to>
                                    </p:set>
                                    <p:animEffect transition="in" filter="wipe(left)">
                                      <p:cBhvr>
                                        <p:cTn id="17" dur="500"/>
                                        <p:tgtEl>
                                          <p:spTgt spid="1843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436">
                                            <p:txEl>
                                              <p:pRg st="3" end="3"/>
                                            </p:txEl>
                                          </p:spTgt>
                                        </p:tgtEl>
                                        <p:attrNameLst>
                                          <p:attrName>style.visibility</p:attrName>
                                        </p:attrNameLst>
                                      </p:cBhvr>
                                      <p:to>
                                        <p:strVal val="visible"/>
                                      </p:to>
                                    </p:set>
                                    <p:animEffect transition="in" filter="wipe(left)">
                                      <p:cBhvr>
                                        <p:cTn id="22" dur="500"/>
                                        <p:tgtEl>
                                          <p:spTgt spid="1843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436">
                                            <p:txEl>
                                              <p:pRg st="4" end="4"/>
                                            </p:txEl>
                                          </p:spTgt>
                                        </p:tgtEl>
                                        <p:attrNameLst>
                                          <p:attrName>style.visibility</p:attrName>
                                        </p:attrNameLst>
                                      </p:cBhvr>
                                      <p:to>
                                        <p:strVal val="visible"/>
                                      </p:to>
                                    </p:set>
                                    <p:animEffect transition="in" filter="wipe(left)">
                                      <p:cBhvr>
                                        <p:cTn id="27" dur="500"/>
                                        <p:tgtEl>
                                          <p:spTgt spid="1843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4" name="Rectangle 4"/>
          <p:cNvSpPr>
            <a:spLocks noGrp="1" noChangeArrowheads="1"/>
          </p:cNvSpPr>
          <p:nvPr>
            <p:ph type="body" idx="1"/>
          </p:nvPr>
        </p:nvSpPr>
        <p:spPr>
          <a:xfrm>
            <a:off x="800100" y="1771650"/>
            <a:ext cx="7772400" cy="4114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marL="609600" indent="-609600">
              <a:lnSpc>
                <a:spcPct val="95000"/>
              </a:lnSpc>
              <a:buFontTx/>
              <a:buAutoNum type="arabicPeriod" startAt="6"/>
            </a:pPr>
            <a:r>
              <a:rPr lang="en-US"/>
              <a:t>Today’s reports are written on computers.</a:t>
            </a:r>
          </a:p>
          <a:p>
            <a:pPr marL="609600" indent="-609600">
              <a:lnSpc>
                <a:spcPct val="95000"/>
              </a:lnSpc>
              <a:buFontTx/>
              <a:buAutoNum type="arabicPeriod" startAt="6"/>
            </a:pPr>
            <a:r>
              <a:rPr lang="en-US"/>
              <a:t>Some reports are collaborative efforts.</a:t>
            </a:r>
          </a:p>
          <a:p>
            <a:pPr marL="609600" indent="-609600">
              <a:lnSpc>
                <a:spcPct val="95000"/>
              </a:lnSpc>
              <a:buFontTx/>
              <a:buAutoNum type="arabicPeriod" startAt="6"/>
            </a:pPr>
            <a:r>
              <a:rPr lang="en-US"/>
              <a:t>Ethical report writers interpret facts fairly.</a:t>
            </a:r>
          </a:p>
          <a:p>
            <a:pPr marL="609600" indent="-609600">
              <a:lnSpc>
                <a:spcPct val="95000"/>
              </a:lnSpc>
              <a:buFontTx/>
              <a:buAutoNum type="arabicPeriod" startAt="6"/>
            </a:pPr>
            <a:r>
              <a:rPr lang="en-US"/>
              <a:t>Organization is imposed on data.</a:t>
            </a:r>
          </a:p>
          <a:p>
            <a:pPr marL="609600" indent="-609600">
              <a:lnSpc>
                <a:spcPct val="95000"/>
              </a:lnSpc>
              <a:buFontTx/>
              <a:buAutoNum type="arabicPeriod" startAt="6"/>
            </a:pPr>
            <a:r>
              <a:rPr lang="en-US"/>
              <a:t>The writer is the reader’s servant.</a:t>
            </a:r>
          </a:p>
        </p:txBody>
      </p:sp>
      <p:sp>
        <p:nvSpPr>
          <p:cNvPr id="20486" name="Rectangle 6"/>
          <p:cNvSpPr>
            <a:spLocks noGrp="1" noChangeArrowheads="1"/>
          </p:cNvSpPr>
          <p:nvPr>
            <p:ph type="title"/>
          </p:nvPr>
        </p:nvSpPr>
        <p:spPr>
          <a:xfrm>
            <a:off x="838200" y="171450"/>
            <a:ext cx="7448550" cy="14859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Ten Truths About Business Reports</a:t>
            </a:r>
          </a:p>
        </p:txBody>
      </p:sp>
    </p:spTree>
    <p:extLst>
      <p:ext uri="{BB962C8B-B14F-4D97-AF65-F5344CB8AC3E}">
        <p14:creationId xmlns:p14="http://schemas.microsoft.com/office/powerpoint/2010/main" xmlns="" val="254780682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animEffect transition="in" filter="wipe(left)">
                                      <p:cBhvr>
                                        <p:cTn id="7" dur="500"/>
                                        <p:tgtEl>
                                          <p:spTgt spid="2048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4">
                                            <p:txEl>
                                              <p:pRg st="1" end="1"/>
                                            </p:txEl>
                                          </p:spTgt>
                                        </p:tgtEl>
                                        <p:attrNameLst>
                                          <p:attrName>style.visibility</p:attrName>
                                        </p:attrNameLst>
                                      </p:cBhvr>
                                      <p:to>
                                        <p:strVal val="visible"/>
                                      </p:to>
                                    </p:set>
                                    <p:animEffect transition="in" filter="wipe(left)">
                                      <p:cBhvr>
                                        <p:cTn id="12" dur="500"/>
                                        <p:tgtEl>
                                          <p:spTgt spid="2048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4">
                                            <p:txEl>
                                              <p:pRg st="2" end="2"/>
                                            </p:txEl>
                                          </p:spTgt>
                                        </p:tgtEl>
                                        <p:attrNameLst>
                                          <p:attrName>style.visibility</p:attrName>
                                        </p:attrNameLst>
                                      </p:cBhvr>
                                      <p:to>
                                        <p:strVal val="visible"/>
                                      </p:to>
                                    </p:set>
                                    <p:animEffect transition="in" filter="wipe(left)">
                                      <p:cBhvr>
                                        <p:cTn id="17" dur="500"/>
                                        <p:tgtEl>
                                          <p:spTgt spid="2048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484">
                                            <p:txEl>
                                              <p:pRg st="3" end="3"/>
                                            </p:txEl>
                                          </p:spTgt>
                                        </p:tgtEl>
                                        <p:attrNameLst>
                                          <p:attrName>style.visibility</p:attrName>
                                        </p:attrNameLst>
                                      </p:cBhvr>
                                      <p:to>
                                        <p:strVal val="visible"/>
                                      </p:to>
                                    </p:set>
                                    <p:animEffect transition="in" filter="wipe(left)">
                                      <p:cBhvr>
                                        <p:cTn id="22" dur="500"/>
                                        <p:tgtEl>
                                          <p:spTgt spid="2048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484">
                                            <p:txEl>
                                              <p:pRg st="4" end="4"/>
                                            </p:txEl>
                                          </p:spTgt>
                                        </p:tgtEl>
                                        <p:attrNameLst>
                                          <p:attrName>style.visibility</p:attrName>
                                        </p:attrNameLst>
                                      </p:cBhvr>
                                      <p:to>
                                        <p:strVal val="visible"/>
                                      </p:to>
                                    </p:set>
                                    <p:animEffect transition="in" filter="wipe(left)">
                                      <p:cBhvr>
                                        <p:cTn id="27" dur="500"/>
                                        <p:tgtEl>
                                          <p:spTgt spid="204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685800" y="190500"/>
            <a:ext cx="7772400" cy="8572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Report Functions</a:t>
            </a:r>
          </a:p>
        </p:txBody>
      </p:sp>
      <p:sp>
        <p:nvSpPr>
          <p:cNvPr id="123907" name="Rectangle 3"/>
          <p:cNvSpPr>
            <a:spLocks noGrp="1" noChangeArrowheads="1"/>
          </p:cNvSpPr>
          <p:nvPr>
            <p:ph type="body" idx="1"/>
          </p:nvPr>
        </p:nvSpPr>
        <p:spPr>
          <a:xfrm>
            <a:off x="838200" y="1104900"/>
            <a:ext cx="7448550" cy="1158875"/>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Informational reports</a:t>
            </a:r>
          </a:p>
          <a:p>
            <a:r>
              <a:rPr lang="en-US"/>
              <a:t>Analytical reports</a:t>
            </a:r>
          </a:p>
        </p:txBody>
      </p:sp>
      <p:pic>
        <p:nvPicPr>
          <p:cNvPr id="12390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87500" y="2589213"/>
            <a:ext cx="5953125" cy="3540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458070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3909"/>
                                        </p:tgtEl>
                                        <p:attrNameLst>
                                          <p:attrName>style.visibility</p:attrName>
                                        </p:attrNameLst>
                                      </p:cBhvr>
                                      <p:to>
                                        <p:strVal val="visible"/>
                                      </p:to>
                                    </p:set>
                                    <p:animEffect transition="in" filter="dissolve">
                                      <p:cBhvr>
                                        <p:cTn id="7" dur="500"/>
                                        <p:tgtEl>
                                          <p:spTgt spid="1239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07">
                                            <p:txEl>
                                              <p:pRg st="0" end="0"/>
                                            </p:txEl>
                                          </p:spTgt>
                                        </p:tgtEl>
                                        <p:attrNameLst>
                                          <p:attrName>style.visibility</p:attrName>
                                        </p:attrNameLst>
                                      </p:cBhvr>
                                      <p:to>
                                        <p:strVal val="visible"/>
                                      </p:to>
                                    </p:set>
                                    <p:animEffect transition="in" filter="wipe(left)">
                                      <p:cBhvr>
                                        <p:cTn id="12" dur="500"/>
                                        <p:tgtEl>
                                          <p:spTgt spid="1239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07">
                                            <p:txEl>
                                              <p:pRg st="1" end="1"/>
                                            </p:txEl>
                                          </p:spTgt>
                                        </p:tgtEl>
                                        <p:attrNameLst>
                                          <p:attrName>style.visibility</p:attrName>
                                        </p:attrNameLst>
                                      </p:cBhvr>
                                      <p:to>
                                        <p:strVal val="visible"/>
                                      </p:to>
                                    </p:set>
                                    <p:animEffect transition="in" filter="wipe(left)">
                                      <p:cBhvr>
                                        <p:cTn id="17" dur="500"/>
                                        <p:tgtEl>
                                          <p:spTgt spid="1239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685800" y="152400"/>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Report Formats</a:t>
            </a:r>
          </a:p>
        </p:txBody>
      </p:sp>
      <p:sp>
        <p:nvSpPr>
          <p:cNvPr id="125955" name="Rectangle 3"/>
          <p:cNvSpPr>
            <a:spLocks noGrp="1" noChangeArrowheads="1"/>
          </p:cNvSpPr>
          <p:nvPr>
            <p:ph type="body" idx="1"/>
          </p:nvPr>
        </p:nvSpPr>
        <p:spPr>
          <a:xfrm>
            <a:off x="869950" y="1390650"/>
            <a:ext cx="4264025" cy="26225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Letter format</a:t>
            </a:r>
          </a:p>
          <a:p>
            <a:r>
              <a:rPr lang="en-US"/>
              <a:t>Memo format</a:t>
            </a:r>
          </a:p>
          <a:p>
            <a:r>
              <a:rPr lang="en-US"/>
              <a:t>Manuscript format</a:t>
            </a:r>
          </a:p>
          <a:p>
            <a:r>
              <a:rPr lang="en-US"/>
              <a:t>Printed forms</a:t>
            </a:r>
          </a:p>
        </p:txBody>
      </p:sp>
      <p:pic>
        <p:nvPicPr>
          <p:cNvPr id="125957"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64113" y="2452688"/>
            <a:ext cx="3360737" cy="3448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839078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5957"/>
                                        </p:tgtEl>
                                        <p:attrNameLst>
                                          <p:attrName>style.visibility</p:attrName>
                                        </p:attrNameLst>
                                      </p:cBhvr>
                                      <p:to>
                                        <p:strVal val="visible"/>
                                      </p:to>
                                    </p:set>
                                    <p:animEffect transition="in" filter="dissolve">
                                      <p:cBhvr>
                                        <p:cTn id="7" dur="500"/>
                                        <p:tgtEl>
                                          <p:spTgt spid="1259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5955">
                                            <p:txEl>
                                              <p:pRg st="0" end="0"/>
                                            </p:txEl>
                                          </p:spTgt>
                                        </p:tgtEl>
                                        <p:attrNameLst>
                                          <p:attrName>style.visibility</p:attrName>
                                        </p:attrNameLst>
                                      </p:cBhvr>
                                      <p:to>
                                        <p:strVal val="visible"/>
                                      </p:to>
                                    </p:set>
                                    <p:animEffect transition="in" filter="wipe(left)">
                                      <p:cBhvr>
                                        <p:cTn id="12" dur="500"/>
                                        <p:tgtEl>
                                          <p:spTgt spid="1259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5955">
                                            <p:txEl>
                                              <p:pRg st="1" end="1"/>
                                            </p:txEl>
                                          </p:spTgt>
                                        </p:tgtEl>
                                        <p:attrNameLst>
                                          <p:attrName>style.visibility</p:attrName>
                                        </p:attrNameLst>
                                      </p:cBhvr>
                                      <p:to>
                                        <p:strVal val="visible"/>
                                      </p:to>
                                    </p:set>
                                    <p:animEffect transition="in" filter="wipe(left)">
                                      <p:cBhvr>
                                        <p:cTn id="17" dur="500"/>
                                        <p:tgtEl>
                                          <p:spTgt spid="1259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5955">
                                            <p:txEl>
                                              <p:pRg st="2" end="2"/>
                                            </p:txEl>
                                          </p:spTgt>
                                        </p:tgtEl>
                                        <p:attrNameLst>
                                          <p:attrName>style.visibility</p:attrName>
                                        </p:attrNameLst>
                                      </p:cBhvr>
                                      <p:to>
                                        <p:strVal val="visible"/>
                                      </p:to>
                                    </p:set>
                                    <p:animEffect transition="in" filter="wipe(left)">
                                      <p:cBhvr>
                                        <p:cTn id="22" dur="500"/>
                                        <p:tgtEl>
                                          <p:spTgt spid="12595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5955">
                                            <p:txEl>
                                              <p:pRg st="3" end="3"/>
                                            </p:txEl>
                                          </p:spTgt>
                                        </p:tgtEl>
                                        <p:attrNameLst>
                                          <p:attrName>style.visibility</p:attrName>
                                        </p:attrNameLst>
                                      </p:cBhvr>
                                      <p:to>
                                        <p:strVal val="visible"/>
                                      </p:to>
                                    </p:set>
                                    <p:animEffect transition="in" filter="wipe(left)">
                                      <p:cBhvr>
                                        <p:cTn id="27" dur="500"/>
                                        <p:tgtEl>
                                          <p:spTgt spid="1259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685800" y="142875"/>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Writing Style</a:t>
            </a:r>
          </a:p>
        </p:txBody>
      </p:sp>
      <p:sp>
        <p:nvSpPr>
          <p:cNvPr id="128003" name="Rectangle 3"/>
          <p:cNvSpPr>
            <a:spLocks noGrp="1" noChangeArrowheads="1"/>
          </p:cNvSpPr>
          <p:nvPr>
            <p:ph type="body" idx="1"/>
          </p:nvPr>
        </p:nvSpPr>
        <p:spPr>
          <a:xfrm>
            <a:off x="1816100" y="1447800"/>
            <a:ext cx="3062288" cy="17208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Formal</a:t>
            </a:r>
          </a:p>
          <a:p>
            <a:r>
              <a:rPr lang="en-US"/>
              <a:t>Informal</a:t>
            </a:r>
          </a:p>
        </p:txBody>
      </p:sp>
      <p:pic>
        <p:nvPicPr>
          <p:cNvPr id="128006"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38613" y="1370013"/>
            <a:ext cx="4041775" cy="4548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737462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8006"/>
                                        </p:tgtEl>
                                        <p:attrNameLst>
                                          <p:attrName>style.visibility</p:attrName>
                                        </p:attrNameLst>
                                      </p:cBhvr>
                                      <p:to>
                                        <p:strVal val="visible"/>
                                      </p:to>
                                    </p:set>
                                    <p:animEffect transition="in" filter="dissolve">
                                      <p:cBhvr>
                                        <p:cTn id="7" dur="500"/>
                                        <p:tgtEl>
                                          <p:spTgt spid="1280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8003">
                                            <p:txEl>
                                              <p:pRg st="0" end="0"/>
                                            </p:txEl>
                                          </p:spTgt>
                                        </p:tgtEl>
                                        <p:attrNameLst>
                                          <p:attrName>style.visibility</p:attrName>
                                        </p:attrNameLst>
                                      </p:cBhvr>
                                      <p:to>
                                        <p:strVal val="visible"/>
                                      </p:to>
                                    </p:set>
                                    <p:animEffect transition="in" filter="wipe(left)">
                                      <p:cBhvr>
                                        <p:cTn id="12" dur="500"/>
                                        <p:tgtEl>
                                          <p:spTgt spid="12800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8003">
                                            <p:txEl>
                                              <p:pRg st="1" end="1"/>
                                            </p:txEl>
                                          </p:spTgt>
                                        </p:tgtEl>
                                        <p:attrNameLst>
                                          <p:attrName>style.visibility</p:attrName>
                                        </p:attrNameLst>
                                      </p:cBhvr>
                                      <p:to>
                                        <p:strVal val="visible"/>
                                      </p:to>
                                    </p:set>
                                    <p:animEffect transition="in" filter="wipe(left)">
                                      <p:cBhvr>
                                        <p:cTn id="17" dur="500"/>
                                        <p:tgtEl>
                                          <p:spTgt spid="1280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sp>
        <p:nvSpPr>
          <p:cNvPr id="130055" name="Rectangle 7"/>
          <p:cNvSpPr>
            <a:spLocks noChangeArrowheads="1"/>
          </p:cNvSpPr>
          <p:nvPr/>
        </p:nvSpPr>
        <p:spPr bwMode="auto">
          <a:xfrm>
            <a:off x="965200" y="1958975"/>
            <a:ext cx="1806575" cy="1092200"/>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Tree>
    <p:extLst>
      <p:ext uri="{BB962C8B-B14F-4D97-AF65-F5344CB8AC3E}">
        <p14:creationId xmlns:p14="http://schemas.microsoft.com/office/powerpoint/2010/main" xmlns="" val="34111618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0055"/>
                                        </p:tgtEl>
                                        <p:attrNameLst>
                                          <p:attrName>style.visibility</p:attrName>
                                        </p:attrNameLst>
                                      </p:cBhvr>
                                      <p:to>
                                        <p:strVal val="visible"/>
                                      </p:to>
                                    </p:set>
                                    <p:animEffect transition="in" filter="wipe(left)">
                                      <p:cBhvr>
                                        <p:cTn id="7" dur="500"/>
                                        <p:tgtEl>
                                          <p:spTgt spid="130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34157" name="Group 13"/>
          <p:cNvGrpSpPr>
            <a:grpSpLocks/>
          </p:cNvGrpSpPr>
          <p:nvPr/>
        </p:nvGrpSpPr>
        <p:grpSpPr bwMode="auto">
          <a:xfrm>
            <a:off x="965200" y="1958975"/>
            <a:ext cx="2701925" cy="1311275"/>
            <a:chOff x="608" y="1234"/>
            <a:chExt cx="1702" cy="826"/>
          </a:xfrm>
        </p:grpSpPr>
        <p:sp>
          <p:nvSpPr>
            <p:cNvPr id="134151"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34155" name="Line 11"/>
            <p:cNvSpPr>
              <a:spLocks noChangeShapeType="1"/>
            </p:cNvSpPr>
            <p:nvPr/>
          </p:nvSpPr>
          <p:spPr bwMode="auto">
            <a:xfrm>
              <a:off x="1749" y="1555"/>
              <a:ext cx="561" cy="505"/>
            </a:xfrm>
            <a:prstGeom prst="line">
              <a:avLst/>
            </a:prstGeom>
            <a:noFill/>
            <a:ln w="38100">
              <a:solidFill>
                <a:srgbClr val="FF3300"/>
              </a:solidFill>
              <a:round/>
              <a:headEnd/>
              <a:tailEnd type="triangle" w="med" len="med"/>
            </a:ln>
            <a:effectLst>
              <a:outerShdw dist="107763"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929810794"/>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36205" name="Group 13"/>
          <p:cNvGrpSpPr>
            <a:grpSpLocks/>
          </p:cNvGrpSpPr>
          <p:nvPr/>
        </p:nvGrpSpPr>
        <p:grpSpPr bwMode="auto">
          <a:xfrm>
            <a:off x="965200" y="1958975"/>
            <a:ext cx="4559300" cy="2466975"/>
            <a:chOff x="608" y="1234"/>
            <a:chExt cx="2872" cy="1554"/>
          </a:xfrm>
        </p:grpSpPr>
        <p:sp>
          <p:nvSpPr>
            <p:cNvPr id="136196"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36199"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36203" name="Line 11"/>
            <p:cNvSpPr>
              <a:spLocks noChangeShapeType="1"/>
            </p:cNvSpPr>
            <p:nvPr/>
          </p:nvSpPr>
          <p:spPr bwMode="auto">
            <a:xfrm>
              <a:off x="1749" y="1555"/>
              <a:ext cx="561" cy="505"/>
            </a:xfrm>
            <a:prstGeom prst="line">
              <a:avLst/>
            </a:prstGeom>
            <a:noFill/>
            <a:ln w="38100">
              <a:solidFill>
                <a:srgbClr val="FF3300"/>
              </a:solidFill>
              <a:round/>
              <a:headEnd/>
              <a:tailEnd type="triangle" w="med" len="med"/>
            </a:ln>
            <a:effectLst>
              <a:outerShdw dist="107763"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027708921"/>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38253" name="Group 13"/>
          <p:cNvGrpSpPr>
            <a:grpSpLocks/>
          </p:cNvGrpSpPr>
          <p:nvPr/>
        </p:nvGrpSpPr>
        <p:grpSpPr bwMode="auto">
          <a:xfrm>
            <a:off x="965200" y="1958975"/>
            <a:ext cx="5499100" cy="2466975"/>
            <a:chOff x="608" y="1234"/>
            <a:chExt cx="3464" cy="1554"/>
          </a:xfrm>
        </p:grpSpPr>
        <p:sp>
          <p:nvSpPr>
            <p:cNvPr id="138244"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38246" name="AutoShape 6"/>
            <p:cNvSpPr>
              <a:spLocks noChangeArrowheads="1"/>
            </p:cNvSpPr>
            <p:nvPr/>
          </p:nvSpPr>
          <p:spPr bwMode="auto">
            <a:xfrm rot="5400000">
              <a:off x="3587" y="2110"/>
              <a:ext cx="332" cy="638"/>
            </a:xfrm>
            <a:prstGeom prst="triangle">
              <a:avLst>
                <a:gd name="adj" fmla="val 49995"/>
              </a:avLst>
            </a:prstGeom>
            <a:solidFill>
              <a:srgbClr val="FF3300"/>
            </a:solidFill>
            <a:ln w="12700">
              <a:solidFill>
                <a:srgbClr val="FF3300"/>
              </a:solidFill>
              <a:miter lim="800000"/>
              <a:headEnd/>
              <a:tailEnd/>
            </a:ln>
            <a:effectLst>
              <a:outerShdw dist="35921" dir="2700000" algn="ctr" rotWithShape="0">
                <a:srgbClr val="990000"/>
              </a:outerShdw>
            </a:effec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38247"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38251" name="Line 11"/>
            <p:cNvSpPr>
              <a:spLocks noChangeShapeType="1"/>
            </p:cNvSpPr>
            <p:nvPr/>
          </p:nvSpPr>
          <p:spPr bwMode="auto">
            <a:xfrm>
              <a:off x="1749" y="1555"/>
              <a:ext cx="561" cy="505"/>
            </a:xfrm>
            <a:prstGeom prst="line">
              <a:avLst/>
            </a:prstGeom>
            <a:noFill/>
            <a:ln w="38100">
              <a:solidFill>
                <a:srgbClr val="FF3300"/>
              </a:solidFill>
              <a:round/>
              <a:headEnd/>
              <a:tailEnd type="triangle" w="med" len="med"/>
            </a:ln>
            <a:effectLst>
              <a:outerShdw dist="107763"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196872905"/>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40301" name="Group 13"/>
          <p:cNvGrpSpPr>
            <a:grpSpLocks/>
          </p:cNvGrpSpPr>
          <p:nvPr/>
        </p:nvGrpSpPr>
        <p:grpSpPr bwMode="auto">
          <a:xfrm>
            <a:off x="965200" y="1958975"/>
            <a:ext cx="7219950" cy="3201988"/>
            <a:chOff x="608" y="1234"/>
            <a:chExt cx="4548" cy="2017"/>
          </a:xfrm>
        </p:grpSpPr>
        <p:sp>
          <p:nvSpPr>
            <p:cNvPr id="140292"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40293" name="Rectangle 5"/>
            <p:cNvSpPr>
              <a:spLocks noChangeArrowheads="1"/>
            </p:cNvSpPr>
            <p:nvPr/>
          </p:nvSpPr>
          <p:spPr bwMode="auto">
            <a:xfrm>
              <a:off x="3977" y="1598"/>
              <a:ext cx="1179" cy="1653"/>
            </a:xfrm>
            <a:prstGeom prst="rect">
              <a:avLst/>
            </a:prstGeom>
            <a:solidFill>
              <a:srgbClr val="EFF8F8"/>
            </a:solidFill>
            <a:ln w="12700">
              <a:solidFill>
                <a:schemeClr val="tx2"/>
              </a:solidFill>
              <a:miter lim="800000"/>
              <a:headEnd/>
              <a:tailEnd/>
            </a:ln>
            <a:effectLst>
              <a:outerShdw dist="107763" dir="2700000" algn="ctr" rotWithShape="0">
                <a:schemeClr val="bg2"/>
              </a:outerShdw>
            </a:effectLst>
          </p:spPr>
          <p:txBody>
            <a:bodyPr wrap="none" lIns="90488" tIns="44450" rIns="90488" bIns="44450" anchor="ctr"/>
            <a:lstStyle/>
            <a:p>
              <a:pPr algn="ctr" fontAlgn="base">
                <a:spcBef>
                  <a:spcPct val="0"/>
                </a:spcBef>
                <a:spcAft>
                  <a:spcPct val="0"/>
                </a:spcAft>
              </a:pPr>
              <a:r>
                <a:rPr lang="en-US" sz="2000" b="1">
                  <a:solidFill>
                    <a:srgbClr val="000099"/>
                  </a:solidFill>
                  <a:latin typeface="Arial" pitchFamily="34" charset="0"/>
                </a:rPr>
                <a:t>Report</a:t>
              </a:r>
            </a:p>
            <a:p>
              <a:pPr algn="ctr" fontAlgn="base">
                <a:spcBef>
                  <a:spcPct val="0"/>
                </a:spcBef>
                <a:spcAft>
                  <a:spcPct val="0"/>
                </a:spcAft>
              </a:pPr>
              <a:endParaRPr lang="en-US" sz="2000" b="1">
                <a:solidFill>
                  <a:prstClr val="black"/>
                </a:solidFill>
                <a:latin typeface="Arial" pitchFamily="34" charset="0"/>
              </a:endParaRPr>
            </a:p>
            <a:p>
              <a:pPr algn="ctr" fontAlgn="base">
                <a:spcBef>
                  <a:spcPct val="0"/>
                </a:spcBef>
                <a:spcAft>
                  <a:spcPct val="0"/>
                </a:spcAft>
              </a:pPr>
              <a:r>
                <a:rPr lang="en-US" sz="1600">
                  <a:solidFill>
                    <a:prstClr val="black"/>
                  </a:solidFill>
                  <a:latin typeface="Arial" pitchFamily="34" charset="0"/>
                </a:rPr>
                <a:t>-----</a:t>
              </a:r>
              <a:r>
                <a:rPr lang="en-US" sz="1600">
                  <a:solidFill>
                    <a:srgbClr val="71685A"/>
                  </a:solidFill>
                  <a:latin typeface="Arial" pitchFamily="34" charset="0"/>
                </a:rPr>
                <a:t>Main Idea</a:t>
              </a:r>
              <a:r>
                <a:rPr lang="en-US" sz="1600">
                  <a:solidFill>
                    <a:prstClr val="black"/>
                  </a:solidFill>
                  <a:latin typeface="Arial" pitchFamily="34" charset="0"/>
                </a:rPr>
                <a:t> ----</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p:txBody>
        </p:sp>
        <p:sp>
          <p:nvSpPr>
            <p:cNvPr id="140294" name="AutoShape 6"/>
            <p:cNvSpPr>
              <a:spLocks noChangeArrowheads="1"/>
            </p:cNvSpPr>
            <p:nvPr/>
          </p:nvSpPr>
          <p:spPr bwMode="auto">
            <a:xfrm rot="5400000">
              <a:off x="3587" y="2110"/>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40295"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40299" name="Line 11"/>
            <p:cNvSpPr>
              <a:spLocks noChangeShapeType="1"/>
            </p:cNvSpPr>
            <p:nvPr/>
          </p:nvSpPr>
          <p:spPr bwMode="auto">
            <a:xfrm>
              <a:off x="1749" y="1555"/>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127400231"/>
      </p:ext>
    </p:extLst>
  </p:cSld>
  <p:clrMapOvr>
    <a:masterClrMapping/>
  </p:clrMapOvr>
  <p:transition spd="slow">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sp>
        <p:nvSpPr>
          <p:cNvPr id="142344" name="Rectangle 8"/>
          <p:cNvSpPr>
            <a:spLocks noChangeArrowheads="1"/>
          </p:cNvSpPr>
          <p:nvPr/>
        </p:nvSpPr>
        <p:spPr bwMode="auto">
          <a:xfrm>
            <a:off x="962025" y="3333750"/>
            <a:ext cx="1806575" cy="1092200"/>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Tree>
    <p:extLst>
      <p:ext uri="{BB962C8B-B14F-4D97-AF65-F5344CB8AC3E}">
        <p14:creationId xmlns:p14="http://schemas.microsoft.com/office/powerpoint/2010/main" xmlns="" val="235316438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44"/>
                                        </p:tgtEl>
                                        <p:attrNameLst>
                                          <p:attrName>style.visibility</p:attrName>
                                        </p:attrNameLst>
                                      </p:cBhvr>
                                      <p:to>
                                        <p:strVal val="visible"/>
                                      </p:to>
                                    </p:set>
                                    <p:animEffect transition="in" filter="wipe(left)">
                                      <p:cBhvr>
                                        <p:cTn id="7" dur="500"/>
                                        <p:tgtEl>
                                          <p:spTgt spid="142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4"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44397" name="Group 13"/>
          <p:cNvGrpSpPr>
            <a:grpSpLocks/>
          </p:cNvGrpSpPr>
          <p:nvPr/>
        </p:nvGrpSpPr>
        <p:grpSpPr bwMode="auto">
          <a:xfrm>
            <a:off x="962025" y="3333750"/>
            <a:ext cx="2662238" cy="1092200"/>
            <a:chOff x="606" y="2100"/>
            <a:chExt cx="1677" cy="688"/>
          </a:xfrm>
        </p:grpSpPr>
        <p:sp>
          <p:nvSpPr>
            <p:cNvPr id="144392"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44394" name="Line 10"/>
            <p:cNvSpPr>
              <a:spLocks noChangeShapeType="1"/>
            </p:cNvSpPr>
            <p:nvPr/>
          </p:nvSpPr>
          <p:spPr bwMode="auto">
            <a:xfrm>
              <a:off x="1749" y="2441"/>
              <a:ext cx="534" cy="0"/>
            </a:xfrm>
            <a:prstGeom prst="line">
              <a:avLst/>
            </a:prstGeom>
            <a:noFill/>
            <a:ln w="38100">
              <a:solidFill>
                <a:srgbClr val="FF3300"/>
              </a:solidFill>
              <a:round/>
              <a:headEnd/>
              <a:tailEnd type="triangle" w="med" len="med"/>
            </a:ln>
            <a:effectLst>
              <a:outerShdw dist="107763"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912766387"/>
      </p:ext>
    </p:extLst>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46445" name="Group 13"/>
          <p:cNvGrpSpPr>
            <a:grpSpLocks/>
          </p:cNvGrpSpPr>
          <p:nvPr/>
        </p:nvGrpSpPr>
        <p:grpSpPr bwMode="auto">
          <a:xfrm>
            <a:off x="962025" y="3333750"/>
            <a:ext cx="4562475" cy="1092200"/>
            <a:chOff x="606" y="2100"/>
            <a:chExt cx="2874" cy="688"/>
          </a:xfrm>
        </p:grpSpPr>
        <p:sp>
          <p:nvSpPr>
            <p:cNvPr id="146436"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46440"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46442" name="Line 10"/>
            <p:cNvSpPr>
              <a:spLocks noChangeShapeType="1"/>
            </p:cNvSpPr>
            <p:nvPr/>
          </p:nvSpPr>
          <p:spPr bwMode="auto">
            <a:xfrm>
              <a:off x="1749" y="2441"/>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563098286"/>
      </p:ext>
    </p:extLst>
  </p:cSld>
  <p:clrMapOvr>
    <a:masterClrMapping/>
  </p:clrMapOvr>
  <p:transition spd="slow">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58733" name="Group 13"/>
          <p:cNvGrpSpPr>
            <a:grpSpLocks/>
          </p:cNvGrpSpPr>
          <p:nvPr/>
        </p:nvGrpSpPr>
        <p:grpSpPr bwMode="auto">
          <a:xfrm>
            <a:off x="962025" y="3333750"/>
            <a:ext cx="5502275" cy="1092200"/>
            <a:chOff x="606" y="2100"/>
            <a:chExt cx="3466" cy="688"/>
          </a:xfrm>
        </p:grpSpPr>
        <p:sp>
          <p:nvSpPr>
            <p:cNvPr id="158724"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58726" name="AutoShape 6"/>
            <p:cNvSpPr>
              <a:spLocks noChangeArrowheads="1"/>
            </p:cNvSpPr>
            <p:nvPr/>
          </p:nvSpPr>
          <p:spPr bwMode="auto">
            <a:xfrm rot="5400000">
              <a:off x="3587" y="2110"/>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58728"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58730" name="Line 10"/>
            <p:cNvSpPr>
              <a:spLocks noChangeShapeType="1"/>
            </p:cNvSpPr>
            <p:nvPr/>
          </p:nvSpPr>
          <p:spPr bwMode="auto">
            <a:xfrm>
              <a:off x="1749" y="2441"/>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491618548"/>
      </p:ext>
    </p:extLst>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56685" name="Group 13"/>
          <p:cNvGrpSpPr>
            <a:grpSpLocks/>
          </p:cNvGrpSpPr>
          <p:nvPr/>
        </p:nvGrpSpPr>
        <p:grpSpPr bwMode="auto">
          <a:xfrm>
            <a:off x="962025" y="2536825"/>
            <a:ext cx="7223125" cy="2624138"/>
            <a:chOff x="606" y="1598"/>
            <a:chExt cx="4550" cy="1653"/>
          </a:xfrm>
        </p:grpSpPr>
        <p:sp>
          <p:nvSpPr>
            <p:cNvPr id="156676"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56677" name="Rectangle 5"/>
            <p:cNvSpPr>
              <a:spLocks noChangeArrowheads="1"/>
            </p:cNvSpPr>
            <p:nvPr/>
          </p:nvSpPr>
          <p:spPr bwMode="auto">
            <a:xfrm>
              <a:off x="3977" y="1598"/>
              <a:ext cx="1179" cy="1653"/>
            </a:xfrm>
            <a:prstGeom prst="rect">
              <a:avLst/>
            </a:prstGeom>
            <a:solidFill>
              <a:srgbClr val="FFFFCC"/>
            </a:solidFill>
            <a:ln w="12700">
              <a:solidFill>
                <a:schemeClr val="tx2"/>
              </a:solidFill>
              <a:miter lim="800000"/>
              <a:headEnd/>
              <a:tailEnd/>
            </a:ln>
            <a:effectLst>
              <a:outerShdw dist="107763" dir="2700000" algn="ctr" rotWithShape="0">
                <a:schemeClr val="bg2"/>
              </a:outerShdw>
            </a:effectLst>
          </p:spPr>
          <p:txBody>
            <a:bodyPr wrap="none" lIns="90488" tIns="44450" rIns="90488" bIns="44450" anchor="ctr"/>
            <a:lstStyle/>
            <a:p>
              <a:pPr algn="ctr" fontAlgn="base">
                <a:spcBef>
                  <a:spcPct val="0"/>
                </a:spcBef>
                <a:spcAft>
                  <a:spcPct val="0"/>
                </a:spcAft>
              </a:pPr>
              <a:r>
                <a:rPr lang="en-US" sz="2000" b="1">
                  <a:solidFill>
                    <a:srgbClr val="000099"/>
                  </a:solidFill>
                  <a:latin typeface="Arial" pitchFamily="34" charset="0"/>
                </a:rPr>
                <a:t>Report</a:t>
              </a:r>
            </a:p>
            <a:p>
              <a:pPr algn="ctr" fontAlgn="base">
                <a:spcBef>
                  <a:spcPct val="0"/>
                </a:spcBef>
                <a:spcAft>
                  <a:spcPct val="0"/>
                </a:spcAft>
              </a:pPr>
              <a:endParaRPr lang="en-US" sz="2000" b="1">
                <a:solidFill>
                  <a:prstClr val="black"/>
                </a:solidFill>
                <a:latin typeface="Arial" pitchFamily="34" charset="0"/>
              </a:endParaRPr>
            </a:p>
            <a:p>
              <a:pPr algn="ctr" fontAlgn="base">
                <a:spcBef>
                  <a:spcPct val="0"/>
                </a:spcBef>
                <a:spcAft>
                  <a:spcPct val="0"/>
                </a:spcAft>
              </a:pPr>
              <a:r>
                <a:rPr lang="en-US" sz="1600">
                  <a:solidFill>
                    <a:prstClr val="black"/>
                  </a:solidFill>
                  <a:latin typeface="Arial" pitchFamily="34" charset="0"/>
                </a:rPr>
                <a:t>-----</a:t>
              </a:r>
              <a:r>
                <a:rPr lang="en-US" sz="1600">
                  <a:solidFill>
                    <a:srgbClr val="71685A"/>
                  </a:solidFill>
                  <a:latin typeface="Arial" pitchFamily="34" charset="0"/>
                </a:rPr>
                <a:t>Main Idea</a:t>
              </a:r>
              <a:r>
                <a:rPr lang="en-US" sz="1600">
                  <a:solidFill>
                    <a:prstClr val="black"/>
                  </a:solidFill>
                  <a:latin typeface="Arial" pitchFamily="34" charset="0"/>
                </a:rPr>
                <a:t> ----</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p:txBody>
        </p:sp>
        <p:sp>
          <p:nvSpPr>
            <p:cNvPr id="156678" name="AutoShape 6"/>
            <p:cNvSpPr>
              <a:spLocks noChangeArrowheads="1"/>
            </p:cNvSpPr>
            <p:nvPr/>
          </p:nvSpPr>
          <p:spPr bwMode="auto">
            <a:xfrm rot="5400000">
              <a:off x="3587" y="2110"/>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56680"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56682" name="Line 10"/>
            <p:cNvSpPr>
              <a:spLocks noChangeShapeType="1"/>
            </p:cNvSpPr>
            <p:nvPr/>
          </p:nvSpPr>
          <p:spPr bwMode="auto">
            <a:xfrm>
              <a:off x="1749" y="2441"/>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2548945673"/>
      </p:ext>
    </p:extLst>
  </p:cSld>
  <p:clrMapOvr>
    <a:masterClrMapping/>
  </p:clrMapOvr>
  <p:transition spd="slow">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sp>
        <p:nvSpPr>
          <p:cNvPr id="154633" name="Rectangle 9"/>
          <p:cNvSpPr>
            <a:spLocks noChangeArrowheads="1"/>
          </p:cNvSpPr>
          <p:nvPr/>
        </p:nvSpPr>
        <p:spPr bwMode="auto">
          <a:xfrm>
            <a:off x="958850" y="4708525"/>
            <a:ext cx="1806575" cy="1092200"/>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spTree>
    <p:extLst>
      <p:ext uri="{BB962C8B-B14F-4D97-AF65-F5344CB8AC3E}">
        <p14:creationId xmlns:p14="http://schemas.microsoft.com/office/powerpoint/2010/main" xmlns="" val="53658671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33"/>
                                        </p:tgtEl>
                                        <p:attrNameLst>
                                          <p:attrName>style.visibility</p:attrName>
                                        </p:attrNameLst>
                                      </p:cBhvr>
                                      <p:to>
                                        <p:strVal val="visible"/>
                                      </p:to>
                                    </p:set>
                                    <p:animEffect transition="in" filter="wipe(left)">
                                      <p:cBhvr>
                                        <p:cTn id="7" dur="500"/>
                                        <p:tgtEl>
                                          <p:spTgt spid="154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33"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52589" name="Group 13"/>
          <p:cNvGrpSpPr>
            <a:grpSpLocks/>
          </p:cNvGrpSpPr>
          <p:nvPr/>
        </p:nvGrpSpPr>
        <p:grpSpPr bwMode="auto">
          <a:xfrm>
            <a:off x="958850" y="4427538"/>
            <a:ext cx="2686050" cy="1373187"/>
            <a:chOff x="604" y="2789"/>
            <a:chExt cx="1692" cy="865"/>
          </a:xfrm>
        </p:grpSpPr>
        <p:sp>
          <p:nvSpPr>
            <p:cNvPr id="152585"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sp>
          <p:nvSpPr>
            <p:cNvPr id="152588" name="Line 12"/>
            <p:cNvSpPr>
              <a:spLocks noChangeShapeType="1"/>
            </p:cNvSpPr>
            <p:nvPr/>
          </p:nvSpPr>
          <p:spPr bwMode="auto">
            <a:xfrm flipV="1">
              <a:off x="1749" y="2789"/>
              <a:ext cx="547" cy="547"/>
            </a:xfrm>
            <a:prstGeom prst="line">
              <a:avLst/>
            </a:prstGeom>
            <a:noFill/>
            <a:ln w="38100">
              <a:solidFill>
                <a:srgbClr val="FF3300"/>
              </a:solidFill>
              <a:round/>
              <a:headEnd/>
              <a:tailEnd type="triangle" w="med" len="med"/>
            </a:ln>
            <a:effectLst>
              <a:outerShdw dist="107763" dir="2700000" algn="ctr" rotWithShape="0">
                <a:srgbClr val="FFFFFF"/>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711313334"/>
      </p:ext>
    </p:extLst>
  </p:cSld>
  <p:clrMapOvr>
    <a:masterClrMapping/>
  </p:clrMapOvr>
  <p:transition spd="slow">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50541" name="Group 13"/>
          <p:cNvGrpSpPr>
            <a:grpSpLocks/>
          </p:cNvGrpSpPr>
          <p:nvPr/>
        </p:nvGrpSpPr>
        <p:grpSpPr bwMode="auto">
          <a:xfrm>
            <a:off x="958850" y="3333750"/>
            <a:ext cx="4565650" cy="2466975"/>
            <a:chOff x="604" y="2100"/>
            <a:chExt cx="2876" cy="1554"/>
          </a:xfrm>
        </p:grpSpPr>
        <p:sp>
          <p:nvSpPr>
            <p:cNvPr id="150532"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50537"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sp>
          <p:nvSpPr>
            <p:cNvPr id="150540" name="Line 12"/>
            <p:cNvSpPr>
              <a:spLocks noChangeShapeType="1"/>
            </p:cNvSpPr>
            <p:nvPr/>
          </p:nvSpPr>
          <p:spPr bwMode="auto">
            <a:xfrm flipV="1">
              <a:off x="1749" y="2789"/>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455653265"/>
      </p:ext>
    </p:extLst>
  </p:cSld>
  <p:clrMapOvr>
    <a:masterClrMapping/>
  </p:clrMapOvr>
  <p:transition spd="slow">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48494" name="Group 14"/>
          <p:cNvGrpSpPr>
            <a:grpSpLocks/>
          </p:cNvGrpSpPr>
          <p:nvPr/>
        </p:nvGrpSpPr>
        <p:grpSpPr bwMode="auto">
          <a:xfrm>
            <a:off x="958850" y="3333750"/>
            <a:ext cx="5505450" cy="2466975"/>
            <a:chOff x="604" y="2100"/>
            <a:chExt cx="3468" cy="1554"/>
          </a:xfrm>
        </p:grpSpPr>
        <p:grpSp>
          <p:nvGrpSpPr>
            <p:cNvPr id="148493" name="Group 13"/>
            <p:cNvGrpSpPr>
              <a:grpSpLocks/>
            </p:cNvGrpSpPr>
            <p:nvPr/>
          </p:nvGrpSpPr>
          <p:grpSpPr bwMode="auto">
            <a:xfrm>
              <a:off x="604" y="2100"/>
              <a:ext cx="3468" cy="1554"/>
              <a:chOff x="604" y="2100"/>
              <a:chExt cx="3468" cy="1554"/>
            </a:xfrm>
          </p:grpSpPr>
          <p:sp>
            <p:nvSpPr>
              <p:cNvPr id="148484"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48486" name="AutoShape 6"/>
              <p:cNvSpPr>
                <a:spLocks noChangeArrowheads="1"/>
              </p:cNvSpPr>
              <p:nvPr/>
            </p:nvSpPr>
            <p:spPr bwMode="auto">
              <a:xfrm rot="5400000">
                <a:off x="3587" y="2110"/>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48489"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grpSp>
        <p:sp>
          <p:nvSpPr>
            <p:cNvPr id="148492" name="Line 12"/>
            <p:cNvSpPr>
              <a:spLocks noChangeShapeType="1"/>
            </p:cNvSpPr>
            <p:nvPr/>
          </p:nvSpPr>
          <p:spPr bwMode="auto">
            <a:xfrm flipV="1">
              <a:off x="1749" y="2789"/>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2330062153"/>
      </p:ext>
    </p:extLst>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71021" name="Group 13"/>
          <p:cNvGrpSpPr>
            <a:grpSpLocks/>
          </p:cNvGrpSpPr>
          <p:nvPr/>
        </p:nvGrpSpPr>
        <p:grpSpPr bwMode="auto">
          <a:xfrm>
            <a:off x="958850" y="2536825"/>
            <a:ext cx="7226300" cy="3263900"/>
            <a:chOff x="604" y="1598"/>
            <a:chExt cx="4552" cy="2056"/>
          </a:xfrm>
        </p:grpSpPr>
        <p:sp>
          <p:nvSpPr>
            <p:cNvPr id="171012"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71013" name="Rectangle 5"/>
            <p:cNvSpPr>
              <a:spLocks noChangeArrowheads="1"/>
            </p:cNvSpPr>
            <p:nvPr/>
          </p:nvSpPr>
          <p:spPr bwMode="auto">
            <a:xfrm>
              <a:off x="3977" y="1598"/>
              <a:ext cx="1179" cy="1653"/>
            </a:xfrm>
            <a:prstGeom prst="rect">
              <a:avLst/>
            </a:prstGeom>
            <a:solidFill>
              <a:srgbClr val="FFFFCC"/>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sz="2000" b="1">
                  <a:solidFill>
                    <a:srgbClr val="0000FF"/>
                  </a:solidFill>
                  <a:latin typeface="Arial" pitchFamily="34" charset="0"/>
                </a:rPr>
                <a:t>Report</a:t>
              </a:r>
            </a:p>
            <a:p>
              <a:pPr algn="ctr" fontAlgn="base">
                <a:spcBef>
                  <a:spcPct val="0"/>
                </a:spcBef>
                <a:spcAft>
                  <a:spcPct val="0"/>
                </a:spcAft>
              </a:pPr>
              <a:endParaRPr lang="en-US" sz="2000" b="1">
                <a:solidFill>
                  <a:srgbClr val="0000FF"/>
                </a:solidFill>
                <a:latin typeface="Arial" pitchFamily="34" charset="0"/>
              </a:endParaRPr>
            </a:p>
            <a:p>
              <a:pPr algn="ctr" fontAlgn="base">
                <a:spcBef>
                  <a:spcPct val="0"/>
                </a:spcBef>
                <a:spcAft>
                  <a:spcPct val="0"/>
                </a:spcAft>
              </a:pPr>
              <a:r>
                <a:rPr lang="en-US" sz="1600">
                  <a:solidFill>
                    <a:prstClr val="black"/>
                  </a:solidFill>
                  <a:latin typeface="Arial" pitchFamily="34" charset="0"/>
                </a:rPr>
                <a:t>-----</a:t>
              </a:r>
              <a:r>
                <a:rPr lang="en-US" sz="1600">
                  <a:solidFill>
                    <a:srgbClr val="0000FF"/>
                  </a:solidFill>
                  <a:latin typeface="Arial" pitchFamily="34" charset="0"/>
                </a:rPr>
                <a:t>Main Idea</a:t>
              </a:r>
              <a:r>
                <a:rPr lang="en-US" sz="1600">
                  <a:solidFill>
                    <a:prstClr val="black"/>
                  </a:solidFill>
                  <a:latin typeface="Arial" pitchFamily="34" charset="0"/>
                </a:rPr>
                <a:t> ----</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p:txBody>
        </p:sp>
        <p:sp>
          <p:nvSpPr>
            <p:cNvPr id="171014" name="AutoShape 6"/>
            <p:cNvSpPr>
              <a:spLocks noChangeArrowheads="1"/>
            </p:cNvSpPr>
            <p:nvPr/>
          </p:nvSpPr>
          <p:spPr bwMode="auto">
            <a:xfrm rot="5400000">
              <a:off x="3587" y="2110"/>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71017"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sp>
          <p:nvSpPr>
            <p:cNvPr id="171020" name="Line 12"/>
            <p:cNvSpPr>
              <a:spLocks noChangeShapeType="1"/>
            </p:cNvSpPr>
            <p:nvPr/>
          </p:nvSpPr>
          <p:spPr bwMode="auto">
            <a:xfrm flipV="1">
              <a:off x="1749" y="2789"/>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579894269"/>
      </p:ext>
    </p:extLst>
  </p:cSld>
  <p:clrMapOvr>
    <a:masterClrMapping/>
  </p:clrMapOvr>
  <p:transition spd="slow">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68973" name="Group 13"/>
          <p:cNvGrpSpPr>
            <a:grpSpLocks/>
          </p:cNvGrpSpPr>
          <p:nvPr/>
        </p:nvGrpSpPr>
        <p:grpSpPr bwMode="auto">
          <a:xfrm>
            <a:off x="958850" y="1958975"/>
            <a:ext cx="1812925" cy="3841750"/>
            <a:chOff x="604" y="1234"/>
            <a:chExt cx="1142" cy="2420"/>
          </a:xfrm>
        </p:grpSpPr>
        <p:sp>
          <p:nvSpPr>
            <p:cNvPr id="168967"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68968"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68969"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grpSp>
    </p:spTree>
    <p:extLst>
      <p:ext uri="{BB962C8B-B14F-4D97-AF65-F5344CB8AC3E}">
        <p14:creationId xmlns:p14="http://schemas.microsoft.com/office/powerpoint/2010/main" xmlns="" val="27583505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68973"/>
                                        </p:tgtEl>
                                        <p:attrNameLst>
                                          <p:attrName>style.visibility</p:attrName>
                                        </p:attrNameLst>
                                      </p:cBhvr>
                                      <p:to>
                                        <p:strVal val="visible"/>
                                      </p:to>
                                    </p:set>
                                    <p:animEffect transition="in" filter="wipe(left)">
                                      <p:cBhvr>
                                        <p:cTn id="7" dur="500"/>
                                        <p:tgtEl>
                                          <p:spTgt spid="168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66925" name="Group 13"/>
          <p:cNvGrpSpPr>
            <a:grpSpLocks/>
          </p:cNvGrpSpPr>
          <p:nvPr/>
        </p:nvGrpSpPr>
        <p:grpSpPr bwMode="auto">
          <a:xfrm>
            <a:off x="958850" y="1958975"/>
            <a:ext cx="2708275" cy="3841750"/>
            <a:chOff x="604" y="1234"/>
            <a:chExt cx="1706" cy="2420"/>
          </a:xfrm>
        </p:grpSpPr>
        <p:sp>
          <p:nvSpPr>
            <p:cNvPr id="166919"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66920"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66921"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sp>
          <p:nvSpPr>
            <p:cNvPr id="166922" name="Line 10"/>
            <p:cNvSpPr>
              <a:spLocks noChangeShapeType="1"/>
            </p:cNvSpPr>
            <p:nvPr/>
          </p:nvSpPr>
          <p:spPr bwMode="auto">
            <a:xfrm>
              <a:off x="1749" y="2441"/>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66923" name="Line 11"/>
            <p:cNvSpPr>
              <a:spLocks noChangeShapeType="1"/>
            </p:cNvSpPr>
            <p:nvPr/>
          </p:nvSpPr>
          <p:spPr bwMode="auto">
            <a:xfrm>
              <a:off x="1749" y="1555"/>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66924" name="Line 12"/>
            <p:cNvSpPr>
              <a:spLocks noChangeShapeType="1"/>
            </p:cNvSpPr>
            <p:nvPr/>
          </p:nvSpPr>
          <p:spPr bwMode="auto">
            <a:xfrm flipV="1">
              <a:off x="1749" y="2789"/>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004596382"/>
      </p:ext>
    </p:extLst>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64877" name="Group 13"/>
          <p:cNvGrpSpPr>
            <a:grpSpLocks/>
          </p:cNvGrpSpPr>
          <p:nvPr/>
        </p:nvGrpSpPr>
        <p:grpSpPr bwMode="auto">
          <a:xfrm>
            <a:off x="958850" y="1958975"/>
            <a:ext cx="4565650" cy="3841750"/>
            <a:chOff x="604" y="1234"/>
            <a:chExt cx="2876" cy="2420"/>
          </a:xfrm>
        </p:grpSpPr>
        <p:sp>
          <p:nvSpPr>
            <p:cNvPr id="164868"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64871"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64872"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64873"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sp>
          <p:nvSpPr>
            <p:cNvPr id="164874" name="Line 10"/>
            <p:cNvSpPr>
              <a:spLocks noChangeShapeType="1"/>
            </p:cNvSpPr>
            <p:nvPr/>
          </p:nvSpPr>
          <p:spPr bwMode="auto">
            <a:xfrm>
              <a:off x="1749" y="2441"/>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64875" name="Line 11"/>
            <p:cNvSpPr>
              <a:spLocks noChangeShapeType="1"/>
            </p:cNvSpPr>
            <p:nvPr/>
          </p:nvSpPr>
          <p:spPr bwMode="auto">
            <a:xfrm>
              <a:off x="1749" y="1555"/>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64876" name="Line 12"/>
            <p:cNvSpPr>
              <a:spLocks noChangeShapeType="1"/>
            </p:cNvSpPr>
            <p:nvPr/>
          </p:nvSpPr>
          <p:spPr bwMode="auto">
            <a:xfrm flipV="1">
              <a:off x="1749" y="2789"/>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987801685"/>
      </p:ext>
    </p:extLst>
  </p:cSld>
  <p:clrMapOvr>
    <a:masterClrMapping/>
  </p:clrMapOvr>
  <p:transition spd="slow">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62829" name="Group 13"/>
          <p:cNvGrpSpPr>
            <a:grpSpLocks/>
          </p:cNvGrpSpPr>
          <p:nvPr/>
        </p:nvGrpSpPr>
        <p:grpSpPr bwMode="auto">
          <a:xfrm>
            <a:off x="958850" y="1958975"/>
            <a:ext cx="5505450" cy="3841750"/>
            <a:chOff x="604" y="1234"/>
            <a:chExt cx="3468" cy="2420"/>
          </a:xfrm>
        </p:grpSpPr>
        <p:sp>
          <p:nvSpPr>
            <p:cNvPr id="162820"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62822" name="AutoShape 6"/>
            <p:cNvSpPr>
              <a:spLocks noChangeArrowheads="1"/>
            </p:cNvSpPr>
            <p:nvPr/>
          </p:nvSpPr>
          <p:spPr bwMode="auto">
            <a:xfrm rot="5400000">
              <a:off x="3587" y="2110"/>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62823"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62824"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62825"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sp>
          <p:nvSpPr>
            <p:cNvPr id="162826" name="Line 10"/>
            <p:cNvSpPr>
              <a:spLocks noChangeShapeType="1"/>
            </p:cNvSpPr>
            <p:nvPr/>
          </p:nvSpPr>
          <p:spPr bwMode="auto">
            <a:xfrm>
              <a:off x="1749" y="2441"/>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62827" name="Line 11"/>
            <p:cNvSpPr>
              <a:spLocks noChangeShapeType="1"/>
            </p:cNvSpPr>
            <p:nvPr/>
          </p:nvSpPr>
          <p:spPr bwMode="auto">
            <a:xfrm>
              <a:off x="1749" y="1555"/>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62828" name="Line 12"/>
            <p:cNvSpPr>
              <a:spLocks noChangeShapeType="1"/>
            </p:cNvSpPr>
            <p:nvPr/>
          </p:nvSpPr>
          <p:spPr bwMode="auto">
            <a:xfrm flipV="1">
              <a:off x="1749" y="2789"/>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531193381"/>
      </p:ext>
    </p:extLst>
  </p:cSld>
  <p:clrMapOvr>
    <a:masterClrMapping/>
  </p:clrMapOvr>
  <p:transition spd="slow">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60771" name="Group 3"/>
          <p:cNvGrpSpPr>
            <a:grpSpLocks/>
          </p:cNvGrpSpPr>
          <p:nvPr/>
        </p:nvGrpSpPr>
        <p:grpSpPr bwMode="auto">
          <a:xfrm>
            <a:off x="958850" y="1958975"/>
            <a:ext cx="7226300" cy="3841750"/>
            <a:chOff x="604" y="1234"/>
            <a:chExt cx="4552" cy="2420"/>
          </a:xfrm>
        </p:grpSpPr>
        <p:sp>
          <p:nvSpPr>
            <p:cNvPr id="160772" name="Rectangle 4"/>
            <p:cNvSpPr>
              <a:spLocks noChangeArrowheads="1"/>
            </p:cNvSpPr>
            <p:nvPr/>
          </p:nvSpPr>
          <p:spPr bwMode="auto">
            <a:xfrm>
              <a:off x="2342" y="2100"/>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Direct Pattern</a:t>
              </a:r>
            </a:p>
          </p:txBody>
        </p:sp>
        <p:sp>
          <p:nvSpPr>
            <p:cNvPr id="160773" name="Rectangle 5"/>
            <p:cNvSpPr>
              <a:spLocks noChangeArrowheads="1"/>
            </p:cNvSpPr>
            <p:nvPr/>
          </p:nvSpPr>
          <p:spPr bwMode="auto">
            <a:xfrm>
              <a:off x="3977" y="1598"/>
              <a:ext cx="1179" cy="1653"/>
            </a:xfrm>
            <a:prstGeom prst="rect">
              <a:avLst/>
            </a:prstGeom>
            <a:solidFill>
              <a:srgbClr val="FFFFCC"/>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sz="2000" b="1">
                  <a:solidFill>
                    <a:srgbClr val="0000FF"/>
                  </a:solidFill>
                  <a:latin typeface="Arial" pitchFamily="34" charset="0"/>
                </a:rPr>
                <a:t>Report</a:t>
              </a:r>
            </a:p>
            <a:p>
              <a:pPr algn="ctr" fontAlgn="base">
                <a:spcBef>
                  <a:spcPct val="0"/>
                </a:spcBef>
                <a:spcAft>
                  <a:spcPct val="0"/>
                </a:spcAft>
              </a:pPr>
              <a:endParaRPr lang="en-US" sz="2000" b="1">
                <a:solidFill>
                  <a:prstClr val="black"/>
                </a:solidFill>
                <a:latin typeface="Arial" pitchFamily="34" charset="0"/>
              </a:endParaRPr>
            </a:p>
            <a:p>
              <a:pPr algn="ctr" fontAlgn="base">
                <a:spcBef>
                  <a:spcPct val="0"/>
                </a:spcBef>
                <a:spcAft>
                  <a:spcPct val="0"/>
                </a:spcAft>
              </a:pPr>
              <a:r>
                <a:rPr lang="en-US" sz="1600">
                  <a:solidFill>
                    <a:prstClr val="black"/>
                  </a:solidFill>
                  <a:latin typeface="Arial" pitchFamily="34" charset="0"/>
                </a:rPr>
                <a:t>-----</a:t>
              </a:r>
              <a:r>
                <a:rPr lang="en-US" sz="1600">
                  <a:solidFill>
                    <a:srgbClr val="0000FF"/>
                  </a:solidFill>
                  <a:latin typeface="Arial" pitchFamily="34" charset="0"/>
                </a:rPr>
                <a:t>Main Idea</a:t>
              </a:r>
              <a:r>
                <a:rPr lang="en-US" sz="1600">
                  <a:solidFill>
                    <a:prstClr val="black"/>
                  </a:solidFill>
                  <a:latin typeface="Arial" pitchFamily="34" charset="0"/>
                </a:rPr>
                <a:t> ----</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p:txBody>
        </p:sp>
        <p:sp>
          <p:nvSpPr>
            <p:cNvPr id="160774" name="AutoShape 6"/>
            <p:cNvSpPr>
              <a:spLocks noChangeArrowheads="1"/>
            </p:cNvSpPr>
            <p:nvPr/>
          </p:nvSpPr>
          <p:spPr bwMode="auto">
            <a:xfrm rot="5400000">
              <a:off x="3587" y="2110"/>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160775" name="Rectangle 7"/>
            <p:cNvSpPr>
              <a:spLocks noChangeArrowheads="1"/>
            </p:cNvSpPr>
            <p:nvPr/>
          </p:nvSpPr>
          <p:spPr bwMode="auto">
            <a:xfrm>
              <a:off x="608" y="123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informed</a:t>
              </a:r>
            </a:p>
          </p:txBody>
        </p:sp>
        <p:sp>
          <p:nvSpPr>
            <p:cNvPr id="160776" name="Rectangle 8"/>
            <p:cNvSpPr>
              <a:spLocks noChangeArrowheads="1"/>
            </p:cNvSpPr>
            <p:nvPr/>
          </p:nvSpPr>
          <p:spPr bwMode="auto">
            <a:xfrm>
              <a:off x="606" y="2100"/>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supportive</a:t>
              </a:r>
            </a:p>
          </p:txBody>
        </p:sp>
        <p:sp>
          <p:nvSpPr>
            <p:cNvPr id="160777" name="Rectangle 9"/>
            <p:cNvSpPr>
              <a:spLocks noChangeArrowheads="1"/>
            </p:cNvSpPr>
            <p:nvPr/>
          </p:nvSpPr>
          <p:spPr bwMode="auto">
            <a:xfrm>
              <a:off x="604" y="2966"/>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are eager to</a:t>
              </a:r>
            </a:p>
            <a:p>
              <a:pPr algn="ctr" fontAlgn="base">
                <a:spcBef>
                  <a:spcPct val="0"/>
                </a:spcBef>
                <a:spcAft>
                  <a:spcPct val="0"/>
                </a:spcAft>
              </a:pPr>
              <a:r>
                <a:rPr lang="en-US">
                  <a:solidFill>
                    <a:prstClr val="black"/>
                  </a:solidFill>
                  <a:latin typeface="Arial" pitchFamily="34" charset="0"/>
                </a:rPr>
                <a:t>have results first</a:t>
              </a:r>
            </a:p>
          </p:txBody>
        </p:sp>
        <p:sp>
          <p:nvSpPr>
            <p:cNvPr id="160778" name="Line 10"/>
            <p:cNvSpPr>
              <a:spLocks noChangeShapeType="1"/>
            </p:cNvSpPr>
            <p:nvPr/>
          </p:nvSpPr>
          <p:spPr bwMode="auto">
            <a:xfrm>
              <a:off x="1749" y="2441"/>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60779" name="Line 11"/>
            <p:cNvSpPr>
              <a:spLocks noChangeShapeType="1"/>
            </p:cNvSpPr>
            <p:nvPr/>
          </p:nvSpPr>
          <p:spPr bwMode="auto">
            <a:xfrm>
              <a:off x="1749" y="1555"/>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60780" name="Line 12"/>
            <p:cNvSpPr>
              <a:spLocks noChangeShapeType="1"/>
            </p:cNvSpPr>
            <p:nvPr/>
          </p:nvSpPr>
          <p:spPr bwMode="auto">
            <a:xfrm flipV="1">
              <a:off x="1749" y="2789"/>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2507731031"/>
      </p:ext>
    </p:extLst>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sp>
        <p:nvSpPr>
          <p:cNvPr id="183301" name="Rectangle 5"/>
          <p:cNvSpPr>
            <a:spLocks noChangeArrowheads="1"/>
          </p:cNvSpPr>
          <p:nvPr/>
        </p:nvSpPr>
        <p:spPr bwMode="auto">
          <a:xfrm>
            <a:off x="946150" y="1939925"/>
            <a:ext cx="1806575" cy="1092200"/>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Tree>
    <p:extLst>
      <p:ext uri="{BB962C8B-B14F-4D97-AF65-F5344CB8AC3E}">
        <p14:creationId xmlns:p14="http://schemas.microsoft.com/office/powerpoint/2010/main" xmlns="" val="30285392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3301"/>
                                        </p:tgtEl>
                                        <p:attrNameLst>
                                          <p:attrName>style.visibility</p:attrName>
                                        </p:attrNameLst>
                                      </p:cBhvr>
                                      <p:to>
                                        <p:strVal val="visible"/>
                                      </p:to>
                                    </p:set>
                                    <p:animEffect transition="in" filter="wipe(left)">
                                      <p:cBhvr>
                                        <p:cTn id="7" dur="500"/>
                                        <p:tgtEl>
                                          <p:spTgt spid="183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301"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81261" name="Group 13"/>
          <p:cNvGrpSpPr>
            <a:grpSpLocks/>
          </p:cNvGrpSpPr>
          <p:nvPr/>
        </p:nvGrpSpPr>
        <p:grpSpPr bwMode="auto">
          <a:xfrm>
            <a:off x="946150" y="1939925"/>
            <a:ext cx="2701925" cy="1311275"/>
            <a:chOff x="596" y="1222"/>
            <a:chExt cx="1702" cy="826"/>
          </a:xfrm>
        </p:grpSpPr>
        <p:sp>
          <p:nvSpPr>
            <p:cNvPr id="181253" name="Rectangle 5"/>
            <p:cNvSpPr>
              <a:spLocks noChangeArrowheads="1"/>
            </p:cNvSpPr>
            <p:nvPr/>
          </p:nvSpPr>
          <p:spPr bwMode="auto">
            <a:xfrm>
              <a:off x="596"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181257" name="Line 9"/>
            <p:cNvSpPr>
              <a:spLocks noChangeShapeType="1"/>
            </p:cNvSpPr>
            <p:nvPr/>
          </p:nvSpPr>
          <p:spPr bwMode="auto">
            <a:xfrm>
              <a:off x="1737" y="1543"/>
              <a:ext cx="561" cy="505"/>
            </a:xfrm>
            <a:prstGeom prst="line">
              <a:avLst/>
            </a:prstGeom>
            <a:noFill/>
            <a:ln w="38100">
              <a:solidFill>
                <a:srgbClr val="FF3300"/>
              </a:solidFill>
              <a:round/>
              <a:headEnd/>
              <a:tailEnd type="triangle" w="med" len="med"/>
            </a:ln>
            <a:effectLst>
              <a:outerShdw dist="107763"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2326467249"/>
      </p:ext>
    </p:extLst>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79213" name="Group 13"/>
          <p:cNvGrpSpPr>
            <a:grpSpLocks/>
          </p:cNvGrpSpPr>
          <p:nvPr/>
        </p:nvGrpSpPr>
        <p:grpSpPr bwMode="auto">
          <a:xfrm>
            <a:off x="946150" y="1939925"/>
            <a:ext cx="4559300" cy="2466975"/>
            <a:chOff x="596" y="1222"/>
            <a:chExt cx="2872" cy="1554"/>
          </a:xfrm>
        </p:grpSpPr>
        <p:sp>
          <p:nvSpPr>
            <p:cNvPr id="179204"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179205" name="Rectangle 5"/>
            <p:cNvSpPr>
              <a:spLocks noChangeArrowheads="1"/>
            </p:cNvSpPr>
            <p:nvPr/>
          </p:nvSpPr>
          <p:spPr bwMode="auto">
            <a:xfrm>
              <a:off x="596"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179209" name="Line 9"/>
            <p:cNvSpPr>
              <a:spLocks noChangeShapeType="1"/>
            </p:cNvSpPr>
            <p:nvPr/>
          </p:nvSpPr>
          <p:spPr bwMode="auto">
            <a:xfrm>
              <a:off x="1737" y="1543"/>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238895476"/>
      </p:ext>
    </p:extLst>
  </p:cSld>
  <p:clrMapOvr>
    <a:masterClrMapping/>
  </p:clrMapOvr>
  <p:transition spd="slow">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77165" name="Group 13"/>
          <p:cNvGrpSpPr>
            <a:grpSpLocks/>
          </p:cNvGrpSpPr>
          <p:nvPr/>
        </p:nvGrpSpPr>
        <p:grpSpPr bwMode="auto">
          <a:xfrm>
            <a:off x="946150" y="1939925"/>
            <a:ext cx="4559300" cy="2466975"/>
            <a:chOff x="596" y="1222"/>
            <a:chExt cx="2872" cy="1554"/>
          </a:xfrm>
        </p:grpSpPr>
        <p:sp>
          <p:nvSpPr>
            <p:cNvPr id="177156"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177157" name="Rectangle 5"/>
            <p:cNvSpPr>
              <a:spLocks noChangeArrowheads="1"/>
            </p:cNvSpPr>
            <p:nvPr/>
          </p:nvSpPr>
          <p:spPr bwMode="auto">
            <a:xfrm>
              <a:off x="596"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177161" name="Line 9"/>
            <p:cNvSpPr>
              <a:spLocks noChangeShapeType="1"/>
            </p:cNvSpPr>
            <p:nvPr/>
          </p:nvSpPr>
          <p:spPr bwMode="auto">
            <a:xfrm>
              <a:off x="1737" y="1543"/>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
        <p:nvSpPr>
          <p:cNvPr id="177164" name="AutoShape 12"/>
          <p:cNvSpPr>
            <a:spLocks noChangeArrowheads="1"/>
          </p:cNvSpPr>
          <p:nvPr/>
        </p:nvSpPr>
        <p:spPr bwMode="auto">
          <a:xfrm rot="5400000">
            <a:off x="5732463" y="3330575"/>
            <a:ext cx="527050" cy="1012825"/>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Tree>
    <p:extLst>
      <p:ext uri="{BB962C8B-B14F-4D97-AF65-F5344CB8AC3E}">
        <p14:creationId xmlns:p14="http://schemas.microsoft.com/office/powerpoint/2010/main" xmlns="" val="634572514"/>
      </p:ext>
    </p:extLst>
  </p:cSld>
  <p:clrMapOvr>
    <a:masterClrMapping/>
  </p:clrMapOvr>
  <p:transition spd="slow">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75117" name="Group 13"/>
          <p:cNvGrpSpPr>
            <a:grpSpLocks/>
          </p:cNvGrpSpPr>
          <p:nvPr/>
        </p:nvGrpSpPr>
        <p:grpSpPr bwMode="auto">
          <a:xfrm>
            <a:off x="946150" y="1939925"/>
            <a:ext cx="7315200" cy="3125788"/>
            <a:chOff x="596" y="1222"/>
            <a:chExt cx="4608" cy="1969"/>
          </a:xfrm>
        </p:grpSpPr>
        <p:sp>
          <p:nvSpPr>
            <p:cNvPr id="175108"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175109" name="Rectangle 5"/>
            <p:cNvSpPr>
              <a:spLocks noChangeArrowheads="1"/>
            </p:cNvSpPr>
            <p:nvPr/>
          </p:nvSpPr>
          <p:spPr bwMode="auto">
            <a:xfrm>
              <a:off x="596"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175113" name="Line 9"/>
            <p:cNvSpPr>
              <a:spLocks noChangeShapeType="1"/>
            </p:cNvSpPr>
            <p:nvPr/>
          </p:nvSpPr>
          <p:spPr bwMode="auto">
            <a:xfrm>
              <a:off x="1737" y="1543"/>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75115" name="Rectangle 11"/>
            <p:cNvSpPr>
              <a:spLocks noChangeArrowheads="1"/>
            </p:cNvSpPr>
            <p:nvPr/>
          </p:nvSpPr>
          <p:spPr bwMode="auto">
            <a:xfrm>
              <a:off x="4025" y="1538"/>
              <a:ext cx="1179" cy="1653"/>
            </a:xfrm>
            <a:prstGeom prst="rect">
              <a:avLst/>
            </a:prstGeom>
            <a:solidFill>
              <a:srgbClr val="FFFFCC"/>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sz="2000" b="1">
                  <a:solidFill>
                    <a:srgbClr val="0000FF"/>
                  </a:solidFill>
                  <a:latin typeface="Arial" pitchFamily="34" charset="0"/>
                </a:rPr>
                <a:t>Report</a:t>
              </a:r>
            </a:p>
            <a:p>
              <a:pPr algn="ctr" fontAlgn="base">
                <a:spcBef>
                  <a:spcPct val="0"/>
                </a:spcBef>
                <a:spcAft>
                  <a:spcPct val="0"/>
                </a:spcAft>
              </a:pPr>
              <a:endParaRPr lang="en-US">
                <a:solidFill>
                  <a:prstClr val="black"/>
                </a:solidFill>
                <a:latin typeface="Arial" pitchFamily="34" charset="0"/>
              </a:endParaRP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r>
                <a:rPr lang="en-US" sz="1600">
                  <a:solidFill>
                    <a:srgbClr val="0000FF"/>
                  </a:solidFill>
                  <a:latin typeface="Arial" pitchFamily="34" charset="0"/>
                </a:rPr>
                <a:t>Main Idea</a:t>
              </a:r>
              <a:r>
                <a:rPr lang="en-US" sz="1600">
                  <a:solidFill>
                    <a:prstClr val="black"/>
                  </a:solidFill>
                  <a:latin typeface="Arial" pitchFamily="34" charset="0"/>
                </a:rPr>
                <a:t> ----</a:t>
              </a:r>
            </a:p>
          </p:txBody>
        </p:sp>
        <p:sp>
          <p:nvSpPr>
            <p:cNvPr id="175116" name="AutoShape 12"/>
            <p:cNvSpPr>
              <a:spLocks noChangeArrowheads="1"/>
            </p:cNvSpPr>
            <p:nvPr/>
          </p:nvSpPr>
          <p:spPr bwMode="auto">
            <a:xfrm rot="5400000">
              <a:off x="3611" y="2098"/>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2303514289"/>
      </p:ext>
    </p:extLst>
  </p:cSld>
  <p:clrMapOvr>
    <a:masterClrMapping/>
  </p:clrMapOvr>
  <p:transition spd="slow">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sp>
        <p:nvSpPr>
          <p:cNvPr id="193542" name="Rectangle 6"/>
          <p:cNvSpPr>
            <a:spLocks noChangeArrowheads="1"/>
          </p:cNvSpPr>
          <p:nvPr/>
        </p:nvSpPr>
        <p:spPr bwMode="auto">
          <a:xfrm>
            <a:off x="942975" y="3314700"/>
            <a:ext cx="1806575" cy="1092200"/>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Tree>
    <p:extLst>
      <p:ext uri="{BB962C8B-B14F-4D97-AF65-F5344CB8AC3E}">
        <p14:creationId xmlns:p14="http://schemas.microsoft.com/office/powerpoint/2010/main" xmlns="" val="270230196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3542"/>
                                        </p:tgtEl>
                                        <p:attrNameLst>
                                          <p:attrName>style.visibility</p:attrName>
                                        </p:attrNameLst>
                                      </p:cBhvr>
                                      <p:to>
                                        <p:strVal val="visible"/>
                                      </p:to>
                                    </p:set>
                                    <p:animEffect transition="in" filter="wipe(left)">
                                      <p:cBhvr>
                                        <p:cTn id="7" dur="500"/>
                                        <p:tgtEl>
                                          <p:spTgt spid="193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42"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91501" name="Group 13"/>
          <p:cNvGrpSpPr>
            <a:grpSpLocks/>
          </p:cNvGrpSpPr>
          <p:nvPr/>
        </p:nvGrpSpPr>
        <p:grpSpPr bwMode="auto">
          <a:xfrm>
            <a:off x="942975" y="3314700"/>
            <a:ext cx="2662238" cy="1092200"/>
            <a:chOff x="594" y="2088"/>
            <a:chExt cx="1677" cy="688"/>
          </a:xfrm>
        </p:grpSpPr>
        <p:sp>
          <p:nvSpPr>
            <p:cNvPr id="191494" name="Rectangle 6"/>
            <p:cNvSpPr>
              <a:spLocks noChangeArrowheads="1"/>
            </p:cNvSpPr>
            <p:nvPr/>
          </p:nvSpPr>
          <p:spPr bwMode="auto">
            <a:xfrm>
              <a:off x="594"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191496" name="Line 8"/>
            <p:cNvSpPr>
              <a:spLocks noChangeShapeType="1"/>
            </p:cNvSpPr>
            <p:nvPr/>
          </p:nvSpPr>
          <p:spPr bwMode="auto">
            <a:xfrm>
              <a:off x="1737" y="2429"/>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250663548"/>
      </p:ext>
    </p:extLst>
  </p:cSld>
  <p:clrMapOvr>
    <a:masterClrMapping/>
  </p:clrMapOvr>
  <p:transition spd="slow">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89453" name="Group 13"/>
          <p:cNvGrpSpPr>
            <a:grpSpLocks/>
          </p:cNvGrpSpPr>
          <p:nvPr/>
        </p:nvGrpSpPr>
        <p:grpSpPr bwMode="auto">
          <a:xfrm>
            <a:off x="942975" y="3314700"/>
            <a:ext cx="4562475" cy="1092200"/>
            <a:chOff x="594" y="2088"/>
            <a:chExt cx="2874" cy="688"/>
          </a:xfrm>
        </p:grpSpPr>
        <p:sp>
          <p:nvSpPr>
            <p:cNvPr id="189444"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189446" name="Rectangle 6"/>
            <p:cNvSpPr>
              <a:spLocks noChangeArrowheads="1"/>
            </p:cNvSpPr>
            <p:nvPr/>
          </p:nvSpPr>
          <p:spPr bwMode="auto">
            <a:xfrm>
              <a:off x="594"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189448" name="Line 8"/>
            <p:cNvSpPr>
              <a:spLocks noChangeShapeType="1"/>
            </p:cNvSpPr>
            <p:nvPr/>
          </p:nvSpPr>
          <p:spPr bwMode="auto">
            <a:xfrm>
              <a:off x="1737" y="2429"/>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4060091725"/>
      </p:ext>
    </p:extLst>
  </p:cSld>
  <p:clrMapOvr>
    <a:masterClrMapping/>
  </p:clrMapOvr>
  <p:transition spd="slow">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87405" name="Group 13"/>
          <p:cNvGrpSpPr>
            <a:grpSpLocks/>
          </p:cNvGrpSpPr>
          <p:nvPr/>
        </p:nvGrpSpPr>
        <p:grpSpPr bwMode="auto">
          <a:xfrm>
            <a:off x="942975" y="3314700"/>
            <a:ext cx="5559425" cy="1092200"/>
            <a:chOff x="594" y="2088"/>
            <a:chExt cx="3502" cy="688"/>
          </a:xfrm>
        </p:grpSpPr>
        <p:sp>
          <p:nvSpPr>
            <p:cNvPr id="187396"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187398" name="Rectangle 6"/>
            <p:cNvSpPr>
              <a:spLocks noChangeArrowheads="1"/>
            </p:cNvSpPr>
            <p:nvPr/>
          </p:nvSpPr>
          <p:spPr bwMode="auto">
            <a:xfrm>
              <a:off x="594"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187400" name="Line 8"/>
            <p:cNvSpPr>
              <a:spLocks noChangeShapeType="1"/>
            </p:cNvSpPr>
            <p:nvPr/>
          </p:nvSpPr>
          <p:spPr bwMode="auto">
            <a:xfrm>
              <a:off x="1737" y="2429"/>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87404" name="AutoShape 12"/>
            <p:cNvSpPr>
              <a:spLocks noChangeArrowheads="1"/>
            </p:cNvSpPr>
            <p:nvPr/>
          </p:nvSpPr>
          <p:spPr bwMode="auto">
            <a:xfrm rot="5400000">
              <a:off x="3611" y="2098"/>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197383257"/>
      </p:ext>
    </p:extLst>
  </p:cSld>
  <p:clrMapOvr>
    <a:masterClrMapping/>
  </p:clrMapOvr>
  <p:transition spd="slow">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85357" name="Group 13"/>
          <p:cNvGrpSpPr>
            <a:grpSpLocks/>
          </p:cNvGrpSpPr>
          <p:nvPr/>
        </p:nvGrpSpPr>
        <p:grpSpPr bwMode="auto">
          <a:xfrm>
            <a:off x="942975" y="2441575"/>
            <a:ext cx="7318375" cy="2624138"/>
            <a:chOff x="594" y="1538"/>
            <a:chExt cx="4610" cy="1653"/>
          </a:xfrm>
        </p:grpSpPr>
        <p:sp>
          <p:nvSpPr>
            <p:cNvPr id="185348"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185350" name="Rectangle 6"/>
            <p:cNvSpPr>
              <a:spLocks noChangeArrowheads="1"/>
            </p:cNvSpPr>
            <p:nvPr/>
          </p:nvSpPr>
          <p:spPr bwMode="auto">
            <a:xfrm>
              <a:off x="594"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185352" name="Line 8"/>
            <p:cNvSpPr>
              <a:spLocks noChangeShapeType="1"/>
            </p:cNvSpPr>
            <p:nvPr/>
          </p:nvSpPr>
          <p:spPr bwMode="auto">
            <a:xfrm>
              <a:off x="1737" y="2429"/>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85355" name="Rectangle 11"/>
            <p:cNvSpPr>
              <a:spLocks noChangeArrowheads="1"/>
            </p:cNvSpPr>
            <p:nvPr/>
          </p:nvSpPr>
          <p:spPr bwMode="auto">
            <a:xfrm>
              <a:off x="4025" y="1538"/>
              <a:ext cx="1179" cy="1653"/>
            </a:xfrm>
            <a:prstGeom prst="rect">
              <a:avLst/>
            </a:prstGeom>
            <a:solidFill>
              <a:srgbClr val="FFFFCC"/>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sz="2000" b="1">
                  <a:solidFill>
                    <a:srgbClr val="0000FF"/>
                  </a:solidFill>
                  <a:latin typeface="Arial" pitchFamily="34" charset="0"/>
                </a:rPr>
                <a:t>Report</a:t>
              </a:r>
            </a:p>
            <a:p>
              <a:pPr algn="ctr" fontAlgn="base">
                <a:spcBef>
                  <a:spcPct val="0"/>
                </a:spcBef>
                <a:spcAft>
                  <a:spcPct val="0"/>
                </a:spcAft>
              </a:pPr>
              <a:endParaRPr lang="en-US">
                <a:solidFill>
                  <a:prstClr val="black"/>
                </a:solidFill>
                <a:latin typeface="Arial" pitchFamily="34" charset="0"/>
              </a:endParaRP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r>
                <a:rPr lang="en-US" sz="1600">
                  <a:solidFill>
                    <a:srgbClr val="71685A"/>
                  </a:solidFill>
                  <a:latin typeface="Arial" pitchFamily="34" charset="0"/>
                </a:rPr>
                <a:t>Main Idea</a:t>
              </a:r>
              <a:r>
                <a:rPr lang="en-US" sz="1600">
                  <a:solidFill>
                    <a:prstClr val="black"/>
                  </a:solidFill>
                  <a:latin typeface="Arial" pitchFamily="34" charset="0"/>
                </a:rPr>
                <a:t> ----</a:t>
              </a:r>
            </a:p>
          </p:txBody>
        </p:sp>
        <p:sp>
          <p:nvSpPr>
            <p:cNvPr id="185356" name="AutoShape 12"/>
            <p:cNvSpPr>
              <a:spLocks noChangeArrowheads="1"/>
            </p:cNvSpPr>
            <p:nvPr/>
          </p:nvSpPr>
          <p:spPr bwMode="auto">
            <a:xfrm rot="5400000">
              <a:off x="3611" y="2098"/>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686171827"/>
      </p:ext>
    </p:extLst>
  </p:cSld>
  <p:clrMapOvr>
    <a:masterClrMapping/>
  </p:clrMapOvr>
  <p:transition spd="slow">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sp>
        <p:nvSpPr>
          <p:cNvPr id="173065" name="Rectangle 9"/>
          <p:cNvSpPr>
            <a:spLocks noChangeArrowheads="1"/>
          </p:cNvSpPr>
          <p:nvPr/>
        </p:nvSpPr>
        <p:spPr bwMode="auto">
          <a:xfrm>
            <a:off x="939800" y="4689475"/>
            <a:ext cx="1806575" cy="1092200"/>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Tree>
    <p:extLst>
      <p:ext uri="{BB962C8B-B14F-4D97-AF65-F5344CB8AC3E}">
        <p14:creationId xmlns:p14="http://schemas.microsoft.com/office/powerpoint/2010/main" xmlns="" val="193056534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3065"/>
                                        </p:tgtEl>
                                        <p:attrNameLst>
                                          <p:attrName>style.visibility</p:attrName>
                                        </p:attrNameLst>
                                      </p:cBhvr>
                                      <p:to>
                                        <p:strVal val="visible"/>
                                      </p:to>
                                    </p:set>
                                    <p:animEffect transition="in" filter="wipe(left)">
                                      <p:cBhvr>
                                        <p:cTn id="7" dur="500"/>
                                        <p:tgtEl>
                                          <p:spTgt spid="173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5"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99"/>
                </a:solidFill>
                <a:effectLst>
                  <a:outerShdw blurRad="38100" dist="38100" dir="2700000" algn="tl">
                    <a:srgbClr val="C0C0C0"/>
                  </a:outerShdw>
                </a:effectLst>
                <a:latin typeface="Comic Sans MS" pitchFamily="66" charset="0"/>
              </a:rPr>
              <a:t>Audience Analysis and Report Organization</a:t>
            </a:r>
          </a:p>
        </p:txBody>
      </p:sp>
      <p:grpSp>
        <p:nvGrpSpPr>
          <p:cNvPr id="195597" name="Group 13"/>
          <p:cNvGrpSpPr>
            <a:grpSpLocks/>
          </p:cNvGrpSpPr>
          <p:nvPr/>
        </p:nvGrpSpPr>
        <p:grpSpPr bwMode="auto">
          <a:xfrm>
            <a:off x="939800" y="4408488"/>
            <a:ext cx="2686050" cy="1373187"/>
            <a:chOff x="592" y="2777"/>
            <a:chExt cx="1692" cy="865"/>
          </a:xfrm>
        </p:grpSpPr>
        <p:sp>
          <p:nvSpPr>
            <p:cNvPr id="195591" name="Rectangle 7"/>
            <p:cNvSpPr>
              <a:spLocks noChangeArrowheads="1"/>
            </p:cNvSpPr>
            <p:nvPr/>
          </p:nvSpPr>
          <p:spPr bwMode="auto">
            <a:xfrm>
              <a:off x="592"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
          <p:nvSpPr>
            <p:cNvPr id="195594" name="Line 10"/>
            <p:cNvSpPr>
              <a:spLocks noChangeShapeType="1"/>
            </p:cNvSpPr>
            <p:nvPr/>
          </p:nvSpPr>
          <p:spPr bwMode="auto">
            <a:xfrm flipV="1">
              <a:off x="1737" y="2777"/>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464173128"/>
      </p:ext>
    </p:extLst>
  </p:cSld>
  <p:clrMapOvr>
    <a:masterClrMapping/>
  </p:clrMapOvr>
  <p:transition spd="slow">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97645" name="Group 13"/>
          <p:cNvGrpSpPr>
            <a:grpSpLocks/>
          </p:cNvGrpSpPr>
          <p:nvPr/>
        </p:nvGrpSpPr>
        <p:grpSpPr bwMode="auto">
          <a:xfrm>
            <a:off x="939800" y="3314700"/>
            <a:ext cx="4565650" cy="2466975"/>
            <a:chOff x="592" y="2088"/>
            <a:chExt cx="2876" cy="1554"/>
          </a:xfrm>
        </p:grpSpPr>
        <p:sp>
          <p:nvSpPr>
            <p:cNvPr id="197636"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197639" name="Rectangle 7"/>
            <p:cNvSpPr>
              <a:spLocks noChangeArrowheads="1"/>
            </p:cNvSpPr>
            <p:nvPr/>
          </p:nvSpPr>
          <p:spPr bwMode="auto">
            <a:xfrm>
              <a:off x="592"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
          <p:nvSpPr>
            <p:cNvPr id="197642" name="Line 10"/>
            <p:cNvSpPr>
              <a:spLocks noChangeShapeType="1"/>
            </p:cNvSpPr>
            <p:nvPr/>
          </p:nvSpPr>
          <p:spPr bwMode="auto">
            <a:xfrm flipV="1">
              <a:off x="1737" y="2777"/>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424918682"/>
      </p:ext>
    </p:extLst>
  </p:cSld>
  <p:clrMapOvr>
    <a:masterClrMapping/>
  </p:clrMapOvr>
  <p:transition spd="slow">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203789" name="Group 13"/>
          <p:cNvGrpSpPr>
            <a:grpSpLocks/>
          </p:cNvGrpSpPr>
          <p:nvPr/>
        </p:nvGrpSpPr>
        <p:grpSpPr bwMode="auto">
          <a:xfrm>
            <a:off x="939800" y="3314700"/>
            <a:ext cx="5562600" cy="2466975"/>
            <a:chOff x="592" y="2088"/>
            <a:chExt cx="3504" cy="1554"/>
          </a:xfrm>
        </p:grpSpPr>
        <p:sp>
          <p:nvSpPr>
            <p:cNvPr id="203780"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203783" name="Rectangle 7"/>
            <p:cNvSpPr>
              <a:spLocks noChangeArrowheads="1"/>
            </p:cNvSpPr>
            <p:nvPr/>
          </p:nvSpPr>
          <p:spPr bwMode="auto">
            <a:xfrm>
              <a:off x="592"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
          <p:nvSpPr>
            <p:cNvPr id="203786" name="Line 10"/>
            <p:cNvSpPr>
              <a:spLocks noChangeShapeType="1"/>
            </p:cNvSpPr>
            <p:nvPr/>
          </p:nvSpPr>
          <p:spPr bwMode="auto">
            <a:xfrm flipV="1">
              <a:off x="1737" y="2777"/>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03788" name="AutoShape 12"/>
            <p:cNvSpPr>
              <a:spLocks noChangeArrowheads="1"/>
            </p:cNvSpPr>
            <p:nvPr/>
          </p:nvSpPr>
          <p:spPr bwMode="auto">
            <a:xfrm rot="5400000">
              <a:off x="3611" y="2098"/>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2580464739"/>
      </p:ext>
    </p:extLst>
  </p:cSld>
  <p:clrMapOvr>
    <a:masterClrMapping/>
  </p:clrMapOvr>
  <p:transition spd="slow">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199693" name="Group 13"/>
          <p:cNvGrpSpPr>
            <a:grpSpLocks/>
          </p:cNvGrpSpPr>
          <p:nvPr/>
        </p:nvGrpSpPr>
        <p:grpSpPr bwMode="auto">
          <a:xfrm>
            <a:off x="939800" y="2441575"/>
            <a:ext cx="7321550" cy="3340100"/>
            <a:chOff x="592" y="1538"/>
            <a:chExt cx="4612" cy="2104"/>
          </a:xfrm>
        </p:grpSpPr>
        <p:sp>
          <p:nvSpPr>
            <p:cNvPr id="199684"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199687" name="Rectangle 7"/>
            <p:cNvSpPr>
              <a:spLocks noChangeArrowheads="1"/>
            </p:cNvSpPr>
            <p:nvPr/>
          </p:nvSpPr>
          <p:spPr bwMode="auto">
            <a:xfrm>
              <a:off x="592"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
          <p:nvSpPr>
            <p:cNvPr id="199690" name="Line 10"/>
            <p:cNvSpPr>
              <a:spLocks noChangeShapeType="1"/>
            </p:cNvSpPr>
            <p:nvPr/>
          </p:nvSpPr>
          <p:spPr bwMode="auto">
            <a:xfrm flipV="1">
              <a:off x="1737" y="2777"/>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199691" name="Rectangle 11"/>
            <p:cNvSpPr>
              <a:spLocks noChangeArrowheads="1"/>
            </p:cNvSpPr>
            <p:nvPr/>
          </p:nvSpPr>
          <p:spPr bwMode="auto">
            <a:xfrm>
              <a:off x="4025" y="1538"/>
              <a:ext cx="1179" cy="1653"/>
            </a:xfrm>
            <a:prstGeom prst="rect">
              <a:avLst/>
            </a:prstGeom>
            <a:solidFill>
              <a:srgbClr val="FFFFCC"/>
            </a:solidFill>
            <a:ln w="12700">
              <a:solidFill>
                <a:schemeClr val="tx1"/>
              </a:solidFill>
              <a:miter lim="800000"/>
              <a:headEnd/>
              <a:tailEnd/>
            </a:ln>
            <a:effectLst>
              <a:outerShdw dist="107763" dir="2700000" algn="ctr" rotWithShape="0">
                <a:schemeClr val="bg2"/>
              </a:outerShdw>
            </a:effectLst>
          </p:spPr>
          <p:txBody>
            <a:bodyPr wrap="none" lIns="90488" tIns="44450" rIns="90488" bIns="44450" anchor="ctr"/>
            <a:lstStyle/>
            <a:p>
              <a:pPr algn="ctr" fontAlgn="base">
                <a:spcBef>
                  <a:spcPct val="0"/>
                </a:spcBef>
                <a:spcAft>
                  <a:spcPct val="0"/>
                </a:spcAft>
              </a:pPr>
              <a:r>
                <a:rPr lang="en-US" sz="2000" b="1">
                  <a:solidFill>
                    <a:srgbClr val="0000FF"/>
                  </a:solidFill>
                  <a:latin typeface="Arial" pitchFamily="34" charset="0"/>
                </a:rPr>
                <a:t>Report</a:t>
              </a:r>
            </a:p>
            <a:p>
              <a:pPr algn="ctr" fontAlgn="base">
                <a:spcBef>
                  <a:spcPct val="0"/>
                </a:spcBef>
                <a:spcAft>
                  <a:spcPct val="0"/>
                </a:spcAft>
              </a:pPr>
              <a:endParaRPr lang="en-US">
                <a:solidFill>
                  <a:prstClr val="black"/>
                </a:solidFill>
                <a:latin typeface="Arial" pitchFamily="34" charset="0"/>
              </a:endParaRP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r>
                <a:rPr lang="en-US" sz="1600">
                  <a:solidFill>
                    <a:srgbClr val="0000FF"/>
                  </a:solidFill>
                  <a:latin typeface="Arial" pitchFamily="34" charset="0"/>
                </a:rPr>
                <a:t>Main Idea</a:t>
              </a:r>
              <a:r>
                <a:rPr lang="en-US" sz="1600">
                  <a:solidFill>
                    <a:prstClr val="black"/>
                  </a:solidFill>
                  <a:latin typeface="Arial" pitchFamily="34" charset="0"/>
                </a:rPr>
                <a:t> ----</a:t>
              </a:r>
            </a:p>
          </p:txBody>
        </p:sp>
        <p:sp>
          <p:nvSpPr>
            <p:cNvPr id="199692" name="AutoShape 12"/>
            <p:cNvSpPr>
              <a:spLocks noChangeArrowheads="1"/>
            </p:cNvSpPr>
            <p:nvPr/>
          </p:nvSpPr>
          <p:spPr bwMode="auto">
            <a:xfrm rot="5400000">
              <a:off x="3611" y="2098"/>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76069061"/>
      </p:ext>
    </p:extLst>
  </p:cSld>
  <p:clrMapOvr>
    <a:masterClrMapping/>
  </p:clrMapOvr>
  <p:transition spd="slow">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205837" name="Group 13"/>
          <p:cNvGrpSpPr>
            <a:grpSpLocks/>
          </p:cNvGrpSpPr>
          <p:nvPr/>
        </p:nvGrpSpPr>
        <p:grpSpPr bwMode="auto">
          <a:xfrm>
            <a:off x="939800" y="1939925"/>
            <a:ext cx="1812925" cy="3841750"/>
            <a:chOff x="592" y="1222"/>
            <a:chExt cx="1142" cy="2420"/>
          </a:xfrm>
        </p:grpSpPr>
        <p:sp>
          <p:nvSpPr>
            <p:cNvPr id="205829" name="Rectangle 5"/>
            <p:cNvSpPr>
              <a:spLocks noChangeArrowheads="1"/>
            </p:cNvSpPr>
            <p:nvPr/>
          </p:nvSpPr>
          <p:spPr bwMode="auto">
            <a:xfrm>
              <a:off x="596"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205830" name="Rectangle 6"/>
            <p:cNvSpPr>
              <a:spLocks noChangeArrowheads="1"/>
            </p:cNvSpPr>
            <p:nvPr/>
          </p:nvSpPr>
          <p:spPr bwMode="auto">
            <a:xfrm>
              <a:off x="594"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205831" name="Rectangle 7"/>
            <p:cNvSpPr>
              <a:spLocks noChangeArrowheads="1"/>
            </p:cNvSpPr>
            <p:nvPr/>
          </p:nvSpPr>
          <p:spPr bwMode="auto">
            <a:xfrm>
              <a:off x="592"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grpSp>
    </p:spTree>
    <p:extLst>
      <p:ext uri="{BB962C8B-B14F-4D97-AF65-F5344CB8AC3E}">
        <p14:creationId xmlns:p14="http://schemas.microsoft.com/office/powerpoint/2010/main" xmlns="" val="807014166"/>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5837"/>
                                        </p:tgtEl>
                                        <p:attrNameLst>
                                          <p:attrName>style.visibility</p:attrName>
                                        </p:attrNameLst>
                                      </p:cBhvr>
                                      <p:to>
                                        <p:strVal val="visible"/>
                                      </p:to>
                                    </p:set>
                                    <p:animEffect transition="in" filter="wipe(left)">
                                      <p:cBhvr>
                                        <p:cTn id="7" dur="500"/>
                                        <p:tgtEl>
                                          <p:spTgt spid="205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207885" name="Group 13"/>
          <p:cNvGrpSpPr>
            <a:grpSpLocks/>
          </p:cNvGrpSpPr>
          <p:nvPr/>
        </p:nvGrpSpPr>
        <p:grpSpPr bwMode="auto">
          <a:xfrm>
            <a:off x="939800" y="1939925"/>
            <a:ext cx="2708275" cy="3841750"/>
            <a:chOff x="592" y="1222"/>
            <a:chExt cx="1706" cy="2420"/>
          </a:xfrm>
        </p:grpSpPr>
        <p:sp>
          <p:nvSpPr>
            <p:cNvPr id="207877" name="Rectangle 5"/>
            <p:cNvSpPr>
              <a:spLocks noChangeArrowheads="1"/>
            </p:cNvSpPr>
            <p:nvPr/>
          </p:nvSpPr>
          <p:spPr bwMode="auto">
            <a:xfrm>
              <a:off x="596"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207878" name="Rectangle 6"/>
            <p:cNvSpPr>
              <a:spLocks noChangeArrowheads="1"/>
            </p:cNvSpPr>
            <p:nvPr/>
          </p:nvSpPr>
          <p:spPr bwMode="auto">
            <a:xfrm>
              <a:off x="594"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207879" name="Rectangle 7"/>
            <p:cNvSpPr>
              <a:spLocks noChangeArrowheads="1"/>
            </p:cNvSpPr>
            <p:nvPr/>
          </p:nvSpPr>
          <p:spPr bwMode="auto">
            <a:xfrm>
              <a:off x="592"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
          <p:nvSpPr>
            <p:cNvPr id="207880" name="Line 8"/>
            <p:cNvSpPr>
              <a:spLocks noChangeShapeType="1"/>
            </p:cNvSpPr>
            <p:nvPr/>
          </p:nvSpPr>
          <p:spPr bwMode="auto">
            <a:xfrm>
              <a:off x="1737" y="2429"/>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07881" name="Line 9"/>
            <p:cNvSpPr>
              <a:spLocks noChangeShapeType="1"/>
            </p:cNvSpPr>
            <p:nvPr/>
          </p:nvSpPr>
          <p:spPr bwMode="auto">
            <a:xfrm>
              <a:off x="1737" y="1543"/>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07882" name="Line 10"/>
            <p:cNvSpPr>
              <a:spLocks noChangeShapeType="1"/>
            </p:cNvSpPr>
            <p:nvPr/>
          </p:nvSpPr>
          <p:spPr bwMode="auto">
            <a:xfrm flipV="1">
              <a:off x="1737" y="2777"/>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1304593682"/>
      </p:ext>
    </p:extLst>
  </p:cSld>
  <p:clrMapOvr>
    <a:masterClrMapping/>
  </p:clrMapOvr>
  <p:transition spd="slow">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209934" name="Group 14"/>
          <p:cNvGrpSpPr>
            <a:grpSpLocks/>
          </p:cNvGrpSpPr>
          <p:nvPr/>
        </p:nvGrpSpPr>
        <p:grpSpPr bwMode="auto">
          <a:xfrm>
            <a:off x="939800" y="1939925"/>
            <a:ext cx="4565650" cy="3841750"/>
            <a:chOff x="592" y="1222"/>
            <a:chExt cx="2876" cy="2420"/>
          </a:xfrm>
        </p:grpSpPr>
        <p:sp>
          <p:nvSpPr>
            <p:cNvPr id="209929" name="Line 9"/>
            <p:cNvSpPr>
              <a:spLocks noChangeShapeType="1"/>
            </p:cNvSpPr>
            <p:nvPr/>
          </p:nvSpPr>
          <p:spPr bwMode="auto">
            <a:xfrm>
              <a:off x="1737" y="1543"/>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nvGrpSpPr>
            <p:cNvPr id="209933" name="Group 13"/>
            <p:cNvGrpSpPr>
              <a:grpSpLocks/>
            </p:cNvGrpSpPr>
            <p:nvPr/>
          </p:nvGrpSpPr>
          <p:grpSpPr bwMode="auto">
            <a:xfrm>
              <a:off x="592" y="1222"/>
              <a:ext cx="2876" cy="2420"/>
              <a:chOff x="592" y="1222"/>
              <a:chExt cx="2876" cy="2420"/>
            </a:xfrm>
          </p:grpSpPr>
          <p:sp>
            <p:nvSpPr>
              <p:cNvPr id="209924"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209925" name="Rectangle 5"/>
              <p:cNvSpPr>
                <a:spLocks noChangeArrowheads="1"/>
              </p:cNvSpPr>
              <p:nvPr/>
            </p:nvSpPr>
            <p:spPr bwMode="auto">
              <a:xfrm>
                <a:off x="596"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209926" name="Rectangle 6"/>
              <p:cNvSpPr>
                <a:spLocks noChangeArrowheads="1"/>
              </p:cNvSpPr>
              <p:nvPr/>
            </p:nvSpPr>
            <p:spPr bwMode="auto">
              <a:xfrm>
                <a:off x="594"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209927" name="Rectangle 7"/>
              <p:cNvSpPr>
                <a:spLocks noChangeArrowheads="1"/>
              </p:cNvSpPr>
              <p:nvPr/>
            </p:nvSpPr>
            <p:spPr bwMode="auto">
              <a:xfrm>
                <a:off x="592"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
            <p:nvSpPr>
              <p:cNvPr id="209928" name="Line 8"/>
              <p:cNvSpPr>
                <a:spLocks noChangeShapeType="1"/>
              </p:cNvSpPr>
              <p:nvPr/>
            </p:nvSpPr>
            <p:spPr bwMode="auto">
              <a:xfrm>
                <a:off x="1737" y="2429"/>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09930" name="Line 10"/>
              <p:cNvSpPr>
                <a:spLocks noChangeShapeType="1"/>
              </p:cNvSpPr>
              <p:nvPr/>
            </p:nvSpPr>
            <p:spPr bwMode="auto">
              <a:xfrm flipV="1">
                <a:off x="1737" y="2777"/>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grpSp>
    </p:spTree>
    <p:extLst>
      <p:ext uri="{BB962C8B-B14F-4D97-AF65-F5344CB8AC3E}">
        <p14:creationId xmlns:p14="http://schemas.microsoft.com/office/powerpoint/2010/main" xmlns="" val="2248749353"/>
      </p:ext>
    </p:extLst>
  </p:cSld>
  <p:clrMapOvr>
    <a:masterClrMapping/>
  </p:clrMapOvr>
  <p:transition spd="slow">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211981" name="Group 13"/>
          <p:cNvGrpSpPr>
            <a:grpSpLocks/>
          </p:cNvGrpSpPr>
          <p:nvPr/>
        </p:nvGrpSpPr>
        <p:grpSpPr bwMode="auto">
          <a:xfrm>
            <a:off x="939800" y="1939925"/>
            <a:ext cx="5562600" cy="3841750"/>
            <a:chOff x="592" y="1222"/>
            <a:chExt cx="3504" cy="2420"/>
          </a:xfrm>
        </p:grpSpPr>
        <p:sp>
          <p:nvSpPr>
            <p:cNvPr id="211972" name="Rectangle 4"/>
            <p:cNvSpPr>
              <a:spLocks noChangeArrowheads="1"/>
            </p:cNvSpPr>
            <p:nvPr/>
          </p:nvSpPr>
          <p:spPr bwMode="auto">
            <a:xfrm>
              <a:off x="2330"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211973" name="Rectangle 5"/>
            <p:cNvSpPr>
              <a:spLocks noChangeArrowheads="1"/>
            </p:cNvSpPr>
            <p:nvPr/>
          </p:nvSpPr>
          <p:spPr bwMode="auto">
            <a:xfrm>
              <a:off x="596"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211974" name="Rectangle 6"/>
            <p:cNvSpPr>
              <a:spLocks noChangeArrowheads="1"/>
            </p:cNvSpPr>
            <p:nvPr/>
          </p:nvSpPr>
          <p:spPr bwMode="auto">
            <a:xfrm>
              <a:off x="594"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211975" name="Rectangle 7"/>
            <p:cNvSpPr>
              <a:spLocks noChangeArrowheads="1"/>
            </p:cNvSpPr>
            <p:nvPr/>
          </p:nvSpPr>
          <p:spPr bwMode="auto">
            <a:xfrm>
              <a:off x="592"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
          <p:nvSpPr>
            <p:cNvPr id="211976" name="Line 8"/>
            <p:cNvSpPr>
              <a:spLocks noChangeShapeType="1"/>
            </p:cNvSpPr>
            <p:nvPr/>
          </p:nvSpPr>
          <p:spPr bwMode="auto">
            <a:xfrm>
              <a:off x="1737" y="2429"/>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11977" name="Line 9"/>
            <p:cNvSpPr>
              <a:spLocks noChangeShapeType="1"/>
            </p:cNvSpPr>
            <p:nvPr/>
          </p:nvSpPr>
          <p:spPr bwMode="auto">
            <a:xfrm>
              <a:off x="1737" y="1543"/>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11978" name="Line 10"/>
            <p:cNvSpPr>
              <a:spLocks noChangeShapeType="1"/>
            </p:cNvSpPr>
            <p:nvPr/>
          </p:nvSpPr>
          <p:spPr bwMode="auto">
            <a:xfrm flipV="1">
              <a:off x="1737" y="2777"/>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11980" name="AutoShape 12"/>
            <p:cNvSpPr>
              <a:spLocks noChangeArrowheads="1"/>
            </p:cNvSpPr>
            <p:nvPr/>
          </p:nvSpPr>
          <p:spPr bwMode="auto">
            <a:xfrm rot="5400000">
              <a:off x="3611" y="2098"/>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972334614"/>
      </p:ext>
    </p:extLst>
  </p:cSld>
  <p:clrMapOvr>
    <a:masterClrMapping/>
  </p:clrMapOvr>
  <p:transition spd="slow">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ChangeArrowheads="1"/>
          </p:cNvSpPr>
          <p:nvPr/>
        </p:nvSpPr>
        <p:spPr bwMode="auto">
          <a:xfrm>
            <a:off x="685800" y="139700"/>
            <a:ext cx="7772400" cy="1384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gn="ctr" fontAlgn="base">
              <a:spcBef>
                <a:spcPct val="0"/>
              </a:spcBef>
              <a:spcAft>
                <a:spcPct val="0"/>
              </a:spcAft>
            </a:pPr>
            <a:r>
              <a:rPr lang="en-US" sz="4400" b="1">
                <a:solidFill>
                  <a:srgbClr val="0000FF"/>
                </a:solidFill>
                <a:effectLst>
                  <a:outerShdw blurRad="38100" dist="38100" dir="2700000" algn="tl">
                    <a:srgbClr val="C0C0C0"/>
                  </a:outerShdw>
                </a:effectLst>
                <a:latin typeface="Comic Sans MS" pitchFamily="66" charset="0"/>
              </a:rPr>
              <a:t>Audience Analysis and Report Organization</a:t>
            </a:r>
          </a:p>
        </p:txBody>
      </p:sp>
      <p:grpSp>
        <p:nvGrpSpPr>
          <p:cNvPr id="201731" name="Group 3"/>
          <p:cNvGrpSpPr>
            <a:grpSpLocks/>
          </p:cNvGrpSpPr>
          <p:nvPr/>
        </p:nvGrpSpPr>
        <p:grpSpPr bwMode="auto">
          <a:xfrm>
            <a:off x="939800" y="1939925"/>
            <a:ext cx="7321550" cy="3841750"/>
            <a:chOff x="616" y="1222"/>
            <a:chExt cx="4612" cy="2420"/>
          </a:xfrm>
        </p:grpSpPr>
        <p:sp>
          <p:nvSpPr>
            <p:cNvPr id="201732" name="Rectangle 4"/>
            <p:cNvSpPr>
              <a:spLocks noChangeArrowheads="1"/>
            </p:cNvSpPr>
            <p:nvPr/>
          </p:nvSpPr>
          <p:spPr bwMode="auto">
            <a:xfrm>
              <a:off x="2354" y="2088"/>
              <a:ext cx="1138" cy="688"/>
            </a:xfrm>
            <a:prstGeom prst="rect">
              <a:avLst/>
            </a:prstGeom>
            <a:solidFill>
              <a:srgbClr val="FF9900"/>
            </a:solidFill>
            <a:ln w="12700">
              <a:solidFill>
                <a:schemeClr val="tx2"/>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b="1">
                  <a:solidFill>
                    <a:prstClr val="black"/>
                  </a:solidFill>
                  <a:latin typeface="Arial" pitchFamily="34" charset="0"/>
                </a:rPr>
                <a:t>Indirect Pattern</a:t>
              </a:r>
            </a:p>
          </p:txBody>
        </p:sp>
        <p:sp>
          <p:nvSpPr>
            <p:cNvPr id="201733" name="Rectangle 5"/>
            <p:cNvSpPr>
              <a:spLocks noChangeArrowheads="1"/>
            </p:cNvSpPr>
            <p:nvPr/>
          </p:nvSpPr>
          <p:spPr bwMode="auto">
            <a:xfrm>
              <a:off x="620" y="1222"/>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educated</a:t>
              </a:r>
            </a:p>
          </p:txBody>
        </p:sp>
        <p:sp>
          <p:nvSpPr>
            <p:cNvPr id="201734" name="Rectangle 6"/>
            <p:cNvSpPr>
              <a:spLocks noChangeArrowheads="1"/>
            </p:cNvSpPr>
            <p:nvPr/>
          </p:nvSpPr>
          <p:spPr bwMode="auto">
            <a:xfrm>
              <a:off x="618" y="2088"/>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need to be</a:t>
              </a:r>
            </a:p>
            <a:p>
              <a:pPr algn="ctr" fontAlgn="base">
                <a:spcBef>
                  <a:spcPct val="0"/>
                </a:spcBef>
                <a:spcAft>
                  <a:spcPct val="0"/>
                </a:spcAft>
              </a:pPr>
              <a:r>
                <a:rPr lang="en-US">
                  <a:solidFill>
                    <a:prstClr val="black"/>
                  </a:solidFill>
                  <a:latin typeface="Arial" pitchFamily="34" charset="0"/>
                </a:rPr>
                <a:t>persuaded</a:t>
              </a:r>
            </a:p>
          </p:txBody>
        </p:sp>
        <p:sp>
          <p:nvSpPr>
            <p:cNvPr id="201735" name="Rectangle 7"/>
            <p:cNvSpPr>
              <a:spLocks noChangeArrowheads="1"/>
            </p:cNvSpPr>
            <p:nvPr/>
          </p:nvSpPr>
          <p:spPr bwMode="auto">
            <a:xfrm>
              <a:off x="616" y="2954"/>
              <a:ext cx="1138" cy="688"/>
            </a:xfrm>
            <a:prstGeom prst="rect">
              <a:avLst/>
            </a:prstGeom>
            <a:solidFill>
              <a:srgbClr val="FF9900"/>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a:solidFill>
                    <a:prstClr val="black"/>
                  </a:solidFill>
                  <a:latin typeface="Arial" pitchFamily="34" charset="0"/>
                </a:rPr>
                <a:t>If readers</a:t>
              </a:r>
            </a:p>
            <a:p>
              <a:pPr algn="ctr" fontAlgn="base">
                <a:spcBef>
                  <a:spcPct val="0"/>
                </a:spcBef>
                <a:spcAft>
                  <a:spcPct val="0"/>
                </a:spcAft>
              </a:pPr>
              <a:r>
                <a:rPr lang="en-US">
                  <a:solidFill>
                    <a:prstClr val="black"/>
                  </a:solidFill>
                  <a:latin typeface="Arial" pitchFamily="34" charset="0"/>
                </a:rPr>
                <a:t>may be hostile</a:t>
              </a:r>
            </a:p>
            <a:p>
              <a:pPr algn="ctr" fontAlgn="base">
                <a:spcBef>
                  <a:spcPct val="0"/>
                </a:spcBef>
                <a:spcAft>
                  <a:spcPct val="0"/>
                </a:spcAft>
              </a:pPr>
              <a:r>
                <a:rPr lang="en-US">
                  <a:solidFill>
                    <a:prstClr val="black"/>
                  </a:solidFill>
                  <a:latin typeface="Arial" pitchFamily="34" charset="0"/>
                </a:rPr>
                <a:t>or disappointed</a:t>
              </a:r>
            </a:p>
          </p:txBody>
        </p:sp>
        <p:sp>
          <p:nvSpPr>
            <p:cNvPr id="201736" name="Line 8"/>
            <p:cNvSpPr>
              <a:spLocks noChangeShapeType="1"/>
            </p:cNvSpPr>
            <p:nvPr/>
          </p:nvSpPr>
          <p:spPr bwMode="auto">
            <a:xfrm>
              <a:off x="1761" y="2429"/>
              <a:ext cx="534"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01737" name="Line 9"/>
            <p:cNvSpPr>
              <a:spLocks noChangeShapeType="1"/>
            </p:cNvSpPr>
            <p:nvPr/>
          </p:nvSpPr>
          <p:spPr bwMode="auto">
            <a:xfrm>
              <a:off x="1761" y="1543"/>
              <a:ext cx="561" cy="505"/>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01738" name="Line 10"/>
            <p:cNvSpPr>
              <a:spLocks noChangeShapeType="1"/>
            </p:cNvSpPr>
            <p:nvPr/>
          </p:nvSpPr>
          <p:spPr bwMode="auto">
            <a:xfrm flipV="1">
              <a:off x="1761" y="2777"/>
              <a:ext cx="547" cy="547"/>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01739" name="Rectangle 11"/>
            <p:cNvSpPr>
              <a:spLocks noChangeArrowheads="1"/>
            </p:cNvSpPr>
            <p:nvPr/>
          </p:nvSpPr>
          <p:spPr bwMode="auto">
            <a:xfrm>
              <a:off x="4049" y="1538"/>
              <a:ext cx="1179" cy="1653"/>
            </a:xfrm>
            <a:prstGeom prst="rect">
              <a:avLst/>
            </a:prstGeom>
            <a:solidFill>
              <a:srgbClr val="FFFFCC"/>
            </a:solidFill>
            <a:ln w="12700">
              <a:solidFill>
                <a:schemeClr val="tx1"/>
              </a:solidFill>
              <a:miter lim="800000"/>
              <a:headEnd/>
              <a:tailEnd/>
            </a:ln>
            <a:effectLst>
              <a:outerShdw dist="107763" dir="2700000" algn="ctr" rotWithShape="0">
                <a:srgbClr val="990000"/>
              </a:outerShdw>
            </a:effectLst>
          </p:spPr>
          <p:txBody>
            <a:bodyPr wrap="none" lIns="90488" tIns="44450" rIns="90488" bIns="44450" anchor="ctr"/>
            <a:lstStyle/>
            <a:p>
              <a:pPr algn="ctr" fontAlgn="base">
                <a:spcBef>
                  <a:spcPct val="0"/>
                </a:spcBef>
                <a:spcAft>
                  <a:spcPct val="0"/>
                </a:spcAft>
              </a:pPr>
              <a:r>
                <a:rPr lang="en-US" sz="2000" b="1">
                  <a:solidFill>
                    <a:srgbClr val="0000FF"/>
                  </a:solidFill>
                  <a:latin typeface="Arial" pitchFamily="34" charset="0"/>
                </a:rPr>
                <a:t>Report</a:t>
              </a:r>
            </a:p>
            <a:p>
              <a:pPr algn="ctr" fontAlgn="base">
                <a:spcBef>
                  <a:spcPct val="0"/>
                </a:spcBef>
                <a:spcAft>
                  <a:spcPct val="0"/>
                </a:spcAft>
              </a:pPr>
              <a:endParaRPr lang="en-US">
                <a:solidFill>
                  <a:prstClr val="black"/>
                </a:solidFill>
                <a:latin typeface="Arial" pitchFamily="34" charset="0"/>
              </a:endParaRP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p>
            <a:p>
              <a:pPr algn="ctr" fontAlgn="base">
                <a:spcBef>
                  <a:spcPct val="0"/>
                </a:spcBef>
                <a:spcAft>
                  <a:spcPct val="0"/>
                </a:spcAft>
              </a:pPr>
              <a:r>
                <a:rPr lang="en-US" sz="1600">
                  <a:solidFill>
                    <a:prstClr val="black"/>
                  </a:solidFill>
                  <a:latin typeface="Arial" pitchFamily="34" charset="0"/>
                </a:rPr>
                <a:t>-----</a:t>
              </a:r>
              <a:r>
                <a:rPr lang="en-US" sz="1600">
                  <a:solidFill>
                    <a:srgbClr val="0000FF"/>
                  </a:solidFill>
                  <a:latin typeface="Arial" pitchFamily="34" charset="0"/>
                </a:rPr>
                <a:t>Main Idea</a:t>
              </a:r>
              <a:r>
                <a:rPr lang="en-US" sz="1600">
                  <a:solidFill>
                    <a:prstClr val="black"/>
                  </a:solidFill>
                  <a:latin typeface="Arial" pitchFamily="34" charset="0"/>
                </a:rPr>
                <a:t> ----</a:t>
              </a:r>
            </a:p>
          </p:txBody>
        </p:sp>
        <p:sp>
          <p:nvSpPr>
            <p:cNvPr id="201740" name="AutoShape 12"/>
            <p:cNvSpPr>
              <a:spLocks noChangeArrowheads="1"/>
            </p:cNvSpPr>
            <p:nvPr/>
          </p:nvSpPr>
          <p:spPr bwMode="auto">
            <a:xfrm rot="5400000">
              <a:off x="3635" y="2098"/>
              <a:ext cx="332" cy="638"/>
            </a:xfrm>
            <a:prstGeom prst="triangle">
              <a:avLst>
                <a:gd name="adj" fmla="val 49995"/>
              </a:avLst>
            </a:prstGeom>
            <a:solidFill>
              <a:srgbClr val="FF3300"/>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grpSp>
    </p:spTree>
    <p:extLst>
      <p:ext uri="{BB962C8B-B14F-4D97-AF65-F5344CB8AC3E}">
        <p14:creationId xmlns:p14="http://schemas.microsoft.com/office/powerpoint/2010/main" xmlns="" val="3742742974"/>
      </p:ext>
    </p:extLst>
  </p:cSld>
  <p:clrMapOvr>
    <a:masterClrMapping/>
  </p:clrMapOvr>
  <p:transition spd="slow">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5" name="Rectangle 3"/>
          <p:cNvSpPr>
            <a:spLocks noGrp="1" noChangeArrowheads="1"/>
          </p:cNvSpPr>
          <p:nvPr>
            <p:ph type="title"/>
          </p:nvPr>
        </p:nvSpPr>
        <p:spPr>
          <a:xfrm>
            <a:off x="533400" y="114300"/>
            <a:ext cx="8077200" cy="1752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Applying the Writing Process</a:t>
            </a:r>
            <a:br>
              <a:rPr lang="en-US"/>
            </a:br>
            <a:r>
              <a:rPr lang="en-US"/>
              <a:t>to Reports</a:t>
            </a:r>
          </a:p>
        </p:txBody>
      </p:sp>
      <p:sp>
        <p:nvSpPr>
          <p:cNvPr id="69636" name="Rectangle 4"/>
          <p:cNvSpPr>
            <a:spLocks noGrp="1" noChangeArrowheads="1"/>
          </p:cNvSpPr>
          <p:nvPr>
            <p:ph type="body" sz="half" idx="1"/>
          </p:nvPr>
        </p:nvSpPr>
        <p:spPr>
          <a:xfrm>
            <a:off x="485775" y="1774825"/>
            <a:ext cx="1695450" cy="44005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 typeface="Arial" pitchFamily="34" charset="0"/>
              <a:buChar char=" "/>
            </a:pPr>
            <a:r>
              <a:rPr lang="en-US"/>
              <a:t>Step 1</a:t>
            </a:r>
          </a:p>
          <a:p>
            <a:pPr>
              <a:buFont typeface="Arial" pitchFamily="34" charset="0"/>
              <a:buChar char=" "/>
            </a:pPr>
            <a:r>
              <a:rPr lang="en-US"/>
              <a:t>Step 2</a:t>
            </a:r>
          </a:p>
          <a:p>
            <a:pPr>
              <a:buFont typeface="Arial" pitchFamily="34" charset="0"/>
              <a:buChar char=" "/>
            </a:pPr>
            <a:r>
              <a:rPr lang="en-US"/>
              <a:t>Step 3</a:t>
            </a:r>
          </a:p>
          <a:p>
            <a:pPr>
              <a:buFont typeface="Arial" pitchFamily="34" charset="0"/>
              <a:buChar char=" "/>
            </a:pPr>
            <a:r>
              <a:rPr lang="en-US"/>
              <a:t>Step 4</a:t>
            </a:r>
          </a:p>
          <a:p>
            <a:pPr>
              <a:buFont typeface="Arial" pitchFamily="34" charset="0"/>
              <a:buChar char=" "/>
            </a:pPr>
            <a:r>
              <a:rPr lang="en-US"/>
              <a:t>Step 5</a:t>
            </a:r>
          </a:p>
          <a:p>
            <a:pPr>
              <a:buFont typeface="Arial" pitchFamily="34" charset="0"/>
              <a:buChar char=" "/>
            </a:pPr>
            <a:endParaRPr lang="en-US"/>
          </a:p>
          <a:p>
            <a:pPr>
              <a:lnSpc>
                <a:spcPct val="80000"/>
              </a:lnSpc>
              <a:buFont typeface="Arial" pitchFamily="34" charset="0"/>
              <a:buChar char=" "/>
            </a:pPr>
            <a:r>
              <a:rPr lang="en-US"/>
              <a:t>Step 6</a:t>
            </a:r>
          </a:p>
          <a:p>
            <a:pPr>
              <a:buFont typeface="Arial" pitchFamily="34" charset="0"/>
              <a:buChar char=" "/>
            </a:pPr>
            <a:r>
              <a:rPr lang="en-US"/>
              <a:t>Step 7</a:t>
            </a:r>
          </a:p>
        </p:txBody>
      </p:sp>
      <p:sp>
        <p:nvSpPr>
          <p:cNvPr id="69637" name="Rectangle 5"/>
          <p:cNvSpPr>
            <a:spLocks noGrp="1" noChangeArrowheads="1"/>
          </p:cNvSpPr>
          <p:nvPr>
            <p:ph type="body" sz="half" idx="2"/>
          </p:nvPr>
        </p:nvSpPr>
        <p:spPr>
          <a:xfrm>
            <a:off x="2227263" y="1771650"/>
            <a:ext cx="6650037" cy="4438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buFontTx/>
              <a:buNone/>
            </a:pPr>
            <a:r>
              <a:rPr lang="en-US"/>
              <a:t>Analyze the problem and purpose.</a:t>
            </a:r>
          </a:p>
          <a:p>
            <a:pPr>
              <a:buFontTx/>
              <a:buNone/>
            </a:pPr>
            <a:r>
              <a:rPr lang="en-US"/>
              <a:t>Anticipate the audience and issues.</a:t>
            </a:r>
          </a:p>
          <a:p>
            <a:pPr>
              <a:buFontTx/>
              <a:buNone/>
            </a:pPr>
            <a:r>
              <a:rPr lang="en-US"/>
              <a:t>Prepare a work plan.</a:t>
            </a:r>
          </a:p>
          <a:p>
            <a:pPr>
              <a:buFontTx/>
              <a:buNone/>
            </a:pPr>
            <a:r>
              <a:rPr lang="en-US"/>
              <a:t>Implement your research strategy.</a:t>
            </a:r>
          </a:p>
          <a:p>
            <a:pPr>
              <a:buFontTx/>
              <a:buNone/>
            </a:pPr>
            <a:r>
              <a:rPr lang="en-US"/>
              <a:t>Organize, analyze, interpret, illustrate the data.</a:t>
            </a:r>
          </a:p>
          <a:p>
            <a:pPr>
              <a:lnSpc>
                <a:spcPct val="110000"/>
              </a:lnSpc>
              <a:buFontTx/>
              <a:buNone/>
            </a:pPr>
            <a:r>
              <a:rPr lang="en-US"/>
              <a:t>Compose the first draft.</a:t>
            </a:r>
          </a:p>
          <a:p>
            <a:pPr>
              <a:lnSpc>
                <a:spcPct val="90000"/>
              </a:lnSpc>
              <a:buFontTx/>
              <a:buNone/>
            </a:pPr>
            <a:r>
              <a:rPr lang="en-US"/>
              <a:t>Revise, proofread, and evaluate.</a:t>
            </a:r>
          </a:p>
          <a:p>
            <a:pPr eaLnBrk="1">
              <a:buFontTx/>
              <a:buNone/>
            </a:pPr>
            <a:endParaRPr lang="en-US"/>
          </a:p>
        </p:txBody>
      </p:sp>
    </p:spTree>
    <p:extLst>
      <p:ext uri="{BB962C8B-B14F-4D97-AF65-F5344CB8AC3E}">
        <p14:creationId xmlns:p14="http://schemas.microsoft.com/office/powerpoint/2010/main" xmlns="" val="27156747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9637">
                                            <p:txEl>
                                              <p:pRg st="0" end="0"/>
                                            </p:txEl>
                                          </p:spTgt>
                                        </p:tgtEl>
                                        <p:attrNameLst>
                                          <p:attrName>style.visibility</p:attrName>
                                        </p:attrNameLst>
                                      </p:cBhvr>
                                      <p:to>
                                        <p:strVal val="visible"/>
                                      </p:to>
                                    </p:set>
                                    <p:animEffect transition="in" filter="wipe(left)">
                                      <p:cBhvr>
                                        <p:cTn id="11" dur="500"/>
                                        <p:tgtEl>
                                          <p:spTgt spid="69637">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69637">
                                            <p:txEl>
                                              <p:pRg st="1" end="1"/>
                                            </p:txEl>
                                          </p:spTgt>
                                        </p:tgtEl>
                                        <p:attrNameLst>
                                          <p:attrName>style.visibility</p:attrName>
                                        </p:attrNameLst>
                                      </p:cBhvr>
                                      <p:to>
                                        <p:strVal val="visible"/>
                                      </p:to>
                                    </p:set>
                                    <p:animEffect transition="in" filter="wipe(left)">
                                      <p:cBhvr>
                                        <p:cTn id="16" dur="500"/>
                                        <p:tgtEl>
                                          <p:spTgt spid="6963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9637">
                                            <p:txEl>
                                              <p:pRg st="2" end="2"/>
                                            </p:txEl>
                                          </p:spTgt>
                                        </p:tgtEl>
                                        <p:attrNameLst>
                                          <p:attrName>style.visibility</p:attrName>
                                        </p:attrNameLst>
                                      </p:cBhvr>
                                      <p:to>
                                        <p:strVal val="visible"/>
                                      </p:to>
                                    </p:set>
                                    <p:animEffect transition="in" filter="wipe(left)">
                                      <p:cBhvr>
                                        <p:cTn id="21" dur="500"/>
                                        <p:tgtEl>
                                          <p:spTgt spid="6963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9637">
                                            <p:txEl>
                                              <p:pRg st="3" end="3"/>
                                            </p:txEl>
                                          </p:spTgt>
                                        </p:tgtEl>
                                        <p:attrNameLst>
                                          <p:attrName>style.visibility</p:attrName>
                                        </p:attrNameLst>
                                      </p:cBhvr>
                                      <p:to>
                                        <p:strVal val="visible"/>
                                      </p:to>
                                    </p:set>
                                    <p:animEffect transition="in" filter="wipe(left)">
                                      <p:cBhvr>
                                        <p:cTn id="26" dur="500"/>
                                        <p:tgtEl>
                                          <p:spTgt spid="69637">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9637">
                                            <p:txEl>
                                              <p:pRg st="4" end="4"/>
                                            </p:txEl>
                                          </p:spTgt>
                                        </p:tgtEl>
                                        <p:attrNameLst>
                                          <p:attrName>style.visibility</p:attrName>
                                        </p:attrNameLst>
                                      </p:cBhvr>
                                      <p:to>
                                        <p:strVal val="visible"/>
                                      </p:to>
                                    </p:set>
                                    <p:animEffect transition="in" filter="wipe(left)">
                                      <p:cBhvr>
                                        <p:cTn id="31" dur="500"/>
                                        <p:tgtEl>
                                          <p:spTgt spid="69637">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69637">
                                            <p:txEl>
                                              <p:pRg st="5" end="5"/>
                                            </p:txEl>
                                          </p:spTgt>
                                        </p:tgtEl>
                                        <p:attrNameLst>
                                          <p:attrName>style.visibility</p:attrName>
                                        </p:attrNameLst>
                                      </p:cBhvr>
                                      <p:to>
                                        <p:strVal val="visible"/>
                                      </p:to>
                                    </p:set>
                                    <p:animEffect transition="in" filter="wipe(left)">
                                      <p:cBhvr>
                                        <p:cTn id="36" dur="500"/>
                                        <p:tgtEl>
                                          <p:spTgt spid="69637">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69637">
                                            <p:txEl>
                                              <p:pRg st="6" end="6"/>
                                            </p:txEl>
                                          </p:spTgt>
                                        </p:tgtEl>
                                        <p:attrNameLst>
                                          <p:attrName>style.visibility</p:attrName>
                                        </p:attrNameLst>
                                      </p:cBhvr>
                                      <p:to>
                                        <p:strVal val="visible"/>
                                      </p:to>
                                    </p:set>
                                    <p:animEffect transition="in" filter="wipe(left)">
                                      <p:cBhvr>
                                        <p:cTn id="41" dur="500"/>
                                        <p:tgtEl>
                                          <p:spTgt spid="6963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animBg="1" autoUpdateAnimBg="0"/>
      <p:bldP spid="69637"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3" name="Rectangle 3"/>
          <p:cNvSpPr>
            <a:spLocks noGrp="1" noChangeArrowheads="1"/>
          </p:cNvSpPr>
          <p:nvPr>
            <p:ph type="title"/>
          </p:nvPr>
        </p:nvSpPr>
        <p:spPr>
          <a:xfrm>
            <a:off x="685800" y="342900"/>
            <a:ext cx="7772400" cy="14097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Work Plan for a Formal Report</a:t>
            </a:r>
          </a:p>
        </p:txBody>
      </p:sp>
      <p:sp>
        <p:nvSpPr>
          <p:cNvPr id="71684" name="Rectangle 4"/>
          <p:cNvSpPr>
            <a:spLocks noGrp="1" noChangeArrowheads="1"/>
          </p:cNvSpPr>
          <p:nvPr>
            <p:ph type="body" idx="1"/>
          </p:nvPr>
        </p:nvSpPr>
        <p:spPr>
          <a:xfrm>
            <a:off x="685800" y="1924050"/>
            <a:ext cx="7772400" cy="4114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Statement of problem</a:t>
            </a:r>
          </a:p>
          <a:p>
            <a:r>
              <a:rPr lang="en-US"/>
              <a:t>Statement of purpose</a:t>
            </a:r>
          </a:p>
          <a:p>
            <a:r>
              <a:rPr lang="en-US"/>
              <a:t>Sources and methods of data collection</a:t>
            </a:r>
          </a:p>
          <a:p>
            <a:r>
              <a:rPr lang="en-US"/>
              <a:t>Tentative outline</a:t>
            </a:r>
          </a:p>
          <a:p>
            <a:r>
              <a:rPr lang="en-US"/>
              <a:t>Work schedule</a:t>
            </a:r>
          </a:p>
        </p:txBody>
      </p:sp>
    </p:spTree>
    <p:extLst>
      <p:ext uri="{BB962C8B-B14F-4D97-AF65-F5344CB8AC3E}">
        <p14:creationId xmlns:p14="http://schemas.microsoft.com/office/powerpoint/2010/main" xmlns="" val="33732368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684">
                                            <p:txEl>
                                              <p:pRg st="0" end="0"/>
                                            </p:txEl>
                                          </p:spTgt>
                                        </p:tgtEl>
                                        <p:attrNameLst>
                                          <p:attrName>style.visibility</p:attrName>
                                        </p:attrNameLst>
                                      </p:cBhvr>
                                      <p:to>
                                        <p:strVal val="visible"/>
                                      </p:to>
                                    </p:set>
                                    <p:animEffect transition="in" filter="wipe(left)">
                                      <p:cBhvr>
                                        <p:cTn id="7" dur="500"/>
                                        <p:tgtEl>
                                          <p:spTgt spid="7168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684">
                                            <p:txEl>
                                              <p:pRg st="1" end="1"/>
                                            </p:txEl>
                                          </p:spTgt>
                                        </p:tgtEl>
                                        <p:attrNameLst>
                                          <p:attrName>style.visibility</p:attrName>
                                        </p:attrNameLst>
                                      </p:cBhvr>
                                      <p:to>
                                        <p:strVal val="visible"/>
                                      </p:to>
                                    </p:set>
                                    <p:animEffect transition="in" filter="wipe(left)">
                                      <p:cBhvr>
                                        <p:cTn id="12" dur="500"/>
                                        <p:tgtEl>
                                          <p:spTgt spid="7168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1684">
                                            <p:txEl>
                                              <p:pRg st="2" end="2"/>
                                            </p:txEl>
                                          </p:spTgt>
                                        </p:tgtEl>
                                        <p:attrNameLst>
                                          <p:attrName>style.visibility</p:attrName>
                                        </p:attrNameLst>
                                      </p:cBhvr>
                                      <p:to>
                                        <p:strVal val="visible"/>
                                      </p:to>
                                    </p:set>
                                    <p:animEffect transition="in" filter="wipe(left)">
                                      <p:cBhvr>
                                        <p:cTn id="17" dur="500"/>
                                        <p:tgtEl>
                                          <p:spTgt spid="7168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1684">
                                            <p:txEl>
                                              <p:pRg st="3" end="3"/>
                                            </p:txEl>
                                          </p:spTgt>
                                        </p:tgtEl>
                                        <p:attrNameLst>
                                          <p:attrName>style.visibility</p:attrName>
                                        </p:attrNameLst>
                                      </p:cBhvr>
                                      <p:to>
                                        <p:strVal val="visible"/>
                                      </p:to>
                                    </p:set>
                                    <p:animEffect transition="in" filter="wipe(left)">
                                      <p:cBhvr>
                                        <p:cTn id="22" dur="500"/>
                                        <p:tgtEl>
                                          <p:spTgt spid="7168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1684">
                                            <p:txEl>
                                              <p:pRg st="4" end="4"/>
                                            </p:txEl>
                                          </p:spTgt>
                                        </p:tgtEl>
                                        <p:attrNameLst>
                                          <p:attrName>style.visibility</p:attrName>
                                        </p:attrNameLst>
                                      </p:cBhvr>
                                      <p:to>
                                        <p:strVal val="visible"/>
                                      </p:to>
                                    </p:set>
                                    <p:animEffect transition="in" filter="wipe(left)">
                                      <p:cBhvr>
                                        <p:cTn id="27" dur="500"/>
                                        <p:tgtEl>
                                          <p:spTgt spid="7168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type="title"/>
          </p:nvPr>
        </p:nvSpPr>
        <p:spPr>
          <a:xfrm>
            <a:off x="685800" y="161925"/>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Researching Report Data</a:t>
            </a:r>
          </a:p>
        </p:txBody>
      </p:sp>
      <p:pic>
        <p:nvPicPr>
          <p:cNvPr id="73733"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33763" y="1574800"/>
            <a:ext cx="2227262" cy="4167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023857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3733"/>
                                        </p:tgtEl>
                                        <p:attrNameLst>
                                          <p:attrName>style.visibility</p:attrName>
                                        </p:attrNameLst>
                                      </p:cBhvr>
                                      <p:to>
                                        <p:strVal val="visible"/>
                                      </p:to>
                                    </p:set>
                                    <p:animEffect transition="in" filter="dissolve">
                                      <p:cBhvr>
                                        <p:cTn id="7" dur="500"/>
                                        <p:tgtEl>
                                          <p:spTgt spid="73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80" name="Rectangle 4"/>
          <p:cNvSpPr>
            <a:spLocks noGrp="1" noChangeArrowheads="1"/>
          </p:cNvSpPr>
          <p:nvPr>
            <p:ph type="body" idx="1"/>
          </p:nvPr>
        </p:nvSpPr>
        <p:spPr>
          <a:xfrm>
            <a:off x="838200" y="1600200"/>
            <a:ext cx="7772400" cy="16002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dirty="0"/>
              <a:t>Locating secondary print data</a:t>
            </a:r>
          </a:p>
          <a:p>
            <a:pPr lvl="1">
              <a:buFontTx/>
              <a:buChar char="•"/>
            </a:pPr>
            <a:r>
              <a:rPr lang="en-US" sz="2400" dirty="0"/>
              <a:t>Books – card catalog, online catalog</a:t>
            </a:r>
          </a:p>
          <a:p>
            <a:pPr lvl="1">
              <a:buFontTx/>
              <a:buChar char="•"/>
            </a:pPr>
            <a:r>
              <a:rPr lang="en-US" sz="2400" dirty="0"/>
              <a:t>Periodicals – print indexes, CD-ROM indexes</a:t>
            </a:r>
          </a:p>
        </p:txBody>
      </p:sp>
      <p:sp>
        <p:nvSpPr>
          <p:cNvPr id="75782" name="Rectangle 6"/>
          <p:cNvSpPr>
            <a:spLocks noGrp="1" noChangeArrowheads="1"/>
          </p:cNvSpPr>
          <p:nvPr>
            <p:ph type="title"/>
          </p:nvPr>
        </p:nvSpPr>
        <p:spPr>
          <a:xfrm>
            <a:off x="685800" y="161925"/>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Researching Report Data</a:t>
            </a:r>
          </a:p>
        </p:txBody>
      </p:sp>
      <p:pic>
        <p:nvPicPr>
          <p:cNvPr id="75783"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09875" y="3100388"/>
            <a:ext cx="3538538" cy="2738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0847357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780">
                                            <p:txEl>
                                              <p:pRg st="0" end="0"/>
                                            </p:txEl>
                                          </p:spTgt>
                                        </p:tgtEl>
                                        <p:attrNameLst>
                                          <p:attrName>style.visibility</p:attrName>
                                        </p:attrNameLst>
                                      </p:cBhvr>
                                      <p:to>
                                        <p:strVal val="visible"/>
                                      </p:to>
                                    </p:set>
                                    <p:animEffect transition="in" filter="wipe(left)">
                                      <p:cBhvr>
                                        <p:cTn id="7" dur="500"/>
                                        <p:tgtEl>
                                          <p:spTgt spid="7578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5780">
                                            <p:txEl>
                                              <p:pRg st="1" end="1"/>
                                            </p:txEl>
                                          </p:spTgt>
                                        </p:tgtEl>
                                        <p:attrNameLst>
                                          <p:attrName>style.visibility</p:attrName>
                                        </p:attrNameLst>
                                      </p:cBhvr>
                                      <p:to>
                                        <p:strVal val="visible"/>
                                      </p:to>
                                    </p:set>
                                    <p:animEffect transition="in" filter="wipe(left)">
                                      <p:cBhvr>
                                        <p:cTn id="12" dur="500"/>
                                        <p:tgtEl>
                                          <p:spTgt spid="7578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5780">
                                            <p:txEl>
                                              <p:pRg st="2" end="2"/>
                                            </p:txEl>
                                          </p:spTgt>
                                        </p:tgtEl>
                                        <p:attrNameLst>
                                          <p:attrName>style.visibility</p:attrName>
                                        </p:attrNameLst>
                                      </p:cBhvr>
                                      <p:to>
                                        <p:strVal val="visible"/>
                                      </p:to>
                                    </p:set>
                                    <p:animEffect transition="in" filter="wipe(left)">
                                      <p:cBhvr>
                                        <p:cTn id="17" dur="500"/>
                                        <p:tgtEl>
                                          <p:spTgt spid="7578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5783"/>
                                        </p:tgtEl>
                                        <p:attrNameLst>
                                          <p:attrName>style.visibility</p:attrName>
                                        </p:attrNameLst>
                                      </p:cBhvr>
                                      <p:to>
                                        <p:strVal val="visible"/>
                                      </p:to>
                                    </p:set>
                                    <p:animEffect transition="in" filter="dissolve">
                                      <p:cBhvr>
                                        <p:cTn id="22" dur="500"/>
                                        <p:tgtEl>
                                          <p:spTgt spid="757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0" grpId="0" build="p" bldLvl="3"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8" name="Rectangle 4"/>
          <p:cNvSpPr>
            <a:spLocks noGrp="1" noChangeArrowheads="1"/>
          </p:cNvSpPr>
          <p:nvPr>
            <p:ph type="body" idx="1"/>
          </p:nvPr>
        </p:nvSpPr>
        <p:spPr>
          <a:xfrm>
            <a:off x="781050" y="1303338"/>
            <a:ext cx="7772400" cy="4754562"/>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Locating secondary electronic data</a:t>
            </a:r>
          </a:p>
          <a:p>
            <a:pPr lvl="1">
              <a:spcBef>
                <a:spcPct val="35000"/>
              </a:spcBef>
              <a:spcAft>
                <a:spcPct val="10000"/>
              </a:spcAft>
              <a:buFontTx/>
              <a:buChar char="•"/>
            </a:pPr>
            <a:r>
              <a:rPr lang="en-US" sz="2400"/>
              <a:t>Electronic databases</a:t>
            </a:r>
          </a:p>
          <a:p>
            <a:pPr lvl="1">
              <a:spcAft>
                <a:spcPct val="10000"/>
              </a:spcAft>
              <a:buFontTx/>
              <a:buChar char="•"/>
            </a:pPr>
            <a:r>
              <a:rPr lang="en-US" sz="2400"/>
              <a:t>The Internet</a:t>
            </a:r>
          </a:p>
          <a:p>
            <a:pPr lvl="1">
              <a:buFontTx/>
              <a:buChar char="•"/>
            </a:pPr>
            <a:r>
              <a:rPr lang="en-US" sz="2400"/>
              <a:t>World Wide Web search tools</a:t>
            </a:r>
          </a:p>
          <a:p>
            <a:pPr lvl="1">
              <a:spcBef>
                <a:spcPct val="10000"/>
              </a:spcBef>
              <a:buFontTx/>
              <a:buNone/>
            </a:pPr>
            <a:r>
              <a:rPr lang="en-US" sz="2000"/>
              <a:t>      	Google                      MSN search</a:t>
            </a:r>
          </a:p>
          <a:p>
            <a:pPr lvl="1">
              <a:buFontTx/>
              <a:buNone/>
            </a:pPr>
            <a:r>
              <a:rPr lang="en-US" sz="2000"/>
              <a:t>      	Ask Jeeves               Yahoo!</a:t>
            </a:r>
          </a:p>
          <a:p>
            <a:pPr lvl="1">
              <a:spcBef>
                <a:spcPct val="50000"/>
              </a:spcBef>
              <a:buFontTx/>
              <a:buChar char="•"/>
            </a:pPr>
            <a:r>
              <a:rPr lang="en-US" sz="2400"/>
              <a:t>Evaluating Web sources</a:t>
            </a:r>
          </a:p>
          <a:p>
            <a:pPr lvl="1">
              <a:spcBef>
                <a:spcPct val="15000"/>
              </a:spcBef>
              <a:buFontTx/>
              <a:buNone/>
            </a:pPr>
            <a:r>
              <a:rPr lang="en-US" sz="2000"/>
              <a:t>    		How current is the information?</a:t>
            </a:r>
          </a:p>
          <a:p>
            <a:pPr lvl="1">
              <a:buFontTx/>
              <a:buNone/>
            </a:pPr>
            <a:r>
              <a:rPr lang="en-US" sz="2000"/>
              <a:t>    		How credible is the author or source?</a:t>
            </a:r>
          </a:p>
          <a:p>
            <a:pPr lvl="1">
              <a:buFontTx/>
              <a:buNone/>
            </a:pPr>
            <a:r>
              <a:rPr lang="en-US" sz="2000"/>
              <a:t>    		What is the purpose of the site?</a:t>
            </a:r>
          </a:p>
          <a:p>
            <a:pPr lvl="1">
              <a:buFontTx/>
              <a:buNone/>
            </a:pPr>
            <a:r>
              <a:rPr lang="en-US" sz="2000"/>
              <a:t>    		Do the facts seem reliable?</a:t>
            </a:r>
          </a:p>
        </p:txBody>
      </p:sp>
      <p:sp>
        <p:nvSpPr>
          <p:cNvPr id="77830" name="Rectangle 6"/>
          <p:cNvSpPr>
            <a:spLocks noGrp="1" noChangeArrowheads="1"/>
          </p:cNvSpPr>
          <p:nvPr>
            <p:ph type="title"/>
          </p:nvPr>
        </p:nvSpPr>
        <p:spPr>
          <a:xfrm>
            <a:off x="685800" y="161925"/>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Researching Report Data</a:t>
            </a:r>
          </a:p>
        </p:txBody>
      </p:sp>
    </p:spTree>
    <p:extLst>
      <p:ext uri="{BB962C8B-B14F-4D97-AF65-F5344CB8AC3E}">
        <p14:creationId xmlns:p14="http://schemas.microsoft.com/office/powerpoint/2010/main" xmlns="" val="278065540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7828">
                                            <p:txEl>
                                              <p:pRg st="0" end="0"/>
                                            </p:txEl>
                                          </p:spTgt>
                                        </p:tgtEl>
                                        <p:attrNameLst>
                                          <p:attrName>style.visibility</p:attrName>
                                        </p:attrNameLst>
                                      </p:cBhvr>
                                      <p:to>
                                        <p:strVal val="visible"/>
                                      </p:to>
                                    </p:set>
                                    <p:animEffect transition="in" filter="wipe(left)">
                                      <p:cBhvr>
                                        <p:cTn id="7" dur="500"/>
                                        <p:tgtEl>
                                          <p:spTgt spid="7782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7828">
                                            <p:txEl>
                                              <p:pRg st="1" end="1"/>
                                            </p:txEl>
                                          </p:spTgt>
                                        </p:tgtEl>
                                        <p:attrNameLst>
                                          <p:attrName>style.visibility</p:attrName>
                                        </p:attrNameLst>
                                      </p:cBhvr>
                                      <p:to>
                                        <p:strVal val="visible"/>
                                      </p:to>
                                    </p:set>
                                    <p:animEffect transition="in" filter="wipe(left)">
                                      <p:cBhvr>
                                        <p:cTn id="12" dur="500"/>
                                        <p:tgtEl>
                                          <p:spTgt spid="7782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7828">
                                            <p:txEl>
                                              <p:pRg st="2" end="2"/>
                                            </p:txEl>
                                          </p:spTgt>
                                        </p:tgtEl>
                                        <p:attrNameLst>
                                          <p:attrName>style.visibility</p:attrName>
                                        </p:attrNameLst>
                                      </p:cBhvr>
                                      <p:to>
                                        <p:strVal val="visible"/>
                                      </p:to>
                                    </p:set>
                                    <p:animEffect transition="in" filter="wipe(left)">
                                      <p:cBhvr>
                                        <p:cTn id="17" dur="500"/>
                                        <p:tgtEl>
                                          <p:spTgt spid="7782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7828">
                                            <p:txEl>
                                              <p:pRg st="3" end="3"/>
                                            </p:txEl>
                                          </p:spTgt>
                                        </p:tgtEl>
                                        <p:attrNameLst>
                                          <p:attrName>style.visibility</p:attrName>
                                        </p:attrNameLst>
                                      </p:cBhvr>
                                      <p:to>
                                        <p:strVal val="visible"/>
                                      </p:to>
                                    </p:set>
                                    <p:animEffect transition="in" filter="wipe(left)">
                                      <p:cBhvr>
                                        <p:cTn id="22" dur="500"/>
                                        <p:tgtEl>
                                          <p:spTgt spid="7782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7828">
                                            <p:txEl>
                                              <p:pRg st="4" end="4"/>
                                            </p:txEl>
                                          </p:spTgt>
                                        </p:tgtEl>
                                        <p:attrNameLst>
                                          <p:attrName>style.visibility</p:attrName>
                                        </p:attrNameLst>
                                      </p:cBhvr>
                                      <p:to>
                                        <p:strVal val="visible"/>
                                      </p:to>
                                    </p:set>
                                    <p:animEffect transition="in" filter="wipe(left)">
                                      <p:cBhvr>
                                        <p:cTn id="27" dur="500"/>
                                        <p:tgtEl>
                                          <p:spTgt spid="7782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7828">
                                            <p:txEl>
                                              <p:pRg st="5" end="5"/>
                                            </p:txEl>
                                          </p:spTgt>
                                        </p:tgtEl>
                                        <p:attrNameLst>
                                          <p:attrName>style.visibility</p:attrName>
                                        </p:attrNameLst>
                                      </p:cBhvr>
                                      <p:to>
                                        <p:strVal val="visible"/>
                                      </p:to>
                                    </p:set>
                                    <p:animEffect transition="in" filter="wipe(left)">
                                      <p:cBhvr>
                                        <p:cTn id="32" dur="500"/>
                                        <p:tgtEl>
                                          <p:spTgt spid="7782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7828">
                                            <p:txEl>
                                              <p:pRg st="6" end="6"/>
                                            </p:txEl>
                                          </p:spTgt>
                                        </p:tgtEl>
                                        <p:attrNameLst>
                                          <p:attrName>style.visibility</p:attrName>
                                        </p:attrNameLst>
                                      </p:cBhvr>
                                      <p:to>
                                        <p:strVal val="visible"/>
                                      </p:to>
                                    </p:set>
                                    <p:animEffect transition="in" filter="wipe(left)">
                                      <p:cBhvr>
                                        <p:cTn id="37" dur="500"/>
                                        <p:tgtEl>
                                          <p:spTgt spid="77828">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7828">
                                            <p:txEl>
                                              <p:pRg st="7" end="7"/>
                                            </p:txEl>
                                          </p:spTgt>
                                        </p:tgtEl>
                                        <p:attrNameLst>
                                          <p:attrName>style.visibility</p:attrName>
                                        </p:attrNameLst>
                                      </p:cBhvr>
                                      <p:to>
                                        <p:strVal val="visible"/>
                                      </p:to>
                                    </p:set>
                                    <p:animEffect transition="in" filter="wipe(left)">
                                      <p:cBhvr>
                                        <p:cTn id="42" dur="500"/>
                                        <p:tgtEl>
                                          <p:spTgt spid="77828">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7828">
                                            <p:txEl>
                                              <p:pRg st="8" end="8"/>
                                            </p:txEl>
                                          </p:spTgt>
                                        </p:tgtEl>
                                        <p:attrNameLst>
                                          <p:attrName>style.visibility</p:attrName>
                                        </p:attrNameLst>
                                      </p:cBhvr>
                                      <p:to>
                                        <p:strVal val="visible"/>
                                      </p:to>
                                    </p:set>
                                    <p:animEffect transition="in" filter="wipe(left)">
                                      <p:cBhvr>
                                        <p:cTn id="47" dur="500"/>
                                        <p:tgtEl>
                                          <p:spTgt spid="77828">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7828">
                                            <p:txEl>
                                              <p:pRg st="9" end="9"/>
                                            </p:txEl>
                                          </p:spTgt>
                                        </p:tgtEl>
                                        <p:attrNameLst>
                                          <p:attrName>style.visibility</p:attrName>
                                        </p:attrNameLst>
                                      </p:cBhvr>
                                      <p:to>
                                        <p:strVal val="visible"/>
                                      </p:to>
                                    </p:set>
                                    <p:animEffect transition="in" filter="wipe(left)">
                                      <p:cBhvr>
                                        <p:cTn id="52" dur="500"/>
                                        <p:tgtEl>
                                          <p:spTgt spid="77828">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7828">
                                            <p:txEl>
                                              <p:pRg st="10" end="10"/>
                                            </p:txEl>
                                          </p:spTgt>
                                        </p:tgtEl>
                                        <p:attrNameLst>
                                          <p:attrName>style.visibility</p:attrName>
                                        </p:attrNameLst>
                                      </p:cBhvr>
                                      <p:to>
                                        <p:strVal val="visible"/>
                                      </p:to>
                                    </p:set>
                                    <p:animEffect transition="in" filter="wipe(left)">
                                      <p:cBhvr>
                                        <p:cTn id="57" dur="500"/>
                                        <p:tgtEl>
                                          <p:spTgt spid="7782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build="p" bldLvl="2"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4" name="Rectangle 4"/>
          <p:cNvSpPr>
            <a:spLocks noGrp="1" noChangeArrowheads="1"/>
          </p:cNvSpPr>
          <p:nvPr>
            <p:ph type="body" idx="1"/>
          </p:nvPr>
        </p:nvSpPr>
        <p:spPr>
          <a:xfrm>
            <a:off x="781050" y="1257300"/>
            <a:ext cx="7772400" cy="493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Tips for searching the Web</a:t>
            </a:r>
          </a:p>
          <a:p>
            <a:pPr lvl="1">
              <a:spcBef>
                <a:spcPct val="15000"/>
              </a:spcBef>
              <a:buFontTx/>
              <a:buChar char="•"/>
            </a:pPr>
            <a:r>
              <a:rPr lang="en-US" sz="2400"/>
              <a:t>Use two or three search tools.</a:t>
            </a:r>
          </a:p>
          <a:p>
            <a:pPr lvl="1">
              <a:spcBef>
                <a:spcPct val="15000"/>
              </a:spcBef>
              <a:buFontTx/>
              <a:buChar char="•"/>
            </a:pPr>
            <a:r>
              <a:rPr lang="en-US" sz="2400"/>
              <a:t>Understand case sensitivity.</a:t>
            </a:r>
          </a:p>
          <a:p>
            <a:pPr lvl="1">
              <a:spcBef>
                <a:spcPct val="15000"/>
              </a:spcBef>
              <a:buFontTx/>
              <a:buChar char="•"/>
            </a:pPr>
            <a:r>
              <a:rPr lang="en-US" sz="2400"/>
              <a:t>Prefer uncommon words.</a:t>
            </a:r>
          </a:p>
          <a:p>
            <a:pPr lvl="1">
              <a:spcBef>
                <a:spcPct val="15000"/>
              </a:spcBef>
              <a:buFontTx/>
              <a:buChar char="•"/>
            </a:pPr>
            <a:r>
              <a:rPr lang="en-US" sz="2400"/>
              <a:t>Omit articles and prepositions.</a:t>
            </a:r>
          </a:p>
          <a:p>
            <a:pPr lvl="1">
              <a:spcBef>
                <a:spcPct val="15000"/>
              </a:spcBef>
              <a:buFontTx/>
              <a:buChar char="•"/>
            </a:pPr>
            <a:r>
              <a:rPr lang="en-US" sz="2400"/>
              <a:t>Use wild cards.</a:t>
            </a:r>
          </a:p>
          <a:p>
            <a:pPr lvl="1">
              <a:spcBef>
                <a:spcPct val="15000"/>
              </a:spcBef>
              <a:buFontTx/>
              <a:buChar char="•"/>
            </a:pPr>
            <a:r>
              <a:rPr lang="en-US" sz="2400"/>
              <a:t>Know your search tool.</a:t>
            </a:r>
          </a:p>
          <a:p>
            <a:pPr lvl="1">
              <a:spcBef>
                <a:spcPct val="15000"/>
              </a:spcBef>
              <a:buFontTx/>
              <a:buChar char="•"/>
            </a:pPr>
            <a:r>
              <a:rPr lang="en-US" sz="2400"/>
              <a:t>Learn basic Boolean search strategies.</a:t>
            </a:r>
          </a:p>
          <a:p>
            <a:pPr lvl="1">
              <a:spcBef>
                <a:spcPct val="15000"/>
              </a:spcBef>
              <a:buFontTx/>
              <a:buChar char="•"/>
            </a:pPr>
            <a:r>
              <a:rPr lang="en-US" sz="2400"/>
              <a:t>Bookmark the best pages.</a:t>
            </a:r>
          </a:p>
          <a:p>
            <a:pPr lvl="1">
              <a:spcBef>
                <a:spcPct val="15000"/>
              </a:spcBef>
              <a:buFontTx/>
              <a:buChar char="•"/>
            </a:pPr>
            <a:r>
              <a:rPr lang="en-US" sz="2400"/>
              <a:t>Be persistent.</a:t>
            </a:r>
          </a:p>
          <a:p>
            <a:pPr lvl="1">
              <a:spcBef>
                <a:spcPct val="15000"/>
              </a:spcBef>
              <a:buFontTx/>
              <a:buChar char="•"/>
            </a:pPr>
            <a:r>
              <a:rPr lang="en-US" sz="2400"/>
              <a:t>Repeat your search a week later.</a:t>
            </a:r>
          </a:p>
        </p:txBody>
      </p:sp>
      <p:sp>
        <p:nvSpPr>
          <p:cNvPr id="81926" name="Rectangle 6"/>
          <p:cNvSpPr>
            <a:spLocks noGrp="1" noChangeArrowheads="1"/>
          </p:cNvSpPr>
          <p:nvPr>
            <p:ph type="title"/>
          </p:nvPr>
        </p:nvSpPr>
        <p:spPr>
          <a:xfrm>
            <a:off x="685800" y="161925"/>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Researching Report Data</a:t>
            </a:r>
          </a:p>
        </p:txBody>
      </p:sp>
    </p:spTree>
    <p:extLst>
      <p:ext uri="{BB962C8B-B14F-4D97-AF65-F5344CB8AC3E}">
        <p14:creationId xmlns:p14="http://schemas.microsoft.com/office/powerpoint/2010/main" xmlns="" val="185266808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24">
                                            <p:txEl>
                                              <p:pRg st="0" end="0"/>
                                            </p:txEl>
                                          </p:spTgt>
                                        </p:tgtEl>
                                        <p:attrNameLst>
                                          <p:attrName>style.visibility</p:attrName>
                                        </p:attrNameLst>
                                      </p:cBhvr>
                                      <p:to>
                                        <p:strVal val="visible"/>
                                      </p:to>
                                    </p:set>
                                    <p:animEffect transition="in" filter="wipe(left)">
                                      <p:cBhvr>
                                        <p:cTn id="7" dur="500"/>
                                        <p:tgtEl>
                                          <p:spTgt spid="8192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24">
                                            <p:txEl>
                                              <p:pRg st="1" end="1"/>
                                            </p:txEl>
                                          </p:spTgt>
                                        </p:tgtEl>
                                        <p:attrNameLst>
                                          <p:attrName>style.visibility</p:attrName>
                                        </p:attrNameLst>
                                      </p:cBhvr>
                                      <p:to>
                                        <p:strVal val="visible"/>
                                      </p:to>
                                    </p:set>
                                    <p:animEffect transition="in" filter="wipe(left)">
                                      <p:cBhvr>
                                        <p:cTn id="12" dur="500"/>
                                        <p:tgtEl>
                                          <p:spTgt spid="8192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24">
                                            <p:txEl>
                                              <p:pRg st="2" end="2"/>
                                            </p:txEl>
                                          </p:spTgt>
                                        </p:tgtEl>
                                        <p:attrNameLst>
                                          <p:attrName>style.visibility</p:attrName>
                                        </p:attrNameLst>
                                      </p:cBhvr>
                                      <p:to>
                                        <p:strVal val="visible"/>
                                      </p:to>
                                    </p:set>
                                    <p:animEffect transition="in" filter="wipe(left)">
                                      <p:cBhvr>
                                        <p:cTn id="17" dur="500"/>
                                        <p:tgtEl>
                                          <p:spTgt spid="8192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924">
                                            <p:txEl>
                                              <p:pRg st="3" end="3"/>
                                            </p:txEl>
                                          </p:spTgt>
                                        </p:tgtEl>
                                        <p:attrNameLst>
                                          <p:attrName>style.visibility</p:attrName>
                                        </p:attrNameLst>
                                      </p:cBhvr>
                                      <p:to>
                                        <p:strVal val="visible"/>
                                      </p:to>
                                    </p:set>
                                    <p:animEffect transition="in" filter="wipe(left)">
                                      <p:cBhvr>
                                        <p:cTn id="22" dur="500"/>
                                        <p:tgtEl>
                                          <p:spTgt spid="8192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1924">
                                            <p:txEl>
                                              <p:pRg st="4" end="4"/>
                                            </p:txEl>
                                          </p:spTgt>
                                        </p:tgtEl>
                                        <p:attrNameLst>
                                          <p:attrName>style.visibility</p:attrName>
                                        </p:attrNameLst>
                                      </p:cBhvr>
                                      <p:to>
                                        <p:strVal val="visible"/>
                                      </p:to>
                                    </p:set>
                                    <p:animEffect transition="in" filter="wipe(left)">
                                      <p:cBhvr>
                                        <p:cTn id="27" dur="500"/>
                                        <p:tgtEl>
                                          <p:spTgt spid="8192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1924">
                                            <p:txEl>
                                              <p:pRg st="5" end="5"/>
                                            </p:txEl>
                                          </p:spTgt>
                                        </p:tgtEl>
                                        <p:attrNameLst>
                                          <p:attrName>style.visibility</p:attrName>
                                        </p:attrNameLst>
                                      </p:cBhvr>
                                      <p:to>
                                        <p:strVal val="visible"/>
                                      </p:to>
                                    </p:set>
                                    <p:animEffect transition="in" filter="wipe(left)">
                                      <p:cBhvr>
                                        <p:cTn id="32" dur="500"/>
                                        <p:tgtEl>
                                          <p:spTgt spid="8192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1924">
                                            <p:txEl>
                                              <p:pRg st="6" end="6"/>
                                            </p:txEl>
                                          </p:spTgt>
                                        </p:tgtEl>
                                        <p:attrNameLst>
                                          <p:attrName>style.visibility</p:attrName>
                                        </p:attrNameLst>
                                      </p:cBhvr>
                                      <p:to>
                                        <p:strVal val="visible"/>
                                      </p:to>
                                    </p:set>
                                    <p:animEffect transition="in" filter="wipe(left)">
                                      <p:cBhvr>
                                        <p:cTn id="37" dur="500"/>
                                        <p:tgtEl>
                                          <p:spTgt spid="8192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1924">
                                            <p:txEl>
                                              <p:pRg st="7" end="7"/>
                                            </p:txEl>
                                          </p:spTgt>
                                        </p:tgtEl>
                                        <p:attrNameLst>
                                          <p:attrName>style.visibility</p:attrName>
                                        </p:attrNameLst>
                                      </p:cBhvr>
                                      <p:to>
                                        <p:strVal val="visible"/>
                                      </p:to>
                                    </p:set>
                                    <p:animEffect transition="in" filter="wipe(left)">
                                      <p:cBhvr>
                                        <p:cTn id="42" dur="500"/>
                                        <p:tgtEl>
                                          <p:spTgt spid="81924">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1924">
                                            <p:txEl>
                                              <p:pRg st="8" end="8"/>
                                            </p:txEl>
                                          </p:spTgt>
                                        </p:tgtEl>
                                        <p:attrNameLst>
                                          <p:attrName>style.visibility</p:attrName>
                                        </p:attrNameLst>
                                      </p:cBhvr>
                                      <p:to>
                                        <p:strVal val="visible"/>
                                      </p:to>
                                    </p:set>
                                    <p:animEffect transition="in" filter="wipe(left)">
                                      <p:cBhvr>
                                        <p:cTn id="47" dur="500"/>
                                        <p:tgtEl>
                                          <p:spTgt spid="81924">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81924">
                                            <p:txEl>
                                              <p:pRg st="9" end="9"/>
                                            </p:txEl>
                                          </p:spTgt>
                                        </p:tgtEl>
                                        <p:attrNameLst>
                                          <p:attrName>style.visibility</p:attrName>
                                        </p:attrNameLst>
                                      </p:cBhvr>
                                      <p:to>
                                        <p:strVal val="visible"/>
                                      </p:to>
                                    </p:set>
                                    <p:animEffect transition="in" filter="wipe(left)">
                                      <p:cBhvr>
                                        <p:cTn id="52" dur="500"/>
                                        <p:tgtEl>
                                          <p:spTgt spid="81924">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81924">
                                            <p:txEl>
                                              <p:pRg st="10" end="10"/>
                                            </p:txEl>
                                          </p:spTgt>
                                        </p:tgtEl>
                                        <p:attrNameLst>
                                          <p:attrName>style.visibility</p:attrName>
                                        </p:attrNameLst>
                                      </p:cBhvr>
                                      <p:to>
                                        <p:strVal val="visible"/>
                                      </p:to>
                                    </p:set>
                                    <p:animEffect transition="in" filter="wipe(left)">
                                      <p:cBhvr>
                                        <p:cTn id="57" dur="500"/>
                                        <p:tgtEl>
                                          <p:spTgt spid="8192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4" grpId="0" build="p" bldLvl="3"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20" name="Rectangle 4"/>
          <p:cNvSpPr>
            <a:spLocks noGrp="1" noChangeArrowheads="1"/>
          </p:cNvSpPr>
          <p:nvPr>
            <p:ph type="body" idx="1"/>
          </p:nvPr>
        </p:nvSpPr>
        <p:spPr>
          <a:xfrm>
            <a:off x="762000" y="1905000"/>
            <a:ext cx="7772400" cy="4114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dirty="0"/>
              <a:t>Researching primary data</a:t>
            </a:r>
          </a:p>
          <a:p>
            <a:pPr lvl="1">
              <a:buFontTx/>
              <a:buChar char="•"/>
            </a:pPr>
            <a:r>
              <a:rPr lang="en-US" sz="2400" dirty="0"/>
              <a:t>Surveys</a:t>
            </a:r>
          </a:p>
          <a:p>
            <a:pPr lvl="1">
              <a:buFontTx/>
              <a:buChar char="•"/>
            </a:pPr>
            <a:r>
              <a:rPr lang="en-US" sz="2400" dirty="0"/>
              <a:t>Interviews</a:t>
            </a:r>
          </a:p>
          <a:p>
            <a:pPr lvl="1">
              <a:buFontTx/>
              <a:buChar char="•"/>
            </a:pPr>
            <a:r>
              <a:rPr lang="en-US" sz="2400" dirty="0"/>
              <a:t>Observation</a:t>
            </a:r>
          </a:p>
          <a:p>
            <a:pPr lvl="1">
              <a:buFontTx/>
              <a:buChar char="•"/>
            </a:pPr>
            <a:r>
              <a:rPr lang="en-US" sz="2400" dirty="0"/>
              <a:t>Experimentation</a:t>
            </a:r>
          </a:p>
        </p:txBody>
      </p:sp>
      <p:sp>
        <p:nvSpPr>
          <p:cNvPr id="86022" name="Rectangle 6"/>
          <p:cNvSpPr>
            <a:spLocks noGrp="1" noChangeArrowheads="1"/>
          </p:cNvSpPr>
          <p:nvPr>
            <p:ph type="title"/>
          </p:nvPr>
        </p:nvSpPr>
        <p:spPr>
          <a:xfrm>
            <a:off x="685800" y="161925"/>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Researching Report Data</a:t>
            </a:r>
          </a:p>
        </p:txBody>
      </p:sp>
    </p:spTree>
    <p:extLst>
      <p:ext uri="{BB962C8B-B14F-4D97-AF65-F5344CB8AC3E}">
        <p14:creationId xmlns:p14="http://schemas.microsoft.com/office/powerpoint/2010/main" xmlns="" val="317124227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020">
                                            <p:txEl>
                                              <p:pRg st="0" end="0"/>
                                            </p:txEl>
                                          </p:spTgt>
                                        </p:tgtEl>
                                        <p:attrNameLst>
                                          <p:attrName>style.visibility</p:attrName>
                                        </p:attrNameLst>
                                      </p:cBhvr>
                                      <p:to>
                                        <p:strVal val="visible"/>
                                      </p:to>
                                    </p:set>
                                    <p:animEffect transition="in" filter="wipe(left)">
                                      <p:cBhvr>
                                        <p:cTn id="7" dur="500"/>
                                        <p:tgtEl>
                                          <p:spTgt spid="8602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020">
                                            <p:txEl>
                                              <p:pRg st="1" end="1"/>
                                            </p:txEl>
                                          </p:spTgt>
                                        </p:tgtEl>
                                        <p:attrNameLst>
                                          <p:attrName>style.visibility</p:attrName>
                                        </p:attrNameLst>
                                      </p:cBhvr>
                                      <p:to>
                                        <p:strVal val="visible"/>
                                      </p:to>
                                    </p:set>
                                    <p:animEffect transition="in" filter="wipe(left)">
                                      <p:cBhvr>
                                        <p:cTn id="12" dur="500"/>
                                        <p:tgtEl>
                                          <p:spTgt spid="8602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020">
                                            <p:txEl>
                                              <p:pRg st="2" end="2"/>
                                            </p:txEl>
                                          </p:spTgt>
                                        </p:tgtEl>
                                        <p:attrNameLst>
                                          <p:attrName>style.visibility</p:attrName>
                                        </p:attrNameLst>
                                      </p:cBhvr>
                                      <p:to>
                                        <p:strVal val="visible"/>
                                      </p:to>
                                    </p:set>
                                    <p:animEffect transition="in" filter="wipe(left)">
                                      <p:cBhvr>
                                        <p:cTn id="17" dur="500"/>
                                        <p:tgtEl>
                                          <p:spTgt spid="8602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6020">
                                            <p:txEl>
                                              <p:pRg st="3" end="3"/>
                                            </p:txEl>
                                          </p:spTgt>
                                        </p:tgtEl>
                                        <p:attrNameLst>
                                          <p:attrName>style.visibility</p:attrName>
                                        </p:attrNameLst>
                                      </p:cBhvr>
                                      <p:to>
                                        <p:strVal val="visible"/>
                                      </p:to>
                                    </p:set>
                                    <p:animEffect transition="in" filter="wipe(left)">
                                      <p:cBhvr>
                                        <p:cTn id="22" dur="500"/>
                                        <p:tgtEl>
                                          <p:spTgt spid="8602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6020">
                                            <p:txEl>
                                              <p:pRg st="4" end="4"/>
                                            </p:txEl>
                                          </p:spTgt>
                                        </p:tgtEl>
                                        <p:attrNameLst>
                                          <p:attrName>style.visibility</p:attrName>
                                        </p:attrNameLst>
                                      </p:cBhvr>
                                      <p:to>
                                        <p:strVal val="visible"/>
                                      </p:to>
                                    </p:set>
                                    <p:animEffect transition="in" filter="wipe(left)">
                                      <p:cBhvr>
                                        <p:cTn id="27" dur="500"/>
                                        <p:tgtEl>
                                          <p:spTgt spid="860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build="p" bldLvl="2"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Rectangle 3"/>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pic>
        <p:nvPicPr>
          <p:cNvPr id="214021"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97225" y="2005013"/>
            <a:ext cx="2708275" cy="3386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879504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14021"/>
                                        </p:tgtEl>
                                        <p:attrNameLst>
                                          <p:attrName>style.visibility</p:attrName>
                                        </p:attrNameLst>
                                      </p:cBhvr>
                                      <p:to>
                                        <p:strVal val="visible"/>
                                      </p:to>
                                    </p:set>
                                    <p:animEffect transition="in" filter="dissolve">
                                      <p:cBhvr>
                                        <p:cTn id="7" dur="500"/>
                                        <p:tgtEl>
                                          <p:spTgt spid="214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8" name="Rectangle 4"/>
          <p:cNvSpPr>
            <a:spLocks noGrp="1" noChangeArrowheads="1"/>
          </p:cNvSpPr>
          <p:nvPr>
            <p:ph type="body" idx="1"/>
          </p:nvPr>
        </p:nvSpPr>
        <p:spPr>
          <a:xfrm>
            <a:off x="800100" y="1390650"/>
            <a:ext cx="7524750" cy="2152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Functions of graphics</a:t>
            </a:r>
          </a:p>
          <a:p>
            <a:pPr lvl="1">
              <a:buFontTx/>
              <a:buChar char="•"/>
            </a:pPr>
            <a:r>
              <a:rPr lang="en-US" sz="2400"/>
              <a:t>To clarify data</a:t>
            </a:r>
          </a:p>
          <a:p>
            <a:pPr lvl="1">
              <a:buFontTx/>
              <a:buChar char="•"/>
            </a:pPr>
            <a:r>
              <a:rPr lang="en-US" sz="2400"/>
              <a:t>To condense and simplify data</a:t>
            </a:r>
          </a:p>
          <a:p>
            <a:pPr lvl="1">
              <a:buFontTx/>
              <a:buChar char="•"/>
            </a:pPr>
            <a:r>
              <a:rPr lang="en-US" sz="2400"/>
              <a:t>To emphasize data</a:t>
            </a:r>
          </a:p>
        </p:txBody>
      </p:sp>
      <p:sp>
        <p:nvSpPr>
          <p:cNvPr id="216071" name="Rectangle 7"/>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pic>
        <p:nvPicPr>
          <p:cNvPr id="216072"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33750" y="3605213"/>
            <a:ext cx="2476500"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5141853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6068">
                                            <p:txEl>
                                              <p:pRg st="0" end="0"/>
                                            </p:txEl>
                                          </p:spTgt>
                                        </p:tgtEl>
                                        <p:attrNameLst>
                                          <p:attrName>style.visibility</p:attrName>
                                        </p:attrNameLst>
                                      </p:cBhvr>
                                      <p:to>
                                        <p:strVal val="visible"/>
                                      </p:to>
                                    </p:set>
                                    <p:animEffect transition="in" filter="wipe(left)">
                                      <p:cBhvr>
                                        <p:cTn id="7" dur="500"/>
                                        <p:tgtEl>
                                          <p:spTgt spid="21606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6068">
                                            <p:txEl>
                                              <p:pRg st="1" end="1"/>
                                            </p:txEl>
                                          </p:spTgt>
                                        </p:tgtEl>
                                        <p:attrNameLst>
                                          <p:attrName>style.visibility</p:attrName>
                                        </p:attrNameLst>
                                      </p:cBhvr>
                                      <p:to>
                                        <p:strVal val="visible"/>
                                      </p:to>
                                    </p:set>
                                    <p:animEffect transition="in" filter="wipe(left)">
                                      <p:cBhvr>
                                        <p:cTn id="12" dur="500"/>
                                        <p:tgtEl>
                                          <p:spTgt spid="21606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6068">
                                            <p:txEl>
                                              <p:pRg st="2" end="2"/>
                                            </p:txEl>
                                          </p:spTgt>
                                        </p:tgtEl>
                                        <p:attrNameLst>
                                          <p:attrName>style.visibility</p:attrName>
                                        </p:attrNameLst>
                                      </p:cBhvr>
                                      <p:to>
                                        <p:strVal val="visible"/>
                                      </p:to>
                                    </p:set>
                                    <p:animEffect transition="in" filter="wipe(left)">
                                      <p:cBhvr>
                                        <p:cTn id="17" dur="500"/>
                                        <p:tgtEl>
                                          <p:spTgt spid="21606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6068">
                                            <p:txEl>
                                              <p:pRg st="3" end="3"/>
                                            </p:txEl>
                                          </p:spTgt>
                                        </p:tgtEl>
                                        <p:attrNameLst>
                                          <p:attrName>style.visibility</p:attrName>
                                        </p:attrNameLst>
                                      </p:cBhvr>
                                      <p:to>
                                        <p:strVal val="visible"/>
                                      </p:to>
                                    </p:set>
                                    <p:animEffect transition="in" filter="wipe(left)">
                                      <p:cBhvr>
                                        <p:cTn id="22" dur="500"/>
                                        <p:tgtEl>
                                          <p:spTgt spid="21606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16072"/>
                                        </p:tgtEl>
                                        <p:attrNameLst>
                                          <p:attrName>style.visibility</p:attrName>
                                        </p:attrNameLst>
                                      </p:cBhvr>
                                      <p:to>
                                        <p:strVal val="visible"/>
                                      </p:to>
                                    </p:set>
                                    <p:animEffect transition="in" filter="dissolve">
                                      <p:cBhvr>
                                        <p:cTn id="27" dur="500"/>
                                        <p:tgtEl>
                                          <p:spTgt spid="216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8" grpId="0" build="p" bldLvl="2"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4435" name="Rectangle 3"/>
          <p:cNvSpPr>
            <a:spLocks noGrp="1" noChangeArrowheads="1"/>
          </p:cNvSpPr>
          <p:nvPr>
            <p:ph type="body" idx="1"/>
          </p:nvPr>
        </p:nvSpPr>
        <p:spPr>
          <a:xfrm>
            <a:off x="685800" y="1447800"/>
            <a:ext cx="7772400" cy="1485900"/>
          </a:xfrm>
        </p:spPr>
        <p:txBody>
          <a:bodyPr/>
          <a:lstStyle/>
          <a:p>
            <a:r>
              <a:rPr lang="en-US"/>
              <a:t>Forms and objectives of graphics</a:t>
            </a:r>
          </a:p>
          <a:p>
            <a:pPr lvl="1">
              <a:buFontTx/>
              <a:buChar char="•"/>
            </a:pPr>
            <a:r>
              <a:rPr lang="en-US" sz="2400"/>
              <a:t>Table</a:t>
            </a:r>
          </a:p>
          <a:p>
            <a:pPr lvl="2">
              <a:buFontTx/>
              <a:buNone/>
            </a:pPr>
            <a:r>
              <a:rPr lang="en-US" sz="2000"/>
              <a:t>To show exact figures and values</a:t>
            </a:r>
          </a:p>
        </p:txBody>
      </p:sp>
      <p:graphicFrame>
        <p:nvGraphicFramePr>
          <p:cNvPr id="274519" name="Group 87"/>
          <p:cNvGraphicFramePr>
            <a:graphicFrameLocks noGrp="1"/>
          </p:cNvGraphicFramePr>
          <p:nvPr/>
        </p:nvGraphicFramePr>
        <p:xfrm>
          <a:off x="1562100" y="3302000"/>
          <a:ext cx="6057900" cy="2520951"/>
        </p:xfrm>
        <a:graphic>
          <a:graphicData uri="http://schemas.openxmlformats.org/drawingml/2006/table">
            <a:tbl>
              <a:tblPr/>
              <a:tblGrid>
                <a:gridCol w="1514475"/>
                <a:gridCol w="1514475"/>
                <a:gridCol w="1514475"/>
                <a:gridCol w="1514475"/>
              </a:tblGrid>
              <a:tr h="5048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Class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Agree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Disagree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1" i="0" u="none" strike="noStrike" cap="none" normalizeH="0" baseline="0" smtClean="0">
                          <a:ln>
                            <a:noFill/>
                          </a:ln>
                          <a:solidFill>
                            <a:schemeClr val="tx1"/>
                          </a:solidFill>
                          <a:effectLst/>
                          <a:latin typeface="Arial" pitchFamily="34" charset="0"/>
                        </a:rPr>
                        <a:t>Undecided</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hlink"/>
                    </a:solidFill>
                  </a:tcPr>
                </a:tc>
              </a:tr>
              <a:tr h="503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Seniors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738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123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54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048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Juniors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345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34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76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0323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Sophomores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123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234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78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048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Freshmen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45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567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Arial" pitchFamily="34" charset="0"/>
                        </a:rPr>
                        <a:t>123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bl>
          </a:graphicData>
        </a:graphic>
      </p:graphicFrame>
      <p:sp>
        <p:nvSpPr>
          <p:cNvPr id="274504" name="Rectangle 72"/>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spTree>
    <p:extLst>
      <p:ext uri="{BB962C8B-B14F-4D97-AF65-F5344CB8AC3E}">
        <p14:creationId xmlns:p14="http://schemas.microsoft.com/office/powerpoint/2010/main" xmlns="" val="94071454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4435">
                                            <p:txEl>
                                              <p:pRg st="0" end="0"/>
                                            </p:txEl>
                                          </p:spTgt>
                                        </p:tgtEl>
                                        <p:attrNameLst>
                                          <p:attrName>style.visibility</p:attrName>
                                        </p:attrNameLst>
                                      </p:cBhvr>
                                      <p:to>
                                        <p:strVal val="visible"/>
                                      </p:to>
                                    </p:set>
                                    <p:animEffect transition="in" filter="wipe(left)">
                                      <p:cBhvr>
                                        <p:cTn id="7" dur="500"/>
                                        <p:tgtEl>
                                          <p:spTgt spid="274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4435">
                                            <p:txEl>
                                              <p:pRg st="1" end="1"/>
                                            </p:txEl>
                                          </p:spTgt>
                                        </p:tgtEl>
                                        <p:attrNameLst>
                                          <p:attrName>style.visibility</p:attrName>
                                        </p:attrNameLst>
                                      </p:cBhvr>
                                      <p:to>
                                        <p:strVal val="visible"/>
                                      </p:to>
                                    </p:set>
                                    <p:animEffect transition="in" filter="wipe(left)">
                                      <p:cBhvr>
                                        <p:cTn id="12" dur="500"/>
                                        <p:tgtEl>
                                          <p:spTgt spid="2744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4435">
                                            <p:txEl>
                                              <p:pRg st="2" end="2"/>
                                            </p:txEl>
                                          </p:spTgt>
                                        </p:tgtEl>
                                        <p:attrNameLst>
                                          <p:attrName>style.visibility</p:attrName>
                                        </p:attrNameLst>
                                      </p:cBhvr>
                                      <p:to>
                                        <p:strVal val="visible"/>
                                      </p:to>
                                    </p:set>
                                    <p:animEffect transition="in" filter="wipe(left)">
                                      <p:cBhvr>
                                        <p:cTn id="17" dur="500"/>
                                        <p:tgtEl>
                                          <p:spTgt spid="2744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74519"/>
                                        </p:tgtEl>
                                        <p:attrNameLst>
                                          <p:attrName>style.visibility</p:attrName>
                                        </p:attrNameLst>
                                      </p:cBhvr>
                                      <p:to>
                                        <p:strVal val="visible"/>
                                      </p:to>
                                    </p:set>
                                    <p:animEffect transition="in" filter="dissolve">
                                      <p:cBhvr>
                                        <p:cTn id="22" dur="500"/>
                                        <p:tgtEl>
                                          <p:spTgt spid="2745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build="p" bldLvl="3"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82" name="Rectangle 2"/>
          <p:cNvSpPr>
            <a:spLocks noGrp="1" noChangeArrowheads="1"/>
          </p:cNvSpPr>
          <p:nvPr>
            <p:ph type="body" idx="1"/>
          </p:nvPr>
        </p:nvSpPr>
        <p:spPr>
          <a:xfrm>
            <a:off x="800100" y="1390650"/>
            <a:ext cx="7772400" cy="14414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Forms and objectives of graphics</a:t>
            </a:r>
          </a:p>
          <a:p>
            <a:pPr lvl="1">
              <a:buFontTx/>
              <a:buChar char="•"/>
            </a:pPr>
            <a:r>
              <a:rPr lang="en-US" sz="2400"/>
              <a:t>Bar chart</a:t>
            </a:r>
          </a:p>
          <a:p>
            <a:pPr lvl="2">
              <a:buFontTx/>
              <a:buNone/>
            </a:pPr>
            <a:r>
              <a:rPr lang="en-US" sz="2000"/>
              <a:t>To compare one item with others</a:t>
            </a:r>
          </a:p>
        </p:txBody>
      </p:sp>
      <p:sp>
        <p:nvSpPr>
          <p:cNvPr id="276483" name="Rectangle 3"/>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graphicFrame>
        <p:nvGraphicFramePr>
          <p:cNvPr id="276486" name="Object 6"/>
          <p:cNvGraphicFramePr>
            <a:graphicFrameLocks noChangeAspect="1"/>
          </p:cNvGraphicFramePr>
          <p:nvPr/>
        </p:nvGraphicFramePr>
        <p:xfrm>
          <a:off x="1543050" y="2735263"/>
          <a:ext cx="6057900" cy="3513137"/>
        </p:xfrm>
        <a:graphic>
          <a:graphicData uri="http://schemas.openxmlformats.org/presentationml/2006/ole">
            <p:oleObj spid="_x0000_s1031" name="Chart" r:id="rId4" imgW="7029367" imgH="4076876" progId="MSGraph.Chart.8">
              <p:embed followColorScheme="full"/>
            </p:oleObj>
          </a:graphicData>
        </a:graphic>
      </p:graphicFrame>
    </p:spTree>
    <p:extLst>
      <p:ext uri="{BB962C8B-B14F-4D97-AF65-F5344CB8AC3E}">
        <p14:creationId xmlns:p14="http://schemas.microsoft.com/office/powerpoint/2010/main" xmlns="" val="127335741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482">
                                            <p:txEl>
                                              <p:pRg st="0" end="0"/>
                                            </p:txEl>
                                          </p:spTgt>
                                        </p:tgtEl>
                                        <p:attrNameLst>
                                          <p:attrName>style.visibility</p:attrName>
                                        </p:attrNameLst>
                                      </p:cBhvr>
                                      <p:to>
                                        <p:strVal val="visible"/>
                                      </p:to>
                                    </p:set>
                                    <p:animEffect transition="in" filter="wipe(left)">
                                      <p:cBhvr>
                                        <p:cTn id="7" dur="500"/>
                                        <p:tgtEl>
                                          <p:spTgt spid="2764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482">
                                            <p:txEl>
                                              <p:pRg st="1" end="1"/>
                                            </p:txEl>
                                          </p:spTgt>
                                        </p:tgtEl>
                                        <p:attrNameLst>
                                          <p:attrName>style.visibility</p:attrName>
                                        </p:attrNameLst>
                                      </p:cBhvr>
                                      <p:to>
                                        <p:strVal val="visible"/>
                                      </p:to>
                                    </p:set>
                                    <p:animEffect transition="in" filter="wipe(left)">
                                      <p:cBhvr>
                                        <p:cTn id="12" dur="500"/>
                                        <p:tgtEl>
                                          <p:spTgt spid="27648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482">
                                            <p:txEl>
                                              <p:pRg st="2" end="2"/>
                                            </p:txEl>
                                          </p:spTgt>
                                        </p:tgtEl>
                                        <p:attrNameLst>
                                          <p:attrName>style.visibility</p:attrName>
                                        </p:attrNameLst>
                                      </p:cBhvr>
                                      <p:to>
                                        <p:strVal val="visible"/>
                                      </p:to>
                                    </p:set>
                                    <p:animEffect transition="in" filter="wipe(left)">
                                      <p:cBhvr>
                                        <p:cTn id="17" dur="500"/>
                                        <p:tgtEl>
                                          <p:spTgt spid="27648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76486"/>
                                        </p:tgtEl>
                                        <p:attrNameLst>
                                          <p:attrName>style.visibility</p:attrName>
                                        </p:attrNameLst>
                                      </p:cBhvr>
                                      <p:to>
                                        <p:strVal val="visible"/>
                                      </p:to>
                                    </p:set>
                                    <p:animEffect transition="in" filter="dissolve">
                                      <p:cBhvr>
                                        <p:cTn id="22" dur="500"/>
                                        <p:tgtEl>
                                          <p:spTgt spid="276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82" grpId="0" build="p" bldLvl="3"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8530" name="Rectangle 2"/>
          <p:cNvSpPr>
            <a:spLocks noGrp="1" noChangeArrowheads="1"/>
          </p:cNvSpPr>
          <p:nvPr>
            <p:ph type="body" idx="1"/>
          </p:nvPr>
        </p:nvSpPr>
        <p:spPr>
          <a:xfrm>
            <a:off x="800100" y="1390650"/>
            <a:ext cx="7772400" cy="14414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Forms and objectives of graphics</a:t>
            </a:r>
          </a:p>
          <a:p>
            <a:pPr lvl="1">
              <a:buFontTx/>
              <a:buChar char="•"/>
            </a:pPr>
            <a:r>
              <a:rPr lang="en-US" sz="2400"/>
              <a:t>Line chart</a:t>
            </a:r>
          </a:p>
          <a:p>
            <a:pPr lvl="2">
              <a:buFontTx/>
              <a:buNone/>
            </a:pPr>
            <a:r>
              <a:rPr lang="en-US" sz="2000"/>
              <a:t>To </a:t>
            </a:r>
            <a:r>
              <a:rPr lang="en-US" sz="1800"/>
              <a:t>demonstrate changes in quantitative data over time</a:t>
            </a:r>
          </a:p>
        </p:txBody>
      </p:sp>
      <p:sp>
        <p:nvSpPr>
          <p:cNvPr id="278531" name="Rectangle 3"/>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graphicFrame>
        <p:nvGraphicFramePr>
          <p:cNvPr id="278534" name="Object 6"/>
          <p:cNvGraphicFramePr>
            <a:graphicFrameLocks noChangeAspect="1"/>
          </p:cNvGraphicFramePr>
          <p:nvPr/>
        </p:nvGraphicFramePr>
        <p:xfrm>
          <a:off x="2038350" y="2814638"/>
          <a:ext cx="5048250" cy="3376612"/>
        </p:xfrm>
        <a:graphic>
          <a:graphicData uri="http://schemas.openxmlformats.org/presentationml/2006/ole">
            <p:oleObj spid="_x0000_s2055" name="Chart" r:id="rId4" imgW="6095910" imgH="4076876" progId="MSGraph.Chart.8">
              <p:embed followColorScheme="full"/>
            </p:oleObj>
          </a:graphicData>
        </a:graphic>
      </p:graphicFrame>
    </p:spTree>
    <p:extLst>
      <p:ext uri="{BB962C8B-B14F-4D97-AF65-F5344CB8AC3E}">
        <p14:creationId xmlns:p14="http://schemas.microsoft.com/office/powerpoint/2010/main" xmlns="" val="213996773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8530">
                                            <p:txEl>
                                              <p:pRg st="0" end="0"/>
                                            </p:txEl>
                                          </p:spTgt>
                                        </p:tgtEl>
                                        <p:attrNameLst>
                                          <p:attrName>style.visibility</p:attrName>
                                        </p:attrNameLst>
                                      </p:cBhvr>
                                      <p:to>
                                        <p:strVal val="visible"/>
                                      </p:to>
                                    </p:set>
                                    <p:animEffect transition="in" filter="wipe(left)">
                                      <p:cBhvr>
                                        <p:cTn id="7" dur="500"/>
                                        <p:tgtEl>
                                          <p:spTgt spid="2785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8530">
                                            <p:txEl>
                                              <p:pRg st="1" end="1"/>
                                            </p:txEl>
                                          </p:spTgt>
                                        </p:tgtEl>
                                        <p:attrNameLst>
                                          <p:attrName>style.visibility</p:attrName>
                                        </p:attrNameLst>
                                      </p:cBhvr>
                                      <p:to>
                                        <p:strVal val="visible"/>
                                      </p:to>
                                    </p:set>
                                    <p:animEffect transition="in" filter="wipe(left)">
                                      <p:cBhvr>
                                        <p:cTn id="12" dur="500"/>
                                        <p:tgtEl>
                                          <p:spTgt spid="2785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8530">
                                            <p:txEl>
                                              <p:pRg st="2" end="2"/>
                                            </p:txEl>
                                          </p:spTgt>
                                        </p:tgtEl>
                                        <p:attrNameLst>
                                          <p:attrName>style.visibility</p:attrName>
                                        </p:attrNameLst>
                                      </p:cBhvr>
                                      <p:to>
                                        <p:strVal val="visible"/>
                                      </p:to>
                                    </p:set>
                                    <p:animEffect transition="in" filter="wipe(left)">
                                      <p:cBhvr>
                                        <p:cTn id="17" dur="500"/>
                                        <p:tgtEl>
                                          <p:spTgt spid="27853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78534"/>
                                        </p:tgtEl>
                                        <p:attrNameLst>
                                          <p:attrName>style.visibility</p:attrName>
                                        </p:attrNameLst>
                                      </p:cBhvr>
                                      <p:to>
                                        <p:strVal val="visible"/>
                                      </p:to>
                                    </p:set>
                                    <p:animEffect transition="in" filter="dissolve">
                                      <p:cBhvr>
                                        <p:cTn id="22" dur="500"/>
                                        <p:tgtEl>
                                          <p:spTgt spid="278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0" grpId="0" build="p" bldLvl="3"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8834" name="Rectangle 2"/>
          <p:cNvSpPr>
            <a:spLocks noGrp="1" noChangeArrowheads="1"/>
          </p:cNvSpPr>
          <p:nvPr>
            <p:ph type="body" idx="1"/>
          </p:nvPr>
        </p:nvSpPr>
        <p:spPr>
          <a:xfrm>
            <a:off x="800100" y="1390650"/>
            <a:ext cx="7772400" cy="16700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Forms and objectives of graphics</a:t>
            </a:r>
          </a:p>
          <a:p>
            <a:pPr lvl="1">
              <a:buFontTx/>
              <a:buChar char="•"/>
            </a:pPr>
            <a:r>
              <a:rPr lang="en-US" sz="2400"/>
              <a:t>Pie graph</a:t>
            </a:r>
          </a:p>
          <a:p>
            <a:pPr lvl="2">
              <a:buFontTx/>
              <a:buNone/>
            </a:pPr>
            <a:r>
              <a:rPr lang="en-US" sz="2000"/>
              <a:t>To </a:t>
            </a:r>
            <a:r>
              <a:rPr lang="en-US" sz="1800"/>
              <a:t>visualize a whole unit and the proportion of its components</a:t>
            </a:r>
          </a:p>
        </p:txBody>
      </p:sp>
      <p:sp>
        <p:nvSpPr>
          <p:cNvPr id="248835" name="Rectangle 3"/>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graphicFrame>
        <p:nvGraphicFramePr>
          <p:cNvPr id="248838" name="Object 6"/>
          <p:cNvGraphicFramePr>
            <a:graphicFrameLocks noChangeAspect="1"/>
          </p:cNvGraphicFramePr>
          <p:nvPr/>
        </p:nvGraphicFramePr>
        <p:xfrm>
          <a:off x="2362200" y="3371850"/>
          <a:ext cx="4421188" cy="2628900"/>
        </p:xfrm>
        <a:graphic>
          <a:graphicData uri="http://schemas.openxmlformats.org/presentationml/2006/ole">
            <p:oleObj spid="_x0000_s3079" name="Chart" r:id="rId4" imgW="3667286" imgH="2181085" progId="MSGraph.Chart.8">
              <p:embed followColorScheme="full"/>
            </p:oleObj>
          </a:graphicData>
        </a:graphic>
      </p:graphicFrame>
    </p:spTree>
    <p:extLst>
      <p:ext uri="{BB962C8B-B14F-4D97-AF65-F5344CB8AC3E}">
        <p14:creationId xmlns:p14="http://schemas.microsoft.com/office/powerpoint/2010/main" xmlns="" val="361634364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8834">
                                            <p:txEl>
                                              <p:pRg st="0" end="0"/>
                                            </p:txEl>
                                          </p:spTgt>
                                        </p:tgtEl>
                                        <p:attrNameLst>
                                          <p:attrName>style.visibility</p:attrName>
                                        </p:attrNameLst>
                                      </p:cBhvr>
                                      <p:to>
                                        <p:strVal val="visible"/>
                                      </p:to>
                                    </p:set>
                                    <p:animEffect transition="in" filter="wipe(left)">
                                      <p:cBhvr>
                                        <p:cTn id="7" dur="500"/>
                                        <p:tgtEl>
                                          <p:spTgt spid="2488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8834">
                                            <p:txEl>
                                              <p:pRg st="1" end="1"/>
                                            </p:txEl>
                                          </p:spTgt>
                                        </p:tgtEl>
                                        <p:attrNameLst>
                                          <p:attrName>style.visibility</p:attrName>
                                        </p:attrNameLst>
                                      </p:cBhvr>
                                      <p:to>
                                        <p:strVal val="visible"/>
                                      </p:to>
                                    </p:set>
                                    <p:animEffect transition="in" filter="wipe(left)">
                                      <p:cBhvr>
                                        <p:cTn id="12" dur="500"/>
                                        <p:tgtEl>
                                          <p:spTgt spid="2488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8834">
                                            <p:txEl>
                                              <p:pRg st="2" end="2"/>
                                            </p:txEl>
                                          </p:spTgt>
                                        </p:tgtEl>
                                        <p:attrNameLst>
                                          <p:attrName>style.visibility</p:attrName>
                                        </p:attrNameLst>
                                      </p:cBhvr>
                                      <p:to>
                                        <p:strVal val="visible"/>
                                      </p:to>
                                    </p:set>
                                    <p:animEffect transition="in" filter="wipe(left)">
                                      <p:cBhvr>
                                        <p:cTn id="17" dur="500"/>
                                        <p:tgtEl>
                                          <p:spTgt spid="24883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48838"/>
                                        </p:tgtEl>
                                        <p:attrNameLst>
                                          <p:attrName>style.visibility</p:attrName>
                                        </p:attrNameLst>
                                      </p:cBhvr>
                                      <p:to>
                                        <p:strVal val="visible"/>
                                      </p:to>
                                    </p:set>
                                    <p:animEffect transition="in" filter="dissolve">
                                      <p:cBhvr>
                                        <p:cTn id="22" dur="500"/>
                                        <p:tgtEl>
                                          <p:spTgt spid="248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4" grpId="0" build="p" bldLvl="3"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4674" name="Rectangle 2"/>
          <p:cNvSpPr>
            <a:spLocks noGrp="1" noChangeArrowheads="1"/>
          </p:cNvSpPr>
          <p:nvPr>
            <p:ph type="body" idx="1"/>
          </p:nvPr>
        </p:nvSpPr>
        <p:spPr>
          <a:xfrm>
            <a:off x="800100" y="1390650"/>
            <a:ext cx="7772400" cy="14414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Forms and objectives of graphics</a:t>
            </a:r>
          </a:p>
          <a:p>
            <a:pPr lvl="1">
              <a:buFontTx/>
              <a:buChar char="•"/>
            </a:pPr>
            <a:r>
              <a:rPr lang="en-US" sz="2400"/>
              <a:t>Flow chart</a:t>
            </a:r>
          </a:p>
          <a:p>
            <a:pPr lvl="2">
              <a:buFontTx/>
              <a:buNone/>
            </a:pPr>
            <a:r>
              <a:rPr lang="en-US" sz="2000"/>
              <a:t>To display a process or procedure</a:t>
            </a:r>
          </a:p>
        </p:txBody>
      </p:sp>
      <p:sp>
        <p:nvSpPr>
          <p:cNvPr id="284675" name="Rectangle 3"/>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grpSp>
        <p:nvGrpSpPr>
          <p:cNvPr id="284698" name="Group 26"/>
          <p:cNvGrpSpPr>
            <a:grpSpLocks/>
          </p:cNvGrpSpPr>
          <p:nvPr/>
        </p:nvGrpSpPr>
        <p:grpSpPr bwMode="auto">
          <a:xfrm>
            <a:off x="1466850" y="3143250"/>
            <a:ext cx="6191250" cy="2686050"/>
            <a:chOff x="924" y="1992"/>
            <a:chExt cx="3900" cy="1692"/>
          </a:xfrm>
        </p:grpSpPr>
        <p:sp>
          <p:nvSpPr>
            <p:cNvPr id="284687" name="AutoShape 15"/>
            <p:cNvSpPr>
              <a:spLocks noChangeArrowheads="1"/>
            </p:cNvSpPr>
            <p:nvPr/>
          </p:nvSpPr>
          <p:spPr bwMode="auto">
            <a:xfrm>
              <a:off x="924" y="2066"/>
              <a:ext cx="899" cy="339"/>
            </a:xfrm>
            <a:prstGeom prst="flowChartProcess">
              <a:avLst/>
            </a:prstGeom>
            <a:solidFill>
              <a:srgbClr val="FF9900"/>
            </a:solidFill>
            <a:ln w="12700">
              <a:solidFill>
                <a:schemeClr val="tx1"/>
              </a:solidFill>
              <a:miter lim="800000"/>
              <a:headEnd/>
              <a:tailEnd/>
            </a:ln>
            <a:effectLst>
              <a:outerShdw dist="35921" dir="2700000" algn="ctr" rotWithShape="0">
                <a:srgbClr val="990000"/>
              </a:outerShdw>
            </a:effectLst>
          </p:spPr>
          <p:txBody>
            <a:bodyPr wrap="none" anchor="ctr"/>
            <a:lstStyle/>
            <a:p>
              <a:pPr algn="ctr" fontAlgn="base">
                <a:spcBef>
                  <a:spcPct val="0"/>
                </a:spcBef>
                <a:spcAft>
                  <a:spcPct val="0"/>
                </a:spcAft>
              </a:pPr>
              <a:r>
                <a:rPr lang="en-US" sz="1600">
                  <a:solidFill>
                    <a:prstClr val="black"/>
                  </a:solidFill>
                  <a:latin typeface="Arial" pitchFamily="34" charset="0"/>
                </a:rPr>
                <a:t>Receive</a:t>
              </a:r>
            </a:p>
          </p:txBody>
        </p:sp>
        <p:sp>
          <p:nvSpPr>
            <p:cNvPr id="284688" name="AutoShape 16"/>
            <p:cNvSpPr>
              <a:spLocks noChangeArrowheads="1"/>
            </p:cNvSpPr>
            <p:nvPr/>
          </p:nvSpPr>
          <p:spPr bwMode="auto">
            <a:xfrm>
              <a:off x="2037" y="2066"/>
              <a:ext cx="899" cy="339"/>
            </a:xfrm>
            <a:prstGeom prst="flowChartProcess">
              <a:avLst/>
            </a:prstGeom>
            <a:solidFill>
              <a:srgbClr val="FF9900"/>
            </a:solidFill>
            <a:ln w="12700">
              <a:solidFill>
                <a:schemeClr val="tx1"/>
              </a:solidFill>
              <a:miter lim="800000"/>
              <a:headEnd/>
              <a:tailEnd/>
            </a:ln>
            <a:effectLst>
              <a:outerShdw dist="35921" dir="2700000" algn="ctr" rotWithShape="0">
                <a:srgbClr val="990000"/>
              </a:outerShdw>
            </a:effectLst>
          </p:spPr>
          <p:txBody>
            <a:bodyPr wrap="none" anchor="ctr"/>
            <a:lstStyle/>
            <a:p>
              <a:pPr algn="ctr" fontAlgn="base">
                <a:spcBef>
                  <a:spcPct val="0"/>
                </a:spcBef>
                <a:spcAft>
                  <a:spcPct val="0"/>
                </a:spcAft>
              </a:pPr>
              <a:r>
                <a:rPr lang="en-US" sz="1600">
                  <a:solidFill>
                    <a:prstClr val="black"/>
                  </a:solidFill>
                  <a:latin typeface="Arial" pitchFamily="34" charset="0"/>
                </a:rPr>
                <a:t>Test</a:t>
              </a:r>
            </a:p>
          </p:txBody>
        </p:sp>
        <p:sp>
          <p:nvSpPr>
            <p:cNvPr id="284691" name="AutoShape 19"/>
            <p:cNvSpPr>
              <a:spLocks noChangeArrowheads="1"/>
            </p:cNvSpPr>
            <p:nvPr/>
          </p:nvSpPr>
          <p:spPr bwMode="auto">
            <a:xfrm>
              <a:off x="4026" y="2640"/>
              <a:ext cx="798" cy="486"/>
            </a:xfrm>
            <a:prstGeom prst="flowChartDecision">
              <a:avLst/>
            </a:prstGeom>
            <a:solidFill>
              <a:srgbClr val="FF9900"/>
            </a:solidFill>
            <a:ln w="12700">
              <a:solidFill>
                <a:schemeClr val="tx1"/>
              </a:solidFill>
              <a:miter lim="800000"/>
              <a:headEnd/>
              <a:tailEnd/>
            </a:ln>
            <a:effectLst>
              <a:outerShdw dist="35921" dir="2700000" algn="ctr" rotWithShape="0">
                <a:srgbClr val="990000"/>
              </a:outerShdw>
            </a:effectLst>
          </p:spPr>
          <p:txBody>
            <a:bodyPr wrap="none" anchor="ctr"/>
            <a:lstStyle/>
            <a:p>
              <a:pPr algn="ctr" fontAlgn="base">
                <a:spcBef>
                  <a:spcPct val="0"/>
                </a:spcBef>
                <a:spcAft>
                  <a:spcPct val="0"/>
                </a:spcAft>
              </a:pPr>
              <a:r>
                <a:rPr lang="en-US" sz="1600">
                  <a:solidFill>
                    <a:prstClr val="black"/>
                  </a:solidFill>
                  <a:latin typeface="Arial" pitchFamily="34" charset="0"/>
                </a:rPr>
                <a:t>Floor</a:t>
              </a:r>
            </a:p>
          </p:txBody>
        </p:sp>
        <p:grpSp>
          <p:nvGrpSpPr>
            <p:cNvPr id="284697" name="Group 25"/>
            <p:cNvGrpSpPr>
              <a:grpSpLocks/>
            </p:cNvGrpSpPr>
            <p:nvPr/>
          </p:nvGrpSpPr>
          <p:grpSpPr bwMode="auto">
            <a:xfrm>
              <a:off x="1823" y="2236"/>
              <a:ext cx="2596" cy="1303"/>
              <a:chOff x="1823" y="2236"/>
              <a:chExt cx="2596" cy="1303"/>
            </a:xfrm>
          </p:grpSpPr>
          <p:sp>
            <p:nvSpPr>
              <p:cNvPr id="284677" name="Line 5"/>
              <p:cNvSpPr>
                <a:spLocks noChangeShapeType="1"/>
              </p:cNvSpPr>
              <p:nvPr/>
            </p:nvSpPr>
            <p:spPr bwMode="auto">
              <a:xfrm>
                <a:off x="2835" y="2883"/>
                <a:ext cx="371" cy="0"/>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84679" name="Line 7"/>
              <p:cNvSpPr>
                <a:spLocks noChangeShapeType="1"/>
              </p:cNvSpPr>
              <p:nvPr/>
            </p:nvSpPr>
            <p:spPr bwMode="auto">
              <a:xfrm>
                <a:off x="3835" y="3539"/>
                <a:ext cx="371" cy="0"/>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84681" name="Line 9"/>
              <p:cNvSpPr>
                <a:spLocks noChangeShapeType="1"/>
              </p:cNvSpPr>
              <p:nvPr/>
            </p:nvSpPr>
            <p:spPr bwMode="auto">
              <a:xfrm>
                <a:off x="3509" y="2468"/>
                <a:ext cx="0" cy="254"/>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84682" name="Line 10"/>
              <p:cNvSpPr>
                <a:spLocks noChangeShapeType="1"/>
              </p:cNvSpPr>
              <p:nvPr/>
            </p:nvSpPr>
            <p:spPr bwMode="auto">
              <a:xfrm>
                <a:off x="2486" y="2415"/>
                <a:ext cx="0" cy="254"/>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84686" name="Line 14"/>
              <p:cNvSpPr>
                <a:spLocks noChangeShapeType="1"/>
              </p:cNvSpPr>
              <p:nvPr/>
            </p:nvSpPr>
            <p:spPr bwMode="auto">
              <a:xfrm>
                <a:off x="2947" y="2236"/>
                <a:ext cx="225" cy="0"/>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84690" name="Line 18"/>
              <p:cNvSpPr>
                <a:spLocks noChangeShapeType="1"/>
              </p:cNvSpPr>
              <p:nvPr/>
            </p:nvSpPr>
            <p:spPr bwMode="auto">
              <a:xfrm>
                <a:off x="1823" y="2236"/>
                <a:ext cx="225" cy="0"/>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84692" name="Line 20"/>
              <p:cNvSpPr>
                <a:spLocks noChangeShapeType="1"/>
              </p:cNvSpPr>
              <p:nvPr/>
            </p:nvSpPr>
            <p:spPr bwMode="auto">
              <a:xfrm>
                <a:off x="3812" y="2881"/>
                <a:ext cx="225" cy="0"/>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84694" name="Line 22"/>
              <p:cNvSpPr>
                <a:spLocks noChangeShapeType="1"/>
              </p:cNvSpPr>
              <p:nvPr/>
            </p:nvSpPr>
            <p:spPr bwMode="auto">
              <a:xfrm>
                <a:off x="3509" y="3145"/>
                <a:ext cx="0" cy="253"/>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84696" name="Line 24"/>
              <p:cNvSpPr>
                <a:spLocks noChangeShapeType="1"/>
              </p:cNvSpPr>
              <p:nvPr/>
            </p:nvSpPr>
            <p:spPr bwMode="auto">
              <a:xfrm flipH="1">
                <a:off x="4419" y="3126"/>
                <a:ext cx="0" cy="272"/>
              </a:xfrm>
              <a:prstGeom prst="line">
                <a:avLst/>
              </a:prstGeom>
              <a:noFill/>
              <a:ln w="12700">
                <a:solidFill>
                  <a:schemeClr val="tx1"/>
                </a:solidFill>
                <a:round/>
                <a:headEnd/>
                <a:tailEnd/>
              </a:ln>
              <a:effectLst>
                <a:outerShdw dist="35921" dir="2700000" algn="ctr" rotWithShape="0">
                  <a:srgbClr val="990000"/>
                </a:outerShdw>
              </a:effectLst>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grpSp>
        <p:sp>
          <p:nvSpPr>
            <p:cNvPr id="284693" name="Oval 21"/>
            <p:cNvSpPr>
              <a:spLocks noChangeArrowheads="1"/>
            </p:cNvSpPr>
            <p:nvPr/>
          </p:nvSpPr>
          <p:spPr bwMode="auto">
            <a:xfrm>
              <a:off x="3161" y="3388"/>
              <a:ext cx="741" cy="285"/>
            </a:xfrm>
            <a:prstGeom prst="ellipse">
              <a:avLst/>
            </a:prstGeom>
            <a:solidFill>
              <a:srgbClr val="FF9900"/>
            </a:solidFill>
            <a:ln w="12700">
              <a:solidFill>
                <a:schemeClr val="tx1"/>
              </a:solidFill>
              <a:round/>
              <a:headEnd/>
              <a:tailEnd/>
            </a:ln>
            <a:effectLst>
              <a:outerShdw dist="35921" dir="2700000" algn="ctr" rotWithShape="0">
                <a:srgbClr val="990000"/>
              </a:outerShdw>
            </a:effectLst>
          </p:spPr>
          <p:txBody>
            <a:bodyPr wrap="none" anchor="ctr"/>
            <a:lstStyle/>
            <a:p>
              <a:pPr algn="ctr" fontAlgn="base">
                <a:spcBef>
                  <a:spcPct val="0"/>
                </a:spcBef>
                <a:spcAft>
                  <a:spcPct val="0"/>
                </a:spcAft>
              </a:pPr>
              <a:r>
                <a:rPr lang="en-US" sz="1600">
                  <a:solidFill>
                    <a:prstClr val="black"/>
                  </a:solidFill>
                  <a:latin typeface="Arial" pitchFamily="34" charset="0"/>
                </a:rPr>
                <a:t>Shelves</a:t>
              </a:r>
            </a:p>
          </p:txBody>
        </p:sp>
        <p:sp>
          <p:nvSpPr>
            <p:cNvPr id="284695" name="AutoShape 23"/>
            <p:cNvSpPr>
              <a:spLocks noChangeArrowheads="1"/>
            </p:cNvSpPr>
            <p:nvPr/>
          </p:nvSpPr>
          <p:spPr bwMode="auto">
            <a:xfrm>
              <a:off x="4127" y="3388"/>
              <a:ext cx="573" cy="296"/>
            </a:xfrm>
            <a:prstGeom prst="roundRect">
              <a:avLst>
                <a:gd name="adj" fmla="val 16667"/>
              </a:avLst>
            </a:prstGeom>
            <a:solidFill>
              <a:schemeClr val="accent1"/>
            </a:solidFill>
            <a:ln w="12700">
              <a:solidFill>
                <a:schemeClr val="tx1"/>
              </a:solidFill>
              <a:round/>
              <a:headEnd/>
              <a:tailEnd/>
            </a:ln>
            <a:effectLst>
              <a:outerShdw dist="35921" dir="2700000" algn="ctr" rotWithShape="0">
                <a:srgbClr val="990000"/>
              </a:outerShdw>
            </a:effectLst>
          </p:spPr>
          <p:txBody>
            <a:bodyPr wrap="none" anchor="ctr"/>
            <a:lstStyle/>
            <a:p>
              <a:pPr algn="ctr" fontAlgn="base">
                <a:spcBef>
                  <a:spcPct val="0"/>
                </a:spcBef>
                <a:spcAft>
                  <a:spcPct val="0"/>
                </a:spcAft>
              </a:pPr>
              <a:r>
                <a:rPr lang="en-US" sz="1600">
                  <a:solidFill>
                    <a:prstClr val="black"/>
                  </a:solidFill>
                  <a:latin typeface="Arial" pitchFamily="34" charset="0"/>
                </a:rPr>
                <a:t>Ship</a:t>
              </a:r>
            </a:p>
          </p:txBody>
        </p:sp>
        <p:sp>
          <p:nvSpPr>
            <p:cNvPr id="284683" name="AutoShape 11"/>
            <p:cNvSpPr>
              <a:spLocks noChangeArrowheads="1"/>
            </p:cNvSpPr>
            <p:nvPr/>
          </p:nvSpPr>
          <p:spPr bwMode="auto">
            <a:xfrm>
              <a:off x="2087" y="2637"/>
              <a:ext cx="798" cy="487"/>
            </a:xfrm>
            <a:prstGeom prst="flowChartDecision">
              <a:avLst/>
            </a:prstGeom>
            <a:solidFill>
              <a:srgbClr val="FF9900"/>
            </a:solidFill>
            <a:ln w="12700">
              <a:solidFill>
                <a:schemeClr val="tx1"/>
              </a:solidFill>
              <a:miter lim="800000"/>
              <a:headEnd/>
              <a:tailEnd/>
            </a:ln>
            <a:effectLst>
              <a:outerShdw dist="35921" dir="2700000" algn="ctr" rotWithShape="0">
                <a:srgbClr val="990000"/>
              </a:outerShdw>
            </a:effectLst>
          </p:spPr>
          <p:txBody>
            <a:bodyPr wrap="none" anchor="ctr"/>
            <a:lstStyle/>
            <a:p>
              <a:pPr algn="ctr" fontAlgn="base">
                <a:spcBef>
                  <a:spcPct val="0"/>
                </a:spcBef>
                <a:spcAft>
                  <a:spcPct val="0"/>
                </a:spcAft>
              </a:pPr>
              <a:r>
                <a:rPr lang="en-US" sz="1600">
                  <a:solidFill>
                    <a:prstClr val="black"/>
                  </a:solidFill>
                  <a:latin typeface="Arial" pitchFamily="34" charset="0"/>
                </a:rPr>
                <a:t>Re-box</a:t>
              </a:r>
            </a:p>
          </p:txBody>
        </p:sp>
        <p:sp>
          <p:nvSpPr>
            <p:cNvPr id="284684" name="AutoShape 12"/>
            <p:cNvSpPr>
              <a:spLocks noChangeArrowheads="1"/>
            </p:cNvSpPr>
            <p:nvPr/>
          </p:nvSpPr>
          <p:spPr bwMode="auto">
            <a:xfrm>
              <a:off x="3206" y="2606"/>
              <a:ext cx="595" cy="539"/>
            </a:xfrm>
            <a:prstGeom prst="octagon">
              <a:avLst>
                <a:gd name="adj" fmla="val 29287"/>
              </a:avLst>
            </a:prstGeom>
            <a:solidFill>
              <a:srgbClr val="FF3300"/>
            </a:solidFill>
            <a:ln w="12700">
              <a:solidFill>
                <a:schemeClr val="tx1"/>
              </a:solidFill>
              <a:miter lim="800000"/>
              <a:headEnd/>
              <a:tailEnd/>
            </a:ln>
            <a:effectLst>
              <a:outerShdw dist="35921" dir="2700000" algn="ctr" rotWithShape="0">
                <a:srgbClr val="990000"/>
              </a:outerShdw>
            </a:effectLst>
          </p:spPr>
          <p:txBody>
            <a:bodyPr wrap="none" anchor="ctr"/>
            <a:lstStyle/>
            <a:p>
              <a:pPr algn="ctr" fontAlgn="base">
                <a:spcBef>
                  <a:spcPct val="0"/>
                </a:spcBef>
                <a:spcAft>
                  <a:spcPct val="0"/>
                </a:spcAft>
              </a:pPr>
              <a:r>
                <a:rPr lang="en-US" sz="1600">
                  <a:solidFill>
                    <a:prstClr val="black"/>
                  </a:solidFill>
                  <a:latin typeface="Arial" pitchFamily="34" charset="0"/>
                </a:rPr>
                <a:t>Re-stock</a:t>
              </a:r>
            </a:p>
          </p:txBody>
        </p:sp>
        <p:sp>
          <p:nvSpPr>
            <p:cNvPr id="284689" name="AutoShape 17"/>
            <p:cNvSpPr>
              <a:spLocks noChangeArrowheads="1"/>
            </p:cNvSpPr>
            <p:nvPr/>
          </p:nvSpPr>
          <p:spPr bwMode="auto">
            <a:xfrm>
              <a:off x="3116" y="1992"/>
              <a:ext cx="798" cy="487"/>
            </a:xfrm>
            <a:prstGeom prst="flowChartDecision">
              <a:avLst/>
            </a:prstGeom>
            <a:solidFill>
              <a:srgbClr val="FF9900"/>
            </a:solidFill>
            <a:ln w="12700">
              <a:solidFill>
                <a:schemeClr val="tx1"/>
              </a:solidFill>
              <a:miter lim="800000"/>
              <a:headEnd/>
              <a:tailEnd/>
            </a:ln>
            <a:effectLst>
              <a:outerShdw dist="35921" dir="2700000" algn="ctr" rotWithShape="0">
                <a:srgbClr val="990000"/>
              </a:outerShdw>
            </a:effectLst>
          </p:spPr>
          <p:txBody>
            <a:bodyPr wrap="none" anchor="ctr"/>
            <a:lstStyle/>
            <a:p>
              <a:pPr algn="ctr" fontAlgn="base">
                <a:spcBef>
                  <a:spcPct val="0"/>
                </a:spcBef>
                <a:spcAft>
                  <a:spcPct val="0"/>
                </a:spcAft>
              </a:pPr>
              <a:r>
                <a:rPr lang="en-US" sz="1600">
                  <a:solidFill>
                    <a:prstClr val="black"/>
                  </a:solidFill>
                  <a:latin typeface="Arial" pitchFamily="34" charset="0"/>
                </a:rPr>
                <a:t>Repair</a:t>
              </a:r>
            </a:p>
          </p:txBody>
        </p:sp>
      </p:grpSp>
    </p:spTree>
    <p:extLst>
      <p:ext uri="{BB962C8B-B14F-4D97-AF65-F5344CB8AC3E}">
        <p14:creationId xmlns:p14="http://schemas.microsoft.com/office/powerpoint/2010/main" xmlns="" val="392924146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4674">
                                            <p:txEl>
                                              <p:pRg st="0" end="0"/>
                                            </p:txEl>
                                          </p:spTgt>
                                        </p:tgtEl>
                                        <p:attrNameLst>
                                          <p:attrName>style.visibility</p:attrName>
                                        </p:attrNameLst>
                                      </p:cBhvr>
                                      <p:to>
                                        <p:strVal val="visible"/>
                                      </p:to>
                                    </p:set>
                                    <p:animEffect transition="in" filter="wipe(left)">
                                      <p:cBhvr>
                                        <p:cTn id="7" dur="500"/>
                                        <p:tgtEl>
                                          <p:spTgt spid="2846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4674">
                                            <p:txEl>
                                              <p:pRg st="1" end="1"/>
                                            </p:txEl>
                                          </p:spTgt>
                                        </p:tgtEl>
                                        <p:attrNameLst>
                                          <p:attrName>style.visibility</p:attrName>
                                        </p:attrNameLst>
                                      </p:cBhvr>
                                      <p:to>
                                        <p:strVal val="visible"/>
                                      </p:to>
                                    </p:set>
                                    <p:animEffect transition="in" filter="wipe(left)">
                                      <p:cBhvr>
                                        <p:cTn id="12" dur="500"/>
                                        <p:tgtEl>
                                          <p:spTgt spid="28467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4674">
                                            <p:txEl>
                                              <p:pRg st="2" end="2"/>
                                            </p:txEl>
                                          </p:spTgt>
                                        </p:tgtEl>
                                        <p:attrNameLst>
                                          <p:attrName>style.visibility</p:attrName>
                                        </p:attrNameLst>
                                      </p:cBhvr>
                                      <p:to>
                                        <p:strVal val="visible"/>
                                      </p:to>
                                    </p:set>
                                    <p:animEffect transition="in" filter="wipe(left)">
                                      <p:cBhvr>
                                        <p:cTn id="17" dur="500"/>
                                        <p:tgtEl>
                                          <p:spTgt spid="28467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84698"/>
                                        </p:tgtEl>
                                        <p:attrNameLst>
                                          <p:attrName>style.visibility</p:attrName>
                                        </p:attrNameLst>
                                      </p:cBhvr>
                                      <p:to>
                                        <p:strVal val="visible"/>
                                      </p:to>
                                    </p:set>
                                    <p:animEffect transition="in" filter="dissolve">
                                      <p:cBhvr>
                                        <p:cTn id="22" dur="500"/>
                                        <p:tgtEl>
                                          <p:spTgt spid="284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674" grpId="0" build="p" bldLvl="3"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2930" name="Rectangle 2"/>
          <p:cNvSpPr>
            <a:spLocks noGrp="1" noChangeArrowheads="1"/>
          </p:cNvSpPr>
          <p:nvPr>
            <p:ph type="body" idx="1"/>
          </p:nvPr>
        </p:nvSpPr>
        <p:spPr>
          <a:xfrm>
            <a:off x="800100" y="1390650"/>
            <a:ext cx="7772400" cy="14414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Forms and objectives of graphics</a:t>
            </a:r>
          </a:p>
          <a:p>
            <a:pPr lvl="1">
              <a:buFontTx/>
              <a:buChar char="•"/>
            </a:pPr>
            <a:r>
              <a:rPr lang="en-US" sz="2400"/>
              <a:t>Organization chart</a:t>
            </a:r>
          </a:p>
          <a:p>
            <a:pPr lvl="2">
              <a:buFontTx/>
              <a:buNone/>
            </a:pPr>
            <a:r>
              <a:rPr lang="en-US" sz="2000"/>
              <a:t>To define a hierarchy of elements</a:t>
            </a:r>
          </a:p>
        </p:txBody>
      </p:sp>
      <p:sp>
        <p:nvSpPr>
          <p:cNvPr id="252931" name="Rectangle 3"/>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sp>
        <p:nvSpPr>
          <p:cNvPr id="252985" name="AutoShape 57"/>
          <p:cNvSpPr>
            <a:spLocks noChangeAspect="1" noChangeArrowheads="1" noTextEdit="1"/>
          </p:cNvSpPr>
          <p:nvPr/>
        </p:nvSpPr>
        <p:spPr bwMode="auto">
          <a:xfrm>
            <a:off x="2009775" y="3160713"/>
            <a:ext cx="5126038" cy="262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87" name="Rectangle 59"/>
          <p:cNvSpPr>
            <a:spLocks noChangeArrowheads="1"/>
          </p:cNvSpPr>
          <p:nvPr/>
        </p:nvSpPr>
        <p:spPr bwMode="auto">
          <a:xfrm>
            <a:off x="2070100" y="5211763"/>
            <a:ext cx="1555750" cy="55721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88" name="Rectangle 60"/>
          <p:cNvSpPr>
            <a:spLocks noChangeArrowheads="1"/>
          </p:cNvSpPr>
          <p:nvPr/>
        </p:nvSpPr>
        <p:spPr bwMode="auto">
          <a:xfrm>
            <a:off x="2070100" y="4117975"/>
            <a:ext cx="1555750" cy="75406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89" name="Rectangle 61"/>
          <p:cNvSpPr>
            <a:spLocks noChangeArrowheads="1"/>
          </p:cNvSpPr>
          <p:nvPr/>
        </p:nvSpPr>
        <p:spPr bwMode="auto">
          <a:xfrm>
            <a:off x="3816350" y="5211763"/>
            <a:ext cx="1554163" cy="55721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0" name="Rectangle 62"/>
          <p:cNvSpPr>
            <a:spLocks noChangeArrowheads="1"/>
          </p:cNvSpPr>
          <p:nvPr/>
        </p:nvSpPr>
        <p:spPr bwMode="auto">
          <a:xfrm>
            <a:off x="3816350" y="4117975"/>
            <a:ext cx="1554163" cy="75406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1" name="Rectangle 63"/>
          <p:cNvSpPr>
            <a:spLocks noChangeArrowheads="1"/>
          </p:cNvSpPr>
          <p:nvPr/>
        </p:nvSpPr>
        <p:spPr bwMode="auto">
          <a:xfrm>
            <a:off x="5561013" y="5211763"/>
            <a:ext cx="1554162" cy="55721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2" name="Rectangle 64"/>
          <p:cNvSpPr>
            <a:spLocks noChangeArrowheads="1"/>
          </p:cNvSpPr>
          <p:nvPr/>
        </p:nvSpPr>
        <p:spPr bwMode="auto">
          <a:xfrm>
            <a:off x="5561013" y="4117975"/>
            <a:ext cx="1554162" cy="754063"/>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3" name="Rectangle 65"/>
          <p:cNvSpPr>
            <a:spLocks noChangeArrowheads="1"/>
          </p:cNvSpPr>
          <p:nvPr/>
        </p:nvSpPr>
        <p:spPr bwMode="auto">
          <a:xfrm>
            <a:off x="3822700" y="3222625"/>
            <a:ext cx="1568450" cy="555625"/>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4" name="Line 66"/>
          <p:cNvSpPr>
            <a:spLocks noChangeShapeType="1"/>
          </p:cNvSpPr>
          <p:nvPr/>
        </p:nvSpPr>
        <p:spPr bwMode="auto">
          <a:xfrm>
            <a:off x="4568825" y="3744913"/>
            <a:ext cx="1588" cy="184150"/>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5" name="Line 67"/>
          <p:cNvSpPr>
            <a:spLocks noChangeShapeType="1"/>
          </p:cNvSpPr>
          <p:nvPr/>
        </p:nvSpPr>
        <p:spPr bwMode="auto">
          <a:xfrm>
            <a:off x="2811463" y="3929063"/>
            <a:ext cx="1587" cy="155575"/>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6" name="Line 68"/>
          <p:cNvSpPr>
            <a:spLocks noChangeShapeType="1"/>
          </p:cNvSpPr>
          <p:nvPr/>
        </p:nvSpPr>
        <p:spPr bwMode="auto">
          <a:xfrm>
            <a:off x="4556125" y="3929063"/>
            <a:ext cx="1588" cy="155575"/>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7" name="Line 69"/>
          <p:cNvSpPr>
            <a:spLocks noChangeShapeType="1"/>
          </p:cNvSpPr>
          <p:nvPr/>
        </p:nvSpPr>
        <p:spPr bwMode="auto">
          <a:xfrm>
            <a:off x="6300788" y="3929063"/>
            <a:ext cx="1587" cy="155575"/>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8" name="Line 70"/>
          <p:cNvSpPr>
            <a:spLocks noChangeShapeType="1"/>
          </p:cNvSpPr>
          <p:nvPr/>
        </p:nvSpPr>
        <p:spPr bwMode="auto">
          <a:xfrm>
            <a:off x="2811463" y="3929063"/>
            <a:ext cx="1744662" cy="1587"/>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2999" name="Line 71"/>
          <p:cNvSpPr>
            <a:spLocks noChangeShapeType="1"/>
          </p:cNvSpPr>
          <p:nvPr/>
        </p:nvSpPr>
        <p:spPr bwMode="auto">
          <a:xfrm>
            <a:off x="4556125" y="3929063"/>
            <a:ext cx="12700" cy="1587"/>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00" name="Line 72"/>
          <p:cNvSpPr>
            <a:spLocks noChangeShapeType="1"/>
          </p:cNvSpPr>
          <p:nvPr/>
        </p:nvSpPr>
        <p:spPr bwMode="auto">
          <a:xfrm>
            <a:off x="4568825" y="3929063"/>
            <a:ext cx="1731963" cy="1587"/>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01" name="Line 73"/>
          <p:cNvSpPr>
            <a:spLocks noChangeShapeType="1"/>
          </p:cNvSpPr>
          <p:nvPr/>
        </p:nvSpPr>
        <p:spPr bwMode="auto">
          <a:xfrm>
            <a:off x="2811463" y="4838700"/>
            <a:ext cx="1587" cy="339725"/>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02" name="Rectangle 74"/>
          <p:cNvSpPr>
            <a:spLocks noChangeArrowheads="1"/>
          </p:cNvSpPr>
          <p:nvPr/>
        </p:nvSpPr>
        <p:spPr bwMode="auto">
          <a:xfrm>
            <a:off x="2036763" y="5178425"/>
            <a:ext cx="1554162" cy="557213"/>
          </a:xfrm>
          <a:prstGeom prst="rect">
            <a:avLst/>
          </a:prstGeom>
          <a:solidFill>
            <a:srgbClr val="FF9900"/>
          </a:solidFill>
          <a:ln>
            <a:noFill/>
          </a:ln>
          <a:effectLst>
            <a:outerShdw dist="35921" dir="2700000" algn="ctr" rotWithShape="0">
              <a:srgbClr val="99000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05" name="Rectangle 77"/>
          <p:cNvSpPr>
            <a:spLocks noChangeArrowheads="1"/>
          </p:cNvSpPr>
          <p:nvPr/>
        </p:nvSpPr>
        <p:spPr bwMode="auto">
          <a:xfrm>
            <a:off x="2036763" y="5178425"/>
            <a:ext cx="1554162" cy="557213"/>
          </a:xfrm>
          <a:prstGeom prst="rect">
            <a:avLst/>
          </a:prstGeom>
          <a:noFill/>
          <a:ln w="14288">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06" name="Rectangle 78"/>
          <p:cNvSpPr>
            <a:spLocks noChangeArrowheads="1"/>
          </p:cNvSpPr>
          <p:nvPr/>
        </p:nvSpPr>
        <p:spPr bwMode="auto">
          <a:xfrm>
            <a:off x="2036763" y="4084638"/>
            <a:ext cx="1554162" cy="754062"/>
          </a:xfrm>
          <a:prstGeom prst="rect">
            <a:avLst/>
          </a:prstGeom>
          <a:solidFill>
            <a:srgbClr val="FF9900"/>
          </a:solidFill>
          <a:ln>
            <a:noFill/>
          </a:ln>
          <a:effectLst>
            <a:outerShdw dist="35921" dir="2700000" algn="ctr" rotWithShape="0">
              <a:srgbClr val="99000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07" name="Rectangle 79"/>
          <p:cNvSpPr>
            <a:spLocks noChangeArrowheads="1"/>
          </p:cNvSpPr>
          <p:nvPr/>
        </p:nvSpPr>
        <p:spPr bwMode="auto">
          <a:xfrm>
            <a:off x="2179638" y="4146550"/>
            <a:ext cx="124618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500" b="1">
                <a:solidFill>
                  <a:srgbClr val="000000"/>
                </a:solidFill>
                <a:latin typeface="Arial" pitchFamily="34" charset="0"/>
              </a:rPr>
              <a:t>William Dixon</a:t>
            </a:r>
            <a:endParaRPr lang="en-US">
              <a:solidFill>
                <a:prstClr val="black"/>
              </a:solidFill>
              <a:latin typeface="Verdana" pitchFamily="34" charset="0"/>
            </a:endParaRPr>
          </a:p>
        </p:txBody>
      </p:sp>
      <p:sp>
        <p:nvSpPr>
          <p:cNvPr id="253008" name="Rectangle 80"/>
          <p:cNvSpPr>
            <a:spLocks noChangeArrowheads="1"/>
          </p:cNvSpPr>
          <p:nvPr/>
        </p:nvSpPr>
        <p:spPr bwMode="auto">
          <a:xfrm>
            <a:off x="2287588" y="4383088"/>
            <a:ext cx="1065212"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Vice President</a:t>
            </a:r>
            <a:endParaRPr lang="en-US">
              <a:solidFill>
                <a:prstClr val="black"/>
              </a:solidFill>
              <a:latin typeface="Verdana" pitchFamily="34" charset="0"/>
            </a:endParaRPr>
          </a:p>
        </p:txBody>
      </p:sp>
      <p:sp>
        <p:nvSpPr>
          <p:cNvPr id="253009" name="Rectangle 81"/>
          <p:cNvSpPr>
            <a:spLocks noChangeArrowheads="1"/>
          </p:cNvSpPr>
          <p:nvPr/>
        </p:nvSpPr>
        <p:spPr bwMode="auto">
          <a:xfrm>
            <a:off x="2606675" y="4579938"/>
            <a:ext cx="412750"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Sales</a:t>
            </a:r>
            <a:endParaRPr lang="en-US">
              <a:solidFill>
                <a:prstClr val="black"/>
              </a:solidFill>
              <a:latin typeface="Verdana" pitchFamily="34" charset="0"/>
            </a:endParaRPr>
          </a:p>
        </p:txBody>
      </p:sp>
      <p:sp>
        <p:nvSpPr>
          <p:cNvPr id="253010" name="Rectangle 82"/>
          <p:cNvSpPr>
            <a:spLocks noChangeArrowheads="1"/>
          </p:cNvSpPr>
          <p:nvPr/>
        </p:nvSpPr>
        <p:spPr bwMode="auto">
          <a:xfrm>
            <a:off x="2036763" y="4084638"/>
            <a:ext cx="1554162" cy="754062"/>
          </a:xfrm>
          <a:prstGeom prst="rect">
            <a:avLst/>
          </a:prstGeom>
          <a:noFill/>
          <a:ln w="14288">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11" name="Line 83"/>
          <p:cNvSpPr>
            <a:spLocks noChangeShapeType="1"/>
          </p:cNvSpPr>
          <p:nvPr/>
        </p:nvSpPr>
        <p:spPr bwMode="auto">
          <a:xfrm>
            <a:off x="4556125" y="4838700"/>
            <a:ext cx="1588" cy="339725"/>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12" name="Rectangle 84"/>
          <p:cNvSpPr>
            <a:spLocks noChangeArrowheads="1"/>
          </p:cNvSpPr>
          <p:nvPr/>
        </p:nvSpPr>
        <p:spPr bwMode="auto">
          <a:xfrm>
            <a:off x="3781425" y="5178425"/>
            <a:ext cx="1555750" cy="557213"/>
          </a:xfrm>
          <a:prstGeom prst="rect">
            <a:avLst/>
          </a:prstGeom>
          <a:solidFill>
            <a:srgbClr val="FF9900"/>
          </a:solidFill>
          <a:ln>
            <a:noFill/>
          </a:ln>
          <a:effectLst>
            <a:outerShdw dist="35921" dir="2700000" algn="ctr" rotWithShape="0">
              <a:srgbClr val="99000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13" name="Rectangle 85"/>
          <p:cNvSpPr>
            <a:spLocks noChangeArrowheads="1"/>
          </p:cNvSpPr>
          <p:nvPr/>
        </p:nvSpPr>
        <p:spPr bwMode="auto">
          <a:xfrm>
            <a:off x="3944938" y="5240338"/>
            <a:ext cx="1227137"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500" b="1">
                <a:solidFill>
                  <a:srgbClr val="000000"/>
                </a:solidFill>
                <a:latin typeface="Arial" pitchFamily="34" charset="0"/>
              </a:rPr>
              <a:t>John Deleuze</a:t>
            </a:r>
            <a:endParaRPr lang="en-US">
              <a:solidFill>
                <a:prstClr val="black"/>
              </a:solidFill>
              <a:latin typeface="Verdana" pitchFamily="34" charset="0"/>
            </a:endParaRPr>
          </a:p>
        </p:txBody>
      </p:sp>
      <p:sp>
        <p:nvSpPr>
          <p:cNvPr id="253014" name="Rectangle 86"/>
          <p:cNvSpPr>
            <a:spLocks noChangeArrowheads="1"/>
          </p:cNvSpPr>
          <p:nvPr/>
        </p:nvSpPr>
        <p:spPr bwMode="auto">
          <a:xfrm>
            <a:off x="4237038" y="5476875"/>
            <a:ext cx="654050"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Manager</a:t>
            </a:r>
            <a:endParaRPr lang="en-US">
              <a:solidFill>
                <a:prstClr val="black"/>
              </a:solidFill>
              <a:latin typeface="Verdana" pitchFamily="34" charset="0"/>
            </a:endParaRPr>
          </a:p>
        </p:txBody>
      </p:sp>
      <p:sp>
        <p:nvSpPr>
          <p:cNvPr id="253015" name="Rectangle 87"/>
          <p:cNvSpPr>
            <a:spLocks noChangeArrowheads="1"/>
          </p:cNvSpPr>
          <p:nvPr/>
        </p:nvSpPr>
        <p:spPr bwMode="auto">
          <a:xfrm>
            <a:off x="3781425" y="5178425"/>
            <a:ext cx="1555750" cy="557213"/>
          </a:xfrm>
          <a:prstGeom prst="rect">
            <a:avLst/>
          </a:prstGeom>
          <a:noFill/>
          <a:ln w="14288">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16" name="Rectangle 88"/>
          <p:cNvSpPr>
            <a:spLocks noChangeArrowheads="1"/>
          </p:cNvSpPr>
          <p:nvPr/>
        </p:nvSpPr>
        <p:spPr bwMode="auto">
          <a:xfrm>
            <a:off x="3781425" y="4084638"/>
            <a:ext cx="1555750" cy="754062"/>
          </a:xfrm>
          <a:prstGeom prst="rect">
            <a:avLst/>
          </a:prstGeom>
          <a:solidFill>
            <a:srgbClr val="FF9900"/>
          </a:solidFill>
          <a:ln>
            <a:noFill/>
          </a:ln>
          <a:effectLst>
            <a:outerShdw dist="35921" dir="2700000" algn="ctr" rotWithShape="0">
              <a:srgbClr val="99000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17" name="Rectangle 89"/>
          <p:cNvSpPr>
            <a:spLocks noChangeArrowheads="1"/>
          </p:cNvSpPr>
          <p:nvPr/>
        </p:nvSpPr>
        <p:spPr bwMode="auto">
          <a:xfrm>
            <a:off x="3917950" y="4146550"/>
            <a:ext cx="1268413"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500" b="1">
                <a:solidFill>
                  <a:srgbClr val="000000"/>
                </a:solidFill>
                <a:latin typeface="Arial" pitchFamily="34" charset="0"/>
              </a:rPr>
              <a:t>Joan Williams</a:t>
            </a:r>
            <a:endParaRPr lang="en-US">
              <a:solidFill>
                <a:prstClr val="black"/>
              </a:solidFill>
              <a:latin typeface="Verdana" pitchFamily="34" charset="0"/>
            </a:endParaRPr>
          </a:p>
        </p:txBody>
      </p:sp>
      <p:sp>
        <p:nvSpPr>
          <p:cNvPr id="253018" name="Rectangle 90"/>
          <p:cNvSpPr>
            <a:spLocks noChangeArrowheads="1"/>
          </p:cNvSpPr>
          <p:nvPr/>
        </p:nvSpPr>
        <p:spPr bwMode="auto">
          <a:xfrm>
            <a:off x="4032250" y="4383088"/>
            <a:ext cx="1065213"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Vice President</a:t>
            </a:r>
            <a:endParaRPr lang="en-US">
              <a:solidFill>
                <a:prstClr val="black"/>
              </a:solidFill>
              <a:latin typeface="Verdana" pitchFamily="34" charset="0"/>
            </a:endParaRPr>
          </a:p>
        </p:txBody>
      </p:sp>
      <p:sp>
        <p:nvSpPr>
          <p:cNvPr id="253019" name="Rectangle 91"/>
          <p:cNvSpPr>
            <a:spLocks noChangeArrowheads="1"/>
          </p:cNvSpPr>
          <p:nvPr/>
        </p:nvSpPr>
        <p:spPr bwMode="auto">
          <a:xfrm>
            <a:off x="4305300" y="4579938"/>
            <a:ext cx="514350"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Design</a:t>
            </a:r>
            <a:endParaRPr lang="en-US">
              <a:solidFill>
                <a:prstClr val="black"/>
              </a:solidFill>
              <a:latin typeface="Verdana" pitchFamily="34" charset="0"/>
            </a:endParaRPr>
          </a:p>
        </p:txBody>
      </p:sp>
      <p:sp>
        <p:nvSpPr>
          <p:cNvPr id="253020" name="Rectangle 92"/>
          <p:cNvSpPr>
            <a:spLocks noChangeArrowheads="1"/>
          </p:cNvSpPr>
          <p:nvPr/>
        </p:nvSpPr>
        <p:spPr bwMode="auto">
          <a:xfrm>
            <a:off x="3781425" y="4084638"/>
            <a:ext cx="1555750" cy="754062"/>
          </a:xfrm>
          <a:prstGeom prst="rect">
            <a:avLst/>
          </a:prstGeom>
          <a:noFill/>
          <a:ln w="14288">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21" name="Line 93"/>
          <p:cNvSpPr>
            <a:spLocks noChangeShapeType="1"/>
          </p:cNvSpPr>
          <p:nvPr/>
        </p:nvSpPr>
        <p:spPr bwMode="auto">
          <a:xfrm>
            <a:off x="6300788" y="4838700"/>
            <a:ext cx="1587" cy="339725"/>
          </a:xfrm>
          <a:prstGeom prst="line">
            <a:avLst/>
          </a:prstGeom>
          <a:noFill/>
          <a:ln w="14288">
            <a:solidFill>
              <a:srgbClr val="000000"/>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22" name="Rectangle 94"/>
          <p:cNvSpPr>
            <a:spLocks noChangeArrowheads="1"/>
          </p:cNvSpPr>
          <p:nvPr/>
        </p:nvSpPr>
        <p:spPr bwMode="auto">
          <a:xfrm>
            <a:off x="5526088" y="5178425"/>
            <a:ext cx="1555750" cy="557213"/>
          </a:xfrm>
          <a:prstGeom prst="rect">
            <a:avLst/>
          </a:prstGeom>
          <a:solidFill>
            <a:srgbClr val="FF9900"/>
          </a:solidFill>
          <a:ln>
            <a:noFill/>
          </a:ln>
          <a:effectLst>
            <a:outerShdw dist="35921" dir="2700000" algn="ctr" rotWithShape="0">
              <a:srgbClr val="99000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23" name="Rectangle 95"/>
          <p:cNvSpPr>
            <a:spLocks noChangeArrowheads="1"/>
          </p:cNvSpPr>
          <p:nvPr/>
        </p:nvSpPr>
        <p:spPr bwMode="auto">
          <a:xfrm>
            <a:off x="5588000" y="5240338"/>
            <a:ext cx="142875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500" b="1">
                <a:solidFill>
                  <a:srgbClr val="000000"/>
                </a:solidFill>
                <a:latin typeface="Arial" pitchFamily="34" charset="0"/>
              </a:rPr>
              <a:t>George LaPorte</a:t>
            </a:r>
            <a:endParaRPr lang="en-US">
              <a:solidFill>
                <a:prstClr val="black"/>
              </a:solidFill>
              <a:latin typeface="Verdana" pitchFamily="34" charset="0"/>
            </a:endParaRPr>
          </a:p>
        </p:txBody>
      </p:sp>
      <p:sp>
        <p:nvSpPr>
          <p:cNvPr id="253024" name="Rectangle 96"/>
          <p:cNvSpPr>
            <a:spLocks noChangeArrowheads="1"/>
          </p:cNvSpPr>
          <p:nvPr/>
        </p:nvSpPr>
        <p:spPr bwMode="auto">
          <a:xfrm>
            <a:off x="5975350" y="5476875"/>
            <a:ext cx="663575"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Foreman</a:t>
            </a:r>
            <a:endParaRPr lang="en-US">
              <a:solidFill>
                <a:prstClr val="black"/>
              </a:solidFill>
              <a:latin typeface="Verdana" pitchFamily="34" charset="0"/>
            </a:endParaRPr>
          </a:p>
        </p:txBody>
      </p:sp>
      <p:sp>
        <p:nvSpPr>
          <p:cNvPr id="253025" name="Rectangle 97"/>
          <p:cNvSpPr>
            <a:spLocks noChangeArrowheads="1"/>
          </p:cNvSpPr>
          <p:nvPr/>
        </p:nvSpPr>
        <p:spPr bwMode="auto">
          <a:xfrm>
            <a:off x="5526088" y="5178425"/>
            <a:ext cx="1555750" cy="557213"/>
          </a:xfrm>
          <a:prstGeom prst="rect">
            <a:avLst/>
          </a:prstGeom>
          <a:noFill/>
          <a:ln w="14288">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26" name="Rectangle 98"/>
          <p:cNvSpPr>
            <a:spLocks noChangeArrowheads="1"/>
          </p:cNvSpPr>
          <p:nvPr/>
        </p:nvSpPr>
        <p:spPr bwMode="auto">
          <a:xfrm>
            <a:off x="5526088" y="4084638"/>
            <a:ext cx="1555750" cy="754062"/>
          </a:xfrm>
          <a:prstGeom prst="rect">
            <a:avLst/>
          </a:prstGeom>
          <a:solidFill>
            <a:srgbClr val="FF9900"/>
          </a:solidFill>
          <a:ln>
            <a:noFill/>
          </a:ln>
          <a:effectLst>
            <a:outerShdw dist="35921" dir="2700000" algn="ctr" rotWithShape="0">
              <a:srgbClr val="99000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30" name="Rectangle 102"/>
          <p:cNvSpPr>
            <a:spLocks noChangeArrowheads="1"/>
          </p:cNvSpPr>
          <p:nvPr/>
        </p:nvSpPr>
        <p:spPr bwMode="auto">
          <a:xfrm>
            <a:off x="5526088" y="4084638"/>
            <a:ext cx="1555750" cy="754062"/>
          </a:xfrm>
          <a:prstGeom prst="rect">
            <a:avLst/>
          </a:prstGeom>
          <a:noFill/>
          <a:ln w="14288">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31" name="Rectangle 103"/>
          <p:cNvSpPr>
            <a:spLocks noChangeArrowheads="1"/>
          </p:cNvSpPr>
          <p:nvPr/>
        </p:nvSpPr>
        <p:spPr bwMode="auto">
          <a:xfrm>
            <a:off x="3789363" y="3187700"/>
            <a:ext cx="1566862" cy="557213"/>
          </a:xfrm>
          <a:prstGeom prst="rect">
            <a:avLst/>
          </a:prstGeom>
          <a:solidFill>
            <a:srgbClr val="FF9900"/>
          </a:solidFill>
          <a:ln>
            <a:noFill/>
          </a:ln>
          <a:effectLst>
            <a:outerShdw dist="35921" dir="2700000" algn="ctr" rotWithShape="0">
              <a:srgbClr val="99000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32" name="Rectangle 104"/>
          <p:cNvSpPr>
            <a:spLocks noChangeArrowheads="1"/>
          </p:cNvSpPr>
          <p:nvPr/>
        </p:nvSpPr>
        <p:spPr bwMode="auto">
          <a:xfrm>
            <a:off x="3849688" y="3249613"/>
            <a:ext cx="1439862"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500" b="1">
                <a:solidFill>
                  <a:srgbClr val="000000"/>
                </a:solidFill>
                <a:latin typeface="Arial" pitchFamily="34" charset="0"/>
              </a:rPr>
              <a:t>Charles Eubank</a:t>
            </a:r>
            <a:endParaRPr lang="en-US">
              <a:solidFill>
                <a:prstClr val="black"/>
              </a:solidFill>
              <a:latin typeface="Verdana" pitchFamily="34" charset="0"/>
            </a:endParaRPr>
          </a:p>
        </p:txBody>
      </p:sp>
      <p:sp>
        <p:nvSpPr>
          <p:cNvPr id="253033" name="Rectangle 105"/>
          <p:cNvSpPr>
            <a:spLocks noChangeArrowheads="1"/>
          </p:cNvSpPr>
          <p:nvPr/>
        </p:nvSpPr>
        <p:spPr bwMode="auto">
          <a:xfrm>
            <a:off x="4222750" y="3486150"/>
            <a:ext cx="698500"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President</a:t>
            </a:r>
            <a:endParaRPr lang="en-US">
              <a:solidFill>
                <a:prstClr val="black"/>
              </a:solidFill>
              <a:latin typeface="Verdana" pitchFamily="34" charset="0"/>
            </a:endParaRPr>
          </a:p>
        </p:txBody>
      </p:sp>
      <p:sp>
        <p:nvSpPr>
          <p:cNvPr id="253034" name="Rectangle 106"/>
          <p:cNvSpPr>
            <a:spLocks noChangeArrowheads="1"/>
          </p:cNvSpPr>
          <p:nvPr/>
        </p:nvSpPr>
        <p:spPr bwMode="auto">
          <a:xfrm>
            <a:off x="3789363" y="3187700"/>
            <a:ext cx="1566862" cy="557213"/>
          </a:xfrm>
          <a:prstGeom prst="rect">
            <a:avLst/>
          </a:prstGeom>
          <a:noFill/>
          <a:ln w="14288">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53004" name="Rectangle 76"/>
          <p:cNvSpPr>
            <a:spLocks noChangeArrowheads="1"/>
          </p:cNvSpPr>
          <p:nvPr/>
        </p:nvSpPr>
        <p:spPr bwMode="auto">
          <a:xfrm>
            <a:off x="2492375" y="5476875"/>
            <a:ext cx="654050"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Manager</a:t>
            </a:r>
            <a:endParaRPr lang="en-US">
              <a:solidFill>
                <a:prstClr val="black"/>
              </a:solidFill>
              <a:latin typeface="Verdana" pitchFamily="34" charset="0"/>
            </a:endParaRPr>
          </a:p>
        </p:txBody>
      </p:sp>
      <p:sp>
        <p:nvSpPr>
          <p:cNvPr id="253003" name="Rectangle 75"/>
          <p:cNvSpPr>
            <a:spLocks noChangeArrowheads="1"/>
          </p:cNvSpPr>
          <p:nvPr/>
        </p:nvSpPr>
        <p:spPr bwMode="auto">
          <a:xfrm>
            <a:off x="2165350" y="5240338"/>
            <a:ext cx="1281113"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500" b="1">
                <a:solidFill>
                  <a:srgbClr val="000000"/>
                </a:solidFill>
                <a:latin typeface="Arial" pitchFamily="34" charset="0"/>
              </a:rPr>
              <a:t>Clarice Brown</a:t>
            </a:r>
            <a:endParaRPr lang="en-US">
              <a:solidFill>
                <a:prstClr val="black"/>
              </a:solidFill>
              <a:latin typeface="Verdana" pitchFamily="34" charset="0"/>
            </a:endParaRPr>
          </a:p>
        </p:txBody>
      </p:sp>
      <p:sp>
        <p:nvSpPr>
          <p:cNvPr id="253028" name="Rectangle 100"/>
          <p:cNvSpPr>
            <a:spLocks noChangeArrowheads="1"/>
          </p:cNvSpPr>
          <p:nvPr/>
        </p:nvSpPr>
        <p:spPr bwMode="auto">
          <a:xfrm>
            <a:off x="5778500" y="4383088"/>
            <a:ext cx="1065213"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Vice President</a:t>
            </a:r>
            <a:endParaRPr lang="en-US">
              <a:solidFill>
                <a:prstClr val="black"/>
              </a:solidFill>
              <a:latin typeface="Verdana" pitchFamily="34" charset="0"/>
            </a:endParaRPr>
          </a:p>
        </p:txBody>
      </p:sp>
      <p:sp>
        <p:nvSpPr>
          <p:cNvPr id="253027" name="Rectangle 99"/>
          <p:cNvSpPr>
            <a:spLocks noChangeArrowheads="1"/>
          </p:cNvSpPr>
          <p:nvPr/>
        </p:nvSpPr>
        <p:spPr bwMode="auto">
          <a:xfrm>
            <a:off x="5845175" y="4146550"/>
            <a:ext cx="898525"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500" b="1">
                <a:solidFill>
                  <a:srgbClr val="000000"/>
                </a:solidFill>
                <a:latin typeface="Arial" pitchFamily="34" charset="0"/>
              </a:rPr>
              <a:t>Wayne Lu</a:t>
            </a:r>
            <a:endParaRPr lang="en-US">
              <a:solidFill>
                <a:prstClr val="black"/>
              </a:solidFill>
              <a:latin typeface="Verdana" pitchFamily="34" charset="0"/>
            </a:endParaRPr>
          </a:p>
        </p:txBody>
      </p:sp>
      <p:sp>
        <p:nvSpPr>
          <p:cNvPr id="253029" name="Rectangle 101"/>
          <p:cNvSpPr>
            <a:spLocks noChangeArrowheads="1"/>
          </p:cNvSpPr>
          <p:nvPr/>
        </p:nvSpPr>
        <p:spPr bwMode="auto">
          <a:xfrm>
            <a:off x="5907088" y="4579938"/>
            <a:ext cx="790575"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sz="1300">
                <a:solidFill>
                  <a:srgbClr val="000000"/>
                </a:solidFill>
                <a:latin typeface="Arial" pitchFamily="34" charset="0"/>
              </a:rPr>
              <a:t>Production</a:t>
            </a:r>
            <a:endParaRPr lang="en-US">
              <a:solidFill>
                <a:prstClr val="black"/>
              </a:solidFill>
              <a:latin typeface="Verdana" pitchFamily="34" charset="0"/>
            </a:endParaRPr>
          </a:p>
        </p:txBody>
      </p:sp>
    </p:spTree>
    <p:extLst>
      <p:ext uri="{BB962C8B-B14F-4D97-AF65-F5344CB8AC3E}">
        <p14:creationId xmlns:p14="http://schemas.microsoft.com/office/powerpoint/2010/main" xmlns="" val="156662202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2930">
                                            <p:txEl>
                                              <p:pRg st="0" end="0"/>
                                            </p:txEl>
                                          </p:spTgt>
                                        </p:tgtEl>
                                        <p:attrNameLst>
                                          <p:attrName>style.visibility</p:attrName>
                                        </p:attrNameLst>
                                      </p:cBhvr>
                                      <p:to>
                                        <p:strVal val="visible"/>
                                      </p:to>
                                    </p:set>
                                    <p:animEffect transition="in" filter="wipe(left)">
                                      <p:cBhvr>
                                        <p:cTn id="7" dur="500"/>
                                        <p:tgtEl>
                                          <p:spTgt spid="2529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2930">
                                            <p:txEl>
                                              <p:pRg st="1" end="1"/>
                                            </p:txEl>
                                          </p:spTgt>
                                        </p:tgtEl>
                                        <p:attrNameLst>
                                          <p:attrName>style.visibility</p:attrName>
                                        </p:attrNameLst>
                                      </p:cBhvr>
                                      <p:to>
                                        <p:strVal val="visible"/>
                                      </p:to>
                                    </p:set>
                                    <p:animEffect transition="in" filter="wipe(left)">
                                      <p:cBhvr>
                                        <p:cTn id="12" dur="500"/>
                                        <p:tgtEl>
                                          <p:spTgt spid="2529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2930">
                                            <p:txEl>
                                              <p:pRg st="2" end="2"/>
                                            </p:txEl>
                                          </p:spTgt>
                                        </p:tgtEl>
                                        <p:attrNameLst>
                                          <p:attrName>style.visibility</p:attrName>
                                        </p:attrNameLst>
                                      </p:cBhvr>
                                      <p:to>
                                        <p:strVal val="visible"/>
                                      </p:to>
                                    </p:set>
                                    <p:animEffect transition="in" filter="wipe(left)">
                                      <p:cBhvr>
                                        <p:cTn id="17" dur="500"/>
                                        <p:tgtEl>
                                          <p:spTgt spid="2529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0" grpId="0" build="p" bldLvl="3"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body" idx="1"/>
          </p:nvPr>
        </p:nvSpPr>
        <p:spPr>
          <a:xfrm>
            <a:off x="800100" y="1390650"/>
            <a:ext cx="7772400" cy="16700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Forms and objectives of graphics</a:t>
            </a:r>
          </a:p>
          <a:p>
            <a:pPr lvl="1">
              <a:buFontTx/>
              <a:buChar char="•"/>
            </a:pPr>
            <a:r>
              <a:rPr lang="en-US" sz="2400"/>
              <a:t>Photograph, map, illustration</a:t>
            </a:r>
          </a:p>
          <a:p>
            <a:pPr lvl="2">
              <a:buFontTx/>
              <a:buNone/>
            </a:pPr>
            <a:r>
              <a:rPr lang="en-US" sz="2000"/>
              <a:t>To create authenticity, to spotlight a location, and to show an item in use</a:t>
            </a:r>
          </a:p>
        </p:txBody>
      </p:sp>
      <p:sp>
        <p:nvSpPr>
          <p:cNvPr id="254979" name="Rectangle 3"/>
          <p:cNvSpPr>
            <a:spLocks noGrp="1" noChangeArrowheads="1"/>
          </p:cNvSpPr>
          <p:nvPr>
            <p:ph type="title"/>
          </p:nvPr>
        </p:nvSpPr>
        <p:spPr>
          <a:xfrm>
            <a:off x="685800" y="327025"/>
            <a:ext cx="7772400" cy="11239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Illustrating Report Data</a:t>
            </a:r>
          </a:p>
        </p:txBody>
      </p:sp>
      <p:pic>
        <p:nvPicPr>
          <p:cNvPr id="254981" name="Picture 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51125" y="3392488"/>
            <a:ext cx="3886200" cy="2382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4816458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4978">
                                            <p:txEl>
                                              <p:pRg st="0" end="0"/>
                                            </p:txEl>
                                          </p:spTgt>
                                        </p:tgtEl>
                                        <p:attrNameLst>
                                          <p:attrName>style.visibility</p:attrName>
                                        </p:attrNameLst>
                                      </p:cBhvr>
                                      <p:to>
                                        <p:strVal val="visible"/>
                                      </p:to>
                                    </p:set>
                                    <p:animEffect transition="in" filter="wipe(left)">
                                      <p:cBhvr>
                                        <p:cTn id="7" dur="500"/>
                                        <p:tgtEl>
                                          <p:spTgt spid="2549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4978">
                                            <p:txEl>
                                              <p:pRg st="1" end="1"/>
                                            </p:txEl>
                                          </p:spTgt>
                                        </p:tgtEl>
                                        <p:attrNameLst>
                                          <p:attrName>style.visibility</p:attrName>
                                        </p:attrNameLst>
                                      </p:cBhvr>
                                      <p:to>
                                        <p:strVal val="visible"/>
                                      </p:to>
                                    </p:set>
                                    <p:animEffect transition="in" filter="wipe(left)">
                                      <p:cBhvr>
                                        <p:cTn id="12" dur="500"/>
                                        <p:tgtEl>
                                          <p:spTgt spid="2549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4978">
                                            <p:txEl>
                                              <p:pRg st="2" end="2"/>
                                            </p:txEl>
                                          </p:spTgt>
                                        </p:tgtEl>
                                        <p:attrNameLst>
                                          <p:attrName>style.visibility</p:attrName>
                                        </p:attrNameLst>
                                      </p:cBhvr>
                                      <p:to>
                                        <p:strVal val="visible"/>
                                      </p:to>
                                    </p:set>
                                    <p:animEffect transition="in" filter="wipe(left)">
                                      <p:cBhvr>
                                        <p:cTn id="17" dur="500"/>
                                        <p:tgtEl>
                                          <p:spTgt spid="25497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54981"/>
                                        </p:tgtEl>
                                        <p:attrNameLst>
                                          <p:attrName>style.visibility</p:attrName>
                                        </p:attrNameLst>
                                      </p:cBhvr>
                                      <p:to>
                                        <p:strVal val="visible"/>
                                      </p:to>
                                    </p:set>
                                    <p:animEffect transition="in" filter="dissolve">
                                      <p:cBhvr>
                                        <p:cTn id="22" dur="500"/>
                                        <p:tgtEl>
                                          <p:spTgt spid="254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8" grpId="0" build="p" bldLvl="3"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1" name="Rectangle 3"/>
          <p:cNvSpPr>
            <a:spLocks noGrp="1" noChangeArrowheads="1"/>
          </p:cNvSpPr>
          <p:nvPr>
            <p:ph type="title"/>
          </p:nvPr>
        </p:nvSpPr>
        <p:spPr>
          <a:xfrm>
            <a:off x="685800" y="254000"/>
            <a:ext cx="7772400" cy="950913"/>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Pie Graph</a:t>
            </a:r>
          </a:p>
        </p:txBody>
      </p:sp>
      <p:pic>
        <p:nvPicPr>
          <p:cNvPr id="232453" name="Picture 5"/>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09763" y="1512888"/>
            <a:ext cx="5383212" cy="4224337"/>
          </a:xfrm>
          <a:prstGeom prst="rect">
            <a:avLst/>
          </a:prstGeom>
          <a:solidFill>
            <a:srgbClr val="FFFFCC"/>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2454" name="Rectangle 6"/>
          <p:cNvSpPr>
            <a:spLocks noChangeArrowheads="1"/>
          </p:cNvSpPr>
          <p:nvPr/>
        </p:nvSpPr>
        <p:spPr bwMode="auto">
          <a:xfrm>
            <a:off x="3246438" y="1854200"/>
            <a:ext cx="3827462" cy="425450"/>
          </a:xfrm>
          <a:prstGeom prst="rect">
            <a:avLst/>
          </a:prstGeom>
          <a:solidFill>
            <a:srgbClr val="FF9900"/>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600" b="1">
                <a:solidFill>
                  <a:prstClr val="black"/>
                </a:solidFill>
                <a:latin typeface="Verdana" pitchFamily="34" charset="0"/>
              </a:rPr>
              <a:t>2006 MPM INCOME  BY  DIVISION</a:t>
            </a:r>
          </a:p>
        </p:txBody>
      </p:sp>
      <p:sp>
        <p:nvSpPr>
          <p:cNvPr id="232455" name="Rectangle 7"/>
          <p:cNvSpPr>
            <a:spLocks noChangeArrowheads="1"/>
          </p:cNvSpPr>
          <p:nvPr/>
        </p:nvSpPr>
        <p:spPr bwMode="auto">
          <a:xfrm>
            <a:off x="2108200" y="4394200"/>
            <a:ext cx="825500" cy="292100"/>
          </a:xfrm>
          <a:prstGeom prst="rect">
            <a:avLst/>
          </a:prstGeom>
          <a:solidFill>
            <a:srgbClr val="C0C0C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a:solidFill>
                <a:prstClr val="black"/>
              </a:solidFill>
              <a:latin typeface="Verdana" pitchFamily="34" charset="0"/>
            </a:endParaRPr>
          </a:p>
        </p:txBody>
      </p:sp>
      <p:sp>
        <p:nvSpPr>
          <p:cNvPr id="232457" name="Text Box 9"/>
          <p:cNvSpPr txBox="1">
            <a:spLocks noChangeArrowheads="1"/>
          </p:cNvSpPr>
          <p:nvPr/>
        </p:nvSpPr>
        <p:spPr bwMode="auto">
          <a:xfrm>
            <a:off x="2066925" y="4392613"/>
            <a:ext cx="156051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600" b="1">
                <a:solidFill>
                  <a:srgbClr val="663300"/>
                </a:solidFill>
                <a:latin typeface="Verdana" pitchFamily="34" charset="0"/>
              </a:rPr>
              <a:t>DVDs &amp; Videos</a:t>
            </a:r>
          </a:p>
        </p:txBody>
      </p:sp>
    </p:spTree>
    <p:extLst>
      <p:ext uri="{BB962C8B-B14F-4D97-AF65-F5344CB8AC3E}">
        <p14:creationId xmlns:p14="http://schemas.microsoft.com/office/powerpoint/2010/main" xmlns="" val="32128136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4500" name="Rectangle 4"/>
          <p:cNvSpPr>
            <a:spLocks noGrp="1" noChangeArrowheads="1"/>
          </p:cNvSpPr>
          <p:nvPr>
            <p:ph type="body" idx="1"/>
          </p:nvPr>
        </p:nvSpPr>
        <p:spPr>
          <a:xfrm>
            <a:off x="838200" y="1828800"/>
            <a:ext cx="7772400" cy="472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nSpc>
                <a:spcPct val="90000"/>
              </a:lnSpc>
            </a:pPr>
            <a:r>
              <a:rPr lang="en-US" dirty="0"/>
              <a:t>Use pie graphs to show a whole and the proportion of its components.</a:t>
            </a:r>
          </a:p>
          <a:p>
            <a:pPr>
              <a:lnSpc>
                <a:spcPct val="90000"/>
              </a:lnSpc>
            </a:pPr>
            <a:r>
              <a:rPr lang="en-US" dirty="0"/>
              <a:t>Generally begin at the 12 o’clock position, drawing the largest wedge first. Computer software programs, however, may vary in placement of wedges.</a:t>
            </a:r>
          </a:p>
          <a:p>
            <a:pPr>
              <a:lnSpc>
                <a:spcPct val="90000"/>
              </a:lnSpc>
            </a:pPr>
            <a:r>
              <a:rPr lang="en-US" dirty="0"/>
              <a:t>Include, if possible, the actual percentage or absolute value for each wedge.</a:t>
            </a:r>
          </a:p>
        </p:txBody>
      </p:sp>
      <p:sp>
        <p:nvSpPr>
          <p:cNvPr id="234502" name="Rectangle 6"/>
          <p:cNvSpPr>
            <a:spLocks noGrp="1" noChangeArrowheads="1"/>
          </p:cNvSpPr>
          <p:nvPr>
            <p:ph type="title"/>
          </p:nvPr>
        </p:nvSpPr>
        <p:spPr>
          <a:xfrm>
            <a:off x="685800" y="254000"/>
            <a:ext cx="7772400" cy="950913"/>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Pie Graph</a:t>
            </a:r>
          </a:p>
        </p:txBody>
      </p:sp>
    </p:spTree>
    <p:extLst>
      <p:ext uri="{BB962C8B-B14F-4D97-AF65-F5344CB8AC3E}">
        <p14:creationId xmlns:p14="http://schemas.microsoft.com/office/powerpoint/2010/main" xmlns="" val="333189154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4500">
                                            <p:txEl>
                                              <p:pRg st="0" end="0"/>
                                            </p:txEl>
                                          </p:spTgt>
                                        </p:tgtEl>
                                        <p:attrNameLst>
                                          <p:attrName>style.visibility</p:attrName>
                                        </p:attrNameLst>
                                      </p:cBhvr>
                                      <p:to>
                                        <p:strVal val="visible"/>
                                      </p:to>
                                    </p:set>
                                    <p:animEffect transition="in" filter="wipe(left)">
                                      <p:cBhvr>
                                        <p:cTn id="7" dur="500"/>
                                        <p:tgtEl>
                                          <p:spTgt spid="234500">
                                            <p:txEl>
                                              <p:pRg st="0" end="0"/>
                                            </p:txEl>
                                          </p:spTgt>
                                        </p:tgtEl>
                                      </p:cBhvr>
                                    </p:animEffect>
                                  </p:childTnLst>
                                  <p:subTnLst>
                                    <p:animClr clrSpc="rgb" dir="cw">
                                      <p:cBhvr override="childStyle">
                                        <p:cTn dur="1" fill="hold" display="0" masterRel="nextClick" afterEffect="1"/>
                                        <p:tgtEl>
                                          <p:spTgt spid="234500">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4500">
                                            <p:txEl>
                                              <p:pRg st="1" end="1"/>
                                            </p:txEl>
                                          </p:spTgt>
                                        </p:tgtEl>
                                        <p:attrNameLst>
                                          <p:attrName>style.visibility</p:attrName>
                                        </p:attrNameLst>
                                      </p:cBhvr>
                                      <p:to>
                                        <p:strVal val="visible"/>
                                      </p:to>
                                    </p:set>
                                    <p:animEffect transition="in" filter="wipe(left)">
                                      <p:cBhvr>
                                        <p:cTn id="12" dur="500"/>
                                        <p:tgtEl>
                                          <p:spTgt spid="234500">
                                            <p:txEl>
                                              <p:pRg st="1" end="1"/>
                                            </p:txEl>
                                          </p:spTgt>
                                        </p:tgtEl>
                                      </p:cBhvr>
                                    </p:animEffect>
                                  </p:childTnLst>
                                  <p:subTnLst>
                                    <p:animClr clrSpc="rgb" dir="cw">
                                      <p:cBhvr override="childStyle">
                                        <p:cTn dur="1" fill="hold" display="0" masterRel="nextClick" afterEffect="1"/>
                                        <p:tgtEl>
                                          <p:spTgt spid="234500">
                                            <p:txEl>
                                              <p:pRg st="1" end="1"/>
                                            </p:txEl>
                                          </p:spTgt>
                                        </p:tgtEl>
                                        <p:attrNameLst>
                                          <p:attrName>ppt_c</p:attrName>
                                        </p:attrNameLst>
                                      </p:cBhvr>
                                      <p:to>
                                        <a:srgbClr val="5F5F5F"/>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4500">
                                            <p:txEl>
                                              <p:pRg st="2" end="2"/>
                                            </p:txEl>
                                          </p:spTgt>
                                        </p:tgtEl>
                                        <p:attrNameLst>
                                          <p:attrName>style.visibility</p:attrName>
                                        </p:attrNameLst>
                                      </p:cBhvr>
                                      <p:to>
                                        <p:strVal val="visible"/>
                                      </p:to>
                                    </p:set>
                                    <p:animEffect transition="in" filter="wipe(left)">
                                      <p:cBhvr>
                                        <p:cTn id="17" dur="500"/>
                                        <p:tgtEl>
                                          <p:spTgt spid="234500">
                                            <p:txEl>
                                              <p:pRg st="2" end="2"/>
                                            </p:txEl>
                                          </p:spTgt>
                                        </p:tgtEl>
                                      </p:cBhvr>
                                    </p:animEffect>
                                  </p:childTnLst>
                                  <p:subTnLst>
                                    <p:animClr clrSpc="rgb" dir="cw">
                                      <p:cBhvr override="childStyle">
                                        <p:cTn dur="1" fill="hold" display="0" masterRel="nextClick" afterEffect="1"/>
                                        <p:tgtEl>
                                          <p:spTgt spid="234500">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00"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6548" name="Rectangle 4"/>
          <p:cNvSpPr>
            <a:spLocks noGrp="1" noChangeArrowheads="1"/>
          </p:cNvSpPr>
          <p:nvPr>
            <p:ph type="body" idx="1"/>
          </p:nvPr>
        </p:nvSpPr>
        <p:spPr>
          <a:xfrm>
            <a:off x="685800" y="1600200"/>
            <a:ext cx="7772400" cy="4716463"/>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dirty="0"/>
              <a:t>Use four to eight segments for best results; if necessary, group small portions into one wedge called “Other.”</a:t>
            </a:r>
          </a:p>
          <a:p>
            <a:r>
              <a:rPr lang="en-US" dirty="0"/>
              <a:t>Distinguish wedges with color, shading, or crosshatching.</a:t>
            </a:r>
          </a:p>
          <a:p>
            <a:r>
              <a:rPr lang="en-US" dirty="0"/>
              <a:t>Keep all labels horizontal.</a:t>
            </a:r>
          </a:p>
        </p:txBody>
      </p:sp>
      <p:sp>
        <p:nvSpPr>
          <p:cNvPr id="236550" name="Rectangle 6"/>
          <p:cNvSpPr>
            <a:spLocks noGrp="1" noChangeArrowheads="1"/>
          </p:cNvSpPr>
          <p:nvPr>
            <p:ph type="title"/>
          </p:nvPr>
        </p:nvSpPr>
        <p:spPr>
          <a:xfrm>
            <a:off x="685800" y="254000"/>
            <a:ext cx="7772400" cy="950913"/>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Pie Graph</a:t>
            </a:r>
          </a:p>
        </p:txBody>
      </p:sp>
    </p:spTree>
    <p:extLst>
      <p:ext uri="{BB962C8B-B14F-4D97-AF65-F5344CB8AC3E}">
        <p14:creationId xmlns:p14="http://schemas.microsoft.com/office/powerpoint/2010/main" xmlns="" val="296269226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6548">
                                            <p:txEl>
                                              <p:pRg st="0" end="0"/>
                                            </p:txEl>
                                          </p:spTgt>
                                        </p:tgtEl>
                                        <p:attrNameLst>
                                          <p:attrName>style.visibility</p:attrName>
                                        </p:attrNameLst>
                                      </p:cBhvr>
                                      <p:to>
                                        <p:strVal val="visible"/>
                                      </p:to>
                                    </p:set>
                                    <p:animEffect transition="in" filter="wipe(left)">
                                      <p:cBhvr>
                                        <p:cTn id="7" dur="500"/>
                                        <p:tgtEl>
                                          <p:spTgt spid="236548">
                                            <p:txEl>
                                              <p:pRg st="0" end="0"/>
                                            </p:txEl>
                                          </p:spTgt>
                                        </p:tgtEl>
                                      </p:cBhvr>
                                    </p:animEffect>
                                  </p:childTnLst>
                                  <p:subTnLst>
                                    <p:animClr clrSpc="rgb" dir="cw">
                                      <p:cBhvr override="childStyle">
                                        <p:cTn dur="1" fill="hold" display="0" masterRel="nextClick" afterEffect="1"/>
                                        <p:tgtEl>
                                          <p:spTgt spid="236548">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6548">
                                            <p:txEl>
                                              <p:pRg st="1" end="1"/>
                                            </p:txEl>
                                          </p:spTgt>
                                        </p:tgtEl>
                                        <p:attrNameLst>
                                          <p:attrName>style.visibility</p:attrName>
                                        </p:attrNameLst>
                                      </p:cBhvr>
                                      <p:to>
                                        <p:strVal val="visible"/>
                                      </p:to>
                                    </p:set>
                                    <p:animEffect transition="in" filter="wipe(left)">
                                      <p:cBhvr>
                                        <p:cTn id="12" dur="500"/>
                                        <p:tgtEl>
                                          <p:spTgt spid="236548">
                                            <p:txEl>
                                              <p:pRg st="1" end="1"/>
                                            </p:txEl>
                                          </p:spTgt>
                                        </p:tgtEl>
                                      </p:cBhvr>
                                    </p:animEffect>
                                  </p:childTnLst>
                                  <p:subTnLst>
                                    <p:animClr clrSpc="rgb" dir="cw">
                                      <p:cBhvr override="childStyle">
                                        <p:cTn dur="1" fill="hold" display="0" masterRel="nextClick" afterEffect="1"/>
                                        <p:tgtEl>
                                          <p:spTgt spid="236548">
                                            <p:txEl>
                                              <p:pRg st="1" end="1"/>
                                            </p:txEl>
                                          </p:spTgt>
                                        </p:tgtEl>
                                        <p:attrNameLst>
                                          <p:attrName>ppt_c</p:attrName>
                                        </p:attrNameLst>
                                      </p:cBhvr>
                                      <p:to>
                                        <a:srgbClr val="5F5F5F"/>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6548">
                                            <p:txEl>
                                              <p:pRg st="2" end="2"/>
                                            </p:txEl>
                                          </p:spTgt>
                                        </p:tgtEl>
                                        <p:attrNameLst>
                                          <p:attrName>style.visibility</p:attrName>
                                        </p:attrNameLst>
                                      </p:cBhvr>
                                      <p:to>
                                        <p:strVal val="visible"/>
                                      </p:to>
                                    </p:set>
                                    <p:animEffect transition="in" filter="wipe(left)">
                                      <p:cBhvr>
                                        <p:cTn id="17" dur="500"/>
                                        <p:tgtEl>
                                          <p:spTgt spid="236548">
                                            <p:txEl>
                                              <p:pRg st="2" end="2"/>
                                            </p:txEl>
                                          </p:spTgt>
                                        </p:tgtEl>
                                      </p:cBhvr>
                                    </p:animEffect>
                                  </p:childTnLst>
                                  <p:subTnLst>
                                    <p:animClr clrSpc="rgb" dir="cw">
                                      <p:cBhvr override="childStyle">
                                        <p:cTn dur="1" fill="hold" display="0" masterRel="nextClick" afterEffect="1"/>
                                        <p:tgtEl>
                                          <p:spTgt spid="236548">
                                            <p:txEl>
                                              <p:pRg st="2" end="2"/>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8"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Rectangle 4"/>
          <p:cNvSpPr>
            <a:spLocks noGrp="1" noChangeArrowheads="1"/>
          </p:cNvSpPr>
          <p:nvPr>
            <p:ph type="title"/>
          </p:nvPr>
        </p:nvSpPr>
        <p:spPr>
          <a:xfrm>
            <a:off x="685800" y="95250"/>
            <a:ext cx="7772400" cy="5715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ormAutofit fontScale="90000"/>
          </a:bodyPr>
          <a:lstStyle/>
          <a:p>
            <a:r>
              <a:rPr lang="en-US"/>
              <a:t>Vertical Bar Chart</a:t>
            </a:r>
          </a:p>
        </p:txBody>
      </p:sp>
      <p:grpSp>
        <p:nvGrpSpPr>
          <p:cNvPr id="238669" name="Group 77"/>
          <p:cNvGrpSpPr>
            <a:grpSpLocks/>
          </p:cNvGrpSpPr>
          <p:nvPr/>
        </p:nvGrpSpPr>
        <p:grpSpPr bwMode="auto">
          <a:xfrm>
            <a:off x="463550" y="825500"/>
            <a:ext cx="8216900" cy="5264150"/>
            <a:chOff x="328" y="580"/>
            <a:chExt cx="5176" cy="3316"/>
          </a:xfrm>
        </p:grpSpPr>
        <p:sp>
          <p:nvSpPr>
            <p:cNvPr id="238595" name="Rectangle 3"/>
            <p:cNvSpPr>
              <a:spLocks noChangeArrowheads="1"/>
            </p:cNvSpPr>
            <p:nvPr/>
          </p:nvSpPr>
          <p:spPr bwMode="auto">
            <a:xfrm>
              <a:off x="328" y="580"/>
              <a:ext cx="5176" cy="3316"/>
            </a:xfrm>
            <a:prstGeom prst="rect">
              <a:avLst/>
            </a:prstGeom>
            <a:solidFill>
              <a:srgbClr val="800000"/>
            </a:solidFill>
            <a:ln w="12700">
              <a:solidFill>
                <a:srgbClr val="FF3300"/>
              </a:solidFill>
              <a:miter lim="800000"/>
              <a:headEnd/>
              <a:tailEnd/>
            </a:ln>
            <a:effectLst>
              <a:outerShdw dist="89803" dir="2700000" algn="ctr" rotWithShape="0">
                <a:srgbClr val="FF9900"/>
              </a:outerShdw>
            </a:effectLst>
          </p:spPr>
          <p:txBody>
            <a:bodyPr wrap="none" lIns="90488" tIns="44450" rIns="90488" bIns="44450" anchor="ctr"/>
            <a:lstStyle/>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a:p>
              <a:pPr fontAlgn="base">
                <a:spcBef>
                  <a:spcPct val="0"/>
                </a:spcBef>
                <a:spcAft>
                  <a:spcPct val="0"/>
                </a:spcAft>
              </a:pPr>
              <a:endParaRPr lang="en-US" b="1">
                <a:solidFill>
                  <a:prstClr val="white"/>
                </a:solidFill>
                <a:latin typeface="Arial" pitchFamily="34" charset="0"/>
              </a:endParaRPr>
            </a:p>
          </p:txBody>
        </p:sp>
        <p:grpSp>
          <p:nvGrpSpPr>
            <p:cNvPr id="238667" name="Group 75"/>
            <p:cNvGrpSpPr>
              <a:grpSpLocks/>
            </p:cNvGrpSpPr>
            <p:nvPr/>
          </p:nvGrpSpPr>
          <p:grpSpPr bwMode="auto">
            <a:xfrm>
              <a:off x="376" y="676"/>
              <a:ext cx="4887" cy="3088"/>
              <a:chOff x="280" y="688"/>
              <a:chExt cx="4887" cy="3088"/>
            </a:xfrm>
          </p:grpSpPr>
          <p:sp>
            <p:nvSpPr>
              <p:cNvPr id="238613" name="Rectangle 21"/>
              <p:cNvSpPr>
                <a:spLocks noChangeArrowheads="1"/>
              </p:cNvSpPr>
              <p:nvPr/>
            </p:nvSpPr>
            <p:spPr bwMode="auto">
              <a:xfrm>
                <a:off x="976" y="1180"/>
                <a:ext cx="220" cy="256"/>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2000">
                    <a:solidFill>
                      <a:prstClr val="white"/>
                    </a:solidFill>
                    <a:latin typeface="Arial" pitchFamily="34" charset="0"/>
                  </a:rPr>
                  <a:t>40</a:t>
                </a:r>
              </a:p>
            </p:txBody>
          </p:sp>
          <p:sp>
            <p:nvSpPr>
              <p:cNvPr id="238614" name="Rectangle 22"/>
              <p:cNvSpPr>
                <a:spLocks noChangeArrowheads="1"/>
              </p:cNvSpPr>
              <p:nvPr/>
            </p:nvSpPr>
            <p:spPr bwMode="auto">
              <a:xfrm>
                <a:off x="976" y="1636"/>
                <a:ext cx="220" cy="256"/>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2000">
                    <a:solidFill>
                      <a:prstClr val="white"/>
                    </a:solidFill>
                    <a:latin typeface="Arial" pitchFamily="34" charset="0"/>
                  </a:rPr>
                  <a:t>30</a:t>
                </a:r>
              </a:p>
            </p:txBody>
          </p:sp>
          <p:sp>
            <p:nvSpPr>
              <p:cNvPr id="238615" name="Rectangle 23"/>
              <p:cNvSpPr>
                <a:spLocks noChangeArrowheads="1"/>
              </p:cNvSpPr>
              <p:nvPr/>
            </p:nvSpPr>
            <p:spPr bwMode="auto">
              <a:xfrm>
                <a:off x="976" y="2092"/>
                <a:ext cx="220" cy="256"/>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2000">
                    <a:solidFill>
                      <a:prstClr val="white"/>
                    </a:solidFill>
                    <a:latin typeface="Arial" pitchFamily="34" charset="0"/>
                  </a:rPr>
                  <a:t>20</a:t>
                </a:r>
              </a:p>
            </p:txBody>
          </p:sp>
          <p:sp>
            <p:nvSpPr>
              <p:cNvPr id="238616" name="Rectangle 24"/>
              <p:cNvSpPr>
                <a:spLocks noChangeArrowheads="1"/>
              </p:cNvSpPr>
              <p:nvPr/>
            </p:nvSpPr>
            <p:spPr bwMode="auto">
              <a:xfrm>
                <a:off x="976" y="2572"/>
                <a:ext cx="220" cy="256"/>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2000">
                    <a:solidFill>
                      <a:prstClr val="white"/>
                    </a:solidFill>
                    <a:latin typeface="Arial" pitchFamily="34" charset="0"/>
                  </a:rPr>
                  <a:t>10</a:t>
                </a:r>
              </a:p>
            </p:txBody>
          </p:sp>
          <p:sp>
            <p:nvSpPr>
              <p:cNvPr id="238617" name="Rectangle 25"/>
              <p:cNvSpPr>
                <a:spLocks noChangeArrowheads="1"/>
              </p:cNvSpPr>
              <p:nvPr/>
            </p:nvSpPr>
            <p:spPr bwMode="auto">
              <a:xfrm>
                <a:off x="976" y="3028"/>
                <a:ext cx="220" cy="256"/>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2000">
                    <a:solidFill>
                      <a:prstClr val="white"/>
                    </a:solidFill>
                    <a:latin typeface="Arial" pitchFamily="34" charset="0"/>
                  </a:rPr>
                  <a:t>  0</a:t>
                </a:r>
              </a:p>
            </p:txBody>
          </p:sp>
          <p:grpSp>
            <p:nvGrpSpPr>
              <p:cNvPr id="238662" name="Group 70"/>
              <p:cNvGrpSpPr>
                <a:grpSpLocks/>
              </p:cNvGrpSpPr>
              <p:nvPr/>
            </p:nvGrpSpPr>
            <p:grpSpPr bwMode="auto">
              <a:xfrm>
                <a:off x="280" y="688"/>
                <a:ext cx="4887" cy="3088"/>
                <a:chOff x="304" y="688"/>
                <a:chExt cx="4887" cy="3088"/>
              </a:xfrm>
            </p:grpSpPr>
            <p:grpSp>
              <p:nvGrpSpPr>
                <p:cNvPr id="238661" name="Group 69"/>
                <p:cNvGrpSpPr>
                  <a:grpSpLocks/>
                </p:cNvGrpSpPr>
                <p:nvPr/>
              </p:nvGrpSpPr>
              <p:grpSpPr bwMode="auto">
                <a:xfrm>
                  <a:off x="304" y="1216"/>
                  <a:ext cx="4887" cy="2560"/>
                  <a:chOff x="304" y="1228"/>
                  <a:chExt cx="4887" cy="2560"/>
                </a:xfrm>
              </p:grpSpPr>
              <p:grpSp>
                <p:nvGrpSpPr>
                  <p:cNvPr id="238659" name="Group 67"/>
                  <p:cNvGrpSpPr>
                    <a:grpSpLocks/>
                  </p:cNvGrpSpPr>
                  <p:nvPr/>
                </p:nvGrpSpPr>
                <p:grpSpPr bwMode="auto">
                  <a:xfrm>
                    <a:off x="304" y="1228"/>
                    <a:ext cx="668" cy="280"/>
                    <a:chOff x="304" y="1228"/>
                    <a:chExt cx="668" cy="280"/>
                  </a:xfrm>
                </p:grpSpPr>
                <p:sp>
                  <p:nvSpPr>
                    <p:cNvPr id="238624" name="Rectangle 32"/>
                    <p:cNvSpPr>
                      <a:spLocks noChangeArrowheads="1"/>
                    </p:cNvSpPr>
                    <p:nvPr/>
                  </p:nvSpPr>
                  <p:spPr bwMode="auto">
                    <a:xfrm>
                      <a:off x="304" y="1228"/>
                      <a:ext cx="376" cy="280"/>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400">
                          <a:solidFill>
                            <a:srgbClr val="66FF33"/>
                          </a:solidFill>
                          <a:latin typeface="Arial" pitchFamily="34" charset="0"/>
                        </a:rPr>
                        <a:t>Scale</a:t>
                      </a:r>
                    </a:p>
                    <a:p>
                      <a:pPr algn="ctr" fontAlgn="base">
                        <a:spcBef>
                          <a:spcPct val="0"/>
                        </a:spcBef>
                        <a:spcAft>
                          <a:spcPct val="0"/>
                        </a:spcAft>
                      </a:pPr>
                      <a:r>
                        <a:rPr lang="en-US" sz="1400">
                          <a:solidFill>
                            <a:srgbClr val="66FF33"/>
                          </a:solidFill>
                          <a:latin typeface="Arial" pitchFamily="34" charset="0"/>
                        </a:rPr>
                        <a:t>value</a:t>
                      </a:r>
                    </a:p>
                  </p:txBody>
                </p:sp>
                <p:sp>
                  <p:nvSpPr>
                    <p:cNvPr id="238625" name="Line 33"/>
                    <p:cNvSpPr>
                      <a:spLocks noChangeShapeType="1"/>
                    </p:cNvSpPr>
                    <p:nvPr/>
                  </p:nvSpPr>
                  <p:spPr bwMode="auto">
                    <a:xfrm>
                      <a:off x="684" y="1296"/>
                      <a:ext cx="288" cy="0"/>
                    </a:xfrm>
                    <a:prstGeom prst="line">
                      <a:avLst/>
                    </a:prstGeom>
                    <a:noFill/>
                    <a:ln w="12700">
                      <a:solidFill>
                        <a:srgbClr val="66FF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grpSp>
                <p:nvGrpSpPr>
                  <p:cNvPr id="238657" name="Group 65"/>
                  <p:cNvGrpSpPr>
                    <a:grpSpLocks/>
                  </p:cNvGrpSpPr>
                  <p:nvPr/>
                </p:nvGrpSpPr>
                <p:grpSpPr bwMode="auto">
                  <a:xfrm>
                    <a:off x="4092" y="3244"/>
                    <a:ext cx="1099" cy="544"/>
                    <a:chOff x="4092" y="3244"/>
                    <a:chExt cx="1099" cy="544"/>
                  </a:xfrm>
                </p:grpSpPr>
                <p:sp>
                  <p:nvSpPr>
                    <p:cNvPr id="238626" name="Line 34"/>
                    <p:cNvSpPr>
                      <a:spLocks noChangeShapeType="1"/>
                    </p:cNvSpPr>
                    <p:nvPr/>
                  </p:nvSpPr>
                  <p:spPr bwMode="auto">
                    <a:xfrm flipH="1">
                      <a:off x="4092" y="3336"/>
                      <a:ext cx="300" cy="0"/>
                    </a:xfrm>
                    <a:prstGeom prst="line">
                      <a:avLst/>
                    </a:prstGeom>
                    <a:noFill/>
                    <a:ln w="12700">
                      <a:solidFill>
                        <a:srgbClr val="66FF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38627" name="Rectangle 35"/>
                    <p:cNvSpPr>
                      <a:spLocks noChangeArrowheads="1"/>
                    </p:cNvSpPr>
                    <p:nvPr/>
                  </p:nvSpPr>
                  <p:spPr bwMode="auto">
                    <a:xfrm>
                      <a:off x="4467" y="3244"/>
                      <a:ext cx="724" cy="184"/>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400">
                          <a:solidFill>
                            <a:srgbClr val="66FF33"/>
                          </a:solidFill>
                          <a:latin typeface="Arial" pitchFamily="34" charset="0"/>
                        </a:rPr>
                        <a:t>Scale captions</a:t>
                      </a:r>
                    </a:p>
                  </p:txBody>
                </p:sp>
                <p:sp>
                  <p:nvSpPr>
                    <p:cNvPr id="238629" name="Line 37"/>
                    <p:cNvSpPr>
                      <a:spLocks noChangeShapeType="1"/>
                    </p:cNvSpPr>
                    <p:nvPr/>
                  </p:nvSpPr>
                  <p:spPr bwMode="auto">
                    <a:xfrm flipH="1">
                      <a:off x="4092" y="3684"/>
                      <a:ext cx="300" cy="0"/>
                    </a:xfrm>
                    <a:prstGeom prst="line">
                      <a:avLst/>
                    </a:prstGeom>
                    <a:noFill/>
                    <a:ln w="12700">
                      <a:solidFill>
                        <a:srgbClr val="66FF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38630" name="Rectangle 38"/>
                    <p:cNvSpPr>
                      <a:spLocks noChangeArrowheads="1"/>
                    </p:cNvSpPr>
                    <p:nvPr/>
                  </p:nvSpPr>
                  <p:spPr bwMode="auto">
                    <a:xfrm>
                      <a:off x="4396" y="3568"/>
                      <a:ext cx="675" cy="220"/>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fontAlgn="base">
                        <a:spcBef>
                          <a:spcPct val="0"/>
                        </a:spcBef>
                        <a:spcAft>
                          <a:spcPct val="0"/>
                        </a:spcAft>
                      </a:pPr>
                      <a:r>
                        <a:rPr lang="en-US" sz="1400">
                          <a:solidFill>
                            <a:srgbClr val="66FF33"/>
                          </a:solidFill>
                          <a:latin typeface="Arial" pitchFamily="34" charset="0"/>
                        </a:rPr>
                        <a:t>Source note</a:t>
                      </a:r>
                    </a:p>
                  </p:txBody>
                </p:sp>
              </p:grpSp>
              <p:sp>
                <p:nvSpPr>
                  <p:cNvPr id="238612" name="Rectangle 20"/>
                  <p:cNvSpPr>
                    <a:spLocks noChangeArrowheads="1"/>
                  </p:cNvSpPr>
                  <p:nvPr/>
                </p:nvSpPr>
                <p:spPr bwMode="auto">
                  <a:xfrm rot="16200000">
                    <a:off x="16" y="2164"/>
                    <a:ext cx="1504" cy="184"/>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a:solidFill>
                          <a:prstClr val="white"/>
                        </a:solidFill>
                        <a:latin typeface="Arial" pitchFamily="34" charset="0"/>
                      </a:rPr>
                      <a:t>Millions  of  Dollars</a:t>
                    </a:r>
                  </a:p>
                </p:txBody>
              </p:sp>
            </p:grpSp>
            <p:grpSp>
              <p:nvGrpSpPr>
                <p:cNvPr id="238656" name="Group 64"/>
                <p:cNvGrpSpPr>
                  <a:grpSpLocks/>
                </p:cNvGrpSpPr>
                <p:nvPr/>
              </p:nvGrpSpPr>
              <p:grpSpPr bwMode="auto">
                <a:xfrm>
                  <a:off x="940" y="688"/>
                  <a:ext cx="3416" cy="3076"/>
                  <a:chOff x="940" y="688"/>
                  <a:chExt cx="3416" cy="3076"/>
                </a:xfrm>
              </p:grpSpPr>
              <p:grpSp>
                <p:nvGrpSpPr>
                  <p:cNvPr id="238650" name="Group 58"/>
                  <p:cNvGrpSpPr>
                    <a:grpSpLocks/>
                  </p:cNvGrpSpPr>
                  <p:nvPr/>
                </p:nvGrpSpPr>
                <p:grpSpPr bwMode="auto">
                  <a:xfrm>
                    <a:off x="1204" y="1352"/>
                    <a:ext cx="2536" cy="2412"/>
                    <a:chOff x="1204" y="1352"/>
                    <a:chExt cx="2536" cy="2412"/>
                  </a:xfrm>
                </p:grpSpPr>
                <p:sp>
                  <p:nvSpPr>
                    <p:cNvPr id="238628" name="Rectangle 36"/>
                    <p:cNvSpPr>
                      <a:spLocks noChangeArrowheads="1"/>
                    </p:cNvSpPr>
                    <p:nvPr/>
                  </p:nvSpPr>
                  <p:spPr bwMode="auto">
                    <a:xfrm>
                      <a:off x="1204" y="3592"/>
                      <a:ext cx="2536" cy="172"/>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fontAlgn="base">
                        <a:spcBef>
                          <a:spcPct val="0"/>
                        </a:spcBef>
                        <a:spcAft>
                          <a:spcPct val="0"/>
                        </a:spcAft>
                      </a:pPr>
                      <a:r>
                        <a:rPr lang="en-US" sz="1300">
                          <a:solidFill>
                            <a:prstClr val="white"/>
                          </a:solidFill>
                          <a:latin typeface="Arial" pitchFamily="34" charset="0"/>
                        </a:rPr>
                        <a:t>Source: </a:t>
                      </a:r>
                      <a:r>
                        <a:rPr lang="en-US" sz="1300" i="1">
                          <a:solidFill>
                            <a:prstClr val="white"/>
                          </a:solidFill>
                          <a:latin typeface="Arial" pitchFamily="34" charset="0"/>
                        </a:rPr>
                        <a:t>Industry Profiles</a:t>
                      </a:r>
                      <a:r>
                        <a:rPr lang="en-US" sz="1300">
                          <a:solidFill>
                            <a:prstClr val="white"/>
                          </a:solidFill>
                          <a:latin typeface="Arial" pitchFamily="34" charset="0"/>
                        </a:rPr>
                        <a:t> (New York: DataPro,  2002), 225.</a:t>
                      </a:r>
                    </a:p>
                  </p:txBody>
                </p:sp>
                <p:grpSp>
                  <p:nvGrpSpPr>
                    <p:cNvPr id="238649" name="Group 57"/>
                    <p:cNvGrpSpPr>
                      <a:grpSpLocks/>
                    </p:cNvGrpSpPr>
                    <p:nvPr/>
                  </p:nvGrpSpPr>
                  <p:grpSpPr bwMode="auto">
                    <a:xfrm>
                      <a:off x="1233" y="1352"/>
                      <a:ext cx="2241" cy="2160"/>
                      <a:chOff x="1233" y="1352"/>
                      <a:chExt cx="2241" cy="2160"/>
                    </a:xfrm>
                  </p:grpSpPr>
                  <p:sp>
                    <p:nvSpPr>
                      <p:cNvPr id="238618" name="Rectangle 26"/>
                      <p:cNvSpPr>
                        <a:spLocks noChangeArrowheads="1"/>
                      </p:cNvSpPr>
                      <p:nvPr/>
                    </p:nvSpPr>
                    <p:spPr bwMode="auto">
                      <a:xfrm>
                        <a:off x="1624" y="3232"/>
                        <a:ext cx="448" cy="280"/>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400">
                            <a:solidFill>
                              <a:prstClr val="white"/>
                            </a:solidFill>
                            <a:latin typeface="Arial" pitchFamily="34" charset="0"/>
                          </a:rPr>
                          <a:t>Theme</a:t>
                        </a:r>
                      </a:p>
                      <a:p>
                        <a:pPr algn="ctr" fontAlgn="base">
                          <a:spcBef>
                            <a:spcPct val="0"/>
                          </a:spcBef>
                          <a:spcAft>
                            <a:spcPct val="0"/>
                          </a:spcAft>
                        </a:pPr>
                        <a:r>
                          <a:rPr lang="en-US" sz="1400">
                            <a:solidFill>
                              <a:prstClr val="white"/>
                            </a:solidFill>
                            <a:latin typeface="Arial" pitchFamily="34" charset="0"/>
                          </a:rPr>
                          <a:t>Parks</a:t>
                        </a:r>
                      </a:p>
                    </p:txBody>
                  </p:sp>
                  <p:sp>
                    <p:nvSpPr>
                      <p:cNvPr id="238619" name="Rectangle 27"/>
                      <p:cNvSpPr>
                        <a:spLocks noChangeArrowheads="1"/>
                      </p:cNvSpPr>
                      <p:nvPr/>
                    </p:nvSpPr>
                    <p:spPr bwMode="auto">
                      <a:xfrm>
                        <a:off x="2164" y="3232"/>
                        <a:ext cx="448" cy="280"/>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400">
                            <a:solidFill>
                              <a:prstClr val="white"/>
                            </a:solidFill>
                            <a:latin typeface="Arial" pitchFamily="34" charset="0"/>
                          </a:rPr>
                          <a:t>Motion</a:t>
                        </a:r>
                      </a:p>
                      <a:p>
                        <a:pPr algn="ctr" fontAlgn="base">
                          <a:spcBef>
                            <a:spcPct val="0"/>
                          </a:spcBef>
                          <a:spcAft>
                            <a:spcPct val="0"/>
                          </a:spcAft>
                        </a:pPr>
                        <a:r>
                          <a:rPr lang="en-US" sz="1400">
                            <a:solidFill>
                              <a:prstClr val="white"/>
                            </a:solidFill>
                            <a:latin typeface="Arial" pitchFamily="34" charset="0"/>
                          </a:rPr>
                          <a:t>Pictures</a:t>
                        </a:r>
                      </a:p>
                    </p:txBody>
                  </p:sp>
                  <p:sp>
                    <p:nvSpPr>
                      <p:cNvPr id="238620" name="Rectangle 28"/>
                      <p:cNvSpPr>
                        <a:spLocks noChangeArrowheads="1"/>
                      </p:cNvSpPr>
                      <p:nvPr/>
                    </p:nvSpPr>
                    <p:spPr bwMode="auto">
                      <a:xfrm>
                        <a:off x="2668" y="3232"/>
                        <a:ext cx="448" cy="280"/>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400">
                            <a:solidFill>
                              <a:prstClr val="white"/>
                            </a:solidFill>
                            <a:latin typeface="Arial" pitchFamily="34" charset="0"/>
                          </a:rPr>
                          <a:t>Videos</a:t>
                        </a:r>
                      </a:p>
                      <a:p>
                        <a:pPr algn="ctr" fontAlgn="base">
                          <a:spcBef>
                            <a:spcPct val="0"/>
                          </a:spcBef>
                          <a:spcAft>
                            <a:spcPct val="0"/>
                          </a:spcAft>
                        </a:pPr>
                        <a:endParaRPr lang="en-US" sz="1400">
                          <a:solidFill>
                            <a:prstClr val="white"/>
                          </a:solidFill>
                          <a:latin typeface="Arial" pitchFamily="34" charset="0"/>
                        </a:endParaRPr>
                      </a:p>
                    </p:txBody>
                  </p:sp>
                  <p:grpSp>
                    <p:nvGrpSpPr>
                      <p:cNvPr id="238648" name="Group 56"/>
                      <p:cNvGrpSpPr>
                        <a:grpSpLocks/>
                      </p:cNvGrpSpPr>
                      <p:nvPr/>
                    </p:nvGrpSpPr>
                    <p:grpSpPr bwMode="auto">
                      <a:xfrm>
                        <a:off x="1233" y="1352"/>
                        <a:ext cx="2241" cy="1858"/>
                        <a:chOff x="1233" y="1352"/>
                        <a:chExt cx="2241" cy="1858"/>
                      </a:xfrm>
                    </p:grpSpPr>
                    <p:sp>
                      <p:nvSpPr>
                        <p:cNvPr id="238632" name="Rectangle 40"/>
                        <p:cNvSpPr>
                          <a:spLocks noChangeArrowheads="1"/>
                        </p:cNvSpPr>
                        <p:nvPr/>
                      </p:nvSpPr>
                      <p:spPr bwMode="auto">
                        <a:xfrm>
                          <a:off x="2188" y="1912"/>
                          <a:ext cx="388" cy="232"/>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600">
                              <a:solidFill>
                                <a:prstClr val="white"/>
                              </a:solidFill>
                              <a:latin typeface="Arial" pitchFamily="34" charset="0"/>
                            </a:rPr>
                            <a:t>$22.0</a:t>
                          </a:r>
                        </a:p>
                      </p:txBody>
                    </p:sp>
                    <p:grpSp>
                      <p:nvGrpSpPr>
                        <p:cNvPr id="238645" name="Group 53"/>
                        <p:cNvGrpSpPr>
                          <a:grpSpLocks/>
                        </p:cNvGrpSpPr>
                        <p:nvPr/>
                      </p:nvGrpSpPr>
                      <p:grpSpPr bwMode="auto">
                        <a:xfrm>
                          <a:off x="1233" y="1352"/>
                          <a:ext cx="2241" cy="1858"/>
                          <a:chOff x="1233" y="1304"/>
                          <a:chExt cx="2241" cy="1858"/>
                        </a:xfrm>
                      </p:grpSpPr>
                      <p:sp>
                        <p:nvSpPr>
                          <p:cNvPr id="238605" name="Line 13"/>
                          <p:cNvSpPr>
                            <a:spLocks noChangeShapeType="1"/>
                          </p:cNvSpPr>
                          <p:nvPr/>
                        </p:nvSpPr>
                        <p:spPr bwMode="auto">
                          <a:xfrm>
                            <a:off x="1235" y="1304"/>
                            <a:ext cx="7" cy="1858"/>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nvGrpSpPr>
                          <p:cNvPr id="238644" name="Group 52"/>
                          <p:cNvGrpSpPr>
                            <a:grpSpLocks/>
                          </p:cNvGrpSpPr>
                          <p:nvPr/>
                        </p:nvGrpSpPr>
                        <p:grpSpPr bwMode="auto">
                          <a:xfrm>
                            <a:off x="1233" y="1305"/>
                            <a:ext cx="2241" cy="1852"/>
                            <a:chOff x="1233" y="1305"/>
                            <a:chExt cx="2241" cy="1852"/>
                          </a:xfrm>
                        </p:grpSpPr>
                        <p:sp>
                          <p:nvSpPr>
                            <p:cNvPr id="238603" name="Line 11"/>
                            <p:cNvSpPr>
                              <a:spLocks noChangeShapeType="1"/>
                            </p:cNvSpPr>
                            <p:nvPr/>
                          </p:nvSpPr>
                          <p:spPr bwMode="auto">
                            <a:xfrm flipH="1">
                              <a:off x="1238" y="1765"/>
                              <a:ext cx="109" cy="0"/>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38604" name="Line 12"/>
                            <p:cNvSpPr>
                              <a:spLocks noChangeShapeType="1"/>
                            </p:cNvSpPr>
                            <p:nvPr/>
                          </p:nvSpPr>
                          <p:spPr bwMode="auto">
                            <a:xfrm flipH="1">
                              <a:off x="1238" y="2221"/>
                              <a:ext cx="110" cy="0"/>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38606" name="Line 14"/>
                            <p:cNvSpPr>
                              <a:spLocks noChangeShapeType="1"/>
                            </p:cNvSpPr>
                            <p:nvPr/>
                          </p:nvSpPr>
                          <p:spPr bwMode="auto">
                            <a:xfrm>
                              <a:off x="1249" y="3157"/>
                              <a:ext cx="2225" cy="0"/>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38607" name="Line 15"/>
                            <p:cNvSpPr>
                              <a:spLocks noChangeShapeType="1"/>
                            </p:cNvSpPr>
                            <p:nvPr/>
                          </p:nvSpPr>
                          <p:spPr bwMode="auto">
                            <a:xfrm flipH="1">
                              <a:off x="1239" y="2705"/>
                              <a:ext cx="110" cy="0"/>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38608" name="Line 16"/>
                            <p:cNvSpPr>
                              <a:spLocks noChangeShapeType="1"/>
                            </p:cNvSpPr>
                            <p:nvPr/>
                          </p:nvSpPr>
                          <p:spPr bwMode="auto">
                            <a:xfrm flipH="1">
                              <a:off x="1233" y="1305"/>
                              <a:ext cx="110" cy="0"/>
                            </a:xfrm>
                            <a:prstGeom prst="line">
                              <a:avLst/>
                            </a:prstGeom>
                            <a:noFill/>
                            <a:ln w="127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grpSp>
                    <p:sp>
                      <p:nvSpPr>
                        <p:cNvPr id="238609" name="Rectangle 17"/>
                        <p:cNvSpPr>
                          <a:spLocks noChangeArrowheads="1"/>
                        </p:cNvSpPr>
                        <p:nvPr/>
                      </p:nvSpPr>
                      <p:spPr bwMode="auto">
                        <a:xfrm>
                          <a:off x="1696" y="1732"/>
                          <a:ext cx="280" cy="1464"/>
                        </a:xfrm>
                        <a:prstGeom prst="rect">
                          <a:avLst/>
                        </a:prstGeom>
                        <a:solidFill>
                          <a:schemeClr val="accent1"/>
                        </a:solidFill>
                        <a:ln w="12700">
                          <a:solidFill>
                            <a:schemeClr val="accent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238610" name="Rectangle 18"/>
                        <p:cNvSpPr>
                          <a:spLocks noChangeArrowheads="1"/>
                        </p:cNvSpPr>
                        <p:nvPr/>
                      </p:nvSpPr>
                      <p:spPr bwMode="auto">
                        <a:xfrm>
                          <a:off x="2232" y="2180"/>
                          <a:ext cx="280" cy="1016"/>
                        </a:xfrm>
                        <a:prstGeom prst="rect">
                          <a:avLst/>
                        </a:prstGeom>
                        <a:solidFill>
                          <a:schemeClr val="hlink"/>
                        </a:solidFill>
                        <a:ln w="12700">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238611" name="Rectangle 19"/>
                        <p:cNvSpPr>
                          <a:spLocks noChangeArrowheads="1"/>
                        </p:cNvSpPr>
                        <p:nvPr/>
                      </p:nvSpPr>
                      <p:spPr bwMode="auto">
                        <a:xfrm>
                          <a:off x="2744" y="2044"/>
                          <a:ext cx="280" cy="1152"/>
                        </a:xfrm>
                        <a:prstGeom prst="rect">
                          <a:avLst/>
                        </a:prstGeom>
                        <a:solidFill>
                          <a:srgbClr val="FF9900"/>
                        </a:solidFill>
                        <a:ln w="12700">
                          <a:solidFill>
                            <a:srgbClr val="FF99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prstClr val="black"/>
                            </a:solidFill>
                            <a:latin typeface="Verdana" pitchFamily="34" charset="0"/>
                          </a:endParaRPr>
                        </a:p>
                      </p:txBody>
                    </p:sp>
                    <p:sp>
                      <p:nvSpPr>
                        <p:cNvPr id="238631" name="Rectangle 39"/>
                        <p:cNvSpPr>
                          <a:spLocks noChangeArrowheads="1"/>
                        </p:cNvSpPr>
                        <p:nvPr/>
                      </p:nvSpPr>
                      <p:spPr bwMode="auto">
                        <a:xfrm>
                          <a:off x="1660" y="1456"/>
                          <a:ext cx="388" cy="232"/>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600">
                              <a:solidFill>
                                <a:prstClr val="white"/>
                              </a:solidFill>
                              <a:latin typeface="Arial" pitchFamily="34" charset="0"/>
                            </a:rPr>
                            <a:t>$32.2</a:t>
                          </a:r>
                        </a:p>
                      </p:txBody>
                    </p:sp>
                    <p:sp>
                      <p:nvSpPr>
                        <p:cNvPr id="238633" name="Rectangle 41"/>
                        <p:cNvSpPr>
                          <a:spLocks noChangeArrowheads="1"/>
                        </p:cNvSpPr>
                        <p:nvPr/>
                      </p:nvSpPr>
                      <p:spPr bwMode="auto">
                        <a:xfrm>
                          <a:off x="2692" y="1780"/>
                          <a:ext cx="388" cy="232"/>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algn="ctr" fontAlgn="base">
                            <a:spcBef>
                              <a:spcPct val="0"/>
                            </a:spcBef>
                            <a:spcAft>
                              <a:spcPct val="0"/>
                            </a:spcAft>
                          </a:pPr>
                          <a:r>
                            <a:rPr lang="en-US" sz="1600">
                              <a:solidFill>
                                <a:prstClr val="white"/>
                              </a:solidFill>
                              <a:latin typeface="Arial" pitchFamily="34" charset="0"/>
                            </a:rPr>
                            <a:t>$24.3</a:t>
                          </a:r>
                        </a:p>
                      </p:txBody>
                    </p:sp>
                  </p:grpSp>
                </p:grpSp>
              </p:grpSp>
              <p:grpSp>
                <p:nvGrpSpPr>
                  <p:cNvPr id="238655" name="Group 63"/>
                  <p:cNvGrpSpPr>
                    <a:grpSpLocks/>
                  </p:cNvGrpSpPr>
                  <p:nvPr/>
                </p:nvGrpSpPr>
                <p:grpSpPr bwMode="auto">
                  <a:xfrm>
                    <a:off x="940" y="688"/>
                    <a:ext cx="3416" cy="532"/>
                    <a:chOff x="940" y="688"/>
                    <a:chExt cx="3416" cy="532"/>
                  </a:xfrm>
                </p:grpSpPr>
                <p:sp>
                  <p:nvSpPr>
                    <p:cNvPr id="238621" name="Rectangle 29"/>
                    <p:cNvSpPr>
                      <a:spLocks noChangeArrowheads="1"/>
                    </p:cNvSpPr>
                    <p:nvPr/>
                  </p:nvSpPr>
                  <p:spPr bwMode="auto">
                    <a:xfrm>
                      <a:off x="940" y="688"/>
                      <a:ext cx="3016" cy="532"/>
                    </a:xfrm>
                    <a:prstGeom prst="rect">
                      <a:avLst/>
                    </a:prstGeom>
                    <a:solidFill>
                      <a:srgbClr val="800000"/>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nchor="ctr"/>
                    <a:lstStyle/>
                    <a:p>
                      <a:pPr fontAlgn="base">
                        <a:spcBef>
                          <a:spcPct val="0"/>
                        </a:spcBef>
                        <a:spcAft>
                          <a:spcPct val="0"/>
                        </a:spcAft>
                      </a:pPr>
                      <a:r>
                        <a:rPr lang="en-US" sz="2000" b="1">
                          <a:solidFill>
                            <a:prstClr val="white"/>
                          </a:solidFill>
                          <a:latin typeface="Arial" pitchFamily="34" charset="0"/>
                        </a:rPr>
                        <a:t>                            Figure 1                                   </a:t>
                      </a:r>
                      <a:r>
                        <a:rPr lang="en-US" sz="800" b="1">
                          <a:solidFill>
                            <a:prstClr val="white"/>
                          </a:solidFill>
                          <a:latin typeface="Arial" pitchFamily="34" charset="0"/>
                        </a:rPr>
                        <a:t>  </a:t>
                      </a:r>
                      <a:r>
                        <a:rPr lang="en-US" sz="1400">
                          <a:solidFill>
                            <a:srgbClr val="66FF33"/>
                          </a:solidFill>
                          <a:latin typeface="Arial" pitchFamily="34" charset="0"/>
                        </a:rPr>
                        <a:t>Figure number</a:t>
                      </a:r>
                      <a:endParaRPr lang="en-US" sz="2000" b="1">
                        <a:solidFill>
                          <a:prstClr val="white"/>
                        </a:solidFill>
                        <a:latin typeface="Arial" pitchFamily="34" charset="0"/>
                      </a:endParaRPr>
                    </a:p>
                    <a:p>
                      <a:pPr fontAlgn="base">
                        <a:spcBef>
                          <a:spcPct val="0"/>
                        </a:spcBef>
                        <a:spcAft>
                          <a:spcPct val="0"/>
                        </a:spcAft>
                      </a:pPr>
                      <a:r>
                        <a:rPr lang="en-US" b="1">
                          <a:solidFill>
                            <a:prstClr val="white"/>
                          </a:solidFill>
                          <a:latin typeface="Arial" pitchFamily="34" charset="0"/>
                        </a:rPr>
                        <a:t>    </a:t>
                      </a:r>
                      <a:r>
                        <a:rPr lang="en-US" sz="2200" b="1">
                          <a:solidFill>
                            <a:prstClr val="white"/>
                          </a:solidFill>
                          <a:latin typeface="Arial" pitchFamily="34" charset="0"/>
                        </a:rPr>
                        <a:t>2006 MPM INCOME BY DIVISION          </a:t>
                      </a:r>
                      <a:r>
                        <a:rPr lang="en-US" sz="1400">
                          <a:solidFill>
                            <a:srgbClr val="66FF33"/>
                          </a:solidFill>
                          <a:latin typeface="Arial" pitchFamily="34" charset="0"/>
                        </a:rPr>
                        <a:t>Figure title</a:t>
                      </a:r>
                    </a:p>
                  </p:txBody>
                </p:sp>
                <p:sp>
                  <p:nvSpPr>
                    <p:cNvPr id="238622" name="Line 30"/>
                    <p:cNvSpPr>
                      <a:spLocks noChangeShapeType="1"/>
                    </p:cNvSpPr>
                    <p:nvPr/>
                  </p:nvSpPr>
                  <p:spPr bwMode="auto">
                    <a:xfrm flipH="1">
                      <a:off x="4056" y="852"/>
                      <a:ext cx="300" cy="0"/>
                    </a:xfrm>
                    <a:prstGeom prst="line">
                      <a:avLst/>
                    </a:prstGeom>
                    <a:noFill/>
                    <a:ln w="12700">
                      <a:solidFill>
                        <a:srgbClr val="66FF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sp>
                  <p:nvSpPr>
                    <p:cNvPr id="238623" name="Line 31"/>
                    <p:cNvSpPr>
                      <a:spLocks noChangeShapeType="1"/>
                    </p:cNvSpPr>
                    <p:nvPr/>
                  </p:nvSpPr>
                  <p:spPr bwMode="auto">
                    <a:xfrm flipH="1">
                      <a:off x="4056" y="1080"/>
                      <a:ext cx="300" cy="0"/>
                    </a:xfrm>
                    <a:prstGeom prst="line">
                      <a:avLst/>
                    </a:prstGeom>
                    <a:noFill/>
                    <a:ln w="12700">
                      <a:solidFill>
                        <a:srgbClr val="66FF33"/>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prstClr val="black"/>
                        </a:solidFill>
                        <a:latin typeface="Verdana" pitchFamily="34" charset="0"/>
                      </a:endParaRPr>
                    </a:p>
                  </p:txBody>
                </p:sp>
              </p:grpSp>
            </p:grpSp>
          </p:grpSp>
        </p:grpSp>
      </p:grpSp>
    </p:spTree>
    <p:extLst>
      <p:ext uri="{BB962C8B-B14F-4D97-AF65-F5344CB8AC3E}">
        <p14:creationId xmlns:p14="http://schemas.microsoft.com/office/powerpoint/2010/main" xmlns="" val="36982706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38669"/>
                                        </p:tgtEl>
                                        <p:attrNameLst>
                                          <p:attrName>style.visibility</p:attrName>
                                        </p:attrNameLst>
                                      </p:cBhvr>
                                      <p:to>
                                        <p:strVal val="visible"/>
                                      </p:to>
                                    </p:set>
                                    <p:animEffect transition="in" filter="dissolve">
                                      <p:cBhvr>
                                        <p:cTn id="7" dur="500"/>
                                        <p:tgtEl>
                                          <p:spTgt spid="238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0643" name="Rectangle 3"/>
          <p:cNvSpPr>
            <a:spLocks noGrp="1" noChangeArrowheads="1"/>
          </p:cNvSpPr>
          <p:nvPr>
            <p:ph type="title"/>
          </p:nvPr>
        </p:nvSpPr>
        <p:spPr>
          <a:xfrm>
            <a:off x="685800" y="152400"/>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Bar Charts</a:t>
            </a:r>
          </a:p>
        </p:txBody>
      </p:sp>
      <p:sp>
        <p:nvSpPr>
          <p:cNvPr id="240644" name="Rectangle 4"/>
          <p:cNvSpPr>
            <a:spLocks noGrp="1" noChangeArrowheads="1"/>
          </p:cNvSpPr>
          <p:nvPr>
            <p:ph type="body" idx="1"/>
          </p:nvPr>
        </p:nvSpPr>
        <p:spPr>
          <a:xfrm>
            <a:off x="762000" y="1524000"/>
            <a:ext cx="7772400" cy="501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nSpc>
                <a:spcPct val="95000"/>
              </a:lnSpc>
            </a:pPr>
            <a:r>
              <a:rPr lang="en-US" dirty="0"/>
              <a:t>Bar charts make visual comparisons. They can compare related items, illustrate changes in data over time, and show segments as parts of wholes.</a:t>
            </a:r>
          </a:p>
          <a:p>
            <a:pPr>
              <a:lnSpc>
                <a:spcPct val="95000"/>
              </a:lnSpc>
            </a:pPr>
            <a:r>
              <a:rPr lang="en-US" dirty="0"/>
              <a:t>Bar charts may be vertical, horizontal, grouped, or segmented. Avoid showing too much information, thus producing clutter and confusion.</a:t>
            </a:r>
          </a:p>
        </p:txBody>
      </p:sp>
    </p:spTree>
    <p:extLst>
      <p:ext uri="{BB962C8B-B14F-4D97-AF65-F5344CB8AC3E}">
        <p14:creationId xmlns:p14="http://schemas.microsoft.com/office/powerpoint/2010/main" xmlns="" val="20833345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0644">
                                            <p:txEl>
                                              <p:pRg st="0" end="0"/>
                                            </p:txEl>
                                          </p:spTgt>
                                        </p:tgtEl>
                                        <p:attrNameLst>
                                          <p:attrName>style.visibility</p:attrName>
                                        </p:attrNameLst>
                                      </p:cBhvr>
                                      <p:to>
                                        <p:strVal val="visible"/>
                                      </p:to>
                                    </p:set>
                                    <p:animEffect transition="in" filter="wipe(left)">
                                      <p:cBhvr>
                                        <p:cTn id="7" dur="500"/>
                                        <p:tgtEl>
                                          <p:spTgt spid="240644">
                                            <p:txEl>
                                              <p:pRg st="0" end="0"/>
                                            </p:txEl>
                                          </p:spTgt>
                                        </p:tgtEl>
                                      </p:cBhvr>
                                    </p:animEffect>
                                  </p:childTnLst>
                                  <p:subTnLst>
                                    <p:animClr clrSpc="rgb" dir="cw">
                                      <p:cBhvr override="childStyle">
                                        <p:cTn dur="1" fill="hold" display="0" masterRel="nextClick" afterEffect="1"/>
                                        <p:tgtEl>
                                          <p:spTgt spid="240644">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0644">
                                            <p:txEl>
                                              <p:pRg st="1" end="1"/>
                                            </p:txEl>
                                          </p:spTgt>
                                        </p:tgtEl>
                                        <p:attrNameLst>
                                          <p:attrName>style.visibility</p:attrName>
                                        </p:attrNameLst>
                                      </p:cBhvr>
                                      <p:to>
                                        <p:strVal val="visible"/>
                                      </p:to>
                                    </p:set>
                                    <p:animEffect transition="in" filter="wipe(left)">
                                      <p:cBhvr>
                                        <p:cTn id="12" dur="500"/>
                                        <p:tgtEl>
                                          <p:spTgt spid="240644">
                                            <p:txEl>
                                              <p:pRg st="1" end="1"/>
                                            </p:txEl>
                                          </p:spTgt>
                                        </p:tgtEl>
                                      </p:cBhvr>
                                    </p:animEffect>
                                  </p:childTnLst>
                                  <p:subTnLst>
                                    <p:animClr clrSpc="rgb" dir="cw">
                                      <p:cBhvr override="childStyle">
                                        <p:cTn dur="1" fill="hold" display="0" masterRel="nextClick" afterEffect="1"/>
                                        <p:tgtEl>
                                          <p:spTgt spid="240644">
                                            <p:txEl>
                                              <p:pRg st="1" end="1"/>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4"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685800" y="152400"/>
            <a:ext cx="7772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Bar Charts</a:t>
            </a:r>
          </a:p>
        </p:txBody>
      </p:sp>
      <p:sp>
        <p:nvSpPr>
          <p:cNvPr id="257027" name="Rectangle 3"/>
          <p:cNvSpPr>
            <a:spLocks noGrp="1" noChangeArrowheads="1"/>
          </p:cNvSpPr>
          <p:nvPr>
            <p:ph type="body" idx="1"/>
          </p:nvPr>
        </p:nvSpPr>
        <p:spPr>
          <a:xfrm>
            <a:off x="685800" y="1524000"/>
            <a:ext cx="7772400" cy="50101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dirty="0"/>
              <a:t>The length of each bar and segment should be proportional.</a:t>
            </a:r>
          </a:p>
          <a:p>
            <a:r>
              <a:rPr lang="en-US" dirty="0"/>
              <a:t>Dollar or percentage amounts should start at zero.</a:t>
            </a:r>
          </a:p>
        </p:txBody>
      </p:sp>
    </p:spTree>
    <p:extLst>
      <p:ext uri="{BB962C8B-B14F-4D97-AF65-F5344CB8AC3E}">
        <p14:creationId xmlns:p14="http://schemas.microsoft.com/office/powerpoint/2010/main" xmlns="" val="111241347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7027">
                                            <p:txEl>
                                              <p:pRg st="0" end="0"/>
                                            </p:txEl>
                                          </p:spTgt>
                                        </p:tgtEl>
                                        <p:attrNameLst>
                                          <p:attrName>style.visibility</p:attrName>
                                        </p:attrNameLst>
                                      </p:cBhvr>
                                      <p:to>
                                        <p:strVal val="visible"/>
                                      </p:to>
                                    </p:set>
                                    <p:animEffect transition="in" filter="wipe(left)">
                                      <p:cBhvr>
                                        <p:cTn id="7" dur="500"/>
                                        <p:tgtEl>
                                          <p:spTgt spid="257027">
                                            <p:txEl>
                                              <p:pRg st="0" end="0"/>
                                            </p:txEl>
                                          </p:spTgt>
                                        </p:tgtEl>
                                      </p:cBhvr>
                                    </p:animEffect>
                                  </p:childTnLst>
                                  <p:subTnLst>
                                    <p:animClr clrSpc="rgb" dir="cw">
                                      <p:cBhvr override="childStyle">
                                        <p:cTn dur="1" fill="hold" display="0" masterRel="nextClick" afterEffect="1"/>
                                        <p:tgtEl>
                                          <p:spTgt spid="257027">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7027">
                                            <p:txEl>
                                              <p:pRg st="1" end="1"/>
                                            </p:txEl>
                                          </p:spTgt>
                                        </p:tgtEl>
                                        <p:attrNameLst>
                                          <p:attrName>style.visibility</p:attrName>
                                        </p:attrNameLst>
                                      </p:cBhvr>
                                      <p:to>
                                        <p:strVal val="visible"/>
                                      </p:to>
                                    </p:set>
                                    <p:animEffect transition="in" filter="wipe(left)">
                                      <p:cBhvr>
                                        <p:cTn id="12" dur="500"/>
                                        <p:tgtEl>
                                          <p:spTgt spid="257027">
                                            <p:txEl>
                                              <p:pRg st="1" end="1"/>
                                            </p:txEl>
                                          </p:spTgt>
                                        </p:tgtEl>
                                      </p:cBhvr>
                                    </p:animEffect>
                                  </p:childTnLst>
                                  <p:subTnLst>
                                    <p:animClr clrSpc="rgb" dir="cw">
                                      <p:cBhvr override="childStyle">
                                        <p:cTn dur="1" fill="hold" display="0" masterRel="nextClick" afterEffect="1"/>
                                        <p:tgtEl>
                                          <p:spTgt spid="257027">
                                            <p:txEl>
                                              <p:pRg st="1" end="1"/>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5" name="Rectangle 3"/>
          <p:cNvSpPr>
            <a:spLocks noGrp="1" noChangeArrowheads="1"/>
          </p:cNvSpPr>
          <p:nvPr>
            <p:ph type="title"/>
          </p:nvPr>
        </p:nvSpPr>
        <p:spPr>
          <a:xfrm>
            <a:off x="685800" y="368300"/>
            <a:ext cx="77724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Documenting Data</a:t>
            </a:r>
          </a:p>
        </p:txBody>
      </p:sp>
      <p:grpSp>
        <p:nvGrpSpPr>
          <p:cNvPr id="259081" name="Group 9"/>
          <p:cNvGrpSpPr>
            <a:grpSpLocks/>
          </p:cNvGrpSpPr>
          <p:nvPr/>
        </p:nvGrpSpPr>
        <p:grpSpPr bwMode="auto">
          <a:xfrm>
            <a:off x="2543175" y="1614488"/>
            <a:ext cx="3917950" cy="3817937"/>
            <a:chOff x="1602" y="1017"/>
            <a:chExt cx="2468" cy="2405"/>
          </a:xfrm>
        </p:grpSpPr>
        <p:pic>
          <p:nvPicPr>
            <p:cNvPr id="259079"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02" y="1017"/>
              <a:ext cx="1059" cy="1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59080"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77" y="1989"/>
              <a:ext cx="1093" cy="14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xmlns="" val="15100159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6" name="Rectangle 4"/>
          <p:cNvSpPr>
            <a:spLocks noGrp="1" noChangeArrowheads="1"/>
          </p:cNvSpPr>
          <p:nvPr>
            <p:ph type="body" idx="1"/>
          </p:nvPr>
        </p:nvSpPr>
        <p:spPr>
          <a:xfrm>
            <a:off x="666750" y="1409700"/>
            <a:ext cx="7813675" cy="26225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spcAft>
                <a:spcPct val="20000"/>
              </a:spcAft>
            </a:pPr>
            <a:r>
              <a:rPr lang="en-US"/>
              <a:t>Reasons for crediting sources</a:t>
            </a:r>
          </a:p>
          <a:p>
            <a:pPr lvl="1">
              <a:spcAft>
                <a:spcPct val="20000"/>
              </a:spcAft>
              <a:buFontTx/>
              <a:buChar char="•"/>
            </a:pPr>
            <a:r>
              <a:rPr lang="en-US" sz="2400"/>
              <a:t>Strengthens your argument</a:t>
            </a:r>
          </a:p>
          <a:p>
            <a:pPr lvl="1">
              <a:spcAft>
                <a:spcPct val="20000"/>
              </a:spcAft>
              <a:buFontTx/>
              <a:buChar char="•"/>
            </a:pPr>
            <a:r>
              <a:rPr lang="en-US" sz="2400"/>
              <a:t>Gives you protection</a:t>
            </a:r>
          </a:p>
          <a:p>
            <a:pPr lvl="1">
              <a:spcAft>
                <a:spcPct val="20000"/>
              </a:spcAft>
              <a:buFontTx/>
              <a:buChar char="•"/>
            </a:pPr>
            <a:r>
              <a:rPr lang="en-US" sz="2400"/>
              <a:t>Instructs readers</a:t>
            </a:r>
          </a:p>
        </p:txBody>
      </p:sp>
      <p:sp>
        <p:nvSpPr>
          <p:cNvPr id="90119" name="Rectangle 7"/>
          <p:cNvSpPr>
            <a:spLocks noGrp="1" noChangeArrowheads="1"/>
          </p:cNvSpPr>
          <p:nvPr>
            <p:ph type="title"/>
          </p:nvPr>
        </p:nvSpPr>
        <p:spPr>
          <a:xfrm>
            <a:off x="685800" y="368300"/>
            <a:ext cx="77724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Documenting Data</a:t>
            </a:r>
          </a:p>
        </p:txBody>
      </p:sp>
      <p:pic>
        <p:nvPicPr>
          <p:cNvPr id="90120"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19688" y="3130550"/>
            <a:ext cx="2662237" cy="2474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2654686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0120"/>
                                        </p:tgtEl>
                                        <p:attrNameLst>
                                          <p:attrName>style.visibility</p:attrName>
                                        </p:attrNameLst>
                                      </p:cBhvr>
                                      <p:to>
                                        <p:strVal val="visible"/>
                                      </p:to>
                                    </p:set>
                                    <p:animEffect transition="in" filter="dissolve">
                                      <p:cBhvr>
                                        <p:cTn id="7" dur="500"/>
                                        <p:tgtEl>
                                          <p:spTgt spid="901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0116">
                                            <p:txEl>
                                              <p:pRg st="0" end="0"/>
                                            </p:txEl>
                                          </p:spTgt>
                                        </p:tgtEl>
                                        <p:attrNameLst>
                                          <p:attrName>style.visibility</p:attrName>
                                        </p:attrNameLst>
                                      </p:cBhvr>
                                      <p:to>
                                        <p:strVal val="visible"/>
                                      </p:to>
                                    </p:set>
                                    <p:animEffect transition="in" filter="wipe(left)">
                                      <p:cBhvr>
                                        <p:cTn id="12" dur="500"/>
                                        <p:tgtEl>
                                          <p:spTgt spid="9011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0116">
                                            <p:txEl>
                                              <p:pRg st="1" end="1"/>
                                            </p:txEl>
                                          </p:spTgt>
                                        </p:tgtEl>
                                        <p:attrNameLst>
                                          <p:attrName>style.visibility</p:attrName>
                                        </p:attrNameLst>
                                      </p:cBhvr>
                                      <p:to>
                                        <p:strVal val="visible"/>
                                      </p:to>
                                    </p:set>
                                    <p:animEffect transition="in" filter="wipe(left)">
                                      <p:cBhvr>
                                        <p:cTn id="17" dur="500"/>
                                        <p:tgtEl>
                                          <p:spTgt spid="9011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0116">
                                            <p:txEl>
                                              <p:pRg st="2" end="2"/>
                                            </p:txEl>
                                          </p:spTgt>
                                        </p:tgtEl>
                                        <p:attrNameLst>
                                          <p:attrName>style.visibility</p:attrName>
                                        </p:attrNameLst>
                                      </p:cBhvr>
                                      <p:to>
                                        <p:strVal val="visible"/>
                                      </p:to>
                                    </p:set>
                                    <p:animEffect transition="in" filter="wipe(left)">
                                      <p:cBhvr>
                                        <p:cTn id="22" dur="500"/>
                                        <p:tgtEl>
                                          <p:spTgt spid="9011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0116">
                                            <p:txEl>
                                              <p:pRg st="3" end="3"/>
                                            </p:txEl>
                                          </p:spTgt>
                                        </p:tgtEl>
                                        <p:attrNameLst>
                                          <p:attrName>style.visibility</p:attrName>
                                        </p:attrNameLst>
                                      </p:cBhvr>
                                      <p:to>
                                        <p:strVal val="visible"/>
                                      </p:to>
                                    </p:set>
                                    <p:animEffect transition="in" filter="wipe(left)">
                                      <p:cBhvr>
                                        <p:cTn id="27" dur="500"/>
                                        <p:tgtEl>
                                          <p:spTgt spid="901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bldLvl="3"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2" name="Rectangle 2"/>
          <p:cNvSpPr>
            <a:spLocks noGrp="1" noChangeArrowheads="1"/>
          </p:cNvSpPr>
          <p:nvPr>
            <p:ph type="body" idx="1"/>
          </p:nvPr>
        </p:nvSpPr>
        <p:spPr>
          <a:xfrm>
            <a:off x="666750" y="1409700"/>
            <a:ext cx="7813675" cy="46037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Learning what to document</a:t>
            </a:r>
          </a:p>
          <a:p>
            <a:pPr lvl="1">
              <a:buFontTx/>
              <a:buChar char="•"/>
            </a:pPr>
            <a:r>
              <a:rPr lang="en-US" sz="2400"/>
              <a:t>Another person's ideas, opinions, examples, or theory</a:t>
            </a:r>
          </a:p>
          <a:p>
            <a:pPr lvl="1">
              <a:buFontTx/>
              <a:buChar char="•"/>
            </a:pPr>
            <a:r>
              <a:rPr lang="en-US" sz="2400"/>
              <a:t>Any facts, statistics, graphs, and drawings that are not common knowledge</a:t>
            </a:r>
          </a:p>
          <a:p>
            <a:pPr lvl="1">
              <a:buFontTx/>
              <a:buChar char="•"/>
            </a:pPr>
            <a:r>
              <a:rPr lang="en-US" sz="2400"/>
              <a:t>Quotations of another person's actual spoken or written words</a:t>
            </a:r>
          </a:p>
          <a:p>
            <a:pPr lvl="1">
              <a:buFontTx/>
              <a:buChar char="•"/>
            </a:pPr>
            <a:r>
              <a:rPr lang="en-US" sz="2400"/>
              <a:t>Paraphrases of another person's spoken or written words</a:t>
            </a:r>
            <a:r>
              <a:rPr lang="en-US"/>
              <a:t> </a:t>
            </a:r>
          </a:p>
        </p:txBody>
      </p:sp>
      <p:sp>
        <p:nvSpPr>
          <p:cNvPr id="261124" name="Rectangle 4"/>
          <p:cNvSpPr>
            <a:spLocks noGrp="1" noChangeArrowheads="1"/>
          </p:cNvSpPr>
          <p:nvPr>
            <p:ph type="title"/>
          </p:nvPr>
        </p:nvSpPr>
        <p:spPr>
          <a:xfrm>
            <a:off x="685800" y="368300"/>
            <a:ext cx="77724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Documenting Data</a:t>
            </a:r>
          </a:p>
        </p:txBody>
      </p:sp>
    </p:spTree>
    <p:extLst>
      <p:ext uri="{BB962C8B-B14F-4D97-AF65-F5344CB8AC3E}">
        <p14:creationId xmlns:p14="http://schemas.microsoft.com/office/powerpoint/2010/main" xmlns="" val="207804833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1122">
                                            <p:txEl>
                                              <p:pRg st="0" end="0"/>
                                            </p:txEl>
                                          </p:spTgt>
                                        </p:tgtEl>
                                        <p:attrNameLst>
                                          <p:attrName>style.visibility</p:attrName>
                                        </p:attrNameLst>
                                      </p:cBhvr>
                                      <p:to>
                                        <p:strVal val="visible"/>
                                      </p:to>
                                    </p:set>
                                    <p:animEffect transition="in" filter="wipe(left)">
                                      <p:cBhvr>
                                        <p:cTn id="7" dur="500"/>
                                        <p:tgtEl>
                                          <p:spTgt spid="261122">
                                            <p:txEl>
                                              <p:pRg st="0" end="0"/>
                                            </p:txEl>
                                          </p:spTgt>
                                        </p:tgtEl>
                                      </p:cBhvr>
                                    </p:animEffect>
                                  </p:childTnLst>
                                  <p:subTnLst>
                                    <p:animClr clrSpc="rgb" dir="cw">
                                      <p:cBhvr override="childStyle">
                                        <p:cTn dur="1" fill="hold" display="0" masterRel="nextClick" afterEffect="1"/>
                                        <p:tgtEl>
                                          <p:spTgt spid="261122">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1122">
                                            <p:txEl>
                                              <p:pRg st="1" end="1"/>
                                            </p:txEl>
                                          </p:spTgt>
                                        </p:tgtEl>
                                        <p:attrNameLst>
                                          <p:attrName>style.visibility</p:attrName>
                                        </p:attrNameLst>
                                      </p:cBhvr>
                                      <p:to>
                                        <p:strVal val="visible"/>
                                      </p:to>
                                    </p:set>
                                    <p:animEffect transition="in" filter="wipe(left)">
                                      <p:cBhvr>
                                        <p:cTn id="12" dur="500"/>
                                        <p:tgtEl>
                                          <p:spTgt spid="261122">
                                            <p:txEl>
                                              <p:pRg st="1" end="1"/>
                                            </p:txEl>
                                          </p:spTgt>
                                        </p:tgtEl>
                                      </p:cBhvr>
                                    </p:animEffect>
                                  </p:childTnLst>
                                  <p:subTnLst>
                                    <p:animClr clrSpc="rgb" dir="cw">
                                      <p:cBhvr override="childStyle">
                                        <p:cTn dur="1" fill="hold" display="0" masterRel="nextClick" afterEffect="1"/>
                                        <p:tgtEl>
                                          <p:spTgt spid="261122">
                                            <p:txEl>
                                              <p:pRg st="1" end="1"/>
                                            </p:txEl>
                                          </p:spTgt>
                                        </p:tgtEl>
                                        <p:attrNameLst>
                                          <p:attrName>ppt_c</p:attrName>
                                        </p:attrNameLst>
                                      </p:cBhvr>
                                      <p:to>
                                        <a:srgbClr val="5F5F5F"/>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1122">
                                            <p:txEl>
                                              <p:pRg st="2" end="2"/>
                                            </p:txEl>
                                          </p:spTgt>
                                        </p:tgtEl>
                                        <p:attrNameLst>
                                          <p:attrName>style.visibility</p:attrName>
                                        </p:attrNameLst>
                                      </p:cBhvr>
                                      <p:to>
                                        <p:strVal val="visible"/>
                                      </p:to>
                                    </p:set>
                                    <p:animEffect transition="in" filter="wipe(left)">
                                      <p:cBhvr>
                                        <p:cTn id="17" dur="500"/>
                                        <p:tgtEl>
                                          <p:spTgt spid="261122">
                                            <p:txEl>
                                              <p:pRg st="2" end="2"/>
                                            </p:txEl>
                                          </p:spTgt>
                                        </p:tgtEl>
                                      </p:cBhvr>
                                    </p:animEffect>
                                  </p:childTnLst>
                                  <p:subTnLst>
                                    <p:animClr clrSpc="rgb" dir="cw">
                                      <p:cBhvr override="childStyle">
                                        <p:cTn dur="1" fill="hold" display="0" masterRel="nextClick" afterEffect="1"/>
                                        <p:tgtEl>
                                          <p:spTgt spid="261122">
                                            <p:txEl>
                                              <p:pRg st="2" end="2"/>
                                            </p:txEl>
                                          </p:spTgt>
                                        </p:tgtEl>
                                        <p:attrNameLst>
                                          <p:attrName>ppt_c</p:attrName>
                                        </p:attrNameLst>
                                      </p:cBhvr>
                                      <p:to>
                                        <a:srgbClr val="5F5F5F"/>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1122">
                                            <p:txEl>
                                              <p:pRg st="3" end="3"/>
                                            </p:txEl>
                                          </p:spTgt>
                                        </p:tgtEl>
                                        <p:attrNameLst>
                                          <p:attrName>style.visibility</p:attrName>
                                        </p:attrNameLst>
                                      </p:cBhvr>
                                      <p:to>
                                        <p:strVal val="visible"/>
                                      </p:to>
                                    </p:set>
                                    <p:animEffect transition="in" filter="wipe(left)">
                                      <p:cBhvr>
                                        <p:cTn id="22" dur="500"/>
                                        <p:tgtEl>
                                          <p:spTgt spid="261122">
                                            <p:txEl>
                                              <p:pRg st="3" end="3"/>
                                            </p:txEl>
                                          </p:spTgt>
                                        </p:tgtEl>
                                      </p:cBhvr>
                                    </p:animEffect>
                                  </p:childTnLst>
                                  <p:subTnLst>
                                    <p:animClr clrSpc="rgb" dir="cw">
                                      <p:cBhvr override="childStyle">
                                        <p:cTn dur="1" fill="hold" display="0" masterRel="nextClick" afterEffect="1"/>
                                        <p:tgtEl>
                                          <p:spTgt spid="261122">
                                            <p:txEl>
                                              <p:pRg st="3" end="3"/>
                                            </p:txEl>
                                          </p:spTgt>
                                        </p:tgtEl>
                                        <p:attrNameLst>
                                          <p:attrName>ppt_c</p:attrName>
                                        </p:attrNameLst>
                                      </p:cBhvr>
                                      <p:to>
                                        <a:srgbClr val="5F5F5F"/>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1122">
                                            <p:txEl>
                                              <p:pRg st="4" end="4"/>
                                            </p:txEl>
                                          </p:spTgt>
                                        </p:tgtEl>
                                        <p:attrNameLst>
                                          <p:attrName>style.visibility</p:attrName>
                                        </p:attrNameLst>
                                      </p:cBhvr>
                                      <p:to>
                                        <p:strVal val="visible"/>
                                      </p:to>
                                    </p:set>
                                    <p:animEffect transition="in" filter="wipe(left)">
                                      <p:cBhvr>
                                        <p:cTn id="27" dur="500"/>
                                        <p:tgtEl>
                                          <p:spTgt spid="261122">
                                            <p:txEl>
                                              <p:pRg st="4" end="4"/>
                                            </p:txEl>
                                          </p:spTgt>
                                        </p:tgtEl>
                                      </p:cBhvr>
                                    </p:animEffect>
                                  </p:childTnLst>
                                  <p:subTnLst>
                                    <p:animClr clrSpc="rgb" dir="cw">
                                      <p:cBhvr override="childStyle">
                                        <p:cTn dur="1" fill="hold" display="0" masterRel="nextClick" afterEffect="1"/>
                                        <p:tgtEl>
                                          <p:spTgt spid="261122">
                                            <p:txEl>
                                              <p:pRg st="4" end="4"/>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2" grpId="0" build="p" bldLvl="3"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body" idx="1"/>
          </p:nvPr>
        </p:nvSpPr>
        <p:spPr>
          <a:xfrm>
            <a:off x="666750" y="1352550"/>
            <a:ext cx="7813675" cy="46037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Manual notetaking suggestions</a:t>
            </a:r>
          </a:p>
          <a:p>
            <a:pPr lvl="1">
              <a:buFontTx/>
              <a:buChar char="•"/>
            </a:pPr>
            <a:r>
              <a:rPr lang="en-US" sz="2400"/>
              <a:t>Record all major ideas from various sources on separate note cards.</a:t>
            </a:r>
          </a:p>
          <a:p>
            <a:pPr lvl="1">
              <a:buFontTx/>
              <a:buChar char="•"/>
            </a:pPr>
            <a:r>
              <a:rPr lang="en-US" sz="2400"/>
              <a:t>Include all publication data along with precise quotations.</a:t>
            </a:r>
          </a:p>
          <a:p>
            <a:pPr lvl="1">
              <a:buFontTx/>
              <a:buChar char="•"/>
            </a:pPr>
            <a:r>
              <a:rPr lang="en-US" sz="2400"/>
              <a:t>Consider using one card color for direct quotes and a different color for your paraphrases and summaries. </a:t>
            </a:r>
          </a:p>
        </p:txBody>
      </p:sp>
      <p:sp>
        <p:nvSpPr>
          <p:cNvPr id="263171" name="Rectangle 3"/>
          <p:cNvSpPr>
            <a:spLocks noGrp="1" noChangeArrowheads="1"/>
          </p:cNvSpPr>
          <p:nvPr>
            <p:ph type="title"/>
          </p:nvPr>
        </p:nvSpPr>
        <p:spPr>
          <a:xfrm>
            <a:off x="685800" y="368300"/>
            <a:ext cx="77724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Documenting Data</a:t>
            </a:r>
          </a:p>
        </p:txBody>
      </p:sp>
    </p:spTree>
    <p:extLst>
      <p:ext uri="{BB962C8B-B14F-4D97-AF65-F5344CB8AC3E}">
        <p14:creationId xmlns:p14="http://schemas.microsoft.com/office/powerpoint/2010/main" xmlns="" val="60051902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3170">
                                            <p:txEl>
                                              <p:pRg st="0" end="0"/>
                                            </p:txEl>
                                          </p:spTgt>
                                        </p:tgtEl>
                                        <p:attrNameLst>
                                          <p:attrName>style.visibility</p:attrName>
                                        </p:attrNameLst>
                                      </p:cBhvr>
                                      <p:to>
                                        <p:strVal val="visible"/>
                                      </p:to>
                                    </p:set>
                                    <p:animEffect transition="in" filter="wipe(left)">
                                      <p:cBhvr>
                                        <p:cTn id="7" dur="500"/>
                                        <p:tgtEl>
                                          <p:spTgt spid="263170">
                                            <p:txEl>
                                              <p:pRg st="0" end="0"/>
                                            </p:txEl>
                                          </p:spTgt>
                                        </p:tgtEl>
                                      </p:cBhvr>
                                    </p:animEffect>
                                  </p:childTnLst>
                                  <p:subTnLst>
                                    <p:animClr clrSpc="rgb" dir="cw">
                                      <p:cBhvr override="childStyle">
                                        <p:cTn dur="1" fill="hold" display="0" masterRel="nextClick" afterEffect="1"/>
                                        <p:tgtEl>
                                          <p:spTgt spid="263170">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3170">
                                            <p:txEl>
                                              <p:pRg st="1" end="1"/>
                                            </p:txEl>
                                          </p:spTgt>
                                        </p:tgtEl>
                                        <p:attrNameLst>
                                          <p:attrName>style.visibility</p:attrName>
                                        </p:attrNameLst>
                                      </p:cBhvr>
                                      <p:to>
                                        <p:strVal val="visible"/>
                                      </p:to>
                                    </p:set>
                                    <p:animEffect transition="in" filter="wipe(left)">
                                      <p:cBhvr>
                                        <p:cTn id="12" dur="500"/>
                                        <p:tgtEl>
                                          <p:spTgt spid="263170">
                                            <p:txEl>
                                              <p:pRg st="1" end="1"/>
                                            </p:txEl>
                                          </p:spTgt>
                                        </p:tgtEl>
                                      </p:cBhvr>
                                    </p:animEffect>
                                  </p:childTnLst>
                                  <p:subTnLst>
                                    <p:animClr clrSpc="rgb" dir="cw">
                                      <p:cBhvr override="childStyle">
                                        <p:cTn dur="1" fill="hold" display="0" masterRel="nextClick" afterEffect="1"/>
                                        <p:tgtEl>
                                          <p:spTgt spid="263170">
                                            <p:txEl>
                                              <p:pRg st="1" end="1"/>
                                            </p:txEl>
                                          </p:spTgt>
                                        </p:tgtEl>
                                        <p:attrNameLst>
                                          <p:attrName>ppt_c</p:attrName>
                                        </p:attrNameLst>
                                      </p:cBhvr>
                                      <p:to>
                                        <a:srgbClr val="5F5F5F"/>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3170">
                                            <p:txEl>
                                              <p:pRg st="2" end="2"/>
                                            </p:txEl>
                                          </p:spTgt>
                                        </p:tgtEl>
                                        <p:attrNameLst>
                                          <p:attrName>style.visibility</p:attrName>
                                        </p:attrNameLst>
                                      </p:cBhvr>
                                      <p:to>
                                        <p:strVal val="visible"/>
                                      </p:to>
                                    </p:set>
                                    <p:animEffect transition="in" filter="wipe(left)">
                                      <p:cBhvr>
                                        <p:cTn id="17" dur="500"/>
                                        <p:tgtEl>
                                          <p:spTgt spid="263170">
                                            <p:txEl>
                                              <p:pRg st="2" end="2"/>
                                            </p:txEl>
                                          </p:spTgt>
                                        </p:tgtEl>
                                      </p:cBhvr>
                                    </p:animEffect>
                                  </p:childTnLst>
                                  <p:subTnLst>
                                    <p:animClr clrSpc="rgb" dir="cw">
                                      <p:cBhvr override="childStyle">
                                        <p:cTn dur="1" fill="hold" display="0" masterRel="nextClick" afterEffect="1"/>
                                        <p:tgtEl>
                                          <p:spTgt spid="263170">
                                            <p:txEl>
                                              <p:pRg st="2" end="2"/>
                                            </p:txEl>
                                          </p:spTgt>
                                        </p:tgtEl>
                                        <p:attrNameLst>
                                          <p:attrName>ppt_c</p:attrName>
                                        </p:attrNameLst>
                                      </p:cBhvr>
                                      <p:to>
                                        <a:srgbClr val="5F5F5F"/>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3170">
                                            <p:txEl>
                                              <p:pRg st="3" end="3"/>
                                            </p:txEl>
                                          </p:spTgt>
                                        </p:tgtEl>
                                        <p:attrNameLst>
                                          <p:attrName>style.visibility</p:attrName>
                                        </p:attrNameLst>
                                      </p:cBhvr>
                                      <p:to>
                                        <p:strVal val="visible"/>
                                      </p:to>
                                    </p:set>
                                    <p:animEffect transition="in" filter="wipe(left)">
                                      <p:cBhvr>
                                        <p:cTn id="22" dur="500"/>
                                        <p:tgtEl>
                                          <p:spTgt spid="263170">
                                            <p:txEl>
                                              <p:pRg st="3" end="3"/>
                                            </p:txEl>
                                          </p:spTgt>
                                        </p:tgtEl>
                                      </p:cBhvr>
                                    </p:animEffect>
                                  </p:childTnLst>
                                  <p:subTnLst>
                                    <p:animClr clrSpc="rgb" dir="cw">
                                      <p:cBhvr override="childStyle">
                                        <p:cTn dur="1" fill="hold" display="0" masterRel="nextClick" afterEffect="1"/>
                                        <p:tgtEl>
                                          <p:spTgt spid="263170">
                                            <p:txEl>
                                              <p:pRg st="3" end="3"/>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build="p" bldLvl="3"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5218" name="Rectangle 2"/>
          <p:cNvSpPr>
            <a:spLocks noGrp="1" noChangeArrowheads="1"/>
          </p:cNvSpPr>
          <p:nvPr>
            <p:ph type="body" idx="1"/>
          </p:nvPr>
        </p:nvSpPr>
        <p:spPr>
          <a:xfrm>
            <a:off x="666750" y="1352550"/>
            <a:ext cx="7813675" cy="48133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Electronic notetaking suggestions</a:t>
            </a:r>
          </a:p>
          <a:p>
            <a:pPr lvl="1">
              <a:buFontTx/>
              <a:buChar char="•"/>
            </a:pPr>
            <a:r>
              <a:rPr lang="en-US" sz="2400"/>
              <a:t>Begin your research by setting up a folder on your hard-drive that will contain your data.</a:t>
            </a:r>
          </a:p>
          <a:p>
            <a:pPr lvl="1">
              <a:buFontTx/>
              <a:buChar char="•"/>
            </a:pPr>
            <a:r>
              <a:rPr lang="en-US" sz="2400"/>
              <a:t>Create separate subfolders for major topics, such as </a:t>
            </a:r>
            <a:r>
              <a:rPr lang="en-US" sz="2400" i="1"/>
              <a:t>Introduction, Body,</a:t>
            </a:r>
            <a:r>
              <a:rPr lang="en-US" sz="2400"/>
              <a:t> and </a:t>
            </a:r>
            <a:r>
              <a:rPr lang="en-US" sz="2400" i="1"/>
              <a:t>Closing</a:t>
            </a:r>
            <a:r>
              <a:rPr lang="en-US" sz="2400"/>
              <a:t>.</a:t>
            </a:r>
          </a:p>
          <a:p>
            <a:pPr lvl="1">
              <a:buFontTx/>
              <a:buChar char="•"/>
            </a:pPr>
            <a:r>
              <a:rPr lang="en-US" sz="2400"/>
              <a:t>When on the Web or in electronic databases you find information you may be able to use, highlight (i.e., drag with your mouse) the passages you want to save, copy them (using control-c), paste them (using control-v) into documents that you will save in appropriate subfolders.</a:t>
            </a:r>
          </a:p>
        </p:txBody>
      </p:sp>
      <p:sp>
        <p:nvSpPr>
          <p:cNvPr id="265219" name="Rectangle 3"/>
          <p:cNvSpPr>
            <a:spLocks noGrp="1" noChangeArrowheads="1"/>
          </p:cNvSpPr>
          <p:nvPr>
            <p:ph type="title"/>
          </p:nvPr>
        </p:nvSpPr>
        <p:spPr>
          <a:xfrm>
            <a:off x="685800" y="368300"/>
            <a:ext cx="77724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Documenting Data</a:t>
            </a:r>
          </a:p>
        </p:txBody>
      </p:sp>
    </p:spTree>
    <p:extLst>
      <p:ext uri="{BB962C8B-B14F-4D97-AF65-F5344CB8AC3E}">
        <p14:creationId xmlns:p14="http://schemas.microsoft.com/office/powerpoint/2010/main" xmlns="" val="233985487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5218">
                                            <p:txEl>
                                              <p:pRg st="0" end="0"/>
                                            </p:txEl>
                                          </p:spTgt>
                                        </p:tgtEl>
                                        <p:attrNameLst>
                                          <p:attrName>style.visibility</p:attrName>
                                        </p:attrNameLst>
                                      </p:cBhvr>
                                      <p:to>
                                        <p:strVal val="visible"/>
                                      </p:to>
                                    </p:set>
                                    <p:animEffect transition="in" filter="wipe(left)">
                                      <p:cBhvr>
                                        <p:cTn id="7" dur="500"/>
                                        <p:tgtEl>
                                          <p:spTgt spid="265218">
                                            <p:txEl>
                                              <p:pRg st="0" end="0"/>
                                            </p:txEl>
                                          </p:spTgt>
                                        </p:tgtEl>
                                      </p:cBhvr>
                                    </p:animEffect>
                                  </p:childTnLst>
                                  <p:subTnLst>
                                    <p:animClr clrSpc="rgb" dir="cw">
                                      <p:cBhvr override="childStyle">
                                        <p:cTn dur="1" fill="hold" display="0" masterRel="nextClick" afterEffect="1"/>
                                        <p:tgtEl>
                                          <p:spTgt spid="265218">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5218">
                                            <p:txEl>
                                              <p:pRg st="1" end="1"/>
                                            </p:txEl>
                                          </p:spTgt>
                                        </p:tgtEl>
                                        <p:attrNameLst>
                                          <p:attrName>style.visibility</p:attrName>
                                        </p:attrNameLst>
                                      </p:cBhvr>
                                      <p:to>
                                        <p:strVal val="visible"/>
                                      </p:to>
                                    </p:set>
                                    <p:animEffect transition="in" filter="wipe(left)">
                                      <p:cBhvr>
                                        <p:cTn id="12" dur="500"/>
                                        <p:tgtEl>
                                          <p:spTgt spid="265218">
                                            <p:txEl>
                                              <p:pRg st="1" end="1"/>
                                            </p:txEl>
                                          </p:spTgt>
                                        </p:tgtEl>
                                      </p:cBhvr>
                                    </p:animEffect>
                                  </p:childTnLst>
                                  <p:subTnLst>
                                    <p:animClr clrSpc="rgb" dir="cw">
                                      <p:cBhvr override="childStyle">
                                        <p:cTn dur="1" fill="hold" display="0" masterRel="nextClick" afterEffect="1"/>
                                        <p:tgtEl>
                                          <p:spTgt spid="265218">
                                            <p:txEl>
                                              <p:pRg st="1" end="1"/>
                                            </p:txEl>
                                          </p:spTgt>
                                        </p:tgtEl>
                                        <p:attrNameLst>
                                          <p:attrName>ppt_c</p:attrName>
                                        </p:attrNameLst>
                                      </p:cBhvr>
                                      <p:to>
                                        <a:srgbClr val="5F5F5F"/>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5218">
                                            <p:txEl>
                                              <p:pRg st="2" end="2"/>
                                            </p:txEl>
                                          </p:spTgt>
                                        </p:tgtEl>
                                        <p:attrNameLst>
                                          <p:attrName>style.visibility</p:attrName>
                                        </p:attrNameLst>
                                      </p:cBhvr>
                                      <p:to>
                                        <p:strVal val="visible"/>
                                      </p:to>
                                    </p:set>
                                    <p:animEffect transition="in" filter="wipe(left)">
                                      <p:cBhvr>
                                        <p:cTn id="17" dur="500"/>
                                        <p:tgtEl>
                                          <p:spTgt spid="265218">
                                            <p:txEl>
                                              <p:pRg st="2" end="2"/>
                                            </p:txEl>
                                          </p:spTgt>
                                        </p:tgtEl>
                                      </p:cBhvr>
                                    </p:animEffect>
                                  </p:childTnLst>
                                  <p:subTnLst>
                                    <p:animClr clrSpc="rgb" dir="cw">
                                      <p:cBhvr override="childStyle">
                                        <p:cTn dur="1" fill="hold" display="0" masterRel="nextClick" afterEffect="1"/>
                                        <p:tgtEl>
                                          <p:spTgt spid="265218">
                                            <p:txEl>
                                              <p:pRg st="2" end="2"/>
                                            </p:txEl>
                                          </p:spTgt>
                                        </p:tgtEl>
                                        <p:attrNameLst>
                                          <p:attrName>ppt_c</p:attrName>
                                        </p:attrNameLst>
                                      </p:cBhvr>
                                      <p:to>
                                        <a:srgbClr val="5F5F5F"/>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5218">
                                            <p:txEl>
                                              <p:pRg st="3" end="3"/>
                                            </p:txEl>
                                          </p:spTgt>
                                        </p:tgtEl>
                                        <p:attrNameLst>
                                          <p:attrName>style.visibility</p:attrName>
                                        </p:attrNameLst>
                                      </p:cBhvr>
                                      <p:to>
                                        <p:strVal val="visible"/>
                                      </p:to>
                                    </p:set>
                                    <p:animEffect transition="in" filter="wipe(left)">
                                      <p:cBhvr>
                                        <p:cTn id="22" dur="500"/>
                                        <p:tgtEl>
                                          <p:spTgt spid="265218">
                                            <p:txEl>
                                              <p:pRg st="3" end="3"/>
                                            </p:txEl>
                                          </p:spTgt>
                                        </p:tgtEl>
                                      </p:cBhvr>
                                    </p:animEffect>
                                  </p:childTnLst>
                                  <p:subTnLst>
                                    <p:animClr clrSpc="rgb" dir="cw">
                                      <p:cBhvr override="childStyle">
                                        <p:cTn dur="1" fill="hold" display="0" masterRel="nextClick" afterEffect="1"/>
                                        <p:tgtEl>
                                          <p:spTgt spid="265218">
                                            <p:txEl>
                                              <p:pRg st="3" end="3"/>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8" grpId="0" build="p" bldLvl="3"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7266" name="Rectangle 2"/>
          <p:cNvSpPr>
            <a:spLocks noGrp="1" noChangeArrowheads="1"/>
          </p:cNvSpPr>
          <p:nvPr>
            <p:ph type="body" idx="1"/>
          </p:nvPr>
        </p:nvSpPr>
        <p:spPr>
          <a:xfrm>
            <a:off x="666750" y="1409700"/>
            <a:ext cx="7813675" cy="48133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lvl="1">
              <a:buFontTx/>
              <a:buChar char="•"/>
            </a:pPr>
            <a:r>
              <a:rPr lang="en-US" sz="2400"/>
              <a:t>Be sure to include all publication data.</a:t>
            </a:r>
          </a:p>
          <a:p>
            <a:pPr lvl="1">
              <a:buFontTx/>
              <a:buChar char="•"/>
            </a:pPr>
            <a:r>
              <a:rPr lang="en-US" sz="2400"/>
              <a:t>Consider archiving on a Zip disk the Web pages or articles used in your research in case the data must later be verified.</a:t>
            </a:r>
          </a:p>
        </p:txBody>
      </p:sp>
      <p:sp>
        <p:nvSpPr>
          <p:cNvPr id="267267" name="Rectangle 3"/>
          <p:cNvSpPr>
            <a:spLocks noGrp="1" noChangeArrowheads="1"/>
          </p:cNvSpPr>
          <p:nvPr>
            <p:ph type="title"/>
          </p:nvPr>
        </p:nvSpPr>
        <p:spPr>
          <a:xfrm>
            <a:off x="685800" y="368300"/>
            <a:ext cx="77724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Documenting Data</a:t>
            </a:r>
          </a:p>
        </p:txBody>
      </p:sp>
    </p:spTree>
    <p:extLst>
      <p:ext uri="{BB962C8B-B14F-4D97-AF65-F5344CB8AC3E}">
        <p14:creationId xmlns:p14="http://schemas.microsoft.com/office/powerpoint/2010/main" xmlns="" val="130564079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7266">
                                            <p:txEl>
                                              <p:pRg st="0" end="0"/>
                                            </p:txEl>
                                          </p:spTgt>
                                        </p:tgtEl>
                                        <p:attrNameLst>
                                          <p:attrName>style.visibility</p:attrName>
                                        </p:attrNameLst>
                                      </p:cBhvr>
                                      <p:to>
                                        <p:strVal val="visible"/>
                                      </p:to>
                                    </p:set>
                                    <p:animEffect transition="in" filter="wipe(left)">
                                      <p:cBhvr>
                                        <p:cTn id="7" dur="500"/>
                                        <p:tgtEl>
                                          <p:spTgt spid="267266">
                                            <p:txEl>
                                              <p:pRg st="0" end="0"/>
                                            </p:txEl>
                                          </p:spTgt>
                                        </p:tgtEl>
                                      </p:cBhvr>
                                    </p:animEffect>
                                  </p:childTnLst>
                                  <p:subTnLst>
                                    <p:animClr clrSpc="rgb" dir="cw">
                                      <p:cBhvr override="childStyle">
                                        <p:cTn dur="1" fill="hold" display="0" masterRel="nextClick" afterEffect="1"/>
                                        <p:tgtEl>
                                          <p:spTgt spid="267266">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7266">
                                            <p:txEl>
                                              <p:pRg st="1" end="1"/>
                                            </p:txEl>
                                          </p:spTgt>
                                        </p:tgtEl>
                                        <p:attrNameLst>
                                          <p:attrName>style.visibility</p:attrName>
                                        </p:attrNameLst>
                                      </p:cBhvr>
                                      <p:to>
                                        <p:strVal val="visible"/>
                                      </p:to>
                                    </p:set>
                                    <p:animEffect transition="in" filter="wipe(left)">
                                      <p:cBhvr>
                                        <p:cTn id="12" dur="500"/>
                                        <p:tgtEl>
                                          <p:spTgt spid="267266">
                                            <p:txEl>
                                              <p:pRg st="1" end="1"/>
                                            </p:txEl>
                                          </p:spTgt>
                                        </p:tgtEl>
                                      </p:cBhvr>
                                    </p:animEffect>
                                  </p:childTnLst>
                                  <p:subTnLst>
                                    <p:animClr clrSpc="rgb" dir="cw">
                                      <p:cBhvr override="childStyle">
                                        <p:cTn dur="1" fill="hold" display="0" masterRel="nextClick" afterEffect="1"/>
                                        <p:tgtEl>
                                          <p:spTgt spid="267266">
                                            <p:txEl>
                                              <p:pRg st="1" end="1"/>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6" grpId="0" build="p" bldLvl="3"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9314" name="Rectangle 2"/>
          <p:cNvSpPr>
            <a:spLocks noGrp="1" noChangeArrowheads="1"/>
          </p:cNvSpPr>
          <p:nvPr>
            <p:ph type="body" idx="1"/>
          </p:nvPr>
        </p:nvSpPr>
        <p:spPr>
          <a:xfrm>
            <a:off x="666750" y="1352550"/>
            <a:ext cx="7813675" cy="48133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Learn to paraphrase</a:t>
            </a:r>
          </a:p>
          <a:p>
            <a:pPr lvl="1">
              <a:buFontTx/>
              <a:buChar char="•"/>
            </a:pPr>
            <a:r>
              <a:rPr lang="en-US" sz="2400"/>
              <a:t>Read the original material carefully so that you can comprehend its full meaning.</a:t>
            </a:r>
          </a:p>
          <a:p>
            <a:pPr lvl="1">
              <a:buFontTx/>
              <a:buChar char="•"/>
            </a:pPr>
            <a:r>
              <a:rPr lang="en-US" sz="2400"/>
              <a:t>Write your own version without looking at the original.</a:t>
            </a:r>
          </a:p>
          <a:p>
            <a:pPr lvl="1">
              <a:buFontTx/>
              <a:buChar char="•"/>
            </a:pPr>
            <a:r>
              <a:rPr lang="en-US" sz="2400"/>
              <a:t>Do not repeat the grammatical structure of the original, and do not merely replace words of the original with synonyms.</a:t>
            </a:r>
          </a:p>
          <a:p>
            <a:pPr lvl="1">
              <a:buFontTx/>
              <a:buChar char="•"/>
            </a:pPr>
            <a:r>
              <a:rPr lang="en-US" sz="2400"/>
              <a:t>Reread the original to be sure you covered the main points but did not borrow specific language.</a:t>
            </a:r>
          </a:p>
        </p:txBody>
      </p:sp>
      <p:sp>
        <p:nvSpPr>
          <p:cNvPr id="269315" name="Rectangle 3"/>
          <p:cNvSpPr>
            <a:spLocks noGrp="1" noChangeArrowheads="1"/>
          </p:cNvSpPr>
          <p:nvPr>
            <p:ph type="title"/>
          </p:nvPr>
        </p:nvSpPr>
        <p:spPr>
          <a:xfrm>
            <a:off x="685800" y="368300"/>
            <a:ext cx="77724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Documenting Data</a:t>
            </a:r>
          </a:p>
        </p:txBody>
      </p:sp>
    </p:spTree>
    <p:extLst>
      <p:ext uri="{BB962C8B-B14F-4D97-AF65-F5344CB8AC3E}">
        <p14:creationId xmlns:p14="http://schemas.microsoft.com/office/powerpoint/2010/main" xmlns="" val="234803782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animEffect transition="in" filter="wipe(left)">
                                      <p:cBhvr>
                                        <p:cTn id="7" dur="500"/>
                                        <p:tgtEl>
                                          <p:spTgt spid="269314">
                                            <p:txEl>
                                              <p:pRg st="0" end="0"/>
                                            </p:txEl>
                                          </p:spTgt>
                                        </p:tgtEl>
                                      </p:cBhvr>
                                    </p:animEffect>
                                  </p:childTnLst>
                                  <p:subTnLst>
                                    <p:animClr clrSpc="rgb" dir="cw">
                                      <p:cBhvr override="childStyle">
                                        <p:cTn dur="1" fill="hold" display="0" masterRel="nextClick" afterEffect="1"/>
                                        <p:tgtEl>
                                          <p:spTgt spid="269314">
                                            <p:txEl>
                                              <p:pRg st="0" end="0"/>
                                            </p:txEl>
                                          </p:spTgt>
                                        </p:tgtEl>
                                        <p:attrNameLst>
                                          <p:attrName>ppt_c</p:attrName>
                                        </p:attrNameLst>
                                      </p:cBhvr>
                                      <p:to>
                                        <a:srgbClr val="5F5F5F"/>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9314">
                                            <p:txEl>
                                              <p:pRg st="1" end="1"/>
                                            </p:txEl>
                                          </p:spTgt>
                                        </p:tgtEl>
                                        <p:attrNameLst>
                                          <p:attrName>style.visibility</p:attrName>
                                        </p:attrNameLst>
                                      </p:cBhvr>
                                      <p:to>
                                        <p:strVal val="visible"/>
                                      </p:to>
                                    </p:set>
                                    <p:animEffect transition="in" filter="wipe(left)">
                                      <p:cBhvr>
                                        <p:cTn id="12" dur="500"/>
                                        <p:tgtEl>
                                          <p:spTgt spid="269314">
                                            <p:txEl>
                                              <p:pRg st="1" end="1"/>
                                            </p:txEl>
                                          </p:spTgt>
                                        </p:tgtEl>
                                      </p:cBhvr>
                                    </p:animEffect>
                                  </p:childTnLst>
                                  <p:subTnLst>
                                    <p:animClr clrSpc="rgb" dir="cw">
                                      <p:cBhvr override="childStyle">
                                        <p:cTn dur="1" fill="hold" display="0" masterRel="nextClick" afterEffect="1"/>
                                        <p:tgtEl>
                                          <p:spTgt spid="269314">
                                            <p:txEl>
                                              <p:pRg st="1" end="1"/>
                                            </p:txEl>
                                          </p:spTgt>
                                        </p:tgtEl>
                                        <p:attrNameLst>
                                          <p:attrName>ppt_c</p:attrName>
                                        </p:attrNameLst>
                                      </p:cBhvr>
                                      <p:to>
                                        <a:srgbClr val="5F5F5F"/>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9314">
                                            <p:txEl>
                                              <p:pRg st="2" end="2"/>
                                            </p:txEl>
                                          </p:spTgt>
                                        </p:tgtEl>
                                        <p:attrNameLst>
                                          <p:attrName>style.visibility</p:attrName>
                                        </p:attrNameLst>
                                      </p:cBhvr>
                                      <p:to>
                                        <p:strVal val="visible"/>
                                      </p:to>
                                    </p:set>
                                    <p:animEffect transition="in" filter="wipe(left)">
                                      <p:cBhvr>
                                        <p:cTn id="17" dur="500"/>
                                        <p:tgtEl>
                                          <p:spTgt spid="269314">
                                            <p:txEl>
                                              <p:pRg st="2" end="2"/>
                                            </p:txEl>
                                          </p:spTgt>
                                        </p:tgtEl>
                                      </p:cBhvr>
                                    </p:animEffect>
                                  </p:childTnLst>
                                  <p:subTnLst>
                                    <p:animClr clrSpc="rgb" dir="cw">
                                      <p:cBhvr override="childStyle">
                                        <p:cTn dur="1" fill="hold" display="0" masterRel="nextClick" afterEffect="1"/>
                                        <p:tgtEl>
                                          <p:spTgt spid="269314">
                                            <p:txEl>
                                              <p:pRg st="2" end="2"/>
                                            </p:txEl>
                                          </p:spTgt>
                                        </p:tgtEl>
                                        <p:attrNameLst>
                                          <p:attrName>ppt_c</p:attrName>
                                        </p:attrNameLst>
                                      </p:cBhvr>
                                      <p:to>
                                        <a:srgbClr val="5F5F5F"/>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9314">
                                            <p:txEl>
                                              <p:pRg st="3" end="3"/>
                                            </p:txEl>
                                          </p:spTgt>
                                        </p:tgtEl>
                                        <p:attrNameLst>
                                          <p:attrName>style.visibility</p:attrName>
                                        </p:attrNameLst>
                                      </p:cBhvr>
                                      <p:to>
                                        <p:strVal val="visible"/>
                                      </p:to>
                                    </p:set>
                                    <p:animEffect transition="in" filter="wipe(left)">
                                      <p:cBhvr>
                                        <p:cTn id="22" dur="500"/>
                                        <p:tgtEl>
                                          <p:spTgt spid="269314">
                                            <p:txEl>
                                              <p:pRg st="3" end="3"/>
                                            </p:txEl>
                                          </p:spTgt>
                                        </p:tgtEl>
                                      </p:cBhvr>
                                    </p:animEffect>
                                  </p:childTnLst>
                                  <p:subTnLst>
                                    <p:animClr clrSpc="rgb" dir="cw">
                                      <p:cBhvr override="childStyle">
                                        <p:cTn dur="1" fill="hold" display="0" masterRel="nextClick" afterEffect="1"/>
                                        <p:tgtEl>
                                          <p:spTgt spid="269314">
                                            <p:txEl>
                                              <p:pRg st="3" end="3"/>
                                            </p:txEl>
                                          </p:spTgt>
                                        </p:tgtEl>
                                        <p:attrNameLst>
                                          <p:attrName>ppt_c</p:attrName>
                                        </p:attrNameLst>
                                      </p:cBhvr>
                                      <p:to>
                                        <a:srgbClr val="5F5F5F"/>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9314">
                                            <p:txEl>
                                              <p:pRg st="4" end="4"/>
                                            </p:txEl>
                                          </p:spTgt>
                                        </p:tgtEl>
                                        <p:attrNameLst>
                                          <p:attrName>style.visibility</p:attrName>
                                        </p:attrNameLst>
                                      </p:cBhvr>
                                      <p:to>
                                        <p:strVal val="visible"/>
                                      </p:to>
                                    </p:set>
                                    <p:animEffect transition="in" filter="wipe(left)">
                                      <p:cBhvr>
                                        <p:cTn id="27" dur="500"/>
                                        <p:tgtEl>
                                          <p:spTgt spid="269314">
                                            <p:txEl>
                                              <p:pRg st="4" end="4"/>
                                            </p:txEl>
                                          </p:spTgt>
                                        </p:tgtEl>
                                      </p:cBhvr>
                                    </p:animEffect>
                                  </p:childTnLst>
                                  <p:subTnLst>
                                    <p:animClr clrSpc="rgb" dir="cw">
                                      <p:cBhvr override="childStyle">
                                        <p:cTn dur="1" fill="hold" display="0" masterRel="nextClick" afterEffect="1"/>
                                        <p:tgtEl>
                                          <p:spTgt spid="269314">
                                            <p:txEl>
                                              <p:pRg st="4" end="4"/>
                                            </p:txEl>
                                          </p:spTgt>
                                        </p:tgtEl>
                                        <p:attrNameLst>
                                          <p:attrName>ppt_c</p:attrName>
                                        </p:attrNameLst>
                                      </p:cBhvr>
                                      <p:to>
                                        <a:srgbClr val="5F5F5F"/>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4" grpId="0" build="p" bldLvl="3"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4" name="Rectangle 4"/>
          <p:cNvSpPr>
            <a:spLocks noGrp="1" noChangeArrowheads="1"/>
          </p:cNvSpPr>
          <p:nvPr>
            <p:ph type="body" idx="1"/>
          </p:nvPr>
        </p:nvSpPr>
        <p:spPr>
          <a:xfrm>
            <a:off x="685800" y="1390650"/>
            <a:ext cx="7772400" cy="4114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spcAft>
                <a:spcPct val="10000"/>
              </a:spcAft>
            </a:pPr>
            <a:r>
              <a:rPr lang="en-US"/>
              <a:t>Two Documentation Formats</a:t>
            </a:r>
          </a:p>
          <a:p>
            <a:pPr lvl="1">
              <a:spcAft>
                <a:spcPct val="10000"/>
              </a:spcAft>
              <a:buFontTx/>
              <a:buChar char="•"/>
            </a:pPr>
            <a:r>
              <a:rPr lang="en-US" sz="2400"/>
              <a:t>Modern Language Association</a:t>
            </a:r>
          </a:p>
          <a:p>
            <a:pPr lvl="1">
              <a:spcAft>
                <a:spcPct val="10000"/>
              </a:spcAft>
              <a:buFontTx/>
              <a:buNone/>
            </a:pPr>
            <a:r>
              <a:rPr lang="en-US" sz="1800"/>
              <a:t>	Author’s name and page </a:t>
            </a:r>
            <a:r>
              <a:rPr lang="en-US" sz="1800" i="1"/>
              <a:t>(Smith 100) </a:t>
            </a:r>
            <a:r>
              <a:rPr lang="en-US" sz="1800"/>
              <a:t>placed in text; complete references in “Works Cited.”</a:t>
            </a:r>
            <a:endParaRPr lang="en-US"/>
          </a:p>
          <a:p>
            <a:pPr lvl="1">
              <a:spcAft>
                <a:spcPct val="10000"/>
              </a:spcAft>
              <a:buFontTx/>
              <a:buChar char="•"/>
            </a:pPr>
            <a:r>
              <a:rPr lang="en-US" sz="2400"/>
              <a:t>American Psychological Association</a:t>
            </a:r>
          </a:p>
          <a:p>
            <a:pPr lvl="1">
              <a:buFontTx/>
              <a:buNone/>
            </a:pPr>
            <a:r>
              <a:rPr lang="en-US" sz="1800"/>
              <a:t>	Author’s name, date of publication, and page number placed near text reference </a:t>
            </a:r>
            <a:r>
              <a:rPr lang="en-US" sz="1800" i="1"/>
              <a:t>(Jones, 2000, p. 99)</a:t>
            </a:r>
            <a:r>
              <a:rPr lang="en-US" sz="1800"/>
              <a:t>. Complete references listed at end of report.</a:t>
            </a:r>
          </a:p>
        </p:txBody>
      </p:sp>
      <p:sp>
        <p:nvSpPr>
          <p:cNvPr id="92166" name="Rectangle 6"/>
          <p:cNvSpPr>
            <a:spLocks noGrp="1" noChangeArrowheads="1"/>
          </p:cNvSpPr>
          <p:nvPr>
            <p:ph type="title"/>
          </p:nvPr>
        </p:nvSpPr>
        <p:spPr>
          <a:xfrm>
            <a:off x="685800" y="368300"/>
            <a:ext cx="7772400" cy="100965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Documenting Data</a:t>
            </a:r>
          </a:p>
        </p:txBody>
      </p:sp>
    </p:spTree>
    <p:extLst>
      <p:ext uri="{BB962C8B-B14F-4D97-AF65-F5344CB8AC3E}">
        <p14:creationId xmlns:p14="http://schemas.microsoft.com/office/powerpoint/2010/main" xmlns="" val="238565353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164">
                                            <p:txEl>
                                              <p:pRg st="0" end="0"/>
                                            </p:txEl>
                                          </p:spTgt>
                                        </p:tgtEl>
                                        <p:attrNameLst>
                                          <p:attrName>style.visibility</p:attrName>
                                        </p:attrNameLst>
                                      </p:cBhvr>
                                      <p:to>
                                        <p:strVal val="visible"/>
                                      </p:to>
                                    </p:set>
                                    <p:animEffect transition="in" filter="wipe(left)">
                                      <p:cBhvr>
                                        <p:cTn id="7" dur="500"/>
                                        <p:tgtEl>
                                          <p:spTgt spid="9216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164">
                                            <p:txEl>
                                              <p:pRg st="1" end="1"/>
                                            </p:txEl>
                                          </p:spTgt>
                                        </p:tgtEl>
                                        <p:attrNameLst>
                                          <p:attrName>style.visibility</p:attrName>
                                        </p:attrNameLst>
                                      </p:cBhvr>
                                      <p:to>
                                        <p:strVal val="visible"/>
                                      </p:to>
                                    </p:set>
                                    <p:animEffect transition="in" filter="wipe(left)">
                                      <p:cBhvr>
                                        <p:cTn id="12" dur="500"/>
                                        <p:tgtEl>
                                          <p:spTgt spid="9216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164">
                                            <p:txEl>
                                              <p:pRg st="2" end="2"/>
                                            </p:txEl>
                                          </p:spTgt>
                                        </p:tgtEl>
                                        <p:attrNameLst>
                                          <p:attrName>style.visibility</p:attrName>
                                        </p:attrNameLst>
                                      </p:cBhvr>
                                      <p:to>
                                        <p:strVal val="visible"/>
                                      </p:to>
                                    </p:set>
                                    <p:animEffect transition="in" filter="wipe(left)">
                                      <p:cBhvr>
                                        <p:cTn id="17" dur="500"/>
                                        <p:tgtEl>
                                          <p:spTgt spid="9216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164">
                                            <p:txEl>
                                              <p:pRg st="3" end="3"/>
                                            </p:txEl>
                                          </p:spTgt>
                                        </p:tgtEl>
                                        <p:attrNameLst>
                                          <p:attrName>style.visibility</p:attrName>
                                        </p:attrNameLst>
                                      </p:cBhvr>
                                      <p:to>
                                        <p:strVal val="visible"/>
                                      </p:to>
                                    </p:set>
                                    <p:animEffect transition="in" filter="wipe(left)">
                                      <p:cBhvr>
                                        <p:cTn id="22" dur="500"/>
                                        <p:tgtEl>
                                          <p:spTgt spid="9216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164">
                                            <p:txEl>
                                              <p:pRg st="4" end="4"/>
                                            </p:txEl>
                                          </p:spTgt>
                                        </p:tgtEl>
                                        <p:attrNameLst>
                                          <p:attrName>style.visibility</p:attrName>
                                        </p:attrNameLst>
                                      </p:cBhvr>
                                      <p:to>
                                        <p:strVal val="visible"/>
                                      </p:to>
                                    </p:set>
                                    <p:animEffect transition="in" filter="wipe(left)">
                                      <p:cBhvr>
                                        <p:cTn id="27" dur="500"/>
                                        <p:tgtEl>
                                          <p:spTgt spid="9216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build="p" bldLvl="3"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Listening Exercise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Listening activity</a:t>
            </a:r>
          </a:p>
          <a:p>
            <a:r>
              <a:rPr lang="en-US" dirty="0" smtClean="0"/>
              <a:t>Answer discussion </a:t>
            </a:r>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sz="quarter" idx="1"/>
          </p:nvPr>
        </p:nvSpPr>
        <p:spPr/>
        <p:txBody>
          <a:bodyPr/>
          <a:lstStyle/>
          <a:p>
            <a:pPr>
              <a:buNone/>
            </a:pPr>
            <a:r>
              <a:rPr lang="en-US" dirty="0" smtClean="0"/>
              <a:t>Discussion on Report Writing</a:t>
            </a:r>
          </a:p>
          <a:p>
            <a:pPr>
              <a:buNone/>
            </a:pPr>
            <a:r>
              <a:rPr lang="en-US" dirty="0" smtClean="0"/>
              <a:t>Format</a:t>
            </a:r>
          </a:p>
          <a:p>
            <a:pPr>
              <a:buNone/>
            </a:pPr>
            <a:r>
              <a:rPr lang="en-US" dirty="0" smtClean="0"/>
              <a:t>Anatomy</a:t>
            </a:r>
          </a:p>
          <a:p>
            <a:pPr>
              <a:buNone/>
            </a:pPr>
            <a:r>
              <a:rPr lang="en-US" dirty="0" smtClean="0"/>
              <a:t>Parts and procedures</a:t>
            </a:r>
          </a:p>
          <a:p>
            <a:pPr>
              <a:buNone/>
            </a:pPr>
            <a:r>
              <a:rPr lang="en-US" dirty="0" smtClean="0"/>
              <a:t>Search – research: techniques, types and strategies</a:t>
            </a:r>
          </a:p>
          <a:p>
            <a:pPr>
              <a:buNone/>
            </a:pPr>
            <a:r>
              <a:rPr lang="en-US" dirty="0" smtClean="0"/>
              <a:t>Reporting researched data</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96</TotalTime>
  <Words>1965</Words>
  <Application>Microsoft Office PowerPoint</Application>
  <PresentationFormat>On-screen Show (4:3)</PresentationFormat>
  <Paragraphs>596</Paragraphs>
  <Slides>88</Slides>
  <Notes>82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88</vt:i4>
      </vt:variant>
    </vt:vector>
  </HeadingPairs>
  <TitlesOfParts>
    <vt:vector size="90" baseType="lpstr">
      <vt:lpstr>Median</vt:lpstr>
      <vt:lpstr>Chart</vt:lpstr>
      <vt:lpstr>Business English Lecture 16</vt:lpstr>
      <vt:lpstr>Synopsis</vt:lpstr>
      <vt:lpstr>Report Writing From Process to Product</vt:lpstr>
      <vt:lpstr>What Are Business Reports?</vt:lpstr>
      <vt:lpstr>What Are Business Reports?</vt:lpstr>
      <vt:lpstr>What Are Business Reports?</vt:lpstr>
      <vt:lpstr>What Are Business Reports?</vt:lpstr>
      <vt:lpstr>What Are Business Reports?</vt:lpstr>
      <vt:lpstr>What Are Business Reports?</vt:lpstr>
      <vt:lpstr>What Are Business Reports?</vt:lpstr>
      <vt:lpstr>Ten Truths About Business Reports</vt:lpstr>
      <vt:lpstr>Ten Truths About Business Reports</vt:lpstr>
      <vt:lpstr>Report Functions</vt:lpstr>
      <vt:lpstr>Report Formats</vt:lpstr>
      <vt:lpstr>Writing Style</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Applying the Writing Process to Reports</vt:lpstr>
      <vt:lpstr>Work Plan for a Formal Report</vt:lpstr>
      <vt:lpstr>Researching Report Data</vt:lpstr>
      <vt:lpstr>Researching Report Data</vt:lpstr>
      <vt:lpstr>Researching Report Data</vt:lpstr>
      <vt:lpstr>Researching Report Data</vt:lpstr>
      <vt:lpstr>Researching Report Data</vt:lpstr>
      <vt:lpstr>Illustrating Report Data</vt:lpstr>
      <vt:lpstr>Illustrating Report Data</vt:lpstr>
      <vt:lpstr>Illustrating Report Data</vt:lpstr>
      <vt:lpstr>Illustrating Report Data</vt:lpstr>
      <vt:lpstr>Illustrating Report Data</vt:lpstr>
      <vt:lpstr>Illustrating Report Data</vt:lpstr>
      <vt:lpstr>Illustrating Report Data</vt:lpstr>
      <vt:lpstr>Illustrating Report Data</vt:lpstr>
      <vt:lpstr>Illustrating Report Data</vt:lpstr>
      <vt:lpstr>Pie Graph</vt:lpstr>
      <vt:lpstr>Pie Graph</vt:lpstr>
      <vt:lpstr>Pie Graph</vt:lpstr>
      <vt:lpstr>Vertical Bar Chart</vt:lpstr>
      <vt:lpstr>Bar Charts</vt:lpstr>
      <vt:lpstr>Bar Charts</vt:lpstr>
      <vt:lpstr>Documenting Data</vt:lpstr>
      <vt:lpstr>Documenting Data</vt:lpstr>
      <vt:lpstr>Documenting Data</vt:lpstr>
      <vt:lpstr>Documenting Data</vt:lpstr>
      <vt:lpstr>Documenting Data</vt:lpstr>
      <vt:lpstr>Documenting Data</vt:lpstr>
      <vt:lpstr>Documenting Data</vt:lpstr>
      <vt:lpstr>Documenting Data</vt:lpstr>
      <vt:lpstr>Listening Exercise</vt:lpstr>
      <vt:lpstr>Slide 87</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English Lecture 11</dc:title>
  <dc:creator>zaryab shahzaib</dc:creator>
  <cp:lastModifiedBy>NTS</cp:lastModifiedBy>
  <cp:revision>12</cp:revision>
  <dcterms:created xsi:type="dcterms:W3CDTF">2014-03-15T09:48:39Z</dcterms:created>
  <dcterms:modified xsi:type="dcterms:W3CDTF">2014-03-23T11:20:20Z</dcterms:modified>
</cp:coreProperties>
</file>