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5" r:id="rId3"/>
    <p:sldMasterId id="2147483698" r:id="rId4"/>
  </p:sldMasterIdLst>
  <p:notesMasterIdLst>
    <p:notesMasterId r:id="rId73"/>
  </p:notesMasterIdLst>
  <p:sldIdLst>
    <p:sldId id="257" r:id="rId5"/>
    <p:sldId id="300" r:id="rId6"/>
    <p:sldId id="376" r:id="rId7"/>
    <p:sldId id="347" r:id="rId8"/>
    <p:sldId id="348" r:id="rId9"/>
    <p:sldId id="349" r:id="rId10"/>
    <p:sldId id="350" r:id="rId11"/>
    <p:sldId id="351" r:id="rId12"/>
    <p:sldId id="352" r:id="rId13"/>
    <p:sldId id="353" r:id="rId14"/>
    <p:sldId id="354" r:id="rId15"/>
    <p:sldId id="355" r:id="rId16"/>
    <p:sldId id="356" r:id="rId17"/>
    <p:sldId id="357" r:id="rId18"/>
    <p:sldId id="358" r:id="rId19"/>
    <p:sldId id="359" r:id="rId20"/>
    <p:sldId id="360" r:id="rId21"/>
    <p:sldId id="361" r:id="rId22"/>
    <p:sldId id="362" r:id="rId23"/>
    <p:sldId id="363" r:id="rId24"/>
    <p:sldId id="364" r:id="rId25"/>
    <p:sldId id="365" r:id="rId26"/>
    <p:sldId id="366" r:id="rId27"/>
    <p:sldId id="367" r:id="rId28"/>
    <p:sldId id="368" r:id="rId29"/>
    <p:sldId id="369" r:id="rId30"/>
    <p:sldId id="370" r:id="rId31"/>
    <p:sldId id="371" r:id="rId32"/>
    <p:sldId id="372" r:id="rId33"/>
    <p:sldId id="373" r:id="rId34"/>
    <p:sldId id="374" r:id="rId35"/>
    <p:sldId id="375" r:id="rId36"/>
    <p:sldId id="377" r:id="rId37"/>
    <p:sldId id="258" r:id="rId38"/>
    <p:sldId id="259" r:id="rId39"/>
    <p:sldId id="260" r:id="rId40"/>
    <p:sldId id="261" r:id="rId41"/>
    <p:sldId id="262" r:id="rId42"/>
    <p:sldId id="263" r:id="rId43"/>
    <p:sldId id="264" r:id="rId44"/>
    <p:sldId id="265" r:id="rId45"/>
    <p:sldId id="266" r:id="rId46"/>
    <p:sldId id="267" r:id="rId47"/>
    <p:sldId id="268" r:id="rId48"/>
    <p:sldId id="269" r:id="rId49"/>
    <p:sldId id="270" r:id="rId50"/>
    <p:sldId id="271" r:id="rId51"/>
    <p:sldId id="272" r:id="rId52"/>
    <p:sldId id="273" r:id="rId53"/>
    <p:sldId id="274" r:id="rId54"/>
    <p:sldId id="275" r:id="rId55"/>
    <p:sldId id="276" r:id="rId56"/>
    <p:sldId id="277" r:id="rId57"/>
    <p:sldId id="278" r:id="rId58"/>
    <p:sldId id="279" r:id="rId59"/>
    <p:sldId id="280" r:id="rId60"/>
    <p:sldId id="281" r:id="rId61"/>
    <p:sldId id="282" r:id="rId62"/>
    <p:sldId id="283" r:id="rId63"/>
    <p:sldId id="284" r:id="rId64"/>
    <p:sldId id="285" r:id="rId65"/>
    <p:sldId id="286" r:id="rId66"/>
    <p:sldId id="287" r:id="rId67"/>
    <p:sldId id="288" r:id="rId68"/>
    <p:sldId id="289" r:id="rId69"/>
    <p:sldId id="290" r:id="rId70"/>
    <p:sldId id="291" r:id="rId71"/>
    <p:sldId id="378"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6912" autoAdjust="0"/>
    <p:restoredTop sz="94660"/>
  </p:normalViewPr>
  <p:slideViewPr>
    <p:cSldViewPr>
      <p:cViewPr varScale="1">
        <p:scale>
          <a:sx n="65" d="100"/>
          <a:sy n="65" d="100"/>
        </p:scale>
        <p:origin x="-1218"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690D1B-E2EF-40C3-9C9A-0E1CFB2FA4CF}" type="datetimeFigureOut">
              <a:rPr lang="en-US" smtClean="0"/>
              <a:pPr/>
              <a:t>3/22/2014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33D10C-373A-4DDC-90CE-577295DF5086}" type="slidenum">
              <a:rPr lang="en-US" smtClean="0"/>
              <a:pPr/>
              <a:t>‹#›</a:t>
            </a:fld>
            <a:endParaRPr lang="en-US"/>
          </a:p>
        </p:txBody>
      </p:sp>
    </p:spTree>
    <p:extLst>
      <p:ext uri="{BB962C8B-B14F-4D97-AF65-F5344CB8AC3E}">
        <p14:creationId xmlns:p14="http://schemas.microsoft.com/office/powerpoint/2010/main" xmlns="" val="701490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B19EE8AA-760A-442F-8BE4-E68E0905AE74}" type="slidenum">
              <a:rPr lang="en-US" sz="1200">
                <a:solidFill>
                  <a:prstClr val="black"/>
                </a:solidFill>
                <a:latin typeface="Arial" pitchFamily="34" charset="0"/>
              </a:rPr>
              <a:pPr eaLnBrk="1" hangingPunct="1"/>
              <a:t>1</a:t>
            </a:fld>
            <a:endParaRPr lang="en-US" sz="1200">
              <a:solidFill>
                <a:prstClr val="black"/>
              </a:solidFill>
              <a:latin typeface="Arial" pitchFamily="34"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p:spPr>
        <p:txBody>
          <a:bodyPr/>
          <a:lstStyle/>
          <a:p>
            <a:pPr eaLnBrk="1" hangingPunct="1"/>
            <a:endParaRPr lang="en-US" sz="1600" b="1"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AD133A00-E64B-49FD-AFD0-893F914C419E}" type="slidenum">
              <a:rPr lang="en-US" sz="1200" smtClean="0">
                <a:latin typeface="Arial" pitchFamily="34" charset="0"/>
              </a:rPr>
              <a:pPr eaLnBrk="1" hangingPunct="1"/>
              <a:t>4</a:t>
            </a:fld>
            <a:endParaRPr lang="en-US" sz="1200" smtClean="0">
              <a:latin typeface="Arial" pitchFamily="34"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E0C4E780-144A-4D7D-B48A-2F08170146C9}" type="slidenum">
              <a:rPr lang="en-US" sz="1200" smtClean="0">
                <a:latin typeface="Arial" pitchFamily="34" charset="0"/>
              </a:rPr>
              <a:pPr eaLnBrk="1" hangingPunct="1"/>
              <a:t>5</a:t>
            </a:fld>
            <a:endParaRPr lang="en-US" sz="1200" smtClean="0">
              <a:latin typeface="Arial" pitchFamily="34"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B1B5D306-C2C4-428F-91FE-44E93462E774}" type="slidenum">
              <a:rPr lang="en-US" sz="1200" smtClean="0">
                <a:latin typeface="Arial" pitchFamily="34" charset="0"/>
              </a:rPr>
              <a:pPr eaLnBrk="1" hangingPunct="1"/>
              <a:t>6</a:t>
            </a:fld>
            <a:endParaRPr lang="en-US" sz="1200" smtClean="0">
              <a:latin typeface="Arial" pitchFamily="34"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29887E89-2720-499F-98C2-3A5EEFDEB0F4}" type="slidenum">
              <a:rPr lang="en-US" sz="1200" smtClean="0">
                <a:latin typeface="Arial" pitchFamily="34" charset="0"/>
              </a:rPr>
              <a:pPr eaLnBrk="1" hangingPunct="1"/>
              <a:t>7</a:t>
            </a:fld>
            <a:endParaRPr lang="en-US" sz="1200" smtClean="0">
              <a:latin typeface="Arial" pitchFamily="34"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042AE5C5-B4CB-4615-BD9E-784082AB8C86}" type="slidenum">
              <a:rPr lang="en-US" sz="1200" smtClean="0">
                <a:latin typeface="Arial" pitchFamily="34" charset="0"/>
              </a:rPr>
              <a:pPr eaLnBrk="1" hangingPunct="1"/>
              <a:t>8</a:t>
            </a:fld>
            <a:endParaRPr lang="en-US" sz="1200" smtClean="0">
              <a:latin typeface="Arial" pitchFamily="34"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00DACD0F-33D5-46FE-B20A-0CD397B36A7A}" type="slidenum">
              <a:rPr lang="en-US" sz="1200" smtClean="0">
                <a:latin typeface="Arial" pitchFamily="34" charset="0"/>
              </a:rPr>
              <a:pPr eaLnBrk="1" hangingPunct="1"/>
              <a:t>9</a:t>
            </a:fld>
            <a:endParaRPr lang="en-US" sz="1200" smtClean="0">
              <a:latin typeface="Arial" pitchFamily="34"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CC23666B-30DE-4AEE-8C5E-DAD54C03E9B3}" type="slidenum">
              <a:rPr lang="en-US" sz="1200" smtClean="0">
                <a:latin typeface="Arial" pitchFamily="34" charset="0"/>
              </a:rPr>
              <a:pPr eaLnBrk="1" hangingPunct="1"/>
              <a:t>10</a:t>
            </a:fld>
            <a:endParaRPr lang="en-US" sz="1200" smtClean="0">
              <a:latin typeface="Arial" pitchFamily="34"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A2336827-B6D0-4C26-B8DF-BCE5AD39897C}" type="slidenum">
              <a:rPr lang="en-US" sz="1200" smtClean="0">
                <a:latin typeface="Arial" pitchFamily="34" charset="0"/>
              </a:rPr>
              <a:pPr eaLnBrk="1" hangingPunct="1"/>
              <a:t>11</a:t>
            </a:fld>
            <a:endParaRPr lang="en-US" sz="1200" smtClean="0">
              <a:latin typeface="Arial" pitchFamily="34"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029C39E5-A97B-440E-8EB8-172AE2D6AB09}" type="slidenum">
              <a:rPr lang="en-US" sz="1200" smtClean="0">
                <a:latin typeface="Arial" pitchFamily="34" charset="0"/>
              </a:rPr>
              <a:pPr eaLnBrk="1" hangingPunct="1"/>
              <a:t>12</a:t>
            </a:fld>
            <a:endParaRPr lang="en-US" sz="1200" smtClean="0">
              <a:latin typeface="Arial" pitchFamily="34"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AEFA362A-A368-4A56-BD13-17D4211B03B9}" type="slidenum">
              <a:rPr lang="en-US" sz="1200" smtClean="0">
                <a:latin typeface="Arial" pitchFamily="34" charset="0"/>
              </a:rPr>
              <a:pPr eaLnBrk="1" hangingPunct="1"/>
              <a:t>13</a:t>
            </a:fld>
            <a:endParaRPr lang="en-US" sz="1200" smtClean="0">
              <a:latin typeface="Arial" pitchFamily="34"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D65987EE-1665-445D-A83E-25FB699D03B1}" type="slidenum">
              <a:rPr lang="en-US" sz="1200" smtClean="0">
                <a:latin typeface="Arial" pitchFamily="34" charset="0"/>
              </a:rPr>
              <a:pPr eaLnBrk="1" hangingPunct="1"/>
              <a:t>14</a:t>
            </a:fld>
            <a:endParaRPr lang="en-US" sz="1200" smtClean="0">
              <a:latin typeface="Arial" pitchFamily="34"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48258675-58A8-40AE-939D-FCB5B6A3A9EB}" type="slidenum">
              <a:rPr lang="en-US" sz="1200" smtClean="0">
                <a:latin typeface="Arial" pitchFamily="34" charset="0"/>
              </a:rPr>
              <a:pPr eaLnBrk="1" hangingPunct="1"/>
              <a:t>15</a:t>
            </a:fld>
            <a:endParaRPr lang="en-US" sz="1200" smtClean="0">
              <a:latin typeface="Arial" pitchFamily="34"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0146EA66-11B3-42D5-BD42-8C31544E5FA2}" type="slidenum">
              <a:rPr lang="en-US" sz="1200" smtClean="0">
                <a:latin typeface="Arial" pitchFamily="34" charset="0"/>
              </a:rPr>
              <a:pPr eaLnBrk="1" hangingPunct="1"/>
              <a:t>16</a:t>
            </a:fld>
            <a:endParaRPr lang="en-US" sz="1200" smtClean="0">
              <a:latin typeface="Arial" pitchFamily="34"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044BFE02-97AA-43D7-AD63-93E6B5C79175}" type="slidenum">
              <a:rPr lang="en-US" sz="1200" smtClean="0">
                <a:latin typeface="Arial" pitchFamily="34" charset="0"/>
              </a:rPr>
              <a:pPr eaLnBrk="1" hangingPunct="1"/>
              <a:t>17</a:t>
            </a:fld>
            <a:endParaRPr lang="en-US" sz="1200" smtClean="0">
              <a:latin typeface="Arial" pitchFamily="34"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8A2A8C17-D78C-496A-8E58-51383BBC20C8}" type="slidenum">
              <a:rPr lang="en-US" sz="1200" smtClean="0">
                <a:latin typeface="Arial" pitchFamily="34" charset="0"/>
              </a:rPr>
              <a:pPr eaLnBrk="1" hangingPunct="1"/>
              <a:t>18</a:t>
            </a:fld>
            <a:endParaRPr lang="en-US" sz="1200" smtClean="0">
              <a:latin typeface="Arial" pitchFamily="34"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2738EBC6-E889-4742-A033-34AB203FE9F2}" type="slidenum">
              <a:rPr lang="en-US" sz="1200" smtClean="0">
                <a:latin typeface="Arial" pitchFamily="34" charset="0"/>
              </a:rPr>
              <a:pPr eaLnBrk="1" hangingPunct="1"/>
              <a:t>19</a:t>
            </a:fld>
            <a:endParaRPr lang="en-US" sz="1200" smtClean="0">
              <a:latin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7444F4FE-0C3A-4BD2-BEEB-5FAA86F87FE9}" type="slidenum">
              <a:rPr lang="en-US" sz="1200" smtClean="0">
                <a:latin typeface="Arial" pitchFamily="34" charset="0"/>
              </a:rPr>
              <a:pPr eaLnBrk="1" hangingPunct="1"/>
              <a:t>20</a:t>
            </a:fld>
            <a:endParaRPr lang="en-US" sz="1200" smtClean="0">
              <a:latin typeface="Arial" pitchFamily="34"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01EE628B-BA12-4C01-B942-121F8BAE11ED}" type="slidenum">
              <a:rPr lang="en-US" sz="1200" smtClean="0">
                <a:latin typeface="Arial" pitchFamily="34" charset="0"/>
              </a:rPr>
              <a:pPr eaLnBrk="1" hangingPunct="1"/>
              <a:t>21</a:t>
            </a:fld>
            <a:endParaRPr lang="en-US" sz="1200" smtClean="0">
              <a:latin typeface="Arial" pitchFamily="34"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123A861D-0670-47E1-8E95-B791593AA43E}" type="slidenum">
              <a:rPr lang="en-US" sz="1200" smtClean="0">
                <a:latin typeface="Arial" pitchFamily="34" charset="0"/>
              </a:rPr>
              <a:pPr eaLnBrk="1" hangingPunct="1"/>
              <a:t>22</a:t>
            </a:fld>
            <a:endParaRPr lang="en-US" sz="1200" smtClean="0">
              <a:latin typeface="Arial" pitchFamily="34"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35AA98B8-AF2B-43F5-8495-A2C68D4B55A7}" type="slidenum">
              <a:rPr lang="en-US" sz="1200" smtClean="0">
                <a:latin typeface="Arial" pitchFamily="34" charset="0"/>
              </a:rPr>
              <a:pPr eaLnBrk="1" hangingPunct="1"/>
              <a:t>23</a:t>
            </a:fld>
            <a:endParaRPr lang="en-US" sz="1200" smtClean="0">
              <a:latin typeface="Arial" pitchFamily="34"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126C536E-09C2-4F93-8A57-4860D797606D}" type="slidenum">
              <a:rPr lang="en-US" sz="1200" smtClean="0">
                <a:latin typeface="Arial" pitchFamily="34" charset="0"/>
              </a:rPr>
              <a:pPr eaLnBrk="1" hangingPunct="1"/>
              <a:t>24</a:t>
            </a:fld>
            <a:endParaRPr lang="en-US" sz="1200" smtClean="0">
              <a:latin typeface="Arial" pitchFamily="34"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5CD972F3-3807-4738-9518-0D5179A342D9}" type="slidenum">
              <a:rPr lang="en-US" sz="1200" smtClean="0">
                <a:latin typeface="Arial" pitchFamily="34" charset="0"/>
              </a:rPr>
              <a:pPr eaLnBrk="1" hangingPunct="1"/>
              <a:t>25</a:t>
            </a:fld>
            <a:endParaRPr lang="en-US" sz="1200" smtClean="0">
              <a:latin typeface="Arial" pitchFamily="34"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C572D5B8-8941-424E-A074-D34FBE4B221E}" type="slidenum">
              <a:rPr lang="en-US" sz="1200" smtClean="0">
                <a:latin typeface="Arial" pitchFamily="34" charset="0"/>
              </a:rPr>
              <a:pPr eaLnBrk="1" hangingPunct="1"/>
              <a:t>26</a:t>
            </a:fld>
            <a:endParaRPr lang="en-US" sz="1200" smtClean="0">
              <a:latin typeface="Arial" pitchFamily="34"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62F875E5-FFBA-40C4-B13E-D39C61E54ED0}" type="slidenum">
              <a:rPr lang="en-US" sz="1200" smtClean="0">
                <a:latin typeface="Arial" pitchFamily="34" charset="0"/>
              </a:rPr>
              <a:pPr eaLnBrk="1" hangingPunct="1"/>
              <a:t>27</a:t>
            </a:fld>
            <a:endParaRPr lang="en-US" sz="1200" smtClean="0">
              <a:latin typeface="Arial" pitchFamily="34"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D2274111-BBB6-40EB-9CE3-8F93F8563D6C}" type="slidenum">
              <a:rPr lang="en-US" sz="1200" smtClean="0">
                <a:latin typeface="Arial" pitchFamily="34" charset="0"/>
              </a:rPr>
              <a:pPr eaLnBrk="1" hangingPunct="1"/>
              <a:t>28</a:t>
            </a:fld>
            <a:endParaRPr lang="en-US" sz="1200" smtClean="0">
              <a:latin typeface="Arial" pitchFamily="34"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84871E85-6206-4A49-9D74-072E1DB0C261}" type="slidenum">
              <a:rPr lang="en-US" sz="1200" smtClean="0">
                <a:latin typeface="Arial" pitchFamily="34" charset="0"/>
              </a:rPr>
              <a:pPr eaLnBrk="1" hangingPunct="1"/>
              <a:t>29</a:t>
            </a:fld>
            <a:endParaRPr lang="en-US" sz="1200" smtClean="0">
              <a:latin typeface="Arial" pitchFamily="34" charset="0"/>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F4B02C7A-FF5C-4E6B-98BF-33D9E26A07BD}" type="slidenum">
              <a:rPr lang="en-US" sz="1200" smtClean="0">
                <a:latin typeface="Arial" pitchFamily="34" charset="0"/>
              </a:rPr>
              <a:pPr eaLnBrk="1" hangingPunct="1"/>
              <a:t>30</a:t>
            </a:fld>
            <a:endParaRPr lang="en-US" sz="1200" smtClean="0">
              <a:latin typeface="Arial" pitchFamily="34"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32865621-7599-4638-8857-E22C959EB7B2}" type="slidenum">
              <a:rPr lang="en-US" sz="1200" smtClean="0">
                <a:latin typeface="Arial" pitchFamily="34" charset="0"/>
              </a:rPr>
              <a:pPr eaLnBrk="1" hangingPunct="1"/>
              <a:t>31</a:t>
            </a:fld>
            <a:endParaRPr lang="en-US" sz="1200" smtClean="0">
              <a:latin typeface="Arial" pitchFamily="34"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FFBFD280-C6C6-4736-87AB-09AE319925AE}" type="slidenum">
              <a:rPr lang="en-US" sz="1200" smtClean="0">
                <a:latin typeface="Arial" pitchFamily="34" charset="0"/>
              </a:rPr>
              <a:pPr eaLnBrk="1" hangingPunct="1"/>
              <a:t>32</a:t>
            </a:fld>
            <a:endParaRPr lang="en-US" sz="1200" smtClean="0">
              <a:latin typeface="Arial" pitchFamily="34"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p:spPr>
        <p:txBody>
          <a:bodyPr/>
          <a:lstStyle/>
          <a:p>
            <a:endParaRPr lang="en-US"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D3B17D36-56E3-4390-9C72-D32F62B02083}" type="slidenum">
              <a:rPr lang="en-US" sz="1200">
                <a:solidFill>
                  <a:prstClr val="black"/>
                </a:solidFill>
                <a:latin typeface="Arial" pitchFamily="34" charset="0"/>
              </a:rPr>
              <a:pPr eaLnBrk="1" hangingPunct="1"/>
              <a:t>34</a:t>
            </a:fld>
            <a:endParaRPr lang="en-US" sz="1200">
              <a:solidFill>
                <a:prstClr val="black"/>
              </a:solidFill>
              <a:latin typeface="Arial" pitchFamily="34"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p:spPr>
        <p:txBody>
          <a:bodyPr/>
          <a:lstStyle/>
          <a:p>
            <a:pPr eaLnBrk="1" hangingPunct="1"/>
            <a:endParaRPr lang="en-US"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7B7BE536-A02C-468A-BA93-521602D0D5FA}" type="slidenum">
              <a:rPr lang="en-US" sz="1200">
                <a:solidFill>
                  <a:prstClr val="black"/>
                </a:solidFill>
                <a:latin typeface="Arial" pitchFamily="34" charset="0"/>
              </a:rPr>
              <a:pPr eaLnBrk="1" hangingPunct="1"/>
              <a:t>54</a:t>
            </a:fld>
            <a:endParaRPr lang="en-US" sz="1200">
              <a:solidFill>
                <a:prstClr val="black"/>
              </a:solidFill>
              <a:latin typeface="Arial" pitchFamily="34" charset="0"/>
            </a:endParaRPr>
          </a:p>
        </p:txBody>
      </p:sp>
      <p:sp>
        <p:nvSpPr>
          <p:cNvPr id="142339"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2340"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eaLnBrk="0" fontAlgn="base" hangingPunct="0">
              <a:spcBef>
                <a:spcPct val="0"/>
              </a:spcBef>
              <a:spcAft>
                <a:spcPct val="0"/>
              </a:spcAft>
            </a:pPr>
            <a:r>
              <a:rPr lang="en-US" sz="1000" i="1">
                <a:solidFill>
                  <a:prstClr val="black"/>
                </a:solidFill>
                <a:latin typeface="Times New Roman" pitchFamily="18" charset="0"/>
              </a:rPr>
              <a:t>8</a:t>
            </a:r>
          </a:p>
        </p:txBody>
      </p:sp>
      <p:sp>
        <p:nvSpPr>
          <p:cNvPr id="142341"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2342"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2343" name="Rectangle 6"/>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42344" name="Rectangle 7"/>
          <p:cNvSpPr>
            <a:spLocks noGrp="1" noChangeArrowheads="1"/>
          </p:cNvSpPr>
          <p:nvPr>
            <p:ph type="body" idx="1"/>
          </p:nvPr>
        </p:nvSpPr>
        <p:spPr>
          <a:xfrm>
            <a:off x="914400" y="4343400"/>
            <a:ext cx="5029200" cy="41148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endParaRPr lang="de-DE" smtClean="0">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FBA67120-D918-4F1C-AC3A-BE3E3B468F19}" type="slidenum">
              <a:rPr lang="en-US" sz="1200">
                <a:solidFill>
                  <a:prstClr val="black"/>
                </a:solidFill>
                <a:latin typeface="Arial" pitchFamily="34" charset="0"/>
              </a:rPr>
              <a:pPr eaLnBrk="1" hangingPunct="1"/>
              <a:t>55</a:t>
            </a:fld>
            <a:endParaRPr lang="en-US" sz="1200">
              <a:solidFill>
                <a:prstClr val="black"/>
              </a:solidFill>
              <a:latin typeface="Arial" pitchFamily="34" charset="0"/>
            </a:endParaRPr>
          </a:p>
        </p:txBody>
      </p:sp>
      <p:sp>
        <p:nvSpPr>
          <p:cNvPr id="143363"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3364"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eaLnBrk="0" fontAlgn="base" hangingPunct="0">
              <a:spcBef>
                <a:spcPct val="0"/>
              </a:spcBef>
              <a:spcAft>
                <a:spcPct val="0"/>
              </a:spcAft>
            </a:pPr>
            <a:r>
              <a:rPr lang="en-US" sz="1000" i="1">
                <a:solidFill>
                  <a:prstClr val="black"/>
                </a:solidFill>
                <a:latin typeface="Times New Roman" pitchFamily="18" charset="0"/>
              </a:rPr>
              <a:t>8</a:t>
            </a:r>
          </a:p>
        </p:txBody>
      </p:sp>
      <p:sp>
        <p:nvSpPr>
          <p:cNvPr id="143365"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3366"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3367" name="Rectangle 6"/>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43368" name="Rectangle 7"/>
          <p:cNvSpPr>
            <a:spLocks noGrp="1" noChangeArrowheads="1"/>
          </p:cNvSpPr>
          <p:nvPr>
            <p:ph type="body" idx="1"/>
          </p:nvPr>
        </p:nvSpPr>
        <p:spPr>
          <a:xfrm>
            <a:off x="914400" y="4343400"/>
            <a:ext cx="5029200" cy="41148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endParaRPr lang="de-DE"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31A2C5E8-32CE-4FB8-BA65-66726FB05427}" type="slidenum">
              <a:rPr lang="en-US" sz="1200">
                <a:solidFill>
                  <a:prstClr val="black"/>
                </a:solidFill>
                <a:latin typeface="Arial" pitchFamily="34" charset="0"/>
              </a:rPr>
              <a:pPr eaLnBrk="1" hangingPunct="1"/>
              <a:t>56</a:t>
            </a:fld>
            <a:endParaRPr lang="en-US" sz="1200">
              <a:solidFill>
                <a:prstClr val="black"/>
              </a:solidFill>
              <a:latin typeface="Arial" pitchFamily="34" charset="0"/>
            </a:endParaRPr>
          </a:p>
        </p:txBody>
      </p:sp>
      <p:sp>
        <p:nvSpPr>
          <p:cNvPr id="144387"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4388"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eaLnBrk="0" fontAlgn="base" hangingPunct="0">
              <a:spcBef>
                <a:spcPct val="0"/>
              </a:spcBef>
              <a:spcAft>
                <a:spcPct val="0"/>
              </a:spcAft>
            </a:pPr>
            <a:r>
              <a:rPr lang="en-US" sz="1000" i="1">
                <a:solidFill>
                  <a:prstClr val="black"/>
                </a:solidFill>
                <a:latin typeface="Times New Roman" pitchFamily="18" charset="0"/>
              </a:rPr>
              <a:t>8</a:t>
            </a:r>
          </a:p>
        </p:txBody>
      </p:sp>
      <p:sp>
        <p:nvSpPr>
          <p:cNvPr id="144389"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4390"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4391" name="Rectangle 6"/>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44392" name="Rectangle 7"/>
          <p:cNvSpPr>
            <a:spLocks noGrp="1" noChangeArrowheads="1"/>
          </p:cNvSpPr>
          <p:nvPr>
            <p:ph type="body" idx="1"/>
          </p:nvPr>
        </p:nvSpPr>
        <p:spPr>
          <a:xfrm>
            <a:off x="914400" y="4343400"/>
            <a:ext cx="5029200" cy="41148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endParaRPr lang="de-DE" smtClean="0">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214D92C3-FEC5-4391-B025-9203C41D4187}" type="slidenum">
              <a:rPr lang="en-US" sz="1200">
                <a:solidFill>
                  <a:prstClr val="black"/>
                </a:solidFill>
                <a:latin typeface="Arial" pitchFamily="34" charset="0"/>
              </a:rPr>
              <a:pPr eaLnBrk="1" hangingPunct="1"/>
              <a:t>57</a:t>
            </a:fld>
            <a:endParaRPr lang="en-US" sz="1200">
              <a:solidFill>
                <a:prstClr val="black"/>
              </a:solidFill>
              <a:latin typeface="Arial" pitchFamily="34" charset="0"/>
            </a:endParaRPr>
          </a:p>
        </p:txBody>
      </p:sp>
      <p:sp>
        <p:nvSpPr>
          <p:cNvPr id="145411"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5412"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eaLnBrk="0" fontAlgn="base" hangingPunct="0">
              <a:spcBef>
                <a:spcPct val="0"/>
              </a:spcBef>
              <a:spcAft>
                <a:spcPct val="0"/>
              </a:spcAft>
            </a:pPr>
            <a:r>
              <a:rPr lang="en-US" sz="1000" i="1">
                <a:solidFill>
                  <a:prstClr val="black"/>
                </a:solidFill>
                <a:latin typeface="Times New Roman" pitchFamily="18" charset="0"/>
              </a:rPr>
              <a:t>8</a:t>
            </a:r>
          </a:p>
        </p:txBody>
      </p:sp>
      <p:sp>
        <p:nvSpPr>
          <p:cNvPr id="145413"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5414"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5415" name="Rectangle 6"/>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45416" name="Rectangle 7"/>
          <p:cNvSpPr>
            <a:spLocks noGrp="1" noChangeArrowheads="1"/>
          </p:cNvSpPr>
          <p:nvPr>
            <p:ph type="body" idx="1"/>
          </p:nvPr>
        </p:nvSpPr>
        <p:spPr>
          <a:xfrm>
            <a:off x="914400" y="4343400"/>
            <a:ext cx="5029200" cy="41148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endParaRPr lang="de-DE" smtClean="0">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1638C20C-4418-4E1E-819C-84AE6B724A87}" type="slidenum">
              <a:rPr lang="en-US" sz="1200">
                <a:solidFill>
                  <a:prstClr val="black"/>
                </a:solidFill>
                <a:latin typeface="Arial" pitchFamily="34" charset="0"/>
              </a:rPr>
              <a:pPr eaLnBrk="1" hangingPunct="1"/>
              <a:t>58</a:t>
            </a:fld>
            <a:endParaRPr lang="en-US" sz="1200">
              <a:solidFill>
                <a:prstClr val="black"/>
              </a:solidFill>
              <a:latin typeface="Arial" pitchFamily="34" charset="0"/>
            </a:endParaRPr>
          </a:p>
        </p:txBody>
      </p:sp>
      <p:sp>
        <p:nvSpPr>
          <p:cNvPr id="146435"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6436"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eaLnBrk="0" fontAlgn="base" hangingPunct="0">
              <a:spcBef>
                <a:spcPct val="0"/>
              </a:spcBef>
              <a:spcAft>
                <a:spcPct val="0"/>
              </a:spcAft>
            </a:pPr>
            <a:r>
              <a:rPr lang="en-US" sz="1000" i="1">
                <a:solidFill>
                  <a:prstClr val="black"/>
                </a:solidFill>
                <a:latin typeface="Times New Roman" pitchFamily="18" charset="0"/>
              </a:rPr>
              <a:t>8</a:t>
            </a:r>
          </a:p>
        </p:txBody>
      </p:sp>
      <p:sp>
        <p:nvSpPr>
          <p:cNvPr id="146437"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6438"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6439" name="Rectangle 6"/>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46440" name="Rectangle 7"/>
          <p:cNvSpPr>
            <a:spLocks noGrp="1" noChangeArrowheads="1"/>
          </p:cNvSpPr>
          <p:nvPr>
            <p:ph type="body" idx="1"/>
          </p:nvPr>
        </p:nvSpPr>
        <p:spPr>
          <a:xfrm>
            <a:off x="914400" y="4343400"/>
            <a:ext cx="5029200" cy="41148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endParaRPr lang="de-DE"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58AA6486-77E6-49E2-AB82-37F90D859CBE}" type="slidenum">
              <a:rPr lang="en-US" sz="1200">
                <a:solidFill>
                  <a:prstClr val="black"/>
                </a:solidFill>
                <a:latin typeface="Arial" pitchFamily="34" charset="0"/>
              </a:rPr>
              <a:pPr eaLnBrk="1" hangingPunct="1"/>
              <a:t>59</a:t>
            </a:fld>
            <a:endParaRPr lang="en-US" sz="1200">
              <a:solidFill>
                <a:prstClr val="black"/>
              </a:solidFill>
              <a:latin typeface="Arial" pitchFamily="34" charset="0"/>
            </a:endParaRPr>
          </a:p>
        </p:txBody>
      </p:sp>
      <p:sp>
        <p:nvSpPr>
          <p:cNvPr id="147459"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7460"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eaLnBrk="0" fontAlgn="base" hangingPunct="0">
              <a:spcBef>
                <a:spcPct val="0"/>
              </a:spcBef>
              <a:spcAft>
                <a:spcPct val="0"/>
              </a:spcAft>
            </a:pPr>
            <a:r>
              <a:rPr lang="en-US" sz="1000" i="1">
                <a:solidFill>
                  <a:prstClr val="black"/>
                </a:solidFill>
                <a:latin typeface="Times New Roman" pitchFamily="18" charset="0"/>
              </a:rPr>
              <a:t>8</a:t>
            </a:r>
          </a:p>
        </p:txBody>
      </p:sp>
      <p:sp>
        <p:nvSpPr>
          <p:cNvPr id="147461"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7462"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7463" name="Rectangle 6"/>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47464" name="Rectangle 7"/>
          <p:cNvSpPr>
            <a:spLocks noGrp="1" noChangeArrowheads="1"/>
          </p:cNvSpPr>
          <p:nvPr>
            <p:ph type="body" idx="1"/>
          </p:nvPr>
        </p:nvSpPr>
        <p:spPr>
          <a:xfrm>
            <a:off x="914400" y="4343400"/>
            <a:ext cx="5029200" cy="41148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endParaRPr lang="de-DE" smtClean="0">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5CD4531E-0C9A-4E46-AAD4-506F0FF93B83}" type="slidenum">
              <a:rPr lang="en-US" sz="1200">
                <a:solidFill>
                  <a:prstClr val="black"/>
                </a:solidFill>
                <a:latin typeface="Arial" pitchFamily="34" charset="0"/>
              </a:rPr>
              <a:pPr eaLnBrk="1" hangingPunct="1"/>
              <a:t>60</a:t>
            </a:fld>
            <a:endParaRPr lang="en-US" sz="1200">
              <a:solidFill>
                <a:prstClr val="black"/>
              </a:solidFill>
              <a:latin typeface="Arial" pitchFamily="34" charset="0"/>
            </a:endParaRPr>
          </a:p>
        </p:txBody>
      </p:sp>
      <p:sp>
        <p:nvSpPr>
          <p:cNvPr id="148483"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8484"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eaLnBrk="0" fontAlgn="base" hangingPunct="0">
              <a:spcBef>
                <a:spcPct val="0"/>
              </a:spcBef>
              <a:spcAft>
                <a:spcPct val="0"/>
              </a:spcAft>
            </a:pPr>
            <a:r>
              <a:rPr lang="en-US" sz="1000" i="1">
                <a:solidFill>
                  <a:prstClr val="black"/>
                </a:solidFill>
                <a:latin typeface="Times New Roman" pitchFamily="18" charset="0"/>
              </a:rPr>
              <a:t>8</a:t>
            </a:r>
          </a:p>
        </p:txBody>
      </p:sp>
      <p:sp>
        <p:nvSpPr>
          <p:cNvPr id="148485"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8486"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8487" name="Rectangle 6"/>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48488" name="Rectangle 7"/>
          <p:cNvSpPr>
            <a:spLocks noGrp="1" noChangeArrowheads="1"/>
          </p:cNvSpPr>
          <p:nvPr>
            <p:ph type="body" idx="1"/>
          </p:nvPr>
        </p:nvSpPr>
        <p:spPr>
          <a:xfrm>
            <a:off x="914400" y="4343400"/>
            <a:ext cx="5029200" cy="41148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endParaRPr lang="de-DE" smtClean="0">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C74A61DB-D1AA-45A7-9F74-8ED9F80C4A4B}" type="slidenum">
              <a:rPr lang="en-US" sz="1200">
                <a:solidFill>
                  <a:prstClr val="black"/>
                </a:solidFill>
                <a:latin typeface="Arial" pitchFamily="34" charset="0"/>
              </a:rPr>
              <a:pPr eaLnBrk="1" hangingPunct="1"/>
              <a:t>61</a:t>
            </a:fld>
            <a:endParaRPr lang="en-US" sz="1200">
              <a:solidFill>
                <a:prstClr val="black"/>
              </a:solidFill>
              <a:latin typeface="Arial" pitchFamily="34" charset="0"/>
            </a:endParaRPr>
          </a:p>
        </p:txBody>
      </p:sp>
      <p:sp>
        <p:nvSpPr>
          <p:cNvPr id="149507"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9508"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eaLnBrk="0" fontAlgn="base" hangingPunct="0">
              <a:spcBef>
                <a:spcPct val="0"/>
              </a:spcBef>
              <a:spcAft>
                <a:spcPct val="0"/>
              </a:spcAft>
            </a:pPr>
            <a:r>
              <a:rPr lang="en-US" sz="1000" i="1">
                <a:solidFill>
                  <a:prstClr val="black"/>
                </a:solidFill>
                <a:latin typeface="Times New Roman" pitchFamily="18" charset="0"/>
              </a:rPr>
              <a:t>8</a:t>
            </a:r>
          </a:p>
        </p:txBody>
      </p:sp>
      <p:sp>
        <p:nvSpPr>
          <p:cNvPr id="149509"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9510"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49511" name="Rectangle 6"/>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49512" name="Rectangle 7"/>
          <p:cNvSpPr>
            <a:spLocks noGrp="1" noChangeArrowheads="1"/>
          </p:cNvSpPr>
          <p:nvPr>
            <p:ph type="body" idx="1"/>
          </p:nvPr>
        </p:nvSpPr>
        <p:spPr>
          <a:xfrm>
            <a:off x="914400" y="4343400"/>
            <a:ext cx="5029200" cy="41148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endParaRPr lang="de-DE"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hangingPunct="1"/>
            <a:fld id="{5D119670-29EA-4469-BD41-53C42DB8CFE8}" type="slidenum">
              <a:rPr lang="en-US" sz="1200">
                <a:solidFill>
                  <a:prstClr val="black"/>
                </a:solidFill>
                <a:latin typeface="Arial" pitchFamily="34" charset="0"/>
              </a:rPr>
              <a:pPr eaLnBrk="1" hangingPunct="1"/>
              <a:t>62</a:t>
            </a:fld>
            <a:endParaRPr lang="en-US" sz="1200">
              <a:solidFill>
                <a:prstClr val="black"/>
              </a:solidFill>
              <a:latin typeface="Arial" pitchFamily="34" charset="0"/>
            </a:endParaRPr>
          </a:p>
        </p:txBody>
      </p:sp>
      <p:sp>
        <p:nvSpPr>
          <p:cNvPr id="150531"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50532"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eaLnBrk="0" fontAlgn="base" hangingPunct="0">
              <a:spcBef>
                <a:spcPct val="0"/>
              </a:spcBef>
              <a:spcAft>
                <a:spcPct val="0"/>
              </a:spcAft>
            </a:pPr>
            <a:r>
              <a:rPr lang="en-US" sz="1000" i="1">
                <a:solidFill>
                  <a:prstClr val="black"/>
                </a:solidFill>
                <a:latin typeface="Times New Roman" pitchFamily="18" charset="0"/>
              </a:rPr>
              <a:t>8</a:t>
            </a:r>
          </a:p>
        </p:txBody>
      </p:sp>
      <p:sp>
        <p:nvSpPr>
          <p:cNvPr id="150533"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50534"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prstClr val="black"/>
              </a:solidFill>
              <a:latin typeface="Gill Sans MT" pitchFamily="34" charset="0"/>
            </a:endParaRPr>
          </a:p>
        </p:txBody>
      </p:sp>
      <p:sp>
        <p:nvSpPr>
          <p:cNvPr id="150535" name="Rectangle 6"/>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50536" name="Rectangle 7"/>
          <p:cNvSpPr>
            <a:spLocks noGrp="1" noChangeArrowheads="1"/>
          </p:cNvSpPr>
          <p:nvPr>
            <p:ph type="body" idx="1"/>
          </p:nvPr>
        </p:nvSpPr>
        <p:spPr>
          <a:xfrm>
            <a:off x="914400" y="4343400"/>
            <a:ext cx="5029200" cy="41148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endParaRPr lang="de-DE"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solidFill>
                <a:srgbClr val="EBDDC3"/>
              </a:solidFill>
            </a:endParaRPr>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endParaRPr lang="en-US">
              <a:solidFill>
                <a:srgbClr val="EBDDC3"/>
              </a:solidFill>
            </a:endParaRPr>
          </a:p>
        </p:txBody>
      </p:sp>
    </p:spTree>
    <p:extLst>
      <p:ext uri="{BB962C8B-B14F-4D97-AF65-F5344CB8AC3E}">
        <p14:creationId xmlns:p14="http://schemas.microsoft.com/office/powerpoint/2010/main" xmlns="" val="1646903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solidFill>
                <a:srgbClr val="775F55"/>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775F55"/>
              </a:solidFill>
            </a:endParaRPr>
          </a:p>
        </p:txBody>
      </p:sp>
      <p:sp>
        <p:nvSpPr>
          <p:cNvPr id="6" name="Slide Number Placeholder 22"/>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xmlns="" val="1473192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endParaRPr lang="en-US">
              <a:solidFill>
                <a:srgbClr val="775F55"/>
              </a:solidFill>
            </a:endParaRP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endParaRPr lang="en-US"/>
          </a:p>
        </p:txBody>
      </p:sp>
      <p:sp>
        <p:nvSpPr>
          <p:cNvPr id="9" name="Footer Placeholder 13"/>
          <p:cNvSpPr>
            <a:spLocks noGrp="1"/>
          </p:cNvSpPr>
          <p:nvPr>
            <p:ph type="ftr" sz="quarter" idx="12"/>
          </p:nvPr>
        </p:nvSpPr>
        <p:spPr/>
        <p:txBody>
          <a:bodyPr/>
          <a:lstStyle>
            <a:lvl1pPr>
              <a:defRPr/>
            </a:lvl1pPr>
          </a:lstStyle>
          <a:p>
            <a:pPr>
              <a:defRPr/>
            </a:pPr>
            <a:endParaRPr lang="en-US">
              <a:solidFill>
                <a:srgbClr val="775F55"/>
              </a:solidFill>
            </a:endParaRPr>
          </a:p>
        </p:txBody>
      </p:sp>
    </p:spTree>
    <p:extLst>
      <p:ext uri="{BB962C8B-B14F-4D97-AF65-F5344CB8AC3E}">
        <p14:creationId xmlns:p14="http://schemas.microsoft.com/office/powerpoint/2010/main" xmlns="" val="2543768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endParaRPr lang="en-US">
              <a:solidFill>
                <a:srgbClr val="775F55"/>
              </a:solidFill>
            </a:endParaRPr>
          </a:p>
        </p:txBody>
      </p:sp>
      <p:sp>
        <p:nvSpPr>
          <p:cNvPr id="6" name="Slide Number Placeholder 9"/>
          <p:cNvSpPr>
            <a:spLocks noGrp="1"/>
          </p:cNvSpPr>
          <p:nvPr>
            <p:ph type="sldNum" sz="quarter" idx="11"/>
          </p:nvPr>
        </p:nvSpPr>
        <p:spPr/>
        <p:txBody>
          <a:bodyPr rtlCol="0"/>
          <a:lstStyle>
            <a:lvl1pPr>
              <a:defRPr/>
            </a:lvl1pPr>
          </a:lstStyle>
          <a:p>
            <a:pPr>
              <a:defRPr/>
            </a:pPr>
            <a:endParaRPr lang="en-US"/>
          </a:p>
        </p:txBody>
      </p:sp>
      <p:sp>
        <p:nvSpPr>
          <p:cNvPr id="7" name="Footer Placeholder 11"/>
          <p:cNvSpPr>
            <a:spLocks noGrp="1"/>
          </p:cNvSpPr>
          <p:nvPr>
            <p:ph type="ftr" sz="quarter" idx="12"/>
          </p:nvPr>
        </p:nvSpPr>
        <p:spPr/>
        <p:txBody>
          <a:bodyPr rtlCol="0"/>
          <a:lstStyle>
            <a:lvl1pPr>
              <a:defRPr/>
            </a:lvl1pPr>
          </a:lstStyle>
          <a:p>
            <a:pPr>
              <a:defRPr/>
            </a:pPr>
            <a:endParaRPr lang="en-US">
              <a:solidFill>
                <a:srgbClr val="775F55"/>
              </a:solidFill>
            </a:endParaRPr>
          </a:p>
        </p:txBody>
      </p:sp>
    </p:spTree>
    <p:extLst>
      <p:ext uri="{BB962C8B-B14F-4D97-AF65-F5344CB8AC3E}">
        <p14:creationId xmlns:p14="http://schemas.microsoft.com/office/powerpoint/2010/main" xmlns="" val="1599103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endParaRPr lang="en-US">
              <a:solidFill>
                <a:srgbClr val="775F55"/>
              </a:solidFill>
            </a:endParaRPr>
          </a:p>
        </p:txBody>
      </p:sp>
      <p:sp>
        <p:nvSpPr>
          <p:cNvPr id="8" name="Slide Number Placeholder 11"/>
          <p:cNvSpPr>
            <a:spLocks noGrp="1"/>
          </p:cNvSpPr>
          <p:nvPr>
            <p:ph type="sldNum" sz="quarter" idx="11"/>
          </p:nvPr>
        </p:nvSpPr>
        <p:spPr/>
        <p:txBody>
          <a:bodyPr rtlCol="0"/>
          <a:lstStyle>
            <a:lvl1pPr>
              <a:defRPr/>
            </a:lvl1pPr>
          </a:lstStyle>
          <a:p>
            <a:pPr>
              <a:defRPr/>
            </a:pPr>
            <a:endParaRPr lang="en-US"/>
          </a:p>
        </p:txBody>
      </p:sp>
      <p:sp>
        <p:nvSpPr>
          <p:cNvPr id="9" name="Footer Placeholder 13"/>
          <p:cNvSpPr>
            <a:spLocks noGrp="1"/>
          </p:cNvSpPr>
          <p:nvPr>
            <p:ph type="ftr" sz="quarter" idx="12"/>
          </p:nvPr>
        </p:nvSpPr>
        <p:spPr/>
        <p:txBody>
          <a:bodyPr rtlCol="0"/>
          <a:lstStyle>
            <a:lvl1pPr>
              <a:defRPr/>
            </a:lvl1pPr>
          </a:lstStyle>
          <a:p>
            <a:pPr>
              <a:defRPr/>
            </a:pPr>
            <a:endParaRPr lang="en-US">
              <a:solidFill>
                <a:srgbClr val="775F55"/>
              </a:solidFill>
            </a:endParaRPr>
          </a:p>
        </p:txBody>
      </p:sp>
    </p:spTree>
    <p:extLst>
      <p:ext uri="{BB962C8B-B14F-4D97-AF65-F5344CB8AC3E}">
        <p14:creationId xmlns:p14="http://schemas.microsoft.com/office/powerpoint/2010/main" xmlns="" val="2821568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endParaRPr lang="en-US">
              <a:solidFill>
                <a:srgbClr val="775F55"/>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srgbClr val="775F55"/>
              </a:solidFill>
            </a:endParaRPr>
          </a:p>
        </p:txBody>
      </p:sp>
      <p:sp>
        <p:nvSpPr>
          <p:cNvPr id="5" name="Slide Number Placeholder 22"/>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xmlns="" val="651341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solidFill>
                <a:srgbClr val="775F55"/>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srgbClr val="775F55"/>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endParaRPr lang="en-US">
              <a:solidFill>
                <a:srgbClr val="775F55"/>
              </a:solidFill>
            </a:endParaRPr>
          </a:p>
        </p:txBody>
      </p:sp>
    </p:spTree>
    <p:extLst>
      <p:ext uri="{BB962C8B-B14F-4D97-AF65-F5344CB8AC3E}">
        <p14:creationId xmlns:p14="http://schemas.microsoft.com/office/powerpoint/2010/main" xmlns="" val="1355414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solidFill>
                <a:srgbClr val="775F55"/>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srgbClr val="775F55"/>
              </a:solidFill>
            </a:endParaRPr>
          </a:p>
        </p:txBody>
      </p:sp>
      <p:sp>
        <p:nvSpPr>
          <p:cNvPr id="7" name="Slide Number Placeholder 22"/>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xmlns="" val="2851492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a:solidFill>
                <a:srgbClr val="775F55"/>
              </a:solidFill>
            </a:endParaRPr>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vl1pPr>
          </a:lstStyle>
          <a:p>
            <a:pPr>
              <a:defRPr/>
            </a:pPr>
            <a:endParaRPr 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a:solidFill>
                <a:srgbClr val="775F55"/>
              </a:solidFill>
            </a:endParaRPr>
          </a:p>
        </p:txBody>
      </p:sp>
    </p:spTree>
    <p:extLst>
      <p:ext uri="{BB962C8B-B14F-4D97-AF65-F5344CB8AC3E}">
        <p14:creationId xmlns:p14="http://schemas.microsoft.com/office/powerpoint/2010/main" xmlns="" val="3980055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solidFill>
                <a:srgbClr val="775F55"/>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775F55"/>
              </a:solidFill>
            </a:endParaRPr>
          </a:p>
        </p:txBody>
      </p:sp>
      <p:sp>
        <p:nvSpPr>
          <p:cNvPr id="6" name="Slide Number Placeholder 22"/>
          <p:cNvSpPr>
            <a:spLocks noGrp="1"/>
          </p:cNvSpPr>
          <p:nvPr>
            <p:ph type="sldNum"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xmlns="" val="3796992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a:solidFill>
                <a:srgbClr val="775F55"/>
              </a:solidFill>
            </a:endParaRP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a:solidFill>
                <a:srgbClr val="775F55"/>
              </a:solidFill>
            </a:endParaRP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endParaRPr lang="en-US"/>
          </a:p>
        </p:txBody>
      </p:sp>
    </p:spTree>
    <p:extLst>
      <p:ext uri="{BB962C8B-B14F-4D97-AF65-F5344CB8AC3E}">
        <p14:creationId xmlns:p14="http://schemas.microsoft.com/office/powerpoint/2010/main" xmlns="" val="3775695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30725"/>
          </a:xfrm>
        </p:spPr>
        <p:txBody>
          <a:bodyPr/>
          <a:lstStyle/>
          <a:p>
            <a:pPr lvl="0"/>
            <a:endParaRPr lang="en-US" noProof="0"/>
          </a:p>
        </p:txBody>
      </p:sp>
      <p:sp>
        <p:nvSpPr>
          <p:cNvPr id="5" name="Date Placeholder 4"/>
          <p:cNvSpPr>
            <a:spLocks noGrp="1"/>
          </p:cNvSpPr>
          <p:nvPr>
            <p:ph type="dt" sz="half" idx="10"/>
          </p:nvPr>
        </p:nvSpPr>
        <p:spPr>
          <a:xfrm>
            <a:off x="457200" y="6243638"/>
            <a:ext cx="2133600" cy="457200"/>
          </a:xfrm>
        </p:spPr>
        <p:txBody>
          <a:bodyPr/>
          <a:lstStyle>
            <a:lvl1pPr>
              <a:defRPr/>
            </a:lvl1pPr>
          </a:lstStyle>
          <a:p>
            <a:pPr>
              <a:defRPr/>
            </a:pPr>
            <a:endParaRPr lang="en-US" altLang="zh-CN">
              <a:solidFill>
                <a:srgbClr val="775F55"/>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zh-CN">
              <a:solidFill>
                <a:srgbClr val="775F55"/>
              </a:solidFill>
            </a:endParaRPr>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pPr>
              <a:defRPr/>
            </a:pPr>
            <a:fld id="{219C9BE9-83D0-402F-82AD-8AEF333875D2}" type="slidenum">
              <a:rPr lang="zh-CN" altLang="en-US"/>
              <a:pPr>
                <a:defRPr/>
              </a:pPr>
              <a:t>‹#›</a:t>
            </a:fld>
            <a:endParaRPr lang="en-US" altLang="zh-CN"/>
          </a:p>
        </p:txBody>
      </p:sp>
    </p:spTree>
    <p:extLst>
      <p:ext uri="{BB962C8B-B14F-4D97-AF65-F5344CB8AC3E}">
        <p14:creationId xmlns:p14="http://schemas.microsoft.com/office/powerpoint/2010/main" xmlns="" val="416212536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E852C0F6-D287-42B6-9421-B72D49D388DF}"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34785582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862CC4A8-3356-44A3-9057-07CDB0F04A0C}"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7053395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0FC88444-08BC-4A11-A4EA-F010CE5371BD}"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1595938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19200" y="2286000"/>
            <a:ext cx="37338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2286000"/>
            <a:ext cx="37338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3312BEB7-13CD-49BB-A788-BB13ADB815EA}"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23279303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8" name="Rectangle 6"/>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89AFFDCB-4FEA-4A4C-8012-A36D0BD50C30}"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14968061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DFB808A3-4CEC-4778-94FB-6F1E033482F9}"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13687891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3" name="Rectangle 6"/>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F0601C9D-ED84-42F5-BD20-B28B09A665AF}"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33098114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D38DB08D-5521-47D3-B74F-2CF0FE21E94F}"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8802406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BCF90A4D-B3B7-4D83-8259-A8259F011CDE}"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14401508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A519C73D-B2A8-4FE6-9A75-33E9FDEDB0E6}"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2963159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34200" y="1219200"/>
            <a:ext cx="1905000" cy="4572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1219200"/>
            <a:ext cx="5562600" cy="4572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0E49B99D-3FA0-46E2-9313-FEEDA6827E68}"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2006899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581A8698-337B-467E-A389-BF0A641A81F3}"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28859434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963DA942-9414-40C6-B79A-CC6398FE6EC8}"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182243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6066974B-D26B-4F19-9B6F-BFD79E96D939}"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19343366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752600"/>
            <a:ext cx="38481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67300" y="1752600"/>
            <a:ext cx="38481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4DFC36FF-502C-48F6-A934-CD6B47640EA8}"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11275349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89C831D3-49F6-4E62-B0C1-4C51BD0A227F}"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15416310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02B06848-5784-4401-A2C7-9958C1048058}"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24336192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A1B0C865-DDD9-4AEA-9651-B32D0FBA65F6}"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28684968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E0F3DA8C-609F-4B1C-B81B-74BF606DA6BD}"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39295567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753F6006-C01B-4F3E-A5A3-B5402E6140CD}"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11846145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EBB7F747-AFEE-4A84-B3E7-144D980CFAB7}"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15101722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7050" y="533400"/>
            <a:ext cx="203835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533400"/>
            <a:ext cx="596265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AA97DBCB-C37A-4A52-8A71-83E92CEEA792}"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25153446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8153400" cy="9144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066800" y="1752600"/>
            <a:ext cx="7848600" cy="4267200"/>
          </a:xfrm>
        </p:spPr>
        <p:txBody>
          <a:bodyPr/>
          <a:lstStyle/>
          <a:p>
            <a:pPr lvl="0"/>
            <a:endParaRPr lang="en-US" noProof="0" smtClean="0"/>
          </a:p>
        </p:txBody>
      </p:sp>
      <p:sp>
        <p:nvSpPr>
          <p:cNvPr id="4" name="Rectangle 4"/>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sldNum" sz="quarter" idx="11"/>
          </p:nvPr>
        </p:nvSpPr>
        <p:spPr>
          <a:ln/>
        </p:spPr>
        <p:txBody>
          <a:bodyPr/>
          <a:lstStyle>
            <a:lvl1pPr>
              <a:defRPr/>
            </a:lvl1pPr>
          </a:lstStyle>
          <a:p>
            <a:pPr>
              <a:defRPr/>
            </a:pPr>
            <a:r>
              <a:rPr lang="en-US">
                <a:solidFill>
                  <a:srgbClr val="FFFFFF"/>
                </a:solidFill>
              </a:rPr>
              <a:t> </a:t>
            </a:r>
            <a:r>
              <a:rPr lang="en-US" sz="1800" b="0">
                <a:solidFill>
                  <a:srgbClr val="FFFFFF"/>
                </a:solidFill>
                <a:latin typeface="Gill Sans MT"/>
              </a:rPr>
              <a:t>Ch. 7, Slide </a:t>
            </a:r>
            <a:fld id="{80B16985-0D08-4B7E-AF80-992AAE7F979A}" type="slidenum">
              <a:rPr lang="en-US" sz="1800" b="0">
                <a:solidFill>
                  <a:srgbClr val="FFFFFF"/>
                </a:solidFill>
                <a:latin typeface="Gill Sans MT"/>
              </a:rPr>
              <a:pPr>
                <a:defRPr/>
              </a:pPr>
              <a:t>‹#›</a:t>
            </a:fld>
            <a:endParaRPr lang="en-US" sz="1800" b="0">
              <a:solidFill>
                <a:srgbClr val="FFFFFF"/>
              </a:solidFill>
              <a:latin typeface="Gill Sans MT"/>
            </a:endParaRPr>
          </a:p>
        </p:txBody>
      </p:sp>
    </p:spTree>
    <p:extLst>
      <p:ext uri="{BB962C8B-B14F-4D97-AF65-F5344CB8AC3E}">
        <p14:creationId xmlns:p14="http://schemas.microsoft.com/office/powerpoint/2010/main" xmlns="" val="38600315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defRPr/>
            </a:pPr>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defRPr/>
            </a:pPr>
            <a:endParaRPr lang="en-US">
              <a:solidFill>
                <a:srgbClr val="EBDDC3"/>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FD1BA100-3042-42AB-83E3-C6C2478BAE9E}" type="slidenum">
              <a:rPr lang="en-US" smtClean="0">
                <a:solidFill>
                  <a:srgbClr val="EBDDC3"/>
                </a:solidFill>
              </a:rPr>
              <a:pPr>
                <a:defRPr/>
              </a:pPr>
              <a:t>‹#›</a:t>
            </a:fld>
            <a:endParaRPr lang="en-US">
              <a:solidFill>
                <a:srgbClr val="EBDDC3"/>
              </a:solidFill>
            </a:endParaRPr>
          </a:p>
        </p:txBody>
      </p:sp>
    </p:spTree>
    <p:extLst>
      <p:ext uri="{BB962C8B-B14F-4D97-AF65-F5344CB8AC3E}">
        <p14:creationId xmlns:p14="http://schemas.microsoft.com/office/powerpoint/2010/main" xmlns="" val="2073286673"/>
      </p:ext>
    </p:extLst>
  </p:cSld>
  <p:clrMapOvr>
    <a:overrideClrMapping bg1="dk1" tx1="lt1" bg2="dk2" tx2="lt2" accent1="accent1" accent2="accent2" accent3="accent3" accent4="accent4" accent5="accent5" accent6="accent6" hlink="hlink" folHlink="folHlink"/>
  </p:clrMapOvr>
  <p:transition>
    <p:strips/>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endParaRPr lang="en-US">
              <a:solidFill>
                <a:srgbClr val="775F55"/>
              </a:solidFill>
            </a:endParaRPr>
          </a:p>
        </p:txBody>
      </p:sp>
      <p:sp>
        <p:nvSpPr>
          <p:cNvPr id="5" name="Footer Placeholder 4"/>
          <p:cNvSpPr>
            <a:spLocks noGrp="1"/>
          </p:cNvSpPr>
          <p:nvPr>
            <p:ph type="ftr" sz="quarter" idx="11"/>
          </p:nvPr>
        </p:nvSpPr>
        <p:spPr/>
        <p:txBody>
          <a:bodyPr/>
          <a:lstStyle/>
          <a:p>
            <a:pPr>
              <a:defRPr/>
            </a:pPr>
            <a:endParaRPr lang="en-US">
              <a:solidFill>
                <a:srgbClr val="775F55"/>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63B338F0-3085-4097-AA1C-1AD3CC1E84FF}" type="slidenum">
              <a:rPr lang="en-US" smtClean="0"/>
              <a:pPr>
                <a:defRPr/>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1174025707"/>
      </p:ext>
    </p:extLst>
  </p:cSld>
  <p:clrMapOvr>
    <a:masterClrMapping/>
  </p:clrMapOvr>
  <p:transition>
    <p:strips/>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endParaRPr lang="en-US">
              <a:solidFill>
                <a:srgbClr val="775F55"/>
              </a:solidFill>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defRPr/>
            </a:pPr>
            <a:fld id="{220630DA-1795-4198-9340-330B094EFDA0}" type="slidenum">
              <a:rPr lang="en-US" smtClean="0"/>
              <a:pPr>
                <a:defRPr/>
              </a:pPr>
              <a:t>‹#›</a:t>
            </a:fld>
            <a:endParaRPr lang="en-US"/>
          </a:p>
        </p:txBody>
      </p:sp>
      <p:sp>
        <p:nvSpPr>
          <p:cNvPr id="14" name="Footer Placeholder 13"/>
          <p:cNvSpPr>
            <a:spLocks noGrp="1"/>
          </p:cNvSpPr>
          <p:nvPr>
            <p:ph type="ftr" sz="quarter" idx="12"/>
          </p:nvPr>
        </p:nvSpPr>
        <p:spPr/>
        <p:txBody>
          <a:bodyPr/>
          <a:lstStyle/>
          <a:p>
            <a:pPr>
              <a:defRPr/>
            </a:pPr>
            <a:endParaRPr lang="en-US">
              <a:solidFill>
                <a:srgbClr val="775F55"/>
              </a:solidFill>
            </a:endParaRPr>
          </a:p>
        </p:txBody>
      </p:sp>
    </p:spTree>
    <p:extLst>
      <p:ext uri="{BB962C8B-B14F-4D97-AF65-F5344CB8AC3E}">
        <p14:creationId xmlns:p14="http://schemas.microsoft.com/office/powerpoint/2010/main" xmlns="" val="1346452546"/>
      </p:ext>
    </p:extLst>
  </p:cSld>
  <p:clrMapOvr>
    <a:overrideClrMapping bg1="lt1" tx1="dk1" bg2="lt2" tx2="dk2" accent1="accent1" accent2="accent2" accent3="accent3" accent4="accent4" accent5="accent5" accent6="accent6" hlink="hlink" folHlink="folHlink"/>
  </p:clrMapOvr>
  <p:transition>
    <p:strips/>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a:defRPr/>
            </a:pPr>
            <a:endParaRPr lang="en-US">
              <a:solidFill>
                <a:srgbClr val="775F55"/>
              </a:solidFill>
            </a:endParaRPr>
          </a:p>
        </p:txBody>
      </p:sp>
      <p:sp>
        <p:nvSpPr>
          <p:cNvPr id="10" name="Slide Number Placeholder 9"/>
          <p:cNvSpPr>
            <a:spLocks noGrp="1"/>
          </p:cNvSpPr>
          <p:nvPr>
            <p:ph type="sldNum" sz="quarter" idx="16"/>
          </p:nvPr>
        </p:nvSpPr>
        <p:spPr/>
        <p:txBody>
          <a:bodyPr rtlCol="0"/>
          <a:lstStyle/>
          <a:p>
            <a:pPr>
              <a:defRPr/>
            </a:pPr>
            <a:fld id="{18D14493-7A73-414B-9BF1-0DC46DF69C5A}" type="slidenum">
              <a:rPr lang="en-US" smtClean="0"/>
              <a:pPr>
                <a:defRPr/>
              </a:pPr>
              <a:t>‹#›</a:t>
            </a:fld>
            <a:endParaRPr lang="en-US"/>
          </a:p>
        </p:txBody>
      </p:sp>
      <p:sp>
        <p:nvSpPr>
          <p:cNvPr id="12" name="Footer Placeholder 11"/>
          <p:cNvSpPr>
            <a:spLocks noGrp="1"/>
          </p:cNvSpPr>
          <p:nvPr>
            <p:ph type="ftr" sz="quarter" idx="17"/>
          </p:nvPr>
        </p:nvSpPr>
        <p:spPr/>
        <p:txBody>
          <a:bodyPr rtlCol="0"/>
          <a:lstStyle/>
          <a:p>
            <a:pPr>
              <a:defRPr/>
            </a:pPr>
            <a:endParaRPr lang="en-US">
              <a:solidFill>
                <a:srgbClr val="775F55"/>
              </a:solidFill>
            </a:endParaRPr>
          </a:p>
        </p:txBody>
      </p:sp>
    </p:spTree>
    <p:extLst>
      <p:ext uri="{BB962C8B-B14F-4D97-AF65-F5344CB8AC3E}">
        <p14:creationId xmlns:p14="http://schemas.microsoft.com/office/powerpoint/2010/main" xmlns="" val="4072850886"/>
      </p:ext>
    </p:extLst>
  </p:cSld>
  <p:clrMapOvr>
    <a:masterClrMapping/>
  </p:clrMapOvr>
  <p:transition>
    <p:strips/>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a:defRPr/>
            </a:pPr>
            <a:endParaRPr lang="en-US">
              <a:solidFill>
                <a:srgbClr val="775F55"/>
              </a:solidFill>
            </a:endParaRPr>
          </a:p>
        </p:txBody>
      </p:sp>
      <p:sp>
        <p:nvSpPr>
          <p:cNvPr id="12" name="Slide Number Placeholder 11"/>
          <p:cNvSpPr>
            <a:spLocks noGrp="1"/>
          </p:cNvSpPr>
          <p:nvPr>
            <p:ph type="sldNum" sz="quarter" idx="16"/>
          </p:nvPr>
        </p:nvSpPr>
        <p:spPr/>
        <p:txBody>
          <a:bodyPr rtlCol="0"/>
          <a:lstStyle/>
          <a:p>
            <a:pPr>
              <a:defRPr/>
            </a:pPr>
            <a:fld id="{66C379BF-E3DA-49F3-8C87-6FF00AC11435}" type="slidenum">
              <a:rPr lang="en-US" smtClean="0"/>
              <a:pPr>
                <a:defRPr/>
              </a:pPr>
              <a:t>‹#›</a:t>
            </a:fld>
            <a:endParaRPr lang="en-US"/>
          </a:p>
        </p:txBody>
      </p:sp>
      <p:sp>
        <p:nvSpPr>
          <p:cNvPr id="14" name="Footer Placeholder 13"/>
          <p:cNvSpPr>
            <a:spLocks noGrp="1"/>
          </p:cNvSpPr>
          <p:nvPr>
            <p:ph type="ftr" sz="quarter" idx="17"/>
          </p:nvPr>
        </p:nvSpPr>
        <p:spPr/>
        <p:txBody>
          <a:bodyPr rtlCol="0"/>
          <a:lstStyle/>
          <a:p>
            <a:pPr>
              <a:defRPr/>
            </a:pPr>
            <a:endParaRPr lang="en-US">
              <a:solidFill>
                <a:srgbClr val="775F55"/>
              </a:solidFill>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xmlns="" val="1905579558"/>
      </p:ext>
    </p:extLst>
  </p:cSld>
  <p:clrMapOvr>
    <a:masterClrMapping/>
  </p:clrMapOvr>
  <p:transition>
    <p:strips/>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solidFill>
                <a:srgbClr val="775F55"/>
              </a:solidFill>
            </a:endParaRPr>
          </a:p>
        </p:txBody>
      </p:sp>
      <p:sp>
        <p:nvSpPr>
          <p:cNvPr id="4" name="Footer Placeholder 3"/>
          <p:cNvSpPr>
            <a:spLocks noGrp="1"/>
          </p:cNvSpPr>
          <p:nvPr>
            <p:ph type="ftr" sz="quarter" idx="11"/>
          </p:nvPr>
        </p:nvSpPr>
        <p:spPr/>
        <p:txBody>
          <a:bodyPr/>
          <a:lstStyle/>
          <a:p>
            <a:pPr>
              <a:defRPr/>
            </a:pPr>
            <a:endParaRPr lang="en-US">
              <a:solidFill>
                <a:srgbClr val="775F55"/>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pPr>
              <a:defRPr/>
            </a:pPr>
            <a:fld id="{B54E403F-B7E5-4DFC-B95B-BE851529A9ED}" type="slidenum">
              <a:rPr lang="en-US" smtClean="0"/>
              <a:pPr>
                <a:defRPr/>
              </a:pPr>
              <a:t>‹#›</a:t>
            </a:fld>
            <a:endParaRPr lang="en-US"/>
          </a:p>
        </p:txBody>
      </p:sp>
    </p:spTree>
    <p:extLst>
      <p:ext uri="{BB962C8B-B14F-4D97-AF65-F5344CB8AC3E}">
        <p14:creationId xmlns:p14="http://schemas.microsoft.com/office/powerpoint/2010/main" xmlns="" val="1557512510"/>
      </p:ext>
    </p:extLst>
  </p:cSld>
  <p:clrMapOvr>
    <a:masterClrMapping/>
  </p:clrMapOvr>
  <p:transition>
    <p:strips/>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775F55"/>
              </a:solidFill>
            </a:endParaRPr>
          </a:p>
        </p:txBody>
      </p:sp>
      <p:sp>
        <p:nvSpPr>
          <p:cNvPr id="3" name="Footer Placeholder 2"/>
          <p:cNvSpPr>
            <a:spLocks noGrp="1"/>
          </p:cNvSpPr>
          <p:nvPr>
            <p:ph type="ftr" sz="quarter" idx="11"/>
          </p:nvPr>
        </p:nvSpPr>
        <p:spPr/>
        <p:txBody>
          <a:bodyPr/>
          <a:lstStyle/>
          <a:p>
            <a:pPr>
              <a:defRPr/>
            </a:pPr>
            <a:endParaRPr lang="en-US">
              <a:solidFill>
                <a:srgbClr val="775F55"/>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0AEB1CBE-2C88-4729-8496-7A8721A70166}" type="slidenum">
              <a:rPr lang="en-US" smtClean="0">
                <a:solidFill>
                  <a:srgbClr val="775F55"/>
                </a:solidFill>
              </a:rPr>
              <a:pPr>
                <a:defRPr/>
              </a:pPr>
              <a:t>‹#›</a:t>
            </a:fld>
            <a:endParaRPr lang="en-US">
              <a:solidFill>
                <a:srgbClr val="775F55"/>
              </a:solidFill>
            </a:endParaRPr>
          </a:p>
        </p:txBody>
      </p:sp>
    </p:spTree>
    <p:extLst>
      <p:ext uri="{BB962C8B-B14F-4D97-AF65-F5344CB8AC3E}">
        <p14:creationId xmlns:p14="http://schemas.microsoft.com/office/powerpoint/2010/main" xmlns="" val="3431834078"/>
      </p:ext>
    </p:extLst>
  </p:cSld>
  <p:clrMapOvr>
    <a:masterClrMapping/>
  </p:clrMapOvr>
  <p:transition>
    <p:strips/>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endParaRPr lang="en-US">
              <a:solidFill>
                <a:srgbClr val="775F55"/>
              </a:solidFill>
            </a:endParaRPr>
          </a:p>
        </p:txBody>
      </p:sp>
      <p:sp>
        <p:nvSpPr>
          <p:cNvPr id="6" name="Footer Placeholder 5"/>
          <p:cNvSpPr>
            <a:spLocks noGrp="1"/>
          </p:cNvSpPr>
          <p:nvPr>
            <p:ph type="ftr" sz="quarter" idx="11"/>
          </p:nvPr>
        </p:nvSpPr>
        <p:spPr/>
        <p:txBody>
          <a:bodyPr/>
          <a:lstStyle/>
          <a:p>
            <a:pPr>
              <a:defRPr/>
            </a:pPr>
            <a:endParaRPr lang="en-US">
              <a:solidFill>
                <a:srgbClr val="775F55"/>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defRPr/>
            </a:pPr>
            <a:fld id="{9B5CCF05-3A8D-4E8C-8A0D-945C7B551DF2}" type="slidenum">
              <a:rPr lang="en-US" smtClean="0"/>
              <a:pPr>
                <a:defRPr/>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2171907351"/>
      </p:ext>
    </p:extLst>
  </p:cSld>
  <p:clrMapOvr>
    <a:masterClrMapping/>
  </p:clrMapOvr>
  <p:transition>
    <p:strips/>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12" name="Date Placeholder 11"/>
          <p:cNvSpPr>
            <a:spLocks noGrp="1"/>
          </p:cNvSpPr>
          <p:nvPr>
            <p:ph type="dt" sz="half" idx="10"/>
          </p:nvPr>
        </p:nvSpPr>
        <p:spPr>
          <a:xfrm>
            <a:off x="6248400" y="6248400"/>
            <a:ext cx="2667000" cy="365125"/>
          </a:xfrm>
        </p:spPr>
        <p:txBody>
          <a:bodyPr rtlCol="0"/>
          <a:lstStyle/>
          <a:p>
            <a:pPr>
              <a:defRPr/>
            </a:pPr>
            <a:endParaRPr lang="en-US">
              <a:solidFill>
                <a:srgbClr val="775F55"/>
              </a:solidFill>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defRPr/>
            </a:pPr>
            <a:fld id="{D119003B-AF6B-499F-BB95-F308F6842A42}" type="slidenum">
              <a:rPr lang="en-US" smtClean="0"/>
              <a:pPr>
                <a:defRPr/>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pPr>
              <a:defRPr/>
            </a:pPr>
            <a:endParaRPr lang="en-US">
              <a:solidFill>
                <a:srgbClr val="775F55"/>
              </a:solidFill>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xmlns="" val="396680233"/>
      </p:ext>
    </p:extLst>
  </p:cSld>
  <p:clrMapOvr>
    <a:overrideClrMapping bg1="lt1" tx1="dk1" bg2="lt2" tx2="dk2" accent1="accent1" accent2="accent2" accent3="accent3" accent4="accent4" accent5="accent5" accent6="accent6" hlink="hlink" folHlink="folHlink"/>
  </p:clrMapOvr>
  <p:transition>
    <p:strips/>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775F55"/>
              </a:solidFill>
            </a:endParaRPr>
          </a:p>
        </p:txBody>
      </p:sp>
      <p:sp>
        <p:nvSpPr>
          <p:cNvPr id="5" name="Footer Placeholder 4"/>
          <p:cNvSpPr>
            <a:spLocks noGrp="1"/>
          </p:cNvSpPr>
          <p:nvPr>
            <p:ph type="ftr" sz="quarter" idx="11"/>
          </p:nvPr>
        </p:nvSpPr>
        <p:spPr/>
        <p:txBody>
          <a:bodyPr/>
          <a:lstStyle/>
          <a:p>
            <a:pPr>
              <a:defRPr/>
            </a:pPr>
            <a:endParaRPr lang="en-US">
              <a:solidFill>
                <a:srgbClr val="775F55"/>
              </a:solidFill>
            </a:endParaRPr>
          </a:p>
        </p:txBody>
      </p:sp>
      <p:sp>
        <p:nvSpPr>
          <p:cNvPr id="6" name="Slide Number Placeholder 5"/>
          <p:cNvSpPr>
            <a:spLocks noGrp="1"/>
          </p:cNvSpPr>
          <p:nvPr>
            <p:ph type="sldNum" sz="quarter" idx="12"/>
          </p:nvPr>
        </p:nvSpPr>
        <p:spPr/>
        <p:txBody>
          <a:bodyPr/>
          <a:lstStyle/>
          <a:p>
            <a:pPr>
              <a:defRPr/>
            </a:pPr>
            <a:fld id="{86352E57-EDA5-440D-8A84-6AA0684C17FA}" type="slidenum">
              <a:rPr lang="en-US" smtClean="0"/>
              <a:pPr>
                <a:defRPr/>
              </a:pPr>
              <a:t>‹#›</a:t>
            </a:fld>
            <a:endParaRPr lang="en-US"/>
          </a:p>
        </p:txBody>
      </p:sp>
    </p:spTree>
    <p:extLst>
      <p:ext uri="{BB962C8B-B14F-4D97-AF65-F5344CB8AC3E}">
        <p14:creationId xmlns:p14="http://schemas.microsoft.com/office/powerpoint/2010/main" xmlns="" val="2781903452"/>
      </p:ext>
    </p:extLst>
  </p:cSld>
  <p:clrMapOvr>
    <a:masterClrMapping/>
  </p:clrMapOvr>
  <p:transition>
    <p:strips/>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a:defRPr/>
            </a:pPr>
            <a:endParaRPr lang="en-US">
              <a:solidFill>
                <a:srgbClr val="775F55"/>
              </a:solidFill>
            </a:endParaRPr>
          </a:p>
        </p:txBody>
      </p:sp>
      <p:sp>
        <p:nvSpPr>
          <p:cNvPr id="5" name="Footer Placeholder 4"/>
          <p:cNvSpPr>
            <a:spLocks noGrp="1"/>
          </p:cNvSpPr>
          <p:nvPr>
            <p:ph type="ftr" sz="quarter" idx="11"/>
          </p:nvPr>
        </p:nvSpPr>
        <p:spPr>
          <a:xfrm>
            <a:off x="457201" y="6248207"/>
            <a:ext cx="5573483" cy="365125"/>
          </a:xfrm>
        </p:spPr>
        <p:txBody>
          <a:bodyPr/>
          <a:lstStyle/>
          <a:p>
            <a:pPr>
              <a:defRPr/>
            </a:pPr>
            <a:endParaRPr lang="en-US">
              <a:solidFill>
                <a:srgbClr val="775F55"/>
              </a:solidFill>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6" name="Slide Number Placeholder 5"/>
          <p:cNvSpPr>
            <a:spLocks noGrp="1"/>
          </p:cNvSpPr>
          <p:nvPr>
            <p:ph type="sldNum" sz="quarter" idx="12"/>
          </p:nvPr>
        </p:nvSpPr>
        <p:spPr>
          <a:xfrm rot="5400000">
            <a:off x="5989638" y="144462"/>
            <a:ext cx="533400" cy="244476"/>
          </a:xfrm>
        </p:spPr>
        <p:txBody>
          <a:bodyPr/>
          <a:lstStyle/>
          <a:p>
            <a:pPr>
              <a:defRPr/>
            </a:pPr>
            <a:fld id="{158B8A44-E108-47BE-AF84-8DE39D370587}" type="slidenum">
              <a:rPr lang="en-US" smtClean="0"/>
              <a:pPr>
                <a:defRPr/>
              </a:pPr>
              <a:t>‹#›</a:t>
            </a:fld>
            <a:endParaRPr lang="en-US"/>
          </a:p>
        </p:txBody>
      </p:sp>
    </p:spTree>
    <p:extLst>
      <p:ext uri="{BB962C8B-B14F-4D97-AF65-F5344CB8AC3E}">
        <p14:creationId xmlns:p14="http://schemas.microsoft.com/office/powerpoint/2010/main" xmlns="" val="12258803"/>
      </p:ext>
    </p:extLst>
  </p:cSld>
  <p:clrMapOvr>
    <a:overrideClrMapping bg1="lt1" tx1="dk1" bg2="lt2" tx2="dk2" accent1="accent1" accent2="accent2" accent3="accent3" accent4="accent4" accent5="accent5" accent6="accent6" hlink="hlink" folHlink="folHlink"/>
  </p:clrMapOvr>
  <p:transition>
    <p:strips/>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p:spPr>
        <p:txBody>
          <a:bodyPr/>
          <a:lstStyle>
            <a:lvl1pPr>
              <a:defRPr/>
            </a:lvl1pPr>
          </a:lstStyle>
          <a:p>
            <a:pPr>
              <a:defRPr/>
            </a:pPr>
            <a:endParaRPr lang="en-US">
              <a:solidFill>
                <a:srgbClr val="775F55"/>
              </a:solidFill>
            </a:endParaRPr>
          </a:p>
        </p:txBody>
      </p:sp>
      <p:sp>
        <p:nvSpPr>
          <p:cNvPr id="6" name="Footer Placeholder 5"/>
          <p:cNvSpPr>
            <a:spLocks noGrp="1"/>
          </p:cNvSpPr>
          <p:nvPr>
            <p:ph type="ftr" sz="quarter" idx="11"/>
          </p:nvPr>
        </p:nvSpPr>
        <p:spPr>
          <a:xfrm>
            <a:off x="3657600" y="6243638"/>
            <a:ext cx="2895600" cy="457200"/>
          </a:xfrm>
        </p:spPr>
        <p:txBody>
          <a:bodyPr/>
          <a:lstStyle>
            <a:lvl1pPr>
              <a:defRPr/>
            </a:lvl1pPr>
          </a:lstStyle>
          <a:p>
            <a:pPr>
              <a:defRPr/>
            </a:pPr>
            <a:endParaRPr lang="en-US">
              <a:solidFill>
                <a:srgbClr val="775F55"/>
              </a:solidFill>
            </a:endParaRPr>
          </a:p>
        </p:txBody>
      </p:sp>
      <p:sp>
        <p:nvSpPr>
          <p:cNvPr id="7" name="Slide Number Placeholder 6"/>
          <p:cNvSpPr>
            <a:spLocks noGrp="1"/>
          </p:cNvSpPr>
          <p:nvPr>
            <p:ph type="sldNum" sz="quarter" idx="12"/>
          </p:nvPr>
        </p:nvSpPr>
        <p:spPr>
          <a:xfrm>
            <a:off x="7042150" y="6243638"/>
            <a:ext cx="1905000" cy="457200"/>
          </a:xfrm>
        </p:spPr>
        <p:txBody>
          <a:bodyPr/>
          <a:lstStyle>
            <a:lvl1pPr>
              <a:defRPr/>
            </a:lvl1pPr>
          </a:lstStyle>
          <a:p>
            <a:pPr>
              <a:defRPr/>
            </a:pPr>
            <a:fld id="{802BE429-1CAE-47ED-9B27-90054CDA9C80}" type="slidenum">
              <a:rPr lang="en-US"/>
              <a:pPr>
                <a:defRPr/>
              </a:pPr>
              <a:t>‹#›</a:t>
            </a:fld>
            <a:endParaRPr lang="en-US"/>
          </a:p>
        </p:txBody>
      </p:sp>
    </p:spTree>
    <p:extLst>
      <p:ext uri="{BB962C8B-B14F-4D97-AF65-F5344CB8AC3E}">
        <p14:creationId xmlns:p14="http://schemas.microsoft.com/office/powerpoint/2010/main" xmlns="" val="3285153819"/>
      </p:ext>
    </p:extLst>
  </p:cSld>
  <p:clrMapOvr>
    <a:masterClrMapping/>
  </p:clrMapOvr>
  <p:transition>
    <p:strips/>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82688" y="2017713"/>
            <a:ext cx="7772400" cy="4114800"/>
          </a:xfrm>
        </p:spPr>
        <p:txBody>
          <a:bodyPr rtlCol="0">
            <a:normAutofit/>
          </a:bodyPr>
          <a:lstStyle/>
          <a:p>
            <a:pPr lvl="0"/>
            <a:endParaRPr lang="en-US" noProof="0"/>
          </a:p>
        </p:txBody>
      </p:sp>
      <p:sp>
        <p:nvSpPr>
          <p:cNvPr id="4" name="Date Placeholder 3"/>
          <p:cNvSpPr>
            <a:spLocks noGrp="1"/>
          </p:cNvSpPr>
          <p:nvPr>
            <p:ph type="dt" sz="half" idx="10"/>
          </p:nvPr>
        </p:nvSpPr>
        <p:spPr>
          <a:xfrm>
            <a:off x="1162050" y="6243638"/>
            <a:ext cx="1905000" cy="457200"/>
          </a:xfrm>
        </p:spPr>
        <p:txBody>
          <a:bodyPr/>
          <a:lstStyle>
            <a:lvl1pPr>
              <a:defRPr/>
            </a:lvl1pPr>
          </a:lstStyle>
          <a:p>
            <a:pPr>
              <a:defRPr/>
            </a:pPr>
            <a:endParaRPr lang="en-US">
              <a:solidFill>
                <a:srgbClr val="775F55"/>
              </a:solidFill>
            </a:endParaRPr>
          </a:p>
        </p:txBody>
      </p:sp>
      <p:sp>
        <p:nvSpPr>
          <p:cNvPr id="5" name="Footer Placeholder 4"/>
          <p:cNvSpPr>
            <a:spLocks noGrp="1"/>
          </p:cNvSpPr>
          <p:nvPr>
            <p:ph type="ftr" sz="quarter" idx="11"/>
          </p:nvPr>
        </p:nvSpPr>
        <p:spPr>
          <a:xfrm>
            <a:off x="3657600" y="6243638"/>
            <a:ext cx="2895600" cy="457200"/>
          </a:xfrm>
        </p:spPr>
        <p:txBody>
          <a:bodyPr/>
          <a:lstStyle>
            <a:lvl1pPr>
              <a:defRPr/>
            </a:lvl1pPr>
          </a:lstStyle>
          <a:p>
            <a:pPr>
              <a:defRPr/>
            </a:pPr>
            <a:endParaRPr lang="en-US">
              <a:solidFill>
                <a:srgbClr val="775F55"/>
              </a:solidFill>
            </a:endParaRPr>
          </a:p>
        </p:txBody>
      </p:sp>
      <p:sp>
        <p:nvSpPr>
          <p:cNvPr id="6" name="Slide Number Placeholder 5"/>
          <p:cNvSpPr>
            <a:spLocks noGrp="1"/>
          </p:cNvSpPr>
          <p:nvPr>
            <p:ph type="sldNum" sz="quarter" idx="12"/>
          </p:nvPr>
        </p:nvSpPr>
        <p:spPr>
          <a:xfrm>
            <a:off x="7042150" y="6243638"/>
            <a:ext cx="1905000" cy="457200"/>
          </a:xfrm>
        </p:spPr>
        <p:txBody>
          <a:bodyPr/>
          <a:lstStyle>
            <a:lvl1pPr>
              <a:defRPr/>
            </a:lvl1pPr>
          </a:lstStyle>
          <a:p>
            <a:pPr>
              <a:defRPr/>
            </a:pPr>
            <a:fld id="{03617484-AB8A-4FF7-99AA-F16CD834CAAA}" type="slidenum">
              <a:rPr lang="en-US"/>
              <a:pPr>
                <a:defRPr/>
              </a:pPr>
              <a:t>‹#›</a:t>
            </a:fld>
            <a:endParaRPr lang="en-US"/>
          </a:p>
        </p:txBody>
      </p:sp>
    </p:spTree>
    <p:extLst>
      <p:ext uri="{BB962C8B-B14F-4D97-AF65-F5344CB8AC3E}">
        <p14:creationId xmlns:p14="http://schemas.microsoft.com/office/powerpoint/2010/main" xmlns="" val="3637840633"/>
      </p:ext>
    </p:extLst>
  </p:cSld>
  <p:clrMapOvr>
    <a:masterClrMapping/>
  </p:clrMapOvr>
  <p:transition>
    <p:strips/>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5122"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fontAlgn="base">
              <a:lnSpc>
                <a:spcPct val="90000"/>
              </a:lnSpc>
              <a:spcBef>
                <a:spcPct val="20000"/>
              </a:spcBef>
              <a:spcAft>
                <a:spcPct val="0"/>
              </a:spcAft>
              <a:buClr>
                <a:srgbClr val="963C26"/>
              </a:buClr>
              <a:buFont typeface="Wingdings" pitchFamily="2" charset="2"/>
              <a:buNone/>
              <a:defRPr/>
            </a:pPr>
            <a:endParaRPr lang="en-US">
              <a:solidFill>
                <a:srgbClr val="775F55"/>
              </a:solidFill>
              <a:latin typeface="Gill Sans MT" pitchFamily="34" charset="0"/>
            </a:endParaRP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defRPr>
            </a:lvl1pPr>
          </a:lstStyle>
          <a:p>
            <a:pPr fontAlgn="base">
              <a:lnSpc>
                <a:spcPct val="90000"/>
              </a:lnSpc>
              <a:spcBef>
                <a:spcPct val="20000"/>
              </a:spcBef>
              <a:spcAft>
                <a:spcPct val="0"/>
              </a:spcAft>
              <a:buClr>
                <a:srgbClr val="963C26"/>
              </a:buClr>
              <a:buFont typeface="Wingdings" pitchFamily="2" charset="2"/>
              <a:buNone/>
              <a:defRPr/>
            </a:pPr>
            <a:endParaRPr lang="en-US">
              <a:solidFill>
                <a:srgbClr val="775F55"/>
              </a:solidFill>
              <a:latin typeface="Gill Sans MT" pitchFamily="34" charset="0"/>
            </a:endParaRP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lnSpc>
                <a:spcPct val="90000"/>
              </a:lnSpc>
              <a:spcBef>
                <a:spcPct val="20000"/>
              </a:spcBef>
              <a:spcAft>
                <a:spcPct val="0"/>
              </a:spcAft>
              <a:buClr>
                <a:srgbClr val="963C26"/>
              </a:buClr>
              <a:buFont typeface="Wingdings" pitchFamily="2" charset="2"/>
              <a:buNone/>
              <a:defRPr/>
            </a:pPr>
            <a:endParaRPr lang="en-US" sz="2600">
              <a:solidFill>
                <a:prstClr val="white"/>
              </a:solidFill>
            </a:endParaRPr>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fontAlgn="base">
              <a:lnSpc>
                <a:spcPct val="90000"/>
              </a:lnSpc>
              <a:spcBef>
                <a:spcPct val="20000"/>
              </a:spcBef>
              <a:spcAft>
                <a:spcPct val="0"/>
              </a:spcAft>
              <a:buClr>
                <a:srgbClr val="963C26"/>
              </a:buClr>
              <a:buFont typeface="Wingdings" pitchFamily="2" charset="2"/>
              <a:buNone/>
              <a:defRPr/>
            </a:pPr>
            <a:endParaRPr lang="en-US">
              <a:latin typeface="Gill Sans MT" pitchFamily="34" charset="0"/>
            </a:endParaRPr>
          </a:p>
        </p:txBody>
      </p:sp>
    </p:spTree>
    <p:extLst>
      <p:ext uri="{BB962C8B-B14F-4D97-AF65-F5344CB8AC3E}">
        <p14:creationId xmlns:p14="http://schemas.microsoft.com/office/powerpoint/2010/main" xmlns="" val="11885728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1138" name="Rectangle 2"/>
          <p:cNvSpPr>
            <a:spLocks noChangeArrowheads="1"/>
          </p:cNvSpPr>
          <p:nvPr/>
        </p:nvSpPr>
        <p:spPr bwMode="auto">
          <a:xfrm>
            <a:off x="685800" y="1066800"/>
            <a:ext cx="8153400" cy="4800600"/>
          </a:xfrm>
          <a:prstGeom prst="rect">
            <a:avLst/>
          </a:prstGeom>
          <a:gradFill rotWithShape="1">
            <a:gsLst>
              <a:gs pos="0">
                <a:schemeClr val="accent1">
                  <a:alpha val="80000"/>
                </a:schemeClr>
              </a:gs>
              <a:gs pos="50000">
                <a:schemeClr val="bg1">
                  <a:alpha val="98000"/>
                </a:schemeClr>
              </a:gs>
              <a:gs pos="100000">
                <a:schemeClr val="accent1">
                  <a:alpha val="80000"/>
                </a:schemeClr>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endParaRPr lang="en-US" sz="4400" b="1">
              <a:solidFill>
                <a:srgbClr val="333399"/>
              </a:solidFill>
              <a:latin typeface="Gill Sans MT Ext Condensed Bold" pitchFamily="34" charset="0"/>
            </a:endParaRPr>
          </a:p>
        </p:txBody>
      </p:sp>
      <p:sp>
        <p:nvSpPr>
          <p:cNvPr id="4099" name="Rectangle 4"/>
          <p:cNvSpPr>
            <a:spLocks noGrp="1" noChangeArrowheads="1"/>
          </p:cNvSpPr>
          <p:nvPr>
            <p:ph type="body" idx="1"/>
          </p:nvPr>
        </p:nvSpPr>
        <p:spPr bwMode="auto">
          <a:xfrm>
            <a:off x="1219200" y="2286000"/>
            <a:ext cx="7620000" cy="35052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91141" name="Rectangle 5"/>
          <p:cNvSpPr>
            <a:spLocks noGrp="1" noChangeArrowheads="1"/>
          </p:cNvSpPr>
          <p:nvPr>
            <p:ph type="ftr" sz="quarter" idx="3"/>
          </p:nvPr>
        </p:nvSpPr>
        <p:spPr bwMode="auto">
          <a:xfrm>
            <a:off x="762000" y="6245225"/>
            <a:ext cx="62484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FontTx/>
              <a:buNone/>
              <a:defRPr sz="1800">
                <a:solidFill>
                  <a:schemeClr val="bg1"/>
                </a:solidFill>
              </a:defRPr>
            </a:lvl1pPr>
          </a:lstStyle>
          <a:p>
            <a:pPr fontAlgn="base">
              <a:spcAft>
                <a:spcPct val="0"/>
              </a:spcAft>
              <a:defRPr/>
            </a:pPr>
            <a:endParaRPr lang="en-US">
              <a:solidFill>
                <a:srgbClr val="FFFFFF"/>
              </a:solidFill>
            </a:endParaRPr>
          </a:p>
        </p:txBody>
      </p:sp>
      <p:sp>
        <p:nvSpPr>
          <p:cNvPr id="91142" name="Rectangle 6"/>
          <p:cNvSpPr>
            <a:spLocks noGrp="1" noChangeArrowheads="1"/>
          </p:cNvSpPr>
          <p:nvPr>
            <p:ph type="sldNum" sz="quarter" idx="4"/>
          </p:nvPr>
        </p:nvSpPr>
        <p:spPr bwMode="auto">
          <a:xfrm>
            <a:off x="7086600" y="6248400"/>
            <a:ext cx="16764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FontTx/>
              <a:buNone/>
              <a:defRPr sz="1400" b="1">
                <a:solidFill>
                  <a:schemeClr val="bg1"/>
                </a:solidFill>
                <a:latin typeface="Arial" charset="0"/>
              </a:defRPr>
            </a:lvl1pPr>
          </a:lstStyle>
          <a:p>
            <a:pPr fontAlgn="base">
              <a:spcAft>
                <a:spcPct val="0"/>
              </a:spcAft>
              <a:defRPr/>
            </a:pPr>
            <a:r>
              <a:rPr lang="en-US">
                <a:solidFill>
                  <a:srgbClr val="FFFFFF"/>
                </a:solidFill>
              </a:rPr>
              <a:t> </a:t>
            </a:r>
            <a:r>
              <a:rPr lang="en-US" sz="1800" b="0">
                <a:solidFill>
                  <a:srgbClr val="FFFFFF"/>
                </a:solidFill>
                <a:latin typeface="Gill Sans MT"/>
              </a:rPr>
              <a:t>Ch. 7, Slide </a:t>
            </a:r>
            <a:fld id="{B8325BD0-7E4A-4107-9C42-1466DCBE830B}" type="slidenum">
              <a:rPr lang="en-US" sz="1800" b="0">
                <a:solidFill>
                  <a:srgbClr val="FFFFFF"/>
                </a:solidFill>
                <a:latin typeface="Gill Sans MT"/>
              </a:rPr>
              <a:pPr fontAlgn="base">
                <a:spcAft>
                  <a:spcPct val="0"/>
                </a:spcAft>
                <a:defRPr/>
              </a:pPr>
              <a:t>‹#›</a:t>
            </a:fld>
            <a:endParaRPr lang="en-US" sz="1800" b="0">
              <a:solidFill>
                <a:srgbClr val="FFFFFF"/>
              </a:solidFill>
              <a:latin typeface="Gill Sans MT"/>
            </a:endParaRPr>
          </a:p>
        </p:txBody>
      </p:sp>
      <p:sp>
        <p:nvSpPr>
          <p:cNvPr id="91144" name="Rectangle 8"/>
          <p:cNvSpPr>
            <a:spLocks noGrp="1" noChangeArrowheads="1"/>
          </p:cNvSpPr>
          <p:nvPr>
            <p:ph type="title"/>
          </p:nvPr>
        </p:nvSpPr>
        <p:spPr bwMode="auto">
          <a:xfrm>
            <a:off x="1219200" y="1219200"/>
            <a:ext cx="5791200" cy="914400"/>
          </a:xfrm>
          <a:prstGeom prst="rect">
            <a:avLst/>
          </a:prstGeom>
          <a:noFill/>
          <a:ln>
            <a:noFill/>
          </a:ln>
          <a:effectLst/>
          <a:extLst>
            <a:ext uri="{909E8E84-426E-40DD-AFC4-6F175D3DCCD1}">
              <a14:hiddenFill xmlns:a14="http://schemas.microsoft.com/office/drawing/2010/main" xmlns="">
                <a:solidFill>
                  <a:schemeClr val="accent1">
                    <a:alpha val="35001"/>
                  </a:schemeClr>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extLst>
      <p:ext uri="{BB962C8B-B14F-4D97-AF65-F5344CB8AC3E}">
        <p14:creationId xmlns:p14="http://schemas.microsoft.com/office/powerpoint/2010/main" xmlns="" val="228877862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4800">
          <a:solidFill>
            <a:srgbClr val="3B6D81"/>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2pPr>
      <a:lvl3pPr algn="l" rtl="0" eaLnBrk="0" fontAlgn="base" hangingPunct="0">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3pPr>
      <a:lvl4pPr algn="l" rtl="0" eaLnBrk="0" fontAlgn="base" hangingPunct="0">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4pPr>
      <a:lvl5pPr algn="l" rtl="0" eaLnBrk="0" fontAlgn="base" hangingPunct="0">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5pPr>
      <a:lvl6pPr marL="457200" algn="l" rtl="0" fontAlgn="base">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6pPr>
      <a:lvl7pPr marL="914400" algn="l" rtl="0" fontAlgn="base">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7pPr>
      <a:lvl8pPr marL="1371600" algn="l" rtl="0" fontAlgn="base">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8pPr>
      <a:lvl9pPr marL="1828800" algn="l" rtl="0" fontAlgn="base">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9pPr>
    </p:titleStyle>
    <p:bodyStyle>
      <a:lvl1pPr marL="342900" indent="-342900" algn="l" rtl="0" eaLnBrk="0" fontAlgn="base" hangingPunct="0">
        <a:spcBef>
          <a:spcPct val="20000"/>
        </a:spcBef>
        <a:spcAft>
          <a:spcPct val="0"/>
        </a:spcAft>
        <a:buClr>
          <a:srgbClr val="963C26"/>
        </a:buClr>
        <a:buSzPct val="8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D89013"/>
        </a:buClr>
        <a:buSzPct val="7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SzPct val="75000"/>
        <a:buBlip>
          <a:blip r:embed="rId13"/>
        </a:buBlip>
        <a:defRPr sz="2400">
          <a:solidFill>
            <a:schemeClr val="tx1"/>
          </a:solidFill>
          <a:latin typeface="+mn-lt"/>
        </a:defRPr>
      </a:lvl3pPr>
      <a:lvl4pPr marL="1600200" indent="-228600" algn="l" rtl="0" eaLnBrk="0" fontAlgn="base" hangingPunct="0">
        <a:spcBef>
          <a:spcPct val="20000"/>
        </a:spcBef>
        <a:spcAft>
          <a:spcPct val="0"/>
        </a:spcAft>
        <a:buSzPct val="75000"/>
        <a:buBlip>
          <a:blip r:embed="rId14"/>
        </a:buBlip>
        <a:defRPr sz="2000">
          <a:solidFill>
            <a:schemeClr val="tx1"/>
          </a:solidFill>
          <a:latin typeface="+mn-lt"/>
        </a:defRPr>
      </a:lvl4pPr>
      <a:lvl5pPr marL="2057400" indent="-228600" algn="l" rtl="0" eaLnBrk="0" fontAlgn="base" hangingPunct="0">
        <a:spcBef>
          <a:spcPct val="20000"/>
        </a:spcBef>
        <a:spcAft>
          <a:spcPct val="0"/>
        </a:spcAft>
        <a:buChar char="»"/>
        <a:defRPr sz="2000">
          <a:solidFill>
            <a:srgbClr val="CC0000"/>
          </a:solidFill>
          <a:latin typeface="+mn-lt"/>
        </a:defRPr>
      </a:lvl5pPr>
      <a:lvl6pPr marL="2514600" indent="-228600" algn="l" rtl="0" fontAlgn="base">
        <a:spcBef>
          <a:spcPct val="20000"/>
        </a:spcBef>
        <a:spcAft>
          <a:spcPct val="0"/>
        </a:spcAft>
        <a:buChar char="»"/>
        <a:defRPr sz="2000">
          <a:solidFill>
            <a:srgbClr val="CC0000"/>
          </a:solidFill>
          <a:latin typeface="+mn-lt"/>
        </a:defRPr>
      </a:lvl6pPr>
      <a:lvl7pPr marL="2971800" indent="-228600" algn="l" rtl="0" fontAlgn="base">
        <a:spcBef>
          <a:spcPct val="20000"/>
        </a:spcBef>
        <a:spcAft>
          <a:spcPct val="0"/>
        </a:spcAft>
        <a:buChar char="»"/>
        <a:defRPr sz="2000">
          <a:solidFill>
            <a:srgbClr val="CC0000"/>
          </a:solidFill>
          <a:latin typeface="+mn-lt"/>
        </a:defRPr>
      </a:lvl7pPr>
      <a:lvl8pPr marL="3429000" indent="-228600" algn="l" rtl="0" fontAlgn="base">
        <a:spcBef>
          <a:spcPct val="20000"/>
        </a:spcBef>
        <a:spcAft>
          <a:spcPct val="0"/>
        </a:spcAft>
        <a:buChar char="»"/>
        <a:defRPr sz="2000">
          <a:solidFill>
            <a:srgbClr val="CC0000"/>
          </a:solidFill>
          <a:latin typeface="+mn-lt"/>
        </a:defRPr>
      </a:lvl8pPr>
      <a:lvl9pPr marL="3886200" indent="-228600" algn="l" rtl="0" fontAlgn="base">
        <a:spcBef>
          <a:spcPct val="20000"/>
        </a:spcBef>
        <a:spcAft>
          <a:spcPct val="0"/>
        </a:spcAft>
        <a:buChar char="»"/>
        <a:defRPr sz="2000">
          <a:solidFill>
            <a:srgbClr val="CC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94562" name="Rectangle 2"/>
          <p:cNvSpPr>
            <a:spLocks noChangeArrowheads="1"/>
          </p:cNvSpPr>
          <p:nvPr/>
        </p:nvSpPr>
        <p:spPr bwMode="auto">
          <a:xfrm>
            <a:off x="762000" y="533400"/>
            <a:ext cx="8382000" cy="5638800"/>
          </a:xfrm>
          <a:prstGeom prst="rect">
            <a:avLst/>
          </a:prstGeom>
          <a:gradFill rotWithShape="1">
            <a:gsLst>
              <a:gs pos="0">
                <a:schemeClr val="accent1">
                  <a:alpha val="80000"/>
                </a:schemeClr>
              </a:gs>
              <a:gs pos="50000">
                <a:schemeClr val="bg1">
                  <a:alpha val="98000"/>
                </a:schemeClr>
              </a:gs>
              <a:gs pos="100000">
                <a:schemeClr val="accent1">
                  <a:alpha val="80000"/>
                </a:schemeClr>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endParaRPr lang="en-US" sz="4400" b="1">
              <a:solidFill>
                <a:srgbClr val="333399"/>
              </a:solidFill>
              <a:latin typeface="Gill Sans MT Ext Condensed Bold" pitchFamily="34" charset="0"/>
            </a:endParaRPr>
          </a:p>
        </p:txBody>
      </p:sp>
      <p:sp>
        <p:nvSpPr>
          <p:cNvPr id="3075" name="Rectangle 3"/>
          <p:cNvSpPr>
            <a:spLocks noGrp="1" noChangeArrowheads="1"/>
          </p:cNvSpPr>
          <p:nvPr>
            <p:ph type="body" idx="1"/>
          </p:nvPr>
        </p:nvSpPr>
        <p:spPr bwMode="auto">
          <a:xfrm>
            <a:off x="1066800" y="1752600"/>
            <a:ext cx="7848600" cy="42672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194564" name="Rectangle 4"/>
          <p:cNvSpPr>
            <a:spLocks noGrp="1" noChangeArrowheads="1"/>
          </p:cNvSpPr>
          <p:nvPr>
            <p:ph type="ftr" sz="quarter" idx="3"/>
          </p:nvPr>
        </p:nvSpPr>
        <p:spPr bwMode="auto">
          <a:xfrm>
            <a:off x="762000" y="6245225"/>
            <a:ext cx="62484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nSpc>
                <a:spcPct val="100000"/>
              </a:lnSpc>
              <a:spcBef>
                <a:spcPct val="0"/>
              </a:spcBef>
              <a:buClrTx/>
              <a:buFontTx/>
              <a:buNone/>
              <a:defRPr sz="1800">
                <a:solidFill>
                  <a:schemeClr val="bg1"/>
                </a:solidFill>
              </a:defRPr>
            </a:lvl1pPr>
          </a:lstStyle>
          <a:p>
            <a:pPr fontAlgn="base">
              <a:spcAft>
                <a:spcPct val="0"/>
              </a:spcAft>
              <a:defRPr/>
            </a:pPr>
            <a:endParaRPr lang="en-US">
              <a:solidFill>
                <a:srgbClr val="FFFFFF"/>
              </a:solidFill>
            </a:endParaRPr>
          </a:p>
        </p:txBody>
      </p:sp>
      <p:sp>
        <p:nvSpPr>
          <p:cNvPr id="194565" name="Rectangle 5"/>
          <p:cNvSpPr>
            <a:spLocks noGrp="1" noChangeArrowheads="1"/>
          </p:cNvSpPr>
          <p:nvPr>
            <p:ph type="sldNum" sz="quarter" idx="4"/>
          </p:nvPr>
        </p:nvSpPr>
        <p:spPr bwMode="auto">
          <a:xfrm>
            <a:off x="7086600" y="6248400"/>
            <a:ext cx="16764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FontTx/>
              <a:buNone/>
              <a:defRPr sz="1400" b="1">
                <a:solidFill>
                  <a:schemeClr val="bg1"/>
                </a:solidFill>
                <a:latin typeface="Arial" charset="0"/>
              </a:defRPr>
            </a:lvl1pPr>
          </a:lstStyle>
          <a:p>
            <a:pPr fontAlgn="base">
              <a:spcAft>
                <a:spcPct val="0"/>
              </a:spcAft>
              <a:defRPr/>
            </a:pPr>
            <a:r>
              <a:rPr lang="en-US">
                <a:solidFill>
                  <a:srgbClr val="FFFFFF"/>
                </a:solidFill>
              </a:rPr>
              <a:t> </a:t>
            </a:r>
            <a:r>
              <a:rPr lang="en-US" sz="1800" b="0">
                <a:solidFill>
                  <a:srgbClr val="FFFFFF"/>
                </a:solidFill>
                <a:latin typeface="Gill Sans MT"/>
              </a:rPr>
              <a:t>Ch. 7, Slide </a:t>
            </a:r>
            <a:fld id="{F66E5B57-E760-4F07-A920-CE8CAEBC6076}" type="slidenum">
              <a:rPr lang="en-US" sz="1800" b="0">
                <a:solidFill>
                  <a:srgbClr val="FFFFFF"/>
                </a:solidFill>
                <a:latin typeface="Gill Sans MT"/>
              </a:rPr>
              <a:pPr fontAlgn="base">
                <a:spcAft>
                  <a:spcPct val="0"/>
                </a:spcAft>
                <a:defRPr/>
              </a:pPr>
              <a:t>‹#›</a:t>
            </a:fld>
            <a:endParaRPr lang="en-US" sz="1800" b="0">
              <a:solidFill>
                <a:srgbClr val="FFFFFF"/>
              </a:solidFill>
              <a:latin typeface="Gill Sans MT"/>
            </a:endParaRPr>
          </a:p>
        </p:txBody>
      </p:sp>
      <p:sp>
        <p:nvSpPr>
          <p:cNvPr id="194566" name="Rectangle 6"/>
          <p:cNvSpPr>
            <a:spLocks noGrp="1" noChangeArrowheads="1"/>
          </p:cNvSpPr>
          <p:nvPr>
            <p:ph type="title"/>
          </p:nvPr>
        </p:nvSpPr>
        <p:spPr bwMode="auto">
          <a:xfrm>
            <a:off x="762000" y="533400"/>
            <a:ext cx="8153400" cy="914400"/>
          </a:xfrm>
          <a:prstGeom prst="rect">
            <a:avLst/>
          </a:prstGeom>
          <a:noFill/>
          <a:ln>
            <a:noFill/>
          </a:ln>
          <a:effectLst/>
          <a:extLst>
            <a:ext uri="{909E8E84-426E-40DD-AFC4-6F175D3DCCD1}">
              <a14:hiddenFill xmlns:a14="http://schemas.microsoft.com/office/drawing/2010/main" xmlns="">
                <a:solidFill>
                  <a:schemeClr val="accent1">
                    <a:alpha val="35001"/>
                  </a:schemeClr>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extLst>
      <p:ext uri="{BB962C8B-B14F-4D97-AF65-F5344CB8AC3E}">
        <p14:creationId xmlns:p14="http://schemas.microsoft.com/office/powerpoint/2010/main" xmlns="" val="130320855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4800">
          <a:solidFill>
            <a:srgbClr val="3B6D81"/>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2pPr>
      <a:lvl3pPr algn="l" rtl="0" eaLnBrk="0" fontAlgn="base" hangingPunct="0">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3pPr>
      <a:lvl4pPr algn="l" rtl="0" eaLnBrk="0" fontAlgn="base" hangingPunct="0">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4pPr>
      <a:lvl5pPr algn="l" rtl="0" eaLnBrk="0" fontAlgn="base" hangingPunct="0">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5pPr>
      <a:lvl6pPr marL="457200" algn="l" rtl="0" fontAlgn="base">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6pPr>
      <a:lvl7pPr marL="914400" algn="l" rtl="0" fontAlgn="base">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7pPr>
      <a:lvl8pPr marL="1371600" algn="l" rtl="0" fontAlgn="base">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8pPr>
      <a:lvl9pPr marL="1828800" algn="l" rtl="0" fontAlgn="base">
        <a:spcBef>
          <a:spcPct val="0"/>
        </a:spcBef>
        <a:spcAft>
          <a:spcPct val="0"/>
        </a:spcAft>
        <a:defRPr sz="4800">
          <a:solidFill>
            <a:srgbClr val="3B6D81"/>
          </a:solidFill>
          <a:effectLst>
            <a:outerShdw blurRad="38100" dist="38100" dir="2700000" algn="tl">
              <a:srgbClr val="C0C0C0"/>
            </a:outerShdw>
          </a:effectLst>
          <a:latin typeface="Gill Sans MT Condensed" pitchFamily="34" charset="0"/>
        </a:defRPr>
      </a:lvl9pPr>
    </p:titleStyle>
    <p:bodyStyle>
      <a:lvl1pPr marL="342900" indent="-342900" algn="l" rtl="0" eaLnBrk="0" fontAlgn="base" hangingPunct="0">
        <a:spcBef>
          <a:spcPct val="20000"/>
        </a:spcBef>
        <a:spcAft>
          <a:spcPct val="0"/>
        </a:spcAft>
        <a:buClr>
          <a:srgbClr val="963C26"/>
        </a:buClr>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D89013"/>
        </a:buClr>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rgbClr val="FF9900"/>
        </a:buClr>
        <a:buSzPct val="80000"/>
        <a:buFont typeface="Wingdings" pitchFamily="2" charset="2"/>
        <a:buChar char="§"/>
        <a:defRPr sz="2400">
          <a:solidFill>
            <a:schemeClr val="tx1"/>
          </a:solidFill>
          <a:latin typeface="+mn-lt"/>
        </a:defRPr>
      </a:lvl3pPr>
      <a:lvl4pPr marL="1600200" indent="-228600" algn="l" rtl="0" eaLnBrk="0" fontAlgn="base" hangingPunct="0">
        <a:spcBef>
          <a:spcPct val="20000"/>
        </a:spcBef>
        <a:spcAft>
          <a:spcPct val="0"/>
        </a:spcAft>
        <a:buSzPct val="75000"/>
        <a:buBlip>
          <a:blip r:embed="rId14"/>
        </a:buBlip>
        <a:defRPr sz="2000">
          <a:solidFill>
            <a:schemeClr val="tx1"/>
          </a:solidFill>
          <a:latin typeface="+mn-lt"/>
        </a:defRPr>
      </a:lvl4pPr>
      <a:lvl5pPr marL="2057400" indent="-228600" algn="l" rtl="0" eaLnBrk="0" fontAlgn="base" hangingPunct="0">
        <a:spcBef>
          <a:spcPct val="20000"/>
        </a:spcBef>
        <a:spcAft>
          <a:spcPct val="0"/>
        </a:spcAft>
        <a:buChar char="»"/>
        <a:defRPr sz="2000">
          <a:solidFill>
            <a:srgbClr val="CC0000"/>
          </a:solidFill>
          <a:latin typeface="+mn-lt"/>
        </a:defRPr>
      </a:lvl5pPr>
      <a:lvl6pPr marL="2514600" indent="-228600" algn="l" rtl="0" fontAlgn="base">
        <a:spcBef>
          <a:spcPct val="20000"/>
        </a:spcBef>
        <a:spcAft>
          <a:spcPct val="0"/>
        </a:spcAft>
        <a:buChar char="»"/>
        <a:defRPr sz="2000">
          <a:solidFill>
            <a:srgbClr val="CC0000"/>
          </a:solidFill>
          <a:latin typeface="+mn-lt"/>
        </a:defRPr>
      </a:lvl6pPr>
      <a:lvl7pPr marL="2971800" indent="-228600" algn="l" rtl="0" fontAlgn="base">
        <a:spcBef>
          <a:spcPct val="20000"/>
        </a:spcBef>
        <a:spcAft>
          <a:spcPct val="0"/>
        </a:spcAft>
        <a:buChar char="»"/>
        <a:defRPr sz="2000">
          <a:solidFill>
            <a:srgbClr val="CC0000"/>
          </a:solidFill>
          <a:latin typeface="+mn-lt"/>
        </a:defRPr>
      </a:lvl7pPr>
      <a:lvl8pPr marL="3429000" indent="-228600" algn="l" rtl="0" fontAlgn="base">
        <a:spcBef>
          <a:spcPct val="20000"/>
        </a:spcBef>
        <a:spcAft>
          <a:spcPct val="0"/>
        </a:spcAft>
        <a:buChar char="»"/>
        <a:defRPr sz="2000">
          <a:solidFill>
            <a:srgbClr val="CC0000"/>
          </a:solidFill>
          <a:latin typeface="+mn-lt"/>
        </a:defRPr>
      </a:lvl8pPr>
      <a:lvl9pPr marL="3886200" indent="-228600" algn="l" rtl="0" fontAlgn="base">
        <a:spcBef>
          <a:spcPct val="20000"/>
        </a:spcBef>
        <a:spcAft>
          <a:spcPct val="0"/>
        </a:spcAft>
        <a:buChar char="»"/>
        <a:defRPr sz="2000">
          <a:solidFill>
            <a:srgbClr val="CC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fontAlgn="base">
              <a:spcBef>
                <a:spcPct val="0"/>
              </a:spcBef>
              <a:spcAft>
                <a:spcPct val="0"/>
              </a:spcAft>
              <a:defRPr/>
            </a:pPr>
            <a:endParaRPr lang="en-US">
              <a:solidFill>
                <a:srgbClr val="775F55"/>
              </a:solidFill>
              <a:latin typeface="Tahoma" pitchFamily="34" charset="0"/>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fontAlgn="base">
              <a:spcBef>
                <a:spcPct val="0"/>
              </a:spcBef>
              <a:spcAft>
                <a:spcPct val="0"/>
              </a:spcAft>
              <a:defRPr/>
            </a:pPr>
            <a:endParaRPr lang="en-US">
              <a:solidFill>
                <a:srgbClr val="775F55"/>
              </a:solidFill>
              <a:latin typeface="Tahoma" pitchFamily="34" charset="0"/>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a:solidFill>
                <a:prstClr val="white"/>
              </a:solidFill>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fontAlgn="base">
              <a:spcBef>
                <a:spcPct val="0"/>
              </a:spcBef>
              <a:spcAft>
                <a:spcPct val="0"/>
              </a:spcAft>
              <a:defRPr/>
            </a:pPr>
            <a:fld id="{6A71BCE8-F81B-47E0-9D54-23DDEA2F584E}" type="slidenum">
              <a:rPr lang="en-US" smtClean="0">
                <a:latin typeface="Tahoma" pitchFamily="34" charset="0"/>
              </a:rPr>
              <a:pPr fontAlgn="base">
                <a:spcBef>
                  <a:spcPct val="0"/>
                </a:spcBef>
                <a:spcAft>
                  <a:spcPct val="0"/>
                </a:spcAft>
                <a:defRPr/>
              </a:pPr>
              <a:t>‹#›</a:t>
            </a:fld>
            <a:endParaRPr lang="en-US">
              <a:latin typeface="Tahoma" pitchFamily="34" charset="0"/>
            </a:endParaRPr>
          </a:p>
        </p:txBody>
      </p:sp>
    </p:spTree>
    <p:extLst>
      <p:ext uri="{BB962C8B-B14F-4D97-AF65-F5344CB8AC3E}">
        <p14:creationId xmlns:p14="http://schemas.microsoft.com/office/powerpoint/2010/main" xmlns="" val="3015705444"/>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transition>
    <p:strips/>
  </p:transition>
  <p:timing>
    <p:tnLst>
      <p:par>
        <p:cTn id="1" dur="indefinite" restart="never" nodeType="tmRoot"/>
      </p:par>
    </p:tnLst>
  </p:timing>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31.xml"/><Relationship Id="rId1" Type="http://schemas.openxmlformats.org/officeDocument/2006/relationships/slideLayout" Target="../slideLayouts/slideLayout19.xml"/><Relationship Id="rId4" Type="http://schemas.openxmlformats.org/officeDocument/2006/relationships/slide" Target="slide61.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 Target="slide37.xml"/><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6.jpeg"/><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slide" Target="slide37.xml"/><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37.xml"/><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7.xml"/><Relationship Id="rId1" Type="http://schemas.openxmlformats.org/officeDocument/2006/relationships/slideLayout" Target="../slideLayouts/slideLayout29.xml"/><Relationship Id="rId4" Type="http://schemas.openxmlformats.org/officeDocument/2006/relationships/image" Target="../media/image16.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wmf"/><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29.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wmf"/></Relationships>
</file>

<file path=ppt/slides/_rels/slide64.xml.rels><?xml version="1.0" encoding="UTF-8" standalone="yes"?>
<Relationships xmlns="http://schemas.openxmlformats.org/package/2006/relationships"><Relationship Id="rId2" Type="http://schemas.openxmlformats.org/officeDocument/2006/relationships/slide" Target="slide37.xml"/><Relationship Id="rId1" Type="http://schemas.openxmlformats.org/officeDocument/2006/relationships/slideLayout" Target="../slideLayouts/slideLayout25.xml"/></Relationships>
</file>

<file path=ppt/slides/_rels/slide6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7.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24.jpeg"/><Relationship Id="rId1" Type="http://schemas.openxmlformats.org/officeDocument/2006/relationships/slideLayout" Target="../slideLayouts/slideLayout2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4" name="Rectangle 6"/>
          <p:cNvSpPr>
            <a:spLocks noGrp="1" noChangeArrowheads="1"/>
          </p:cNvSpPr>
          <p:nvPr>
            <p:ph type="ctrTitle"/>
          </p:nvPr>
        </p:nvSpPr>
        <p:spPr>
          <a:xfrm>
            <a:off x="3581400" y="4495800"/>
            <a:ext cx="5532438" cy="1447800"/>
          </a:xfrm>
        </p:spPr>
        <p:txBody>
          <a:bodyPr>
            <a:normAutofit fontScale="90000"/>
          </a:bodyPr>
          <a:lstStyle/>
          <a:p>
            <a:pPr marL="58738" eaLnBrk="1" fontAlgn="auto" hangingPunct="1">
              <a:lnSpc>
                <a:spcPct val="80000"/>
              </a:lnSpc>
              <a:spcAft>
                <a:spcPts val="0"/>
              </a:spcAft>
              <a:defRPr/>
            </a:pPr>
            <a:r>
              <a:rPr lang="en-US" sz="900" b="1" dirty="0"/>
              <a:t/>
            </a:r>
            <a:br>
              <a:rPr lang="en-US" sz="900" b="1" dirty="0"/>
            </a:br>
            <a:r>
              <a:rPr lang="en-US" sz="900" b="1" dirty="0"/>
              <a:t/>
            </a:r>
            <a:br>
              <a:rPr lang="en-US" sz="900" b="1" dirty="0"/>
            </a:br>
            <a:r>
              <a:rPr lang="en-US" sz="900" b="1" dirty="0"/>
              <a:t/>
            </a:r>
            <a:br>
              <a:rPr lang="en-US" sz="900" b="1" dirty="0"/>
            </a:br>
            <a:r>
              <a:rPr lang="en-US" sz="5000" b="1" dirty="0" smtClean="0"/>
              <a:t>BUSINESS ENGLISH</a:t>
            </a:r>
            <a:br>
              <a:rPr lang="en-US" sz="5000" b="1" dirty="0" smtClean="0"/>
            </a:br>
            <a:r>
              <a:rPr lang="en-US" sz="5000" b="1" dirty="0" smtClean="0"/>
              <a:t>Lecture 10</a:t>
            </a:r>
            <a:endParaRPr lang="en-US" sz="5000" b="1" dirty="0"/>
          </a:p>
        </p:txBody>
      </p:sp>
      <p:sp>
        <p:nvSpPr>
          <p:cNvPr id="3" name="Slide Number Placeholder 2"/>
          <p:cNvSpPr>
            <a:spLocks noGrp="1"/>
          </p:cNvSpPr>
          <p:nvPr>
            <p:ph type="sldNum" sz="quarter" idx="12"/>
          </p:nvPr>
        </p:nvSpPr>
        <p:spPr/>
        <p:txBody>
          <a:bodyPr/>
          <a:lstStyle/>
          <a:p>
            <a:pPr>
              <a:defRPr/>
            </a:pPr>
            <a:endParaRPr lang="en-US">
              <a:solidFill>
                <a:srgbClr val="EBDDC3"/>
              </a:solidFill>
            </a:endParaRPr>
          </a:p>
        </p:txBody>
      </p:sp>
    </p:spTree>
    <p:extLst>
      <p:ext uri="{BB962C8B-B14F-4D97-AF65-F5344CB8AC3E}">
        <p14:creationId xmlns:p14="http://schemas.microsoft.com/office/powerpoint/2010/main" xmlns="" val="36503249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58054"/>
                                        </p:tgtEl>
                                        <p:attrNameLst>
                                          <p:attrName>style.visibility</p:attrName>
                                        </p:attrNameLst>
                                      </p:cBhvr>
                                      <p:to>
                                        <p:strVal val="visible"/>
                                      </p:to>
                                    </p:set>
                                    <p:animEffect transition="in" filter="dissolve">
                                      <p:cBhvr>
                                        <p:cTn id="7" dur="1000"/>
                                        <p:tgtEl>
                                          <p:spTgt spid="258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pPr>
              <a:defRPr/>
            </a:pPr>
            <a:fld id="{63B338F0-3085-4097-AA1C-1AD3CC1E84FF}" type="slidenum">
              <a:rPr lang="en-US" smtClean="0"/>
              <a:pPr>
                <a:defRPr/>
              </a:pPr>
              <a:t>2</a:t>
            </a:fld>
            <a:endParaRPr lang="en-US"/>
          </a:p>
        </p:txBody>
      </p:sp>
      <p:sp>
        <p:nvSpPr>
          <p:cNvPr id="4" name="Content Placeholder 3"/>
          <p:cNvSpPr>
            <a:spLocks noGrp="1"/>
          </p:cNvSpPr>
          <p:nvPr>
            <p:ph sz="quarter" idx="1"/>
          </p:nvPr>
        </p:nvSpPr>
        <p:spPr/>
        <p:txBody>
          <a:bodyPr/>
          <a:lstStyle/>
          <a:p>
            <a:r>
              <a:rPr lang="en-US" dirty="0"/>
              <a:t>E-Mail Writing</a:t>
            </a:r>
          </a:p>
          <a:p>
            <a:r>
              <a:rPr lang="en-US" dirty="0"/>
              <a:t>1.	The writing Process</a:t>
            </a:r>
          </a:p>
          <a:p>
            <a:r>
              <a:rPr lang="en-US" dirty="0"/>
              <a:t>2.	Structure and Format</a:t>
            </a:r>
          </a:p>
          <a:p>
            <a:r>
              <a:rPr lang="en-US" dirty="0"/>
              <a:t>3.	Opening-body-closing</a:t>
            </a:r>
          </a:p>
          <a:p>
            <a:r>
              <a:rPr lang="en-US" dirty="0"/>
              <a:t>4.	Critical thinking</a:t>
            </a:r>
          </a:p>
          <a:p>
            <a:r>
              <a:rPr lang="en-US" dirty="0"/>
              <a:t>5.	10 mistakes – sabotage your career </a:t>
            </a:r>
          </a:p>
          <a:p>
            <a:endParaRPr lang="en-US" dirty="0"/>
          </a:p>
        </p:txBody>
      </p:sp>
    </p:spTree>
    <p:extLst>
      <p:ext uri="{BB962C8B-B14F-4D97-AF65-F5344CB8AC3E}">
        <p14:creationId xmlns:p14="http://schemas.microsoft.com/office/powerpoint/2010/main" xmlns="" val="3882149745"/>
      </p:ext>
    </p:extLst>
  </p:cSld>
  <p:clrMapOvr>
    <a:masterClrMapping/>
  </p:clrMapOvr>
  <p:transition>
    <p:strips/>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Memo Workshop</a:t>
            </a:r>
            <a:br>
              <a:rPr lang="en-US" dirty="0" smtClean="0"/>
            </a:br>
            <a:r>
              <a:rPr lang="en-US" dirty="0" smtClean="0"/>
              <a:t>Some guidelines…</a:t>
            </a:r>
            <a:endParaRPr lang="en-US" dirty="0"/>
          </a:p>
        </p:txBody>
      </p:sp>
      <p:sp>
        <p:nvSpPr>
          <p:cNvPr id="3" name="Subtitle 2"/>
          <p:cNvSpPr>
            <a:spLocks noGrp="1"/>
          </p:cNvSpPr>
          <p:nvPr>
            <p:ph type="subTitle" idx="1"/>
          </p:nvPr>
        </p:nvSpPr>
        <p:spPr/>
        <p:txBody>
          <a:bodyPr>
            <a:normAutofit fontScale="92500" lnSpcReduction="20000"/>
          </a:bodyPr>
          <a:lstStyle/>
          <a:p>
            <a:r>
              <a:rPr lang="en-US" dirty="0" err="1" smtClean="0"/>
              <a:t>Whats</a:t>
            </a:r>
            <a:r>
              <a:rPr lang="en-US" dirty="0" smtClean="0"/>
              <a:t> and </a:t>
            </a:r>
            <a:r>
              <a:rPr lang="en-US" dirty="0" err="1" smtClean="0"/>
              <a:t>Hows</a:t>
            </a:r>
            <a:r>
              <a:rPr lang="en-US" dirty="0" smtClean="0"/>
              <a:t> of Consistency, Organization, Clarity, Tone…</a:t>
            </a:r>
            <a:endParaRPr lang="en-US" dirty="0"/>
          </a:p>
        </p:txBody>
      </p:sp>
      <p:sp>
        <p:nvSpPr>
          <p:cNvPr id="4" name="Slide Number Placeholder 3"/>
          <p:cNvSpPr>
            <a:spLocks noGrp="1"/>
          </p:cNvSpPr>
          <p:nvPr>
            <p:ph type="sldNum" sz="quarter" idx="12"/>
          </p:nvPr>
        </p:nvSpPr>
        <p:spPr/>
        <p:txBody>
          <a:bodyPr/>
          <a:lstStyle/>
          <a:p>
            <a:pPr>
              <a:defRPr/>
            </a:pPr>
            <a:fld id="{FD1BA100-3042-42AB-83E3-C6C2478BAE9E}" type="slidenum">
              <a:rPr lang="en-US" smtClean="0">
                <a:solidFill>
                  <a:srgbClr val="EBDDC3"/>
                </a:solidFill>
              </a:rPr>
              <a:pPr>
                <a:defRPr/>
              </a:pPr>
              <a:t>3</a:t>
            </a:fld>
            <a:endParaRPr lang="en-US">
              <a:solidFill>
                <a:srgbClr val="EBDDC3"/>
              </a:solidFill>
            </a:endParaRPr>
          </a:p>
        </p:txBody>
      </p:sp>
    </p:spTree>
  </p:cSld>
  <p:clrMapOvr>
    <a:masterClrMapping/>
  </p:clrMapOvr>
  <p:transition>
    <p:strip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12775" y="228600"/>
            <a:ext cx="8153400" cy="990600"/>
          </a:xfrm>
        </p:spPr>
        <p:txBody>
          <a:bodyPr/>
          <a:lstStyle/>
          <a:p>
            <a:r>
              <a:rPr lang="en-US" smtClean="0"/>
              <a:t>Form: Consistency</a:t>
            </a:r>
          </a:p>
        </p:txBody>
      </p:sp>
      <p:sp>
        <p:nvSpPr>
          <p:cNvPr id="69635" name="Rectangle 3"/>
          <p:cNvSpPr>
            <a:spLocks noGrp="1" noChangeArrowheads="1"/>
          </p:cNvSpPr>
          <p:nvPr>
            <p:ph type="body" idx="1"/>
          </p:nvPr>
        </p:nvSpPr>
        <p:spPr>
          <a:xfrm>
            <a:off x="612775" y="1600200"/>
            <a:ext cx="8153400" cy="4495800"/>
          </a:xfrm>
        </p:spPr>
        <p:txBody>
          <a:bodyPr/>
          <a:lstStyle/>
          <a:p>
            <a:pPr>
              <a:lnSpc>
                <a:spcPct val="90000"/>
              </a:lnSpc>
            </a:pPr>
            <a:r>
              <a:rPr lang="en-US" smtClean="0"/>
              <a:t>There are different ways to format a memo, although you should follow some general guidelines on formatting</a:t>
            </a:r>
          </a:p>
          <a:p>
            <a:pPr>
              <a:lnSpc>
                <a:spcPct val="90000"/>
              </a:lnSpc>
            </a:pPr>
            <a:r>
              <a:rPr lang="en-US" smtClean="0"/>
              <a:t>All memorandum must be consistent:</a:t>
            </a:r>
          </a:p>
          <a:p>
            <a:pPr lvl="1">
              <a:lnSpc>
                <a:spcPct val="90000"/>
              </a:lnSpc>
            </a:pPr>
            <a:r>
              <a:rPr lang="en-US" smtClean="0"/>
              <a:t>In terms of style:</a:t>
            </a:r>
          </a:p>
          <a:p>
            <a:pPr lvl="2">
              <a:lnSpc>
                <a:spcPct val="90000"/>
              </a:lnSpc>
            </a:pPr>
            <a:r>
              <a:rPr lang="en-US" smtClean="0"/>
              <a:t>Margins should line up to create clean, straight lines down the left side of the page (no indentation of paragraphs)</a:t>
            </a:r>
          </a:p>
          <a:p>
            <a:pPr lvl="2">
              <a:lnSpc>
                <a:spcPct val="90000"/>
              </a:lnSpc>
            </a:pPr>
            <a:r>
              <a:rPr lang="en-US" smtClean="0"/>
              <a:t>Section headings should all be the same size with the same font and relative location. </a:t>
            </a:r>
          </a:p>
          <a:p>
            <a:pPr>
              <a:lnSpc>
                <a:spcPct val="90000"/>
              </a:lnSpc>
            </a:pPr>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4</a:t>
            </a:fld>
            <a:endParaRPr lang="en-US"/>
          </a:p>
        </p:txBody>
      </p:sp>
    </p:spTree>
    <p:extLst>
      <p:ext uri="{BB962C8B-B14F-4D97-AF65-F5344CB8AC3E}">
        <p14:creationId xmlns:p14="http://schemas.microsoft.com/office/powerpoint/2010/main" xmlns="" val="1964309303"/>
      </p:ext>
    </p:extLst>
  </p:cSld>
  <p:clrMapOvr>
    <a:masterClrMapping/>
  </p:clrMapOvr>
  <p:transition>
    <p:strips/>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12775" y="228600"/>
            <a:ext cx="8153400" cy="990600"/>
          </a:xfrm>
        </p:spPr>
        <p:txBody>
          <a:bodyPr/>
          <a:lstStyle/>
          <a:p>
            <a:r>
              <a:rPr lang="en-US" sz="4000" smtClean="0"/>
              <a:t>Templates for Consistent Format</a:t>
            </a:r>
          </a:p>
        </p:txBody>
      </p:sp>
      <p:sp>
        <p:nvSpPr>
          <p:cNvPr id="70659" name="Rectangle 3"/>
          <p:cNvSpPr>
            <a:spLocks noGrp="1" noChangeArrowheads="1"/>
          </p:cNvSpPr>
          <p:nvPr>
            <p:ph type="body" idx="1"/>
          </p:nvPr>
        </p:nvSpPr>
        <p:spPr>
          <a:xfrm>
            <a:off x="612775" y="1600200"/>
            <a:ext cx="8153400" cy="4495800"/>
          </a:xfrm>
        </p:spPr>
        <p:txBody>
          <a:bodyPr/>
          <a:lstStyle/>
          <a:p>
            <a:r>
              <a:rPr lang="en-US" dirty="0" smtClean="0"/>
              <a:t>Remember to consult a template when constructing a memorandum for a specific organization. </a:t>
            </a:r>
          </a:p>
          <a:p>
            <a:pPr>
              <a:buFontTx/>
              <a:buNone/>
            </a:pPr>
            <a:r>
              <a:rPr lang="en-US" dirty="0" smtClean="0"/>
              <a:t>	This can be:</a:t>
            </a:r>
          </a:p>
          <a:p>
            <a:pPr lvl="1"/>
            <a:r>
              <a:rPr lang="en-US" dirty="0" smtClean="0"/>
              <a:t>a copy of a previous </a:t>
            </a:r>
            <a:r>
              <a:rPr lang="en-US" dirty="0" smtClean="0"/>
              <a:t>memo</a:t>
            </a:r>
            <a:endParaRPr lang="en-US" dirty="0" smtClean="0"/>
          </a:p>
          <a:p>
            <a:pPr lvl="1"/>
            <a:r>
              <a:rPr lang="en-US" dirty="0" smtClean="0"/>
              <a:t>a guide-book outlining the proper forms for interoffice </a:t>
            </a:r>
            <a:r>
              <a:rPr lang="en-US" dirty="0" smtClean="0"/>
              <a:t>correspondence</a:t>
            </a:r>
            <a:endParaRPr lang="en-US" dirty="0" smtClean="0"/>
          </a:p>
          <a:p>
            <a:pPr>
              <a:buFontTx/>
              <a:buNone/>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5</a:t>
            </a:fld>
            <a:endParaRPr lang="en-US"/>
          </a:p>
        </p:txBody>
      </p:sp>
    </p:spTree>
    <p:extLst>
      <p:ext uri="{BB962C8B-B14F-4D97-AF65-F5344CB8AC3E}">
        <p14:creationId xmlns:p14="http://schemas.microsoft.com/office/powerpoint/2010/main" xmlns="" val="68289317"/>
      </p:ext>
    </p:extLst>
  </p:cSld>
  <p:clrMapOvr>
    <a:masterClrMapping/>
  </p:clrMapOvr>
  <p:transition>
    <p:strip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12775" y="228600"/>
            <a:ext cx="8153400" cy="990600"/>
          </a:xfrm>
        </p:spPr>
        <p:txBody>
          <a:bodyPr/>
          <a:lstStyle/>
          <a:p>
            <a:r>
              <a:rPr lang="en-US" smtClean="0"/>
              <a:t>Initial Headings</a:t>
            </a:r>
          </a:p>
        </p:txBody>
      </p:sp>
      <p:sp>
        <p:nvSpPr>
          <p:cNvPr id="71683" name="Rectangle 3"/>
          <p:cNvSpPr>
            <a:spLocks noGrp="1" noChangeArrowheads="1"/>
          </p:cNvSpPr>
          <p:nvPr>
            <p:ph type="body" idx="1"/>
          </p:nvPr>
        </p:nvSpPr>
        <p:spPr>
          <a:xfrm>
            <a:off x="612775" y="1600200"/>
            <a:ext cx="8153400" cy="4495800"/>
          </a:xfrm>
        </p:spPr>
        <p:txBody>
          <a:bodyPr/>
          <a:lstStyle/>
          <a:p>
            <a:pPr>
              <a:lnSpc>
                <a:spcPct val="90000"/>
              </a:lnSpc>
              <a:buFontTx/>
              <a:buNone/>
            </a:pPr>
            <a:r>
              <a:rPr lang="en-US" sz="2400" smtClean="0"/>
              <a:t>Date:		December 30, 2003</a:t>
            </a:r>
          </a:p>
          <a:p>
            <a:pPr>
              <a:lnSpc>
                <a:spcPct val="90000"/>
              </a:lnSpc>
              <a:buFontTx/>
              <a:buNone/>
            </a:pPr>
            <a:endParaRPr lang="en-US" sz="2400" smtClean="0"/>
          </a:p>
          <a:p>
            <a:pPr>
              <a:lnSpc>
                <a:spcPct val="90000"/>
              </a:lnSpc>
              <a:buFontTx/>
              <a:buNone/>
            </a:pPr>
            <a:r>
              <a:rPr lang="en-US" sz="2400" smtClean="0"/>
              <a:t>To:		Vice President of Human Resources</a:t>
            </a:r>
          </a:p>
          <a:p>
            <a:pPr>
              <a:lnSpc>
                <a:spcPct val="90000"/>
              </a:lnSpc>
              <a:buFontTx/>
              <a:buNone/>
            </a:pPr>
            <a:endParaRPr lang="en-US" sz="2400" smtClean="0"/>
          </a:p>
          <a:p>
            <a:pPr>
              <a:lnSpc>
                <a:spcPct val="90000"/>
              </a:lnSpc>
              <a:buFontTx/>
              <a:buNone/>
            </a:pPr>
            <a:r>
              <a:rPr lang="en-US" sz="2400" smtClean="0"/>
              <a:t>From:	           Shauna Goldberg</a:t>
            </a:r>
          </a:p>
          <a:p>
            <a:pPr>
              <a:lnSpc>
                <a:spcPct val="90000"/>
              </a:lnSpc>
              <a:buFontTx/>
              <a:buNone/>
            </a:pPr>
            <a:endParaRPr lang="en-US" sz="2400" smtClean="0"/>
          </a:p>
          <a:p>
            <a:pPr>
              <a:lnSpc>
                <a:spcPct val="90000"/>
              </a:lnSpc>
              <a:buFontTx/>
              <a:buNone/>
            </a:pPr>
            <a:r>
              <a:rPr lang="en-US" sz="2400" smtClean="0"/>
              <a:t>Subject:         Adopting Telecommuting as a New 		           Company Practice</a:t>
            </a:r>
          </a:p>
          <a:p>
            <a:pPr>
              <a:lnSpc>
                <a:spcPct val="90000"/>
              </a:lnSpc>
              <a:buFontTx/>
              <a:buNone/>
            </a:pPr>
            <a:endParaRPr lang="en-US" sz="2400" smtClean="0"/>
          </a:p>
          <a:p>
            <a:pPr>
              <a:lnSpc>
                <a:spcPct val="90000"/>
              </a:lnSpc>
              <a:buFontTx/>
              <a:buNone/>
            </a:pPr>
            <a:r>
              <a:rPr lang="en-US" sz="2400" smtClean="0"/>
              <a:t>The first letter of all major words in the titles and headings should be capitalized. </a:t>
            </a:r>
          </a:p>
          <a:p>
            <a:pPr>
              <a:lnSpc>
                <a:spcPct val="90000"/>
              </a:lnSpc>
              <a:buFontTx/>
              <a:buNone/>
            </a:pPr>
            <a:endParaRPr lang="en-US" sz="2400"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6</a:t>
            </a:fld>
            <a:endParaRPr lang="en-US"/>
          </a:p>
        </p:txBody>
      </p:sp>
    </p:spTree>
    <p:extLst>
      <p:ext uri="{BB962C8B-B14F-4D97-AF65-F5344CB8AC3E}">
        <p14:creationId xmlns:p14="http://schemas.microsoft.com/office/powerpoint/2010/main" xmlns="" val="1221891231"/>
      </p:ext>
    </p:extLst>
  </p:cSld>
  <p:clrMapOvr>
    <a:masterClrMapping/>
  </p:clrMapOvr>
  <p:transition>
    <p:strip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12775" y="228600"/>
            <a:ext cx="8153400" cy="990600"/>
          </a:xfrm>
        </p:spPr>
        <p:txBody>
          <a:bodyPr/>
          <a:lstStyle/>
          <a:p>
            <a:r>
              <a:rPr lang="en-US" smtClean="0"/>
              <a:t>Memo Format: Subject-Line</a:t>
            </a:r>
          </a:p>
        </p:txBody>
      </p:sp>
      <p:sp>
        <p:nvSpPr>
          <p:cNvPr id="72707" name="Rectangle 3"/>
          <p:cNvSpPr>
            <a:spLocks noGrp="1" noChangeArrowheads="1"/>
          </p:cNvSpPr>
          <p:nvPr>
            <p:ph type="body" idx="1"/>
          </p:nvPr>
        </p:nvSpPr>
        <p:spPr>
          <a:xfrm>
            <a:off x="612775" y="1600200"/>
            <a:ext cx="8153400" cy="4495800"/>
          </a:xfrm>
        </p:spPr>
        <p:txBody>
          <a:bodyPr/>
          <a:lstStyle/>
          <a:p>
            <a:pPr>
              <a:lnSpc>
                <a:spcPct val="90000"/>
              </a:lnSpc>
            </a:pPr>
            <a:r>
              <a:rPr lang="en-US" sz="2400" smtClean="0"/>
              <a:t>Subject-line titles in memos function like the tiles of reports: They announce the topic</a:t>
            </a:r>
          </a:p>
          <a:p>
            <a:pPr>
              <a:lnSpc>
                <a:spcPct val="90000"/>
              </a:lnSpc>
            </a:pPr>
            <a:r>
              <a:rPr lang="en-US" sz="2400" smtClean="0"/>
              <a:t>The memo should deal only with the single subject announced in the subject line</a:t>
            </a:r>
          </a:p>
          <a:p>
            <a:pPr>
              <a:lnSpc>
                <a:spcPct val="90000"/>
              </a:lnSpc>
            </a:pPr>
            <a:r>
              <a:rPr lang="en-US" sz="2400" smtClean="0"/>
              <a:t>Remember that the title in the subject line should not substitute for an opening that provides a context for the message</a:t>
            </a:r>
          </a:p>
          <a:p>
            <a:pPr>
              <a:lnSpc>
                <a:spcPct val="90000"/>
              </a:lnSpc>
            </a:pPr>
            <a:endParaRPr lang="en-US" sz="2400" smtClean="0"/>
          </a:p>
          <a:p>
            <a:pPr>
              <a:lnSpc>
                <a:spcPct val="90000"/>
              </a:lnSpc>
              <a:buFontTx/>
              <a:buNone/>
            </a:pPr>
            <a:r>
              <a:rPr lang="en-US" sz="2400" smtClean="0"/>
              <a:t>VAGUE           Subject: Adopting Telecommuting</a:t>
            </a:r>
          </a:p>
          <a:p>
            <a:pPr>
              <a:lnSpc>
                <a:spcPct val="90000"/>
              </a:lnSpc>
              <a:buFontTx/>
              <a:buNone/>
            </a:pPr>
            <a:r>
              <a:rPr lang="en-US" sz="2400" smtClean="0"/>
              <a:t>VAGUE           Subject: A New Company Practice</a:t>
            </a:r>
          </a:p>
          <a:p>
            <a:pPr>
              <a:lnSpc>
                <a:spcPct val="90000"/>
              </a:lnSpc>
              <a:buFontTx/>
              <a:buNone/>
            </a:pPr>
            <a:r>
              <a:rPr lang="en-US" sz="2400" smtClean="0"/>
              <a:t>SPECIFIC       Subject: Adopting Telecommuting as a New 			     Company Practice</a:t>
            </a:r>
          </a:p>
          <a:p>
            <a:pPr>
              <a:lnSpc>
                <a:spcPct val="90000"/>
              </a:lnSpc>
            </a:pPr>
            <a:endParaRPr lang="en-US" sz="2400"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7</a:t>
            </a:fld>
            <a:endParaRPr lang="en-US"/>
          </a:p>
        </p:txBody>
      </p:sp>
    </p:spTree>
    <p:extLst>
      <p:ext uri="{BB962C8B-B14F-4D97-AF65-F5344CB8AC3E}">
        <p14:creationId xmlns:p14="http://schemas.microsoft.com/office/powerpoint/2010/main" xmlns="" val="2630874800"/>
      </p:ext>
    </p:extLst>
  </p:cSld>
  <p:clrMapOvr>
    <a:masterClrMapping/>
  </p:clrMapOvr>
  <p:transition>
    <p:strips/>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612775" y="228600"/>
            <a:ext cx="8153400" cy="990600"/>
          </a:xfrm>
        </p:spPr>
        <p:txBody>
          <a:bodyPr>
            <a:normAutofit fontScale="90000"/>
          </a:bodyPr>
          <a:lstStyle/>
          <a:p>
            <a:r>
              <a:rPr lang="en-US" sz="4000" smtClean="0"/>
              <a:t>Suggested Format for Spacing and Margins</a:t>
            </a:r>
          </a:p>
        </p:txBody>
      </p:sp>
      <p:sp>
        <p:nvSpPr>
          <p:cNvPr id="73731" name="Rectangle 3"/>
          <p:cNvSpPr>
            <a:spLocks noGrp="1" noChangeArrowheads="1"/>
          </p:cNvSpPr>
          <p:nvPr>
            <p:ph type="body" idx="1"/>
          </p:nvPr>
        </p:nvSpPr>
        <p:spPr>
          <a:xfrm>
            <a:off x="612775" y="1600200"/>
            <a:ext cx="8153400" cy="4495800"/>
          </a:xfrm>
        </p:spPr>
        <p:txBody>
          <a:bodyPr>
            <a:normAutofit lnSpcReduction="10000"/>
          </a:bodyPr>
          <a:lstStyle/>
          <a:p>
            <a:pPr>
              <a:lnSpc>
                <a:spcPct val="80000"/>
              </a:lnSpc>
              <a:buFontTx/>
              <a:buNone/>
            </a:pPr>
            <a:r>
              <a:rPr lang="en-US" sz="2400" smtClean="0"/>
              <a:t>Introduction does not need a heading. </a:t>
            </a:r>
          </a:p>
          <a:p>
            <a:pPr>
              <a:lnSpc>
                <a:spcPct val="80000"/>
              </a:lnSpc>
              <a:buFontTx/>
              <a:buNone/>
            </a:pPr>
            <a:endParaRPr lang="en-US" sz="2400" smtClean="0"/>
          </a:p>
          <a:p>
            <a:pPr>
              <a:lnSpc>
                <a:spcPct val="80000"/>
              </a:lnSpc>
              <a:buFontTx/>
              <a:buNone/>
            </a:pPr>
            <a:r>
              <a:rPr lang="en-US" sz="2400" b="1" smtClean="0"/>
              <a:t>First Section Heading</a:t>
            </a:r>
          </a:p>
          <a:p>
            <a:pPr>
              <a:lnSpc>
                <a:spcPct val="80000"/>
              </a:lnSpc>
              <a:buFontTx/>
              <a:buNone/>
            </a:pPr>
            <a:endParaRPr lang="en-US" sz="2400" b="1" smtClean="0"/>
          </a:p>
          <a:p>
            <a:pPr>
              <a:lnSpc>
                <a:spcPct val="80000"/>
              </a:lnSpc>
              <a:buFontTx/>
              <a:buNone/>
            </a:pPr>
            <a:r>
              <a:rPr lang="en-US" sz="2400" smtClean="0"/>
              <a:t>Single space between the section titles, paragraphs, and</a:t>
            </a:r>
          </a:p>
          <a:p>
            <a:pPr>
              <a:lnSpc>
                <a:spcPct val="80000"/>
              </a:lnSpc>
              <a:buFontTx/>
              <a:buNone/>
            </a:pPr>
            <a:r>
              <a:rPr lang="en-US" sz="2400" smtClean="0"/>
              <a:t>between sections.</a:t>
            </a:r>
          </a:p>
          <a:p>
            <a:pPr>
              <a:lnSpc>
                <a:spcPct val="80000"/>
              </a:lnSpc>
              <a:buFontTx/>
              <a:buNone/>
            </a:pPr>
            <a:endParaRPr lang="en-US" sz="2400" smtClean="0"/>
          </a:p>
          <a:p>
            <a:pPr>
              <a:lnSpc>
                <a:spcPct val="80000"/>
              </a:lnSpc>
              <a:buFontTx/>
              <a:buNone/>
            </a:pPr>
            <a:r>
              <a:rPr lang="en-US" sz="2400" b="1" smtClean="0"/>
              <a:t>Second Section Heading</a:t>
            </a:r>
          </a:p>
          <a:p>
            <a:pPr>
              <a:lnSpc>
                <a:spcPct val="80000"/>
              </a:lnSpc>
              <a:buFontTx/>
              <a:buNone/>
            </a:pPr>
            <a:endParaRPr lang="en-US" sz="2400" b="1" smtClean="0"/>
          </a:p>
          <a:p>
            <a:pPr>
              <a:lnSpc>
                <a:spcPct val="80000"/>
              </a:lnSpc>
              <a:buFontTx/>
              <a:buNone/>
            </a:pPr>
            <a:r>
              <a:rPr lang="en-US" sz="2400" smtClean="0"/>
              <a:t>Continue in this manner until the end of the memo.</a:t>
            </a:r>
          </a:p>
          <a:p>
            <a:pPr>
              <a:lnSpc>
                <a:spcPct val="80000"/>
              </a:lnSpc>
              <a:buFontTx/>
              <a:buNone/>
            </a:pPr>
            <a:endParaRPr lang="en-US" sz="2400" smtClean="0"/>
          </a:p>
          <a:p>
            <a:pPr>
              <a:lnSpc>
                <a:spcPct val="80000"/>
              </a:lnSpc>
              <a:buFontTx/>
              <a:buNone/>
            </a:pPr>
            <a:r>
              <a:rPr lang="en-US" sz="2400" smtClean="0"/>
              <a:t>Conclusion does not need a a heading.</a:t>
            </a:r>
          </a:p>
          <a:p>
            <a:pPr>
              <a:lnSpc>
                <a:spcPct val="80000"/>
              </a:lnSpc>
              <a:buFontTx/>
              <a:buNone/>
            </a:pPr>
            <a:endParaRPr lang="en-US" sz="2400"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8</a:t>
            </a:fld>
            <a:endParaRPr lang="en-US"/>
          </a:p>
        </p:txBody>
      </p:sp>
    </p:spTree>
    <p:extLst>
      <p:ext uri="{BB962C8B-B14F-4D97-AF65-F5344CB8AC3E}">
        <p14:creationId xmlns:p14="http://schemas.microsoft.com/office/powerpoint/2010/main" xmlns="" val="3427768508"/>
      </p:ext>
    </p:extLst>
  </p:cSld>
  <p:clrMapOvr>
    <a:masterClrMapping/>
  </p:clrMapOvr>
  <p:transition>
    <p:strip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612775" y="228600"/>
            <a:ext cx="8153400" cy="990600"/>
          </a:xfrm>
        </p:spPr>
        <p:txBody>
          <a:bodyPr>
            <a:normAutofit fontScale="90000"/>
          </a:bodyPr>
          <a:lstStyle/>
          <a:p>
            <a:r>
              <a:rPr lang="en-US" sz="4000" smtClean="0"/>
              <a:t>Dividing a Memo into Sections: Headings</a:t>
            </a:r>
          </a:p>
        </p:txBody>
      </p:sp>
      <p:sp>
        <p:nvSpPr>
          <p:cNvPr id="74755" name="Rectangle 3"/>
          <p:cNvSpPr>
            <a:spLocks noGrp="1" noChangeArrowheads="1"/>
          </p:cNvSpPr>
          <p:nvPr>
            <p:ph type="body" idx="1"/>
          </p:nvPr>
        </p:nvSpPr>
        <p:spPr>
          <a:xfrm>
            <a:off x="612775" y="1600200"/>
            <a:ext cx="8153400" cy="4495800"/>
          </a:xfrm>
        </p:spPr>
        <p:txBody>
          <a:bodyPr/>
          <a:lstStyle/>
          <a:p>
            <a:pPr>
              <a:lnSpc>
                <a:spcPct val="90000"/>
              </a:lnSpc>
            </a:pPr>
            <a:r>
              <a:rPr lang="en-US" sz="2400" smtClean="0"/>
              <a:t>Divide a memo into sections to clarify your points</a:t>
            </a:r>
          </a:p>
          <a:p>
            <a:pPr>
              <a:lnSpc>
                <a:spcPct val="90000"/>
              </a:lnSpc>
            </a:pPr>
            <a:r>
              <a:rPr lang="en-US" sz="2400" smtClean="0"/>
              <a:t>The order of the sections must be logical to develop meaning as a well-written essay</a:t>
            </a:r>
          </a:p>
          <a:p>
            <a:pPr>
              <a:lnSpc>
                <a:spcPct val="90000"/>
              </a:lnSpc>
            </a:pPr>
            <a:r>
              <a:rPr lang="en-US" sz="2400" smtClean="0"/>
              <a:t>The headings should be specific and clear to allow the reader some idea of the content of the whole memo. </a:t>
            </a:r>
          </a:p>
          <a:p>
            <a:pPr>
              <a:lnSpc>
                <a:spcPct val="90000"/>
              </a:lnSpc>
            </a:pPr>
            <a:r>
              <a:rPr lang="en-US" sz="2400" smtClean="0"/>
              <a:t>The </a:t>
            </a:r>
            <a:r>
              <a:rPr lang="en-US" sz="2400" b="1" smtClean="0"/>
              <a:t>introduction</a:t>
            </a:r>
            <a:r>
              <a:rPr lang="en-US" sz="2400" smtClean="0"/>
              <a:t> and </a:t>
            </a:r>
            <a:r>
              <a:rPr lang="en-US" sz="2400" b="1" smtClean="0"/>
              <a:t>conclusion</a:t>
            </a:r>
            <a:r>
              <a:rPr lang="en-US" sz="2400" smtClean="0"/>
              <a:t> do not take headings</a:t>
            </a:r>
          </a:p>
          <a:p>
            <a:pPr>
              <a:lnSpc>
                <a:spcPct val="90000"/>
              </a:lnSpc>
            </a:pPr>
            <a:r>
              <a:rPr lang="en-US" sz="2400" smtClean="0"/>
              <a:t>Examples of headings:</a:t>
            </a:r>
          </a:p>
          <a:p>
            <a:pPr>
              <a:lnSpc>
                <a:spcPct val="90000"/>
              </a:lnSpc>
              <a:buFontTx/>
              <a:buNone/>
            </a:pPr>
            <a:r>
              <a:rPr lang="en-US" sz="2400" smtClean="0"/>
              <a:t>	Benefits of Telecommuting</a:t>
            </a:r>
          </a:p>
          <a:p>
            <a:pPr>
              <a:lnSpc>
                <a:spcPct val="90000"/>
              </a:lnSpc>
              <a:buFontTx/>
              <a:buNone/>
            </a:pPr>
            <a:r>
              <a:rPr lang="en-US" sz="2400" smtClean="0"/>
              <a:t>	The Influence of Technology on Telecommuting</a:t>
            </a:r>
          </a:p>
          <a:p>
            <a:pPr>
              <a:lnSpc>
                <a:spcPct val="90000"/>
              </a:lnSpc>
              <a:buFontTx/>
              <a:buNone/>
            </a:pPr>
            <a:r>
              <a:rPr lang="en-US" sz="2400" smtClean="0"/>
              <a:t>	Action Needed to Implement Change</a:t>
            </a:r>
          </a:p>
          <a:p>
            <a:pPr>
              <a:lnSpc>
                <a:spcPct val="90000"/>
              </a:lnSpc>
              <a:buFontTx/>
              <a:buNone/>
            </a:pPr>
            <a:r>
              <a:rPr lang="en-US" sz="2400" smtClean="0"/>
              <a:t>  </a:t>
            </a:r>
          </a:p>
          <a:p>
            <a:pPr>
              <a:lnSpc>
                <a:spcPct val="90000"/>
              </a:lnSpc>
              <a:buFontTx/>
              <a:buNone/>
            </a:pPr>
            <a:endParaRPr lang="en-US" sz="2400"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9</a:t>
            </a:fld>
            <a:endParaRPr lang="en-US"/>
          </a:p>
        </p:txBody>
      </p:sp>
    </p:spTree>
    <p:extLst>
      <p:ext uri="{BB962C8B-B14F-4D97-AF65-F5344CB8AC3E}">
        <p14:creationId xmlns:p14="http://schemas.microsoft.com/office/powerpoint/2010/main" xmlns="" val="955332438"/>
      </p:ext>
    </p:extLst>
  </p:cSld>
  <p:clrMapOvr>
    <a:masterClrMapping/>
  </p:clrMapOvr>
  <p:transition>
    <p:strip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612775" y="228600"/>
            <a:ext cx="8153400" cy="990600"/>
          </a:xfrm>
        </p:spPr>
        <p:txBody>
          <a:bodyPr/>
          <a:lstStyle/>
          <a:p>
            <a:r>
              <a:rPr lang="en-US" smtClean="0"/>
              <a:t>Organization of Content</a:t>
            </a:r>
          </a:p>
        </p:txBody>
      </p:sp>
      <p:sp>
        <p:nvSpPr>
          <p:cNvPr id="75779" name="Rectangle 3"/>
          <p:cNvSpPr>
            <a:spLocks noGrp="1" noChangeArrowheads="1"/>
          </p:cNvSpPr>
          <p:nvPr>
            <p:ph type="body" idx="1"/>
          </p:nvPr>
        </p:nvSpPr>
        <p:spPr>
          <a:xfrm>
            <a:off x="612775" y="1600200"/>
            <a:ext cx="8153400" cy="4495800"/>
          </a:xfrm>
        </p:spPr>
        <p:txBody>
          <a:bodyPr/>
          <a:lstStyle/>
          <a:p>
            <a:r>
              <a:rPr lang="en-US" smtClean="0"/>
              <a:t>A memo can be written in different ways.</a:t>
            </a:r>
          </a:p>
          <a:p>
            <a:r>
              <a:rPr lang="en-US" smtClean="0"/>
              <a:t>There is no right way to write a memo. </a:t>
            </a:r>
          </a:p>
          <a:p>
            <a:r>
              <a:rPr lang="en-US" smtClean="0"/>
              <a:t>The way you choose to write your memo depends on many things, including the </a:t>
            </a:r>
            <a:r>
              <a:rPr lang="en-US" b="1" smtClean="0"/>
              <a:t>purpose</a:t>
            </a:r>
            <a:r>
              <a:rPr lang="en-US" smtClean="0"/>
              <a:t> of the memo:</a:t>
            </a:r>
          </a:p>
          <a:p>
            <a:pPr lvl="1"/>
            <a:r>
              <a:rPr lang="en-US" smtClean="0"/>
              <a:t>Persuade</a:t>
            </a:r>
          </a:p>
          <a:p>
            <a:pPr lvl="1"/>
            <a:r>
              <a:rPr lang="en-US" smtClean="0"/>
              <a:t>Inform</a:t>
            </a:r>
          </a:p>
          <a:p>
            <a:pPr lvl="1"/>
            <a:r>
              <a:rPr lang="en-US" smtClean="0"/>
              <a:t>Instruct</a:t>
            </a:r>
          </a:p>
          <a:p>
            <a:endParaRPr lang="en-US" smtClean="0"/>
          </a:p>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10</a:t>
            </a:fld>
            <a:endParaRPr lang="en-US"/>
          </a:p>
        </p:txBody>
      </p:sp>
    </p:spTree>
    <p:extLst>
      <p:ext uri="{BB962C8B-B14F-4D97-AF65-F5344CB8AC3E}">
        <p14:creationId xmlns:p14="http://schemas.microsoft.com/office/powerpoint/2010/main" xmlns="" val="3231897545"/>
      </p:ext>
    </p:extLst>
  </p:cSld>
  <p:clrMapOvr>
    <a:masterClrMapping/>
  </p:clrMapOvr>
  <p:transition>
    <p:strip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612775" y="228600"/>
            <a:ext cx="8153400" cy="990600"/>
          </a:xfrm>
        </p:spPr>
        <p:txBody>
          <a:bodyPr>
            <a:normAutofit fontScale="90000"/>
          </a:bodyPr>
          <a:lstStyle/>
          <a:p>
            <a:r>
              <a:rPr lang="en-US" sz="4000" smtClean="0"/>
              <a:t>Example: Organizing a Persuasive Memo</a:t>
            </a:r>
          </a:p>
        </p:txBody>
      </p:sp>
      <p:sp>
        <p:nvSpPr>
          <p:cNvPr id="76803" name="Rectangle 3"/>
          <p:cNvSpPr>
            <a:spLocks noGrp="1" noChangeArrowheads="1"/>
          </p:cNvSpPr>
          <p:nvPr>
            <p:ph type="body" idx="1"/>
          </p:nvPr>
        </p:nvSpPr>
        <p:spPr>
          <a:xfrm>
            <a:off x="612775" y="1600200"/>
            <a:ext cx="8153400" cy="4495800"/>
          </a:xfrm>
        </p:spPr>
        <p:txBody>
          <a:bodyPr/>
          <a:lstStyle/>
          <a:p>
            <a:pPr>
              <a:lnSpc>
                <a:spcPct val="90000"/>
              </a:lnSpc>
            </a:pPr>
            <a:r>
              <a:rPr lang="en-US" sz="2400" smtClean="0"/>
              <a:t>Introduction: state the purpose of the memo </a:t>
            </a:r>
          </a:p>
          <a:p>
            <a:pPr>
              <a:lnSpc>
                <a:spcPct val="90000"/>
              </a:lnSpc>
            </a:pPr>
            <a:r>
              <a:rPr lang="en-US" sz="2400" smtClean="0"/>
              <a:t>Body: </a:t>
            </a:r>
          </a:p>
          <a:p>
            <a:pPr lvl="1">
              <a:lnSpc>
                <a:spcPct val="90000"/>
              </a:lnSpc>
            </a:pPr>
            <a:r>
              <a:rPr lang="en-US" sz="2000" smtClean="0"/>
              <a:t>Explain the issue or address the problem. If there are two sides to the issue, explain both sides. </a:t>
            </a:r>
          </a:p>
          <a:p>
            <a:pPr lvl="1">
              <a:lnSpc>
                <a:spcPct val="90000"/>
              </a:lnSpc>
            </a:pPr>
            <a:r>
              <a:rPr lang="en-US" sz="2000" smtClean="0"/>
              <a:t>Make your argument and explain the purpose that your argument serves. If you choose one side over the other, explain why.</a:t>
            </a:r>
          </a:p>
          <a:p>
            <a:pPr lvl="1">
              <a:lnSpc>
                <a:spcPct val="90000"/>
              </a:lnSpc>
            </a:pPr>
            <a:r>
              <a:rPr lang="en-US" sz="2000" smtClean="0"/>
              <a:t>Use examples to illustrate your point and demonstrate why your argument is the best one.</a:t>
            </a:r>
          </a:p>
          <a:p>
            <a:pPr lvl="1">
              <a:lnSpc>
                <a:spcPct val="90000"/>
              </a:lnSpc>
            </a:pPr>
            <a:r>
              <a:rPr lang="en-US" sz="2000" smtClean="0"/>
              <a:t>Present counter-arguments or actions needed to carry out the suggested action.</a:t>
            </a:r>
          </a:p>
          <a:p>
            <a:pPr>
              <a:lnSpc>
                <a:spcPct val="90000"/>
              </a:lnSpc>
            </a:pPr>
            <a:r>
              <a:rPr lang="en-US" sz="2400" smtClean="0"/>
              <a:t>Conclusion:</a:t>
            </a:r>
          </a:p>
          <a:p>
            <a:pPr lvl="1">
              <a:lnSpc>
                <a:spcPct val="90000"/>
              </a:lnSpc>
            </a:pPr>
            <a:r>
              <a:rPr lang="en-US" sz="2000" smtClean="0"/>
              <a:t>Restate your argument in 1-2 sentences</a:t>
            </a:r>
          </a:p>
          <a:p>
            <a:pPr lvl="1">
              <a:lnSpc>
                <a:spcPct val="90000"/>
              </a:lnSpc>
            </a:pPr>
            <a:r>
              <a:rPr lang="en-US" sz="2000" smtClean="0"/>
              <a:t>Use the last sentence to state how you will follow up</a:t>
            </a:r>
          </a:p>
          <a:p>
            <a:pPr>
              <a:lnSpc>
                <a:spcPct val="90000"/>
              </a:lnSpc>
            </a:pPr>
            <a:endParaRPr lang="en-US" sz="2400" smtClean="0"/>
          </a:p>
          <a:p>
            <a:pPr>
              <a:lnSpc>
                <a:spcPct val="90000"/>
              </a:lnSpc>
            </a:pPr>
            <a:endParaRPr lang="en-US" sz="2400" smtClean="0"/>
          </a:p>
          <a:p>
            <a:pPr>
              <a:lnSpc>
                <a:spcPct val="90000"/>
              </a:lnSpc>
            </a:pPr>
            <a:endParaRPr lang="en-US" sz="2400"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11</a:t>
            </a:fld>
            <a:endParaRPr lang="en-US"/>
          </a:p>
        </p:txBody>
      </p:sp>
    </p:spTree>
    <p:extLst>
      <p:ext uri="{BB962C8B-B14F-4D97-AF65-F5344CB8AC3E}">
        <p14:creationId xmlns:p14="http://schemas.microsoft.com/office/powerpoint/2010/main" xmlns="" val="2381541109"/>
      </p:ext>
    </p:extLst>
  </p:cSld>
  <p:clrMapOvr>
    <a:masterClrMapping/>
  </p:clrMapOvr>
  <p:transition>
    <p:strip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612775" y="228600"/>
            <a:ext cx="8153400" cy="990600"/>
          </a:xfrm>
        </p:spPr>
        <p:txBody>
          <a:bodyPr/>
          <a:lstStyle/>
          <a:p>
            <a:r>
              <a:rPr lang="en-US" smtClean="0"/>
              <a:t>Clarity</a:t>
            </a:r>
          </a:p>
        </p:txBody>
      </p:sp>
      <p:sp>
        <p:nvSpPr>
          <p:cNvPr id="77827" name="Rectangle 3"/>
          <p:cNvSpPr>
            <a:spLocks noGrp="1" noChangeArrowheads="1"/>
          </p:cNvSpPr>
          <p:nvPr>
            <p:ph type="body" idx="1"/>
          </p:nvPr>
        </p:nvSpPr>
        <p:spPr>
          <a:xfrm>
            <a:off x="612775" y="1600200"/>
            <a:ext cx="8153400" cy="4495800"/>
          </a:xfrm>
        </p:spPr>
        <p:txBody>
          <a:bodyPr/>
          <a:lstStyle/>
          <a:p>
            <a:pPr>
              <a:buFontTx/>
              <a:buNone/>
            </a:pPr>
            <a:r>
              <a:rPr lang="en-US" smtClean="0"/>
              <a:t>To write a clear memo, you must:</a:t>
            </a:r>
          </a:p>
          <a:p>
            <a:r>
              <a:rPr lang="en-US" smtClean="0"/>
              <a:t>avoid vague, wordy sentences </a:t>
            </a:r>
          </a:p>
          <a:p>
            <a:r>
              <a:rPr lang="en-US" smtClean="0"/>
              <a:t>use specific and relevant examples</a:t>
            </a:r>
          </a:p>
          <a:p>
            <a:r>
              <a:rPr lang="en-US" smtClean="0"/>
              <a:t>avoid the use of jargon and acronyms</a:t>
            </a:r>
          </a:p>
          <a:p>
            <a:pPr>
              <a:buFontTx/>
              <a:buNone/>
            </a:pPr>
            <a:endParaRPr lang="en-US" smtClean="0"/>
          </a:p>
          <a:p>
            <a:pPr>
              <a:buFontTx/>
              <a:buNone/>
            </a:pPr>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12</a:t>
            </a:fld>
            <a:endParaRPr lang="en-US"/>
          </a:p>
        </p:txBody>
      </p:sp>
    </p:spTree>
    <p:extLst>
      <p:ext uri="{BB962C8B-B14F-4D97-AF65-F5344CB8AC3E}">
        <p14:creationId xmlns:p14="http://schemas.microsoft.com/office/powerpoint/2010/main" xmlns="" val="3082532716"/>
      </p:ext>
    </p:extLst>
  </p:cSld>
  <p:clrMapOvr>
    <a:masterClrMapping/>
  </p:clrMapOvr>
  <p:transition>
    <p:strip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612775" y="228600"/>
            <a:ext cx="8153400" cy="990600"/>
          </a:xfrm>
        </p:spPr>
        <p:txBody>
          <a:bodyPr/>
          <a:lstStyle/>
          <a:p>
            <a:r>
              <a:rPr lang="en-US" smtClean="0"/>
              <a:t>Clarity Exercise: Introduction</a:t>
            </a:r>
          </a:p>
        </p:txBody>
      </p:sp>
      <p:sp>
        <p:nvSpPr>
          <p:cNvPr id="78851" name="Rectangle 3"/>
          <p:cNvSpPr>
            <a:spLocks noGrp="1" noChangeArrowheads="1"/>
          </p:cNvSpPr>
          <p:nvPr>
            <p:ph type="body" idx="1"/>
          </p:nvPr>
        </p:nvSpPr>
        <p:spPr>
          <a:xfrm>
            <a:off x="612775" y="1600200"/>
            <a:ext cx="8153400" cy="4495800"/>
          </a:xfrm>
        </p:spPr>
        <p:txBody>
          <a:bodyPr/>
          <a:lstStyle/>
          <a:p>
            <a:pPr>
              <a:lnSpc>
                <a:spcPct val="80000"/>
              </a:lnSpc>
              <a:buFontTx/>
              <a:buNone/>
            </a:pPr>
            <a:r>
              <a:rPr lang="en-US" sz="1800" smtClean="0"/>
              <a:t>	The following is an introduction of a memo. As you read it, pay close attention to clarity.</a:t>
            </a:r>
          </a:p>
          <a:p>
            <a:pPr>
              <a:lnSpc>
                <a:spcPct val="80000"/>
              </a:lnSpc>
              <a:buFontTx/>
              <a:buNone/>
            </a:pPr>
            <a:endParaRPr lang="en-US" sz="1800" smtClean="0"/>
          </a:p>
          <a:p>
            <a:pPr>
              <a:lnSpc>
                <a:spcPct val="80000"/>
              </a:lnSpc>
              <a:buFontTx/>
              <a:buNone/>
            </a:pPr>
            <a:r>
              <a:rPr lang="en-US" sz="1800" smtClean="0"/>
              <a:t>	To: 	              Vice President of Human Resources</a:t>
            </a:r>
          </a:p>
          <a:p>
            <a:pPr>
              <a:lnSpc>
                <a:spcPct val="80000"/>
              </a:lnSpc>
              <a:buFontTx/>
              <a:buNone/>
            </a:pPr>
            <a:r>
              <a:rPr lang="en-US" sz="1800" smtClean="0"/>
              <a:t>	From: 	Shauna Goldberg</a:t>
            </a:r>
          </a:p>
          <a:p>
            <a:pPr>
              <a:lnSpc>
                <a:spcPct val="80000"/>
              </a:lnSpc>
              <a:buFontTx/>
              <a:buNone/>
            </a:pPr>
            <a:r>
              <a:rPr lang="en-US" sz="1800" smtClean="0"/>
              <a:t>	Subject:  	Adopting Telecommuting as a New Company Practice</a:t>
            </a:r>
          </a:p>
          <a:p>
            <a:pPr>
              <a:lnSpc>
                <a:spcPct val="80000"/>
              </a:lnSpc>
              <a:buFontTx/>
              <a:buNone/>
            </a:pPr>
            <a:endParaRPr lang="en-US" sz="1800" smtClean="0"/>
          </a:p>
          <a:p>
            <a:pPr>
              <a:lnSpc>
                <a:spcPct val="80000"/>
              </a:lnSpc>
              <a:buFontTx/>
              <a:buNone/>
            </a:pPr>
            <a:r>
              <a:rPr lang="en-US" sz="1800" smtClean="0"/>
              <a:t>	Telecommuting, or the employment practice of utilizing technological advances such as the internet to enable personnel to labor from their home computers and workplaces, is a flexible working opportunity that would significantly benefit our exemplary employees by giving them the option of working from home for some or even all of the time.  Our wonderful organization would also benefit extraordinarily from adopting telecommuting as a new and improved company practice, therefore chiefly because flexible working has a really positive effect on peoples’ productivity and their individual professional motivation themselves.  Our company should really highly consider adopting telecommuting as a new and unique form of work options for our employees.</a:t>
            </a:r>
          </a:p>
          <a:p>
            <a:pPr>
              <a:lnSpc>
                <a:spcPct val="80000"/>
              </a:lnSpc>
              <a:buFontTx/>
              <a:buNone/>
            </a:pPr>
            <a:endParaRPr lang="en-US" sz="1800" smtClean="0"/>
          </a:p>
          <a:p>
            <a:pPr>
              <a:lnSpc>
                <a:spcPct val="80000"/>
              </a:lnSpc>
              <a:buFontTx/>
              <a:buNone/>
            </a:pPr>
            <a:endParaRPr lang="en-US" sz="1800"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13</a:t>
            </a:fld>
            <a:endParaRPr lang="en-US"/>
          </a:p>
        </p:txBody>
      </p:sp>
    </p:spTree>
    <p:extLst>
      <p:ext uri="{BB962C8B-B14F-4D97-AF65-F5344CB8AC3E}">
        <p14:creationId xmlns:p14="http://schemas.microsoft.com/office/powerpoint/2010/main" xmlns="" val="3408517371"/>
      </p:ext>
    </p:extLst>
  </p:cSld>
  <p:clrMapOvr>
    <a:masterClrMapping/>
  </p:clrMapOvr>
  <p:transition>
    <p:strip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612775" y="228600"/>
            <a:ext cx="8153400" cy="990600"/>
          </a:xfrm>
        </p:spPr>
        <p:txBody>
          <a:bodyPr>
            <a:normAutofit fontScale="90000"/>
          </a:bodyPr>
          <a:lstStyle/>
          <a:p>
            <a:r>
              <a:rPr lang="en-US" sz="4000" smtClean="0"/>
              <a:t>Questions to Consider Related to Clarity</a:t>
            </a:r>
          </a:p>
        </p:txBody>
      </p:sp>
      <p:sp>
        <p:nvSpPr>
          <p:cNvPr id="79875" name="Rectangle 3"/>
          <p:cNvSpPr>
            <a:spLocks noGrp="1" noChangeArrowheads="1"/>
          </p:cNvSpPr>
          <p:nvPr>
            <p:ph type="body" idx="1"/>
          </p:nvPr>
        </p:nvSpPr>
        <p:spPr>
          <a:xfrm>
            <a:off x="612775" y="1600200"/>
            <a:ext cx="8153400" cy="4495800"/>
          </a:xfrm>
        </p:spPr>
        <p:txBody>
          <a:bodyPr/>
          <a:lstStyle/>
          <a:p>
            <a:pPr marL="609600" indent="-609600"/>
            <a:r>
              <a:rPr lang="en-US" smtClean="0"/>
              <a:t>Is this memo effective?  </a:t>
            </a:r>
          </a:p>
          <a:p>
            <a:pPr marL="609600" indent="-609600"/>
            <a:endParaRPr lang="en-US" smtClean="0"/>
          </a:p>
          <a:p>
            <a:pPr marL="609600" indent="-609600"/>
            <a:r>
              <a:rPr lang="en-US" smtClean="0"/>
              <a:t>How is it ineffective?</a:t>
            </a:r>
          </a:p>
          <a:p>
            <a:pPr marL="609600" indent="-609600"/>
            <a:endParaRPr lang="en-US" smtClean="0"/>
          </a:p>
          <a:p>
            <a:pPr marL="609600" indent="-609600"/>
            <a:r>
              <a:rPr lang="en-US" smtClean="0"/>
              <a:t>How would you change it?</a:t>
            </a:r>
          </a:p>
          <a:p>
            <a:pPr marL="609600" indent="-609600"/>
            <a:endParaRPr lang="en-US" smtClean="0"/>
          </a:p>
          <a:p>
            <a:pPr marL="609600" indent="-609600"/>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14</a:t>
            </a:fld>
            <a:endParaRPr lang="en-US"/>
          </a:p>
        </p:txBody>
      </p:sp>
    </p:spTree>
    <p:extLst>
      <p:ext uri="{BB962C8B-B14F-4D97-AF65-F5344CB8AC3E}">
        <p14:creationId xmlns:p14="http://schemas.microsoft.com/office/powerpoint/2010/main" xmlns="" val="2462477668"/>
      </p:ext>
    </p:extLst>
  </p:cSld>
  <p:clrMapOvr>
    <a:masterClrMapping/>
  </p:clrMapOvr>
  <p:transition>
    <p:strip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612775" y="228600"/>
            <a:ext cx="8153400" cy="990600"/>
          </a:xfrm>
        </p:spPr>
        <p:txBody>
          <a:bodyPr/>
          <a:lstStyle/>
          <a:p>
            <a:r>
              <a:rPr lang="en-US" smtClean="0"/>
              <a:t>Comments on Clarity</a:t>
            </a:r>
          </a:p>
        </p:txBody>
      </p:sp>
      <p:sp>
        <p:nvSpPr>
          <p:cNvPr id="80899" name="Rectangle 3"/>
          <p:cNvSpPr>
            <a:spLocks noGrp="1" noChangeArrowheads="1"/>
          </p:cNvSpPr>
          <p:nvPr>
            <p:ph type="body" idx="1"/>
          </p:nvPr>
        </p:nvSpPr>
        <p:spPr>
          <a:xfrm>
            <a:off x="612775" y="1600200"/>
            <a:ext cx="8153400" cy="4495800"/>
          </a:xfrm>
        </p:spPr>
        <p:txBody>
          <a:bodyPr/>
          <a:lstStyle/>
          <a:p>
            <a:pPr>
              <a:buFontTx/>
              <a:buNone/>
            </a:pPr>
            <a:r>
              <a:rPr lang="en-US" smtClean="0"/>
              <a:t>As you may have noticed, the memo has</a:t>
            </a:r>
          </a:p>
          <a:p>
            <a:pPr>
              <a:buFontTx/>
              <a:buNone/>
            </a:pPr>
            <a:r>
              <a:rPr lang="en-US" smtClean="0"/>
              <a:t>two main problems in terms of clarity:</a:t>
            </a:r>
          </a:p>
          <a:p>
            <a:r>
              <a:rPr lang="en-US" smtClean="0"/>
              <a:t>redundancy</a:t>
            </a:r>
          </a:p>
          <a:p>
            <a:r>
              <a:rPr lang="en-US" smtClean="0"/>
              <a:t>overly complex language </a:t>
            </a:r>
          </a:p>
          <a:p>
            <a:pPr>
              <a:buFontTx/>
              <a:buNone/>
            </a:pPr>
            <a:endParaRPr lang="en-US" smtClean="0"/>
          </a:p>
          <a:p>
            <a:pPr>
              <a:buFontTx/>
              <a:buNone/>
            </a:pPr>
            <a:r>
              <a:rPr lang="en-US" smtClean="0"/>
              <a:t>How would you revise the introduction of this memo to be more clear?</a:t>
            </a:r>
          </a:p>
          <a:p>
            <a:pPr>
              <a:buFontTx/>
              <a:buNone/>
            </a:pPr>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15</a:t>
            </a:fld>
            <a:endParaRPr lang="en-US"/>
          </a:p>
        </p:txBody>
      </p:sp>
    </p:spTree>
    <p:extLst>
      <p:ext uri="{BB962C8B-B14F-4D97-AF65-F5344CB8AC3E}">
        <p14:creationId xmlns:p14="http://schemas.microsoft.com/office/powerpoint/2010/main" xmlns="" val="360030672"/>
      </p:ext>
    </p:extLst>
  </p:cSld>
  <p:clrMapOvr>
    <a:masterClrMapping/>
  </p:clrMapOvr>
  <p:transition>
    <p:strips/>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12775" y="228600"/>
            <a:ext cx="8153400" cy="990600"/>
          </a:xfrm>
        </p:spPr>
        <p:txBody>
          <a:bodyPr/>
          <a:lstStyle/>
          <a:p>
            <a:r>
              <a:rPr lang="en-US" smtClean="0"/>
              <a:t>Revision: Clear Introduction</a:t>
            </a:r>
          </a:p>
        </p:txBody>
      </p:sp>
      <p:sp>
        <p:nvSpPr>
          <p:cNvPr id="81923" name="Rectangle 3"/>
          <p:cNvSpPr>
            <a:spLocks noGrp="1" noChangeArrowheads="1"/>
          </p:cNvSpPr>
          <p:nvPr>
            <p:ph type="body" idx="1"/>
          </p:nvPr>
        </p:nvSpPr>
        <p:spPr>
          <a:xfrm>
            <a:off x="612775" y="1600200"/>
            <a:ext cx="8153400" cy="4495800"/>
          </a:xfrm>
        </p:spPr>
        <p:txBody>
          <a:bodyPr/>
          <a:lstStyle/>
          <a:p>
            <a:pPr>
              <a:lnSpc>
                <a:spcPct val="90000"/>
              </a:lnSpc>
              <a:buFontTx/>
              <a:buNone/>
            </a:pPr>
            <a:r>
              <a:rPr lang="en-US" sz="2400" smtClean="0"/>
              <a:t>	To: 		Vice President of Human Resources</a:t>
            </a:r>
          </a:p>
          <a:p>
            <a:pPr>
              <a:lnSpc>
                <a:spcPct val="90000"/>
              </a:lnSpc>
              <a:buFontTx/>
              <a:buNone/>
            </a:pPr>
            <a:r>
              <a:rPr lang="en-US" sz="2400" smtClean="0"/>
              <a:t>	From: 	Shauna Goldberg</a:t>
            </a:r>
          </a:p>
          <a:p>
            <a:pPr>
              <a:lnSpc>
                <a:spcPct val="90000"/>
              </a:lnSpc>
              <a:buFontTx/>
              <a:buNone/>
            </a:pPr>
            <a:r>
              <a:rPr lang="en-US" sz="2400" smtClean="0"/>
              <a:t>	Subject:  	Adopting Telecommuting as a New Company 		Practice</a:t>
            </a:r>
          </a:p>
          <a:p>
            <a:pPr>
              <a:lnSpc>
                <a:spcPct val="90000"/>
              </a:lnSpc>
              <a:buFontTx/>
              <a:buNone/>
            </a:pPr>
            <a:endParaRPr lang="en-US" sz="2400" smtClean="0"/>
          </a:p>
          <a:p>
            <a:pPr>
              <a:lnSpc>
                <a:spcPct val="90000"/>
              </a:lnSpc>
              <a:buFontTx/>
              <a:buNone/>
            </a:pPr>
            <a:r>
              <a:rPr lang="en-US" sz="2400" smtClean="0"/>
              <a:t>	Telecommuting is a flexible working opportunity that would give employees the ability to work from home some, or even all, of the time. Our organization would benefit from adopting telecommuting as a new company practice, as flexible working has a positive effect on productivity and motivation.</a:t>
            </a:r>
          </a:p>
          <a:p>
            <a:pPr>
              <a:lnSpc>
                <a:spcPct val="90000"/>
              </a:lnSpc>
              <a:buFontTx/>
              <a:buNone/>
            </a:pPr>
            <a:endParaRPr lang="en-US" sz="2400" smtClean="0"/>
          </a:p>
          <a:p>
            <a:pPr>
              <a:lnSpc>
                <a:spcPct val="90000"/>
              </a:lnSpc>
              <a:buFontTx/>
              <a:buNone/>
            </a:pPr>
            <a:endParaRPr lang="en-US" sz="2400" smtClean="0"/>
          </a:p>
          <a:p>
            <a:pPr>
              <a:lnSpc>
                <a:spcPct val="90000"/>
              </a:lnSpc>
              <a:buFontTx/>
              <a:buNone/>
            </a:pPr>
            <a:endParaRPr lang="en-US" sz="2400"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16</a:t>
            </a:fld>
            <a:endParaRPr lang="en-US"/>
          </a:p>
        </p:txBody>
      </p:sp>
    </p:spTree>
    <p:extLst>
      <p:ext uri="{BB962C8B-B14F-4D97-AF65-F5344CB8AC3E}">
        <p14:creationId xmlns:p14="http://schemas.microsoft.com/office/powerpoint/2010/main" xmlns="" val="1838170046"/>
      </p:ext>
    </p:extLst>
  </p:cSld>
  <p:clrMapOvr>
    <a:masterClrMapping/>
  </p:clrMapOvr>
  <p:transition>
    <p:strip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612775" y="228600"/>
            <a:ext cx="8153400" cy="990600"/>
          </a:xfrm>
        </p:spPr>
        <p:txBody>
          <a:bodyPr/>
          <a:lstStyle/>
          <a:p>
            <a:r>
              <a:rPr lang="en-US" sz="4000" smtClean="0"/>
              <a:t>An Effective and Clear Introduction</a:t>
            </a:r>
          </a:p>
        </p:txBody>
      </p:sp>
      <p:sp>
        <p:nvSpPr>
          <p:cNvPr id="82947" name="Rectangle 3"/>
          <p:cNvSpPr>
            <a:spLocks noGrp="1" noChangeArrowheads="1"/>
          </p:cNvSpPr>
          <p:nvPr>
            <p:ph type="body" idx="1"/>
          </p:nvPr>
        </p:nvSpPr>
        <p:spPr>
          <a:xfrm>
            <a:off x="4343400" y="1600200"/>
            <a:ext cx="4343400" cy="4525963"/>
          </a:xfrm>
        </p:spPr>
        <p:txBody>
          <a:bodyPr/>
          <a:lstStyle/>
          <a:p>
            <a:pPr>
              <a:lnSpc>
                <a:spcPct val="90000"/>
              </a:lnSpc>
            </a:pPr>
            <a:r>
              <a:rPr lang="en-US" sz="2400" smtClean="0"/>
              <a:t>	Telecommuting is a flexible working opportunity that would give employees the ability to work from home some, or even all, of the time. Our organization would benefit from adopting telecommuting as a new company practice, as flexible working has a positive effect on productivity and motivation.</a:t>
            </a:r>
          </a:p>
          <a:p>
            <a:pPr>
              <a:lnSpc>
                <a:spcPct val="90000"/>
              </a:lnSpc>
            </a:pPr>
            <a:endParaRPr lang="en-US" sz="2400" smtClean="0"/>
          </a:p>
          <a:p>
            <a:pPr>
              <a:lnSpc>
                <a:spcPct val="90000"/>
              </a:lnSpc>
            </a:pPr>
            <a:endParaRPr lang="en-US" sz="2400" smtClean="0"/>
          </a:p>
        </p:txBody>
      </p:sp>
      <p:sp>
        <p:nvSpPr>
          <p:cNvPr id="82948" name="PubOvalCallout"/>
          <p:cNvSpPr>
            <a:spLocks noEditPoints="1" noChangeArrowheads="1"/>
          </p:cNvSpPr>
          <p:nvPr/>
        </p:nvSpPr>
        <p:spPr bwMode="auto">
          <a:xfrm rot="-2058981">
            <a:off x="838200" y="1066800"/>
            <a:ext cx="3492500" cy="5029200"/>
          </a:xfrm>
          <a:custGeom>
            <a:avLst/>
            <a:gdLst>
              <a:gd name="T0" fmla="*/ 1746250 w 21600"/>
              <a:gd name="T1" fmla="*/ 0 h 21600"/>
              <a:gd name="T2" fmla="*/ 0 w 21600"/>
              <a:gd name="T3" fmla="*/ 1887114 h 21600"/>
              <a:gd name="T4" fmla="*/ 1740753 w 21600"/>
              <a:gd name="T5" fmla="*/ 5029200 h 21600"/>
              <a:gd name="T6" fmla="*/ 1746250 w 21600"/>
              <a:gd name="T7" fmla="*/ 3774228 h 21600"/>
              <a:gd name="T8" fmla="*/ 3492500 w 21600"/>
              <a:gd name="T9" fmla="*/ 1887114 h 21600"/>
              <a:gd name="T10" fmla="*/ 17694720 60000 65536"/>
              <a:gd name="T11" fmla="*/ 11796480 60000 65536"/>
              <a:gd name="T12" fmla="*/ 5898240 60000 65536"/>
              <a:gd name="T13" fmla="*/ 5898240 60000 65536"/>
              <a:gd name="T14" fmla="*/ 0 60000 65536"/>
              <a:gd name="T15" fmla="*/ 3163 w 21600"/>
              <a:gd name="T16" fmla="*/ 2374 h 21600"/>
              <a:gd name="T17" fmla="*/ 18437 w 21600"/>
              <a:gd name="T18" fmla="*/ 13836 h 21600"/>
            </a:gdLst>
            <a:ahLst/>
            <a:cxnLst>
              <a:cxn ang="T10">
                <a:pos x="T0" y="T1"/>
              </a:cxn>
              <a:cxn ang="T11">
                <a:pos x="T2" y="T3"/>
              </a:cxn>
              <a:cxn ang="T12">
                <a:pos x="T4" y="T5"/>
              </a:cxn>
              <a:cxn ang="T13">
                <a:pos x="T6" y="T7"/>
              </a:cxn>
              <a:cxn ang="T14">
                <a:pos x="T8" y="T9"/>
              </a:cxn>
            </a:cxnLst>
            <a:rect l="T15" t="T16" r="T17" b="T18"/>
            <a:pathLst>
              <a:path w="21600" h="21600">
                <a:moveTo>
                  <a:pt x="10766" y="21600"/>
                </a:moveTo>
                <a:lnTo>
                  <a:pt x="9590" y="16158"/>
                </a:lnTo>
                <a:cubicBezTo>
                  <a:pt x="9991" y="16192"/>
                  <a:pt x="10395" y="16210"/>
                  <a:pt x="10800" y="16210"/>
                </a:cubicBezTo>
                <a:cubicBezTo>
                  <a:pt x="16764" y="16210"/>
                  <a:pt x="21600" y="12581"/>
                  <a:pt x="21600" y="8105"/>
                </a:cubicBezTo>
                <a:cubicBezTo>
                  <a:pt x="21600" y="3628"/>
                  <a:pt x="16764" y="0"/>
                  <a:pt x="10800" y="0"/>
                </a:cubicBezTo>
                <a:cubicBezTo>
                  <a:pt x="4835" y="0"/>
                  <a:pt x="0" y="3628"/>
                  <a:pt x="0" y="8105"/>
                </a:cubicBezTo>
                <a:cubicBezTo>
                  <a:pt x="-1" y="10568"/>
                  <a:pt x="1493" y="12898"/>
                  <a:pt x="4057" y="14436"/>
                </a:cubicBezTo>
                <a:lnTo>
                  <a:pt x="10766" y="21600"/>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82949" name="Text Box 5"/>
          <p:cNvSpPr txBox="1">
            <a:spLocks noChangeArrowheads="1"/>
          </p:cNvSpPr>
          <p:nvPr/>
        </p:nvSpPr>
        <p:spPr bwMode="auto">
          <a:xfrm>
            <a:off x="685800" y="1676400"/>
            <a:ext cx="3048000" cy="2835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algn="ctr">
              <a:spcBef>
                <a:spcPct val="50000"/>
              </a:spcBef>
            </a:pPr>
            <a:r>
              <a:rPr lang="en-US" sz="2000"/>
              <a:t>Notice how the writer makes the proposal. He/she clearly states the purpose of the memo in the introduction. Note that he/she does not state “I propose that…” or “the purpose of the memo is to…”</a:t>
            </a:r>
            <a:endParaRPr lang="en-US" sz="2200"/>
          </a:p>
        </p:txBody>
      </p:sp>
      <p:sp>
        <p:nvSpPr>
          <p:cNvPr id="6" name="Slide Number Placeholder 5"/>
          <p:cNvSpPr>
            <a:spLocks noGrp="1"/>
          </p:cNvSpPr>
          <p:nvPr>
            <p:ph type="sldNum" sz="quarter" idx="12"/>
          </p:nvPr>
        </p:nvSpPr>
        <p:spPr/>
        <p:txBody>
          <a:bodyPr>
            <a:normAutofit fontScale="85000" lnSpcReduction="20000"/>
          </a:bodyPr>
          <a:lstStyle/>
          <a:p>
            <a:fld id="{63BF3BEE-B961-4197-AE42-A02FD394AE23}" type="slidenum">
              <a:rPr lang="en-US" smtClean="0"/>
              <a:pPr/>
              <a:t>17</a:t>
            </a:fld>
            <a:endParaRPr lang="en-US"/>
          </a:p>
        </p:txBody>
      </p:sp>
    </p:spTree>
    <p:extLst>
      <p:ext uri="{BB962C8B-B14F-4D97-AF65-F5344CB8AC3E}">
        <p14:creationId xmlns:p14="http://schemas.microsoft.com/office/powerpoint/2010/main" xmlns="" val="1270487634"/>
      </p:ext>
    </p:extLst>
  </p:cSld>
  <p:clrMapOvr>
    <a:masterClrMapping/>
  </p:clrMapOvr>
  <p:transition>
    <p:strip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612775" y="228600"/>
            <a:ext cx="8153400" cy="990600"/>
          </a:xfrm>
        </p:spPr>
        <p:txBody>
          <a:bodyPr/>
          <a:lstStyle/>
          <a:p>
            <a:r>
              <a:rPr lang="en-US" smtClean="0"/>
              <a:t>Clarity throughout the Memo</a:t>
            </a:r>
          </a:p>
        </p:txBody>
      </p:sp>
      <p:sp>
        <p:nvSpPr>
          <p:cNvPr id="83971" name="Rectangle 3"/>
          <p:cNvSpPr>
            <a:spLocks noGrp="1" noChangeArrowheads="1"/>
          </p:cNvSpPr>
          <p:nvPr>
            <p:ph type="body" idx="1"/>
          </p:nvPr>
        </p:nvSpPr>
        <p:spPr>
          <a:xfrm>
            <a:off x="612775" y="1600200"/>
            <a:ext cx="8153400" cy="4495800"/>
          </a:xfrm>
        </p:spPr>
        <p:txBody>
          <a:bodyPr/>
          <a:lstStyle/>
          <a:p>
            <a:r>
              <a:rPr lang="en-US" smtClean="0"/>
              <a:t>Remember that a clear introduction leads to an effective opening</a:t>
            </a:r>
          </a:p>
          <a:p>
            <a:endParaRPr lang="en-US" smtClean="0"/>
          </a:p>
          <a:p>
            <a:r>
              <a:rPr lang="en-US" smtClean="0"/>
              <a:t>Of course, clarity should be maintained throughout the body and closing of the memo as well</a:t>
            </a:r>
          </a:p>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18</a:t>
            </a:fld>
            <a:endParaRPr lang="en-US"/>
          </a:p>
        </p:txBody>
      </p:sp>
    </p:spTree>
    <p:extLst>
      <p:ext uri="{BB962C8B-B14F-4D97-AF65-F5344CB8AC3E}">
        <p14:creationId xmlns:p14="http://schemas.microsoft.com/office/powerpoint/2010/main" xmlns="" val="1736402183"/>
      </p:ext>
    </p:extLst>
  </p:cSld>
  <p:clrMapOvr>
    <a:masterClrMapping/>
  </p:clrMapOvr>
  <p:transition>
    <p:strip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612775" y="228600"/>
            <a:ext cx="8153400" cy="990600"/>
          </a:xfrm>
        </p:spPr>
        <p:txBody>
          <a:bodyPr/>
          <a:lstStyle/>
          <a:p>
            <a:r>
              <a:rPr lang="en-US" smtClean="0"/>
              <a:t>Tone</a:t>
            </a:r>
          </a:p>
        </p:txBody>
      </p:sp>
      <p:sp>
        <p:nvSpPr>
          <p:cNvPr id="84995" name="Rectangle 3"/>
          <p:cNvSpPr>
            <a:spLocks noGrp="1" noChangeArrowheads="1"/>
          </p:cNvSpPr>
          <p:nvPr>
            <p:ph type="body" idx="1"/>
          </p:nvPr>
        </p:nvSpPr>
        <p:spPr>
          <a:xfrm>
            <a:off x="612775" y="1600200"/>
            <a:ext cx="8153400" cy="4495800"/>
          </a:xfrm>
        </p:spPr>
        <p:txBody>
          <a:bodyPr/>
          <a:lstStyle/>
          <a:p>
            <a:pPr>
              <a:buFontTx/>
              <a:buNone/>
            </a:pPr>
            <a:r>
              <a:rPr lang="en-US" smtClean="0"/>
              <a:t>To use an appropriate tone, you must:</a:t>
            </a:r>
          </a:p>
          <a:p>
            <a:r>
              <a:rPr lang="en-US" smtClean="0"/>
              <a:t>specify the intended message and audience</a:t>
            </a:r>
          </a:p>
          <a:p>
            <a:r>
              <a:rPr lang="en-US" smtClean="0"/>
              <a:t>determine the desired tone:</a:t>
            </a:r>
          </a:p>
          <a:p>
            <a:pPr lvl="1"/>
            <a:r>
              <a:rPr lang="en-US" smtClean="0"/>
              <a:t>persuasive, angry, accommodating, etc.</a:t>
            </a:r>
          </a:p>
          <a:p>
            <a:r>
              <a:rPr lang="en-US" smtClean="0"/>
              <a:t>effectively utilize the appropriate tone through the use of language </a:t>
            </a:r>
          </a:p>
          <a:p>
            <a:pPr>
              <a:buFontTx/>
              <a:buNone/>
            </a:pPr>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19</a:t>
            </a:fld>
            <a:endParaRPr lang="en-US"/>
          </a:p>
        </p:txBody>
      </p:sp>
    </p:spTree>
    <p:extLst>
      <p:ext uri="{BB962C8B-B14F-4D97-AF65-F5344CB8AC3E}">
        <p14:creationId xmlns:p14="http://schemas.microsoft.com/office/powerpoint/2010/main" xmlns="" val="3397620334"/>
      </p:ext>
    </p:extLst>
  </p:cSld>
  <p:clrMapOvr>
    <a:masterClrMapping/>
  </p:clrMapOvr>
  <p:transition>
    <p:strip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12775" y="228600"/>
            <a:ext cx="8153400" cy="990600"/>
          </a:xfrm>
        </p:spPr>
        <p:txBody>
          <a:bodyPr/>
          <a:lstStyle/>
          <a:p>
            <a:r>
              <a:rPr lang="en-US" smtClean="0"/>
              <a:t>Tone Exercise</a:t>
            </a:r>
          </a:p>
        </p:txBody>
      </p:sp>
      <p:sp>
        <p:nvSpPr>
          <p:cNvPr id="86019" name="Rectangle 3"/>
          <p:cNvSpPr>
            <a:spLocks noGrp="1" noChangeArrowheads="1"/>
          </p:cNvSpPr>
          <p:nvPr>
            <p:ph type="body" idx="1"/>
          </p:nvPr>
        </p:nvSpPr>
        <p:spPr>
          <a:xfrm>
            <a:off x="612775" y="1600200"/>
            <a:ext cx="8153400" cy="4495800"/>
          </a:xfrm>
        </p:spPr>
        <p:txBody>
          <a:bodyPr/>
          <a:lstStyle/>
          <a:p>
            <a:pPr>
              <a:lnSpc>
                <a:spcPct val="80000"/>
              </a:lnSpc>
              <a:buFontTx/>
              <a:buNone/>
            </a:pPr>
            <a:r>
              <a:rPr lang="en-US" sz="2400" smtClean="0"/>
              <a:t>	The following is the first section of the previous memo we looked at. Think about its tone:</a:t>
            </a:r>
          </a:p>
          <a:p>
            <a:pPr>
              <a:lnSpc>
                <a:spcPct val="80000"/>
              </a:lnSpc>
              <a:buFontTx/>
              <a:buNone/>
            </a:pPr>
            <a:endParaRPr lang="en-US" sz="2400" smtClean="0"/>
          </a:p>
          <a:p>
            <a:pPr>
              <a:lnSpc>
                <a:spcPct val="80000"/>
              </a:lnSpc>
              <a:buFontTx/>
              <a:buNone/>
            </a:pPr>
            <a:r>
              <a:rPr lang="en-US" sz="2400" smtClean="0"/>
              <a:t>    Benefits of Telecommuting</a:t>
            </a:r>
          </a:p>
          <a:p>
            <a:pPr>
              <a:lnSpc>
                <a:spcPct val="80000"/>
              </a:lnSpc>
              <a:buFontTx/>
              <a:buNone/>
            </a:pPr>
            <a:endParaRPr lang="en-US" sz="2400" smtClean="0"/>
          </a:p>
          <a:p>
            <a:pPr>
              <a:lnSpc>
                <a:spcPct val="80000"/>
              </a:lnSpc>
              <a:buFontTx/>
              <a:buNone/>
            </a:pPr>
            <a:r>
              <a:rPr lang="en-US" sz="2400" smtClean="0"/>
              <a:t>	I think telecommuting is a really good option, especially now-a-days. First, many people work so they don’t have a lot of time to spend with their family. But if we were to offer employees in our company the option to telecommute to work, they could spend more time with their family while working. So, for example, let’s say a working mother wants to raise her kids herself (without a babysitter); she could do that if she had the option to telecommute. </a:t>
            </a:r>
          </a:p>
          <a:p>
            <a:pPr>
              <a:lnSpc>
                <a:spcPct val="80000"/>
              </a:lnSpc>
              <a:buFontTx/>
              <a:buNone/>
            </a:pPr>
            <a:endParaRPr lang="en-US" sz="2400"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20</a:t>
            </a:fld>
            <a:endParaRPr lang="en-US"/>
          </a:p>
        </p:txBody>
      </p:sp>
    </p:spTree>
    <p:extLst>
      <p:ext uri="{BB962C8B-B14F-4D97-AF65-F5344CB8AC3E}">
        <p14:creationId xmlns:p14="http://schemas.microsoft.com/office/powerpoint/2010/main" xmlns="" val="2210999121"/>
      </p:ext>
    </p:extLst>
  </p:cSld>
  <p:clrMapOvr>
    <a:masterClrMapping/>
  </p:clrMapOvr>
  <p:transition>
    <p:strips/>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612775" y="228600"/>
            <a:ext cx="8153400" cy="990600"/>
          </a:xfrm>
        </p:spPr>
        <p:txBody>
          <a:bodyPr/>
          <a:lstStyle/>
          <a:p>
            <a:r>
              <a:rPr lang="en-US" sz="4000" smtClean="0"/>
              <a:t>Questions to Consider Related to Tone</a:t>
            </a:r>
          </a:p>
        </p:txBody>
      </p:sp>
      <p:sp>
        <p:nvSpPr>
          <p:cNvPr id="87043" name="Rectangle 3"/>
          <p:cNvSpPr>
            <a:spLocks noGrp="1" noChangeArrowheads="1"/>
          </p:cNvSpPr>
          <p:nvPr>
            <p:ph type="body" idx="1"/>
          </p:nvPr>
        </p:nvSpPr>
        <p:spPr>
          <a:xfrm>
            <a:off x="612775" y="1600200"/>
            <a:ext cx="8153400" cy="4495800"/>
          </a:xfrm>
        </p:spPr>
        <p:txBody>
          <a:bodyPr/>
          <a:lstStyle/>
          <a:p>
            <a:r>
              <a:rPr lang="en-US" smtClean="0"/>
              <a:t>What tone is used?  </a:t>
            </a:r>
          </a:p>
          <a:p>
            <a:r>
              <a:rPr lang="en-US" smtClean="0"/>
              <a:t>Is this written to an equal, a subordinate, or a superior?</a:t>
            </a:r>
          </a:p>
          <a:p>
            <a:r>
              <a:rPr lang="en-US" smtClean="0"/>
              <a:t>If it is addressed to a superior, how would he/she react?</a:t>
            </a:r>
          </a:p>
          <a:p>
            <a:r>
              <a:rPr lang="en-US" smtClean="0"/>
              <a:t>If it is addressed to a coworker, does it use an appropriate tone?</a:t>
            </a:r>
          </a:p>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21</a:t>
            </a:fld>
            <a:endParaRPr lang="en-US"/>
          </a:p>
        </p:txBody>
      </p:sp>
    </p:spTree>
    <p:extLst>
      <p:ext uri="{BB962C8B-B14F-4D97-AF65-F5344CB8AC3E}">
        <p14:creationId xmlns:p14="http://schemas.microsoft.com/office/powerpoint/2010/main" xmlns="" val="2726804893"/>
      </p:ext>
    </p:extLst>
  </p:cSld>
  <p:clrMapOvr>
    <a:masterClrMapping/>
  </p:clrMapOvr>
  <p:transition>
    <p:strip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612775" y="228600"/>
            <a:ext cx="8153400" cy="990600"/>
          </a:xfrm>
        </p:spPr>
        <p:txBody>
          <a:bodyPr/>
          <a:lstStyle/>
          <a:p>
            <a:r>
              <a:rPr lang="en-US" smtClean="0"/>
              <a:t>Comments on Tone</a:t>
            </a:r>
          </a:p>
        </p:txBody>
      </p:sp>
      <p:sp>
        <p:nvSpPr>
          <p:cNvPr id="88067" name="Rectangle 3"/>
          <p:cNvSpPr>
            <a:spLocks noGrp="1" noChangeArrowheads="1"/>
          </p:cNvSpPr>
          <p:nvPr>
            <p:ph type="body" idx="1"/>
          </p:nvPr>
        </p:nvSpPr>
        <p:spPr>
          <a:xfrm>
            <a:off x="612775" y="1600200"/>
            <a:ext cx="8153400" cy="4495800"/>
          </a:xfrm>
        </p:spPr>
        <p:txBody>
          <a:bodyPr/>
          <a:lstStyle/>
          <a:p>
            <a:pPr>
              <a:buFontTx/>
              <a:buNone/>
            </a:pPr>
            <a:r>
              <a:rPr lang="en-US" smtClean="0"/>
              <a:t>As you may have noticed, the memo is:</a:t>
            </a:r>
          </a:p>
          <a:p>
            <a:r>
              <a:rPr lang="en-US" smtClean="0"/>
              <a:t>Informal</a:t>
            </a:r>
          </a:p>
          <a:p>
            <a:r>
              <a:rPr lang="en-US" smtClean="0"/>
              <a:t>Casual</a:t>
            </a:r>
          </a:p>
          <a:p>
            <a:r>
              <a:rPr lang="en-US" smtClean="0"/>
              <a:t>Forceful</a:t>
            </a:r>
          </a:p>
          <a:p>
            <a:pPr>
              <a:buFontTx/>
              <a:buNone/>
            </a:pPr>
            <a:endParaRPr lang="en-US" smtClean="0"/>
          </a:p>
          <a:p>
            <a:pPr>
              <a:buFontTx/>
              <a:buNone/>
            </a:pPr>
            <a:r>
              <a:rPr lang="en-US" smtClean="0"/>
              <a:t>In other words, it is written to an equal (perhaps a coworker).</a:t>
            </a:r>
          </a:p>
          <a:p>
            <a:pPr>
              <a:buFontTx/>
              <a:buNone/>
            </a:pPr>
            <a:endParaRPr lang="en-US" smtClean="0"/>
          </a:p>
          <a:p>
            <a:pPr>
              <a:buFontTx/>
              <a:buNone/>
            </a:pPr>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22</a:t>
            </a:fld>
            <a:endParaRPr lang="en-US"/>
          </a:p>
        </p:txBody>
      </p:sp>
    </p:spTree>
    <p:extLst>
      <p:ext uri="{BB962C8B-B14F-4D97-AF65-F5344CB8AC3E}">
        <p14:creationId xmlns:p14="http://schemas.microsoft.com/office/powerpoint/2010/main" xmlns="" val="3948200080"/>
      </p:ext>
    </p:extLst>
  </p:cSld>
  <p:clrMapOvr>
    <a:masterClrMapping/>
  </p:clrMapOvr>
  <p:transition>
    <p:strips/>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612775" y="228600"/>
            <a:ext cx="8153400" cy="990600"/>
          </a:xfrm>
        </p:spPr>
        <p:txBody>
          <a:bodyPr>
            <a:normAutofit fontScale="90000"/>
          </a:bodyPr>
          <a:lstStyle/>
          <a:p>
            <a:r>
              <a:rPr lang="en-US" sz="4000" smtClean="0"/>
              <a:t>Revisions Needed to Write to a Superior</a:t>
            </a:r>
          </a:p>
        </p:txBody>
      </p:sp>
      <p:sp>
        <p:nvSpPr>
          <p:cNvPr id="89091" name="Rectangle 3"/>
          <p:cNvSpPr>
            <a:spLocks noGrp="1" noChangeArrowheads="1"/>
          </p:cNvSpPr>
          <p:nvPr>
            <p:ph type="body" idx="1"/>
          </p:nvPr>
        </p:nvSpPr>
        <p:spPr>
          <a:xfrm>
            <a:off x="612775" y="1600200"/>
            <a:ext cx="8153400" cy="4495800"/>
          </a:xfrm>
        </p:spPr>
        <p:txBody>
          <a:bodyPr/>
          <a:lstStyle/>
          <a:p>
            <a:r>
              <a:rPr lang="en-US" smtClean="0"/>
              <a:t>A memo to a coworker who is also a friend can be informal </a:t>
            </a:r>
          </a:p>
          <a:p>
            <a:r>
              <a:rPr lang="en-US" smtClean="0"/>
              <a:t>A memo to several readers or to a superior (such as a supervisor or a manager) should be formal.</a:t>
            </a:r>
          </a:p>
          <a:p>
            <a:endParaRPr lang="en-US" smtClean="0"/>
          </a:p>
          <a:p>
            <a:pPr>
              <a:buFontTx/>
              <a:buNone/>
            </a:pPr>
            <a:r>
              <a:rPr lang="en-US" smtClean="0"/>
              <a:t>How would you revise the memo section to address a superior?</a:t>
            </a:r>
          </a:p>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23</a:t>
            </a:fld>
            <a:endParaRPr lang="en-US"/>
          </a:p>
        </p:txBody>
      </p:sp>
    </p:spTree>
    <p:extLst>
      <p:ext uri="{BB962C8B-B14F-4D97-AF65-F5344CB8AC3E}">
        <p14:creationId xmlns:p14="http://schemas.microsoft.com/office/powerpoint/2010/main" xmlns="" val="2051704208"/>
      </p:ext>
    </p:extLst>
  </p:cSld>
  <p:clrMapOvr>
    <a:masterClrMapping/>
  </p:clrMapOvr>
  <p:transition>
    <p:strips/>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612775" y="228600"/>
            <a:ext cx="8153400" cy="990600"/>
          </a:xfrm>
        </p:spPr>
        <p:txBody>
          <a:bodyPr/>
          <a:lstStyle/>
          <a:p>
            <a:r>
              <a:rPr lang="en-US" smtClean="0"/>
              <a:t>Revision: Addressing a Superior</a:t>
            </a:r>
          </a:p>
        </p:txBody>
      </p:sp>
      <p:sp>
        <p:nvSpPr>
          <p:cNvPr id="90115" name="Rectangle 3"/>
          <p:cNvSpPr>
            <a:spLocks noGrp="1" noChangeArrowheads="1"/>
          </p:cNvSpPr>
          <p:nvPr>
            <p:ph type="body" idx="1"/>
          </p:nvPr>
        </p:nvSpPr>
        <p:spPr>
          <a:xfrm>
            <a:off x="612775" y="1600200"/>
            <a:ext cx="8153400" cy="4495800"/>
          </a:xfrm>
        </p:spPr>
        <p:txBody>
          <a:bodyPr/>
          <a:lstStyle/>
          <a:p>
            <a:pPr>
              <a:lnSpc>
                <a:spcPct val="90000"/>
              </a:lnSpc>
              <a:buFontTx/>
              <a:buNone/>
            </a:pPr>
            <a:r>
              <a:rPr lang="en-US" sz="2400" smtClean="0"/>
              <a:t>	Benefits of Telecommuting</a:t>
            </a:r>
          </a:p>
          <a:p>
            <a:pPr>
              <a:lnSpc>
                <a:spcPct val="90000"/>
              </a:lnSpc>
              <a:buFontTx/>
              <a:buNone/>
            </a:pPr>
            <a:endParaRPr lang="en-US" sz="2400" smtClean="0"/>
          </a:p>
          <a:p>
            <a:pPr>
              <a:lnSpc>
                <a:spcPct val="90000"/>
              </a:lnSpc>
              <a:buFontTx/>
              <a:buNone/>
            </a:pPr>
            <a:r>
              <a:rPr lang="en-US" sz="2400" smtClean="0"/>
              <a:t>	In today’s society, many working men and women face poverty of time.  As a result, some individuals are reluctant to work and want to spend more time with their family. However, offering both current and potential employees the option of telecommuting to work would allow them to arrange their time around their work, instead of their workplace.  For instance, a mother who wants to raise her kids herself and pursue a career can do so by working at home instead of at the office. </a:t>
            </a:r>
          </a:p>
          <a:p>
            <a:pPr>
              <a:lnSpc>
                <a:spcPct val="90000"/>
              </a:lnSpc>
              <a:buFontTx/>
              <a:buNone/>
            </a:pPr>
            <a:endParaRPr lang="en-US" sz="2400"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24</a:t>
            </a:fld>
            <a:endParaRPr lang="en-US"/>
          </a:p>
        </p:txBody>
      </p:sp>
    </p:spTree>
    <p:extLst>
      <p:ext uri="{BB962C8B-B14F-4D97-AF65-F5344CB8AC3E}">
        <p14:creationId xmlns:p14="http://schemas.microsoft.com/office/powerpoint/2010/main" xmlns="" val="2932408927"/>
      </p:ext>
    </p:extLst>
  </p:cSld>
  <p:clrMapOvr>
    <a:masterClrMapping/>
  </p:clrMapOvr>
  <p:transition>
    <p:strips/>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12775" y="228600"/>
            <a:ext cx="8153400" cy="990600"/>
          </a:xfrm>
        </p:spPr>
        <p:txBody>
          <a:bodyPr/>
          <a:lstStyle/>
          <a:p>
            <a:r>
              <a:rPr lang="en-US" smtClean="0"/>
              <a:t>Audience</a:t>
            </a:r>
          </a:p>
        </p:txBody>
      </p:sp>
      <p:sp>
        <p:nvSpPr>
          <p:cNvPr id="91139" name="Rectangle 3"/>
          <p:cNvSpPr>
            <a:spLocks noGrp="1" noChangeArrowheads="1"/>
          </p:cNvSpPr>
          <p:nvPr>
            <p:ph type="body" idx="1"/>
          </p:nvPr>
        </p:nvSpPr>
        <p:spPr>
          <a:xfrm>
            <a:off x="612775" y="1600200"/>
            <a:ext cx="8153400" cy="4495800"/>
          </a:xfrm>
        </p:spPr>
        <p:txBody>
          <a:bodyPr/>
          <a:lstStyle/>
          <a:p>
            <a:r>
              <a:rPr lang="en-US" smtClean="0"/>
              <a:t>To argue your point effectively, you must consider your audience:</a:t>
            </a:r>
          </a:p>
          <a:p>
            <a:pPr lvl="1"/>
            <a:r>
              <a:rPr lang="en-US" smtClean="0"/>
              <a:t>understand how the audience is likely to feel about the information </a:t>
            </a:r>
          </a:p>
          <a:p>
            <a:pPr lvl="1"/>
            <a:r>
              <a:rPr lang="en-US" smtClean="0"/>
              <a:t>find common links with your audience</a:t>
            </a:r>
          </a:p>
          <a:p>
            <a:pPr lvl="1"/>
            <a:r>
              <a:rPr lang="en-US" smtClean="0"/>
              <a:t>consider what you want the audience to feel about the information </a:t>
            </a:r>
          </a:p>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25</a:t>
            </a:fld>
            <a:endParaRPr lang="en-US"/>
          </a:p>
        </p:txBody>
      </p:sp>
    </p:spTree>
    <p:extLst>
      <p:ext uri="{BB962C8B-B14F-4D97-AF65-F5344CB8AC3E}">
        <p14:creationId xmlns:p14="http://schemas.microsoft.com/office/powerpoint/2010/main" xmlns="" val="1874501178"/>
      </p:ext>
    </p:extLst>
  </p:cSld>
  <p:clrMapOvr>
    <a:masterClrMapping/>
  </p:clrMapOvr>
  <p:transition>
    <p:strips/>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12775" y="228600"/>
            <a:ext cx="8153400" cy="990600"/>
          </a:xfrm>
        </p:spPr>
        <p:txBody>
          <a:bodyPr/>
          <a:lstStyle/>
          <a:p>
            <a:r>
              <a:rPr lang="en-US" sz="4000" smtClean="0"/>
              <a:t>Examples to Illustrate Your Point</a:t>
            </a:r>
          </a:p>
        </p:txBody>
      </p:sp>
      <p:sp>
        <p:nvSpPr>
          <p:cNvPr id="92163" name="Rectangle 3"/>
          <p:cNvSpPr>
            <a:spLocks noGrp="1" noChangeArrowheads="1"/>
          </p:cNvSpPr>
          <p:nvPr>
            <p:ph type="body" idx="1"/>
          </p:nvPr>
        </p:nvSpPr>
        <p:spPr>
          <a:xfrm>
            <a:off x="612775" y="1600200"/>
            <a:ext cx="8153400" cy="4495800"/>
          </a:xfrm>
        </p:spPr>
        <p:txBody>
          <a:bodyPr/>
          <a:lstStyle/>
          <a:p>
            <a:pPr marL="609600" indent="-609600">
              <a:buFontTx/>
              <a:buNone/>
            </a:pPr>
            <a:r>
              <a:rPr lang="en-US" smtClean="0"/>
              <a:t>Once you know: </a:t>
            </a:r>
          </a:p>
          <a:p>
            <a:pPr marL="609600" indent="-609600">
              <a:buFontTx/>
              <a:buAutoNum type="arabicPeriod"/>
            </a:pPr>
            <a:r>
              <a:rPr lang="en-US" smtClean="0"/>
              <a:t>Your argument</a:t>
            </a:r>
          </a:p>
          <a:p>
            <a:pPr marL="609600" indent="-609600">
              <a:buFontTx/>
              <a:buAutoNum type="arabicPeriod"/>
            </a:pPr>
            <a:r>
              <a:rPr lang="en-US" smtClean="0"/>
              <a:t>The tone you will use and </a:t>
            </a:r>
          </a:p>
          <a:p>
            <a:pPr marL="609600" indent="-609600">
              <a:buFontTx/>
              <a:buAutoNum type="arabicPeriod"/>
            </a:pPr>
            <a:r>
              <a:rPr lang="en-US" smtClean="0"/>
              <a:t>The audience you will address…</a:t>
            </a:r>
          </a:p>
          <a:p>
            <a:pPr marL="609600" indent="-609600">
              <a:buFontTx/>
              <a:buNone/>
            </a:pPr>
            <a:endParaRPr lang="en-US" smtClean="0"/>
          </a:p>
          <a:p>
            <a:pPr marL="609600" indent="-609600">
              <a:buFontTx/>
              <a:buNone/>
            </a:pPr>
            <a:r>
              <a:rPr lang="en-US" smtClean="0"/>
              <a:t>Use examples to illustrate your point.</a:t>
            </a:r>
          </a:p>
          <a:p>
            <a:pPr marL="609600" indent="-609600">
              <a:buFontTx/>
              <a:buNone/>
            </a:pPr>
            <a:endParaRPr lang="en-US" smtClean="0"/>
          </a:p>
          <a:p>
            <a:pPr marL="609600" indent="-609600">
              <a:buFontTx/>
              <a:buNone/>
            </a:pPr>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26</a:t>
            </a:fld>
            <a:endParaRPr lang="en-US"/>
          </a:p>
        </p:txBody>
      </p:sp>
    </p:spTree>
    <p:extLst>
      <p:ext uri="{BB962C8B-B14F-4D97-AF65-F5344CB8AC3E}">
        <p14:creationId xmlns:p14="http://schemas.microsoft.com/office/powerpoint/2010/main" xmlns="" val="1996831745"/>
      </p:ext>
    </p:extLst>
  </p:cSld>
  <p:clrMapOvr>
    <a:masterClrMapping/>
  </p:clrMapOvr>
  <p:transition>
    <p:strips/>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612775" y="228600"/>
            <a:ext cx="8153400" cy="990600"/>
          </a:xfrm>
        </p:spPr>
        <p:txBody>
          <a:bodyPr/>
          <a:lstStyle/>
          <a:p>
            <a:r>
              <a:rPr lang="en-US" smtClean="0"/>
              <a:t>Use of Examples</a:t>
            </a:r>
          </a:p>
        </p:txBody>
      </p:sp>
      <p:sp>
        <p:nvSpPr>
          <p:cNvPr id="93187" name="Rectangle 3"/>
          <p:cNvSpPr>
            <a:spLocks noGrp="1" noChangeArrowheads="1"/>
          </p:cNvSpPr>
          <p:nvPr>
            <p:ph type="body" idx="1"/>
          </p:nvPr>
        </p:nvSpPr>
        <p:spPr>
          <a:xfrm>
            <a:off x="3962400" y="1600200"/>
            <a:ext cx="4953000" cy="4525963"/>
          </a:xfrm>
        </p:spPr>
        <p:txBody>
          <a:bodyPr/>
          <a:lstStyle/>
          <a:p>
            <a:pPr>
              <a:lnSpc>
                <a:spcPct val="80000"/>
              </a:lnSpc>
              <a:buFontTx/>
              <a:buNone/>
            </a:pPr>
            <a:r>
              <a:rPr lang="en-US" sz="2000" smtClean="0"/>
              <a:t>	In today’s society, many working men and women face poverty of time.  As a result, some individuals are reluctant to work and want to spend more time with their family. However, offering both current and potential employees the option of telecommuting to work would allow them to arrange their time around their work, instead of their workplace.  For instance, a mother who wants to raise her kids herself and pursue a career can do so by working at home instead of at the office.</a:t>
            </a:r>
          </a:p>
          <a:p>
            <a:pPr>
              <a:lnSpc>
                <a:spcPct val="80000"/>
              </a:lnSpc>
              <a:buFontTx/>
              <a:buNone/>
            </a:pPr>
            <a:endParaRPr lang="en-US" sz="2000" smtClean="0"/>
          </a:p>
        </p:txBody>
      </p:sp>
      <p:sp>
        <p:nvSpPr>
          <p:cNvPr id="93188" name="PubOvalCallout"/>
          <p:cNvSpPr>
            <a:spLocks noEditPoints="1" noChangeArrowheads="1"/>
          </p:cNvSpPr>
          <p:nvPr/>
        </p:nvSpPr>
        <p:spPr bwMode="auto">
          <a:xfrm rot="-2058981">
            <a:off x="454025" y="1073150"/>
            <a:ext cx="3492500" cy="5029200"/>
          </a:xfrm>
          <a:custGeom>
            <a:avLst/>
            <a:gdLst>
              <a:gd name="T0" fmla="*/ 1746250 w 21600"/>
              <a:gd name="T1" fmla="*/ 0 h 21600"/>
              <a:gd name="T2" fmla="*/ 0 w 21600"/>
              <a:gd name="T3" fmla="*/ 1887114 h 21600"/>
              <a:gd name="T4" fmla="*/ 1740753 w 21600"/>
              <a:gd name="T5" fmla="*/ 5029200 h 21600"/>
              <a:gd name="T6" fmla="*/ 1746250 w 21600"/>
              <a:gd name="T7" fmla="*/ 3774228 h 21600"/>
              <a:gd name="T8" fmla="*/ 3492500 w 21600"/>
              <a:gd name="T9" fmla="*/ 1887114 h 21600"/>
              <a:gd name="T10" fmla="*/ 17694720 60000 65536"/>
              <a:gd name="T11" fmla="*/ 11796480 60000 65536"/>
              <a:gd name="T12" fmla="*/ 5898240 60000 65536"/>
              <a:gd name="T13" fmla="*/ 5898240 60000 65536"/>
              <a:gd name="T14" fmla="*/ 0 60000 65536"/>
              <a:gd name="T15" fmla="*/ 3163 w 21600"/>
              <a:gd name="T16" fmla="*/ 2374 h 21600"/>
              <a:gd name="T17" fmla="*/ 18437 w 21600"/>
              <a:gd name="T18" fmla="*/ 13836 h 21600"/>
            </a:gdLst>
            <a:ahLst/>
            <a:cxnLst>
              <a:cxn ang="T10">
                <a:pos x="T0" y="T1"/>
              </a:cxn>
              <a:cxn ang="T11">
                <a:pos x="T2" y="T3"/>
              </a:cxn>
              <a:cxn ang="T12">
                <a:pos x="T4" y="T5"/>
              </a:cxn>
              <a:cxn ang="T13">
                <a:pos x="T6" y="T7"/>
              </a:cxn>
              <a:cxn ang="T14">
                <a:pos x="T8" y="T9"/>
              </a:cxn>
            </a:cxnLst>
            <a:rect l="T15" t="T16" r="T17" b="T18"/>
            <a:pathLst>
              <a:path w="21600" h="21600">
                <a:moveTo>
                  <a:pt x="10766" y="21600"/>
                </a:moveTo>
                <a:lnTo>
                  <a:pt x="9590" y="16158"/>
                </a:lnTo>
                <a:cubicBezTo>
                  <a:pt x="9991" y="16192"/>
                  <a:pt x="10395" y="16210"/>
                  <a:pt x="10800" y="16210"/>
                </a:cubicBezTo>
                <a:cubicBezTo>
                  <a:pt x="16764" y="16210"/>
                  <a:pt x="21600" y="12581"/>
                  <a:pt x="21600" y="8105"/>
                </a:cubicBezTo>
                <a:cubicBezTo>
                  <a:pt x="21600" y="3628"/>
                  <a:pt x="16764" y="0"/>
                  <a:pt x="10800" y="0"/>
                </a:cubicBezTo>
                <a:cubicBezTo>
                  <a:pt x="4835" y="0"/>
                  <a:pt x="0" y="3628"/>
                  <a:pt x="0" y="8105"/>
                </a:cubicBezTo>
                <a:cubicBezTo>
                  <a:pt x="-1" y="10568"/>
                  <a:pt x="1493" y="12898"/>
                  <a:pt x="4057" y="14436"/>
                </a:cubicBezTo>
                <a:lnTo>
                  <a:pt x="10766" y="21600"/>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93189" name="Text Box 5"/>
          <p:cNvSpPr txBox="1">
            <a:spLocks noChangeArrowheads="1"/>
          </p:cNvSpPr>
          <p:nvPr/>
        </p:nvSpPr>
        <p:spPr bwMode="auto">
          <a:xfrm>
            <a:off x="304800" y="1828800"/>
            <a:ext cx="3048000" cy="25638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algn="ctr">
              <a:spcBef>
                <a:spcPct val="50000"/>
              </a:spcBef>
            </a:pPr>
            <a:r>
              <a:rPr lang="en-US"/>
              <a:t>Notice how this example helps illustrate the benefits of telecommuting. Whether or not the intended audience is a working mother, the reader is likely to understand the need for parents to spend time with their children.</a:t>
            </a:r>
          </a:p>
        </p:txBody>
      </p:sp>
      <p:sp>
        <p:nvSpPr>
          <p:cNvPr id="6" name="Slide Number Placeholder 5"/>
          <p:cNvSpPr>
            <a:spLocks noGrp="1"/>
          </p:cNvSpPr>
          <p:nvPr>
            <p:ph type="sldNum" sz="quarter" idx="12"/>
          </p:nvPr>
        </p:nvSpPr>
        <p:spPr/>
        <p:txBody>
          <a:bodyPr>
            <a:normAutofit fontScale="85000" lnSpcReduction="20000"/>
          </a:bodyPr>
          <a:lstStyle/>
          <a:p>
            <a:fld id="{63BF3BEE-B961-4197-AE42-A02FD394AE23}" type="slidenum">
              <a:rPr lang="en-US" smtClean="0"/>
              <a:pPr/>
              <a:t>27</a:t>
            </a:fld>
            <a:endParaRPr lang="en-US"/>
          </a:p>
        </p:txBody>
      </p:sp>
    </p:spTree>
    <p:extLst>
      <p:ext uri="{BB962C8B-B14F-4D97-AF65-F5344CB8AC3E}">
        <p14:creationId xmlns:p14="http://schemas.microsoft.com/office/powerpoint/2010/main" xmlns="" val="148313399"/>
      </p:ext>
    </p:extLst>
  </p:cSld>
  <p:clrMapOvr>
    <a:masterClrMapping/>
  </p:clrMapOvr>
  <p:transition>
    <p:strips/>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612775" y="228600"/>
            <a:ext cx="8153400" cy="990600"/>
          </a:xfrm>
        </p:spPr>
        <p:txBody>
          <a:bodyPr/>
          <a:lstStyle/>
          <a:p>
            <a:r>
              <a:rPr lang="en-US" smtClean="0"/>
              <a:t>Other Examples?</a:t>
            </a:r>
          </a:p>
        </p:txBody>
      </p:sp>
      <p:sp>
        <p:nvSpPr>
          <p:cNvPr id="94211" name="Rectangle 3"/>
          <p:cNvSpPr>
            <a:spLocks noGrp="1" noChangeArrowheads="1"/>
          </p:cNvSpPr>
          <p:nvPr>
            <p:ph type="body" idx="1"/>
          </p:nvPr>
        </p:nvSpPr>
        <p:spPr>
          <a:xfrm>
            <a:off x="612775" y="1600200"/>
            <a:ext cx="8153400" cy="4495800"/>
          </a:xfrm>
        </p:spPr>
        <p:txBody>
          <a:bodyPr/>
          <a:lstStyle/>
          <a:p>
            <a:r>
              <a:rPr lang="en-US" smtClean="0"/>
              <a:t>Research to find other advantages of Telecommuting</a:t>
            </a:r>
          </a:p>
          <a:p>
            <a:r>
              <a:rPr lang="en-US" smtClean="0"/>
              <a:t>Come up with real-life examples to support your claim</a:t>
            </a:r>
          </a:p>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28</a:t>
            </a:fld>
            <a:endParaRPr lang="en-US"/>
          </a:p>
        </p:txBody>
      </p:sp>
    </p:spTree>
    <p:extLst>
      <p:ext uri="{BB962C8B-B14F-4D97-AF65-F5344CB8AC3E}">
        <p14:creationId xmlns:p14="http://schemas.microsoft.com/office/powerpoint/2010/main" xmlns="" val="1171389205"/>
      </p:ext>
    </p:extLst>
  </p:cSld>
  <p:clrMapOvr>
    <a:masterClrMapping/>
  </p:clrMapOvr>
  <p:transition>
    <p:strips/>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612775" y="228600"/>
            <a:ext cx="8153400" cy="990600"/>
          </a:xfrm>
        </p:spPr>
        <p:txBody>
          <a:bodyPr/>
          <a:lstStyle/>
          <a:p>
            <a:r>
              <a:rPr lang="en-US" smtClean="0"/>
              <a:t>Counter Arguments</a:t>
            </a:r>
          </a:p>
        </p:txBody>
      </p:sp>
      <p:sp>
        <p:nvSpPr>
          <p:cNvPr id="95235" name="Rectangle 3"/>
          <p:cNvSpPr>
            <a:spLocks noGrp="1" noChangeArrowheads="1"/>
          </p:cNvSpPr>
          <p:nvPr>
            <p:ph type="body" idx="1"/>
          </p:nvPr>
        </p:nvSpPr>
        <p:spPr>
          <a:xfrm>
            <a:off x="612775" y="1600200"/>
            <a:ext cx="8153400" cy="4495800"/>
          </a:xfrm>
        </p:spPr>
        <p:txBody>
          <a:bodyPr/>
          <a:lstStyle/>
          <a:p>
            <a:pPr>
              <a:lnSpc>
                <a:spcPct val="80000"/>
              </a:lnSpc>
              <a:buFontTx/>
              <a:buNone/>
            </a:pPr>
            <a:r>
              <a:rPr lang="en-US" sz="2400" smtClean="0"/>
              <a:t>	The following is the last section in the memo before the conclusion.	</a:t>
            </a:r>
          </a:p>
          <a:p>
            <a:pPr>
              <a:lnSpc>
                <a:spcPct val="80000"/>
              </a:lnSpc>
              <a:buFontTx/>
              <a:buNone/>
            </a:pPr>
            <a:r>
              <a:rPr lang="en-US" sz="2400" smtClean="0"/>
              <a:t>	</a:t>
            </a:r>
            <a:r>
              <a:rPr lang="en-US" sz="2400" b="1" smtClean="0"/>
              <a:t>Action Needed to Implement Change</a:t>
            </a:r>
          </a:p>
          <a:p>
            <a:pPr>
              <a:lnSpc>
                <a:spcPct val="80000"/>
              </a:lnSpc>
              <a:buFontTx/>
              <a:buNone/>
            </a:pPr>
            <a:r>
              <a:rPr lang="en-US" sz="2400" smtClean="0"/>
              <a:t>	</a:t>
            </a:r>
          </a:p>
          <a:p>
            <a:pPr>
              <a:lnSpc>
                <a:spcPct val="80000"/>
              </a:lnSpc>
              <a:buFontTx/>
              <a:buNone/>
            </a:pPr>
            <a:r>
              <a:rPr lang="en-US" sz="2400" smtClean="0"/>
              <a:t>	The company will have to make some exceptions in this new policy. First, some job functions cannot be performed through telecommuting and must be completed in the office. Furthermore, employees who feel more productive in the office should not feel pressured into adopting this practice. However, once an employee considers this option and decides that his or her working space at home does not hinder productivity, the organization can give the employee the option to telecommute. </a:t>
            </a:r>
          </a:p>
          <a:p>
            <a:pPr>
              <a:lnSpc>
                <a:spcPct val="80000"/>
              </a:lnSpc>
              <a:buFontTx/>
              <a:buNone/>
            </a:pPr>
            <a:endParaRPr lang="en-US" sz="2400"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29</a:t>
            </a:fld>
            <a:endParaRPr lang="en-US"/>
          </a:p>
        </p:txBody>
      </p:sp>
    </p:spTree>
    <p:extLst>
      <p:ext uri="{BB962C8B-B14F-4D97-AF65-F5344CB8AC3E}">
        <p14:creationId xmlns:p14="http://schemas.microsoft.com/office/powerpoint/2010/main" xmlns="" val="1966155665"/>
      </p:ext>
    </p:extLst>
  </p:cSld>
  <p:clrMapOvr>
    <a:masterClrMapping/>
  </p:clrMapOvr>
  <p:transition>
    <p:strips/>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612775" y="228600"/>
            <a:ext cx="8153400" cy="990600"/>
          </a:xfrm>
        </p:spPr>
        <p:txBody>
          <a:bodyPr/>
          <a:lstStyle/>
          <a:p>
            <a:r>
              <a:rPr lang="en-US" smtClean="0"/>
              <a:t>Use of Counter Arguments</a:t>
            </a:r>
          </a:p>
        </p:txBody>
      </p:sp>
      <p:sp>
        <p:nvSpPr>
          <p:cNvPr id="96259" name="Rectangle 3"/>
          <p:cNvSpPr>
            <a:spLocks noGrp="1" noChangeArrowheads="1"/>
          </p:cNvSpPr>
          <p:nvPr>
            <p:ph type="body" idx="1"/>
          </p:nvPr>
        </p:nvSpPr>
        <p:spPr>
          <a:xfrm>
            <a:off x="3886200" y="1600200"/>
            <a:ext cx="4800600" cy="4525963"/>
          </a:xfrm>
        </p:spPr>
        <p:txBody>
          <a:bodyPr/>
          <a:lstStyle/>
          <a:p>
            <a:pPr>
              <a:lnSpc>
                <a:spcPct val="80000"/>
              </a:lnSpc>
              <a:buFontTx/>
              <a:buNone/>
            </a:pPr>
            <a:r>
              <a:rPr lang="en-US" sz="2000" smtClean="0"/>
              <a:t>	The company will have to make some exceptions in this new policy. First, some job functions cannot be performed through telecommuting and must be completed in the office. Furthermore, employees who feel more productive in the office should not feel pressured into adopting this practice. However, once an employee considers this option and decides that his or her working space at home does not hinder productivity, the organization can give the employee the option to telecommute. </a:t>
            </a:r>
          </a:p>
          <a:p>
            <a:pPr>
              <a:lnSpc>
                <a:spcPct val="80000"/>
              </a:lnSpc>
              <a:buFontTx/>
              <a:buNone/>
            </a:pPr>
            <a:endParaRPr lang="en-US" sz="2000" smtClean="0"/>
          </a:p>
        </p:txBody>
      </p:sp>
      <p:sp>
        <p:nvSpPr>
          <p:cNvPr id="96260" name="PubOvalCallout"/>
          <p:cNvSpPr>
            <a:spLocks noEditPoints="1" noChangeArrowheads="1"/>
          </p:cNvSpPr>
          <p:nvPr/>
        </p:nvSpPr>
        <p:spPr bwMode="auto">
          <a:xfrm rot="-2058981">
            <a:off x="454025" y="1073150"/>
            <a:ext cx="3492500" cy="5029200"/>
          </a:xfrm>
          <a:custGeom>
            <a:avLst/>
            <a:gdLst>
              <a:gd name="T0" fmla="*/ 1746250 w 21600"/>
              <a:gd name="T1" fmla="*/ 0 h 21600"/>
              <a:gd name="T2" fmla="*/ 0 w 21600"/>
              <a:gd name="T3" fmla="*/ 1887114 h 21600"/>
              <a:gd name="T4" fmla="*/ 1740753 w 21600"/>
              <a:gd name="T5" fmla="*/ 5029200 h 21600"/>
              <a:gd name="T6" fmla="*/ 1746250 w 21600"/>
              <a:gd name="T7" fmla="*/ 3774228 h 21600"/>
              <a:gd name="T8" fmla="*/ 3492500 w 21600"/>
              <a:gd name="T9" fmla="*/ 1887114 h 21600"/>
              <a:gd name="T10" fmla="*/ 17694720 60000 65536"/>
              <a:gd name="T11" fmla="*/ 11796480 60000 65536"/>
              <a:gd name="T12" fmla="*/ 5898240 60000 65536"/>
              <a:gd name="T13" fmla="*/ 5898240 60000 65536"/>
              <a:gd name="T14" fmla="*/ 0 60000 65536"/>
              <a:gd name="T15" fmla="*/ 3163 w 21600"/>
              <a:gd name="T16" fmla="*/ 2374 h 21600"/>
              <a:gd name="T17" fmla="*/ 18437 w 21600"/>
              <a:gd name="T18" fmla="*/ 13836 h 21600"/>
            </a:gdLst>
            <a:ahLst/>
            <a:cxnLst>
              <a:cxn ang="T10">
                <a:pos x="T0" y="T1"/>
              </a:cxn>
              <a:cxn ang="T11">
                <a:pos x="T2" y="T3"/>
              </a:cxn>
              <a:cxn ang="T12">
                <a:pos x="T4" y="T5"/>
              </a:cxn>
              <a:cxn ang="T13">
                <a:pos x="T6" y="T7"/>
              </a:cxn>
              <a:cxn ang="T14">
                <a:pos x="T8" y="T9"/>
              </a:cxn>
            </a:cxnLst>
            <a:rect l="T15" t="T16" r="T17" b="T18"/>
            <a:pathLst>
              <a:path w="21600" h="21600">
                <a:moveTo>
                  <a:pt x="10766" y="21600"/>
                </a:moveTo>
                <a:lnTo>
                  <a:pt x="9590" y="16158"/>
                </a:lnTo>
                <a:cubicBezTo>
                  <a:pt x="9991" y="16192"/>
                  <a:pt x="10395" y="16210"/>
                  <a:pt x="10800" y="16210"/>
                </a:cubicBezTo>
                <a:cubicBezTo>
                  <a:pt x="16764" y="16210"/>
                  <a:pt x="21600" y="12581"/>
                  <a:pt x="21600" y="8105"/>
                </a:cubicBezTo>
                <a:cubicBezTo>
                  <a:pt x="21600" y="3628"/>
                  <a:pt x="16764" y="0"/>
                  <a:pt x="10800" y="0"/>
                </a:cubicBezTo>
                <a:cubicBezTo>
                  <a:pt x="4835" y="0"/>
                  <a:pt x="0" y="3628"/>
                  <a:pt x="0" y="8105"/>
                </a:cubicBezTo>
                <a:cubicBezTo>
                  <a:pt x="-1" y="10568"/>
                  <a:pt x="1493" y="12898"/>
                  <a:pt x="4057" y="14436"/>
                </a:cubicBezTo>
                <a:lnTo>
                  <a:pt x="10766" y="21600"/>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96261" name="Text Box 5"/>
          <p:cNvSpPr txBox="1">
            <a:spLocks noChangeArrowheads="1"/>
          </p:cNvSpPr>
          <p:nvPr/>
        </p:nvSpPr>
        <p:spPr bwMode="auto">
          <a:xfrm>
            <a:off x="304800" y="1600200"/>
            <a:ext cx="3048000" cy="2838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algn="ctr">
              <a:spcBef>
                <a:spcPct val="50000"/>
              </a:spcBef>
            </a:pPr>
            <a:r>
              <a:rPr lang="en-US"/>
              <a:t>Notice how the writer presents counter arguments but, then, claims that certain exceptions must be made in this new policy. Such exceptions and counter arguments should generally come in a new section after making your argument for this new policy.</a:t>
            </a:r>
          </a:p>
        </p:txBody>
      </p:sp>
      <p:sp>
        <p:nvSpPr>
          <p:cNvPr id="6" name="Slide Number Placeholder 5"/>
          <p:cNvSpPr>
            <a:spLocks noGrp="1"/>
          </p:cNvSpPr>
          <p:nvPr>
            <p:ph type="sldNum" sz="quarter" idx="12"/>
          </p:nvPr>
        </p:nvSpPr>
        <p:spPr/>
        <p:txBody>
          <a:bodyPr>
            <a:normAutofit fontScale="85000" lnSpcReduction="20000"/>
          </a:bodyPr>
          <a:lstStyle/>
          <a:p>
            <a:fld id="{63BF3BEE-B961-4197-AE42-A02FD394AE23}" type="slidenum">
              <a:rPr lang="en-US" smtClean="0"/>
              <a:pPr/>
              <a:t>30</a:t>
            </a:fld>
            <a:endParaRPr lang="en-US"/>
          </a:p>
        </p:txBody>
      </p:sp>
    </p:spTree>
    <p:extLst>
      <p:ext uri="{BB962C8B-B14F-4D97-AF65-F5344CB8AC3E}">
        <p14:creationId xmlns:p14="http://schemas.microsoft.com/office/powerpoint/2010/main" xmlns="" val="3871458367"/>
      </p:ext>
    </p:extLst>
  </p:cSld>
  <p:clrMapOvr>
    <a:masterClrMapping/>
  </p:clrMapOvr>
  <p:transition>
    <p:strips/>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612775" y="228600"/>
            <a:ext cx="8153400" cy="990600"/>
          </a:xfrm>
        </p:spPr>
        <p:txBody>
          <a:bodyPr/>
          <a:lstStyle/>
          <a:p>
            <a:r>
              <a:rPr lang="en-US" smtClean="0"/>
              <a:t>Exercise: Conclusion</a:t>
            </a:r>
          </a:p>
        </p:txBody>
      </p:sp>
      <p:sp>
        <p:nvSpPr>
          <p:cNvPr id="97283" name="Rectangle 3"/>
          <p:cNvSpPr>
            <a:spLocks noGrp="1" noChangeArrowheads="1"/>
          </p:cNvSpPr>
          <p:nvPr>
            <p:ph type="body" idx="1"/>
          </p:nvPr>
        </p:nvSpPr>
        <p:spPr>
          <a:xfrm>
            <a:off x="612775" y="1600200"/>
            <a:ext cx="8153400" cy="4495800"/>
          </a:xfrm>
        </p:spPr>
        <p:txBody>
          <a:bodyPr/>
          <a:lstStyle/>
          <a:p>
            <a:r>
              <a:rPr lang="en-US" smtClean="0"/>
              <a:t>Write a possible conclusion to the telecommuting memo, keeping these in mind:</a:t>
            </a:r>
          </a:p>
          <a:p>
            <a:pPr lvl="1"/>
            <a:r>
              <a:rPr lang="en-US" smtClean="0"/>
              <a:t>Restate the argument in 1-2 sentences</a:t>
            </a:r>
          </a:p>
          <a:p>
            <a:pPr lvl="1"/>
            <a:r>
              <a:rPr lang="en-US" smtClean="0"/>
              <a:t>Use the last sentence to state how you will follow up with the issue</a:t>
            </a:r>
          </a:p>
          <a:p>
            <a:endParaRPr lang="en-US" smtClean="0"/>
          </a:p>
          <a:p>
            <a:endParaRPr lang="en-US" smtClean="0"/>
          </a:p>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31</a:t>
            </a:fld>
            <a:endParaRPr lang="en-US"/>
          </a:p>
        </p:txBody>
      </p:sp>
    </p:spTree>
    <p:extLst>
      <p:ext uri="{BB962C8B-B14F-4D97-AF65-F5344CB8AC3E}">
        <p14:creationId xmlns:p14="http://schemas.microsoft.com/office/powerpoint/2010/main" xmlns="" val="4196549654"/>
      </p:ext>
    </p:extLst>
  </p:cSld>
  <p:clrMapOvr>
    <a:masterClrMapping/>
  </p:clrMapOvr>
  <p:transition>
    <p:strips/>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612775" y="228600"/>
            <a:ext cx="8153400" cy="990600"/>
          </a:xfrm>
        </p:spPr>
        <p:txBody>
          <a:bodyPr/>
          <a:lstStyle/>
          <a:p>
            <a:r>
              <a:rPr lang="en-US" smtClean="0"/>
              <a:t>An Effective Conclusion	</a:t>
            </a:r>
          </a:p>
        </p:txBody>
      </p:sp>
      <p:sp>
        <p:nvSpPr>
          <p:cNvPr id="98307" name="Rectangle 3"/>
          <p:cNvSpPr>
            <a:spLocks noGrp="1" noChangeArrowheads="1"/>
          </p:cNvSpPr>
          <p:nvPr>
            <p:ph type="body" idx="1"/>
          </p:nvPr>
        </p:nvSpPr>
        <p:spPr>
          <a:xfrm>
            <a:off x="612775" y="1600200"/>
            <a:ext cx="8153400" cy="4495800"/>
          </a:xfrm>
        </p:spPr>
        <p:txBody>
          <a:bodyPr/>
          <a:lstStyle/>
          <a:p>
            <a:pPr>
              <a:buFontTx/>
              <a:buNone/>
            </a:pPr>
            <a:r>
              <a:rPr lang="en-US" smtClean="0"/>
              <a:t>	By considering employees’ flexible working needs and implementing suitable technologies, the organization would benefit from adopting telecommuting as a new company practice.  I will be happy to discuss this policy with you and will contact you next week so that we can work to implement this policy.</a:t>
            </a:r>
          </a:p>
          <a:p>
            <a:pPr>
              <a:buFontTx/>
              <a:buNone/>
            </a:pPr>
            <a:endParaRPr lang="en-US" smtClean="0"/>
          </a:p>
        </p:txBody>
      </p:sp>
      <p:sp>
        <p:nvSpPr>
          <p:cNvPr id="4" name="Slide Number Placeholder 3"/>
          <p:cNvSpPr>
            <a:spLocks noGrp="1"/>
          </p:cNvSpPr>
          <p:nvPr>
            <p:ph type="sldNum" sz="quarter" idx="12"/>
          </p:nvPr>
        </p:nvSpPr>
        <p:spPr/>
        <p:txBody>
          <a:bodyPr>
            <a:normAutofit fontScale="85000" lnSpcReduction="20000"/>
          </a:bodyPr>
          <a:lstStyle/>
          <a:p>
            <a:fld id="{63BF3BEE-B961-4197-AE42-A02FD394AE23}" type="slidenum">
              <a:rPr lang="en-US" smtClean="0"/>
              <a:pPr/>
              <a:t>32</a:t>
            </a:fld>
            <a:endParaRPr lang="en-US"/>
          </a:p>
        </p:txBody>
      </p:sp>
    </p:spTree>
    <p:extLst>
      <p:ext uri="{BB962C8B-B14F-4D97-AF65-F5344CB8AC3E}">
        <p14:creationId xmlns:p14="http://schemas.microsoft.com/office/powerpoint/2010/main" xmlns="" val="3182170462"/>
      </p:ext>
    </p:extLst>
  </p:cSld>
  <p:clrMapOvr>
    <a:masterClrMapping/>
  </p:clrMapOvr>
  <p:transition>
    <p:strips/>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E-Mail Writing</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FD1BA100-3042-42AB-83E3-C6C2478BAE9E}" type="slidenum">
              <a:rPr lang="en-US" smtClean="0">
                <a:solidFill>
                  <a:srgbClr val="EBDDC3"/>
                </a:solidFill>
              </a:rPr>
              <a:pPr>
                <a:defRPr/>
              </a:pPr>
              <a:t>33</a:t>
            </a:fld>
            <a:endParaRPr lang="en-US">
              <a:solidFill>
                <a:srgbClr val="EBDDC3"/>
              </a:solidFill>
            </a:endParaRPr>
          </a:p>
        </p:txBody>
      </p:sp>
    </p:spTree>
  </p:cSld>
  <p:clrMapOvr>
    <a:masterClrMapping/>
  </p:clrMapOvr>
  <p:transition>
    <p:strips/>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idx="4294967295"/>
          </p:nvPr>
        </p:nvSpPr>
        <p:spPr>
          <a:xfrm>
            <a:off x="914400" y="1066800"/>
            <a:ext cx="7696200" cy="762000"/>
          </a:xfrm>
        </p:spPr>
        <p:txBody>
          <a:bodyPr/>
          <a:lstStyle/>
          <a:p>
            <a:pPr algn="ctr" eaLnBrk="1" hangingPunct="1">
              <a:defRPr/>
            </a:pPr>
            <a:r>
              <a:rPr lang="en-US" dirty="0" smtClean="0"/>
              <a:t>E-Mail Messages</a:t>
            </a:r>
          </a:p>
        </p:txBody>
      </p:sp>
      <p:sp>
        <p:nvSpPr>
          <p:cNvPr id="59397" name="Oval 35"/>
          <p:cNvSpPr>
            <a:spLocks noChangeArrowheads="1"/>
          </p:cNvSpPr>
          <p:nvPr/>
        </p:nvSpPr>
        <p:spPr bwMode="auto">
          <a:xfrm>
            <a:off x="6096000" y="5105400"/>
            <a:ext cx="914400" cy="914400"/>
          </a:xfrm>
          <a:prstGeom prst="ellipse">
            <a:avLst/>
          </a:prstGeom>
          <a:solidFill>
            <a:schemeClr val="bg1">
              <a:alpha val="34901"/>
            </a:schemeClr>
          </a:soli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59398" name="AutoShape 39">
            <a:hlinkClick r:id="" action="ppaction://noaction"/>
          </p:cNvPr>
          <p:cNvSpPr>
            <a:spLocks noChangeArrowheads="1"/>
          </p:cNvSpPr>
          <p:nvPr/>
        </p:nvSpPr>
        <p:spPr bwMode="auto">
          <a:xfrm>
            <a:off x="1677988" y="2408238"/>
            <a:ext cx="2741612" cy="1096962"/>
          </a:xfrm>
          <a:prstGeom prst="roundRect">
            <a:avLst>
              <a:gd name="adj" fmla="val 16667"/>
            </a:avLst>
          </a:prstGeom>
          <a:gradFill rotWithShape="1">
            <a:gsLst>
              <a:gs pos="0">
                <a:srgbClr val="D89013"/>
              </a:gs>
              <a:gs pos="50000">
                <a:srgbClr val="F3C675"/>
              </a:gs>
              <a:gs pos="100000">
                <a:srgbClr val="D89013"/>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fontAlgn="base">
              <a:lnSpc>
                <a:spcPct val="70000"/>
              </a:lnSpc>
              <a:spcBef>
                <a:spcPct val="20000"/>
              </a:spcBef>
              <a:spcAft>
                <a:spcPct val="0"/>
              </a:spcAft>
              <a:buSzPct val="75000"/>
            </a:pPr>
            <a:r>
              <a:rPr lang="en-US" sz="2800">
                <a:solidFill>
                  <a:srgbClr val="000000"/>
                </a:solidFill>
              </a:rPr>
              <a:t>The Writing </a:t>
            </a:r>
            <a:br>
              <a:rPr lang="en-US" sz="2800">
                <a:solidFill>
                  <a:srgbClr val="000000"/>
                </a:solidFill>
              </a:rPr>
            </a:br>
            <a:r>
              <a:rPr lang="en-US" sz="2800">
                <a:solidFill>
                  <a:srgbClr val="000000"/>
                </a:solidFill>
              </a:rPr>
              <a:t>Process</a:t>
            </a:r>
          </a:p>
        </p:txBody>
      </p:sp>
      <p:sp>
        <p:nvSpPr>
          <p:cNvPr id="59399" name="AutoShape 41">
            <a:hlinkClick r:id="" action="ppaction://noaction"/>
          </p:cNvPr>
          <p:cNvSpPr>
            <a:spLocks noChangeArrowheads="1"/>
          </p:cNvSpPr>
          <p:nvPr/>
        </p:nvSpPr>
        <p:spPr bwMode="auto">
          <a:xfrm>
            <a:off x="1677988" y="3703638"/>
            <a:ext cx="2741612" cy="1096962"/>
          </a:xfrm>
          <a:prstGeom prst="roundRect">
            <a:avLst>
              <a:gd name="adj" fmla="val 16667"/>
            </a:avLst>
          </a:prstGeom>
          <a:gradFill rotWithShape="1">
            <a:gsLst>
              <a:gs pos="0">
                <a:srgbClr val="D89013"/>
              </a:gs>
              <a:gs pos="50000">
                <a:srgbClr val="F3C675"/>
              </a:gs>
              <a:gs pos="100000">
                <a:srgbClr val="D89013"/>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fontAlgn="base">
              <a:lnSpc>
                <a:spcPct val="70000"/>
              </a:lnSpc>
              <a:spcBef>
                <a:spcPct val="20000"/>
              </a:spcBef>
              <a:spcAft>
                <a:spcPct val="0"/>
              </a:spcAft>
              <a:buSzPct val="75000"/>
            </a:pPr>
            <a:r>
              <a:rPr lang="en-US" sz="2800">
                <a:solidFill>
                  <a:srgbClr val="000000"/>
                </a:solidFill>
              </a:rPr>
              <a:t>Smart E-Mail</a:t>
            </a:r>
            <a:br>
              <a:rPr lang="en-US" sz="2800">
                <a:solidFill>
                  <a:srgbClr val="000000"/>
                </a:solidFill>
              </a:rPr>
            </a:br>
            <a:r>
              <a:rPr lang="en-US" sz="2800">
                <a:solidFill>
                  <a:srgbClr val="000000"/>
                </a:solidFill>
              </a:rPr>
              <a:t>Practices</a:t>
            </a:r>
          </a:p>
        </p:txBody>
      </p:sp>
      <p:sp>
        <p:nvSpPr>
          <p:cNvPr id="59400" name="AutoShape 38">
            <a:hlinkClick r:id="rId3" action="ppaction://hlinksldjump"/>
          </p:cNvPr>
          <p:cNvSpPr>
            <a:spLocks noChangeArrowheads="1"/>
          </p:cNvSpPr>
          <p:nvPr/>
        </p:nvSpPr>
        <p:spPr bwMode="auto">
          <a:xfrm>
            <a:off x="5105400" y="2378075"/>
            <a:ext cx="2741613" cy="1096963"/>
          </a:xfrm>
          <a:prstGeom prst="roundRect">
            <a:avLst>
              <a:gd name="adj" fmla="val 16667"/>
            </a:avLst>
          </a:prstGeom>
          <a:gradFill rotWithShape="1">
            <a:gsLst>
              <a:gs pos="0">
                <a:srgbClr val="D89013"/>
              </a:gs>
              <a:gs pos="50000">
                <a:srgbClr val="F3C675"/>
              </a:gs>
              <a:gs pos="100000">
                <a:srgbClr val="D89013"/>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fontAlgn="base">
              <a:lnSpc>
                <a:spcPct val="80000"/>
              </a:lnSpc>
              <a:spcBef>
                <a:spcPct val="20000"/>
              </a:spcBef>
              <a:spcAft>
                <a:spcPct val="0"/>
              </a:spcAft>
              <a:buSzPct val="75000"/>
            </a:pPr>
            <a:r>
              <a:rPr lang="en-US" sz="2800">
                <a:solidFill>
                  <a:srgbClr val="000000"/>
                </a:solidFill>
              </a:rPr>
              <a:t>Structure</a:t>
            </a:r>
            <a:br>
              <a:rPr lang="en-US" sz="2800">
                <a:solidFill>
                  <a:srgbClr val="000000"/>
                </a:solidFill>
              </a:rPr>
            </a:br>
            <a:r>
              <a:rPr lang="en-US" sz="2800">
                <a:solidFill>
                  <a:srgbClr val="000000"/>
                </a:solidFill>
              </a:rPr>
              <a:t>and Format</a:t>
            </a:r>
          </a:p>
        </p:txBody>
      </p:sp>
      <p:sp>
        <p:nvSpPr>
          <p:cNvPr id="59401" name="AutoShape 50">
            <a:hlinkClick r:id="rId4" action="ppaction://hlinksldjump"/>
          </p:cNvPr>
          <p:cNvSpPr>
            <a:spLocks noChangeArrowheads="1"/>
          </p:cNvSpPr>
          <p:nvPr/>
        </p:nvSpPr>
        <p:spPr bwMode="auto">
          <a:xfrm>
            <a:off x="5105400" y="3673475"/>
            <a:ext cx="2741613" cy="1096963"/>
          </a:xfrm>
          <a:prstGeom prst="roundRect">
            <a:avLst>
              <a:gd name="adj" fmla="val 16667"/>
            </a:avLst>
          </a:prstGeom>
          <a:gradFill rotWithShape="1">
            <a:gsLst>
              <a:gs pos="0">
                <a:srgbClr val="D89013"/>
              </a:gs>
              <a:gs pos="50000">
                <a:srgbClr val="F3C675"/>
              </a:gs>
              <a:gs pos="100000">
                <a:srgbClr val="D89013"/>
              </a:gs>
            </a:gsLst>
            <a:lin ang="5400000" scaled="1"/>
          </a:gradFill>
          <a:ln>
            <a:noFill/>
          </a:ln>
          <a:effectLst/>
          <a:extLst>
            <a:ext uri="{91240B29-F687-4F45-9708-019B960494DF}">
              <a14:hiddenLine xmlns:a14="http://schemas.microsoft.com/office/drawing/2010/main" xmlns="" w="9525" algn="ctr">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fontAlgn="base">
              <a:lnSpc>
                <a:spcPct val="80000"/>
              </a:lnSpc>
              <a:spcBef>
                <a:spcPct val="20000"/>
              </a:spcBef>
              <a:spcAft>
                <a:spcPct val="0"/>
              </a:spcAft>
              <a:buSzPct val="75000"/>
            </a:pPr>
            <a:r>
              <a:rPr lang="en-US" sz="2800">
                <a:solidFill>
                  <a:srgbClr val="000000"/>
                </a:solidFill>
              </a:rPr>
              <a:t>Typical E-Mail</a:t>
            </a:r>
            <a:br>
              <a:rPr lang="en-US" sz="2800">
                <a:solidFill>
                  <a:srgbClr val="000000"/>
                </a:solidFill>
              </a:rPr>
            </a:br>
            <a:r>
              <a:rPr lang="en-US" sz="2800">
                <a:solidFill>
                  <a:srgbClr val="000000"/>
                </a:solidFill>
              </a:rPr>
              <a:t>and Memos</a:t>
            </a:r>
          </a:p>
        </p:txBody>
      </p:sp>
      <p:sp>
        <p:nvSpPr>
          <p:cNvPr id="8" name="Slide Number Placeholder 7"/>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F0601C9D-ED84-42F5-BD20-B28B09A665AF}" type="slidenum">
              <a:rPr lang="en-US" sz="1800" b="0" smtClean="0">
                <a:solidFill>
                  <a:srgbClr val="FFFFFF"/>
                </a:solidFill>
                <a:latin typeface="Gill Sans MT"/>
              </a:rPr>
              <a:pPr>
                <a:defRPr/>
              </a:pPr>
              <a:t>34</a:t>
            </a:fld>
            <a:endParaRPr lang="en-US" sz="1800" b="0">
              <a:solidFill>
                <a:srgbClr val="FFFFFF"/>
              </a:solidFill>
              <a:latin typeface="Gill Sans MT"/>
            </a:endParaRPr>
          </a:p>
        </p:txBody>
      </p:sp>
    </p:spTree>
    <p:extLst>
      <p:ext uri="{BB962C8B-B14F-4D97-AF65-F5344CB8AC3E}">
        <p14:creationId xmlns:p14="http://schemas.microsoft.com/office/powerpoint/2010/main" xmlns="" val="56983817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402"/>
                                        </p:tgtEl>
                                        <p:attrNameLst>
                                          <p:attrName>style.visibility</p:attrName>
                                        </p:attrNameLst>
                                      </p:cBhvr>
                                      <p:to>
                                        <p:strVal val="visible"/>
                                      </p:to>
                                    </p:set>
                                    <p:anim calcmode="lin" valueType="num">
                                      <p:cBhvr>
                                        <p:cTn id="7" dur="1000" fill="hold"/>
                                        <p:tgtEl>
                                          <p:spTgt spid="102402"/>
                                        </p:tgtEl>
                                        <p:attrNameLst>
                                          <p:attrName>ppt_x</p:attrName>
                                        </p:attrNameLst>
                                      </p:cBhvr>
                                      <p:tavLst>
                                        <p:tav tm="0">
                                          <p:val>
                                            <p:strVal val="#ppt_x-.2"/>
                                          </p:val>
                                        </p:tav>
                                        <p:tav tm="100000">
                                          <p:val>
                                            <p:strVal val="#ppt_x"/>
                                          </p:val>
                                        </p:tav>
                                      </p:tavLst>
                                    </p:anim>
                                    <p:anim calcmode="lin" valueType="num">
                                      <p:cBhvr>
                                        <p:cTn id="8" dur="1000" fill="hold"/>
                                        <p:tgtEl>
                                          <p:spTgt spid="10240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4919" name="AutoShape 7">
            <a:hlinkClick r:id="rId2" action="ppaction://hlinksldjump" highlightClick="1"/>
          </p:cNvPr>
          <p:cNvSpPr>
            <a:spLocks noChangeArrowheads="1"/>
          </p:cNvSpPr>
          <p:nvPr/>
        </p:nvSpPr>
        <p:spPr bwMode="auto">
          <a:xfrm>
            <a:off x="8686800" y="5715000"/>
            <a:ext cx="357188" cy="381000"/>
          </a:xfrm>
          <a:prstGeom prst="actionButtonHome">
            <a:avLst/>
          </a:prstGeom>
          <a:solidFill>
            <a:srgbClr val="57575A">
              <a:alpha val="30196"/>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294946" name="Rectangle 34"/>
          <p:cNvSpPr>
            <a:spLocks noGrp="1" noChangeArrowheads="1"/>
          </p:cNvSpPr>
          <p:nvPr>
            <p:ph type="title"/>
          </p:nvPr>
        </p:nvSpPr>
        <p:spPr/>
        <p:txBody>
          <a:bodyPr/>
          <a:lstStyle/>
          <a:p>
            <a:pPr algn="ctr" eaLnBrk="1" hangingPunct="1">
              <a:defRPr/>
            </a:pPr>
            <a:r>
              <a:rPr lang="en-US" smtClean="0"/>
              <a:t>The Writing Process</a:t>
            </a:r>
          </a:p>
        </p:txBody>
      </p:sp>
      <p:sp>
        <p:nvSpPr>
          <p:cNvPr id="294947" name="WordArt 35"/>
          <p:cNvSpPr>
            <a:spLocks noChangeArrowheads="1" noChangeShapeType="1" noTextEdit="1"/>
          </p:cNvSpPr>
          <p:nvPr/>
        </p:nvSpPr>
        <p:spPr bwMode="auto">
          <a:xfrm>
            <a:off x="973282" y="358775"/>
            <a:ext cx="1066800" cy="2308225"/>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40153"/>
              </a:avLst>
            </a:prstTxWarp>
          </a:bodyPr>
          <a:lstStyle/>
          <a:p>
            <a:pPr algn="ctr" fontAlgn="base">
              <a:lnSpc>
                <a:spcPct val="90000"/>
              </a:lnSpc>
              <a:spcBef>
                <a:spcPct val="20000"/>
              </a:spcBef>
              <a:spcAft>
                <a:spcPct val="0"/>
              </a:spcAft>
              <a:buClr>
                <a:srgbClr val="963C26"/>
              </a:buClr>
              <a:buFont typeface="Wingdings" pitchFamily="2" charset="2"/>
              <a:buNone/>
            </a:pPr>
            <a:r>
              <a:rPr lang="en-US" sz="9600" kern="10" dirty="0">
                <a:gradFill rotWithShape="1">
                  <a:gsLst>
                    <a:gs pos="0">
                      <a:srgbClr val="FFFF00"/>
                    </a:gs>
                    <a:gs pos="100000">
                      <a:srgbClr val="D89013"/>
                    </a:gs>
                  </a:gsLst>
                  <a:path path="rect">
                    <a:fillToRect r="100000" b="100000"/>
                  </a:path>
                </a:gradFill>
                <a:effectLst>
                  <a:outerShdw dist="35921" dir="2700000" algn="ctr" rotWithShape="0">
                    <a:srgbClr val="C0C0C0">
                      <a:alpha val="79999"/>
                    </a:srgbClr>
                  </a:outerShdw>
                </a:effectLst>
                <a:latin typeface="Impact"/>
              </a:rPr>
              <a:t>1</a:t>
            </a:r>
          </a:p>
        </p:txBody>
      </p:sp>
      <p:sp>
        <p:nvSpPr>
          <p:cNvPr id="294948" name="Rectangle 36"/>
          <p:cNvSpPr>
            <a:spLocks noChangeArrowheads="1"/>
          </p:cNvSpPr>
          <p:nvPr/>
        </p:nvSpPr>
        <p:spPr bwMode="auto">
          <a:xfrm>
            <a:off x="762000" y="2667000"/>
            <a:ext cx="2209800" cy="609600"/>
          </a:xfrm>
          <a:prstGeom prst="rect">
            <a:avLst/>
          </a:prstGeom>
          <a:gradFill rotWithShape="1">
            <a:gsLst>
              <a:gs pos="0">
                <a:schemeClr val="bg1">
                  <a:alpha val="64998"/>
                </a:schemeClr>
              </a:gs>
              <a:gs pos="100000">
                <a:srgbClr val="99CCFF">
                  <a:alpha val="39998"/>
                </a:srgbClr>
              </a:gs>
            </a:gsLst>
            <a:lin ang="5400000" scaled="1"/>
          </a:gra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fontAlgn="base">
              <a:lnSpc>
                <a:spcPct val="90000"/>
              </a:lnSpc>
              <a:spcBef>
                <a:spcPct val="20000"/>
              </a:spcBef>
              <a:spcAft>
                <a:spcPct val="10000"/>
              </a:spcAft>
              <a:buClr>
                <a:srgbClr val="963C26"/>
              </a:buClr>
              <a:buFont typeface="Wingdings" pitchFamily="2" charset="2"/>
              <a:buNone/>
            </a:pPr>
            <a:r>
              <a:rPr lang="en-US" sz="3600">
                <a:solidFill>
                  <a:srgbClr val="963C26"/>
                </a:solidFill>
              </a:rPr>
              <a:t>Prewriting</a:t>
            </a:r>
          </a:p>
        </p:txBody>
      </p:sp>
      <p:sp>
        <p:nvSpPr>
          <p:cNvPr id="294949" name="Text Box 37"/>
          <p:cNvSpPr txBox="1">
            <a:spLocks noChangeArrowheads="1"/>
          </p:cNvSpPr>
          <p:nvPr/>
        </p:nvSpPr>
        <p:spPr bwMode="auto">
          <a:xfrm>
            <a:off x="990600" y="3352800"/>
            <a:ext cx="1647825" cy="1501775"/>
          </a:xfrm>
          <a:prstGeom prst="rect">
            <a:avLst/>
          </a:prstGeom>
          <a:noFill/>
          <a:ln>
            <a:noFill/>
          </a:ln>
          <a:effectLst/>
          <a:extLst>
            <a:ext uri="{909E8E84-426E-40DD-AFC4-6F175D3DCCD1}">
              <a14:hiddenFill xmlns:a14="http://schemas.microsoft.com/office/drawing/2010/main" xmlns="">
                <a:gradFill rotWithShape="1">
                  <a:gsLst>
                    <a:gs pos="0">
                      <a:schemeClr val="bg1">
                        <a:alpha val="64998"/>
                      </a:schemeClr>
                    </a:gs>
                    <a:gs pos="100000">
                      <a:srgbClr val="99CCFF">
                        <a:alpha val="39998"/>
                      </a:srgbClr>
                    </a:gs>
                  </a:gsLst>
                  <a:lin ang="5400000" scaled="1"/>
                </a:gra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marL="457200" indent="-457200"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None/>
            </a:pPr>
            <a:r>
              <a:rPr lang="en-US" sz="2800">
                <a:solidFill>
                  <a:srgbClr val="000000"/>
                </a:solidFill>
              </a:rPr>
              <a:t>Analyze</a:t>
            </a:r>
          </a:p>
          <a:p>
            <a:pPr eaLnBrk="1" fontAlgn="base" hangingPunct="1">
              <a:lnSpc>
                <a:spcPct val="90000"/>
              </a:lnSpc>
              <a:spcBef>
                <a:spcPct val="20000"/>
              </a:spcBef>
              <a:spcAft>
                <a:spcPct val="10000"/>
              </a:spcAft>
              <a:buClr>
                <a:srgbClr val="963C26"/>
              </a:buClr>
              <a:buFont typeface="Wingdings" pitchFamily="2" charset="2"/>
              <a:buNone/>
            </a:pPr>
            <a:r>
              <a:rPr lang="en-US" sz="2800">
                <a:solidFill>
                  <a:srgbClr val="000000"/>
                </a:solidFill>
              </a:rPr>
              <a:t>Anticipate</a:t>
            </a:r>
          </a:p>
          <a:p>
            <a:pPr eaLnBrk="1" fontAlgn="base" hangingPunct="1">
              <a:lnSpc>
                <a:spcPct val="90000"/>
              </a:lnSpc>
              <a:spcBef>
                <a:spcPct val="20000"/>
              </a:spcBef>
              <a:spcAft>
                <a:spcPct val="10000"/>
              </a:spcAft>
              <a:buClr>
                <a:srgbClr val="963C26"/>
              </a:buClr>
              <a:buFont typeface="Wingdings" pitchFamily="2" charset="2"/>
              <a:buNone/>
            </a:pPr>
            <a:r>
              <a:rPr lang="en-US" sz="2800">
                <a:solidFill>
                  <a:srgbClr val="000000"/>
                </a:solidFill>
              </a:rPr>
              <a:t>Adapt</a:t>
            </a:r>
          </a:p>
        </p:txBody>
      </p:sp>
      <p:sp>
        <p:nvSpPr>
          <p:cNvPr id="294950" name="Text Box 38"/>
          <p:cNvSpPr txBox="1">
            <a:spLocks noChangeArrowheads="1"/>
          </p:cNvSpPr>
          <p:nvPr/>
        </p:nvSpPr>
        <p:spPr bwMode="auto">
          <a:xfrm>
            <a:off x="3271838" y="1754188"/>
            <a:ext cx="5484812" cy="3582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None/>
            </a:pPr>
            <a:r>
              <a:rPr lang="en-US" sz="3200">
                <a:solidFill>
                  <a:srgbClr val="000000"/>
                </a:solidFill>
              </a:rPr>
              <a:t>Do I really need to write?</a:t>
            </a:r>
          </a:p>
          <a:p>
            <a:pPr eaLnBrk="1" fontAlgn="base" hangingPunct="1">
              <a:lnSpc>
                <a:spcPct val="90000"/>
              </a:lnSpc>
              <a:spcBef>
                <a:spcPct val="20000"/>
              </a:spcBef>
              <a:spcAft>
                <a:spcPct val="10000"/>
              </a:spcAft>
              <a:buClr>
                <a:srgbClr val="963C26"/>
              </a:buClr>
              <a:buFont typeface="Wingdings" pitchFamily="2" charset="2"/>
              <a:buNone/>
            </a:pPr>
            <a:r>
              <a:rPr lang="en-US" sz="3200">
                <a:solidFill>
                  <a:srgbClr val="000000"/>
                </a:solidFill>
              </a:rPr>
              <a:t>E-mail or hard copy memo?</a:t>
            </a:r>
          </a:p>
          <a:p>
            <a:pPr eaLnBrk="1" fontAlgn="base" hangingPunct="1">
              <a:lnSpc>
                <a:spcPct val="90000"/>
              </a:lnSpc>
              <a:spcBef>
                <a:spcPct val="20000"/>
              </a:spcBef>
              <a:spcAft>
                <a:spcPct val="10000"/>
              </a:spcAft>
              <a:buClr>
                <a:srgbClr val="963C26"/>
              </a:buClr>
              <a:buFont typeface="Wingdings" pitchFamily="2" charset="2"/>
              <a:buNone/>
            </a:pPr>
            <a:r>
              <a:rPr lang="en-US" sz="3200">
                <a:solidFill>
                  <a:srgbClr val="000000"/>
                </a:solidFill>
              </a:rPr>
              <a:t>Why am I writing?</a:t>
            </a:r>
          </a:p>
          <a:p>
            <a:pPr eaLnBrk="1" fontAlgn="base" hangingPunct="1">
              <a:lnSpc>
                <a:spcPct val="90000"/>
              </a:lnSpc>
              <a:spcBef>
                <a:spcPct val="20000"/>
              </a:spcBef>
              <a:spcAft>
                <a:spcPct val="10000"/>
              </a:spcAft>
              <a:buClr>
                <a:srgbClr val="963C26"/>
              </a:buClr>
              <a:buFont typeface="Wingdings" pitchFamily="2" charset="2"/>
              <a:buNone/>
            </a:pPr>
            <a:r>
              <a:rPr lang="en-US" sz="3200">
                <a:solidFill>
                  <a:srgbClr val="000000"/>
                </a:solidFill>
              </a:rPr>
              <a:t>How will the reader react?</a:t>
            </a:r>
          </a:p>
          <a:p>
            <a:pPr eaLnBrk="1" fontAlgn="base" hangingPunct="1">
              <a:lnSpc>
                <a:spcPct val="90000"/>
              </a:lnSpc>
              <a:spcBef>
                <a:spcPct val="20000"/>
              </a:spcBef>
              <a:spcAft>
                <a:spcPct val="10000"/>
              </a:spcAft>
              <a:buClr>
                <a:srgbClr val="963C26"/>
              </a:buClr>
              <a:buFont typeface="Wingdings" pitchFamily="2" charset="2"/>
              <a:buNone/>
            </a:pPr>
            <a:r>
              <a:rPr lang="en-US" sz="3200">
                <a:solidFill>
                  <a:srgbClr val="000000"/>
                </a:solidFill>
              </a:rPr>
              <a:t>How can I save the reader’s time?</a:t>
            </a:r>
          </a:p>
        </p:txBody>
      </p:sp>
      <p:pic>
        <p:nvPicPr>
          <p:cNvPr id="294964" name="Picture 52" descr="MPj03988310000[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24600" y="4648200"/>
            <a:ext cx="22860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Slide Number Placeholder 8"/>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35</a:t>
            </a:fld>
            <a:endParaRPr lang="en-US" sz="1800" b="0">
              <a:solidFill>
                <a:srgbClr val="FFFFFF"/>
              </a:solidFill>
              <a:latin typeface="Gill Sans MT"/>
            </a:endParaRPr>
          </a:p>
        </p:txBody>
      </p:sp>
    </p:spTree>
    <p:extLst>
      <p:ext uri="{BB962C8B-B14F-4D97-AF65-F5344CB8AC3E}">
        <p14:creationId xmlns:p14="http://schemas.microsoft.com/office/powerpoint/2010/main" xmlns="" val="7941263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94946"/>
                                        </p:tgtEl>
                                        <p:attrNameLst>
                                          <p:attrName>style.visibility</p:attrName>
                                        </p:attrNameLst>
                                      </p:cBhvr>
                                      <p:to>
                                        <p:strVal val="visible"/>
                                      </p:to>
                                    </p:set>
                                    <p:anim calcmode="lin" valueType="num">
                                      <p:cBhvr>
                                        <p:cTn id="7" dur="1000" fill="hold"/>
                                        <p:tgtEl>
                                          <p:spTgt spid="294946"/>
                                        </p:tgtEl>
                                        <p:attrNameLst>
                                          <p:attrName>ppt_x</p:attrName>
                                        </p:attrNameLst>
                                      </p:cBhvr>
                                      <p:tavLst>
                                        <p:tav tm="0">
                                          <p:val>
                                            <p:strVal val="#ppt_x-.2"/>
                                          </p:val>
                                        </p:tav>
                                        <p:tav tm="100000">
                                          <p:val>
                                            <p:strVal val="#ppt_x"/>
                                          </p:val>
                                        </p:tav>
                                      </p:tavLst>
                                    </p:anim>
                                    <p:anim calcmode="lin" valueType="num">
                                      <p:cBhvr>
                                        <p:cTn id="8" dur="1000" fill="hold"/>
                                        <p:tgtEl>
                                          <p:spTgt spid="2949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294946"/>
                                        </p:tgtEl>
                                      </p:cBhvr>
                                    </p:animEffect>
                                  </p:childTnLst>
                                </p:cTn>
                              </p:par>
                              <p:par>
                                <p:cTn id="10" presetID="9" presetClass="entr" presetSubtype="0" fill="hold" grpId="0" nodeType="withEffect">
                                  <p:stCondLst>
                                    <p:cond delay="0"/>
                                  </p:stCondLst>
                                  <p:childTnLst>
                                    <p:set>
                                      <p:cBhvr>
                                        <p:cTn id="11" dur="1" fill="hold">
                                          <p:stCondLst>
                                            <p:cond delay="0"/>
                                          </p:stCondLst>
                                        </p:cTn>
                                        <p:tgtEl>
                                          <p:spTgt spid="294919"/>
                                        </p:tgtEl>
                                        <p:attrNameLst>
                                          <p:attrName>style.visibility</p:attrName>
                                        </p:attrNameLst>
                                      </p:cBhvr>
                                      <p:to>
                                        <p:strVal val="visible"/>
                                      </p:to>
                                    </p:set>
                                    <p:animEffect transition="in" filter="dissolve">
                                      <p:cBhvr>
                                        <p:cTn id="12" dur="500"/>
                                        <p:tgtEl>
                                          <p:spTgt spid="2949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2" presetClass="entr" presetSubtype="0" fill="hold" grpId="0" nodeType="clickEffect">
                                  <p:stCondLst>
                                    <p:cond delay="0"/>
                                  </p:stCondLst>
                                  <p:childTnLst>
                                    <p:set>
                                      <p:cBhvr>
                                        <p:cTn id="16" dur="1" fill="hold">
                                          <p:stCondLst>
                                            <p:cond delay="0"/>
                                          </p:stCondLst>
                                        </p:cTn>
                                        <p:tgtEl>
                                          <p:spTgt spid="294947"/>
                                        </p:tgtEl>
                                        <p:attrNameLst>
                                          <p:attrName>style.visibility</p:attrName>
                                        </p:attrNameLst>
                                      </p:cBhvr>
                                      <p:to>
                                        <p:strVal val="visible"/>
                                      </p:to>
                                    </p:set>
                                    <p:animScale>
                                      <p:cBhvr>
                                        <p:cTn id="17" dur="1000" decel="50000" fill="hold">
                                          <p:stCondLst>
                                            <p:cond delay="0"/>
                                          </p:stCondLst>
                                        </p:cTn>
                                        <p:tgtEl>
                                          <p:spTgt spid="2949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94947"/>
                                        </p:tgtEl>
                                        <p:attrNameLst>
                                          <p:attrName>ppt_x</p:attrName>
                                          <p:attrName>ppt_y</p:attrName>
                                        </p:attrNameLst>
                                      </p:cBhvr>
                                    </p:animMotion>
                                    <p:animEffect transition="in" filter="fade">
                                      <p:cBhvr>
                                        <p:cTn id="19" dur="1000"/>
                                        <p:tgtEl>
                                          <p:spTgt spid="294947"/>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294948"/>
                                        </p:tgtEl>
                                        <p:attrNameLst>
                                          <p:attrName>style.visibility</p:attrName>
                                        </p:attrNameLst>
                                      </p:cBhvr>
                                      <p:to>
                                        <p:strVal val="visible"/>
                                      </p:to>
                                    </p:set>
                                    <p:anim calcmode="lin" valueType="num">
                                      <p:cBhvr>
                                        <p:cTn id="24" dur="500" fill="hold"/>
                                        <p:tgtEl>
                                          <p:spTgt spid="294948"/>
                                        </p:tgtEl>
                                        <p:attrNameLst>
                                          <p:attrName>ppt_w</p:attrName>
                                        </p:attrNameLst>
                                      </p:cBhvr>
                                      <p:tavLst>
                                        <p:tav tm="0">
                                          <p:val>
                                            <p:fltVal val="0"/>
                                          </p:val>
                                        </p:tav>
                                        <p:tav tm="100000">
                                          <p:val>
                                            <p:strVal val="#ppt_w"/>
                                          </p:val>
                                        </p:tav>
                                      </p:tavLst>
                                    </p:anim>
                                    <p:anim calcmode="lin" valueType="num">
                                      <p:cBhvr>
                                        <p:cTn id="25" dur="500" fill="hold"/>
                                        <p:tgtEl>
                                          <p:spTgt spid="294948"/>
                                        </p:tgtEl>
                                        <p:attrNameLst>
                                          <p:attrName>ppt_h</p:attrName>
                                        </p:attrNameLst>
                                      </p:cBhvr>
                                      <p:tavLst>
                                        <p:tav tm="0">
                                          <p:val>
                                            <p:fltVal val="0"/>
                                          </p:val>
                                        </p:tav>
                                        <p:tav tm="100000">
                                          <p:val>
                                            <p:strVal val="#ppt_h"/>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294949"/>
                                        </p:tgtEl>
                                        <p:attrNameLst>
                                          <p:attrName>style.visibility</p:attrName>
                                        </p:attrNameLst>
                                      </p:cBhvr>
                                      <p:to>
                                        <p:strVal val="visible"/>
                                      </p:to>
                                    </p:set>
                                    <p:anim calcmode="lin" valueType="num">
                                      <p:cBhvr>
                                        <p:cTn id="30" dur="500" fill="hold"/>
                                        <p:tgtEl>
                                          <p:spTgt spid="294949"/>
                                        </p:tgtEl>
                                        <p:attrNameLst>
                                          <p:attrName>ppt_w</p:attrName>
                                        </p:attrNameLst>
                                      </p:cBhvr>
                                      <p:tavLst>
                                        <p:tav tm="0">
                                          <p:val>
                                            <p:fltVal val="0"/>
                                          </p:val>
                                        </p:tav>
                                        <p:tav tm="100000">
                                          <p:val>
                                            <p:strVal val="#ppt_w"/>
                                          </p:val>
                                        </p:tav>
                                      </p:tavLst>
                                    </p:anim>
                                    <p:anim calcmode="lin" valueType="num">
                                      <p:cBhvr>
                                        <p:cTn id="31" dur="500" fill="hold"/>
                                        <p:tgtEl>
                                          <p:spTgt spid="294949"/>
                                        </p:tgtEl>
                                        <p:attrNameLst>
                                          <p:attrName>ppt_h</p:attrName>
                                        </p:attrNameLst>
                                      </p:cBhvr>
                                      <p:tavLst>
                                        <p:tav tm="0">
                                          <p:val>
                                            <p:fltVal val="0"/>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6" fill="hold" nodeType="clickEffect">
                                  <p:stCondLst>
                                    <p:cond delay="0"/>
                                  </p:stCondLst>
                                  <p:childTnLst>
                                    <p:set>
                                      <p:cBhvr>
                                        <p:cTn id="35" dur="1" fill="hold">
                                          <p:stCondLst>
                                            <p:cond delay="0"/>
                                          </p:stCondLst>
                                        </p:cTn>
                                        <p:tgtEl>
                                          <p:spTgt spid="294950">
                                            <p:txEl>
                                              <p:pRg st="0" end="0"/>
                                            </p:txEl>
                                          </p:spTgt>
                                        </p:tgtEl>
                                        <p:attrNameLst>
                                          <p:attrName>style.visibility</p:attrName>
                                        </p:attrNameLst>
                                      </p:cBhvr>
                                      <p:to>
                                        <p:strVal val="visible"/>
                                      </p:to>
                                    </p:set>
                                    <p:anim calcmode="lin" valueType="num">
                                      <p:cBhvr additive="base">
                                        <p:cTn id="36" dur="1000" fill="hold"/>
                                        <p:tgtEl>
                                          <p:spTgt spid="294950">
                                            <p:txEl>
                                              <p:pRg st="0" end="0"/>
                                            </p:txEl>
                                          </p:spTgt>
                                        </p:tgtEl>
                                        <p:attrNameLst>
                                          <p:attrName>ppt_x</p:attrName>
                                        </p:attrNameLst>
                                      </p:cBhvr>
                                      <p:tavLst>
                                        <p:tav tm="0">
                                          <p:val>
                                            <p:strVal val="1+#ppt_w/2"/>
                                          </p:val>
                                        </p:tav>
                                        <p:tav tm="100000">
                                          <p:val>
                                            <p:strVal val="#ppt_x"/>
                                          </p:val>
                                        </p:tav>
                                      </p:tavLst>
                                    </p:anim>
                                    <p:anim calcmode="lin" valueType="num">
                                      <p:cBhvr additive="base">
                                        <p:cTn id="37" dur="1000" fill="hold"/>
                                        <p:tgtEl>
                                          <p:spTgt spid="294950">
                                            <p:txEl>
                                              <p:pRg st="0" end="0"/>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294950">
                                            <p:txEl>
                                              <p:pRg st="0" end="0"/>
                                            </p:txEl>
                                          </p:spTgt>
                                        </p:tgtEl>
                                        <p:attrNameLst>
                                          <p:attrName>ppt_c</p:attrName>
                                        </p:attrNameLst>
                                      </p:cBhvr>
                                      <p:to>
                                        <a:srgbClr val="963C26"/>
                                      </p:to>
                                    </p:animClr>
                                  </p:subTnLst>
                                </p:cTn>
                              </p:par>
                            </p:childTnLst>
                          </p:cTn>
                        </p:par>
                      </p:childTnLst>
                    </p:cTn>
                  </p:par>
                  <p:par>
                    <p:cTn id="38" fill="hold" nodeType="clickPar">
                      <p:stCondLst>
                        <p:cond delay="indefinite"/>
                      </p:stCondLst>
                      <p:childTnLst>
                        <p:par>
                          <p:cTn id="39" fill="hold" nodeType="withGroup">
                            <p:stCondLst>
                              <p:cond delay="0"/>
                            </p:stCondLst>
                            <p:childTnLst>
                              <p:par>
                                <p:cTn id="40" presetID="17" presetClass="entr" presetSubtype="10" fill="hold" nodeType="clickEffect">
                                  <p:stCondLst>
                                    <p:cond delay="0"/>
                                  </p:stCondLst>
                                  <p:childTnLst>
                                    <p:set>
                                      <p:cBhvr>
                                        <p:cTn id="41" dur="1" fill="hold">
                                          <p:stCondLst>
                                            <p:cond delay="0"/>
                                          </p:stCondLst>
                                        </p:cTn>
                                        <p:tgtEl>
                                          <p:spTgt spid="294964"/>
                                        </p:tgtEl>
                                        <p:attrNameLst>
                                          <p:attrName>style.visibility</p:attrName>
                                        </p:attrNameLst>
                                      </p:cBhvr>
                                      <p:to>
                                        <p:strVal val="visible"/>
                                      </p:to>
                                    </p:set>
                                    <p:anim calcmode="lin" valueType="num">
                                      <p:cBhvr>
                                        <p:cTn id="42" dur="500" fill="hold"/>
                                        <p:tgtEl>
                                          <p:spTgt spid="294964"/>
                                        </p:tgtEl>
                                        <p:attrNameLst>
                                          <p:attrName>ppt_w</p:attrName>
                                        </p:attrNameLst>
                                      </p:cBhvr>
                                      <p:tavLst>
                                        <p:tav tm="0">
                                          <p:val>
                                            <p:fltVal val="0"/>
                                          </p:val>
                                        </p:tav>
                                        <p:tav tm="100000">
                                          <p:val>
                                            <p:strVal val="#ppt_w"/>
                                          </p:val>
                                        </p:tav>
                                      </p:tavLst>
                                    </p:anim>
                                    <p:anim calcmode="lin" valueType="num">
                                      <p:cBhvr>
                                        <p:cTn id="43" dur="500" fill="hold"/>
                                        <p:tgtEl>
                                          <p:spTgt spid="294964"/>
                                        </p:tgtEl>
                                        <p:attrNameLst>
                                          <p:attrName>ppt_h</p:attrName>
                                        </p:attrNameLst>
                                      </p:cBhvr>
                                      <p:tavLst>
                                        <p:tav tm="0">
                                          <p:val>
                                            <p:strVal val="#ppt_h"/>
                                          </p:val>
                                        </p:tav>
                                        <p:tav tm="100000">
                                          <p:val>
                                            <p:strVal val="#ppt_h"/>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12" fill="hold" nodeType="clickEffect">
                                  <p:stCondLst>
                                    <p:cond delay="0"/>
                                  </p:stCondLst>
                                  <p:childTnLst>
                                    <p:set>
                                      <p:cBhvr>
                                        <p:cTn id="47" dur="1" fill="hold">
                                          <p:stCondLst>
                                            <p:cond delay="0"/>
                                          </p:stCondLst>
                                        </p:cTn>
                                        <p:tgtEl>
                                          <p:spTgt spid="294950">
                                            <p:txEl>
                                              <p:pRg st="1" end="1"/>
                                            </p:txEl>
                                          </p:spTgt>
                                        </p:tgtEl>
                                        <p:attrNameLst>
                                          <p:attrName>style.visibility</p:attrName>
                                        </p:attrNameLst>
                                      </p:cBhvr>
                                      <p:to>
                                        <p:strVal val="visible"/>
                                      </p:to>
                                    </p:set>
                                    <p:anim calcmode="lin" valueType="num">
                                      <p:cBhvr additive="base">
                                        <p:cTn id="48" dur="1000" fill="hold"/>
                                        <p:tgtEl>
                                          <p:spTgt spid="294950">
                                            <p:txEl>
                                              <p:pRg st="1" end="1"/>
                                            </p:txEl>
                                          </p:spTgt>
                                        </p:tgtEl>
                                        <p:attrNameLst>
                                          <p:attrName>ppt_x</p:attrName>
                                        </p:attrNameLst>
                                      </p:cBhvr>
                                      <p:tavLst>
                                        <p:tav tm="0">
                                          <p:val>
                                            <p:strVal val="0-#ppt_w/2"/>
                                          </p:val>
                                        </p:tav>
                                        <p:tav tm="100000">
                                          <p:val>
                                            <p:strVal val="#ppt_x"/>
                                          </p:val>
                                        </p:tav>
                                      </p:tavLst>
                                    </p:anim>
                                    <p:anim calcmode="lin" valueType="num">
                                      <p:cBhvr additive="base">
                                        <p:cTn id="49" dur="1000" fill="hold"/>
                                        <p:tgtEl>
                                          <p:spTgt spid="294950">
                                            <p:txEl>
                                              <p:pRg st="1" end="1"/>
                                            </p:txEl>
                                          </p:spTgt>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294950">
                                            <p:txEl>
                                              <p:pRg st="1" end="1"/>
                                            </p:txEl>
                                          </p:spTgt>
                                        </p:tgtEl>
                                        <p:attrNameLst>
                                          <p:attrName>ppt_c</p:attrName>
                                        </p:attrNameLst>
                                      </p:cBhvr>
                                      <p:to>
                                        <a:srgbClr val="963C26"/>
                                      </p:to>
                                    </p:animClr>
                                  </p:subTnLst>
                                </p:cTn>
                              </p:par>
                            </p:childTnLst>
                          </p:cTn>
                        </p:par>
                      </p:childTnLst>
                    </p:cTn>
                  </p:par>
                  <p:par>
                    <p:cTn id="50" fill="hold" nodeType="clickPar">
                      <p:stCondLst>
                        <p:cond delay="indefinite"/>
                      </p:stCondLst>
                      <p:childTnLst>
                        <p:par>
                          <p:cTn id="51" fill="hold" nodeType="withGroup">
                            <p:stCondLst>
                              <p:cond delay="0"/>
                            </p:stCondLst>
                            <p:childTnLst>
                              <p:par>
                                <p:cTn id="52" presetID="26" presetClass="emph" presetSubtype="0" fill="hold" nodeType="clickEffect">
                                  <p:stCondLst>
                                    <p:cond delay="0"/>
                                  </p:stCondLst>
                                  <p:childTnLst>
                                    <p:animEffect transition="out" filter="fade">
                                      <p:cBhvr>
                                        <p:cTn id="53" dur="1000" tmFilter="0, 0; .2, .5; .8, .5; 1, 0"/>
                                        <p:tgtEl>
                                          <p:spTgt spid="294964"/>
                                        </p:tgtEl>
                                      </p:cBhvr>
                                    </p:animEffect>
                                    <p:animScale>
                                      <p:cBhvr>
                                        <p:cTn id="54" dur="500" autoRev="1" fill="hold"/>
                                        <p:tgtEl>
                                          <p:spTgt spid="294964"/>
                                        </p:tgtEl>
                                      </p:cBhvr>
                                      <p:by x="105000" y="105000"/>
                                    </p:animScale>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9" fill="hold" nodeType="clickEffect">
                                  <p:stCondLst>
                                    <p:cond delay="0"/>
                                  </p:stCondLst>
                                  <p:childTnLst>
                                    <p:set>
                                      <p:cBhvr>
                                        <p:cTn id="58" dur="1" fill="hold">
                                          <p:stCondLst>
                                            <p:cond delay="0"/>
                                          </p:stCondLst>
                                        </p:cTn>
                                        <p:tgtEl>
                                          <p:spTgt spid="294950">
                                            <p:txEl>
                                              <p:pRg st="2" end="2"/>
                                            </p:txEl>
                                          </p:spTgt>
                                        </p:tgtEl>
                                        <p:attrNameLst>
                                          <p:attrName>style.visibility</p:attrName>
                                        </p:attrNameLst>
                                      </p:cBhvr>
                                      <p:to>
                                        <p:strVal val="visible"/>
                                      </p:to>
                                    </p:set>
                                    <p:anim calcmode="lin" valueType="num">
                                      <p:cBhvr additive="base">
                                        <p:cTn id="59" dur="1000" fill="hold"/>
                                        <p:tgtEl>
                                          <p:spTgt spid="294950">
                                            <p:txEl>
                                              <p:pRg st="2" end="2"/>
                                            </p:txEl>
                                          </p:spTgt>
                                        </p:tgtEl>
                                        <p:attrNameLst>
                                          <p:attrName>ppt_x</p:attrName>
                                        </p:attrNameLst>
                                      </p:cBhvr>
                                      <p:tavLst>
                                        <p:tav tm="0">
                                          <p:val>
                                            <p:strVal val="0-#ppt_w/2"/>
                                          </p:val>
                                        </p:tav>
                                        <p:tav tm="100000">
                                          <p:val>
                                            <p:strVal val="#ppt_x"/>
                                          </p:val>
                                        </p:tav>
                                      </p:tavLst>
                                    </p:anim>
                                    <p:anim calcmode="lin" valueType="num">
                                      <p:cBhvr additive="base">
                                        <p:cTn id="60" dur="1000" fill="hold"/>
                                        <p:tgtEl>
                                          <p:spTgt spid="294950">
                                            <p:txEl>
                                              <p:pRg st="2" end="2"/>
                                            </p:txEl>
                                          </p:spTgt>
                                        </p:tgtEl>
                                        <p:attrNameLst>
                                          <p:attrName>ppt_y</p:attrName>
                                        </p:attrNameLst>
                                      </p:cBhvr>
                                      <p:tavLst>
                                        <p:tav tm="0">
                                          <p:val>
                                            <p:strVal val="0-#ppt_h/2"/>
                                          </p:val>
                                        </p:tav>
                                        <p:tav tm="100000">
                                          <p:val>
                                            <p:strVal val="#ppt_y"/>
                                          </p:val>
                                        </p:tav>
                                      </p:tavLst>
                                    </p:anim>
                                  </p:childTnLst>
                                  <p:subTnLst>
                                    <p:animClr clrSpc="rgb" dir="cw">
                                      <p:cBhvr override="childStyle">
                                        <p:cTn dur="1" fill="hold" display="0" masterRel="nextClick" afterEffect="1"/>
                                        <p:tgtEl>
                                          <p:spTgt spid="294950">
                                            <p:txEl>
                                              <p:pRg st="2" end="2"/>
                                            </p:txEl>
                                          </p:spTgt>
                                        </p:tgtEl>
                                        <p:attrNameLst>
                                          <p:attrName>ppt_c</p:attrName>
                                        </p:attrNameLst>
                                      </p:cBhvr>
                                      <p:to>
                                        <a:srgbClr val="963C26"/>
                                      </p:to>
                                    </p:animClr>
                                  </p:subTnLst>
                                </p:cTn>
                              </p:par>
                            </p:childTnLst>
                          </p:cTn>
                        </p:par>
                      </p:childTnLst>
                    </p:cTn>
                  </p:par>
                  <p:par>
                    <p:cTn id="61" fill="hold" nodeType="clickPar">
                      <p:stCondLst>
                        <p:cond delay="indefinite"/>
                      </p:stCondLst>
                      <p:childTnLst>
                        <p:par>
                          <p:cTn id="62" fill="hold" nodeType="withGroup">
                            <p:stCondLst>
                              <p:cond delay="0"/>
                            </p:stCondLst>
                            <p:childTnLst>
                              <p:par>
                                <p:cTn id="63" presetID="26" presetClass="emph" presetSubtype="0" fill="hold" nodeType="clickEffect">
                                  <p:stCondLst>
                                    <p:cond delay="0"/>
                                  </p:stCondLst>
                                  <p:childTnLst>
                                    <p:animEffect transition="out" filter="fade">
                                      <p:cBhvr>
                                        <p:cTn id="64" dur="1000" tmFilter="0, 0; .2, .5; .8, .5; 1, 0"/>
                                        <p:tgtEl>
                                          <p:spTgt spid="294964"/>
                                        </p:tgtEl>
                                      </p:cBhvr>
                                    </p:animEffect>
                                    <p:animScale>
                                      <p:cBhvr>
                                        <p:cTn id="65" dur="500" autoRev="1" fill="hold"/>
                                        <p:tgtEl>
                                          <p:spTgt spid="294964"/>
                                        </p:tgtEl>
                                      </p:cBhvr>
                                      <p:by x="105000" y="105000"/>
                                    </p:animScale>
                                  </p:childTnLst>
                                </p:cTn>
                              </p:par>
                            </p:childTnLst>
                          </p:cTn>
                        </p:par>
                      </p:childTnLst>
                    </p:cTn>
                  </p:par>
                  <p:par>
                    <p:cTn id="66" fill="hold" nodeType="clickPar">
                      <p:stCondLst>
                        <p:cond delay="indefinite"/>
                      </p:stCondLst>
                      <p:childTnLst>
                        <p:par>
                          <p:cTn id="67" fill="hold" nodeType="withGroup">
                            <p:stCondLst>
                              <p:cond delay="0"/>
                            </p:stCondLst>
                            <p:childTnLst>
                              <p:par>
                                <p:cTn id="68" presetID="2" presetClass="entr" presetSubtype="3" fill="hold" nodeType="clickEffect">
                                  <p:stCondLst>
                                    <p:cond delay="0"/>
                                  </p:stCondLst>
                                  <p:childTnLst>
                                    <p:set>
                                      <p:cBhvr>
                                        <p:cTn id="69" dur="1" fill="hold">
                                          <p:stCondLst>
                                            <p:cond delay="0"/>
                                          </p:stCondLst>
                                        </p:cTn>
                                        <p:tgtEl>
                                          <p:spTgt spid="294950">
                                            <p:txEl>
                                              <p:pRg st="3" end="3"/>
                                            </p:txEl>
                                          </p:spTgt>
                                        </p:tgtEl>
                                        <p:attrNameLst>
                                          <p:attrName>style.visibility</p:attrName>
                                        </p:attrNameLst>
                                      </p:cBhvr>
                                      <p:to>
                                        <p:strVal val="visible"/>
                                      </p:to>
                                    </p:set>
                                    <p:anim calcmode="lin" valueType="num">
                                      <p:cBhvr additive="base">
                                        <p:cTn id="70" dur="1000" fill="hold"/>
                                        <p:tgtEl>
                                          <p:spTgt spid="294950">
                                            <p:txEl>
                                              <p:pRg st="3" end="3"/>
                                            </p:txEl>
                                          </p:spTgt>
                                        </p:tgtEl>
                                        <p:attrNameLst>
                                          <p:attrName>ppt_x</p:attrName>
                                        </p:attrNameLst>
                                      </p:cBhvr>
                                      <p:tavLst>
                                        <p:tav tm="0">
                                          <p:val>
                                            <p:strVal val="1+#ppt_w/2"/>
                                          </p:val>
                                        </p:tav>
                                        <p:tav tm="100000">
                                          <p:val>
                                            <p:strVal val="#ppt_x"/>
                                          </p:val>
                                        </p:tav>
                                      </p:tavLst>
                                    </p:anim>
                                    <p:anim calcmode="lin" valueType="num">
                                      <p:cBhvr additive="base">
                                        <p:cTn id="71" dur="1000" fill="hold"/>
                                        <p:tgtEl>
                                          <p:spTgt spid="294950">
                                            <p:txEl>
                                              <p:pRg st="3" end="3"/>
                                            </p:txEl>
                                          </p:spTgt>
                                        </p:tgtEl>
                                        <p:attrNameLst>
                                          <p:attrName>ppt_y</p:attrName>
                                        </p:attrNameLst>
                                      </p:cBhvr>
                                      <p:tavLst>
                                        <p:tav tm="0">
                                          <p:val>
                                            <p:strVal val="0-#ppt_h/2"/>
                                          </p:val>
                                        </p:tav>
                                        <p:tav tm="100000">
                                          <p:val>
                                            <p:strVal val="#ppt_y"/>
                                          </p:val>
                                        </p:tav>
                                      </p:tavLst>
                                    </p:anim>
                                  </p:childTnLst>
                                  <p:subTnLst>
                                    <p:animClr clrSpc="rgb" dir="cw">
                                      <p:cBhvr override="childStyle">
                                        <p:cTn dur="1" fill="hold" display="0" masterRel="nextClick" afterEffect="1"/>
                                        <p:tgtEl>
                                          <p:spTgt spid="294950">
                                            <p:txEl>
                                              <p:pRg st="3" end="3"/>
                                            </p:txEl>
                                          </p:spTgt>
                                        </p:tgtEl>
                                        <p:attrNameLst>
                                          <p:attrName>ppt_c</p:attrName>
                                        </p:attrNameLst>
                                      </p:cBhvr>
                                      <p:to>
                                        <a:srgbClr val="963C26"/>
                                      </p:to>
                                    </p:animClr>
                                  </p:subTnLst>
                                </p:cTn>
                              </p:par>
                            </p:childTnLst>
                          </p:cTn>
                        </p:par>
                      </p:childTnLst>
                    </p:cTn>
                  </p:par>
                  <p:par>
                    <p:cTn id="72" fill="hold" nodeType="clickPar">
                      <p:stCondLst>
                        <p:cond delay="indefinite"/>
                      </p:stCondLst>
                      <p:childTnLst>
                        <p:par>
                          <p:cTn id="73" fill="hold" nodeType="withGroup">
                            <p:stCondLst>
                              <p:cond delay="0"/>
                            </p:stCondLst>
                            <p:childTnLst>
                              <p:par>
                                <p:cTn id="74" presetID="26" presetClass="emph" presetSubtype="0" fill="hold" nodeType="clickEffect">
                                  <p:stCondLst>
                                    <p:cond delay="0"/>
                                  </p:stCondLst>
                                  <p:childTnLst>
                                    <p:animEffect transition="out" filter="fade">
                                      <p:cBhvr>
                                        <p:cTn id="75" dur="1000" tmFilter="0, 0; .2, .5; .8, .5; 1, 0"/>
                                        <p:tgtEl>
                                          <p:spTgt spid="294964"/>
                                        </p:tgtEl>
                                      </p:cBhvr>
                                    </p:animEffect>
                                    <p:animScale>
                                      <p:cBhvr>
                                        <p:cTn id="76" dur="500" autoRev="1" fill="hold"/>
                                        <p:tgtEl>
                                          <p:spTgt spid="294964"/>
                                        </p:tgtEl>
                                      </p:cBhvr>
                                      <p:by x="105000" y="105000"/>
                                    </p:animScale>
                                  </p:childTnLst>
                                </p:cTn>
                              </p:par>
                            </p:childTnLst>
                          </p:cTn>
                        </p:par>
                      </p:childTnLst>
                    </p:cTn>
                  </p:par>
                  <p:par>
                    <p:cTn id="77" fill="hold" nodeType="clickPar">
                      <p:stCondLst>
                        <p:cond delay="indefinite"/>
                      </p:stCondLst>
                      <p:childTnLst>
                        <p:par>
                          <p:cTn id="78" fill="hold" nodeType="withGroup">
                            <p:stCondLst>
                              <p:cond delay="0"/>
                            </p:stCondLst>
                            <p:childTnLst>
                              <p:par>
                                <p:cTn id="79" presetID="2" presetClass="entr" presetSubtype="1" fill="hold" nodeType="clickEffect">
                                  <p:stCondLst>
                                    <p:cond delay="0"/>
                                  </p:stCondLst>
                                  <p:childTnLst>
                                    <p:set>
                                      <p:cBhvr>
                                        <p:cTn id="80" dur="1" fill="hold">
                                          <p:stCondLst>
                                            <p:cond delay="0"/>
                                          </p:stCondLst>
                                        </p:cTn>
                                        <p:tgtEl>
                                          <p:spTgt spid="294950">
                                            <p:txEl>
                                              <p:pRg st="4" end="4"/>
                                            </p:txEl>
                                          </p:spTgt>
                                        </p:tgtEl>
                                        <p:attrNameLst>
                                          <p:attrName>style.visibility</p:attrName>
                                        </p:attrNameLst>
                                      </p:cBhvr>
                                      <p:to>
                                        <p:strVal val="visible"/>
                                      </p:to>
                                    </p:set>
                                    <p:anim calcmode="lin" valueType="num">
                                      <p:cBhvr additive="base">
                                        <p:cTn id="81" dur="1000" fill="hold"/>
                                        <p:tgtEl>
                                          <p:spTgt spid="294950">
                                            <p:txEl>
                                              <p:pRg st="4" end="4"/>
                                            </p:txEl>
                                          </p:spTgt>
                                        </p:tgtEl>
                                        <p:attrNameLst>
                                          <p:attrName>ppt_x</p:attrName>
                                        </p:attrNameLst>
                                      </p:cBhvr>
                                      <p:tavLst>
                                        <p:tav tm="0">
                                          <p:val>
                                            <p:strVal val="#ppt_x"/>
                                          </p:val>
                                        </p:tav>
                                        <p:tav tm="100000">
                                          <p:val>
                                            <p:strVal val="#ppt_x"/>
                                          </p:val>
                                        </p:tav>
                                      </p:tavLst>
                                    </p:anim>
                                    <p:anim calcmode="lin" valueType="num">
                                      <p:cBhvr additive="base">
                                        <p:cTn id="82" dur="1000" fill="hold"/>
                                        <p:tgtEl>
                                          <p:spTgt spid="294950">
                                            <p:txEl>
                                              <p:pRg st="4" end="4"/>
                                            </p:txEl>
                                          </p:spTgt>
                                        </p:tgtEl>
                                        <p:attrNameLst>
                                          <p:attrName>ppt_y</p:attrName>
                                        </p:attrNameLst>
                                      </p:cBhvr>
                                      <p:tavLst>
                                        <p:tav tm="0">
                                          <p:val>
                                            <p:strVal val="0-#ppt_h/2"/>
                                          </p:val>
                                        </p:tav>
                                        <p:tav tm="100000">
                                          <p:val>
                                            <p:strVal val="#ppt_y"/>
                                          </p:val>
                                        </p:tav>
                                      </p:tavLst>
                                    </p:anim>
                                  </p:childTnLst>
                                  <p:subTnLst>
                                    <p:animClr clrSpc="rgb" dir="cw">
                                      <p:cBhvr override="childStyle">
                                        <p:cTn dur="1" fill="hold" display="0" masterRel="nextClick" afterEffect="1"/>
                                        <p:tgtEl>
                                          <p:spTgt spid="294950">
                                            <p:txEl>
                                              <p:pRg st="4" end="4"/>
                                            </p:txEl>
                                          </p:spTgt>
                                        </p:tgtEl>
                                        <p:attrNameLst>
                                          <p:attrName>ppt_c</p:attrName>
                                        </p:attrNameLst>
                                      </p:cBhvr>
                                      <p:to>
                                        <a:srgbClr val="963C2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9" grpId="0" animBg="1"/>
      <p:bldP spid="294946" grpId="0"/>
      <p:bldP spid="294947" grpId="0" animBg="1"/>
      <p:bldP spid="294948" grpId="0" animBg="1"/>
      <p:bldP spid="294949"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0691" name="Rectangle 3"/>
          <p:cNvSpPr>
            <a:spLocks noGrp="1" noChangeArrowheads="1"/>
          </p:cNvSpPr>
          <p:nvPr>
            <p:ph type="title"/>
          </p:nvPr>
        </p:nvSpPr>
        <p:spPr/>
        <p:txBody>
          <a:bodyPr/>
          <a:lstStyle/>
          <a:p>
            <a:pPr algn="ctr" eaLnBrk="1" hangingPunct="1">
              <a:defRPr/>
            </a:pPr>
            <a:r>
              <a:rPr lang="en-US" smtClean="0"/>
              <a:t>The Writing Process</a:t>
            </a:r>
          </a:p>
        </p:txBody>
      </p:sp>
      <p:sp>
        <p:nvSpPr>
          <p:cNvPr id="370695" name="Text Box 7"/>
          <p:cNvSpPr txBox="1">
            <a:spLocks noChangeArrowheads="1"/>
          </p:cNvSpPr>
          <p:nvPr/>
        </p:nvSpPr>
        <p:spPr bwMode="auto">
          <a:xfrm>
            <a:off x="3652838" y="1906588"/>
            <a:ext cx="5033962" cy="31226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39725" indent="-339725"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Char char="§"/>
            </a:pPr>
            <a:r>
              <a:rPr lang="en-US" sz="3200">
                <a:solidFill>
                  <a:srgbClr val="000000"/>
                </a:solidFill>
              </a:rPr>
              <a:t>Check files.</a:t>
            </a:r>
          </a:p>
          <a:p>
            <a:pPr eaLnBrk="1" fontAlgn="base" hangingPunct="1">
              <a:lnSpc>
                <a:spcPct val="90000"/>
              </a:lnSpc>
              <a:spcBef>
                <a:spcPct val="20000"/>
              </a:spcBef>
              <a:spcAft>
                <a:spcPct val="10000"/>
              </a:spcAft>
              <a:buClr>
                <a:srgbClr val="963C26"/>
              </a:buClr>
              <a:buFont typeface="Wingdings" pitchFamily="2" charset="2"/>
              <a:buChar char="§"/>
            </a:pPr>
            <a:r>
              <a:rPr lang="en-US" sz="3200">
                <a:solidFill>
                  <a:srgbClr val="000000"/>
                </a:solidFill>
              </a:rPr>
              <a:t>Collect information.</a:t>
            </a:r>
          </a:p>
          <a:p>
            <a:pPr eaLnBrk="1" fontAlgn="base" hangingPunct="1">
              <a:lnSpc>
                <a:spcPct val="90000"/>
              </a:lnSpc>
              <a:spcBef>
                <a:spcPct val="20000"/>
              </a:spcBef>
              <a:spcAft>
                <a:spcPct val="10000"/>
              </a:spcAft>
              <a:buClr>
                <a:srgbClr val="963C26"/>
              </a:buClr>
              <a:buFont typeface="Wingdings" pitchFamily="2" charset="2"/>
              <a:buChar char="§"/>
            </a:pPr>
            <a:r>
              <a:rPr lang="en-US" sz="3200">
                <a:solidFill>
                  <a:srgbClr val="000000"/>
                </a:solidFill>
              </a:rPr>
              <a:t>Study relevant documents.</a:t>
            </a:r>
          </a:p>
          <a:p>
            <a:pPr eaLnBrk="1" fontAlgn="base" hangingPunct="1">
              <a:lnSpc>
                <a:spcPct val="90000"/>
              </a:lnSpc>
              <a:spcBef>
                <a:spcPct val="20000"/>
              </a:spcBef>
              <a:spcAft>
                <a:spcPct val="10000"/>
              </a:spcAft>
              <a:buClr>
                <a:srgbClr val="963C26"/>
              </a:buClr>
              <a:buFont typeface="Wingdings" pitchFamily="2" charset="2"/>
              <a:buChar char="§"/>
            </a:pPr>
            <a:r>
              <a:rPr lang="en-US" sz="3200">
                <a:solidFill>
                  <a:srgbClr val="000000"/>
                </a:solidFill>
              </a:rPr>
              <a:t>Make an outline.</a:t>
            </a:r>
          </a:p>
          <a:p>
            <a:pPr eaLnBrk="1" fontAlgn="base" hangingPunct="1">
              <a:lnSpc>
                <a:spcPct val="90000"/>
              </a:lnSpc>
              <a:spcBef>
                <a:spcPct val="20000"/>
              </a:spcBef>
              <a:spcAft>
                <a:spcPct val="10000"/>
              </a:spcAft>
              <a:buClr>
                <a:srgbClr val="963C26"/>
              </a:buClr>
              <a:buFont typeface="Wingdings" pitchFamily="2" charset="2"/>
              <a:buChar char="§"/>
            </a:pPr>
            <a:r>
              <a:rPr lang="en-US" sz="3200">
                <a:solidFill>
                  <a:srgbClr val="000000"/>
                </a:solidFill>
              </a:rPr>
              <a:t>Write a first draft.</a:t>
            </a:r>
          </a:p>
        </p:txBody>
      </p:sp>
      <p:sp>
        <p:nvSpPr>
          <p:cNvPr id="370696" name="WordArt 8"/>
          <p:cNvSpPr>
            <a:spLocks noChangeArrowheads="1" noChangeShapeType="1" noTextEdit="1"/>
          </p:cNvSpPr>
          <p:nvPr/>
        </p:nvSpPr>
        <p:spPr bwMode="auto">
          <a:xfrm>
            <a:off x="582613" y="228600"/>
            <a:ext cx="1295400" cy="2324100"/>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42264"/>
              </a:avLst>
            </a:prstTxWarp>
          </a:bodyPr>
          <a:lstStyle/>
          <a:p>
            <a:pPr algn="ctr" fontAlgn="base">
              <a:lnSpc>
                <a:spcPct val="90000"/>
              </a:lnSpc>
              <a:spcBef>
                <a:spcPct val="20000"/>
              </a:spcBef>
              <a:spcAft>
                <a:spcPct val="0"/>
              </a:spcAft>
              <a:buClr>
                <a:srgbClr val="963C26"/>
              </a:buClr>
              <a:buFont typeface="Wingdings" pitchFamily="2" charset="2"/>
              <a:buNone/>
            </a:pPr>
            <a:r>
              <a:rPr lang="en-US" sz="9600" kern="10" dirty="0">
                <a:gradFill rotWithShape="1">
                  <a:gsLst>
                    <a:gs pos="0">
                      <a:srgbClr val="FFFF00"/>
                    </a:gs>
                    <a:gs pos="100000">
                      <a:srgbClr val="D89013"/>
                    </a:gs>
                  </a:gsLst>
                  <a:path path="rect">
                    <a:fillToRect r="100000" b="100000"/>
                  </a:path>
                </a:gradFill>
                <a:effectLst>
                  <a:outerShdw dist="35921" dir="2700000" algn="ctr" rotWithShape="0">
                    <a:srgbClr val="C0C0C0">
                      <a:alpha val="79999"/>
                    </a:srgbClr>
                  </a:outerShdw>
                </a:effectLst>
                <a:latin typeface="Impact"/>
              </a:rPr>
              <a:t>2</a:t>
            </a:r>
          </a:p>
        </p:txBody>
      </p:sp>
      <p:sp>
        <p:nvSpPr>
          <p:cNvPr id="370697" name="Rectangle 9"/>
          <p:cNvSpPr>
            <a:spLocks noChangeArrowheads="1"/>
          </p:cNvSpPr>
          <p:nvPr/>
        </p:nvSpPr>
        <p:spPr bwMode="auto">
          <a:xfrm>
            <a:off x="914400" y="2841625"/>
            <a:ext cx="2133600" cy="533400"/>
          </a:xfrm>
          <a:prstGeom prst="rect">
            <a:avLst/>
          </a:prstGeom>
          <a:gradFill rotWithShape="1">
            <a:gsLst>
              <a:gs pos="0">
                <a:schemeClr val="bg1">
                  <a:alpha val="64998"/>
                </a:schemeClr>
              </a:gs>
              <a:gs pos="100000">
                <a:srgbClr val="99CCFF">
                  <a:alpha val="39998"/>
                </a:srgbClr>
              </a:gs>
            </a:gsLst>
            <a:lin ang="5400000" scaled="1"/>
          </a:gra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fontAlgn="base">
              <a:lnSpc>
                <a:spcPct val="90000"/>
              </a:lnSpc>
              <a:spcBef>
                <a:spcPct val="20000"/>
              </a:spcBef>
              <a:spcAft>
                <a:spcPct val="10000"/>
              </a:spcAft>
              <a:buClr>
                <a:srgbClr val="963C26"/>
              </a:buClr>
              <a:buFont typeface="Wingdings" pitchFamily="2" charset="2"/>
              <a:buNone/>
            </a:pPr>
            <a:r>
              <a:rPr lang="en-US" sz="3600">
                <a:solidFill>
                  <a:srgbClr val="963C26"/>
                </a:solidFill>
              </a:rPr>
              <a:t>Writing</a:t>
            </a:r>
          </a:p>
        </p:txBody>
      </p:sp>
      <p:sp>
        <p:nvSpPr>
          <p:cNvPr id="370698" name="Text Box 10"/>
          <p:cNvSpPr txBox="1">
            <a:spLocks noChangeArrowheads="1"/>
          </p:cNvSpPr>
          <p:nvPr/>
        </p:nvSpPr>
        <p:spPr bwMode="auto">
          <a:xfrm>
            <a:off x="1230313" y="3451225"/>
            <a:ext cx="1589087" cy="1501775"/>
          </a:xfrm>
          <a:prstGeom prst="rect">
            <a:avLst/>
          </a:prstGeom>
          <a:noFill/>
          <a:ln>
            <a:noFill/>
          </a:ln>
          <a:effectLst/>
          <a:extLst>
            <a:ext uri="{909E8E84-426E-40DD-AFC4-6F175D3DCCD1}">
              <a14:hiddenFill xmlns:a14="http://schemas.microsoft.com/office/drawing/2010/main" xmlns="">
                <a:gradFill rotWithShape="1">
                  <a:gsLst>
                    <a:gs pos="0">
                      <a:schemeClr val="bg1">
                        <a:alpha val="64998"/>
                      </a:schemeClr>
                    </a:gs>
                    <a:gs pos="100000">
                      <a:srgbClr val="99CCFF">
                        <a:alpha val="39998"/>
                      </a:srgbClr>
                    </a:gs>
                  </a:gsLst>
                  <a:lin ang="5400000" scaled="1"/>
                </a:gra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marL="457200" indent="-457200"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None/>
            </a:pPr>
            <a:r>
              <a:rPr lang="en-US" sz="2800">
                <a:solidFill>
                  <a:srgbClr val="000000"/>
                </a:solidFill>
              </a:rPr>
              <a:t>Research</a:t>
            </a:r>
          </a:p>
          <a:p>
            <a:pPr eaLnBrk="1" fontAlgn="base" hangingPunct="1">
              <a:lnSpc>
                <a:spcPct val="90000"/>
              </a:lnSpc>
              <a:spcBef>
                <a:spcPct val="20000"/>
              </a:spcBef>
              <a:spcAft>
                <a:spcPct val="10000"/>
              </a:spcAft>
              <a:buClr>
                <a:srgbClr val="963C26"/>
              </a:buClr>
              <a:buFont typeface="Wingdings" pitchFamily="2" charset="2"/>
              <a:buNone/>
            </a:pPr>
            <a:r>
              <a:rPr lang="en-US" sz="2800">
                <a:solidFill>
                  <a:srgbClr val="000000"/>
                </a:solidFill>
              </a:rPr>
              <a:t>Organize</a:t>
            </a:r>
          </a:p>
          <a:p>
            <a:pPr eaLnBrk="1" fontAlgn="base" hangingPunct="1">
              <a:lnSpc>
                <a:spcPct val="90000"/>
              </a:lnSpc>
              <a:spcBef>
                <a:spcPct val="20000"/>
              </a:spcBef>
              <a:spcAft>
                <a:spcPct val="10000"/>
              </a:spcAft>
              <a:buClr>
                <a:srgbClr val="963C26"/>
              </a:buClr>
              <a:buFont typeface="Wingdings" pitchFamily="2" charset="2"/>
              <a:buNone/>
            </a:pPr>
            <a:r>
              <a:rPr lang="en-US" sz="2800">
                <a:solidFill>
                  <a:srgbClr val="000000"/>
                </a:solidFill>
              </a:rPr>
              <a:t>Compose</a:t>
            </a:r>
          </a:p>
        </p:txBody>
      </p:sp>
      <p:sp>
        <p:nvSpPr>
          <p:cNvPr id="7" name="Slide Number Placeholder 6"/>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36</a:t>
            </a:fld>
            <a:endParaRPr lang="en-US" sz="1800" b="0">
              <a:solidFill>
                <a:srgbClr val="FFFFFF"/>
              </a:solidFill>
              <a:latin typeface="Gill Sans MT"/>
            </a:endParaRPr>
          </a:p>
        </p:txBody>
      </p:sp>
    </p:spTree>
    <p:extLst>
      <p:ext uri="{BB962C8B-B14F-4D97-AF65-F5344CB8AC3E}">
        <p14:creationId xmlns:p14="http://schemas.microsoft.com/office/powerpoint/2010/main" xmlns="" val="22368341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70691"/>
                                        </p:tgtEl>
                                        <p:attrNameLst>
                                          <p:attrName>style.visibility</p:attrName>
                                        </p:attrNameLst>
                                      </p:cBhvr>
                                      <p:to>
                                        <p:strVal val="visible"/>
                                      </p:to>
                                    </p:set>
                                    <p:anim calcmode="lin" valueType="num">
                                      <p:cBhvr>
                                        <p:cTn id="7" dur="1000" fill="hold"/>
                                        <p:tgtEl>
                                          <p:spTgt spid="370691"/>
                                        </p:tgtEl>
                                        <p:attrNameLst>
                                          <p:attrName>ppt_x</p:attrName>
                                        </p:attrNameLst>
                                      </p:cBhvr>
                                      <p:tavLst>
                                        <p:tav tm="0">
                                          <p:val>
                                            <p:strVal val="#ppt_x-.2"/>
                                          </p:val>
                                        </p:tav>
                                        <p:tav tm="100000">
                                          <p:val>
                                            <p:strVal val="#ppt_x"/>
                                          </p:val>
                                        </p:tav>
                                      </p:tavLst>
                                    </p:anim>
                                    <p:anim calcmode="lin" valueType="num">
                                      <p:cBhvr>
                                        <p:cTn id="8" dur="1000" fill="hold"/>
                                        <p:tgtEl>
                                          <p:spTgt spid="370691"/>
                                        </p:tgtEl>
                                        <p:attrNameLst>
                                          <p:attrName>ppt_y</p:attrName>
                                        </p:attrNameLst>
                                      </p:cBhvr>
                                      <p:tavLst>
                                        <p:tav tm="0">
                                          <p:val>
                                            <p:strVal val="#ppt_y"/>
                                          </p:val>
                                        </p:tav>
                                        <p:tav tm="100000">
                                          <p:val>
                                            <p:strVal val="#ppt_y"/>
                                          </p:val>
                                        </p:tav>
                                      </p:tavLst>
                                    </p:anim>
                                    <p:animEffect transition="in" filter="wipe(right)" prLst="gradientSize: 0.1">
                                      <p:cBhvr>
                                        <p:cTn id="9" dur="1000"/>
                                        <p:tgtEl>
                                          <p:spTgt spid="37069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70696"/>
                                        </p:tgtEl>
                                        <p:attrNameLst>
                                          <p:attrName>style.visibility</p:attrName>
                                        </p:attrNameLst>
                                      </p:cBhvr>
                                      <p:to>
                                        <p:strVal val="visible"/>
                                      </p:to>
                                    </p:set>
                                    <p:animScale>
                                      <p:cBhvr>
                                        <p:cTn id="14" dur="1000" decel="50000" fill="hold">
                                          <p:stCondLst>
                                            <p:cond delay="0"/>
                                          </p:stCondLst>
                                        </p:cTn>
                                        <p:tgtEl>
                                          <p:spTgt spid="3706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70696"/>
                                        </p:tgtEl>
                                        <p:attrNameLst>
                                          <p:attrName>ppt_x</p:attrName>
                                          <p:attrName>ppt_y</p:attrName>
                                        </p:attrNameLst>
                                      </p:cBhvr>
                                    </p:animMotion>
                                    <p:animEffect transition="in" filter="fade">
                                      <p:cBhvr>
                                        <p:cTn id="16" dur="1000"/>
                                        <p:tgtEl>
                                          <p:spTgt spid="37069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370697"/>
                                        </p:tgtEl>
                                        <p:attrNameLst>
                                          <p:attrName>style.visibility</p:attrName>
                                        </p:attrNameLst>
                                      </p:cBhvr>
                                      <p:to>
                                        <p:strVal val="visible"/>
                                      </p:to>
                                    </p:set>
                                    <p:anim calcmode="lin" valueType="num">
                                      <p:cBhvr>
                                        <p:cTn id="21" dur="500" fill="hold"/>
                                        <p:tgtEl>
                                          <p:spTgt spid="370697"/>
                                        </p:tgtEl>
                                        <p:attrNameLst>
                                          <p:attrName>ppt_w</p:attrName>
                                        </p:attrNameLst>
                                      </p:cBhvr>
                                      <p:tavLst>
                                        <p:tav tm="0">
                                          <p:val>
                                            <p:fltVal val="0"/>
                                          </p:val>
                                        </p:tav>
                                        <p:tav tm="100000">
                                          <p:val>
                                            <p:strVal val="#ppt_w"/>
                                          </p:val>
                                        </p:tav>
                                      </p:tavLst>
                                    </p:anim>
                                    <p:anim calcmode="lin" valueType="num">
                                      <p:cBhvr>
                                        <p:cTn id="22" dur="500" fill="hold"/>
                                        <p:tgtEl>
                                          <p:spTgt spid="370697"/>
                                        </p:tgtEl>
                                        <p:attrNameLst>
                                          <p:attrName>ppt_h</p:attrName>
                                        </p:attrNameLst>
                                      </p:cBhvr>
                                      <p:tavLst>
                                        <p:tav tm="0">
                                          <p:val>
                                            <p:fltVal val="0"/>
                                          </p:val>
                                        </p:tav>
                                        <p:tav tm="100000">
                                          <p:val>
                                            <p:strVal val="#ppt_h"/>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370698"/>
                                        </p:tgtEl>
                                        <p:attrNameLst>
                                          <p:attrName>style.visibility</p:attrName>
                                        </p:attrNameLst>
                                      </p:cBhvr>
                                      <p:to>
                                        <p:strVal val="visible"/>
                                      </p:to>
                                    </p:set>
                                    <p:anim calcmode="lin" valueType="num">
                                      <p:cBhvr>
                                        <p:cTn id="27" dur="500" fill="hold"/>
                                        <p:tgtEl>
                                          <p:spTgt spid="370698"/>
                                        </p:tgtEl>
                                        <p:attrNameLst>
                                          <p:attrName>ppt_w</p:attrName>
                                        </p:attrNameLst>
                                      </p:cBhvr>
                                      <p:tavLst>
                                        <p:tav tm="0">
                                          <p:val>
                                            <p:fltVal val="0"/>
                                          </p:val>
                                        </p:tav>
                                        <p:tav tm="100000">
                                          <p:val>
                                            <p:strVal val="#ppt_w"/>
                                          </p:val>
                                        </p:tav>
                                      </p:tavLst>
                                    </p:anim>
                                    <p:anim calcmode="lin" valueType="num">
                                      <p:cBhvr>
                                        <p:cTn id="28" dur="500" fill="hold"/>
                                        <p:tgtEl>
                                          <p:spTgt spid="370698"/>
                                        </p:tgtEl>
                                        <p:attrNameLst>
                                          <p:attrName>ppt_h</p:attrName>
                                        </p:attrNameLst>
                                      </p:cBhvr>
                                      <p:tavLst>
                                        <p:tav tm="0">
                                          <p:val>
                                            <p:fltVal val="0"/>
                                          </p:val>
                                        </p:tav>
                                        <p:tav tm="100000">
                                          <p:val>
                                            <p:strVal val="#ppt_h"/>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370695">
                                            <p:txEl>
                                              <p:pRg st="0" end="0"/>
                                            </p:txEl>
                                          </p:spTgt>
                                        </p:tgtEl>
                                        <p:attrNameLst>
                                          <p:attrName>style.visibility</p:attrName>
                                        </p:attrNameLst>
                                      </p:cBhvr>
                                      <p:to>
                                        <p:strVal val="visible"/>
                                      </p:to>
                                    </p:set>
                                    <p:animEffect transition="in" filter="fade">
                                      <p:cBhvr>
                                        <p:cTn id="33" dur="1000"/>
                                        <p:tgtEl>
                                          <p:spTgt spid="370695">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nodeType="clickEffect">
                                  <p:stCondLst>
                                    <p:cond delay="0"/>
                                  </p:stCondLst>
                                  <p:childTnLst>
                                    <p:set>
                                      <p:cBhvr>
                                        <p:cTn id="37" dur="1" fill="hold">
                                          <p:stCondLst>
                                            <p:cond delay="0"/>
                                          </p:stCondLst>
                                        </p:cTn>
                                        <p:tgtEl>
                                          <p:spTgt spid="370695">
                                            <p:txEl>
                                              <p:pRg st="1" end="1"/>
                                            </p:txEl>
                                          </p:spTgt>
                                        </p:tgtEl>
                                        <p:attrNameLst>
                                          <p:attrName>style.visibility</p:attrName>
                                        </p:attrNameLst>
                                      </p:cBhvr>
                                      <p:to>
                                        <p:strVal val="visible"/>
                                      </p:to>
                                    </p:set>
                                    <p:animEffect transition="in" filter="fade">
                                      <p:cBhvr>
                                        <p:cTn id="38" dur="1000"/>
                                        <p:tgtEl>
                                          <p:spTgt spid="370695">
                                            <p:txEl>
                                              <p:pRg st="1" end="1"/>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0" presetClass="entr" presetSubtype="0" fill="hold" nodeType="clickEffect">
                                  <p:stCondLst>
                                    <p:cond delay="0"/>
                                  </p:stCondLst>
                                  <p:childTnLst>
                                    <p:set>
                                      <p:cBhvr>
                                        <p:cTn id="42" dur="1" fill="hold">
                                          <p:stCondLst>
                                            <p:cond delay="0"/>
                                          </p:stCondLst>
                                        </p:cTn>
                                        <p:tgtEl>
                                          <p:spTgt spid="370695">
                                            <p:txEl>
                                              <p:pRg st="2" end="2"/>
                                            </p:txEl>
                                          </p:spTgt>
                                        </p:tgtEl>
                                        <p:attrNameLst>
                                          <p:attrName>style.visibility</p:attrName>
                                        </p:attrNameLst>
                                      </p:cBhvr>
                                      <p:to>
                                        <p:strVal val="visible"/>
                                      </p:to>
                                    </p:set>
                                    <p:animEffect transition="in" filter="fade">
                                      <p:cBhvr>
                                        <p:cTn id="43" dur="1000"/>
                                        <p:tgtEl>
                                          <p:spTgt spid="370695">
                                            <p:txEl>
                                              <p:pRg st="2" end="2"/>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0" presetClass="entr" presetSubtype="0" fill="hold" nodeType="clickEffect">
                                  <p:stCondLst>
                                    <p:cond delay="0"/>
                                  </p:stCondLst>
                                  <p:childTnLst>
                                    <p:set>
                                      <p:cBhvr>
                                        <p:cTn id="47" dur="1" fill="hold">
                                          <p:stCondLst>
                                            <p:cond delay="0"/>
                                          </p:stCondLst>
                                        </p:cTn>
                                        <p:tgtEl>
                                          <p:spTgt spid="370695">
                                            <p:txEl>
                                              <p:pRg st="3" end="3"/>
                                            </p:txEl>
                                          </p:spTgt>
                                        </p:tgtEl>
                                        <p:attrNameLst>
                                          <p:attrName>style.visibility</p:attrName>
                                        </p:attrNameLst>
                                      </p:cBhvr>
                                      <p:to>
                                        <p:strVal val="visible"/>
                                      </p:to>
                                    </p:set>
                                    <p:animEffect transition="in" filter="fade">
                                      <p:cBhvr>
                                        <p:cTn id="48" dur="1000"/>
                                        <p:tgtEl>
                                          <p:spTgt spid="370695">
                                            <p:txEl>
                                              <p:pRg st="3" end="3"/>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0" presetClass="entr" presetSubtype="0" fill="hold" nodeType="clickEffect">
                                  <p:stCondLst>
                                    <p:cond delay="0"/>
                                  </p:stCondLst>
                                  <p:childTnLst>
                                    <p:set>
                                      <p:cBhvr>
                                        <p:cTn id="52" dur="1" fill="hold">
                                          <p:stCondLst>
                                            <p:cond delay="0"/>
                                          </p:stCondLst>
                                        </p:cTn>
                                        <p:tgtEl>
                                          <p:spTgt spid="370695">
                                            <p:txEl>
                                              <p:pRg st="4" end="4"/>
                                            </p:txEl>
                                          </p:spTgt>
                                        </p:tgtEl>
                                        <p:attrNameLst>
                                          <p:attrName>style.visibility</p:attrName>
                                        </p:attrNameLst>
                                      </p:cBhvr>
                                      <p:to>
                                        <p:strVal val="visible"/>
                                      </p:to>
                                    </p:set>
                                    <p:animEffect transition="in" filter="fade">
                                      <p:cBhvr>
                                        <p:cTn id="53" dur="1000"/>
                                        <p:tgtEl>
                                          <p:spTgt spid="3706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691" grpId="0"/>
      <p:bldP spid="370696" grpId="0" animBg="1"/>
      <p:bldP spid="370697" grpId="0" animBg="1"/>
      <p:bldP spid="370698"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p:txBody>
          <a:bodyPr/>
          <a:lstStyle/>
          <a:p>
            <a:pPr algn="ctr" eaLnBrk="1" hangingPunct="1">
              <a:defRPr/>
            </a:pPr>
            <a:r>
              <a:rPr lang="en-US" smtClean="0"/>
              <a:t>The Writing Process</a:t>
            </a:r>
          </a:p>
        </p:txBody>
      </p:sp>
      <p:sp>
        <p:nvSpPr>
          <p:cNvPr id="371715" name="Text Box 3"/>
          <p:cNvSpPr txBox="1">
            <a:spLocks noChangeArrowheads="1"/>
          </p:cNvSpPr>
          <p:nvPr/>
        </p:nvSpPr>
        <p:spPr bwMode="auto">
          <a:xfrm>
            <a:off x="3652838" y="1600200"/>
            <a:ext cx="5033962" cy="1903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39725" indent="-339725"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Char char="§"/>
            </a:pPr>
            <a:r>
              <a:rPr lang="en-US" sz="3200">
                <a:solidFill>
                  <a:srgbClr val="000000"/>
                </a:solidFill>
              </a:rPr>
              <a:t>Revise for clarity.</a:t>
            </a:r>
          </a:p>
          <a:p>
            <a:pPr eaLnBrk="1" fontAlgn="base" hangingPunct="1">
              <a:lnSpc>
                <a:spcPct val="90000"/>
              </a:lnSpc>
              <a:spcBef>
                <a:spcPct val="20000"/>
              </a:spcBef>
              <a:spcAft>
                <a:spcPct val="10000"/>
              </a:spcAft>
              <a:buClr>
                <a:srgbClr val="963C26"/>
              </a:buClr>
              <a:buFont typeface="Wingdings" pitchFamily="2" charset="2"/>
              <a:buChar char="§"/>
            </a:pPr>
            <a:r>
              <a:rPr lang="en-US" sz="3200">
                <a:solidFill>
                  <a:srgbClr val="000000"/>
                </a:solidFill>
              </a:rPr>
              <a:t>Revise for correctness.</a:t>
            </a:r>
          </a:p>
          <a:p>
            <a:pPr eaLnBrk="1" fontAlgn="base" hangingPunct="1">
              <a:lnSpc>
                <a:spcPct val="90000"/>
              </a:lnSpc>
              <a:spcBef>
                <a:spcPct val="20000"/>
              </a:spcBef>
              <a:spcAft>
                <a:spcPct val="10000"/>
              </a:spcAft>
              <a:buClr>
                <a:srgbClr val="963C26"/>
              </a:buClr>
              <a:buFont typeface="Wingdings" pitchFamily="2" charset="2"/>
              <a:buChar char="§"/>
            </a:pPr>
            <a:r>
              <a:rPr lang="en-US" sz="3200">
                <a:solidFill>
                  <a:srgbClr val="000000"/>
                </a:solidFill>
              </a:rPr>
              <a:t>Plan for feedback.</a:t>
            </a:r>
          </a:p>
        </p:txBody>
      </p:sp>
      <p:sp>
        <p:nvSpPr>
          <p:cNvPr id="371719" name="WordArt 7"/>
          <p:cNvSpPr>
            <a:spLocks noChangeArrowheads="1" noChangeShapeType="1" noTextEdit="1"/>
          </p:cNvSpPr>
          <p:nvPr/>
        </p:nvSpPr>
        <p:spPr bwMode="auto">
          <a:xfrm>
            <a:off x="533400" y="403225"/>
            <a:ext cx="1219200" cy="2438400"/>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39264"/>
              </a:avLst>
            </a:prstTxWarp>
          </a:bodyPr>
          <a:lstStyle/>
          <a:p>
            <a:pPr algn="ctr" fontAlgn="base">
              <a:lnSpc>
                <a:spcPct val="90000"/>
              </a:lnSpc>
              <a:spcBef>
                <a:spcPct val="20000"/>
              </a:spcBef>
              <a:spcAft>
                <a:spcPct val="0"/>
              </a:spcAft>
              <a:buClr>
                <a:srgbClr val="963C26"/>
              </a:buClr>
              <a:buFont typeface="Wingdings" pitchFamily="2" charset="2"/>
              <a:buNone/>
            </a:pPr>
            <a:r>
              <a:rPr lang="en-US" sz="9600" kern="10" dirty="0">
                <a:gradFill rotWithShape="1">
                  <a:gsLst>
                    <a:gs pos="0">
                      <a:srgbClr val="FFFF00"/>
                    </a:gs>
                    <a:gs pos="100000">
                      <a:srgbClr val="D89013"/>
                    </a:gs>
                  </a:gsLst>
                  <a:path path="rect">
                    <a:fillToRect r="100000" b="100000"/>
                  </a:path>
                </a:gradFill>
                <a:effectLst>
                  <a:outerShdw dist="35921" dir="2700000" algn="ctr" rotWithShape="0">
                    <a:srgbClr val="C0C0C0">
                      <a:alpha val="79999"/>
                    </a:srgbClr>
                  </a:outerShdw>
                </a:effectLst>
                <a:latin typeface="Impact"/>
              </a:rPr>
              <a:t>3</a:t>
            </a:r>
          </a:p>
        </p:txBody>
      </p:sp>
      <p:sp>
        <p:nvSpPr>
          <p:cNvPr id="371720" name="Rectangle 8"/>
          <p:cNvSpPr>
            <a:spLocks noChangeArrowheads="1"/>
          </p:cNvSpPr>
          <p:nvPr/>
        </p:nvSpPr>
        <p:spPr bwMode="auto">
          <a:xfrm>
            <a:off x="762000" y="2841625"/>
            <a:ext cx="2209800" cy="533400"/>
          </a:xfrm>
          <a:prstGeom prst="rect">
            <a:avLst/>
          </a:prstGeom>
          <a:gradFill rotWithShape="1">
            <a:gsLst>
              <a:gs pos="0">
                <a:schemeClr val="bg1">
                  <a:alpha val="64998"/>
                </a:schemeClr>
              </a:gs>
              <a:gs pos="100000">
                <a:srgbClr val="99CCFF">
                  <a:alpha val="39998"/>
                </a:srgbClr>
              </a:gs>
            </a:gsLst>
            <a:lin ang="5400000" scaled="1"/>
          </a:gra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fontAlgn="base">
              <a:lnSpc>
                <a:spcPct val="90000"/>
              </a:lnSpc>
              <a:spcBef>
                <a:spcPct val="20000"/>
              </a:spcBef>
              <a:spcAft>
                <a:spcPct val="10000"/>
              </a:spcAft>
              <a:buClr>
                <a:srgbClr val="963C26"/>
              </a:buClr>
              <a:buFont typeface="Wingdings" pitchFamily="2" charset="2"/>
              <a:buNone/>
            </a:pPr>
            <a:r>
              <a:rPr lang="en-US" sz="3600">
                <a:solidFill>
                  <a:srgbClr val="963C26"/>
                </a:solidFill>
              </a:rPr>
              <a:t>Revising</a:t>
            </a:r>
          </a:p>
        </p:txBody>
      </p:sp>
      <p:sp>
        <p:nvSpPr>
          <p:cNvPr id="371721" name="Text Box 9"/>
          <p:cNvSpPr txBox="1">
            <a:spLocks noChangeArrowheads="1"/>
          </p:cNvSpPr>
          <p:nvPr/>
        </p:nvSpPr>
        <p:spPr bwMode="auto">
          <a:xfrm>
            <a:off x="1143000" y="3451225"/>
            <a:ext cx="1633538" cy="1501775"/>
          </a:xfrm>
          <a:prstGeom prst="rect">
            <a:avLst/>
          </a:prstGeom>
          <a:noFill/>
          <a:ln>
            <a:noFill/>
          </a:ln>
          <a:effectLst/>
          <a:extLst>
            <a:ext uri="{909E8E84-426E-40DD-AFC4-6F175D3DCCD1}">
              <a14:hiddenFill xmlns:a14="http://schemas.microsoft.com/office/drawing/2010/main" xmlns="">
                <a:gradFill rotWithShape="1">
                  <a:gsLst>
                    <a:gs pos="0">
                      <a:schemeClr val="bg1">
                        <a:alpha val="64998"/>
                      </a:schemeClr>
                    </a:gs>
                    <a:gs pos="100000">
                      <a:srgbClr val="99CCFF">
                        <a:alpha val="39998"/>
                      </a:srgbClr>
                    </a:gs>
                  </a:gsLst>
                  <a:lin ang="5400000" scaled="1"/>
                </a:gra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marL="457200" indent="-457200"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None/>
            </a:pPr>
            <a:r>
              <a:rPr lang="en-US" sz="2800">
                <a:solidFill>
                  <a:srgbClr val="000000"/>
                </a:solidFill>
              </a:rPr>
              <a:t>Edit</a:t>
            </a:r>
          </a:p>
          <a:p>
            <a:pPr eaLnBrk="1" fontAlgn="base" hangingPunct="1">
              <a:lnSpc>
                <a:spcPct val="90000"/>
              </a:lnSpc>
              <a:spcBef>
                <a:spcPct val="20000"/>
              </a:spcBef>
              <a:spcAft>
                <a:spcPct val="10000"/>
              </a:spcAft>
              <a:buClr>
                <a:srgbClr val="963C26"/>
              </a:buClr>
              <a:buFont typeface="Wingdings" pitchFamily="2" charset="2"/>
              <a:buNone/>
            </a:pPr>
            <a:r>
              <a:rPr lang="en-US" sz="2800">
                <a:solidFill>
                  <a:srgbClr val="000000"/>
                </a:solidFill>
              </a:rPr>
              <a:t>Proofread</a:t>
            </a:r>
          </a:p>
          <a:p>
            <a:pPr eaLnBrk="1" fontAlgn="base" hangingPunct="1">
              <a:lnSpc>
                <a:spcPct val="90000"/>
              </a:lnSpc>
              <a:spcBef>
                <a:spcPct val="20000"/>
              </a:spcBef>
              <a:spcAft>
                <a:spcPct val="10000"/>
              </a:spcAft>
              <a:buClr>
                <a:srgbClr val="963C26"/>
              </a:buClr>
              <a:buFont typeface="Wingdings" pitchFamily="2" charset="2"/>
              <a:buNone/>
            </a:pPr>
            <a:r>
              <a:rPr lang="en-US" sz="2800">
                <a:solidFill>
                  <a:srgbClr val="000000"/>
                </a:solidFill>
              </a:rPr>
              <a:t>Evaluate</a:t>
            </a:r>
          </a:p>
        </p:txBody>
      </p:sp>
      <p:pic>
        <p:nvPicPr>
          <p:cNvPr id="62473" name="Picture 16" descr="MPj04117540000[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72025" y="3429000"/>
            <a:ext cx="4067175" cy="2713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1722" name="AutoShape 10">
            <a:hlinkClick r:id="rId3" action="ppaction://hlinksldjump" highlightClick="1"/>
          </p:cNvPr>
          <p:cNvSpPr>
            <a:spLocks noChangeArrowheads="1"/>
          </p:cNvSpPr>
          <p:nvPr/>
        </p:nvSpPr>
        <p:spPr bwMode="auto">
          <a:xfrm>
            <a:off x="8686800" y="5715000"/>
            <a:ext cx="357188" cy="381000"/>
          </a:xfrm>
          <a:prstGeom prst="actionButtonHome">
            <a:avLst/>
          </a:prstGeom>
          <a:solidFill>
            <a:srgbClr val="57575A">
              <a:alpha val="30196"/>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9" name="Slide Number Placeholder 8"/>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37</a:t>
            </a:fld>
            <a:endParaRPr lang="en-US" sz="1800" b="0">
              <a:solidFill>
                <a:srgbClr val="FFFFFF"/>
              </a:solidFill>
              <a:latin typeface="Gill Sans MT"/>
            </a:endParaRPr>
          </a:p>
        </p:txBody>
      </p:sp>
    </p:spTree>
    <p:extLst>
      <p:ext uri="{BB962C8B-B14F-4D97-AF65-F5344CB8AC3E}">
        <p14:creationId xmlns:p14="http://schemas.microsoft.com/office/powerpoint/2010/main" xmlns="" val="16671310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71714"/>
                                        </p:tgtEl>
                                        <p:attrNameLst>
                                          <p:attrName>style.visibility</p:attrName>
                                        </p:attrNameLst>
                                      </p:cBhvr>
                                      <p:to>
                                        <p:strVal val="visible"/>
                                      </p:to>
                                    </p:set>
                                    <p:anim calcmode="lin" valueType="num">
                                      <p:cBhvr>
                                        <p:cTn id="7" dur="1000" fill="hold"/>
                                        <p:tgtEl>
                                          <p:spTgt spid="371714"/>
                                        </p:tgtEl>
                                        <p:attrNameLst>
                                          <p:attrName>ppt_x</p:attrName>
                                        </p:attrNameLst>
                                      </p:cBhvr>
                                      <p:tavLst>
                                        <p:tav tm="0">
                                          <p:val>
                                            <p:strVal val="#ppt_x-.2"/>
                                          </p:val>
                                        </p:tav>
                                        <p:tav tm="100000">
                                          <p:val>
                                            <p:strVal val="#ppt_x"/>
                                          </p:val>
                                        </p:tav>
                                      </p:tavLst>
                                    </p:anim>
                                    <p:anim calcmode="lin" valueType="num">
                                      <p:cBhvr>
                                        <p:cTn id="8" dur="1000" fill="hold"/>
                                        <p:tgtEl>
                                          <p:spTgt spid="37171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71714"/>
                                        </p:tgtEl>
                                      </p:cBhvr>
                                    </p:animEffect>
                                  </p:childTnLst>
                                </p:cTn>
                              </p:par>
                              <p:par>
                                <p:cTn id="10" presetID="9" presetClass="entr" presetSubtype="0" fill="hold" grpId="0" nodeType="withEffect">
                                  <p:stCondLst>
                                    <p:cond delay="0"/>
                                  </p:stCondLst>
                                  <p:childTnLst>
                                    <p:set>
                                      <p:cBhvr>
                                        <p:cTn id="11" dur="1" fill="hold">
                                          <p:stCondLst>
                                            <p:cond delay="0"/>
                                          </p:stCondLst>
                                        </p:cTn>
                                        <p:tgtEl>
                                          <p:spTgt spid="371722"/>
                                        </p:tgtEl>
                                        <p:attrNameLst>
                                          <p:attrName>style.visibility</p:attrName>
                                        </p:attrNameLst>
                                      </p:cBhvr>
                                      <p:to>
                                        <p:strVal val="visible"/>
                                      </p:to>
                                    </p:set>
                                    <p:animEffect transition="in" filter="dissolve">
                                      <p:cBhvr>
                                        <p:cTn id="12" dur="500"/>
                                        <p:tgtEl>
                                          <p:spTgt spid="3717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2" presetClass="entr" presetSubtype="0" fill="hold" grpId="0" nodeType="clickEffect">
                                  <p:stCondLst>
                                    <p:cond delay="0"/>
                                  </p:stCondLst>
                                  <p:childTnLst>
                                    <p:set>
                                      <p:cBhvr>
                                        <p:cTn id="16" dur="1" fill="hold">
                                          <p:stCondLst>
                                            <p:cond delay="0"/>
                                          </p:stCondLst>
                                        </p:cTn>
                                        <p:tgtEl>
                                          <p:spTgt spid="371719"/>
                                        </p:tgtEl>
                                        <p:attrNameLst>
                                          <p:attrName>style.visibility</p:attrName>
                                        </p:attrNameLst>
                                      </p:cBhvr>
                                      <p:to>
                                        <p:strVal val="visible"/>
                                      </p:to>
                                    </p:set>
                                    <p:animScale>
                                      <p:cBhvr>
                                        <p:cTn id="17" dur="1000" decel="50000" fill="hold">
                                          <p:stCondLst>
                                            <p:cond delay="0"/>
                                          </p:stCondLst>
                                        </p:cTn>
                                        <p:tgtEl>
                                          <p:spTgt spid="3717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71719"/>
                                        </p:tgtEl>
                                        <p:attrNameLst>
                                          <p:attrName>ppt_x</p:attrName>
                                          <p:attrName>ppt_y</p:attrName>
                                        </p:attrNameLst>
                                      </p:cBhvr>
                                    </p:animMotion>
                                    <p:animEffect transition="in" filter="fade">
                                      <p:cBhvr>
                                        <p:cTn id="19" dur="1000"/>
                                        <p:tgtEl>
                                          <p:spTgt spid="371719"/>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371720"/>
                                        </p:tgtEl>
                                        <p:attrNameLst>
                                          <p:attrName>style.visibility</p:attrName>
                                        </p:attrNameLst>
                                      </p:cBhvr>
                                      <p:to>
                                        <p:strVal val="visible"/>
                                      </p:to>
                                    </p:set>
                                    <p:anim calcmode="lin" valueType="num">
                                      <p:cBhvr>
                                        <p:cTn id="24" dur="500" fill="hold"/>
                                        <p:tgtEl>
                                          <p:spTgt spid="371720"/>
                                        </p:tgtEl>
                                        <p:attrNameLst>
                                          <p:attrName>ppt_w</p:attrName>
                                        </p:attrNameLst>
                                      </p:cBhvr>
                                      <p:tavLst>
                                        <p:tav tm="0">
                                          <p:val>
                                            <p:fltVal val="0"/>
                                          </p:val>
                                        </p:tav>
                                        <p:tav tm="100000">
                                          <p:val>
                                            <p:strVal val="#ppt_w"/>
                                          </p:val>
                                        </p:tav>
                                      </p:tavLst>
                                    </p:anim>
                                    <p:anim calcmode="lin" valueType="num">
                                      <p:cBhvr>
                                        <p:cTn id="25" dur="500" fill="hold"/>
                                        <p:tgtEl>
                                          <p:spTgt spid="371720"/>
                                        </p:tgtEl>
                                        <p:attrNameLst>
                                          <p:attrName>ppt_h</p:attrName>
                                        </p:attrNameLst>
                                      </p:cBhvr>
                                      <p:tavLst>
                                        <p:tav tm="0">
                                          <p:val>
                                            <p:fltVal val="0"/>
                                          </p:val>
                                        </p:tav>
                                        <p:tav tm="100000">
                                          <p:val>
                                            <p:strVal val="#ppt_h"/>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371721"/>
                                        </p:tgtEl>
                                        <p:attrNameLst>
                                          <p:attrName>style.visibility</p:attrName>
                                        </p:attrNameLst>
                                      </p:cBhvr>
                                      <p:to>
                                        <p:strVal val="visible"/>
                                      </p:to>
                                    </p:set>
                                    <p:anim calcmode="lin" valueType="num">
                                      <p:cBhvr>
                                        <p:cTn id="30" dur="500" fill="hold"/>
                                        <p:tgtEl>
                                          <p:spTgt spid="371721"/>
                                        </p:tgtEl>
                                        <p:attrNameLst>
                                          <p:attrName>ppt_w</p:attrName>
                                        </p:attrNameLst>
                                      </p:cBhvr>
                                      <p:tavLst>
                                        <p:tav tm="0">
                                          <p:val>
                                            <p:fltVal val="0"/>
                                          </p:val>
                                        </p:tav>
                                        <p:tav tm="100000">
                                          <p:val>
                                            <p:strVal val="#ppt_w"/>
                                          </p:val>
                                        </p:tav>
                                      </p:tavLst>
                                    </p:anim>
                                    <p:anim calcmode="lin" valueType="num">
                                      <p:cBhvr>
                                        <p:cTn id="31" dur="500" fill="hold"/>
                                        <p:tgtEl>
                                          <p:spTgt spid="371721"/>
                                        </p:tgtEl>
                                        <p:attrNameLst>
                                          <p:attrName>ppt_h</p:attrName>
                                        </p:attrNameLst>
                                      </p:cBhvr>
                                      <p:tavLst>
                                        <p:tav tm="0">
                                          <p:val>
                                            <p:fltVal val="0"/>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nodeType="clickEffect">
                                  <p:stCondLst>
                                    <p:cond delay="0"/>
                                  </p:stCondLst>
                                  <p:childTnLst>
                                    <p:set>
                                      <p:cBhvr>
                                        <p:cTn id="35" dur="1" fill="hold">
                                          <p:stCondLst>
                                            <p:cond delay="0"/>
                                          </p:stCondLst>
                                        </p:cTn>
                                        <p:tgtEl>
                                          <p:spTgt spid="371715">
                                            <p:txEl>
                                              <p:pRg st="0" end="0"/>
                                            </p:txEl>
                                          </p:spTgt>
                                        </p:tgtEl>
                                        <p:attrNameLst>
                                          <p:attrName>style.visibility</p:attrName>
                                        </p:attrNameLst>
                                      </p:cBhvr>
                                      <p:to>
                                        <p:strVal val="visible"/>
                                      </p:to>
                                    </p:set>
                                    <p:animEffect transition="in" filter="fade">
                                      <p:cBhvr>
                                        <p:cTn id="36" dur="1000"/>
                                        <p:tgtEl>
                                          <p:spTgt spid="371715">
                                            <p:txEl>
                                              <p:pRg st="0" end="0"/>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nodeType="clickEffect">
                                  <p:stCondLst>
                                    <p:cond delay="0"/>
                                  </p:stCondLst>
                                  <p:childTnLst>
                                    <p:set>
                                      <p:cBhvr>
                                        <p:cTn id="40" dur="1" fill="hold">
                                          <p:stCondLst>
                                            <p:cond delay="0"/>
                                          </p:stCondLst>
                                        </p:cTn>
                                        <p:tgtEl>
                                          <p:spTgt spid="371715">
                                            <p:txEl>
                                              <p:pRg st="1" end="1"/>
                                            </p:txEl>
                                          </p:spTgt>
                                        </p:tgtEl>
                                        <p:attrNameLst>
                                          <p:attrName>style.visibility</p:attrName>
                                        </p:attrNameLst>
                                      </p:cBhvr>
                                      <p:to>
                                        <p:strVal val="visible"/>
                                      </p:to>
                                    </p:set>
                                    <p:animEffect transition="in" filter="fade">
                                      <p:cBhvr>
                                        <p:cTn id="41" dur="1000"/>
                                        <p:tgtEl>
                                          <p:spTgt spid="371715">
                                            <p:txEl>
                                              <p:pRg st="1" end="1"/>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nodeType="clickEffect">
                                  <p:stCondLst>
                                    <p:cond delay="0"/>
                                  </p:stCondLst>
                                  <p:childTnLst>
                                    <p:set>
                                      <p:cBhvr>
                                        <p:cTn id="45" dur="1" fill="hold">
                                          <p:stCondLst>
                                            <p:cond delay="0"/>
                                          </p:stCondLst>
                                        </p:cTn>
                                        <p:tgtEl>
                                          <p:spTgt spid="371715">
                                            <p:txEl>
                                              <p:pRg st="2" end="2"/>
                                            </p:txEl>
                                          </p:spTgt>
                                        </p:tgtEl>
                                        <p:attrNameLst>
                                          <p:attrName>style.visibility</p:attrName>
                                        </p:attrNameLst>
                                      </p:cBhvr>
                                      <p:to>
                                        <p:strVal val="visible"/>
                                      </p:to>
                                    </p:set>
                                    <p:animEffect transition="in" filter="fade">
                                      <p:cBhvr>
                                        <p:cTn id="46" dur="1000"/>
                                        <p:tgtEl>
                                          <p:spTgt spid="3717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14" grpId="0"/>
      <p:bldP spid="371719" grpId="0" animBg="1"/>
      <p:bldP spid="371720" grpId="0" animBg="1"/>
      <p:bldP spid="371721" grpId="0"/>
      <p:bldP spid="371722"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2741" name="Rectangle 5"/>
          <p:cNvSpPr>
            <a:spLocks noChangeArrowheads="1"/>
          </p:cNvSpPr>
          <p:nvPr/>
        </p:nvSpPr>
        <p:spPr bwMode="auto">
          <a:xfrm>
            <a:off x="1219200" y="1295400"/>
            <a:ext cx="7391400" cy="48768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a:lstStyle/>
          <a:p>
            <a:pPr marL="236538" lvl="1" fontAlgn="base">
              <a:lnSpc>
                <a:spcPct val="90000"/>
              </a:lnSpc>
              <a:spcBef>
                <a:spcPct val="20000"/>
              </a:spcBef>
              <a:spcAft>
                <a:spcPct val="0"/>
              </a:spcAft>
              <a:buClr>
                <a:srgbClr val="D89013"/>
              </a:buClr>
              <a:buFont typeface="Wingdings" pitchFamily="2" charset="2"/>
              <a:buNone/>
            </a:pPr>
            <a:endParaRPr lang="en-US" sz="1000">
              <a:solidFill>
                <a:srgbClr val="000000"/>
              </a:solidFill>
            </a:endParaRP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Date:</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To:</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From:</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Subject:</a:t>
            </a:r>
          </a:p>
        </p:txBody>
      </p:sp>
      <p:sp>
        <p:nvSpPr>
          <p:cNvPr id="372738" name="Rectangle 2"/>
          <p:cNvSpPr>
            <a:spLocks noGrp="1" noChangeArrowheads="1"/>
          </p:cNvSpPr>
          <p:nvPr>
            <p:ph type="title"/>
          </p:nvPr>
        </p:nvSpPr>
        <p:spPr>
          <a:xfrm>
            <a:off x="914400" y="457200"/>
            <a:ext cx="8153400" cy="838200"/>
          </a:xfrm>
        </p:spPr>
        <p:txBody>
          <a:bodyPr/>
          <a:lstStyle/>
          <a:p>
            <a:pPr eaLnBrk="1" hangingPunct="1">
              <a:defRPr/>
            </a:pPr>
            <a:r>
              <a:rPr lang="en-US" smtClean="0">
                <a:solidFill>
                  <a:srgbClr val="D89013"/>
                </a:solidFill>
              </a:rPr>
              <a:t>E-Mail and Memos: Structure and Format</a:t>
            </a:r>
          </a:p>
        </p:txBody>
      </p:sp>
      <p:sp>
        <p:nvSpPr>
          <p:cNvPr id="372743" name="Line 7"/>
          <p:cNvSpPr>
            <a:spLocks noChangeShapeType="1"/>
          </p:cNvSpPr>
          <p:nvPr/>
        </p:nvSpPr>
        <p:spPr bwMode="auto">
          <a:xfrm>
            <a:off x="1600200" y="3657600"/>
            <a:ext cx="65532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372744" name="Rectangle 8"/>
          <p:cNvSpPr>
            <a:spLocks noChangeArrowheads="1"/>
          </p:cNvSpPr>
          <p:nvPr/>
        </p:nvSpPr>
        <p:spPr bwMode="auto">
          <a:xfrm>
            <a:off x="2971800" y="3733800"/>
            <a:ext cx="3581400" cy="22860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609600" indent="-609600" fontAlgn="base">
              <a:lnSpc>
                <a:spcPct val="90000"/>
              </a:lnSpc>
              <a:spcBef>
                <a:spcPct val="20000"/>
              </a:spcBef>
              <a:spcAft>
                <a:spcPct val="0"/>
              </a:spcAft>
              <a:buClr>
                <a:srgbClr val="963C26"/>
              </a:buClr>
              <a:buFont typeface="Wingdings" pitchFamily="2" charset="2"/>
              <a:buAutoNum type="arabicPeriod"/>
            </a:pPr>
            <a:r>
              <a:rPr lang="en-US" sz="4800">
                <a:solidFill>
                  <a:srgbClr val="963C26"/>
                </a:solidFill>
              </a:rPr>
              <a:t>Opening</a:t>
            </a:r>
          </a:p>
          <a:p>
            <a:pPr marL="609600" indent="-609600" fontAlgn="base">
              <a:lnSpc>
                <a:spcPct val="90000"/>
              </a:lnSpc>
              <a:spcBef>
                <a:spcPct val="20000"/>
              </a:spcBef>
              <a:spcAft>
                <a:spcPct val="0"/>
              </a:spcAft>
              <a:buClr>
                <a:srgbClr val="963C26"/>
              </a:buClr>
              <a:buFont typeface="Wingdings" pitchFamily="2" charset="2"/>
              <a:buAutoNum type="arabicPeriod"/>
            </a:pPr>
            <a:r>
              <a:rPr lang="en-US" sz="4800">
                <a:solidFill>
                  <a:srgbClr val="963C26"/>
                </a:solidFill>
              </a:rPr>
              <a:t>Body</a:t>
            </a:r>
          </a:p>
          <a:p>
            <a:pPr marL="609600" indent="-609600" fontAlgn="base">
              <a:lnSpc>
                <a:spcPct val="90000"/>
              </a:lnSpc>
              <a:spcBef>
                <a:spcPct val="20000"/>
              </a:spcBef>
              <a:spcAft>
                <a:spcPct val="0"/>
              </a:spcAft>
              <a:buClr>
                <a:srgbClr val="963C26"/>
              </a:buClr>
              <a:buFont typeface="Wingdings" pitchFamily="2" charset="2"/>
              <a:buAutoNum type="arabicPeriod"/>
            </a:pPr>
            <a:r>
              <a:rPr lang="en-US" sz="4800">
                <a:solidFill>
                  <a:srgbClr val="963C26"/>
                </a:solidFill>
              </a:rPr>
              <a:t>Closing</a:t>
            </a:r>
          </a:p>
        </p:txBody>
      </p:sp>
      <p:sp>
        <p:nvSpPr>
          <p:cNvPr id="372745" name="AutoShape 9">
            <a:hlinkClick r:id="rId2" action="ppaction://hlinksldjump" highlightClick="1"/>
          </p:cNvPr>
          <p:cNvSpPr>
            <a:spLocks noChangeArrowheads="1"/>
          </p:cNvSpPr>
          <p:nvPr/>
        </p:nvSpPr>
        <p:spPr bwMode="auto">
          <a:xfrm>
            <a:off x="8686800" y="5715000"/>
            <a:ext cx="433388" cy="381000"/>
          </a:xfrm>
          <a:prstGeom prst="actionButtonHome">
            <a:avLst/>
          </a:prstGeom>
          <a:solidFill>
            <a:srgbClr val="D89013">
              <a:alpha val="43137"/>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 name="Slide Number Placeholder 6"/>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38</a:t>
            </a:fld>
            <a:endParaRPr lang="en-US" sz="1800" b="0">
              <a:solidFill>
                <a:srgbClr val="FFFFFF"/>
              </a:solidFill>
              <a:latin typeface="Gill Sans MT"/>
            </a:endParaRPr>
          </a:p>
        </p:txBody>
      </p:sp>
    </p:spTree>
    <p:extLst>
      <p:ext uri="{BB962C8B-B14F-4D97-AF65-F5344CB8AC3E}">
        <p14:creationId xmlns:p14="http://schemas.microsoft.com/office/powerpoint/2010/main" xmlns="" val="2204149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72738"/>
                                        </p:tgtEl>
                                        <p:attrNameLst>
                                          <p:attrName>style.visibility</p:attrName>
                                        </p:attrNameLst>
                                      </p:cBhvr>
                                      <p:to>
                                        <p:strVal val="visible"/>
                                      </p:to>
                                    </p:set>
                                    <p:anim calcmode="lin" valueType="num">
                                      <p:cBhvr>
                                        <p:cTn id="7" dur="1000" fill="hold"/>
                                        <p:tgtEl>
                                          <p:spTgt spid="372738"/>
                                        </p:tgtEl>
                                        <p:attrNameLst>
                                          <p:attrName>ppt_x</p:attrName>
                                        </p:attrNameLst>
                                      </p:cBhvr>
                                      <p:tavLst>
                                        <p:tav tm="0">
                                          <p:val>
                                            <p:strVal val="#ppt_x-.2"/>
                                          </p:val>
                                        </p:tav>
                                        <p:tav tm="100000">
                                          <p:val>
                                            <p:strVal val="#ppt_x"/>
                                          </p:val>
                                        </p:tav>
                                      </p:tavLst>
                                    </p:anim>
                                    <p:anim calcmode="lin" valueType="num">
                                      <p:cBhvr>
                                        <p:cTn id="8" dur="1000" fill="hold"/>
                                        <p:tgtEl>
                                          <p:spTgt spid="372738"/>
                                        </p:tgtEl>
                                        <p:attrNameLst>
                                          <p:attrName>ppt_y</p:attrName>
                                        </p:attrNameLst>
                                      </p:cBhvr>
                                      <p:tavLst>
                                        <p:tav tm="0">
                                          <p:val>
                                            <p:strVal val="#ppt_y"/>
                                          </p:val>
                                        </p:tav>
                                        <p:tav tm="100000">
                                          <p:val>
                                            <p:strVal val="#ppt_y"/>
                                          </p:val>
                                        </p:tav>
                                      </p:tavLst>
                                    </p:anim>
                                    <p:animEffect transition="in" filter="wipe(right)" prLst="gradientSize: 0.1">
                                      <p:cBhvr>
                                        <p:cTn id="9" dur="1000"/>
                                        <p:tgtEl>
                                          <p:spTgt spid="372738"/>
                                        </p:tgtEl>
                                      </p:cBhvr>
                                    </p:animEffect>
                                  </p:childTnLst>
                                </p:cTn>
                              </p:par>
                              <p:par>
                                <p:cTn id="10" presetID="9" presetClass="entr" presetSubtype="0" fill="hold" grpId="0" nodeType="withEffect">
                                  <p:stCondLst>
                                    <p:cond delay="0"/>
                                  </p:stCondLst>
                                  <p:childTnLst>
                                    <p:set>
                                      <p:cBhvr>
                                        <p:cTn id="11" dur="1" fill="hold">
                                          <p:stCondLst>
                                            <p:cond delay="0"/>
                                          </p:stCondLst>
                                        </p:cTn>
                                        <p:tgtEl>
                                          <p:spTgt spid="372745"/>
                                        </p:tgtEl>
                                        <p:attrNameLst>
                                          <p:attrName>style.visibility</p:attrName>
                                        </p:attrNameLst>
                                      </p:cBhvr>
                                      <p:to>
                                        <p:strVal val="visible"/>
                                      </p:to>
                                    </p:set>
                                    <p:animEffect transition="in" filter="dissolve">
                                      <p:cBhvr>
                                        <p:cTn id="12" dur="500"/>
                                        <p:tgtEl>
                                          <p:spTgt spid="37274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72741">
                                            <p:bg/>
                                          </p:spTgt>
                                        </p:tgtEl>
                                        <p:attrNameLst>
                                          <p:attrName>style.visibility</p:attrName>
                                        </p:attrNameLst>
                                      </p:cBhvr>
                                      <p:to>
                                        <p:strVal val="visible"/>
                                      </p:to>
                                    </p:set>
                                    <p:animEffect transition="in" filter="fade">
                                      <p:cBhvr>
                                        <p:cTn id="17" dur="1000"/>
                                        <p:tgtEl>
                                          <p:spTgt spid="372741">
                                            <p:bg/>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72741">
                                            <p:txEl>
                                              <p:pRg st="1" end="1"/>
                                            </p:txEl>
                                          </p:spTgt>
                                        </p:tgtEl>
                                        <p:attrNameLst>
                                          <p:attrName>style.visibility</p:attrName>
                                        </p:attrNameLst>
                                      </p:cBhvr>
                                      <p:to>
                                        <p:strVal val="visible"/>
                                      </p:to>
                                    </p:set>
                                    <p:animEffect transition="in" filter="fade">
                                      <p:cBhvr>
                                        <p:cTn id="20" dur="1000"/>
                                        <p:tgtEl>
                                          <p:spTgt spid="372741">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72741">
                                            <p:txEl>
                                              <p:pRg st="2" end="2"/>
                                            </p:txEl>
                                          </p:spTgt>
                                        </p:tgtEl>
                                        <p:attrNameLst>
                                          <p:attrName>style.visibility</p:attrName>
                                        </p:attrNameLst>
                                      </p:cBhvr>
                                      <p:to>
                                        <p:strVal val="visible"/>
                                      </p:to>
                                    </p:set>
                                    <p:animEffect transition="in" filter="fade">
                                      <p:cBhvr>
                                        <p:cTn id="23" dur="1000"/>
                                        <p:tgtEl>
                                          <p:spTgt spid="372741">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72741">
                                            <p:txEl>
                                              <p:pRg st="3" end="3"/>
                                            </p:txEl>
                                          </p:spTgt>
                                        </p:tgtEl>
                                        <p:attrNameLst>
                                          <p:attrName>style.visibility</p:attrName>
                                        </p:attrNameLst>
                                      </p:cBhvr>
                                      <p:to>
                                        <p:strVal val="visible"/>
                                      </p:to>
                                    </p:set>
                                    <p:animEffect transition="in" filter="fade">
                                      <p:cBhvr>
                                        <p:cTn id="26" dur="1000"/>
                                        <p:tgtEl>
                                          <p:spTgt spid="372741">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2741">
                                            <p:txEl>
                                              <p:pRg st="4" end="4"/>
                                            </p:txEl>
                                          </p:spTgt>
                                        </p:tgtEl>
                                        <p:attrNameLst>
                                          <p:attrName>style.visibility</p:attrName>
                                        </p:attrNameLst>
                                      </p:cBhvr>
                                      <p:to>
                                        <p:strVal val="visible"/>
                                      </p:to>
                                    </p:set>
                                    <p:animEffect transition="in" filter="fade">
                                      <p:cBhvr>
                                        <p:cTn id="29" dur="1000"/>
                                        <p:tgtEl>
                                          <p:spTgt spid="372741">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72743"/>
                                        </p:tgtEl>
                                        <p:attrNameLst>
                                          <p:attrName>style.visibility</p:attrName>
                                        </p:attrNameLst>
                                      </p:cBhvr>
                                      <p:to>
                                        <p:strVal val="visible"/>
                                      </p:to>
                                    </p:set>
                                    <p:animEffect transition="in" filter="fade">
                                      <p:cBhvr>
                                        <p:cTn id="32" dur="1000"/>
                                        <p:tgtEl>
                                          <p:spTgt spid="37274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53" presetClass="entr" presetSubtype="0" fill="hold" grpId="0" nodeType="clickEffect">
                                  <p:stCondLst>
                                    <p:cond delay="0"/>
                                  </p:stCondLst>
                                  <p:childTnLst>
                                    <p:set>
                                      <p:cBhvr>
                                        <p:cTn id="36" dur="1" fill="hold">
                                          <p:stCondLst>
                                            <p:cond delay="0"/>
                                          </p:stCondLst>
                                        </p:cTn>
                                        <p:tgtEl>
                                          <p:spTgt spid="372744">
                                            <p:bg/>
                                          </p:spTgt>
                                        </p:tgtEl>
                                        <p:attrNameLst>
                                          <p:attrName>style.visibility</p:attrName>
                                        </p:attrNameLst>
                                      </p:cBhvr>
                                      <p:to>
                                        <p:strVal val="visible"/>
                                      </p:to>
                                    </p:set>
                                    <p:anim calcmode="lin" valueType="num">
                                      <p:cBhvr>
                                        <p:cTn id="37" dur="1000" fill="hold"/>
                                        <p:tgtEl>
                                          <p:spTgt spid="372744">
                                            <p:bg/>
                                          </p:spTgt>
                                        </p:tgtEl>
                                        <p:attrNameLst>
                                          <p:attrName>ppt_w</p:attrName>
                                        </p:attrNameLst>
                                      </p:cBhvr>
                                      <p:tavLst>
                                        <p:tav tm="0">
                                          <p:val>
                                            <p:fltVal val="0"/>
                                          </p:val>
                                        </p:tav>
                                        <p:tav tm="100000">
                                          <p:val>
                                            <p:strVal val="#ppt_w"/>
                                          </p:val>
                                        </p:tav>
                                      </p:tavLst>
                                    </p:anim>
                                    <p:anim calcmode="lin" valueType="num">
                                      <p:cBhvr>
                                        <p:cTn id="38" dur="1000" fill="hold"/>
                                        <p:tgtEl>
                                          <p:spTgt spid="372744">
                                            <p:bg/>
                                          </p:spTgt>
                                        </p:tgtEl>
                                        <p:attrNameLst>
                                          <p:attrName>ppt_h</p:attrName>
                                        </p:attrNameLst>
                                      </p:cBhvr>
                                      <p:tavLst>
                                        <p:tav tm="0">
                                          <p:val>
                                            <p:fltVal val="0"/>
                                          </p:val>
                                        </p:tav>
                                        <p:tav tm="100000">
                                          <p:val>
                                            <p:strVal val="#ppt_h"/>
                                          </p:val>
                                        </p:tav>
                                      </p:tavLst>
                                    </p:anim>
                                    <p:animEffect transition="in" filter="fade">
                                      <p:cBhvr>
                                        <p:cTn id="39" dur="1000"/>
                                        <p:tgtEl>
                                          <p:spTgt spid="372744">
                                            <p:bg/>
                                          </p:spTgt>
                                        </p:tgtEl>
                                      </p:cBhvr>
                                    </p:animEffect>
                                  </p:childTnLst>
                                </p:cTn>
                              </p:par>
                              <p:par>
                                <p:cTn id="40" presetID="53" presetClass="entr" presetSubtype="0" fill="hold" grpId="0" nodeType="withEffect">
                                  <p:stCondLst>
                                    <p:cond delay="0"/>
                                  </p:stCondLst>
                                  <p:childTnLst>
                                    <p:set>
                                      <p:cBhvr>
                                        <p:cTn id="41" dur="1" fill="hold">
                                          <p:stCondLst>
                                            <p:cond delay="0"/>
                                          </p:stCondLst>
                                        </p:cTn>
                                        <p:tgtEl>
                                          <p:spTgt spid="372744">
                                            <p:txEl>
                                              <p:pRg st="0" end="0"/>
                                            </p:txEl>
                                          </p:spTgt>
                                        </p:tgtEl>
                                        <p:attrNameLst>
                                          <p:attrName>style.visibility</p:attrName>
                                        </p:attrNameLst>
                                      </p:cBhvr>
                                      <p:to>
                                        <p:strVal val="visible"/>
                                      </p:to>
                                    </p:set>
                                    <p:anim calcmode="lin" valueType="num">
                                      <p:cBhvr>
                                        <p:cTn id="42" dur="1000" fill="hold"/>
                                        <p:tgtEl>
                                          <p:spTgt spid="372744">
                                            <p:txEl>
                                              <p:pRg st="0" end="0"/>
                                            </p:txEl>
                                          </p:spTgt>
                                        </p:tgtEl>
                                        <p:attrNameLst>
                                          <p:attrName>ppt_w</p:attrName>
                                        </p:attrNameLst>
                                      </p:cBhvr>
                                      <p:tavLst>
                                        <p:tav tm="0">
                                          <p:val>
                                            <p:fltVal val="0"/>
                                          </p:val>
                                        </p:tav>
                                        <p:tav tm="100000">
                                          <p:val>
                                            <p:strVal val="#ppt_w"/>
                                          </p:val>
                                        </p:tav>
                                      </p:tavLst>
                                    </p:anim>
                                    <p:anim calcmode="lin" valueType="num">
                                      <p:cBhvr>
                                        <p:cTn id="43" dur="1000" fill="hold"/>
                                        <p:tgtEl>
                                          <p:spTgt spid="372744">
                                            <p:txEl>
                                              <p:pRg st="0" end="0"/>
                                            </p:txEl>
                                          </p:spTgt>
                                        </p:tgtEl>
                                        <p:attrNameLst>
                                          <p:attrName>ppt_h</p:attrName>
                                        </p:attrNameLst>
                                      </p:cBhvr>
                                      <p:tavLst>
                                        <p:tav tm="0">
                                          <p:val>
                                            <p:fltVal val="0"/>
                                          </p:val>
                                        </p:tav>
                                        <p:tav tm="100000">
                                          <p:val>
                                            <p:strVal val="#ppt_h"/>
                                          </p:val>
                                        </p:tav>
                                      </p:tavLst>
                                    </p:anim>
                                    <p:animEffect transition="in" filter="fade">
                                      <p:cBhvr>
                                        <p:cTn id="44" dur="1000"/>
                                        <p:tgtEl>
                                          <p:spTgt spid="372744">
                                            <p:txEl>
                                              <p:pRg st="0" end="0"/>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372744">
                                            <p:txEl>
                                              <p:pRg st="1" end="1"/>
                                            </p:txEl>
                                          </p:spTgt>
                                        </p:tgtEl>
                                        <p:attrNameLst>
                                          <p:attrName>style.visibility</p:attrName>
                                        </p:attrNameLst>
                                      </p:cBhvr>
                                      <p:to>
                                        <p:strVal val="visible"/>
                                      </p:to>
                                    </p:set>
                                    <p:anim calcmode="lin" valueType="num">
                                      <p:cBhvr>
                                        <p:cTn id="49" dur="1000" fill="hold"/>
                                        <p:tgtEl>
                                          <p:spTgt spid="372744">
                                            <p:txEl>
                                              <p:pRg st="1" end="1"/>
                                            </p:txEl>
                                          </p:spTgt>
                                        </p:tgtEl>
                                        <p:attrNameLst>
                                          <p:attrName>ppt_w</p:attrName>
                                        </p:attrNameLst>
                                      </p:cBhvr>
                                      <p:tavLst>
                                        <p:tav tm="0">
                                          <p:val>
                                            <p:fltVal val="0"/>
                                          </p:val>
                                        </p:tav>
                                        <p:tav tm="100000">
                                          <p:val>
                                            <p:strVal val="#ppt_w"/>
                                          </p:val>
                                        </p:tav>
                                      </p:tavLst>
                                    </p:anim>
                                    <p:anim calcmode="lin" valueType="num">
                                      <p:cBhvr>
                                        <p:cTn id="50" dur="1000" fill="hold"/>
                                        <p:tgtEl>
                                          <p:spTgt spid="372744">
                                            <p:txEl>
                                              <p:pRg st="1" end="1"/>
                                            </p:txEl>
                                          </p:spTgt>
                                        </p:tgtEl>
                                        <p:attrNameLst>
                                          <p:attrName>ppt_h</p:attrName>
                                        </p:attrNameLst>
                                      </p:cBhvr>
                                      <p:tavLst>
                                        <p:tav tm="0">
                                          <p:val>
                                            <p:fltVal val="0"/>
                                          </p:val>
                                        </p:tav>
                                        <p:tav tm="100000">
                                          <p:val>
                                            <p:strVal val="#ppt_h"/>
                                          </p:val>
                                        </p:tav>
                                      </p:tavLst>
                                    </p:anim>
                                    <p:animEffect transition="in" filter="fade">
                                      <p:cBhvr>
                                        <p:cTn id="51" dur="1000"/>
                                        <p:tgtEl>
                                          <p:spTgt spid="372744">
                                            <p:txEl>
                                              <p:pRg st="1" end="1"/>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372744">
                                            <p:txEl>
                                              <p:pRg st="2" end="2"/>
                                            </p:txEl>
                                          </p:spTgt>
                                        </p:tgtEl>
                                        <p:attrNameLst>
                                          <p:attrName>style.visibility</p:attrName>
                                        </p:attrNameLst>
                                      </p:cBhvr>
                                      <p:to>
                                        <p:strVal val="visible"/>
                                      </p:to>
                                    </p:set>
                                    <p:anim calcmode="lin" valueType="num">
                                      <p:cBhvr>
                                        <p:cTn id="56" dur="1000" fill="hold"/>
                                        <p:tgtEl>
                                          <p:spTgt spid="372744">
                                            <p:txEl>
                                              <p:pRg st="2" end="2"/>
                                            </p:txEl>
                                          </p:spTgt>
                                        </p:tgtEl>
                                        <p:attrNameLst>
                                          <p:attrName>ppt_w</p:attrName>
                                        </p:attrNameLst>
                                      </p:cBhvr>
                                      <p:tavLst>
                                        <p:tav tm="0">
                                          <p:val>
                                            <p:fltVal val="0"/>
                                          </p:val>
                                        </p:tav>
                                        <p:tav tm="100000">
                                          <p:val>
                                            <p:strVal val="#ppt_w"/>
                                          </p:val>
                                        </p:tav>
                                      </p:tavLst>
                                    </p:anim>
                                    <p:anim calcmode="lin" valueType="num">
                                      <p:cBhvr>
                                        <p:cTn id="57" dur="1000" fill="hold"/>
                                        <p:tgtEl>
                                          <p:spTgt spid="372744">
                                            <p:txEl>
                                              <p:pRg st="2" end="2"/>
                                            </p:txEl>
                                          </p:spTgt>
                                        </p:tgtEl>
                                        <p:attrNameLst>
                                          <p:attrName>ppt_h</p:attrName>
                                        </p:attrNameLst>
                                      </p:cBhvr>
                                      <p:tavLst>
                                        <p:tav tm="0">
                                          <p:val>
                                            <p:fltVal val="0"/>
                                          </p:val>
                                        </p:tav>
                                        <p:tav tm="100000">
                                          <p:val>
                                            <p:strVal val="#ppt_h"/>
                                          </p:val>
                                        </p:tav>
                                      </p:tavLst>
                                    </p:anim>
                                    <p:animEffect transition="in" filter="fade">
                                      <p:cBhvr>
                                        <p:cTn id="58" dur="1000"/>
                                        <p:tgtEl>
                                          <p:spTgt spid="37274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741" grpId="0" build="p" animBg="1"/>
      <p:bldP spid="372738" grpId="0"/>
      <p:bldP spid="372743" grpId="0" animBg="1"/>
      <p:bldP spid="372744" grpId="0" build="p" animBg="1"/>
      <p:bldP spid="372745"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3765" name="Rectangle 5"/>
          <p:cNvSpPr>
            <a:spLocks noChangeArrowheads="1"/>
          </p:cNvSpPr>
          <p:nvPr/>
        </p:nvSpPr>
        <p:spPr bwMode="auto">
          <a:xfrm>
            <a:off x="1219200" y="1295400"/>
            <a:ext cx="7391400" cy="48768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a:lstStyle/>
          <a:p>
            <a:pPr marL="236538" lvl="1" fontAlgn="base">
              <a:lnSpc>
                <a:spcPct val="90000"/>
              </a:lnSpc>
              <a:spcBef>
                <a:spcPct val="20000"/>
              </a:spcBef>
              <a:spcAft>
                <a:spcPct val="0"/>
              </a:spcAft>
              <a:buClr>
                <a:srgbClr val="D89013"/>
              </a:buClr>
              <a:buFont typeface="Wingdings" pitchFamily="2" charset="2"/>
              <a:buNone/>
            </a:pPr>
            <a:endParaRPr lang="en-US" sz="1000">
              <a:solidFill>
                <a:srgbClr val="000000"/>
              </a:solidFill>
            </a:endParaRP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Date:</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To:</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From:</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Subject:  New Employee Fitness Center</a:t>
            </a:r>
          </a:p>
        </p:txBody>
      </p:sp>
      <p:sp>
        <p:nvSpPr>
          <p:cNvPr id="373762" name="Rectangle 2"/>
          <p:cNvSpPr>
            <a:spLocks noGrp="1" noChangeArrowheads="1"/>
          </p:cNvSpPr>
          <p:nvPr>
            <p:ph type="title"/>
          </p:nvPr>
        </p:nvSpPr>
        <p:spPr>
          <a:xfrm>
            <a:off x="914400" y="457200"/>
            <a:ext cx="8153400" cy="914400"/>
          </a:xfrm>
        </p:spPr>
        <p:txBody>
          <a:bodyPr/>
          <a:lstStyle/>
          <a:p>
            <a:pPr eaLnBrk="1" hangingPunct="1">
              <a:defRPr/>
            </a:pPr>
            <a:r>
              <a:rPr lang="en-US" smtClean="0">
                <a:solidFill>
                  <a:srgbClr val="D89013"/>
                </a:solidFill>
              </a:rPr>
              <a:t>E-Mail and Memos: Subject Lines</a:t>
            </a:r>
          </a:p>
        </p:txBody>
      </p:sp>
      <p:sp>
        <p:nvSpPr>
          <p:cNvPr id="373766" name="Line 6"/>
          <p:cNvSpPr>
            <a:spLocks noChangeShapeType="1"/>
          </p:cNvSpPr>
          <p:nvPr/>
        </p:nvSpPr>
        <p:spPr bwMode="auto">
          <a:xfrm>
            <a:off x="1600200" y="3657600"/>
            <a:ext cx="65532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5" name="Slide Number Placeholder 4"/>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39</a:t>
            </a:fld>
            <a:endParaRPr lang="en-US" sz="1800" b="0">
              <a:solidFill>
                <a:srgbClr val="FFFFFF"/>
              </a:solidFill>
              <a:latin typeface="Gill Sans MT"/>
            </a:endParaRPr>
          </a:p>
        </p:txBody>
      </p:sp>
    </p:spTree>
    <p:extLst>
      <p:ext uri="{BB962C8B-B14F-4D97-AF65-F5344CB8AC3E}">
        <p14:creationId xmlns:p14="http://schemas.microsoft.com/office/powerpoint/2010/main" xmlns="" val="26908963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73762"/>
                                        </p:tgtEl>
                                        <p:attrNameLst>
                                          <p:attrName>style.visibility</p:attrName>
                                        </p:attrNameLst>
                                      </p:cBhvr>
                                      <p:to>
                                        <p:strVal val="visible"/>
                                      </p:to>
                                    </p:set>
                                    <p:anim calcmode="lin" valueType="num">
                                      <p:cBhvr>
                                        <p:cTn id="7" dur="1000" fill="hold"/>
                                        <p:tgtEl>
                                          <p:spTgt spid="373762"/>
                                        </p:tgtEl>
                                        <p:attrNameLst>
                                          <p:attrName>ppt_x</p:attrName>
                                        </p:attrNameLst>
                                      </p:cBhvr>
                                      <p:tavLst>
                                        <p:tav tm="0">
                                          <p:val>
                                            <p:strVal val="#ppt_x-.2"/>
                                          </p:val>
                                        </p:tav>
                                        <p:tav tm="100000">
                                          <p:val>
                                            <p:strVal val="#ppt_x"/>
                                          </p:val>
                                        </p:tav>
                                      </p:tavLst>
                                    </p:anim>
                                    <p:anim calcmode="lin" valueType="num">
                                      <p:cBhvr>
                                        <p:cTn id="8" dur="1000" fill="hold"/>
                                        <p:tgtEl>
                                          <p:spTgt spid="373762"/>
                                        </p:tgtEl>
                                        <p:attrNameLst>
                                          <p:attrName>ppt_y</p:attrName>
                                        </p:attrNameLst>
                                      </p:cBhvr>
                                      <p:tavLst>
                                        <p:tav tm="0">
                                          <p:val>
                                            <p:strVal val="#ppt_y"/>
                                          </p:val>
                                        </p:tav>
                                        <p:tav tm="100000">
                                          <p:val>
                                            <p:strVal val="#ppt_y"/>
                                          </p:val>
                                        </p:tav>
                                      </p:tavLst>
                                    </p:anim>
                                    <p:animEffect transition="in" filter="wipe(right)" prLst="gradientSize: 0.1">
                                      <p:cBhvr>
                                        <p:cTn id="9" dur="1000"/>
                                        <p:tgtEl>
                                          <p:spTgt spid="37376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73765">
                                            <p:bg/>
                                          </p:spTgt>
                                        </p:tgtEl>
                                        <p:attrNameLst>
                                          <p:attrName>style.visibility</p:attrName>
                                        </p:attrNameLst>
                                      </p:cBhvr>
                                      <p:to>
                                        <p:strVal val="visible"/>
                                      </p:to>
                                    </p:set>
                                    <p:animEffect transition="in" filter="fade">
                                      <p:cBhvr>
                                        <p:cTn id="14" dur="2000"/>
                                        <p:tgtEl>
                                          <p:spTgt spid="373765">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73765">
                                            <p:txEl>
                                              <p:pRg st="1" end="1"/>
                                            </p:txEl>
                                          </p:spTgt>
                                        </p:tgtEl>
                                        <p:attrNameLst>
                                          <p:attrName>style.visibility</p:attrName>
                                        </p:attrNameLst>
                                      </p:cBhvr>
                                      <p:to>
                                        <p:strVal val="visible"/>
                                      </p:to>
                                    </p:set>
                                    <p:animEffect transition="in" filter="fade">
                                      <p:cBhvr>
                                        <p:cTn id="17" dur="2000"/>
                                        <p:tgtEl>
                                          <p:spTgt spid="373765">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73765">
                                            <p:txEl>
                                              <p:pRg st="2" end="2"/>
                                            </p:txEl>
                                          </p:spTgt>
                                        </p:tgtEl>
                                        <p:attrNameLst>
                                          <p:attrName>style.visibility</p:attrName>
                                        </p:attrNameLst>
                                      </p:cBhvr>
                                      <p:to>
                                        <p:strVal val="visible"/>
                                      </p:to>
                                    </p:set>
                                    <p:animEffect transition="in" filter="fade">
                                      <p:cBhvr>
                                        <p:cTn id="20" dur="2000"/>
                                        <p:tgtEl>
                                          <p:spTgt spid="373765">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73765">
                                            <p:txEl>
                                              <p:pRg st="3" end="3"/>
                                            </p:txEl>
                                          </p:spTgt>
                                        </p:tgtEl>
                                        <p:attrNameLst>
                                          <p:attrName>style.visibility</p:attrName>
                                        </p:attrNameLst>
                                      </p:cBhvr>
                                      <p:to>
                                        <p:strVal val="visible"/>
                                      </p:to>
                                    </p:set>
                                    <p:animEffect transition="in" filter="fade">
                                      <p:cBhvr>
                                        <p:cTn id="23" dur="2000"/>
                                        <p:tgtEl>
                                          <p:spTgt spid="373765">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373765">
                                            <p:txEl>
                                              <p:pRg st="4" end="4"/>
                                            </p:txEl>
                                          </p:spTgt>
                                        </p:tgtEl>
                                        <p:attrNameLst>
                                          <p:attrName>style.visibility</p:attrName>
                                        </p:attrNameLst>
                                      </p:cBhvr>
                                      <p:to>
                                        <p:strVal val="visible"/>
                                      </p:to>
                                    </p:set>
                                    <p:anim calcmode="discrete" valueType="clr">
                                      <p:cBhvr override="childStyle">
                                        <p:cTn id="28" dur="150"/>
                                        <p:tgtEl>
                                          <p:spTgt spid="373765">
                                            <p:txEl>
                                              <p:pRg st="4" end="4"/>
                                            </p:txEl>
                                          </p:spTgt>
                                        </p:tgtEl>
                                        <p:attrNameLst>
                                          <p:attrName>style.color</p:attrName>
                                        </p:attrNameLst>
                                      </p:cBhvr>
                                      <p:tavLst>
                                        <p:tav tm="0">
                                          <p:val>
                                            <p:clrVal>
                                              <a:schemeClr val="tx1"/>
                                            </p:clrVal>
                                          </p:val>
                                        </p:tav>
                                        <p:tav tm="50000">
                                          <p:val>
                                            <p:clrVal>
                                              <a:srgbClr val="963C26"/>
                                            </p:clrVal>
                                          </p:val>
                                        </p:tav>
                                      </p:tavLst>
                                    </p:anim>
                                    <p:anim calcmode="discrete" valueType="clr">
                                      <p:cBhvr>
                                        <p:cTn id="29" dur="150"/>
                                        <p:tgtEl>
                                          <p:spTgt spid="373765">
                                            <p:txEl>
                                              <p:pRg st="4" end="4"/>
                                            </p:txEl>
                                          </p:spTgt>
                                        </p:tgtEl>
                                        <p:attrNameLst>
                                          <p:attrName>fillcolor</p:attrName>
                                        </p:attrNameLst>
                                      </p:cBhvr>
                                      <p:tavLst>
                                        <p:tav tm="0">
                                          <p:val>
                                            <p:clrVal>
                                              <a:schemeClr val="accent2"/>
                                            </p:clrVal>
                                          </p:val>
                                        </p:tav>
                                        <p:tav tm="50000">
                                          <p:val>
                                            <p:clrVal>
                                              <a:schemeClr val="hlink"/>
                                            </p:clrVal>
                                          </p:val>
                                        </p:tav>
                                      </p:tavLst>
                                    </p:anim>
                                    <p:set>
                                      <p:cBhvr>
                                        <p:cTn id="30" dur="150"/>
                                        <p:tgtEl>
                                          <p:spTgt spid="373765">
                                            <p:txEl>
                                              <p:pRg st="4" end="4"/>
                                            </p:txEl>
                                          </p:spTgt>
                                        </p:tgtEl>
                                        <p:attrNameLst>
                                          <p:attrName>fill.type</p:attrName>
                                        </p:attrNameLst>
                                      </p:cBhvr>
                                      <p:to>
                                        <p:strVal val="solid"/>
                                      </p:to>
                                    </p:set>
                                  </p:childTnLst>
                                </p:cTn>
                              </p:par>
                              <p:par>
                                <p:cTn id="31" presetID="10" presetClass="entr" presetSubtype="0" fill="hold" grpId="0" nodeType="withEffect">
                                  <p:stCondLst>
                                    <p:cond delay="0"/>
                                  </p:stCondLst>
                                  <p:childTnLst>
                                    <p:set>
                                      <p:cBhvr>
                                        <p:cTn id="32" dur="1" fill="hold">
                                          <p:stCondLst>
                                            <p:cond delay="0"/>
                                          </p:stCondLst>
                                        </p:cTn>
                                        <p:tgtEl>
                                          <p:spTgt spid="373766"/>
                                        </p:tgtEl>
                                        <p:attrNameLst>
                                          <p:attrName>style.visibility</p:attrName>
                                        </p:attrNameLst>
                                      </p:cBhvr>
                                      <p:to>
                                        <p:strVal val="visible"/>
                                      </p:to>
                                    </p:set>
                                    <p:animEffect transition="in" filter="fade">
                                      <p:cBhvr>
                                        <p:cTn id="33" dur="1000"/>
                                        <p:tgtEl>
                                          <p:spTgt spid="3737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765" grpId="0" build="p" animBg="1"/>
      <p:bldP spid="373762" grpId="0"/>
      <p:bldP spid="373766"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6835" name="Rectangle 3"/>
          <p:cNvSpPr>
            <a:spLocks noChangeArrowheads="1"/>
          </p:cNvSpPr>
          <p:nvPr/>
        </p:nvSpPr>
        <p:spPr bwMode="auto">
          <a:xfrm>
            <a:off x="1219200" y="1295400"/>
            <a:ext cx="7391400" cy="48768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a:lstStyle/>
          <a:p>
            <a:pPr marL="236538" lvl="1" fontAlgn="base">
              <a:lnSpc>
                <a:spcPct val="90000"/>
              </a:lnSpc>
              <a:spcBef>
                <a:spcPct val="20000"/>
              </a:spcBef>
              <a:spcAft>
                <a:spcPct val="0"/>
              </a:spcAft>
              <a:buClr>
                <a:srgbClr val="D89013"/>
              </a:buClr>
              <a:buFont typeface="Wingdings" pitchFamily="2" charset="2"/>
              <a:buNone/>
            </a:pPr>
            <a:endParaRPr lang="en-US" sz="1000">
              <a:solidFill>
                <a:srgbClr val="000000"/>
              </a:solidFill>
            </a:endParaRP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Date:</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To:</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From:</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Subject:  Your Vacation Request Deadline</a:t>
            </a:r>
          </a:p>
        </p:txBody>
      </p:sp>
      <p:sp>
        <p:nvSpPr>
          <p:cNvPr id="376834" name="Rectangle 2"/>
          <p:cNvSpPr>
            <a:spLocks noGrp="1" noChangeArrowheads="1"/>
          </p:cNvSpPr>
          <p:nvPr>
            <p:ph type="title"/>
          </p:nvPr>
        </p:nvSpPr>
        <p:spPr>
          <a:xfrm>
            <a:off x="914400" y="457200"/>
            <a:ext cx="8153400" cy="914400"/>
          </a:xfrm>
        </p:spPr>
        <p:txBody>
          <a:bodyPr/>
          <a:lstStyle/>
          <a:p>
            <a:pPr eaLnBrk="1" hangingPunct="1">
              <a:defRPr/>
            </a:pPr>
            <a:r>
              <a:rPr lang="en-US" smtClean="0">
                <a:solidFill>
                  <a:srgbClr val="D89013"/>
                </a:solidFill>
              </a:rPr>
              <a:t>E-Mail and Memos: Subject Lines</a:t>
            </a:r>
          </a:p>
        </p:txBody>
      </p:sp>
      <p:sp>
        <p:nvSpPr>
          <p:cNvPr id="376836" name="Line 4"/>
          <p:cNvSpPr>
            <a:spLocks noChangeShapeType="1"/>
          </p:cNvSpPr>
          <p:nvPr/>
        </p:nvSpPr>
        <p:spPr bwMode="auto">
          <a:xfrm>
            <a:off x="1600200" y="3657600"/>
            <a:ext cx="65532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5" name="Slide Number Placeholder 4"/>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40</a:t>
            </a:fld>
            <a:endParaRPr lang="en-US" sz="1800" b="0">
              <a:solidFill>
                <a:srgbClr val="FFFFFF"/>
              </a:solidFill>
              <a:latin typeface="Gill Sans MT"/>
            </a:endParaRPr>
          </a:p>
        </p:txBody>
      </p:sp>
    </p:spTree>
    <p:extLst>
      <p:ext uri="{BB962C8B-B14F-4D97-AF65-F5344CB8AC3E}">
        <p14:creationId xmlns:p14="http://schemas.microsoft.com/office/powerpoint/2010/main" xmlns="" val="6638856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afterEffect">
                                  <p:stCondLst>
                                    <p:cond delay="0"/>
                                  </p:stCondLst>
                                  <p:iterate type="lt">
                                    <p:tmPct val="50000"/>
                                  </p:iterate>
                                  <p:childTnLst>
                                    <p:set>
                                      <p:cBhvr>
                                        <p:cTn id="6" dur="1" fill="hold">
                                          <p:stCondLst>
                                            <p:cond delay="0"/>
                                          </p:stCondLst>
                                        </p:cTn>
                                        <p:tgtEl>
                                          <p:spTgt spid="376835">
                                            <p:txEl>
                                              <p:pRg st="4" end="4"/>
                                            </p:txEl>
                                          </p:spTgt>
                                        </p:tgtEl>
                                        <p:attrNameLst>
                                          <p:attrName>style.visibility</p:attrName>
                                        </p:attrNameLst>
                                      </p:cBhvr>
                                      <p:to>
                                        <p:strVal val="visible"/>
                                      </p:to>
                                    </p:set>
                                    <p:anim calcmode="discrete" valueType="clr">
                                      <p:cBhvr override="childStyle">
                                        <p:cTn id="7" dur="150"/>
                                        <p:tgtEl>
                                          <p:spTgt spid="376835">
                                            <p:txEl>
                                              <p:pRg st="4" end="4"/>
                                            </p:txEl>
                                          </p:spTgt>
                                        </p:tgtEl>
                                        <p:attrNameLst>
                                          <p:attrName>style.color</p:attrName>
                                        </p:attrNameLst>
                                      </p:cBhvr>
                                      <p:tavLst>
                                        <p:tav tm="0">
                                          <p:val>
                                            <p:clrVal>
                                              <a:schemeClr val="tx1"/>
                                            </p:clrVal>
                                          </p:val>
                                        </p:tav>
                                        <p:tav tm="50000">
                                          <p:val>
                                            <p:clrVal>
                                              <a:srgbClr val="963C26"/>
                                            </p:clrVal>
                                          </p:val>
                                        </p:tav>
                                      </p:tavLst>
                                    </p:anim>
                                    <p:anim calcmode="discrete" valueType="clr">
                                      <p:cBhvr>
                                        <p:cTn id="8" dur="150"/>
                                        <p:tgtEl>
                                          <p:spTgt spid="376835">
                                            <p:txEl>
                                              <p:pRg st="4" end="4"/>
                                            </p:txEl>
                                          </p:spTgt>
                                        </p:tgtEl>
                                        <p:attrNameLst>
                                          <p:attrName>fillcolor</p:attrName>
                                        </p:attrNameLst>
                                      </p:cBhvr>
                                      <p:tavLst>
                                        <p:tav tm="0">
                                          <p:val>
                                            <p:clrVal>
                                              <a:schemeClr val="accent2"/>
                                            </p:clrVal>
                                          </p:val>
                                        </p:tav>
                                        <p:tav tm="50000">
                                          <p:val>
                                            <p:clrVal>
                                              <a:schemeClr val="hlink"/>
                                            </p:clrVal>
                                          </p:val>
                                        </p:tav>
                                      </p:tavLst>
                                    </p:anim>
                                    <p:set>
                                      <p:cBhvr>
                                        <p:cTn id="9" dur="150"/>
                                        <p:tgtEl>
                                          <p:spTgt spid="376835">
                                            <p:txEl>
                                              <p:pRg st="4" end="4"/>
                                            </p:txEl>
                                          </p:spTgt>
                                        </p:tgtEl>
                                        <p:attrNameLst>
                                          <p:attrName>fill.type</p:attrName>
                                        </p:attrNameLst>
                                      </p:cBhvr>
                                      <p:to>
                                        <p:strVal val="solid"/>
                                      </p:to>
                                    </p:set>
                                  </p:childTnLst>
                                </p:cTn>
                              </p:par>
                              <p:par>
                                <p:cTn id="10" presetID="10" presetClass="entr" presetSubtype="0" fill="hold" grpId="0" nodeType="withEffect">
                                  <p:stCondLst>
                                    <p:cond delay="0"/>
                                  </p:stCondLst>
                                  <p:childTnLst>
                                    <p:set>
                                      <p:cBhvr>
                                        <p:cTn id="11" dur="1" fill="hold">
                                          <p:stCondLst>
                                            <p:cond delay="0"/>
                                          </p:stCondLst>
                                        </p:cTn>
                                        <p:tgtEl>
                                          <p:spTgt spid="376836"/>
                                        </p:tgtEl>
                                        <p:attrNameLst>
                                          <p:attrName>style.visibility</p:attrName>
                                        </p:attrNameLst>
                                      </p:cBhvr>
                                      <p:to>
                                        <p:strVal val="visible"/>
                                      </p:to>
                                    </p:set>
                                    <p:animEffect transition="in" filter="fade">
                                      <p:cBhvr>
                                        <p:cTn id="12" dur="1000"/>
                                        <p:tgtEl>
                                          <p:spTgt spid="3768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836"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5811" name="Rectangle 3"/>
          <p:cNvSpPr>
            <a:spLocks noChangeArrowheads="1"/>
          </p:cNvSpPr>
          <p:nvPr/>
        </p:nvSpPr>
        <p:spPr bwMode="auto">
          <a:xfrm>
            <a:off x="1219200" y="1295400"/>
            <a:ext cx="7391400" cy="48768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a:lstStyle/>
          <a:p>
            <a:pPr marL="236538" lvl="1" fontAlgn="base">
              <a:lnSpc>
                <a:spcPct val="90000"/>
              </a:lnSpc>
              <a:spcBef>
                <a:spcPct val="20000"/>
              </a:spcBef>
              <a:spcAft>
                <a:spcPct val="0"/>
              </a:spcAft>
              <a:buClr>
                <a:srgbClr val="D89013"/>
              </a:buClr>
              <a:buFont typeface="Wingdings" pitchFamily="2" charset="2"/>
              <a:buNone/>
            </a:pPr>
            <a:endParaRPr lang="en-US" sz="1000">
              <a:solidFill>
                <a:srgbClr val="000000"/>
              </a:solidFill>
            </a:endParaRP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Date:</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To:</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From:</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Subject:  Sending Feasibility Report</a:t>
            </a:r>
          </a:p>
        </p:txBody>
      </p:sp>
      <p:sp>
        <p:nvSpPr>
          <p:cNvPr id="375810" name="Rectangle 2"/>
          <p:cNvSpPr>
            <a:spLocks noGrp="1" noChangeArrowheads="1"/>
          </p:cNvSpPr>
          <p:nvPr>
            <p:ph type="title"/>
          </p:nvPr>
        </p:nvSpPr>
        <p:spPr>
          <a:xfrm>
            <a:off x="914400" y="457200"/>
            <a:ext cx="8153400" cy="914400"/>
          </a:xfrm>
        </p:spPr>
        <p:txBody>
          <a:bodyPr/>
          <a:lstStyle/>
          <a:p>
            <a:pPr eaLnBrk="1" hangingPunct="1">
              <a:defRPr/>
            </a:pPr>
            <a:r>
              <a:rPr lang="en-US" smtClean="0">
                <a:solidFill>
                  <a:srgbClr val="D89013"/>
                </a:solidFill>
              </a:rPr>
              <a:t>E-Mail and Memos: Subject Lines</a:t>
            </a:r>
          </a:p>
        </p:txBody>
      </p:sp>
      <p:sp>
        <p:nvSpPr>
          <p:cNvPr id="375812" name="Line 4"/>
          <p:cNvSpPr>
            <a:spLocks noChangeShapeType="1"/>
          </p:cNvSpPr>
          <p:nvPr/>
        </p:nvSpPr>
        <p:spPr bwMode="auto">
          <a:xfrm>
            <a:off x="1600200" y="3657600"/>
            <a:ext cx="65532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375813" name="Rectangle 5"/>
          <p:cNvSpPr>
            <a:spLocks noChangeArrowheads="1"/>
          </p:cNvSpPr>
          <p:nvPr/>
        </p:nvSpPr>
        <p:spPr bwMode="auto">
          <a:xfrm>
            <a:off x="1752600" y="3733800"/>
            <a:ext cx="6477000" cy="22860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339725" indent="-339725" fontAlgn="base">
              <a:lnSpc>
                <a:spcPct val="90000"/>
              </a:lnSpc>
              <a:spcBef>
                <a:spcPct val="20000"/>
              </a:spcBef>
              <a:spcAft>
                <a:spcPct val="10000"/>
              </a:spcAft>
              <a:buClr>
                <a:srgbClr val="963C26"/>
              </a:buClr>
              <a:buFont typeface="Wingdings" pitchFamily="2" charset="2"/>
              <a:buNone/>
            </a:pPr>
            <a:r>
              <a:rPr lang="en-US" sz="3600">
                <a:solidFill>
                  <a:srgbClr val="963C26"/>
                </a:solidFill>
              </a:rPr>
              <a:t>The headline of your memo.</a:t>
            </a:r>
          </a:p>
          <a:p>
            <a:pPr marL="339725" indent="-339725" fontAlgn="base">
              <a:lnSpc>
                <a:spcPct val="90000"/>
              </a:lnSpc>
              <a:spcBef>
                <a:spcPct val="20000"/>
              </a:spcBef>
              <a:spcAft>
                <a:spcPct val="10000"/>
              </a:spcAft>
              <a:buClr>
                <a:srgbClr val="963C26"/>
              </a:buClr>
              <a:buFont typeface="Wingdings" pitchFamily="2" charset="2"/>
              <a:buChar char="§"/>
            </a:pPr>
            <a:r>
              <a:rPr lang="en-US" sz="3600">
                <a:solidFill>
                  <a:srgbClr val="963C26"/>
                </a:solidFill>
              </a:rPr>
              <a:t>Summarize the main idea.</a:t>
            </a:r>
          </a:p>
          <a:p>
            <a:pPr marL="339725" indent="-339725" fontAlgn="base">
              <a:lnSpc>
                <a:spcPct val="80000"/>
              </a:lnSpc>
              <a:spcBef>
                <a:spcPct val="20000"/>
              </a:spcBef>
              <a:spcAft>
                <a:spcPct val="10000"/>
              </a:spcAft>
              <a:buClr>
                <a:srgbClr val="963C26"/>
              </a:buClr>
              <a:buFont typeface="Wingdings" pitchFamily="2" charset="2"/>
              <a:buChar char="§"/>
            </a:pPr>
            <a:r>
              <a:rPr lang="en-US" sz="3600">
                <a:solidFill>
                  <a:srgbClr val="963C26"/>
                </a:solidFill>
              </a:rPr>
              <a:t>Use nouns and phrases, not complete sentences.</a:t>
            </a:r>
          </a:p>
        </p:txBody>
      </p:sp>
      <p:sp>
        <p:nvSpPr>
          <p:cNvPr id="375814" name="AutoShape 6"/>
          <p:cNvSpPr>
            <a:spLocks noChangeArrowheads="1"/>
          </p:cNvSpPr>
          <p:nvPr/>
        </p:nvSpPr>
        <p:spPr bwMode="auto">
          <a:xfrm>
            <a:off x="914400" y="3705225"/>
            <a:ext cx="762000" cy="714375"/>
          </a:xfrm>
          <a:prstGeom prst="rightArrow">
            <a:avLst>
              <a:gd name="adj1" fmla="val 50000"/>
              <a:gd name="adj2" fmla="val 26667"/>
            </a:avLst>
          </a:prstGeom>
          <a:solidFill>
            <a:srgbClr val="3B6D8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 name="Slide Number Placeholder 6"/>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41</a:t>
            </a:fld>
            <a:endParaRPr lang="en-US" sz="1800" b="0">
              <a:solidFill>
                <a:srgbClr val="FFFFFF"/>
              </a:solidFill>
              <a:latin typeface="Gill Sans MT"/>
            </a:endParaRPr>
          </a:p>
        </p:txBody>
      </p:sp>
    </p:spTree>
    <p:extLst>
      <p:ext uri="{BB962C8B-B14F-4D97-AF65-F5344CB8AC3E}">
        <p14:creationId xmlns:p14="http://schemas.microsoft.com/office/powerpoint/2010/main" xmlns="" val="7213084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afterEffect">
                                  <p:stCondLst>
                                    <p:cond delay="0"/>
                                  </p:stCondLst>
                                  <p:iterate type="lt">
                                    <p:tmPct val="50000"/>
                                  </p:iterate>
                                  <p:childTnLst>
                                    <p:set>
                                      <p:cBhvr>
                                        <p:cTn id="6" dur="1" fill="hold">
                                          <p:stCondLst>
                                            <p:cond delay="0"/>
                                          </p:stCondLst>
                                        </p:cTn>
                                        <p:tgtEl>
                                          <p:spTgt spid="375811">
                                            <p:txEl>
                                              <p:pRg st="4" end="4"/>
                                            </p:txEl>
                                          </p:spTgt>
                                        </p:tgtEl>
                                        <p:attrNameLst>
                                          <p:attrName>style.visibility</p:attrName>
                                        </p:attrNameLst>
                                      </p:cBhvr>
                                      <p:to>
                                        <p:strVal val="visible"/>
                                      </p:to>
                                    </p:set>
                                    <p:anim calcmode="discrete" valueType="clr">
                                      <p:cBhvr override="childStyle">
                                        <p:cTn id="7" dur="150"/>
                                        <p:tgtEl>
                                          <p:spTgt spid="375811">
                                            <p:txEl>
                                              <p:pRg st="4" end="4"/>
                                            </p:txEl>
                                          </p:spTgt>
                                        </p:tgtEl>
                                        <p:attrNameLst>
                                          <p:attrName>style.color</p:attrName>
                                        </p:attrNameLst>
                                      </p:cBhvr>
                                      <p:tavLst>
                                        <p:tav tm="0">
                                          <p:val>
                                            <p:clrVal>
                                              <a:schemeClr val="tx1"/>
                                            </p:clrVal>
                                          </p:val>
                                        </p:tav>
                                        <p:tav tm="50000">
                                          <p:val>
                                            <p:clrVal>
                                              <a:srgbClr val="963C26"/>
                                            </p:clrVal>
                                          </p:val>
                                        </p:tav>
                                      </p:tavLst>
                                    </p:anim>
                                    <p:anim calcmode="discrete" valueType="clr">
                                      <p:cBhvr>
                                        <p:cTn id="8" dur="150"/>
                                        <p:tgtEl>
                                          <p:spTgt spid="375811">
                                            <p:txEl>
                                              <p:pRg st="4" end="4"/>
                                            </p:txEl>
                                          </p:spTgt>
                                        </p:tgtEl>
                                        <p:attrNameLst>
                                          <p:attrName>fillcolor</p:attrName>
                                        </p:attrNameLst>
                                      </p:cBhvr>
                                      <p:tavLst>
                                        <p:tav tm="0">
                                          <p:val>
                                            <p:clrVal>
                                              <a:schemeClr val="accent2"/>
                                            </p:clrVal>
                                          </p:val>
                                        </p:tav>
                                        <p:tav tm="50000">
                                          <p:val>
                                            <p:clrVal>
                                              <a:schemeClr val="hlink"/>
                                            </p:clrVal>
                                          </p:val>
                                        </p:tav>
                                      </p:tavLst>
                                    </p:anim>
                                    <p:set>
                                      <p:cBhvr>
                                        <p:cTn id="9" dur="150"/>
                                        <p:tgtEl>
                                          <p:spTgt spid="375811">
                                            <p:txEl>
                                              <p:pRg st="4" end="4"/>
                                            </p:txEl>
                                          </p:spTgt>
                                        </p:tgtEl>
                                        <p:attrNameLst>
                                          <p:attrName>fill.type</p:attrName>
                                        </p:attrNameLst>
                                      </p:cBhvr>
                                      <p:to>
                                        <p:strVal val="solid"/>
                                      </p:to>
                                    </p:set>
                                  </p:childTnLst>
                                </p:cTn>
                              </p:par>
                              <p:par>
                                <p:cTn id="10" presetID="10" presetClass="entr" presetSubtype="0" fill="hold" grpId="0" nodeType="withEffect">
                                  <p:stCondLst>
                                    <p:cond delay="0"/>
                                  </p:stCondLst>
                                  <p:childTnLst>
                                    <p:set>
                                      <p:cBhvr>
                                        <p:cTn id="11" dur="1" fill="hold">
                                          <p:stCondLst>
                                            <p:cond delay="0"/>
                                          </p:stCondLst>
                                        </p:cTn>
                                        <p:tgtEl>
                                          <p:spTgt spid="375812"/>
                                        </p:tgtEl>
                                        <p:attrNameLst>
                                          <p:attrName>style.visibility</p:attrName>
                                        </p:attrNameLst>
                                      </p:cBhvr>
                                      <p:to>
                                        <p:strVal val="visible"/>
                                      </p:to>
                                    </p:set>
                                    <p:animEffect transition="in" filter="fade">
                                      <p:cBhvr>
                                        <p:cTn id="12" dur="1000"/>
                                        <p:tgtEl>
                                          <p:spTgt spid="3758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3" presetClass="entr" presetSubtype="0" fill="hold" grpId="0" nodeType="clickEffect">
                                  <p:stCondLst>
                                    <p:cond delay="0"/>
                                  </p:stCondLst>
                                  <p:childTnLst>
                                    <p:set>
                                      <p:cBhvr>
                                        <p:cTn id="16" dur="1" fill="hold">
                                          <p:stCondLst>
                                            <p:cond delay="0"/>
                                          </p:stCondLst>
                                        </p:cTn>
                                        <p:tgtEl>
                                          <p:spTgt spid="375814"/>
                                        </p:tgtEl>
                                        <p:attrNameLst>
                                          <p:attrName>style.visibility</p:attrName>
                                        </p:attrNameLst>
                                      </p:cBhvr>
                                      <p:to>
                                        <p:strVal val="visible"/>
                                      </p:to>
                                    </p:set>
                                    <p:anim calcmode="lin" valueType="num">
                                      <p:cBhvr>
                                        <p:cTn id="17" dur="500" fill="hold"/>
                                        <p:tgtEl>
                                          <p:spTgt spid="375814"/>
                                        </p:tgtEl>
                                        <p:attrNameLst>
                                          <p:attrName>ppt_w</p:attrName>
                                        </p:attrNameLst>
                                      </p:cBhvr>
                                      <p:tavLst>
                                        <p:tav tm="0">
                                          <p:val>
                                            <p:fltVal val="0"/>
                                          </p:val>
                                        </p:tav>
                                        <p:tav tm="100000">
                                          <p:val>
                                            <p:strVal val="#ppt_w"/>
                                          </p:val>
                                        </p:tav>
                                      </p:tavLst>
                                    </p:anim>
                                    <p:anim calcmode="lin" valueType="num">
                                      <p:cBhvr>
                                        <p:cTn id="18" dur="500" fill="hold"/>
                                        <p:tgtEl>
                                          <p:spTgt spid="375814"/>
                                        </p:tgtEl>
                                        <p:attrNameLst>
                                          <p:attrName>ppt_h</p:attrName>
                                        </p:attrNameLst>
                                      </p:cBhvr>
                                      <p:tavLst>
                                        <p:tav tm="0">
                                          <p:val>
                                            <p:fltVal val="0"/>
                                          </p:val>
                                        </p:tav>
                                        <p:tav tm="100000">
                                          <p:val>
                                            <p:strVal val="#ppt_h"/>
                                          </p:val>
                                        </p:tav>
                                      </p:tavLst>
                                    </p:anim>
                                    <p:animEffect transition="in" filter="fade">
                                      <p:cBhvr>
                                        <p:cTn id="19" dur="500"/>
                                        <p:tgtEl>
                                          <p:spTgt spid="37581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0" fill="hold" grpId="0" nodeType="clickEffect">
                                  <p:stCondLst>
                                    <p:cond delay="0"/>
                                  </p:stCondLst>
                                  <p:childTnLst>
                                    <p:set>
                                      <p:cBhvr>
                                        <p:cTn id="23" dur="1" fill="hold">
                                          <p:stCondLst>
                                            <p:cond delay="0"/>
                                          </p:stCondLst>
                                        </p:cTn>
                                        <p:tgtEl>
                                          <p:spTgt spid="375813">
                                            <p:bg/>
                                          </p:spTgt>
                                        </p:tgtEl>
                                        <p:attrNameLst>
                                          <p:attrName>style.visibility</p:attrName>
                                        </p:attrNameLst>
                                      </p:cBhvr>
                                      <p:to>
                                        <p:strVal val="visible"/>
                                      </p:to>
                                    </p:set>
                                    <p:anim calcmode="lin" valueType="num">
                                      <p:cBhvr>
                                        <p:cTn id="24" dur="1000" fill="hold"/>
                                        <p:tgtEl>
                                          <p:spTgt spid="375813">
                                            <p:bg/>
                                          </p:spTgt>
                                        </p:tgtEl>
                                        <p:attrNameLst>
                                          <p:attrName>ppt_w</p:attrName>
                                        </p:attrNameLst>
                                      </p:cBhvr>
                                      <p:tavLst>
                                        <p:tav tm="0">
                                          <p:val>
                                            <p:fltVal val="0"/>
                                          </p:val>
                                        </p:tav>
                                        <p:tav tm="100000">
                                          <p:val>
                                            <p:strVal val="#ppt_w"/>
                                          </p:val>
                                        </p:tav>
                                      </p:tavLst>
                                    </p:anim>
                                    <p:anim calcmode="lin" valueType="num">
                                      <p:cBhvr>
                                        <p:cTn id="25" dur="1000" fill="hold"/>
                                        <p:tgtEl>
                                          <p:spTgt spid="375813">
                                            <p:bg/>
                                          </p:spTgt>
                                        </p:tgtEl>
                                        <p:attrNameLst>
                                          <p:attrName>ppt_h</p:attrName>
                                        </p:attrNameLst>
                                      </p:cBhvr>
                                      <p:tavLst>
                                        <p:tav tm="0">
                                          <p:val>
                                            <p:fltVal val="0"/>
                                          </p:val>
                                        </p:tav>
                                        <p:tav tm="100000">
                                          <p:val>
                                            <p:strVal val="#ppt_h"/>
                                          </p:val>
                                        </p:tav>
                                      </p:tavLst>
                                    </p:anim>
                                    <p:animEffect transition="in" filter="fade">
                                      <p:cBhvr>
                                        <p:cTn id="26" dur="1000"/>
                                        <p:tgtEl>
                                          <p:spTgt spid="375813">
                                            <p:bg/>
                                          </p:spTgt>
                                        </p:tgtEl>
                                      </p:cBhvr>
                                    </p:animEffect>
                                  </p:childTnLst>
                                </p:cTn>
                              </p:par>
                              <p:par>
                                <p:cTn id="27" presetID="53" presetClass="entr" presetSubtype="0" fill="hold" grpId="0" nodeType="withEffect">
                                  <p:stCondLst>
                                    <p:cond delay="0"/>
                                  </p:stCondLst>
                                  <p:childTnLst>
                                    <p:set>
                                      <p:cBhvr>
                                        <p:cTn id="28" dur="1" fill="hold">
                                          <p:stCondLst>
                                            <p:cond delay="0"/>
                                          </p:stCondLst>
                                        </p:cTn>
                                        <p:tgtEl>
                                          <p:spTgt spid="375813">
                                            <p:txEl>
                                              <p:pRg st="0" end="0"/>
                                            </p:txEl>
                                          </p:spTgt>
                                        </p:tgtEl>
                                        <p:attrNameLst>
                                          <p:attrName>style.visibility</p:attrName>
                                        </p:attrNameLst>
                                      </p:cBhvr>
                                      <p:to>
                                        <p:strVal val="visible"/>
                                      </p:to>
                                    </p:set>
                                    <p:anim calcmode="lin" valueType="num">
                                      <p:cBhvr>
                                        <p:cTn id="29" dur="1000" fill="hold"/>
                                        <p:tgtEl>
                                          <p:spTgt spid="375813">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375813">
                                            <p:txEl>
                                              <p:pRg st="0" end="0"/>
                                            </p:txEl>
                                          </p:spTgt>
                                        </p:tgtEl>
                                        <p:attrNameLst>
                                          <p:attrName>ppt_h</p:attrName>
                                        </p:attrNameLst>
                                      </p:cBhvr>
                                      <p:tavLst>
                                        <p:tav tm="0">
                                          <p:val>
                                            <p:fltVal val="0"/>
                                          </p:val>
                                        </p:tav>
                                        <p:tav tm="100000">
                                          <p:val>
                                            <p:strVal val="#ppt_h"/>
                                          </p:val>
                                        </p:tav>
                                      </p:tavLst>
                                    </p:anim>
                                    <p:animEffect transition="in" filter="fade">
                                      <p:cBhvr>
                                        <p:cTn id="31" dur="1000"/>
                                        <p:tgtEl>
                                          <p:spTgt spid="375813">
                                            <p:txEl>
                                              <p:pRg st="0" end="0"/>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53" presetClass="entr" presetSubtype="0" fill="hold" grpId="0" nodeType="clickEffect">
                                  <p:stCondLst>
                                    <p:cond delay="0"/>
                                  </p:stCondLst>
                                  <p:childTnLst>
                                    <p:set>
                                      <p:cBhvr>
                                        <p:cTn id="35" dur="1" fill="hold">
                                          <p:stCondLst>
                                            <p:cond delay="0"/>
                                          </p:stCondLst>
                                        </p:cTn>
                                        <p:tgtEl>
                                          <p:spTgt spid="375813">
                                            <p:txEl>
                                              <p:pRg st="1" end="1"/>
                                            </p:txEl>
                                          </p:spTgt>
                                        </p:tgtEl>
                                        <p:attrNameLst>
                                          <p:attrName>style.visibility</p:attrName>
                                        </p:attrNameLst>
                                      </p:cBhvr>
                                      <p:to>
                                        <p:strVal val="visible"/>
                                      </p:to>
                                    </p:set>
                                    <p:anim calcmode="lin" valueType="num">
                                      <p:cBhvr>
                                        <p:cTn id="36" dur="1000" fill="hold"/>
                                        <p:tgtEl>
                                          <p:spTgt spid="375813">
                                            <p:txEl>
                                              <p:pRg st="1" end="1"/>
                                            </p:txEl>
                                          </p:spTgt>
                                        </p:tgtEl>
                                        <p:attrNameLst>
                                          <p:attrName>ppt_w</p:attrName>
                                        </p:attrNameLst>
                                      </p:cBhvr>
                                      <p:tavLst>
                                        <p:tav tm="0">
                                          <p:val>
                                            <p:fltVal val="0"/>
                                          </p:val>
                                        </p:tav>
                                        <p:tav tm="100000">
                                          <p:val>
                                            <p:strVal val="#ppt_w"/>
                                          </p:val>
                                        </p:tav>
                                      </p:tavLst>
                                    </p:anim>
                                    <p:anim calcmode="lin" valueType="num">
                                      <p:cBhvr>
                                        <p:cTn id="37" dur="1000" fill="hold"/>
                                        <p:tgtEl>
                                          <p:spTgt spid="375813">
                                            <p:txEl>
                                              <p:pRg st="1" end="1"/>
                                            </p:txEl>
                                          </p:spTgt>
                                        </p:tgtEl>
                                        <p:attrNameLst>
                                          <p:attrName>ppt_h</p:attrName>
                                        </p:attrNameLst>
                                      </p:cBhvr>
                                      <p:tavLst>
                                        <p:tav tm="0">
                                          <p:val>
                                            <p:fltVal val="0"/>
                                          </p:val>
                                        </p:tav>
                                        <p:tav tm="100000">
                                          <p:val>
                                            <p:strVal val="#ppt_h"/>
                                          </p:val>
                                        </p:tav>
                                      </p:tavLst>
                                    </p:anim>
                                    <p:animEffect transition="in" filter="fade">
                                      <p:cBhvr>
                                        <p:cTn id="38" dur="1000"/>
                                        <p:tgtEl>
                                          <p:spTgt spid="375813">
                                            <p:txEl>
                                              <p:pRg st="1" end="1"/>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53" presetClass="entr" presetSubtype="0" fill="hold" grpId="0" nodeType="clickEffect">
                                  <p:stCondLst>
                                    <p:cond delay="0"/>
                                  </p:stCondLst>
                                  <p:childTnLst>
                                    <p:set>
                                      <p:cBhvr>
                                        <p:cTn id="42" dur="1" fill="hold">
                                          <p:stCondLst>
                                            <p:cond delay="0"/>
                                          </p:stCondLst>
                                        </p:cTn>
                                        <p:tgtEl>
                                          <p:spTgt spid="375813">
                                            <p:txEl>
                                              <p:pRg st="2" end="2"/>
                                            </p:txEl>
                                          </p:spTgt>
                                        </p:tgtEl>
                                        <p:attrNameLst>
                                          <p:attrName>style.visibility</p:attrName>
                                        </p:attrNameLst>
                                      </p:cBhvr>
                                      <p:to>
                                        <p:strVal val="visible"/>
                                      </p:to>
                                    </p:set>
                                    <p:anim calcmode="lin" valueType="num">
                                      <p:cBhvr>
                                        <p:cTn id="43" dur="1000" fill="hold"/>
                                        <p:tgtEl>
                                          <p:spTgt spid="375813">
                                            <p:txEl>
                                              <p:pRg st="2" end="2"/>
                                            </p:txEl>
                                          </p:spTgt>
                                        </p:tgtEl>
                                        <p:attrNameLst>
                                          <p:attrName>ppt_w</p:attrName>
                                        </p:attrNameLst>
                                      </p:cBhvr>
                                      <p:tavLst>
                                        <p:tav tm="0">
                                          <p:val>
                                            <p:fltVal val="0"/>
                                          </p:val>
                                        </p:tav>
                                        <p:tav tm="100000">
                                          <p:val>
                                            <p:strVal val="#ppt_w"/>
                                          </p:val>
                                        </p:tav>
                                      </p:tavLst>
                                    </p:anim>
                                    <p:anim calcmode="lin" valueType="num">
                                      <p:cBhvr>
                                        <p:cTn id="44" dur="1000" fill="hold"/>
                                        <p:tgtEl>
                                          <p:spTgt spid="375813">
                                            <p:txEl>
                                              <p:pRg st="2" end="2"/>
                                            </p:txEl>
                                          </p:spTgt>
                                        </p:tgtEl>
                                        <p:attrNameLst>
                                          <p:attrName>ppt_h</p:attrName>
                                        </p:attrNameLst>
                                      </p:cBhvr>
                                      <p:tavLst>
                                        <p:tav tm="0">
                                          <p:val>
                                            <p:fltVal val="0"/>
                                          </p:val>
                                        </p:tav>
                                        <p:tav tm="100000">
                                          <p:val>
                                            <p:strVal val="#ppt_h"/>
                                          </p:val>
                                        </p:tav>
                                      </p:tavLst>
                                    </p:anim>
                                    <p:animEffect transition="in" filter="fade">
                                      <p:cBhvr>
                                        <p:cTn id="45" dur="1000"/>
                                        <p:tgtEl>
                                          <p:spTgt spid="3758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2" grpId="0" animBg="1"/>
      <p:bldP spid="375813" grpId="0" build="p" animBg="1"/>
      <p:bldP spid="375814"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7858" name="Rectangle 2"/>
          <p:cNvSpPr>
            <a:spLocks noGrp="1" noChangeArrowheads="1"/>
          </p:cNvSpPr>
          <p:nvPr>
            <p:ph type="title"/>
          </p:nvPr>
        </p:nvSpPr>
        <p:spPr>
          <a:xfrm>
            <a:off x="914400" y="457200"/>
            <a:ext cx="8153400" cy="838200"/>
          </a:xfrm>
        </p:spPr>
        <p:txBody>
          <a:bodyPr/>
          <a:lstStyle/>
          <a:p>
            <a:pPr eaLnBrk="1" hangingPunct="1">
              <a:defRPr/>
            </a:pPr>
            <a:r>
              <a:rPr lang="en-US" smtClean="0">
                <a:solidFill>
                  <a:srgbClr val="D89013"/>
                </a:solidFill>
              </a:rPr>
              <a:t>E-Mail and Memos: Opening</a:t>
            </a:r>
          </a:p>
        </p:txBody>
      </p:sp>
      <p:sp>
        <p:nvSpPr>
          <p:cNvPr id="377859" name="Rectangle 3"/>
          <p:cNvSpPr>
            <a:spLocks noChangeArrowheads="1"/>
          </p:cNvSpPr>
          <p:nvPr/>
        </p:nvSpPr>
        <p:spPr bwMode="auto">
          <a:xfrm>
            <a:off x="1219200" y="1295400"/>
            <a:ext cx="7391400" cy="48768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a:lstStyle/>
          <a:p>
            <a:pPr marL="236538" lvl="1" fontAlgn="base">
              <a:lnSpc>
                <a:spcPct val="90000"/>
              </a:lnSpc>
              <a:spcBef>
                <a:spcPct val="20000"/>
              </a:spcBef>
              <a:spcAft>
                <a:spcPct val="0"/>
              </a:spcAft>
              <a:buClr>
                <a:srgbClr val="D89013"/>
              </a:buClr>
              <a:buFont typeface="Wingdings" pitchFamily="2" charset="2"/>
              <a:buNone/>
            </a:pPr>
            <a:endParaRPr lang="en-US" sz="1000">
              <a:solidFill>
                <a:srgbClr val="000000"/>
              </a:solidFill>
            </a:endParaRP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Date:</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To:</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From:</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Subject:</a:t>
            </a:r>
          </a:p>
        </p:txBody>
      </p:sp>
      <p:sp>
        <p:nvSpPr>
          <p:cNvPr id="377860" name="Line 4"/>
          <p:cNvSpPr>
            <a:spLocks noChangeShapeType="1"/>
          </p:cNvSpPr>
          <p:nvPr/>
        </p:nvSpPr>
        <p:spPr bwMode="auto">
          <a:xfrm>
            <a:off x="1600200" y="3657600"/>
            <a:ext cx="65532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377861" name="Rectangle 5"/>
          <p:cNvSpPr>
            <a:spLocks noChangeArrowheads="1"/>
          </p:cNvSpPr>
          <p:nvPr/>
        </p:nvSpPr>
        <p:spPr bwMode="auto">
          <a:xfrm>
            <a:off x="2971800" y="4191000"/>
            <a:ext cx="3810000" cy="9144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609600" indent="-609600" fontAlgn="base">
              <a:lnSpc>
                <a:spcPct val="90000"/>
              </a:lnSpc>
              <a:spcBef>
                <a:spcPct val="20000"/>
              </a:spcBef>
              <a:spcAft>
                <a:spcPct val="0"/>
              </a:spcAft>
              <a:buClr>
                <a:srgbClr val="963C26"/>
              </a:buClr>
              <a:buFont typeface="Wingdings" pitchFamily="2" charset="2"/>
              <a:buAutoNum type="arabicPeriod"/>
            </a:pPr>
            <a:r>
              <a:rPr lang="en-US" sz="6000">
                <a:solidFill>
                  <a:srgbClr val="963C26"/>
                </a:solidFill>
              </a:rPr>
              <a:t>Opening</a:t>
            </a:r>
          </a:p>
        </p:txBody>
      </p:sp>
      <p:sp>
        <p:nvSpPr>
          <p:cNvPr id="6" name="Slide Number Placeholder 5"/>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42</a:t>
            </a:fld>
            <a:endParaRPr lang="en-US" sz="1800" b="0">
              <a:solidFill>
                <a:srgbClr val="FFFFFF"/>
              </a:solidFill>
              <a:latin typeface="Gill Sans MT"/>
            </a:endParaRPr>
          </a:p>
        </p:txBody>
      </p:sp>
    </p:spTree>
    <p:extLst>
      <p:ext uri="{BB962C8B-B14F-4D97-AF65-F5344CB8AC3E}">
        <p14:creationId xmlns:p14="http://schemas.microsoft.com/office/powerpoint/2010/main" xmlns="" val="14574622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77858"/>
                                        </p:tgtEl>
                                        <p:attrNameLst>
                                          <p:attrName>style.visibility</p:attrName>
                                        </p:attrNameLst>
                                      </p:cBhvr>
                                      <p:to>
                                        <p:strVal val="visible"/>
                                      </p:to>
                                    </p:set>
                                    <p:anim calcmode="lin" valueType="num">
                                      <p:cBhvr>
                                        <p:cTn id="7" dur="1000" fill="hold"/>
                                        <p:tgtEl>
                                          <p:spTgt spid="377858"/>
                                        </p:tgtEl>
                                        <p:attrNameLst>
                                          <p:attrName>ppt_x</p:attrName>
                                        </p:attrNameLst>
                                      </p:cBhvr>
                                      <p:tavLst>
                                        <p:tav tm="0">
                                          <p:val>
                                            <p:strVal val="#ppt_x-.2"/>
                                          </p:val>
                                        </p:tav>
                                        <p:tav tm="100000">
                                          <p:val>
                                            <p:strVal val="#ppt_x"/>
                                          </p:val>
                                        </p:tav>
                                      </p:tavLst>
                                    </p:anim>
                                    <p:anim calcmode="lin" valueType="num">
                                      <p:cBhvr>
                                        <p:cTn id="8" dur="1000" fill="hold"/>
                                        <p:tgtEl>
                                          <p:spTgt spid="377858"/>
                                        </p:tgtEl>
                                        <p:attrNameLst>
                                          <p:attrName>ppt_y</p:attrName>
                                        </p:attrNameLst>
                                      </p:cBhvr>
                                      <p:tavLst>
                                        <p:tav tm="0">
                                          <p:val>
                                            <p:strVal val="#ppt_y"/>
                                          </p:val>
                                        </p:tav>
                                        <p:tav tm="100000">
                                          <p:val>
                                            <p:strVal val="#ppt_y"/>
                                          </p:val>
                                        </p:tav>
                                      </p:tavLst>
                                    </p:anim>
                                    <p:animEffect transition="in" filter="wipe(right)" prLst="gradientSize: 0.1">
                                      <p:cBhvr>
                                        <p:cTn id="9" dur="1000"/>
                                        <p:tgtEl>
                                          <p:spTgt spid="37785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77859">
                                            <p:bg/>
                                          </p:spTgt>
                                        </p:tgtEl>
                                        <p:attrNameLst>
                                          <p:attrName>style.visibility</p:attrName>
                                        </p:attrNameLst>
                                      </p:cBhvr>
                                      <p:to>
                                        <p:strVal val="visible"/>
                                      </p:to>
                                    </p:set>
                                    <p:animEffect transition="in" filter="fade">
                                      <p:cBhvr>
                                        <p:cTn id="14" dur="2000"/>
                                        <p:tgtEl>
                                          <p:spTgt spid="377859">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77859">
                                            <p:txEl>
                                              <p:pRg st="1" end="1"/>
                                            </p:txEl>
                                          </p:spTgt>
                                        </p:tgtEl>
                                        <p:attrNameLst>
                                          <p:attrName>style.visibility</p:attrName>
                                        </p:attrNameLst>
                                      </p:cBhvr>
                                      <p:to>
                                        <p:strVal val="visible"/>
                                      </p:to>
                                    </p:set>
                                    <p:animEffect transition="in" filter="fade">
                                      <p:cBhvr>
                                        <p:cTn id="17" dur="2000"/>
                                        <p:tgtEl>
                                          <p:spTgt spid="377859">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77859">
                                            <p:txEl>
                                              <p:pRg st="2" end="2"/>
                                            </p:txEl>
                                          </p:spTgt>
                                        </p:tgtEl>
                                        <p:attrNameLst>
                                          <p:attrName>style.visibility</p:attrName>
                                        </p:attrNameLst>
                                      </p:cBhvr>
                                      <p:to>
                                        <p:strVal val="visible"/>
                                      </p:to>
                                    </p:set>
                                    <p:animEffect transition="in" filter="fade">
                                      <p:cBhvr>
                                        <p:cTn id="20" dur="2000"/>
                                        <p:tgtEl>
                                          <p:spTgt spid="377859">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77859">
                                            <p:txEl>
                                              <p:pRg st="3" end="3"/>
                                            </p:txEl>
                                          </p:spTgt>
                                        </p:tgtEl>
                                        <p:attrNameLst>
                                          <p:attrName>style.visibility</p:attrName>
                                        </p:attrNameLst>
                                      </p:cBhvr>
                                      <p:to>
                                        <p:strVal val="visible"/>
                                      </p:to>
                                    </p:set>
                                    <p:animEffect transition="in" filter="fade">
                                      <p:cBhvr>
                                        <p:cTn id="23" dur="2000"/>
                                        <p:tgtEl>
                                          <p:spTgt spid="377859">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77859">
                                            <p:txEl>
                                              <p:pRg st="4" end="4"/>
                                            </p:txEl>
                                          </p:spTgt>
                                        </p:tgtEl>
                                        <p:attrNameLst>
                                          <p:attrName>style.visibility</p:attrName>
                                        </p:attrNameLst>
                                      </p:cBhvr>
                                      <p:to>
                                        <p:strVal val="visible"/>
                                      </p:to>
                                    </p:set>
                                    <p:animEffect transition="in" filter="fade">
                                      <p:cBhvr>
                                        <p:cTn id="26" dur="2000"/>
                                        <p:tgtEl>
                                          <p:spTgt spid="377859">
                                            <p:txEl>
                                              <p:pRg st="4" end="4"/>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7860"/>
                                        </p:tgtEl>
                                        <p:attrNameLst>
                                          <p:attrName>style.visibility</p:attrName>
                                        </p:attrNameLst>
                                      </p:cBhvr>
                                      <p:to>
                                        <p:strVal val="visible"/>
                                      </p:to>
                                    </p:set>
                                    <p:animEffect transition="in" filter="fade">
                                      <p:cBhvr>
                                        <p:cTn id="29" dur="2000"/>
                                        <p:tgtEl>
                                          <p:spTgt spid="37786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3" presetClass="entr" presetSubtype="0" fill="hold" grpId="0" nodeType="clickEffect">
                                  <p:stCondLst>
                                    <p:cond delay="0"/>
                                  </p:stCondLst>
                                  <p:childTnLst>
                                    <p:set>
                                      <p:cBhvr>
                                        <p:cTn id="33" dur="1" fill="hold">
                                          <p:stCondLst>
                                            <p:cond delay="0"/>
                                          </p:stCondLst>
                                        </p:cTn>
                                        <p:tgtEl>
                                          <p:spTgt spid="377861">
                                            <p:bg/>
                                          </p:spTgt>
                                        </p:tgtEl>
                                        <p:attrNameLst>
                                          <p:attrName>style.visibility</p:attrName>
                                        </p:attrNameLst>
                                      </p:cBhvr>
                                      <p:to>
                                        <p:strVal val="visible"/>
                                      </p:to>
                                    </p:set>
                                    <p:anim calcmode="lin" valueType="num">
                                      <p:cBhvr>
                                        <p:cTn id="34" dur="1000" fill="hold"/>
                                        <p:tgtEl>
                                          <p:spTgt spid="377861">
                                            <p:bg/>
                                          </p:spTgt>
                                        </p:tgtEl>
                                        <p:attrNameLst>
                                          <p:attrName>ppt_w</p:attrName>
                                        </p:attrNameLst>
                                      </p:cBhvr>
                                      <p:tavLst>
                                        <p:tav tm="0">
                                          <p:val>
                                            <p:fltVal val="0"/>
                                          </p:val>
                                        </p:tav>
                                        <p:tav tm="100000">
                                          <p:val>
                                            <p:strVal val="#ppt_w"/>
                                          </p:val>
                                        </p:tav>
                                      </p:tavLst>
                                    </p:anim>
                                    <p:anim calcmode="lin" valueType="num">
                                      <p:cBhvr>
                                        <p:cTn id="35" dur="1000" fill="hold"/>
                                        <p:tgtEl>
                                          <p:spTgt spid="377861">
                                            <p:bg/>
                                          </p:spTgt>
                                        </p:tgtEl>
                                        <p:attrNameLst>
                                          <p:attrName>ppt_h</p:attrName>
                                        </p:attrNameLst>
                                      </p:cBhvr>
                                      <p:tavLst>
                                        <p:tav tm="0">
                                          <p:val>
                                            <p:fltVal val="0"/>
                                          </p:val>
                                        </p:tav>
                                        <p:tav tm="100000">
                                          <p:val>
                                            <p:strVal val="#ppt_h"/>
                                          </p:val>
                                        </p:tav>
                                      </p:tavLst>
                                    </p:anim>
                                    <p:animEffect transition="in" filter="fade">
                                      <p:cBhvr>
                                        <p:cTn id="36" dur="1000"/>
                                        <p:tgtEl>
                                          <p:spTgt spid="377861">
                                            <p:bg/>
                                          </p:spTgt>
                                        </p:tgtEl>
                                      </p:cBhvr>
                                    </p:animEffect>
                                  </p:childTnLst>
                                </p:cTn>
                              </p:par>
                              <p:par>
                                <p:cTn id="37" presetID="53" presetClass="entr" presetSubtype="0" fill="hold" grpId="0" nodeType="withEffect">
                                  <p:stCondLst>
                                    <p:cond delay="0"/>
                                  </p:stCondLst>
                                  <p:childTnLst>
                                    <p:set>
                                      <p:cBhvr>
                                        <p:cTn id="38" dur="1" fill="hold">
                                          <p:stCondLst>
                                            <p:cond delay="0"/>
                                          </p:stCondLst>
                                        </p:cTn>
                                        <p:tgtEl>
                                          <p:spTgt spid="377861">
                                            <p:txEl>
                                              <p:pRg st="0" end="0"/>
                                            </p:txEl>
                                          </p:spTgt>
                                        </p:tgtEl>
                                        <p:attrNameLst>
                                          <p:attrName>style.visibility</p:attrName>
                                        </p:attrNameLst>
                                      </p:cBhvr>
                                      <p:to>
                                        <p:strVal val="visible"/>
                                      </p:to>
                                    </p:set>
                                    <p:anim calcmode="lin" valueType="num">
                                      <p:cBhvr>
                                        <p:cTn id="39" dur="1000" fill="hold"/>
                                        <p:tgtEl>
                                          <p:spTgt spid="377861">
                                            <p:txEl>
                                              <p:pRg st="0" end="0"/>
                                            </p:txEl>
                                          </p:spTgt>
                                        </p:tgtEl>
                                        <p:attrNameLst>
                                          <p:attrName>ppt_w</p:attrName>
                                        </p:attrNameLst>
                                      </p:cBhvr>
                                      <p:tavLst>
                                        <p:tav tm="0">
                                          <p:val>
                                            <p:fltVal val="0"/>
                                          </p:val>
                                        </p:tav>
                                        <p:tav tm="100000">
                                          <p:val>
                                            <p:strVal val="#ppt_w"/>
                                          </p:val>
                                        </p:tav>
                                      </p:tavLst>
                                    </p:anim>
                                    <p:anim calcmode="lin" valueType="num">
                                      <p:cBhvr>
                                        <p:cTn id="40" dur="1000" fill="hold"/>
                                        <p:tgtEl>
                                          <p:spTgt spid="377861">
                                            <p:txEl>
                                              <p:pRg st="0" end="0"/>
                                            </p:txEl>
                                          </p:spTgt>
                                        </p:tgtEl>
                                        <p:attrNameLst>
                                          <p:attrName>ppt_h</p:attrName>
                                        </p:attrNameLst>
                                      </p:cBhvr>
                                      <p:tavLst>
                                        <p:tav tm="0">
                                          <p:val>
                                            <p:fltVal val="0"/>
                                          </p:val>
                                        </p:tav>
                                        <p:tav tm="100000">
                                          <p:val>
                                            <p:strVal val="#ppt_h"/>
                                          </p:val>
                                        </p:tav>
                                      </p:tavLst>
                                    </p:anim>
                                    <p:animEffect transition="in" filter="fade">
                                      <p:cBhvr>
                                        <p:cTn id="41" dur="1000"/>
                                        <p:tgtEl>
                                          <p:spTgt spid="377861">
                                            <p:txEl>
                                              <p:pRg st="0" end="0"/>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xit" presetSubtype="4" fill="hold" grpId="1" nodeType="clickEffect">
                                  <p:stCondLst>
                                    <p:cond delay="0"/>
                                  </p:stCondLst>
                                  <p:childTnLst>
                                    <p:anim calcmode="lin" valueType="num">
                                      <p:cBhvr additive="base">
                                        <p:cTn id="45" dur="2000"/>
                                        <p:tgtEl>
                                          <p:spTgt spid="377859">
                                            <p:txEl>
                                              <p:pRg st="1" end="1"/>
                                            </p:txEl>
                                          </p:spTgt>
                                        </p:tgtEl>
                                        <p:attrNameLst>
                                          <p:attrName>ppt_x</p:attrName>
                                        </p:attrNameLst>
                                      </p:cBhvr>
                                      <p:tavLst>
                                        <p:tav tm="0">
                                          <p:val>
                                            <p:strVal val="ppt_x"/>
                                          </p:val>
                                        </p:tav>
                                        <p:tav tm="100000">
                                          <p:val>
                                            <p:strVal val="ppt_x"/>
                                          </p:val>
                                        </p:tav>
                                      </p:tavLst>
                                    </p:anim>
                                    <p:anim calcmode="lin" valueType="num">
                                      <p:cBhvr additive="base">
                                        <p:cTn id="46" dur="2000"/>
                                        <p:tgtEl>
                                          <p:spTgt spid="377859">
                                            <p:txEl>
                                              <p:pRg st="1" end="1"/>
                                            </p:txEl>
                                          </p:spTgt>
                                        </p:tgtEl>
                                        <p:attrNameLst>
                                          <p:attrName>ppt_y</p:attrName>
                                        </p:attrNameLst>
                                      </p:cBhvr>
                                      <p:tavLst>
                                        <p:tav tm="0">
                                          <p:val>
                                            <p:strVal val="ppt_y"/>
                                          </p:val>
                                        </p:tav>
                                        <p:tav tm="100000">
                                          <p:val>
                                            <p:strVal val="1+ppt_h/2"/>
                                          </p:val>
                                        </p:tav>
                                      </p:tavLst>
                                    </p:anim>
                                    <p:set>
                                      <p:cBhvr>
                                        <p:cTn id="47" dur="1" fill="hold">
                                          <p:stCondLst>
                                            <p:cond delay="1999"/>
                                          </p:stCondLst>
                                        </p:cTn>
                                        <p:tgtEl>
                                          <p:spTgt spid="377859">
                                            <p:txEl>
                                              <p:pRg st="1" end="1"/>
                                            </p:txEl>
                                          </p:spTgt>
                                        </p:tgtEl>
                                        <p:attrNameLst>
                                          <p:attrName>style.visibility</p:attrName>
                                        </p:attrNameLst>
                                      </p:cBhvr>
                                      <p:to>
                                        <p:strVal val="hidden"/>
                                      </p:to>
                                    </p:set>
                                  </p:childTnLst>
                                </p:cTn>
                              </p:par>
                              <p:par>
                                <p:cTn id="48" presetID="2" presetClass="exit" presetSubtype="4" fill="hold" grpId="1" nodeType="withEffect">
                                  <p:stCondLst>
                                    <p:cond delay="0"/>
                                  </p:stCondLst>
                                  <p:childTnLst>
                                    <p:anim calcmode="lin" valueType="num">
                                      <p:cBhvr additive="base">
                                        <p:cTn id="49" dur="2000"/>
                                        <p:tgtEl>
                                          <p:spTgt spid="377859">
                                            <p:txEl>
                                              <p:pRg st="2" end="2"/>
                                            </p:txEl>
                                          </p:spTgt>
                                        </p:tgtEl>
                                        <p:attrNameLst>
                                          <p:attrName>ppt_x</p:attrName>
                                        </p:attrNameLst>
                                      </p:cBhvr>
                                      <p:tavLst>
                                        <p:tav tm="0">
                                          <p:val>
                                            <p:strVal val="ppt_x"/>
                                          </p:val>
                                        </p:tav>
                                        <p:tav tm="100000">
                                          <p:val>
                                            <p:strVal val="ppt_x"/>
                                          </p:val>
                                        </p:tav>
                                      </p:tavLst>
                                    </p:anim>
                                    <p:anim calcmode="lin" valueType="num">
                                      <p:cBhvr additive="base">
                                        <p:cTn id="50" dur="2000"/>
                                        <p:tgtEl>
                                          <p:spTgt spid="377859">
                                            <p:txEl>
                                              <p:pRg st="2" end="2"/>
                                            </p:txEl>
                                          </p:spTgt>
                                        </p:tgtEl>
                                        <p:attrNameLst>
                                          <p:attrName>ppt_y</p:attrName>
                                        </p:attrNameLst>
                                      </p:cBhvr>
                                      <p:tavLst>
                                        <p:tav tm="0">
                                          <p:val>
                                            <p:strVal val="ppt_y"/>
                                          </p:val>
                                        </p:tav>
                                        <p:tav tm="100000">
                                          <p:val>
                                            <p:strVal val="1+ppt_h/2"/>
                                          </p:val>
                                        </p:tav>
                                      </p:tavLst>
                                    </p:anim>
                                    <p:set>
                                      <p:cBhvr>
                                        <p:cTn id="51" dur="1" fill="hold">
                                          <p:stCondLst>
                                            <p:cond delay="1999"/>
                                          </p:stCondLst>
                                        </p:cTn>
                                        <p:tgtEl>
                                          <p:spTgt spid="377859">
                                            <p:txEl>
                                              <p:pRg st="2" end="2"/>
                                            </p:txEl>
                                          </p:spTgt>
                                        </p:tgtEl>
                                        <p:attrNameLst>
                                          <p:attrName>style.visibility</p:attrName>
                                        </p:attrNameLst>
                                      </p:cBhvr>
                                      <p:to>
                                        <p:strVal val="hidden"/>
                                      </p:to>
                                    </p:set>
                                  </p:childTnLst>
                                </p:cTn>
                              </p:par>
                              <p:par>
                                <p:cTn id="52" presetID="2" presetClass="exit" presetSubtype="4" fill="hold" grpId="1" nodeType="withEffect">
                                  <p:stCondLst>
                                    <p:cond delay="0"/>
                                  </p:stCondLst>
                                  <p:childTnLst>
                                    <p:anim calcmode="lin" valueType="num">
                                      <p:cBhvr additive="base">
                                        <p:cTn id="53" dur="2000"/>
                                        <p:tgtEl>
                                          <p:spTgt spid="377859">
                                            <p:txEl>
                                              <p:pRg st="3" end="3"/>
                                            </p:txEl>
                                          </p:spTgt>
                                        </p:tgtEl>
                                        <p:attrNameLst>
                                          <p:attrName>ppt_x</p:attrName>
                                        </p:attrNameLst>
                                      </p:cBhvr>
                                      <p:tavLst>
                                        <p:tav tm="0">
                                          <p:val>
                                            <p:strVal val="ppt_x"/>
                                          </p:val>
                                        </p:tav>
                                        <p:tav tm="100000">
                                          <p:val>
                                            <p:strVal val="ppt_x"/>
                                          </p:val>
                                        </p:tav>
                                      </p:tavLst>
                                    </p:anim>
                                    <p:anim calcmode="lin" valueType="num">
                                      <p:cBhvr additive="base">
                                        <p:cTn id="54" dur="2000"/>
                                        <p:tgtEl>
                                          <p:spTgt spid="377859">
                                            <p:txEl>
                                              <p:pRg st="3" end="3"/>
                                            </p:txEl>
                                          </p:spTgt>
                                        </p:tgtEl>
                                        <p:attrNameLst>
                                          <p:attrName>ppt_y</p:attrName>
                                        </p:attrNameLst>
                                      </p:cBhvr>
                                      <p:tavLst>
                                        <p:tav tm="0">
                                          <p:val>
                                            <p:strVal val="ppt_y"/>
                                          </p:val>
                                        </p:tav>
                                        <p:tav tm="100000">
                                          <p:val>
                                            <p:strVal val="1+ppt_h/2"/>
                                          </p:val>
                                        </p:tav>
                                      </p:tavLst>
                                    </p:anim>
                                    <p:set>
                                      <p:cBhvr>
                                        <p:cTn id="55" dur="1" fill="hold">
                                          <p:stCondLst>
                                            <p:cond delay="1999"/>
                                          </p:stCondLst>
                                        </p:cTn>
                                        <p:tgtEl>
                                          <p:spTgt spid="377859">
                                            <p:txEl>
                                              <p:pRg st="3" end="3"/>
                                            </p:txEl>
                                          </p:spTgt>
                                        </p:tgtEl>
                                        <p:attrNameLst>
                                          <p:attrName>style.visibility</p:attrName>
                                        </p:attrNameLst>
                                      </p:cBhvr>
                                      <p:to>
                                        <p:strVal val="hidden"/>
                                      </p:to>
                                    </p:set>
                                  </p:childTnLst>
                                </p:cTn>
                              </p:par>
                              <p:par>
                                <p:cTn id="56" presetID="2" presetClass="exit" presetSubtype="4" fill="hold" grpId="1" nodeType="withEffect">
                                  <p:stCondLst>
                                    <p:cond delay="0"/>
                                  </p:stCondLst>
                                  <p:childTnLst>
                                    <p:anim calcmode="lin" valueType="num">
                                      <p:cBhvr additive="base">
                                        <p:cTn id="57" dur="2000"/>
                                        <p:tgtEl>
                                          <p:spTgt spid="377859">
                                            <p:txEl>
                                              <p:pRg st="4" end="4"/>
                                            </p:txEl>
                                          </p:spTgt>
                                        </p:tgtEl>
                                        <p:attrNameLst>
                                          <p:attrName>ppt_x</p:attrName>
                                        </p:attrNameLst>
                                      </p:cBhvr>
                                      <p:tavLst>
                                        <p:tav tm="0">
                                          <p:val>
                                            <p:strVal val="ppt_x"/>
                                          </p:val>
                                        </p:tav>
                                        <p:tav tm="100000">
                                          <p:val>
                                            <p:strVal val="ppt_x"/>
                                          </p:val>
                                        </p:tav>
                                      </p:tavLst>
                                    </p:anim>
                                    <p:anim calcmode="lin" valueType="num">
                                      <p:cBhvr additive="base">
                                        <p:cTn id="58" dur="2000"/>
                                        <p:tgtEl>
                                          <p:spTgt spid="377859">
                                            <p:txEl>
                                              <p:pRg st="4" end="4"/>
                                            </p:txEl>
                                          </p:spTgt>
                                        </p:tgtEl>
                                        <p:attrNameLst>
                                          <p:attrName>ppt_y</p:attrName>
                                        </p:attrNameLst>
                                      </p:cBhvr>
                                      <p:tavLst>
                                        <p:tav tm="0">
                                          <p:val>
                                            <p:strVal val="ppt_y"/>
                                          </p:val>
                                        </p:tav>
                                        <p:tav tm="100000">
                                          <p:val>
                                            <p:strVal val="1+ppt_h/2"/>
                                          </p:val>
                                        </p:tav>
                                      </p:tavLst>
                                    </p:anim>
                                    <p:set>
                                      <p:cBhvr>
                                        <p:cTn id="59" dur="1" fill="hold">
                                          <p:stCondLst>
                                            <p:cond delay="1999"/>
                                          </p:stCondLst>
                                        </p:cTn>
                                        <p:tgtEl>
                                          <p:spTgt spid="377859">
                                            <p:txEl>
                                              <p:pRg st="4" end="4"/>
                                            </p:txEl>
                                          </p:spTgt>
                                        </p:tgtEl>
                                        <p:attrNameLst>
                                          <p:attrName>style.visibility</p:attrName>
                                        </p:attrNameLst>
                                      </p:cBhvr>
                                      <p:to>
                                        <p:strVal val="hidden"/>
                                      </p:to>
                                    </p:set>
                                  </p:childTnLst>
                                </p:cTn>
                              </p:par>
                              <p:par>
                                <p:cTn id="60" presetID="2" presetClass="exit" presetSubtype="4" fill="hold" grpId="1" nodeType="withEffect">
                                  <p:stCondLst>
                                    <p:cond delay="0"/>
                                  </p:stCondLst>
                                  <p:childTnLst>
                                    <p:anim calcmode="lin" valueType="num">
                                      <p:cBhvr additive="base">
                                        <p:cTn id="61" dur="2000"/>
                                        <p:tgtEl>
                                          <p:spTgt spid="377859">
                                            <p:bg/>
                                          </p:spTgt>
                                        </p:tgtEl>
                                        <p:attrNameLst>
                                          <p:attrName>ppt_x</p:attrName>
                                        </p:attrNameLst>
                                      </p:cBhvr>
                                      <p:tavLst>
                                        <p:tav tm="0">
                                          <p:val>
                                            <p:strVal val="ppt_x"/>
                                          </p:val>
                                        </p:tav>
                                        <p:tav tm="100000">
                                          <p:val>
                                            <p:strVal val="ppt_x"/>
                                          </p:val>
                                        </p:tav>
                                      </p:tavLst>
                                    </p:anim>
                                    <p:anim calcmode="lin" valueType="num">
                                      <p:cBhvr additive="base">
                                        <p:cTn id="62" dur="2000"/>
                                        <p:tgtEl>
                                          <p:spTgt spid="377859">
                                            <p:bg/>
                                          </p:spTgt>
                                        </p:tgtEl>
                                        <p:attrNameLst>
                                          <p:attrName>ppt_y</p:attrName>
                                        </p:attrNameLst>
                                      </p:cBhvr>
                                      <p:tavLst>
                                        <p:tav tm="0">
                                          <p:val>
                                            <p:strVal val="ppt_y"/>
                                          </p:val>
                                        </p:tav>
                                        <p:tav tm="100000">
                                          <p:val>
                                            <p:strVal val="1+ppt_h/2"/>
                                          </p:val>
                                        </p:tav>
                                      </p:tavLst>
                                    </p:anim>
                                    <p:set>
                                      <p:cBhvr>
                                        <p:cTn id="63" dur="1" fill="hold">
                                          <p:stCondLst>
                                            <p:cond delay="1999"/>
                                          </p:stCondLst>
                                        </p:cTn>
                                        <p:tgtEl>
                                          <p:spTgt spid="377859">
                                            <p:bg/>
                                          </p:spTgt>
                                        </p:tgtEl>
                                        <p:attrNameLst>
                                          <p:attrName>style.visibility</p:attrName>
                                        </p:attrNameLst>
                                      </p:cBhvr>
                                      <p:to>
                                        <p:strVal val="hidden"/>
                                      </p:to>
                                    </p:set>
                                  </p:childTnLst>
                                </p:cTn>
                              </p:par>
                              <p:par>
                                <p:cTn id="64" presetID="2" presetClass="exit" presetSubtype="4" fill="hold" grpId="1" nodeType="withEffect">
                                  <p:stCondLst>
                                    <p:cond delay="0"/>
                                  </p:stCondLst>
                                  <p:childTnLst>
                                    <p:anim calcmode="lin" valueType="num">
                                      <p:cBhvr additive="base">
                                        <p:cTn id="65" dur="2000"/>
                                        <p:tgtEl>
                                          <p:spTgt spid="377860"/>
                                        </p:tgtEl>
                                        <p:attrNameLst>
                                          <p:attrName>ppt_x</p:attrName>
                                        </p:attrNameLst>
                                      </p:cBhvr>
                                      <p:tavLst>
                                        <p:tav tm="0">
                                          <p:val>
                                            <p:strVal val="ppt_x"/>
                                          </p:val>
                                        </p:tav>
                                        <p:tav tm="100000">
                                          <p:val>
                                            <p:strVal val="ppt_x"/>
                                          </p:val>
                                        </p:tav>
                                      </p:tavLst>
                                    </p:anim>
                                    <p:anim calcmode="lin" valueType="num">
                                      <p:cBhvr additive="base">
                                        <p:cTn id="66" dur="2000"/>
                                        <p:tgtEl>
                                          <p:spTgt spid="377860"/>
                                        </p:tgtEl>
                                        <p:attrNameLst>
                                          <p:attrName>ppt_y</p:attrName>
                                        </p:attrNameLst>
                                      </p:cBhvr>
                                      <p:tavLst>
                                        <p:tav tm="0">
                                          <p:val>
                                            <p:strVal val="ppt_y"/>
                                          </p:val>
                                        </p:tav>
                                        <p:tav tm="100000">
                                          <p:val>
                                            <p:strVal val="1+ppt_h/2"/>
                                          </p:val>
                                        </p:tav>
                                      </p:tavLst>
                                    </p:anim>
                                    <p:set>
                                      <p:cBhvr>
                                        <p:cTn id="67" dur="1" fill="hold">
                                          <p:stCondLst>
                                            <p:cond delay="1999"/>
                                          </p:stCondLst>
                                        </p:cTn>
                                        <p:tgtEl>
                                          <p:spTgt spid="3778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58" grpId="0"/>
      <p:bldP spid="377859" grpId="0" build="p" animBg="1"/>
      <p:bldP spid="377859" grpId="1" build="allAtOnce" animBg="1"/>
      <p:bldP spid="377860" grpId="0" animBg="1"/>
      <p:bldP spid="377860" grpId="1" animBg="1"/>
      <p:bldP spid="377861" grpId="0" build="p"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8890" name="Picture 10" descr="MPj03993760000[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05400" y="533400"/>
            <a:ext cx="4038600"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882" name="Rectangle 2"/>
          <p:cNvSpPr>
            <a:spLocks noGrp="1" noChangeArrowheads="1"/>
          </p:cNvSpPr>
          <p:nvPr>
            <p:ph type="title"/>
          </p:nvPr>
        </p:nvSpPr>
        <p:spPr>
          <a:xfrm>
            <a:off x="914400" y="457200"/>
            <a:ext cx="8153400" cy="838200"/>
          </a:xfrm>
        </p:spPr>
        <p:txBody>
          <a:bodyPr/>
          <a:lstStyle/>
          <a:p>
            <a:pPr eaLnBrk="1" hangingPunct="1">
              <a:defRPr/>
            </a:pPr>
            <a:r>
              <a:rPr lang="en-US" smtClean="0">
                <a:solidFill>
                  <a:srgbClr val="D89013"/>
                </a:solidFill>
              </a:rPr>
              <a:t>E-Mail and Memos: Opening</a:t>
            </a:r>
          </a:p>
        </p:txBody>
      </p:sp>
      <p:sp>
        <p:nvSpPr>
          <p:cNvPr id="378886" name="Rectangle 6"/>
          <p:cNvSpPr>
            <a:spLocks noChangeArrowheads="1"/>
          </p:cNvSpPr>
          <p:nvPr/>
        </p:nvSpPr>
        <p:spPr bwMode="auto">
          <a:xfrm>
            <a:off x="1143000" y="1828800"/>
            <a:ext cx="7391400" cy="609600"/>
          </a:xfrm>
          <a:prstGeom prst="rect">
            <a:avLst/>
          </a:prstGeom>
          <a:gradFill rotWithShape="1">
            <a:gsLst>
              <a:gs pos="0">
                <a:schemeClr val="bg1"/>
              </a:gs>
              <a:gs pos="100000">
                <a:srgbClr val="99CCFF">
                  <a:alpha val="39998"/>
                </a:srgbClr>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609600" indent="-609600" fontAlgn="base">
              <a:lnSpc>
                <a:spcPct val="90000"/>
              </a:lnSpc>
              <a:spcBef>
                <a:spcPct val="20000"/>
              </a:spcBef>
              <a:spcAft>
                <a:spcPct val="0"/>
              </a:spcAft>
              <a:buClr>
                <a:srgbClr val="963C26"/>
              </a:buClr>
              <a:buFont typeface="Wingdings" pitchFamily="2" charset="2"/>
              <a:buNone/>
            </a:pPr>
            <a:r>
              <a:rPr lang="en-US" sz="3200" b="1">
                <a:solidFill>
                  <a:srgbClr val="000000"/>
                </a:solidFill>
              </a:rPr>
              <a:t>Start directly; amplify the main idea.</a:t>
            </a:r>
          </a:p>
        </p:txBody>
      </p:sp>
      <p:sp>
        <p:nvSpPr>
          <p:cNvPr id="378887" name="Rectangle 7"/>
          <p:cNvSpPr>
            <a:spLocks noChangeArrowheads="1"/>
          </p:cNvSpPr>
          <p:nvPr/>
        </p:nvSpPr>
        <p:spPr bwMode="auto">
          <a:xfrm>
            <a:off x="1219200" y="2971800"/>
            <a:ext cx="7391400" cy="25146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a:lstStyle/>
          <a:p>
            <a:pPr marL="236538" lvl="1" fontAlgn="base">
              <a:lnSpc>
                <a:spcPct val="90000"/>
              </a:lnSpc>
              <a:spcBef>
                <a:spcPct val="20000"/>
              </a:spcBef>
              <a:spcAft>
                <a:spcPct val="0"/>
              </a:spcAft>
              <a:buClr>
                <a:srgbClr val="D89013"/>
              </a:buClr>
              <a:buFont typeface="Wingdings" pitchFamily="2" charset="2"/>
              <a:buNone/>
            </a:pPr>
            <a:endParaRPr lang="en-US" sz="1000">
              <a:solidFill>
                <a:srgbClr val="000000"/>
              </a:solidFill>
            </a:endParaRP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This is to inform you that we must complete the annual operating budgets smoothly. Over the past two months many supervisors have expressed concern about their departmental budget needs.</a:t>
            </a:r>
          </a:p>
        </p:txBody>
      </p:sp>
      <p:sp>
        <p:nvSpPr>
          <p:cNvPr id="378889" name="Rectangle 9"/>
          <p:cNvSpPr>
            <a:spLocks noChangeArrowheads="1"/>
          </p:cNvSpPr>
          <p:nvPr/>
        </p:nvSpPr>
        <p:spPr bwMode="auto">
          <a:xfrm>
            <a:off x="1295400" y="2509838"/>
            <a:ext cx="3581400" cy="538162"/>
          </a:xfrm>
          <a:prstGeom prst="rect">
            <a:avLst/>
          </a:prstGeom>
          <a:solidFill>
            <a:srgbClr val="963C2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107763" dir="18900000" algn="ctr" rotWithShape="0">
                    <a:srgbClr val="808080">
                      <a:alpha val="50000"/>
                    </a:srgbClr>
                  </a:outerShdw>
                </a:effectLst>
              </a14:hiddenEffects>
            </a:ext>
          </a:extLst>
        </p:spPr>
        <p:txBody>
          <a:bodyPr/>
          <a:lstStyle/>
          <a:p>
            <a:pPr marL="342900" indent="-342900" algn="ctr" fontAlgn="base">
              <a:lnSpc>
                <a:spcPct val="80000"/>
              </a:lnSpc>
              <a:spcBef>
                <a:spcPct val="0"/>
              </a:spcBef>
              <a:spcAft>
                <a:spcPct val="0"/>
              </a:spcAft>
              <a:buClr>
                <a:srgbClr val="963C26"/>
              </a:buClr>
              <a:buFont typeface="Wingdings" pitchFamily="2" charset="2"/>
              <a:buNone/>
              <a:defRPr/>
            </a:pPr>
            <a:r>
              <a:rPr lang="en-US" sz="3200" b="1" i="1">
                <a:solidFill>
                  <a:srgbClr val="D89013"/>
                </a:solidFill>
                <a:effectLst>
                  <a:outerShdw blurRad="38100" dist="38100" dir="2700000" algn="tl">
                    <a:srgbClr val="000000"/>
                  </a:outerShdw>
                </a:effectLst>
              </a:rPr>
              <a:t>Indirect Opening</a:t>
            </a:r>
          </a:p>
        </p:txBody>
      </p:sp>
      <p:sp>
        <p:nvSpPr>
          <p:cNvPr id="7" name="Slide Number Placeholder 6"/>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43</a:t>
            </a:fld>
            <a:endParaRPr lang="en-US" sz="1800" b="0">
              <a:solidFill>
                <a:srgbClr val="FFFFFF"/>
              </a:solidFill>
              <a:latin typeface="Gill Sans MT"/>
            </a:endParaRPr>
          </a:p>
        </p:txBody>
      </p:sp>
    </p:spTree>
    <p:extLst>
      <p:ext uri="{BB962C8B-B14F-4D97-AF65-F5344CB8AC3E}">
        <p14:creationId xmlns:p14="http://schemas.microsoft.com/office/powerpoint/2010/main" xmlns="" val="25582022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378890"/>
                                        </p:tgtEl>
                                        <p:attrNameLst>
                                          <p:attrName>style.visibility</p:attrName>
                                        </p:attrNameLst>
                                      </p:cBhvr>
                                      <p:to>
                                        <p:strVal val="visible"/>
                                      </p:to>
                                    </p:set>
                                    <p:animEffect transition="in" filter="dissolve">
                                      <p:cBhvr>
                                        <p:cTn id="7" dur="1000"/>
                                        <p:tgtEl>
                                          <p:spTgt spid="3788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378886">
                                            <p:bg/>
                                          </p:spTgt>
                                        </p:tgtEl>
                                        <p:attrNameLst>
                                          <p:attrName>style.visibility</p:attrName>
                                        </p:attrNameLst>
                                      </p:cBhvr>
                                      <p:to>
                                        <p:strVal val="visible"/>
                                      </p:to>
                                    </p:set>
                                    <p:anim calcmode="lin" valueType="num">
                                      <p:cBhvr>
                                        <p:cTn id="12" dur="1000" fill="hold"/>
                                        <p:tgtEl>
                                          <p:spTgt spid="378886">
                                            <p:bg/>
                                          </p:spTgt>
                                        </p:tgtEl>
                                        <p:attrNameLst>
                                          <p:attrName>ppt_w</p:attrName>
                                        </p:attrNameLst>
                                      </p:cBhvr>
                                      <p:tavLst>
                                        <p:tav tm="0">
                                          <p:val>
                                            <p:fltVal val="0"/>
                                          </p:val>
                                        </p:tav>
                                        <p:tav tm="100000">
                                          <p:val>
                                            <p:strVal val="#ppt_w"/>
                                          </p:val>
                                        </p:tav>
                                      </p:tavLst>
                                    </p:anim>
                                    <p:anim calcmode="lin" valueType="num">
                                      <p:cBhvr>
                                        <p:cTn id="13" dur="1000" fill="hold"/>
                                        <p:tgtEl>
                                          <p:spTgt spid="378886">
                                            <p:bg/>
                                          </p:spTgt>
                                        </p:tgtEl>
                                        <p:attrNameLst>
                                          <p:attrName>ppt_h</p:attrName>
                                        </p:attrNameLst>
                                      </p:cBhvr>
                                      <p:tavLst>
                                        <p:tav tm="0">
                                          <p:val>
                                            <p:fltVal val="0"/>
                                          </p:val>
                                        </p:tav>
                                        <p:tav tm="100000">
                                          <p:val>
                                            <p:strVal val="#ppt_h"/>
                                          </p:val>
                                        </p:tav>
                                      </p:tavLst>
                                    </p:anim>
                                    <p:animEffect transition="in" filter="fade">
                                      <p:cBhvr>
                                        <p:cTn id="14" dur="1000"/>
                                        <p:tgtEl>
                                          <p:spTgt spid="378886">
                                            <p:bg/>
                                          </p:spTgt>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378886">
                                            <p:txEl>
                                              <p:pRg st="0" end="0"/>
                                            </p:txEl>
                                          </p:spTgt>
                                        </p:tgtEl>
                                        <p:attrNameLst>
                                          <p:attrName>style.visibility</p:attrName>
                                        </p:attrNameLst>
                                      </p:cBhvr>
                                      <p:to>
                                        <p:strVal val="visible"/>
                                      </p:to>
                                    </p:set>
                                    <p:anim calcmode="lin" valueType="num">
                                      <p:cBhvr>
                                        <p:cTn id="17" dur="1000" fill="hold"/>
                                        <p:tgtEl>
                                          <p:spTgt spid="378886">
                                            <p:txEl>
                                              <p:pRg st="0" end="0"/>
                                            </p:txEl>
                                          </p:spTgt>
                                        </p:tgtEl>
                                        <p:attrNameLst>
                                          <p:attrName>ppt_w</p:attrName>
                                        </p:attrNameLst>
                                      </p:cBhvr>
                                      <p:tavLst>
                                        <p:tav tm="0">
                                          <p:val>
                                            <p:fltVal val="0"/>
                                          </p:val>
                                        </p:tav>
                                        <p:tav tm="100000">
                                          <p:val>
                                            <p:strVal val="#ppt_w"/>
                                          </p:val>
                                        </p:tav>
                                      </p:tavLst>
                                    </p:anim>
                                    <p:anim calcmode="lin" valueType="num">
                                      <p:cBhvr>
                                        <p:cTn id="18" dur="1000" fill="hold"/>
                                        <p:tgtEl>
                                          <p:spTgt spid="378886">
                                            <p:txEl>
                                              <p:pRg st="0" end="0"/>
                                            </p:txEl>
                                          </p:spTgt>
                                        </p:tgtEl>
                                        <p:attrNameLst>
                                          <p:attrName>ppt_h</p:attrName>
                                        </p:attrNameLst>
                                      </p:cBhvr>
                                      <p:tavLst>
                                        <p:tav tm="0">
                                          <p:val>
                                            <p:fltVal val="0"/>
                                          </p:val>
                                        </p:tav>
                                        <p:tav tm="100000">
                                          <p:val>
                                            <p:strVal val="#ppt_h"/>
                                          </p:val>
                                        </p:tav>
                                      </p:tavLst>
                                    </p:anim>
                                    <p:animEffect transition="in" filter="fade">
                                      <p:cBhvr>
                                        <p:cTn id="19" dur="1000"/>
                                        <p:tgtEl>
                                          <p:spTgt spid="378886">
                                            <p:txEl>
                                              <p:pRg st="0" end="0"/>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2" presetClass="entr" presetSubtype="0" fill="hold" grpId="0" nodeType="clickEffect">
                                  <p:stCondLst>
                                    <p:cond delay="0"/>
                                  </p:stCondLst>
                                  <p:childTnLst>
                                    <p:set>
                                      <p:cBhvr>
                                        <p:cTn id="23" dur="1" fill="hold">
                                          <p:stCondLst>
                                            <p:cond delay="0"/>
                                          </p:stCondLst>
                                        </p:cTn>
                                        <p:tgtEl>
                                          <p:spTgt spid="378889">
                                            <p:bg/>
                                          </p:spTgt>
                                        </p:tgtEl>
                                        <p:attrNameLst>
                                          <p:attrName>style.visibility</p:attrName>
                                        </p:attrNameLst>
                                      </p:cBhvr>
                                      <p:to>
                                        <p:strVal val="visible"/>
                                      </p:to>
                                    </p:set>
                                    <p:animScale>
                                      <p:cBhvr>
                                        <p:cTn id="24" dur="1000" decel="50000" fill="hold">
                                          <p:stCondLst>
                                            <p:cond delay="0"/>
                                          </p:stCondLst>
                                        </p:cTn>
                                        <p:tgtEl>
                                          <p:spTgt spid="378889">
                                            <p:bg/>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378889">
                                            <p:bg/>
                                          </p:spTgt>
                                        </p:tgtEl>
                                        <p:attrNameLst>
                                          <p:attrName>ppt_x</p:attrName>
                                          <p:attrName>ppt_y</p:attrName>
                                        </p:attrNameLst>
                                      </p:cBhvr>
                                    </p:animMotion>
                                    <p:animEffect transition="in" filter="fade">
                                      <p:cBhvr>
                                        <p:cTn id="26" dur="1000"/>
                                        <p:tgtEl>
                                          <p:spTgt spid="378889">
                                            <p:bg/>
                                          </p:spTgt>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378889">
                                            <p:txEl>
                                              <p:pRg st="0" end="0"/>
                                            </p:txEl>
                                          </p:spTgt>
                                        </p:tgtEl>
                                        <p:attrNameLst>
                                          <p:attrName>style.visibility</p:attrName>
                                        </p:attrNameLst>
                                      </p:cBhvr>
                                      <p:to>
                                        <p:strVal val="visible"/>
                                      </p:to>
                                    </p:set>
                                    <p:animScale>
                                      <p:cBhvr>
                                        <p:cTn id="29" dur="1000" decel="50000" fill="hold">
                                          <p:stCondLst>
                                            <p:cond delay="0"/>
                                          </p:stCondLst>
                                        </p:cTn>
                                        <p:tgtEl>
                                          <p:spTgt spid="378889">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378889">
                                            <p:txEl>
                                              <p:pRg st="0" end="0"/>
                                            </p:txEl>
                                          </p:spTgt>
                                        </p:tgtEl>
                                        <p:attrNameLst>
                                          <p:attrName>ppt_x</p:attrName>
                                          <p:attrName>ppt_y</p:attrName>
                                        </p:attrNameLst>
                                      </p:cBhvr>
                                    </p:animMotion>
                                    <p:animEffect transition="in" filter="fade">
                                      <p:cBhvr>
                                        <p:cTn id="31" dur="1000"/>
                                        <p:tgtEl>
                                          <p:spTgt spid="378889">
                                            <p:txEl>
                                              <p:pRg st="0" end="0"/>
                                            </p:txEl>
                                          </p:spTgt>
                                        </p:tgtEl>
                                      </p:cBhvr>
                                    </p:animEffect>
                                  </p:childTnLst>
                                </p:cTn>
                              </p:par>
                            </p:childTnLst>
                          </p:cTn>
                        </p:par>
                        <p:par>
                          <p:cTn id="32" fill="hold" nodeType="afterGroup">
                            <p:stCondLst>
                              <p:cond delay="1000"/>
                            </p:stCondLst>
                            <p:childTnLst>
                              <p:par>
                                <p:cTn id="33" presetID="3" presetClass="emph" presetSubtype="2" fill="hold" nodeType="afterEffect">
                                  <p:stCondLst>
                                    <p:cond delay="0"/>
                                  </p:stCondLst>
                                  <p:childTnLst>
                                    <p:animClr clrSpc="rgb" dir="cw">
                                      <p:cBhvr override="childStyle">
                                        <p:cTn id="34" dur="2000" fill="hold"/>
                                        <p:tgtEl>
                                          <p:spTgt spid="378889">
                                            <p:txEl>
                                              <p:pRg st="0" end="0"/>
                                            </p:txEl>
                                          </p:spTgt>
                                        </p:tgtEl>
                                        <p:attrNameLst>
                                          <p:attrName>style.color</p:attrName>
                                        </p:attrNameLst>
                                      </p:cBhvr>
                                      <p:to>
                                        <a:schemeClr val="bg1"/>
                                      </p:to>
                                    </p:animClr>
                                  </p:childTnLst>
                                </p:cTn>
                              </p:par>
                            </p:childTnLst>
                          </p:cTn>
                        </p:par>
                      </p:childTnLst>
                    </p:cTn>
                  </p:par>
                  <p:par>
                    <p:cTn id="35" fill="hold" nodeType="clickPar">
                      <p:stCondLst>
                        <p:cond delay="indefinite"/>
                      </p:stCondLst>
                      <p:childTnLst>
                        <p:par>
                          <p:cTn id="36" fill="hold" nodeType="withGroup">
                            <p:stCondLst>
                              <p:cond delay="0"/>
                            </p:stCondLst>
                            <p:childTnLst>
                              <p:par>
                                <p:cTn id="37" presetID="27" presetClass="entr" presetSubtype="0" fill="hold" nodeType="clickEffect">
                                  <p:stCondLst>
                                    <p:cond delay="0"/>
                                  </p:stCondLst>
                                  <p:iterate type="lt">
                                    <p:tmPct val="50000"/>
                                  </p:iterate>
                                  <p:childTnLst>
                                    <p:set>
                                      <p:cBhvr>
                                        <p:cTn id="38" dur="1" fill="hold">
                                          <p:stCondLst>
                                            <p:cond delay="0"/>
                                          </p:stCondLst>
                                        </p:cTn>
                                        <p:tgtEl>
                                          <p:spTgt spid="378887">
                                            <p:bg/>
                                          </p:spTgt>
                                        </p:tgtEl>
                                        <p:attrNameLst>
                                          <p:attrName>style.visibility</p:attrName>
                                        </p:attrNameLst>
                                      </p:cBhvr>
                                      <p:to>
                                        <p:strVal val="visible"/>
                                      </p:to>
                                    </p:set>
                                    <p:anim calcmode="discrete" valueType="clr">
                                      <p:cBhvr override="childStyle">
                                        <p:cTn id="39" dur="80"/>
                                        <p:tgtEl>
                                          <p:spTgt spid="378887">
                                            <p:bg/>
                                          </p:spTgt>
                                        </p:tgtEl>
                                        <p:attrNameLst>
                                          <p:attrName>style.color</p:attrName>
                                        </p:attrNameLst>
                                      </p:cBhvr>
                                      <p:tavLst>
                                        <p:tav tm="0">
                                          <p:val>
                                            <p:clrVal>
                                              <a:schemeClr val="tx2"/>
                                            </p:clrVal>
                                          </p:val>
                                        </p:tav>
                                        <p:tav tm="50000">
                                          <p:val>
                                            <p:clrVal>
                                              <a:srgbClr val="5D8A9E"/>
                                            </p:clrVal>
                                          </p:val>
                                        </p:tav>
                                      </p:tavLst>
                                    </p:anim>
                                    <p:anim calcmode="discrete" valueType="clr">
                                      <p:cBhvr>
                                        <p:cTn id="40" dur="80"/>
                                        <p:tgtEl>
                                          <p:spTgt spid="378887">
                                            <p:bg/>
                                          </p:spTgt>
                                        </p:tgtEl>
                                        <p:attrNameLst>
                                          <p:attrName>fillcolor</p:attrName>
                                        </p:attrNameLst>
                                      </p:cBhvr>
                                      <p:tavLst>
                                        <p:tav tm="0">
                                          <p:val>
                                            <p:clrVal>
                                              <a:schemeClr val="accent2"/>
                                            </p:clrVal>
                                          </p:val>
                                        </p:tav>
                                        <p:tav tm="50000">
                                          <p:val>
                                            <p:clrVal>
                                              <a:schemeClr val="hlink"/>
                                            </p:clrVal>
                                          </p:val>
                                        </p:tav>
                                      </p:tavLst>
                                    </p:anim>
                                    <p:set>
                                      <p:cBhvr>
                                        <p:cTn id="41" dur="80"/>
                                        <p:tgtEl>
                                          <p:spTgt spid="378887">
                                            <p:bg/>
                                          </p:spTgt>
                                        </p:tgtEl>
                                        <p:attrNameLst>
                                          <p:attrName>fill.type</p:attrName>
                                        </p:attrNameLst>
                                      </p:cBhvr>
                                      <p:to>
                                        <p:strVal val="solid"/>
                                      </p:to>
                                    </p:set>
                                  </p:childTnLst>
                                </p:cTn>
                              </p:par>
                              <p:par>
                                <p:cTn id="42" presetID="27" presetClass="entr" presetSubtype="0" fill="hold" nodeType="withEffect">
                                  <p:stCondLst>
                                    <p:cond delay="0"/>
                                  </p:stCondLst>
                                  <p:iterate type="lt">
                                    <p:tmPct val="50000"/>
                                  </p:iterate>
                                  <p:childTnLst>
                                    <p:set>
                                      <p:cBhvr>
                                        <p:cTn id="43" dur="1" fill="hold">
                                          <p:stCondLst>
                                            <p:cond delay="0"/>
                                          </p:stCondLst>
                                        </p:cTn>
                                        <p:tgtEl>
                                          <p:spTgt spid="378887">
                                            <p:txEl>
                                              <p:pRg st="1" end="1"/>
                                            </p:txEl>
                                          </p:spTgt>
                                        </p:tgtEl>
                                        <p:attrNameLst>
                                          <p:attrName>style.visibility</p:attrName>
                                        </p:attrNameLst>
                                      </p:cBhvr>
                                      <p:to>
                                        <p:strVal val="visible"/>
                                      </p:to>
                                    </p:set>
                                    <p:anim calcmode="discrete" valueType="clr">
                                      <p:cBhvr override="childStyle">
                                        <p:cTn id="44" dur="80"/>
                                        <p:tgtEl>
                                          <p:spTgt spid="378887">
                                            <p:txEl>
                                              <p:pRg st="1" end="1"/>
                                            </p:txEl>
                                          </p:spTgt>
                                        </p:tgtEl>
                                        <p:attrNameLst>
                                          <p:attrName>style.color</p:attrName>
                                        </p:attrNameLst>
                                      </p:cBhvr>
                                      <p:tavLst>
                                        <p:tav tm="0">
                                          <p:val>
                                            <p:clrVal>
                                              <a:schemeClr val="tx2"/>
                                            </p:clrVal>
                                          </p:val>
                                        </p:tav>
                                        <p:tav tm="50000">
                                          <p:val>
                                            <p:clrVal>
                                              <a:srgbClr val="5D8A9E"/>
                                            </p:clrVal>
                                          </p:val>
                                        </p:tav>
                                      </p:tavLst>
                                    </p:anim>
                                    <p:anim calcmode="discrete" valueType="clr">
                                      <p:cBhvr>
                                        <p:cTn id="45" dur="80"/>
                                        <p:tgtEl>
                                          <p:spTgt spid="378887">
                                            <p:txEl>
                                              <p:pRg st="1" end="1"/>
                                            </p:txEl>
                                          </p:spTgt>
                                        </p:tgtEl>
                                        <p:attrNameLst>
                                          <p:attrName>fillcolor</p:attrName>
                                        </p:attrNameLst>
                                      </p:cBhvr>
                                      <p:tavLst>
                                        <p:tav tm="0">
                                          <p:val>
                                            <p:clrVal>
                                              <a:schemeClr val="accent2"/>
                                            </p:clrVal>
                                          </p:val>
                                        </p:tav>
                                        <p:tav tm="50000">
                                          <p:val>
                                            <p:clrVal>
                                              <a:schemeClr val="hlink"/>
                                            </p:clrVal>
                                          </p:val>
                                        </p:tav>
                                      </p:tavLst>
                                    </p:anim>
                                    <p:set>
                                      <p:cBhvr>
                                        <p:cTn id="46" dur="80"/>
                                        <p:tgtEl>
                                          <p:spTgt spid="378887">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886" grpId="0" build="p" animBg="1"/>
      <p:bldP spid="378889" grpId="0" build="allAtOnce"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9636" name="Picture 2" descr="MPj03993760000[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05400" y="533400"/>
            <a:ext cx="4038600"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6051" name="Rectangle 3"/>
          <p:cNvSpPr>
            <a:spLocks noGrp="1" noChangeArrowheads="1"/>
          </p:cNvSpPr>
          <p:nvPr>
            <p:ph type="title"/>
          </p:nvPr>
        </p:nvSpPr>
        <p:spPr>
          <a:xfrm>
            <a:off x="914400" y="457200"/>
            <a:ext cx="8153400" cy="838200"/>
          </a:xfrm>
        </p:spPr>
        <p:txBody>
          <a:bodyPr/>
          <a:lstStyle/>
          <a:p>
            <a:pPr eaLnBrk="1" hangingPunct="1">
              <a:defRPr/>
            </a:pPr>
            <a:r>
              <a:rPr lang="en-US" smtClean="0">
                <a:solidFill>
                  <a:srgbClr val="D89013"/>
                </a:solidFill>
              </a:rPr>
              <a:t>E-Mail and Memos: Opening</a:t>
            </a:r>
          </a:p>
        </p:txBody>
      </p:sp>
      <p:sp>
        <p:nvSpPr>
          <p:cNvPr id="69638" name="Rectangle 4"/>
          <p:cNvSpPr>
            <a:spLocks noChangeArrowheads="1"/>
          </p:cNvSpPr>
          <p:nvPr/>
        </p:nvSpPr>
        <p:spPr bwMode="auto">
          <a:xfrm>
            <a:off x="1143000" y="1828800"/>
            <a:ext cx="7391400" cy="609600"/>
          </a:xfrm>
          <a:prstGeom prst="rect">
            <a:avLst/>
          </a:prstGeom>
          <a:gradFill rotWithShape="1">
            <a:gsLst>
              <a:gs pos="0">
                <a:schemeClr val="bg1"/>
              </a:gs>
              <a:gs pos="100000">
                <a:srgbClr val="99CCFF">
                  <a:alpha val="39998"/>
                </a:srgbClr>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609600" indent="-609600" fontAlgn="base">
              <a:lnSpc>
                <a:spcPct val="90000"/>
              </a:lnSpc>
              <a:spcBef>
                <a:spcPct val="20000"/>
              </a:spcBef>
              <a:spcAft>
                <a:spcPct val="0"/>
              </a:spcAft>
              <a:buClr>
                <a:srgbClr val="963C26"/>
              </a:buClr>
              <a:buFont typeface="Wingdings" pitchFamily="2" charset="2"/>
              <a:buNone/>
            </a:pPr>
            <a:r>
              <a:rPr lang="en-US" sz="3200" b="1">
                <a:solidFill>
                  <a:srgbClr val="000000"/>
                </a:solidFill>
              </a:rPr>
              <a:t>Start directly; amplify the main idea.</a:t>
            </a:r>
          </a:p>
        </p:txBody>
      </p:sp>
      <p:sp>
        <p:nvSpPr>
          <p:cNvPr id="386053" name="Rectangle 5"/>
          <p:cNvSpPr>
            <a:spLocks noChangeArrowheads="1"/>
          </p:cNvSpPr>
          <p:nvPr/>
        </p:nvSpPr>
        <p:spPr bwMode="auto">
          <a:xfrm>
            <a:off x="1219200" y="2971800"/>
            <a:ext cx="7391400" cy="25146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a:lstStyle/>
          <a:p>
            <a:pPr marL="236538" lvl="1" fontAlgn="base">
              <a:lnSpc>
                <a:spcPct val="90000"/>
              </a:lnSpc>
              <a:spcBef>
                <a:spcPct val="20000"/>
              </a:spcBef>
              <a:spcAft>
                <a:spcPct val="0"/>
              </a:spcAft>
              <a:buClr>
                <a:srgbClr val="D89013"/>
              </a:buClr>
              <a:buFont typeface="Wingdings" pitchFamily="2" charset="2"/>
              <a:buNone/>
            </a:pPr>
            <a:endParaRPr lang="en-US" sz="1000">
              <a:solidFill>
                <a:srgbClr val="000000"/>
              </a:solidFill>
            </a:endParaRP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All supervisors and coordinators will meet June 30 at 10 a.m. to work out the annual operating budgets for all departments.</a:t>
            </a:r>
          </a:p>
        </p:txBody>
      </p:sp>
      <p:sp>
        <p:nvSpPr>
          <p:cNvPr id="386054" name="Rectangle 6"/>
          <p:cNvSpPr>
            <a:spLocks noChangeArrowheads="1"/>
          </p:cNvSpPr>
          <p:nvPr/>
        </p:nvSpPr>
        <p:spPr bwMode="auto">
          <a:xfrm>
            <a:off x="1295400" y="2509838"/>
            <a:ext cx="3581400" cy="538162"/>
          </a:xfrm>
          <a:prstGeom prst="rect">
            <a:avLst/>
          </a:prstGeom>
          <a:solidFill>
            <a:srgbClr val="963C2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107763" dir="18900000" algn="ctr" rotWithShape="0">
                    <a:srgbClr val="808080">
                      <a:alpha val="50000"/>
                    </a:srgbClr>
                  </a:outerShdw>
                </a:effectLst>
              </a14:hiddenEffects>
            </a:ext>
          </a:extLst>
        </p:spPr>
        <p:txBody>
          <a:bodyPr/>
          <a:lstStyle/>
          <a:p>
            <a:pPr marL="342900" indent="-342900" algn="ctr" fontAlgn="base">
              <a:lnSpc>
                <a:spcPct val="80000"/>
              </a:lnSpc>
              <a:spcBef>
                <a:spcPct val="0"/>
              </a:spcBef>
              <a:spcAft>
                <a:spcPct val="0"/>
              </a:spcAft>
              <a:buClr>
                <a:srgbClr val="963C26"/>
              </a:buClr>
              <a:buFont typeface="Wingdings" pitchFamily="2" charset="2"/>
              <a:buNone/>
              <a:defRPr/>
            </a:pPr>
            <a:r>
              <a:rPr lang="en-US" sz="3200" b="1" i="1">
                <a:solidFill>
                  <a:srgbClr val="D89013"/>
                </a:solidFill>
                <a:effectLst>
                  <a:outerShdw blurRad="38100" dist="38100" dir="2700000" algn="tl">
                    <a:srgbClr val="000000"/>
                  </a:outerShdw>
                </a:effectLst>
              </a:rPr>
              <a:t>Direct Opening</a:t>
            </a:r>
          </a:p>
        </p:txBody>
      </p:sp>
      <p:sp>
        <p:nvSpPr>
          <p:cNvPr id="7" name="Slide Number Placeholder 6"/>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44</a:t>
            </a:fld>
            <a:endParaRPr lang="en-US" sz="1800" b="0">
              <a:solidFill>
                <a:srgbClr val="FFFFFF"/>
              </a:solidFill>
              <a:latin typeface="Gill Sans MT"/>
            </a:endParaRPr>
          </a:p>
        </p:txBody>
      </p:sp>
    </p:spTree>
    <p:extLst>
      <p:ext uri="{BB962C8B-B14F-4D97-AF65-F5344CB8AC3E}">
        <p14:creationId xmlns:p14="http://schemas.microsoft.com/office/powerpoint/2010/main" xmlns="" val="24051555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86054">
                                            <p:bg/>
                                          </p:spTgt>
                                        </p:tgtEl>
                                        <p:attrNameLst>
                                          <p:attrName>style.visibility</p:attrName>
                                        </p:attrNameLst>
                                      </p:cBhvr>
                                      <p:to>
                                        <p:strVal val="visible"/>
                                      </p:to>
                                    </p:set>
                                    <p:animScale>
                                      <p:cBhvr>
                                        <p:cTn id="7" dur="1000" decel="50000" fill="hold">
                                          <p:stCondLst>
                                            <p:cond delay="0"/>
                                          </p:stCondLst>
                                        </p:cTn>
                                        <p:tgtEl>
                                          <p:spTgt spid="386054">
                                            <p:bg/>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86054">
                                            <p:bg/>
                                          </p:spTgt>
                                        </p:tgtEl>
                                        <p:attrNameLst>
                                          <p:attrName>ppt_x</p:attrName>
                                          <p:attrName>ppt_y</p:attrName>
                                        </p:attrNameLst>
                                      </p:cBhvr>
                                    </p:animMotion>
                                    <p:animEffect transition="in" filter="fade">
                                      <p:cBhvr>
                                        <p:cTn id="9" dur="1000"/>
                                        <p:tgtEl>
                                          <p:spTgt spid="386054">
                                            <p:bg/>
                                          </p:spTgt>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386054">
                                            <p:txEl>
                                              <p:pRg st="0" end="0"/>
                                            </p:txEl>
                                          </p:spTgt>
                                        </p:tgtEl>
                                        <p:attrNameLst>
                                          <p:attrName>style.visibility</p:attrName>
                                        </p:attrNameLst>
                                      </p:cBhvr>
                                      <p:to>
                                        <p:strVal val="visible"/>
                                      </p:to>
                                    </p:set>
                                    <p:animScale>
                                      <p:cBhvr>
                                        <p:cTn id="12" dur="1000" decel="50000" fill="hold">
                                          <p:stCondLst>
                                            <p:cond delay="0"/>
                                          </p:stCondLst>
                                        </p:cTn>
                                        <p:tgtEl>
                                          <p:spTgt spid="38605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86054">
                                            <p:txEl>
                                              <p:pRg st="0" end="0"/>
                                            </p:txEl>
                                          </p:spTgt>
                                        </p:tgtEl>
                                        <p:attrNameLst>
                                          <p:attrName>ppt_x</p:attrName>
                                          <p:attrName>ppt_y</p:attrName>
                                        </p:attrNameLst>
                                      </p:cBhvr>
                                    </p:animMotion>
                                    <p:animEffect transition="in" filter="fade">
                                      <p:cBhvr>
                                        <p:cTn id="14" dur="1000"/>
                                        <p:tgtEl>
                                          <p:spTgt spid="386054">
                                            <p:txEl>
                                              <p:pRg st="0" end="0"/>
                                            </p:txEl>
                                          </p:spTgt>
                                        </p:tgtEl>
                                      </p:cBhvr>
                                    </p:animEffect>
                                  </p:childTnLst>
                                </p:cTn>
                              </p:par>
                            </p:childTnLst>
                          </p:cTn>
                        </p:par>
                        <p:par>
                          <p:cTn id="15" fill="hold" nodeType="afterGroup">
                            <p:stCondLst>
                              <p:cond delay="1000"/>
                            </p:stCondLst>
                            <p:childTnLst>
                              <p:par>
                                <p:cTn id="16" presetID="3" presetClass="emph" presetSubtype="2" fill="hold" nodeType="afterEffect">
                                  <p:stCondLst>
                                    <p:cond delay="0"/>
                                  </p:stCondLst>
                                  <p:childTnLst>
                                    <p:animClr clrSpc="rgb" dir="cw">
                                      <p:cBhvr override="childStyle">
                                        <p:cTn id="17" dur="2000" fill="hold"/>
                                        <p:tgtEl>
                                          <p:spTgt spid="386054">
                                            <p:txEl>
                                              <p:pRg st="0" end="0"/>
                                            </p:txEl>
                                          </p:spTgt>
                                        </p:tgtEl>
                                        <p:attrNameLst>
                                          <p:attrName>style.color</p:attrName>
                                        </p:attrNameLst>
                                      </p:cBhvr>
                                      <p:to>
                                        <a:schemeClr val="bg1"/>
                                      </p:to>
                                    </p:animClr>
                                  </p:childTnLst>
                                </p:cTn>
                              </p:par>
                            </p:childTnLst>
                          </p:cTn>
                        </p:par>
                      </p:childTnLst>
                    </p:cTn>
                  </p:par>
                  <p:par>
                    <p:cTn id="18" fill="hold" nodeType="clickPar">
                      <p:stCondLst>
                        <p:cond delay="indefinite"/>
                      </p:stCondLst>
                      <p:childTnLst>
                        <p:par>
                          <p:cTn id="19" fill="hold" nodeType="withGroup">
                            <p:stCondLst>
                              <p:cond delay="0"/>
                            </p:stCondLst>
                            <p:childTnLst>
                              <p:par>
                                <p:cTn id="20" presetID="27" presetClass="entr" presetSubtype="0" fill="hold" nodeType="clickEffect">
                                  <p:stCondLst>
                                    <p:cond delay="0"/>
                                  </p:stCondLst>
                                  <p:iterate type="lt">
                                    <p:tmPct val="50000"/>
                                  </p:iterate>
                                  <p:childTnLst>
                                    <p:set>
                                      <p:cBhvr>
                                        <p:cTn id="21" dur="1" fill="hold">
                                          <p:stCondLst>
                                            <p:cond delay="0"/>
                                          </p:stCondLst>
                                        </p:cTn>
                                        <p:tgtEl>
                                          <p:spTgt spid="386053"/>
                                        </p:tgtEl>
                                        <p:attrNameLst>
                                          <p:attrName>style.visibility</p:attrName>
                                        </p:attrNameLst>
                                      </p:cBhvr>
                                      <p:to>
                                        <p:strVal val="visible"/>
                                      </p:to>
                                    </p:set>
                                    <p:anim calcmode="discrete" valueType="clr">
                                      <p:cBhvr override="childStyle">
                                        <p:cTn id="22" dur="80"/>
                                        <p:tgtEl>
                                          <p:spTgt spid="386053"/>
                                        </p:tgtEl>
                                        <p:attrNameLst>
                                          <p:attrName>style.color</p:attrName>
                                        </p:attrNameLst>
                                      </p:cBhvr>
                                      <p:tavLst>
                                        <p:tav tm="0">
                                          <p:val>
                                            <p:clrVal>
                                              <a:schemeClr val="tx2"/>
                                            </p:clrVal>
                                          </p:val>
                                        </p:tav>
                                        <p:tav tm="50000">
                                          <p:val>
                                            <p:clrVal>
                                              <a:srgbClr val="5D8A9E"/>
                                            </p:clrVal>
                                          </p:val>
                                        </p:tav>
                                      </p:tavLst>
                                    </p:anim>
                                    <p:anim calcmode="discrete" valueType="clr">
                                      <p:cBhvr>
                                        <p:cTn id="23" dur="80"/>
                                        <p:tgtEl>
                                          <p:spTgt spid="386053"/>
                                        </p:tgtEl>
                                        <p:attrNameLst>
                                          <p:attrName>fillcolor</p:attrName>
                                        </p:attrNameLst>
                                      </p:cBhvr>
                                      <p:tavLst>
                                        <p:tav tm="0">
                                          <p:val>
                                            <p:clrVal>
                                              <a:schemeClr val="accent2"/>
                                            </p:clrVal>
                                          </p:val>
                                        </p:tav>
                                        <p:tav tm="50000">
                                          <p:val>
                                            <p:clrVal>
                                              <a:schemeClr val="hlink"/>
                                            </p:clrVal>
                                          </p:val>
                                        </p:tav>
                                      </p:tavLst>
                                    </p:anim>
                                    <p:set>
                                      <p:cBhvr>
                                        <p:cTn id="24" dur="80"/>
                                        <p:tgtEl>
                                          <p:spTgt spid="386053"/>
                                        </p:tgtEl>
                                        <p:attrNameLst>
                                          <p:attrName>fill.type</p:attrName>
                                        </p:attrNameLst>
                                      </p:cBhvr>
                                      <p:to>
                                        <p:strVal val="solid"/>
                                      </p:to>
                                    </p:set>
                                  </p:childTnLst>
                                </p:cTn>
                              </p:par>
                              <p:par>
                                <p:cTn id="25" presetID="27" presetClass="entr" presetSubtype="0" fill="hold" nodeType="withEffect">
                                  <p:stCondLst>
                                    <p:cond delay="0"/>
                                  </p:stCondLst>
                                  <p:iterate type="lt">
                                    <p:tmPct val="50000"/>
                                  </p:iterate>
                                  <p:childTnLst>
                                    <p:set>
                                      <p:cBhvr>
                                        <p:cTn id="26" dur="1" fill="hold">
                                          <p:stCondLst>
                                            <p:cond delay="0"/>
                                          </p:stCondLst>
                                        </p:cTn>
                                        <p:tgtEl>
                                          <p:spTgt spid="386053">
                                            <p:txEl>
                                              <p:pRg st="1" end="1"/>
                                            </p:txEl>
                                          </p:spTgt>
                                        </p:tgtEl>
                                        <p:attrNameLst>
                                          <p:attrName>style.visibility</p:attrName>
                                        </p:attrNameLst>
                                      </p:cBhvr>
                                      <p:to>
                                        <p:strVal val="visible"/>
                                      </p:to>
                                    </p:set>
                                    <p:anim calcmode="discrete" valueType="clr">
                                      <p:cBhvr override="childStyle">
                                        <p:cTn id="27" dur="80"/>
                                        <p:tgtEl>
                                          <p:spTgt spid="386053">
                                            <p:txEl>
                                              <p:pRg st="1" end="1"/>
                                            </p:txEl>
                                          </p:spTgt>
                                        </p:tgtEl>
                                        <p:attrNameLst>
                                          <p:attrName>style.color</p:attrName>
                                        </p:attrNameLst>
                                      </p:cBhvr>
                                      <p:tavLst>
                                        <p:tav tm="0">
                                          <p:val>
                                            <p:clrVal>
                                              <a:schemeClr val="tx2"/>
                                            </p:clrVal>
                                          </p:val>
                                        </p:tav>
                                        <p:tav tm="50000">
                                          <p:val>
                                            <p:clrVal>
                                              <a:srgbClr val="5D8A9E"/>
                                            </p:clrVal>
                                          </p:val>
                                        </p:tav>
                                      </p:tavLst>
                                    </p:anim>
                                    <p:anim calcmode="discrete" valueType="clr">
                                      <p:cBhvr>
                                        <p:cTn id="28" dur="80"/>
                                        <p:tgtEl>
                                          <p:spTgt spid="386053">
                                            <p:txEl>
                                              <p:pRg st="1" end="1"/>
                                            </p:txEl>
                                          </p:spTgt>
                                        </p:tgtEl>
                                        <p:attrNameLst>
                                          <p:attrName>fillcolor</p:attrName>
                                        </p:attrNameLst>
                                      </p:cBhvr>
                                      <p:tavLst>
                                        <p:tav tm="0">
                                          <p:val>
                                            <p:clrVal>
                                              <a:schemeClr val="accent2"/>
                                            </p:clrVal>
                                          </p:val>
                                        </p:tav>
                                        <p:tav tm="50000">
                                          <p:val>
                                            <p:clrVal>
                                              <a:schemeClr val="hlink"/>
                                            </p:clrVal>
                                          </p:val>
                                        </p:tav>
                                      </p:tavLst>
                                    </p:anim>
                                    <p:set>
                                      <p:cBhvr>
                                        <p:cTn id="29" dur="80"/>
                                        <p:tgtEl>
                                          <p:spTgt spid="38605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6054" grpId="0" build="allAtOnce"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1954" name="Rectangle 2"/>
          <p:cNvSpPr>
            <a:spLocks noGrp="1" noChangeArrowheads="1"/>
          </p:cNvSpPr>
          <p:nvPr>
            <p:ph type="title"/>
          </p:nvPr>
        </p:nvSpPr>
        <p:spPr>
          <a:xfrm>
            <a:off x="914400" y="457200"/>
            <a:ext cx="8153400" cy="838200"/>
          </a:xfrm>
        </p:spPr>
        <p:txBody>
          <a:bodyPr/>
          <a:lstStyle/>
          <a:p>
            <a:pPr eaLnBrk="1" hangingPunct="1">
              <a:defRPr/>
            </a:pPr>
            <a:r>
              <a:rPr lang="en-US" smtClean="0">
                <a:solidFill>
                  <a:srgbClr val="D89013"/>
                </a:solidFill>
              </a:rPr>
              <a:t>E-Mail and Memos: Body</a:t>
            </a:r>
          </a:p>
        </p:txBody>
      </p:sp>
      <p:sp>
        <p:nvSpPr>
          <p:cNvPr id="381955" name="Rectangle 3"/>
          <p:cNvSpPr>
            <a:spLocks noChangeArrowheads="1"/>
          </p:cNvSpPr>
          <p:nvPr/>
        </p:nvSpPr>
        <p:spPr bwMode="auto">
          <a:xfrm>
            <a:off x="1219200" y="1295400"/>
            <a:ext cx="7391400" cy="48768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a:lstStyle/>
          <a:p>
            <a:pPr marL="236538" lvl="1" fontAlgn="base">
              <a:lnSpc>
                <a:spcPct val="90000"/>
              </a:lnSpc>
              <a:spcBef>
                <a:spcPct val="20000"/>
              </a:spcBef>
              <a:spcAft>
                <a:spcPct val="0"/>
              </a:spcAft>
              <a:buClr>
                <a:srgbClr val="D89013"/>
              </a:buClr>
              <a:buFont typeface="Wingdings" pitchFamily="2" charset="2"/>
              <a:buNone/>
            </a:pPr>
            <a:endParaRPr lang="en-US" sz="1000">
              <a:solidFill>
                <a:srgbClr val="000000"/>
              </a:solidFill>
            </a:endParaRP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Date:</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To:</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From:</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Subject:</a:t>
            </a:r>
          </a:p>
        </p:txBody>
      </p:sp>
      <p:sp>
        <p:nvSpPr>
          <p:cNvPr id="381956" name="Line 4"/>
          <p:cNvSpPr>
            <a:spLocks noChangeShapeType="1"/>
          </p:cNvSpPr>
          <p:nvPr/>
        </p:nvSpPr>
        <p:spPr bwMode="auto">
          <a:xfrm>
            <a:off x="1600200" y="3657600"/>
            <a:ext cx="65532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381957" name="Rectangle 5"/>
          <p:cNvSpPr>
            <a:spLocks noChangeArrowheads="1"/>
          </p:cNvSpPr>
          <p:nvPr/>
        </p:nvSpPr>
        <p:spPr bwMode="auto">
          <a:xfrm>
            <a:off x="3657600" y="4191000"/>
            <a:ext cx="3581400" cy="9144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609600" indent="-609600" fontAlgn="base">
              <a:lnSpc>
                <a:spcPct val="90000"/>
              </a:lnSpc>
              <a:spcBef>
                <a:spcPct val="20000"/>
              </a:spcBef>
              <a:spcAft>
                <a:spcPct val="0"/>
              </a:spcAft>
              <a:buClr>
                <a:srgbClr val="963C26"/>
              </a:buClr>
              <a:buFont typeface="Wingdings" pitchFamily="2" charset="2"/>
              <a:buAutoNum type="arabicPeriod" startAt="2"/>
            </a:pPr>
            <a:r>
              <a:rPr lang="en-US" sz="6000">
                <a:solidFill>
                  <a:srgbClr val="963C26"/>
                </a:solidFill>
              </a:rPr>
              <a:t>Body</a:t>
            </a:r>
          </a:p>
        </p:txBody>
      </p:sp>
      <p:sp>
        <p:nvSpPr>
          <p:cNvPr id="6" name="Slide Number Placeholder 5"/>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45</a:t>
            </a:fld>
            <a:endParaRPr lang="en-US" sz="1800" b="0">
              <a:solidFill>
                <a:srgbClr val="FFFFFF"/>
              </a:solidFill>
              <a:latin typeface="Gill Sans MT"/>
            </a:endParaRPr>
          </a:p>
        </p:txBody>
      </p:sp>
    </p:spTree>
    <p:extLst>
      <p:ext uri="{BB962C8B-B14F-4D97-AF65-F5344CB8AC3E}">
        <p14:creationId xmlns:p14="http://schemas.microsoft.com/office/powerpoint/2010/main" xmlns="" val="42339683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81954"/>
                                        </p:tgtEl>
                                        <p:attrNameLst>
                                          <p:attrName>style.visibility</p:attrName>
                                        </p:attrNameLst>
                                      </p:cBhvr>
                                      <p:to>
                                        <p:strVal val="visible"/>
                                      </p:to>
                                    </p:set>
                                    <p:anim calcmode="lin" valueType="num">
                                      <p:cBhvr>
                                        <p:cTn id="7" dur="1000" fill="hold"/>
                                        <p:tgtEl>
                                          <p:spTgt spid="381954"/>
                                        </p:tgtEl>
                                        <p:attrNameLst>
                                          <p:attrName>ppt_x</p:attrName>
                                        </p:attrNameLst>
                                      </p:cBhvr>
                                      <p:tavLst>
                                        <p:tav tm="0">
                                          <p:val>
                                            <p:strVal val="#ppt_x-.2"/>
                                          </p:val>
                                        </p:tav>
                                        <p:tav tm="100000">
                                          <p:val>
                                            <p:strVal val="#ppt_x"/>
                                          </p:val>
                                        </p:tav>
                                      </p:tavLst>
                                    </p:anim>
                                    <p:anim calcmode="lin" valueType="num">
                                      <p:cBhvr>
                                        <p:cTn id="8" dur="1000" fill="hold"/>
                                        <p:tgtEl>
                                          <p:spTgt spid="38195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8195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81955">
                                            <p:bg/>
                                          </p:spTgt>
                                        </p:tgtEl>
                                        <p:attrNameLst>
                                          <p:attrName>style.visibility</p:attrName>
                                        </p:attrNameLst>
                                      </p:cBhvr>
                                      <p:to>
                                        <p:strVal val="visible"/>
                                      </p:to>
                                    </p:set>
                                    <p:animEffect transition="in" filter="fade">
                                      <p:cBhvr>
                                        <p:cTn id="14" dur="2000"/>
                                        <p:tgtEl>
                                          <p:spTgt spid="381955">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81955">
                                            <p:txEl>
                                              <p:pRg st="1" end="1"/>
                                            </p:txEl>
                                          </p:spTgt>
                                        </p:tgtEl>
                                        <p:attrNameLst>
                                          <p:attrName>style.visibility</p:attrName>
                                        </p:attrNameLst>
                                      </p:cBhvr>
                                      <p:to>
                                        <p:strVal val="visible"/>
                                      </p:to>
                                    </p:set>
                                    <p:animEffect transition="in" filter="fade">
                                      <p:cBhvr>
                                        <p:cTn id="17" dur="2000"/>
                                        <p:tgtEl>
                                          <p:spTgt spid="381955">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81955">
                                            <p:txEl>
                                              <p:pRg st="2" end="2"/>
                                            </p:txEl>
                                          </p:spTgt>
                                        </p:tgtEl>
                                        <p:attrNameLst>
                                          <p:attrName>style.visibility</p:attrName>
                                        </p:attrNameLst>
                                      </p:cBhvr>
                                      <p:to>
                                        <p:strVal val="visible"/>
                                      </p:to>
                                    </p:set>
                                    <p:animEffect transition="in" filter="fade">
                                      <p:cBhvr>
                                        <p:cTn id="20" dur="2000"/>
                                        <p:tgtEl>
                                          <p:spTgt spid="381955">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81955">
                                            <p:txEl>
                                              <p:pRg st="3" end="3"/>
                                            </p:txEl>
                                          </p:spTgt>
                                        </p:tgtEl>
                                        <p:attrNameLst>
                                          <p:attrName>style.visibility</p:attrName>
                                        </p:attrNameLst>
                                      </p:cBhvr>
                                      <p:to>
                                        <p:strVal val="visible"/>
                                      </p:to>
                                    </p:set>
                                    <p:animEffect transition="in" filter="fade">
                                      <p:cBhvr>
                                        <p:cTn id="23" dur="2000"/>
                                        <p:tgtEl>
                                          <p:spTgt spid="381955">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81955">
                                            <p:txEl>
                                              <p:pRg st="4" end="4"/>
                                            </p:txEl>
                                          </p:spTgt>
                                        </p:tgtEl>
                                        <p:attrNameLst>
                                          <p:attrName>style.visibility</p:attrName>
                                        </p:attrNameLst>
                                      </p:cBhvr>
                                      <p:to>
                                        <p:strVal val="visible"/>
                                      </p:to>
                                    </p:set>
                                    <p:animEffect transition="in" filter="fade">
                                      <p:cBhvr>
                                        <p:cTn id="26" dur="2000"/>
                                        <p:tgtEl>
                                          <p:spTgt spid="381955">
                                            <p:txEl>
                                              <p:pRg st="4" end="4"/>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81956"/>
                                        </p:tgtEl>
                                        <p:attrNameLst>
                                          <p:attrName>style.visibility</p:attrName>
                                        </p:attrNameLst>
                                      </p:cBhvr>
                                      <p:to>
                                        <p:strVal val="visible"/>
                                      </p:to>
                                    </p:set>
                                    <p:animEffect transition="in" filter="fade">
                                      <p:cBhvr>
                                        <p:cTn id="29" dur="2000"/>
                                        <p:tgtEl>
                                          <p:spTgt spid="38195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3" presetClass="entr" presetSubtype="0" fill="hold" grpId="0" nodeType="clickEffect">
                                  <p:stCondLst>
                                    <p:cond delay="0"/>
                                  </p:stCondLst>
                                  <p:childTnLst>
                                    <p:set>
                                      <p:cBhvr>
                                        <p:cTn id="33" dur="1" fill="hold">
                                          <p:stCondLst>
                                            <p:cond delay="0"/>
                                          </p:stCondLst>
                                        </p:cTn>
                                        <p:tgtEl>
                                          <p:spTgt spid="381957">
                                            <p:bg/>
                                          </p:spTgt>
                                        </p:tgtEl>
                                        <p:attrNameLst>
                                          <p:attrName>style.visibility</p:attrName>
                                        </p:attrNameLst>
                                      </p:cBhvr>
                                      <p:to>
                                        <p:strVal val="visible"/>
                                      </p:to>
                                    </p:set>
                                    <p:anim calcmode="lin" valueType="num">
                                      <p:cBhvr>
                                        <p:cTn id="34" dur="1000" fill="hold"/>
                                        <p:tgtEl>
                                          <p:spTgt spid="381957">
                                            <p:bg/>
                                          </p:spTgt>
                                        </p:tgtEl>
                                        <p:attrNameLst>
                                          <p:attrName>ppt_w</p:attrName>
                                        </p:attrNameLst>
                                      </p:cBhvr>
                                      <p:tavLst>
                                        <p:tav tm="0">
                                          <p:val>
                                            <p:fltVal val="0"/>
                                          </p:val>
                                        </p:tav>
                                        <p:tav tm="100000">
                                          <p:val>
                                            <p:strVal val="#ppt_w"/>
                                          </p:val>
                                        </p:tav>
                                      </p:tavLst>
                                    </p:anim>
                                    <p:anim calcmode="lin" valueType="num">
                                      <p:cBhvr>
                                        <p:cTn id="35" dur="1000" fill="hold"/>
                                        <p:tgtEl>
                                          <p:spTgt spid="381957">
                                            <p:bg/>
                                          </p:spTgt>
                                        </p:tgtEl>
                                        <p:attrNameLst>
                                          <p:attrName>ppt_h</p:attrName>
                                        </p:attrNameLst>
                                      </p:cBhvr>
                                      <p:tavLst>
                                        <p:tav tm="0">
                                          <p:val>
                                            <p:fltVal val="0"/>
                                          </p:val>
                                        </p:tav>
                                        <p:tav tm="100000">
                                          <p:val>
                                            <p:strVal val="#ppt_h"/>
                                          </p:val>
                                        </p:tav>
                                      </p:tavLst>
                                    </p:anim>
                                    <p:animEffect transition="in" filter="fade">
                                      <p:cBhvr>
                                        <p:cTn id="36" dur="1000"/>
                                        <p:tgtEl>
                                          <p:spTgt spid="381957">
                                            <p:bg/>
                                          </p:spTgt>
                                        </p:tgtEl>
                                      </p:cBhvr>
                                    </p:animEffect>
                                  </p:childTnLst>
                                </p:cTn>
                              </p:par>
                              <p:par>
                                <p:cTn id="37" presetID="53" presetClass="entr" presetSubtype="0" fill="hold" grpId="0" nodeType="withEffect">
                                  <p:stCondLst>
                                    <p:cond delay="0"/>
                                  </p:stCondLst>
                                  <p:childTnLst>
                                    <p:set>
                                      <p:cBhvr>
                                        <p:cTn id="38" dur="1" fill="hold">
                                          <p:stCondLst>
                                            <p:cond delay="0"/>
                                          </p:stCondLst>
                                        </p:cTn>
                                        <p:tgtEl>
                                          <p:spTgt spid="381957">
                                            <p:txEl>
                                              <p:pRg st="0" end="0"/>
                                            </p:txEl>
                                          </p:spTgt>
                                        </p:tgtEl>
                                        <p:attrNameLst>
                                          <p:attrName>style.visibility</p:attrName>
                                        </p:attrNameLst>
                                      </p:cBhvr>
                                      <p:to>
                                        <p:strVal val="visible"/>
                                      </p:to>
                                    </p:set>
                                    <p:anim calcmode="lin" valueType="num">
                                      <p:cBhvr>
                                        <p:cTn id="39" dur="1000" fill="hold"/>
                                        <p:tgtEl>
                                          <p:spTgt spid="381957">
                                            <p:txEl>
                                              <p:pRg st="0" end="0"/>
                                            </p:txEl>
                                          </p:spTgt>
                                        </p:tgtEl>
                                        <p:attrNameLst>
                                          <p:attrName>ppt_w</p:attrName>
                                        </p:attrNameLst>
                                      </p:cBhvr>
                                      <p:tavLst>
                                        <p:tav tm="0">
                                          <p:val>
                                            <p:fltVal val="0"/>
                                          </p:val>
                                        </p:tav>
                                        <p:tav tm="100000">
                                          <p:val>
                                            <p:strVal val="#ppt_w"/>
                                          </p:val>
                                        </p:tav>
                                      </p:tavLst>
                                    </p:anim>
                                    <p:anim calcmode="lin" valueType="num">
                                      <p:cBhvr>
                                        <p:cTn id="40" dur="1000" fill="hold"/>
                                        <p:tgtEl>
                                          <p:spTgt spid="381957">
                                            <p:txEl>
                                              <p:pRg st="0" end="0"/>
                                            </p:txEl>
                                          </p:spTgt>
                                        </p:tgtEl>
                                        <p:attrNameLst>
                                          <p:attrName>ppt_h</p:attrName>
                                        </p:attrNameLst>
                                      </p:cBhvr>
                                      <p:tavLst>
                                        <p:tav tm="0">
                                          <p:val>
                                            <p:fltVal val="0"/>
                                          </p:val>
                                        </p:tav>
                                        <p:tav tm="100000">
                                          <p:val>
                                            <p:strVal val="#ppt_h"/>
                                          </p:val>
                                        </p:tav>
                                      </p:tavLst>
                                    </p:anim>
                                    <p:animEffect transition="in" filter="fade">
                                      <p:cBhvr>
                                        <p:cTn id="41" dur="1000"/>
                                        <p:tgtEl>
                                          <p:spTgt spid="381957">
                                            <p:txEl>
                                              <p:pRg st="0" end="0"/>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xit" presetSubtype="4" fill="hold" grpId="1" nodeType="clickEffect">
                                  <p:stCondLst>
                                    <p:cond delay="0"/>
                                  </p:stCondLst>
                                  <p:childTnLst>
                                    <p:anim calcmode="lin" valueType="num">
                                      <p:cBhvr additive="base">
                                        <p:cTn id="45" dur="2000"/>
                                        <p:tgtEl>
                                          <p:spTgt spid="381955">
                                            <p:txEl>
                                              <p:pRg st="1" end="1"/>
                                            </p:txEl>
                                          </p:spTgt>
                                        </p:tgtEl>
                                        <p:attrNameLst>
                                          <p:attrName>ppt_x</p:attrName>
                                        </p:attrNameLst>
                                      </p:cBhvr>
                                      <p:tavLst>
                                        <p:tav tm="0">
                                          <p:val>
                                            <p:strVal val="ppt_x"/>
                                          </p:val>
                                        </p:tav>
                                        <p:tav tm="100000">
                                          <p:val>
                                            <p:strVal val="ppt_x"/>
                                          </p:val>
                                        </p:tav>
                                      </p:tavLst>
                                    </p:anim>
                                    <p:anim calcmode="lin" valueType="num">
                                      <p:cBhvr additive="base">
                                        <p:cTn id="46" dur="2000"/>
                                        <p:tgtEl>
                                          <p:spTgt spid="381955">
                                            <p:txEl>
                                              <p:pRg st="1" end="1"/>
                                            </p:txEl>
                                          </p:spTgt>
                                        </p:tgtEl>
                                        <p:attrNameLst>
                                          <p:attrName>ppt_y</p:attrName>
                                        </p:attrNameLst>
                                      </p:cBhvr>
                                      <p:tavLst>
                                        <p:tav tm="0">
                                          <p:val>
                                            <p:strVal val="ppt_y"/>
                                          </p:val>
                                        </p:tav>
                                        <p:tav tm="100000">
                                          <p:val>
                                            <p:strVal val="1+ppt_h/2"/>
                                          </p:val>
                                        </p:tav>
                                      </p:tavLst>
                                    </p:anim>
                                    <p:set>
                                      <p:cBhvr>
                                        <p:cTn id="47" dur="1" fill="hold">
                                          <p:stCondLst>
                                            <p:cond delay="1999"/>
                                          </p:stCondLst>
                                        </p:cTn>
                                        <p:tgtEl>
                                          <p:spTgt spid="381955">
                                            <p:txEl>
                                              <p:pRg st="1" end="1"/>
                                            </p:txEl>
                                          </p:spTgt>
                                        </p:tgtEl>
                                        <p:attrNameLst>
                                          <p:attrName>style.visibility</p:attrName>
                                        </p:attrNameLst>
                                      </p:cBhvr>
                                      <p:to>
                                        <p:strVal val="hidden"/>
                                      </p:to>
                                    </p:set>
                                  </p:childTnLst>
                                </p:cTn>
                              </p:par>
                              <p:par>
                                <p:cTn id="48" presetID="2" presetClass="exit" presetSubtype="4" fill="hold" grpId="1" nodeType="withEffect">
                                  <p:stCondLst>
                                    <p:cond delay="0"/>
                                  </p:stCondLst>
                                  <p:childTnLst>
                                    <p:anim calcmode="lin" valueType="num">
                                      <p:cBhvr additive="base">
                                        <p:cTn id="49" dur="2000"/>
                                        <p:tgtEl>
                                          <p:spTgt spid="381955">
                                            <p:txEl>
                                              <p:pRg st="2" end="2"/>
                                            </p:txEl>
                                          </p:spTgt>
                                        </p:tgtEl>
                                        <p:attrNameLst>
                                          <p:attrName>ppt_x</p:attrName>
                                        </p:attrNameLst>
                                      </p:cBhvr>
                                      <p:tavLst>
                                        <p:tav tm="0">
                                          <p:val>
                                            <p:strVal val="ppt_x"/>
                                          </p:val>
                                        </p:tav>
                                        <p:tav tm="100000">
                                          <p:val>
                                            <p:strVal val="ppt_x"/>
                                          </p:val>
                                        </p:tav>
                                      </p:tavLst>
                                    </p:anim>
                                    <p:anim calcmode="lin" valueType="num">
                                      <p:cBhvr additive="base">
                                        <p:cTn id="50" dur="2000"/>
                                        <p:tgtEl>
                                          <p:spTgt spid="381955">
                                            <p:txEl>
                                              <p:pRg st="2" end="2"/>
                                            </p:txEl>
                                          </p:spTgt>
                                        </p:tgtEl>
                                        <p:attrNameLst>
                                          <p:attrName>ppt_y</p:attrName>
                                        </p:attrNameLst>
                                      </p:cBhvr>
                                      <p:tavLst>
                                        <p:tav tm="0">
                                          <p:val>
                                            <p:strVal val="ppt_y"/>
                                          </p:val>
                                        </p:tav>
                                        <p:tav tm="100000">
                                          <p:val>
                                            <p:strVal val="1+ppt_h/2"/>
                                          </p:val>
                                        </p:tav>
                                      </p:tavLst>
                                    </p:anim>
                                    <p:set>
                                      <p:cBhvr>
                                        <p:cTn id="51" dur="1" fill="hold">
                                          <p:stCondLst>
                                            <p:cond delay="1999"/>
                                          </p:stCondLst>
                                        </p:cTn>
                                        <p:tgtEl>
                                          <p:spTgt spid="381955">
                                            <p:txEl>
                                              <p:pRg st="2" end="2"/>
                                            </p:txEl>
                                          </p:spTgt>
                                        </p:tgtEl>
                                        <p:attrNameLst>
                                          <p:attrName>style.visibility</p:attrName>
                                        </p:attrNameLst>
                                      </p:cBhvr>
                                      <p:to>
                                        <p:strVal val="hidden"/>
                                      </p:to>
                                    </p:set>
                                  </p:childTnLst>
                                </p:cTn>
                              </p:par>
                              <p:par>
                                <p:cTn id="52" presetID="2" presetClass="exit" presetSubtype="4" fill="hold" grpId="1" nodeType="withEffect">
                                  <p:stCondLst>
                                    <p:cond delay="0"/>
                                  </p:stCondLst>
                                  <p:childTnLst>
                                    <p:anim calcmode="lin" valueType="num">
                                      <p:cBhvr additive="base">
                                        <p:cTn id="53" dur="2000"/>
                                        <p:tgtEl>
                                          <p:spTgt spid="381955">
                                            <p:txEl>
                                              <p:pRg st="3" end="3"/>
                                            </p:txEl>
                                          </p:spTgt>
                                        </p:tgtEl>
                                        <p:attrNameLst>
                                          <p:attrName>ppt_x</p:attrName>
                                        </p:attrNameLst>
                                      </p:cBhvr>
                                      <p:tavLst>
                                        <p:tav tm="0">
                                          <p:val>
                                            <p:strVal val="ppt_x"/>
                                          </p:val>
                                        </p:tav>
                                        <p:tav tm="100000">
                                          <p:val>
                                            <p:strVal val="ppt_x"/>
                                          </p:val>
                                        </p:tav>
                                      </p:tavLst>
                                    </p:anim>
                                    <p:anim calcmode="lin" valueType="num">
                                      <p:cBhvr additive="base">
                                        <p:cTn id="54" dur="2000"/>
                                        <p:tgtEl>
                                          <p:spTgt spid="381955">
                                            <p:txEl>
                                              <p:pRg st="3" end="3"/>
                                            </p:txEl>
                                          </p:spTgt>
                                        </p:tgtEl>
                                        <p:attrNameLst>
                                          <p:attrName>ppt_y</p:attrName>
                                        </p:attrNameLst>
                                      </p:cBhvr>
                                      <p:tavLst>
                                        <p:tav tm="0">
                                          <p:val>
                                            <p:strVal val="ppt_y"/>
                                          </p:val>
                                        </p:tav>
                                        <p:tav tm="100000">
                                          <p:val>
                                            <p:strVal val="1+ppt_h/2"/>
                                          </p:val>
                                        </p:tav>
                                      </p:tavLst>
                                    </p:anim>
                                    <p:set>
                                      <p:cBhvr>
                                        <p:cTn id="55" dur="1" fill="hold">
                                          <p:stCondLst>
                                            <p:cond delay="1999"/>
                                          </p:stCondLst>
                                        </p:cTn>
                                        <p:tgtEl>
                                          <p:spTgt spid="381955">
                                            <p:txEl>
                                              <p:pRg st="3" end="3"/>
                                            </p:txEl>
                                          </p:spTgt>
                                        </p:tgtEl>
                                        <p:attrNameLst>
                                          <p:attrName>style.visibility</p:attrName>
                                        </p:attrNameLst>
                                      </p:cBhvr>
                                      <p:to>
                                        <p:strVal val="hidden"/>
                                      </p:to>
                                    </p:set>
                                  </p:childTnLst>
                                </p:cTn>
                              </p:par>
                              <p:par>
                                <p:cTn id="56" presetID="2" presetClass="exit" presetSubtype="4" fill="hold" grpId="1" nodeType="withEffect">
                                  <p:stCondLst>
                                    <p:cond delay="0"/>
                                  </p:stCondLst>
                                  <p:childTnLst>
                                    <p:anim calcmode="lin" valueType="num">
                                      <p:cBhvr additive="base">
                                        <p:cTn id="57" dur="2000"/>
                                        <p:tgtEl>
                                          <p:spTgt spid="381955">
                                            <p:txEl>
                                              <p:pRg st="4" end="4"/>
                                            </p:txEl>
                                          </p:spTgt>
                                        </p:tgtEl>
                                        <p:attrNameLst>
                                          <p:attrName>ppt_x</p:attrName>
                                        </p:attrNameLst>
                                      </p:cBhvr>
                                      <p:tavLst>
                                        <p:tav tm="0">
                                          <p:val>
                                            <p:strVal val="ppt_x"/>
                                          </p:val>
                                        </p:tav>
                                        <p:tav tm="100000">
                                          <p:val>
                                            <p:strVal val="ppt_x"/>
                                          </p:val>
                                        </p:tav>
                                      </p:tavLst>
                                    </p:anim>
                                    <p:anim calcmode="lin" valueType="num">
                                      <p:cBhvr additive="base">
                                        <p:cTn id="58" dur="2000"/>
                                        <p:tgtEl>
                                          <p:spTgt spid="381955">
                                            <p:txEl>
                                              <p:pRg st="4" end="4"/>
                                            </p:txEl>
                                          </p:spTgt>
                                        </p:tgtEl>
                                        <p:attrNameLst>
                                          <p:attrName>ppt_y</p:attrName>
                                        </p:attrNameLst>
                                      </p:cBhvr>
                                      <p:tavLst>
                                        <p:tav tm="0">
                                          <p:val>
                                            <p:strVal val="ppt_y"/>
                                          </p:val>
                                        </p:tav>
                                        <p:tav tm="100000">
                                          <p:val>
                                            <p:strVal val="1+ppt_h/2"/>
                                          </p:val>
                                        </p:tav>
                                      </p:tavLst>
                                    </p:anim>
                                    <p:set>
                                      <p:cBhvr>
                                        <p:cTn id="59" dur="1" fill="hold">
                                          <p:stCondLst>
                                            <p:cond delay="1999"/>
                                          </p:stCondLst>
                                        </p:cTn>
                                        <p:tgtEl>
                                          <p:spTgt spid="381955">
                                            <p:txEl>
                                              <p:pRg st="4" end="4"/>
                                            </p:txEl>
                                          </p:spTgt>
                                        </p:tgtEl>
                                        <p:attrNameLst>
                                          <p:attrName>style.visibility</p:attrName>
                                        </p:attrNameLst>
                                      </p:cBhvr>
                                      <p:to>
                                        <p:strVal val="hidden"/>
                                      </p:to>
                                    </p:set>
                                  </p:childTnLst>
                                </p:cTn>
                              </p:par>
                              <p:par>
                                <p:cTn id="60" presetID="2" presetClass="exit" presetSubtype="4" fill="hold" grpId="1" nodeType="withEffect">
                                  <p:stCondLst>
                                    <p:cond delay="0"/>
                                  </p:stCondLst>
                                  <p:childTnLst>
                                    <p:anim calcmode="lin" valueType="num">
                                      <p:cBhvr additive="base">
                                        <p:cTn id="61" dur="2000"/>
                                        <p:tgtEl>
                                          <p:spTgt spid="381955">
                                            <p:bg/>
                                          </p:spTgt>
                                        </p:tgtEl>
                                        <p:attrNameLst>
                                          <p:attrName>ppt_x</p:attrName>
                                        </p:attrNameLst>
                                      </p:cBhvr>
                                      <p:tavLst>
                                        <p:tav tm="0">
                                          <p:val>
                                            <p:strVal val="ppt_x"/>
                                          </p:val>
                                        </p:tav>
                                        <p:tav tm="100000">
                                          <p:val>
                                            <p:strVal val="ppt_x"/>
                                          </p:val>
                                        </p:tav>
                                      </p:tavLst>
                                    </p:anim>
                                    <p:anim calcmode="lin" valueType="num">
                                      <p:cBhvr additive="base">
                                        <p:cTn id="62" dur="2000"/>
                                        <p:tgtEl>
                                          <p:spTgt spid="381955">
                                            <p:bg/>
                                          </p:spTgt>
                                        </p:tgtEl>
                                        <p:attrNameLst>
                                          <p:attrName>ppt_y</p:attrName>
                                        </p:attrNameLst>
                                      </p:cBhvr>
                                      <p:tavLst>
                                        <p:tav tm="0">
                                          <p:val>
                                            <p:strVal val="ppt_y"/>
                                          </p:val>
                                        </p:tav>
                                        <p:tav tm="100000">
                                          <p:val>
                                            <p:strVal val="1+ppt_h/2"/>
                                          </p:val>
                                        </p:tav>
                                      </p:tavLst>
                                    </p:anim>
                                    <p:set>
                                      <p:cBhvr>
                                        <p:cTn id="63" dur="1" fill="hold">
                                          <p:stCondLst>
                                            <p:cond delay="1999"/>
                                          </p:stCondLst>
                                        </p:cTn>
                                        <p:tgtEl>
                                          <p:spTgt spid="381955">
                                            <p:bg/>
                                          </p:spTgt>
                                        </p:tgtEl>
                                        <p:attrNameLst>
                                          <p:attrName>style.visibility</p:attrName>
                                        </p:attrNameLst>
                                      </p:cBhvr>
                                      <p:to>
                                        <p:strVal val="hidden"/>
                                      </p:to>
                                    </p:set>
                                  </p:childTnLst>
                                </p:cTn>
                              </p:par>
                              <p:par>
                                <p:cTn id="64" presetID="2" presetClass="exit" presetSubtype="4" fill="hold" grpId="1" nodeType="withEffect">
                                  <p:stCondLst>
                                    <p:cond delay="0"/>
                                  </p:stCondLst>
                                  <p:childTnLst>
                                    <p:anim calcmode="lin" valueType="num">
                                      <p:cBhvr additive="base">
                                        <p:cTn id="65" dur="2000"/>
                                        <p:tgtEl>
                                          <p:spTgt spid="381956"/>
                                        </p:tgtEl>
                                        <p:attrNameLst>
                                          <p:attrName>ppt_x</p:attrName>
                                        </p:attrNameLst>
                                      </p:cBhvr>
                                      <p:tavLst>
                                        <p:tav tm="0">
                                          <p:val>
                                            <p:strVal val="ppt_x"/>
                                          </p:val>
                                        </p:tav>
                                        <p:tav tm="100000">
                                          <p:val>
                                            <p:strVal val="ppt_x"/>
                                          </p:val>
                                        </p:tav>
                                      </p:tavLst>
                                    </p:anim>
                                    <p:anim calcmode="lin" valueType="num">
                                      <p:cBhvr additive="base">
                                        <p:cTn id="66" dur="2000"/>
                                        <p:tgtEl>
                                          <p:spTgt spid="381956"/>
                                        </p:tgtEl>
                                        <p:attrNameLst>
                                          <p:attrName>ppt_y</p:attrName>
                                        </p:attrNameLst>
                                      </p:cBhvr>
                                      <p:tavLst>
                                        <p:tav tm="0">
                                          <p:val>
                                            <p:strVal val="ppt_y"/>
                                          </p:val>
                                        </p:tav>
                                        <p:tav tm="100000">
                                          <p:val>
                                            <p:strVal val="1+ppt_h/2"/>
                                          </p:val>
                                        </p:tav>
                                      </p:tavLst>
                                    </p:anim>
                                    <p:set>
                                      <p:cBhvr>
                                        <p:cTn id="67" dur="1" fill="hold">
                                          <p:stCondLst>
                                            <p:cond delay="1999"/>
                                          </p:stCondLst>
                                        </p:cTn>
                                        <p:tgtEl>
                                          <p:spTgt spid="3819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54" grpId="0"/>
      <p:bldP spid="381955" grpId="0" build="p" animBg="1"/>
      <p:bldP spid="381955" grpId="1" build="allAtOnce" animBg="1"/>
      <p:bldP spid="381956" grpId="0" animBg="1"/>
      <p:bldP spid="381956" grpId="1" animBg="1"/>
      <p:bldP spid="381957" grpId="0" build="p"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2978" name="Rectangle 2"/>
          <p:cNvSpPr>
            <a:spLocks noGrp="1" noChangeArrowheads="1"/>
          </p:cNvSpPr>
          <p:nvPr>
            <p:ph type="title"/>
          </p:nvPr>
        </p:nvSpPr>
        <p:spPr>
          <a:xfrm>
            <a:off x="914400" y="457200"/>
            <a:ext cx="8153400" cy="838200"/>
          </a:xfrm>
        </p:spPr>
        <p:txBody>
          <a:bodyPr/>
          <a:lstStyle/>
          <a:p>
            <a:pPr eaLnBrk="1" hangingPunct="1">
              <a:defRPr/>
            </a:pPr>
            <a:r>
              <a:rPr lang="en-US" smtClean="0">
                <a:solidFill>
                  <a:srgbClr val="D89013"/>
                </a:solidFill>
              </a:rPr>
              <a:t>E-Mail and Memos: Body</a:t>
            </a:r>
          </a:p>
        </p:txBody>
      </p:sp>
      <p:sp>
        <p:nvSpPr>
          <p:cNvPr id="382984" name="Rectangle 8"/>
          <p:cNvSpPr>
            <a:spLocks noChangeArrowheads="1"/>
          </p:cNvSpPr>
          <p:nvPr/>
        </p:nvSpPr>
        <p:spPr bwMode="auto">
          <a:xfrm>
            <a:off x="1066800" y="1371600"/>
            <a:ext cx="7391400" cy="39624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a:lstStyle/>
          <a:p>
            <a:pPr lvl="1" indent="-342900" fontAlgn="base">
              <a:lnSpc>
                <a:spcPct val="90000"/>
              </a:lnSpc>
              <a:spcBef>
                <a:spcPct val="20000"/>
              </a:spcBef>
              <a:spcAft>
                <a:spcPct val="10000"/>
              </a:spcAft>
              <a:buClr>
                <a:srgbClr val="D89013"/>
              </a:buClr>
              <a:buFont typeface="Wingdings" pitchFamily="2" charset="2"/>
              <a:buNone/>
            </a:pPr>
            <a:endParaRPr lang="en-US" sz="1000">
              <a:solidFill>
                <a:srgbClr val="000000"/>
              </a:solidFill>
            </a:endParaRPr>
          </a:p>
          <a:p>
            <a:pPr lvl="1" indent="-342900" fontAlgn="base">
              <a:lnSpc>
                <a:spcPct val="90000"/>
              </a:lnSpc>
              <a:spcBef>
                <a:spcPct val="20000"/>
              </a:spcBef>
              <a:spcAft>
                <a:spcPct val="10000"/>
              </a:spcAft>
              <a:buClr>
                <a:srgbClr val="963C26"/>
              </a:buClr>
              <a:buSzPct val="110000"/>
              <a:buFont typeface="Wingdings" pitchFamily="2" charset="2"/>
              <a:buChar char="§"/>
            </a:pPr>
            <a:r>
              <a:rPr lang="en-US" sz="3200">
                <a:solidFill>
                  <a:srgbClr val="000000"/>
                </a:solidFill>
              </a:rPr>
              <a:t>Explain and discuss the topic. </a:t>
            </a:r>
          </a:p>
          <a:p>
            <a:pPr lvl="1" indent="-342900" fontAlgn="base">
              <a:lnSpc>
                <a:spcPct val="90000"/>
              </a:lnSpc>
              <a:spcBef>
                <a:spcPct val="20000"/>
              </a:spcBef>
              <a:spcAft>
                <a:spcPct val="10000"/>
              </a:spcAft>
              <a:buClr>
                <a:srgbClr val="963C26"/>
              </a:buClr>
              <a:buSzPct val="110000"/>
              <a:buFont typeface="Wingdings" pitchFamily="2" charset="2"/>
              <a:buChar char="§"/>
            </a:pPr>
            <a:r>
              <a:rPr lang="en-US" sz="3200">
                <a:solidFill>
                  <a:srgbClr val="000000"/>
                </a:solidFill>
              </a:rPr>
              <a:t>Introduce relevant details or examples.</a:t>
            </a:r>
          </a:p>
          <a:p>
            <a:pPr lvl="1" indent="-342900" fontAlgn="base">
              <a:lnSpc>
                <a:spcPct val="90000"/>
              </a:lnSpc>
              <a:spcBef>
                <a:spcPct val="20000"/>
              </a:spcBef>
              <a:spcAft>
                <a:spcPct val="10000"/>
              </a:spcAft>
              <a:buClr>
                <a:srgbClr val="963C26"/>
              </a:buClr>
              <a:buSzPct val="110000"/>
              <a:buFont typeface="Wingdings" pitchFamily="2" charset="2"/>
              <a:buChar char="§"/>
            </a:pPr>
            <a:r>
              <a:rPr lang="en-US" sz="3200">
                <a:solidFill>
                  <a:srgbClr val="000000"/>
                </a:solidFill>
              </a:rPr>
              <a:t>Use graphic highlighting to enhance reading, comprehension, and retention.</a:t>
            </a:r>
          </a:p>
          <a:p>
            <a:pPr lvl="1" indent="-342900" fontAlgn="base">
              <a:lnSpc>
                <a:spcPct val="90000"/>
              </a:lnSpc>
              <a:spcBef>
                <a:spcPct val="20000"/>
              </a:spcBef>
              <a:spcAft>
                <a:spcPct val="10000"/>
              </a:spcAft>
              <a:buClr>
                <a:srgbClr val="963C26"/>
              </a:buClr>
              <a:buSzPct val="110000"/>
              <a:buFont typeface="Wingdings" pitchFamily="2" charset="2"/>
              <a:buChar char="§"/>
            </a:pPr>
            <a:r>
              <a:rPr lang="en-US" sz="3200">
                <a:solidFill>
                  <a:srgbClr val="000000"/>
                </a:solidFill>
              </a:rPr>
              <a:t>Consider columns, headings, numbered or bulleted lists, and so forth.</a:t>
            </a:r>
          </a:p>
        </p:txBody>
      </p:sp>
      <p:sp>
        <p:nvSpPr>
          <p:cNvPr id="4" name="Slide Number Placeholder 3"/>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46</a:t>
            </a:fld>
            <a:endParaRPr lang="en-US" sz="1800" b="0">
              <a:solidFill>
                <a:srgbClr val="FFFFFF"/>
              </a:solidFill>
              <a:latin typeface="Gill Sans MT"/>
            </a:endParaRPr>
          </a:p>
        </p:txBody>
      </p:sp>
    </p:spTree>
    <p:extLst>
      <p:ext uri="{BB962C8B-B14F-4D97-AF65-F5344CB8AC3E}">
        <p14:creationId xmlns:p14="http://schemas.microsoft.com/office/powerpoint/2010/main" xmlns="" val="708288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2984">
                                            <p:bg/>
                                          </p:spTgt>
                                        </p:tgtEl>
                                        <p:attrNameLst>
                                          <p:attrName>style.visibility</p:attrName>
                                        </p:attrNameLst>
                                      </p:cBhvr>
                                      <p:to>
                                        <p:strVal val="visible"/>
                                      </p:to>
                                    </p:set>
                                    <p:animEffect transition="in" filter="fade">
                                      <p:cBhvr>
                                        <p:cTn id="7" dur="1000"/>
                                        <p:tgtEl>
                                          <p:spTgt spid="382984">
                                            <p:bg/>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82984">
                                            <p:txEl>
                                              <p:pRg st="1" end="1"/>
                                            </p:txEl>
                                          </p:spTgt>
                                        </p:tgtEl>
                                        <p:attrNameLst>
                                          <p:attrName>style.visibility</p:attrName>
                                        </p:attrNameLst>
                                      </p:cBhvr>
                                      <p:to>
                                        <p:strVal val="visible"/>
                                      </p:to>
                                    </p:set>
                                    <p:animEffect transition="in" filter="fade">
                                      <p:cBhvr>
                                        <p:cTn id="10" dur="1000"/>
                                        <p:tgtEl>
                                          <p:spTgt spid="382984">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82984">
                                            <p:txEl>
                                              <p:pRg st="2" end="2"/>
                                            </p:txEl>
                                          </p:spTgt>
                                        </p:tgtEl>
                                        <p:attrNameLst>
                                          <p:attrName>style.visibility</p:attrName>
                                        </p:attrNameLst>
                                      </p:cBhvr>
                                      <p:to>
                                        <p:strVal val="visible"/>
                                      </p:to>
                                    </p:set>
                                    <p:animEffect transition="in" filter="fade">
                                      <p:cBhvr>
                                        <p:cTn id="15" dur="1000"/>
                                        <p:tgtEl>
                                          <p:spTgt spid="382984">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382984">
                                            <p:txEl>
                                              <p:pRg st="3" end="3"/>
                                            </p:txEl>
                                          </p:spTgt>
                                        </p:tgtEl>
                                        <p:attrNameLst>
                                          <p:attrName>style.visibility</p:attrName>
                                        </p:attrNameLst>
                                      </p:cBhvr>
                                      <p:to>
                                        <p:strVal val="visible"/>
                                      </p:to>
                                    </p:set>
                                    <p:animEffect transition="in" filter="fade">
                                      <p:cBhvr>
                                        <p:cTn id="20" dur="1000"/>
                                        <p:tgtEl>
                                          <p:spTgt spid="382984">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382984">
                                            <p:txEl>
                                              <p:pRg st="4" end="4"/>
                                            </p:txEl>
                                          </p:spTgt>
                                        </p:tgtEl>
                                        <p:attrNameLst>
                                          <p:attrName>style.visibility</p:attrName>
                                        </p:attrNameLst>
                                      </p:cBhvr>
                                      <p:to>
                                        <p:strVal val="visible"/>
                                      </p:to>
                                    </p:set>
                                    <p:animEffect transition="in" filter="fade">
                                      <p:cBhvr>
                                        <p:cTn id="25" dur="1000"/>
                                        <p:tgtEl>
                                          <p:spTgt spid="38298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84" grpId="0" build="p"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4002" name="Rectangle 2"/>
          <p:cNvSpPr>
            <a:spLocks noGrp="1" noChangeArrowheads="1"/>
          </p:cNvSpPr>
          <p:nvPr>
            <p:ph type="title"/>
          </p:nvPr>
        </p:nvSpPr>
        <p:spPr>
          <a:xfrm>
            <a:off x="914400" y="457200"/>
            <a:ext cx="8153400" cy="838200"/>
          </a:xfrm>
        </p:spPr>
        <p:txBody>
          <a:bodyPr/>
          <a:lstStyle/>
          <a:p>
            <a:pPr eaLnBrk="1" hangingPunct="1">
              <a:defRPr/>
            </a:pPr>
            <a:r>
              <a:rPr lang="en-US" smtClean="0">
                <a:solidFill>
                  <a:srgbClr val="D89013"/>
                </a:solidFill>
              </a:rPr>
              <a:t>E-Mail and Memos: Closing</a:t>
            </a:r>
          </a:p>
        </p:txBody>
      </p:sp>
      <p:sp>
        <p:nvSpPr>
          <p:cNvPr id="384003" name="Rectangle 3"/>
          <p:cNvSpPr>
            <a:spLocks noChangeArrowheads="1"/>
          </p:cNvSpPr>
          <p:nvPr/>
        </p:nvSpPr>
        <p:spPr bwMode="auto">
          <a:xfrm>
            <a:off x="1219200" y="1295400"/>
            <a:ext cx="7391400" cy="48768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a:lstStyle/>
          <a:p>
            <a:pPr marL="236538" lvl="1" fontAlgn="base">
              <a:lnSpc>
                <a:spcPct val="90000"/>
              </a:lnSpc>
              <a:spcBef>
                <a:spcPct val="20000"/>
              </a:spcBef>
              <a:spcAft>
                <a:spcPct val="0"/>
              </a:spcAft>
              <a:buClr>
                <a:srgbClr val="D89013"/>
              </a:buClr>
              <a:buFont typeface="Wingdings" pitchFamily="2" charset="2"/>
              <a:buNone/>
            </a:pPr>
            <a:endParaRPr lang="en-US" sz="1000">
              <a:solidFill>
                <a:srgbClr val="000000"/>
              </a:solidFill>
            </a:endParaRP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Date:</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To:</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From:</a:t>
            </a:r>
          </a:p>
          <a:p>
            <a:pPr marL="236538" lvl="1" fontAlgn="base">
              <a:lnSpc>
                <a:spcPct val="90000"/>
              </a:lnSpc>
              <a:spcBef>
                <a:spcPct val="20000"/>
              </a:spcBef>
              <a:spcAft>
                <a:spcPct val="0"/>
              </a:spcAft>
              <a:buClr>
                <a:srgbClr val="D89013"/>
              </a:buClr>
              <a:buFont typeface="Wingdings" pitchFamily="2" charset="2"/>
              <a:buNone/>
            </a:pPr>
            <a:r>
              <a:rPr lang="en-US" sz="3000">
                <a:solidFill>
                  <a:srgbClr val="000000"/>
                </a:solidFill>
              </a:rPr>
              <a:t>Subject:</a:t>
            </a:r>
          </a:p>
        </p:txBody>
      </p:sp>
      <p:sp>
        <p:nvSpPr>
          <p:cNvPr id="384004" name="Line 4"/>
          <p:cNvSpPr>
            <a:spLocks noChangeShapeType="1"/>
          </p:cNvSpPr>
          <p:nvPr/>
        </p:nvSpPr>
        <p:spPr bwMode="auto">
          <a:xfrm>
            <a:off x="1600200" y="3657600"/>
            <a:ext cx="65532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384005" name="Rectangle 5"/>
          <p:cNvSpPr>
            <a:spLocks noChangeArrowheads="1"/>
          </p:cNvSpPr>
          <p:nvPr/>
        </p:nvSpPr>
        <p:spPr bwMode="auto">
          <a:xfrm>
            <a:off x="3657600" y="4191000"/>
            <a:ext cx="3581400" cy="9144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609600" indent="-609600" fontAlgn="base">
              <a:lnSpc>
                <a:spcPct val="90000"/>
              </a:lnSpc>
              <a:spcBef>
                <a:spcPct val="20000"/>
              </a:spcBef>
              <a:spcAft>
                <a:spcPct val="0"/>
              </a:spcAft>
              <a:buClr>
                <a:srgbClr val="963C26"/>
              </a:buClr>
              <a:buFont typeface="Wingdings" pitchFamily="2" charset="2"/>
              <a:buAutoNum type="arabicPeriod" startAt="3"/>
            </a:pPr>
            <a:r>
              <a:rPr lang="en-US" sz="6000">
                <a:solidFill>
                  <a:srgbClr val="963C26"/>
                </a:solidFill>
              </a:rPr>
              <a:t>Closing</a:t>
            </a:r>
          </a:p>
        </p:txBody>
      </p:sp>
      <p:sp>
        <p:nvSpPr>
          <p:cNvPr id="6" name="Slide Number Placeholder 5"/>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47</a:t>
            </a:fld>
            <a:endParaRPr lang="en-US" sz="1800" b="0">
              <a:solidFill>
                <a:srgbClr val="FFFFFF"/>
              </a:solidFill>
              <a:latin typeface="Gill Sans MT"/>
            </a:endParaRPr>
          </a:p>
        </p:txBody>
      </p:sp>
    </p:spTree>
    <p:extLst>
      <p:ext uri="{BB962C8B-B14F-4D97-AF65-F5344CB8AC3E}">
        <p14:creationId xmlns:p14="http://schemas.microsoft.com/office/powerpoint/2010/main" xmlns="" val="13839564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84002"/>
                                        </p:tgtEl>
                                        <p:attrNameLst>
                                          <p:attrName>style.visibility</p:attrName>
                                        </p:attrNameLst>
                                      </p:cBhvr>
                                      <p:to>
                                        <p:strVal val="visible"/>
                                      </p:to>
                                    </p:set>
                                    <p:anim calcmode="lin" valueType="num">
                                      <p:cBhvr>
                                        <p:cTn id="7" dur="1000" fill="hold"/>
                                        <p:tgtEl>
                                          <p:spTgt spid="384002"/>
                                        </p:tgtEl>
                                        <p:attrNameLst>
                                          <p:attrName>ppt_x</p:attrName>
                                        </p:attrNameLst>
                                      </p:cBhvr>
                                      <p:tavLst>
                                        <p:tav tm="0">
                                          <p:val>
                                            <p:strVal val="#ppt_x-.2"/>
                                          </p:val>
                                        </p:tav>
                                        <p:tav tm="100000">
                                          <p:val>
                                            <p:strVal val="#ppt_x"/>
                                          </p:val>
                                        </p:tav>
                                      </p:tavLst>
                                    </p:anim>
                                    <p:anim calcmode="lin" valueType="num">
                                      <p:cBhvr>
                                        <p:cTn id="8" dur="1000" fill="hold"/>
                                        <p:tgtEl>
                                          <p:spTgt spid="384002"/>
                                        </p:tgtEl>
                                        <p:attrNameLst>
                                          <p:attrName>ppt_y</p:attrName>
                                        </p:attrNameLst>
                                      </p:cBhvr>
                                      <p:tavLst>
                                        <p:tav tm="0">
                                          <p:val>
                                            <p:strVal val="#ppt_y"/>
                                          </p:val>
                                        </p:tav>
                                        <p:tav tm="100000">
                                          <p:val>
                                            <p:strVal val="#ppt_y"/>
                                          </p:val>
                                        </p:tav>
                                      </p:tavLst>
                                    </p:anim>
                                    <p:animEffect transition="in" filter="wipe(right)" prLst="gradientSize: 0.1">
                                      <p:cBhvr>
                                        <p:cTn id="9" dur="1000"/>
                                        <p:tgtEl>
                                          <p:spTgt spid="38400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84003">
                                            <p:bg/>
                                          </p:spTgt>
                                        </p:tgtEl>
                                        <p:attrNameLst>
                                          <p:attrName>style.visibility</p:attrName>
                                        </p:attrNameLst>
                                      </p:cBhvr>
                                      <p:to>
                                        <p:strVal val="visible"/>
                                      </p:to>
                                    </p:set>
                                    <p:animEffect transition="in" filter="fade">
                                      <p:cBhvr>
                                        <p:cTn id="14" dur="2000"/>
                                        <p:tgtEl>
                                          <p:spTgt spid="38400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84003">
                                            <p:txEl>
                                              <p:pRg st="1" end="1"/>
                                            </p:txEl>
                                          </p:spTgt>
                                        </p:tgtEl>
                                        <p:attrNameLst>
                                          <p:attrName>style.visibility</p:attrName>
                                        </p:attrNameLst>
                                      </p:cBhvr>
                                      <p:to>
                                        <p:strVal val="visible"/>
                                      </p:to>
                                    </p:set>
                                    <p:animEffect transition="in" filter="fade">
                                      <p:cBhvr>
                                        <p:cTn id="17" dur="2000"/>
                                        <p:tgtEl>
                                          <p:spTgt spid="384003">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84003">
                                            <p:txEl>
                                              <p:pRg st="2" end="2"/>
                                            </p:txEl>
                                          </p:spTgt>
                                        </p:tgtEl>
                                        <p:attrNameLst>
                                          <p:attrName>style.visibility</p:attrName>
                                        </p:attrNameLst>
                                      </p:cBhvr>
                                      <p:to>
                                        <p:strVal val="visible"/>
                                      </p:to>
                                    </p:set>
                                    <p:animEffect transition="in" filter="fade">
                                      <p:cBhvr>
                                        <p:cTn id="20" dur="2000"/>
                                        <p:tgtEl>
                                          <p:spTgt spid="384003">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84003">
                                            <p:txEl>
                                              <p:pRg st="3" end="3"/>
                                            </p:txEl>
                                          </p:spTgt>
                                        </p:tgtEl>
                                        <p:attrNameLst>
                                          <p:attrName>style.visibility</p:attrName>
                                        </p:attrNameLst>
                                      </p:cBhvr>
                                      <p:to>
                                        <p:strVal val="visible"/>
                                      </p:to>
                                    </p:set>
                                    <p:animEffect transition="in" filter="fade">
                                      <p:cBhvr>
                                        <p:cTn id="23" dur="2000"/>
                                        <p:tgtEl>
                                          <p:spTgt spid="384003">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84003">
                                            <p:txEl>
                                              <p:pRg st="4" end="4"/>
                                            </p:txEl>
                                          </p:spTgt>
                                        </p:tgtEl>
                                        <p:attrNameLst>
                                          <p:attrName>style.visibility</p:attrName>
                                        </p:attrNameLst>
                                      </p:cBhvr>
                                      <p:to>
                                        <p:strVal val="visible"/>
                                      </p:to>
                                    </p:set>
                                    <p:animEffect transition="in" filter="fade">
                                      <p:cBhvr>
                                        <p:cTn id="26" dur="2000"/>
                                        <p:tgtEl>
                                          <p:spTgt spid="384003">
                                            <p:txEl>
                                              <p:pRg st="4" end="4"/>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84004"/>
                                        </p:tgtEl>
                                        <p:attrNameLst>
                                          <p:attrName>style.visibility</p:attrName>
                                        </p:attrNameLst>
                                      </p:cBhvr>
                                      <p:to>
                                        <p:strVal val="visible"/>
                                      </p:to>
                                    </p:set>
                                    <p:animEffect transition="in" filter="fade">
                                      <p:cBhvr>
                                        <p:cTn id="29" dur="2000"/>
                                        <p:tgtEl>
                                          <p:spTgt spid="38400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3" presetClass="entr" presetSubtype="0" fill="hold" grpId="0" nodeType="clickEffect">
                                  <p:stCondLst>
                                    <p:cond delay="0"/>
                                  </p:stCondLst>
                                  <p:childTnLst>
                                    <p:set>
                                      <p:cBhvr>
                                        <p:cTn id="33" dur="1" fill="hold">
                                          <p:stCondLst>
                                            <p:cond delay="0"/>
                                          </p:stCondLst>
                                        </p:cTn>
                                        <p:tgtEl>
                                          <p:spTgt spid="384005">
                                            <p:bg/>
                                          </p:spTgt>
                                        </p:tgtEl>
                                        <p:attrNameLst>
                                          <p:attrName>style.visibility</p:attrName>
                                        </p:attrNameLst>
                                      </p:cBhvr>
                                      <p:to>
                                        <p:strVal val="visible"/>
                                      </p:to>
                                    </p:set>
                                    <p:anim calcmode="lin" valueType="num">
                                      <p:cBhvr>
                                        <p:cTn id="34" dur="1000" fill="hold"/>
                                        <p:tgtEl>
                                          <p:spTgt spid="384005">
                                            <p:bg/>
                                          </p:spTgt>
                                        </p:tgtEl>
                                        <p:attrNameLst>
                                          <p:attrName>ppt_w</p:attrName>
                                        </p:attrNameLst>
                                      </p:cBhvr>
                                      <p:tavLst>
                                        <p:tav tm="0">
                                          <p:val>
                                            <p:fltVal val="0"/>
                                          </p:val>
                                        </p:tav>
                                        <p:tav tm="100000">
                                          <p:val>
                                            <p:strVal val="#ppt_w"/>
                                          </p:val>
                                        </p:tav>
                                      </p:tavLst>
                                    </p:anim>
                                    <p:anim calcmode="lin" valueType="num">
                                      <p:cBhvr>
                                        <p:cTn id="35" dur="1000" fill="hold"/>
                                        <p:tgtEl>
                                          <p:spTgt spid="384005">
                                            <p:bg/>
                                          </p:spTgt>
                                        </p:tgtEl>
                                        <p:attrNameLst>
                                          <p:attrName>ppt_h</p:attrName>
                                        </p:attrNameLst>
                                      </p:cBhvr>
                                      <p:tavLst>
                                        <p:tav tm="0">
                                          <p:val>
                                            <p:fltVal val="0"/>
                                          </p:val>
                                        </p:tav>
                                        <p:tav tm="100000">
                                          <p:val>
                                            <p:strVal val="#ppt_h"/>
                                          </p:val>
                                        </p:tav>
                                      </p:tavLst>
                                    </p:anim>
                                    <p:animEffect transition="in" filter="fade">
                                      <p:cBhvr>
                                        <p:cTn id="36" dur="1000"/>
                                        <p:tgtEl>
                                          <p:spTgt spid="384005">
                                            <p:bg/>
                                          </p:spTgt>
                                        </p:tgtEl>
                                      </p:cBhvr>
                                    </p:animEffect>
                                  </p:childTnLst>
                                </p:cTn>
                              </p:par>
                              <p:par>
                                <p:cTn id="37" presetID="53" presetClass="entr" presetSubtype="0" fill="hold" grpId="0" nodeType="withEffect">
                                  <p:stCondLst>
                                    <p:cond delay="0"/>
                                  </p:stCondLst>
                                  <p:childTnLst>
                                    <p:set>
                                      <p:cBhvr>
                                        <p:cTn id="38" dur="1" fill="hold">
                                          <p:stCondLst>
                                            <p:cond delay="0"/>
                                          </p:stCondLst>
                                        </p:cTn>
                                        <p:tgtEl>
                                          <p:spTgt spid="384005">
                                            <p:txEl>
                                              <p:pRg st="0" end="0"/>
                                            </p:txEl>
                                          </p:spTgt>
                                        </p:tgtEl>
                                        <p:attrNameLst>
                                          <p:attrName>style.visibility</p:attrName>
                                        </p:attrNameLst>
                                      </p:cBhvr>
                                      <p:to>
                                        <p:strVal val="visible"/>
                                      </p:to>
                                    </p:set>
                                    <p:anim calcmode="lin" valueType="num">
                                      <p:cBhvr>
                                        <p:cTn id="39" dur="1000" fill="hold"/>
                                        <p:tgtEl>
                                          <p:spTgt spid="384005">
                                            <p:txEl>
                                              <p:pRg st="0" end="0"/>
                                            </p:txEl>
                                          </p:spTgt>
                                        </p:tgtEl>
                                        <p:attrNameLst>
                                          <p:attrName>ppt_w</p:attrName>
                                        </p:attrNameLst>
                                      </p:cBhvr>
                                      <p:tavLst>
                                        <p:tav tm="0">
                                          <p:val>
                                            <p:fltVal val="0"/>
                                          </p:val>
                                        </p:tav>
                                        <p:tav tm="100000">
                                          <p:val>
                                            <p:strVal val="#ppt_w"/>
                                          </p:val>
                                        </p:tav>
                                      </p:tavLst>
                                    </p:anim>
                                    <p:anim calcmode="lin" valueType="num">
                                      <p:cBhvr>
                                        <p:cTn id="40" dur="1000" fill="hold"/>
                                        <p:tgtEl>
                                          <p:spTgt spid="384005">
                                            <p:txEl>
                                              <p:pRg st="0" end="0"/>
                                            </p:txEl>
                                          </p:spTgt>
                                        </p:tgtEl>
                                        <p:attrNameLst>
                                          <p:attrName>ppt_h</p:attrName>
                                        </p:attrNameLst>
                                      </p:cBhvr>
                                      <p:tavLst>
                                        <p:tav tm="0">
                                          <p:val>
                                            <p:fltVal val="0"/>
                                          </p:val>
                                        </p:tav>
                                        <p:tav tm="100000">
                                          <p:val>
                                            <p:strVal val="#ppt_h"/>
                                          </p:val>
                                        </p:tav>
                                      </p:tavLst>
                                    </p:anim>
                                    <p:animEffect transition="in" filter="fade">
                                      <p:cBhvr>
                                        <p:cTn id="41" dur="1000"/>
                                        <p:tgtEl>
                                          <p:spTgt spid="384005">
                                            <p:txEl>
                                              <p:pRg st="0" end="0"/>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xit" presetSubtype="4" fill="hold" grpId="1" nodeType="clickEffect">
                                  <p:stCondLst>
                                    <p:cond delay="0"/>
                                  </p:stCondLst>
                                  <p:childTnLst>
                                    <p:anim calcmode="lin" valueType="num">
                                      <p:cBhvr additive="base">
                                        <p:cTn id="45" dur="2000"/>
                                        <p:tgtEl>
                                          <p:spTgt spid="384003">
                                            <p:txEl>
                                              <p:pRg st="1" end="1"/>
                                            </p:txEl>
                                          </p:spTgt>
                                        </p:tgtEl>
                                        <p:attrNameLst>
                                          <p:attrName>ppt_x</p:attrName>
                                        </p:attrNameLst>
                                      </p:cBhvr>
                                      <p:tavLst>
                                        <p:tav tm="0">
                                          <p:val>
                                            <p:strVal val="ppt_x"/>
                                          </p:val>
                                        </p:tav>
                                        <p:tav tm="100000">
                                          <p:val>
                                            <p:strVal val="ppt_x"/>
                                          </p:val>
                                        </p:tav>
                                      </p:tavLst>
                                    </p:anim>
                                    <p:anim calcmode="lin" valueType="num">
                                      <p:cBhvr additive="base">
                                        <p:cTn id="46" dur="2000"/>
                                        <p:tgtEl>
                                          <p:spTgt spid="384003">
                                            <p:txEl>
                                              <p:pRg st="1" end="1"/>
                                            </p:txEl>
                                          </p:spTgt>
                                        </p:tgtEl>
                                        <p:attrNameLst>
                                          <p:attrName>ppt_y</p:attrName>
                                        </p:attrNameLst>
                                      </p:cBhvr>
                                      <p:tavLst>
                                        <p:tav tm="0">
                                          <p:val>
                                            <p:strVal val="ppt_y"/>
                                          </p:val>
                                        </p:tav>
                                        <p:tav tm="100000">
                                          <p:val>
                                            <p:strVal val="1+ppt_h/2"/>
                                          </p:val>
                                        </p:tav>
                                      </p:tavLst>
                                    </p:anim>
                                    <p:set>
                                      <p:cBhvr>
                                        <p:cTn id="47" dur="1" fill="hold">
                                          <p:stCondLst>
                                            <p:cond delay="1999"/>
                                          </p:stCondLst>
                                        </p:cTn>
                                        <p:tgtEl>
                                          <p:spTgt spid="384003">
                                            <p:txEl>
                                              <p:pRg st="1" end="1"/>
                                            </p:txEl>
                                          </p:spTgt>
                                        </p:tgtEl>
                                        <p:attrNameLst>
                                          <p:attrName>style.visibility</p:attrName>
                                        </p:attrNameLst>
                                      </p:cBhvr>
                                      <p:to>
                                        <p:strVal val="hidden"/>
                                      </p:to>
                                    </p:set>
                                  </p:childTnLst>
                                </p:cTn>
                              </p:par>
                              <p:par>
                                <p:cTn id="48" presetID="2" presetClass="exit" presetSubtype="4" fill="hold" grpId="1" nodeType="withEffect">
                                  <p:stCondLst>
                                    <p:cond delay="0"/>
                                  </p:stCondLst>
                                  <p:childTnLst>
                                    <p:anim calcmode="lin" valueType="num">
                                      <p:cBhvr additive="base">
                                        <p:cTn id="49" dur="2000"/>
                                        <p:tgtEl>
                                          <p:spTgt spid="384003">
                                            <p:txEl>
                                              <p:pRg st="2" end="2"/>
                                            </p:txEl>
                                          </p:spTgt>
                                        </p:tgtEl>
                                        <p:attrNameLst>
                                          <p:attrName>ppt_x</p:attrName>
                                        </p:attrNameLst>
                                      </p:cBhvr>
                                      <p:tavLst>
                                        <p:tav tm="0">
                                          <p:val>
                                            <p:strVal val="ppt_x"/>
                                          </p:val>
                                        </p:tav>
                                        <p:tav tm="100000">
                                          <p:val>
                                            <p:strVal val="ppt_x"/>
                                          </p:val>
                                        </p:tav>
                                      </p:tavLst>
                                    </p:anim>
                                    <p:anim calcmode="lin" valueType="num">
                                      <p:cBhvr additive="base">
                                        <p:cTn id="50" dur="2000"/>
                                        <p:tgtEl>
                                          <p:spTgt spid="384003">
                                            <p:txEl>
                                              <p:pRg st="2" end="2"/>
                                            </p:txEl>
                                          </p:spTgt>
                                        </p:tgtEl>
                                        <p:attrNameLst>
                                          <p:attrName>ppt_y</p:attrName>
                                        </p:attrNameLst>
                                      </p:cBhvr>
                                      <p:tavLst>
                                        <p:tav tm="0">
                                          <p:val>
                                            <p:strVal val="ppt_y"/>
                                          </p:val>
                                        </p:tav>
                                        <p:tav tm="100000">
                                          <p:val>
                                            <p:strVal val="1+ppt_h/2"/>
                                          </p:val>
                                        </p:tav>
                                      </p:tavLst>
                                    </p:anim>
                                    <p:set>
                                      <p:cBhvr>
                                        <p:cTn id="51" dur="1" fill="hold">
                                          <p:stCondLst>
                                            <p:cond delay="1999"/>
                                          </p:stCondLst>
                                        </p:cTn>
                                        <p:tgtEl>
                                          <p:spTgt spid="384003">
                                            <p:txEl>
                                              <p:pRg st="2" end="2"/>
                                            </p:txEl>
                                          </p:spTgt>
                                        </p:tgtEl>
                                        <p:attrNameLst>
                                          <p:attrName>style.visibility</p:attrName>
                                        </p:attrNameLst>
                                      </p:cBhvr>
                                      <p:to>
                                        <p:strVal val="hidden"/>
                                      </p:to>
                                    </p:set>
                                  </p:childTnLst>
                                </p:cTn>
                              </p:par>
                              <p:par>
                                <p:cTn id="52" presetID="2" presetClass="exit" presetSubtype="4" fill="hold" grpId="1" nodeType="withEffect">
                                  <p:stCondLst>
                                    <p:cond delay="0"/>
                                  </p:stCondLst>
                                  <p:childTnLst>
                                    <p:anim calcmode="lin" valueType="num">
                                      <p:cBhvr additive="base">
                                        <p:cTn id="53" dur="2000"/>
                                        <p:tgtEl>
                                          <p:spTgt spid="384003">
                                            <p:txEl>
                                              <p:pRg st="3" end="3"/>
                                            </p:txEl>
                                          </p:spTgt>
                                        </p:tgtEl>
                                        <p:attrNameLst>
                                          <p:attrName>ppt_x</p:attrName>
                                        </p:attrNameLst>
                                      </p:cBhvr>
                                      <p:tavLst>
                                        <p:tav tm="0">
                                          <p:val>
                                            <p:strVal val="ppt_x"/>
                                          </p:val>
                                        </p:tav>
                                        <p:tav tm="100000">
                                          <p:val>
                                            <p:strVal val="ppt_x"/>
                                          </p:val>
                                        </p:tav>
                                      </p:tavLst>
                                    </p:anim>
                                    <p:anim calcmode="lin" valueType="num">
                                      <p:cBhvr additive="base">
                                        <p:cTn id="54" dur="2000"/>
                                        <p:tgtEl>
                                          <p:spTgt spid="384003">
                                            <p:txEl>
                                              <p:pRg st="3" end="3"/>
                                            </p:txEl>
                                          </p:spTgt>
                                        </p:tgtEl>
                                        <p:attrNameLst>
                                          <p:attrName>ppt_y</p:attrName>
                                        </p:attrNameLst>
                                      </p:cBhvr>
                                      <p:tavLst>
                                        <p:tav tm="0">
                                          <p:val>
                                            <p:strVal val="ppt_y"/>
                                          </p:val>
                                        </p:tav>
                                        <p:tav tm="100000">
                                          <p:val>
                                            <p:strVal val="1+ppt_h/2"/>
                                          </p:val>
                                        </p:tav>
                                      </p:tavLst>
                                    </p:anim>
                                    <p:set>
                                      <p:cBhvr>
                                        <p:cTn id="55" dur="1" fill="hold">
                                          <p:stCondLst>
                                            <p:cond delay="1999"/>
                                          </p:stCondLst>
                                        </p:cTn>
                                        <p:tgtEl>
                                          <p:spTgt spid="384003">
                                            <p:txEl>
                                              <p:pRg st="3" end="3"/>
                                            </p:txEl>
                                          </p:spTgt>
                                        </p:tgtEl>
                                        <p:attrNameLst>
                                          <p:attrName>style.visibility</p:attrName>
                                        </p:attrNameLst>
                                      </p:cBhvr>
                                      <p:to>
                                        <p:strVal val="hidden"/>
                                      </p:to>
                                    </p:set>
                                  </p:childTnLst>
                                </p:cTn>
                              </p:par>
                              <p:par>
                                <p:cTn id="56" presetID="2" presetClass="exit" presetSubtype="4" fill="hold" grpId="1" nodeType="withEffect">
                                  <p:stCondLst>
                                    <p:cond delay="0"/>
                                  </p:stCondLst>
                                  <p:childTnLst>
                                    <p:anim calcmode="lin" valueType="num">
                                      <p:cBhvr additive="base">
                                        <p:cTn id="57" dur="2000"/>
                                        <p:tgtEl>
                                          <p:spTgt spid="384003">
                                            <p:txEl>
                                              <p:pRg st="4" end="4"/>
                                            </p:txEl>
                                          </p:spTgt>
                                        </p:tgtEl>
                                        <p:attrNameLst>
                                          <p:attrName>ppt_x</p:attrName>
                                        </p:attrNameLst>
                                      </p:cBhvr>
                                      <p:tavLst>
                                        <p:tav tm="0">
                                          <p:val>
                                            <p:strVal val="ppt_x"/>
                                          </p:val>
                                        </p:tav>
                                        <p:tav tm="100000">
                                          <p:val>
                                            <p:strVal val="ppt_x"/>
                                          </p:val>
                                        </p:tav>
                                      </p:tavLst>
                                    </p:anim>
                                    <p:anim calcmode="lin" valueType="num">
                                      <p:cBhvr additive="base">
                                        <p:cTn id="58" dur="2000"/>
                                        <p:tgtEl>
                                          <p:spTgt spid="384003">
                                            <p:txEl>
                                              <p:pRg st="4" end="4"/>
                                            </p:txEl>
                                          </p:spTgt>
                                        </p:tgtEl>
                                        <p:attrNameLst>
                                          <p:attrName>ppt_y</p:attrName>
                                        </p:attrNameLst>
                                      </p:cBhvr>
                                      <p:tavLst>
                                        <p:tav tm="0">
                                          <p:val>
                                            <p:strVal val="ppt_y"/>
                                          </p:val>
                                        </p:tav>
                                        <p:tav tm="100000">
                                          <p:val>
                                            <p:strVal val="1+ppt_h/2"/>
                                          </p:val>
                                        </p:tav>
                                      </p:tavLst>
                                    </p:anim>
                                    <p:set>
                                      <p:cBhvr>
                                        <p:cTn id="59" dur="1" fill="hold">
                                          <p:stCondLst>
                                            <p:cond delay="1999"/>
                                          </p:stCondLst>
                                        </p:cTn>
                                        <p:tgtEl>
                                          <p:spTgt spid="384003">
                                            <p:txEl>
                                              <p:pRg st="4" end="4"/>
                                            </p:txEl>
                                          </p:spTgt>
                                        </p:tgtEl>
                                        <p:attrNameLst>
                                          <p:attrName>style.visibility</p:attrName>
                                        </p:attrNameLst>
                                      </p:cBhvr>
                                      <p:to>
                                        <p:strVal val="hidden"/>
                                      </p:to>
                                    </p:set>
                                  </p:childTnLst>
                                </p:cTn>
                              </p:par>
                              <p:par>
                                <p:cTn id="60" presetID="2" presetClass="exit" presetSubtype="4" fill="hold" grpId="1" nodeType="withEffect">
                                  <p:stCondLst>
                                    <p:cond delay="0"/>
                                  </p:stCondLst>
                                  <p:childTnLst>
                                    <p:anim calcmode="lin" valueType="num">
                                      <p:cBhvr additive="base">
                                        <p:cTn id="61" dur="2000"/>
                                        <p:tgtEl>
                                          <p:spTgt spid="384003">
                                            <p:bg/>
                                          </p:spTgt>
                                        </p:tgtEl>
                                        <p:attrNameLst>
                                          <p:attrName>ppt_x</p:attrName>
                                        </p:attrNameLst>
                                      </p:cBhvr>
                                      <p:tavLst>
                                        <p:tav tm="0">
                                          <p:val>
                                            <p:strVal val="ppt_x"/>
                                          </p:val>
                                        </p:tav>
                                        <p:tav tm="100000">
                                          <p:val>
                                            <p:strVal val="ppt_x"/>
                                          </p:val>
                                        </p:tav>
                                      </p:tavLst>
                                    </p:anim>
                                    <p:anim calcmode="lin" valueType="num">
                                      <p:cBhvr additive="base">
                                        <p:cTn id="62" dur="2000"/>
                                        <p:tgtEl>
                                          <p:spTgt spid="384003">
                                            <p:bg/>
                                          </p:spTgt>
                                        </p:tgtEl>
                                        <p:attrNameLst>
                                          <p:attrName>ppt_y</p:attrName>
                                        </p:attrNameLst>
                                      </p:cBhvr>
                                      <p:tavLst>
                                        <p:tav tm="0">
                                          <p:val>
                                            <p:strVal val="ppt_y"/>
                                          </p:val>
                                        </p:tav>
                                        <p:tav tm="100000">
                                          <p:val>
                                            <p:strVal val="1+ppt_h/2"/>
                                          </p:val>
                                        </p:tav>
                                      </p:tavLst>
                                    </p:anim>
                                    <p:set>
                                      <p:cBhvr>
                                        <p:cTn id="63" dur="1" fill="hold">
                                          <p:stCondLst>
                                            <p:cond delay="1999"/>
                                          </p:stCondLst>
                                        </p:cTn>
                                        <p:tgtEl>
                                          <p:spTgt spid="384003">
                                            <p:bg/>
                                          </p:spTgt>
                                        </p:tgtEl>
                                        <p:attrNameLst>
                                          <p:attrName>style.visibility</p:attrName>
                                        </p:attrNameLst>
                                      </p:cBhvr>
                                      <p:to>
                                        <p:strVal val="hidden"/>
                                      </p:to>
                                    </p:set>
                                  </p:childTnLst>
                                </p:cTn>
                              </p:par>
                              <p:par>
                                <p:cTn id="64" presetID="2" presetClass="exit" presetSubtype="4" fill="hold" grpId="1" nodeType="withEffect">
                                  <p:stCondLst>
                                    <p:cond delay="0"/>
                                  </p:stCondLst>
                                  <p:childTnLst>
                                    <p:anim calcmode="lin" valueType="num">
                                      <p:cBhvr additive="base">
                                        <p:cTn id="65" dur="2000"/>
                                        <p:tgtEl>
                                          <p:spTgt spid="384004"/>
                                        </p:tgtEl>
                                        <p:attrNameLst>
                                          <p:attrName>ppt_x</p:attrName>
                                        </p:attrNameLst>
                                      </p:cBhvr>
                                      <p:tavLst>
                                        <p:tav tm="0">
                                          <p:val>
                                            <p:strVal val="ppt_x"/>
                                          </p:val>
                                        </p:tav>
                                        <p:tav tm="100000">
                                          <p:val>
                                            <p:strVal val="ppt_x"/>
                                          </p:val>
                                        </p:tav>
                                      </p:tavLst>
                                    </p:anim>
                                    <p:anim calcmode="lin" valueType="num">
                                      <p:cBhvr additive="base">
                                        <p:cTn id="66" dur="2000"/>
                                        <p:tgtEl>
                                          <p:spTgt spid="384004"/>
                                        </p:tgtEl>
                                        <p:attrNameLst>
                                          <p:attrName>ppt_y</p:attrName>
                                        </p:attrNameLst>
                                      </p:cBhvr>
                                      <p:tavLst>
                                        <p:tav tm="0">
                                          <p:val>
                                            <p:strVal val="ppt_y"/>
                                          </p:val>
                                        </p:tav>
                                        <p:tav tm="100000">
                                          <p:val>
                                            <p:strVal val="1+ppt_h/2"/>
                                          </p:val>
                                        </p:tav>
                                      </p:tavLst>
                                    </p:anim>
                                    <p:set>
                                      <p:cBhvr>
                                        <p:cTn id="67" dur="1" fill="hold">
                                          <p:stCondLst>
                                            <p:cond delay="1999"/>
                                          </p:stCondLst>
                                        </p:cTn>
                                        <p:tgtEl>
                                          <p:spTgt spid="38400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02" grpId="0"/>
      <p:bldP spid="384003" grpId="0" build="p" animBg="1"/>
      <p:bldP spid="384003" grpId="1" build="allAtOnce" animBg="1"/>
      <p:bldP spid="384004" grpId="0" animBg="1"/>
      <p:bldP spid="384004" grpId="1" animBg="1"/>
      <p:bldP spid="384005" grpId="0" build="p" animBg="1"/>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85028" name="Picture 4" descr="MPj04157750000[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0" y="533400"/>
            <a:ext cx="3810000"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5027" name="Rectangle 3"/>
          <p:cNvSpPr>
            <a:spLocks noChangeArrowheads="1"/>
          </p:cNvSpPr>
          <p:nvPr/>
        </p:nvSpPr>
        <p:spPr bwMode="auto">
          <a:xfrm>
            <a:off x="1219200" y="2057400"/>
            <a:ext cx="7239000" cy="39624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a:lstStyle/>
          <a:p>
            <a:pPr marL="117475" lvl="1" indent="-3175" fontAlgn="base">
              <a:lnSpc>
                <a:spcPct val="90000"/>
              </a:lnSpc>
              <a:spcBef>
                <a:spcPct val="20000"/>
              </a:spcBef>
              <a:spcAft>
                <a:spcPct val="10000"/>
              </a:spcAft>
              <a:buClr>
                <a:srgbClr val="D89013"/>
              </a:buClr>
              <a:buFont typeface="Wingdings" pitchFamily="2" charset="2"/>
              <a:buNone/>
            </a:pPr>
            <a:endParaRPr lang="en-US" sz="1000">
              <a:solidFill>
                <a:srgbClr val="000000"/>
              </a:solidFill>
            </a:endParaRPr>
          </a:p>
          <a:p>
            <a:pPr marL="117475" lvl="1" indent="-3175" fontAlgn="base">
              <a:lnSpc>
                <a:spcPct val="90000"/>
              </a:lnSpc>
              <a:spcBef>
                <a:spcPct val="20000"/>
              </a:spcBef>
              <a:spcAft>
                <a:spcPct val="10000"/>
              </a:spcAft>
              <a:buClr>
                <a:srgbClr val="963C26"/>
              </a:buClr>
              <a:buSzPct val="110000"/>
              <a:buFont typeface="Wingdings" pitchFamily="2" charset="2"/>
              <a:buNone/>
            </a:pPr>
            <a:r>
              <a:rPr lang="en-US" sz="3200">
                <a:solidFill>
                  <a:srgbClr val="000000"/>
                </a:solidFill>
              </a:rPr>
              <a:t>To end the message, you have the following options:</a:t>
            </a:r>
          </a:p>
          <a:p>
            <a:pPr marL="1146175" lvl="2" indent="-457200" fontAlgn="base">
              <a:lnSpc>
                <a:spcPct val="90000"/>
              </a:lnSpc>
              <a:spcBef>
                <a:spcPct val="20000"/>
              </a:spcBef>
              <a:spcAft>
                <a:spcPct val="10000"/>
              </a:spcAft>
              <a:buClr>
                <a:srgbClr val="963C26"/>
              </a:buClr>
              <a:buSzPct val="110000"/>
              <a:buFont typeface="Wingdings" pitchFamily="2" charset="2"/>
              <a:buChar char="§"/>
            </a:pPr>
            <a:r>
              <a:rPr lang="en-US" sz="3200">
                <a:solidFill>
                  <a:srgbClr val="000000"/>
                </a:solidFill>
              </a:rPr>
              <a:t>Action information</a:t>
            </a:r>
          </a:p>
          <a:p>
            <a:pPr marL="1146175" lvl="2" indent="-457200" fontAlgn="base">
              <a:lnSpc>
                <a:spcPct val="90000"/>
              </a:lnSpc>
              <a:spcBef>
                <a:spcPct val="20000"/>
              </a:spcBef>
              <a:spcAft>
                <a:spcPct val="10000"/>
              </a:spcAft>
              <a:buClr>
                <a:srgbClr val="963C26"/>
              </a:buClr>
              <a:buSzPct val="110000"/>
              <a:buFont typeface="Wingdings" pitchFamily="2" charset="2"/>
              <a:buChar char="§"/>
            </a:pPr>
            <a:r>
              <a:rPr lang="en-US" sz="3200">
                <a:solidFill>
                  <a:srgbClr val="000000"/>
                </a:solidFill>
              </a:rPr>
              <a:t>Dates or deadlines</a:t>
            </a:r>
          </a:p>
          <a:p>
            <a:pPr marL="1146175" lvl="2" indent="-457200" fontAlgn="base">
              <a:lnSpc>
                <a:spcPct val="90000"/>
              </a:lnSpc>
              <a:spcBef>
                <a:spcPct val="20000"/>
              </a:spcBef>
              <a:spcAft>
                <a:spcPct val="10000"/>
              </a:spcAft>
              <a:buClr>
                <a:srgbClr val="963C26"/>
              </a:buClr>
              <a:buSzPct val="110000"/>
              <a:buFont typeface="Wingdings" pitchFamily="2" charset="2"/>
              <a:buChar char="§"/>
            </a:pPr>
            <a:r>
              <a:rPr lang="en-US" sz="3200">
                <a:solidFill>
                  <a:srgbClr val="000000"/>
                </a:solidFill>
              </a:rPr>
              <a:t>Summary of the message</a:t>
            </a:r>
          </a:p>
          <a:p>
            <a:pPr marL="1146175" lvl="2" indent="-457200" fontAlgn="base">
              <a:lnSpc>
                <a:spcPct val="90000"/>
              </a:lnSpc>
              <a:spcBef>
                <a:spcPct val="20000"/>
              </a:spcBef>
              <a:spcAft>
                <a:spcPct val="10000"/>
              </a:spcAft>
              <a:buClr>
                <a:srgbClr val="963C26"/>
              </a:buClr>
              <a:buSzPct val="110000"/>
              <a:buFont typeface="Wingdings" pitchFamily="2" charset="2"/>
              <a:buChar char="§"/>
            </a:pPr>
            <a:r>
              <a:rPr lang="en-US" sz="3200">
                <a:solidFill>
                  <a:srgbClr val="000000"/>
                </a:solidFill>
              </a:rPr>
              <a:t>Closing thought</a:t>
            </a:r>
            <a:br>
              <a:rPr lang="en-US" sz="3200">
                <a:solidFill>
                  <a:srgbClr val="000000"/>
                </a:solidFill>
              </a:rPr>
            </a:br>
            <a:endParaRPr lang="en-US" sz="3200">
              <a:solidFill>
                <a:srgbClr val="000000"/>
              </a:solidFill>
            </a:endParaRPr>
          </a:p>
        </p:txBody>
      </p:sp>
      <p:sp>
        <p:nvSpPr>
          <p:cNvPr id="385026" name="Rectangle 2"/>
          <p:cNvSpPr>
            <a:spLocks noGrp="1" noChangeArrowheads="1"/>
          </p:cNvSpPr>
          <p:nvPr>
            <p:ph type="title"/>
          </p:nvPr>
        </p:nvSpPr>
        <p:spPr>
          <a:xfrm>
            <a:off x="914400" y="457200"/>
            <a:ext cx="8153400" cy="838200"/>
          </a:xfrm>
        </p:spPr>
        <p:txBody>
          <a:bodyPr/>
          <a:lstStyle/>
          <a:p>
            <a:pPr eaLnBrk="1" hangingPunct="1">
              <a:defRPr/>
            </a:pPr>
            <a:r>
              <a:rPr lang="en-US" smtClean="0">
                <a:solidFill>
                  <a:srgbClr val="D89013"/>
                </a:solidFill>
              </a:rPr>
              <a:t>E-Mail and Memos: Closing</a:t>
            </a:r>
          </a:p>
        </p:txBody>
      </p:sp>
      <p:sp>
        <p:nvSpPr>
          <p:cNvPr id="5" name="Slide Number Placeholder 4"/>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48</a:t>
            </a:fld>
            <a:endParaRPr lang="en-US" sz="1800" b="0">
              <a:solidFill>
                <a:srgbClr val="FFFFFF"/>
              </a:solidFill>
              <a:latin typeface="Gill Sans MT"/>
            </a:endParaRPr>
          </a:p>
        </p:txBody>
      </p:sp>
    </p:spTree>
    <p:extLst>
      <p:ext uri="{BB962C8B-B14F-4D97-AF65-F5344CB8AC3E}">
        <p14:creationId xmlns:p14="http://schemas.microsoft.com/office/powerpoint/2010/main" xmlns="" val="27667549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385028"/>
                                        </p:tgtEl>
                                        <p:attrNameLst>
                                          <p:attrName>style.visibility</p:attrName>
                                        </p:attrNameLst>
                                      </p:cBhvr>
                                      <p:to>
                                        <p:strVal val="visible"/>
                                      </p:to>
                                    </p:set>
                                    <p:animEffect transition="in" filter="dissolve">
                                      <p:cBhvr>
                                        <p:cTn id="7" dur="1000"/>
                                        <p:tgtEl>
                                          <p:spTgt spid="3850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5027">
                                            <p:bg/>
                                          </p:spTgt>
                                        </p:tgtEl>
                                        <p:attrNameLst>
                                          <p:attrName>style.visibility</p:attrName>
                                        </p:attrNameLst>
                                      </p:cBhvr>
                                      <p:to>
                                        <p:strVal val="visible"/>
                                      </p:to>
                                    </p:set>
                                    <p:animEffect transition="in" filter="fade">
                                      <p:cBhvr>
                                        <p:cTn id="12" dur="1000"/>
                                        <p:tgtEl>
                                          <p:spTgt spid="385027">
                                            <p:bg/>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85027">
                                            <p:txEl>
                                              <p:pRg st="1" end="1"/>
                                            </p:txEl>
                                          </p:spTgt>
                                        </p:tgtEl>
                                        <p:attrNameLst>
                                          <p:attrName>style.visibility</p:attrName>
                                        </p:attrNameLst>
                                      </p:cBhvr>
                                      <p:to>
                                        <p:strVal val="visible"/>
                                      </p:to>
                                    </p:set>
                                    <p:animEffect transition="in" filter="fade">
                                      <p:cBhvr>
                                        <p:cTn id="15" dur="1000"/>
                                        <p:tgtEl>
                                          <p:spTgt spid="385027">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385027">
                                            <p:txEl>
                                              <p:pRg st="2" end="2"/>
                                            </p:txEl>
                                          </p:spTgt>
                                        </p:tgtEl>
                                        <p:attrNameLst>
                                          <p:attrName>style.visibility</p:attrName>
                                        </p:attrNameLst>
                                      </p:cBhvr>
                                      <p:to>
                                        <p:strVal val="visible"/>
                                      </p:to>
                                    </p:set>
                                    <p:animEffect transition="in" filter="fade">
                                      <p:cBhvr>
                                        <p:cTn id="20" dur="1000"/>
                                        <p:tgtEl>
                                          <p:spTgt spid="385027">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385027">
                                            <p:txEl>
                                              <p:pRg st="3" end="3"/>
                                            </p:txEl>
                                          </p:spTgt>
                                        </p:tgtEl>
                                        <p:attrNameLst>
                                          <p:attrName>style.visibility</p:attrName>
                                        </p:attrNameLst>
                                      </p:cBhvr>
                                      <p:to>
                                        <p:strVal val="visible"/>
                                      </p:to>
                                    </p:set>
                                    <p:animEffect transition="in" filter="fade">
                                      <p:cBhvr>
                                        <p:cTn id="25" dur="1000"/>
                                        <p:tgtEl>
                                          <p:spTgt spid="385027">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385027">
                                            <p:txEl>
                                              <p:pRg st="4" end="4"/>
                                            </p:txEl>
                                          </p:spTgt>
                                        </p:tgtEl>
                                        <p:attrNameLst>
                                          <p:attrName>style.visibility</p:attrName>
                                        </p:attrNameLst>
                                      </p:cBhvr>
                                      <p:to>
                                        <p:strVal val="visible"/>
                                      </p:to>
                                    </p:set>
                                    <p:animEffect transition="in" filter="fade">
                                      <p:cBhvr>
                                        <p:cTn id="30" dur="1000"/>
                                        <p:tgtEl>
                                          <p:spTgt spid="385027">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385027">
                                            <p:txEl>
                                              <p:pRg st="5" end="5"/>
                                            </p:txEl>
                                          </p:spTgt>
                                        </p:tgtEl>
                                        <p:attrNameLst>
                                          <p:attrName>style.visibility</p:attrName>
                                        </p:attrNameLst>
                                      </p:cBhvr>
                                      <p:to>
                                        <p:strVal val="visible"/>
                                      </p:to>
                                    </p:set>
                                    <p:animEffect transition="in" filter="fade">
                                      <p:cBhvr>
                                        <p:cTn id="35" dur="1000"/>
                                        <p:tgtEl>
                                          <p:spTgt spid="3850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27" grpId="0" build="p"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5897" name="Rectangle 25"/>
          <p:cNvSpPr>
            <a:spLocks noGrp="1" noChangeArrowheads="1"/>
          </p:cNvSpPr>
          <p:nvPr>
            <p:ph type="title"/>
          </p:nvPr>
        </p:nvSpPr>
        <p:spPr>
          <a:xfrm>
            <a:off x="533400" y="533400"/>
            <a:ext cx="8229600" cy="685800"/>
          </a:xfrm>
        </p:spPr>
        <p:txBody>
          <a:bodyPr/>
          <a:lstStyle/>
          <a:p>
            <a:pPr algn="ctr" eaLnBrk="1" hangingPunct="1">
              <a:defRPr/>
            </a:pPr>
            <a:r>
              <a:rPr lang="en-US" smtClean="0">
                <a:solidFill>
                  <a:srgbClr val="D89013"/>
                </a:solidFill>
              </a:rPr>
              <a:t>Formatting Hard-Copy Memos</a:t>
            </a:r>
          </a:p>
        </p:txBody>
      </p:sp>
      <p:sp>
        <p:nvSpPr>
          <p:cNvPr id="335890" name="Rectangle 18"/>
          <p:cNvSpPr>
            <a:spLocks noChangeArrowheads="1"/>
          </p:cNvSpPr>
          <p:nvPr/>
        </p:nvSpPr>
        <p:spPr bwMode="auto">
          <a:xfrm>
            <a:off x="152400" y="76200"/>
            <a:ext cx="8915400" cy="61722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rIns="457200"/>
          <a:lstStyle/>
          <a:p>
            <a:pPr marL="574675" lvl="1" fontAlgn="base">
              <a:lnSpc>
                <a:spcPct val="90000"/>
              </a:lnSpc>
              <a:spcBef>
                <a:spcPct val="20000"/>
              </a:spcBef>
              <a:spcAft>
                <a:spcPct val="0"/>
              </a:spcAft>
              <a:buClr>
                <a:srgbClr val="D89013"/>
              </a:buClr>
              <a:buFont typeface="Wingdings" pitchFamily="2" charset="2"/>
              <a:buNone/>
              <a:tabLst>
                <a:tab pos="2005013" algn="l"/>
              </a:tabLst>
            </a:pPr>
            <a:endParaRPr lang="en-US" sz="1000">
              <a:solidFill>
                <a:srgbClr val="000000"/>
              </a:solidFill>
            </a:endParaRPr>
          </a:p>
          <a:p>
            <a:pPr marL="574675" lvl="1" fontAlgn="base">
              <a:lnSpc>
                <a:spcPct val="90000"/>
              </a:lnSpc>
              <a:spcBef>
                <a:spcPct val="20000"/>
              </a:spcBef>
              <a:spcAft>
                <a:spcPct val="10000"/>
              </a:spcAft>
              <a:buClr>
                <a:srgbClr val="D89013"/>
              </a:buClr>
              <a:buFont typeface="Wingdings" pitchFamily="2" charset="2"/>
              <a:buNone/>
              <a:tabLst>
                <a:tab pos="2005013" algn="l"/>
              </a:tabLst>
            </a:pPr>
            <a:r>
              <a:rPr lang="en-US" sz="2400" b="1">
                <a:solidFill>
                  <a:srgbClr val="000000"/>
                </a:solidFill>
              </a:rPr>
              <a:t/>
            </a:r>
            <a:br>
              <a:rPr lang="en-US" sz="2400" b="1">
                <a:solidFill>
                  <a:srgbClr val="000000"/>
                </a:solidFill>
              </a:rPr>
            </a:br>
            <a:r>
              <a:rPr lang="en-US" sz="2200" b="1">
                <a:solidFill>
                  <a:srgbClr val="000000"/>
                </a:solidFill>
              </a:rPr>
              <a:t>DATE</a:t>
            </a:r>
            <a:r>
              <a:rPr lang="en-US" sz="2200">
                <a:solidFill>
                  <a:srgbClr val="000000"/>
                </a:solidFill>
              </a:rPr>
              <a:t>:	  Current</a:t>
            </a:r>
          </a:p>
          <a:p>
            <a:pPr marL="574675" lvl="1" fontAlgn="base">
              <a:lnSpc>
                <a:spcPct val="90000"/>
              </a:lnSpc>
              <a:spcBef>
                <a:spcPct val="20000"/>
              </a:spcBef>
              <a:spcAft>
                <a:spcPct val="10000"/>
              </a:spcAft>
              <a:buClr>
                <a:srgbClr val="D89013"/>
              </a:buClr>
              <a:buFont typeface="Wingdings" pitchFamily="2" charset="2"/>
              <a:buNone/>
              <a:tabLst>
                <a:tab pos="2005013" algn="l"/>
              </a:tabLst>
            </a:pPr>
            <a:r>
              <a:rPr lang="en-US" sz="2200" b="1">
                <a:solidFill>
                  <a:srgbClr val="000000"/>
                </a:solidFill>
              </a:rPr>
              <a:t>TO</a:t>
            </a:r>
            <a:r>
              <a:rPr lang="en-US" sz="2200">
                <a:solidFill>
                  <a:srgbClr val="000000"/>
                </a:solidFill>
              </a:rPr>
              <a:t>:	  Dawn Stewart, Manager</a:t>
            </a:r>
          </a:p>
          <a:p>
            <a:pPr marL="574675" lvl="1" fontAlgn="base">
              <a:lnSpc>
                <a:spcPct val="90000"/>
              </a:lnSpc>
              <a:spcBef>
                <a:spcPct val="20000"/>
              </a:spcBef>
              <a:spcAft>
                <a:spcPct val="10000"/>
              </a:spcAft>
              <a:buClr>
                <a:srgbClr val="D89013"/>
              </a:buClr>
              <a:buFont typeface="Wingdings" pitchFamily="2" charset="2"/>
              <a:buNone/>
              <a:tabLst>
                <a:tab pos="2005013" algn="l"/>
              </a:tabLst>
            </a:pPr>
            <a:r>
              <a:rPr lang="en-US" sz="2200" b="1">
                <a:solidFill>
                  <a:srgbClr val="000000"/>
                </a:solidFill>
              </a:rPr>
              <a:t>FROM</a:t>
            </a:r>
            <a:r>
              <a:rPr lang="en-US" sz="2200">
                <a:solidFill>
                  <a:srgbClr val="000000"/>
                </a:solidFill>
              </a:rPr>
              <a:t>:	  Jay Murray, Vice President </a:t>
            </a:r>
            <a:endParaRPr lang="en-US" sz="4000" b="1">
              <a:solidFill>
                <a:srgbClr val="0000FF"/>
              </a:solidFill>
              <a:latin typeface="Bradley Hand ITC" pitchFamily="66" charset="0"/>
            </a:endParaRPr>
          </a:p>
          <a:p>
            <a:pPr marL="574675" lvl="1" fontAlgn="base">
              <a:lnSpc>
                <a:spcPct val="90000"/>
              </a:lnSpc>
              <a:spcBef>
                <a:spcPct val="20000"/>
              </a:spcBef>
              <a:spcAft>
                <a:spcPct val="10000"/>
              </a:spcAft>
              <a:buClr>
                <a:srgbClr val="D89013"/>
              </a:buClr>
              <a:buFont typeface="Wingdings" pitchFamily="2" charset="2"/>
              <a:buNone/>
              <a:tabLst>
                <a:tab pos="2005013" algn="l"/>
              </a:tabLst>
            </a:pPr>
            <a:r>
              <a:rPr lang="en-US" sz="2200" b="1">
                <a:solidFill>
                  <a:srgbClr val="000000"/>
                </a:solidFill>
              </a:rPr>
              <a:t>SUBJECT</a:t>
            </a:r>
            <a:r>
              <a:rPr lang="en-US" sz="2200">
                <a:solidFill>
                  <a:srgbClr val="000000"/>
                </a:solidFill>
              </a:rPr>
              <a:t>:	 Telephone Service Request Forms</a:t>
            </a:r>
          </a:p>
          <a:p>
            <a:pPr marL="574675" lvl="1" fontAlgn="base">
              <a:lnSpc>
                <a:spcPct val="90000"/>
              </a:lnSpc>
              <a:spcBef>
                <a:spcPct val="20000"/>
              </a:spcBef>
              <a:spcAft>
                <a:spcPct val="0"/>
              </a:spcAft>
              <a:buClr>
                <a:srgbClr val="D89013"/>
              </a:buClr>
              <a:buFont typeface="Wingdings" pitchFamily="2" charset="2"/>
              <a:buNone/>
              <a:tabLst>
                <a:tab pos="2005013" algn="l"/>
              </a:tabLst>
            </a:pPr>
            <a:endParaRPr lang="en-US" sz="2200">
              <a:solidFill>
                <a:srgbClr val="000000"/>
              </a:solidFill>
            </a:endParaRPr>
          </a:p>
          <a:p>
            <a:pPr marL="574675" lvl="1" fontAlgn="base">
              <a:lnSpc>
                <a:spcPct val="90000"/>
              </a:lnSpc>
              <a:spcBef>
                <a:spcPct val="20000"/>
              </a:spcBef>
              <a:spcAft>
                <a:spcPct val="0"/>
              </a:spcAft>
              <a:buClr>
                <a:srgbClr val="D89013"/>
              </a:buClr>
              <a:buFont typeface="Wingdings" pitchFamily="2" charset="2"/>
              <a:buNone/>
              <a:tabLst>
                <a:tab pos="2005013" algn="l"/>
              </a:tabLst>
            </a:pPr>
            <a:r>
              <a:rPr lang="en-US" sz="2200">
                <a:solidFill>
                  <a:srgbClr val="000000"/>
                </a:solidFill>
              </a:rPr>
              <a:t>To speed telephone installation and improve service within the main facility, we are starting a new application procedure.</a:t>
            </a:r>
          </a:p>
          <a:p>
            <a:pPr marL="574675" lvl="1" fontAlgn="base">
              <a:lnSpc>
                <a:spcPct val="90000"/>
              </a:lnSpc>
              <a:spcBef>
                <a:spcPct val="20000"/>
              </a:spcBef>
              <a:spcAft>
                <a:spcPct val="0"/>
              </a:spcAft>
              <a:buClr>
                <a:srgbClr val="D89013"/>
              </a:buClr>
              <a:buFont typeface="Wingdings" pitchFamily="2" charset="2"/>
              <a:buNone/>
              <a:tabLst>
                <a:tab pos="2005013" algn="l"/>
              </a:tabLst>
            </a:pPr>
            <a:endParaRPr lang="en-US" sz="800">
              <a:solidFill>
                <a:srgbClr val="000000"/>
              </a:solidFill>
            </a:endParaRPr>
          </a:p>
          <a:p>
            <a:pPr marL="574675" lvl="1" fontAlgn="base">
              <a:lnSpc>
                <a:spcPct val="90000"/>
              </a:lnSpc>
              <a:spcBef>
                <a:spcPct val="20000"/>
              </a:spcBef>
              <a:spcAft>
                <a:spcPct val="0"/>
              </a:spcAft>
              <a:buClr>
                <a:srgbClr val="D89013"/>
              </a:buClr>
              <a:buFont typeface="Wingdings" pitchFamily="2" charset="2"/>
              <a:buNone/>
              <a:tabLst>
                <a:tab pos="2005013" algn="l"/>
              </a:tabLst>
            </a:pPr>
            <a:r>
              <a:rPr lang="en-US" sz="2200">
                <a:solidFill>
                  <a:srgbClr val="000000"/>
                </a:solidFill>
              </a:rPr>
              <a:t>Service request forms will be available at various locations within the three buildings. When you require telephone services, pick up   a request form at your nearest location. Fill in the pertinent facts, obtain approval from your division head, and send the form to Brent White.</a:t>
            </a:r>
          </a:p>
          <a:p>
            <a:pPr marL="574675" lvl="1" fontAlgn="base">
              <a:lnSpc>
                <a:spcPct val="90000"/>
              </a:lnSpc>
              <a:spcBef>
                <a:spcPct val="20000"/>
              </a:spcBef>
              <a:spcAft>
                <a:spcPct val="0"/>
              </a:spcAft>
              <a:buClr>
                <a:srgbClr val="D89013"/>
              </a:buClr>
              <a:buFont typeface="Wingdings" pitchFamily="2" charset="2"/>
              <a:buNone/>
              <a:tabLst>
                <a:tab pos="2005013" algn="l"/>
              </a:tabLst>
            </a:pPr>
            <a:r>
              <a:rPr lang="en-US" sz="800">
                <a:solidFill>
                  <a:srgbClr val="000000"/>
                </a:solidFill>
              </a:rPr>
              <a:t/>
            </a:r>
            <a:br>
              <a:rPr lang="en-US" sz="800">
                <a:solidFill>
                  <a:srgbClr val="000000"/>
                </a:solidFill>
              </a:rPr>
            </a:br>
            <a:r>
              <a:rPr lang="en-US" sz="2200">
                <a:solidFill>
                  <a:srgbClr val="000000"/>
                </a:solidFill>
              </a:rPr>
              <a:t>Please call me at 451-0593 if you have any questions about this new procedure.</a:t>
            </a:r>
          </a:p>
        </p:txBody>
      </p:sp>
      <p:grpSp>
        <p:nvGrpSpPr>
          <p:cNvPr id="335938" name="Group 66"/>
          <p:cNvGrpSpPr>
            <a:grpSpLocks/>
          </p:cNvGrpSpPr>
          <p:nvPr/>
        </p:nvGrpSpPr>
        <p:grpSpPr bwMode="auto">
          <a:xfrm>
            <a:off x="76200" y="2209800"/>
            <a:ext cx="1905000" cy="425450"/>
            <a:chOff x="48" y="1392"/>
            <a:chExt cx="1200" cy="268"/>
          </a:xfrm>
        </p:grpSpPr>
        <p:grpSp>
          <p:nvGrpSpPr>
            <p:cNvPr id="74791" name="Group 35"/>
            <p:cNvGrpSpPr>
              <a:grpSpLocks/>
            </p:cNvGrpSpPr>
            <p:nvPr/>
          </p:nvGrpSpPr>
          <p:grpSpPr bwMode="auto">
            <a:xfrm>
              <a:off x="864" y="1488"/>
              <a:ext cx="384" cy="59"/>
              <a:chOff x="786" y="2639"/>
              <a:chExt cx="357" cy="65"/>
            </a:xfrm>
          </p:grpSpPr>
          <p:sp>
            <p:nvSpPr>
              <p:cNvPr id="74793" name="Oval 36"/>
              <p:cNvSpPr>
                <a:spLocks noChangeArrowheads="1"/>
              </p:cNvSpPr>
              <p:nvPr/>
            </p:nvSpPr>
            <p:spPr bwMode="auto">
              <a:xfrm>
                <a:off x="1078" y="2639"/>
                <a:ext cx="65" cy="65"/>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4794" name="Line 37"/>
              <p:cNvSpPr>
                <a:spLocks noChangeShapeType="1"/>
              </p:cNvSpPr>
              <p:nvPr/>
            </p:nvSpPr>
            <p:spPr bwMode="auto">
              <a:xfrm>
                <a:off x="786" y="2675"/>
                <a:ext cx="299"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grpSp>
        <p:sp>
          <p:nvSpPr>
            <p:cNvPr id="74792" name="AutoShape 38"/>
            <p:cNvSpPr>
              <a:spLocks noChangeArrowheads="1"/>
            </p:cNvSpPr>
            <p:nvPr/>
          </p:nvSpPr>
          <p:spPr bwMode="auto">
            <a:xfrm>
              <a:off x="48" y="1392"/>
              <a:ext cx="852" cy="268"/>
            </a:xfrm>
            <a:prstGeom prst="roundRect">
              <a:avLst>
                <a:gd name="adj" fmla="val 12495"/>
              </a:avLst>
            </a:prstGeom>
            <a:solidFill>
              <a:srgbClr val="FFCC00"/>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eaLnBrk="0" fontAlgn="base" hangingPunct="0">
                <a:spcBef>
                  <a:spcPct val="0"/>
                </a:spcBef>
                <a:spcAft>
                  <a:spcPct val="0"/>
                </a:spcAft>
              </a:pPr>
              <a:r>
                <a:rPr lang="en-US" sz="2400">
                  <a:solidFill>
                    <a:srgbClr val="000000"/>
                  </a:solidFill>
                  <a:latin typeface="Gill Sans MT Condensed" pitchFamily="34" charset="0"/>
                </a:rPr>
                <a:t>2 blank lines</a:t>
              </a:r>
            </a:p>
          </p:txBody>
        </p:sp>
      </p:grpSp>
      <p:sp>
        <p:nvSpPr>
          <p:cNvPr id="335898" name="Text Box 26"/>
          <p:cNvSpPr txBox="1">
            <a:spLocks noChangeArrowheads="1"/>
          </p:cNvSpPr>
          <p:nvPr/>
        </p:nvSpPr>
        <p:spPr bwMode="auto">
          <a:xfrm rot="-750630">
            <a:off x="5491163" y="1319213"/>
            <a:ext cx="695325" cy="585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0"/>
              </a:spcAft>
              <a:buClr>
                <a:srgbClr val="963C26"/>
              </a:buClr>
              <a:buFont typeface="Wingdings" pitchFamily="2" charset="2"/>
              <a:buNone/>
            </a:pPr>
            <a:r>
              <a:rPr lang="en-US" sz="3600" b="1">
                <a:solidFill>
                  <a:srgbClr val="0000FF"/>
                </a:solidFill>
                <a:latin typeface="Bradley Hand ITC" pitchFamily="66" charset="0"/>
              </a:rPr>
              <a:t>JM</a:t>
            </a:r>
          </a:p>
        </p:txBody>
      </p:sp>
      <p:grpSp>
        <p:nvGrpSpPr>
          <p:cNvPr id="335963" name="Group 91"/>
          <p:cNvGrpSpPr>
            <a:grpSpLocks/>
          </p:cNvGrpSpPr>
          <p:nvPr/>
        </p:nvGrpSpPr>
        <p:grpSpPr bwMode="auto">
          <a:xfrm>
            <a:off x="6629400" y="4800600"/>
            <a:ext cx="2362200" cy="1371600"/>
            <a:chOff x="4176" y="3024"/>
            <a:chExt cx="1488" cy="864"/>
          </a:xfrm>
        </p:grpSpPr>
        <p:sp>
          <p:nvSpPr>
            <p:cNvPr id="74786" name="Oval 44"/>
            <p:cNvSpPr>
              <a:spLocks noChangeArrowheads="1"/>
            </p:cNvSpPr>
            <p:nvPr/>
          </p:nvSpPr>
          <p:spPr bwMode="auto">
            <a:xfrm>
              <a:off x="4176" y="3727"/>
              <a:ext cx="77" cy="65"/>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4787" name="Line 46"/>
            <p:cNvSpPr>
              <a:spLocks noChangeShapeType="1"/>
            </p:cNvSpPr>
            <p:nvPr/>
          </p:nvSpPr>
          <p:spPr bwMode="auto">
            <a:xfrm rot="5400000">
              <a:off x="5320" y="3244"/>
              <a:ext cx="328"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4788" name="AutoShape 41"/>
            <p:cNvSpPr>
              <a:spLocks noChangeArrowheads="1"/>
            </p:cNvSpPr>
            <p:nvPr/>
          </p:nvSpPr>
          <p:spPr bwMode="auto">
            <a:xfrm>
              <a:off x="4608" y="3408"/>
              <a:ext cx="1056" cy="480"/>
            </a:xfrm>
            <a:prstGeom prst="roundRect">
              <a:avLst>
                <a:gd name="adj" fmla="val 12495"/>
              </a:avLst>
            </a:prstGeom>
            <a:solidFill>
              <a:srgbClr val="FFCC00"/>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eaLnBrk="0" fontAlgn="base" hangingPunct="0">
                <a:lnSpc>
                  <a:spcPct val="60000"/>
                </a:lnSpc>
                <a:spcBef>
                  <a:spcPct val="0"/>
                </a:spcBef>
                <a:spcAft>
                  <a:spcPct val="0"/>
                </a:spcAft>
              </a:pPr>
              <a:r>
                <a:rPr lang="en-US" sz="2400">
                  <a:solidFill>
                    <a:srgbClr val="000000"/>
                  </a:solidFill>
                  <a:latin typeface="Gill Sans MT Condensed" pitchFamily="34" charset="0"/>
                </a:rPr>
                <a:t>At least 1-inch side margins</a:t>
              </a:r>
            </a:p>
          </p:txBody>
        </p:sp>
        <p:sp>
          <p:nvSpPr>
            <p:cNvPr id="74789" name="Line 43"/>
            <p:cNvSpPr>
              <a:spLocks noChangeShapeType="1"/>
            </p:cNvSpPr>
            <p:nvPr/>
          </p:nvSpPr>
          <p:spPr bwMode="auto">
            <a:xfrm>
              <a:off x="4239" y="3764"/>
              <a:ext cx="372"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4790" name="Oval 47"/>
            <p:cNvSpPr>
              <a:spLocks noChangeArrowheads="1"/>
            </p:cNvSpPr>
            <p:nvPr/>
          </p:nvSpPr>
          <p:spPr bwMode="auto">
            <a:xfrm rot="5400000">
              <a:off x="5454" y="3025"/>
              <a:ext cx="68" cy="65"/>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grpSp>
      <p:sp>
        <p:nvSpPr>
          <p:cNvPr id="335922" name="Line 50"/>
          <p:cNvSpPr>
            <a:spLocks noChangeShapeType="1"/>
          </p:cNvSpPr>
          <p:nvPr/>
        </p:nvSpPr>
        <p:spPr bwMode="auto">
          <a:xfrm>
            <a:off x="2286000" y="685800"/>
            <a:ext cx="0" cy="1571625"/>
          </a:xfrm>
          <a:prstGeom prst="line">
            <a:avLst/>
          </a:prstGeom>
          <a:noFill/>
          <a:ln w="38100">
            <a:solidFill>
              <a:srgbClr val="FF3300"/>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grpSp>
        <p:nvGrpSpPr>
          <p:cNvPr id="335988" name="Group 116"/>
          <p:cNvGrpSpPr>
            <a:grpSpLocks/>
          </p:cNvGrpSpPr>
          <p:nvPr/>
        </p:nvGrpSpPr>
        <p:grpSpPr bwMode="auto">
          <a:xfrm>
            <a:off x="2211388" y="2209800"/>
            <a:ext cx="3884612" cy="457200"/>
            <a:chOff x="1393" y="1392"/>
            <a:chExt cx="2447" cy="288"/>
          </a:xfrm>
        </p:grpSpPr>
        <p:sp>
          <p:nvSpPr>
            <p:cNvPr id="74782" name="AutoShape 54"/>
            <p:cNvSpPr>
              <a:spLocks noChangeArrowheads="1"/>
            </p:cNvSpPr>
            <p:nvPr/>
          </p:nvSpPr>
          <p:spPr bwMode="auto">
            <a:xfrm>
              <a:off x="1824" y="1392"/>
              <a:ext cx="2016" cy="288"/>
            </a:xfrm>
            <a:prstGeom prst="roundRect">
              <a:avLst>
                <a:gd name="adj" fmla="val 12495"/>
              </a:avLst>
            </a:prstGeom>
            <a:solidFill>
              <a:srgbClr val="FFCC00"/>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eaLnBrk="0" fontAlgn="base" hangingPunct="0">
                <a:spcBef>
                  <a:spcPct val="0"/>
                </a:spcBef>
                <a:spcAft>
                  <a:spcPct val="0"/>
                </a:spcAft>
              </a:pPr>
              <a:r>
                <a:rPr lang="en-US" sz="2400">
                  <a:solidFill>
                    <a:srgbClr val="000000"/>
                  </a:solidFill>
                  <a:latin typeface="Gill Sans MT Condensed" pitchFamily="34" charset="0"/>
                </a:rPr>
                <a:t>Align items 2 spaces after Subject</a:t>
              </a:r>
            </a:p>
          </p:txBody>
        </p:sp>
        <p:grpSp>
          <p:nvGrpSpPr>
            <p:cNvPr id="74783" name="Group 62"/>
            <p:cNvGrpSpPr>
              <a:grpSpLocks/>
            </p:cNvGrpSpPr>
            <p:nvPr/>
          </p:nvGrpSpPr>
          <p:grpSpPr bwMode="auto">
            <a:xfrm rot="1391312">
              <a:off x="1393" y="1430"/>
              <a:ext cx="455" cy="48"/>
              <a:chOff x="4539" y="2637"/>
              <a:chExt cx="365" cy="65"/>
            </a:xfrm>
          </p:grpSpPr>
          <p:sp>
            <p:nvSpPr>
              <p:cNvPr id="74784" name="Line 63"/>
              <p:cNvSpPr>
                <a:spLocks noChangeShapeType="1"/>
              </p:cNvSpPr>
              <p:nvPr/>
            </p:nvSpPr>
            <p:spPr bwMode="auto">
              <a:xfrm>
                <a:off x="4592" y="2674"/>
                <a:ext cx="312"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4785" name="Oval 64"/>
              <p:cNvSpPr>
                <a:spLocks noChangeArrowheads="1"/>
              </p:cNvSpPr>
              <p:nvPr/>
            </p:nvSpPr>
            <p:spPr bwMode="auto">
              <a:xfrm>
                <a:off x="4539" y="2637"/>
                <a:ext cx="65" cy="65"/>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grpSp>
      </p:grpSp>
      <p:grpSp>
        <p:nvGrpSpPr>
          <p:cNvPr id="335960" name="Group 88"/>
          <p:cNvGrpSpPr>
            <a:grpSpLocks/>
          </p:cNvGrpSpPr>
          <p:nvPr/>
        </p:nvGrpSpPr>
        <p:grpSpPr bwMode="auto">
          <a:xfrm>
            <a:off x="6172200" y="1403350"/>
            <a:ext cx="2667000" cy="425450"/>
            <a:chOff x="3888" y="884"/>
            <a:chExt cx="1680" cy="268"/>
          </a:xfrm>
        </p:grpSpPr>
        <p:sp>
          <p:nvSpPr>
            <p:cNvPr id="74778" name="AutoShape 84"/>
            <p:cNvSpPr>
              <a:spLocks noChangeArrowheads="1"/>
            </p:cNvSpPr>
            <p:nvPr/>
          </p:nvSpPr>
          <p:spPr bwMode="auto">
            <a:xfrm>
              <a:off x="4323" y="884"/>
              <a:ext cx="1245" cy="268"/>
            </a:xfrm>
            <a:prstGeom prst="roundRect">
              <a:avLst>
                <a:gd name="adj" fmla="val 12495"/>
              </a:avLst>
            </a:prstGeom>
            <a:solidFill>
              <a:srgbClr val="FFCC00"/>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eaLnBrk="0" fontAlgn="base" hangingPunct="0">
                <a:spcBef>
                  <a:spcPct val="0"/>
                </a:spcBef>
                <a:spcAft>
                  <a:spcPct val="0"/>
                </a:spcAft>
              </a:pPr>
              <a:r>
                <a:rPr lang="en-US" sz="2400">
                  <a:solidFill>
                    <a:srgbClr val="000000"/>
                  </a:solidFill>
                  <a:latin typeface="Gill Sans MT Condensed" pitchFamily="34" charset="0"/>
                </a:rPr>
                <a:t>Sign your initials</a:t>
              </a:r>
            </a:p>
          </p:txBody>
        </p:sp>
        <p:grpSp>
          <p:nvGrpSpPr>
            <p:cNvPr id="74779" name="Group 85"/>
            <p:cNvGrpSpPr>
              <a:grpSpLocks/>
            </p:cNvGrpSpPr>
            <p:nvPr/>
          </p:nvGrpSpPr>
          <p:grpSpPr bwMode="auto">
            <a:xfrm>
              <a:off x="3888" y="960"/>
              <a:ext cx="435" cy="65"/>
              <a:chOff x="4539" y="2637"/>
              <a:chExt cx="365" cy="65"/>
            </a:xfrm>
          </p:grpSpPr>
          <p:sp>
            <p:nvSpPr>
              <p:cNvPr id="74780" name="Line 86"/>
              <p:cNvSpPr>
                <a:spLocks noChangeShapeType="1"/>
              </p:cNvSpPr>
              <p:nvPr/>
            </p:nvSpPr>
            <p:spPr bwMode="auto">
              <a:xfrm>
                <a:off x="4592" y="2674"/>
                <a:ext cx="312"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4781" name="Oval 87"/>
              <p:cNvSpPr>
                <a:spLocks noChangeArrowheads="1"/>
              </p:cNvSpPr>
              <p:nvPr/>
            </p:nvSpPr>
            <p:spPr bwMode="auto">
              <a:xfrm>
                <a:off x="4539" y="2637"/>
                <a:ext cx="65" cy="65"/>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grpSp>
      </p:grpSp>
      <p:grpSp>
        <p:nvGrpSpPr>
          <p:cNvPr id="335971" name="Group 99"/>
          <p:cNvGrpSpPr>
            <a:grpSpLocks/>
          </p:cNvGrpSpPr>
          <p:nvPr/>
        </p:nvGrpSpPr>
        <p:grpSpPr bwMode="auto">
          <a:xfrm>
            <a:off x="5103813" y="833438"/>
            <a:ext cx="2120900" cy="1000125"/>
            <a:chOff x="3215" y="525"/>
            <a:chExt cx="1336" cy="630"/>
          </a:xfrm>
        </p:grpSpPr>
        <p:sp>
          <p:nvSpPr>
            <p:cNvPr id="74769" name="AutoShape 72"/>
            <p:cNvSpPr>
              <a:spLocks noChangeArrowheads="1"/>
            </p:cNvSpPr>
            <p:nvPr/>
          </p:nvSpPr>
          <p:spPr bwMode="auto">
            <a:xfrm>
              <a:off x="3699" y="525"/>
              <a:ext cx="852" cy="268"/>
            </a:xfrm>
            <a:prstGeom prst="roundRect">
              <a:avLst>
                <a:gd name="adj" fmla="val 12495"/>
              </a:avLst>
            </a:prstGeom>
            <a:solidFill>
              <a:srgbClr val="FFCC00"/>
            </a:solidFill>
            <a:ln w="9525">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eaLnBrk="0" fontAlgn="base" hangingPunct="0">
                <a:spcBef>
                  <a:spcPct val="0"/>
                </a:spcBef>
                <a:spcAft>
                  <a:spcPct val="0"/>
                </a:spcAft>
              </a:pPr>
              <a:r>
                <a:rPr lang="en-US" sz="2400">
                  <a:solidFill>
                    <a:srgbClr val="000000"/>
                  </a:solidFill>
                  <a:latin typeface="Gill Sans MT Condensed" pitchFamily="34" charset="0"/>
                </a:rPr>
                <a:t>1blank line</a:t>
              </a:r>
            </a:p>
          </p:txBody>
        </p:sp>
        <p:grpSp>
          <p:nvGrpSpPr>
            <p:cNvPr id="74770" name="Group 78"/>
            <p:cNvGrpSpPr>
              <a:grpSpLocks/>
            </p:cNvGrpSpPr>
            <p:nvPr/>
          </p:nvGrpSpPr>
          <p:grpSpPr bwMode="auto">
            <a:xfrm>
              <a:off x="3264" y="649"/>
              <a:ext cx="435" cy="65"/>
              <a:chOff x="4539" y="2637"/>
              <a:chExt cx="365" cy="65"/>
            </a:xfrm>
          </p:grpSpPr>
          <p:sp>
            <p:nvSpPr>
              <p:cNvPr id="74776" name="Line 79"/>
              <p:cNvSpPr>
                <a:spLocks noChangeShapeType="1"/>
              </p:cNvSpPr>
              <p:nvPr/>
            </p:nvSpPr>
            <p:spPr bwMode="auto">
              <a:xfrm>
                <a:off x="4592" y="2674"/>
                <a:ext cx="312"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4777" name="Oval 80"/>
              <p:cNvSpPr>
                <a:spLocks noChangeArrowheads="1"/>
              </p:cNvSpPr>
              <p:nvPr/>
            </p:nvSpPr>
            <p:spPr bwMode="auto">
              <a:xfrm>
                <a:off x="4539" y="2637"/>
                <a:ext cx="65" cy="65"/>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grpSp>
        <p:grpSp>
          <p:nvGrpSpPr>
            <p:cNvPr id="74771" name="Group 81"/>
            <p:cNvGrpSpPr>
              <a:grpSpLocks/>
            </p:cNvGrpSpPr>
            <p:nvPr/>
          </p:nvGrpSpPr>
          <p:grpSpPr bwMode="auto">
            <a:xfrm rot="-1241606">
              <a:off x="3264" y="776"/>
              <a:ext cx="435" cy="65"/>
              <a:chOff x="4539" y="2637"/>
              <a:chExt cx="365" cy="65"/>
            </a:xfrm>
          </p:grpSpPr>
          <p:sp>
            <p:nvSpPr>
              <p:cNvPr id="74774" name="Line 82"/>
              <p:cNvSpPr>
                <a:spLocks noChangeShapeType="1"/>
              </p:cNvSpPr>
              <p:nvPr/>
            </p:nvSpPr>
            <p:spPr bwMode="auto">
              <a:xfrm>
                <a:off x="4592" y="2674"/>
                <a:ext cx="312"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4775" name="Oval 83"/>
              <p:cNvSpPr>
                <a:spLocks noChangeArrowheads="1"/>
              </p:cNvSpPr>
              <p:nvPr/>
            </p:nvSpPr>
            <p:spPr bwMode="auto">
              <a:xfrm>
                <a:off x="4539" y="2637"/>
                <a:ext cx="65" cy="65"/>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grpSp>
        <p:sp>
          <p:nvSpPr>
            <p:cNvPr id="74772" name="Line 93"/>
            <p:cNvSpPr>
              <a:spLocks noChangeShapeType="1"/>
            </p:cNvSpPr>
            <p:nvPr/>
          </p:nvSpPr>
          <p:spPr bwMode="auto">
            <a:xfrm rot="19812978" flipV="1">
              <a:off x="3215" y="927"/>
              <a:ext cx="574" cy="81"/>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4773" name="Oval 94"/>
            <p:cNvSpPr>
              <a:spLocks noChangeArrowheads="1"/>
            </p:cNvSpPr>
            <p:nvPr/>
          </p:nvSpPr>
          <p:spPr bwMode="auto">
            <a:xfrm rot="-1787022">
              <a:off x="3225" y="1104"/>
              <a:ext cx="87" cy="51"/>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grpSp>
      <p:grpSp>
        <p:nvGrpSpPr>
          <p:cNvPr id="335987" name="Group 115"/>
          <p:cNvGrpSpPr>
            <a:grpSpLocks/>
          </p:cNvGrpSpPr>
          <p:nvPr/>
        </p:nvGrpSpPr>
        <p:grpSpPr bwMode="auto">
          <a:xfrm>
            <a:off x="3429000" y="228600"/>
            <a:ext cx="2573338" cy="609600"/>
            <a:chOff x="2160" y="144"/>
            <a:chExt cx="1621" cy="384"/>
          </a:xfrm>
        </p:grpSpPr>
        <p:sp>
          <p:nvSpPr>
            <p:cNvPr id="74766" name="AutoShape 106"/>
            <p:cNvSpPr>
              <a:spLocks noChangeArrowheads="1"/>
            </p:cNvSpPr>
            <p:nvPr/>
          </p:nvSpPr>
          <p:spPr bwMode="auto">
            <a:xfrm>
              <a:off x="2688" y="144"/>
              <a:ext cx="1093" cy="268"/>
            </a:xfrm>
            <a:prstGeom prst="roundRect">
              <a:avLst>
                <a:gd name="adj" fmla="val 12495"/>
              </a:avLst>
            </a:prstGeom>
            <a:solidFill>
              <a:srgbClr val="FFCC00"/>
            </a:solidFill>
            <a:ln w="9525">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eaLnBrk="0" fontAlgn="base" hangingPunct="0">
                <a:spcBef>
                  <a:spcPct val="0"/>
                </a:spcBef>
                <a:spcAft>
                  <a:spcPct val="0"/>
                </a:spcAft>
              </a:pPr>
              <a:r>
                <a:rPr lang="en-US" sz="2400">
                  <a:solidFill>
                    <a:srgbClr val="000000"/>
                  </a:solidFill>
                  <a:latin typeface="Gill Sans MT Condensed" pitchFamily="34" charset="0"/>
                </a:rPr>
                <a:t>2 inches from top</a:t>
              </a:r>
            </a:p>
          </p:txBody>
        </p:sp>
        <p:sp>
          <p:nvSpPr>
            <p:cNvPr id="74767" name="Line 108"/>
            <p:cNvSpPr>
              <a:spLocks noChangeShapeType="1"/>
            </p:cNvSpPr>
            <p:nvPr/>
          </p:nvSpPr>
          <p:spPr bwMode="auto">
            <a:xfrm flipV="1">
              <a:off x="2208" y="288"/>
              <a:ext cx="480" cy="19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4768" name="Oval 109"/>
            <p:cNvSpPr>
              <a:spLocks noChangeArrowheads="1"/>
            </p:cNvSpPr>
            <p:nvPr/>
          </p:nvSpPr>
          <p:spPr bwMode="auto">
            <a:xfrm>
              <a:off x="2160" y="463"/>
              <a:ext cx="77" cy="65"/>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grpSp>
      <p:sp>
        <p:nvSpPr>
          <p:cNvPr id="41" name="Slide Number Placeholder 40"/>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80B16985-0D08-4B7E-AF80-992AAE7F979A}" type="slidenum">
              <a:rPr lang="en-US" sz="1800" b="0" smtClean="0">
                <a:solidFill>
                  <a:srgbClr val="FFFFFF"/>
                </a:solidFill>
                <a:latin typeface="Gill Sans MT"/>
              </a:rPr>
              <a:pPr>
                <a:defRPr/>
              </a:pPr>
              <a:t>49</a:t>
            </a:fld>
            <a:endParaRPr lang="en-US" sz="1800" b="0">
              <a:solidFill>
                <a:srgbClr val="FFFFFF"/>
              </a:solidFill>
              <a:latin typeface="Gill Sans MT"/>
            </a:endParaRPr>
          </a:p>
        </p:txBody>
      </p:sp>
    </p:spTree>
    <p:extLst>
      <p:ext uri="{BB962C8B-B14F-4D97-AF65-F5344CB8AC3E}">
        <p14:creationId xmlns:p14="http://schemas.microsoft.com/office/powerpoint/2010/main" xmlns="" val="37750439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35897"/>
                                        </p:tgtEl>
                                        <p:attrNameLst>
                                          <p:attrName>style.visibility</p:attrName>
                                        </p:attrNameLst>
                                      </p:cBhvr>
                                      <p:to>
                                        <p:strVal val="visible"/>
                                      </p:to>
                                    </p:set>
                                    <p:anim calcmode="lin" valueType="num">
                                      <p:cBhvr>
                                        <p:cTn id="7" dur="1000" fill="hold"/>
                                        <p:tgtEl>
                                          <p:spTgt spid="335897"/>
                                        </p:tgtEl>
                                        <p:attrNameLst>
                                          <p:attrName>ppt_x</p:attrName>
                                        </p:attrNameLst>
                                      </p:cBhvr>
                                      <p:tavLst>
                                        <p:tav tm="0">
                                          <p:val>
                                            <p:strVal val="#ppt_x-.2"/>
                                          </p:val>
                                        </p:tav>
                                        <p:tav tm="100000">
                                          <p:val>
                                            <p:strVal val="#ppt_x"/>
                                          </p:val>
                                        </p:tav>
                                      </p:tavLst>
                                    </p:anim>
                                    <p:anim calcmode="lin" valueType="num">
                                      <p:cBhvr>
                                        <p:cTn id="8" dur="1000" fill="hold"/>
                                        <p:tgtEl>
                                          <p:spTgt spid="335897"/>
                                        </p:tgtEl>
                                        <p:attrNameLst>
                                          <p:attrName>ppt_y</p:attrName>
                                        </p:attrNameLst>
                                      </p:cBhvr>
                                      <p:tavLst>
                                        <p:tav tm="0">
                                          <p:val>
                                            <p:strVal val="#ppt_y"/>
                                          </p:val>
                                        </p:tav>
                                        <p:tav tm="100000">
                                          <p:val>
                                            <p:strVal val="#ppt_y"/>
                                          </p:val>
                                        </p:tav>
                                      </p:tavLst>
                                    </p:anim>
                                    <p:animEffect transition="in" filter="wipe(right)" prLst="gradientSize: 0.1">
                                      <p:cBhvr>
                                        <p:cTn id="9" dur="1000"/>
                                        <p:tgtEl>
                                          <p:spTgt spid="33589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35890"/>
                                        </p:tgtEl>
                                        <p:attrNameLst>
                                          <p:attrName>style.visibility</p:attrName>
                                        </p:attrNameLst>
                                      </p:cBhvr>
                                      <p:to>
                                        <p:strVal val="visible"/>
                                      </p:to>
                                    </p:set>
                                    <p:animEffect transition="in" filter="fade">
                                      <p:cBhvr>
                                        <p:cTn id="14" dur="1000"/>
                                        <p:tgtEl>
                                          <p:spTgt spid="335890"/>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35898"/>
                                        </p:tgtEl>
                                        <p:attrNameLst>
                                          <p:attrName>style.visibility</p:attrName>
                                        </p:attrNameLst>
                                      </p:cBhvr>
                                      <p:to>
                                        <p:strVal val="visible"/>
                                      </p:to>
                                    </p:set>
                                    <p:animEffect transition="in" filter="fade">
                                      <p:cBhvr>
                                        <p:cTn id="19" dur="1000"/>
                                        <p:tgtEl>
                                          <p:spTgt spid="335898"/>
                                        </p:tgtEl>
                                      </p:cBhvr>
                                    </p:animEffect>
                                  </p:childTnLst>
                                </p:cTn>
                              </p:par>
                              <p:par>
                                <p:cTn id="20" presetID="10" presetClass="entr" presetSubtype="0" fill="hold" nodeType="withEffect">
                                  <p:stCondLst>
                                    <p:cond delay="0"/>
                                  </p:stCondLst>
                                  <p:childTnLst>
                                    <p:set>
                                      <p:cBhvr>
                                        <p:cTn id="21" dur="1" fill="hold">
                                          <p:stCondLst>
                                            <p:cond delay="0"/>
                                          </p:stCondLst>
                                        </p:cTn>
                                        <p:tgtEl>
                                          <p:spTgt spid="335960"/>
                                        </p:tgtEl>
                                        <p:attrNameLst>
                                          <p:attrName>style.visibility</p:attrName>
                                        </p:attrNameLst>
                                      </p:cBhvr>
                                      <p:to>
                                        <p:strVal val="visible"/>
                                      </p:to>
                                    </p:set>
                                    <p:animEffect transition="in" filter="fade">
                                      <p:cBhvr>
                                        <p:cTn id="22" dur="1000"/>
                                        <p:tgtEl>
                                          <p:spTgt spid="33596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3" presetClass="entr" presetSubtype="0" fill="hold" nodeType="clickEffect">
                                  <p:stCondLst>
                                    <p:cond delay="0"/>
                                  </p:stCondLst>
                                  <p:childTnLst>
                                    <p:set>
                                      <p:cBhvr>
                                        <p:cTn id="26" dur="1" fill="hold">
                                          <p:stCondLst>
                                            <p:cond delay="0"/>
                                          </p:stCondLst>
                                        </p:cTn>
                                        <p:tgtEl>
                                          <p:spTgt spid="335987"/>
                                        </p:tgtEl>
                                        <p:attrNameLst>
                                          <p:attrName>style.visibility</p:attrName>
                                        </p:attrNameLst>
                                      </p:cBhvr>
                                      <p:to>
                                        <p:strVal val="visible"/>
                                      </p:to>
                                    </p:set>
                                    <p:anim calcmode="lin" valueType="num">
                                      <p:cBhvr>
                                        <p:cTn id="27" dur="1000" fill="hold"/>
                                        <p:tgtEl>
                                          <p:spTgt spid="335987"/>
                                        </p:tgtEl>
                                        <p:attrNameLst>
                                          <p:attrName>ppt_w</p:attrName>
                                        </p:attrNameLst>
                                      </p:cBhvr>
                                      <p:tavLst>
                                        <p:tav tm="0">
                                          <p:val>
                                            <p:fltVal val="0"/>
                                          </p:val>
                                        </p:tav>
                                        <p:tav tm="100000">
                                          <p:val>
                                            <p:strVal val="#ppt_w"/>
                                          </p:val>
                                        </p:tav>
                                      </p:tavLst>
                                    </p:anim>
                                    <p:anim calcmode="lin" valueType="num">
                                      <p:cBhvr>
                                        <p:cTn id="28" dur="1000" fill="hold"/>
                                        <p:tgtEl>
                                          <p:spTgt spid="335987"/>
                                        </p:tgtEl>
                                        <p:attrNameLst>
                                          <p:attrName>ppt_h</p:attrName>
                                        </p:attrNameLst>
                                      </p:cBhvr>
                                      <p:tavLst>
                                        <p:tav tm="0">
                                          <p:val>
                                            <p:fltVal val="0"/>
                                          </p:val>
                                        </p:tav>
                                        <p:tav tm="100000">
                                          <p:val>
                                            <p:strVal val="#ppt_h"/>
                                          </p:val>
                                        </p:tav>
                                      </p:tavLst>
                                    </p:anim>
                                    <p:animEffect transition="in" filter="fade">
                                      <p:cBhvr>
                                        <p:cTn id="29" dur="1000"/>
                                        <p:tgtEl>
                                          <p:spTgt spid="335987"/>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nodeType="clickEffect">
                                  <p:stCondLst>
                                    <p:cond delay="0"/>
                                  </p:stCondLst>
                                  <p:childTnLst>
                                    <p:set>
                                      <p:cBhvr>
                                        <p:cTn id="33" dur="1" fill="hold">
                                          <p:stCondLst>
                                            <p:cond delay="0"/>
                                          </p:stCondLst>
                                        </p:cTn>
                                        <p:tgtEl>
                                          <p:spTgt spid="335963"/>
                                        </p:tgtEl>
                                        <p:attrNameLst>
                                          <p:attrName>style.visibility</p:attrName>
                                        </p:attrNameLst>
                                      </p:cBhvr>
                                      <p:to>
                                        <p:strVal val="visible"/>
                                      </p:to>
                                    </p:set>
                                    <p:animEffect transition="in" filter="fade">
                                      <p:cBhvr>
                                        <p:cTn id="34" dur="1000"/>
                                        <p:tgtEl>
                                          <p:spTgt spid="33596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335938"/>
                                        </p:tgtEl>
                                        <p:attrNameLst>
                                          <p:attrName>style.visibility</p:attrName>
                                        </p:attrNameLst>
                                      </p:cBhvr>
                                      <p:to>
                                        <p:strVal val="visible"/>
                                      </p:to>
                                    </p:set>
                                    <p:animEffect transition="in" filter="fade">
                                      <p:cBhvr>
                                        <p:cTn id="39" dur="1000"/>
                                        <p:tgtEl>
                                          <p:spTgt spid="33593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repeatCount="3000" fill="hold" grpId="0" nodeType="clickEffect">
                                  <p:stCondLst>
                                    <p:cond delay="0"/>
                                  </p:stCondLst>
                                  <p:childTnLst>
                                    <p:set>
                                      <p:cBhvr>
                                        <p:cTn id="43" dur="1" fill="hold">
                                          <p:stCondLst>
                                            <p:cond delay="0"/>
                                          </p:stCondLst>
                                        </p:cTn>
                                        <p:tgtEl>
                                          <p:spTgt spid="335922"/>
                                        </p:tgtEl>
                                        <p:attrNameLst>
                                          <p:attrName>style.visibility</p:attrName>
                                        </p:attrNameLst>
                                      </p:cBhvr>
                                      <p:to>
                                        <p:strVal val="visible"/>
                                      </p:to>
                                    </p:set>
                                    <p:animEffect transition="in" filter="fade">
                                      <p:cBhvr>
                                        <p:cTn id="44" dur="1000"/>
                                        <p:tgtEl>
                                          <p:spTgt spid="335922"/>
                                        </p:tgtEl>
                                      </p:cBhvr>
                                    </p:animEffect>
                                  </p:childTnLst>
                                </p:cTn>
                              </p:par>
                              <p:par>
                                <p:cTn id="45" presetID="53" presetClass="entr" presetSubtype="0" fill="hold" nodeType="withEffect">
                                  <p:stCondLst>
                                    <p:cond delay="0"/>
                                  </p:stCondLst>
                                  <p:childTnLst>
                                    <p:set>
                                      <p:cBhvr>
                                        <p:cTn id="46" dur="1" fill="hold">
                                          <p:stCondLst>
                                            <p:cond delay="0"/>
                                          </p:stCondLst>
                                        </p:cTn>
                                        <p:tgtEl>
                                          <p:spTgt spid="335988"/>
                                        </p:tgtEl>
                                        <p:attrNameLst>
                                          <p:attrName>style.visibility</p:attrName>
                                        </p:attrNameLst>
                                      </p:cBhvr>
                                      <p:to>
                                        <p:strVal val="visible"/>
                                      </p:to>
                                    </p:set>
                                    <p:anim calcmode="lin" valueType="num">
                                      <p:cBhvr>
                                        <p:cTn id="47" dur="1000" fill="hold"/>
                                        <p:tgtEl>
                                          <p:spTgt spid="335988"/>
                                        </p:tgtEl>
                                        <p:attrNameLst>
                                          <p:attrName>ppt_w</p:attrName>
                                        </p:attrNameLst>
                                      </p:cBhvr>
                                      <p:tavLst>
                                        <p:tav tm="0">
                                          <p:val>
                                            <p:fltVal val="0"/>
                                          </p:val>
                                        </p:tav>
                                        <p:tav tm="100000">
                                          <p:val>
                                            <p:strVal val="#ppt_w"/>
                                          </p:val>
                                        </p:tav>
                                      </p:tavLst>
                                    </p:anim>
                                    <p:anim calcmode="lin" valueType="num">
                                      <p:cBhvr>
                                        <p:cTn id="48" dur="1000" fill="hold"/>
                                        <p:tgtEl>
                                          <p:spTgt spid="335988"/>
                                        </p:tgtEl>
                                        <p:attrNameLst>
                                          <p:attrName>ppt_h</p:attrName>
                                        </p:attrNameLst>
                                      </p:cBhvr>
                                      <p:tavLst>
                                        <p:tav tm="0">
                                          <p:val>
                                            <p:fltVal val="0"/>
                                          </p:val>
                                        </p:tav>
                                        <p:tav tm="100000">
                                          <p:val>
                                            <p:strVal val="#ppt_h"/>
                                          </p:val>
                                        </p:tav>
                                      </p:tavLst>
                                    </p:anim>
                                    <p:animEffect transition="in" filter="fade">
                                      <p:cBhvr>
                                        <p:cTn id="49" dur="1000"/>
                                        <p:tgtEl>
                                          <p:spTgt spid="33598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0" presetClass="entr" presetSubtype="0" fill="hold" nodeType="clickEffect">
                                  <p:stCondLst>
                                    <p:cond delay="0"/>
                                  </p:stCondLst>
                                  <p:childTnLst>
                                    <p:set>
                                      <p:cBhvr>
                                        <p:cTn id="53" dur="1" fill="hold">
                                          <p:stCondLst>
                                            <p:cond delay="0"/>
                                          </p:stCondLst>
                                        </p:cTn>
                                        <p:tgtEl>
                                          <p:spTgt spid="335971"/>
                                        </p:tgtEl>
                                        <p:attrNameLst>
                                          <p:attrName>style.visibility</p:attrName>
                                        </p:attrNameLst>
                                      </p:cBhvr>
                                      <p:to>
                                        <p:strVal val="visible"/>
                                      </p:to>
                                    </p:set>
                                    <p:animEffect transition="in" filter="fade">
                                      <p:cBhvr>
                                        <p:cTn id="54" dur="1000"/>
                                        <p:tgtEl>
                                          <p:spTgt spid="335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97" grpId="0"/>
      <p:bldP spid="335890" grpId="0" animBg="1"/>
      <p:bldP spid="335898" grpId="0"/>
      <p:bldP spid="335922"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2231" name="Rectangle 39"/>
          <p:cNvSpPr>
            <a:spLocks noGrp="1" noChangeArrowheads="1"/>
          </p:cNvSpPr>
          <p:nvPr>
            <p:ph type="title"/>
          </p:nvPr>
        </p:nvSpPr>
        <p:spPr>
          <a:xfrm>
            <a:off x="762000" y="533400"/>
            <a:ext cx="8382000" cy="762000"/>
          </a:xfrm>
        </p:spPr>
        <p:txBody>
          <a:bodyPr/>
          <a:lstStyle/>
          <a:p>
            <a:pPr eaLnBrk="1" hangingPunct="1">
              <a:defRPr/>
            </a:pPr>
            <a:r>
              <a:rPr lang="en-US" smtClean="0">
                <a:solidFill>
                  <a:srgbClr val="D89013"/>
                </a:solidFill>
              </a:rPr>
              <a:t>“Before”—Ineffective Request Memo</a:t>
            </a:r>
          </a:p>
        </p:txBody>
      </p:sp>
      <p:sp>
        <p:nvSpPr>
          <p:cNvPr id="392195" name="Rectangle 3"/>
          <p:cNvSpPr>
            <a:spLocks noChangeArrowheads="1"/>
          </p:cNvSpPr>
          <p:nvPr/>
        </p:nvSpPr>
        <p:spPr bwMode="auto">
          <a:xfrm>
            <a:off x="152400" y="76200"/>
            <a:ext cx="8915400" cy="61722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rIns="457200"/>
          <a:lstStyle/>
          <a:p>
            <a:pPr marL="398463" lvl="1" fontAlgn="base">
              <a:lnSpc>
                <a:spcPct val="90000"/>
              </a:lnSpc>
              <a:spcBef>
                <a:spcPct val="20000"/>
              </a:spcBef>
              <a:spcAft>
                <a:spcPct val="0"/>
              </a:spcAft>
              <a:buClr>
                <a:srgbClr val="D89013"/>
              </a:buClr>
              <a:buFont typeface="Wingdings" pitchFamily="2" charset="2"/>
              <a:buNone/>
              <a:tabLst>
                <a:tab pos="1887538" algn="l"/>
              </a:tabLst>
            </a:pPr>
            <a:endParaRPr lang="en-US" sz="1000">
              <a:solidFill>
                <a:srgbClr val="000000"/>
              </a:solidFill>
            </a:endParaRPr>
          </a:p>
          <a:p>
            <a:pPr marL="398463" lvl="1" fontAlgn="base">
              <a:lnSpc>
                <a:spcPct val="90000"/>
              </a:lnSpc>
              <a:spcBef>
                <a:spcPct val="20000"/>
              </a:spcBef>
              <a:spcAft>
                <a:spcPct val="10000"/>
              </a:spcAft>
              <a:buClr>
                <a:srgbClr val="D89013"/>
              </a:buClr>
              <a:buFont typeface="Wingdings" pitchFamily="2" charset="2"/>
              <a:buNone/>
              <a:tabLst>
                <a:tab pos="1887538" algn="l"/>
              </a:tabLst>
            </a:pPr>
            <a:r>
              <a:rPr lang="en-US" sz="2000" b="1">
                <a:solidFill>
                  <a:srgbClr val="000000"/>
                </a:solidFill>
              </a:rPr>
              <a:t>DATE</a:t>
            </a:r>
            <a:r>
              <a:rPr lang="en-US" sz="2000">
                <a:solidFill>
                  <a:srgbClr val="000000"/>
                </a:solidFill>
              </a:rPr>
              <a:t>:	Current</a:t>
            </a:r>
          </a:p>
          <a:p>
            <a:pPr marL="398463" lvl="1" fontAlgn="base">
              <a:lnSpc>
                <a:spcPct val="90000"/>
              </a:lnSpc>
              <a:spcBef>
                <a:spcPct val="20000"/>
              </a:spcBef>
              <a:spcAft>
                <a:spcPct val="10000"/>
              </a:spcAft>
              <a:buClr>
                <a:srgbClr val="D89013"/>
              </a:buClr>
              <a:buFont typeface="Wingdings" pitchFamily="2" charset="2"/>
              <a:buNone/>
              <a:tabLst>
                <a:tab pos="1887538" algn="l"/>
              </a:tabLst>
            </a:pPr>
            <a:r>
              <a:rPr lang="en-US" sz="2000" b="1">
                <a:solidFill>
                  <a:srgbClr val="000000"/>
                </a:solidFill>
              </a:rPr>
              <a:t>TO</a:t>
            </a:r>
            <a:r>
              <a:rPr lang="en-US" sz="2000">
                <a:solidFill>
                  <a:srgbClr val="000000"/>
                </a:solidFill>
              </a:rPr>
              <a:t>:	Kim Johnson, Corporate Communications</a:t>
            </a:r>
          </a:p>
          <a:p>
            <a:pPr marL="398463" lvl="1" fontAlgn="base">
              <a:lnSpc>
                <a:spcPct val="90000"/>
              </a:lnSpc>
              <a:spcBef>
                <a:spcPct val="20000"/>
              </a:spcBef>
              <a:spcAft>
                <a:spcPct val="10000"/>
              </a:spcAft>
              <a:buClr>
                <a:srgbClr val="D89013"/>
              </a:buClr>
              <a:buFont typeface="Wingdings" pitchFamily="2" charset="2"/>
              <a:buNone/>
              <a:tabLst>
                <a:tab pos="1887538" algn="l"/>
              </a:tabLst>
            </a:pPr>
            <a:r>
              <a:rPr lang="en-US" sz="2000" b="1">
                <a:solidFill>
                  <a:srgbClr val="000000"/>
                </a:solidFill>
              </a:rPr>
              <a:t>FROM</a:t>
            </a:r>
            <a:r>
              <a:rPr lang="en-US" sz="2000">
                <a:solidFill>
                  <a:srgbClr val="000000"/>
                </a:solidFill>
              </a:rPr>
              <a:t>:	Tim Rudolph, CEO </a:t>
            </a:r>
            <a:endParaRPr lang="en-US" sz="2000" b="1">
              <a:solidFill>
                <a:srgbClr val="0000FF"/>
              </a:solidFill>
              <a:latin typeface="Bradley Hand ITC" pitchFamily="66" charset="0"/>
            </a:endParaRPr>
          </a:p>
          <a:p>
            <a:pPr marL="398463" lvl="1" fontAlgn="base">
              <a:lnSpc>
                <a:spcPct val="90000"/>
              </a:lnSpc>
              <a:spcBef>
                <a:spcPct val="20000"/>
              </a:spcBef>
              <a:spcAft>
                <a:spcPct val="10000"/>
              </a:spcAft>
              <a:buClr>
                <a:srgbClr val="D89013"/>
              </a:buClr>
              <a:buFont typeface="Wingdings" pitchFamily="2" charset="2"/>
              <a:buNone/>
              <a:tabLst>
                <a:tab pos="1887538" algn="l"/>
              </a:tabLst>
            </a:pPr>
            <a:r>
              <a:rPr lang="en-US" sz="2000" b="1">
                <a:solidFill>
                  <a:srgbClr val="000000"/>
                </a:solidFill>
              </a:rPr>
              <a:t>SUBJECT</a:t>
            </a:r>
            <a:r>
              <a:rPr lang="en-US" sz="2000">
                <a:solidFill>
                  <a:srgbClr val="000000"/>
                </a:solidFill>
              </a:rPr>
              <a:t>:	New Policy</a:t>
            </a:r>
          </a:p>
          <a:p>
            <a:pPr marL="398463" lvl="1" fontAlgn="base">
              <a:lnSpc>
                <a:spcPct val="90000"/>
              </a:lnSpc>
              <a:spcBef>
                <a:spcPct val="20000"/>
              </a:spcBef>
              <a:spcAft>
                <a:spcPct val="0"/>
              </a:spcAft>
              <a:buClr>
                <a:srgbClr val="D89013"/>
              </a:buClr>
              <a:buFont typeface="Wingdings" pitchFamily="2" charset="2"/>
              <a:buNone/>
              <a:tabLst>
                <a:tab pos="1887538" algn="l"/>
              </a:tabLst>
            </a:pPr>
            <a:endParaRPr lang="en-US" sz="800">
              <a:solidFill>
                <a:srgbClr val="000000"/>
              </a:solidFill>
            </a:endParaRPr>
          </a:p>
          <a:p>
            <a:pPr marL="398463" lvl="1" fontAlgn="base">
              <a:lnSpc>
                <a:spcPct val="90000"/>
              </a:lnSpc>
              <a:spcBef>
                <a:spcPct val="20000"/>
              </a:spcBef>
              <a:spcAft>
                <a:spcPct val="0"/>
              </a:spcAft>
              <a:buClr>
                <a:srgbClr val="D89013"/>
              </a:buClr>
              <a:buFont typeface="Wingdings" pitchFamily="2" charset="2"/>
              <a:buNone/>
              <a:tabLst>
                <a:tab pos="1887538" algn="l"/>
              </a:tabLst>
            </a:pPr>
            <a:r>
              <a:rPr lang="en-US" sz="2000">
                <a:solidFill>
                  <a:srgbClr val="000000"/>
                </a:solidFill>
              </a:rPr>
              <a:t>This memo is written to inform you that I continue to receive disturbing reports about the misuse of e-mail by employees. In the course of the past three months I have heard of defamatory messages, downloads of pornography for all staff to see, and even a basketball pool that turned into a gambling operation.</a:t>
            </a:r>
          </a:p>
          <a:p>
            <a:pPr marL="398463" lvl="1" fontAlgn="base">
              <a:lnSpc>
                <a:spcPct val="90000"/>
              </a:lnSpc>
              <a:spcBef>
                <a:spcPct val="20000"/>
              </a:spcBef>
              <a:spcAft>
                <a:spcPct val="0"/>
              </a:spcAft>
              <a:buClr>
                <a:srgbClr val="D89013"/>
              </a:buClr>
              <a:buFont typeface="Wingdings" pitchFamily="2" charset="2"/>
              <a:buNone/>
              <a:tabLst>
                <a:tab pos="1887538" algn="l"/>
              </a:tabLst>
            </a:pPr>
            <a:endParaRPr lang="en-US" sz="800">
              <a:solidFill>
                <a:srgbClr val="000000"/>
              </a:solidFill>
            </a:endParaRPr>
          </a:p>
          <a:p>
            <a:pPr marL="398463" lvl="1" fontAlgn="base">
              <a:lnSpc>
                <a:spcPct val="90000"/>
              </a:lnSpc>
              <a:spcBef>
                <a:spcPct val="20000"/>
              </a:spcBef>
              <a:spcAft>
                <a:spcPct val="0"/>
              </a:spcAft>
              <a:buClr>
                <a:srgbClr val="D89013"/>
              </a:buClr>
              <a:buFont typeface="Wingdings" pitchFamily="2" charset="2"/>
              <a:buNone/>
              <a:tabLst>
                <a:tab pos="1887538" algn="l"/>
              </a:tabLst>
            </a:pPr>
            <a:r>
              <a:rPr lang="en-US" sz="2000">
                <a:solidFill>
                  <a:srgbClr val="000000"/>
                </a:solidFill>
              </a:rPr>
              <a:t>In view of the foregoing, I am herewith instructing your office that an e-mail policy for the staff is needed. By October 1 a rough draft of a policy should be forthcoming. At the very minimum it should inform each and every employee that e-mail is for business only. Employees must be told that we reserve the right to monitor all messages. No pictures or attachments should be in the e-mail system without there being a valid reason. And we should not be using e-mail to be saying anything about personnel matters—such as performance reviews and salaries.</a:t>
            </a:r>
          </a:p>
          <a:p>
            <a:pPr marL="398463" lvl="1" fontAlgn="base">
              <a:lnSpc>
                <a:spcPct val="90000"/>
              </a:lnSpc>
              <a:spcBef>
                <a:spcPct val="20000"/>
              </a:spcBef>
              <a:spcAft>
                <a:spcPct val="0"/>
              </a:spcAft>
              <a:buClr>
                <a:srgbClr val="D89013"/>
              </a:buClr>
              <a:buFont typeface="Wingdings" pitchFamily="2" charset="2"/>
              <a:buNone/>
              <a:tabLst>
                <a:tab pos="1887538" algn="l"/>
              </a:tabLst>
            </a:pPr>
            <a:endParaRPr lang="en-US" sz="800">
              <a:solidFill>
                <a:srgbClr val="000000"/>
              </a:solidFill>
            </a:endParaRPr>
          </a:p>
          <a:p>
            <a:pPr marL="398463" lvl="1" fontAlgn="base">
              <a:lnSpc>
                <a:spcPct val="90000"/>
              </a:lnSpc>
              <a:spcBef>
                <a:spcPct val="20000"/>
              </a:spcBef>
              <a:spcAft>
                <a:spcPct val="0"/>
              </a:spcAft>
              <a:buClr>
                <a:srgbClr val="D89013"/>
              </a:buClr>
              <a:buFont typeface="Wingdings" pitchFamily="2" charset="2"/>
              <a:buNone/>
              <a:tabLst>
                <a:tab pos="1887538" algn="l"/>
              </a:tabLst>
            </a:pPr>
            <a:r>
              <a:rPr lang="en-US" sz="2000">
                <a:solidFill>
                  <a:srgbClr val="000000"/>
                </a:solidFill>
              </a:rPr>
              <a:t>If you have any questions, do not hesitate to call.</a:t>
            </a:r>
          </a:p>
        </p:txBody>
      </p:sp>
      <p:sp>
        <p:nvSpPr>
          <p:cNvPr id="392232" name="Text Box 40"/>
          <p:cNvSpPr txBox="1">
            <a:spLocks noChangeArrowheads="1"/>
          </p:cNvSpPr>
          <p:nvPr/>
        </p:nvSpPr>
        <p:spPr bwMode="auto">
          <a:xfrm rot="-750630">
            <a:off x="4076700" y="838200"/>
            <a:ext cx="723900" cy="53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0"/>
              </a:spcAft>
              <a:buClr>
                <a:srgbClr val="963C26"/>
              </a:buClr>
              <a:buFont typeface="Wingdings" pitchFamily="2" charset="2"/>
              <a:buNone/>
            </a:pPr>
            <a:r>
              <a:rPr lang="en-US" sz="3200" b="1">
                <a:solidFill>
                  <a:srgbClr val="0000FF"/>
                </a:solidFill>
                <a:latin typeface="Bradley Hand ITC" pitchFamily="66" charset="0"/>
              </a:rPr>
              <a:t>TR</a:t>
            </a:r>
          </a:p>
        </p:txBody>
      </p:sp>
      <p:sp>
        <p:nvSpPr>
          <p:cNvPr id="5" name="Slide Number Placeholder 4"/>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80B16985-0D08-4B7E-AF80-992AAE7F979A}" type="slidenum">
              <a:rPr lang="en-US" sz="1800" b="0" smtClean="0">
                <a:solidFill>
                  <a:srgbClr val="FFFFFF"/>
                </a:solidFill>
                <a:latin typeface="Gill Sans MT"/>
              </a:rPr>
              <a:pPr>
                <a:defRPr/>
              </a:pPr>
              <a:t>50</a:t>
            </a:fld>
            <a:endParaRPr lang="en-US" sz="1800" b="0">
              <a:solidFill>
                <a:srgbClr val="FFFFFF"/>
              </a:solidFill>
              <a:latin typeface="Gill Sans MT"/>
            </a:endParaRPr>
          </a:p>
        </p:txBody>
      </p:sp>
    </p:spTree>
    <p:extLst>
      <p:ext uri="{BB962C8B-B14F-4D97-AF65-F5344CB8AC3E}">
        <p14:creationId xmlns:p14="http://schemas.microsoft.com/office/powerpoint/2010/main" xmlns="" val="34566431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92231"/>
                                        </p:tgtEl>
                                        <p:attrNameLst>
                                          <p:attrName>style.visibility</p:attrName>
                                        </p:attrNameLst>
                                      </p:cBhvr>
                                      <p:to>
                                        <p:strVal val="visible"/>
                                      </p:to>
                                    </p:set>
                                    <p:anim calcmode="lin" valueType="num">
                                      <p:cBhvr>
                                        <p:cTn id="7" dur="1000" fill="hold"/>
                                        <p:tgtEl>
                                          <p:spTgt spid="392231"/>
                                        </p:tgtEl>
                                        <p:attrNameLst>
                                          <p:attrName>ppt_x</p:attrName>
                                        </p:attrNameLst>
                                      </p:cBhvr>
                                      <p:tavLst>
                                        <p:tav tm="0">
                                          <p:val>
                                            <p:strVal val="#ppt_x-.2"/>
                                          </p:val>
                                        </p:tav>
                                        <p:tav tm="100000">
                                          <p:val>
                                            <p:strVal val="#ppt_x"/>
                                          </p:val>
                                        </p:tav>
                                      </p:tavLst>
                                    </p:anim>
                                    <p:anim calcmode="lin" valueType="num">
                                      <p:cBhvr>
                                        <p:cTn id="8" dur="1000" fill="hold"/>
                                        <p:tgtEl>
                                          <p:spTgt spid="392231"/>
                                        </p:tgtEl>
                                        <p:attrNameLst>
                                          <p:attrName>ppt_y</p:attrName>
                                        </p:attrNameLst>
                                      </p:cBhvr>
                                      <p:tavLst>
                                        <p:tav tm="0">
                                          <p:val>
                                            <p:strVal val="#ppt_y"/>
                                          </p:val>
                                        </p:tav>
                                        <p:tav tm="100000">
                                          <p:val>
                                            <p:strVal val="#ppt_y"/>
                                          </p:val>
                                        </p:tav>
                                      </p:tavLst>
                                    </p:anim>
                                    <p:animEffect transition="in" filter="wipe(right)" prLst="gradientSize: 0.1">
                                      <p:cBhvr>
                                        <p:cTn id="9" dur="1000"/>
                                        <p:tgtEl>
                                          <p:spTgt spid="39223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92195"/>
                                        </p:tgtEl>
                                        <p:attrNameLst>
                                          <p:attrName>style.visibility</p:attrName>
                                        </p:attrNameLst>
                                      </p:cBhvr>
                                      <p:to>
                                        <p:strVal val="visible"/>
                                      </p:to>
                                    </p:set>
                                    <p:animEffect transition="in" filter="fade">
                                      <p:cBhvr>
                                        <p:cTn id="14" dur="1000"/>
                                        <p:tgtEl>
                                          <p:spTgt spid="39219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92232"/>
                                        </p:tgtEl>
                                        <p:attrNameLst>
                                          <p:attrName>style.visibility</p:attrName>
                                        </p:attrNameLst>
                                      </p:cBhvr>
                                      <p:to>
                                        <p:strVal val="visible"/>
                                      </p:to>
                                    </p:set>
                                    <p:animEffect transition="in" filter="fade">
                                      <p:cBhvr>
                                        <p:cTn id="17" dur="1000"/>
                                        <p:tgtEl>
                                          <p:spTgt spid="392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231" grpId="0"/>
      <p:bldP spid="392195" grpId="0" animBg="1"/>
      <p:bldP spid="392232" grpId="0"/>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9976" name="Picture 8" descr="MPPH01645J0000[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334250" y="1828800"/>
            <a:ext cx="1809750" cy="297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9970" name="Rectangle 2"/>
          <p:cNvSpPr>
            <a:spLocks noGrp="1" noChangeArrowheads="1"/>
          </p:cNvSpPr>
          <p:nvPr>
            <p:ph type="title"/>
          </p:nvPr>
        </p:nvSpPr>
        <p:spPr>
          <a:xfrm>
            <a:off x="762000" y="533400"/>
            <a:ext cx="8382000" cy="762000"/>
          </a:xfrm>
        </p:spPr>
        <p:txBody>
          <a:bodyPr/>
          <a:lstStyle/>
          <a:p>
            <a:pPr eaLnBrk="1" hangingPunct="1">
              <a:defRPr/>
            </a:pPr>
            <a:r>
              <a:rPr lang="en-US" smtClean="0">
                <a:solidFill>
                  <a:srgbClr val="D89013"/>
                </a:solidFill>
              </a:rPr>
              <a:t>Memo Revision: Critical Thinking Questions</a:t>
            </a:r>
          </a:p>
        </p:txBody>
      </p:sp>
      <p:sp>
        <p:nvSpPr>
          <p:cNvPr id="339973" name="Rectangle 5"/>
          <p:cNvSpPr>
            <a:spLocks noChangeArrowheads="1"/>
          </p:cNvSpPr>
          <p:nvPr/>
        </p:nvSpPr>
        <p:spPr bwMode="auto">
          <a:xfrm>
            <a:off x="762000" y="1417638"/>
            <a:ext cx="7772400" cy="44497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fontAlgn="base">
              <a:lnSpc>
                <a:spcPct val="90000"/>
              </a:lnSpc>
              <a:spcBef>
                <a:spcPct val="20000"/>
              </a:spcBef>
              <a:spcAft>
                <a:spcPct val="10000"/>
              </a:spcAft>
              <a:buClr>
                <a:srgbClr val="963C26"/>
              </a:buClr>
              <a:buFont typeface="Wingdings" pitchFamily="2" charset="2"/>
              <a:buAutoNum type="arabicPeriod"/>
            </a:pPr>
            <a:r>
              <a:rPr lang="en-US" sz="2800">
                <a:solidFill>
                  <a:srgbClr val="000000"/>
                </a:solidFill>
              </a:rPr>
              <a:t>What is the purpose of the routine request? </a:t>
            </a:r>
          </a:p>
          <a:p>
            <a:pPr marL="342900" indent="-342900" fontAlgn="base">
              <a:lnSpc>
                <a:spcPct val="90000"/>
              </a:lnSpc>
              <a:spcBef>
                <a:spcPct val="20000"/>
              </a:spcBef>
              <a:spcAft>
                <a:spcPct val="10000"/>
              </a:spcAft>
              <a:buClr>
                <a:srgbClr val="963C26"/>
              </a:buClr>
              <a:buFont typeface="Wingdings" pitchFamily="2" charset="2"/>
              <a:buAutoNum type="arabicPeriod"/>
            </a:pPr>
            <a:r>
              <a:rPr lang="en-US" sz="2800">
                <a:solidFill>
                  <a:srgbClr val="000000"/>
                </a:solidFill>
              </a:rPr>
              <a:t>How effective is the subject line?</a:t>
            </a:r>
          </a:p>
          <a:p>
            <a:pPr marL="342900" indent="-342900" fontAlgn="base">
              <a:lnSpc>
                <a:spcPct val="90000"/>
              </a:lnSpc>
              <a:spcBef>
                <a:spcPct val="20000"/>
              </a:spcBef>
              <a:spcAft>
                <a:spcPct val="10000"/>
              </a:spcAft>
              <a:buClr>
                <a:srgbClr val="963C26"/>
              </a:buClr>
              <a:buFont typeface="Wingdings" pitchFamily="2" charset="2"/>
              <a:buAutoNum type="arabicPeriod"/>
            </a:pPr>
            <a:r>
              <a:rPr lang="en-US" sz="2800">
                <a:solidFill>
                  <a:srgbClr val="000000"/>
                </a:solidFill>
              </a:rPr>
              <a:t>Is the opening direct or indirect?</a:t>
            </a:r>
          </a:p>
          <a:p>
            <a:pPr marL="342900" indent="-342900" fontAlgn="base">
              <a:lnSpc>
                <a:spcPct val="90000"/>
              </a:lnSpc>
              <a:spcBef>
                <a:spcPct val="20000"/>
              </a:spcBef>
              <a:spcAft>
                <a:spcPct val="10000"/>
              </a:spcAft>
              <a:buClr>
                <a:srgbClr val="963C26"/>
              </a:buClr>
              <a:buFont typeface="Wingdings" pitchFamily="2" charset="2"/>
              <a:buAutoNum type="arabicPeriod"/>
            </a:pPr>
            <a:r>
              <a:rPr lang="en-US" sz="2800">
                <a:solidFill>
                  <a:srgbClr val="000000"/>
                </a:solidFill>
              </a:rPr>
              <a:t>What does the writer want the reader to do?</a:t>
            </a:r>
          </a:p>
          <a:p>
            <a:pPr marL="342900" indent="-342900" fontAlgn="base">
              <a:lnSpc>
                <a:spcPct val="90000"/>
              </a:lnSpc>
              <a:spcBef>
                <a:spcPct val="20000"/>
              </a:spcBef>
              <a:spcAft>
                <a:spcPct val="10000"/>
              </a:spcAft>
              <a:buClr>
                <a:srgbClr val="963C26"/>
              </a:buClr>
              <a:buFont typeface="Wingdings" pitchFamily="2" charset="2"/>
              <a:buAutoNum type="arabicPeriod"/>
            </a:pPr>
            <a:r>
              <a:rPr lang="en-US" sz="2800">
                <a:solidFill>
                  <a:srgbClr val="000000"/>
                </a:solidFill>
              </a:rPr>
              <a:t>How should the memo begin? What should       be in the body?</a:t>
            </a:r>
          </a:p>
          <a:p>
            <a:pPr marL="342900" indent="-342900" fontAlgn="base">
              <a:lnSpc>
                <a:spcPct val="90000"/>
              </a:lnSpc>
              <a:spcBef>
                <a:spcPct val="20000"/>
              </a:spcBef>
              <a:spcAft>
                <a:spcPct val="10000"/>
              </a:spcAft>
              <a:buClr>
                <a:srgbClr val="963C26"/>
              </a:buClr>
              <a:buFont typeface="Wingdings" pitchFamily="2" charset="2"/>
              <a:buAutoNum type="arabicPeriod"/>
            </a:pPr>
            <a:r>
              <a:rPr lang="en-US" sz="2800">
                <a:solidFill>
                  <a:srgbClr val="000000"/>
                </a:solidFill>
              </a:rPr>
              <a:t>What highlighting techniques could be used?</a:t>
            </a:r>
          </a:p>
          <a:p>
            <a:pPr marL="342900" indent="-342900" fontAlgn="base">
              <a:lnSpc>
                <a:spcPct val="90000"/>
              </a:lnSpc>
              <a:spcBef>
                <a:spcPct val="20000"/>
              </a:spcBef>
              <a:spcAft>
                <a:spcPct val="10000"/>
              </a:spcAft>
              <a:buClr>
                <a:srgbClr val="963C26"/>
              </a:buClr>
              <a:buFont typeface="Wingdings" pitchFamily="2" charset="2"/>
              <a:buAutoNum type="arabicPeriod"/>
            </a:pPr>
            <a:r>
              <a:rPr lang="en-US" sz="2800">
                <a:solidFill>
                  <a:srgbClr val="000000"/>
                </a:solidFill>
              </a:rPr>
              <a:t>What should be included in the closing?</a:t>
            </a:r>
          </a:p>
          <a:p>
            <a:pPr marL="342900" indent="-342900" fontAlgn="base">
              <a:lnSpc>
                <a:spcPct val="90000"/>
              </a:lnSpc>
              <a:spcBef>
                <a:spcPct val="20000"/>
              </a:spcBef>
              <a:spcAft>
                <a:spcPct val="10000"/>
              </a:spcAft>
              <a:buClr>
                <a:srgbClr val="963C26"/>
              </a:buClr>
              <a:buFont typeface="Wingdings" pitchFamily="2" charset="2"/>
              <a:buAutoNum type="arabicPeriod"/>
            </a:pPr>
            <a:r>
              <a:rPr lang="en-US" sz="2800">
                <a:solidFill>
                  <a:srgbClr val="000000"/>
                </a:solidFill>
              </a:rPr>
              <a:t>Should a reason be given along with an end date?</a:t>
            </a:r>
          </a:p>
        </p:txBody>
      </p:sp>
      <p:sp>
        <p:nvSpPr>
          <p:cNvPr id="5" name="Slide Number Placeholder 4"/>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80B16985-0D08-4B7E-AF80-992AAE7F979A}" type="slidenum">
              <a:rPr lang="en-US" sz="1800" b="0" smtClean="0">
                <a:solidFill>
                  <a:srgbClr val="FFFFFF"/>
                </a:solidFill>
                <a:latin typeface="Gill Sans MT"/>
              </a:rPr>
              <a:pPr>
                <a:defRPr/>
              </a:pPr>
              <a:t>51</a:t>
            </a:fld>
            <a:endParaRPr lang="en-US" sz="1800" b="0">
              <a:solidFill>
                <a:srgbClr val="FFFFFF"/>
              </a:solidFill>
              <a:latin typeface="Gill Sans MT"/>
            </a:endParaRPr>
          </a:p>
        </p:txBody>
      </p:sp>
    </p:spTree>
    <p:extLst>
      <p:ext uri="{BB962C8B-B14F-4D97-AF65-F5344CB8AC3E}">
        <p14:creationId xmlns:p14="http://schemas.microsoft.com/office/powerpoint/2010/main" xmlns="" val="13942369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39970"/>
                                        </p:tgtEl>
                                        <p:attrNameLst>
                                          <p:attrName>style.visibility</p:attrName>
                                        </p:attrNameLst>
                                      </p:cBhvr>
                                      <p:to>
                                        <p:strVal val="visible"/>
                                      </p:to>
                                    </p:set>
                                    <p:anim calcmode="lin" valueType="num">
                                      <p:cBhvr>
                                        <p:cTn id="7" dur="1000" fill="hold"/>
                                        <p:tgtEl>
                                          <p:spTgt spid="339970"/>
                                        </p:tgtEl>
                                        <p:attrNameLst>
                                          <p:attrName>ppt_x</p:attrName>
                                        </p:attrNameLst>
                                      </p:cBhvr>
                                      <p:tavLst>
                                        <p:tav tm="0">
                                          <p:val>
                                            <p:strVal val="#ppt_x-.2"/>
                                          </p:val>
                                        </p:tav>
                                        <p:tav tm="100000">
                                          <p:val>
                                            <p:strVal val="#ppt_x"/>
                                          </p:val>
                                        </p:tav>
                                      </p:tavLst>
                                    </p:anim>
                                    <p:anim calcmode="lin" valueType="num">
                                      <p:cBhvr>
                                        <p:cTn id="8" dur="1000" fill="hold"/>
                                        <p:tgtEl>
                                          <p:spTgt spid="339970"/>
                                        </p:tgtEl>
                                        <p:attrNameLst>
                                          <p:attrName>ppt_y</p:attrName>
                                        </p:attrNameLst>
                                      </p:cBhvr>
                                      <p:tavLst>
                                        <p:tav tm="0">
                                          <p:val>
                                            <p:strVal val="#ppt_y"/>
                                          </p:val>
                                        </p:tav>
                                        <p:tav tm="100000">
                                          <p:val>
                                            <p:strVal val="#ppt_y"/>
                                          </p:val>
                                        </p:tav>
                                      </p:tavLst>
                                    </p:anim>
                                    <p:animEffect transition="in" filter="wipe(right)" prLst="gradientSize: 0.1">
                                      <p:cBhvr>
                                        <p:cTn id="9" dur="1000"/>
                                        <p:tgtEl>
                                          <p:spTgt spid="339970"/>
                                        </p:tgtEl>
                                      </p:cBhvr>
                                    </p:animEffect>
                                  </p:childTnLst>
                                </p:cTn>
                              </p:par>
                              <p:par>
                                <p:cTn id="10" presetID="9" presetClass="entr" presetSubtype="0" fill="hold" nodeType="withEffect">
                                  <p:stCondLst>
                                    <p:cond delay="0"/>
                                  </p:stCondLst>
                                  <p:childTnLst>
                                    <p:set>
                                      <p:cBhvr>
                                        <p:cTn id="11" dur="1" fill="hold">
                                          <p:stCondLst>
                                            <p:cond delay="0"/>
                                          </p:stCondLst>
                                        </p:cTn>
                                        <p:tgtEl>
                                          <p:spTgt spid="339976"/>
                                        </p:tgtEl>
                                        <p:attrNameLst>
                                          <p:attrName>style.visibility</p:attrName>
                                        </p:attrNameLst>
                                      </p:cBhvr>
                                      <p:to>
                                        <p:strVal val="visible"/>
                                      </p:to>
                                    </p:set>
                                    <p:animEffect transition="in" filter="dissolve">
                                      <p:cBhvr>
                                        <p:cTn id="12" dur="1000"/>
                                        <p:tgtEl>
                                          <p:spTgt spid="33997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9973">
                                            <p:txEl>
                                              <p:pRg st="0" end="0"/>
                                            </p:txEl>
                                          </p:spTgt>
                                        </p:tgtEl>
                                        <p:attrNameLst>
                                          <p:attrName>style.visibility</p:attrName>
                                        </p:attrNameLst>
                                      </p:cBhvr>
                                      <p:to>
                                        <p:strVal val="visible"/>
                                      </p:to>
                                    </p:set>
                                    <p:animEffect transition="in" filter="fade">
                                      <p:cBhvr>
                                        <p:cTn id="17" dur="1000"/>
                                        <p:tgtEl>
                                          <p:spTgt spid="33997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9973">
                                            <p:txEl>
                                              <p:pRg st="1" end="1"/>
                                            </p:txEl>
                                          </p:spTgt>
                                        </p:tgtEl>
                                        <p:attrNameLst>
                                          <p:attrName>style.visibility</p:attrName>
                                        </p:attrNameLst>
                                      </p:cBhvr>
                                      <p:to>
                                        <p:strVal val="visible"/>
                                      </p:to>
                                    </p:set>
                                    <p:animEffect transition="in" filter="fade">
                                      <p:cBhvr>
                                        <p:cTn id="22" dur="1000"/>
                                        <p:tgtEl>
                                          <p:spTgt spid="33997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39973">
                                            <p:txEl>
                                              <p:pRg st="2" end="2"/>
                                            </p:txEl>
                                          </p:spTgt>
                                        </p:tgtEl>
                                        <p:attrNameLst>
                                          <p:attrName>style.visibility</p:attrName>
                                        </p:attrNameLst>
                                      </p:cBhvr>
                                      <p:to>
                                        <p:strVal val="visible"/>
                                      </p:to>
                                    </p:set>
                                    <p:animEffect transition="in" filter="fade">
                                      <p:cBhvr>
                                        <p:cTn id="27" dur="1000"/>
                                        <p:tgtEl>
                                          <p:spTgt spid="339973">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39973">
                                            <p:txEl>
                                              <p:pRg st="3" end="3"/>
                                            </p:txEl>
                                          </p:spTgt>
                                        </p:tgtEl>
                                        <p:attrNameLst>
                                          <p:attrName>style.visibility</p:attrName>
                                        </p:attrNameLst>
                                      </p:cBhvr>
                                      <p:to>
                                        <p:strVal val="visible"/>
                                      </p:to>
                                    </p:set>
                                    <p:animEffect transition="in" filter="fade">
                                      <p:cBhvr>
                                        <p:cTn id="32" dur="1000"/>
                                        <p:tgtEl>
                                          <p:spTgt spid="339973">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39973">
                                            <p:txEl>
                                              <p:pRg st="4" end="4"/>
                                            </p:txEl>
                                          </p:spTgt>
                                        </p:tgtEl>
                                        <p:attrNameLst>
                                          <p:attrName>style.visibility</p:attrName>
                                        </p:attrNameLst>
                                      </p:cBhvr>
                                      <p:to>
                                        <p:strVal val="visible"/>
                                      </p:to>
                                    </p:set>
                                    <p:animEffect transition="in" filter="fade">
                                      <p:cBhvr>
                                        <p:cTn id="37" dur="1000"/>
                                        <p:tgtEl>
                                          <p:spTgt spid="339973">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39973">
                                            <p:txEl>
                                              <p:pRg st="5" end="5"/>
                                            </p:txEl>
                                          </p:spTgt>
                                        </p:tgtEl>
                                        <p:attrNameLst>
                                          <p:attrName>style.visibility</p:attrName>
                                        </p:attrNameLst>
                                      </p:cBhvr>
                                      <p:to>
                                        <p:strVal val="visible"/>
                                      </p:to>
                                    </p:set>
                                    <p:animEffect transition="in" filter="fade">
                                      <p:cBhvr>
                                        <p:cTn id="42" dur="1000"/>
                                        <p:tgtEl>
                                          <p:spTgt spid="339973">
                                            <p:txEl>
                                              <p:pRg st="5" end="5"/>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39973">
                                            <p:txEl>
                                              <p:pRg st="6" end="6"/>
                                            </p:txEl>
                                          </p:spTgt>
                                        </p:tgtEl>
                                        <p:attrNameLst>
                                          <p:attrName>style.visibility</p:attrName>
                                        </p:attrNameLst>
                                      </p:cBhvr>
                                      <p:to>
                                        <p:strVal val="visible"/>
                                      </p:to>
                                    </p:set>
                                    <p:animEffect transition="in" filter="fade">
                                      <p:cBhvr>
                                        <p:cTn id="47" dur="1000"/>
                                        <p:tgtEl>
                                          <p:spTgt spid="339973">
                                            <p:txEl>
                                              <p:pRg st="6" end="6"/>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39973">
                                            <p:txEl>
                                              <p:pRg st="7" end="7"/>
                                            </p:txEl>
                                          </p:spTgt>
                                        </p:tgtEl>
                                        <p:attrNameLst>
                                          <p:attrName>style.visibility</p:attrName>
                                        </p:attrNameLst>
                                      </p:cBhvr>
                                      <p:to>
                                        <p:strVal val="visible"/>
                                      </p:to>
                                    </p:set>
                                    <p:animEffect transition="in" filter="fade">
                                      <p:cBhvr>
                                        <p:cTn id="52" dur="1000"/>
                                        <p:tgtEl>
                                          <p:spTgt spid="33997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970" grpId="0"/>
      <p:bldP spid="339973" grpId="0" build="p"/>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a:xfrm>
            <a:off x="762000" y="533400"/>
            <a:ext cx="8382000" cy="762000"/>
          </a:xfrm>
        </p:spPr>
        <p:txBody>
          <a:bodyPr/>
          <a:lstStyle/>
          <a:p>
            <a:pPr eaLnBrk="1" hangingPunct="1">
              <a:defRPr/>
            </a:pPr>
            <a:r>
              <a:rPr lang="en-US" smtClean="0">
                <a:solidFill>
                  <a:srgbClr val="D89013"/>
                </a:solidFill>
              </a:rPr>
              <a:t>“After”—Improved Request Memo</a:t>
            </a:r>
          </a:p>
        </p:txBody>
      </p:sp>
      <p:sp>
        <p:nvSpPr>
          <p:cNvPr id="393219" name="Rectangle 3"/>
          <p:cNvSpPr>
            <a:spLocks noChangeArrowheads="1"/>
          </p:cNvSpPr>
          <p:nvPr/>
        </p:nvSpPr>
        <p:spPr bwMode="auto">
          <a:xfrm>
            <a:off x="152400" y="76200"/>
            <a:ext cx="8915400" cy="61722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rIns="457200"/>
          <a:lstStyle/>
          <a:p>
            <a:pPr marL="398463" lvl="1" fontAlgn="base">
              <a:lnSpc>
                <a:spcPct val="90000"/>
              </a:lnSpc>
              <a:spcBef>
                <a:spcPct val="20000"/>
              </a:spcBef>
              <a:spcAft>
                <a:spcPct val="0"/>
              </a:spcAft>
              <a:buClr>
                <a:srgbClr val="D89013"/>
              </a:buClr>
              <a:buFont typeface="Wingdings" pitchFamily="2" charset="2"/>
              <a:buNone/>
              <a:tabLst>
                <a:tab pos="1887538" algn="l"/>
              </a:tabLst>
            </a:pPr>
            <a:endParaRPr lang="en-US" sz="1000">
              <a:solidFill>
                <a:srgbClr val="000000"/>
              </a:solidFill>
            </a:endParaRPr>
          </a:p>
          <a:p>
            <a:pPr marL="398463" lvl="1" fontAlgn="base">
              <a:lnSpc>
                <a:spcPct val="90000"/>
              </a:lnSpc>
              <a:spcBef>
                <a:spcPct val="20000"/>
              </a:spcBef>
              <a:spcAft>
                <a:spcPct val="10000"/>
              </a:spcAft>
              <a:buClr>
                <a:srgbClr val="D89013"/>
              </a:buClr>
              <a:buFont typeface="Wingdings" pitchFamily="2" charset="2"/>
              <a:buNone/>
              <a:tabLst>
                <a:tab pos="1887538" algn="l"/>
              </a:tabLst>
            </a:pPr>
            <a:endParaRPr lang="en-US" sz="800" b="1">
              <a:solidFill>
                <a:srgbClr val="000000"/>
              </a:solidFill>
            </a:endParaRPr>
          </a:p>
          <a:p>
            <a:pPr marL="398463" lvl="1" fontAlgn="base">
              <a:lnSpc>
                <a:spcPct val="90000"/>
              </a:lnSpc>
              <a:spcBef>
                <a:spcPct val="20000"/>
              </a:spcBef>
              <a:spcAft>
                <a:spcPct val="10000"/>
              </a:spcAft>
              <a:buClr>
                <a:srgbClr val="D89013"/>
              </a:buClr>
              <a:buFont typeface="Wingdings" pitchFamily="2" charset="2"/>
              <a:buNone/>
              <a:tabLst>
                <a:tab pos="1887538" algn="l"/>
              </a:tabLst>
            </a:pPr>
            <a:r>
              <a:rPr lang="en-US" sz="2000" b="1">
                <a:solidFill>
                  <a:srgbClr val="000000"/>
                </a:solidFill>
              </a:rPr>
              <a:t>DATE</a:t>
            </a:r>
            <a:r>
              <a:rPr lang="en-US" sz="2000">
                <a:solidFill>
                  <a:srgbClr val="000000"/>
                </a:solidFill>
              </a:rPr>
              <a:t>:	Current</a:t>
            </a:r>
          </a:p>
          <a:p>
            <a:pPr marL="398463" lvl="1" fontAlgn="base">
              <a:lnSpc>
                <a:spcPct val="90000"/>
              </a:lnSpc>
              <a:spcBef>
                <a:spcPct val="20000"/>
              </a:spcBef>
              <a:spcAft>
                <a:spcPct val="10000"/>
              </a:spcAft>
              <a:buClr>
                <a:srgbClr val="D89013"/>
              </a:buClr>
              <a:buFont typeface="Wingdings" pitchFamily="2" charset="2"/>
              <a:buNone/>
              <a:tabLst>
                <a:tab pos="1887538" algn="l"/>
              </a:tabLst>
            </a:pPr>
            <a:r>
              <a:rPr lang="en-US" sz="2000" b="1">
                <a:solidFill>
                  <a:srgbClr val="000000"/>
                </a:solidFill>
              </a:rPr>
              <a:t>TO</a:t>
            </a:r>
            <a:r>
              <a:rPr lang="en-US" sz="2000">
                <a:solidFill>
                  <a:srgbClr val="000000"/>
                </a:solidFill>
              </a:rPr>
              <a:t>:	Kim Johnson, Corporate Communications</a:t>
            </a:r>
          </a:p>
          <a:p>
            <a:pPr marL="398463" lvl="1" fontAlgn="base">
              <a:lnSpc>
                <a:spcPct val="90000"/>
              </a:lnSpc>
              <a:spcBef>
                <a:spcPct val="20000"/>
              </a:spcBef>
              <a:spcAft>
                <a:spcPct val="10000"/>
              </a:spcAft>
              <a:buClr>
                <a:srgbClr val="D89013"/>
              </a:buClr>
              <a:buFont typeface="Wingdings" pitchFamily="2" charset="2"/>
              <a:buNone/>
              <a:tabLst>
                <a:tab pos="1887538" algn="l"/>
              </a:tabLst>
            </a:pPr>
            <a:r>
              <a:rPr lang="en-US" sz="2000" b="1">
                <a:solidFill>
                  <a:srgbClr val="000000"/>
                </a:solidFill>
              </a:rPr>
              <a:t>FROM</a:t>
            </a:r>
            <a:r>
              <a:rPr lang="en-US" sz="2000">
                <a:solidFill>
                  <a:srgbClr val="000000"/>
                </a:solidFill>
              </a:rPr>
              <a:t>:	Tim Rudolph, CEO </a:t>
            </a:r>
            <a:endParaRPr lang="en-US" sz="2000" b="1">
              <a:solidFill>
                <a:srgbClr val="0000FF"/>
              </a:solidFill>
              <a:latin typeface="Bradley Hand ITC" pitchFamily="66" charset="0"/>
            </a:endParaRPr>
          </a:p>
          <a:p>
            <a:pPr marL="398463" lvl="1" fontAlgn="base">
              <a:lnSpc>
                <a:spcPct val="90000"/>
              </a:lnSpc>
              <a:spcBef>
                <a:spcPct val="20000"/>
              </a:spcBef>
              <a:spcAft>
                <a:spcPct val="10000"/>
              </a:spcAft>
              <a:buClr>
                <a:srgbClr val="D89013"/>
              </a:buClr>
              <a:buFont typeface="Wingdings" pitchFamily="2" charset="2"/>
              <a:buNone/>
              <a:tabLst>
                <a:tab pos="1887538" algn="l"/>
              </a:tabLst>
            </a:pPr>
            <a:r>
              <a:rPr lang="en-US" sz="2000" b="1">
                <a:solidFill>
                  <a:srgbClr val="000000"/>
                </a:solidFill>
              </a:rPr>
              <a:t>SUBJECT</a:t>
            </a:r>
            <a:r>
              <a:rPr lang="en-US" sz="2000">
                <a:solidFill>
                  <a:srgbClr val="000000"/>
                </a:solidFill>
              </a:rPr>
              <a:t>:	Developing Staff E-Mail Policy</a:t>
            </a:r>
          </a:p>
          <a:p>
            <a:pPr marL="398463" lvl="1" fontAlgn="base">
              <a:lnSpc>
                <a:spcPct val="90000"/>
              </a:lnSpc>
              <a:spcBef>
                <a:spcPct val="20000"/>
              </a:spcBef>
              <a:spcAft>
                <a:spcPct val="0"/>
              </a:spcAft>
              <a:buClr>
                <a:srgbClr val="D89013"/>
              </a:buClr>
              <a:buFont typeface="Wingdings" pitchFamily="2" charset="2"/>
              <a:buNone/>
              <a:tabLst>
                <a:tab pos="1887538" algn="l"/>
              </a:tabLst>
            </a:pPr>
            <a:endParaRPr lang="en-US" sz="800">
              <a:solidFill>
                <a:srgbClr val="000000"/>
              </a:solidFill>
            </a:endParaRPr>
          </a:p>
          <a:p>
            <a:pPr marL="398463" lvl="1" fontAlgn="base">
              <a:lnSpc>
                <a:spcPct val="90000"/>
              </a:lnSpc>
              <a:spcBef>
                <a:spcPct val="20000"/>
              </a:spcBef>
              <a:spcAft>
                <a:spcPct val="0"/>
              </a:spcAft>
              <a:buClr>
                <a:srgbClr val="D89013"/>
              </a:buClr>
              <a:buFont typeface="Wingdings" pitchFamily="2" charset="2"/>
              <a:buNone/>
              <a:tabLst>
                <a:tab pos="1887538" algn="l"/>
              </a:tabLst>
            </a:pPr>
            <a:endParaRPr lang="en-US" sz="800">
              <a:solidFill>
                <a:srgbClr val="000000"/>
              </a:solidFill>
            </a:endParaRPr>
          </a:p>
          <a:p>
            <a:pPr marL="398463" lvl="1" fontAlgn="base">
              <a:lnSpc>
                <a:spcPct val="90000"/>
              </a:lnSpc>
              <a:spcBef>
                <a:spcPct val="20000"/>
              </a:spcBef>
              <a:spcAft>
                <a:spcPct val="0"/>
              </a:spcAft>
              <a:buClr>
                <a:srgbClr val="D89013"/>
              </a:buClr>
              <a:buFont typeface="Wingdings" pitchFamily="2" charset="2"/>
              <a:buNone/>
              <a:tabLst>
                <a:tab pos="1887538" algn="l"/>
              </a:tabLst>
            </a:pPr>
            <a:r>
              <a:rPr lang="en-US" sz="2000">
                <a:solidFill>
                  <a:srgbClr val="000000"/>
                </a:solidFill>
              </a:rPr>
              <a:t>Please draft a policy outlining appropriate e-mail use for employees.</a:t>
            </a:r>
          </a:p>
          <a:p>
            <a:pPr marL="398463" lvl="1" fontAlgn="base">
              <a:lnSpc>
                <a:spcPct val="90000"/>
              </a:lnSpc>
              <a:spcBef>
                <a:spcPct val="20000"/>
              </a:spcBef>
              <a:spcAft>
                <a:spcPct val="0"/>
              </a:spcAft>
              <a:buClr>
                <a:srgbClr val="D89013"/>
              </a:buClr>
              <a:buFont typeface="Wingdings" pitchFamily="2" charset="2"/>
              <a:buNone/>
              <a:tabLst>
                <a:tab pos="1887538" algn="l"/>
              </a:tabLst>
            </a:pPr>
            <a:endParaRPr lang="en-US" sz="800">
              <a:solidFill>
                <a:srgbClr val="000000"/>
              </a:solidFill>
            </a:endParaRPr>
          </a:p>
          <a:p>
            <a:pPr marL="398463" lvl="1" fontAlgn="base">
              <a:lnSpc>
                <a:spcPct val="90000"/>
              </a:lnSpc>
              <a:spcBef>
                <a:spcPct val="20000"/>
              </a:spcBef>
              <a:spcAft>
                <a:spcPct val="0"/>
              </a:spcAft>
              <a:buClr>
                <a:srgbClr val="D89013"/>
              </a:buClr>
              <a:buFont typeface="Wingdings" pitchFamily="2" charset="2"/>
              <a:buNone/>
              <a:tabLst>
                <a:tab pos="1887538" algn="l"/>
              </a:tabLst>
            </a:pPr>
            <a:r>
              <a:rPr lang="en-US" sz="2000">
                <a:solidFill>
                  <a:srgbClr val="000000"/>
                </a:solidFill>
              </a:rPr>
              <a:t>We need a policy because I have received reports of misuse including defamatory messages, pornography downloads, and even gambling. Here are a few points that the policy should cover:</a:t>
            </a:r>
          </a:p>
          <a:p>
            <a:pPr marL="398463" lvl="1" fontAlgn="base">
              <a:lnSpc>
                <a:spcPct val="90000"/>
              </a:lnSpc>
              <a:spcBef>
                <a:spcPct val="20000"/>
              </a:spcBef>
              <a:spcAft>
                <a:spcPct val="0"/>
              </a:spcAft>
              <a:buClr>
                <a:srgbClr val="D89013"/>
              </a:buClr>
              <a:buFont typeface="Wingdings" pitchFamily="2" charset="2"/>
              <a:buNone/>
              <a:tabLst>
                <a:tab pos="1887538" algn="l"/>
              </a:tabLst>
            </a:pPr>
            <a:endParaRPr lang="en-US" sz="800">
              <a:solidFill>
                <a:srgbClr val="000000"/>
              </a:solidFill>
            </a:endParaRPr>
          </a:p>
          <a:p>
            <a:pPr lvl="2" indent="-225425" fontAlgn="base">
              <a:lnSpc>
                <a:spcPct val="90000"/>
              </a:lnSpc>
              <a:spcBef>
                <a:spcPct val="20000"/>
              </a:spcBef>
              <a:spcAft>
                <a:spcPct val="0"/>
              </a:spcAft>
              <a:buClr>
                <a:srgbClr val="000000"/>
              </a:buClr>
              <a:buFont typeface="Wingdings" pitchFamily="2" charset="2"/>
              <a:buChar char="§"/>
              <a:tabLst>
                <a:tab pos="1887538" algn="l"/>
              </a:tabLst>
            </a:pPr>
            <a:r>
              <a:rPr lang="en-US">
                <a:solidFill>
                  <a:srgbClr val="000000"/>
                </a:solidFill>
              </a:rPr>
              <a:t> </a:t>
            </a:r>
            <a:r>
              <a:rPr lang="en-US" sz="2000">
                <a:solidFill>
                  <a:srgbClr val="000000"/>
                </a:solidFill>
              </a:rPr>
              <a:t>E-mail is for business use only.</a:t>
            </a:r>
          </a:p>
          <a:p>
            <a:pPr lvl="2" indent="-225425" fontAlgn="base">
              <a:lnSpc>
                <a:spcPct val="90000"/>
              </a:lnSpc>
              <a:spcBef>
                <a:spcPct val="20000"/>
              </a:spcBef>
              <a:spcAft>
                <a:spcPct val="0"/>
              </a:spcAft>
              <a:buClr>
                <a:srgbClr val="000000"/>
              </a:buClr>
              <a:buFont typeface="Wingdings" pitchFamily="2" charset="2"/>
              <a:buChar char="§"/>
              <a:tabLst>
                <a:tab pos="1887538" algn="l"/>
              </a:tabLst>
            </a:pPr>
            <a:r>
              <a:rPr lang="en-US" sz="2000">
                <a:solidFill>
                  <a:srgbClr val="000000"/>
                </a:solidFill>
              </a:rPr>
              <a:t> E-mail messages may be monitored.</a:t>
            </a:r>
          </a:p>
          <a:p>
            <a:pPr lvl="2" indent="-225425" fontAlgn="base">
              <a:lnSpc>
                <a:spcPct val="90000"/>
              </a:lnSpc>
              <a:spcBef>
                <a:spcPct val="20000"/>
              </a:spcBef>
              <a:spcAft>
                <a:spcPct val="0"/>
              </a:spcAft>
              <a:buClr>
                <a:srgbClr val="000000"/>
              </a:buClr>
              <a:buFont typeface="Wingdings" pitchFamily="2" charset="2"/>
              <a:buChar char="§"/>
              <a:tabLst>
                <a:tab pos="1887538" algn="l"/>
              </a:tabLst>
            </a:pPr>
            <a:r>
              <a:rPr lang="en-US" sz="2000">
                <a:solidFill>
                  <a:srgbClr val="000000"/>
                </a:solidFill>
              </a:rPr>
              <a:t> No pictures or attachments should be sent without a valid reason.</a:t>
            </a:r>
          </a:p>
          <a:p>
            <a:pPr lvl="2" indent="-225425" fontAlgn="base">
              <a:lnSpc>
                <a:spcPct val="90000"/>
              </a:lnSpc>
              <a:spcBef>
                <a:spcPct val="20000"/>
              </a:spcBef>
              <a:spcAft>
                <a:spcPct val="0"/>
              </a:spcAft>
              <a:buClr>
                <a:srgbClr val="000000"/>
              </a:buClr>
              <a:buFont typeface="Wingdings" pitchFamily="2" charset="2"/>
              <a:buChar char="§"/>
              <a:tabLst>
                <a:tab pos="1887538" algn="l"/>
              </a:tabLst>
            </a:pPr>
            <a:r>
              <a:rPr lang="en-US" sz="2000">
                <a:solidFill>
                  <a:srgbClr val="000000"/>
                </a:solidFill>
              </a:rPr>
              <a:t> E-mail should not be used to discuss personnel matters.</a:t>
            </a:r>
          </a:p>
          <a:p>
            <a:pPr marL="398463" lvl="1" fontAlgn="base">
              <a:lnSpc>
                <a:spcPct val="90000"/>
              </a:lnSpc>
              <a:spcBef>
                <a:spcPct val="20000"/>
              </a:spcBef>
              <a:spcAft>
                <a:spcPct val="0"/>
              </a:spcAft>
              <a:buClr>
                <a:srgbClr val="D89013"/>
              </a:buClr>
              <a:buFont typeface="Wingdings" pitchFamily="2" charset="2"/>
              <a:buNone/>
              <a:tabLst>
                <a:tab pos="1887538" algn="l"/>
              </a:tabLst>
            </a:pPr>
            <a:endParaRPr lang="en-US" sz="800">
              <a:solidFill>
                <a:srgbClr val="000000"/>
              </a:solidFill>
            </a:endParaRPr>
          </a:p>
          <a:p>
            <a:pPr marL="398463" lvl="1" fontAlgn="base">
              <a:lnSpc>
                <a:spcPct val="90000"/>
              </a:lnSpc>
              <a:spcBef>
                <a:spcPct val="20000"/>
              </a:spcBef>
              <a:spcAft>
                <a:spcPct val="0"/>
              </a:spcAft>
              <a:buClr>
                <a:srgbClr val="D89013"/>
              </a:buClr>
              <a:buFont typeface="Wingdings" pitchFamily="2" charset="2"/>
              <a:buNone/>
              <a:tabLst>
                <a:tab pos="1887538" algn="l"/>
              </a:tabLst>
            </a:pPr>
            <a:r>
              <a:rPr lang="en-US" sz="2000">
                <a:solidFill>
                  <a:srgbClr val="000000"/>
                </a:solidFill>
              </a:rPr>
              <a:t>Please submit a draft to me by October 2 because we hope to have a final policy completed by November 5. Call if you have questions.</a:t>
            </a:r>
          </a:p>
        </p:txBody>
      </p:sp>
      <p:sp>
        <p:nvSpPr>
          <p:cNvPr id="393220" name="Text Box 4"/>
          <p:cNvSpPr txBox="1">
            <a:spLocks noChangeArrowheads="1"/>
          </p:cNvSpPr>
          <p:nvPr/>
        </p:nvSpPr>
        <p:spPr bwMode="auto">
          <a:xfrm rot="-750630">
            <a:off x="4076700" y="993775"/>
            <a:ext cx="723900" cy="53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0"/>
              </a:spcAft>
              <a:buClr>
                <a:srgbClr val="963C26"/>
              </a:buClr>
              <a:buFont typeface="Wingdings" pitchFamily="2" charset="2"/>
              <a:buNone/>
            </a:pPr>
            <a:r>
              <a:rPr lang="en-US" sz="3200" b="1">
                <a:solidFill>
                  <a:srgbClr val="0000FF"/>
                </a:solidFill>
                <a:latin typeface="Bradley Hand ITC" pitchFamily="66" charset="0"/>
              </a:rPr>
              <a:t>TR</a:t>
            </a:r>
          </a:p>
        </p:txBody>
      </p:sp>
      <p:sp>
        <p:nvSpPr>
          <p:cNvPr id="5" name="Slide Number Placeholder 4"/>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80B16985-0D08-4B7E-AF80-992AAE7F979A}" type="slidenum">
              <a:rPr lang="en-US" sz="1800" b="0" smtClean="0">
                <a:solidFill>
                  <a:srgbClr val="FFFFFF"/>
                </a:solidFill>
                <a:latin typeface="Gill Sans MT"/>
              </a:rPr>
              <a:pPr>
                <a:defRPr/>
              </a:pPr>
              <a:t>52</a:t>
            </a:fld>
            <a:endParaRPr lang="en-US" sz="1800" b="0">
              <a:solidFill>
                <a:srgbClr val="FFFFFF"/>
              </a:solidFill>
              <a:latin typeface="Gill Sans MT"/>
            </a:endParaRPr>
          </a:p>
        </p:txBody>
      </p:sp>
    </p:spTree>
    <p:extLst>
      <p:ext uri="{BB962C8B-B14F-4D97-AF65-F5344CB8AC3E}">
        <p14:creationId xmlns:p14="http://schemas.microsoft.com/office/powerpoint/2010/main" xmlns="" val="20732024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93218"/>
                                        </p:tgtEl>
                                        <p:attrNameLst>
                                          <p:attrName>style.visibility</p:attrName>
                                        </p:attrNameLst>
                                      </p:cBhvr>
                                      <p:to>
                                        <p:strVal val="visible"/>
                                      </p:to>
                                    </p:set>
                                    <p:anim calcmode="lin" valueType="num">
                                      <p:cBhvr>
                                        <p:cTn id="7" dur="1000" fill="hold"/>
                                        <p:tgtEl>
                                          <p:spTgt spid="393218"/>
                                        </p:tgtEl>
                                        <p:attrNameLst>
                                          <p:attrName>ppt_x</p:attrName>
                                        </p:attrNameLst>
                                      </p:cBhvr>
                                      <p:tavLst>
                                        <p:tav tm="0">
                                          <p:val>
                                            <p:strVal val="#ppt_x-.2"/>
                                          </p:val>
                                        </p:tav>
                                        <p:tav tm="100000">
                                          <p:val>
                                            <p:strVal val="#ppt_x"/>
                                          </p:val>
                                        </p:tav>
                                      </p:tavLst>
                                    </p:anim>
                                    <p:anim calcmode="lin" valueType="num">
                                      <p:cBhvr>
                                        <p:cTn id="8" dur="1000" fill="hold"/>
                                        <p:tgtEl>
                                          <p:spTgt spid="3932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39321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93219"/>
                                        </p:tgtEl>
                                        <p:attrNameLst>
                                          <p:attrName>style.visibility</p:attrName>
                                        </p:attrNameLst>
                                      </p:cBhvr>
                                      <p:to>
                                        <p:strVal val="visible"/>
                                      </p:to>
                                    </p:set>
                                    <p:animEffect transition="in" filter="fade">
                                      <p:cBhvr>
                                        <p:cTn id="14" dur="1000"/>
                                        <p:tgtEl>
                                          <p:spTgt spid="39321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93220"/>
                                        </p:tgtEl>
                                        <p:attrNameLst>
                                          <p:attrName>style.visibility</p:attrName>
                                        </p:attrNameLst>
                                      </p:cBhvr>
                                      <p:to>
                                        <p:strVal val="visible"/>
                                      </p:to>
                                    </p:set>
                                    <p:animEffect transition="in" filter="fade">
                                      <p:cBhvr>
                                        <p:cTn id="17" dur="1000"/>
                                        <p:tgtEl>
                                          <p:spTgt spid="393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18" grpId="0"/>
      <p:bldP spid="393219" grpId="0" animBg="1"/>
      <p:bldP spid="393220" grpId="0"/>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5096" name="Rectangle 8"/>
          <p:cNvSpPr>
            <a:spLocks noGrp="1" noChangeArrowheads="1"/>
          </p:cNvSpPr>
          <p:nvPr>
            <p:ph type="title"/>
          </p:nvPr>
        </p:nvSpPr>
        <p:spPr>
          <a:xfrm>
            <a:off x="914400" y="609600"/>
            <a:ext cx="5257800" cy="685800"/>
          </a:xfrm>
        </p:spPr>
        <p:txBody>
          <a:bodyPr/>
          <a:lstStyle/>
          <a:p>
            <a:pPr eaLnBrk="1" hangingPunct="1">
              <a:defRPr/>
            </a:pPr>
            <a:r>
              <a:rPr lang="en-US" smtClean="0">
                <a:solidFill>
                  <a:srgbClr val="D89013"/>
                </a:solidFill>
              </a:rPr>
              <a:t>Formatting E-Mail Messages</a:t>
            </a:r>
          </a:p>
        </p:txBody>
      </p:sp>
      <p:sp>
        <p:nvSpPr>
          <p:cNvPr id="345093" name="AutoShape 5">
            <a:hlinkClick r:id="rId2" action="ppaction://hlinksldjump" highlightClick="1"/>
          </p:cNvPr>
          <p:cNvSpPr>
            <a:spLocks noChangeArrowheads="1"/>
          </p:cNvSpPr>
          <p:nvPr/>
        </p:nvSpPr>
        <p:spPr bwMode="auto">
          <a:xfrm>
            <a:off x="8710613" y="6172200"/>
            <a:ext cx="433387" cy="381000"/>
          </a:xfrm>
          <a:prstGeom prst="actionButtonHome">
            <a:avLst/>
          </a:prstGeom>
          <a:solidFill>
            <a:srgbClr val="D89013">
              <a:alpha val="43137"/>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grpSp>
        <p:nvGrpSpPr>
          <p:cNvPr id="345118" name="Group 30"/>
          <p:cNvGrpSpPr>
            <a:grpSpLocks/>
          </p:cNvGrpSpPr>
          <p:nvPr/>
        </p:nvGrpSpPr>
        <p:grpSpPr bwMode="auto">
          <a:xfrm>
            <a:off x="76200" y="0"/>
            <a:ext cx="7315200" cy="6324600"/>
            <a:chOff x="0" y="0"/>
            <a:chExt cx="4608" cy="3984"/>
          </a:xfrm>
        </p:grpSpPr>
        <p:pic>
          <p:nvPicPr>
            <p:cNvPr id="78869" name="Picture 26" descr="e-mail sampl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4608" cy="39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8870" name="Text Box 29"/>
            <p:cNvSpPr txBox="1">
              <a:spLocks noChangeArrowheads="1"/>
            </p:cNvSpPr>
            <p:nvPr/>
          </p:nvSpPr>
          <p:spPr bwMode="auto">
            <a:xfrm>
              <a:off x="96" y="1680"/>
              <a:ext cx="4416" cy="23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0"/>
                </a:spcAft>
                <a:buClr>
                  <a:srgbClr val="963C26"/>
                </a:buClr>
                <a:buFont typeface="Wingdings" pitchFamily="2" charset="2"/>
                <a:buNone/>
              </a:pPr>
              <a:r>
                <a:rPr lang="en-US" sz="1400">
                  <a:solidFill>
                    <a:srgbClr val="000000"/>
                  </a:solidFill>
                  <a:latin typeface="Courier New" pitchFamily="49" charset="0"/>
                  <a:ea typeface="Times New Roman" pitchFamily="18" charset="0"/>
                  <a:cs typeface="Courier New" pitchFamily="49" charset="0"/>
                </a:rPr>
                <a:t>Dear Dawn:</a:t>
              </a:r>
            </a:p>
            <a:p>
              <a:pPr eaLnBrk="1" fontAlgn="base" hangingPunct="1">
                <a:lnSpc>
                  <a:spcPct val="90000"/>
                </a:lnSpc>
                <a:spcBef>
                  <a:spcPct val="20000"/>
                </a:spcBef>
                <a:spcAft>
                  <a:spcPct val="0"/>
                </a:spcAft>
                <a:buClr>
                  <a:srgbClr val="963C26"/>
                </a:buClr>
                <a:buFont typeface="Wingdings" pitchFamily="2" charset="2"/>
                <a:buNone/>
              </a:pPr>
              <a:r>
                <a:rPr lang="en-US" sz="800">
                  <a:solidFill>
                    <a:srgbClr val="000000"/>
                  </a:solidFill>
                  <a:latin typeface="Courier New" pitchFamily="49" charset="0"/>
                  <a:ea typeface="Times New Roman" pitchFamily="18" charset="0"/>
                  <a:cs typeface="Courier New" pitchFamily="49" charset="0"/>
                </a:rPr>
                <a:t/>
              </a:r>
              <a:br>
                <a:rPr lang="en-US" sz="800">
                  <a:solidFill>
                    <a:srgbClr val="000000"/>
                  </a:solidFill>
                  <a:latin typeface="Courier New" pitchFamily="49" charset="0"/>
                  <a:ea typeface="Times New Roman" pitchFamily="18" charset="0"/>
                  <a:cs typeface="Courier New" pitchFamily="49" charset="0"/>
                </a:rPr>
              </a:br>
              <a:r>
                <a:rPr lang="en-US" sz="1400">
                  <a:solidFill>
                    <a:srgbClr val="000000"/>
                  </a:solidFill>
                  <a:latin typeface="Courier New" pitchFamily="49" charset="0"/>
                  <a:ea typeface="Times New Roman" pitchFamily="18" charset="0"/>
                  <a:cs typeface="Courier New" pitchFamily="49" charset="0"/>
                </a:rPr>
                <a:t>To speed telephone installation and improve service within the main facility, we are starting a new application procedure. </a:t>
              </a:r>
              <a:r>
                <a:rPr lang="en-US" sz="800">
                  <a:solidFill>
                    <a:srgbClr val="000000"/>
                  </a:solidFill>
                  <a:latin typeface="Courier New" pitchFamily="49" charset="0"/>
                  <a:ea typeface="Times New Roman" pitchFamily="18" charset="0"/>
                  <a:cs typeface="Courier New" pitchFamily="49" charset="0"/>
                </a:rPr>
                <a:t/>
              </a:r>
              <a:br>
                <a:rPr lang="en-US" sz="800">
                  <a:solidFill>
                    <a:srgbClr val="000000"/>
                  </a:solidFill>
                  <a:latin typeface="Courier New" pitchFamily="49" charset="0"/>
                  <a:ea typeface="Times New Roman" pitchFamily="18" charset="0"/>
                  <a:cs typeface="Courier New" pitchFamily="49" charset="0"/>
                </a:rPr>
              </a:br>
              <a:r>
                <a:rPr lang="en-US" sz="800">
                  <a:solidFill>
                    <a:srgbClr val="000000"/>
                  </a:solidFill>
                  <a:latin typeface="Courier New" pitchFamily="49" charset="0"/>
                  <a:ea typeface="Times New Roman" pitchFamily="18" charset="0"/>
                  <a:cs typeface="Courier New" pitchFamily="49" charset="0"/>
                </a:rPr>
                <a:t/>
              </a:r>
              <a:br>
                <a:rPr lang="en-US" sz="800">
                  <a:solidFill>
                    <a:srgbClr val="000000"/>
                  </a:solidFill>
                  <a:latin typeface="Courier New" pitchFamily="49" charset="0"/>
                  <a:ea typeface="Times New Roman" pitchFamily="18" charset="0"/>
                  <a:cs typeface="Courier New" pitchFamily="49" charset="0"/>
                </a:rPr>
              </a:br>
              <a:r>
                <a:rPr lang="en-US" sz="1400">
                  <a:solidFill>
                    <a:srgbClr val="000000"/>
                  </a:solidFill>
                  <a:latin typeface="Courier New" pitchFamily="49" charset="0"/>
                  <a:ea typeface="Times New Roman" pitchFamily="18" charset="0"/>
                  <a:cs typeface="Courier New" pitchFamily="49" charset="0"/>
                </a:rPr>
                <a:t>Service request forms will be available at various locations within the three buildings. When you require telephone service, pick up a request form at your nearest location. Fill in the pertinent facts, obtain approval from your division head, and send the form to Brent White.</a:t>
              </a:r>
            </a:p>
            <a:p>
              <a:pPr eaLnBrk="1" fontAlgn="base" hangingPunct="1">
                <a:lnSpc>
                  <a:spcPct val="90000"/>
                </a:lnSpc>
                <a:spcBef>
                  <a:spcPct val="20000"/>
                </a:spcBef>
                <a:spcAft>
                  <a:spcPct val="0"/>
                </a:spcAft>
                <a:buClr>
                  <a:srgbClr val="963C26"/>
                </a:buClr>
                <a:buFont typeface="Wingdings" pitchFamily="2" charset="2"/>
                <a:buNone/>
              </a:pPr>
              <a:endParaRPr lang="en-US" sz="800">
                <a:solidFill>
                  <a:srgbClr val="000000"/>
                </a:solidFill>
                <a:latin typeface="Courier New" pitchFamily="49" charset="0"/>
                <a:ea typeface="Times New Roman" pitchFamily="18" charset="0"/>
                <a:cs typeface="Courier New" pitchFamily="49" charset="0"/>
              </a:endParaRPr>
            </a:p>
            <a:p>
              <a:pPr eaLnBrk="1" fontAlgn="base" hangingPunct="1">
                <a:lnSpc>
                  <a:spcPct val="90000"/>
                </a:lnSpc>
                <a:spcBef>
                  <a:spcPct val="20000"/>
                </a:spcBef>
                <a:spcAft>
                  <a:spcPct val="0"/>
                </a:spcAft>
                <a:buClr>
                  <a:srgbClr val="963C26"/>
                </a:buClr>
                <a:buFont typeface="Wingdings" pitchFamily="2" charset="2"/>
                <a:buNone/>
              </a:pPr>
              <a:r>
                <a:rPr lang="en-US" sz="1400">
                  <a:solidFill>
                    <a:srgbClr val="000000"/>
                  </a:solidFill>
                  <a:latin typeface="Courier New" pitchFamily="49" charset="0"/>
                  <a:ea typeface="Times New Roman" pitchFamily="18" charset="0"/>
                  <a:cs typeface="Courier New" pitchFamily="49" charset="0"/>
                </a:rPr>
                <a:t>Please call me at 451-0593 if you have any questions about this new procedure.</a:t>
              </a:r>
            </a:p>
            <a:p>
              <a:pPr eaLnBrk="1" fontAlgn="base" hangingPunct="1">
                <a:lnSpc>
                  <a:spcPct val="90000"/>
                </a:lnSpc>
                <a:spcBef>
                  <a:spcPct val="20000"/>
                </a:spcBef>
                <a:spcAft>
                  <a:spcPct val="0"/>
                </a:spcAft>
                <a:buClr>
                  <a:srgbClr val="963C26"/>
                </a:buClr>
                <a:buFont typeface="Wingdings" pitchFamily="2" charset="2"/>
                <a:buNone/>
              </a:pPr>
              <a:endParaRPr lang="en-US" sz="800">
                <a:solidFill>
                  <a:srgbClr val="000000"/>
                </a:solidFill>
                <a:latin typeface="Courier New" pitchFamily="49" charset="0"/>
                <a:ea typeface="Times New Roman" pitchFamily="18" charset="0"/>
                <a:cs typeface="Courier New" pitchFamily="49" charset="0"/>
              </a:endParaRPr>
            </a:p>
            <a:p>
              <a:pPr eaLnBrk="1" fontAlgn="base" hangingPunct="1">
                <a:lnSpc>
                  <a:spcPct val="90000"/>
                </a:lnSpc>
                <a:spcBef>
                  <a:spcPct val="20000"/>
                </a:spcBef>
                <a:spcAft>
                  <a:spcPct val="0"/>
                </a:spcAft>
                <a:buClr>
                  <a:srgbClr val="963C26"/>
                </a:buClr>
                <a:buFont typeface="Wingdings" pitchFamily="2" charset="2"/>
                <a:buNone/>
              </a:pPr>
              <a:r>
                <a:rPr lang="en-US" sz="1400">
                  <a:solidFill>
                    <a:srgbClr val="000000"/>
                  </a:solidFill>
                  <a:latin typeface="Courier New" pitchFamily="49" charset="0"/>
                  <a:ea typeface="Times New Roman" pitchFamily="18" charset="0"/>
                  <a:cs typeface="Courier New" pitchFamily="49" charset="0"/>
                </a:rPr>
                <a:t>Best,</a:t>
              </a:r>
            </a:p>
            <a:p>
              <a:pPr eaLnBrk="1" fontAlgn="base" hangingPunct="1">
                <a:lnSpc>
                  <a:spcPct val="80000"/>
                </a:lnSpc>
                <a:spcBef>
                  <a:spcPct val="20000"/>
                </a:spcBef>
                <a:spcAft>
                  <a:spcPct val="0"/>
                </a:spcAft>
                <a:buClr>
                  <a:srgbClr val="963C26"/>
                </a:buClr>
                <a:buFont typeface="Wingdings" pitchFamily="2" charset="2"/>
                <a:buNone/>
              </a:pPr>
              <a:r>
                <a:rPr lang="en-US" sz="800">
                  <a:solidFill>
                    <a:srgbClr val="000000"/>
                  </a:solidFill>
                  <a:latin typeface="Courier New" pitchFamily="49" charset="0"/>
                  <a:ea typeface="Times New Roman" pitchFamily="18" charset="0"/>
                  <a:cs typeface="Courier New" pitchFamily="49" charset="0"/>
                </a:rPr>
                <a:t/>
              </a:r>
              <a:br>
                <a:rPr lang="en-US" sz="800">
                  <a:solidFill>
                    <a:srgbClr val="000000"/>
                  </a:solidFill>
                  <a:latin typeface="Courier New" pitchFamily="49" charset="0"/>
                  <a:ea typeface="Times New Roman" pitchFamily="18" charset="0"/>
                  <a:cs typeface="Courier New" pitchFamily="49" charset="0"/>
                </a:rPr>
              </a:br>
              <a:r>
                <a:rPr lang="en-US" sz="1400">
                  <a:solidFill>
                    <a:srgbClr val="000000"/>
                  </a:solidFill>
                  <a:latin typeface="Courier New" pitchFamily="49" charset="0"/>
                  <a:ea typeface="Times New Roman" pitchFamily="18" charset="0"/>
                  <a:cs typeface="Courier New" pitchFamily="49" charset="0"/>
                </a:rPr>
                <a:t>Jay Murray, Vice President, Facilities and Operations</a:t>
              </a:r>
            </a:p>
            <a:p>
              <a:pPr eaLnBrk="1" fontAlgn="base" hangingPunct="1">
                <a:lnSpc>
                  <a:spcPct val="80000"/>
                </a:lnSpc>
                <a:spcBef>
                  <a:spcPct val="20000"/>
                </a:spcBef>
                <a:spcAft>
                  <a:spcPct val="0"/>
                </a:spcAft>
                <a:buClr>
                  <a:srgbClr val="963C26"/>
                </a:buClr>
                <a:buFont typeface="Wingdings" pitchFamily="2" charset="2"/>
                <a:buNone/>
              </a:pPr>
              <a:r>
                <a:rPr lang="en-US" sz="1400">
                  <a:solidFill>
                    <a:srgbClr val="000000"/>
                  </a:solidFill>
                  <a:latin typeface="Courier New" pitchFamily="49" charset="0"/>
                  <a:ea typeface="Times New Roman" pitchFamily="18" charset="0"/>
                  <a:cs typeface="Courier New" pitchFamily="49" charset="0"/>
                </a:rPr>
                <a:t>Phone: (245) 451-0593 ● Fax: (245) 451-3389</a:t>
              </a:r>
              <a:endParaRPr lang="de-DE" sz="1400">
                <a:solidFill>
                  <a:srgbClr val="000000"/>
                </a:solidFill>
                <a:latin typeface="Courier New" pitchFamily="49" charset="0"/>
                <a:ea typeface="Times New Roman" pitchFamily="18" charset="0"/>
                <a:cs typeface="Courier New" pitchFamily="49" charset="0"/>
              </a:endParaRPr>
            </a:p>
            <a:p>
              <a:pPr eaLnBrk="1" fontAlgn="base" hangingPunct="1">
                <a:lnSpc>
                  <a:spcPct val="80000"/>
                </a:lnSpc>
                <a:spcBef>
                  <a:spcPct val="20000"/>
                </a:spcBef>
                <a:spcAft>
                  <a:spcPct val="0"/>
                </a:spcAft>
                <a:buClr>
                  <a:srgbClr val="963C26"/>
                </a:buClr>
                <a:buFont typeface="Wingdings" pitchFamily="2" charset="2"/>
                <a:buNone/>
              </a:pPr>
              <a:r>
                <a:rPr lang="de-DE" sz="1400">
                  <a:solidFill>
                    <a:srgbClr val="000000"/>
                  </a:solidFill>
                  <a:latin typeface="Courier New" pitchFamily="49" charset="0"/>
                  <a:ea typeface="Times New Roman" pitchFamily="18" charset="0"/>
                  <a:cs typeface="Courier New" pitchFamily="49" charset="0"/>
                </a:rPr>
                <a:t>E-Mail: jmurray@pro.com</a:t>
              </a:r>
              <a:endParaRPr lang="en-US" sz="1400">
                <a:solidFill>
                  <a:srgbClr val="000000"/>
                </a:solidFill>
                <a:latin typeface="Courier New" pitchFamily="49" charset="0"/>
                <a:ea typeface="Times New Roman" pitchFamily="18" charset="0"/>
                <a:cs typeface="Courier New" pitchFamily="49" charset="0"/>
              </a:endParaRPr>
            </a:p>
          </p:txBody>
        </p:sp>
      </p:grpSp>
      <p:grpSp>
        <p:nvGrpSpPr>
          <p:cNvPr id="345119" name="Group 31"/>
          <p:cNvGrpSpPr>
            <a:grpSpLocks/>
          </p:cNvGrpSpPr>
          <p:nvPr/>
        </p:nvGrpSpPr>
        <p:grpSpPr bwMode="auto">
          <a:xfrm>
            <a:off x="5867400" y="5257800"/>
            <a:ext cx="3276600" cy="914400"/>
            <a:chOff x="3264" y="3312"/>
            <a:chExt cx="2064" cy="576"/>
          </a:xfrm>
        </p:grpSpPr>
        <p:sp>
          <p:nvSpPr>
            <p:cNvPr id="78866" name="Line 19"/>
            <p:cNvSpPr>
              <a:spLocks noChangeShapeType="1"/>
            </p:cNvSpPr>
            <p:nvPr/>
          </p:nvSpPr>
          <p:spPr bwMode="auto">
            <a:xfrm flipV="1">
              <a:off x="3360" y="3648"/>
              <a:ext cx="528"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8867" name="Oval 20"/>
            <p:cNvSpPr>
              <a:spLocks noChangeArrowheads="1"/>
            </p:cNvSpPr>
            <p:nvPr/>
          </p:nvSpPr>
          <p:spPr bwMode="auto">
            <a:xfrm>
              <a:off x="3264" y="3600"/>
              <a:ext cx="96" cy="96"/>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8868" name="AutoShape 18"/>
            <p:cNvSpPr>
              <a:spLocks noChangeArrowheads="1"/>
            </p:cNvSpPr>
            <p:nvPr/>
          </p:nvSpPr>
          <p:spPr bwMode="auto">
            <a:xfrm>
              <a:off x="3888" y="3312"/>
              <a:ext cx="1440" cy="576"/>
            </a:xfrm>
            <a:prstGeom prst="roundRect">
              <a:avLst>
                <a:gd name="adj" fmla="val 12495"/>
              </a:avLst>
            </a:prstGeom>
            <a:solidFill>
              <a:srgbClr val="FFCC00"/>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eaLnBrk="0" fontAlgn="base" hangingPunct="0">
                <a:lnSpc>
                  <a:spcPct val="70000"/>
                </a:lnSpc>
                <a:spcBef>
                  <a:spcPct val="0"/>
                </a:spcBef>
                <a:spcAft>
                  <a:spcPct val="0"/>
                </a:spcAft>
              </a:pPr>
              <a:r>
                <a:rPr lang="en-US" sz="2400">
                  <a:solidFill>
                    <a:srgbClr val="000000"/>
                  </a:solidFill>
                  <a:latin typeface="Gill Sans MT Condensed" pitchFamily="34" charset="0"/>
                </a:rPr>
                <a:t>Use a complimentary</a:t>
              </a:r>
            </a:p>
            <a:p>
              <a:pPr eaLnBrk="0" fontAlgn="base" hangingPunct="0">
                <a:lnSpc>
                  <a:spcPct val="70000"/>
                </a:lnSpc>
                <a:spcBef>
                  <a:spcPct val="0"/>
                </a:spcBef>
                <a:spcAft>
                  <a:spcPct val="0"/>
                </a:spcAft>
              </a:pPr>
              <a:r>
                <a:rPr lang="en-US" sz="2400">
                  <a:solidFill>
                    <a:srgbClr val="000000"/>
                  </a:solidFill>
                  <a:latin typeface="Gill Sans MT Condensed" pitchFamily="34" charset="0"/>
                </a:rPr>
                <a:t>close and include your </a:t>
              </a:r>
            </a:p>
            <a:p>
              <a:pPr eaLnBrk="0" fontAlgn="base" hangingPunct="0">
                <a:lnSpc>
                  <a:spcPct val="70000"/>
                </a:lnSpc>
                <a:spcBef>
                  <a:spcPct val="0"/>
                </a:spcBef>
                <a:spcAft>
                  <a:spcPct val="0"/>
                </a:spcAft>
              </a:pPr>
              <a:r>
                <a:rPr lang="en-US" sz="2400">
                  <a:solidFill>
                    <a:srgbClr val="000000"/>
                  </a:solidFill>
                  <a:latin typeface="Gill Sans MT Condensed" pitchFamily="34" charset="0"/>
                </a:rPr>
                <a:t>contact information.</a:t>
              </a:r>
            </a:p>
          </p:txBody>
        </p:sp>
      </p:grpSp>
      <p:grpSp>
        <p:nvGrpSpPr>
          <p:cNvPr id="345112" name="Group 24"/>
          <p:cNvGrpSpPr>
            <a:grpSpLocks/>
          </p:cNvGrpSpPr>
          <p:nvPr/>
        </p:nvGrpSpPr>
        <p:grpSpPr bwMode="auto">
          <a:xfrm>
            <a:off x="1681163" y="2514600"/>
            <a:ext cx="7462837" cy="577850"/>
            <a:chOff x="768" y="1700"/>
            <a:chExt cx="4701" cy="364"/>
          </a:xfrm>
        </p:grpSpPr>
        <p:sp>
          <p:nvSpPr>
            <p:cNvPr id="78863" name="AutoShape 15"/>
            <p:cNvSpPr>
              <a:spLocks noChangeArrowheads="1"/>
            </p:cNvSpPr>
            <p:nvPr/>
          </p:nvSpPr>
          <p:spPr bwMode="auto">
            <a:xfrm>
              <a:off x="4176" y="1700"/>
              <a:ext cx="1293" cy="364"/>
            </a:xfrm>
            <a:prstGeom prst="roundRect">
              <a:avLst>
                <a:gd name="adj" fmla="val 12495"/>
              </a:avLst>
            </a:prstGeom>
            <a:solidFill>
              <a:srgbClr val="FFCC00"/>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eaLnBrk="0" fontAlgn="base" hangingPunct="0">
                <a:lnSpc>
                  <a:spcPct val="70000"/>
                </a:lnSpc>
                <a:spcBef>
                  <a:spcPct val="0"/>
                </a:spcBef>
                <a:spcAft>
                  <a:spcPct val="0"/>
                </a:spcAft>
              </a:pPr>
              <a:r>
                <a:rPr lang="en-US" sz="2400">
                  <a:solidFill>
                    <a:srgbClr val="000000"/>
                  </a:solidFill>
                  <a:latin typeface="Gill Sans MT Condensed" pitchFamily="34" charset="0"/>
                </a:rPr>
                <a:t>Include a salutation</a:t>
              </a:r>
            </a:p>
            <a:p>
              <a:pPr eaLnBrk="0" fontAlgn="base" hangingPunct="0">
                <a:lnSpc>
                  <a:spcPct val="70000"/>
                </a:lnSpc>
                <a:spcBef>
                  <a:spcPct val="0"/>
                </a:spcBef>
                <a:spcAft>
                  <a:spcPct val="0"/>
                </a:spcAft>
              </a:pPr>
              <a:r>
                <a:rPr lang="en-US" sz="2400">
                  <a:solidFill>
                    <a:srgbClr val="000000"/>
                  </a:solidFill>
                  <a:latin typeface="Gill Sans MT Condensed" pitchFamily="34" charset="0"/>
                </a:rPr>
                <a:t>for a friendly tone.</a:t>
              </a:r>
            </a:p>
          </p:txBody>
        </p:sp>
        <p:sp>
          <p:nvSpPr>
            <p:cNvPr id="78864" name="Line 16"/>
            <p:cNvSpPr>
              <a:spLocks noChangeShapeType="1"/>
            </p:cNvSpPr>
            <p:nvPr/>
          </p:nvSpPr>
          <p:spPr bwMode="auto">
            <a:xfrm flipV="1">
              <a:off x="864" y="1872"/>
              <a:ext cx="3312"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8865" name="Oval 17"/>
            <p:cNvSpPr>
              <a:spLocks noChangeArrowheads="1"/>
            </p:cNvSpPr>
            <p:nvPr/>
          </p:nvSpPr>
          <p:spPr bwMode="auto">
            <a:xfrm>
              <a:off x="768" y="1824"/>
              <a:ext cx="96" cy="96"/>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grpSp>
      <p:sp>
        <p:nvSpPr>
          <p:cNvPr id="345110" name="AutoShape 22"/>
          <p:cNvSpPr>
            <a:spLocks noChangeArrowheads="1"/>
          </p:cNvSpPr>
          <p:nvPr/>
        </p:nvSpPr>
        <p:spPr bwMode="auto">
          <a:xfrm>
            <a:off x="7010400" y="152400"/>
            <a:ext cx="2133600" cy="990600"/>
          </a:xfrm>
          <a:prstGeom prst="roundRect">
            <a:avLst>
              <a:gd name="adj" fmla="val 12495"/>
            </a:avLst>
          </a:prstGeom>
          <a:solidFill>
            <a:srgbClr val="FFCC00"/>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eaLnBrk="0" fontAlgn="base" hangingPunct="0">
              <a:lnSpc>
                <a:spcPct val="70000"/>
              </a:lnSpc>
              <a:spcBef>
                <a:spcPct val="0"/>
              </a:spcBef>
              <a:spcAft>
                <a:spcPct val="0"/>
              </a:spcAft>
            </a:pPr>
            <a:r>
              <a:rPr lang="en-US" sz="2400">
                <a:solidFill>
                  <a:srgbClr val="000000"/>
                </a:solidFill>
                <a:latin typeface="Gill Sans MT Condensed" pitchFamily="34" charset="0"/>
              </a:rPr>
              <a:t>Single-space body;</a:t>
            </a:r>
            <a:br>
              <a:rPr lang="en-US" sz="2400">
                <a:solidFill>
                  <a:srgbClr val="000000"/>
                </a:solidFill>
                <a:latin typeface="Gill Sans MT Condensed" pitchFamily="34" charset="0"/>
              </a:rPr>
            </a:br>
            <a:r>
              <a:rPr lang="en-US" sz="2400">
                <a:solidFill>
                  <a:srgbClr val="000000"/>
                </a:solidFill>
                <a:latin typeface="Gill Sans MT Condensed" pitchFamily="34" charset="0"/>
              </a:rPr>
              <a:t>double-space between </a:t>
            </a:r>
            <a:br>
              <a:rPr lang="en-US" sz="2400">
                <a:solidFill>
                  <a:srgbClr val="000000"/>
                </a:solidFill>
                <a:latin typeface="Gill Sans MT Condensed" pitchFamily="34" charset="0"/>
              </a:rPr>
            </a:br>
            <a:r>
              <a:rPr lang="en-US" sz="2400">
                <a:solidFill>
                  <a:srgbClr val="000000"/>
                </a:solidFill>
                <a:latin typeface="Gill Sans MT Condensed" pitchFamily="34" charset="0"/>
              </a:rPr>
              <a:t>paragraphs.</a:t>
            </a:r>
          </a:p>
        </p:txBody>
      </p:sp>
      <p:grpSp>
        <p:nvGrpSpPr>
          <p:cNvPr id="345120" name="Group 32"/>
          <p:cNvGrpSpPr>
            <a:grpSpLocks/>
          </p:cNvGrpSpPr>
          <p:nvPr/>
        </p:nvGrpSpPr>
        <p:grpSpPr bwMode="auto">
          <a:xfrm>
            <a:off x="3733800" y="1250950"/>
            <a:ext cx="5400675" cy="577850"/>
            <a:chOff x="2355" y="788"/>
            <a:chExt cx="3354" cy="364"/>
          </a:xfrm>
        </p:grpSpPr>
        <p:sp>
          <p:nvSpPr>
            <p:cNvPr id="78860" name="AutoShape 11"/>
            <p:cNvSpPr>
              <a:spLocks noChangeArrowheads="1"/>
            </p:cNvSpPr>
            <p:nvPr/>
          </p:nvSpPr>
          <p:spPr bwMode="auto">
            <a:xfrm>
              <a:off x="4416" y="788"/>
              <a:ext cx="1293" cy="364"/>
            </a:xfrm>
            <a:prstGeom prst="roundRect">
              <a:avLst>
                <a:gd name="adj" fmla="val 12495"/>
              </a:avLst>
            </a:prstGeom>
            <a:solidFill>
              <a:srgbClr val="FFCC00"/>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eaLnBrk="0" fontAlgn="base" hangingPunct="0">
                <a:lnSpc>
                  <a:spcPct val="70000"/>
                </a:lnSpc>
                <a:spcBef>
                  <a:spcPct val="0"/>
                </a:spcBef>
                <a:spcAft>
                  <a:spcPct val="0"/>
                </a:spcAft>
              </a:pPr>
              <a:r>
                <a:rPr lang="en-US" sz="2400">
                  <a:solidFill>
                    <a:srgbClr val="000000"/>
                  </a:solidFill>
                  <a:latin typeface="Gill Sans MT Condensed" pitchFamily="34" charset="0"/>
                </a:rPr>
                <a:t>Use angle brackets</a:t>
              </a:r>
            </a:p>
            <a:p>
              <a:pPr eaLnBrk="0" fontAlgn="base" hangingPunct="0">
                <a:lnSpc>
                  <a:spcPct val="70000"/>
                </a:lnSpc>
                <a:spcBef>
                  <a:spcPct val="0"/>
                </a:spcBef>
                <a:spcAft>
                  <a:spcPct val="0"/>
                </a:spcAft>
              </a:pPr>
              <a:r>
                <a:rPr lang="en-US" sz="2400">
                  <a:solidFill>
                    <a:srgbClr val="000000"/>
                  </a:solidFill>
                  <a:latin typeface="Gill Sans MT Condensed" pitchFamily="34" charset="0"/>
                </a:rPr>
                <a:t>for Internet addresses</a:t>
              </a:r>
            </a:p>
          </p:txBody>
        </p:sp>
        <p:sp>
          <p:nvSpPr>
            <p:cNvPr id="78861" name="Line 13"/>
            <p:cNvSpPr>
              <a:spLocks noChangeShapeType="1"/>
            </p:cNvSpPr>
            <p:nvPr/>
          </p:nvSpPr>
          <p:spPr bwMode="auto">
            <a:xfrm flipV="1">
              <a:off x="2451" y="960"/>
              <a:ext cx="196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8862" name="Oval 14"/>
            <p:cNvSpPr>
              <a:spLocks noChangeArrowheads="1"/>
            </p:cNvSpPr>
            <p:nvPr/>
          </p:nvSpPr>
          <p:spPr bwMode="auto">
            <a:xfrm>
              <a:off x="2355" y="912"/>
              <a:ext cx="96" cy="96"/>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grpSp>
      <p:sp>
        <p:nvSpPr>
          <p:cNvPr id="345109" name="AutoShape 21"/>
          <p:cNvSpPr>
            <a:spLocks noChangeArrowheads="1"/>
          </p:cNvSpPr>
          <p:nvPr/>
        </p:nvSpPr>
        <p:spPr bwMode="auto">
          <a:xfrm>
            <a:off x="7239000" y="3581400"/>
            <a:ext cx="1905000" cy="1143000"/>
          </a:xfrm>
          <a:prstGeom prst="roundRect">
            <a:avLst>
              <a:gd name="adj" fmla="val 12495"/>
            </a:avLst>
          </a:prstGeom>
          <a:solidFill>
            <a:srgbClr val="FFCC00"/>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eaLnBrk="0" fontAlgn="base" hangingPunct="0">
              <a:lnSpc>
                <a:spcPct val="70000"/>
              </a:lnSpc>
              <a:spcBef>
                <a:spcPct val="0"/>
              </a:spcBef>
              <a:spcAft>
                <a:spcPct val="0"/>
              </a:spcAft>
            </a:pPr>
            <a:r>
              <a:rPr lang="en-US" sz="2400">
                <a:solidFill>
                  <a:srgbClr val="000000"/>
                </a:solidFill>
                <a:latin typeface="Gill Sans MT Condensed" pitchFamily="34" charset="0"/>
              </a:rPr>
              <a:t>Write complete </a:t>
            </a:r>
          </a:p>
          <a:p>
            <a:pPr eaLnBrk="0" fontAlgn="base" hangingPunct="0">
              <a:lnSpc>
                <a:spcPct val="70000"/>
              </a:lnSpc>
              <a:spcBef>
                <a:spcPct val="0"/>
              </a:spcBef>
              <a:spcAft>
                <a:spcPct val="0"/>
              </a:spcAft>
            </a:pPr>
            <a:r>
              <a:rPr lang="en-US" sz="2400">
                <a:solidFill>
                  <a:srgbClr val="000000"/>
                </a:solidFill>
                <a:latin typeface="Gill Sans MT Condensed" pitchFamily="34" charset="0"/>
              </a:rPr>
              <a:t>sentences and use</a:t>
            </a:r>
          </a:p>
          <a:p>
            <a:pPr eaLnBrk="0" fontAlgn="base" hangingPunct="0">
              <a:lnSpc>
                <a:spcPct val="70000"/>
              </a:lnSpc>
              <a:spcBef>
                <a:spcPct val="0"/>
              </a:spcBef>
              <a:spcAft>
                <a:spcPct val="0"/>
              </a:spcAft>
            </a:pPr>
            <a:r>
              <a:rPr lang="en-US" sz="2400">
                <a:solidFill>
                  <a:srgbClr val="000000"/>
                </a:solidFill>
                <a:latin typeface="Gill Sans MT Condensed" pitchFamily="34" charset="0"/>
              </a:rPr>
              <a:t>upper and lower-</a:t>
            </a:r>
            <a:br>
              <a:rPr lang="en-US" sz="2400">
                <a:solidFill>
                  <a:srgbClr val="000000"/>
                </a:solidFill>
                <a:latin typeface="Gill Sans MT Condensed" pitchFamily="34" charset="0"/>
              </a:rPr>
            </a:br>
            <a:r>
              <a:rPr lang="en-US" sz="2400">
                <a:solidFill>
                  <a:srgbClr val="000000"/>
                </a:solidFill>
                <a:latin typeface="Gill Sans MT Condensed" pitchFamily="34" charset="0"/>
              </a:rPr>
              <a:t>case letters.</a:t>
            </a:r>
          </a:p>
        </p:txBody>
      </p:sp>
      <p:sp>
        <p:nvSpPr>
          <p:cNvPr id="21" name="Slide Number Placeholder 20"/>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80B16985-0D08-4B7E-AF80-992AAE7F979A}" type="slidenum">
              <a:rPr lang="en-US" sz="1800" b="0" smtClean="0">
                <a:solidFill>
                  <a:srgbClr val="FFFFFF"/>
                </a:solidFill>
                <a:latin typeface="Gill Sans MT"/>
              </a:rPr>
              <a:pPr>
                <a:defRPr/>
              </a:pPr>
              <a:t>53</a:t>
            </a:fld>
            <a:endParaRPr lang="en-US" sz="1800" b="0">
              <a:solidFill>
                <a:srgbClr val="FFFFFF"/>
              </a:solidFill>
              <a:latin typeface="Gill Sans MT"/>
            </a:endParaRPr>
          </a:p>
        </p:txBody>
      </p:sp>
    </p:spTree>
    <p:extLst>
      <p:ext uri="{BB962C8B-B14F-4D97-AF65-F5344CB8AC3E}">
        <p14:creationId xmlns:p14="http://schemas.microsoft.com/office/powerpoint/2010/main" xmlns="" val="8889917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45096"/>
                                        </p:tgtEl>
                                        <p:attrNameLst>
                                          <p:attrName>style.visibility</p:attrName>
                                        </p:attrNameLst>
                                      </p:cBhvr>
                                      <p:to>
                                        <p:strVal val="visible"/>
                                      </p:to>
                                    </p:set>
                                    <p:anim calcmode="lin" valueType="num">
                                      <p:cBhvr>
                                        <p:cTn id="7" dur="1000" fill="hold"/>
                                        <p:tgtEl>
                                          <p:spTgt spid="345096"/>
                                        </p:tgtEl>
                                        <p:attrNameLst>
                                          <p:attrName>ppt_x</p:attrName>
                                        </p:attrNameLst>
                                      </p:cBhvr>
                                      <p:tavLst>
                                        <p:tav tm="0">
                                          <p:val>
                                            <p:strVal val="#ppt_x-.2"/>
                                          </p:val>
                                        </p:tav>
                                        <p:tav tm="100000">
                                          <p:val>
                                            <p:strVal val="#ppt_x"/>
                                          </p:val>
                                        </p:tav>
                                      </p:tavLst>
                                    </p:anim>
                                    <p:anim calcmode="lin" valueType="num">
                                      <p:cBhvr>
                                        <p:cTn id="8" dur="1000" fill="hold"/>
                                        <p:tgtEl>
                                          <p:spTgt spid="345096"/>
                                        </p:tgtEl>
                                        <p:attrNameLst>
                                          <p:attrName>ppt_y</p:attrName>
                                        </p:attrNameLst>
                                      </p:cBhvr>
                                      <p:tavLst>
                                        <p:tav tm="0">
                                          <p:val>
                                            <p:strVal val="#ppt_y"/>
                                          </p:val>
                                        </p:tav>
                                        <p:tav tm="100000">
                                          <p:val>
                                            <p:strVal val="#ppt_y"/>
                                          </p:val>
                                        </p:tav>
                                      </p:tavLst>
                                    </p:anim>
                                    <p:animEffect transition="in" filter="wipe(right)" prLst="gradientSize: 0.1">
                                      <p:cBhvr>
                                        <p:cTn id="9" dur="1000"/>
                                        <p:tgtEl>
                                          <p:spTgt spid="345096"/>
                                        </p:tgtEl>
                                      </p:cBhvr>
                                    </p:animEffect>
                                  </p:childTnLst>
                                </p:cTn>
                              </p:par>
                              <p:par>
                                <p:cTn id="10" presetID="9" presetClass="entr" presetSubtype="0" fill="hold" grpId="0" nodeType="withEffect">
                                  <p:stCondLst>
                                    <p:cond delay="0"/>
                                  </p:stCondLst>
                                  <p:childTnLst>
                                    <p:set>
                                      <p:cBhvr>
                                        <p:cTn id="11" dur="1" fill="hold">
                                          <p:stCondLst>
                                            <p:cond delay="0"/>
                                          </p:stCondLst>
                                        </p:cTn>
                                        <p:tgtEl>
                                          <p:spTgt spid="345093"/>
                                        </p:tgtEl>
                                        <p:attrNameLst>
                                          <p:attrName>style.visibility</p:attrName>
                                        </p:attrNameLst>
                                      </p:cBhvr>
                                      <p:to>
                                        <p:strVal val="visible"/>
                                      </p:to>
                                    </p:set>
                                    <p:animEffect transition="in" filter="dissolve">
                                      <p:cBhvr>
                                        <p:cTn id="12" dur="500"/>
                                        <p:tgtEl>
                                          <p:spTgt spid="3450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3" presetClass="entr" presetSubtype="0" fill="hold" nodeType="clickEffect">
                                  <p:stCondLst>
                                    <p:cond delay="0"/>
                                  </p:stCondLst>
                                  <p:childTnLst>
                                    <p:set>
                                      <p:cBhvr>
                                        <p:cTn id="16" dur="1" fill="hold">
                                          <p:stCondLst>
                                            <p:cond delay="0"/>
                                          </p:stCondLst>
                                        </p:cTn>
                                        <p:tgtEl>
                                          <p:spTgt spid="345118"/>
                                        </p:tgtEl>
                                        <p:attrNameLst>
                                          <p:attrName>style.visibility</p:attrName>
                                        </p:attrNameLst>
                                      </p:cBhvr>
                                      <p:to>
                                        <p:strVal val="visible"/>
                                      </p:to>
                                    </p:set>
                                    <p:anim calcmode="lin" valueType="num">
                                      <p:cBhvr>
                                        <p:cTn id="17" dur="500" fill="hold"/>
                                        <p:tgtEl>
                                          <p:spTgt spid="345118"/>
                                        </p:tgtEl>
                                        <p:attrNameLst>
                                          <p:attrName>ppt_w</p:attrName>
                                        </p:attrNameLst>
                                      </p:cBhvr>
                                      <p:tavLst>
                                        <p:tav tm="0">
                                          <p:val>
                                            <p:fltVal val="0"/>
                                          </p:val>
                                        </p:tav>
                                        <p:tav tm="100000">
                                          <p:val>
                                            <p:strVal val="#ppt_w"/>
                                          </p:val>
                                        </p:tav>
                                      </p:tavLst>
                                    </p:anim>
                                    <p:anim calcmode="lin" valueType="num">
                                      <p:cBhvr>
                                        <p:cTn id="18" dur="500" fill="hold"/>
                                        <p:tgtEl>
                                          <p:spTgt spid="345118"/>
                                        </p:tgtEl>
                                        <p:attrNameLst>
                                          <p:attrName>ppt_h</p:attrName>
                                        </p:attrNameLst>
                                      </p:cBhvr>
                                      <p:tavLst>
                                        <p:tav tm="0">
                                          <p:val>
                                            <p:fltVal val="0"/>
                                          </p:val>
                                        </p:tav>
                                        <p:tav tm="100000">
                                          <p:val>
                                            <p:strVal val="#ppt_h"/>
                                          </p:val>
                                        </p:tav>
                                      </p:tavLst>
                                    </p:anim>
                                    <p:animEffect transition="in" filter="fade">
                                      <p:cBhvr>
                                        <p:cTn id="19" dur="500"/>
                                        <p:tgtEl>
                                          <p:spTgt spid="34511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45110"/>
                                        </p:tgtEl>
                                        <p:attrNameLst>
                                          <p:attrName>style.visibility</p:attrName>
                                        </p:attrNameLst>
                                      </p:cBhvr>
                                      <p:to>
                                        <p:strVal val="visible"/>
                                      </p:to>
                                    </p:set>
                                    <p:animEffect transition="in" filter="fade">
                                      <p:cBhvr>
                                        <p:cTn id="24" dur="1000"/>
                                        <p:tgtEl>
                                          <p:spTgt spid="345110"/>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45109"/>
                                        </p:tgtEl>
                                        <p:attrNameLst>
                                          <p:attrName>style.visibility</p:attrName>
                                        </p:attrNameLst>
                                      </p:cBhvr>
                                      <p:to>
                                        <p:strVal val="visible"/>
                                      </p:to>
                                    </p:set>
                                    <p:animEffect transition="in" filter="fade">
                                      <p:cBhvr>
                                        <p:cTn id="29" dur="1000"/>
                                        <p:tgtEl>
                                          <p:spTgt spid="345109"/>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3" presetClass="entr" presetSubtype="0" fill="hold" nodeType="clickEffect">
                                  <p:stCondLst>
                                    <p:cond delay="0"/>
                                  </p:stCondLst>
                                  <p:childTnLst>
                                    <p:set>
                                      <p:cBhvr>
                                        <p:cTn id="33" dur="1" fill="hold">
                                          <p:stCondLst>
                                            <p:cond delay="0"/>
                                          </p:stCondLst>
                                        </p:cTn>
                                        <p:tgtEl>
                                          <p:spTgt spid="345120"/>
                                        </p:tgtEl>
                                        <p:attrNameLst>
                                          <p:attrName>style.visibility</p:attrName>
                                        </p:attrNameLst>
                                      </p:cBhvr>
                                      <p:to>
                                        <p:strVal val="visible"/>
                                      </p:to>
                                    </p:set>
                                    <p:anim calcmode="lin" valueType="num">
                                      <p:cBhvr>
                                        <p:cTn id="34" dur="1000" fill="hold"/>
                                        <p:tgtEl>
                                          <p:spTgt spid="345120"/>
                                        </p:tgtEl>
                                        <p:attrNameLst>
                                          <p:attrName>ppt_w</p:attrName>
                                        </p:attrNameLst>
                                      </p:cBhvr>
                                      <p:tavLst>
                                        <p:tav tm="0">
                                          <p:val>
                                            <p:fltVal val="0"/>
                                          </p:val>
                                        </p:tav>
                                        <p:tav tm="100000">
                                          <p:val>
                                            <p:strVal val="#ppt_w"/>
                                          </p:val>
                                        </p:tav>
                                      </p:tavLst>
                                    </p:anim>
                                    <p:anim calcmode="lin" valueType="num">
                                      <p:cBhvr>
                                        <p:cTn id="35" dur="1000" fill="hold"/>
                                        <p:tgtEl>
                                          <p:spTgt spid="345120"/>
                                        </p:tgtEl>
                                        <p:attrNameLst>
                                          <p:attrName>ppt_h</p:attrName>
                                        </p:attrNameLst>
                                      </p:cBhvr>
                                      <p:tavLst>
                                        <p:tav tm="0">
                                          <p:val>
                                            <p:fltVal val="0"/>
                                          </p:val>
                                        </p:tav>
                                        <p:tav tm="100000">
                                          <p:val>
                                            <p:strVal val="#ppt_h"/>
                                          </p:val>
                                        </p:tav>
                                      </p:tavLst>
                                    </p:anim>
                                    <p:animEffect transition="in" filter="fade">
                                      <p:cBhvr>
                                        <p:cTn id="36" dur="1000"/>
                                        <p:tgtEl>
                                          <p:spTgt spid="34512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nodeType="clickEffect">
                                  <p:stCondLst>
                                    <p:cond delay="0"/>
                                  </p:stCondLst>
                                  <p:childTnLst>
                                    <p:set>
                                      <p:cBhvr>
                                        <p:cTn id="40" dur="1" fill="hold">
                                          <p:stCondLst>
                                            <p:cond delay="0"/>
                                          </p:stCondLst>
                                        </p:cTn>
                                        <p:tgtEl>
                                          <p:spTgt spid="345112"/>
                                        </p:tgtEl>
                                        <p:attrNameLst>
                                          <p:attrName>style.visibility</p:attrName>
                                        </p:attrNameLst>
                                      </p:cBhvr>
                                      <p:to>
                                        <p:strVal val="visible"/>
                                      </p:to>
                                    </p:set>
                                    <p:animEffect transition="in" filter="fade">
                                      <p:cBhvr>
                                        <p:cTn id="41" dur="1000"/>
                                        <p:tgtEl>
                                          <p:spTgt spid="345112"/>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53" presetClass="entr" presetSubtype="0" fill="hold" nodeType="clickEffect">
                                  <p:stCondLst>
                                    <p:cond delay="0"/>
                                  </p:stCondLst>
                                  <p:childTnLst>
                                    <p:set>
                                      <p:cBhvr>
                                        <p:cTn id="45" dur="1" fill="hold">
                                          <p:stCondLst>
                                            <p:cond delay="0"/>
                                          </p:stCondLst>
                                        </p:cTn>
                                        <p:tgtEl>
                                          <p:spTgt spid="345119"/>
                                        </p:tgtEl>
                                        <p:attrNameLst>
                                          <p:attrName>style.visibility</p:attrName>
                                        </p:attrNameLst>
                                      </p:cBhvr>
                                      <p:to>
                                        <p:strVal val="visible"/>
                                      </p:to>
                                    </p:set>
                                    <p:anim calcmode="lin" valueType="num">
                                      <p:cBhvr>
                                        <p:cTn id="46" dur="1000" fill="hold"/>
                                        <p:tgtEl>
                                          <p:spTgt spid="345119"/>
                                        </p:tgtEl>
                                        <p:attrNameLst>
                                          <p:attrName>ppt_w</p:attrName>
                                        </p:attrNameLst>
                                      </p:cBhvr>
                                      <p:tavLst>
                                        <p:tav tm="0">
                                          <p:val>
                                            <p:fltVal val="0"/>
                                          </p:val>
                                        </p:tav>
                                        <p:tav tm="100000">
                                          <p:val>
                                            <p:strVal val="#ppt_w"/>
                                          </p:val>
                                        </p:tav>
                                      </p:tavLst>
                                    </p:anim>
                                    <p:anim calcmode="lin" valueType="num">
                                      <p:cBhvr>
                                        <p:cTn id="47" dur="1000" fill="hold"/>
                                        <p:tgtEl>
                                          <p:spTgt spid="345119"/>
                                        </p:tgtEl>
                                        <p:attrNameLst>
                                          <p:attrName>ppt_h</p:attrName>
                                        </p:attrNameLst>
                                      </p:cBhvr>
                                      <p:tavLst>
                                        <p:tav tm="0">
                                          <p:val>
                                            <p:fltVal val="0"/>
                                          </p:val>
                                        </p:tav>
                                        <p:tav tm="100000">
                                          <p:val>
                                            <p:strVal val="#ppt_h"/>
                                          </p:val>
                                        </p:tav>
                                      </p:tavLst>
                                    </p:anim>
                                    <p:animEffect transition="in" filter="fade">
                                      <p:cBhvr>
                                        <p:cTn id="48" dur="1000"/>
                                        <p:tgtEl>
                                          <p:spTgt spid="345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6" grpId="0"/>
      <p:bldP spid="345093" grpId="0" animBg="1"/>
      <p:bldP spid="345110" grpId="0" animBg="1"/>
      <p:bldP spid="345109" grpId="0" animBg="1"/>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7987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156692" name="Rectangle 20"/>
          <p:cNvSpPr>
            <a:spLocks noGrp="1" noChangeArrowheads="1"/>
          </p:cNvSpPr>
          <p:nvPr>
            <p:ph type="title"/>
          </p:nvPr>
        </p:nvSpPr>
        <p:spPr>
          <a:xfrm>
            <a:off x="838200" y="533400"/>
            <a:ext cx="8153400" cy="914400"/>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defRPr/>
            </a:pPr>
            <a:r>
              <a:rPr lang="en-US" smtClean="0">
                <a:solidFill>
                  <a:srgbClr val="774286"/>
                </a:solidFill>
              </a:rPr>
              <a:t>Smart E-Mail Practices</a:t>
            </a:r>
          </a:p>
        </p:txBody>
      </p:sp>
      <p:pic>
        <p:nvPicPr>
          <p:cNvPr id="79882" name="Picture 119" descr="ch7_p169-199_Page_01_Image_000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95863" y="533400"/>
            <a:ext cx="4148137" cy="563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6789" name="Text Box 117"/>
          <p:cNvSpPr txBox="1">
            <a:spLocks noChangeArrowheads="1"/>
          </p:cNvSpPr>
          <p:nvPr/>
        </p:nvSpPr>
        <p:spPr bwMode="auto">
          <a:xfrm>
            <a:off x="838200" y="1981200"/>
            <a:ext cx="6858000" cy="312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98463" indent="-398463"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None/>
            </a:pPr>
            <a:r>
              <a:rPr lang="en-US" sz="3200" b="1">
                <a:solidFill>
                  <a:srgbClr val="000000"/>
                </a:solidFill>
              </a:rPr>
              <a:t>Getting Started</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Consider composing off line.</a:t>
            </a:r>
            <a:endParaRPr lang="en-US" sz="3200" i="1">
              <a:solidFill>
                <a:srgbClr val="000000"/>
              </a:solidFill>
            </a:endParaRP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Type the receiver’s address correctly.</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Avoid misleading subject lines.</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Apply the top-of-the screen test.</a:t>
            </a:r>
            <a:endParaRPr lang="en-US" sz="3200" i="1">
              <a:solidFill>
                <a:srgbClr val="000000"/>
              </a:solidFill>
            </a:endParaRPr>
          </a:p>
        </p:txBody>
      </p:sp>
      <p:sp>
        <p:nvSpPr>
          <p:cNvPr id="7" name="Slide Number Placeholder 6"/>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02B06848-5784-4401-A2C7-9958C1048058}" type="slidenum">
              <a:rPr lang="en-US" sz="1800" b="0" smtClean="0">
                <a:solidFill>
                  <a:srgbClr val="FFFFFF"/>
                </a:solidFill>
                <a:latin typeface="Gill Sans MT"/>
              </a:rPr>
              <a:pPr>
                <a:defRPr/>
              </a:pPr>
              <a:t>54</a:t>
            </a:fld>
            <a:endParaRPr lang="en-US" sz="1800" b="0">
              <a:solidFill>
                <a:srgbClr val="FFFFFF"/>
              </a:solidFill>
              <a:latin typeface="Gill Sans MT"/>
            </a:endParaRPr>
          </a:p>
        </p:txBody>
      </p:sp>
    </p:spTree>
    <p:extLst>
      <p:ext uri="{BB962C8B-B14F-4D97-AF65-F5344CB8AC3E}">
        <p14:creationId xmlns:p14="http://schemas.microsoft.com/office/powerpoint/2010/main" xmlns="" val="290054304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156692"/>
                                        </p:tgtEl>
                                        <p:attrNameLst>
                                          <p:attrName>style.visibility</p:attrName>
                                        </p:attrNameLst>
                                      </p:cBhvr>
                                      <p:to>
                                        <p:strVal val="visible"/>
                                      </p:to>
                                    </p:set>
                                    <p:anim calcmode="lin" valueType="num">
                                      <p:cBhvr>
                                        <p:cTn id="7" dur="1000" fill="hold"/>
                                        <p:tgtEl>
                                          <p:spTgt spid="156692"/>
                                        </p:tgtEl>
                                        <p:attrNameLst>
                                          <p:attrName>ppt_x</p:attrName>
                                        </p:attrNameLst>
                                      </p:cBhvr>
                                      <p:tavLst>
                                        <p:tav tm="0">
                                          <p:val>
                                            <p:strVal val="#ppt_x-.2"/>
                                          </p:val>
                                        </p:tav>
                                        <p:tav tm="100000">
                                          <p:val>
                                            <p:strVal val="#ppt_x"/>
                                          </p:val>
                                        </p:tav>
                                      </p:tavLst>
                                    </p:anim>
                                    <p:anim calcmode="lin" valueType="num">
                                      <p:cBhvr>
                                        <p:cTn id="8" dur="1000" fill="hold"/>
                                        <p:tgtEl>
                                          <p:spTgt spid="15669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5669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56789">
                                            <p:txEl>
                                              <p:pRg st="0" end="0"/>
                                            </p:txEl>
                                          </p:spTgt>
                                        </p:tgtEl>
                                        <p:attrNameLst>
                                          <p:attrName>style.visibility</p:attrName>
                                        </p:attrNameLst>
                                      </p:cBhvr>
                                      <p:to>
                                        <p:strVal val="visible"/>
                                      </p:to>
                                    </p:set>
                                    <p:animEffect transition="in" filter="fade">
                                      <p:cBhvr>
                                        <p:cTn id="14" dur="1000"/>
                                        <p:tgtEl>
                                          <p:spTgt spid="156789">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6789">
                                            <p:txEl>
                                              <p:pRg st="1" end="1"/>
                                            </p:txEl>
                                          </p:spTgt>
                                        </p:tgtEl>
                                        <p:attrNameLst>
                                          <p:attrName>style.visibility</p:attrName>
                                        </p:attrNameLst>
                                      </p:cBhvr>
                                      <p:to>
                                        <p:strVal val="visible"/>
                                      </p:to>
                                    </p:set>
                                    <p:animEffect transition="in" filter="fade">
                                      <p:cBhvr>
                                        <p:cTn id="19" dur="1000"/>
                                        <p:tgtEl>
                                          <p:spTgt spid="156789">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56789">
                                            <p:txEl>
                                              <p:pRg st="2" end="2"/>
                                            </p:txEl>
                                          </p:spTgt>
                                        </p:tgtEl>
                                        <p:attrNameLst>
                                          <p:attrName>style.visibility</p:attrName>
                                        </p:attrNameLst>
                                      </p:cBhvr>
                                      <p:to>
                                        <p:strVal val="visible"/>
                                      </p:to>
                                    </p:set>
                                    <p:animEffect transition="in" filter="fade">
                                      <p:cBhvr>
                                        <p:cTn id="24" dur="1000"/>
                                        <p:tgtEl>
                                          <p:spTgt spid="156789">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6789">
                                            <p:txEl>
                                              <p:pRg st="3" end="3"/>
                                            </p:txEl>
                                          </p:spTgt>
                                        </p:tgtEl>
                                        <p:attrNameLst>
                                          <p:attrName>style.visibility</p:attrName>
                                        </p:attrNameLst>
                                      </p:cBhvr>
                                      <p:to>
                                        <p:strVal val="visible"/>
                                      </p:to>
                                    </p:set>
                                    <p:animEffect transition="in" filter="fade">
                                      <p:cBhvr>
                                        <p:cTn id="29" dur="1000"/>
                                        <p:tgtEl>
                                          <p:spTgt spid="156789">
                                            <p:txEl>
                                              <p:pRg st="3" end="3"/>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56789">
                                            <p:txEl>
                                              <p:pRg st="4" end="4"/>
                                            </p:txEl>
                                          </p:spTgt>
                                        </p:tgtEl>
                                        <p:attrNameLst>
                                          <p:attrName>style.visibility</p:attrName>
                                        </p:attrNameLst>
                                      </p:cBhvr>
                                      <p:to>
                                        <p:strVal val="visible"/>
                                      </p:to>
                                    </p:set>
                                    <p:animEffect transition="in" filter="fade">
                                      <p:cBhvr>
                                        <p:cTn id="34" dur="1000"/>
                                        <p:tgtEl>
                                          <p:spTgt spid="15678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92" grpId="0"/>
      <p:bldP spid="156789" grpId="0" build="allAtOnce"/>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90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8090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394244" name="Rectangle 4"/>
          <p:cNvSpPr>
            <a:spLocks noGrp="1" noChangeArrowheads="1"/>
          </p:cNvSpPr>
          <p:nvPr>
            <p:ph type="title"/>
          </p:nvPr>
        </p:nvSpPr>
        <p:spPr>
          <a:xfrm>
            <a:off x="838200" y="533400"/>
            <a:ext cx="8153400" cy="914400"/>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defRPr/>
            </a:pPr>
            <a:r>
              <a:rPr lang="en-US" smtClean="0">
                <a:solidFill>
                  <a:srgbClr val="774286"/>
                </a:solidFill>
              </a:rPr>
              <a:t>Smart E-Mail Practices</a:t>
            </a:r>
          </a:p>
        </p:txBody>
      </p:sp>
      <p:sp>
        <p:nvSpPr>
          <p:cNvPr id="394249" name="Text Box 9"/>
          <p:cNvSpPr txBox="1">
            <a:spLocks noChangeArrowheads="1"/>
          </p:cNvSpPr>
          <p:nvPr/>
        </p:nvSpPr>
        <p:spPr bwMode="auto">
          <a:xfrm>
            <a:off x="838200" y="1524000"/>
            <a:ext cx="7010400" cy="3505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98463" indent="-398463"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None/>
            </a:pPr>
            <a:r>
              <a:rPr lang="en-US" sz="3200" b="1">
                <a:solidFill>
                  <a:srgbClr val="000000"/>
                </a:solidFill>
              </a:rPr>
              <a:t>Content, Tone, Correctness</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Be concise.</a:t>
            </a:r>
            <a:endParaRPr lang="en-US" sz="3200" i="1">
              <a:solidFill>
                <a:srgbClr val="000000"/>
              </a:solidFill>
            </a:endParaRP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Don’t use e-mail to avoid contact.</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Care about correctness and tone.</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Resist humor and tongue-in-cheek comments.</a:t>
            </a:r>
            <a:endParaRPr lang="en-US" sz="3200" i="1">
              <a:solidFill>
                <a:srgbClr val="000000"/>
              </a:solidFill>
            </a:endParaRPr>
          </a:p>
        </p:txBody>
      </p:sp>
      <p:sp>
        <p:nvSpPr>
          <p:cNvPr id="394250" name="Rectangle 10"/>
          <p:cNvSpPr>
            <a:spLocks noChangeArrowheads="1"/>
          </p:cNvSpPr>
          <p:nvPr/>
        </p:nvSpPr>
        <p:spPr bwMode="auto">
          <a:xfrm>
            <a:off x="1143000" y="4948238"/>
            <a:ext cx="7620000" cy="919162"/>
          </a:xfrm>
          <a:prstGeom prst="rect">
            <a:avLst/>
          </a:prstGeom>
          <a:solidFill>
            <a:srgbClr val="963C2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107763" dir="18900000" algn="ctr" rotWithShape="0">
                    <a:srgbClr val="808080">
                      <a:alpha val="50000"/>
                    </a:srgbClr>
                  </a:outerShdw>
                </a:effectLst>
              </a14:hiddenEffects>
            </a:ext>
          </a:extLst>
        </p:spPr>
        <p:txBody>
          <a:bodyPr/>
          <a:lstStyle/>
          <a:p>
            <a:pPr marL="342900" indent="-342900" fontAlgn="base">
              <a:lnSpc>
                <a:spcPct val="80000"/>
              </a:lnSpc>
              <a:spcBef>
                <a:spcPct val="0"/>
              </a:spcBef>
              <a:spcAft>
                <a:spcPct val="0"/>
              </a:spcAft>
              <a:buClr>
                <a:srgbClr val="963C26"/>
              </a:buClr>
              <a:buFont typeface="Wingdings" pitchFamily="2" charset="2"/>
              <a:buNone/>
              <a:defRPr/>
            </a:pPr>
            <a:r>
              <a:rPr lang="en-US" sz="3200" b="1" i="1">
                <a:solidFill>
                  <a:srgbClr val="D89013"/>
                </a:solidFill>
                <a:effectLst>
                  <a:outerShdw blurRad="38100" dist="38100" dir="2700000" algn="tl">
                    <a:srgbClr val="000000"/>
                  </a:outerShdw>
                </a:effectLst>
              </a:rPr>
              <a:t>Don’t send anything you wouldn’t want </a:t>
            </a:r>
          </a:p>
          <a:p>
            <a:pPr marL="342900" indent="-342900" fontAlgn="base">
              <a:lnSpc>
                <a:spcPct val="80000"/>
              </a:lnSpc>
              <a:spcBef>
                <a:spcPct val="0"/>
              </a:spcBef>
              <a:spcAft>
                <a:spcPct val="0"/>
              </a:spcAft>
              <a:buClr>
                <a:srgbClr val="963C26"/>
              </a:buClr>
              <a:buFont typeface="Wingdings" pitchFamily="2" charset="2"/>
              <a:buNone/>
              <a:defRPr/>
            </a:pPr>
            <a:r>
              <a:rPr lang="en-US" sz="3200" b="1" i="1">
                <a:solidFill>
                  <a:srgbClr val="D89013"/>
                </a:solidFill>
                <a:effectLst>
                  <a:outerShdw blurRad="38100" dist="38100" dir="2700000" algn="tl">
                    <a:srgbClr val="000000"/>
                  </a:outerShdw>
                </a:effectLst>
              </a:rPr>
              <a:t>published or posted on your office door!</a:t>
            </a:r>
          </a:p>
        </p:txBody>
      </p:sp>
      <p:sp>
        <p:nvSpPr>
          <p:cNvPr id="394251" name="WordArt 11"/>
          <p:cNvSpPr>
            <a:spLocks noChangeArrowheads="1" noChangeShapeType="1" noTextEdit="1"/>
          </p:cNvSpPr>
          <p:nvPr/>
        </p:nvSpPr>
        <p:spPr bwMode="auto">
          <a:xfrm rot="5400000">
            <a:off x="5791200" y="1905000"/>
            <a:ext cx="4343400" cy="990600"/>
          </a:xfrm>
          <a:prstGeom prst="rect">
            <a:avLst/>
          </a:prstGeom>
        </p:spPr>
        <p:txBody>
          <a:bodyPr vert="wordArtVert" wrap="none" fromWordArt="1">
            <a:prstTxWarp prst="textPlain">
              <a:avLst>
                <a:gd name="adj" fmla="val 50000"/>
              </a:avLst>
            </a:prstTxWarp>
          </a:bodyPr>
          <a:lstStyle/>
          <a:p>
            <a:pPr algn="ctr">
              <a:lnSpc>
                <a:spcPct val="90000"/>
              </a:lnSpc>
              <a:spcBef>
                <a:spcPct val="20000"/>
              </a:spcBef>
              <a:spcAft>
                <a:spcPct val="0"/>
              </a:spcAft>
              <a:buClr>
                <a:srgbClr val="963C26"/>
              </a:buClr>
              <a:buFont typeface="Wingdings" pitchFamily="2" charset="2"/>
              <a:buNone/>
            </a:pPr>
            <a:r>
              <a:rPr lang="en-US" sz="9600" b="1" kern="10">
                <a:ln w="9525">
                  <a:solidFill>
                    <a:srgbClr val="800000"/>
                  </a:solidFill>
                  <a:round/>
                  <a:headEnd/>
                  <a:tailEnd/>
                </a:ln>
                <a:solidFill>
                  <a:srgbClr val="800000"/>
                </a:solidFill>
                <a:effectLst>
                  <a:outerShdw dist="107763" dir="2700000" algn="ctr" rotWithShape="0">
                    <a:srgbClr val="292929">
                      <a:alpha val="50000"/>
                    </a:srgbClr>
                  </a:outerShdw>
                </a:effectLst>
                <a:latin typeface="Gill Sans MT Condensed"/>
              </a:rPr>
              <a:t>!</a:t>
            </a:r>
          </a:p>
        </p:txBody>
      </p:sp>
      <p:sp>
        <p:nvSpPr>
          <p:cNvPr id="8" name="Slide Number Placeholder 7"/>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02B06848-5784-4401-A2C7-9958C1048058}" type="slidenum">
              <a:rPr lang="en-US" sz="1800" b="0" smtClean="0">
                <a:solidFill>
                  <a:srgbClr val="FFFFFF"/>
                </a:solidFill>
                <a:latin typeface="Gill Sans MT"/>
              </a:rPr>
              <a:pPr>
                <a:defRPr/>
              </a:pPr>
              <a:t>55</a:t>
            </a:fld>
            <a:endParaRPr lang="en-US" sz="1800" b="0">
              <a:solidFill>
                <a:srgbClr val="FFFFFF"/>
              </a:solidFill>
              <a:latin typeface="Gill Sans MT"/>
            </a:endParaRPr>
          </a:p>
        </p:txBody>
      </p:sp>
    </p:spTree>
    <p:extLst>
      <p:ext uri="{BB962C8B-B14F-4D97-AF65-F5344CB8AC3E}">
        <p14:creationId xmlns:p14="http://schemas.microsoft.com/office/powerpoint/2010/main" xmlns="" val="46449384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94244"/>
                                        </p:tgtEl>
                                        <p:attrNameLst>
                                          <p:attrName>style.visibility</p:attrName>
                                        </p:attrNameLst>
                                      </p:cBhvr>
                                      <p:to>
                                        <p:strVal val="visible"/>
                                      </p:to>
                                    </p:set>
                                    <p:anim calcmode="lin" valueType="num">
                                      <p:cBhvr>
                                        <p:cTn id="7" dur="1000" fill="hold"/>
                                        <p:tgtEl>
                                          <p:spTgt spid="394244"/>
                                        </p:tgtEl>
                                        <p:attrNameLst>
                                          <p:attrName>ppt_x</p:attrName>
                                        </p:attrNameLst>
                                      </p:cBhvr>
                                      <p:tavLst>
                                        <p:tav tm="0">
                                          <p:val>
                                            <p:strVal val="#ppt_x-.2"/>
                                          </p:val>
                                        </p:tav>
                                        <p:tav tm="100000">
                                          <p:val>
                                            <p:strVal val="#ppt_x"/>
                                          </p:val>
                                        </p:tav>
                                      </p:tavLst>
                                    </p:anim>
                                    <p:anim calcmode="lin" valueType="num">
                                      <p:cBhvr>
                                        <p:cTn id="8" dur="1000" fill="hold"/>
                                        <p:tgtEl>
                                          <p:spTgt spid="394244"/>
                                        </p:tgtEl>
                                        <p:attrNameLst>
                                          <p:attrName>ppt_y</p:attrName>
                                        </p:attrNameLst>
                                      </p:cBhvr>
                                      <p:tavLst>
                                        <p:tav tm="0">
                                          <p:val>
                                            <p:strVal val="#ppt_y"/>
                                          </p:val>
                                        </p:tav>
                                        <p:tav tm="100000">
                                          <p:val>
                                            <p:strVal val="#ppt_y"/>
                                          </p:val>
                                        </p:tav>
                                      </p:tavLst>
                                    </p:anim>
                                    <p:animEffect transition="in" filter="wipe(right)" prLst="gradientSize: 0.1">
                                      <p:cBhvr>
                                        <p:cTn id="9" dur="1000"/>
                                        <p:tgtEl>
                                          <p:spTgt spid="39424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94249">
                                            <p:txEl>
                                              <p:pRg st="0" end="0"/>
                                            </p:txEl>
                                          </p:spTgt>
                                        </p:tgtEl>
                                        <p:attrNameLst>
                                          <p:attrName>style.visibility</p:attrName>
                                        </p:attrNameLst>
                                      </p:cBhvr>
                                      <p:to>
                                        <p:strVal val="visible"/>
                                      </p:to>
                                    </p:set>
                                    <p:animEffect transition="in" filter="fade">
                                      <p:cBhvr>
                                        <p:cTn id="14" dur="1000"/>
                                        <p:tgtEl>
                                          <p:spTgt spid="394249">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94249">
                                            <p:txEl>
                                              <p:pRg st="1" end="1"/>
                                            </p:txEl>
                                          </p:spTgt>
                                        </p:tgtEl>
                                        <p:attrNameLst>
                                          <p:attrName>style.visibility</p:attrName>
                                        </p:attrNameLst>
                                      </p:cBhvr>
                                      <p:to>
                                        <p:strVal val="visible"/>
                                      </p:to>
                                    </p:set>
                                    <p:animEffect transition="in" filter="fade">
                                      <p:cBhvr>
                                        <p:cTn id="19" dur="1000"/>
                                        <p:tgtEl>
                                          <p:spTgt spid="394249">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94249">
                                            <p:txEl>
                                              <p:pRg st="2" end="2"/>
                                            </p:txEl>
                                          </p:spTgt>
                                        </p:tgtEl>
                                        <p:attrNameLst>
                                          <p:attrName>style.visibility</p:attrName>
                                        </p:attrNameLst>
                                      </p:cBhvr>
                                      <p:to>
                                        <p:strVal val="visible"/>
                                      </p:to>
                                    </p:set>
                                    <p:animEffect transition="in" filter="fade">
                                      <p:cBhvr>
                                        <p:cTn id="24" dur="1000"/>
                                        <p:tgtEl>
                                          <p:spTgt spid="394249">
                                            <p:txEl>
                                              <p:pRg st="2" end="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94249">
                                            <p:txEl>
                                              <p:pRg st="3" end="3"/>
                                            </p:txEl>
                                          </p:spTgt>
                                        </p:tgtEl>
                                        <p:attrNameLst>
                                          <p:attrName>style.visibility</p:attrName>
                                        </p:attrNameLst>
                                      </p:cBhvr>
                                      <p:to>
                                        <p:strVal val="visible"/>
                                      </p:to>
                                    </p:set>
                                    <p:animEffect transition="in" filter="fade">
                                      <p:cBhvr>
                                        <p:cTn id="29" dur="1000"/>
                                        <p:tgtEl>
                                          <p:spTgt spid="394249">
                                            <p:txEl>
                                              <p:pRg st="3" end="3"/>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94249">
                                            <p:txEl>
                                              <p:pRg st="4" end="4"/>
                                            </p:txEl>
                                          </p:spTgt>
                                        </p:tgtEl>
                                        <p:attrNameLst>
                                          <p:attrName>style.visibility</p:attrName>
                                        </p:attrNameLst>
                                      </p:cBhvr>
                                      <p:to>
                                        <p:strVal val="visible"/>
                                      </p:to>
                                    </p:set>
                                    <p:animEffect transition="in" filter="fade">
                                      <p:cBhvr>
                                        <p:cTn id="34" dur="1000"/>
                                        <p:tgtEl>
                                          <p:spTgt spid="394249">
                                            <p:txEl>
                                              <p:pRg st="4" end="4"/>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2" presetClass="entr" presetSubtype="0" fill="hold" grpId="0" nodeType="clickEffect">
                                  <p:stCondLst>
                                    <p:cond delay="0"/>
                                  </p:stCondLst>
                                  <p:childTnLst>
                                    <p:set>
                                      <p:cBhvr>
                                        <p:cTn id="38" dur="1" fill="hold">
                                          <p:stCondLst>
                                            <p:cond delay="0"/>
                                          </p:stCondLst>
                                        </p:cTn>
                                        <p:tgtEl>
                                          <p:spTgt spid="394250">
                                            <p:bg/>
                                          </p:spTgt>
                                        </p:tgtEl>
                                        <p:attrNameLst>
                                          <p:attrName>style.visibility</p:attrName>
                                        </p:attrNameLst>
                                      </p:cBhvr>
                                      <p:to>
                                        <p:strVal val="visible"/>
                                      </p:to>
                                    </p:set>
                                    <p:animScale>
                                      <p:cBhvr>
                                        <p:cTn id="39" dur="1000" decel="50000" fill="hold">
                                          <p:stCondLst>
                                            <p:cond delay="0"/>
                                          </p:stCondLst>
                                        </p:cTn>
                                        <p:tgtEl>
                                          <p:spTgt spid="394250">
                                            <p:bg/>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394250">
                                            <p:bg/>
                                          </p:spTgt>
                                        </p:tgtEl>
                                        <p:attrNameLst>
                                          <p:attrName>ppt_x</p:attrName>
                                          <p:attrName>ppt_y</p:attrName>
                                        </p:attrNameLst>
                                      </p:cBhvr>
                                    </p:animMotion>
                                    <p:animEffect transition="in" filter="fade">
                                      <p:cBhvr>
                                        <p:cTn id="41" dur="1000"/>
                                        <p:tgtEl>
                                          <p:spTgt spid="394250">
                                            <p:bg/>
                                          </p:spTgt>
                                        </p:tgtEl>
                                      </p:cBhvr>
                                    </p:animEffect>
                                  </p:childTnLst>
                                </p:cTn>
                              </p:par>
                              <p:par>
                                <p:cTn id="42" presetID="52" presetClass="entr" presetSubtype="0" fill="hold" grpId="0" nodeType="withEffect">
                                  <p:stCondLst>
                                    <p:cond delay="0"/>
                                  </p:stCondLst>
                                  <p:childTnLst>
                                    <p:set>
                                      <p:cBhvr>
                                        <p:cTn id="43" dur="1" fill="hold">
                                          <p:stCondLst>
                                            <p:cond delay="0"/>
                                          </p:stCondLst>
                                        </p:cTn>
                                        <p:tgtEl>
                                          <p:spTgt spid="394250">
                                            <p:txEl>
                                              <p:pRg st="0" end="0"/>
                                            </p:txEl>
                                          </p:spTgt>
                                        </p:tgtEl>
                                        <p:attrNameLst>
                                          <p:attrName>style.visibility</p:attrName>
                                        </p:attrNameLst>
                                      </p:cBhvr>
                                      <p:to>
                                        <p:strVal val="visible"/>
                                      </p:to>
                                    </p:set>
                                    <p:animScale>
                                      <p:cBhvr>
                                        <p:cTn id="44" dur="1000" decel="50000" fill="hold">
                                          <p:stCondLst>
                                            <p:cond delay="0"/>
                                          </p:stCondLst>
                                        </p:cTn>
                                        <p:tgtEl>
                                          <p:spTgt spid="39425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394250">
                                            <p:txEl>
                                              <p:pRg st="0" end="0"/>
                                            </p:txEl>
                                          </p:spTgt>
                                        </p:tgtEl>
                                        <p:attrNameLst>
                                          <p:attrName>ppt_x</p:attrName>
                                          <p:attrName>ppt_y</p:attrName>
                                        </p:attrNameLst>
                                      </p:cBhvr>
                                    </p:animMotion>
                                    <p:animEffect transition="in" filter="fade">
                                      <p:cBhvr>
                                        <p:cTn id="46" dur="1000"/>
                                        <p:tgtEl>
                                          <p:spTgt spid="394250">
                                            <p:txEl>
                                              <p:pRg st="0" end="0"/>
                                            </p:txEl>
                                          </p:spTgt>
                                        </p:tgtEl>
                                      </p:cBhvr>
                                    </p:animEffect>
                                  </p:childTnLst>
                                </p:cTn>
                              </p:par>
                              <p:par>
                                <p:cTn id="47" presetID="52" presetClass="entr" presetSubtype="0" fill="hold" grpId="0" nodeType="withEffect">
                                  <p:stCondLst>
                                    <p:cond delay="0"/>
                                  </p:stCondLst>
                                  <p:childTnLst>
                                    <p:set>
                                      <p:cBhvr>
                                        <p:cTn id="48" dur="1" fill="hold">
                                          <p:stCondLst>
                                            <p:cond delay="0"/>
                                          </p:stCondLst>
                                        </p:cTn>
                                        <p:tgtEl>
                                          <p:spTgt spid="394250">
                                            <p:txEl>
                                              <p:pRg st="1" end="1"/>
                                            </p:txEl>
                                          </p:spTgt>
                                        </p:tgtEl>
                                        <p:attrNameLst>
                                          <p:attrName>style.visibility</p:attrName>
                                        </p:attrNameLst>
                                      </p:cBhvr>
                                      <p:to>
                                        <p:strVal val="visible"/>
                                      </p:to>
                                    </p:set>
                                    <p:animScale>
                                      <p:cBhvr>
                                        <p:cTn id="49" dur="1000" decel="50000" fill="hold">
                                          <p:stCondLst>
                                            <p:cond delay="0"/>
                                          </p:stCondLst>
                                        </p:cTn>
                                        <p:tgtEl>
                                          <p:spTgt spid="394250">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394250">
                                            <p:txEl>
                                              <p:pRg st="1" end="1"/>
                                            </p:txEl>
                                          </p:spTgt>
                                        </p:tgtEl>
                                        <p:attrNameLst>
                                          <p:attrName>ppt_x</p:attrName>
                                          <p:attrName>ppt_y</p:attrName>
                                        </p:attrNameLst>
                                      </p:cBhvr>
                                    </p:animMotion>
                                    <p:animEffect transition="in" filter="fade">
                                      <p:cBhvr>
                                        <p:cTn id="51" dur="1000"/>
                                        <p:tgtEl>
                                          <p:spTgt spid="394250">
                                            <p:txEl>
                                              <p:pRg st="1" end="1"/>
                                            </p:txEl>
                                          </p:spTgt>
                                        </p:tgtEl>
                                      </p:cBhvr>
                                    </p:animEffect>
                                  </p:childTnLst>
                                </p:cTn>
                              </p:par>
                            </p:childTnLst>
                          </p:cTn>
                        </p:par>
                        <p:par>
                          <p:cTn id="52" fill="hold" nodeType="afterGroup">
                            <p:stCondLst>
                              <p:cond delay="1000"/>
                            </p:stCondLst>
                            <p:childTnLst>
                              <p:par>
                                <p:cTn id="53" presetID="3" presetClass="emph" presetSubtype="2" fill="hold" nodeType="afterEffect">
                                  <p:stCondLst>
                                    <p:cond delay="0"/>
                                  </p:stCondLst>
                                  <p:childTnLst>
                                    <p:animClr clrSpc="rgb" dir="cw">
                                      <p:cBhvr override="childStyle">
                                        <p:cTn id="54" dur="2000" fill="hold"/>
                                        <p:tgtEl>
                                          <p:spTgt spid="394250">
                                            <p:txEl>
                                              <p:pRg st="0" end="0"/>
                                            </p:txEl>
                                          </p:spTgt>
                                        </p:tgtEl>
                                        <p:attrNameLst>
                                          <p:attrName>style.color</p:attrName>
                                        </p:attrNameLst>
                                      </p:cBhvr>
                                      <p:to>
                                        <a:schemeClr val="bg1"/>
                                      </p:to>
                                    </p:animClr>
                                  </p:childTnLst>
                                </p:cTn>
                              </p:par>
                              <p:par>
                                <p:cTn id="55" presetID="3" presetClass="emph" presetSubtype="2" fill="hold" nodeType="withEffect">
                                  <p:stCondLst>
                                    <p:cond delay="0"/>
                                  </p:stCondLst>
                                  <p:childTnLst>
                                    <p:animClr clrSpc="rgb" dir="cw">
                                      <p:cBhvr override="childStyle">
                                        <p:cTn id="56" dur="2000" fill="hold"/>
                                        <p:tgtEl>
                                          <p:spTgt spid="394250">
                                            <p:txEl>
                                              <p:pRg st="1" end="1"/>
                                            </p:txEl>
                                          </p:spTgt>
                                        </p:tgtEl>
                                        <p:attrNameLst>
                                          <p:attrName>style.color</p:attrName>
                                        </p:attrNameLst>
                                      </p:cBhvr>
                                      <p:to>
                                        <a:schemeClr val="bg1"/>
                                      </p:to>
                                    </p:animClr>
                                  </p:childTnLst>
                                </p:cTn>
                              </p:par>
                              <p:par>
                                <p:cTn id="57" presetID="49" presetClass="entr" presetSubtype="0" decel="100000" fill="hold" grpId="0" nodeType="withEffect">
                                  <p:stCondLst>
                                    <p:cond delay="0"/>
                                  </p:stCondLst>
                                  <p:childTnLst>
                                    <p:set>
                                      <p:cBhvr>
                                        <p:cTn id="58" dur="1" fill="hold">
                                          <p:stCondLst>
                                            <p:cond delay="0"/>
                                          </p:stCondLst>
                                        </p:cTn>
                                        <p:tgtEl>
                                          <p:spTgt spid="394251"/>
                                        </p:tgtEl>
                                        <p:attrNameLst>
                                          <p:attrName>style.visibility</p:attrName>
                                        </p:attrNameLst>
                                      </p:cBhvr>
                                      <p:to>
                                        <p:strVal val="visible"/>
                                      </p:to>
                                    </p:set>
                                    <p:anim calcmode="lin" valueType="num">
                                      <p:cBhvr>
                                        <p:cTn id="59" dur="500" fill="hold"/>
                                        <p:tgtEl>
                                          <p:spTgt spid="394251"/>
                                        </p:tgtEl>
                                        <p:attrNameLst>
                                          <p:attrName>ppt_w</p:attrName>
                                        </p:attrNameLst>
                                      </p:cBhvr>
                                      <p:tavLst>
                                        <p:tav tm="0">
                                          <p:val>
                                            <p:fltVal val="0"/>
                                          </p:val>
                                        </p:tav>
                                        <p:tav tm="100000">
                                          <p:val>
                                            <p:strVal val="#ppt_w"/>
                                          </p:val>
                                        </p:tav>
                                      </p:tavLst>
                                    </p:anim>
                                    <p:anim calcmode="lin" valueType="num">
                                      <p:cBhvr>
                                        <p:cTn id="60" dur="500" fill="hold"/>
                                        <p:tgtEl>
                                          <p:spTgt spid="394251"/>
                                        </p:tgtEl>
                                        <p:attrNameLst>
                                          <p:attrName>ppt_h</p:attrName>
                                        </p:attrNameLst>
                                      </p:cBhvr>
                                      <p:tavLst>
                                        <p:tav tm="0">
                                          <p:val>
                                            <p:fltVal val="0"/>
                                          </p:val>
                                        </p:tav>
                                        <p:tav tm="100000">
                                          <p:val>
                                            <p:strVal val="#ppt_h"/>
                                          </p:val>
                                        </p:tav>
                                      </p:tavLst>
                                    </p:anim>
                                    <p:anim calcmode="lin" valueType="num">
                                      <p:cBhvr>
                                        <p:cTn id="61" dur="500" fill="hold"/>
                                        <p:tgtEl>
                                          <p:spTgt spid="394251"/>
                                        </p:tgtEl>
                                        <p:attrNameLst>
                                          <p:attrName>style.rotation</p:attrName>
                                        </p:attrNameLst>
                                      </p:cBhvr>
                                      <p:tavLst>
                                        <p:tav tm="0">
                                          <p:val>
                                            <p:fltVal val="360"/>
                                          </p:val>
                                        </p:tav>
                                        <p:tav tm="100000">
                                          <p:val>
                                            <p:fltVal val="0"/>
                                          </p:val>
                                        </p:tav>
                                      </p:tavLst>
                                    </p:anim>
                                    <p:animEffect transition="in" filter="fade">
                                      <p:cBhvr>
                                        <p:cTn id="62" dur="500"/>
                                        <p:tgtEl>
                                          <p:spTgt spid="394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4" grpId="0"/>
      <p:bldP spid="394249" grpId="0" build="allAtOnce"/>
      <p:bldP spid="394250" grpId="0" build="allAtOnce" animBg="1"/>
      <p:bldP spid="394251" grpId="0"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6300" name="Picture 12" descr="MPj03155430000[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86400" y="0"/>
            <a:ext cx="3657600" cy="2386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25"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81926"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396292" name="Rectangle 4"/>
          <p:cNvSpPr>
            <a:spLocks noGrp="1" noChangeArrowheads="1"/>
          </p:cNvSpPr>
          <p:nvPr>
            <p:ph type="title"/>
          </p:nvPr>
        </p:nvSpPr>
        <p:spPr>
          <a:xfrm>
            <a:off x="838200" y="533400"/>
            <a:ext cx="8153400" cy="914400"/>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defRPr/>
            </a:pPr>
            <a:r>
              <a:rPr lang="en-US" smtClean="0">
                <a:solidFill>
                  <a:srgbClr val="774286"/>
                </a:solidFill>
              </a:rPr>
              <a:t>Smart E-Mail Practices</a:t>
            </a:r>
          </a:p>
        </p:txBody>
      </p:sp>
      <p:sp>
        <p:nvSpPr>
          <p:cNvPr id="396297" name="Text Box 9"/>
          <p:cNvSpPr txBox="1">
            <a:spLocks noChangeArrowheads="1"/>
          </p:cNvSpPr>
          <p:nvPr/>
        </p:nvSpPr>
        <p:spPr bwMode="auto">
          <a:xfrm>
            <a:off x="990600" y="1524000"/>
            <a:ext cx="7848600"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98463" indent="-398463"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None/>
            </a:pPr>
            <a:r>
              <a:rPr lang="en-US" sz="3200" b="1">
                <a:solidFill>
                  <a:srgbClr val="000000"/>
                </a:solidFill>
              </a:rPr>
              <a:t>Netiquette</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Limit any tendency to send blanket copies. </a:t>
            </a:r>
            <a:endParaRPr lang="en-US" sz="3200" i="1">
              <a:solidFill>
                <a:srgbClr val="000000"/>
              </a:solidFill>
            </a:endParaRP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Never send “spam.”</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Consider using identifying labels, such as ACTION, FYI, RE, URGENT.</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Use uppercase only for emphasis or titles.</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Announce attachments.</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Seek permission before forwarding.</a:t>
            </a:r>
            <a:endParaRPr lang="en-US" sz="3200" i="1">
              <a:solidFill>
                <a:srgbClr val="000000"/>
              </a:solidFill>
            </a:endParaRPr>
          </a:p>
        </p:txBody>
      </p:sp>
      <p:sp>
        <p:nvSpPr>
          <p:cNvPr id="7" name="Slide Number Placeholder 6"/>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02B06848-5784-4401-A2C7-9958C1048058}" type="slidenum">
              <a:rPr lang="en-US" sz="1800" b="0" smtClean="0">
                <a:solidFill>
                  <a:srgbClr val="FFFFFF"/>
                </a:solidFill>
                <a:latin typeface="Gill Sans MT"/>
              </a:rPr>
              <a:pPr>
                <a:defRPr/>
              </a:pPr>
              <a:t>56</a:t>
            </a:fld>
            <a:endParaRPr lang="en-US" sz="1800" b="0">
              <a:solidFill>
                <a:srgbClr val="FFFFFF"/>
              </a:solidFill>
              <a:latin typeface="Gill Sans MT"/>
            </a:endParaRPr>
          </a:p>
        </p:txBody>
      </p:sp>
    </p:spTree>
    <p:extLst>
      <p:ext uri="{BB962C8B-B14F-4D97-AF65-F5344CB8AC3E}">
        <p14:creationId xmlns:p14="http://schemas.microsoft.com/office/powerpoint/2010/main" xmlns="" val="325438657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96292"/>
                                        </p:tgtEl>
                                        <p:attrNameLst>
                                          <p:attrName>style.visibility</p:attrName>
                                        </p:attrNameLst>
                                      </p:cBhvr>
                                      <p:to>
                                        <p:strVal val="visible"/>
                                      </p:to>
                                    </p:set>
                                    <p:anim calcmode="lin" valueType="num">
                                      <p:cBhvr>
                                        <p:cTn id="7" dur="1000" fill="hold"/>
                                        <p:tgtEl>
                                          <p:spTgt spid="396292"/>
                                        </p:tgtEl>
                                        <p:attrNameLst>
                                          <p:attrName>ppt_x</p:attrName>
                                        </p:attrNameLst>
                                      </p:cBhvr>
                                      <p:tavLst>
                                        <p:tav tm="0">
                                          <p:val>
                                            <p:strVal val="#ppt_x-.2"/>
                                          </p:val>
                                        </p:tav>
                                        <p:tav tm="100000">
                                          <p:val>
                                            <p:strVal val="#ppt_x"/>
                                          </p:val>
                                        </p:tav>
                                      </p:tavLst>
                                    </p:anim>
                                    <p:anim calcmode="lin" valueType="num">
                                      <p:cBhvr>
                                        <p:cTn id="8" dur="1000" fill="hold"/>
                                        <p:tgtEl>
                                          <p:spTgt spid="396292"/>
                                        </p:tgtEl>
                                        <p:attrNameLst>
                                          <p:attrName>ppt_y</p:attrName>
                                        </p:attrNameLst>
                                      </p:cBhvr>
                                      <p:tavLst>
                                        <p:tav tm="0">
                                          <p:val>
                                            <p:strVal val="#ppt_y"/>
                                          </p:val>
                                        </p:tav>
                                        <p:tav tm="100000">
                                          <p:val>
                                            <p:strVal val="#ppt_y"/>
                                          </p:val>
                                        </p:tav>
                                      </p:tavLst>
                                    </p:anim>
                                    <p:animEffect transition="in" filter="wipe(right)" prLst="gradientSize: 0.1">
                                      <p:cBhvr>
                                        <p:cTn id="9" dur="1000"/>
                                        <p:tgtEl>
                                          <p:spTgt spid="396292"/>
                                        </p:tgtEl>
                                      </p:cBhvr>
                                    </p:animEffect>
                                  </p:childTnLst>
                                </p:cTn>
                              </p:par>
                              <p:par>
                                <p:cTn id="10" presetID="9" presetClass="entr" presetSubtype="0" fill="hold" nodeType="withEffect">
                                  <p:stCondLst>
                                    <p:cond delay="0"/>
                                  </p:stCondLst>
                                  <p:childTnLst>
                                    <p:set>
                                      <p:cBhvr>
                                        <p:cTn id="11" dur="1" fill="hold">
                                          <p:stCondLst>
                                            <p:cond delay="0"/>
                                          </p:stCondLst>
                                        </p:cTn>
                                        <p:tgtEl>
                                          <p:spTgt spid="396300"/>
                                        </p:tgtEl>
                                        <p:attrNameLst>
                                          <p:attrName>style.visibility</p:attrName>
                                        </p:attrNameLst>
                                      </p:cBhvr>
                                      <p:to>
                                        <p:strVal val="visible"/>
                                      </p:to>
                                    </p:set>
                                    <p:animEffect transition="in" filter="dissolve">
                                      <p:cBhvr>
                                        <p:cTn id="12" dur="1000"/>
                                        <p:tgtEl>
                                          <p:spTgt spid="3963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96297">
                                            <p:txEl>
                                              <p:pRg st="0" end="0"/>
                                            </p:txEl>
                                          </p:spTgt>
                                        </p:tgtEl>
                                        <p:attrNameLst>
                                          <p:attrName>style.visibility</p:attrName>
                                        </p:attrNameLst>
                                      </p:cBhvr>
                                      <p:to>
                                        <p:strVal val="visible"/>
                                      </p:to>
                                    </p:set>
                                    <p:animEffect transition="in" filter="fade">
                                      <p:cBhvr>
                                        <p:cTn id="17" dur="1000"/>
                                        <p:tgtEl>
                                          <p:spTgt spid="396297">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96297">
                                            <p:txEl>
                                              <p:pRg st="1" end="1"/>
                                            </p:txEl>
                                          </p:spTgt>
                                        </p:tgtEl>
                                        <p:attrNameLst>
                                          <p:attrName>style.visibility</p:attrName>
                                        </p:attrNameLst>
                                      </p:cBhvr>
                                      <p:to>
                                        <p:strVal val="visible"/>
                                      </p:to>
                                    </p:set>
                                    <p:animEffect transition="in" filter="fade">
                                      <p:cBhvr>
                                        <p:cTn id="22" dur="1000"/>
                                        <p:tgtEl>
                                          <p:spTgt spid="396297">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6297">
                                            <p:txEl>
                                              <p:pRg st="2" end="2"/>
                                            </p:txEl>
                                          </p:spTgt>
                                        </p:tgtEl>
                                        <p:attrNameLst>
                                          <p:attrName>style.visibility</p:attrName>
                                        </p:attrNameLst>
                                      </p:cBhvr>
                                      <p:to>
                                        <p:strVal val="visible"/>
                                      </p:to>
                                    </p:set>
                                    <p:animEffect transition="in" filter="fade">
                                      <p:cBhvr>
                                        <p:cTn id="27" dur="1000"/>
                                        <p:tgtEl>
                                          <p:spTgt spid="396297">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96297">
                                            <p:txEl>
                                              <p:pRg st="3" end="3"/>
                                            </p:txEl>
                                          </p:spTgt>
                                        </p:tgtEl>
                                        <p:attrNameLst>
                                          <p:attrName>style.visibility</p:attrName>
                                        </p:attrNameLst>
                                      </p:cBhvr>
                                      <p:to>
                                        <p:strVal val="visible"/>
                                      </p:to>
                                    </p:set>
                                    <p:animEffect transition="in" filter="fade">
                                      <p:cBhvr>
                                        <p:cTn id="32" dur="1000"/>
                                        <p:tgtEl>
                                          <p:spTgt spid="396297">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96297">
                                            <p:txEl>
                                              <p:pRg st="4" end="4"/>
                                            </p:txEl>
                                          </p:spTgt>
                                        </p:tgtEl>
                                        <p:attrNameLst>
                                          <p:attrName>style.visibility</p:attrName>
                                        </p:attrNameLst>
                                      </p:cBhvr>
                                      <p:to>
                                        <p:strVal val="visible"/>
                                      </p:to>
                                    </p:set>
                                    <p:animEffect transition="in" filter="fade">
                                      <p:cBhvr>
                                        <p:cTn id="37" dur="1000"/>
                                        <p:tgtEl>
                                          <p:spTgt spid="396297">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96297">
                                            <p:txEl>
                                              <p:pRg st="5" end="5"/>
                                            </p:txEl>
                                          </p:spTgt>
                                        </p:tgtEl>
                                        <p:attrNameLst>
                                          <p:attrName>style.visibility</p:attrName>
                                        </p:attrNameLst>
                                      </p:cBhvr>
                                      <p:to>
                                        <p:strVal val="visible"/>
                                      </p:to>
                                    </p:set>
                                    <p:animEffect transition="in" filter="fade">
                                      <p:cBhvr>
                                        <p:cTn id="42" dur="1000"/>
                                        <p:tgtEl>
                                          <p:spTgt spid="396297">
                                            <p:txEl>
                                              <p:pRg st="5" end="5"/>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96297">
                                            <p:txEl>
                                              <p:pRg st="6" end="6"/>
                                            </p:txEl>
                                          </p:spTgt>
                                        </p:tgtEl>
                                        <p:attrNameLst>
                                          <p:attrName>style.visibility</p:attrName>
                                        </p:attrNameLst>
                                      </p:cBhvr>
                                      <p:to>
                                        <p:strVal val="visible"/>
                                      </p:to>
                                    </p:set>
                                    <p:animEffect transition="in" filter="fade">
                                      <p:cBhvr>
                                        <p:cTn id="47" dur="1000"/>
                                        <p:tgtEl>
                                          <p:spTgt spid="39629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2" grpId="0"/>
      <p:bldP spid="396297" grpId="0" build="allAtOnce"/>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8344" name="Picture 8" descr="MPj04088310000[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76825" y="533400"/>
            <a:ext cx="4067175" cy="2713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2949" name="Rectangle 3"/>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82950" name="Rectangle 4"/>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398341" name="Rectangle 5"/>
          <p:cNvSpPr>
            <a:spLocks noGrp="1" noChangeArrowheads="1"/>
          </p:cNvSpPr>
          <p:nvPr>
            <p:ph type="title"/>
          </p:nvPr>
        </p:nvSpPr>
        <p:spPr>
          <a:xfrm>
            <a:off x="838200" y="457200"/>
            <a:ext cx="8153400" cy="762000"/>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defRPr/>
            </a:pPr>
            <a:r>
              <a:rPr lang="en-US" smtClean="0">
                <a:solidFill>
                  <a:srgbClr val="774286"/>
                </a:solidFill>
              </a:rPr>
              <a:t>Smart E-Mail Practices</a:t>
            </a:r>
          </a:p>
        </p:txBody>
      </p:sp>
      <p:sp>
        <p:nvSpPr>
          <p:cNvPr id="398342" name="Text Box 6"/>
          <p:cNvSpPr txBox="1">
            <a:spLocks noChangeArrowheads="1"/>
          </p:cNvSpPr>
          <p:nvPr/>
        </p:nvSpPr>
        <p:spPr bwMode="auto">
          <a:xfrm>
            <a:off x="838200" y="1143000"/>
            <a:ext cx="8229600" cy="495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98463" indent="-398463"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None/>
            </a:pPr>
            <a:r>
              <a:rPr lang="en-US" sz="3200" b="1">
                <a:solidFill>
                  <a:srgbClr val="000000"/>
                </a:solidFill>
              </a:rPr>
              <a:t>Reading and Replying to E-Mail</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Scan all messages before replying. </a:t>
            </a:r>
            <a:endParaRPr lang="en-US" sz="3200" i="1">
              <a:solidFill>
                <a:srgbClr val="000000"/>
              </a:solidFill>
            </a:endParaRP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Acknowledge receipt.</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Don’t automatically return the sender’s message.</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Revise a subject line if the topic in a series of messages (a “thread”) changes.</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Provide a clear, complete first sentence.</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Never respond when you are angry.</a:t>
            </a:r>
            <a:endParaRPr lang="en-US" sz="3200" i="1">
              <a:solidFill>
                <a:srgbClr val="000000"/>
              </a:solidFill>
            </a:endParaRPr>
          </a:p>
        </p:txBody>
      </p:sp>
      <p:sp>
        <p:nvSpPr>
          <p:cNvPr id="7" name="Slide Number Placeholder 6"/>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02B06848-5784-4401-A2C7-9958C1048058}" type="slidenum">
              <a:rPr lang="en-US" sz="1800" b="0" smtClean="0">
                <a:solidFill>
                  <a:srgbClr val="FFFFFF"/>
                </a:solidFill>
                <a:latin typeface="Gill Sans MT"/>
              </a:rPr>
              <a:pPr>
                <a:defRPr/>
              </a:pPr>
              <a:t>57</a:t>
            </a:fld>
            <a:endParaRPr lang="en-US" sz="1800" b="0">
              <a:solidFill>
                <a:srgbClr val="FFFFFF"/>
              </a:solidFill>
              <a:latin typeface="Gill Sans MT"/>
            </a:endParaRPr>
          </a:p>
        </p:txBody>
      </p:sp>
    </p:spTree>
    <p:extLst>
      <p:ext uri="{BB962C8B-B14F-4D97-AF65-F5344CB8AC3E}">
        <p14:creationId xmlns:p14="http://schemas.microsoft.com/office/powerpoint/2010/main" xmlns="" val="292173807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398341"/>
                                        </p:tgtEl>
                                        <p:attrNameLst>
                                          <p:attrName>style.visibility</p:attrName>
                                        </p:attrNameLst>
                                      </p:cBhvr>
                                      <p:to>
                                        <p:strVal val="visible"/>
                                      </p:to>
                                    </p:set>
                                    <p:anim calcmode="lin" valueType="num">
                                      <p:cBhvr>
                                        <p:cTn id="7" dur="1000" fill="hold"/>
                                        <p:tgtEl>
                                          <p:spTgt spid="398341"/>
                                        </p:tgtEl>
                                        <p:attrNameLst>
                                          <p:attrName>ppt_x</p:attrName>
                                        </p:attrNameLst>
                                      </p:cBhvr>
                                      <p:tavLst>
                                        <p:tav tm="0">
                                          <p:val>
                                            <p:strVal val="#ppt_x-.2"/>
                                          </p:val>
                                        </p:tav>
                                        <p:tav tm="100000">
                                          <p:val>
                                            <p:strVal val="#ppt_x"/>
                                          </p:val>
                                        </p:tav>
                                      </p:tavLst>
                                    </p:anim>
                                    <p:anim calcmode="lin" valueType="num">
                                      <p:cBhvr>
                                        <p:cTn id="8" dur="1000" fill="hold"/>
                                        <p:tgtEl>
                                          <p:spTgt spid="398341"/>
                                        </p:tgtEl>
                                        <p:attrNameLst>
                                          <p:attrName>ppt_y</p:attrName>
                                        </p:attrNameLst>
                                      </p:cBhvr>
                                      <p:tavLst>
                                        <p:tav tm="0">
                                          <p:val>
                                            <p:strVal val="#ppt_y"/>
                                          </p:val>
                                        </p:tav>
                                        <p:tav tm="100000">
                                          <p:val>
                                            <p:strVal val="#ppt_y"/>
                                          </p:val>
                                        </p:tav>
                                      </p:tavLst>
                                    </p:anim>
                                    <p:animEffect transition="in" filter="wipe(right)" prLst="gradientSize: 0.1">
                                      <p:cBhvr>
                                        <p:cTn id="9" dur="1000"/>
                                        <p:tgtEl>
                                          <p:spTgt spid="398341"/>
                                        </p:tgtEl>
                                      </p:cBhvr>
                                    </p:animEffect>
                                  </p:childTnLst>
                                </p:cTn>
                              </p:par>
                              <p:par>
                                <p:cTn id="10" presetID="9" presetClass="entr" presetSubtype="0" fill="hold" nodeType="withEffect">
                                  <p:stCondLst>
                                    <p:cond delay="500"/>
                                  </p:stCondLst>
                                  <p:childTnLst>
                                    <p:set>
                                      <p:cBhvr>
                                        <p:cTn id="11" dur="1" fill="hold">
                                          <p:stCondLst>
                                            <p:cond delay="0"/>
                                          </p:stCondLst>
                                        </p:cTn>
                                        <p:tgtEl>
                                          <p:spTgt spid="398344"/>
                                        </p:tgtEl>
                                        <p:attrNameLst>
                                          <p:attrName>style.visibility</p:attrName>
                                        </p:attrNameLst>
                                      </p:cBhvr>
                                      <p:to>
                                        <p:strVal val="visible"/>
                                      </p:to>
                                    </p:set>
                                    <p:animEffect transition="in" filter="dissolve">
                                      <p:cBhvr>
                                        <p:cTn id="12" dur="1000"/>
                                        <p:tgtEl>
                                          <p:spTgt spid="39834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98342">
                                            <p:txEl>
                                              <p:pRg st="0" end="0"/>
                                            </p:txEl>
                                          </p:spTgt>
                                        </p:tgtEl>
                                        <p:attrNameLst>
                                          <p:attrName>style.visibility</p:attrName>
                                        </p:attrNameLst>
                                      </p:cBhvr>
                                      <p:to>
                                        <p:strVal val="visible"/>
                                      </p:to>
                                    </p:set>
                                    <p:animEffect transition="in" filter="fade">
                                      <p:cBhvr>
                                        <p:cTn id="17" dur="1000"/>
                                        <p:tgtEl>
                                          <p:spTgt spid="398342">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98342">
                                            <p:txEl>
                                              <p:pRg st="1" end="1"/>
                                            </p:txEl>
                                          </p:spTgt>
                                        </p:tgtEl>
                                        <p:attrNameLst>
                                          <p:attrName>style.visibility</p:attrName>
                                        </p:attrNameLst>
                                      </p:cBhvr>
                                      <p:to>
                                        <p:strVal val="visible"/>
                                      </p:to>
                                    </p:set>
                                    <p:animEffect transition="in" filter="fade">
                                      <p:cBhvr>
                                        <p:cTn id="22" dur="1000"/>
                                        <p:tgtEl>
                                          <p:spTgt spid="398342">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8342">
                                            <p:txEl>
                                              <p:pRg st="2" end="2"/>
                                            </p:txEl>
                                          </p:spTgt>
                                        </p:tgtEl>
                                        <p:attrNameLst>
                                          <p:attrName>style.visibility</p:attrName>
                                        </p:attrNameLst>
                                      </p:cBhvr>
                                      <p:to>
                                        <p:strVal val="visible"/>
                                      </p:to>
                                    </p:set>
                                    <p:animEffect transition="in" filter="fade">
                                      <p:cBhvr>
                                        <p:cTn id="27" dur="1000"/>
                                        <p:tgtEl>
                                          <p:spTgt spid="398342">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98342">
                                            <p:txEl>
                                              <p:pRg st="3" end="3"/>
                                            </p:txEl>
                                          </p:spTgt>
                                        </p:tgtEl>
                                        <p:attrNameLst>
                                          <p:attrName>style.visibility</p:attrName>
                                        </p:attrNameLst>
                                      </p:cBhvr>
                                      <p:to>
                                        <p:strVal val="visible"/>
                                      </p:to>
                                    </p:set>
                                    <p:animEffect transition="in" filter="fade">
                                      <p:cBhvr>
                                        <p:cTn id="32" dur="1000"/>
                                        <p:tgtEl>
                                          <p:spTgt spid="398342">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98342">
                                            <p:txEl>
                                              <p:pRg st="4" end="4"/>
                                            </p:txEl>
                                          </p:spTgt>
                                        </p:tgtEl>
                                        <p:attrNameLst>
                                          <p:attrName>style.visibility</p:attrName>
                                        </p:attrNameLst>
                                      </p:cBhvr>
                                      <p:to>
                                        <p:strVal val="visible"/>
                                      </p:to>
                                    </p:set>
                                    <p:animEffect transition="in" filter="fade">
                                      <p:cBhvr>
                                        <p:cTn id="37" dur="1000"/>
                                        <p:tgtEl>
                                          <p:spTgt spid="398342">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98342">
                                            <p:txEl>
                                              <p:pRg st="5" end="5"/>
                                            </p:txEl>
                                          </p:spTgt>
                                        </p:tgtEl>
                                        <p:attrNameLst>
                                          <p:attrName>style.visibility</p:attrName>
                                        </p:attrNameLst>
                                      </p:cBhvr>
                                      <p:to>
                                        <p:strVal val="visible"/>
                                      </p:to>
                                    </p:set>
                                    <p:animEffect transition="in" filter="fade">
                                      <p:cBhvr>
                                        <p:cTn id="42" dur="1000"/>
                                        <p:tgtEl>
                                          <p:spTgt spid="398342">
                                            <p:txEl>
                                              <p:pRg st="5" end="5"/>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98342">
                                            <p:txEl>
                                              <p:pRg st="6" end="6"/>
                                            </p:txEl>
                                          </p:spTgt>
                                        </p:tgtEl>
                                        <p:attrNameLst>
                                          <p:attrName>style.visibility</p:attrName>
                                        </p:attrNameLst>
                                      </p:cBhvr>
                                      <p:to>
                                        <p:strVal val="visible"/>
                                      </p:to>
                                    </p:set>
                                    <p:animEffect transition="in" filter="fade">
                                      <p:cBhvr>
                                        <p:cTn id="47" dur="1000"/>
                                        <p:tgtEl>
                                          <p:spTgt spid="39834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41" grpId="0"/>
      <p:bldP spid="398342" grpId="0" build="allAtOnce"/>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00393" name="Group 9"/>
          <p:cNvGrpSpPr>
            <a:grpSpLocks/>
          </p:cNvGrpSpPr>
          <p:nvPr/>
        </p:nvGrpSpPr>
        <p:grpSpPr bwMode="auto">
          <a:xfrm>
            <a:off x="5181600" y="533400"/>
            <a:ext cx="3962400" cy="5667375"/>
            <a:chOff x="3264" y="336"/>
            <a:chExt cx="2496" cy="3570"/>
          </a:xfrm>
        </p:grpSpPr>
        <p:pic>
          <p:nvPicPr>
            <p:cNvPr id="83977" name="Picture 7" descr="ch7_p169-199_Page_02_Image_000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12" y="336"/>
              <a:ext cx="2448" cy="3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3978" name="Rectangle 8"/>
            <p:cNvSpPr>
              <a:spLocks noChangeArrowheads="1"/>
            </p:cNvSpPr>
            <p:nvPr/>
          </p:nvSpPr>
          <p:spPr bwMode="auto">
            <a:xfrm>
              <a:off x="3264" y="3744"/>
              <a:ext cx="2475" cy="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lnSpc>
                  <a:spcPct val="90000"/>
                </a:lnSpc>
                <a:spcBef>
                  <a:spcPct val="20000"/>
                </a:spcBef>
                <a:spcAft>
                  <a:spcPct val="0"/>
                </a:spcAft>
                <a:buClr>
                  <a:srgbClr val="963C26"/>
                </a:buClr>
                <a:buFont typeface="Wingdings" pitchFamily="2" charset="2"/>
                <a:buNone/>
              </a:pPr>
              <a:r>
                <a:rPr lang="en-US" sz="1200">
                  <a:solidFill>
                    <a:srgbClr val="000000"/>
                  </a:solidFill>
                </a:rPr>
                <a:t>© George Doyle &amp; Ciaran Griffin / Stockbyte / Getty Images</a:t>
              </a:r>
            </a:p>
          </p:txBody>
        </p:sp>
      </p:grpSp>
      <p:sp>
        <p:nvSpPr>
          <p:cNvPr id="83973" name="Rectangle 3"/>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83974" name="Rectangle 4"/>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400389" name="Rectangle 5"/>
          <p:cNvSpPr>
            <a:spLocks noGrp="1" noChangeArrowheads="1"/>
          </p:cNvSpPr>
          <p:nvPr>
            <p:ph type="title"/>
          </p:nvPr>
        </p:nvSpPr>
        <p:spPr>
          <a:xfrm>
            <a:off x="838200" y="457200"/>
            <a:ext cx="8153400" cy="762000"/>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defRPr/>
            </a:pPr>
            <a:r>
              <a:rPr lang="en-US" smtClean="0">
                <a:solidFill>
                  <a:srgbClr val="774286"/>
                </a:solidFill>
              </a:rPr>
              <a:t>Smart E-Mail Practices</a:t>
            </a:r>
          </a:p>
        </p:txBody>
      </p:sp>
      <p:sp>
        <p:nvSpPr>
          <p:cNvPr id="400390" name="Text Box 6"/>
          <p:cNvSpPr txBox="1">
            <a:spLocks noChangeArrowheads="1"/>
          </p:cNvSpPr>
          <p:nvPr/>
        </p:nvSpPr>
        <p:spPr bwMode="auto">
          <a:xfrm>
            <a:off x="762000" y="1371600"/>
            <a:ext cx="5638800" cy="441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98463" indent="-398463"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None/>
            </a:pPr>
            <a:r>
              <a:rPr lang="en-US" sz="3200" b="1">
                <a:solidFill>
                  <a:srgbClr val="000000"/>
                </a:solidFill>
              </a:rPr>
              <a:t>Personal Use</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Don’t use company computers for personal matters unless allowed by your organization.</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Assume that all e-mail is monitored, even when you connect to your ISP from work.</a:t>
            </a:r>
            <a:endParaRPr lang="en-US" sz="3200" i="1">
              <a:solidFill>
                <a:srgbClr val="000000"/>
              </a:solidFill>
            </a:endParaRPr>
          </a:p>
        </p:txBody>
      </p:sp>
      <p:sp>
        <p:nvSpPr>
          <p:cNvPr id="9" name="Slide Number Placeholder 8"/>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02B06848-5784-4401-A2C7-9958C1048058}" type="slidenum">
              <a:rPr lang="en-US" sz="1800" b="0" smtClean="0">
                <a:solidFill>
                  <a:srgbClr val="FFFFFF"/>
                </a:solidFill>
                <a:latin typeface="Gill Sans MT"/>
              </a:rPr>
              <a:pPr>
                <a:defRPr/>
              </a:pPr>
              <a:t>58</a:t>
            </a:fld>
            <a:endParaRPr lang="en-US" sz="1800" b="0">
              <a:solidFill>
                <a:srgbClr val="FFFFFF"/>
              </a:solidFill>
              <a:latin typeface="Gill Sans MT"/>
            </a:endParaRPr>
          </a:p>
        </p:txBody>
      </p:sp>
    </p:spTree>
    <p:extLst>
      <p:ext uri="{BB962C8B-B14F-4D97-AF65-F5344CB8AC3E}">
        <p14:creationId xmlns:p14="http://schemas.microsoft.com/office/powerpoint/2010/main" xmlns="" val="222013900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00389"/>
                                        </p:tgtEl>
                                        <p:attrNameLst>
                                          <p:attrName>style.visibility</p:attrName>
                                        </p:attrNameLst>
                                      </p:cBhvr>
                                      <p:to>
                                        <p:strVal val="visible"/>
                                      </p:to>
                                    </p:set>
                                    <p:anim calcmode="lin" valueType="num">
                                      <p:cBhvr>
                                        <p:cTn id="7" dur="1000" fill="hold"/>
                                        <p:tgtEl>
                                          <p:spTgt spid="400389"/>
                                        </p:tgtEl>
                                        <p:attrNameLst>
                                          <p:attrName>ppt_x</p:attrName>
                                        </p:attrNameLst>
                                      </p:cBhvr>
                                      <p:tavLst>
                                        <p:tav tm="0">
                                          <p:val>
                                            <p:strVal val="#ppt_x-.2"/>
                                          </p:val>
                                        </p:tav>
                                        <p:tav tm="100000">
                                          <p:val>
                                            <p:strVal val="#ppt_x"/>
                                          </p:val>
                                        </p:tav>
                                      </p:tavLst>
                                    </p:anim>
                                    <p:anim calcmode="lin" valueType="num">
                                      <p:cBhvr>
                                        <p:cTn id="8" dur="1000" fill="hold"/>
                                        <p:tgtEl>
                                          <p:spTgt spid="400389"/>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0389"/>
                                        </p:tgtEl>
                                      </p:cBhvr>
                                    </p:animEffect>
                                  </p:childTnLst>
                                </p:cTn>
                              </p:par>
                              <p:par>
                                <p:cTn id="10" presetID="9" presetClass="entr" presetSubtype="0" fill="hold" nodeType="withEffect">
                                  <p:stCondLst>
                                    <p:cond delay="1000"/>
                                  </p:stCondLst>
                                  <p:childTnLst>
                                    <p:set>
                                      <p:cBhvr>
                                        <p:cTn id="11" dur="1" fill="hold">
                                          <p:stCondLst>
                                            <p:cond delay="0"/>
                                          </p:stCondLst>
                                        </p:cTn>
                                        <p:tgtEl>
                                          <p:spTgt spid="400393"/>
                                        </p:tgtEl>
                                        <p:attrNameLst>
                                          <p:attrName>style.visibility</p:attrName>
                                        </p:attrNameLst>
                                      </p:cBhvr>
                                      <p:to>
                                        <p:strVal val="visible"/>
                                      </p:to>
                                    </p:set>
                                    <p:animEffect transition="in" filter="dissolve">
                                      <p:cBhvr>
                                        <p:cTn id="12" dur="1000"/>
                                        <p:tgtEl>
                                          <p:spTgt spid="4003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0390">
                                            <p:txEl>
                                              <p:pRg st="0" end="0"/>
                                            </p:txEl>
                                          </p:spTgt>
                                        </p:tgtEl>
                                        <p:attrNameLst>
                                          <p:attrName>style.visibility</p:attrName>
                                        </p:attrNameLst>
                                      </p:cBhvr>
                                      <p:to>
                                        <p:strVal val="visible"/>
                                      </p:to>
                                    </p:set>
                                    <p:animEffect transition="in" filter="fade">
                                      <p:cBhvr>
                                        <p:cTn id="17" dur="1000"/>
                                        <p:tgtEl>
                                          <p:spTgt spid="400390">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0390">
                                            <p:txEl>
                                              <p:pRg st="1" end="1"/>
                                            </p:txEl>
                                          </p:spTgt>
                                        </p:tgtEl>
                                        <p:attrNameLst>
                                          <p:attrName>style.visibility</p:attrName>
                                        </p:attrNameLst>
                                      </p:cBhvr>
                                      <p:to>
                                        <p:strVal val="visible"/>
                                      </p:to>
                                    </p:set>
                                    <p:animEffect transition="in" filter="fade">
                                      <p:cBhvr>
                                        <p:cTn id="22" dur="1000"/>
                                        <p:tgtEl>
                                          <p:spTgt spid="400390">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00390">
                                            <p:txEl>
                                              <p:pRg st="2" end="2"/>
                                            </p:txEl>
                                          </p:spTgt>
                                        </p:tgtEl>
                                        <p:attrNameLst>
                                          <p:attrName>style.visibility</p:attrName>
                                        </p:attrNameLst>
                                      </p:cBhvr>
                                      <p:to>
                                        <p:strVal val="visible"/>
                                      </p:to>
                                    </p:set>
                                    <p:animEffect transition="in" filter="fade">
                                      <p:cBhvr>
                                        <p:cTn id="27" dur="1000"/>
                                        <p:tgtEl>
                                          <p:spTgt spid="40039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9" grpId="0"/>
      <p:bldP spid="400390" grpId="0" build="allAtOnce"/>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2445" name="Picture 13" descr="MPj03092700000[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3733800"/>
            <a:ext cx="3657600" cy="2414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2440" name="Picture 8" descr="MPj03092720000[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486400" y="0"/>
            <a:ext cx="3657600" cy="2414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4998" name="Rectangle 3"/>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84999" name="Rectangle 4"/>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402437" name="Rectangle 5"/>
          <p:cNvSpPr>
            <a:spLocks noGrp="1" noChangeArrowheads="1"/>
          </p:cNvSpPr>
          <p:nvPr>
            <p:ph type="title"/>
          </p:nvPr>
        </p:nvSpPr>
        <p:spPr>
          <a:xfrm>
            <a:off x="838200" y="457200"/>
            <a:ext cx="8153400" cy="762000"/>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defRPr/>
            </a:pPr>
            <a:r>
              <a:rPr lang="en-US" smtClean="0">
                <a:solidFill>
                  <a:srgbClr val="774286"/>
                </a:solidFill>
              </a:rPr>
              <a:t>Smart E-Mail Practices</a:t>
            </a:r>
          </a:p>
        </p:txBody>
      </p:sp>
      <p:sp>
        <p:nvSpPr>
          <p:cNvPr id="402438" name="Text Box 6"/>
          <p:cNvSpPr txBox="1">
            <a:spLocks noChangeArrowheads="1"/>
          </p:cNvSpPr>
          <p:nvPr/>
        </p:nvSpPr>
        <p:spPr bwMode="auto">
          <a:xfrm>
            <a:off x="838200" y="1295400"/>
            <a:ext cx="8229600" cy="3886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98463" indent="-398463"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None/>
            </a:pPr>
            <a:r>
              <a:rPr lang="en-US" sz="3200" b="1">
                <a:solidFill>
                  <a:srgbClr val="000000"/>
                </a:solidFill>
              </a:rPr>
              <a:t>Other Smart Practices</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Use design to improve readability of longer messages.</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Consider cultural differences.</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Double-check before hitting the </a:t>
            </a:r>
            <a:r>
              <a:rPr lang="en-US" sz="3200" i="1">
                <a:solidFill>
                  <a:srgbClr val="000000"/>
                </a:solidFill>
              </a:rPr>
              <a:t>Send</a:t>
            </a:r>
            <a:r>
              <a:rPr lang="en-US" sz="3200">
                <a:solidFill>
                  <a:srgbClr val="000000"/>
                </a:solidFill>
              </a:rPr>
              <a:t> button.</a:t>
            </a:r>
          </a:p>
          <a:p>
            <a:pPr eaLnBrk="1" fontAlgn="base" hangingPunct="1">
              <a:lnSpc>
                <a:spcPct val="90000"/>
              </a:lnSpc>
              <a:spcBef>
                <a:spcPct val="20000"/>
              </a:spcBef>
              <a:spcAft>
                <a:spcPct val="10000"/>
              </a:spcAft>
              <a:buClr>
                <a:srgbClr val="D89013"/>
              </a:buClr>
              <a:buSzPct val="115000"/>
              <a:buFont typeface="Wingdings" pitchFamily="2" charset="2"/>
              <a:buChar char="§"/>
            </a:pPr>
            <a:r>
              <a:rPr lang="en-US" sz="3200">
                <a:solidFill>
                  <a:srgbClr val="000000"/>
                </a:solidFill>
              </a:rPr>
              <a:t>Use instant messaging professionally to expand your communication channel choices.</a:t>
            </a:r>
            <a:endParaRPr lang="en-US" sz="3200" i="1">
              <a:solidFill>
                <a:srgbClr val="000000"/>
              </a:solidFill>
            </a:endParaRPr>
          </a:p>
        </p:txBody>
      </p:sp>
      <p:sp>
        <p:nvSpPr>
          <p:cNvPr id="8" name="Slide Number Placeholder 7"/>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02B06848-5784-4401-A2C7-9958C1048058}" type="slidenum">
              <a:rPr lang="en-US" sz="1800" b="0" smtClean="0">
                <a:solidFill>
                  <a:srgbClr val="FFFFFF"/>
                </a:solidFill>
                <a:latin typeface="Gill Sans MT"/>
              </a:rPr>
              <a:pPr>
                <a:defRPr/>
              </a:pPr>
              <a:t>59</a:t>
            </a:fld>
            <a:endParaRPr lang="en-US" sz="1800" b="0">
              <a:solidFill>
                <a:srgbClr val="FFFFFF"/>
              </a:solidFill>
              <a:latin typeface="Gill Sans MT"/>
            </a:endParaRPr>
          </a:p>
        </p:txBody>
      </p:sp>
    </p:spTree>
    <p:extLst>
      <p:ext uri="{BB962C8B-B14F-4D97-AF65-F5344CB8AC3E}">
        <p14:creationId xmlns:p14="http://schemas.microsoft.com/office/powerpoint/2010/main" xmlns="" val="265709699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02437"/>
                                        </p:tgtEl>
                                        <p:attrNameLst>
                                          <p:attrName>style.visibility</p:attrName>
                                        </p:attrNameLst>
                                      </p:cBhvr>
                                      <p:to>
                                        <p:strVal val="visible"/>
                                      </p:to>
                                    </p:set>
                                    <p:anim calcmode="lin" valueType="num">
                                      <p:cBhvr>
                                        <p:cTn id="7" dur="1000" fill="hold"/>
                                        <p:tgtEl>
                                          <p:spTgt spid="402437"/>
                                        </p:tgtEl>
                                        <p:attrNameLst>
                                          <p:attrName>ppt_x</p:attrName>
                                        </p:attrNameLst>
                                      </p:cBhvr>
                                      <p:tavLst>
                                        <p:tav tm="0">
                                          <p:val>
                                            <p:strVal val="#ppt_x-.2"/>
                                          </p:val>
                                        </p:tav>
                                        <p:tav tm="100000">
                                          <p:val>
                                            <p:strVal val="#ppt_x"/>
                                          </p:val>
                                        </p:tav>
                                      </p:tavLst>
                                    </p:anim>
                                    <p:anim calcmode="lin" valueType="num">
                                      <p:cBhvr>
                                        <p:cTn id="8" dur="1000" fill="hold"/>
                                        <p:tgtEl>
                                          <p:spTgt spid="402437"/>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2437"/>
                                        </p:tgtEl>
                                      </p:cBhvr>
                                    </p:animEffect>
                                  </p:childTnLst>
                                </p:cTn>
                              </p:par>
                              <p:par>
                                <p:cTn id="10" presetID="9" presetClass="entr" presetSubtype="0" fill="hold" nodeType="withEffect">
                                  <p:stCondLst>
                                    <p:cond delay="1000"/>
                                  </p:stCondLst>
                                  <p:childTnLst>
                                    <p:set>
                                      <p:cBhvr>
                                        <p:cTn id="11" dur="1" fill="hold">
                                          <p:stCondLst>
                                            <p:cond delay="0"/>
                                          </p:stCondLst>
                                        </p:cTn>
                                        <p:tgtEl>
                                          <p:spTgt spid="402445"/>
                                        </p:tgtEl>
                                        <p:attrNameLst>
                                          <p:attrName>style.visibility</p:attrName>
                                        </p:attrNameLst>
                                      </p:cBhvr>
                                      <p:to>
                                        <p:strVal val="visible"/>
                                      </p:to>
                                    </p:set>
                                    <p:animEffect transition="in" filter="dissolve">
                                      <p:cBhvr>
                                        <p:cTn id="12" dur="1000"/>
                                        <p:tgtEl>
                                          <p:spTgt spid="402445"/>
                                        </p:tgtEl>
                                      </p:cBhvr>
                                    </p:animEffect>
                                  </p:childTnLst>
                                </p:cTn>
                              </p:par>
                              <p:par>
                                <p:cTn id="13" presetID="9" presetClass="entr" presetSubtype="0" fill="hold" nodeType="withEffect">
                                  <p:stCondLst>
                                    <p:cond delay="1000"/>
                                  </p:stCondLst>
                                  <p:childTnLst>
                                    <p:set>
                                      <p:cBhvr>
                                        <p:cTn id="14" dur="1" fill="hold">
                                          <p:stCondLst>
                                            <p:cond delay="0"/>
                                          </p:stCondLst>
                                        </p:cTn>
                                        <p:tgtEl>
                                          <p:spTgt spid="402440"/>
                                        </p:tgtEl>
                                        <p:attrNameLst>
                                          <p:attrName>style.visibility</p:attrName>
                                        </p:attrNameLst>
                                      </p:cBhvr>
                                      <p:to>
                                        <p:strVal val="visible"/>
                                      </p:to>
                                    </p:set>
                                    <p:animEffect transition="in" filter="dissolve">
                                      <p:cBhvr>
                                        <p:cTn id="15" dur="1000"/>
                                        <p:tgtEl>
                                          <p:spTgt spid="40244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02438">
                                            <p:txEl>
                                              <p:pRg st="0" end="0"/>
                                            </p:txEl>
                                          </p:spTgt>
                                        </p:tgtEl>
                                        <p:attrNameLst>
                                          <p:attrName>style.visibility</p:attrName>
                                        </p:attrNameLst>
                                      </p:cBhvr>
                                      <p:to>
                                        <p:strVal val="visible"/>
                                      </p:to>
                                    </p:set>
                                    <p:animEffect transition="in" filter="fade">
                                      <p:cBhvr>
                                        <p:cTn id="20" dur="1000"/>
                                        <p:tgtEl>
                                          <p:spTgt spid="402438">
                                            <p:txEl>
                                              <p:pRg st="0" end="0"/>
                                            </p:txEl>
                                          </p:spTgt>
                                        </p:tgtEl>
                                      </p:cBhvr>
                                    </p:animEffect>
                                  </p:childTnLst>
                                </p:cTn>
                              </p:par>
                              <p:par>
                                <p:cTn id="21" presetID="9" presetClass="emph" presetSubtype="0" nodeType="withEffect">
                                  <p:stCondLst>
                                    <p:cond delay="0"/>
                                  </p:stCondLst>
                                  <p:childTnLst>
                                    <p:set>
                                      <p:cBhvr rctx="PPT">
                                        <p:cTn id="22" dur="indefinite"/>
                                        <p:tgtEl>
                                          <p:spTgt spid="402440"/>
                                        </p:tgtEl>
                                        <p:attrNameLst>
                                          <p:attrName>style.opacity</p:attrName>
                                        </p:attrNameLst>
                                      </p:cBhvr>
                                      <p:to>
                                        <p:strVal val="0.5"/>
                                      </p:to>
                                    </p:set>
                                    <p:animEffect filter="image" prLst="opacity: 0.5">
                                      <p:cBhvr rctx="IE">
                                        <p:cTn id="23" dur="indefinite"/>
                                        <p:tgtEl>
                                          <p:spTgt spid="40244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02438">
                                            <p:txEl>
                                              <p:pRg st="1" end="1"/>
                                            </p:txEl>
                                          </p:spTgt>
                                        </p:tgtEl>
                                        <p:attrNameLst>
                                          <p:attrName>style.visibility</p:attrName>
                                        </p:attrNameLst>
                                      </p:cBhvr>
                                      <p:to>
                                        <p:strVal val="visible"/>
                                      </p:to>
                                    </p:set>
                                    <p:animEffect transition="in" filter="fade">
                                      <p:cBhvr>
                                        <p:cTn id="28" dur="1000"/>
                                        <p:tgtEl>
                                          <p:spTgt spid="402438">
                                            <p:txEl>
                                              <p:pRg st="1" end="1"/>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02438">
                                            <p:txEl>
                                              <p:pRg st="2" end="2"/>
                                            </p:txEl>
                                          </p:spTgt>
                                        </p:tgtEl>
                                        <p:attrNameLst>
                                          <p:attrName>style.visibility</p:attrName>
                                        </p:attrNameLst>
                                      </p:cBhvr>
                                      <p:to>
                                        <p:strVal val="visible"/>
                                      </p:to>
                                    </p:set>
                                    <p:animEffect transition="in" filter="fade">
                                      <p:cBhvr>
                                        <p:cTn id="33" dur="1000"/>
                                        <p:tgtEl>
                                          <p:spTgt spid="402438">
                                            <p:txEl>
                                              <p:pRg st="2" end="2"/>
                                            </p:txEl>
                                          </p:spTgt>
                                        </p:tgtEl>
                                      </p:cBhvr>
                                    </p:animEffect>
                                  </p:childTnLst>
                                </p:cTn>
                              </p:par>
                              <p:par>
                                <p:cTn id="34" presetID="9" presetClass="emph" presetSubtype="0" nodeType="withEffect">
                                  <p:stCondLst>
                                    <p:cond delay="0"/>
                                  </p:stCondLst>
                                  <p:childTnLst>
                                    <p:set>
                                      <p:cBhvr rctx="PPT">
                                        <p:cTn id="35" dur="indefinite"/>
                                        <p:tgtEl>
                                          <p:spTgt spid="402445"/>
                                        </p:tgtEl>
                                        <p:attrNameLst>
                                          <p:attrName>style.opacity</p:attrName>
                                        </p:attrNameLst>
                                      </p:cBhvr>
                                      <p:to>
                                        <p:strVal val="0.5"/>
                                      </p:to>
                                    </p:set>
                                    <p:animEffect filter="image" prLst="opacity: 0.5">
                                      <p:cBhvr rctx="IE">
                                        <p:cTn id="36" dur="indefinite"/>
                                        <p:tgtEl>
                                          <p:spTgt spid="402445"/>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02438">
                                            <p:txEl>
                                              <p:pRg st="3" end="3"/>
                                            </p:txEl>
                                          </p:spTgt>
                                        </p:tgtEl>
                                        <p:attrNameLst>
                                          <p:attrName>style.visibility</p:attrName>
                                        </p:attrNameLst>
                                      </p:cBhvr>
                                      <p:to>
                                        <p:strVal val="visible"/>
                                      </p:to>
                                    </p:set>
                                    <p:animEffect transition="in" filter="fade">
                                      <p:cBhvr>
                                        <p:cTn id="41" dur="1000"/>
                                        <p:tgtEl>
                                          <p:spTgt spid="402438">
                                            <p:txEl>
                                              <p:pRg st="3" end="3"/>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02438">
                                            <p:txEl>
                                              <p:pRg st="4" end="4"/>
                                            </p:txEl>
                                          </p:spTgt>
                                        </p:tgtEl>
                                        <p:attrNameLst>
                                          <p:attrName>style.visibility</p:attrName>
                                        </p:attrNameLst>
                                      </p:cBhvr>
                                      <p:to>
                                        <p:strVal val="visible"/>
                                      </p:to>
                                    </p:set>
                                    <p:animEffect transition="in" filter="fade">
                                      <p:cBhvr>
                                        <p:cTn id="46" dur="1000"/>
                                        <p:tgtEl>
                                          <p:spTgt spid="4024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7" grpId="0"/>
      <p:bldP spid="402438" grpId="0" build="allAtOnce"/>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2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8602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405508" name="Rectangle 4"/>
          <p:cNvSpPr>
            <a:spLocks noGrp="1" noChangeArrowheads="1"/>
          </p:cNvSpPr>
          <p:nvPr>
            <p:ph type="title"/>
          </p:nvPr>
        </p:nvSpPr>
        <p:spPr>
          <a:xfrm>
            <a:off x="838200" y="457200"/>
            <a:ext cx="8305800" cy="914400"/>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defRPr/>
            </a:pPr>
            <a:r>
              <a:rPr lang="en-US" sz="4400" smtClean="0">
                <a:solidFill>
                  <a:srgbClr val="774286"/>
                </a:solidFill>
              </a:rPr>
              <a:t>Top Ten Mistakes That Can Sabotage Your Career</a:t>
            </a:r>
          </a:p>
        </p:txBody>
      </p:sp>
      <p:sp>
        <p:nvSpPr>
          <p:cNvPr id="405509" name="Rectangle 5"/>
          <p:cNvSpPr>
            <a:spLocks noChangeArrowheads="1"/>
          </p:cNvSpPr>
          <p:nvPr/>
        </p:nvSpPr>
        <p:spPr bwMode="auto">
          <a:xfrm>
            <a:off x="2209800" y="1371600"/>
            <a:ext cx="6310313" cy="6096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200" b="1">
                <a:solidFill>
                  <a:srgbClr val="963C26"/>
                </a:solidFill>
              </a:rPr>
              <a:t>Responding when angry</a:t>
            </a:r>
          </a:p>
        </p:txBody>
      </p:sp>
      <p:sp>
        <p:nvSpPr>
          <p:cNvPr id="405510" name="WordArt 6"/>
          <p:cNvSpPr>
            <a:spLocks noChangeArrowheads="1" noChangeShapeType="1" noTextEdit="1"/>
          </p:cNvSpPr>
          <p:nvPr/>
        </p:nvSpPr>
        <p:spPr bwMode="auto">
          <a:xfrm>
            <a:off x="1371600" y="1295400"/>
            <a:ext cx="323850" cy="762000"/>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lnSpc>
                <a:spcPct val="90000"/>
              </a:lnSpc>
              <a:spcBef>
                <a:spcPct val="20000"/>
              </a:spcBef>
              <a:spcAft>
                <a:spcPct val="0"/>
              </a:spcAft>
              <a:buClr>
                <a:srgbClr val="963C26"/>
              </a:buClr>
              <a:buFont typeface="Wingdings" pitchFamily="2" charset="2"/>
              <a:buNone/>
            </a:pPr>
            <a:r>
              <a:rPr lang="en-US" sz="9600" kern="10">
                <a:solidFill>
                  <a:srgbClr val="774286"/>
                </a:solidFill>
                <a:effectLst>
                  <a:prstShdw prst="shdw16">
                    <a:srgbClr val="808080">
                      <a:alpha val="50000"/>
                    </a:srgbClr>
                  </a:prstShdw>
                </a:effectLst>
                <a:latin typeface="Arial Black"/>
              </a:rPr>
              <a:t>1</a:t>
            </a:r>
          </a:p>
        </p:txBody>
      </p:sp>
      <p:sp>
        <p:nvSpPr>
          <p:cNvPr id="405512" name="Rectangle 8"/>
          <p:cNvSpPr>
            <a:spLocks noChangeArrowheads="1"/>
          </p:cNvSpPr>
          <p:nvPr/>
        </p:nvSpPr>
        <p:spPr bwMode="auto">
          <a:xfrm>
            <a:off x="2209800" y="2590800"/>
            <a:ext cx="6310313" cy="6096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200" b="1">
                <a:solidFill>
                  <a:srgbClr val="963C26"/>
                </a:solidFill>
              </a:rPr>
              <a:t>Making address goofs</a:t>
            </a:r>
          </a:p>
        </p:txBody>
      </p:sp>
      <p:sp>
        <p:nvSpPr>
          <p:cNvPr id="405518" name="Rectangle 14"/>
          <p:cNvSpPr>
            <a:spLocks noChangeArrowheads="1"/>
          </p:cNvSpPr>
          <p:nvPr/>
        </p:nvSpPr>
        <p:spPr bwMode="auto">
          <a:xfrm>
            <a:off x="2209800" y="3657600"/>
            <a:ext cx="6553200" cy="11430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200" b="1">
                <a:solidFill>
                  <a:srgbClr val="963C26"/>
                </a:solidFill>
              </a:rPr>
              <a:t>Forgetting a subject line or failing to change it to match “thread”  </a:t>
            </a:r>
          </a:p>
        </p:txBody>
      </p:sp>
      <p:sp>
        <p:nvSpPr>
          <p:cNvPr id="405520" name="Rectangle 16"/>
          <p:cNvSpPr>
            <a:spLocks noChangeArrowheads="1"/>
          </p:cNvSpPr>
          <p:nvPr/>
        </p:nvSpPr>
        <p:spPr bwMode="auto">
          <a:xfrm>
            <a:off x="2209800" y="4876800"/>
            <a:ext cx="6796088" cy="6096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200" b="1">
                <a:solidFill>
                  <a:srgbClr val="963C26"/>
                </a:solidFill>
              </a:rPr>
              <a:t>Not personalizing your message</a:t>
            </a:r>
          </a:p>
        </p:txBody>
      </p:sp>
      <p:sp>
        <p:nvSpPr>
          <p:cNvPr id="405521" name="WordArt 17"/>
          <p:cNvSpPr>
            <a:spLocks noChangeArrowheads="1" noChangeShapeType="1" noTextEdit="1"/>
          </p:cNvSpPr>
          <p:nvPr/>
        </p:nvSpPr>
        <p:spPr bwMode="auto">
          <a:xfrm>
            <a:off x="1371600" y="2438400"/>
            <a:ext cx="404813" cy="762000"/>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lnSpc>
                <a:spcPct val="90000"/>
              </a:lnSpc>
              <a:spcBef>
                <a:spcPct val="20000"/>
              </a:spcBef>
              <a:spcAft>
                <a:spcPct val="0"/>
              </a:spcAft>
              <a:buClr>
                <a:srgbClr val="963C26"/>
              </a:buClr>
              <a:buFont typeface="Wingdings" pitchFamily="2" charset="2"/>
              <a:buNone/>
            </a:pPr>
            <a:r>
              <a:rPr lang="en-US" sz="9600" kern="10">
                <a:solidFill>
                  <a:srgbClr val="774286"/>
                </a:solidFill>
                <a:effectLst>
                  <a:prstShdw prst="shdw16">
                    <a:srgbClr val="808080">
                      <a:alpha val="50000"/>
                    </a:srgbClr>
                  </a:prstShdw>
                </a:effectLst>
                <a:latin typeface="Arial Black"/>
              </a:rPr>
              <a:t>2</a:t>
            </a:r>
          </a:p>
        </p:txBody>
      </p:sp>
      <p:sp>
        <p:nvSpPr>
          <p:cNvPr id="405522" name="WordArt 18"/>
          <p:cNvSpPr>
            <a:spLocks noChangeArrowheads="1" noChangeShapeType="1" noTextEdit="1"/>
          </p:cNvSpPr>
          <p:nvPr/>
        </p:nvSpPr>
        <p:spPr bwMode="auto">
          <a:xfrm>
            <a:off x="1371600" y="3733800"/>
            <a:ext cx="404813" cy="762000"/>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lnSpc>
                <a:spcPct val="90000"/>
              </a:lnSpc>
              <a:spcBef>
                <a:spcPct val="20000"/>
              </a:spcBef>
              <a:spcAft>
                <a:spcPct val="0"/>
              </a:spcAft>
              <a:buClr>
                <a:srgbClr val="963C26"/>
              </a:buClr>
              <a:buFont typeface="Wingdings" pitchFamily="2" charset="2"/>
              <a:buNone/>
            </a:pPr>
            <a:r>
              <a:rPr lang="en-US" sz="9600" kern="10">
                <a:solidFill>
                  <a:srgbClr val="774286"/>
                </a:solidFill>
                <a:effectLst>
                  <a:prstShdw prst="shdw16">
                    <a:srgbClr val="808080">
                      <a:alpha val="50000"/>
                    </a:srgbClr>
                  </a:prstShdw>
                </a:effectLst>
                <a:latin typeface="Arial Black"/>
              </a:rPr>
              <a:t>3</a:t>
            </a:r>
          </a:p>
        </p:txBody>
      </p:sp>
      <p:sp>
        <p:nvSpPr>
          <p:cNvPr id="405523" name="WordArt 19"/>
          <p:cNvSpPr>
            <a:spLocks noChangeArrowheads="1" noChangeShapeType="1" noTextEdit="1"/>
          </p:cNvSpPr>
          <p:nvPr/>
        </p:nvSpPr>
        <p:spPr bwMode="auto">
          <a:xfrm>
            <a:off x="1371600" y="5029200"/>
            <a:ext cx="404813" cy="762000"/>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lnSpc>
                <a:spcPct val="90000"/>
              </a:lnSpc>
              <a:spcBef>
                <a:spcPct val="20000"/>
              </a:spcBef>
              <a:spcAft>
                <a:spcPct val="0"/>
              </a:spcAft>
              <a:buClr>
                <a:srgbClr val="963C26"/>
              </a:buClr>
              <a:buFont typeface="Wingdings" pitchFamily="2" charset="2"/>
              <a:buNone/>
            </a:pPr>
            <a:r>
              <a:rPr lang="en-US" sz="9600" kern="10">
                <a:solidFill>
                  <a:srgbClr val="774286"/>
                </a:solidFill>
                <a:effectLst>
                  <a:prstShdw prst="shdw16">
                    <a:srgbClr val="808080">
                      <a:alpha val="50000"/>
                    </a:srgbClr>
                  </a:prstShdw>
                </a:effectLst>
                <a:latin typeface="Arial Black"/>
              </a:rPr>
              <a:t>4</a:t>
            </a:r>
          </a:p>
        </p:txBody>
      </p:sp>
      <p:sp>
        <p:nvSpPr>
          <p:cNvPr id="405524" name="Rectangle 20"/>
          <p:cNvSpPr>
            <a:spLocks noChangeArrowheads="1"/>
          </p:cNvSpPr>
          <p:nvPr/>
        </p:nvSpPr>
        <p:spPr bwMode="auto">
          <a:xfrm>
            <a:off x="2209800" y="5257800"/>
            <a:ext cx="6796088" cy="8382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10000"/>
              </a:spcAft>
              <a:buClr>
                <a:srgbClr val="963C26"/>
              </a:buClr>
              <a:buFont typeface="Wingdings" pitchFamily="2" charset="2"/>
              <a:buNone/>
            </a:pPr>
            <a:r>
              <a:rPr lang="en-US" sz="2800" b="1">
                <a:solidFill>
                  <a:srgbClr val="000000"/>
                </a:solidFill>
              </a:rPr>
              <a:t>Skipping the salutation and closing identification</a:t>
            </a:r>
          </a:p>
        </p:txBody>
      </p:sp>
      <p:sp>
        <p:nvSpPr>
          <p:cNvPr id="14" name="Slide Number Placeholder 13"/>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02B06848-5784-4401-A2C7-9958C1048058}" type="slidenum">
              <a:rPr lang="en-US" sz="1800" b="0" smtClean="0">
                <a:solidFill>
                  <a:srgbClr val="FFFFFF"/>
                </a:solidFill>
                <a:latin typeface="Gill Sans MT"/>
              </a:rPr>
              <a:pPr>
                <a:defRPr/>
              </a:pPr>
              <a:t>60</a:t>
            </a:fld>
            <a:endParaRPr lang="en-US" sz="1800" b="0">
              <a:solidFill>
                <a:srgbClr val="FFFFFF"/>
              </a:solidFill>
              <a:latin typeface="Gill Sans MT"/>
            </a:endParaRPr>
          </a:p>
        </p:txBody>
      </p:sp>
    </p:spTree>
    <p:extLst>
      <p:ext uri="{BB962C8B-B14F-4D97-AF65-F5344CB8AC3E}">
        <p14:creationId xmlns:p14="http://schemas.microsoft.com/office/powerpoint/2010/main" xmlns="" val="354202704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05508"/>
                                        </p:tgtEl>
                                        <p:attrNameLst>
                                          <p:attrName>style.visibility</p:attrName>
                                        </p:attrNameLst>
                                      </p:cBhvr>
                                      <p:to>
                                        <p:strVal val="visible"/>
                                      </p:to>
                                    </p:set>
                                    <p:anim calcmode="lin" valueType="num">
                                      <p:cBhvr>
                                        <p:cTn id="7" dur="1000" fill="hold"/>
                                        <p:tgtEl>
                                          <p:spTgt spid="405508"/>
                                        </p:tgtEl>
                                        <p:attrNameLst>
                                          <p:attrName>ppt_x</p:attrName>
                                        </p:attrNameLst>
                                      </p:cBhvr>
                                      <p:tavLst>
                                        <p:tav tm="0">
                                          <p:val>
                                            <p:strVal val="#ppt_x-.2"/>
                                          </p:val>
                                        </p:tav>
                                        <p:tav tm="100000">
                                          <p:val>
                                            <p:strVal val="#ppt_x"/>
                                          </p:val>
                                        </p:tav>
                                      </p:tavLst>
                                    </p:anim>
                                    <p:anim calcmode="lin" valueType="num">
                                      <p:cBhvr>
                                        <p:cTn id="8" dur="1000" fill="hold"/>
                                        <p:tgtEl>
                                          <p:spTgt spid="405508"/>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550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5" presetClass="entr" presetSubtype="0" fill="hold" grpId="0" nodeType="clickEffect">
                                  <p:stCondLst>
                                    <p:cond delay="0"/>
                                  </p:stCondLst>
                                  <p:childTnLst>
                                    <p:set>
                                      <p:cBhvr>
                                        <p:cTn id="13" dur="1" fill="hold">
                                          <p:stCondLst>
                                            <p:cond delay="0"/>
                                          </p:stCondLst>
                                        </p:cTn>
                                        <p:tgtEl>
                                          <p:spTgt spid="405510"/>
                                        </p:tgtEl>
                                        <p:attrNameLst>
                                          <p:attrName>style.visibility</p:attrName>
                                        </p:attrNameLst>
                                      </p:cBhvr>
                                      <p:to>
                                        <p:strVal val="visible"/>
                                      </p:to>
                                    </p:set>
                                    <p:anim calcmode="lin" valueType="num">
                                      <p:cBhvr>
                                        <p:cTn id="14" dur="1000" fill="hold"/>
                                        <p:tgtEl>
                                          <p:spTgt spid="405510"/>
                                        </p:tgtEl>
                                        <p:attrNameLst>
                                          <p:attrName>ppt_w</p:attrName>
                                        </p:attrNameLst>
                                      </p:cBhvr>
                                      <p:tavLst>
                                        <p:tav tm="0">
                                          <p:val>
                                            <p:fltVal val="0"/>
                                          </p:val>
                                        </p:tav>
                                        <p:tav tm="100000">
                                          <p:val>
                                            <p:strVal val="#ppt_w"/>
                                          </p:val>
                                        </p:tav>
                                      </p:tavLst>
                                    </p:anim>
                                    <p:anim calcmode="lin" valueType="num">
                                      <p:cBhvr>
                                        <p:cTn id="15" dur="1000" fill="hold"/>
                                        <p:tgtEl>
                                          <p:spTgt spid="405510"/>
                                        </p:tgtEl>
                                        <p:attrNameLst>
                                          <p:attrName>ppt_h</p:attrName>
                                        </p:attrNameLst>
                                      </p:cBhvr>
                                      <p:tavLst>
                                        <p:tav tm="0">
                                          <p:val>
                                            <p:fltVal val="0"/>
                                          </p:val>
                                        </p:tav>
                                        <p:tav tm="100000">
                                          <p:val>
                                            <p:strVal val="#ppt_h"/>
                                          </p:val>
                                        </p:tav>
                                      </p:tavLst>
                                    </p:anim>
                                    <p:anim calcmode="lin" valueType="num">
                                      <p:cBhvr>
                                        <p:cTn id="16" dur="1000" fill="hold"/>
                                        <p:tgtEl>
                                          <p:spTgt spid="405510"/>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40551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53" presetClass="entr" presetSubtype="0" fill="hold" grpId="0" nodeType="clickEffect">
                                  <p:stCondLst>
                                    <p:cond delay="0"/>
                                  </p:stCondLst>
                                  <p:childTnLst>
                                    <p:set>
                                      <p:cBhvr>
                                        <p:cTn id="21" dur="1" fill="hold">
                                          <p:stCondLst>
                                            <p:cond delay="0"/>
                                          </p:stCondLst>
                                        </p:cTn>
                                        <p:tgtEl>
                                          <p:spTgt spid="405509">
                                            <p:txEl>
                                              <p:pRg st="0" end="0"/>
                                            </p:txEl>
                                          </p:spTgt>
                                        </p:tgtEl>
                                        <p:attrNameLst>
                                          <p:attrName>style.visibility</p:attrName>
                                        </p:attrNameLst>
                                      </p:cBhvr>
                                      <p:to>
                                        <p:strVal val="visible"/>
                                      </p:to>
                                    </p:set>
                                    <p:anim calcmode="lin" valueType="num">
                                      <p:cBhvr>
                                        <p:cTn id="22" dur="1000" fill="hold"/>
                                        <p:tgtEl>
                                          <p:spTgt spid="405509">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405509">
                                            <p:txEl>
                                              <p:pRg st="0" end="0"/>
                                            </p:txEl>
                                          </p:spTgt>
                                        </p:tgtEl>
                                        <p:attrNameLst>
                                          <p:attrName>ppt_h</p:attrName>
                                        </p:attrNameLst>
                                      </p:cBhvr>
                                      <p:tavLst>
                                        <p:tav tm="0">
                                          <p:val>
                                            <p:fltVal val="0"/>
                                          </p:val>
                                        </p:tav>
                                        <p:tav tm="100000">
                                          <p:val>
                                            <p:strVal val="#ppt_h"/>
                                          </p:val>
                                        </p:tav>
                                      </p:tavLst>
                                    </p:anim>
                                    <p:animEffect transition="in" filter="fade">
                                      <p:cBhvr>
                                        <p:cTn id="24" dur="1000"/>
                                        <p:tgtEl>
                                          <p:spTgt spid="405509">
                                            <p:txEl>
                                              <p:pRg st="0" end="0"/>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5" presetClass="entr" presetSubtype="0" fill="hold" grpId="0" nodeType="clickEffect">
                                  <p:stCondLst>
                                    <p:cond delay="0"/>
                                  </p:stCondLst>
                                  <p:childTnLst>
                                    <p:set>
                                      <p:cBhvr>
                                        <p:cTn id="28" dur="1" fill="hold">
                                          <p:stCondLst>
                                            <p:cond delay="0"/>
                                          </p:stCondLst>
                                        </p:cTn>
                                        <p:tgtEl>
                                          <p:spTgt spid="405521"/>
                                        </p:tgtEl>
                                        <p:attrNameLst>
                                          <p:attrName>style.visibility</p:attrName>
                                        </p:attrNameLst>
                                      </p:cBhvr>
                                      <p:to>
                                        <p:strVal val="visible"/>
                                      </p:to>
                                    </p:set>
                                    <p:anim calcmode="lin" valueType="num">
                                      <p:cBhvr>
                                        <p:cTn id="29" dur="1000" fill="hold"/>
                                        <p:tgtEl>
                                          <p:spTgt spid="405521"/>
                                        </p:tgtEl>
                                        <p:attrNameLst>
                                          <p:attrName>ppt_w</p:attrName>
                                        </p:attrNameLst>
                                      </p:cBhvr>
                                      <p:tavLst>
                                        <p:tav tm="0">
                                          <p:val>
                                            <p:fltVal val="0"/>
                                          </p:val>
                                        </p:tav>
                                        <p:tav tm="100000">
                                          <p:val>
                                            <p:strVal val="#ppt_w"/>
                                          </p:val>
                                        </p:tav>
                                      </p:tavLst>
                                    </p:anim>
                                    <p:anim calcmode="lin" valueType="num">
                                      <p:cBhvr>
                                        <p:cTn id="30" dur="1000" fill="hold"/>
                                        <p:tgtEl>
                                          <p:spTgt spid="405521"/>
                                        </p:tgtEl>
                                        <p:attrNameLst>
                                          <p:attrName>ppt_h</p:attrName>
                                        </p:attrNameLst>
                                      </p:cBhvr>
                                      <p:tavLst>
                                        <p:tav tm="0">
                                          <p:val>
                                            <p:fltVal val="0"/>
                                          </p:val>
                                        </p:tav>
                                        <p:tav tm="100000">
                                          <p:val>
                                            <p:strVal val="#ppt_h"/>
                                          </p:val>
                                        </p:tav>
                                      </p:tavLst>
                                    </p:anim>
                                    <p:anim calcmode="lin" valueType="num">
                                      <p:cBhvr>
                                        <p:cTn id="31" dur="1000" fill="hold"/>
                                        <p:tgtEl>
                                          <p:spTgt spid="405521"/>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0552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53" presetClass="entr" presetSubtype="0" fill="hold" grpId="0" nodeType="clickEffect">
                                  <p:stCondLst>
                                    <p:cond delay="0"/>
                                  </p:stCondLst>
                                  <p:childTnLst>
                                    <p:set>
                                      <p:cBhvr>
                                        <p:cTn id="36" dur="1" fill="hold">
                                          <p:stCondLst>
                                            <p:cond delay="0"/>
                                          </p:stCondLst>
                                        </p:cTn>
                                        <p:tgtEl>
                                          <p:spTgt spid="405512">
                                            <p:txEl>
                                              <p:pRg st="0" end="0"/>
                                            </p:txEl>
                                          </p:spTgt>
                                        </p:tgtEl>
                                        <p:attrNameLst>
                                          <p:attrName>style.visibility</p:attrName>
                                        </p:attrNameLst>
                                      </p:cBhvr>
                                      <p:to>
                                        <p:strVal val="visible"/>
                                      </p:to>
                                    </p:set>
                                    <p:anim calcmode="lin" valueType="num">
                                      <p:cBhvr>
                                        <p:cTn id="37" dur="1000" fill="hold"/>
                                        <p:tgtEl>
                                          <p:spTgt spid="405512">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405512">
                                            <p:txEl>
                                              <p:pRg st="0" end="0"/>
                                            </p:txEl>
                                          </p:spTgt>
                                        </p:tgtEl>
                                        <p:attrNameLst>
                                          <p:attrName>ppt_h</p:attrName>
                                        </p:attrNameLst>
                                      </p:cBhvr>
                                      <p:tavLst>
                                        <p:tav tm="0">
                                          <p:val>
                                            <p:fltVal val="0"/>
                                          </p:val>
                                        </p:tav>
                                        <p:tav tm="100000">
                                          <p:val>
                                            <p:strVal val="#ppt_h"/>
                                          </p:val>
                                        </p:tav>
                                      </p:tavLst>
                                    </p:anim>
                                    <p:animEffect transition="in" filter="fade">
                                      <p:cBhvr>
                                        <p:cTn id="39" dur="1000"/>
                                        <p:tgtEl>
                                          <p:spTgt spid="405512">
                                            <p:txEl>
                                              <p:pRg st="0" end="0"/>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5" presetClass="entr" presetSubtype="0" fill="hold" grpId="0" nodeType="clickEffect">
                                  <p:stCondLst>
                                    <p:cond delay="0"/>
                                  </p:stCondLst>
                                  <p:childTnLst>
                                    <p:set>
                                      <p:cBhvr>
                                        <p:cTn id="43" dur="1" fill="hold">
                                          <p:stCondLst>
                                            <p:cond delay="0"/>
                                          </p:stCondLst>
                                        </p:cTn>
                                        <p:tgtEl>
                                          <p:spTgt spid="405522"/>
                                        </p:tgtEl>
                                        <p:attrNameLst>
                                          <p:attrName>style.visibility</p:attrName>
                                        </p:attrNameLst>
                                      </p:cBhvr>
                                      <p:to>
                                        <p:strVal val="visible"/>
                                      </p:to>
                                    </p:set>
                                    <p:anim calcmode="lin" valueType="num">
                                      <p:cBhvr>
                                        <p:cTn id="44" dur="1000" fill="hold"/>
                                        <p:tgtEl>
                                          <p:spTgt spid="405522"/>
                                        </p:tgtEl>
                                        <p:attrNameLst>
                                          <p:attrName>ppt_w</p:attrName>
                                        </p:attrNameLst>
                                      </p:cBhvr>
                                      <p:tavLst>
                                        <p:tav tm="0">
                                          <p:val>
                                            <p:fltVal val="0"/>
                                          </p:val>
                                        </p:tav>
                                        <p:tav tm="100000">
                                          <p:val>
                                            <p:strVal val="#ppt_w"/>
                                          </p:val>
                                        </p:tav>
                                      </p:tavLst>
                                    </p:anim>
                                    <p:anim calcmode="lin" valueType="num">
                                      <p:cBhvr>
                                        <p:cTn id="45" dur="1000" fill="hold"/>
                                        <p:tgtEl>
                                          <p:spTgt spid="405522"/>
                                        </p:tgtEl>
                                        <p:attrNameLst>
                                          <p:attrName>ppt_h</p:attrName>
                                        </p:attrNameLst>
                                      </p:cBhvr>
                                      <p:tavLst>
                                        <p:tav tm="0">
                                          <p:val>
                                            <p:fltVal val="0"/>
                                          </p:val>
                                        </p:tav>
                                        <p:tav tm="100000">
                                          <p:val>
                                            <p:strVal val="#ppt_h"/>
                                          </p:val>
                                        </p:tav>
                                      </p:tavLst>
                                    </p:anim>
                                    <p:anim calcmode="lin" valueType="num">
                                      <p:cBhvr>
                                        <p:cTn id="46" dur="1000" fill="hold"/>
                                        <p:tgtEl>
                                          <p:spTgt spid="405522"/>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40552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53" presetClass="entr" presetSubtype="0" fill="hold" grpId="0" nodeType="clickEffect">
                                  <p:stCondLst>
                                    <p:cond delay="0"/>
                                  </p:stCondLst>
                                  <p:childTnLst>
                                    <p:set>
                                      <p:cBhvr>
                                        <p:cTn id="51" dur="1" fill="hold">
                                          <p:stCondLst>
                                            <p:cond delay="0"/>
                                          </p:stCondLst>
                                        </p:cTn>
                                        <p:tgtEl>
                                          <p:spTgt spid="405518">
                                            <p:txEl>
                                              <p:pRg st="0" end="0"/>
                                            </p:txEl>
                                          </p:spTgt>
                                        </p:tgtEl>
                                        <p:attrNameLst>
                                          <p:attrName>style.visibility</p:attrName>
                                        </p:attrNameLst>
                                      </p:cBhvr>
                                      <p:to>
                                        <p:strVal val="visible"/>
                                      </p:to>
                                    </p:set>
                                    <p:anim calcmode="lin" valueType="num">
                                      <p:cBhvr>
                                        <p:cTn id="52" dur="1000" fill="hold"/>
                                        <p:tgtEl>
                                          <p:spTgt spid="405518">
                                            <p:txEl>
                                              <p:pRg st="0" end="0"/>
                                            </p:txEl>
                                          </p:spTgt>
                                        </p:tgtEl>
                                        <p:attrNameLst>
                                          <p:attrName>ppt_w</p:attrName>
                                        </p:attrNameLst>
                                      </p:cBhvr>
                                      <p:tavLst>
                                        <p:tav tm="0">
                                          <p:val>
                                            <p:fltVal val="0"/>
                                          </p:val>
                                        </p:tav>
                                        <p:tav tm="100000">
                                          <p:val>
                                            <p:strVal val="#ppt_w"/>
                                          </p:val>
                                        </p:tav>
                                      </p:tavLst>
                                    </p:anim>
                                    <p:anim calcmode="lin" valueType="num">
                                      <p:cBhvr>
                                        <p:cTn id="53" dur="1000" fill="hold"/>
                                        <p:tgtEl>
                                          <p:spTgt spid="405518">
                                            <p:txEl>
                                              <p:pRg st="0" end="0"/>
                                            </p:txEl>
                                          </p:spTgt>
                                        </p:tgtEl>
                                        <p:attrNameLst>
                                          <p:attrName>ppt_h</p:attrName>
                                        </p:attrNameLst>
                                      </p:cBhvr>
                                      <p:tavLst>
                                        <p:tav tm="0">
                                          <p:val>
                                            <p:fltVal val="0"/>
                                          </p:val>
                                        </p:tav>
                                        <p:tav tm="100000">
                                          <p:val>
                                            <p:strVal val="#ppt_h"/>
                                          </p:val>
                                        </p:tav>
                                      </p:tavLst>
                                    </p:anim>
                                    <p:animEffect transition="in" filter="fade">
                                      <p:cBhvr>
                                        <p:cTn id="54" dur="1000"/>
                                        <p:tgtEl>
                                          <p:spTgt spid="405518">
                                            <p:txEl>
                                              <p:pRg st="0" end="0"/>
                                            </p:txEl>
                                          </p:spTgt>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5" presetClass="entr" presetSubtype="0" fill="hold" grpId="0" nodeType="clickEffect">
                                  <p:stCondLst>
                                    <p:cond delay="0"/>
                                  </p:stCondLst>
                                  <p:childTnLst>
                                    <p:set>
                                      <p:cBhvr>
                                        <p:cTn id="58" dur="1" fill="hold">
                                          <p:stCondLst>
                                            <p:cond delay="0"/>
                                          </p:stCondLst>
                                        </p:cTn>
                                        <p:tgtEl>
                                          <p:spTgt spid="405523"/>
                                        </p:tgtEl>
                                        <p:attrNameLst>
                                          <p:attrName>style.visibility</p:attrName>
                                        </p:attrNameLst>
                                      </p:cBhvr>
                                      <p:to>
                                        <p:strVal val="visible"/>
                                      </p:to>
                                    </p:set>
                                    <p:anim calcmode="lin" valueType="num">
                                      <p:cBhvr>
                                        <p:cTn id="59" dur="1000" fill="hold"/>
                                        <p:tgtEl>
                                          <p:spTgt spid="405523"/>
                                        </p:tgtEl>
                                        <p:attrNameLst>
                                          <p:attrName>ppt_w</p:attrName>
                                        </p:attrNameLst>
                                      </p:cBhvr>
                                      <p:tavLst>
                                        <p:tav tm="0">
                                          <p:val>
                                            <p:fltVal val="0"/>
                                          </p:val>
                                        </p:tav>
                                        <p:tav tm="100000">
                                          <p:val>
                                            <p:strVal val="#ppt_w"/>
                                          </p:val>
                                        </p:tav>
                                      </p:tavLst>
                                    </p:anim>
                                    <p:anim calcmode="lin" valueType="num">
                                      <p:cBhvr>
                                        <p:cTn id="60" dur="1000" fill="hold"/>
                                        <p:tgtEl>
                                          <p:spTgt spid="405523"/>
                                        </p:tgtEl>
                                        <p:attrNameLst>
                                          <p:attrName>ppt_h</p:attrName>
                                        </p:attrNameLst>
                                      </p:cBhvr>
                                      <p:tavLst>
                                        <p:tav tm="0">
                                          <p:val>
                                            <p:fltVal val="0"/>
                                          </p:val>
                                        </p:tav>
                                        <p:tav tm="100000">
                                          <p:val>
                                            <p:strVal val="#ppt_h"/>
                                          </p:val>
                                        </p:tav>
                                      </p:tavLst>
                                    </p:anim>
                                    <p:anim calcmode="lin" valueType="num">
                                      <p:cBhvr>
                                        <p:cTn id="61" dur="1000" fill="hold"/>
                                        <p:tgtEl>
                                          <p:spTgt spid="405523"/>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40552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ntr" presetSubtype="0" fill="hold" grpId="0" nodeType="clickEffect">
                                  <p:stCondLst>
                                    <p:cond delay="0"/>
                                  </p:stCondLst>
                                  <p:childTnLst>
                                    <p:set>
                                      <p:cBhvr>
                                        <p:cTn id="66" dur="1" fill="hold">
                                          <p:stCondLst>
                                            <p:cond delay="0"/>
                                          </p:stCondLst>
                                        </p:cTn>
                                        <p:tgtEl>
                                          <p:spTgt spid="405520">
                                            <p:txEl>
                                              <p:pRg st="0" end="0"/>
                                            </p:txEl>
                                          </p:spTgt>
                                        </p:tgtEl>
                                        <p:attrNameLst>
                                          <p:attrName>style.visibility</p:attrName>
                                        </p:attrNameLst>
                                      </p:cBhvr>
                                      <p:to>
                                        <p:strVal val="visible"/>
                                      </p:to>
                                    </p:set>
                                    <p:anim calcmode="lin" valueType="num">
                                      <p:cBhvr>
                                        <p:cTn id="67" dur="1000" fill="hold"/>
                                        <p:tgtEl>
                                          <p:spTgt spid="405520">
                                            <p:txEl>
                                              <p:pRg st="0" end="0"/>
                                            </p:txEl>
                                          </p:spTgt>
                                        </p:tgtEl>
                                        <p:attrNameLst>
                                          <p:attrName>ppt_w</p:attrName>
                                        </p:attrNameLst>
                                      </p:cBhvr>
                                      <p:tavLst>
                                        <p:tav tm="0">
                                          <p:val>
                                            <p:fltVal val="0"/>
                                          </p:val>
                                        </p:tav>
                                        <p:tav tm="100000">
                                          <p:val>
                                            <p:strVal val="#ppt_w"/>
                                          </p:val>
                                        </p:tav>
                                      </p:tavLst>
                                    </p:anim>
                                    <p:anim calcmode="lin" valueType="num">
                                      <p:cBhvr>
                                        <p:cTn id="68" dur="1000" fill="hold"/>
                                        <p:tgtEl>
                                          <p:spTgt spid="405520">
                                            <p:txEl>
                                              <p:pRg st="0" end="0"/>
                                            </p:txEl>
                                          </p:spTgt>
                                        </p:tgtEl>
                                        <p:attrNameLst>
                                          <p:attrName>ppt_h</p:attrName>
                                        </p:attrNameLst>
                                      </p:cBhvr>
                                      <p:tavLst>
                                        <p:tav tm="0">
                                          <p:val>
                                            <p:fltVal val="0"/>
                                          </p:val>
                                        </p:tav>
                                        <p:tav tm="100000">
                                          <p:val>
                                            <p:strVal val="#ppt_h"/>
                                          </p:val>
                                        </p:tav>
                                      </p:tavLst>
                                    </p:anim>
                                    <p:animEffect transition="in" filter="fade">
                                      <p:cBhvr>
                                        <p:cTn id="69" dur="1000"/>
                                        <p:tgtEl>
                                          <p:spTgt spid="405520">
                                            <p:txEl>
                                              <p:pRg st="0" end="0"/>
                                            </p:txEl>
                                          </p:spTgt>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53" presetClass="entr" presetSubtype="0" fill="hold" grpId="0" nodeType="clickEffect">
                                  <p:stCondLst>
                                    <p:cond delay="0"/>
                                  </p:stCondLst>
                                  <p:childTnLst>
                                    <p:set>
                                      <p:cBhvr>
                                        <p:cTn id="73" dur="1" fill="hold">
                                          <p:stCondLst>
                                            <p:cond delay="0"/>
                                          </p:stCondLst>
                                        </p:cTn>
                                        <p:tgtEl>
                                          <p:spTgt spid="405524">
                                            <p:txEl>
                                              <p:pRg st="0" end="0"/>
                                            </p:txEl>
                                          </p:spTgt>
                                        </p:tgtEl>
                                        <p:attrNameLst>
                                          <p:attrName>style.visibility</p:attrName>
                                        </p:attrNameLst>
                                      </p:cBhvr>
                                      <p:to>
                                        <p:strVal val="visible"/>
                                      </p:to>
                                    </p:set>
                                    <p:anim calcmode="lin" valueType="num">
                                      <p:cBhvr>
                                        <p:cTn id="74" dur="1000" fill="hold"/>
                                        <p:tgtEl>
                                          <p:spTgt spid="405524">
                                            <p:txEl>
                                              <p:pRg st="0" end="0"/>
                                            </p:txEl>
                                          </p:spTgt>
                                        </p:tgtEl>
                                        <p:attrNameLst>
                                          <p:attrName>ppt_w</p:attrName>
                                        </p:attrNameLst>
                                      </p:cBhvr>
                                      <p:tavLst>
                                        <p:tav tm="0">
                                          <p:val>
                                            <p:fltVal val="0"/>
                                          </p:val>
                                        </p:tav>
                                        <p:tav tm="100000">
                                          <p:val>
                                            <p:strVal val="#ppt_w"/>
                                          </p:val>
                                        </p:tav>
                                      </p:tavLst>
                                    </p:anim>
                                    <p:anim calcmode="lin" valueType="num">
                                      <p:cBhvr>
                                        <p:cTn id="75" dur="1000" fill="hold"/>
                                        <p:tgtEl>
                                          <p:spTgt spid="405524">
                                            <p:txEl>
                                              <p:pRg st="0" end="0"/>
                                            </p:txEl>
                                          </p:spTgt>
                                        </p:tgtEl>
                                        <p:attrNameLst>
                                          <p:attrName>ppt_h</p:attrName>
                                        </p:attrNameLst>
                                      </p:cBhvr>
                                      <p:tavLst>
                                        <p:tav tm="0">
                                          <p:val>
                                            <p:fltVal val="0"/>
                                          </p:val>
                                        </p:tav>
                                        <p:tav tm="100000">
                                          <p:val>
                                            <p:strVal val="#ppt_h"/>
                                          </p:val>
                                        </p:tav>
                                      </p:tavLst>
                                    </p:anim>
                                    <p:animEffect transition="in" filter="fade">
                                      <p:cBhvr>
                                        <p:cTn id="76" dur="1000"/>
                                        <p:tgtEl>
                                          <p:spTgt spid="4055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8" grpId="0"/>
      <p:bldP spid="405509" grpId="0" build="p"/>
      <p:bldP spid="405510" grpId="0" animBg="1"/>
      <p:bldP spid="405512" grpId="0" build="p"/>
      <p:bldP spid="405518" grpId="0" build="p"/>
      <p:bldP spid="405520" grpId="0" build="p"/>
      <p:bldP spid="405521" grpId="0" animBg="1"/>
      <p:bldP spid="405522" grpId="0" animBg="1"/>
      <p:bldP spid="405523" grpId="0" animBg="1"/>
      <p:bldP spid="405524" grpId="0" build="p"/>
    </p:bld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8704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407556" name="Rectangle 4"/>
          <p:cNvSpPr>
            <a:spLocks noGrp="1" noChangeArrowheads="1"/>
          </p:cNvSpPr>
          <p:nvPr>
            <p:ph type="title"/>
          </p:nvPr>
        </p:nvSpPr>
        <p:spPr>
          <a:xfrm>
            <a:off x="838200" y="457200"/>
            <a:ext cx="8305800" cy="914400"/>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defRPr/>
            </a:pPr>
            <a:r>
              <a:rPr lang="en-US" sz="4400" smtClean="0">
                <a:solidFill>
                  <a:srgbClr val="774286"/>
                </a:solidFill>
              </a:rPr>
              <a:t>Top Ten Mistakes That Can Sabotage Your Career</a:t>
            </a:r>
          </a:p>
        </p:txBody>
      </p:sp>
      <p:sp>
        <p:nvSpPr>
          <p:cNvPr id="407557" name="Rectangle 5"/>
          <p:cNvSpPr>
            <a:spLocks noChangeArrowheads="1"/>
          </p:cNvSpPr>
          <p:nvPr/>
        </p:nvSpPr>
        <p:spPr bwMode="auto">
          <a:xfrm>
            <a:off x="2133600" y="1524000"/>
            <a:ext cx="6310313" cy="6096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200" b="1">
                <a:solidFill>
                  <a:srgbClr val="963C26"/>
                </a:solidFill>
              </a:rPr>
              <a:t>Including inappropriate content</a:t>
            </a:r>
          </a:p>
        </p:txBody>
      </p:sp>
      <p:sp>
        <p:nvSpPr>
          <p:cNvPr id="407558" name="WordArt 6"/>
          <p:cNvSpPr>
            <a:spLocks noChangeArrowheads="1" noChangeShapeType="1" noTextEdit="1"/>
          </p:cNvSpPr>
          <p:nvPr/>
        </p:nvSpPr>
        <p:spPr bwMode="auto">
          <a:xfrm>
            <a:off x="1295400" y="1676400"/>
            <a:ext cx="323850" cy="762000"/>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lnSpc>
                <a:spcPct val="90000"/>
              </a:lnSpc>
              <a:spcBef>
                <a:spcPct val="20000"/>
              </a:spcBef>
              <a:spcAft>
                <a:spcPct val="0"/>
              </a:spcAft>
              <a:buClr>
                <a:srgbClr val="963C26"/>
              </a:buClr>
              <a:buFont typeface="Wingdings" pitchFamily="2" charset="2"/>
              <a:buNone/>
            </a:pPr>
            <a:r>
              <a:rPr lang="en-US" sz="9600" kern="10">
                <a:solidFill>
                  <a:srgbClr val="774286"/>
                </a:solidFill>
                <a:effectLst>
                  <a:prstShdw prst="shdw16">
                    <a:srgbClr val="808080">
                      <a:alpha val="50000"/>
                    </a:srgbClr>
                  </a:prstShdw>
                </a:effectLst>
                <a:latin typeface="Arial Black"/>
              </a:rPr>
              <a:t>5</a:t>
            </a:r>
          </a:p>
        </p:txBody>
      </p:sp>
      <p:sp>
        <p:nvSpPr>
          <p:cNvPr id="407560" name="Rectangle 8"/>
          <p:cNvSpPr>
            <a:spLocks noChangeArrowheads="1"/>
          </p:cNvSpPr>
          <p:nvPr/>
        </p:nvSpPr>
        <p:spPr bwMode="auto">
          <a:xfrm>
            <a:off x="2133600" y="3124200"/>
            <a:ext cx="6553200" cy="9906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10000"/>
              </a:spcAft>
              <a:buClr>
                <a:srgbClr val="963C26"/>
              </a:buClr>
              <a:buFont typeface="Wingdings" pitchFamily="2" charset="2"/>
              <a:buNone/>
            </a:pPr>
            <a:r>
              <a:rPr lang="en-US" sz="3200" b="1">
                <a:solidFill>
                  <a:srgbClr val="963C26"/>
                </a:solidFill>
              </a:rPr>
              <a:t>Forgetting to check for spelling and grammar </a:t>
            </a:r>
          </a:p>
        </p:txBody>
      </p:sp>
      <p:sp>
        <p:nvSpPr>
          <p:cNvPr id="407562" name="WordArt 10"/>
          <p:cNvSpPr>
            <a:spLocks noChangeArrowheads="1" noChangeShapeType="1" noTextEdit="1"/>
          </p:cNvSpPr>
          <p:nvPr/>
        </p:nvSpPr>
        <p:spPr bwMode="auto">
          <a:xfrm>
            <a:off x="1295400" y="3200400"/>
            <a:ext cx="404813" cy="762000"/>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lnSpc>
                <a:spcPct val="90000"/>
              </a:lnSpc>
              <a:spcBef>
                <a:spcPct val="20000"/>
              </a:spcBef>
              <a:spcAft>
                <a:spcPct val="0"/>
              </a:spcAft>
              <a:buClr>
                <a:srgbClr val="963C26"/>
              </a:buClr>
              <a:buFont typeface="Wingdings" pitchFamily="2" charset="2"/>
              <a:buNone/>
            </a:pPr>
            <a:r>
              <a:rPr lang="en-US" sz="9600" kern="10">
                <a:solidFill>
                  <a:srgbClr val="774286"/>
                </a:solidFill>
                <a:effectLst>
                  <a:prstShdw prst="shdw16">
                    <a:srgbClr val="808080">
                      <a:alpha val="50000"/>
                    </a:srgbClr>
                  </a:prstShdw>
                </a:effectLst>
                <a:latin typeface="Arial Black"/>
              </a:rPr>
              <a:t>6</a:t>
            </a:r>
          </a:p>
        </p:txBody>
      </p:sp>
      <p:sp>
        <p:nvSpPr>
          <p:cNvPr id="407563" name="WordArt 11"/>
          <p:cNvSpPr>
            <a:spLocks noChangeArrowheads="1" noChangeShapeType="1" noTextEdit="1"/>
          </p:cNvSpPr>
          <p:nvPr/>
        </p:nvSpPr>
        <p:spPr bwMode="auto">
          <a:xfrm>
            <a:off x="1295400" y="4572000"/>
            <a:ext cx="404813" cy="762000"/>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lnSpc>
                <a:spcPct val="90000"/>
              </a:lnSpc>
              <a:spcBef>
                <a:spcPct val="20000"/>
              </a:spcBef>
              <a:spcAft>
                <a:spcPct val="0"/>
              </a:spcAft>
              <a:buClr>
                <a:srgbClr val="963C26"/>
              </a:buClr>
              <a:buFont typeface="Wingdings" pitchFamily="2" charset="2"/>
              <a:buNone/>
            </a:pPr>
            <a:r>
              <a:rPr lang="en-US" sz="9600" kern="10">
                <a:solidFill>
                  <a:srgbClr val="774286"/>
                </a:solidFill>
                <a:effectLst>
                  <a:prstShdw prst="shdw16">
                    <a:srgbClr val="808080">
                      <a:alpha val="50000"/>
                    </a:srgbClr>
                  </a:prstShdw>
                </a:effectLst>
                <a:latin typeface="Arial Black"/>
              </a:rPr>
              <a:t>7</a:t>
            </a:r>
          </a:p>
        </p:txBody>
      </p:sp>
      <p:sp>
        <p:nvSpPr>
          <p:cNvPr id="407566" name="Rectangle 14"/>
          <p:cNvSpPr>
            <a:spLocks noChangeArrowheads="1"/>
          </p:cNvSpPr>
          <p:nvPr/>
        </p:nvSpPr>
        <p:spPr bwMode="auto">
          <a:xfrm>
            <a:off x="2119313" y="1981200"/>
            <a:ext cx="6796087" cy="8382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10000"/>
              </a:spcAft>
              <a:buClr>
                <a:srgbClr val="963C26"/>
              </a:buClr>
              <a:buFont typeface="Wingdings" pitchFamily="2" charset="2"/>
              <a:buNone/>
            </a:pPr>
            <a:r>
              <a:rPr lang="en-US" sz="2800" b="1">
                <a:solidFill>
                  <a:srgbClr val="000000"/>
                </a:solidFill>
              </a:rPr>
              <a:t>Instant indiscretions, off-color jokes, and statements you will later regret</a:t>
            </a:r>
          </a:p>
        </p:txBody>
      </p:sp>
      <p:sp>
        <p:nvSpPr>
          <p:cNvPr id="407569" name="Rectangle 17"/>
          <p:cNvSpPr>
            <a:spLocks noChangeArrowheads="1"/>
          </p:cNvSpPr>
          <p:nvPr/>
        </p:nvSpPr>
        <p:spPr bwMode="auto">
          <a:xfrm>
            <a:off x="2133600" y="4495800"/>
            <a:ext cx="6553200" cy="9906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10000"/>
              </a:spcAft>
              <a:buClr>
                <a:srgbClr val="963C26"/>
              </a:buClr>
              <a:buFont typeface="Wingdings" pitchFamily="2" charset="2"/>
              <a:buNone/>
            </a:pPr>
            <a:r>
              <a:rPr lang="en-US" sz="3200" b="1">
                <a:solidFill>
                  <a:srgbClr val="963C26"/>
                </a:solidFill>
              </a:rPr>
              <a:t>Thinking no one else will ever see your e-mail </a:t>
            </a:r>
          </a:p>
        </p:txBody>
      </p:sp>
      <p:sp>
        <p:nvSpPr>
          <p:cNvPr id="12" name="Slide Number Placeholder 11"/>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02B06848-5784-4401-A2C7-9958C1048058}" type="slidenum">
              <a:rPr lang="en-US" sz="1800" b="0" smtClean="0">
                <a:solidFill>
                  <a:srgbClr val="FFFFFF"/>
                </a:solidFill>
                <a:latin typeface="Gill Sans MT"/>
              </a:rPr>
              <a:pPr>
                <a:defRPr/>
              </a:pPr>
              <a:t>61</a:t>
            </a:fld>
            <a:endParaRPr lang="en-US" sz="1800" b="0">
              <a:solidFill>
                <a:srgbClr val="FFFFFF"/>
              </a:solidFill>
              <a:latin typeface="Gill Sans MT"/>
            </a:endParaRPr>
          </a:p>
        </p:txBody>
      </p:sp>
    </p:spTree>
    <p:extLst>
      <p:ext uri="{BB962C8B-B14F-4D97-AF65-F5344CB8AC3E}">
        <p14:creationId xmlns:p14="http://schemas.microsoft.com/office/powerpoint/2010/main" xmlns="" val="312351070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07556"/>
                                        </p:tgtEl>
                                        <p:attrNameLst>
                                          <p:attrName>style.visibility</p:attrName>
                                        </p:attrNameLst>
                                      </p:cBhvr>
                                      <p:to>
                                        <p:strVal val="visible"/>
                                      </p:to>
                                    </p:set>
                                    <p:anim calcmode="lin" valueType="num">
                                      <p:cBhvr>
                                        <p:cTn id="7" dur="1000" fill="hold"/>
                                        <p:tgtEl>
                                          <p:spTgt spid="407556"/>
                                        </p:tgtEl>
                                        <p:attrNameLst>
                                          <p:attrName>ppt_x</p:attrName>
                                        </p:attrNameLst>
                                      </p:cBhvr>
                                      <p:tavLst>
                                        <p:tav tm="0">
                                          <p:val>
                                            <p:strVal val="#ppt_x-.2"/>
                                          </p:val>
                                        </p:tav>
                                        <p:tav tm="100000">
                                          <p:val>
                                            <p:strVal val="#ppt_x"/>
                                          </p:val>
                                        </p:tav>
                                      </p:tavLst>
                                    </p:anim>
                                    <p:anim calcmode="lin" valueType="num">
                                      <p:cBhvr>
                                        <p:cTn id="8" dur="1000" fill="hold"/>
                                        <p:tgtEl>
                                          <p:spTgt spid="407556"/>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755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5" presetClass="entr" presetSubtype="0" fill="hold" grpId="0" nodeType="clickEffect">
                                  <p:stCondLst>
                                    <p:cond delay="0"/>
                                  </p:stCondLst>
                                  <p:childTnLst>
                                    <p:set>
                                      <p:cBhvr>
                                        <p:cTn id="13" dur="1" fill="hold">
                                          <p:stCondLst>
                                            <p:cond delay="0"/>
                                          </p:stCondLst>
                                        </p:cTn>
                                        <p:tgtEl>
                                          <p:spTgt spid="407558"/>
                                        </p:tgtEl>
                                        <p:attrNameLst>
                                          <p:attrName>style.visibility</p:attrName>
                                        </p:attrNameLst>
                                      </p:cBhvr>
                                      <p:to>
                                        <p:strVal val="visible"/>
                                      </p:to>
                                    </p:set>
                                    <p:anim calcmode="lin" valueType="num">
                                      <p:cBhvr>
                                        <p:cTn id="14" dur="1000" fill="hold"/>
                                        <p:tgtEl>
                                          <p:spTgt spid="407558"/>
                                        </p:tgtEl>
                                        <p:attrNameLst>
                                          <p:attrName>ppt_w</p:attrName>
                                        </p:attrNameLst>
                                      </p:cBhvr>
                                      <p:tavLst>
                                        <p:tav tm="0">
                                          <p:val>
                                            <p:fltVal val="0"/>
                                          </p:val>
                                        </p:tav>
                                        <p:tav tm="100000">
                                          <p:val>
                                            <p:strVal val="#ppt_w"/>
                                          </p:val>
                                        </p:tav>
                                      </p:tavLst>
                                    </p:anim>
                                    <p:anim calcmode="lin" valueType="num">
                                      <p:cBhvr>
                                        <p:cTn id="15" dur="1000" fill="hold"/>
                                        <p:tgtEl>
                                          <p:spTgt spid="407558"/>
                                        </p:tgtEl>
                                        <p:attrNameLst>
                                          <p:attrName>ppt_h</p:attrName>
                                        </p:attrNameLst>
                                      </p:cBhvr>
                                      <p:tavLst>
                                        <p:tav tm="0">
                                          <p:val>
                                            <p:fltVal val="0"/>
                                          </p:val>
                                        </p:tav>
                                        <p:tav tm="100000">
                                          <p:val>
                                            <p:strVal val="#ppt_h"/>
                                          </p:val>
                                        </p:tav>
                                      </p:tavLst>
                                    </p:anim>
                                    <p:anim calcmode="lin" valueType="num">
                                      <p:cBhvr>
                                        <p:cTn id="16" dur="1000" fill="hold"/>
                                        <p:tgtEl>
                                          <p:spTgt spid="407558"/>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40755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53" presetClass="entr" presetSubtype="0" fill="hold" grpId="0" nodeType="clickEffect">
                                  <p:stCondLst>
                                    <p:cond delay="0"/>
                                  </p:stCondLst>
                                  <p:childTnLst>
                                    <p:set>
                                      <p:cBhvr>
                                        <p:cTn id="21" dur="1" fill="hold">
                                          <p:stCondLst>
                                            <p:cond delay="0"/>
                                          </p:stCondLst>
                                        </p:cTn>
                                        <p:tgtEl>
                                          <p:spTgt spid="407557">
                                            <p:txEl>
                                              <p:pRg st="0" end="0"/>
                                            </p:txEl>
                                          </p:spTgt>
                                        </p:tgtEl>
                                        <p:attrNameLst>
                                          <p:attrName>style.visibility</p:attrName>
                                        </p:attrNameLst>
                                      </p:cBhvr>
                                      <p:to>
                                        <p:strVal val="visible"/>
                                      </p:to>
                                    </p:set>
                                    <p:anim calcmode="lin" valueType="num">
                                      <p:cBhvr>
                                        <p:cTn id="22" dur="1000" fill="hold"/>
                                        <p:tgtEl>
                                          <p:spTgt spid="407557">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407557">
                                            <p:txEl>
                                              <p:pRg st="0" end="0"/>
                                            </p:txEl>
                                          </p:spTgt>
                                        </p:tgtEl>
                                        <p:attrNameLst>
                                          <p:attrName>ppt_h</p:attrName>
                                        </p:attrNameLst>
                                      </p:cBhvr>
                                      <p:tavLst>
                                        <p:tav tm="0">
                                          <p:val>
                                            <p:fltVal val="0"/>
                                          </p:val>
                                        </p:tav>
                                        <p:tav tm="100000">
                                          <p:val>
                                            <p:strVal val="#ppt_h"/>
                                          </p:val>
                                        </p:tav>
                                      </p:tavLst>
                                    </p:anim>
                                    <p:animEffect transition="in" filter="fade">
                                      <p:cBhvr>
                                        <p:cTn id="24" dur="1000"/>
                                        <p:tgtEl>
                                          <p:spTgt spid="407557">
                                            <p:txEl>
                                              <p:pRg st="0" end="0"/>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3" presetClass="entr" presetSubtype="0" fill="hold" grpId="0" nodeType="clickEffect">
                                  <p:stCondLst>
                                    <p:cond delay="0"/>
                                  </p:stCondLst>
                                  <p:childTnLst>
                                    <p:set>
                                      <p:cBhvr>
                                        <p:cTn id="28" dur="1" fill="hold">
                                          <p:stCondLst>
                                            <p:cond delay="0"/>
                                          </p:stCondLst>
                                        </p:cTn>
                                        <p:tgtEl>
                                          <p:spTgt spid="407566">
                                            <p:txEl>
                                              <p:pRg st="0" end="0"/>
                                            </p:txEl>
                                          </p:spTgt>
                                        </p:tgtEl>
                                        <p:attrNameLst>
                                          <p:attrName>style.visibility</p:attrName>
                                        </p:attrNameLst>
                                      </p:cBhvr>
                                      <p:to>
                                        <p:strVal val="visible"/>
                                      </p:to>
                                    </p:set>
                                    <p:anim calcmode="lin" valueType="num">
                                      <p:cBhvr>
                                        <p:cTn id="29" dur="1000" fill="hold"/>
                                        <p:tgtEl>
                                          <p:spTgt spid="407566">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407566">
                                            <p:txEl>
                                              <p:pRg st="0" end="0"/>
                                            </p:txEl>
                                          </p:spTgt>
                                        </p:tgtEl>
                                        <p:attrNameLst>
                                          <p:attrName>ppt_h</p:attrName>
                                        </p:attrNameLst>
                                      </p:cBhvr>
                                      <p:tavLst>
                                        <p:tav tm="0">
                                          <p:val>
                                            <p:fltVal val="0"/>
                                          </p:val>
                                        </p:tav>
                                        <p:tav tm="100000">
                                          <p:val>
                                            <p:strVal val="#ppt_h"/>
                                          </p:val>
                                        </p:tav>
                                      </p:tavLst>
                                    </p:anim>
                                    <p:animEffect transition="in" filter="fade">
                                      <p:cBhvr>
                                        <p:cTn id="31" dur="1000"/>
                                        <p:tgtEl>
                                          <p:spTgt spid="407566">
                                            <p:txEl>
                                              <p:pRg st="0" end="0"/>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5" presetClass="entr" presetSubtype="0" fill="hold" grpId="0" nodeType="clickEffect">
                                  <p:stCondLst>
                                    <p:cond delay="0"/>
                                  </p:stCondLst>
                                  <p:childTnLst>
                                    <p:set>
                                      <p:cBhvr>
                                        <p:cTn id="35" dur="1" fill="hold">
                                          <p:stCondLst>
                                            <p:cond delay="0"/>
                                          </p:stCondLst>
                                        </p:cTn>
                                        <p:tgtEl>
                                          <p:spTgt spid="407562"/>
                                        </p:tgtEl>
                                        <p:attrNameLst>
                                          <p:attrName>style.visibility</p:attrName>
                                        </p:attrNameLst>
                                      </p:cBhvr>
                                      <p:to>
                                        <p:strVal val="visible"/>
                                      </p:to>
                                    </p:set>
                                    <p:anim calcmode="lin" valueType="num">
                                      <p:cBhvr>
                                        <p:cTn id="36" dur="1000" fill="hold"/>
                                        <p:tgtEl>
                                          <p:spTgt spid="407562"/>
                                        </p:tgtEl>
                                        <p:attrNameLst>
                                          <p:attrName>ppt_w</p:attrName>
                                        </p:attrNameLst>
                                      </p:cBhvr>
                                      <p:tavLst>
                                        <p:tav tm="0">
                                          <p:val>
                                            <p:fltVal val="0"/>
                                          </p:val>
                                        </p:tav>
                                        <p:tav tm="100000">
                                          <p:val>
                                            <p:strVal val="#ppt_w"/>
                                          </p:val>
                                        </p:tav>
                                      </p:tavLst>
                                    </p:anim>
                                    <p:anim calcmode="lin" valueType="num">
                                      <p:cBhvr>
                                        <p:cTn id="37" dur="1000" fill="hold"/>
                                        <p:tgtEl>
                                          <p:spTgt spid="407562"/>
                                        </p:tgtEl>
                                        <p:attrNameLst>
                                          <p:attrName>ppt_h</p:attrName>
                                        </p:attrNameLst>
                                      </p:cBhvr>
                                      <p:tavLst>
                                        <p:tav tm="0">
                                          <p:val>
                                            <p:fltVal val="0"/>
                                          </p:val>
                                        </p:tav>
                                        <p:tav tm="100000">
                                          <p:val>
                                            <p:strVal val="#ppt_h"/>
                                          </p:val>
                                        </p:tav>
                                      </p:tavLst>
                                    </p:anim>
                                    <p:anim calcmode="lin" valueType="num">
                                      <p:cBhvr>
                                        <p:cTn id="38" dur="1000" fill="hold"/>
                                        <p:tgtEl>
                                          <p:spTgt spid="407562"/>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40756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53" presetClass="entr" presetSubtype="0" fill="hold" grpId="0" nodeType="clickEffect">
                                  <p:stCondLst>
                                    <p:cond delay="0"/>
                                  </p:stCondLst>
                                  <p:childTnLst>
                                    <p:set>
                                      <p:cBhvr>
                                        <p:cTn id="43" dur="1" fill="hold">
                                          <p:stCondLst>
                                            <p:cond delay="0"/>
                                          </p:stCondLst>
                                        </p:cTn>
                                        <p:tgtEl>
                                          <p:spTgt spid="407560">
                                            <p:txEl>
                                              <p:pRg st="0" end="0"/>
                                            </p:txEl>
                                          </p:spTgt>
                                        </p:tgtEl>
                                        <p:attrNameLst>
                                          <p:attrName>style.visibility</p:attrName>
                                        </p:attrNameLst>
                                      </p:cBhvr>
                                      <p:to>
                                        <p:strVal val="visible"/>
                                      </p:to>
                                    </p:set>
                                    <p:anim calcmode="lin" valueType="num">
                                      <p:cBhvr>
                                        <p:cTn id="44" dur="1000" fill="hold"/>
                                        <p:tgtEl>
                                          <p:spTgt spid="407560">
                                            <p:txEl>
                                              <p:pRg st="0" end="0"/>
                                            </p:txEl>
                                          </p:spTgt>
                                        </p:tgtEl>
                                        <p:attrNameLst>
                                          <p:attrName>ppt_w</p:attrName>
                                        </p:attrNameLst>
                                      </p:cBhvr>
                                      <p:tavLst>
                                        <p:tav tm="0">
                                          <p:val>
                                            <p:fltVal val="0"/>
                                          </p:val>
                                        </p:tav>
                                        <p:tav tm="100000">
                                          <p:val>
                                            <p:strVal val="#ppt_w"/>
                                          </p:val>
                                        </p:tav>
                                      </p:tavLst>
                                    </p:anim>
                                    <p:anim calcmode="lin" valueType="num">
                                      <p:cBhvr>
                                        <p:cTn id="45" dur="1000" fill="hold"/>
                                        <p:tgtEl>
                                          <p:spTgt spid="407560">
                                            <p:txEl>
                                              <p:pRg st="0" end="0"/>
                                            </p:txEl>
                                          </p:spTgt>
                                        </p:tgtEl>
                                        <p:attrNameLst>
                                          <p:attrName>ppt_h</p:attrName>
                                        </p:attrNameLst>
                                      </p:cBhvr>
                                      <p:tavLst>
                                        <p:tav tm="0">
                                          <p:val>
                                            <p:fltVal val="0"/>
                                          </p:val>
                                        </p:tav>
                                        <p:tav tm="100000">
                                          <p:val>
                                            <p:strVal val="#ppt_h"/>
                                          </p:val>
                                        </p:tav>
                                      </p:tavLst>
                                    </p:anim>
                                    <p:animEffect transition="in" filter="fade">
                                      <p:cBhvr>
                                        <p:cTn id="46" dur="1000"/>
                                        <p:tgtEl>
                                          <p:spTgt spid="407560">
                                            <p:txEl>
                                              <p:pRg st="0" end="0"/>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5" presetClass="entr" presetSubtype="0" fill="hold" grpId="0" nodeType="clickEffect">
                                  <p:stCondLst>
                                    <p:cond delay="0"/>
                                  </p:stCondLst>
                                  <p:childTnLst>
                                    <p:set>
                                      <p:cBhvr>
                                        <p:cTn id="50" dur="1" fill="hold">
                                          <p:stCondLst>
                                            <p:cond delay="0"/>
                                          </p:stCondLst>
                                        </p:cTn>
                                        <p:tgtEl>
                                          <p:spTgt spid="407563"/>
                                        </p:tgtEl>
                                        <p:attrNameLst>
                                          <p:attrName>style.visibility</p:attrName>
                                        </p:attrNameLst>
                                      </p:cBhvr>
                                      <p:to>
                                        <p:strVal val="visible"/>
                                      </p:to>
                                    </p:set>
                                    <p:anim calcmode="lin" valueType="num">
                                      <p:cBhvr>
                                        <p:cTn id="51" dur="1000" fill="hold"/>
                                        <p:tgtEl>
                                          <p:spTgt spid="407563"/>
                                        </p:tgtEl>
                                        <p:attrNameLst>
                                          <p:attrName>ppt_w</p:attrName>
                                        </p:attrNameLst>
                                      </p:cBhvr>
                                      <p:tavLst>
                                        <p:tav tm="0">
                                          <p:val>
                                            <p:fltVal val="0"/>
                                          </p:val>
                                        </p:tav>
                                        <p:tav tm="100000">
                                          <p:val>
                                            <p:strVal val="#ppt_w"/>
                                          </p:val>
                                        </p:tav>
                                      </p:tavLst>
                                    </p:anim>
                                    <p:anim calcmode="lin" valueType="num">
                                      <p:cBhvr>
                                        <p:cTn id="52" dur="1000" fill="hold"/>
                                        <p:tgtEl>
                                          <p:spTgt spid="407563"/>
                                        </p:tgtEl>
                                        <p:attrNameLst>
                                          <p:attrName>ppt_h</p:attrName>
                                        </p:attrNameLst>
                                      </p:cBhvr>
                                      <p:tavLst>
                                        <p:tav tm="0">
                                          <p:val>
                                            <p:fltVal val="0"/>
                                          </p:val>
                                        </p:tav>
                                        <p:tav tm="100000">
                                          <p:val>
                                            <p:strVal val="#ppt_h"/>
                                          </p:val>
                                        </p:tav>
                                      </p:tavLst>
                                    </p:anim>
                                    <p:anim calcmode="lin" valueType="num">
                                      <p:cBhvr>
                                        <p:cTn id="53" dur="1000" fill="hold"/>
                                        <p:tgtEl>
                                          <p:spTgt spid="407563"/>
                                        </p:tgtEl>
                                        <p:attrNameLst>
                                          <p:attrName>ppt_x</p:attrName>
                                        </p:attrNameLst>
                                      </p:cBhvr>
                                      <p:tavLst>
                                        <p:tav tm="0" fmla="#ppt_x+(cos(-2*pi*(1-$))*-#ppt_x-sin(-2*pi*(1-$))*(1-#ppt_y))*(1-$)">
                                          <p:val>
                                            <p:fltVal val="0"/>
                                          </p:val>
                                        </p:tav>
                                        <p:tav tm="100000">
                                          <p:val>
                                            <p:fltVal val="1"/>
                                          </p:val>
                                        </p:tav>
                                      </p:tavLst>
                                    </p:anim>
                                    <p:anim calcmode="lin" valueType="num">
                                      <p:cBhvr>
                                        <p:cTn id="54" dur="1000" fill="hold"/>
                                        <p:tgtEl>
                                          <p:spTgt spid="40756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53" presetClass="entr" presetSubtype="0" fill="hold" grpId="0" nodeType="clickEffect">
                                  <p:stCondLst>
                                    <p:cond delay="0"/>
                                  </p:stCondLst>
                                  <p:childTnLst>
                                    <p:set>
                                      <p:cBhvr>
                                        <p:cTn id="58" dur="1" fill="hold">
                                          <p:stCondLst>
                                            <p:cond delay="0"/>
                                          </p:stCondLst>
                                        </p:cTn>
                                        <p:tgtEl>
                                          <p:spTgt spid="407569">
                                            <p:txEl>
                                              <p:pRg st="0" end="0"/>
                                            </p:txEl>
                                          </p:spTgt>
                                        </p:tgtEl>
                                        <p:attrNameLst>
                                          <p:attrName>style.visibility</p:attrName>
                                        </p:attrNameLst>
                                      </p:cBhvr>
                                      <p:to>
                                        <p:strVal val="visible"/>
                                      </p:to>
                                    </p:set>
                                    <p:anim calcmode="lin" valueType="num">
                                      <p:cBhvr>
                                        <p:cTn id="59" dur="1000" fill="hold"/>
                                        <p:tgtEl>
                                          <p:spTgt spid="407569">
                                            <p:txEl>
                                              <p:pRg st="0" end="0"/>
                                            </p:txEl>
                                          </p:spTgt>
                                        </p:tgtEl>
                                        <p:attrNameLst>
                                          <p:attrName>ppt_w</p:attrName>
                                        </p:attrNameLst>
                                      </p:cBhvr>
                                      <p:tavLst>
                                        <p:tav tm="0">
                                          <p:val>
                                            <p:fltVal val="0"/>
                                          </p:val>
                                        </p:tav>
                                        <p:tav tm="100000">
                                          <p:val>
                                            <p:strVal val="#ppt_w"/>
                                          </p:val>
                                        </p:tav>
                                      </p:tavLst>
                                    </p:anim>
                                    <p:anim calcmode="lin" valueType="num">
                                      <p:cBhvr>
                                        <p:cTn id="60" dur="1000" fill="hold"/>
                                        <p:tgtEl>
                                          <p:spTgt spid="407569">
                                            <p:txEl>
                                              <p:pRg st="0" end="0"/>
                                            </p:txEl>
                                          </p:spTgt>
                                        </p:tgtEl>
                                        <p:attrNameLst>
                                          <p:attrName>ppt_h</p:attrName>
                                        </p:attrNameLst>
                                      </p:cBhvr>
                                      <p:tavLst>
                                        <p:tav tm="0">
                                          <p:val>
                                            <p:fltVal val="0"/>
                                          </p:val>
                                        </p:tav>
                                        <p:tav tm="100000">
                                          <p:val>
                                            <p:strVal val="#ppt_h"/>
                                          </p:val>
                                        </p:tav>
                                      </p:tavLst>
                                    </p:anim>
                                    <p:animEffect transition="in" filter="fade">
                                      <p:cBhvr>
                                        <p:cTn id="61" dur="1000"/>
                                        <p:tgtEl>
                                          <p:spTgt spid="40756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6" grpId="0"/>
      <p:bldP spid="407557" grpId="0" build="p"/>
      <p:bldP spid="407558" grpId="0" animBg="1"/>
      <p:bldP spid="407560" grpId="0" build="p"/>
      <p:bldP spid="407562" grpId="0" animBg="1"/>
      <p:bldP spid="407563" grpId="0" animBg="1"/>
      <p:bldP spid="407566" grpId="0" build="p"/>
      <p:bldP spid="407569" grpId="0" build="p"/>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8806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409604" name="Rectangle 4"/>
          <p:cNvSpPr>
            <a:spLocks noGrp="1" noChangeArrowheads="1"/>
          </p:cNvSpPr>
          <p:nvPr>
            <p:ph type="title"/>
          </p:nvPr>
        </p:nvSpPr>
        <p:spPr>
          <a:xfrm>
            <a:off x="838200" y="457200"/>
            <a:ext cx="8305800" cy="914400"/>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defRPr/>
            </a:pPr>
            <a:r>
              <a:rPr lang="en-US" sz="4400" smtClean="0">
                <a:solidFill>
                  <a:srgbClr val="774286"/>
                </a:solidFill>
              </a:rPr>
              <a:t>Top Ten Mistakes That Can Sabotage Your Career</a:t>
            </a:r>
          </a:p>
        </p:txBody>
      </p:sp>
      <p:sp>
        <p:nvSpPr>
          <p:cNvPr id="409605" name="Rectangle 5"/>
          <p:cNvSpPr>
            <a:spLocks noChangeArrowheads="1"/>
          </p:cNvSpPr>
          <p:nvPr/>
        </p:nvSpPr>
        <p:spPr bwMode="auto">
          <a:xfrm>
            <a:off x="2133600" y="1447800"/>
            <a:ext cx="6400800" cy="9906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200" b="1">
                <a:solidFill>
                  <a:srgbClr val="963C26"/>
                </a:solidFill>
              </a:rPr>
              <a:t>Copying and forwarding recklessly</a:t>
            </a:r>
          </a:p>
        </p:txBody>
      </p:sp>
      <p:sp>
        <p:nvSpPr>
          <p:cNvPr id="409606" name="WordArt 6"/>
          <p:cNvSpPr>
            <a:spLocks noChangeArrowheads="1" noChangeShapeType="1" noTextEdit="1"/>
          </p:cNvSpPr>
          <p:nvPr/>
        </p:nvSpPr>
        <p:spPr bwMode="auto">
          <a:xfrm>
            <a:off x="1295400" y="1524000"/>
            <a:ext cx="323850" cy="762000"/>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lnSpc>
                <a:spcPct val="90000"/>
              </a:lnSpc>
              <a:spcBef>
                <a:spcPct val="20000"/>
              </a:spcBef>
              <a:spcAft>
                <a:spcPct val="0"/>
              </a:spcAft>
              <a:buClr>
                <a:srgbClr val="963C26"/>
              </a:buClr>
              <a:buFont typeface="Wingdings" pitchFamily="2" charset="2"/>
              <a:buNone/>
            </a:pPr>
            <a:r>
              <a:rPr lang="en-US" sz="9600" kern="10">
                <a:solidFill>
                  <a:srgbClr val="774286"/>
                </a:solidFill>
                <a:effectLst>
                  <a:prstShdw prst="shdw16">
                    <a:srgbClr val="808080">
                      <a:alpha val="50000"/>
                    </a:srgbClr>
                  </a:prstShdw>
                </a:effectLst>
                <a:latin typeface="Arial Black"/>
              </a:rPr>
              <a:t>8</a:t>
            </a:r>
          </a:p>
        </p:txBody>
      </p:sp>
      <p:sp>
        <p:nvSpPr>
          <p:cNvPr id="409607" name="Rectangle 7"/>
          <p:cNvSpPr>
            <a:spLocks noChangeArrowheads="1"/>
          </p:cNvSpPr>
          <p:nvPr/>
        </p:nvSpPr>
        <p:spPr bwMode="auto">
          <a:xfrm>
            <a:off x="2133600" y="2819400"/>
            <a:ext cx="6553200" cy="6096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10000"/>
              </a:spcAft>
              <a:buClr>
                <a:srgbClr val="963C26"/>
              </a:buClr>
              <a:buFont typeface="Wingdings" pitchFamily="2" charset="2"/>
              <a:buNone/>
            </a:pPr>
            <a:r>
              <a:rPr lang="en-US" sz="3200" b="1">
                <a:solidFill>
                  <a:srgbClr val="963C26"/>
                </a:solidFill>
              </a:rPr>
              <a:t>Completing “To” line first </a:t>
            </a:r>
          </a:p>
        </p:txBody>
      </p:sp>
      <p:sp>
        <p:nvSpPr>
          <p:cNvPr id="409608" name="WordArt 8"/>
          <p:cNvSpPr>
            <a:spLocks noChangeArrowheads="1" noChangeShapeType="1" noTextEdit="1"/>
          </p:cNvSpPr>
          <p:nvPr/>
        </p:nvSpPr>
        <p:spPr bwMode="auto">
          <a:xfrm>
            <a:off x="1219200" y="2971800"/>
            <a:ext cx="404813" cy="762000"/>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lnSpc>
                <a:spcPct val="90000"/>
              </a:lnSpc>
              <a:spcBef>
                <a:spcPct val="20000"/>
              </a:spcBef>
              <a:spcAft>
                <a:spcPct val="0"/>
              </a:spcAft>
              <a:buClr>
                <a:srgbClr val="963C26"/>
              </a:buClr>
              <a:buFont typeface="Wingdings" pitchFamily="2" charset="2"/>
              <a:buNone/>
            </a:pPr>
            <a:r>
              <a:rPr lang="en-US" sz="9600" kern="10">
                <a:solidFill>
                  <a:srgbClr val="774286"/>
                </a:solidFill>
                <a:effectLst>
                  <a:prstShdw prst="shdw16">
                    <a:srgbClr val="808080">
                      <a:alpha val="50000"/>
                    </a:srgbClr>
                  </a:prstShdw>
                </a:effectLst>
                <a:latin typeface="Arial Black"/>
              </a:rPr>
              <a:t>9</a:t>
            </a:r>
          </a:p>
        </p:txBody>
      </p:sp>
      <p:sp>
        <p:nvSpPr>
          <p:cNvPr id="409609" name="WordArt 9"/>
          <p:cNvSpPr>
            <a:spLocks noChangeArrowheads="1" noChangeShapeType="1" noTextEdit="1"/>
          </p:cNvSpPr>
          <p:nvPr/>
        </p:nvSpPr>
        <p:spPr bwMode="auto">
          <a:xfrm>
            <a:off x="990600" y="4800600"/>
            <a:ext cx="709613" cy="914400"/>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fontAlgn="base">
              <a:lnSpc>
                <a:spcPct val="90000"/>
              </a:lnSpc>
              <a:spcBef>
                <a:spcPct val="20000"/>
              </a:spcBef>
              <a:spcAft>
                <a:spcPct val="0"/>
              </a:spcAft>
              <a:buClr>
                <a:srgbClr val="963C26"/>
              </a:buClr>
              <a:buFont typeface="Wingdings" pitchFamily="2" charset="2"/>
              <a:buNone/>
            </a:pPr>
            <a:r>
              <a:rPr lang="en-US" sz="9600" kern="10">
                <a:solidFill>
                  <a:srgbClr val="774286"/>
                </a:solidFill>
                <a:effectLst>
                  <a:prstShdw prst="shdw16">
                    <a:srgbClr val="808080">
                      <a:alpha val="50000"/>
                    </a:srgbClr>
                  </a:prstShdw>
                </a:effectLst>
                <a:latin typeface="Arial Black"/>
              </a:rPr>
              <a:t>10</a:t>
            </a:r>
          </a:p>
        </p:txBody>
      </p:sp>
      <p:sp>
        <p:nvSpPr>
          <p:cNvPr id="409610" name="Rectangle 10"/>
          <p:cNvSpPr>
            <a:spLocks noChangeArrowheads="1"/>
          </p:cNvSpPr>
          <p:nvPr/>
        </p:nvSpPr>
        <p:spPr bwMode="auto">
          <a:xfrm>
            <a:off x="2119313" y="3276600"/>
            <a:ext cx="6796087" cy="12954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10000"/>
              </a:spcAft>
              <a:buClr>
                <a:srgbClr val="963C26"/>
              </a:buClr>
              <a:buFont typeface="Wingdings" pitchFamily="2" charset="2"/>
              <a:buNone/>
            </a:pPr>
            <a:r>
              <a:rPr lang="en-US" sz="2800" b="1">
                <a:solidFill>
                  <a:srgbClr val="000000"/>
                </a:solidFill>
              </a:rPr>
              <a:t>A slip of the fingers can send a message before its time, and you can never take it back.</a:t>
            </a:r>
          </a:p>
        </p:txBody>
      </p:sp>
      <p:sp>
        <p:nvSpPr>
          <p:cNvPr id="409611" name="Rectangle 11"/>
          <p:cNvSpPr>
            <a:spLocks noChangeArrowheads="1"/>
          </p:cNvSpPr>
          <p:nvPr/>
        </p:nvSpPr>
        <p:spPr bwMode="auto">
          <a:xfrm>
            <a:off x="2133600" y="4876800"/>
            <a:ext cx="6553200" cy="6858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10000"/>
              </a:spcAft>
              <a:buClr>
                <a:srgbClr val="963C26"/>
              </a:buClr>
              <a:buFont typeface="Wingdings" pitchFamily="2" charset="2"/>
              <a:buNone/>
            </a:pPr>
            <a:r>
              <a:rPr lang="en-US" sz="3200" b="1">
                <a:solidFill>
                  <a:srgbClr val="963C26"/>
                </a:solidFill>
              </a:rPr>
              <a:t>Expecting an instant response </a:t>
            </a:r>
          </a:p>
        </p:txBody>
      </p:sp>
      <p:sp>
        <p:nvSpPr>
          <p:cNvPr id="409612" name="AutoShape 12">
            <a:hlinkClick r:id="rId3" action="ppaction://hlinksldjump" highlightClick="1"/>
          </p:cNvPr>
          <p:cNvSpPr>
            <a:spLocks noChangeArrowheads="1"/>
          </p:cNvSpPr>
          <p:nvPr/>
        </p:nvSpPr>
        <p:spPr bwMode="auto">
          <a:xfrm>
            <a:off x="8634413" y="5791200"/>
            <a:ext cx="357187" cy="304800"/>
          </a:xfrm>
          <a:prstGeom prst="actionButtonHome">
            <a:avLst/>
          </a:prstGeom>
          <a:solidFill>
            <a:srgbClr val="963C26">
              <a:alpha val="10980"/>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13" name="Slide Number Placeholder 12"/>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02B06848-5784-4401-A2C7-9958C1048058}" type="slidenum">
              <a:rPr lang="en-US" sz="1800" b="0" smtClean="0">
                <a:solidFill>
                  <a:srgbClr val="FFFFFF"/>
                </a:solidFill>
                <a:latin typeface="Gill Sans MT"/>
              </a:rPr>
              <a:pPr>
                <a:defRPr/>
              </a:pPr>
              <a:t>62</a:t>
            </a:fld>
            <a:endParaRPr lang="en-US" sz="1800" b="0">
              <a:solidFill>
                <a:srgbClr val="FFFFFF"/>
              </a:solidFill>
              <a:latin typeface="Gill Sans MT"/>
            </a:endParaRPr>
          </a:p>
        </p:txBody>
      </p:sp>
    </p:spTree>
    <p:extLst>
      <p:ext uri="{BB962C8B-B14F-4D97-AF65-F5344CB8AC3E}">
        <p14:creationId xmlns:p14="http://schemas.microsoft.com/office/powerpoint/2010/main" xmlns="" val="289028188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09604"/>
                                        </p:tgtEl>
                                        <p:attrNameLst>
                                          <p:attrName>style.visibility</p:attrName>
                                        </p:attrNameLst>
                                      </p:cBhvr>
                                      <p:to>
                                        <p:strVal val="visible"/>
                                      </p:to>
                                    </p:set>
                                    <p:anim calcmode="lin" valueType="num">
                                      <p:cBhvr>
                                        <p:cTn id="7" dur="1000" fill="hold"/>
                                        <p:tgtEl>
                                          <p:spTgt spid="409604"/>
                                        </p:tgtEl>
                                        <p:attrNameLst>
                                          <p:attrName>ppt_x</p:attrName>
                                        </p:attrNameLst>
                                      </p:cBhvr>
                                      <p:tavLst>
                                        <p:tav tm="0">
                                          <p:val>
                                            <p:strVal val="#ppt_x-.2"/>
                                          </p:val>
                                        </p:tav>
                                        <p:tav tm="100000">
                                          <p:val>
                                            <p:strVal val="#ppt_x"/>
                                          </p:val>
                                        </p:tav>
                                      </p:tavLst>
                                    </p:anim>
                                    <p:anim calcmode="lin" valueType="num">
                                      <p:cBhvr>
                                        <p:cTn id="8" dur="1000" fill="hold"/>
                                        <p:tgtEl>
                                          <p:spTgt spid="40960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60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5" presetClass="entr" presetSubtype="0" fill="hold" grpId="0" nodeType="clickEffect">
                                  <p:stCondLst>
                                    <p:cond delay="0"/>
                                  </p:stCondLst>
                                  <p:childTnLst>
                                    <p:set>
                                      <p:cBhvr>
                                        <p:cTn id="13" dur="1" fill="hold">
                                          <p:stCondLst>
                                            <p:cond delay="0"/>
                                          </p:stCondLst>
                                        </p:cTn>
                                        <p:tgtEl>
                                          <p:spTgt spid="409606"/>
                                        </p:tgtEl>
                                        <p:attrNameLst>
                                          <p:attrName>style.visibility</p:attrName>
                                        </p:attrNameLst>
                                      </p:cBhvr>
                                      <p:to>
                                        <p:strVal val="visible"/>
                                      </p:to>
                                    </p:set>
                                    <p:anim calcmode="lin" valueType="num">
                                      <p:cBhvr>
                                        <p:cTn id="14" dur="1000" fill="hold"/>
                                        <p:tgtEl>
                                          <p:spTgt spid="409606"/>
                                        </p:tgtEl>
                                        <p:attrNameLst>
                                          <p:attrName>ppt_w</p:attrName>
                                        </p:attrNameLst>
                                      </p:cBhvr>
                                      <p:tavLst>
                                        <p:tav tm="0">
                                          <p:val>
                                            <p:fltVal val="0"/>
                                          </p:val>
                                        </p:tav>
                                        <p:tav tm="100000">
                                          <p:val>
                                            <p:strVal val="#ppt_w"/>
                                          </p:val>
                                        </p:tav>
                                      </p:tavLst>
                                    </p:anim>
                                    <p:anim calcmode="lin" valueType="num">
                                      <p:cBhvr>
                                        <p:cTn id="15" dur="1000" fill="hold"/>
                                        <p:tgtEl>
                                          <p:spTgt spid="409606"/>
                                        </p:tgtEl>
                                        <p:attrNameLst>
                                          <p:attrName>ppt_h</p:attrName>
                                        </p:attrNameLst>
                                      </p:cBhvr>
                                      <p:tavLst>
                                        <p:tav tm="0">
                                          <p:val>
                                            <p:fltVal val="0"/>
                                          </p:val>
                                        </p:tav>
                                        <p:tav tm="100000">
                                          <p:val>
                                            <p:strVal val="#ppt_h"/>
                                          </p:val>
                                        </p:tav>
                                      </p:tavLst>
                                    </p:anim>
                                    <p:anim calcmode="lin" valueType="num">
                                      <p:cBhvr>
                                        <p:cTn id="16" dur="1000" fill="hold"/>
                                        <p:tgtEl>
                                          <p:spTgt spid="409606"/>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40960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53" presetClass="entr" presetSubtype="0" fill="hold" grpId="0" nodeType="clickEffect">
                                  <p:stCondLst>
                                    <p:cond delay="0"/>
                                  </p:stCondLst>
                                  <p:childTnLst>
                                    <p:set>
                                      <p:cBhvr>
                                        <p:cTn id="21" dur="1" fill="hold">
                                          <p:stCondLst>
                                            <p:cond delay="0"/>
                                          </p:stCondLst>
                                        </p:cTn>
                                        <p:tgtEl>
                                          <p:spTgt spid="409605">
                                            <p:txEl>
                                              <p:pRg st="0" end="0"/>
                                            </p:txEl>
                                          </p:spTgt>
                                        </p:tgtEl>
                                        <p:attrNameLst>
                                          <p:attrName>style.visibility</p:attrName>
                                        </p:attrNameLst>
                                      </p:cBhvr>
                                      <p:to>
                                        <p:strVal val="visible"/>
                                      </p:to>
                                    </p:set>
                                    <p:anim calcmode="lin" valueType="num">
                                      <p:cBhvr>
                                        <p:cTn id="22" dur="1000" fill="hold"/>
                                        <p:tgtEl>
                                          <p:spTgt spid="409605">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409605">
                                            <p:txEl>
                                              <p:pRg st="0" end="0"/>
                                            </p:txEl>
                                          </p:spTgt>
                                        </p:tgtEl>
                                        <p:attrNameLst>
                                          <p:attrName>ppt_h</p:attrName>
                                        </p:attrNameLst>
                                      </p:cBhvr>
                                      <p:tavLst>
                                        <p:tav tm="0">
                                          <p:val>
                                            <p:fltVal val="0"/>
                                          </p:val>
                                        </p:tav>
                                        <p:tav tm="100000">
                                          <p:val>
                                            <p:strVal val="#ppt_h"/>
                                          </p:val>
                                        </p:tav>
                                      </p:tavLst>
                                    </p:anim>
                                    <p:animEffect transition="in" filter="fade">
                                      <p:cBhvr>
                                        <p:cTn id="24" dur="1000"/>
                                        <p:tgtEl>
                                          <p:spTgt spid="409605">
                                            <p:txEl>
                                              <p:pRg st="0" end="0"/>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5" presetClass="entr" presetSubtype="0" fill="hold" grpId="0" nodeType="clickEffect">
                                  <p:stCondLst>
                                    <p:cond delay="0"/>
                                  </p:stCondLst>
                                  <p:childTnLst>
                                    <p:set>
                                      <p:cBhvr>
                                        <p:cTn id="28" dur="1" fill="hold">
                                          <p:stCondLst>
                                            <p:cond delay="0"/>
                                          </p:stCondLst>
                                        </p:cTn>
                                        <p:tgtEl>
                                          <p:spTgt spid="409608"/>
                                        </p:tgtEl>
                                        <p:attrNameLst>
                                          <p:attrName>style.visibility</p:attrName>
                                        </p:attrNameLst>
                                      </p:cBhvr>
                                      <p:to>
                                        <p:strVal val="visible"/>
                                      </p:to>
                                    </p:set>
                                    <p:anim calcmode="lin" valueType="num">
                                      <p:cBhvr>
                                        <p:cTn id="29" dur="1000" fill="hold"/>
                                        <p:tgtEl>
                                          <p:spTgt spid="409608"/>
                                        </p:tgtEl>
                                        <p:attrNameLst>
                                          <p:attrName>ppt_w</p:attrName>
                                        </p:attrNameLst>
                                      </p:cBhvr>
                                      <p:tavLst>
                                        <p:tav tm="0">
                                          <p:val>
                                            <p:fltVal val="0"/>
                                          </p:val>
                                        </p:tav>
                                        <p:tav tm="100000">
                                          <p:val>
                                            <p:strVal val="#ppt_w"/>
                                          </p:val>
                                        </p:tav>
                                      </p:tavLst>
                                    </p:anim>
                                    <p:anim calcmode="lin" valueType="num">
                                      <p:cBhvr>
                                        <p:cTn id="30" dur="1000" fill="hold"/>
                                        <p:tgtEl>
                                          <p:spTgt spid="409608"/>
                                        </p:tgtEl>
                                        <p:attrNameLst>
                                          <p:attrName>ppt_h</p:attrName>
                                        </p:attrNameLst>
                                      </p:cBhvr>
                                      <p:tavLst>
                                        <p:tav tm="0">
                                          <p:val>
                                            <p:fltVal val="0"/>
                                          </p:val>
                                        </p:tav>
                                        <p:tav tm="100000">
                                          <p:val>
                                            <p:strVal val="#ppt_h"/>
                                          </p:val>
                                        </p:tav>
                                      </p:tavLst>
                                    </p:anim>
                                    <p:anim calcmode="lin" valueType="num">
                                      <p:cBhvr>
                                        <p:cTn id="31" dur="1000" fill="hold"/>
                                        <p:tgtEl>
                                          <p:spTgt spid="409608"/>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0960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53" presetClass="entr" presetSubtype="0" fill="hold" grpId="0" nodeType="clickEffect">
                                  <p:stCondLst>
                                    <p:cond delay="0"/>
                                  </p:stCondLst>
                                  <p:childTnLst>
                                    <p:set>
                                      <p:cBhvr>
                                        <p:cTn id="36" dur="1" fill="hold">
                                          <p:stCondLst>
                                            <p:cond delay="0"/>
                                          </p:stCondLst>
                                        </p:cTn>
                                        <p:tgtEl>
                                          <p:spTgt spid="409607">
                                            <p:txEl>
                                              <p:pRg st="0" end="0"/>
                                            </p:txEl>
                                          </p:spTgt>
                                        </p:tgtEl>
                                        <p:attrNameLst>
                                          <p:attrName>style.visibility</p:attrName>
                                        </p:attrNameLst>
                                      </p:cBhvr>
                                      <p:to>
                                        <p:strVal val="visible"/>
                                      </p:to>
                                    </p:set>
                                    <p:anim calcmode="lin" valueType="num">
                                      <p:cBhvr>
                                        <p:cTn id="37" dur="1000" fill="hold"/>
                                        <p:tgtEl>
                                          <p:spTgt spid="409607">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409607">
                                            <p:txEl>
                                              <p:pRg st="0" end="0"/>
                                            </p:txEl>
                                          </p:spTgt>
                                        </p:tgtEl>
                                        <p:attrNameLst>
                                          <p:attrName>ppt_h</p:attrName>
                                        </p:attrNameLst>
                                      </p:cBhvr>
                                      <p:tavLst>
                                        <p:tav tm="0">
                                          <p:val>
                                            <p:fltVal val="0"/>
                                          </p:val>
                                        </p:tav>
                                        <p:tav tm="100000">
                                          <p:val>
                                            <p:strVal val="#ppt_h"/>
                                          </p:val>
                                        </p:tav>
                                      </p:tavLst>
                                    </p:anim>
                                    <p:animEffect transition="in" filter="fade">
                                      <p:cBhvr>
                                        <p:cTn id="39" dur="1000"/>
                                        <p:tgtEl>
                                          <p:spTgt spid="409607">
                                            <p:txEl>
                                              <p:pRg st="0" end="0"/>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53" presetClass="entr" presetSubtype="0" fill="hold" grpId="0" nodeType="clickEffect">
                                  <p:stCondLst>
                                    <p:cond delay="0"/>
                                  </p:stCondLst>
                                  <p:childTnLst>
                                    <p:set>
                                      <p:cBhvr>
                                        <p:cTn id="43" dur="1" fill="hold">
                                          <p:stCondLst>
                                            <p:cond delay="0"/>
                                          </p:stCondLst>
                                        </p:cTn>
                                        <p:tgtEl>
                                          <p:spTgt spid="409610">
                                            <p:txEl>
                                              <p:pRg st="0" end="0"/>
                                            </p:txEl>
                                          </p:spTgt>
                                        </p:tgtEl>
                                        <p:attrNameLst>
                                          <p:attrName>style.visibility</p:attrName>
                                        </p:attrNameLst>
                                      </p:cBhvr>
                                      <p:to>
                                        <p:strVal val="visible"/>
                                      </p:to>
                                    </p:set>
                                    <p:anim calcmode="lin" valueType="num">
                                      <p:cBhvr>
                                        <p:cTn id="44" dur="1000" fill="hold"/>
                                        <p:tgtEl>
                                          <p:spTgt spid="409610">
                                            <p:txEl>
                                              <p:pRg st="0" end="0"/>
                                            </p:txEl>
                                          </p:spTgt>
                                        </p:tgtEl>
                                        <p:attrNameLst>
                                          <p:attrName>ppt_w</p:attrName>
                                        </p:attrNameLst>
                                      </p:cBhvr>
                                      <p:tavLst>
                                        <p:tav tm="0">
                                          <p:val>
                                            <p:fltVal val="0"/>
                                          </p:val>
                                        </p:tav>
                                        <p:tav tm="100000">
                                          <p:val>
                                            <p:strVal val="#ppt_w"/>
                                          </p:val>
                                        </p:tav>
                                      </p:tavLst>
                                    </p:anim>
                                    <p:anim calcmode="lin" valueType="num">
                                      <p:cBhvr>
                                        <p:cTn id="45" dur="1000" fill="hold"/>
                                        <p:tgtEl>
                                          <p:spTgt spid="409610">
                                            <p:txEl>
                                              <p:pRg st="0" end="0"/>
                                            </p:txEl>
                                          </p:spTgt>
                                        </p:tgtEl>
                                        <p:attrNameLst>
                                          <p:attrName>ppt_h</p:attrName>
                                        </p:attrNameLst>
                                      </p:cBhvr>
                                      <p:tavLst>
                                        <p:tav tm="0">
                                          <p:val>
                                            <p:fltVal val="0"/>
                                          </p:val>
                                        </p:tav>
                                        <p:tav tm="100000">
                                          <p:val>
                                            <p:strVal val="#ppt_h"/>
                                          </p:val>
                                        </p:tav>
                                      </p:tavLst>
                                    </p:anim>
                                    <p:animEffect transition="in" filter="fade">
                                      <p:cBhvr>
                                        <p:cTn id="46" dur="1000"/>
                                        <p:tgtEl>
                                          <p:spTgt spid="409610">
                                            <p:txEl>
                                              <p:pRg st="0" end="0"/>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5" presetClass="entr" presetSubtype="0" fill="hold" grpId="0" nodeType="clickEffect">
                                  <p:stCondLst>
                                    <p:cond delay="0"/>
                                  </p:stCondLst>
                                  <p:childTnLst>
                                    <p:set>
                                      <p:cBhvr>
                                        <p:cTn id="50" dur="1" fill="hold">
                                          <p:stCondLst>
                                            <p:cond delay="0"/>
                                          </p:stCondLst>
                                        </p:cTn>
                                        <p:tgtEl>
                                          <p:spTgt spid="409609"/>
                                        </p:tgtEl>
                                        <p:attrNameLst>
                                          <p:attrName>style.visibility</p:attrName>
                                        </p:attrNameLst>
                                      </p:cBhvr>
                                      <p:to>
                                        <p:strVal val="visible"/>
                                      </p:to>
                                    </p:set>
                                    <p:anim calcmode="lin" valueType="num">
                                      <p:cBhvr>
                                        <p:cTn id="51" dur="1000" fill="hold"/>
                                        <p:tgtEl>
                                          <p:spTgt spid="409609"/>
                                        </p:tgtEl>
                                        <p:attrNameLst>
                                          <p:attrName>ppt_w</p:attrName>
                                        </p:attrNameLst>
                                      </p:cBhvr>
                                      <p:tavLst>
                                        <p:tav tm="0">
                                          <p:val>
                                            <p:fltVal val="0"/>
                                          </p:val>
                                        </p:tav>
                                        <p:tav tm="100000">
                                          <p:val>
                                            <p:strVal val="#ppt_w"/>
                                          </p:val>
                                        </p:tav>
                                      </p:tavLst>
                                    </p:anim>
                                    <p:anim calcmode="lin" valueType="num">
                                      <p:cBhvr>
                                        <p:cTn id="52" dur="1000" fill="hold"/>
                                        <p:tgtEl>
                                          <p:spTgt spid="409609"/>
                                        </p:tgtEl>
                                        <p:attrNameLst>
                                          <p:attrName>ppt_h</p:attrName>
                                        </p:attrNameLst>
                                      </p:cBhvr>
                                      <p:tavLst>
                                        <p:tav tm="0">
                                          <p:val>
                                            <p:fltVal val="0"/>
                                          </p:val>
                                        </p:tav>
                                        <p:tav tm="100000">
                                          <p:val>
                                            <p:strVal val="#ppt_h"/>
                                          </p:val>
                                        </p:tav>
                                      </p:tavLst>
                                    </p:anim>
                                    <p:anim calcmode="lin" valueType="num">
                                      <p:cBhvr>
                                        <p:cTn id="53" dur="1000" fill="hold"/>
                                        <p:tgtEl>
                                          <p:spTgt spid="409609"/>
                                        </p:tgtEl>
                                        <p:attrNameLst>
                                          <p:attrName>ppt_x</p:attrName>
                                        </p:attrNameLst>
                                      </p:cBhvr>
                                      <p:tavLst>
                                        <p:tav tm="0" fmla="#ppt_x+(cos(-2*pi*(1-$))*-#ppt_x-sin(-2*pi*(1-$))*(1-#ppt_y))*(1-$)">
                                          <p:val>
                                            <p:fltVal val="0"/>
                                          </p:val>
                                        </p:tav>
                                        <p:tav tm="100000">
                                          <p:val>
                                            <p:fltVal val="1"/>
                                          </p:val>
                                        </p:tav>
                                      </p:tavLst>
                                    </p:anim>
                                    <p:anim calcmode="lin" valueType="num">
                                      <p:cBhvr>
                                        <p:cTn id="54" dur="1000" fill="hold"/>
                                        <p:tgtEl>
                                          <p:spTgt spid="40960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53" presetClass="entr" presetSubtype="0" fill="hold" grpId="0" nodeType="clickEffect">
                                  <p:stCondLst>
                                    <p:cond delay="0"/>
                                  </p:stCondLst>
                                  <p:childTnLst>
                                    <p:set>
                                      <p:cBhvr>
                                        <p:cTn id="58" dur="1" fill="hold">
                                          <p:stCondLst>
                                            <p:cond delay="0"/>
                                          </p:stCondLst>
                                        </p:cTn>
                                        <p:tgtEl>
                                          <p:spTgt spid="409611">
                                            <p:txEl>
                                              <p:pRg st="0" end="0"/>
                                            </p:txEl>
                                          </p:spTgt>
                                        </p:tgtEl>
                                        <p:attrNameLst>
                                          <p:attrName>style.visibility</p:attrName>
                                        </p:attrNameLst>
                                      </p:cBhvr>
                                      <p:to>
                                        <p:strVal val="visible"/>
                                      </p:to>
                                    </p:set>
                                    <p:anim calcmode="lin" valueType="num">
                                      <p:cBhvr>
                                        <p:cTn id="59" dur="1000" fill="hold"/>
                                        <p:tgtEl>
                                          <p:spTgt spid="409611">
                                            <p:txEl>
                                              <p:pRg st="0" end="0"/>
                                            </p:txEl>
                                          </p:spTgt>
                                        </p:tgtEl>
                                        <p:attrNameLst>
                                          <p:attrName>ppt_w</p:attrName>
                                        </p:attrNameLst>
                                      </p:cBhvr>
                                      <p:tavLst>
                                        <p:tav tm="0">
                                          <p:val>
                                            <p:fltVal val="0"/>
                                          </p:val>
                                        </p:tav>
                                        <p:tav tm="100000">
                                          <p:val>
                                            <p:strVal val="#ppt_w"/>
                                          </p:val>
                                        </p:tav>
                                      </p:tavLst>
                                    </p:anim>
                                    <p:anim calcmode="lin" valueType="num">
                                      <p:cBhvr>
                                        <p:cTn id="60" dur="1000" fill="hold"/>
                                        <p:tgtEl>
                                          <p:spTgt spid="409611">
                                            <p:txEl>
                                              <p:pRg st="0" end="0"/>
                                            </p:txEl>
                                          </p:spTgt>
                                        </p:tgtEl>
                                        <p:attrNameLst>
                                          <p:attrName>ppt_h</p:attrName>
                                        </p:attrNameLst>
                                      </p:cBhvr>
                                      <p:tavLst>
                                        <p:tav tm="0">
                                          <p:val>
                                            <p:fltVal val="0"/>
                                          </p:val>
                                        </p:tav>
                                        <p:tav tm="100000">
                                          <p:val>
                                            <p:strVal val="#ppt_h"/>
                                          </p:val>
                                        </p:tav>
                                      </p:tavLst>
                                    </p:anim>
                                    <p:animEffect transition="in" filter="fade">
                                      <p:cBhvr>
                                        <p:cTn id="61" dur="1000"/>
                                        <p:tgtEl>
                                          <p:spTgt spid="409611">
                                            <p:txEl>
                                              <p:pRg st="0" end="0"/>
                                            </p:txEl>
                                          </p:spTgt>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409612"/>
                                        </p:tgtEl>
                                        <p:attrNameLst>
                                          <p:attrName>style.visibility</p:attrName>
                                        </p:attrNameLst>
                                      </p:cBhvr>
                                      <p:to>
                                        <p:strVal val="visible"/>
                                      </p:to>
                                    </p:set>
                                    <p:animEffect transition="in" filter="dissolve">
                                      <p:cBhvr>
                                        <p:cTn id="64" dur="500"/>
                                        <p:tgtEl>
                                          <p:spTgt spid="409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04" grpId="0"/>
      <p:bldP spid="409605" grpId="0" build="p"/>
      <p:bldP spid="409606" grpId="0" animBg="1"/>
      <p:bldP spid="409607" grpId="0" build="p"/>
      <p:bldP spid="409608" grpId="0" animBg="1"/>
      <p:bldP spid="409609" grpId="0" animBg="1"/>
      <p:bldP spid="409610" grpId="0" build="p"/>
      <p:bldP spid="409611" grpId="0" build="p"/>
      <p:bldP spid="409612" grpId="0" animBg="1"/>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1652" name="Rectangle 4"/>
          <p:cNvSpPr>
            <a:spLocks noGrp="1" noChangeArrowheads="1"/>
          </p:cNvSpPr>
          <p:nvPr>
            <p:ph type="title"/>
          </p:nvPr>
        </p:nvSpPr>
        <p:spPr>
          <a:xfrm>
            <a:off x="762000" y="457200"/>
            <a:ext cx="8153400" cy="914400"/>
          </a:xfrm>
        </p:spPr>
        <p:txBody>
          <a:bodyPr/>
          <a:lstStyle/>
          <a:p>
            <a:pPr algn="ctr" eaLnBrk="1" hangingPunct="1">
              <a:defRPr/>
            </a:pPr>
            <a:r>
              <a:rPr lang="en-US" smtClean="0">
                <a:solidFill>
                  <a:srgbClr val="774286"/>
                </a:solidFill>
              </a:rPr>
              <a:t>Oops! I thought I deleted that e-mail!</a:t>
            </a:r>
          </a:p>
        </p:txBody>
      </p:sp>
      <p:sp>
        <p:nvSpPr>
          <p:cNvPr id="411653" name="Rectangle 5"/>
          <p:cNvSpPr>
            <a:spLocks noChangeArrowheads="1"/>
          </p:cNvSpPr>
          <p:nvPr/>
        </p:nvSpPr>
        <p:spPr bwMode="auto">
          <a:xfrm>
            <a:off x="76200" y="76200"/>
            <a:ext cx="8915400" cy="61722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rIns="457200"/>
          <a:lstStyle/>
          <a:p>
            <a:pPr marL="398463" lvl="1" fontAlgn="base">
              <a:lnSpc>
                <a:spcPct val="90000"/>
              </a:lnSpc>
              <a:spcBef>
                <a:spcPct val="20000"/>
              </a:spcBef>
              <a:spcAft>
                <a:spcPct val="0"/>
              </a:spcAft>
              <a:buClr>
                <a:srgbClr val="D89013"/>
              </a:buClr>
              <a:buFont typeface="Wingdings" pitchFamily="2" charset="2"/>
              <a:buNone/>
              <a:tabLst>
                <a:tab pos="1887538" algn="l"/>
              </a:tabLst>
            </a:pPr>
            <a:endParaRPr lang="en-US" sz="1000">
              <a:solidFill>
                <a:srgbClr val="000000"/>
              </a:solidFill>
            </a:endParaRPr>
          </a:p>
          <a:p>
            <a:pPr marL="398463" lvl="1" fontAlgn="base">
              <a:lnSpc>
                <a:spcPct val="90000"/>
              </a:lnSpc>
              <a:spcBef>
                <a:spcPct val="20000"/>
              </a:spcBef>
              <a:spcAft>
                <a:spcPct val="10000"/>
              </a:spcAft>
              <a:buClr>
                <a:srgbClr val="D89013"/>
              </a:buClr>
              <a:buFont typeface="Wingdings" pitchFamily="2" charset="2"/>
              <a:buNone/>
              <a:tabLst>
                <a:tab pos="1887538" algn="l"/>
              </a:tabLst>
            </a:pPr>
            <a:endParaRPr lang="en-US" sz="800" b="1">
              <a:solidFill>
                <a:srgbClr val="000000"/>
              </a:solidFill>
            </a:endParaRPr>
          </a:p>
        </p:txBody>
      </p:sp>
      <p:pic>
        <p:nvPicPr>
          <p:cNvPr id="89094" name="Picture 15" descr="j040269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1950" y="-1447800"/>
            <a:ext cx="1587" cy="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411693" name="Group 45"/>
          <p:cNvGrpSpPr>
            <a:grpSpLocks/>
          </p:cNvGrpSpPr>
          <p:nvPr/>
        </p:nvGrpSpPr>
        <p:grpSpPr bwMode="auto">
          <a:xfrm>
            <a:off x="3810000" y="2611438"/>
            <a:ext cx="1752600" cy="1500187"/>
            <a:chOff x="2400" y="1645"/>
            <a:chExt cx="1104" cy="945"/>
          </a:xfrm>
        </p:grpSpPr>
        <p:pic>
          <p:nvPicPr>
            <p:cNvPr id="89119" name="Picture 14" descr="j039843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977" y="1645"/>
              <a:ext cx="527" cy="6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9120" name="Picture 13" descr="j039843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400" y="1680"/>
              <a:ext cx="522" cy="6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9121" name="Text Box 21"/>
            <p:cNvSpPr txBox="1">
              <a:spLocks noChangeArrowheads="1"/>
            </p:cNvSpPr>
            <p:nvPr/>
          </p:nvSpPr>
          <p:spPr bwMode="auto">
            <a:xfrm>
              <a:off x="2494" y="2256"/>
              <a:ext cx="914" cy="3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0"/>
                </a:spcAft>
                <a:buClr>
                  <a:srgbClr val="963C26"/>
                </a:buClr>
                <a:buFont typeface="Wingdings" pitchFamily="2" charset="2"/>
                <a:buNone/>
              </a:pPr>
              <a:r>
                <a:rPr lang="en-US" sz="3200" b="1">
                  <a:solidFill>
                    <a:srgbClr val="774286"/>
                  </a:solidFill>
                </a:rPr>
                <a:t>Server</a:t>
              </a:r>
            </a:p>
          </p:txBody>
        </p:sp>
      </p:grpSp>
      <p:grpSp>
        <p:nvGrpSpPr>
          <p:cNvPr id="411685" name="Group 37"/>
          <p:cNvGrpSpPr>
            <a:grpSpLocks/>
          </p:cNvGrpSpPr>
          <p:nvPr/>
        </p:nvGrpSpPr>
        <p:grpSpPr bwMode="auto">
          <a:xfrm>
            <a:off x="7086600" y="4038600"/>
            <a:ext cx="1833563" cy="2206625"/>
            <a:chOff x="4464" y="2544"/>
            <a:chExt cx="1155" cy="1390"/>
          </a:xfrm>
        </p:grpSpPr>
        <p:pic>
          <p:nvPicPr>
            <p:cNvPr id="89117" name="Picture 7" descr="MPj03414010000[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650" y="2544"/>
              <a:ext cx="966" cy="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9118" name="Text Box 23"/>
            <p:cNvSpPr txBox="1">
              <a:spLocks noChangeArrowheads="1"/>
            </p:cNvSpPr>
            <p:nvPr/>
          </p:nvSpPr>
          <p:spPr bwMode="auto">
            <a:xfrm>
              <a:off x="4464" y="3600"/>
              <a:ext cx="1155" cy="3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0"/>
                </a:spcAft>
                <a:buClr>
                  <a:srgbClr val="963C26"/>
                </a:buClr>
                <a:buFont typeface="Wingdings" pitchFamily="2" charset="2"/>
                <a:buNone/>
              </a:pPr>
              <a:r>
                <a:rPr lang="en-US" sz="3200" b="1">
                  <a:solidFill>
                    <a:srgbClr val="774286"/>
                  </a:solidFill>
                </a:rPr>
                <a:t>Receiver</a:t>
              </a:r>
            </a:p>
          </p:txBody>
        </p:sp>
      </p:grpSp>
      <p:grpSp>
        <p:nvGrpSpPr>
          <p:cNvPr id="411683" name="Group 35"/>
          <p:cNvGrpSpPr>
            <a:grpSpLocks/>
          </p:cNvGrpSpPr>
          <p:nvPr/>
        </p:nvGrpSpPr>
        <p:grpSpPr bwMode="auto">
          <a:xfrm>
            <a:off x="152400" y="152400"/>
            <a:ext cx="1600200" cy="2282825"/>
            <a:chOff x="96" y="96"/>
            <a:chExt cx="1008" cy="1438"/>
          </a:xfrm>
        </p:grpSpPr>
        <p:pic>
          <p:nvPicPr>
            <p:cNvPr id="89115" name="Picture 8" descr="MPj03414150000[1]"/>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96" y="96"/>
              <a:ext cx="1008" cy="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9116" name="Text Box 24"/>
            <p:cNvSpPr txBox="1">
              <a:spLocks noChangeArrowheads="1"/>
            </p:cNvSpPr>
            <p:nvPr/>
          </p:nvSpPr>
          <p:spPr bwMode="auto">
            <a:xfrm>
              <a:off x="96" y="1200"/>
              <a:ext cx="966" cy="3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0"/>
                </a:spcAft>
                <a:buClr>
                  <a:srgbClr val="963C26"/>
                </a:buClr>
                <a:buFont typeface="Wingdings" pitchFamily="2" charset="2"/>
                <a:buNone/>
              </a:pPr>
              <a:r>
                <a:rPr lang="en-US" sz="3200" b="1">
                  <a:solidFill>
                    <a:srgbClr val="774286"/>
                  </a:solidFill>
                </a:rPr>
                <a:t>Sender</a:t>
              </a:r>
            </a:p>
          </p:txBody>
        </p:sp>
      </p:grpSp>
      <p:grpSp>
        <p:nvGrpSpPr>
          <p:cNvPr id="411686" name="Group 38"/>
          <p:cNvGrpSpPr>
            <a:grpSpLocks/>
          </p:cNvGrpSpPr>
          <p:nvPr/>
        </p:nvGrpSpPr>
        <p:grpSpPr bwMode="auto">
          <a:xfrm>
            <a:off x="152400" y="4343400"/>
            <a:ext cx="1838325" cy="1901825"/>
            <a:chOff x="96" y="2736"/>
            <a:chExt cx="1158" cy="1198"/>
          </a:xfrm>
        </p:grpSpPr>
        <p:pic>
          <p:nvPicPr>
            <p:cNvPr id="89113" name="Picture 20" descr="j040269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96" y="2736"/>
              <a:ext cx="960" cy="8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9114" name="Text Box 25"/>
            <p:cNvSpPr txBox="1">
              <a:spLocks noChangeArrowheads="1"/>
            </p:cNvSpPr>
            <p:nvPr/>
          </p:nvSpPr>
          <p:spPr bwMode="auto">
            <a:xfrm>
              <a:off x="96" y="3600"/>
              <a:ext cx="1158" cy="3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0"/>
                </a:spcAft>
                <a:buClr>
                  <a:srgbClr val="963C26"/>
                </a:buClr>
                <a:buFont typeface="Wingdings" pitchFamily="2" charset="2"/>
                <a:buNone/>
              </a:pPr>
              <a:r>
                <a:rPr lang="en-US" sz="3200" b="1">
                  <a:solidFill>
                    <a:srgbClr val="774286"/>
                  </a:solidFill>
                </a:rPr>
                <a:t>Archives</a:t>
              </a:r>
            </a:p>
          </p:txBody>
        </p:sp>
      </p:grpSp>
      <p:grpSp>
        <p:nvGrpSpPr>
          <p:cNvPr id="411687" name="Group 39"/>
          <p:cNvGrpSpPr>
            <a:grpSpLocks/>
          </p:cNvGrpSpPr>
          <p:nvPr/>
        </p:nvGrpSpPr>
        <p:grpSpPr bwMode="auto">
          <a:xfrm>
            <a:off x="6477000" y="228600"/>
            <a:ext cx="2438400" cy="2130425"/>
            <a:chOff x="4080" y="144"/>
            <a:chExt cx="1536" cy="1342"/>
          </a:xfrm>
        </p:grpSpPr>
        <p:pic>
          <p:nvPicPr>
            <p:cNvPr id="89111" name="Picture 19" descr="j0433164"/>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080" y="144"/>
              <a:ext cx="1536" cy="10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9112" name="Text Box 26"/>
            <p:cNvSpPr txBox="1">
              <a:spLocks noChangeArrowheads="1"/>
            </p:cNvSpPr>
            <p:nvPr/>
          </p:nvSpPr>
          <p:spPr bwMode="auto">
            <a:xfrm>
              <a:off x="4416" y="1152"/>
              <a:ext cx="900" cy="3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0"/>
                </a:spcAft>
                <a:buClr>
                  <a:srgbClr val="963C26"/>
                </a:buClr>
                <a:buFont typeface="Wingdings" pitchFamily="2" charset="2"/>
                <a:buNone/>
              </a:pPr>
              <a:r>
                <a:rPr lang="en-US" sz="3200" b="1">
                  <a:solidFill>
                    <a:srgbClr val="774286"/>
                  </a:solidFill>
                </a:rPr>
                <a:t>World</a:t>
              </a:r>
            </a:p>
          </p:txBody>
        </p:sp>
      </p:grpSp>
      <p:sp>
        <p:nvSpPr>
          <p:cNvPr id="411676" name="Line 28"/>
          <p:cNvSpPr>
            <a:spLocks noChangeShapeType="1"/>
          </p:cNvSpPr>
          <p:nvPr/>
        </p:nvSpPr>
        <p:spPr bwMode="auto">
          <a:xfrm>
            <a:off x="1828800" y="1981200"/>
            <a:ext cx="1905000" cy="9144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411678" name="Line 30"/>
          <p:cNvSpPr>
            <a:spLocks noChangeShapeType="1"/>
          </p:cNvSpPr>
          <p:nvPr/>
        </p:nvSpPr>
        <p:spPr bwMode="auto">
          <a:xfrm>
            <a:off x="5562600" y="3657600"/>
            <a:ext cx="1905000" cy="8382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411679" name="Line 31"/>
          <p:cNvSpPr>
            <a:spLocks noChangeShapeType="1"/>
          </p:cNvSpPr>
          <p:nvPr/>
        </p:nvSpPr>
        <p:spPr bwMode="auto">
          <a:xfrm flipH="1">
            <a:off x="1828800" y="3657600"/>
            <a:ext cx="1905000" cy="9144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411680" name="Line 32"/>
          <p:cNvSpPr>
            <a:spLocks noChangeShapeType="1"/>
          </p:cNvSpPr>
          <p:nvPr/>
        </p:nvSpPr>
        <p:spPr bwMode="auto">
          <a:xfrm flipV="1">
            <a:off x="5562600" y="2057400"/>
            <a:ext cx="1143000" cy="6858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411681" name="Line 33"/>
          <p:cNvSpPr>
            <a:spLocks noChangeShapeType="1"/>
          </p:cNvSpPr>
          <p:nvPr/>
        </p:nvSpPr>
        <p:spPr bwMode="auto">
          <a:xfrm flipV="1">
            <a:off x="8001000" y="2438400"/>
            <a:ext cx="0" cy="15240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411682" name="Line 34"/>
          <p:cNvSpPr>
            <a:spLocks noChangeShapeType="1"/>
          </p:cNvSpPr>
          <p:nvPr/>
        </p:nvSpPr>
        <p:spPr bwMode="auto">
          <a:xfrm flipH="1" flipV="1">
            <a:off x="5486400" y="4114800"/>
            <a:ext cx="1828800" cy="7620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411688" name="AutoShape 40"/>
          <p:cNvSpPr>
            <a:spLocks noChangeArrowheads="1"/>
          </p:cNvSpPr>
          <p:nvPr/>
        </p:nvSpPr>
        <p:spPr bwMode="auto">
          <a:xfrm>
            <a:off x="3581400" y="4267200"/>
            <a:ext cx="1981200" cy="1143000"/>
          </a:xfrm>
          <a:prstGeom prst="roundRect">
            <a:avLst>
              <a:gd name="adj" fmla="val 12495"/>
            </a:avLst>
          </a:prstGeom>
          <a:solidFill>
            <a:srgbClr val="FFCC00"/>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eaLnBrk="0" fontAlgn="base" hangingPunct="0">
              <a:lnSpc>
                <a:spcPct val="70000"/>
              </a:lnSpc>
              <a:spcBef>
                <a:spcPct val="0"/>
              </a:spcBef>
              <a:spcAft>
                <a:spcPct val="0"/>
              </a:spcAft>
            </a:pPr>
            <a:r>
              <a:rPr lang="en-US" sz="2400">
                <a:solidFill>
                  <a:srgbClr val="000000"/>
                </a:solidFill>
                <a:latin typeface="Gill Sans MT Condensed" pitchFamily="34" charset="0"/>
              </a:rPr>
              <a:t>Stores and processes</a:t>
            </a:r>
          </a:p>
          <a:p>
            <a:pPr eaLnBrk="0" fontAlgn="base" hangingPunct="0">
              <a:lnSpc>
                <a:spcPct val="70000"/>
              </a:lnSpc>
              <a:spcBef>
                <a:spcPct val="0"/>
              </a:spcBef>
              <a:spcAft>
                <a:spcPct val="0"/>
              </a:spcAft>
            </a:pPr>
            <a:r>
              <a:rPr lang="en-US" sz="2400">
                <a:solidFill>
                  <a:srgbClr val="000000"/>
                </a:solidFill>
                <a:latin typeface="Gill Sans MT Condensed" pitchFamily="34" charset="0"/>
              </a:rPr>
              <a:t>messages; a second</a:t>
            </a:r>
            <a:br>
              <a:rPr lang="en-US" sz="2400">
                <a:solidFill>
                  <a:srgbClr val="000000"/>
                </a:solidFill>
                <a:latin typeface="Gill Sans MT Condensed" pitchFamily="34" charset="0"/>
              </a:rPr>
            </a:br>
            <a:r>
              <a:rPr lang="en-US" sz="2400">
                <a:solidFill>
                  <a:srgbClr val="000000"/>
                </a:solidFill>
                <a:latin typeface="Gill Sans MT Condensed" pitchFamily="34" charset="0"/>
              </a:rPr>
              <a:t>computer may keep</a:t>
            </a:r>
            <a:br>
              <a:rPr lang="en-US" sz="2400">
                <a:solidFill>
                  <a:srgbClr val="000000"/>
                </a:solidFill>
                <a:latin typeface="Gill Sans MT Condensed" pitchFamily="34" charset="0"/>
              </a:rPr>
            </a:br>
            <a:r>
              <a:rPr lang="en-US" sz="2400">
                <a:solidFill>
                  <a:srgbClr val="000000"/>
                </a:solidFill>
                <a:latin typeface="Gill Sans MT Condensed" pitchFamily="34" charset="0"/>
              </a:rPr>
              <a:t>duplicates</a:t>
            </a:r>
          </a:p>
        </p:txBody>
      </p:sp>
      <p:sp>
        <p:nvSpPr>
          <p:cNvPr id="411689" name="AutoShape 41"/>
          <p:cNvSpPr>
            <a:spLocks noChangeArrowheads="1"/>
          </p:cNvSpPr>
          <p:nvPr/>
        </p:nvSpPr>
        <p:spPr bwMode="auto">
          <a:xfrm>
            <a:off x="1981200" y="4953000"/>
            <a:ext cx="1905000" cy="990600"/>
          </a:xfrm>
          <a:prstGeom prst="roundRect">
            <a:avLst>
              <a:gd name="adj" fmla="val 12495"/>
            </a:avLst>
          </a:prstGeom>
          <a:solidFill>
            <a:srgbClr val="FFCC00"/>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eaLnBrk="0" fontAlgn="base" hangingPunct="0">
              <a:lnSpc>
                <a:spcPct val="70000"/>
              </a:lnSpc>
              <a:spcBef>
                <a:spcPct val="0"/>
              </a:spcBef>
              <a:spcAft>
                <a:spcPct val="0"/>
              </a:spcAft>
            </a:pPr>
            <a:r>
              <a:rPr lang="en-US" sz="2400">
                <a:solidFill>
                  <a:srgbClr val="000000"/>
                </a:solidFill>
                <a:latin typeface="Gill Sans MT Condensed" pitchFamily="34" charset="0"/>
              </a:rPr>
              <a:t>Retain from weeks’</a:t>
            </a:r>
          </a:p>
          <a:p>
            <a:pPr eaLnBrk="0" fontAlgn="base" hangingPunct="0">
              <a:lnSpc>
                <a:spcPct val="70000"/>
              </a:lnSpc>
              <a:spcBef>
                <a:spcPct val="0"/>
              </a:spcBef>
              <a:spcAft>
                <a:spcPct val="0"/>
              </a:spcAft>
            </a:pPr>
            <a:r>
              <a:rPr lang="en-US" sz="2400">
                <a:solidFill>
                  <a:srgbClr val="000000"/>
                </a:solidFill>
                <a:latin typeface="Gill Sans MT Condensed" pitchFamily="34" charset="0"/>
              </a:rPr>
              <a:t>to years’ worth of </a:t>
            </a:r>
          </a:p>
          <a:p>
            <a:pPr eaLnBrk="0" fontAlgn="base" hangingPunct="0">
              <a:lnSpc>
                <a:spcPct val="70000"/>
              </a:lnSpc>
              <a:spcBef>
                <a:spcPct val="0"/>
              </a:spcBef>
              <a:spcAft>
                <a:spcPct val="0"/>
              </a:spcAft>
            </a:pPr>
            <a:r>
              <a:rPr lang="en-US" sz="2400">
                <a:solidFill>
                  <a:srgbClr val="000000"/>
                </a:solidFill>
                <a:latin typeface="Gill Sans MT Condensed" pitchFamily="34" charset="0"/>
              </a:rPr>
              <a:t>back mail</a:t>
            </a:r>
          </a:p>
        </p:txBody>
      </p:sp>
      <p:sp>
        <p:nvSpPr>
          <p:cNvPr id="411690" name="AutoShape 42"/>
          <p:cNvSpPr>
            <a:spLocks noChangeArrowheads="1"/>
          </p:cNvSpPr>
          <p:nvPr/>
        </p:nvSpPr>
        <p:spPr bwMode="auto">
          <a:xfrm>
            <a:off x="5029200" y="4876800"/>
            <a:ext cx="2057400" cy="1143000"/>
          </a:xfrm>
          <a:prstGeom prst="roundRect">
            <a:avLst>
              <a:gd name="adj" fmla="val 12495"/>
            </a:avLst>
          </a:prstGeom>
          <a:solidFill>
            <a:srgbClr val="FFCC00"/>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eaLnBrk="0" fontAlgn="base" hangingPunct="0">
              <a:lnSpc>
                <a:spcPct val="70000"/>
              </a:lnSpc>
              <a:spcBef>
                <a:spcPct val="0"/>
              </a:spcBef>
              <a:spcAft>
                <a:spcPct val="0"/>
              </a:spcAft>
            </a:pPr>
            <a:r>
              <a:rPr lang="en-US" sz="2400">
                <a:solidFill>
                  <a:srgbClr val="000000"/>
                </a:solidFill>
                <a:latin typeface="Gill Sans MT Condensed" pitchFamily="34" charset="0"/>
              </a:rPr>
              <a:t>May duplicate, print,</a:t>
            </a:r>
            <a:br>
              <a:rPr lang="en-US" sz="2400">
                <a:solidFill>
                  <a:srgbClr val="000000"/>
                </a:solidFill>
                <a:latin typeface="Gill Sans MT Condensed" pitchFamily="34" charset="0"/>
              </a:rPr>
            </a:br>
            <a:r>
              <a:rPr lang="en-US" sz="2400">
                <a:solidFill>
                  <a:srgbClr val="000000"/>
                </a:solidFill>
                <a:latin typeface="Gill Sans MT Condensed" pitchFamily="34" charset="0"/>
              </a:rPr>
              <a:t>forward, or post the</a:t>
            </a:r>
            <a:br>
              <a:rPr lang="en-US" sz="2400">
                <a:solidFill>
                  <a:srgbClr val="000000"/>
                </a:solidFill>
                <a:latin typeface="Gill Sans MT Condensed" pitchFamily="34" charset="0"/>
              </a:rPr>
            </a:br>
            <a:r>
              <a:rPr lang="en-US" sz="2400">
                <a:solidFill>
                  <a:srgbClr val="000000"/>
                </a:solidFill>
                <a:latin typeface="Gill Sans MT Condensed" pitchFamily="34" charset="0"/>
              </a:rPr>
              <a:t>message to the Web</a:t>
            </a:r>
          </a:p>
        </p:txBody>
      </p:sp>
      <p:sp>
        <p:nvSpPr>
          <p:cNvPr id="411691" name="AutoShape 43"/>
          <p:cNvSpPr>
            <a:spLocks noChangeArrowheads="1"/>
          </p:cNvSpPr>
          <p:nvPr/>
        </p:nvSpPr>
        <p:spPr bwMode="auto">
          <a:xfrm>
            <a:off x="1905000" y="533400"/>
            <a:ext cx="1828800" cy="685800"/>
          </a:xfrm>
          <a:prstGeom prst="roundRect">
            <a:avLst>
              <a:gd name="adj" fmla="val 12495"/>
            </a:avLst>
          </a:prstGeom>
          <a:solidFill>
            <a:srgbClr val="FFCC00"/>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eaLnBrk="0" fontAlgn="base" hangingPunct="0">
              <a:lnSpc>
                <a:spcPct val="70000"/>
              </a:lnSpc>
              <a:spcBef>
                <a:spcPct val="0"/>
              </a:spcBef>
              <a:spcAft>
                <a:spcPct val="0"/>
              </a:spcAft>
            </a:pPr>
            <a:r>
              <a:rPr lang="en-US" sz="2400">
                <a:solidFill>
                  <a:srgbClr val="000000"/>
                </a:solidFill>
                <a:latin typeface="Gill Sans MT Condensed" pitchFamily="34" charset="0"/>
              </a:rPr>
              <a:t>Sends message to</a:t>
            </a:r>
            <a:br>
              <a:rPr lang="en-US" sz="2400">
                <a:solidFill>
                  <a:srgbClr val="000000"/>
                </a:solidFill>
                <a:latin typeface="Gill Sans MT Condensed" pitchFamily="34" charset="0"/>
              </a:rPr>
            </a:br>
            <a:r>
              <a:rPr lang="en-US" sz="2400">
                <a:solidFill>
                  <a:srgbClr val="000000"/>
                </a:solidFill>
                <a:latin typeface="Gill Sans MT Condensed" pitchFamily="34" charset="0"/>
              </a:rPr>
              <a:t>server.</a:t>
            </a:r>
          </a:p>
        </p:txBody>
      </p:sp>
      <p:sp>
        <p:nvSpPr>
          <p:cNvPr id="411692" name="AutoShape 44"/>
          <p:cNvSpPr>
            <a:spLocks noChangeArrowheads="1"/>
          </p:cNvSpPr>
          <p:nvPr/>
        </p:nvSpPr>
        <p:spPr bwMode="auto">
          <a:xfrm>
            <a:off x="4191000" y="685800"/>
            <a:ext cx="2057400" cy="990600"/>
          </a:xfrm>
          <a:prstGeom prst="roundRect">
            <a:avLst>
              <a:gd name="adj" fmla="val 12495"/>
            </a:avLst>
          </a:prstGeom>
          <a:solidFill>
            <a:srgbClr val="FFCC00"/>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eaLnBrk="0" fontAlgn="base" hangingPunct="0">
              <a:lnSpc>
                <a:spcPct val="70000"/>
              </a:lnSpc>
              <a:spcBef>
                <a:spcPct val="0"/>
              </a:spcBef>
              <a:spcAft>
                <a:spcPct val="0"/>
              </a:spcAft>
            </a:pPr>
            <a:r>
              <a:rPr lang="en-US" sz="2400">
                <a:solidFill>
                  <a:srgbClr val="000000"/>
                </a:solidFill>
                <a:latin typeface="Gill Sans MT Condensed" pitchFamily="34" charset="0"/>
              </a:rPr>
              <a:t>Once a message is</a:t>
            </a:r>
            <a:br>
              <a:rPr lang="en-US" sz="2400">
                <a:solidFill>
                  <a:srgbClr val="000000"/>
                </a:solidFill>
                <a:latin typeface="Gill Sans MT Condensed" pitchFamily="34" charset="0"/>
              </a:rPr>
            </a:br>
            <a:r>
              <a:rPr lang="en-US" sz="2400">
                <a:solidFill>
                  <a:srgbClr val="000000"/>
                </a:solidFill>
                <a:latin typeface="Gill Sans MT Condensed" pitchFamily="34" charset="0"/>
              </a:rPr>
              <a:t>sent, its distribution</a:t>
            </a:r>
            <a:br>
              <a:rPr lang="en-US" sz="2400">
                <a:solidFill>
                  <a:srgbClr val="000000"/>
                </a:solidFill>
                <a:latin typeface="Gill Sans MT Condensed" pitchFamily="34" charset="0"/>
              </a:rPr>
            </a:br>
            <a:r>
              <a:rPr lang="en-US" sz="2400">
                <a:solidFill>
                  <a:srgbClr val="000000"/>
                </a:solidFill>
                <a:latin typeface="Gill Sans MT Condensed" pitchFamily="34" charset="0"/>
              </a:rPr>
              <a:t>cannot be controlled.</a:t>
            </a:r>
          </a:p>
        </p:txBody>
      </p:sp>
      <p:sp>
        <p:nvSpPr>
          <p:cNvPr id="32" name="Slide Number Placeholder 31"/>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02B06848-5784-4401-A2C7-9958C1048058}" type="slidenum">
              <a:rPr lang="en-US" sz="1800" b="0" smtClean="0">
                <a:solidFill>
                  <a:srgbClr val="FFFFFF"/>
                </a:solidFill>
                <a:latin typeface="Gill Sans MT"/>
              </a:rPr>
              <a:pPr>
                <a:defRPr/>
              </a:pPr>
              <a:t>63</a:t>
            </a:fld>
            <a:endParaRPr lang="en-US" sz="1800" b="0">
              <a:solidFill>
                <a:srgbClr val="FFFFFF"/>
              </a:solidFill>
              <a:latin typeface="Gill Sans MT"/>
            </a:endParaRPr>
          </a:p>
        </p:txBody>
      </p:sp>
    </p:spTree>
    <p:extLst>
      <p:ext uri="{BB962C8B-B14F-4D97-AF65-F5344CB8AC3E}">
        <p14:creationId xmlns:p14="http://schemas.microsoft.com/office/powerpoint/2010/main" xmlns="" val="74327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11652"/>
                                        </p:tgtEl>
                                        <p:attrNameLst>
                                          <p:attrName>style.visibility</p:attrName>
                                        </p:attrNameLst>
                                      </p:cBhvr>
                                      <p:to>
                                        <p:strVal val="visible"/>
                                      </p:to>
                                    </p:set>
                                    <p:anim calcmode="lin" valueType="num">
                                      <p:cBhvr>
                                        <p:cTn id="7" dur="1000" fill="hold"/>
                                        <p:tgtEl>
                                          <p:spTgt spid="411652"/>
                                        </p:tgtEl>
                                        <p:attrNameLst>
                                          <p:attrName>ppt_x</p:attrName>
                                        </p:attrNameLst>
                                      </p:cBhvr>
                                      <p:tavLst>
                                        <p:tav tm="0">
                                          <p:val>
                                            <p:strVal val="#ppt_x-.2"/>
                                          </p:val>
                                        </p:tav>
                                        <p:tav tm="100000">
                                          <p:val>
                                            <p:strVal val="#ppt_x"/>
                                          </p:val>
                                        </p:tav>
                                      </p:tavLst>
                                    </p:anim>
                                    <p:anim calcmode="lin" valueType="num">
                                      <p:cBhvr>
                                        <p:cTn id="8" dur="1000" fill="hold"/>
                                        <p:tgtEl>
                                          <p:spTgt spid="411652"/>
                                        </p:tgtEl>
                                        <p:attrNameLst>
                                          <p:attrName>ppt_y</p:attrName>
                                        </p:attrNameLst>
                                      </p:cBhvr>
                                      <p:tavLst>
                                        <p:tav tm="0">
                                          <p:val>
                                            <p:strVal val="#ppt_y"/>
                                          </p:val>
                                        </p:tav>
                                        <p:tav tm="100000">
                                          <p:val>
                                            <p:strVal val="#ppt_y"/>
                                          </p:val>
                                        </p:tav>
                                      </p:tavLst>
                                    </p:anim>
                                    <p:animEffect transition="in" filter="wipe(right)" prLst="gradientSize: 0.1">
                                      <p:cBhvr>
                                        <p:cTn id="9" dur="1000"/>
                                        <p:tgtEl>
                                          <p:spTgt spid="41165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11653"/>
                                        </p:tgtEl>
                                        <p:attrNameLst>
                                          <p:attrName>style.visibility</p:attrName>
                                        </p:attrNameLst>
                                      </p:cBhvr>
                                      <p:to>
                                        <p:strVal val="visible"/>
                                      </p:to>
                                    </p:set>
                                    <p:animEffect transition="in" filter="fade">
                                      <p:cBhvr>
                                        <p:cTn id="14" dur="1000"/>
                                        <p:tgtEl>
                                          <p:spTgt spid="411653"/>
                                        </p:tgtEl>
                                      </p:cBhvr>
                                    </p:animEffect>
                                  </p:childTnLst>
                                </p:cTn>
                              </p:par>
                              <p:par>
                                <p:cTn id="15" presetID="10" presetClass="entr" presetSubtype="0" fill="hold" nodeType="withEffect">
                                  <p:stCondLst>
                                    <p:cond delay="0"/>
                                  </p:stCondLst>
                                  <p:childTnLst>
                                    <p:set>
                                      <p:cBhvr>
                                        <p:cTn id="16" dur="1" fill="hold">
                                          <p:stCondLst>
                                            <p:cond delay="0"/>
                                          </p:stCondLst>
                                        </p:cTn>
                                        <p:tgtEl>
                                          <p:spTgt spid="411683"/>
                                        </p:tgtEl>
                                        <p:attrNameLst>
                                          <p:attrName>style.visibility</p:attrName>
                                        </p:attrNameLst>
                                      </p:cBhvr>
                                      <p:to>
                                        <p:strVal val="visible"/>
                                      </p:to>
                                    </p:set>
                                    <p:animEffect transition="in" filter="fade">
                                      <p:cBhvr>
                                        <p:cTn id="17" dur="1000"/>
                                        <p:tgtEl>
                                          <p:spTgt spid="41168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11691"/>
                                        </p:tgtEl>
                                        <p:attrNameLst>
                                          <p:attrName>style.visibility</p:attrName>
                                        </p:attrNameLst>
                                      </p:cBhvr>
                                      <p:to>
                                        <p:strVal val="visible"/>
                                      </p:to>
                                    </p:set>
                                    <p:animEffect transition="in" filter="fade">
                                      <p:cBhvr>
                                        <p:cTn id="22" dur="1000"/>
                                        <p:tgtEl>
                                          <p:spTgt spid="411691"/>
                                        </p:tgtEl>
                                      </p:cBhvr>
                                    </p:animEffect>
                                  </p:childTnLst>
                                </p:cTn>
                              </p:par>
                              <p:par>
                                <p:cTn id="23" presetID="53" presetClass="entr" presetSubtype="0" fill="hold" grpId="0" nodeType="withEffect">
                                  <p:stCondLst>
                                    <p:cond delay="0"/>
                                  </p:stCondLst>
                                  <p:childTnLst>
                                    <p:set>
                                      <p:cBhvr>
                                        <p:cTn id="24" dur="1" fill="hold">
                                          <p:stCondLst>
                                            <p:cond delay="0"/>
                                          </p:stCondLst>
                                        </p:cTn>
                                        <p:tgtEl>
                                          <p:spTgt spid="411676"/>
                                        </p:tgtEl>
                                        <p:attrNameLst>
                                          <p:attrName>style.visibility</p:attrName>
                                        </p:attrNameLst>
                                      </p:cBhvr>
                                      <p:to>
                                        <p:strVal val="visible"/>
                                      </p:to>
                                    </p:set>
                                    <p:anim calcmode="lin" valueType="num">
                                      <p:cBhvr>
                                        <p:cTn id="25" dur="500" fill="hold"/>
                                        <p:tgtEl>
                                          <p:spTgt spid="411676"/>
                                        </p:tgtEl>
                                        <p:attrNameLst>
                                          <p:attrName>ppt_w</p:attrName>
                                        </p:attrNameLst>
                                      </p:cBhvr>
                                      <p:tavLst>
                                        <p:tav tm="0">
                                          <p:val>
                                            <p:fltVal val="0"/>
                                          </p:val>
                                        </p:tav>
                                        <p:tav tm="100000">
                                          <p:val>
                                            <p:strVal val="#ppt_w"/>
                                          </p:val>
                                        </p:tav>
                                      </p:tavLst>
                                    </p:anim>
                                    <p:anim calcmode="lin" valueType="num">
                                      <p:cBhvr>
                                        <p:cTn id="26" dur="500" fill="hold"/>
                                        <p:tgtEl>
                                          <p:spTgt spid="411676"/>
                                        </p:tgtEl>
                                        <p:attrNameLst>
                                          <p:attrName>ppt_h</p:attrName>
                                        </p:attrNameLst>
                                      </p:cBhvr>
                                      <p:tavLst>
                                        <p:tav tm="0">
                                          <p:val>
                                            <p:fltVal val="0"/>
                                          </p:val>
                                        </p:tav>
                                        <p:tav tm="100000">
                                          <p:val>
                                            <p:strVal val="#ppt_h"/>
                                          </p:val>
                                        </p:tav>
                                      </p:tavLst>
                                    </p:anim>
                                    <p:animEffect transition="in" filter="fade">
                                      <p:cBhvr>
                                        <p:cTn id="27" dur="500"/>
                                        <p:tgtEl>
                                          <p:spTgt spid="41167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411693"/>
                                        </p:tgtEl>
                                        <p:attrNameLst>
                                          <p:attrName>style.visibility</p:attrName>
                                        </p:attrNameLst>
                                      </p:cBhvr>
                                      <p:to>
                                        <p:strVal val="visible"/>
                                      </p:to>
                                    </p:set>
                                    <p:animEffect transition="in" filter="fade">
                                      <p:cBhvr>
                                        <p:cTn id="32" dur="1000"/>
                                        <p:tgtEl>
                                          <p:spTgt spid="41169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xit" presetSubtype="0" fill="hold" grpId="1" nodeType="clickEffect">
                                  <p:stCondLst>
                                    <p:cond delay="0"/>
                                  </p:stCondLst>
                                  <p:childTnLst>
                                    <p:animEffect transition="out" filter="fade">
                                      <p:cBhvr>
                                        <p:cTn id="36" dur="1000"/>
                                        <p:tgtEl>
                                          <p:spTgt spid="411691"/>
                                        </p:tgtEl>
                                      </p:cBhvr>
                                    </p:animEffect>
                                    <p:set>
                                      <p:cBhvr>
                                        <p:cTn id="37" dur="1" fill="hold">
                                          <p:stCondLst>
                                            <p:cond delay="999"/>
                                          </p:stCondLst>
                                        </p:cTn>
                                        <p:tgtEl>
                                          <p:spTgt spid="411691"/>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11688"/>
                                        </p:tgtEl>
                                        <p:attrNameLst>
                                          <p:attrName>style.visibility</p:attrName>
                                        </p:attrNameLst>
                                      </p:cBhvr>
                                      <p:to>
                                        <p:strVal val="visible"/>
                                      </p:to>
                                    </p:set>
                                    <p:animEffect transition="in" filter="fade">
                                      <p:cBhvr>
                                        <p:cTn id="42" dur="1000"/>
                                        <p:tgtEl>
                                          <p:spTgt spid="41168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53" presetClass="entr" presetSubtype="0" fill="hold" grpId="0" nodeType="clickEffect">
                                  <p:stCondLst>
                                    <p:cond delay="0"/>
                                  </p:stCondLst>
                                  <p:childTnLst>
                                    <p:set>
                                      <p:cBhvr>
                                        <p:cTn id="46" dur="1" fill="hold">
                                          <p:stCondLst>
                                            <p:cond delay="0"/>
                                          </p:stCondLst>
                                        </p:cTn>
                                        <p:tgtEl>
                                          <p:spTgt spid="411678"/>
                                        </p:tgtEl>
                                        <p:attrNameLst>
                                          <p:attrName>style.visibility</p:attrName>
                                        </p:attrNameLst>
                                      </p:cBhvr>
                                      <p:to>
                                        <p:strVal val="visible"/>
                                      </p:to>
                                    </p:set>
                                    <p:anim calcmode="lin" valueType="num">
                                      <p:cBhvr>
                                        <p:cTn id="47" dur="500" fill="hold"/>
                                        <p:tgtEl>
                                          <p:spTgt spid="411678"/>
                                        </p:tgtEl>
                                        <p:attrNameLst>
                                          <p:attrName>ppt_w</p:attrName>
                                        </p:attrNameLst>
                                      </p:cBhvr>
                                      <p:tavLst>
                                        <p:tav tm="0">
                                          <p:val>
                                            <p:fltVal val="0"/>
                                          </p:val>
                                        </p:tav>
                                        <p:tav tm="100000">
                                          <p:val>
                                            <p:strVal val="#ppt_w"/>
                                          </p:val>
                                        </p:tav>
                                      </p:tavLst>
                                    </p:anim>
                                    <p:anim calcmode="lin" valueType="num">
                                      <p:cBhvr>
                                        <p:cTn id="48" dur="500" fill="hold"/>
                                        <p:tgtEl>
                                          <p:spTgt spid="411678"/>
                                        </p:tgtEl>
                                        <p:attrNameLst>
                                          <p:attrName>ppt_h</p:attrName>
                                        </p:attrNameLst>
                                      </p:cBhvr>
                                      <p:tavLst>
                                        <p:tav tm="0">
                                          <p:val>
                                            <p:fltVal val="0"/>
                                          </p:val>
                                        </p:tav>
                                        <p:tav tm="100000">
                                          <p:val>
                                            <p:strVal val="#ppt_h"/>
                                          </p:val>
                                        </p:tav>
                                      </p:tavLst>
                                    </p:anim>
                                    <p:animEffect transition="in" filter="fade">
                                      <p:cBhvr>
                                        <p:cTn id="49" dur="500"/>
                                        <p:tgtEl>
                                          <p:spTgt spid="41167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0" presetClass="exit" presetSubtype="0" fill="hold" grpId="1" nodeType="clickEffect">
                                  <p:stCondLst>
                                    <p:cond delay="0"/>
                                  </p:stCondLst>
                                  <p:childTnLst>
                                    <p:animEffect transition="out" filter="fade">
                                      <p:cBhvr>
                                        <p:cTn id="53" dur="1000"/>
                                        <p:tgtEl>
                                          <p:spTgt spid="411688"/>
                                        </p:tgtEl>
                                      </p:cBhvr>
                                    </p:animEffect>
                                    <p:set>
                                      <p:cBhvr>
                                        <p:cTn id="54" dur="1" fill="hold">
                                          <p:stCondLst>
                                            <p:cond delay="999"/>
                                          </p:stCondLst>
                                        </p:cTn>
                                        <p:tgtEl>
                                          <p:spTgt spid="411688"/>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0" presetClass="entr" presetSubtype="0" fill="hold" nodeType="clickEffect">
                                  <p:stCondLst>
                                    <p:cond delay="0"/>
                                  </p:stCondLst>
                                  <p:childTnLst>
                                    <p:set>
                                      <p:cBhvr>
                                        <p:cTn id="58" dur="1" fill="hold">
                                          <p:stCondLst>
                                            <p:cond delay="0"/>
                                          </p:stCondLst>
                                        </p:cTn>
                                        <p:tgtEl>
                                          <p:spTgt spid="411685"/>
                                        </p:tgtEl>
                                        <p:attrNameLst>
                                          <p:attrName>style.visibility</p:attrName>
                                        </p:attrNameLst>
                                      </p:cBhvr>
                                      <p:to>
                                        <p:strVal val="visible"/>
                                      </p:to>
                                    </p:set>
                                    <p:animEffect transition="in" filter="fade">
                                      <p:cBhvr>
                                        <p:cTn id="59" dur="1000"/>
                                        <p:tgtEl>
                                          <p:spTgt spid="41168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11690"/>
                                        </p:tgtEl>
                                        <p:attrNameLst>
                                          <p:attrName>style.visibility</p:attrName>
                                        </p:attrNameLst>
                                      </p:cBhvr>
                                      <p:to>
                                        <p:strVal val="visible"/>
                                      </p:to>
                                    </p:set>
                                    <p:animEffect transition="in" filter="fade">
                                      <p:cBhvr>
                                        <p:cTn id="64" dur="1000"/>
                                        <p:tgtEl>
                                          <p:spTgt spid="411690"/>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53" presetClass="entr" presetSubtype="0" fill="hold" grpId="0" nodeType="clickEffect">
                                  <p:stCondLst>
                                    <p:cond delay="0"/>
                                  </p:stCondLst>
                                  <p:childTnLst>
                                    <p:set>
                                      <p:cBhvr>
                                        <p:cTn id="68" dur="1" fill="hold">
                                          <p:stCondLst>
                                            <p:cond delay="0"/>
                                          </p:stCondLst>
                                        </p:cTn>
                                        <p:tgtEl>
                                          <p:spTgt spid="411681"/>
                                        </p:tgtEl>
                                        <p:attrNameLst>
                                          <p:attrName>style.visibility</p:attrName>
                                        </p:attrNameLst>
                                      </p:cBhvr>
                                      <p:to>
                                        <p:strVal val="visible"/>
                                      </p:to>
                                    </p:set>
                                    <p:anim calcmode="lin" valueType="num">
                                      <p:cBhvr>
                                        <p:cTn id="69" dur="500" fill="hold"/>
                                        <p:tgtEl>
                                          <p:spTgt spid="411681"/>
                                        </p:tgtEl>
                                        <p:attrNameLst>
                                          <p:attrName>ppt_w</p:attrName>
                                        </p:attrNameLst>
                                      </p:cBhvr>
                                      <p:tavLst>
                                        <p:tav tm="0">
                                          <p:val>
                                            <p:fltVal val="0"/>
                                          </p:val>
                                        </p:tav>
                                        <p:tav tm="100000">
                                          <p:val>
                                            <p:strVal val="#ppt_w"/>
                                          </p:val>
                                        </p:tav>
                                      </p:tavLst>
                                    </p:anim>
                                    <p:anim calcmode="lin" valueType="num">
                                      <p:cBhvr>
                                        <p:cTn id="70" dur="500" fill="hold"/>
                                        <p:tgtEl>
                                          <p:spTgt spid="411681"/>
                                        </p:tgtEl>
                                        <p:attrNameLst>
                                          <p:attrName>ppt_h</p:attrName>
                                        </p:attrNameLst>
                                      </p:cBhvr>
                                      <p:tavLst>
                                        <p:tav tm="0">
                                          <p:val>
                                            <p:fltVal val="0"/>
                                          </p:val>
                                        </p:tav>
                                        <p:tav tm="100000">
                                          <p:val>
                                            <p:strVal val="#ppt_h"/>
                                          </p:val>
                                        </p:tav>
                                      </p:tavLst>
                                    </p:anim>
                                    <p:animEffect transition="in" filter="fade">
                                      <p:cBhvr>
                                        <p:cTn id="71" dur="500"/>
                                        <p:tgtEl>
                                          <p:spTgt spid="411681"/>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53" presetClass="entr" presetSubtype="0" fill="hold" grpId="0" nodeType="clickEffect">
                                  <p:stCondLst>
                                    <p:cond delay="0"/>
                                  </p:stCondLst>
                                  <p:childTnLst>
                                    <p:set>
                                      <p:cBhvr>
                                        <p:cTn id="75" dur="1" fill="hold">
                                          <p:stCondLst>
                                            <p:cond delay="0"/>
                                          </p:stCondLst>
                                        </p:cTn>
                                        <p:tgtEl>
                                          <p:spTgt spid="411682"/>
                                        </p:tgtEl>
                                        <p:attrNameLst>
                                          <p:attrName>style.visibility</p:attrName>
                                        </p:attrNameLst>
                                      </p:cBhvr>
                                      <p:to>
                                        <p:strVal val="visible"/>
                                      </p:to>
                                    </p:set>
                                    <p:anim calcmode="lin" valueType="num">
                                      <p:cBhvr>
                                        <p:cTn id="76" dur="500" fill="hold"/>
                                        <p:tgtEl>
                                          <p:spTgt spid="411682"/>
                                        </p:tgtEl>
                                        <p:attrNameLst>
                                          <p:attrName>ppt_w</p:attrName>
                                        </p:attrNameLst>
                                      </p:cBhvr>
                                      <p:tavLst>
                                        <p:tav tm="0">
                                          <p:val>
                                            <p:fltVal val="0"/>
                                          </p:val>
                                        </p:tav>
                                        <p:tav tm="100000">
                                          <p:val>
                                            <p:strVal val="#ppt_w"/>
                                          </p:val>
                                        </p:tav>
                                      </p:tavLst>
                                    </p:anim>
                                    <p:anim calcmode="lin" valueType="num">
                                      <p:cBhvr>
                                        <p:cTn id="77" dur="500" fill="hold"/>
                                        <p:tgtEl>
                                          <p:spTgt spid="411682"/>
                                        </p:tgtEl>
                                        <p:attrNameLst>
                                          <p:attrName>ppt_h</p:attrName>
                                        </p:attrNameLst>
                                      </p:cBhvr>
                                      <p:tavLst>
                                        <p:tav tm="0">
                                          <p:val>
                                            <p:fltVal val="0"/>
                                          </p:val>
                                        </p:tav>
                                        <p:tav tm="100000">
                                          <p:val>
                                            <p:strVal val="#ppt_h"/>
                                          </p:val>
                                        </p:tav>
                                      </p:tavLst>
                                    </p:anim>
                                    <p:animEffect transition="in" filter="fade">
                                      <p:cBhvr>
                                        <p:cTn id="78" dur="500"/>
                                        <p:tgtEl>
                                          <p:spTgt spid="411682"/>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53" presetClass="entr" presetSubtype="0" fill="hold" grpId="0" nodeType="clickEffect">
                                  <p:stCondLst>
                                    <p:cond delay="0"/>
                                  </p:stCondLst>
                                  <p:childTnLst>
                                    <p:set>
                                      <p:cBhvr>
                                        <p:cTn id="82" dur="1" fill="hold">
                                          <p:stCondLst>
                                            <p:cond delay="0"/>
                                          </p:stCondLst>
                                        </p:cTn>
                                        <p:tgtEl>
                                          <p:spTgt spid="411680"/>
                                        </p:tgtEl>
                                        <p:attrNameLst>
                                          <p:attrName>style.visibility</p:attrName>
                                        </p:attrNameLst>
                                      </p:cBhvr>
                                      <p:to>
                                        <p:strVal val="visible"/>
                                      </p:to>
                                    </p:set>
                                    <p:anim calcmode="lin" valueType="num">
                                      <p:cBhvr>
                                        <p:cTn id="83" dur="500" fill="hold"/>
                                        <p:tgtEl>
                                          <p:spTgt spid="411680"/>
                                        </p:tgtEl>
                                        <p:attrNameLst>
                                          <p:attrName>ppt_w</p:attrName>
                                        </p:attrNameLst>
                                      </p:cBhvr>
                                      <p:tavLst>
                                        <p:tav tm="0">
                                          <p:val>
                                            <p:fltVal val="0"/>
                                          </p:val>
                                        </p:tav>
                                        <p:tav tm="100000">
                                          <p:val>
                                            <p:strVal val="#ppt_w"/>
                                          </p:val>
                                        </p:tav>
                                      </p:tavLst>
                                    </p:anim>
                                    <p:anim calcmode="lin" valueType="num">
                                      <p:cBhvr>
                                        <p:cTn id="84" dur="500" fill="hold"/>
                                        <p:tgtEl>
                                          <p:spTgt spid="411680"/>
                                        </p:tgtEl>
                                        <p:attrNameLst>
                                          <p:attrName>ppt_h</p:attrName>
                                        </p:attrNameLst>
                                      </p:cBhvr>
                                      <p:tavLst>
                                        <p:tav tm="0">
                                          <p:val>
                                            <p:fltVal val="0"/>
                                          </p:val>
                                        </p:tav>
                                        <p:tav tm="100000">
                                          <p:val>
                                            <p:strVal val="#ppt_h"/>
                                          </p:val>
                                        </p:tav>
                                      </p:tavLst>
                                    </p:anim>
                                    <p:animEffect transition="in" filter="fade">
                                      <p:cBhvr>
                                        <p:cTn id="85" dur="500"/>
                                        <p:tgtEl>
                                          <p:spTgt spid="411680"/>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10" presetClass="exit" presetSubtype="0" fill="hold" grpId="1" nodeType="clickEffect">
                                  <p:stCondLst>
                                    <p:cond delay="0"/>
                                  </p:stCondLst>
                                  <p:childTnLst>
                                    <p:animEffect transition="out" filter="fade">
                                      <p:cBhvr>
                                        <p:cTn id="89" dur="1000"/>
                                        <p:tgtEl>
                                          <p:spTgt spid="411690"/>
                                        </p:tgtEl>
                                      </p:cBhvr>
                                    </p:animEffect>
                                    <p:set>
                                      <p:cBhvr>
                                        <p:cTn id="90" dur="1" fill="hold">
                                          <p:stCondLst>
                                            <p:cond delay="999"/>
                                          </p:stCondLst>
                                        </p:cTn>
                                        <p:tgtEl>
                                          <p:spTgt spid="411690"/>
                                        </p:tgtEl>
                                        <p:attrNameLst>
                                          <p:attrName>style.visibility</p:attrName>
                                        </p:attrNameLst>
                                      </p:cBhvr>
                                      <p:to>
                                        <p:strVal val="hidden"/>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0" presetClass="entr" presetSubtype="0" fill="hold" nodeType="clickEffect">
                                  <p:stCondLst>
                                    <p:cond delay="0"/>
                                  </p:stCondLst>
                                  <p:childTnLst>
                                    <p:set>
                                      <p:cBhvr>
                                        <p:cTn id="94" dur="1" fill="hold">
                                          <p:stCondLst>
                                            <p:cond delay="0"/>
                                          </p:stCondLst>
                                        </p:cTn>
                                        <p:tgtEl>
                                          <p:spTgt spid="411687"/>
                                        </p:tgtEl>
                                        <p:attrNameLst>
                                          <p:attrName>style.visibility</p:attrName>
                                        </p:attrNameLst>
                                      </p:cBhvr>
                                      <p:to>
                                        <p:strVal val="visible"/>
                                      </p:to>
                                    </p:set>
                                    <p:animEffect transition="in" filter="fade">
                                      <p:cBhvr>
                                        <p:cTn id="95" dur="1000"/>
                                        <p:tgtEl>
                                          <p:spTgt spid="411687"/>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411692"/>
                                        </p:tgtEl>
                                        <p:attrNameLst>
                                          <p:attrName>style.visibility</p:attrName>
                                        </p:attrNameLst>
                                      </p:cBhvr>
                                      <p:to>
                                        <p:strVal val="visible"/>
                                      </p:to>
                                    </p:set>
                                    <p:animEffect transition="in" filter="fade">
                                      <p:cBhvr>
                                        <p:cTn id="100" dur="1000"/>
                                        <p:tgtEl>
                                          <p:spTgt spid="411692"/>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53" presetClass="entr" presetSubtype="0" fill="hold" grpId="0" nodeType="clickEffect">
                                  <p:stCondLst>
                                    <p:cond delay="0"/>
                                  </p:stCondLst>
                                  <p:childTnLst>
                                    <p:set>
                                      <p:cBhvr>
                                        <p:cTn id="104" dur="1" fill="hold">
                                          <p:stCondLst>
                                            <p:cond delay="0"/>
                                          </p:stCondLst>
                                        </p:cTn>
                                        <p:tgtEl>
                                          <p:spTgt spid="411679"/>
                                        </p:tgtEl>
                                        <p:attrNameLst>
                                          <p:attrName>style.visibility</p:attrName>
                                        </p:attrNameLst>
                                      </p:cBhvr>
                                      <p:to>
                                        <p:strVal val="visible"/>
                                      </p:to>
                                    </p:set>
                                    <p:anim calcmode="lin" valueType="num">
                                      <p:cBhvr>
                                        <p:cTn id="105" dur="500" fill="hold"/>
                                        <p:tgtEl>
                                          <p:spTgt spid="411679"/>
                                        </p:tgtEl>
                                        <p:attrNameLst>
                                          <p:attrName>ppt_w</p:attrName>
                                        </p:attrNameLst>
                                      </p:cBhvr>
                                      <p:tavLst>
                                        <p:tav tm="0">
                                          <p:val>
                                            <p:fltVal val="0"/>
                                          </p:val>
                                        </p:tav>
                                        <p:tav tm="100000">
                                          <p:val>
                                            <p:strVal val="#ppt_w"/>
                                          </p:val>
                                        </p:tav>
                                      </p:tavLst>
                                    </p:anim>
                                    <p:anim calcmode="lin" valueType="num">
                                      <p:cBhvr>
                                        <p:cTn id="106" dur="500" fill="hold"/>
                                        <p:tgtEl>
                                          <p:spTgt spid="411679"/>
                                        </p:tgtEl>
                                        <p:attrNameLst>
                                          <p:attrName>ppt_h</p:attrName>
                                        </p:attrNameLst>
                                      </p:cBhvr>
                                      <p:tavLst>
                                        <p:tav tm="0">
                                          <p:val>
                                            <p:fltVal val="0"/>
                                          </p:val>
                                        </p:tav>
                                        <p:tav tm="100000">
                                          <p:val>
                                            <p:strVal val="#ppt_h"/>
                                          </p:val>
                                        </p:tav>
                                      </p:tavLst>
                                    </p:anim>
                                    <p:animEffect transition="in" filter="fade">
                                      <p:cBhvr>
                                        <p:cTn id="107" dur="500"/>
                                        <p:tgtEl>
                                          <p:spTgt spid="411679"/>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0" presetClass="entr" presetSubtype="0" fill="hold" nodeType="clickEffect">
                                  <p:stCondLst>
                                    <p:cond delay="0"/>
                                  </p:stCondLst>
                                  <p:childTnLst>
                                    <p:set>
                                      <p:cBhvr>
                                        <p:cTn id="111" dur="1" fill="hold">
                                          <p:stCondLst>
                                            <p:cond delay="0"/>
                                          </p:stCondLst>
                                        </p:cTn>
                                        <p:tgtEl>
                                          <p:spTgt spid="411686"/>
                                        </p:tgtEl>
                                        <p:attrNameLst>
                                          <p:attrName>style.visibility</p:attrName>
                                        </p:attrNameLst>
                                      </p:cBhvr>
                                      <p:to>
                                        <p:strVal val="visible"/>
                                      </p:to>
                                    </p:set>
                                    <p:animEffect transition="in" filter="fade">
                                      <p:cBhvr>
                                        <p:cTn id="112" dur="1000"/>
                                        <p:tgtEl>
                                          <p:spTgt spid="411686"/>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411689"/>
                                        </p:tgtEl>
                                        <p:attrNameLst>
                                          <p:attrName>style.visibility</p:attrName>
                                        </p:attrNameLst>
                                      </p:cBhvr>
                                      <p:to>
                                        <p:strVal val="visible"/>
                                      </p:to>
                                    </p:set>
                                    <p:animEffect transition="in" filter="fade">
                                      <p:cBhvr>
                                        <p:cTn id="117" dur="1000"/>
                                        <p:tgtEl>
                                          <p:spTgt spid="411689"/>
                                        </p:tgtEl>
                                      </p:cBhvr>
                                    </p:animEffec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10" presetClass="exit" presetSubtype="0" fill="hold" grpId="1" nodeType="clickEffect">
                                  <p:stCondLst>
                                    <p:cond delay="0"/>
                                  </p:stCondLst>
                                  <p:childTnLst>
                                    <p:animEffect transition="out" filter="fade">
                                      <p:cBhvr>
                                        <p:cTn id="121" dur="1000"/>
                                        <p:tgtEl>
                                          <p:spTgt spid="411689"/>
                                        </p:tgtEl>
                                      </p:cBhvr>
                                    </p:animEffect>
                                    <p:set>
                                      <p:cBhvr>
                                        <p:cTn id="122" dur="1" fill="hold">
                                          <p:stCondLst>
                                            <p:cond delay="999"/>
                                          </p:stCondLst>
                                        </p:cTn>
                                        <p:tgtEl>
                                          <p:spTgt spid="41168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2" grpId="0"/>
      <p:bldP spid="411653" grpId="0" animBg="1"/>
      <p:bldP spid="411676" grpId="0" animBg="1"/>
      <p:bldP spid="411678" grpId="0" animBg="1"/>
      <p:bldP spid="411679" grpId="0" animBg="1"/>
      <p:bldP spid="411680" grpId="0" animBg="1"/>
      <p:bldP spid="411681" grpId="0" animBg="1"/>
      <p:bldP spid="411682" grpId="0" animBg="1"/>
      <p:bldP spid="411688" grpId="0" animBg="1"/>
      <p:bldP spid="411688" grpId="1" animBg="1"/>
      <p:bldP spid="411689" grpId="0" animBg="1"/>
      <p:bldP spid="411689" grpId="1" animBg="1"/>
      <p:bldP spid="411690" grpId="0" animBg="1"/>
      <p:bldP spid="411690" grpId="1" animBg="1"/>
      <p:bldP spid="411691" grpId="0" animBg="1"/>
      <p:bldP spid="411691" grpId="1" animBg="1"/>
      <p:bldP spid="411692" grpId="0" animBg="1"/>
    </p:bld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4485" name="Rectangle 5"/>
          <p:cNvSpPr>
            <a:spLocks noGrp="1" noChangeArrowheads="1"/>
          </p:cNvSpPr>
          <p:nvPr>
            <p:ph type="title"/>
          </p:nvPr>
        </p:nvSpPr>
        <p:spPr>
          <a:xfrm>
            <a:off x="838200" y="381000"/>
            <a:ext cx="8305800" cy="914400"/>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defRPr/>
            </a:pPr>
            <a:r>
              <a:rPr lang="en-US" smtClean="0">
                <a:solidFill>
                  <a:srgbClr val="963C26"/>
                </a:solidFill>
              </a:rPr>
              <a:t>Typical E-Mail Messages and Memos</a:t>
            </a:r>
          </a:p>
        </p:txBody>
      </p:sp>
      <p:sp>
        <p:nvSpPr>
          <p:cNvPr id="404486" name="AutoShape 6">
            <a:hlinkClick r:id="rId2" action="ppaction://hlinksldjump" highlightClick="1"/>
          </p:cNvPr>
          <p:cNvSpPr>
            <a:spLocks noChangeArrowheads="1"/>
          </p:cNvSpPr>
          <p:nvPr/>
        </p:nvSpPr>
        <p:spPr bwMode="auto">
          <a:xfrm>
            <a:off x="8686800" y="5791200"/>
            <a:ext cx="381000" cy="304800"/>
          </a:xfrm>
          <a:prstGeom prst="actionButtonHome">
            <a:avLst/>
          </a:prstGeom>
          <a:solidFill>
            <a:srgbClr val="963C26">
              <a:alpha val="39999"/>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404487" name="Text Box 7"/>
          <p:cNvSpPr txBox="1">
            <a:spLocks noChangeArrowheads="1"/>
          </p:cNvSpPr>
          <p:nvPr/>
        </p:nvSpPr>
        <p:spPr bwMode="auto">
          <a:xfrm>
            <a:off x="914400" y="1295400"/>
            <a:ext cx="78486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98463" indent="-398463"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None/>
            </a:pPr>
            <a:r>
              <a:rPr lang="en-US" sz="3200" b="1">
                <a:solidFill>
                  <a:srgbClr val="000000"/>
                </a:solidFill>
              </a:rPr>
              <a:t>Request Messages</a:t>
            </a:r>
            <a:endParaRPr lang="en-US" sz="3200" i="1">
              <a:solidFill>
                <a:srgbClr val="000000"/>
              </a:solidFill>
            </a:endParaRPr>
          </a:p>
        </p:txBody>
      </p:sp>
      <p:sp>
        <p:nvSpPr>
          <p:cNvPr id="404488" name="Rectangle 8"/>
          <p:cNvSpPr>
            <a:spLocks noChangeArrowheads="1"/>
          </p:cNvSpPr>
          <p:nvPr/>
        </p:nvSpPr>
        <p:spPr bwMode="auto">
          <a:xfrm>
            <a:off x="838200" y="1905000"/>
            <a:ext cx="7696200" cy="41910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a:lstStyle/>
          <a:p>
            <a:pPr marL="236538" lvl="1" fontAlgn="base">
              <a:lnSpc>
                <a:spcPct val="90000"/>
              </a:lnSpc>
              <a:spcBef>
                <a:spcPct val="20000"/>
              </a:spcBef>
              <a:spcAft>
                <a:spcPct val="0"/>
              </a:spcAft>
              <a:buClr>
                <a:srgbClr val="D89013"/>
              </a:buClr>
              <a:buFont typeface="Wingdings" pitchFamily="2" charset="2"/>
              <a:buNone/>
            </a:pPr>
            <a:endParaRPr lang="en-US" sz="1000">
              <a:solidFill>
                <a:srgbClr val="000000"/>
              </a:solidFill>
            </a:endParaRPr>
          </a:p>
          <a:p>
            <a:pPr marL="236538" lvl="1" fontAlgn="base">
              <a:lnSpc>
                <a:spcPct val="90000"/>
              </a:lnSpc>
              <a:spcBef>
                <a:spcPct val="20000"/>
              </a:spcBef>
              <a:spcAft>
                <a:spcPct val="0"/>
              </a:spcAft>
              <a:buClr>
                <a:srgbClr val="D89013"/>
              </a:buClr>
              <a:buFont typeface="Wingdings" pitchFamily="2" charset="2"/>
              <a:buNone/>
            </a:pPr>
            <a:r>
              <a:rPr lang="en-US" sz="2000" b="1">
                <a:solidFill>
                  <a:srgbClr val="000000"/>
                </a:solidFill>
              </a:rPr>
              <a:t>DATE</a:t>
            </a:r>
            <a:r>
              <a:rPr lang="en-US" sz="2000">
                <a:solidFill>
                  <a:srgbClr val="000000"/>
                </a:solidFill>
              </a:rPr>
              <a:t>:</a:t>
            </a:r>
          </a:p>
          <a:p>
            <a:pPr marL="236538" lvl="1" fontAlgn="base">
              <a:lnSpc>
                <a:spcPct val="90000"/>
              </a:lnSpc>
              <a:spcBef>
                <a:spcPct val="20000"/>
              </a:spcBef>
              <a:spcAft>
                <a:spcPct val="0"/>
              </a:spcAft>
              <a:buClr>
                <a:srgbClr val="D89013"/>
              </a:buClr>
              <a:buFont typeface="Wingdings" pitchFamily="2" charset="2"/>
              <a:buNone/>
            </a:pPr>
            <a:r>
              <a:rPr lang="en-US" sz="2000" b="1">
                <a:solidFill>
                  <a:srgbClr val="000000"/>
                </a:solidFill>
              </a:rPr>
              <a:t>TO</a:t>
            </a:r>
            <a:r>
              <a:rPr lang="en-US" sz="2000">
                <a:solidFill>
                  <a:srgbClr val="000000"/>
                </a:solidFill>
              </a:rPr>
              <a:t>:</a:t>
            </a:r>
          </a:p>
          <a:p>
            <a:pPr marL="236538" lvl="1" fontAlgn="base">
              <a:lnSpc>
                <a:spcPct val="90000"/>
              </a:lnSpc>
              <a:spcBef>
                <a:spcPct val="20000"/>
              </a:spcBef>
              <a:spcAft>
                <a:spcPct val="0"/>
              </a:spcAft>
              <a:buClr>
                <a:srgbClr val="D89013"/>
              </a:buClr>
              <a:buFont typeface="Wingdings" pitchFamily="2" charset="2"/>
              <a:buNone/>
            </a:pPr>
            <a:r>
              <a:rPr lang="en-US" sz="2000" b="1">
                <a:solidFill>
                  <a:srgbClr val="000000"/>
                </a:solidFill>
              </a:rPr>
              <a:t>FROM</a:t>
            </a:r>
            <a:r>
              <a:rPr lang="en-US" sz="2000">
                <a:solidFill>
                  <a:srgbClr val="000000"/>
                </a:solidFill>
              </a:rPr>
              <a:t>:</a:t>
            </a:r>
          </a:p>
          <a:p>
            <a:pPr marL="236538" lvl="1" fontAlgn="base">
              <a:lnSpc>
                <a:spcPct val="90000"/>
              </a:lnSpc>
              <a:spcBef>
                <a:spcPct val="20000"/>
              </a:spcBef>
              <a:spcAft>
                <a:spcPct val="0"/>
              </a:spcAft>
              <a:buClr>
                <a:srgbClr val="D89013"/>
              </a:buClr>
              <a:buFont typeface="Wingdings" pitchFamily="2" charset="2"/>
              <a:buNone/>
            </a:pPr>
            <a:r>
              <a:rPr lang="en-US" sz="2000" b="1">
                <a:solidFill>
                  <a:srgbClr val="000000"/>
                </a:solidFill>
              </a:rPr>
              <a:t>SUBJECT</a:t>
            </a:r>
            <a:r>
              <a:rPr lang="en-US" sz="2000">
                <a:solidFill>
                  <a:srgbClr val="000000"/>
                </a:solidFill>
              </a:rPr>
              <a:t>:</a:t>
            </a:r>
          </a:p>
        </p:txBody>
      </p:sp>
      <p:sp>
        <p:nvSpPr>
          <p:cNvPr id="404489" name="Rectangle 9"/>
          <p:cNvSpPr>
            <a:spLocks noChangeArrowheads="1"/>
          </p:cNvSpPr>
          <p:nvPr/>
        </p:nvSpPr>
        <p:spPr bwMode="auto">
          <a:xfrm>
            <a:off x="1219200" y="3657600"/>
            <a:ext cx="6019800" cy="10668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600" dirty="0">
                <a:solidFill>
                  <a:srgbClr val="D89013"/>
                </a:solidFill>
              </a:rPr>
              <a:t>Opening</a:t>
            </a:r>
            <a:r>
              <a:rPr lang="en-US" sz="3200" dirty="0">
                <a:solidFill>
                  <a:srgbClr val="963C26"/>
                </a:solidFill>
              </a:rPr>
              <a:t/>
            </a:r>
            <a:br>
              <a:rPr lang="en-US" sz="3200" dirty="0">
                <a:solidFill>
                  <a:srgbClr val="963C26"/>
                </a:solidFill>
              </a:rPr>
            </a:br>
            <a:r>
              <a:rPr lang="en-US" sz="3200" dirty="0">
                <a:solidFill>
                  <a:srgbClr val="000000"/>
                </a:solidFill>
              </a:rPr>
              <a:t>Frontload your direct request.</a:t>
            </a:r>
            <a:endParaRPr lang="en-US" sz="3200" dirty="0">
              <a:solidFill>
                <a:srgbClr val="963C26"/>
              </a:solidFill>
            </a:endParaRPr>
          </a:p>
        </p:txBody>
      </p:sp>
      <p:sp>
        <p:nvSpPr>
          <p:cNvPr id="404490" name="Rectangle 10"/>
          <p:cNvSpPr>
            <a:spLocks noChangeArrowheads="1"/>
          </p:cNvSpPr>
          <p:nvPr/>
        </p:nvSpPr>
        <p:spPr bwMode="auto">
          <a:xfrm>
            <a:off x="1219200" y="4572000"/>
            <a:ext cx="7162800" cy="18288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600" dirty="0">
                <a:solidFill>
                  <a:srgbClr val="D89013"/>
                </a:solidFill>
              </a:rPr>
              <a:t>Body</a:t>
            </a:r>
            <a:r>
              <a:rPr lang="en-US" sz="3200" dirty="0">
                <a:solidFill>
                  <a:srgbClr val="963C26"/>
                </a:solidFill>
              </a:rPr>
              <a:t/>
            </a:r>
            <a:br>
              <a:rPr lang="en-US" sz="3200" dirty="0">
                <a:solidFill>
                  <a:srgbClr val="963C26"/>
                </a:solidFill>
              </a:rPr>
            </a:br>
            <a:r>
              <a:rPr lang="en-US" sz="3200" dirty="0">
                <a:solidFill>
                  <a:srgbClr val="000000"/>
                </a:solidFill>
              </a:rPr>
              <a:t>Explain and justify your request. Use listing techniques to improve readability.</a:t>
            </a:r>
            <a:endParaRPr lang="en-US" sz="3200" dirty="0">
              <a:solidFill>
                <a:srgbClr val="963C26"/>
              </a:solidFill>
            </a:endParaRPr>
          </a:p>
        </p:txBody>
      </p:sp>
      <p:sp>
        <p:nvSpPr>
          <p:cNvPr id="404491" name="Rectangle 11"/>
          <p:cNvSpPr>
            <a:spLocks noChangeArrowheads="1"/>
          </p:cNvSpPr>
          <p:nvPr/>
        </p:nvSpPr>
        <p:spPr bwMode="auto">
          <a:xfrm>
            <a:off x="1828800" y="2057400"/>
            <a:ext cx="5562600" cy="16002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600" dirty="0">
                <a:solidFill>
                  <a:srgbClr val="D89013"/>
                </a:solidFill>
              </a:rPr>
              <a:t>Closing</a:t>
            </a:r>
            <a:r>
              <a:rPr lang="en-US" sz="3200" dirty="0">
                <a:solidFill>
                  <a:srgbClr val="963C26"/>
                </a:solidFill>
              </a:rPr>
              <a:t/>
            </a:r>
            <a:br>
              <a:rPr lang="en-US" sz="3200" dirty="0">
                <a:solidFill>
                  <a:srgbClr val="963C26"/>
                </a:solidFill>
              </a:rPr>
            </a:br>
            <a:r>
              <a:rPr lang="en-US" sz="3200" dirty="0">
                <a:solidFill>
                  <a:srgbClr val="000000"/>
                </a:solidFill>
              </a:rPr>
              <a:t>Include end date and reason, if possible. Express appreciation.</a:t>
            </a:r>
            <a:endParaRPr lang="en-US" sz="3200" dirty="0">
              <a:solidFill>
                <a:srgbClr val="963C26"/>
              </a:solidFill>
            </a:endParaRPr>
          </a:p>
        </p:txBody>
      </p:sp>
      <p:sp>
        <p:nvSpPr>
          <p:cNvPr id="9" name="Slide Number Placeholder 8"/>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64</a:t>
            </a:fld>
            <a:endParaRPr lang="en-US" sz="1800" b="0">
              <a:solidFill>
                <a:srgbClr val="FFFFFF"/>
              </a:solidFill>
              <a:latin typeface="Gill Sans MT"/>
            </a:endParaRPr>
          </a:p>
        </p:txBody>
      </p:sp>
    </p:spTree>
    <p:extLst>
      <p:ext uri="{BB962C8B-B14F-4D97-AF65-F5344CB8AC3E}">
        <p14:creationId xmlns:p14="http://schemas.microsoft.com/office/powerpoint/2010/main" xmlns="" val="15836634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04485"/>
                                        </p:tgtEl>
                                        <p:attrNameLst>
                                          <p:attrName>style.visibility</p:attrName>
                                        </p:attrNameLst>
                                      </p:cBhvr>
                                      <p:to>
                                        <p:strVal val="visible"/>
                                      </p:to>
                                    </p:set>
                                    <p:anim calcmode="lin" valueType="num">
                                      <p:cBhvr>
                                        <p:cTn id="7" dur="1000" fill="hold"/>
                                        <p:tgtEl>
                                          <p:spTgt spid="404485"/>
                                        </p:tgtEl>
                                        <p:attrNameLst>
                                          <p:attrName>ppt_x</p:attrName>
                                        </p:attrNameLst>
                                      </p:cBhvr>
                                      <p:tavLst>
                                        <p:tav tm="0">
                                          <p:val>
                                            <p:strVal val="#ppt_x-.2"/>
                                          </p:val>
                                        </p:tav>
                                        <p:tav tm="100000">
                                          <p:val>
                                            <p:strVal val="#ppt_x"/>
                                          </p:val>
                                        </p:tav>
                                      </p:tavLst>
                                    </p:anim>
                                    <p:anim calcmode="lin" valueType="num">
                                      <p:cBhvr>
                                        <p:cTn id="8" dur="1000" fill="hold"/>
                                        <p:tgtEl>
                                          <p:spTgt spid="404485"/>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4485"/>
                                        </p:tgtEl>
                                      </p:cBhvr>
                                    </p:animEffect>
                                  </p:childTnLst>
                                </p:cTn>
                              </p:par>
                              <p:par>
                                <p:cTn id="10" presetID="9" presetClass="entr" presetSubtype="0" fill="hold" grpId="0" nodeType="withEffect">
                                  <p:stCondLst>
                                    <p:cond delay="0"/>
                                  </p:stCondLst>
                                  <p:childTnLst>
                                    <p:set>
                                      <p:cBhvr>
                                        <p:cTn id="11" dur="1" fill="hold">
                                          <p:stCondLst>
                                            <p:cond delay="0"/>
                                          </p:stCondLst>
                                        </p:cTn>
                                        <p:tgtEl>
                                          <p:spTgt spid="404486"/>
                                        </p:tgtEl>
                                        <p:attrNameLst>
                                          <p:attrName>style.visibility</p:attrName>
                                        </p:attrNameLst>
                                      </p:cBhvr>
                                      <p:to>
                                        <p:strVal val="visible"/>
                                      </p:to>
                                    </p:set>
                                    <p:animEffect transition="in" filter="dissolve">
                                      <p:cBhvr>
                                        <p:cTn id="12" dur="500"/>
                                        <p:tgtEl>
                                          <p:spTgt spid="4044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4487">
                                            <p:txEl>
                                              <p:pRg st="0" end="0"/>
                                            </p:txEl>
                                          </p:spTgt>
                                        </p:tgtEl>
                                        <p:attrNameLst>
                                          <p:attrName>style.visibility</p:attrName>
                                        </p:attrNameLst>
                                      </p:cBhvr>
                                      <p:to>
                                        <p:strVal val="visible"/>
                                      </p:to>
                                    </p:set>
                                    <p:animEffect transition="in" filter="fade">
                                      <p:cBhvr>
                                        <p:cTn id="17" dur="1000"/>
                                        <p:tgtEl>
                                          <p:spTgt spid="404487">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4488">
                                            <p:bg/>
                                          </p:spTgt>
                                        </p:tgtEl>
                                        <p:attrNameLst>
                                          <p:attrName>style.visibility</p:attrName>
                                        </p:attrNameLst>
                                      </p:cBhvr>
                                      <p:to>
                                        <p:strVal val="visible"/>
                                      </p:to>
                                    </p:set>
                                    <p:animEffect transition="in" filter="fade">
                                      <p:cBhvr>
                                        <p:cTn id="22" dur="1000"/>
                                        <p:tgtEl>
                                          <p:spTgt spid="404488">
                                            <p:bg/>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04488">
                                            <p:txEl>
                                              <p:pRg st="1" end="1"/>
                                            </p:txEl>
                                          </p:spTgt>
                                        </p:tgtEl>
                                        <p:attrNameLst>
                                          <p:attrName>style.visibility</p:attrName>
                                        </p:attrNameLst>
                                      </p:cBhvr>
                                      <p:to>
                                        <p:strVal val="visible"/>
                                      </p:to>
                                    </p:set>
                                    <p:animEffect transition="in" filter="fade">
                                      <p:cBhvr>
                                        <p:cTn id="25" dur="1000"/>
                                        <p:tgtEl>
                                          <p:spTgt spid="404488">
                                            <p:txEl>
                                              <p:pRg st="1" end="1"/>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04488">
                                            <p:txEl>
                                              <p:pRg st="2" end="2"/>
                                            </p:txEl>
                                          </p:spTgt>
                                        </p:tgtEl>
                                        <p:attrNameLst>
                                          <p:attrName>style.visibility</p:attrName>
                                        </p:attrNameLst>
                                      </p:cBhvr>
                                      <p:to>
                                        <p:strVal val="visible"/>
                                      </p:to>
                                    </p:set>
                                    <p:animEffect transition="in" filter="fade">
                                      <p:cBhvr>
                                        <p:cTn id="28" dur="1000"/>
                                        <p:tgtEl>
                                          <p:spTgt spid="404488">
                                            <p:txEl>
                                              <p:pRg st="2" end="2"/>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04488">
                                            <p:txEl>
                                              <p:pRg st="3" end="3"/>
                                            </p:txEl>
                                          </p:spTgt>
                                        </p:tgtEl>
                                        <p:attrNameLst>
                                          <p:attrName>style.visibility</p:attrName>
                                        </p:attrNameLst>
                                      </p:cBhvr>
                                      <p:to>
                                        <p:strVal val="visible"/>
                                      </p:to>
                                    </p:set>
                                    <p:animEffect transition="in" filter="fade">
                                      <p:cBhvr>
                                        <p:cTn id="31" dur="1000"/>
                                        <p:tgtEl>
                                          <p:spTgt spid="404488">
                                            <p:txEl>
                                              <p:pRg st="3" end="3"/>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04488">
                                            <p:txEl>
                                              <p:pRg st="4" end="4"/>
                                            </p:txEl>
                                          </p:spTgt>
                                        </p:tgtEl>
                                        <p:attrNameLst>
                                          <p:attrName>style.visibility</p:attrName>
                                        </p:attrNameLst>
                                      </p:cBhvr>
                                      <p:to>
                                        <p:strVal val="visible"/>
                                      </p:to>
                                    </p:set>
                                    <p:animEffect transition="in" filter="fade">
                                      <p:cBhvr>
                                        <p:cTn id="34" dur="1000"/>
                                        <p:tgtEl>
                                          <p:spTgt spid="404488">
                                            <p:txEl>
                                              <p:pRg st="4" end="4"/>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0" fill="hold" grpId="0" nodeType="clickEffect">
                                  <p:stCondLst>
                                    <p:cond delay="0"/>
                                  </p:stCondLst>
                                  <p:childTnLst>
                                    <p:set>
                                      <p:cBhvr>
                                        <p:cTn id="38" dur="1" fill="hold">
                                          <p:stCondLst>
                                            <p:cond delay="0"/>
                                          </p:stCondLst>
                                        </p:cTn>
                                        <p:tgtEl>
                                          <p:spTgt spid="404489">
                                            <p:bg/>
                                          </p:spTgt>
                                        </p:tgtEl>
                                        <p:attrNameLst>
                                          <p:attrName>style.visibility</p:attrName>
                                        </p:attrNameLst>
                                      </p:cBhvr>
                                      <p:to>
                                        <p:strVal val="visible"/>
                                      </p:to>
                                    </p:set>
                                    <p:anim calcmode="lin" valueType="num">
                                      <p:cBhvr>
                                        <p:cTn id="39" dur="1000" fill="hold"/>
                                        <p:tgtEl>
                                          <p:spTgt spid="404489">
                                            <p:bg/>
                                          </p:spTgt>
                                        </p:tgtEl>
                                        <p:attrNameLst>
                                          <p:attrName>ppt_w</p:attrName>
                                        </p:attrNameLst>
                                      </p:cBhvr>
                                      <p:tavLst>
                                        <p:tav tm="0">
                                          <p:val>
                                            <p:fltVal val="0"/>
                                          </p:val>
                                        </p:tav>
                                        <p:tav tm="100000">
                                          <p:val>
                                            <p:strVal val="#ppt_w"/>
                                          </p:val>
                                        </p:tav>
                                      </p:tavLst>
                                    </p:anim>
                                    <p:anim calcmode="lin" valueType="num">
                                      <p:cBhvr>
                                        <p:cTn id="40" dur="1000" fill="hold"/>
                                        <p:tgtEl>
                                          <p:spTgt spid="404489">
                                            <p:bg/>
                                          </p:spTgt>
                                        </p:tgtEl>
                                        <p:attrNameLst>
                                          <p:attrName>ppt_h</p:attrName>
                                        </p:attrNameLst>
                                      </p:cBhvr>
                                      <p:tavLst>
                                        <p:tav tm="0">
                                          <p:val>
                                            <p:fltVal val="0"/>
                                          </p:val>
                                        </p:tav>
                                        <p:tav tm="100000">
                                          <p:val>
                                            <p:strVal val="#ppt_h"/>
                                          </p:val>
                                        </p:tav>
                                      </p:tavLst>
                                    </p:anim>
                                    <p:animEffect transition="in" filter="fade">
                                      <p:cBhvr>
                                        <p:cTn id="41" dur="1000"/>
                                        <p:tgtEl>
                                          <p:spTgt spid="404489">
                                            <p:bg/>
                                          </p:spTgt>
                                        </p:tgtEl>
                                      </p:cBhvr>
                                    </p:animEffect>
                                  </p:childTnLst>
                                </p:cTn>
                              </p:par>
                              <p:par>
                                <p:cTn id="42" presetID="53" presetClass="entr" presetSubtype="0" fill="hold" grpId="0" nodeType="withEffect">
                                  <p:stCondLst>
                                    <p:cond delay="0"/>
                                  </p:stCondLst>
                                  <p:childTnLst>
                                    <p:set>
                                      <p:cBhvr>
                                        <p:cTn id="43" dur="1" fill="hold">
                                          <p:stCondLst>
                                            <p:cond delay="0"/>
                                          </p:stCondLst>
                                        </p:cTn>
                                        <p:tgtEl>
                                          <p:spTgt spid="404489">
                                            <p:txEl>
                                              <p:pRg st="0" end="0"/>
                                            </p:txEl>
                                          </p:spTgt>
                                        </p:tgtEl>
                                        <p:attrNameLst>
                                          <p:attrName>style.visibility</p:attrName>
                                        </p:attrNameLst>
                                      </p:cBhvr>
                                      <p:to>
                                        <p:strVal val="visible"/>
                                      </p:to>
                                    </p:set>
                                    <p:anim calcmode="lin" valueType="num">
                                      <p:cBhvr>
                                        <p:cTn id="44" dur="1000" fill="hold"/>
                                        <p:tgtEl>
                                          <p:spTgt spid="404489">
                                            <p:txEl>
                                              <p:pRg st="0" end="0"/>
                                            </p:txEl>
                                          </p:spTgt>
                                        </p:tgtEl>
                                        <p:attrNameLst>
                                          <p:attrName>ppt_w</p:attrName>
                                        </p:attrNameLst>
                                      </p:cBhvr>
                                      <p:tavLst>
                                        <p:tav tm="0">
                                          <p:val>
                                            <p:fltVal val="0"/>
                                          </p:val>
                                        </p:tav>
                                        <p:tav tm="100000">
                                          <p:val>
                                            <p:strVal val="#ppt_w"/>
                                          </p:val>
                                        </p:tav>
                                      </p:tavLst>
                                    </p:anim>
                                    <p:anim calcmode="lin" valueType="num">
                                      <p:cBhvr>
                                        <p:cTn id="45" dur="1000" fill="hold"/>
                                        <p:tgtEl>
                                          <p:spTgt spid="404489">
                                            <p:txEl>
                                              <p:pRg st="0" end="0"/>
                                            </p:txEl>
                                          </p:spTgt>
                                        </p:tgtEl>
                                        <p:attrNameLst>
                                          <p:attrName>ppt_h</p:attrName>
                                        </p:attrNameLst>
                                      </p:cBhvr>
                                      <p:tavLst>
                                        <p:tav tm="0">
                                          <p:val>
                                            <p:fltVal val="0"/>
                                          </p:val>
                                        </p:tav>
                                        <p:tav tm="100000">
                                          <p:val>
                                            <p:strVal val="#ppt_h"/>
                                          </p:val>
                                        </p:tav>
                                      </p:tavLst>
                                    </p:anim>
                                    <p:animEffect transition="in" filter="fade">
                                      <p:cBhvr>
                                        <p:cTn id="46" dur="1000"/>
                                        <p:tgtEl>
                                          <p:spTgt spid="404489">
                                            <p:txEl>
                                              <p:pRg st="0" end="0"/>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0" presetClass="exit" presetSubtype="0" fill="hold" grpId="1" nodeType="clickEffect">
                                  <p:stCondLst>
                                    <p:cond delay="0"/>
                                  </p:stCondLst>
                                  <p:childTnLst>
                                    <p:animEffect transition="out" filter="fade">
                                      <p:cBhvr>
                                        <p:cTn id="50" dur="1000"/>
                                        <p:tgtEl>
                                          <p:spTgt spid="404489">
                                            <p:txEl>
                                              <p:pRg st="0" end="0"/>
                                            </p:txEl>
                                          </p:spTgt>
                                        </p:tgtEl>
                                      </p:cBhvr>
                                    </p:animEffect>
                                    <p:set>
                                      <p:cBhvr>
                                        <p:cTn id="51" dur="1" fill="hold">
                                          <p:stCondLst>
                                            <p:cond delay="999"/>
                                          </p:stCondLst>
                                        </p:cTn>
                                        <p:tgtEl>
                                          <p:spTgt spid="404489">
                                            <p:txEl>
                                              <p:pRg st="0" end="0"/>
                                            </p:txEl>
                                          </p:spTgt>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1000"/>
                                        <p:tgtEl>
                                          <p:spTgt spid="404489">
                                            <p:bg/>
                                          </p:spTgt>
                                        </p:tgtEl>
                                      </p:cBhvr>
                                    </p:animEffect>
                                    <p:set>
                                      <p:cBhvr>
                                        <p:cTn id="54" dur="1" fill="hold">
                                          <p:stCondLst>
                                            <p:cond delay="999"/>
                                          </p:stCondLst>
                                        </p:cTn>
                                        <p:tgtEl>
                                          <p:spTgt spid="404489">
                                            <p:bg/>
                                          </p:spTgt>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53" presetClass="entr" presetSubtype="0" fill="hold" grpId="0" nodeType="clickEffect">
                                  <p:stCondLst>
                                    <p:cond delay="0"/>
                                  </p:stCondLst>
                                  <p:childTnLst>
                                    <p:set>
                                      <p:cBhvr>
                                        <p:cTn id="58" dur="1" fill="hold">
                                          <p:stCondLst>
                                            <p:cond delay="0"/>
                                          </p:stCondLst>
                                        </p:cTn>
                                        <p:tgtEl>
                                          <p:spTgt spid="404490">
                                            <p:bg/>
                                          </p:spTgt>
                                        </p:tgtEl>
                                        <p:attrNameLst>
                                          <p:attrName>style.visibility</p:attrName>
                                        </p:attrNameLst>
                                      </p:cBhvr>
                                      <p:to>
                                        <p:strVal val="visible"/>
                                      </p:to>
                                    </p:set>
                                    <p:anim calcmode="lin" valueType="num">
                                      <p:cBhvr>
                                        <p:cTn id="59" dur="1000" fill="hold"/>
                                        <p:tgtEl>
                                          <p:spTgt spid="404490">
                                            <p:bg/>
                                          </p:spTgt>
                                        </p:tgtEl>
                                        <p:attrNameLst>
                                          <p:attrName>ppt_w</p:attrName>
                                        </p:attrNameLst>
                                      </p:cBhvr>
                                      <p:tavLst>
                                        <p:tav tm="0">
                                          <p:val>
                                            <p:fltVal val="0"/>
                                          </p:val>
                                        </p:tav>
                                        <p:tav tm="100000">
                                          <p:val>
                                            <p:strVal val="#ppt_w"/>
                                          </p:val>
                                        </p:tav>
                                      </p:tavLst>
                                    </p:anim>
                                    <p:anim calcmode="lin" valueType="num">
                                      <p:cBhvr>
                                        <p:cTn id="60" dur="1000" fill="hold"/>
                                        <p:tgtEl>
                                          <p:spTgt spid="404490">
                                            <p:bg/>
                                          </p:spTgt>
                                        </p:tgtEl>
                                        <p:attrNameLst>
                                          <p:attrName>ppt_h</p:attrName>
                                        </p:attrNameLst>
                                      </p:cBhvr>
                                      <p:tavLst>
                                        <p:tav tm="0">
                                          <p:val>
                                            <p:fltVal val="0"/>
                                          </p:val>
                                        </p:tav>
                                        <p:tav tm="100000">
                                          <p:val>
                                            <p:strVal val="#ppt_h"/>
                                          </p:val>
                                        </p:tav>
                                      </p:tavLst>
                                    </p:anim>
                                    <p:animEffect transition="in" filter="fade">
                                      <p:cBhvr>
                                        <p:cTn id="61" dur="1000"/>
                                        <p:tgtEl>
                                          <p:spTgt spid="404490">
                                            <p:bg/>
                                          </p:spTgt>
                                        </p:tgtEl>
                                      </p:cBhvr>
                                    </p:animEffect>
                                  </p:childTnLst>
                                </p:cTn>
                              </p:par>
                              <p:par>
                                <p:cTn id="62" presetID="53" presetClass="entr" presetSubtype="0" fill="hold" grpId="0" nodeType="withEffect">
                                  <p:stCondLst>
                                    <p:cond delay="0"/>
                                  </p:stCondLst>
                                  <p:childTnLst>
                                    <p:set>
                                      <p:cBhvr>
                                        <p:cTn id="63" dur="1" fill="hold">
                                          <p:stCondLst>
                                            <p:cond delay="0"/>
                                          </p:stCondLst>
                                        </p:cTn>
                                        <p:tgtEl>
                                          <p:spTgt spid="404490">
                                            <p:txEl>
                                              <p:pRg st="0" end="0"/>
                                            </p:txEl>
                                          </p:spTgt>
                                        </p:tgtEl>
                                        <p:attrNameLst>
                                          <p:attrName>style.visibility</p:attrName>
                                        </p:attrNameLst>
                                      </p:cBhvr>
                                      <p:to>
                                        <p:strVal val="visible"/>
                                      </p:to>
                                    </p:set>
                                    <p:anim calcmode="lin" valueType="num">
                                      <p:cBhvr>
                                        <p:cTn id="64" dur="1000" fill="hold"/>
                                        <p:tgtEl>
                                          <p:spTgt spid="404490">
                                            <p:txEl>
                                              <p:pRg st="0" end="0"/>
                                            </p:txEl>
                                          </p:spTgt>
                                        </p:tgtEl>
                                        <p:attrNameLst>
                                          <p:attrName>ppt_w</p:attrName>
                                        </p:attrNameLst>
                                      </p:cBhvr>
                                      <p:tavLst>
                                        <p:tav tm="0">
                                          <p:val>
                                            <p:fltVal val="0"/>
                                          </p:val>
                                        </p:tav>
                                        <p:tav tm="100000">
                                          <p:val>
                                            <p:strVal val="#ppt_w"/>
                                          </p:val>
                                        </p:tav>
                                      </p:tavLst>
                                    </p:anim>
                                    <p:anim calcmode="lin" valueType="num">
                                      <p:cBhvr>
                                        <p:cTn id="65" dur="1000" fill="hold"/>
                                        <p:tgtEl>
                                          <p:spTgt spid="404490">
                                            <p:txEl>
                                              <p:pRg st="0" end="0"/>
                                            </p:txEl>
                                          </p:spTgt>
                                        </p:tgtEl>
                                        <p:attrNameLst>
                                          <p:attrName>ppt_h</p:attrName>
                                        </p:attrNameLst>
                                      </p:cBhvr>
                                      <p:tavLst>
                                        <p:tav tm="0">
                                          <p:val>
                                            <p:fltVal val="0"/>
                                          </p:val>
                                        </p:tav>
                                        <p:tav tm="100000">
                                          <p:val>
                                            <p:strVal val="#ppt_h"/>
                                          </p:val>
                                        </p:tav>
                                      </p:tavLst>
                                    </p:anim>
                                    <p:animEffect transition="in" filter="fade">
                                      <p:cBhvr>
                                        <p:cTn id="66" dur="1000"/>
                                        <p:tgtEl>
                                          <p:spTgt spid="404490">
                                            <p:txEl>
                                              <p:pRg st="0" end="0"/>
                                            </p:txEl>
                                          </p:spTgt>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0" presetClass="exit" presetSubtype="0" fill="hold" grpId="1" nodeType="clickEffect">
                                  <p:stCondLst>
                                    <p:cond delay="0"/>
                                  </p:stCondLst>
                                  <p:childTnLst>
                                    <p:animEffect transition="out" filter="fade">
                                      <p:cBhvr>
                                        <p:cTn id="70" dur="1000"/>
                                        <p:tgtEl>
                                          <p:spTgt spid="404490">
                                            <p:txEl>
                                              <p:pRg st="0" end="0"/>
                                            </p:txEl>
                                          </p:spTgt>
                                        </p:tgtEl>
                                      </p:cBhvr>
                                    </p:animEffect>
                                    <p:set>
                                      <p:cBhvr>
                                        <p:cTn id="71" dur="1" fill="hold">
                                          <p:stCondLst>
                                            <p:cond delay="999"/>
                                          </p:stCondLst>
                                        </p:cTn>
                                        <p:tgtEl>
                                          <p:spTgt spid="404490">
                                            <p:txEl>
                                              <p:pRg st="0" end="0"/>
                                            </p:txEl>
                                          </p:spTgt>
                                        </p:tgtEl>
                                        <p:attrNameLst>
                                          <p:attrName>style.visibility</p:attrName>
                                        </p:attrNameLst>
                                      </p:cBhvr>
                                      <p:to>
                                        <p:strVal val="hidden"/>
                                      </p:to>
                                    </p:set>
                                  </p:childTnLst>
                                </p:cTn>
                              </p:par>
                              <p:par>
                                <p:cTn id="72" presetID="10" presetClass="exit" presetSubtype="0" fill="hold" grpId="1" nodeType="withEffect">
                                  <p:stCondLst>
                                    <p:cond delay="0"/>
                                  </p:stCondLst>
                                  <p:childTnLst>
                                    <p:animEffect transition="out" filter="fade">
                                      <p:cBhvr>
                                        <p:cTn id="73" dur="1000"/>
                                        <p:tgtEl>
                                          <p:spTgt spid="404490">
                                            <p:bg/>
                                          </p:spTgt>
                                        </p:tgtEl>
                                      </p:cBhvr>
                                    </p:animEffect>
                                    <p:set>
                                      <p:cBhvr>
                                        <p:cTn id="74" dur="1" fill="hold">
                                          <p:stCondLst>
                                            <p:cond delay="999"/>
                                          </p:stCondLst>
                                        </p:cTn>
                                        <p:tgtEl>
                                          <p:spTgt spid="404490">
                                            <p:bg/>
                                          </p:spTgt>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53" presetClass="entr" presetSubtype="0" fill="hold" grpId="0" nodeType="clickEffect">
                                  <p:stCondLst>
                                    <p:cond delay="0"/>
                                  </p:stCondLst>
                                  <p:childTnLst>
                                    <p:set>
                                      <p:cBhvr>
                                        <p:cTn id="78" dur="1" fill="hold">
                                          <p:stCondLst>
                                            <p:cond delay="0"/>
                                          </p:stCondLst>
                                        </p:cTn>
                                        <p:tgtEl>
                                          <p:spTgt spid="404491">
                                            <p:bg/>
                                          </p:spTgt>
                                        </p:tgtEl>
                                        <p:attrNameLst>
                                          <p:attrName>style.visibility</p:attrName>
                                        </p:attrNameLst>
                                      </p:cBhvr>
                                      <p:to>
                                        <p:strVal val="visible"/>
                                      </p:to>
                                    </p:set>
                                    <p:anim calcmode="lin" valueType="num">
                                      <p:cBhvr>
                                        <p:cTn id="79" dur="1000" fill="hold"/>
                                        <p:tgtEl>
                                          <p:spTgt spid="404491">
                                            <p:bg/>
                                          </p:spTgt>
                                        </p:tgtEl>
                                        <p:attrNameLst>
                                          <p:attrName>ppt_w</p:attrName>
                                        </p:attrNameLst>
                                      </p:cBhvr>
                                      <p:tavLst>
                                        <p:tav tm="0">
                                          <p:val>
                                            <p:fltVal val="0"/>
                                          </p:val>
                                        </p:tav>
                                        <p:tav tm="100000">
                                          <p:val>
                                            <p:strVal val="#ppt_w"/>
                                          </p:val>
                                        </p:tav>
                                      </p:tavLst>
                                    </p:anim>
                                    <p:anim calcmode="lin" valueType="num">
                                      <p:cBhvr>
                                        <p:cTn id="80" dur="1000" fill="hold"/>
                                        <p:tgtEl>
                                          <p:spTgt spid="404491">
                                            <p:bg/>
                                          </p:spTgt>
                                        </p:tgtEl>
                                        <p:attrNameLst>
                                          <p:attrName>ppt_h</p:attrName>
                                        </p:attrNameLst>
                                      </p:cBhvr>
                                      <p:tavLst>
                                        <p:tav tm="0">
                                          <p:val>
                                            <p:fltVal val="0"/>
                                          </p:val>
                                        </p:tav>
                                        <p:tav tm="100000">
                                          <p:val>
                                            <p:strVal val="#ppt_h"/>
                                          </p:val>
                                        </p:tav>
                                      </p:tavLst>
                                    </p:anim>
                                    <p:animEffect transition="in" filter="fade">
                                      <p:cBhvr>
                                        <p:cTn id="81" dur="1000"/>
                                        <p:tgtEl>
                                          <p:spTgt spid="404491">
                                            <p:bg/>
                                          </p:spTgt>
                                        </p:tgtEl>
                                      </p:cBhvr>
                                    </p:animEffect>
                                  </p:childTnLst>
                                </p:cTn>
                              </p:par>
                              <p:par>
                                <p:cTn id="82" presetID="53" presetClass="entr" presetSubtype="0" fill="hold" grpId="0" nodeType="withEffect">
                                  <p:stCondLst>
                                    <p:cond delay="0"/>
                                  </p:stCondLst>
                                  <p:childTnLst>
                                    <p:set>
                                      <p:cBhvr>
                                        <p:cTn id="83" dur="1" fill="hold">
                                          <p:stCondLst>
                                            <p:cond delay="0"/>
                                          </p:stCondLst>
                                        </p:cTn>
                                        <p:tgtEl>
                                          <p:spTgt spid="404491">
                                            <p:txEl>
                                              <p:pRg st="0" end="0"/>
                                            </p:txEl>
                                          </p:spTgt>
                                        </p:tgtEl>
                                        <p:attrNameLst>
                                          <p:attrName>style.visibility</p:attrName>
                                        </p:attrNameLst>
                                      </p:cBhvr>
                                      <p:to>
                                        <p:strVal val="visible"/>
                                      </p:to>
                                    </p:set>
                                    <p:anim calcmode="lin" valueType="num">
                                      <p:cBhvr>
                                        <p:cTn id="84" dur="1000" fill="hold"/>
                                        <p:tgtEl>
                                          <p:spTgt spid="404491">
                                            <p:txEl>
                                              <p:pRg st="0" end="0"/>
                                            </p:txEl>
                                          </p:spTgt>
                                        </p:tgtEl>
                                        <p:attrNameLst>
                                          <p:attrName>ppt_w</p:attrName>
                                        </p:attrNameLst>
                                      </p:cBhvr>
                                      <p:tavLst>
                                        <p:tav tm="0">
                                          <p:val>
                                            <p:fltVal val="0"/>
                                          </p:val>
                                        </p:tav>
                                        <p:tav tm="100000">
                                          <p:val>
                                            <p:strVal val="#ppt_w"/>
                                          </p:val>
                                        </p:tav>
                                      </p:tavLst>
                                    </p:anim>
                                    <p:anim calcmode="lin" valueType="num">
                                      <p:cBhvr>
                                        <p:cTn id="85" dur="1000" fill="hold"/>
                                        <p:tgtEl>
                                          <p:spTgt spid="404491">
                                            <p:txEl>
                                              <p:pRg st="0" end="0"/>
                                            </p:txEl>
                                          </p:spTgt>
                                        </p:tgtEl>
                                        <p:attrNameLst>
                                          <p:attrName>ppt_h</p:attrName>
                                        </p:attrNameLst>
                                      </p:cBhvr>
                                      <p:tavLst>
                                        <p:tav tm="0">
                                          <p:val>
                                            <p:fltVal val="0"/>
                                          </p:val>
                                        </p:tav>
                                        <p:tav tm="100000">
                                          <p:val>
                                            <p:strVal val="#ppt_h"/>
                                          </p:val>
                                        </p:tav>
                                      </p:tavLst>
                                    </p:anim>
                                    <p:animEffect transition="in" filter="fade">
                                      <p:cBhvr>
                                        <p:cTn id="86" dur="1000"/>
                                        <p:tgtEl>
                                          <p:spTgt spid="4044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5" grpId="0"/>
      <p:bldP spid="404486" grpId="0" animBg="1"/>
      <p:bldP spid="404487" grpId="0" build="allAtOnce"/>
      <p:bldP spid="404488" grpId="0" build="p" animBg="1"/>
      <p:bldP spid="404489" grpId="0" build="p" animBg="1"/>
      <p:bldP spid="404489" grpId="1" build="allAtOnce" animBg="1"/>
      <p:bldP spid="404490" grpId="0" build="p" animBg="1"/>
      <p:bldP spid="404490" grpId="1" build="allAtOnce" animBg="1"/>
      <p:bldP spid="404491" grpId="0" build="p" animBg="1"/>
    </p:bld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3705" name="Picture 9" descr="ch7_p169-199_Page_08_Image_001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14400" y="1752600"/>
            <a:ext cx="7696200"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3698" name="Rectangle 2"/>
          <p:cNvSpPr>
            <a:spLocks noGrp="1" noChangeArrowheads="1"/>
          </p:cNvSpPr>
          <p:nvPr>
            <p:ph type="title"/>
          </p:nvPr>
        </p:nvSpPr>
        <p:spPr>
          <a:xfrm>
            <a:off x="838200" y="381000"/>
            <a:ext cx="8305800" cy="914400"/>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defRPr/>
            </a:pPr>
            <a:r>
              <a:rPr lang="en-US" smtClean="0">
                <a:solidFill>
                  <a:srgbClr val="963C26"/>
                </a:solidFill>
              </a:rPr>
              <a:t>Typical E-Mail Messages and Memos</a:t>
            </a:r>
          </a:p>
        </p:txBody>
      </p:sp>
      <p:sp>
        <p:nvSpPr>
          <p:cNvPr id="413700" name="Text Box 4"/>
          <p:cNvSpPr txBox="1">
            <a:spLocks noChangeArrowheads="1"/>
          </p:cNvSpPr>
          <p:nvPr/>
        </p:nvSpPr>
        <p:spPr bwMode="auto">
          <a:xfrm>
            <a:off x="914400" y="1219200"/>
            <a:ext cx="78486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98463" indent="-398463"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None/>
            </a:pPr>
            <a:r>
              <a:rPr lang="en-US" sz="3200" b="1">
                <a:solidFill>
                  <a:srgbClr val="000000"/>
                </a:solidFill>
              </a:rPr>
              <a:t>Response Messages</a:t>
            </a:r>
            <a:endParaRPr lang="en-US" sz="3200" i="1">
              <a:solidFill>
                <a:srgbClr val="000000"/>
              </a:solidFill>
            </a:endParaRPr>
          </a:p>
        </p:txBody>
      </p:sp>
      <p:sp>
        <p:nvSpPr>
          <p:cNvPr id="413702" name="Rectangle 6"/>
          <p:cNvSpPr>
            <a:spLocks noChangeArrowheads="1"/>
          </p:cNvSpPr>
          <p:nvPr/>
        </p:nvSpPr>
        <p:spPr bwMode="auto">
          <a:xfrm>
            <a:off x="1447800" y="2667000"/>
            <a:ext cx="5257800" cy="10668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600">
                <a:solidFill>
                  <a:srgbClr val="D89013"/>
                </a:solidFill>
              </a:rPr>
              <a:t>Opening</a:t>
            </a:r>
            <a:r>
              <a:rPr lang="en-US" sz="3200">
                <a:solidFill>
                  <a:srgbClr val="963C26"/>
                </a:solidFill>
              </a:rPr>
              <a:t/>
            </a:r>
            <a:br>
              <a:rPr lang="en-US" sz="3200">
                <a:solidFill>
                  <a:srgbClr val="963C26"/>
                </a:solidFill>
              </a:rPr>
            </a:br>
            <a:r>
              <a:rPr lang="en-US" sz="3200">
                <a:solidFill>
                  <a:srgbClr val="000000"/>
                </a:solidFill>
              </a:rPr>
              <a:t>Summarize response facts.</a:t>
            </a:r>
            <a:endParaRPr lang="en-US" sz="3200">
              <a:solidFill>
                <a:srgbClr val="963C26"/>
              </a:solidFill>
            </a:endParaRPr>
          </a:p>
        </p:txBody>
      </p:sp>
      <p:sp>
        <p:nvSpPr>
          <p:cNvPr id="413703" name="Rectangle 7"/>
          <p:cNvSpPr>
            <a:spLocks noChangeArrowheads="1"/>
          </p:cNvSpPr>
          <p:nvPr/>
        </p:nvSpPr>
        <p:spPr bwMode="auto">
          <a:xfrm>
            <a:off x="1447800" y="3657600"/>
            <a:ext cx="6934200" cy="11430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600">
                <a:solidFill>
                  <a:srgbClr val="D89013"/>
                </a:solidFill>
              </a:rPr>
              <a:t>Body</a:t>
            </a:r>
            <a:r>
              <a:rPr lang="en-US" sz="3200">
                <a:solidFill>
                  <a:srgbClr val="963C26"/>
                </a:solidFill>
              </a:rPr>
              <a:t/>
            </a:r>
            <a:br>
              <a:rPr lang="en-US" sz="3200">
                <a:solidFill>
                  <a:srgbClr val="963C26"/>
                </a:solidFill>
              </a:rPr>
            </a:br>
            <a:r>
              <a:rPr lang="en-US" sz="3200">
                <a:solidFill>
                  <a:srgbClr val="000000"/>
                </a:solidFill>
              </a:rPr>
              <a:t>Provide details in a readable form.</a:t>
            </a:r>
            <a:endParaRPr lang="en-US" sz="3200">
              <a:solidFill>
                <a:srgbClr val="963C26"/>
              </a:solidFill>
            </a:endParaRPr>
          </a:p>
        </p:txBody>
      </p:sp>
      <p:sp>
        <p:nvSpPr>
          <p:cNvPr id="413704" name="Rectangle 8"/>
          <p:cNvSpPr>
            <a:spLocks noChangeArrowheads="1"/>
          </p:cNvSpPr>
          <p:nvPr/>
        </p:nvSpPr>
        <p:spPr bwMode="auto">
          <a:xfrm>
            <a:off x="1447800" y="4648200"/>
            <a:ext cx="5562600" cy="14478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600">
                <a:solidFill>
                  <a:srgbClr val="D89013"/>
                </a:solidFill>
              </a:rPr>
              <a:t>Closing</a:t>
            </a:r>
            <a:r>
              <a:rPr lang="en-US" sz="3200">
                <a:solidFill>
                  <a:srgbClr val="963C26"/>
                </a:solidFill>
              </a:rPr>
              <a:t/>
            </a:r>
            <a:br>
              <a:rPr lang="en-US" sz="3200">
                <a:solidFill>
                  <a:srgbClr val="963C26"/>
                </a:solidFill>
              </a:rPr>
            </a:br>
            <a:r>
              <a:rPr lang="en-US" sz="3200">
                <a:solidFill>
                  <a:srgbClr val="000000"/>
                </a:solidFill>
              </a:rPr>
              <a:t>Offer concluding remark, summary, or further assistance.</a:t>
            </a:r>
            <a:endParaRPr lang="en-US" sz="3200">
              <a:solidFill>
                <a:srgbClr val="963C26"/>
              </a:solidFill>
            </a:endParaRPr>
          </a:p>
        </p:txBody>
      </p:sp>
      <p:sp>
        <p:nvSpPr>
          <p:cNvPr id="8" name="Slide Number Placeholder 7"/>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65</a:t>
            </a:fld>
            <a:endParaRPr lang="en-US" sz="1800" b="0">
              <a:solidFill>
                <a:srgbClr val="FFFFFF"/>
              </a:solidFill>
              <a:latin typeface="Gill Sans MT"/>
            </a:endParaRPr>
          </a:p>
        </p:txBody>
      </p:sp>
    </p:spTree>
    <p:extLst>
      <p:ext uri="{BB962C8B-B14F-4D97-AF65-F5344CB8AC3E}">
        <p14:creationId xmlns:p14="http://schemas.microsoft.com/office/powerpoint/2010/main" xmlns="" val="15736283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13698"/>
                                        </p:tgtEl>
                                        <p:attrNameLst>
                                          <p:attrName>style.visibility</p:attrName>
                                        </p:attrNameLst>
                                      </p:cBhvr>
                                      <p:to>
                                        <p:strVal val="visible"/>
                                      </p:to>
                                    </p:set>
                                    <p:anim calcmode="lin" valueType="num">
                                      <p:cBhvr>
                                        <p:cTn id="7" dur="1000" fill="hold"/>
                                        <p:tgtEl>
                                          <p:spTgt spid="413698"/>
                                        </p:tgtEl>
                                        <p:attrNameLst>
                                          <p:attrName>ppt_x</p:attrName>
                                        </p:attrNameLst>
                                      </p:cBhvr>
                                      <p:tavLst>
                                        <p:tav tm="0">
                                          <p:val>
                                            <p:strVal val="#ppt_x-.2"/>
                                          </p:val>
                                        </p:tav>
                                        <p:tav tm="100000">
                                          <p:val>
                                            <p:strVal val="#ppt_x"/>
                                          </p:val>
                                        </p:tav>
                                      </p:tavLst>
                                    </p:anim>
                                    <p:anim calcmode="lin" valueType="num">
                                      <p:cBhvr>
                                        <p:cTn id="8" dur="1000" fill="hold"/>
                                        <p:tgtEl>
                                          <p:spTgt spid="413698"/>
                                        </p:tgtEl>
                                        <p:attrNameLst>
                                          <p:attrName>ppt_y</p:attrName>
                                        </p:attrNameLst>
                                      </p:cBhvr>
                                      <p:tavLst>
                                        <p:tav tm="0">
                                          <p:val>
                                            <p:strVal val="#ppt_y"/>
                                          </p:val>
                                        </p:tav>
                                        <p:tav tm="100000">
                                          <p:val>
                                            <p:strVal val="#ppt_y"/>
                                          </p:val>
                                        </p:tav>
                                      </p:tavLst>
                                    </p:anim>
                                    <p:animEffect transition="in" filter="wipe(right)" prLst="gradientSize: 0.1">
                                      <p:cBhvr>
                                        <p:cTn id="9" dur="1000"/>
                                        <p:tgtEl>
                                          <p:spTgt spid="41369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13700">
                                            <p:txEl>
                                              <p:pRg st="0" end="0"/>
                                            </p:txEl>
                                          </p:spTgt>
                                        </p:tgtEl>
                                        <p:attrNameLst>
                                          <p:attrName>style.visibility</p:attrName>
                                        </p:attrNameLst>
                                      </p:cBhvr>
                                      <p:to>
                                        <p:strVal val="visible"/>
                                      </p:to>
                                    </p:set>
                                    <p:animEffect transition="in" filter="fade">
                                      <p:cBhvr>
                                        <p:cTn id="14" dur="1000"/>
                                        <p:tgtEl>
                                          <p:spTgt spid="413700">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0" fill="hold" nodeType="clickEffect">
                                  <p:stCondLst>
                                    <p:cond delay="0"/>
                                  </p:stCondLst>
                                  <p:childTnLst>
                                    <p:set>
                                      <p:cBhvr>
                                        <p:cTn id="18" dur="1" fill="hold">
                                          <p:stCondLst>
                                            <p:cond delay="0"/>
                                          </p:stCondLst>
                                        </p:cTn>
                                        <p:tgtEl>
                                          <p:spTgt spid="413705"/>
                                        </p:tgtEl>
                                        <p:attrNameLst>
                                          <p:attrName>style.visibility</p:attrName>
                                        </p:attrNameLst>
                                      </p:cBhvr>
                                      <p:to>
                                        <p:strVal val="visible"/>
                                      </p:to>
                                    </p:set>
                                    <p:anim calcmode="lin" valueType="num">
                                      <p:cBhvr>
                                        <p:cTn id="19" dur="1000" fill="hold"/>
                                        <p:tgtEl>
                                          <p:spTgt spid="413705"/>
                                        </p:tgtEl>
                                        <p:attrNameLst>
                                          <p:attrName>ppt_w</p:attrName>
                                        </p:attrNameLst>
                                      </p:cBhvr>
                                      <p:tavLst>
                                        <p:tav tm="0">
                                          <p:val>
                                            <p:fltVal val="0"/>
                                          </p:val>
                                        </p:tav>
                                        <p:tav tm="100000">
                                          <p:val>
                                            <p:strVal val="#ppt_w"/>
                                          </p:val>
                                        </p:tav>
                                      </p:tavLst>
                                    </p:anim>
                                    <p:anim calcmode="lin" valueType="num">
                                      <p:cBhvr>
                                        <p:cTn id="20" dur="1000" fill="hold"/>
                                        <p:tgtEl>
                                          <p:spTgt spid="413705"/>
                                        </p:tgtEl>
                                        <p:attrNameLst>
                                          <p:attrName>ppt_h</p:attrName>
                                        </p:attrNameLst>
                                      </p:cBhvr>
                                      <p:tavLst>
                                        <p:tav tm="0">
                                          <p:val>
                                            <p:fltVal val="0"/>
                                          </p:val>
                                        </p:tav>
                                        <p:tav tm="100000">
                                          <p:val>
                                            <p:strVal val="#ppt_h"/>
                                          </p:val>
                                        </p:tav>
                                      </p:tavLst>
                                    </p:anim>
                                    <p:animEffect transition="in" filter="fade">
                                      <p:cBhvr>
                                        <p:cTn id="21" dur="1000"/>
                                        <p:tgtEl>
                                          <p:spTgt spid="41370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ntr" presetSubtype="0" fill="hold" grpId="0" nodeType="clickEffect">
                                  <p:stCondLst>
                                    <p:cond delay="0"/>
                                  </p:stCondLst>
                                  <p:childTnLst>
                                    <p:set>
                                      <p:cBhvr>
                                        <p:cTn id="25" dur="1" fill="hold">
                                          <p:stCondLst>
                                            <p:cond delay="0"/>
                                          </p:stCondLst>
                                        </p:cTn>
                                        <p:tgtEl>
                                          <p:spTgt spid="413702">
                                            <p:bg/>
                                          </p:spTgt>
                                        </p:tgtEl>
                                        <p:attrNameLst>
                                          <p:attrName>style.visibility</p:attrName>
                                        </p:attrNameLst>
                                      </p:cBhvr>
                                      <p:to>
                                        <p:strVal val="visible"/>
                                      </p:to>
                                    </p:set>
                                    <p:anim calcmode="lin" valueType="num">
                                      <p:cBhvr>
                                        <p:cTn id="26" dur="1000" fill="hold"/>
                                        <p:tgtEl>
                                          <p:spTgt spid="413702">
                                            <p:bg/>
                                          </p:spTgt>
                                        </p:tgtEl>
                                        <p:attrNameLst>
                                          <p:attrName>ppt_w</p:attrName>
                                        </p:attrNameLst>
                                      </p:cBhvr>
                                      <p:tavLst>
                                        <p:tav tm="0">
                                          <p:val>
                                            <p:fltVal val="0"/>
                                          </p:val>
                                        </p:tav>
                                        <p:tav tm="100000">
                                          <p:val>
                                            <p:strVal val="#ppt_w"/>
                                          </p:val>
                                        </p:tav>
                                      </p:tavLst>
                                    </p:anim>
                                    <p:anim calcmode="lin" valueType="num">
                                      <p:cBhvr>
                                        <p:cTn id="27" dur="1000" fill="hold"/>
                                        <p:tgtEl>
                                          <p:spTgt spid="413702">
                                            <p:bg/>
                                          </p:spTgt>
                                        </p:tgtEl>
                                        <p:attrNameLst>
                                          <p:attrName>ppt_h</p:attrName>
                                        </p:attrNameLst>
                                      </p:cBhvr>
                                      <p:tavLst>
                                        <p:tav tm="0">
                                          <p:val>
                                            <p:fltVal val="0"/>
                                          </p:val>
                                        </p:tav>
                                        <p:tav tm="100000">
                                          <p:val>
                                            <p:strVal val="#ppt_h"/>
                                          </p:val>
                                        </p:tav>
                                      </p:tavLst>
                                    </p:anim>
                                    <p:animEffect transition="in" filter="fade">
                                      <p:cBhvr>
                                        <p:cTn id="28" dur="1000"/>
                                        <p:tgtEl>
                                          <p:spTgt spid="413702">
                                            <p:bg/>
                                          </p:spTgt>
                                        </p:tgtEl>
                                      </p:cBhvr>
                                    </p:animEffect>
                                  </p:childTnLst>
                                </p:cTn>
                              </p:par>
                              <p:par>
                                <p:cTn id="29" presetID="53" presetClass="entr" presetSubtype="0" fill="hold" grpId="0" nodeType="withEffect">
                                  <p:stCondLst>
                                    <p:cond delay="0"/>
                                  </p:stCondLst>
                                  <p:childTnLst>
                                    <p:set>
                                      <p:cBhvr>
                                        <p:cTn id="30" dur="1" fill="hold">
                                          <p:stCondLst>
                                            <p:cond delay="0"/>
                                          </p:stCondLst>
                                        </p:cTn>
                                        <p:tgtEl>
                                          <p:spTgt spid="413702">
                                            <p:txEl>
                                              <p:pRg st="0" end="0"/>
                                            </p:txEl>
                                          </p:spTgt>
                                        </p:tgtEl>
                                        <p:attrNameLst>
                                          <p:attrName>style.visibility</p:attrName>
                                        </p:attrNameLst>
                                      </p:cBhvr>
                                      <p:to>
                                        <p:strVal val="visible"/>
                                      </p:to>
                                    </p:set>
                                    <p:anim calcmode="lin" valueType="num">
                                      <p:cBhvr>
                                        <p:cTn id="31" dur="1000" fill="hold"/>
                                        <p:tgtEl>
                                          <p:spTgt spid="413702">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413702">
                                            <p:txEl>
                                              <p:pRg st="0" end="0"/>
                                            </p:txEl>
                                          </p:spTgt>
                                        </p:tgtEl>
                                        <p:attrNameLst>
                                          <p:attrName>ppt_h</p:attrName>
                                        </p:attrNameLst>
                                      </p:cBhvr>
                                      <p:tavLst>
                                        <p:tav tm="0">
                                          <p:val>
                                            <p:fltVal val="0"/>
                                          </p:val>
                                        </p:tav>
                                        <p:tav tm="100000">
                                          <p:val>
                                            <p:strVal val="#ppt_h"/>
                                          </p:val>
                                        </p:tav>
                                      </p:tavLst>
                                    </p:anim>
                                    <p:animEffect transition="in" filter="fade">
                                      <p:cBhvr>
                                        <p:cTn id="33" dur="1000"/>
                                        <p:tgtEl>
                                          <p:spTgt spid="413702">
                                            <p:txEl>
                                              <p:pRg st="0" end="0"/>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53" presetClass="entr" presetSubtype="0" fill="hold" grpId="0" nodeType="clickEffect">
                                  <p:stCondLst>
                                    <p:cond delay="0"/>
                                  </p:stCondLst>
                                  <p:childTnLst>
                                    <p:set>
                                      <p:cBhvr>
                                        <p:cTn id="37" dur="1" fill="hold">
                                          <p:stCondLst>
                                            <p:cond delay="0"/>
                                          </p:stCondLst>
                                        </p:cTn>
                                        <p:tgtEl>
                                          <p:spTgt spid="413703">
                                            <p:bg/>
                                          </p:spTgt>
                                        </p:tgtEl>
                                        <p:attrNameLst>
                                          <p:attrName>style.visibility</p:attrName>
                                        </p:attrNameLst>
                                      </p:cBhvr>
                                      <p:to>
                                        <p:strVal val="visible"/>
                                      </p:to>
                                    </p:set>
                                    <p:anim calcmode="lin" valueType="num">
                                      <p:cBhvr>
                                        <p:cTn id="38" dur="1000" fill="hold"/>
                                        <p:tgtEl>
                                          <p:spTgt spid="413703">
                                            <p:bg/>
                                          </p:spTgt>
                                        </p:tgtEl>
                                        <p:attrNameLst>
                                          <p:attrName>ppt_w</p:attrName>
                                        </p:attrNameLst>
                                      </p:cBhvr>
                                      <p:tavLst>
                                        <p:tav tm="0">
                                          <p:val>
                                            <p:fltVal val="0"/>
                                          </p:val>
                                        </p:tav>
                                        <p:tav tm="100000">
                                          <p:val>
                                            <p:strVal val="#ppt_w"/>
                                          </p:val>
                                        </p:tav>
                                      </p:tavLst>
                                    </p:anim>
                                    <p:anim calcmode="lin" valueType="num">
                                      <p:cBhvr>
                                        <p:cTn id="39" dur="1000" fill="hold"/>
                                        <p:tgtEl>
                                          <p:spTgt spid="413703">
                                            <p:bg/>
                                          </p:spTgt>
                                        </p:tgtEl>
                                        <p:attrNameLst>
                                          <p:attrName>ppt_h</p:attrName>
                                        </p:attrNameLst>
                                      </p:cBhvr>
                                      <p:tavLst>
                                        <p:tav tm="0">
                                          <p:val>
                                            <p:fltVal val="0"/>
                                          </p:val>
                                        </p:tav>
                                        <p:tav tm="100000">
                                          <p:val>
                                            <p:strVal val="#ppt_h"/>
                                          </p:val>
                                        </p:tav>
                                      </p:tavLst>
                                    </p:anim>
                                    <p:animEffect transition="in" filter="fade">
                                      <p:cBhvr>
                                        <p:cTn id="40" dur="1000"/>
                                        <p:tgtEl>
                                          <p:spTgt spid="413703">
                                            <p:bg/>
                                          </p:spTgt>
                                        </p:tgtEl>
                                      </p:cBhvr>
                                    </p:animEffect>
                                  </p:childTnLst>
                                </p:cTn>
                              </p:par>
                              <p:par>
                                <p:cTn id="41" presetID="53" presetClass="entr" presetSubtype="0" fill="hold" grpId="0" nodeType="withEffect">
                                  <p:stCondLst>
                                    <p:cond delay="0"/>
                                  </p:stCondLst>
                                  <p:childTnLst>
                                    <p:set>
                                      <p:cBhvr>
                                        <p:cTn id="42" dur="1" fill="hold">
                                          <p:stCondLst>
                                            <p:cond delay="0"/>
                                          </p:stCondLst>
                                        </p:cTn>
                                        <p:tgtEl>
                                          <p:spTgt spid="413703">
                                            <p:txEl>
                                              <p:pRg st="0" end="0"/>
                                            </p:txEl>
                                          </p:spTgt>
                                        </p:tgtEl>
                                        <p:attrNameLst>
                                          <p:attrName>style.visibility</p:attrName>
                                        </p:attrNameLst>
                                      </p:cBhvr>
                                      <p:to>
                                        <p:strVal val="visible"/>
                                      </p:to>
                                    </p:set>
                                    <p:anim calcmode="lin" valueType="num">
                                      <p:cBhvr>
                                        <p:cTn id="43" dur="1000" fill="hold"/>
                                        <p:tgtEl>
                                          <p:spTgt spid="413703">
                                            <p:txEl>
                                              <p:pRg st="0" end="0"/>
                                            </p:txEl>
                                          </p:spTgt>
                                        </p:tgtEl>
                                        <p:attrNameLst>
                                          <p:attrName>ppt_w</p:attrName>
                                        </p:attrNameLst>
                                      </p:cBhvr>
                                      <p:tavLst>
                                        <p:tav tm="0">
                                          <p:val>
                                            <p:fltVal val="0"/>
                                          </p:val>
                                        </p:tav>
                                        <p:tav tm="100000">
                                          <p:val>
                                            <p:strVal val="#ppt_w"/>
                                          </p:val>
                                        </p:tav>
                                      </p:tavLst>
                                    </p:anim>
                                    <p:anim calcmode="lin" valueType="num">
                                      <p:cBhvr>
                                        <p:cTn id="44" dur="1000" fill="hold"/>
                                        <p:tgtEl>
                                          <p:spTgt spid="413703">
                                            <p:txEl>
                                              <p:pRg st="0" end="0"/>
                                            </p:txEl>
                                          </p:spTgt>
                                        </p:tgtEl>
                                        <p:attrNameLst>
                                          <p:attrName>ppt_h</p:attrName>
                                        </p:attrNameLst>
                                      </p:cBhvr>
                                      <p:tavLst>
                                        <p:tav tm="0">
                                          <p:val>
                                            <p:fltVal val="0"/>
                                          </p:val>
                                        </p:tav>
                                        <p:tav tm="100000">
                                          <p:val>
                                            <p:strVal val="#ppt_h"/>
                                          </p:val>
                                        </p:tav>
                                      </p:tavLst>
                                    </p:anim>
                                    <p:animEffect transition="in" filter="fade">
                                      <p:cBhvr>
                                        <p:cTn id="45" dur="1000"/>
                                        <p:tgtEl>
                                          <p:spTgt spid="413703">
                                            <p:txEl>
                                              <p:pRg st="0" end="0"/>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53" presetClass="entr" presetSubtype="0" fill="hold" grpId="0" nodeType="clickEffect">
                                  <p:stCondLst>
                                    <p:cond delay="0"/>
                                  </p:stCondLst>
                                  <p:childTnLst>
                                    <p:set>
                                      <p:cBhvr>
                                        <p:cTn id="49" dur="1" fill="hold">
                                          <p:stCondLst>
                                            <p:cond delay="0"/>
                                          </p:stCondLst>
                                        </p:cTn>
                                        <p:tgtEl>
                                          <p:spTgt spid="413704">
                                            <p:bg/>
                                          </p:spTgt>
                                        </p:tgtEl>
                                        <p:attrNameLst>
                                          <p:attrName>style.visibility</p:attrName>
                                        </p:attrNameLst>
                                      </p:cBhvr>
                                      <p:to>
                                        <p:strVal val="visible"/>
                                      </p:to>
                                    </p:set>
                                    <p:anim calcmode="lin" valueType="num">
                                      <p:cBhvr>
                                        <p:cTn id="50" dur="1000" fill="hold"/>
                                        <p:tgtEl>
                                          <p:spTgt spid="413704">
                                            <p:bg/>
                                          </p:spTgt>
                                        </p:tgtEl>
                                        <p:attrNameLst>
                                          <p:attrName>ppt_w</p:attrName>
                                        </p:attrNameLst>
                                      </p:cBhvr>
                                      <p:tavLst>
                                        <p:tav tm="0">
                                          <p:val>
                                            <p:fltVal val="0"/>
                                          </p:val>
                                        </p:tav>
                                        <p:tav tm="100000">
                                          <p:val>
                                            <p:strVal val="#ppt_w"/>
                                          </p:val>
                                        </p:tav>
                                      </p:tavLst>
                                    </p:anim>
                                    <p:anim calcmode="lin" valueType="num">
                                      <p:cBhvr>
                                        <p:cTn id="51" dur="1000" fill="hold"/>
                                        <p:tgtEl>
                                          <p:spTgt spid="413704">
                                            <p:bg/>
                                          </p:spTgt>
                                        </p:tgtEl>
                                        <p:attrNameLst>
                                          <p:attrName>ppt_h</p:attrName>
                                        </p:attrNameLst>
                                      </p:cBhvr>
                                      <p:tavLst>
                                        <p:tav tm="0">
                                          <p:val>
                                            <p:fltVal val="0"/>
                                          </p:val>
                                        </p:tav>
                                        <p:tav tm="100000">
                                          <p:val>
                                            <p:strVal val="#ppt_h"/>
                                          </p:val>
                                        </p:tav>
                                      </p:tavLst>
                                    </p:anim>
                                    <p:animEffect transition="in" filter="fade">
                                      <p:cBhvr>
                                        <p:cTn id="52" dur="1000"/>
                                        <p:tgtEl>
                                          <p:spTgt spid="413704">
                                            <p:bg/>
                                          </p:spTgt>
                                        </p:tgtEl>
                                      </p:cBhvr>
                                    </p:animEffect>
                                  </p:childTnLst>
                                </p:cTn>
                              </p:par>
                              <p:par>
                                <p:cTn id="53" presetID="53" presetClass="entr" presetSubtype="0" fill="hold" grpId="0" nodeType="withEffect">
                                  <p:stCondLst>
                                    <p:cond delay="0"/>
                                  </p:stCondLst>
                                  <p:childTnLst>
                                    <p:set>
                                      <p:cBhvr>
                                        <p:cTn id="54" dur="1" fill="hold">
                                          <p:stCondLst>
                                            <p:cond delay="0"/>
                                          </p:stCondLst>
                                        </p:cTn>
                                        <p:tgtEl>
                                          <p:spTgt spid="413704">
                                            <p:txEl>
                                              <p:pRg st="0" end="0"/>
                                            </p:txEl>
                                          </p:spTgt>
                                        </p:tgtEl>
                                        <p:attrNameLst>
                                          <p:attrName>style.visibility</p:attrName>
                                        </p:attrNameLst>
                                      </p:cBhvr>
                                      <p:to>
                                        <p:strVal val="visible"/>
                                      </p:to>
                                    </p:set>
                                    <p:anim calcmode="lin" valueType="num">
                                      <p:cBhvr>
                                        <p:cTn id="55" dur="1000" fill="hold"/>
                                        <p:tgtEl>
                                          <p:spTgt spid="413704">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413704">
                                            <p:txEl>
                                              <p:pRg st="0" end="0"/>
                                            </p:txEl>
                                          </p:spTgt>
                                        </p:tgtEl>
                                        <p:attrNameLst>
                                          <p:attrName>ppt_h</p:attrName>
                                        </p:attrNameLst>
                                      </p:cBhvr>
                                      <p:tavLst>
                                        <p:tav tm="0">
                                          <p:val>
                                            <p:fltVal val="0"/>
                                          </p:val>
                                        </p:tav>
                                        <p:tav tm="100000">
                                          <p:val>
                                            <p:strVal val="#ppt_h"/>
                                          </p:val>
                                        </p:tav>
                                      </p:tavLst>
                                    </p:anim>
                                    <p:animEffect transition="in" filter="fade">
                                      <p:cBhvr>
                                        <p:cTn id="57" dur="1000"/>
                                        <p:tgtEl>
                                          <p:spTgt spid="41370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98" grpId="0"/>
      <p:bldP spid="413700" grpId="0" build="allAtOnce"/>
      <p:bldP spid="413702" grpId="0" build="p" animBg="1"/>
      <p:bldP spid="413703" grpId="0" build="p" animBg="1"/>
      <p:bldP spid="413704" grpId="0" build="p" animBg="1"/>
    </p:bld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4722" name="Rectangle 2"/>
          <p:cNvSpPr>
            <a:spLocks noGrp="1" noChangeArrowheads="1"/>
          </p:cNvSpPr>
          <p:nvPr>
            <p:ph type="title"/>
          </p:nvPr>
        </p:nvSpPr>
        <p:spPr>
          <a:xfrm>
            <a:off x="838200" y="381000"/>
            <a:ext cx="8305800" cy="914400"/>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defRPr/>
            </a:pPr>
            <a:r>
              <a:rPr lang="en-US" smtClean="0">
                <a:solidFill>
                  <a:srgbClr val="963C26"/>
                </a:solidFill>
              </a:rPr>
              <a:t>Typical E-Mail Messages and Memos</a:t>
            </a:r>
          </a:p>
        </p:txBody>
      </p:sp>
      <p:sp>
        <p:nvSpPr>
          <p:cNvPr id="414724" name="Text Box 4"/>
          <p:cNvSpPr txBox="1">
            <a:spLocks noChangeArrowheads="1"/>
          </p:cNvSpPr>
          <p:nvPr/>
        </p:nvSpPr>
        <p:spPr bwMode="auto">
          <a:xfrm>
            <a:off x="914400" y="1295400"/>
            <a:ext cx="78486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98463" indent="-398463"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None/>
            </a:pPr>
            <a:r>
              <a:rPr lang="en-US" sz="3200" b="1">
                <a:solidFill>
                  <a:srgbClr val="000000"/>
                </a:solidFill>
              </a:rPr>
              <a:t>Procedural Messages</a:t>
            </a:r>
            <a:endParaRPr lang="en-US" sz="3200" i="1">
              <a:solidFill>
                <a:srgbClr val="000000"/>
              </a:solidFill>
            </a:endParaRPr>
          </a:p>
        </p:txBody>
      </p:sp>
      <p:sp>
        <p:nvSpPr>
          <p:cNvPr id="414725" name="Rectangle 5"/>
          <p:cNvSpPr>
            <a:spLocks noChangeArrowheads="1"/>
          </p:cNvSpPr>
          <p:nvPr/>
        </p:nvSpPr>
        <p:spPr bwMode="auto">
          <a:xfrm>
            <a:off x="914400" y="1905000"/>
            <a:ext cx="7696200" cy="4191000"/>
          </a:xfrm>
          <a:prstGeom prst="rect">
            <a:avLst/>
          </a:prstGeom>
          <a:solidFill>
            <a:srgbClr val="FFFFFF">
              <a:alpha val="94901"/>
            </a:srgbClr>
          </a:solidFill>
          <a:ln w="19050">
            <a:solidFill>
              <a:schemeClr val="tx1"/>
            </a:solidFill>
            <a:miter lim="800000"/>
            <a:headEnd/>
            <a:tailEnd/>
          </a:ln>
          <a:effectLst>
            <a:outerShdw dist="45791" dir="2021404" algn="ctr" rotWithShape="0">
              <a:srgbClr val="57575A"/>
            </a:outerShdw>
          </a:effectLst>
        </p:spPr>
        <p:txBody>
          <a:bodyPr/>
          <a:lstStyle/>
          <a:p>
            <a:pPr marL="236538" lvl="1" fontAlgn="base">
              <a:lnSpc>
                <a:spcPct val="90000"/>
              </a:lnSpc>
              <a:spcBef>
                <a:spcPct val="20000"/>
              </a:spcBef>
              <a:spcAft>
                <a:spcPct val="0"/>
              </a:spcAft>
              <a:buClr>
                <a:srgbClr val="D89013"/>
              </a:buClr>
              <a:buFont typeface="Wingdings" pitchFamily="2" charset="2"/>
              <a:buNone/>
            </a:pPr>
            <a:endParaRPr lang="en-US" sz="1000">
              <a:solidFill>
                <a:srgbClr val="000000"/>
              </a:solidFill>
            </a:endParaRPr>
          </a:p>
          <a:p>
            <a:pPr marL="236538" lvl="1" fontAlgn="base">
              <a:lnSpc>
                <a:spcPct val="90000"/>
              </a:lnSpc>
              <a:spcBef>
                <a:spcPct val="20000"/>
              </a:spcBef>
              <a:spcAft>
                <a:spcPct val="0"/>
              </a:spcAft>
              <a:buClr>
                <a:srgbClr val="D89013"/>
              </a:buClr>
              <a:buFont typeface="Wingdings" pitchFamily="2" charset="2"/>
              <a:buNone/>
            </a:pPr>
            <a:r>
              <a:rPr lang="en-US" sz="2000" b="1">
                <a:solidFill>
                  <a:srgbClr val="000000"/>
                </a:solidFill>
              </a:rPr>
              <a:t>DATE</a:t>
            </a:r>
            <a:r>
              <a:rPr lang="en-US" sz="2000">
                <a:solidFill>
                  <a:srgbClr val="000000"/>
                </a:solidFill>
              </a:rPr>
              <a:t>:</a:t>
            </a:r>
          </a:p>
          <a:p>
            <a:pPr marL="236538" lvl="1" fontAlgn="base">
              <a:lnSpc>
                <a:spcPct val="90000"/>
              </a:lnSpc>
              <a:spcBef>
                <a:spcPct val="20000"/>
              </a:spcBef>
              <a:spcAft>
                <a:spcPct val="0"/>
              </a:spcAft>
              <a:buClr>
                <a:srgbClr val="D89013"/>
              </a:buClr>
              <a:buFont typeface="Wingdings" pitchFamily="2" charset="2"/>
              <a:buNone/>
            </a:pPr>
            <a:r>
              <a:rPr lang="en-US" sz="2000" b="1">
                <a:solidFill>
                  <a:srgbClr val="000000"/>
                </a:solidFill>
              </a:rPr>
              <a:t>TO</a:t>
            </a:r>
            <a:r>
              <a:rPr lang="en-US" sz="2000">
                <a:solidFill>
                  <a:srgbClr val="000000"/>
                </a:solidFill>
              </a:rPr>
              <a:t>:</a:t>
            </a:r>
          </a:p>
          <a:p>
            <a:pPr marL="236538" lvl="1" fontAlgn="base">
              <a:lnSpc>
                <a:spcPct val="90000"/>
              </a:lnSpc>
              <a:spcBef>
                <a:spcPct val="20000"/>
              </a:spcBef>
              <a:spcAft>
                <a:spcPct val="0"/>
              </a:spcAft>
              <a:buClr>
                <a:srgbClr val="D89013"/>
              </a:buClr>
              <a:buFont typeface="Wingdings" pitchFamily="2" charset="2"/>
              <a:buNone/>
            </a:pPr>
            <a:r>
              <a:rPr lang="en-US" sz="2000" b="1">
                <a:solidFill>
                  <a:srgbClr val="000000"/>
                </a:solidFill>
              </a:rPr>
              <a:t>FROM</a:t>
            </a:r>
            <a:r>
              <a:rPr lang="en-US" sz="2000">
                <a:solidFill>
                  <a:srgbClr val="000000"/>
                </a:solidFill>
              </a:rPr>
              <a:t>:</a:t>
            </a:r>
          </a:p>
          <a:p>
            <a:pPr marL="236538" lvl="1" fontAlgn="base">
              <a:lnSpc>
                <a:spcPct val="90000"/>
              </a:lnSpc>
              <a:spcBef>
                <a:spcPct val="20000"/>
              </a:spcBef>
              <a:spcAft>
                <a:spcPct val="0"/>
              </a:spcAft>
              <a:buClr>
                <a:srgbClr val="D89013"/>
              </a:buClr>
              <a:buFont typeface="Wingdings" pitchFamily="2" charset="2"/>
              <a:buNone/>
            </a:pPr>
            <a:r>
              <a:rPr lang="en-US" sz="2000" b="1">
                <a:solidFill>
                  <a:srgbClr val="000000"/>
                </a:solidFill>
              </a:rPr>
              <a:t>SUBJECT</a:t>
            </a:r>
            <a:r>
              <a:rPr lang="en-US" sz="2000">
                <a:solidFill>
                  <a:srgbClr val="000000"/>
                </a:solidFill>
              </a:rPr>
              <a:t>:</a:t>
            </a:r>
          </a:p>
        </p:txBody>
      </p:sp>
      <p:sp>
        <p:nvSpPr>
          <p:cNvPr id="414726" name="Rectangle 6"/>
          <p:cNvSpPr>
            <a:spLocks noChangeArrowheads="1"/>
          </p:cNvSpPr>
          <p:nvPr/>
        </p:nvSpPr>
        <p:spPr bwMode="auto">
          <a:xfrm>
            <a:off x="2057400" y="3886200"/>
            <a:ext cx="5257800" cy="10668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600">
                <a:solidFill>
                  <a:srgbClr val="D89013"/>
                </a:solidFill>
              </a:rPr>
              <a:t>Opening</a:t>
            </a:r>
            <a:r>
              <a:rPr lang="en-US" sz="3200">
                <a:solidFill>
                  <a:srgbClr val="963C26"/>
                </a:solidFill>
              </a:rPr>
              <a:t/>
            </a:r>
            <a:br>
              <a:rPr lang="en-US" sz="3200">
                <a:solidFill>
                  <a:srgbClr val="963C26"/>
                </a:solidFill>
              </a:rPr>
            </a:br>
            <a:r>
              <a:rPr lang="en-US" sz="3200">
                <a:solidFill>
                  <a:srgbClr val="000000"/>
                </a:solidFill>
              </a:rPr>
              <a:t>Announce the procedure.</a:t>
            </a:r>
            <a:endParaRPr lang="en-US" sz="3200">
              <a:solidFill>
                <a:srgbClr val="963C26"/>
              </a:solidFill>
            </a:endParaRPr>
          </a:p>
        </p:txBody>
      </p:sp>
      <p:sp>
        <p:nvSpPr>
          <p:cNvPr id="414727" name="Rectangle 7"/>
          <p:cNvSpPr>
            <a:spLocks noChangeArrowheads="1"/>
          </p:cNvSpPr>
          <p:nvPr/>
        </p:nvSpPr>
        <p:spPr bwMode="auto">
          <a:xfrm>
            <a:off x="1524000" y="3886200"/>
            <a:ext cx="6934200" cy="19050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600">
                <a:solidFill>
                  <a:srgbClr val="D89013"/>
                </a:solidFill>
              </a:rPr>
              <a:t>Body</a:t>
            </a:r>
            <a:r>
              <a:rPr lang="en-US" sz="3200">
                <a:solidFill>
                  <a:srgbClr val="963C26"/>
                </a:solidFill>
              </a:rPr>
              <a:t/>
            </a:r>
            <a:br>
              <a:rPr lang="en-US" sz="3200">
                <a:solidFill>
                  <a:srgbClr val="963C26"/>
                </a:solidFill>
              </a:rPr>
            </a:br>
            <a:r>
              <a:rPr lang="en-US" sz="3200">
                <a:solidFill>
                  <a:srgbClr val="000000"/>
                </a:solidFill>
              </a:rPr>
              <a:t>Explain its need. List numbered steps to explain the procedure. Use “command” language (do this; don’t do that).</a:t>
            </a:r>
            <a:endParaRPr lang="en-US" sz="3200">
              <a:solidFill>
                <a:srgbClr val="963C26"/>
              </a:solidFill>
            </a:endParaRPr>
          </a:p>
        </p:txBody>
      </p:sp>
      <p:sp>
        <p:nvSpPr>
          <p:cNvPr id="414728" name="Rectangle 8"/>
          <p:cNvSpPr>
            <a:spLocks noChangeArrowheads="1"/>
          </p:cNvSpPr>
          <p:nvPr/>
        </p:nvSpPr>
        <p:spPr bwMode="auto">
          <a:xfrm>
            <a:off x="2362200" y="2667000"/>
            <a:ext cx="5562600" cy="16002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600">
                <a:solidFill>
                  <a:srgbClr val="D89013"/>
                </a:solidFill>
              </a:rPr>
              <a:t>Closing</a:t>
            </a:r>
            <a:r>
              <a:rPr lang="en-US" sz="3200">
                <a:solidFill>
                  <a:srgbClr val="963C26"/>
                </a:solidFill>
              </a:rPr>
              <a:t/>
            </a:r>
            <a:br>
              <a:rPr lang="en-US" sz="3200">
                <a:solidFill>
                  <a:srgbClr val="963C26"/>
                </a:solidFill>
              </a:rPr>
            </a:br>
            <a:r>
              <a:rPr lang="en-US" sz="3200">
                <a:solidFill>
                  <a:srgbClr val="000000"/>
                </a:solidFill>
              </a:rPr>
              <a:t>Reinforce benefits and provide source of further information.</a:t>
            </a:r>
            <a:endParaRPr lang="en-US" sz="3200">
              <a:solidFill>
                <a:srgbClr val="963C26"/>
              </a:solidFill>
            </a:endParaRPr>
          </a:p>
        </p:txBody>
      </p:sp>
      <p:sp>
        <p:nvSpPr>
          <p:cNvPr id="8" name="Slide Number Placeholder 7"/>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66</a:t>
            </a:fld>
            <a:endParaRPr lang="en-US" sz="1800" b="0">
              <a:solidFill>
                <a:srgbClr val="FFFFFF"/>
              </a:solidFill>
              <a:latin typeface="Gill Sans MT"/>
            </a:endParaRPr>
          </a:p>
        </p:txBody>
      </p:sp>
    </p:spTree>
    <p:extLst>
      <p:ext uri="{BB962C8B-B14F-4D97-AF65-F5344CB8AC3E}">
        <p14:creationId xmlns:p14="http://schemas.microsoft.com/office/powerpoint/2010/main" xmlns="" val="41440705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14722"/>
                                        </p:tgtEl>
                                        <p:attrNameLst>
                                          <p:attrName>style.visibility</p:attrName>
                                        </p:attrNameLst>
                                      </p:cBhvr>
                                      <p:to>
                                        <p:strVal val="visible"/>
                                      </p:to>
                                    </p:set>
                                    <p:anim calcmode="lin" valueType="num">
                                      <p:cBhvr>
                                        <p:cTn id="7" dur="1000" fill="hold"/>
                                        <p:tgtEl>
                                          <p:spTgt spid="414722"/>
                                        </p:tgtEl>
                                        <p:attrNameLst>
                                          <p:attrName>ppt_x</p:attrName>
                                        </p:attrNameLst>
                                      </p:cBhvr>
                                      <p:tavLst>
                                        <p:tav tm="0">
                                          <p:val>
                                            <p:strVal val="#ppt_x-.2"/>
                                          </p:val>
                                        </p:tav>
                                        <p:tav tm="100000">
                                          <p:val>
                                            <p:strVal val="#ppt_x"/>
                                          </p:val>
                                        </p:tav>
                                      </p:tavLst>
                                    </p:anim>
                                    <p:anim calcmode="lin" valueType="num">
                                      <p:cBhvr>
                                        <p:cTn id="8" dur="1000" fill="hold"/>
                                        <p:tgtEl>
                                          <p:spTgt spid="4147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41472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14724">
                                            <p:txEl>
                                              <p:pRg st="0" end="0"/>
                                            </p:txEl>
                                          </p:spTgt>
                                        </p:tgtEl>
                                        <p:attrNameLst>
                                          <p:attrName>style.visibility</p:attrName>
                                        </p:attrNameLst>
                                      </p:cBhvr>
                                      <p:to>
                                        <p:strVal val="visible"/>
                                      </p:to>
                                    </p:set>
                                    <p:animEffect transition="in" filter="fade">
                                      <p:cBhvr>
                                        <p:cTn id="14" dur="1000"/>
                                        <p:tgtEl>
                                          <p:spTgt spid="414724">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14725">
                                            <p:bg/>
                                          </p:spTgt>
                                        </p:tgtEl>
                                        <p:attrNameLst>
                                          <p:attrName>style.visibility</p:attrName>
                                        </p:attrNameLst>
                                      </p:cBhvr>
                                      <p:to>
                                        <p:strVal val="visible"/>
                                      </p:to>
                                    </p:set>
                                    <p:animEffect transition="in" filter="fade">
                                      <p:cBhvr>
                                        <p:cTn id="19" dur="1000"/>
                                        <p:tgtEl>
                                          <p:spTgt spid="414725">
                                            <p:bg/>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14725">
                                            <p:txEl>
                                              <p:pRg st="1" end="1"/>
                                            </p:txEl>
                                          </p:spTgt>
                                        </p:tgtEl>
                                        <p:attrNameLst>
                                          <p:attrName>style.visibility</p:attrName>
                                        </p:attrNameLst>
                                      </p:cBhvr>
                                      <p:to>
                                        <p:strVal val="visible"/>
                                      </p:to>
                                    </p:set>
                                    <p:animEffect transition="in" filter="fade">
                                      <p:cBhvr>
                                        <p:cTn id="22" dur="1000"/>
                                        <p:tgtEl>
                                          <p:spTgt spid="414725">
                                            <p:txEl>
                                              <p:pRg st="1" end="1"/>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14725">
                                            <p:txEl>
                                              <p:pRg st="2" end="2"/>
                                            </p:txEl>
                                          </p:spTgt>
                                        </p:tgtEl>
                                        <p:attrNameLst>
                                          <p:attrName>style.visibility</p:attrName>
                                        </p:attrNameLst>
                                      </p:cBhvr>
                                      <p:to>
                                        <p:strVal val="visible"/>
                                      </p:to>
                                    </p:set>
                                    <p:animEffect transition="in" filter="fade">
                                      <p:cBhvr>
                                        <p:cTn id="25" dur="1000"/>
                                        <p:tgtEl>
                                          <p:spTgt spid="414725">
                                            <p:txEl>
                                              <p:pRg st="2" end="2"/>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14725">
                                            <p:txEl>
                                              <p:pRg st="3" end="3"/>
                                            </p:txEl>
                                          </p:spTgt>
                                        </p:tgtEl>
                                        <p:attrNameLst>
                                          <p:attrName>style.visibility</p:attrName>
                                        </p:attrNameLst>
                                      </p:cBhvr>
                                      <p:to>
                                        <p:strVal val="visible"/>
                                      </p:to>
                                    </p:set>
                                    <p:animEffect transition="in" filter="fade">
                                      <p:cBhvr>
                                        <p:cTn id="28" dur="1000"/>
                                        <p:tgtEl>
                                          <p:spTgt spid="414725">
                                            <p:txEl>
                                              <p:pRg st="3" end="3"/>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14725">
                                            <p:txEl>
                                              <p:pRg st="4" end="4"/>
                                            </p:txEl>
                                          </p:spTgt>
                                        </p:tgtEl>
                                        <p:attrNameLst>
                                          <p:attrName>style.visibility</p:attrName>
                                        </p:attrNameLst>
                                      </p:cBhvr>
                                      <p:to>
                                        <p:strVal val="visible"/>
                                      </p:to>
                                    </p:set>
                                    <p:animEffect transition="in" filter="fade">
                                      <p:cBhvr>
                                        <p:cTn id="31" dur="1000"/>
                                        <p:tgtEl>
                                          <p:spTgt spid="414725">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53" presetClass="entr" presetSubtype="0" fill="hold" grpId="0" nodeType="clickEffect">
                                  <p:stCondLst>
                                    <p:cond delay="0"/>
                                  </p:stCondLst>
                                  <p:childTnLst>
                                    <p:set>
                                      <p:cBhvr>
                                        <p:cTn id="35" dur="1" fill="hold">
                                          <p:stCondLst>
                                            <p:cond delay="0"/>
                                          </p:stCondLst>
                                        </p:cTn>
                                        <p:tgtEl>
                                          <p:spTgt spid="414726">
                                            <p:bg/>
                                          </p:spTgt>
                                        </p:tgtEl>
                                        <p:attrNameLst>
                                          <p:attrName>style.visibility</p:attrName>
                                        </p:attrNameLst>
                                      </p:cBhvr>
                                      <p:to>
                                        <p:strVal val="visible"/>
                                      </p:to>
                                    </p:set>
                                    <p:anim calcmode="lin" valueType="num">
                                      <p:cBhvr>
                                        <p:cTn id="36" dur="1000" fill="hold"/>
                                        <p:tgtEl>
                                          <p:spTgt spid="414726">
                                            <p:bg/>
                                          </p:spTgt>
                                        </p:tgtEl>
                                        <p:attrNameLst>
                                          <p:attrName>ppt_w</p:attrName>
                                        </p:attrNameLst>
                                      </p:cBhvr>
                                      <p:tavLst>
                                        <p:tav tm="0">
                                          <p:val>
                                            <p:fltVal val="0"/>
                                          </p:val>
                                        </p:tav>
                                        <p:tav tm="100000">
                                          <p:val>
                                            <p:strVal val="#ppt_w"/>
                                          </p:val>
                                        </p:tav>
                                      </p:tavLst>
                                    </p:anim>
                                    <p:anim calcmode="lin" valueType="num">
                                      <p:cBhvr>
                                        <p:cTn id="37" dur="1000" fill="hold"/>
                                        <p:tgtEl>
                                          <p:spTgt spid="414726">
                                            <p:bg/>
                                          </p:spTgt>
                                        </p:tgtEl>
                                        <p:attrNameLst>
                                          <p:attrName>ppt_h</p:attrName>
                                        </p:attrNameLst>
                                      </p:cBhvr>
                                      <p:tavLst>
                                        <p:tav tm="0">
                                          <p:val>
                                            <p:fltVal val="0"/>
                                          </p:val>
                                        </p:tav>
                                        <p:tav tm="100000">
                                          <p:val>
                                            <p:strVal val="#ppt_h"/>
                                          </p:val>
                                        </p:tav>
                                      </p:tavLst>
                                    </p:anim>
                                    <p:animEffect transition="in" filter="fade">
                                      <p:cBhvr>
                                        <p:cTn id="38" dur="1000"/>
                                        <p:tgtEl>
                                          <p:spTgt spid="414726">
                                            <p:bg/>
                                          </p:spTgt>
                                        </p:tgtEl>
                                      </p:cBhvr>
                                    </p:animEffect>
                                  </p:childTnLst>
                                </p:cTn>
                              </p:par>
                              <p:par>
                                <p:cTn id="39" presetID="53" presetClass="entr" presetSubtype="0" fill="hold" grpId="0" nodeType="withEffect">
                                  <p:stCondLst>
                                    <p:cond delay="0"/>
                                  </p:stCondLst>
                                  <p:childTnLst>
                                    <p:set>
                                      <p:cBhvr>
                                        <p:cTn id="40" dur="1" fill="hold">
                                          <p:stCondLst>
                                            <p:cond delay="0"/>
                                          </p:stCondLst>
                                        </p:cTn>
                                        <p:tgtEl>
                                          <p:spTgt spid="414726">
                                            <p:txEl>
                                              <p:pRg st="0" end="0"/>
                                            </p:txEl>
                                          </p:spTgt>
                                        </p:tgtEl>
                                        <p:attrNameLst>
                                          <p:attrName>style.visibility</p:attrName>
                                        </p:attrNameLst>
                                      </p:cBhvr>
                                      <p:to>
                                        <p:strVal val="visible"/>
                                      </p:to>
                                    </p:set>
                                    <p:anim calcmode="lin" valueType="num">
                                      <p:cBhvr>
                                        <p:cTn id="41" dur="1000" fill="hold"/>
                                        <p:tgtEl>
                                          <p:spTgt spid="414726">
                                            <p:txEl>
                                              <p:pRg st="0" end="0"/>
                                            </p:txEl>
                                          </p:spTgt>
                                        </p:tgtEl>
                                        <p:attrNameLst>
                                          <p:attrName>ppt_w</p:attrName>
                                        </p:attrNameLst>
                                      </p:cBhvr>
                                      <p:tavLst>
                                        <p:tav tm="0">
                                          <p:val>
                                            <p:fltVal val="0"/>
                                          </p:val>
                                        </p:tav>
                                        <p:tav tm="100000">
                                          <p:val>
                                            <p:strVal val="#ppt_w"/>
                                          </p:val>
                                        </p:tav>
                                      </p:tavLst>
                                    </p:anim>
                                    <p:anim calcmode="lin" valueType="num">
                                      <p:cBhvr>
                                        <p:cTn id="42" dur="1000" fill="hold"/>
                                        <p:tgtEl>
                                          <p:spTgt spid="414726">
                                            <p:txEl>
                                              <p:pRg st="0" end="0"/>
                                            </p:txEl>
                                          </p:spTgt>
                                        </p:tgtEl>
                                        <p:attrNameLst>
                                          <p:attrName>ppt_h</p:attrName>
                                        </p:attrNameLst>
                                      </p:cBhvr>
                                      <p:tavLst>
                                        <p:tav tm="0">
                                          <p:val>
                                            <p:fltVal val="0"/>
                                          </p:val>
                                        </p:tav>
                                        <p:tav tm="100000">
                                          <p:val>
                                            <p:strVal val="#ppt_h"/>
                                          </p:val>
                                        </p:tav>
                                      </p:tavLst>
                                    </p:anim>
                                    <p:animEffect transition="in" filter="fade">
                                      <p:cBhvr>
                                        <p:cTn id="43" dur="1000"/>
                                        <p:tgtEl>
                                          <p:spTgt spid="414726">
                                            <p:txEl>
                                              <p:pRg st="0" end="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0" presetClass="exit" presetSubtype="0" fill="hold" grpId="1" nodeType="clickEffect">
                                  <p:stCondLst>
                                    <p:cond delay="0"/>
                                  </p:stCondLst>
                                  <p:childTnLst>
                                    <p:animEffect transition="out" filter="fade">
                                      <p:cBhvr>
                                        <p:cTn id="47" dur="1000"/>
                                        <p:tgtEl>
                                          <p:spTgt spid="414726">
                                            <p:txEl>
                                              <p:pRg st="0" end="0"/>
                                            </p:txEl>
                                          </p:spTgt>
                                        </p:tgtEl>
                                      </p:cBhvr>
                                    </p:animEffect>
                                    <p:set>
                                      <p:cBhvr>
                                        <p:cTn id="48" dur="1" fill="hold">
                                          <p:stCondLst>
                                            <p:cond delay="999"/>
                                          </p:stCondLst>
                                        </p:cTn>
                                        <p:tgtEl>
                                          <p:spTgt spid="414726">
                                            <p:txEl>
                                              <p:pRg st="0" end="0"/>
                                            </p:txEl>
                                          </p:spTgt>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1000"/>
                                        <p:tgtEl>
                                          <p:spTgt spid="414726">
                                            <p:bg/>
                                          </p:spTgt>
                                        </p:tgtEl>
                                      </p:cBhvr>
                                    </p:animEffect>
                                    <p:set>
                                      <p:cBhvr>
                                        <p:cTn id="51" dur="1" fill="hold">
                                          <p:stCondLst>
                                            <p:cond delay="999"/>
                                          </p:stCondLst>
                                        </p:cTn>
                                        <p:tgtEl>
                                          <p:spTgt spid="414726">
                                            <p:bg/>
                                          </p:spTgt>
                                        </p:tgtEl>
                                        <p:attrNameLst>
                                          <p:attrName>style.visibility</p:attrName>
                                        </p:attrNameLst>
                                      </p:cBhvr>
                                      <p:to>
                                        <p:strVal val="hidden"/>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414727">
                                            <p:bg/>
                                          </p:spTgt>
                                        </p:tgtEl>
                                        <p:attrNameLst>
                                          <p:attrName>style.visibility</p:attrName>
                                        </p:attrNameLst>
                                      </p:cBhvr>
                                      <p:to>
                                        <p:strVal val="visible"/>
                                      </p:to>
                                    </p:set>
                                    <p:anim calcmode="lin" valueType="num">
                                      <p:cBhvr>
                                        <p:cTn id="56" dur="1000" fill="hold"/>
                                        <p:tgtEl>
                                          <p:spTgt spid="414727">
                                            <p:bg/>
                                          </p:spTgt>
                                        </p:tgtEl>
                                        <p:attrNameLst>
                                          <p:attrName>ppt_w</p:attrName>
                                        </p:attrNameLst>
                                      </p:cBhvr>
                                      <p:tavLst>
                                        <p:tav tm="0">
                                          <p:val>
                                            <p:fltVal val="0"/>
                                          </p:val>
                                        </p:tav>
                                        <p:tav tm="100000">
                                          <p:val>
                                            <p:strVal val="#ppt_w"/>
                                          </p:val>
                                        </p:tav>
                                      </p:tavLst>
                                    </p:anim>
                                    <p:anim calcmode="lin" valueType="num">
                                      <p:cBhvr>
                                        <p:cTn id="57" dur="1000" fill="hold"/>
                                        <p:tgtEl>
                                          <p:spTgt spid="414727">
                                            <p:bg/>
                                          </p:spTgt>
                                        </p:tgtEl>
                                        <p:attrNameLst>
                                          <p:attrName>ppt_h</p:attrName>
                                        </p:attrNameLst>
                                      </p:cBhvr>
                                      <p:tavLst>
                                        <p:tav tm="0">
                                          <p:val>
                                            <p:fltVal val="0"/>
                                          </p:val>
                                        </p:tav>
                                        <p:tav tm="100000">
                                          <p:val>
                                            <p:strVal val="#ppt_h"/>
                                          </p:val>
                                        </p:tav>
                                      </p:tavLst>
                                    </p:anim>
                                    <p:animEffect transition="in" filter="fade">
                                      <p:cBhvr>
                                        <p:cTn id="58" dur="1000"/>
                                        <p:tgtEl>
                                          <p:spTgt spid="414727">
                                            <p:bg/>
                                          </p:spTgt>
                                        </p:tgtEl>
                                      </p:cBhvr>
                                    </p:animEffect>
                                  </p:childTnLst>
                                </p:cTn>
                              </p:par>
                              <p:par>
                                <p:cTn id="59" presetID="53" presetClass="entr" presetSubtype="0" fill="hold" grpId="0" nodeType="withEffect">
                                  <p:stCondLst>
                                    <p:cond delay="0"/>
                                  </p:stCondLst>
                                  <p:childTnLst>
                                    <p:set>
                                      <p:cBhvr>
                                        <p:cTn id="60" dur="1" fill="hold">
                                          <p:stCondLst>
                                            <p:cond delay="0"/>
                                          </p:stCondLst>
                                        </p:cTn>
                                        <p:tgtEl>
                                          <p:spTgt spid="414727">
                                            <p:txEl>
                                              <p:pRg st="0" end="0"/>
                                            </p:txEl>
                                          </p:spTgt>
                                        </p:tgtEl>
                                        <p:attrNameLst>
                                          <p:attrName>style.visibility</p:attrName>
                                        </p:attrNameLst>
                                      </p:cBhvr>
                                      <p:to>
                                        <p:strVal val="visible"/>
                                      </p:to>
                                    </p:set>
                                    <p:anim calcmode="lin" valueType="num">
                                      <p:cBhvr>
                                        <p:cTn id="61" dur="1000" fill="hold"/>
                                        <p:tgtEl>
                                          <p:spTgt spid="414727">
                                            <p:txEl>
                                              <p:pRg st="0" end="0"/>
                                            </p:txEl>
                                          </p:spTgt>
                                        </p:tgtEl>
                                        <p:attrNameLst>
                                          <p:attrName>ppt_w</p:attrName>
                                        </p:attrNameLst>
                                      </p:cBhvr>
                                      <p:tavLst>
                                        <p:tav tm="0">
                                          <p:val>
                                            <p:fltVal val="0"/>
                                          </p:val>
                                        </p:tav>
                                        <p:tav tm="100000">
                                          <p:val>
                                            <p:strVal val="#ppt_w"/>
                                          </p:val>
                                        </p:tav>
                                      </p:tavLst>
                                    </p:anim>
                                    <p:anim calcmode="lin" valueType="num">
                                      <p:cBhvr>
                                        <p:cTn id="62" dur="1000" fill="hold"/>
                                        <p:tgtEl>
                                          <p:spTgt spid="414727">
                                            <p:txEl>
                                              <p:pRg st="0" end="0"/>
                                            </p:txEl>
                                          </p:spTgt>
                                        </p:tgtEl>
                                        <p:attrNameLst>
                                          <p:attrName>ppt_h</p:attrName>
                                        </p:attrNameLst>
                                      </p:cBhvr>
                                      <p:tavLst>
                                        <p:tav tm="0">
                                          <p:val>
                                            <p:fltVal val="0"/>
                                          </p:val>
                                        </p:tav>
                                        <p:tav tm="100000">
                                          <p:val>
                                            <p:strVal val="#ppt_h"/>
                                          </p:val>
                                        </p:tav>
                                      </p:tavLst>
                                    </p:anim>
                                    <p:animEffect transition="in" filter="fade">
                                      <p:cBhvr>
                                        <p:cTn id="63" dur="1000"/>
                                        <p:tgtEl>
                                          <p:spTgt spid="414727">
                                            <p:txEl>
                                              <p:pRg st="0" end="0"/>
                                            </p:txEl>
                                          </p:spTgt>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10" presetClass="exit" presetSubtype="0" fill="hold" grpId="1" nodeType="clickEffect">
                                  <p:stCondLst>
                                    <p:cond delay="0"/>
                                  </p:stCondLst>
                                  <p:childTnLst>
                                    <p:animEffect transition="out" filter="fade">
                                      <p:cBhvr>
                                        <p:cTn id="67" dur="1000"/>
                                        <p:tgtEl>
                                          <p:spTgt spid="414727">
                                            <p:txEl>
                                              <p:pRg st="0" end="0"/>
                                            </p:txEl>
                                          </p:spTgt>
                                        </p:tgtEl>
                                      </p:cBhvr>
                                    </p:animEffect>
                                    <p:set>
                                      <p:cBhvr>
                                        <p:cTn id="68" dur="1" fill="hold">
                                          <p:stCondLst>
                                            <p:cond delay="999"/>
                                          </p:stCondLst>
                                        </p:cTn>
                                        <p:tgtEl>
                                          <p:spTgt spid="414727">
                                            <p:txEl>
                                              <p:pRg st="0" end="0"/>
                                            </p:txEl>
                                          </p:spTgt>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1000"/>
                                        <p:tgtEl>
                                          <p:spTgt spid="414727">
                                            <p:bg/>
                                          </p:spTgt>
                                        </p:tgtEl>
                                      </p:cBhvr>
                                    </p:animEffect>
                                    <p:set>
                                      <p:cBhvr>
                                        <p:cTn id="71" dur="1" fill="hold">
                                          <p:stCondLst>
                                            <p:cond delay="999"/>
                                          </p:stCondLst>
                                        </p:cTn>
                                        <p:tgtEl>
                                          <p:spTgt spid="414727">
                                            <p:bg/>
                                          </p:spTgt>
                                        </p:tgtEl>
                                        <p:attrNameLst>
                                          <p:attrName>style.visibility</p:attrName>
                                        </p:attrNameLst>
                                      </p:cBhvr>
                                      <p:to>
                                        <p:strVal val="hidden"/>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53" presetClass="entr" presetSubtype="0" fill="hold" grpId="0" nodeType="clickEffect">
                                  <p:stCondLst>
                                    <p:cond delay="0"/>
                                  </p:stCondLst>
                                  <p:childTnLst>
                                    <p:set>
                                      <p:cBhvr>
                                        <p:cTn id="75" dur="1" fill="hold">
                                          <p:stCondLst>
                                            <p:cond delay="0"/>
                                          </p:stCondLst>
                                        </p:cTn>
                                        <p:tgtEl>
                                          <p:spTgt spid="414728">
                                            <p:bg/>
                                          </p:spTgt>
                                        </p:tgtEl>
                                        <p:attrNameLst>
                                          <p:attrName>style.visibility</p:attrName>
                                        </p:attrNameLst>
                                      </p:cBhvr>
                                      <p:to>
                                        <p:strVal val="visible"/>
                                      </p:to>
                                    </p:set>
                                    <p:anim calcmode="lin" valueType="num">
                                      <p:cBhvr>
                                        <p:cTn id="76" dur="1000" fill="hold"/>
                                        <p:tgtEl>
                                          <p:spTgt spid="414728">
                                            <p:bg/>
                                          </p:spTgt>
                                        </p:tgtEl>
                                        <p:attrNameLst>
                                          <p:attrName>ppt_w</p:attrName>
                                        </p:attrNameLst>
                                      </p:cBhvr>
                                      <p:tavLst>
                                        <p:tav tm="0">
                                          <p:val>
                                            <p:fltVal val="0"/>
                                          </p:val>
                                        </p:tav>
                                        <p:tav tm="100000">
                                          <p:val>
                                            <p:strVal val="#ppt_w"/>
                                          </p:val>
                                        </p:tav>
                                      </p:tavLst>
                                    </p:anim>
                                    <p:anim calcmode="lin" valueType="num">
                                      <p:cBhvr>
                                        <p:cTn id="77" dur="1000" fill="hold"/>
                                        <p:tgtEl>
                                          <p:spTgt spid="414728">
                                            <p:bg/>
                                          </p:spTgt>
                                        </p:tgtEl>
                                        <p:attrNameLst>
                                          <p:attrName>ppt_h</p:attrName>
                                        </p:attrNameLst>
                                      </p:cBhvr>
                                      <p:tavLst>
                                        <p:tav tm="0">
                                          <p:val>
                                            <p:fltVal val="0"/>
                                          </p:val>
                                        </p:tav>
                                        <p:tav tm="100000">
                                          <p:val>
                                            <p:strVal val="#ppt_h"/>
                                          </p:val>
                                        </p:tav>
                                      </p:tavLst>
                                    </p:anim>
                                    <p:animEffect transition="in" filter="fade">
                                      <p:cBhvr>
                                        <p:cTn id="78" dur="1000"/>
                                        <p:tgtEl>
                                          <p:spTgt spid="414728">
                                            <p:bg/>
                                          </p:spTgt>
                                        </p:tgtEl>
                                      </p:cBhvr>
                                    </p:animEffect>
                                  </p:childTnLst>
                                </p:cTn>
                              </p:par>
                              <p:par>
                                <p:cTn id="79" presetID="53" presetClass="entr" presetSubtype="0" fill="hold" grpId="0" nodeType="withEffect">
                                  <p:stCondLst>
                                    <p:cond delay="0"/>
                                  </p:stCondLst>
                                  <p:childTnLst>
                                    <p:set>
                                      <p:cBhvr>
                                        <p:cTn id="80" dur="1" fill="hold">
                                          <p:stCondLst>
                                            <p:cond delay="0"/>
                                          </p:stCondLst>
                                        </p:cTn>
                                        <p:tgtEl>
                                          <p:spTgt spid="414728">
                                            <p:txEl>
                                              <p:pRg st="0" end="0"/>
                                            </p:txEl>
                                          </p:spTgt>
                                        </p:tgtEl>
                                        <p:attrNameLst>
                                          <p:attrName>style.visibility</p:attrName>
                                        </p:attrNameLst>
                                      </p:cBhvr>
                                      <p:to>
                                        <p:strVal val="visible"/>
                                      </p:to>
                                    </p:set>
                                    <p:anim calcmode="lin" valueType="num">
                                      <p:cBhvr>
                                        <p:cTn id="81" dur="1000" fill="hold"/>
                                        <p:tgtEl>
                                          <p:spTgt spid="414728">
                                            <p:txEl>
                                              <p:pRg st="0" end="0"/>
                                            </p:txEl>
                                          </p:spTgt>
                                        </p:tgtEl>
                                        <p:attrNameLst>
                                          <p:attrName>ppt_w</p:attrName>
                                        </p:attrNameLst>
                                      </p:cBhvr>
                                      <p:tavLst>
                                        <p:tav tm="0">
                                          <p:val>
                                            <p:fltVal val="0"/>
                                          </p:val>
                                        </p:tav>
                                        <p:tav tm="100000">
                                          <p:val>
                                            <p:strVal val="#ppt_w"/>
                                          </p:val>
                                        </p:tav>
                                      </p:tavLst>
                                    </p:anim>
                                    <p:anim calcmode="lin" valueType="num">
                                      <p:cBhvr>
                                        <p:cTn id="82" dur="1000" fill="hold"/>
                                        <p:tgtEl>
                                          <p:spTgt spid="414728">
                                            <p:txEl>
                                              <p:pRg st="0" end="0"/>
                                            </p:txEl>
                                          </p:spTgt>
                                        </p:tgtEl>
                                        <p:attrNameLst>
                                          <p:attrName>ppt_h</p:attrName>
                                        </p:attrNameLst>
                                      </p:cBhvr>
                                      <p:tavLst>
                                        <p:tav tm="0">
                                          <p:val>
                                            <p:fltVal val="0"/>
                                          </p:val>
                                        </p:tav>
                                        <p:tav tm="100000">
                                          <p:val>
                                            <p:strVal val="#ppt_h"/>
                                          </p:val>
                                        </p:tav>
                                      </p:tavLst>
                                    </p:anim>
                                    <p:animEffect transition="in" filter="fade">
                                      <p:cBhvr>
                                        <p:cTn id="83" dur="1000"/>
                                        <p:tgtEl>
                                          <p:spTgt spid="4147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22" grpId="0"/>
      <p:bldP spid="414724" grpId="0" build="allAtOnce"/>
      <p:bldP spid="414725" grpId="0" build="p" animBg="1"/>
      <p:bldP spid="414726" grpId="0" build="p" animBg="1"/>
      <p:bldP spid="414726" grpId="1" build="allAtOnce" animBg="1"/>
      <p:bldP spid="414727" grpId="0" build="p" animBg="1"/>
      <p:bldP spid="414727" grpId="1" build="allAtOnce" animBg="1"/>
      <p:bldP spid="414728" grpId="0" build="p" animBg="1"/>
    </p:bld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5746" name="Picture 2" descr="ch7_p169-199_Page_08_Image_001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14400" y="1752600"/>
            <a:ext cx="7696200"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5747" name="Rectangle 3"/>
          <p:cNvSpPr>
            <a:spLocks noGrp="1" noChangeArrowheads="1"/>
          </p:cNvSpPr>
          <p:nvPr>
            <p:ph type="title"/>
          </p:nvPr>
        </p:nvSpPr>
        <p:spPr>
          <a:xfrm>
            <a:off x="838200" y="381000"/>
            <a:ext cx="8305800" cy="914400"/>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defRPr/>
            </a:pPr>
            <a:r>
              <a:rPr lang="en-US" smtClean="0">
                <a:solidFill>
                  <a:srgbClr val="963C26"/>
                </a:solidFill>
              </a:rPr>
              <a:t>Typical E-Mail Messages and Memos</a:t>
            </a:r>
          </a:p>
        </p:txBody>
      </p:sp>
      <p:sp>
        <p:nvSpPr>
          <p:cNvPr id="415748" name="Text Box 4"/>
          <p:cNvSpPr txBox="1">
            <a:spLocks noChangeArrowheads="1"/>
          </p:cNvSpPr>
          <p:nvPr/>
        </p:nvSpPr>
        <p:spPr bwMode="auto">
          <a:xfrm>
            <a:off x="914400" y="1219200"/>
            <a:ext cx="78486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98463" indent="-398463" eaLnBrk="0" hangingPunct="0">
              <a:defRPr sz="2600">
                <a:solidFill>
                  <a:schemeClr val="tx1"/>
                </a:solidFill>
                <a:latin typeface="Gill Sans MT" pitchFamily="34" charset="0"/>
              </a:defRPr>
            </a:lvl1pPr>
            <a:lvl2pPr marL="742950" indent="-285750" eaLnBrk="0" hangingPunct="0">
              <a:defRPr sz="2600">
                <a:solidFill>
                  <a:schemeClr val="tx1"/>
                </a:solidFill>
                <a:latin typeface="Gill Sans MT" pitchFamily="34" charset="0"/>
              </a:defRPr>
            </a:lvl2pPr>
            <a:lvl3pPr marL="1143000" indent="-228600" eaLnBrk="0" hangingPunct="0">
              <a:defRPr sz="2600">
                <a:solidFill>
                  <a:schemeClr val="tx1"/>
                </a:solidFill>
                <a:latin typeface="Gill Sans MT" pitchFamily="34" charset="0"/>
              </a:defRPr>
            </a:lvl3pPr>
            <a:lvl4pPr marL="1600200" indent="-228600" eaLnBrk="0" hangingPunct="0">
              <a:defRPr sz="2600">
                <a:solidFill>
                  <a:schemeClr val="tx1"/>
                </a:solidFill>
                <a:latin typeface="Gill Sans MT" pitchFamily="34" charset="0"/>
              </a:defRPr>
            </a:lvl4pPr>
            <a:lvl5pPr marL="2057400" indent="-228600" eaLnBrk="0" hangingPunct="0">
              <a:defRPr sz="2600">
                <a:solidFill>
                  <a:schemeClr val="tx1"/>
                </a:solidFill>
                <a:latin typeface="Gill Sans MT" pitchFamily="34" charset="0"/>
              </a:defRPr>
            </a:lvl5pPr>
            <a:lvl6pPr marL="25146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6pPr>
            <a:lvl7pPr marL="29718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7pPr>
            <a:lvl8pPr marL="34290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8pPr>
            <a:lvl9pPr marL="3886200" indent="-228600" eaLnBrk="0" fontAlgn="base" hangingPunct="0">
              <a:lnSpc>
                <a:spcPct val="90000"/>
              </a:lnSpc>
              <a:spcBef>
                <a:spcPct val="20000"/>
              </a:spcBef>
              <a:spcAft>
                <a:spcPct val="0"/>
              </a:spcAft>
              <a:buClr>
                <a:srgbClr val="963C26"/>
              </a:buClr>
              <a:buFont typeface="Wingdings" pitchFamily="2" charset="2"/>
              <a:defRPr sz="2600">
                <a:solidFill>
                  <a:schemeClr val="tx1"/>
                </a:solidFill>
                <a:latin typeface="Gill Sans MT" pitchFamily="34" charset="0"/>
              </a:defRPr>
            </a:lvl9pPr>
          </a:lstStyle>
          <a:p>
            <a:pPr eaLnBrk="1" fontAlgn="base" hangingPunct="1">
              <a:lnSpc>
                <a:spcPct val="90000"/>
              </a:lnSpc>
              <a:spcBef>
                <a:spcPct val="20000"/>
              </a:spcBef>
              <a:spcAft>
                <a:spcPct val="10000"/>
              </a:spcAft>
              <a:buClr>
                <a:srgbClr val="963C26"/>
              </a:buClr>
              <a:buFont typeface="Wingdings" pitchFamily="2" charset="2"/>
              <a:buNone/>
            </a:pPr>
            <a:r>
              <a:rPr lang="en-US" sz="3200" b="1">
                <a:solidFill>
                  <a:srgbClr val="000000"/>
                </a:solidFill>
              </a:rPr>
              <a:t>Confirmation Messages</a:t>
            </a:r>
            <a:endParaRPr lang="en-US" sz="3200" i="1">
              <a:solidFill>
                <a:srgbClr val="000000"/>
              </a:solidFill>
            </a:endParaRPr>
          </a:p>
        </p:txBody>
      </p:sp>
      <p:sp>
        <p:nvSpPr>
          <p:cNvPr id="415749" name="Rectangle 5"/>
          <p:cNvSpPr>
            <a:spLocks noChangeArrowheads="1"/>
          </p:cNvSpPr>
          <p:nvPr/>
        </p:nvSpPr>
        <p:spPr bwMode="auto">
          <a:xfrm>
            <a:off x="1447800" y="2209800"/>
            <a:ext cx="5257800" cy="10668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600">
                <a:solidFill>
                  <a:srgbClr val="D89013"/>
                </a:solidFill>
              </a:rPr>
              <a:t>Opening</a:t>
            </a:r>
            <a:r>
              <a:rPr lang="en-US" sz="3200">
                <a:solidFill>
                  <a:srgbClr val="963C26"/>
                </a:solidFill>
              </a:rPr>
              <a:t/>
            </a:r>
            <a:br>
              <a:rPr lang="en-US" sz="3200">
                <a:solidFill>
                  <a:srgbClr val="963C26"/>
                </a:solidFill>
              </a:rPr>
            </a:br>
            <a:r>
              <a:rPr lang="en-US" sz="3000">
                <a:solidFill>
                  <a:srgbClr val="000000"/>
                </a:solidFill>
              </a:rPr>
              <a:t>Explain purpose for writing.</a:t>
            </a:r>
            <a:endParaRPr lang="en-US" sz="3000">
              <a:solidFill>
                <a:srgbClr val="963C26"/>
              </a:solidFill>
            </a:endParaRPr>
          </a:p>
        </p:txBody>
      </p:sp>
      <p:sp>
        <p:nvSpPr>
          <p:cNvPr id="415750" name="Rectangle 6"/>
          <p:cNvSpPr>
            <a:spLocks noChangeArrowheads="1"/>
          </p:cNvSpPr>
          <p:nvPr/>
        </p:nvSpPr>
        <p:spPr bwMode="auto">
          <a:xfrm>
            <a:off x="1447800" y="3200400"/>
            <a:ext cx="7010400" cy="14478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600">
                <a:solidFill>
                  <a:srgbClr val="D89013"/>
                </a:solidFill>
              </a:rPr>
              <a:t>Body</a:t>
            </a:r>
            <a:r>
              <a:rPr lang="en-US" sz="3200">
                <a:solidFill>
                  <a:srgbClr val="963C26"/>
                </a:solidFill>
              </a:rPr>
              <a:t/>
            </a:r>
            <a:br>
              <a:rPr lang="en-US" sz="3200">
                <a:solidFill>
                  <a:srgbClr val="963C26"/>
                </a:solidFill>
              </a:rPr>
            </a:br>
            <a:r>
              <a:rPr lang="en-US" sz="3000">
                <a:solidFill>
                  <a:srgbClr val="000000"/>
                </a:solidFill>
              </a:rPr>
              <a:t>Itemize major issues or points concisely. Include names and titles of involved people.</a:t>
            </a:r>
            <a:endParaRPr lang="en-US" sz="3000">
              <a:solidFill>
                <a:srgbClr val="963C26"/>
              </a:solidFill>
            </a:endParaRPr>
          </a:p>
        </p:txBody>
      </p:sp>
      <p:sp>
        <p:nvSpPr>
          <p:cNvPr id="415751" name="Rectangle 7"/>
          <p:cNvSpPr>
            <a:spLocks noChangeArrowheads="1"/>
          </p:cNvSpPr>
          <p:nvPr/>
        </p:nvSpPr>
        <p:spPr bwMode="auto">
          <a:xfrm>
            <a:off x="1447800" y="4648200"/>
            <a:ext cx="5562600" cy="1447800"/>
          </a:xfrm>
          <a:prstGeom prst="rect">
            <a:avLst/>
          </a:prstGeom>
          <a:solidFill>
            <a:schemeClr val="bg1">
              <a:alpha val="0"/>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lnSpc>
                <a:spcPct val="90000"/>
              </a:lnSpc>
              <a:spcBef>
                <a:spcPct val="20000"/>
              </a:spcBef>
              <a:spcAft>
                <a:spcPct val="0"/>
              </a:spcAft>
              <a:buClr>
                <a:srgbClr val="963C26"/>
              </a:buClr>
              <a:buFont typeface="Wingdings" pitchFamily="2" charset="2"/>
              <a:buNone/>
            </a:pPr>
            <a:r>
              <a:rPr lang="en-US" sz="3600">
                <a:solidFill>
                  <a:srgbClr val="D89013"/>
                </a:solidFill>
              </a:rPr>
              <a:t>Closing</a:t>
            </a:r>
            <a:r>
              <a:rPr lang="en-US" sz="3200">
                <a:solidFill>
                  <a:srgbClr val="963C26"/>
                </a:solidFill>
              </a:rPr>
              <a:t/>
            </a:r>
            <a:br>
              <a:rPr lang="en-US" sz="3200">
                <a:solidFill>
                  <a:srgbClr val="963C26"/>
                </a:solidFill>
              </a:rPr>
            </a:br>
            <a:r>
              <a:rPr lang="en-US" sz="3000">
                <a:solidFill>
                  <a:srgbClr val="000000"/>
                </a:solidFill>
              </a:rPr>
              <a:t>Offer concluding remark, summary, or further assistance.</a:t>
            </a:r>
            <a:endParaRPr lang="en-US" sz="3000">
              <a:solidFill>
                <a:srgbClr val="963C26"/>
              </a:solidFill>
            </a:endParaRPr>
          </a:p>
        </p:txBody>
      </p:sp>
      <p:sp>
        <p:nvSpPr>
          <p:cNvPr id="415752" name="AutoShape 8">
            <a:hlinkClick r:id="rId3" action="ppaction://hlinksldjump" highlightClick="1"/>
          </p:cNvPr>
          <p:cNvSpPr>
            <a:spLocks noChangeArrowheads="1"/>
          </p:cNvSpPr>
          <p:nvPr/>
        </p:nvSpPr>
        <p:spPr bwMode="auto">
          <a:xfrm>
            <a:off x="8686800" y="5791200"/>
            <a:ext cx="381000" cy="304800"/>
          </a:xfrm>
          <a:prstGeom prst="actionButtonHome">
            <a:avLst/>
          </a:prstGeom>
          <a:solidFill>
            <a:srgbClr val="963C26">
              <a:alpha val="39999"/>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pPr fontAlgn="base">
              <a:lnSpc>
                <a:spcPct val="90000"/>
              </a:lnSpc>
              <a:spcBef>
                <a:spcPct val="20000"/>
              </a:spcBef>
              <a:spcAft>
                <a:spcPct val="0"/>
              </a:spcAft>
              <a:buClr>
                <a:srgbClr val="963C26"/>
              </a:buClr>
              <a:buFont typeface="Wingdings" pitchFamily="2" charset="2"/>
              <a:buNone/>
            </a:pPr>
            <a:endParaRPr lang="en-US" sz="2600">
              <a:solidFill>
                <a:srgbClr val="000000"/>
              </a:solidFill>
            </a:endParaRPr>
          </a:p>
        </p:txBody>
      </p:sp>
      <p:sp>
        <p:nvSpPr>
          <p:cNvPr id="9" name="Slide Number Placeholder 8"/>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67</a:t>
            </a:fld>
            <a:endParaRPr lang="en-US" sz="1800" b="0">
              <a:solidFill>
                <a:srgbClr val="FFFFFF"/>
              </a:solidFill>
              <a:latin typeface="Gill Sans MT"/>
            </a:endParaRPr>
          </a:p>
        </p:txBody>
      </p:sp>
    </p:spTree>
    <p:extLst>
      <p:ext uri="{BB962C8B-B14F-4D97-AF65-F5344CB8AC3E}">
        <p14:creationId xmlns:p14="http://schemas.microsoft.com/office/powerpoint/2010/main" xmlns="" val="23958520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15747"/>
                                        </p:tgtEl>
                                        <p:attrNameLst>
                                          <p:attrName>style.visibility</p:attrName>
                                        </p:attrNameLst>
                                      </p:cBhvr>
                                      <p:to>
                                        <p:strVal val="visible"/>
                                      </p:to>
                                    </p:set>
                                    <p:anim calcmode="lin" valueType="num">
                                      <p:cBhvr>
                                        <p:cTn id="7" dur="1000" fill="hold"/>
                                        <p:tgtEl>
                                          <p:spTgt spid="415747"/>
                                        </p:tgtEl>
                                        <p:attrNameLst>
                                          <p:attrName>ppt_x</p:attrName>
                                        </p:attrNameLst>
                                      </p:cBhvr>
                                      <p:tavLst>
                                        <p:tav tm="0">
                                          <p:val>
                                            <p:strVal val="#ppt_x-.2"/>
                                          </p:val>
                                        </p:tav>
                                        <p:tav tm="100000">
                                          <p:val>
                                            <p:strVal val="#ppt_x"/>
                                          </p:val>
                                        </p:tav>
                                      </p:tavLst>
                                    </p:anim>
                                    <p:anim calcmode="lin" valueType="num">
                                      <p:cBhvr>
                                        <p:cTn id="8" dur="1000" fill="hold"/>
                                        <p:tgtEl>
                                          <p:spTgt spid="415747"/>
                                        </p:tgtEl>
                                        <p:attrNameLst>
                                          <p:attrName>ppt_y</p:attrName>
                                        </p:attrNameLst>
                                      </p:cBhvr>
                                      <p:tavLst>
                                        <p:tav tm="0">
                                          <p:val>
                                            <p:strVal val="#ppt_y"/>
                                          </p:val>
                                        </p:tav>
                                        <p:tav tm="100000">
                                          <p:val>
                                            <p:strVal val="#ppt_y"/>
                                          </p:val>
                                        </p:tav>
                                      </p:tavLst>
                                    </p:anim>
                                    <p:animEffect transition="in" filter="wipe(right)" prLst="gradientSize: 0.1">
                                      <p:cBhvr>
                                        <p:cTn id="9" dur="1000"/>
                                        <p:tgtEl>
                                          <p:spTgt spid="415747"/>
                                        </p:tgtEl>
                                      </p:cBhvr>
                                    </p:animEffect>
                                  </p:childTnLst>
                                </p:cTn>
                              </p:par>
                              <p:par>
                                <p:cTn id="10" presetID="9" presetClass="entr" presetSubtype="0" fill="hold" grpId="0" nodeType="withEffect">
                                  <p:stCondLst>
                                    <p:cond delay="0"/>
                                  </p:stCondLst>
                                  <p:childTnLst>
                                    <p:set>
                                      <p:cBhvr>
                                        <p:cTn id="11" dur="1" fill="hold">
                                          <p:stCondLst>
                                            <p:cond delay="0"/>
                                          </p:stCondLst>
                                        </p:cTn>
                                        <p:tgtEl>
                                          <p:spTgt spid="415752"/>
                                        </p:tgtEl>
                                        <p:attrNameLst>
                                          <p:attrName>style.visibility</p:attrName>
                                        </p:attrNameLst>
                                      </p:cBhvr>
                                      <p:to>
                                        <p:strVal val="visible"/>
                                      </p:to>
                                    </p:set>
                                    <p:animEffect transition="in" filter="dissolve">
                                      <p:cBhvr>
                                        <p:cTn id="12" dur="500"/>
                                        <p:tgtEl>
                                          <p:spTgt spid="4157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5748">
                                            <p:txEl>
                                              <p:pRg st="0" end="0"/>
                                            </p:txEl>
                                          </p:spTgt>
                                        </p:tgtEl>
                                        <p:attrNameLst>
                                          <p:attrName>style.visibility</p:attrName>
                                        </p:attrNameLst>
                                      </p:cBhvr>
                                      <p:to>
                                        <p:strVal val="visible"/>
                                      </p:to>
                                    </p:set>
                                    <p:animEffect transition="in" filter="fade">
                                      <p:cBhvr>
                                        <p:cTn id="17" dur="1000"/>
                                        <p:tgtEl>
                                          <p:spTgt spid="415748">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3" presetClass="entr" presetSubtype="0" fill="hold" nodeType="clickEffect">
                                  <p:stCondLst>
                                    <p:cond delay="0"/>
                                  </p:stCondLst>
                                  <p:childTnLst>
                                    <p:set>
                                      <p:cBhvr>
                                        <p:cTn id="21" dur="1" fill="hold">
                                          <p:stCondLst>
                                            <p:cond delay="0"/>
                                          </p:stCondLst>
                                        </p:cTn>
                                        <p:tgtEl>
                                          <p:spTgt spid="415746"/>
                                        </p:tgtEl>
                                        <p:attrNameLst>
                                          <p:attrName>style.visibility</p:attrName>
                                        </p:attrNameLst>
                                      </p:cBhvr>
                                      <p:to>
                                        <p:strVal val="visible"/>
                                      </p:to>
                                    </p:set>
                                    <p:anim calcmode="lin" valueType="num">
                                      <p:cBhvr>
                                        <p:cTn id="22" dur="1000" fill="hold"/>
                                        <p:tgtEl>
                                          <p:spTgt spid="415746"/>
                                        </p:tgtEl>
                                        <p:attrNameLst>
                                          <p:attrName>ppt_w</p:attrName>
                                        </p:attrNameLst>
                                      </p:cBhvr>
                                      <p:tavLst>
                                        <p:tav tm="0">
                                          <p:val>
                                            <p:fltVal val="0"/>
                                          </p:val>
                                        </p:tav>
                                        <p:tav tm="100000">
                                          <p:val>
                                            <p:strVal val="#ppt_w"/>
                                          </p:val>
                                        </p:tav>
                                      </p:tavLst>
                                    </p:anim>
                                    <p:anim calcmode="lin" valueType="num">
                                      <p:cBhvr>
                                        <p:cTn id="23" dur="1000" fill="hold"/>
                                        <p:tgtEl>
                                          <p:spTgt spid="415746"/>
                                        </p:tgtEl>
                                        <p:attrNameLst>
                                          <p:attrName>ppt_h</p:attrName>
                                        </p:attrNameLst>
                                      </p:cBhvr>
                                      <p:tavLst>
                                        <p:tav tm="0">
                                          <p:val>
                                            <p:fltVal val="0"/>
                                          </p:val>
                                        </p:tav>
                                        <p:tav tm="100000">
                                          <p:val>
                                            <p:strVal val="#ppt_h"/>
                                          </p:val>
                                        </p:tav>
                                      </p:tavLst>
                                    </p:anim>
                                    <p:animEffect transition="in" filter="fade">
                                      <p:cBhvr>
                                        <p:cTn id="24" dur="1000"/>
                                        <p:tgtEl>
                                          <p:spTgt spid="41574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3" presetClass="entr" presetSubtype="0" fill="hold" grpId="0" nodeType="clickEffect">
                                  <p:stCondLst>
                                    <p:cond delay="0"/>
                                  </p:stCondLst>
                                  <p:childTnLst>
                                    <p:set>
                                      <p:cBhvr>
                                        <p:cTn id="28" dur="1" fill="hold">
                                          <p:stCondLst>
                                            <p:cond delay="0"/>
                                          </p:stCondLst>
                                        </p:cTn>
                                        <p:tgtEl>
                                          <p:spTgt spid="415749">
                                            <p:bg/>
                                          </p:spTgt>
                                        </p:tgtEl>
                                        <p:attrNameLst>
                                          <p:attrName>style.visibility</p:attrName>
                                        </p:attrNameLst>
                                      </p:cBhvr>
                                      <p:to>
                                        <p:strVal val="visible"/>
                                      </p:to>
                                    </p:set>
                                    <p:anim calcmode="lin" valueType="num">
                                      <p:cBhvr>
                                        <p:cTn id="29" dur="1000" fill="hold"/>
                                        <p:tgtEl>
                                          <p:spTgt spid="415749">
                                            <p:bg/>
                                          </p:spTgt>
                                        </p:tgtEl>
                                        <p:attrNameLst>
                                          <p:attrName>ppt_w</p:attrName>
                                        </p:attrNameLst>
                                      </p:cBhvr>
                                      <p:tavLst>
                                        <p:tav tm="0">
                                          <p:val>
                                            <p:fltVal val="0"/>
                                          </p:val>
                                        </p:tav>
                                        <p:tav tm="100000">
                                          <p:val>
                                            <p:strVal val="#ppt_w"/>
                                          </p:val>
                                        </p:tav>
                                      </p:tavLst>
                                    </p:anim>
                                    <p:anim calcmode="lin" valueType="num">
                                      <p:cBhvr>
                                        <p:cTn id="30" dur="1000" fill="hold"/>
                                        <p:tgtEl>
                                          <p:spTgt spid="415749">
                                            <p:bg/>
                                          </p:spTgt>
                                        </p:tgtEl>
                                        <p:attrNameLst>
                                          <p:attrName>ppt_h</p:attrName>
                                        </p:attrNameLst>
                                      </p:cBhvr>
                                      <p:tavLst>
                                        <p:tav tm="0">
                                          <p:val>
                                            <p:fltVal val="0"/>
                                          </p:val>
                                        </p:tav>
                                        <p:tav tm="100000">
                                          <p:val>
                                            <p:strVal val="#ppt_h"/>
                                          </p:val>
                                        </p:tav>
                                      </p:tavLst>
                                    </p:anim>
                                    <p:animEffect transition="in" filter="fade">
                                      <p:cBhvr>
                                        <p:cTn id="31" dur="1000"/>
                                        <p:tgtEl>
                                          <p:spTgt spid="415749">
                                            <p:bg/>
                                          </p:spTgt>
                                        </p:tgtEl>
                                      </p:cBhvr>
                                    </p:animEffect>
                                  </p:childTnLst>
                                </p:cTn>
                              </p:par>
                              <p:par>
                                <p:cTn id="32" presetID="53" presetClass="entr" presetSubtype="0" fill="hold" grpId="0" nodeType="withEffect">
                                  <p:stCondLst>
                                    <p:cond delay="0"/>
                                  </p:stCondLst>
                                  <p:childTnLst>
                                    <p:set>
                                      <p:cBhvr>
                                        <p:cTn id="33" dur="1" fill="hold">
                                          <p:stCondLst>
                                            <p:cond delay="0"/>
                                          </p:stCondLst>
                                        </p:cTn>
                                        <p:tgtEl>
                                          <p:spTgt spid="415749">
                                            <p:txEl>
                                              <p:pRg st="0" end="0"/>
                                            </p:txEl>
                                          </p:spTgt>
                                        </p:tgtEl>
                                        <p:attrNameLst>
                                          <p:attrName>style.visibility</p:attrName>
                                        </p:attrNameLst>
                                      </p:cBhvr>
                                      <p:to>
                                        <p:strVal val="visible"/>
                                      </p:to>
                                    </p:set>
                                    <p:anim calcmode="lin" valueType="num">
                                      <p:cBhvr>
                                        <p:cTn id="34" dur="1000" fill="hold"/>
                                        <p:tgtEl>
                                          <p:spTgt spid="415749">
                                            <p:txEl>
                                              <p:pRg st="0" end="0"/>
                                            </p:txEl>
                                          </p:spTgt>
                                        </p:tgtEl>
                                        <p:attrNameLst>
                                          <p:attrName>ppt_w</p:attrName>
                                        </p:attrNameLst>
                                      </p:cBhvr>
                                      <p:tavLst>
                                        <p:tav tm="0">
                                          <p:val>
                                            <p:fltVal val="0"/>
                                          </p:val>
                                        </p:tav>
                                        <p:tav tm="100000">
                                          <p:val>
                                            <p:strVal val="#ppt_w"/>
                                          </p:val>
                                        </p:tav>
                                      </p:tavLst>
                                    </p:anim>
                                    <p:anim calcmode="lin" valueType="num">
                                      <p:cBhvr>
                                        <p:cTn id="35" dur="1000" fill="hold"/>
                                        <p:tgtEl>
                                          <p:spTgt spid="415749">
                                            <p:txEl>
                                              <p:pRg st="0" end="0"/>
                                            </p:txEl>
                                          </p:spTgt>
                                        </p:tgtEl>
                                        <p:attrNameLst>
                                          <p:attrName>ppt_h</p:attrName>
                                        </p:attrNameLst>
                                      </p:cBhvr>
                                      <p:tavLst>
                                        <p:tav tm="0">
                                          <p:val>
                                            <p:fltVal val="0"/>
                                          </p:val>
                                        </p:tav>
                                        <p:tav tm="100000">
                                          <p:val>
                                            <p:strVal val="#ppt_h"/>
                                          </p:val>
                                        </p:tav>
                                      </p:tavLst>
                                    </p:anim>
                                    <p:animEffect transition="in" filter="fade">
                                      <p:cBhvr>
                                        <p:cTn id="36" dur="1000"/>
                                        <p:tgtEl>
                                          <p:spTgt spid="415749">
                                            <p:txEl>
                                              <p:pRg st="0" end="0"/>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3" presetClass="entr" presetSubtype="0" fill="hold" grpId="0" nodeType="clickEffect">
                                  <p:stCondLst>
                                    <p:cond delay="0"/>
                                  </p:stCondLst>
                                  <p:childTnLst>
                                    <p:set>
                                      <p:cBhvr>
                                        <p:cTn id="40" dur="1" fill="hold">
                                          <p:stCondLst>
                                            <p:cond delay="0"/>
                                          </p:stCondLst>
                                        </p:cTn>
                                        <p:tgtEl>
                                          <p:spTgt spid="415750">
                                            <p:bg/>
                                          </p:spTgt>
                                        </p:tgtEl>
                                        <p:attrNameLst>
                                          <p:attrName>style.visibility</p:attrName>
                                        </p:attrNameLst>
                                      </p:cBhvr>
                                      <p:to>
                                        <p:strVal val="visible"/>
                                      </p:to>
                                    </p:set>
                                    <p:anim calcmode="lin" valueType="num">
                                      <p:cBhvr>
                                        <p:cTn id="41" dur="1000" fill="hold"/>
                                        <p:tgtEl>
                                          <p:spTgt spid="415750">
                                            <p:bg/>
                                          </p:spTgt>
                                        </p:tgtEl>
                                        <p:attrNameLst>
                                          <p:attrName>ppt_w</p:attrName>
                                        </p:attrNameLst>
                                      </p:cBhvr>
                                      <p:tavLst>
                                        <p:tav tm="0">
                                          <p:val>
                                            <p:fltVal val="0"/>
                                          </p:val>
                                        </p:tav>
                                        <p:tav tm="100000">
                                          <p:val>
                                            <p:strVal val="#ppt_w"/>
                                          </p:val>
                                        </p:tav>
                                      </p:tavLst>
                                    </p:anim>
                                    <p:anim calcmode="lin" valueType="num">
                                      <p:cBhvr>
                                        <p:cTn id="42" dur="1000" fill="hold"/>
                                        <p:tgtEl>
                                          <p:spTgt spid="415750">
                                            <p:bg/>
                                          </p:spTgt>
                                        </p:tgtEl>
                                        <p:attrNameLst>
                                          <p:attrName>ppt_h</p:attrName>
                                        </p:attrNameLst>
                                      </p:cBhvr>
                                      <p:tavLst>
                                        <p:tav tm="0">
                                          <p:val>
                                            <p:fltVal val="0"/>
                                          </p:val>
                                        </p:tav>
                                        <p:tav tm="100000">
                                          <p:val>
                                            <p:strVal val="#ppt_h"/>
                                          </p:val>
                                        </p:tav>
                                      </p:tavLst>
                                    </p:anim>
                                    <p:animEffect transition="in" filter="fade">
                                      <p:cBhvr>
                                        <p:cTn id="43" dur="1000"/>
                                        <p:tgtEl>
                                          <p:spTgt spid="415750">
                                            <p:bg/>
                                          </p:spTgt>
                                        </p:tgtEl>
                                      </p:cBhvr>
                                    </p:animEffect>
                                  </p:childTnLst>
                                </p:cTn>
                              </p:par>
                              <p:par>
                                <p:cTn id="44" presetID="53" presetClass="entr" presetSubtype="0" fill="hold" grpId="0" nodeType="withEffect">
                                  <p:stCondLst>
                                    <p:cond delay="0"/>
                                  </p:stCondLst>
                                  <p:childTnLst>
                                    <p:set>
                                      <p:cBhvr>
                                        <p:cTn id="45" dur="1" fill="hold">
                                          <p:stCondLst>
                                            <p:cond delay="0"/>
                                          </p:stCondLst>
                                        </p:cTn>
                                        <p:tgtEl>
                                          <p:spTgt spid="415750">
                                            <p:txEl>
                                              <p:pRg st="0" end="0"/>
                                            </p:txEl>
                                          </p:spTgt>
                                        </p:tgtEl>
                                        <p:attrNameLst>
                                          <p:attrName>style.visibility</p:attrName>
                                        </p:attrNameLst>
                                      </p:cBhvr>
                                      <p:to>
                                        <p:strVal val="visible"/>
                                      </p:to>
                                    </p:set>
                                    <p:anim calcmode="lin" valueType="num">
                                      <p:cBhvr>
                                        <p:cTn id="46" dur="1000" fill="hold"/>
                                        <p:tgtEl>
                                          <p:spTgt spid="415750">
                                            <p:txEl>
                                              <p:pRg st="0" end="0"/>
                                            </p:txEl>
                                          </p:spTgt>
                                        </p:tgtEl>
                                        <p:attrNameLst>
                                          <p:attrName>ppt_w</p:attrName>
                                        </p:attrNameLst>
                                      </p:cBhvr>
                                      <p:tavLst>
                                        <p:tav tm="0">
                                          <p:val>
                                            <p:fltVal val="0"/>
                                          </p:val>
                                        </p:tav>
                                        <p:tav tm="100000">
                                          <p:val>
                                            <p:strVal val="#ppt_w"/>
                                          </p:val>
                                        </p:tav>
                                      </p:tavLst>
                                    </p:anim>
                                    <p:anim calcmode="lin" valueType="num">
                                      <p:cBhvr>
                                        <p:cTn id="47" dur="1000" fill="hold"/>
                                        <p:tgtEl>
                                          <p:spTgt spid="415750">
                                            <p:txEl>
                                              <p:pRg st="0" end="0"/>
                                            </p:txEl>
                                          </p:spTgt>
                                        </p:tgtEl>
                                        <p:attrNameLst>
                                          <p:attrName>ppt_h</p:attrName>
                                        </p:attrNameLst>
                                      </p:cBhvr>
                                      <p:tavLst>
                                        <p:tav tm="0">
                                          <p:val>
                                            <p:fltVal val="0"/>
                                          </p:val>
                                        </p:tav>
                                        <p:tav tm="100000">
                                          <p:val>
                                            <p:strVal val="#ppt_h"/>
                                          </p:val>
                                        </p:tav>
                                      </p:tavLst>
                                    </p:anim>
                                    <p:animEffect transition="in" filter="fade">
                                      <p:cBhvr>
                                        <p:cTn id="48" dur="1000"/>
                                        <p:tgtEl>
                                          <p:spTgt spid="415750">
                                            <p:txEl>
                                              <p:pRg st="0" end="0"/>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53" presetClass="entr" presetSubtype="0" fill="hold" grpId="0" nodeType="clickEffect">
                                  <p:stCondLst>
                                    <p:cond delay="0"/>
                                  </p:stCondLst>
                                  <p:childTnLst>
                                    <p:set>
                                      <p:cBhvr>
                                        <p:cTn id="52" dur="1" fill="hold">
                                          <p:stCondLst>
                                            <p:cond delay="0"/>
                                          </p:stCondLst>
                                        </p:cTn>
                                        <p:tgtEl>
                                          <p:spTgt spid="415751">
                                            <p:bg/>
                                          </p:spTgt>
                                        </p:tgtEl>
                                        <p:attrNameLst>
                                          <p:attrName>style.visibility</p:attrName>
                                        </p:attrNameLst>
                                      </p:cBhvr>
                                      <p:to>
                                        <p:strVal val="visible"/>
                                      </p:to>
                                    </p:set>
                                    <p:anim calcmode="lin" valueType="num">
                                      <p:cBhvr>
                                        <p:cTn id="53" dur="1000" fill="hold"/>
                                        <p:tgtEl>
                                          <p:spTgt spid="415751">
                                            <p:bg/>
                                          </p:spTgt>
                                        </p:tgtEl>
                                        <p:attrNameLst>
                                          <p:attrName>ppt_w</p:attrName>
                                        </p:attrNameLst>
                                      </p:cBhvr>
                                      <p:tavLst>
                                        <p:tav tm="0">
                                          <p:val>
                                            <p:fltVal val="0"/>
                                          </p:val>
                                        </p:tav>
                                        <p:tav tm="100000">
                                          <p:val>
                                            <p:strVal val="#ppt_w"/>
                                          </p:val>
                                        </p:tav>
                                      </p:tavLst>
                                    </p:anim>
                                    <p:anim calcmode="lin" valueType="num">
                                      <p:cBhvr>
                                        <p:cTn id="54" dur="1000" fill="hold"/>
                                        <p:tgtEl>
                                          <p:spTgt spid="415751">
                                            <p:bg/>
                                          </p:spTgt>
                                        </p:tgtEl>
                                        <p:attrNameLst>
                                          <p:attrName>ppt_h</p:attrName>
                                        </p:attrNameLst>
                                      </p:cBhvr>
                                      <p:tavLst>
                                        <p:tav tm="0">
                                          <p:val>
                                            <p:fltVal val="0"/>
                                          </p:val>
                                        </p:tav>
                                        <p:tav tm="100000">
                                          <p:val>
                                            <p:strVal val="#ppt_h"/>
                                          </p:val>
                                        </p:tav>
                                      </p:tavLst>
                                    </p:anim>
                                    <p:animEffect transition="in" filter="fade">
                                      <p:cBhvr>
                                        <p:cTn id="55" dur="1000"/>
                                        <p:tgtEl>
                                          <p:spTgt spid="415751">
                                            <p:bg/>
                                          </p:spTgt>
                                        </p:tgtEl>
                                      </p:cBhvr>
                                    </p:animEffect>
                                  </p:childTnLst>
                                </p:cTn>
                              </p:par>
                              <p:par>
                                <p:cTn id="56" presetID="53" presetClass="entr" presetSubtype="0" fill="hold" grpId="0" nodeType="withEffect">
                                  <p:stCondLst>
                                    <p:cond delay="0"/>
                                  </p:stCondLst>
                                  <p:childTnLst>
                                    <p:set>
                                      <p:cBhvr>
                                        <p:cTn id="57" dur="1" fill="hold">
                                          <p:stCondLst>
                                            <p:cond delay="0"/>
                                          </p:stCondLst>
                                        </p:cTn>
                                        <p:tgtEl>
                                          <p:spTgt spid="415751">
                                            <p:txEl>
                                              <p:pRg st="0" end="0"/>
                                            </p:txEl>
                                          </p:spTgt>
                                        </p:tgtEl>
                                        <p:attrNameLst>
                                          <p:attrName>style.visibility</p:attrName>
                                        </p:attrNameLst>
                                      </p:cBhvr>
                                      <p:to>
                                        <p:strVal val="visible"/>
                                      </p:to>
                                    </p:set>
                                    <p:anim calcmode="lin" valueType="num">
                                      <p:cBhvr>
                                        <p:cTn id="58" dur="1000" fill="hold"/>
                                        <p:tgtEl>
                                          <p:spTgt spid="415751">
                                            <p:txEl>
                                              <p:pRg st="0" end="0"/>
                                            </p:txEl>
                                          </p:spTgt>
                                        </p:tgtEl>
                                        <p:attrNameLst>
                                          <p:attrName>ppt_w</p:attrName>
                                        </p:attrNameLst>
                                      </p:cBhvr>
                                      <p:tavLst>
                                        <p:tav tm="0">
                                          <p:val>
                                            <p:fltVal val="0"/>
                                          </p:val>
                                        </p:tav>
                                        <p:tav tm="100000">
                                          <p:val>
                                            <p:strVal val="#ppt_w"/>
                                          </p:val>
                                        </p:tav>
                                      </p:tavLst>
                                    </p:anim>
                                    <p:anim calcmode="lin" valueType="num">
                                      <p:cBhvr>
                                        <p:cTn id="59" dur="1000" fill="hold"/>
                                        <p:tgtEl>
                                          <p:spTgt spid="415751">
                                            <p:txEl>
                                              <p:pRg st="0" end="0"/>
                                            </p:txEl>
                                          </p:spTgt>
                                        </p:tgtEl>
                                        <p:attrNameLst>
                                          <p:attrName>ppt_h</p:attrName>
                                        </p:attrNameLst>
                                      </p:cBhvr>
                                      <p:tavLst>
                                        <p:tav tm="0">
                                          <p:val>
                                            <p:fltVal val="0"/>
                                          </p:val>
                                        </p:tav>
                                        <p:tav tm="100000">
                                          <p:val>
                                            <p:strVal val="#ppt_h"/>
                                          </p:val>
                                        </p:tav>
                                      </p:tavLst>
                                    </p:anim>
                                    <p:animEffect transition="in" filter="fade">
                                      <p:cBhvr>
                                        <p:cTn id="60" dur="1000"/>
                                        <p:tgtEl>
                                          <p:spTgt spid="4157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47" grpId="0"/>
      <p:bldP spid="415748" grpId="0" build="allAtOnce"/>
      <p:bldP spid="415749" grpId="0" build="p" animBg="1"/>
      <p:bldP spid="415750" grpId="0" build="p" animBg="1"/>
      <p:bldP spid="415751" grpId="0" build="p" animBg="1"/>
      <p:bldP spid="415752" grpId="0" animBg="1"/>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idx="1"/>
          </p:nvPr>
        </p:nvSpPr>
        <p:spPr/>
        <p:txBody>
          <a:bodyPr/>
          <a:lstStyle/>
          <a:p>
            <a:r>
              <a:rPr lang="en-US" dirty="0" smtClean="0"/>
              <a:t>Memo Workshop</a:t>
            </a:r>
          </a:p>
          <a:p>
            <a:r>
              <a:rPr lang="en-US" dirty="0" smtClean="0"/>
              <a:t>E-Mail writing : Conventions, Strategies and Practices</a:t>
            </a:r>
            <a:endParaRPr lang="en-US" dirty="0"/>
          </a:p>
        </p:txBody>
      </p:sp>
      <p:sp>
        <p:nvSpPr>
          <p:cNvPr id="4" name="Slide Number Placeholder 3"/>
          <p:cNvSpPr>
            <a:spLocks noGrp="1"/>
          </p:cNvSpPr>
          <p:nvPr>
            <p:ph type="sldNum" sz="quarter" idx="11"/>
          </p:nvPr>
        </p:nvSpPr>
        <p:spPr/>
        <p:txBody>
          <a:bodyPr/>
          <a:lstStyle/>
          <a:p>
            <a:pPr>
              <a:defRPr/>
            </a:pPr>
            <a:r>
              <a:rPr lang="en-US" smtClean="0">
                <a:solidFill>
                  <a:srgbClr val="FFFFFF"/>
                </a:solidFill>
              </a:rPr>
              <a:t> </a:t>
            </a:r>
            <a:r>
              <a:rPr lang="en-US" sz="1800" b="0" smtClean="0">
                <a:solidFill>
                  <a:srgbClr val="FFFFFF"/>
                </a:solidFill>
                <a:latin typeface="Gill Sans MT"/>
              </a:rPr>
              <a:t>Ch. 7, Slide </a:t>
            </a:r>
            <a:fld id="{963DA942-9414-40C6-B79A-CC6398FE6EC8}" type="slidenum">
              <a:rPr lang="en-US" sz="1800" b="0" smtClean="0">
                <a:solidFill>
                  <a:srgbClr val="FFFFFF"/>
                </a:solidFill>
                <a:latin typeface="Gill Sans MT"/>
              </a:rPr>
              <a:pPr>
                <a:defRPr/>
              </a:pPr>
              <a:t>68</a:t>
            </a:fld>
            <a:endParaRPr lang="en-US" sz="1800" b="0">
              <a:solidFill>
                <a:srgbClr val="FFFFFF"/>
              </a:solidFill>
              <a:latin typeface="Gill Sans M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Gill Sans MT Condensed"/>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20000"/>
          </a:spcBef>
          <a:spcAft>
            <a:spcPct val="0"/>
          </a:spcAft>
          <a:buClr>
            <a:srgbClr val="963C26"/>
          </a:buClr>
          <a:buSzTx/>
          <a:buFont typeface="Wingdings" pitchFamily="2" charset="2"/>
          <a:buNone/>
          <a:tabLst/>
          <a:defRPr kumimoji="0" lang="en-US" sz="2600" b="0" i="0" u="none" strike="noStrike" cap="none" normalizeH="0" baseline="0" smtClean="0">
            <a:ln>
              <a:noFill/>
            </a:ln>
            <a:solidFill>
              <a:schemeClr val="tx1"/>
            </a:solidFill>
            <a:effectLst/>
            <a:latin typeface="Gill Sans MT"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20000"/>
          </a:spcBef>
          <a:spcAft>
            <a:spcPct val="0"/>
          </a:spcAft>
          <a:buClr>
            <a:srgbClr val="963C26"/>
          </a:buClr>
          <a:buSzTx/>
          <a:buFont typeface="Wingdings" pitchFamily="2" charset="2"/>
          <a:buNone/>
          <a:tabLst/>
          <a:defRPr kumimoji="0" lang="en-US" sz="2600" b="0" i="0" u="none" strike="noStrike" cap="none" normalizeH="0" baseline="0" smtClean="0">
            <a:ln>
              <a:noFill/>
            </a:ln>
            <a:solidFill>
              <a:schemeClr val="tx1"/>
            </a:solidFill>
            <a:effectLst/>
            <a:latin typeface="Gill Sans MT" pitchFamily="34"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Gill Sans MT Condensed"/>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20000"/>
          </a:spcBef>
          <a:spcAft>
            <a:spcPct val="0"/>
          </a:spcAft>
          <a:buClr>
            <a:srgbClr val="963C26"/>
          </a:buClr>
          <a:buSzTx/>
          <a:buFont typeface="Wingdings" pitchFamily="2" charset="2"/>
          <a:buNone/>
          <a:tabLst/>
          <a:defRPr kumimoji="0" lang="en-US" sz="2600" b="0" i="0" u="none" strike="noStrike" cap="none" normalizeH="0" baseline="0" smtClean="0">
            <a:ln>
              <a:noFill/>
            </a:ln>
            <a:solidFill>
              <a:schemeClr val="tx1"/>
            </a:solidFill>
            <a:effectLst/>
            <a:latin typeface="Gill Sans MT"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20000"/>
          </a:spcBef>
          <a:spcAft>
            <a:spcPct val="0"/>
          </a:spcAft>
          <a:buClr>
            <a:srgbClr val="963C26"/>
          </a:buClr>
          <a:buSzTx/>
          <a:buFont typeface="Wingdings" pitchFamily="2" charset="2"/>
          <a:buNone/>
          <a:tabLst/>
          <a:defRPr kumimoji="0" lang="en-US" sz="2600" b="0" i="0" u="none" strike="noStrike" cap="none" normalizeH="0" baseline="0" smtClean="0">
            <a:ln>
              <a:noFill/>
            </a:ln>
            <a:solidFill>
              <a:schemeClr val="tx1"/>
            </a:solidFill>
            <a:effectLst/>
            <a:latin typeface="Gill Sans MT" pitchFamily="34"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otalTime>1673</TotalTime>
  <Words>2409</Words>
  <Application>Microsoft Office PowerPoint</Application>
  <PresentationFormat>On-screen Show (4:3)</PresentationFormat>
  <Paragraphs>609</Paragraphs>
  <Slides>68</Slides>
  <Notes>40</Notes>
  <HiddenSlides>0</HiddenSlides>
  <MMClips>0</MMClips>
  <ScaleCrop>false</ScaleCrop>
  <HeadingPairs>
    <vt:vector size="4" baseType="variant">
      <vt:variant>
        <vt:lpstr>Theme</vt:lpstr>
      </vt:variant>
      <vt:variant>
        <vt:i4>4</vt:i4>
      </vt:variant>
      <vt:variant>
        <vt:lpstr>Slide Titles</vt:lpstr>
      </vt:variant>
      <vt:variant>
        <vt:i4>68</vt:i4>
      </vt:variant>
    </vt:vector>
  </HeadingPairs>
  <TitlesOfParts>
    <vt:vector size="72" baseType="lpstr">
      <vt:lpstr>Median</vt:lpstr>
      <vt:lpstr>1_Custom Design</vt:lpstr>
      <vt:lpstr>2_Custom Design</vt:lpstr>
      <vt:lpstr>1_Median</vt:lpstr>
      <vt:lpstr>   BUSINESS ENGLISH Lecture 10</vt:lpstr>
      <vt:lpstr>SYNOPSIS</vt:lpstr>
      <vt:lpstr>Memo Workshop Some guidelines…</vt:lpstr>
      <vt:lpstr>Form: Consistency</vt:lpstr>
      <vt:lpstr>Templates for Consistent Format</vt:lpstr>
      <vt:lpstr>Initial Headings</vt:lpstr>
      <vt:lpstr>Memo Format: Subject-Line</vt:lpstr>
      <vt:lpstr>Suggested Format for Spacing and Margins</vt:lpstr>
      <vt:lpstr>Dividing a Memo into Sections: Headings</vt:lpstr>
      <vt:lpstr>Organization of Content</vt:lpstr>
      <vt:lpstr>Example: Organizing a Persuasive Memo</vt:lpstr>
      <vt:lpstr>Clarity</vt:lpstr>
      <vt:lpstr>Clarity Exercise: Introduction</vt:lpstr>
      <vt:lpstr>Questions to Consider Related to Clarity</vt:lpstr>
      <vt:lpstr>Comments on Clarity</vt:lpstr>
      <vt:lpstr>Revision: Clear Introduction</vt:lpstr>
      <vt:lpstr>An Effective and Clear Introduction</vt:lpstr>
      <vt:lpstr>Clarity throughout the Memo</vt:lpstr>
      <vt:lpstr>Tone</vt:lpstr>
      <vt:lpstr>Tone Exercise</vt:lpstr>
      <vt:lpstr>Questions to Consider Related to Tone</vt:lpstr>
      <vt:lpstr>Comments on Tone</vt:lpstr>
      <vt:lpstr>Revisions Needed to Write to a Superior</vt:lpstr>
      <vt:lpstr>Revision: Addressing a Superior</vt:lpstr>
      <vt:lpstr>Audience</vt:lpstr>
      <vt:lpstr>Examples to Illustrate Your Point</vt:lpstr>
      <vt:lpstr>Use of Examples</vt:lpstr>
      <vt:lpstr>Other Examples?</vt:lpstr>
      <vt:lpstr>Counter Arguments</vt:lpstr>
      <vt:lpstr>Use of Counter Arguments</vt:lpstr>
      <vt:lpstr>Exercise: Conclusion</vt:lpstr>
      <vt:lpstr>An Effective Conclusion </vt:lpstr>
      <vt:lpstr>E-Mail Writing</vt:lpstr>
      <vt:lpstr>E-Mail Messages</vt:lpstr>
      <vt:lpstr>The Writing Process</vt:lpstr>
      <vt:lpstr>The Writing Process</vt:lpstr>
      <vt:lpstr>The Writing Process</vt:lpstr>
      <vt:lpstr>E-Mail and Memos: Structure and Format</vt:lpstr>
      <vt:lpstr>E-Mail and Memos: Subject Lines</vt:lpstr>
      <vt:lpstr>E-Mail and Memos: Subject Lines</vt:lpstr>
      <vt:lpstr>E-Mail and Memos: Subject Lines</vt:lpstr>
      <vt:lpstr>E-Mail and Memos: Opening</vt:lpstr>
      <vt:lpstr>E-Mail and Memos: Opening</vt:lpstr>
      <vt:lpstr>E-Mail and Memos: Opening</vt:lpstr>
      <vt:lpstr>E-Mail and Memos: Body</vt:lpstr>
      <vt:lpstr>E-Mail and Memos: Body</vt:lpstr>
      <vt:lpstr>E-Mail and Memos: Closing</vt:lpstr>
      <vt:lpstr>E-Mail and Memos: Closing</vt:lpstr>
      <vt:lpstr>Formatting Hard-Copy Memos</vt:lpstr>
      <vt:lpstr>“Before”—Ineffective Request Memo</vt:lpstr>
      <vt:lpstr>Memo Revision: Critical Thinking Questions</vt:lpstr>
      <vt:lpstr>“After”—Improved Request Memo</vt:lpstr>
      <vt:lpstr>Formatting E-Mail Messages</vt:lpstr>
      <vt:lpstr>Smart E-Mail Practices</vt:lpstr>
      <vt:lpstr>Smart E-Mail Practices</vt:lpstr>
      <vt:lpstr>Smart E-Mail Practices</vt:lpstr>
      <vt:lpstr>Smart E-Mail Practices</vt:lpstr>
      <vt:lpstr>Smart E-Mail Practices</vt:lpstr>
      <vt:lpstr>Smart E-Mail Practices</vt:lpstr>
      <vt:lpstr>Top Ten Mistakes That Can Sabotage Your Career</vt:lpstr>
      <vt:lpstr>Top Ten Mistakes That Can Sabotage Your Career</vt:lpstr>
      <vt:lpstr>Top Ten Mistakes That Can Sabotage Your Career</vt:lpstr>
      <vt:lpstr>Oops! I thought I deleted that e-mail!</vt:lpstr>
      <vt:lpstr>Typical E-Mail Messages and Memos</vt:lpstr>
      <vt:lpstr>Typical E-Mail Messages and Memos</vt:lpstr>
      <vt:lpstr>Typical E-Mail Messages and Memos</vt:lpstr>
      <vt:lpstr>Typical E-Mail Messages and Memos</vt:lpstr>
      <vt:lpstr>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ENGLISH Lecture 6</dc:title>
  <dc:creator>zaryab shahzaib</dc:creator>
  <cp:lastModifiedBy>Administrator</cp:lastModifiedBy>
  <cp:revision>18</cp:revision>
  <dcterms:created xsi:type="dcterms:W3CDTF">2014-03-10T15:42:46Z</dcterms:created>
  <dcterms:modified xsi:type="dcterms:W3CDTF">2014-03-22T08:56:00Z</dcterms:modified>
</cp:coreProperties>
</file>