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0" r:id="rId3"/>
    <p:sldId id="291" r:id="rId4"/>
    <p:sldId id="292" r:id="rId5"/>
    <p:sldId id="293" r:id="rId6"/>
    <p:sldId id="294" r:id="rId7"/>
    <p:sldId id="295" r:id="rId8"/>
    <p:sldId id="296" r:id="rId9"/>
    <p:sldId id="297" r:id="rId10"/>
    <p:sldId id="298" r:id="rId11"/>
    <p:sldId id="299" r:id="rId12"/>
    <p:sldId id="300" r:id="rId13"/>
    <p:sldId id="301" r:id="rId14"/>
    <p:sldId id="302" r:id="rId15"/>
    <p:sldId id="303" r:id="rId16"/>
    <p:sldId id="304" r:id="rId17"/>
    <p:sldId id="305" r:id="rId18"/>
    <p:sldId id="306" r:id="rId19"/>
    <p:sldId id="307" r:id="rId20"/>
    <p:sldId id="308" r:id="rId21"/>
    <p:sldId id="309" r:id="rId22"/>
    <p:sldId id="310" r:id="rId23"/>
    <p:sldId id="311" r:id="rId24"/>
    <p:sldId id="312" r:id="rId25"/>
    <p:sldId id="313" r:id="rId26"/>
    <p:sldId id="314" r:id="rId27"/>
    <p:sldId id="315" r:id="rId28"/>
    <p:sldId id="316" r:id="rId29"/>
    <p:sldId id="317" r:id="rId30"/>
    <p:sldId id="318" r:id="rId31"/>
    <p:sldId id="319" r:id="rId32"/>
    <p:sldId id="320" r:id="rId33"/>
    <p:sldId id="321" r:id="rId34"/>
    <p:sldId id="322" r:id="rId35"/>
    <p:sldId id="323" r:id="rId36"/>
    <p:sldId id="324" r:id="rId37"/>
    <p:sldId id="325" r:id="rId38"/>
    <p:sldId id="326" r:id="rId39"/>
    <p:sldId id="327" r:id="rId40"/>
    <p:sldId id="328" r:id="rId41"/>
    <p:sldId id="329" r:id="rId42"/>
    <p:sldId id="330" r:id="rId43"/>
    <p:sldId id="331" r:id="rId44"/>
    <p:sldId id="332" r:id="rId45"/>
    <p:sldId id="333" r:id="rId46"/>
    <p:sldId id="334" r:id="rId47"/>
    <p:sldId id="335" r:id="rId48"/>
    <p:sldId id="336" r:id="rId49"/>
    <p:sldId id="337" r:id="rId50"/>
    <p:sldId id="338" r:id="rId51"/>
    <p:sldId id="339" r:id="rId52"/>
    <p:sldId id="340" r:id="rId53"/>
    <p:sldId id="341" r:id="rId54"/>
    <p:sldId id="342" r:id="rId55"/>
    <p:sldId id="343" r:id="rId56"/>
    <p:sldId id="344" r:id="rId57"/>
    <p:sldId id="345" r:id="rId58"/>
    <p:sldId id="346" r:id="rId59"/>
    <p:sldId id="347" r:id="rId60"/>
    <p:sldId id="348" r:id="rId61"/>
    <p:sldId id="349" r:id="rId62"/>
    <p:sldId id="350" r:id="rId63"/>
    <p:sldId id="351" r:id="rId64"/>
    <p:sldId id="352" r:id="rId65"/>
    <p:sldId id="353" r:id="rId66"/>
    <p:sldId id="354" r:id="rId67"/>
    <p:sldId id="355" r:id="rId68"/>
    <p:sldId id="356" r:id="rId69"/>
    <p:sldId id="357" r:id="rId70"/>
    <p:sldId id="358" r:id="rId71"/>
    <p:sldId id="359" r:id="rId72"/>
    <p:sldId id="360" r:id="rId7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0" d="100"/>
          <a:sy n="70" d="100"/>
        </p:scale>
        <p:origin x="-1290" y="6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B1C0CE0-7100-4A54-B6EE-AE1047319B59}" type="datetimeFigureOut">
              <a:rPr lang="en-US" smtClean="0"/>
              <a:pPr/>
              <a:t>15/07/2014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86073C-37BA-4A24-B543-C5CABBBDCF7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1C0CE0-7100-4A54-B6EE-AE1047319B59}" type="datetimeFigureOut">
              <a:rPr lang="en-US" smtClean="0"/>
              <a:pPr/>
              <a:t>15/07/2014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86073C-37BA-4A24-B543-C5CABBBDCF7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1C0CE0-7100-4A54-B6EE-AE1047319B59}" type="datetimeFigureOut">
              <a:rPr lang="en-US" smtClean="0"/>
              <a:pPr/>
              <a:t>15/07/2014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86073C-37BA-4A24-B543-C5CABBBDCF7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B1C0CE0-7100-4A54-B6EE-AE1047319B59}" type="datetimeFigureOut">
              <a:rPr lang="en-US" smtClean="0"/>
              <a:pPr/>
              <a:t>15/07/2014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86073C-37BA-4A24-B543-C5CABBBDCF7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B1C0CE0-7100-4A54-B6EE-AE1047319B59}" type="datetimeFigureOut">
              <a:rPr lang="en-US" smtClean="0"/>
              <a:pPr/>
              <a:t>15/07/2014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86073C-37BA-4A24-B543-C5CABBBDCF7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B1C0CE0-7100-4A54-B6EE-AE1047319B59}" type="datetimeFigureOut">
              <a:rPr lang="en-US" smtClean="0"/>
              <a:pPr/>
              <a:t>15/07/2014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86073C-37BA-4A24-B543-C5CABBBDCF7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1C0CE0-7100-4A54-B6EE-AE1047319B59}" type="datetimeFigureOut">
              <a:rPr lang="en-US" smtClean="0"/>
              <a:pPr/>
              <a:t>15/07/2014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86073C-37BA-4A24-B543-C5CABBBDCF7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1C0CE0-7100-4A54-B6EE-AE1047319B59}" type="datetimeFigureOut">
              <a:rPr lang="en-US" smtClean="0"/>
              <a:pPr/>
              <a:t>15/07/2014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86073C-37BA-4A24-B543-C5CABBBDCF7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1C0CE0-7100-4A54-B6EE-AE1047319B59}" type="datetimeFigureOut">
              <a:rPr lang="en-US" smtClean="0"/>
              <a:pPr/>
              <a:t>15/07/2014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86073C-37BA-4A24-B543-C5CABBBDCF7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1C0CE0-7100-4A54-B6EE-AE1047319B59}" type="datetimeFigureOut">
              <a:rPr lang="en-US" smtClean="0"/>
              <a:pPr/>
              <a:t>15/07/2014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86073C-37BA-4A24-B543-C5CABBBDCF7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1C0CE0-7100-4A54-B6EE-AE1047319B59}" type="datetimeFigureOut">
              <a:rPr lang="en-US" smtClean="0"/>
              <a:pPr/>
              <a:t>15/07/2014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86073C-37BA-4A24-B543-C5CABBBDCF7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1C0CE0-7100-4A54-B6EE-AE1047319B59}" type="datetimeFigureOut">
              <a:rPr lang="en-US" smtClean="0"/>
              <a:pPr/>
              <a:t>15/07/2014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86073C-37BA-4A24-B543-C5CABBBDCF7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Sociolinguistics</a:t>
            </a:r>
            <a:endParaRPr lang="en-US" b="1" dirty="0"/>
          </a:p>
        </p:txBody>
      </p:sp>
      <p:sp>
        <p:nvSpPr>
          <p:cNvPr id="3" name="Subtitle 2"/>
          <p:cNvSpPr>
            <a:spLocks noGrp="1"/>
          </p:cNvSpPr>
          <p:nvPr>
            <p:ph type="subTitle" idx="1"/>
          </p:nvPr>
        </p:nvSpPr>
        <p:spPr/>
        <p:txBody>
          <a:bodyPr/>
          <a:lstStyle/>
          <a:p>
            <a:r>
              <a:rPr lang="en-US" b="1" dirty="0" smtClean="0">
                <a:solidFill>
                  <a:schemeClr val="tx1"/>
                </a:solidFill>
              </a:rPr>
              <a:t>LECTURE# 31</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This appeal to norms forms an essential part of </a:t>
            </a:r>
            <a:r>
              <a:rPr lang="en-US" dirty="0" err="1" smtClean="0"/>
              <a:t>Labov’s</a:t>
            </a:r>
            <a:r>
              <a:rPr lang="en-US" dirty="0" smtClean="0"/>
              <a:t> definition of speech community (1972):</a:t>
            </a:r>
          </a:p>
          <a:p>
            <a:r>
              <a:rPr lang="en-US" dirty="0" smtClean="0"/>
              <a:t>The speech community is not defined by any marked agreement in the use of language elements, so much as by participation in a set of shared norms;</a:t>
            </a:r>
          </a:p>
          <a:p>
            <a:r>
              <a:rPr lang="en-US" dirty="0" smtClean="0"/>
              <a:t> these norms may be observed in overt types of evaluative behavior, and by the uniformity of abstract patterns of variation which are invariant in respect to particular levels of usage.</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This definition shifts the emphasis away from an exclusive use of linguistic criteria to a search for the various characteristics which make individuals feel that they are members of the same community.</a:t>
            </a:r>
          </a:p>
          <a:p>
            <a:r>
              <a:rPr lang="en-US" dirty="0" smtClean="0"/>
              <a:t> Milroy (1987a, p. 13) has indicated some consequences of such a view:</a:t>
            </a:r>
          </a:p>
          <a:p>
            <a:r>
              <a:rPr lang="en-US" dirty="0" smtClean="0"/>
              <a:t>Thus, all New York speakers from the highest to lowest status are said to constitute a single speech community because, for example, they agree in viewing presence of post vocalic [r] as prestigious. </a:t>
            </a:r>
          </a:p>
          <a:p>
            <a:r>
              <a:rPr lang="en-US" dirty="0" smtClean="0"/>
              <a:t>They also agree on the social value of a large number of other linguistic elements.</a:t>
            </a:r>
          </a:p>
          <a:p>
            <a:r>
              <a:rPr lang="en-US" dirty="0" smtClean="0"/>
              <a:t> Southern British English speakers cannot be said to belong to the same speech community as New Yorkers, since they do not attach the same social meanings to, for example, (r): on the contrary, the highest prestige accent in Southern England (RP) is non-</a:t>
            </a:r>
            <a:r>
              <a:rPr lang="en-US" dirty="0" err="1" smtClean="0"/>
              <a:t>rhotic</a:t>
            </a:r>
            <a:r>
              <a:rPr lang="en-US" dirty="0" smtClean="0"/>
              <a:t>.</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Yet, the Southern British speech community may be said to be united by a common evaluation of the variable (h);</a:t>
            </a:r>
          </a:p>
          <a:p>
            <a:r>
              <a:rPr lang="en-US" dirty="0" smtClean="0"/>
              <a:t> </a:t>
            </a:r>
            <a:r>
              <a:rPr lang="en-US" i="1" dirty="0" smtClean="0"/>
              <a:t>h-dropping is stigmatized in Southern England . . . but is irrelevant in New </a:t>
            </a:r>
            <a:r>
              <a:rPr lang="en-US" dirty="0" smtClean="0"/>
              <a:t>York City or, for that matter, in Glasgow or Belfast.</a:t>
            </a:r>
          </a:p>
          <a:p>
            <a:r>
              <a:rPr lang="en-US" dirty="0" smtClean="0"/>
              <a:t>In this sense, ‘speech community’ is a very abstract concept, one likely to create not a few problems,</a:t>
            </a:r>
          </a:p>
          <a:p>
            <a:r>
              <a:rPr lang="en-US" dirty="0" smtClean="0"/>
              <a:t>because the particular norms that a community uses may or may not be exclusively linguistic in nature, and even the linguistic norms themselves may vary considerably among small sub-groups.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For example, speakers of Hindi will separate themselves entirely from speakers of Urdu;</a:t>
            </a:r>
          </a:p>
          <a:p>
            <a:r>
              <a:rPr lang="en-US" dirty="0" smtClean="0"/>
              <a:t> most Ukrainians will separate themselves from most Russians (but possibly not vice versa);</a:t>
            </a:r>
          </a:p>
          <a:p>
            <a:r>
              <a:rPr lang="en-US" dirty="0" smtClean="0"/>
              <a:t> and most Chinese will see themselves as members of the same community as all other Chinese, </a:t>
            </a:r>
          </a:p>
          <a:p>
            <a:r>
              <a:rPr lang="en-US" dirty="0" smtClean="0"/>
              <a:t>even though speakers of Cantonese or </a:t>
            </a:r>
            <a:r>
              <a:rPr lang="en-US" dirty="0" err="1" smtClean="0"/>
              <a:t>Hokkien</a:t>
            </a:r>
            <a:r>
              <a:rPr lang="en-US" dirty="0" smtClean="0"/>
              <a:t> might not be able to express that sense of community to a speaker of Mandarin or to each other except through their shared writing system.</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single-language, or single-variety, criterion is also a very dubious one.</a:t>
            </a:r>
          </a:p>
          <a:p>
            <a:r>
              <a:rPr lang="en-US" dirty="0" err="1" smtClean="0"/>
              <a:t>Gumperz</a:t>
            </a:r>
            <a:r>
              <a:rPr lang="en-US" dirty="0" smtClean="0"/>
              <a:t> (1971) points out that ‘there are no </a:t>
            </a:r>
            <a:r>
              <a:rPr lang="en-US" i="1" dirty="0" smtClean="0"/>
              <a:t>a priori grounds which </a:t>
            </a:r>
            <a:r>
              <a:rPr lang="en-US" dirty="0" smtClean="0"/>
              <a:t>force us to define speech communities so that all members speak the same language.’</a:t>
            </a:r>
          </a:p>
          <a:p>
            <a:r>
              <a:rPr lang="en-US" dirty="0" smtClean="0"/>
              <a:t> As I observed in the previous chapter, many societies have existed and still exist in which bilingualism and multilingualism are normal.</a:t>
            </a:r>
          </a:p>
          <a:p>
            <a:r>
              <a:rPr lang="en-US" dirty="0" smtClean="0"/>
              <a:t> For example, early in the year 2000 London was judged to be the most ‘international’ of all cities in the world based on the number of different languages spoken there – over 300.</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It is such considerations as these which lead </a:t>
            </a:r>
            <a:r>
              <a:rPr lang="en-US" dirty="0" err="1" smtClean="0"/>
              <a:t>Gumperz</a:t>
            </a:r>
            <a:r>
              <a:rPr lang="en-US" dirty="0" smtClean="0"/>
              <a:t>  to use the term </a:t>
            </a:r>
            <a:r>
              <a:rPr lang="en-US" i="1" dirty="0" smtClean="0"/>
              <a:t>linguistic community rather than speech community. </a:t>
            </a:r>
          </a:p>
          <a:p>
            <a:r>
              <a:rPr lang="en-US" i="1" dirty="0" smtClean="0"/>
              <a:t>He proceeds to </a:t>
            </a:r>
            <a:r>
              <a:rPr lang="en-US" dirty="0" smtClean="0"/>
              <a:t>define that term as follows:</a:t>
            </a:r>
          </a:p>
          <a:p>
            <a:r>
              <a:rPr lang="en-US" dirty="0" smtClean="0"/>
              <a:t>a social group which may be either monolingual or multilingual, held together by frequency of social interaction patterns and set off from the surrounding areas by weaknesses in the lines of communication. </a:t>
            </a:r>
          </a:p>
          <a:p>
            <a:r>
              <a:rPr lang="en-US" dirty="0" smtClean="0"/>
              <a:t>Linguistic communities may consist of small groups bound together by face-to-face contact or may cover large regions, depending on the level of abstraction we wish to achieve.</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In this definition, then, communities are defined partially through their relationships with other communities.</a:t>
            </a:r>
          </a:p>
          <a:p>
            <a:r>
              <a:rPr lang="en-US" dirty="0" smtClean="0"/>
              <a:t> Internally, a community must have a certain social cohesiveness; externally, its members must find themselves cut off from other communities in certain ways.</a:t>
            </a:r>
          </a:p>
          <a:p>
            <a:r>
              <a:rPr lang="en-US" dirty="0" smtClean="0"/>
              <a:t> The factors that bring about cohesion and differentiation will vary considerably from occasion to occasion. </a:t>
            </a:r>
          </a:p>
          <a:p>
            <a:r>
              <a:rPr lang="en-US" dirty="0" smtClean="0"/>
              <a:t>Individuals will therefore shift their sense of community as different factors come into play.</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Such a definition is an extension of the one that Bloomfield (1933) uses to open his chapter on speech communities: ‘a speech community is a group of people who interact by means of speech.’ </a:t>
            </a:r>
          </a:p>
          <a:p>
            <a:r>
              <a:rPr lang="en-US" dirty="0" smtClean="0"/>
              <a:t>The extension is provided by the insistence that a group or community is defined not only by what it is but by what it is not: the ‘cut-off’ criterion.</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err="1" smtClean="0"/>
              <a:t>Gumperz</a:t>
            </a:r>
            <a:r>
              <a:rPr lang="en-US" dirty="0" smtClean="0"/>
              <a:t> (1971, p. 114) offers another definition of the speech community:</a:t>
            </a:r>
          </a:p>
          <a:p>
            <a:r>
              <a:rPr lang="en-US" dirty="0" smtClean="0"/>
              <a:t>any human aggregate characterized by regular and frequent interaction by means of a shared body of verbal signs and set off from similar aggregates by significant differences in language usage.</a:t>
            </a:r>
          </a:p>
          <a:p>
            <a:r>
              <a:rPr lang="en-US" dirty="0" smtClean="0"/>
              <a:t>Most groups of any permanence, be they small bands bounded by face-to-face contact, modern nations divisible into smaller sub-regions,</a:t>
            </a:r>
          </a:p>
          <a:p>
            <a:r>
              <a:rPr lang="en-US" dirty="0" smtClean="0"/>
              <a:t> or even occupational associations or neighborhood gangs, may be treated as speech communities, provided they show linguistic peculiarities that warrant special study.</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Autofit/>
          </a:bodyPr>
          <a:lstStyle/>
          <a:p>
            <a:r>
              <a:rPr lang="en-US" sz="2400" dirty="0" smtClean="0"/>
              <a:t>Not only must members of the speech community share a set of grammatical rules, but there must also be regular relationships between language use and social structure; i.e., there must be norms which may vary by sub-group and social setting.</a:t>
            </a:r>
          </a:p>
          <a:p>
            <a:r>
              <a:rPr lang="en-US" sz="2400" dirty="0" smtClean="0"/>
              <a:t> </a:t>
            </a:r>
            <a:r>
              <a:rPr lang="en-US" sz="2400" dirty="0" err="1" smtClean="0"/>
              <a:t>Gumperz</a:t>
            </a:r>
            <a:r>
              <a:rPr lang="en-US" sz="2400" dirty="0" smtClean="0"/>
              <a:t> adds:</a:t>
            </a:r>
          </a:p>
          <a:p>
            <a:r>
              <a:rPr lang="en-US" sz="2400" dirty="0" smtClean="0"/>
              <a:t>Wherever the relationships between language choice and rules of social appropriateness can be formalized, they allow us to group relevant linguistic forms into distinct dialects, styles, and occupational or other special parlances. </a:t>
            </a:r>
          </a:p>
          <a:p>
            <a:r>
              <a:rPr lang="en-US" sz="2400" dirty="0" smtClean="0"/>
              <a:t>The sociolinguistic study of speech communities deals with the linguistic similarities and differences among these speech varieties.</a:t>
            </a:r>
            <a:endParaRPr lang="en-US"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Furthermore, ‘the speech varieties employed within a speech community form a system because they are related to a shared set of social norms’.</a:t>
            </a:r>
          </a:p>
          <a:p>
            <a:r>
              <a:rPr lang="en-US" dirty="0" smtClean="0"/>
              <a:t> Such norms, however, may overlap what we must regard as clear language boundaries.</a:t>
            </a:r>
          </a:p>
          <a:p>
            <a:r>
              <a:rPr lang="en-US" dirty="0" smtClean="0"/>
              <a:t>For example, in Eastern Europe many speakers of Czech, Austrian German, and Hungarian share rules about the proper forms of greetings, suitable topics for conversation, and how to pursue these, but no common language. </a:t>
            </a:r>
          </a:p>
          <a:p>
            <a:r>
              <a:rPr lang="en-US" dirty="0" smtClean="0"/>
              <a:t>They are united in a </a:t>
            </a:r>
            <a:r>
              <a:rPr lang="en-US" i="1" dirty="0" err="1" smtClean="0"/>
              <a:t>Sprachbund</a:t>
            </a:r>
            <a:r>
              <a:rPr lang="en-US" i="1" dirty="0" smtClean="0"/>
              <a:t>, ‘speech area,’ not quite a ‘speech community,’ but still a </a:t>
            </a:r>
            <a:r>
              <a:rPr lang="en-US" dirty="0" smtClean="0"/>
              <a:t>community defined in some way by speech.</a:t>
            </a:r>
          </a:p>
          <a:p>
            <a:r>
              <a:rPr lang="en-US" dirty="0" smtClean="0"/>
              <a:t> As we can see, then, trying to define the concept of ‘speech community’ requires us to come to grips with definitions of other concepts, principally ‘group,’ ‘language’ (or ‘variety’), and ‘norm.’</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err="1" smtClean="0"/>
              <a:t>Hymes</a:t>
            </a:r>
            <a:r>
              <a:rPr lang="en-US" dirty="0" smtClean="0"/>
              <a:t> (1974, p. 47) disagrees with both Chomsky’s and Bloomfield’s definitions of a speech community.</a:t>
            </a:r>
          </a:p>
          <a:p>
            <a:r>
              <a:rPr lang="en-US" dirty="0" smtClean="0"/>
              <a:t> He claims that these simply reduce the notion of speech community to that of a language and, in effect, throw out ‘speech community’ as a worthwhile concept.</a:t>
            </a:r>
          </a:p>
          <a:p>
            <a:r>
              <a:rPr lang="en-US" dirty="0" smtClean="0"/>
              <a:t> He points out that it is impossible to equate language and speech community when we lack a clear understanding of the nature of language.</a:t>
            </a:r>
          </a:p>
          <a:p>
            <a:r>
              <a:rPr lang="en-US" dirty="0" smtClean="0"/>
              <a:t>He insists that speech communities cannot be defined solely through the use of linguistic criteria. </a:t>
            </a:r>
          </a:p>
          <a:p>
            <a:r>
              <a:rPr lang="en-US" dirty="0" smtClean="0"/>
              <a:t>The way in which people view the language they speak is also important, that is, how they evaluate accents; how they establish the fact that they speak one language rather than another; and how they maintain language boundaries.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Moreover, rules for using a language may be just as important as feelings about the language itself. He cites the example of the </a:t>
            </a:r>
            <a:r>
              <a:rPr lang="en-US" dirty="0" err="1" smtClean="0"/>
              <a:t>Ngoni</a:t>
            </a:r>
            <a:r>
              <a:rPr lang="en-US" dirty="0" smtClean="0"/>
              <a:t> of Africa.</a:t>
            </a:r>
          </a:p>
          <a:p>
            <a:r>
              <a:rPr lang="en-US" dirty="0" smtClean="0"/>
              <a:t> Most </a:t>
            </a:r>
            <a:r>
              <a:rPr lang="en-US" dirty="0" err="1" smtClean="0"/>
              <a:t>Ngoni</a:t>
            </a:r>
            <a:r>
              <a:rPr lang="en-US" dirty="0" smtClean="0"/>
              <a:t> no longer speak their ancestral language but use the language of the people they conquered in Malawi.</a:t>
            </a:r>
          </a:p>
          <a:p>
            <a:r>
              <a:rPr lang="en-US" dirty="0" smtClean="0"/>
              <a:t> However, they use that language in ways they have carried over from </a:t>
            </a:r>
            <a:r>
              <a:rPr lang="en-US" dirty="0" err="1" smtClean="0"/>
              <a:t>Ngoni</a:t>
            </a:r>
            <a:r>
              <a:rPr lang="en-US" dirty="0" smtClean="0"/>
              <a:t>, ways they maintain because they consider them to be essential to their continued identity as a separate people. </a:t>
            </a:r>
          </a:p>
          <a:p>
            <a:r>
              <a:rPr lang="en-US" dirty="0" err="1" smtClean="0"/>
              <a:t>Hymes</a:t>
            </a:r>
            <a:r>
              <a:rPr lang="en-US" dirty="0" smtClean="0"/>
              <a:t> adds that analogous situations may be observed among some native groups in North America: they use English in special ways to maintain their separate identities within the dominant English speaking community.</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As we saw too in the previous chapter code-switching can be used to achieve a shared identity and delimit a group of speakers from all others.</a:t>
            </a:r>
          </a:p>
          <a:p>
            <a:r>
              <a:rPr lang="en-US" dirty="0" smtClean="0"/>
              <a:t>For </a:t>
            </a:r>
            <a:r>
              <a:rPr lang="en-US" dirty="0" err="1" smtClean="0"/>
              <a:t>Hymes</a:t>
            </a:r>
            <a:r>
              <a:rPr lang="en-US" dirty="0" smtClean="0"/>
              <a:t>, the concept of ‘speech community’ is a difficult one to grasp in its entirety, for it depends on how one defines ‘groups’ in society.</a:t>
            </a:r>
          </a:p>
          <a:p>
            <a:r>
              <a:rPr lang="en-US" dirty="0" smtClean="0"/>
              <a:t>He also distinguishes between participating in a speech community and being a fully fledged member of that community:</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Autofit/>
          </a:bodyPr>
          <a:lstStyle/>
          <a:p>
            <a:r>
              <a:rPr lang="en-US" sz="2400" dirty="0" smtClean="0"/>
              <a:t>To participate in a speech community is not quite the same as to be a member of it.</a:t>
            </a:r>
          </a:p>
          <a:p>
            <a:r>
              <a:rPr lang="en-US" sz="2400" dirty="0" smtClean="0"/>
              <a:t> Here we encounter the limitation of any conception of speech community in terms of knowledge alone, even knowledge of patterns of speaking as well as of grammar, and of course, of any definition in terms of interaction alone. </a:t>
            </a:r>
          </a:p>
          <a:p>
            <a:r>
              <a:rPr lang="en-US" sz="2400" dirty="0" smtClean="0"/>
              <a:t>Just the matter of accent may erect a barrier between participation and membership in one case, although be ignored in another. </a:t>
            </a:r>
          </a:p>
          <a:p>
            <a:r>
              <a:rPr lang="en-US" sz="2400" dirty="0" smtClean="0"/>
              <a:t>Obviously membership in a community depends upon criteria which in the given case may not even saliently involve language and speaking, as when birthright is considered indelible.</a:t>
            </a:r>
            <a:endParaRPr lang="en-US" sz="2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However, he reaffirms an earlier (1962) definition of speech community: ‘a local unit, characterized for its members by common locality and primary interaction.’ He is prepared to ‘admit exceptions cautiously.’</a:t>
            </a:r>
          </a:p>
          <a:p>
            <a:r>
              <a:rPr lang="en-US" dirty="0" smtClean="0"/>
              <a:t>Brown and Levinson (1979) point out that:</a:t>
            </a:r>
          </a:p>
          <a:p>
            <a:r>
              <a:rPr lang="en-US" dirty="0" smtClean="0"/>
              <a:t>Social scientists use the word ‘group’ in so many ways, as for example in the phrases </a:t>
            </a:r>
            <a:r>
              <a:rPr lang="en-US" i="1" dirty="0" smtClean="0"/>
              <a:t>small group, reference group, corporate group, ethnic group, interest group, </a:t>
            </a:r>
            <a:r>
              <a:rPr lang="en-US" dirty="0" smtClean="0"/>
              <a:t>that we are unlikely to find any common core that means more than ‘set’.</a:t>
            </a:r>
          </a:p>
          <a:p>
            <a:r>
              <a:rPr lang="en-US" dirty="0" smtClean="0"/>
              <a:t>Social scientists who adopt the weak concept of structure . . . are likely to think of groups in relatively concrete terms, as independently isolable units of social structure. . . .</a:t>
            </a:r>
          </a:p>
          <a:p>
            <a:r>
              <a:rPr lang="en-US" dirty="0" smtClean="0"/>
              <a:t> On the other hand, social theorists who adopt the stronger concept of structure are more likely to think of groups as relative concepts, each group being a unit that is relevant only in relation to units of like size that for immediate purposes are contrasted with it.</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Thus for a man who lives in Cambridge, his territorial identification will be with Cambridge when contrasted with New-market, with Cambridge shire when contrasted with Lancashire, with England when contrasted with Scotland, with the United Kingdom when contrasted with Germany, and so on.</a:t>
            </a:r>
          </a:p>
          <a:p>
            <a:r>
              <a:rPr lang="en-US" dirty="0" smtClean="0"/>
              <a:t>‘Group’ is therefore a relative concept and ‘speech community’ must also be relative.</a:t>
            </a:r>
          </a:p>
          <a:p>
            <a:r>
              <a:rPr lang="en-US" dirty="0" smtClean="0"/>
              <a:t> You are a member of one speech community by virtue of the fact that on a particular occasion you identify with X rather than Y when apparently X and Y contrast in a single dimension.</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This approach would suggest that there is an English speech community (because there are French and German ones), a Texas speech community (because there are London and Bostonian ones),</a:t>
            </a:r>
          </a:p>
          <a:p>
            <a:r>
              <a:rPr lang="en-US" dirty="0" smtClean="0"/>
              <a:t>A Harvard speech community (because there are Oxford and Berkeley ones), a Chicano speech community (because there are Spanish and English ones), and so on.</a:t>
            </a:r>
          </a:p>
          <a:p>
            <a:r>
              <a:rPr lang="en-US" dirty="0" smtClean="0"/>
              <a:t> An individual therefore belongs to various speech communities at the same time, but on any particular occasion will identify with only one of them, the particular identification depending on what is especially important or contrastive in the circumstances.</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For any specific speech community, the concept ‘reflects what people do and know when they interact with one another. </a:t>
            </a:r>
          </a:p>
          <a:p>
            <a:r>
              <a:rPr lang="en-US" dirty="0" smtClean="0"/>
              <a:t>It assumes that when people come together through discursive practices, they behave as though they operate within a shared set of norms, local knowledge, beliefs, and values.</a:t>
            </a:r>
          </a:p>
          <a:p>
            <a:r>
              <a:rPr lang="en-US" dirty="0" smtClean="0"/>
              <a:t> It means that they are aware of these things and capable of knowing when they are being adhered to and when the values of the community are being ignored . . . it is fundamental in understanding identity and representation of ideology’ (Morgan, 2001</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b="1" i="1" dirty="0" smtClean="0"/>
              <a:t>Discussion</a:t>
            </a:r>
          </a:p>
          <a:p>
            <a:r>
              <a:rPr lang="en-US" dirty="0" smtClean="0"/>
              <a:t>1. Try to label yourself according to what kind(s) of English you speak.</a:t>
            </a:r>
          </a:p>
          <a:p>
            <a:r>
              <a:rPr lang="en-US" dirty="0" smtClean="0"/>
              <a:t> Explain why you choose the specific terms you use and any connotations these terms have for you, e.g., </a:t>
            </a:r>
            <a:r>
              <a:rPr lang="en-US" i="1" dirty="0" smtClean="0"/>
              <a:t>Bristol English, Texas English, educated </a:t>
            </a:r>
            <a:r>
              <a:rPr lang="en-US" i="1" dirty="0" err="1" smtClean="0"/>
              <a:t>Tyneside</a:t>
            </a:r>
            <a:r>
              <a:rPr lang="en-US" i="1" dirty="0" smtClean="0"/>
              <a:t> English.</a:t>
            </a:r>
          </a:p>
          <a:p>
            <a:r>
              <a:rPr lang="en-US" dirty="0" smtClean="0"/>
              <a:t>2. To show that very small changes in linguistic behavior can serve to disaffiliate you from other members of the same speech community, make deliberate adjustments in your speech on some occasion: that is, become more formal or less formal than seems to be required by the occasion;</a:t>
            </a:r>
          </a:p>
          <a:p>
            <a:r>
              <a:rPr lang="en-US" dirty="0" smtClean="0"/>
              <a:t>introduce technical or learned vocabulary when it is not called for; employ slang or coarse expressions; shift your accent (perhaps even to mimic another person); or switch to a distinct regional dialect.</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What happens? How do such shifts affect your relationship to your listeners and any feelings you or they have about a common identity?</a:t>
            </a:r>
          </a:p>
          <a:p>
            <a:r>
              <a:rPr lang="en-US" dirty="0" smtClean="0"/>
              <a:t>3. In what respects do (or did) the following pairs of people belong to the same speech communities or to different ones:</a:t>
            </a:r>
          </a:p>
          <a:p>
            <a:r>
              <a:rPr lang="en-US" dirty="0" smtClean="0"/>
              <a:t> Presidents J. F. Kennedy and Lyndon Johnson; </a:t>
            </a:r>
            <a:r>
              <a:rPr lang="en-US" dirty="0" err="1" smtClean="0"/>
              <a:t>Indira</a:t>
            </a:r>
            <a:r>
              <a:rPr lang="en-US" dirty="0" smtClean="0"/>
              <a:t> Gandhi and Margaret Thatcher; the Pope and the Archbishop of Canterbury; Professor Henry Higgins and Eliza Doolittle; Elizabeth II and John Lennon; Geoffrey Chaucer and George Bernard Shaw.</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4. Describe the linguistic uses of some bilinguals with whom you are familiar.</a:t>
            </a:r>
          </a:p>
          <a:p>
            <a:r>
              <a:rPr lang="en-US" dirty="0" smtClean="0"/>
              <a:t>When do they use each of the languages? If you are bilingual yourself, in what ways do you identify with people who show the same range of linguistic abilities? A different range?</a:t>
            </a:r>
          </a:p>
          <a:p>
            <a:r>
              <a:rPr lang="en-US" dirty="0" smtClean="0"/>
              <a:t>5. In what respects does the language which is characteristic of each of the following groups, if there is such a characteristic language, mark each group off as a separate speech community:</a:t>
            </a:r>
          </a:p>
          <a:p>
            <a:r>
              <a:rPr lang="en-US" dirty="0" smtClean="0"/>
              <a:t> adolescents; stockbrokers; women; linguists; air traffic controllers; priests; disk jockeys? How useful is the concept of ‘speech community’ in cases such as these?</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Le Page and </a:t>
            </a:r>
            <a:r>
              <a:rPr lang="en-US" dirty="0" err="1" smtClean="0"/>
              <a:t>Tabouret</a:t>
            </a:r>
            <a:r>
              <a:rPr lang="en-US" dirty="0" smtClean="0"/>
              <a:t>-Keller (1985) and </a:t>
            </a:r>
            <a:r>
              <a:rPr lang="en-US" dirty="0" err="1" smtClean="0"/>
              <a:t>Trudgill</a:t>
            </a:r>
            <a:r>
              <a:rPr lang="en-US" dirty="0" smtClean="0"/>
              <a:t> (1986) distinguish between </a:t>
            </a:r>
            <a:r>
              <a:rPr lang="en-US" i="1" dirty="0" smtClean="0"/>
              <a:t>focused and diffuse languages and communities, the main </a:t>
            </a:r>
            <a:r>
              <a:rPr lang="en-US" dirty="0" smtClean="0"/>
              <a:t>difference being the degree to which people agree about the shared features of the language or community.</a:t>
            </a:r>
          </a:p>
          <a:p>
            <a:r>
              <a:rPr lang="en-US" dirty="0" smtClean="0"/>
              <a:t> In this view the English public schools would be highly focused but Kingston, Jamaica, would be quite diffuse. </a:t>
            </a:r>
          </a:p>
          <a:p>
            <a:r>
              <a:rPr lang="en-US" dirty="0" smtClean="0"/>
              <a:t>Try to apply this distinction to other situations of which you are aware.</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457200" y="1600200"/>
            <a:ext cx="8229600" cy="4800600"/>
          </a:xfrm>
        </p:spPr>
        <p:txBody>
          <a:bodyPr>
            <a:normAutofit fontScale="77500" lnSpcReduction="20000"/>
          </a:bodyPr>
          <a:lstStyle/>
          <a:p>
            <a:r>
              <a:rPr lang="en-US" b="1" dirty="0" smtClean="0"/>
              <a:t>Intersecting Communities</a:t>
            </a:r>
          </a:p>
          <a:p>
            <a:r>
              <a:rPr lang="en-US" dirty="0" smtClean="0"/>
              <a:t>The fact that people do use expressions such as </a:t>
            </a:r>
            <a:r>
              <a:rPr lang="en-US" i="1" dirty="0" smtClean="0"/>
              <a:t>New York speech, London speech, and South African speech indicates that they have some idea of how a </a:t>
            </a:r>
            <a:r>
              <a:rPr lang="en-US" dirty="0" smtClean="0"/>
              <a:t>‘typical’ person from each place speaks, that is, of what it is like to be a member of a particular speech community somewhat loosely defined.</a:t>
            </a:r>
          </a:p>
          <a:p>
            <a:r>
              <a:rPr lang="en-US" dirty="0" smtClean="0"/>
              <a:t> Such a person may be said to be typical by virtue of observing the linguistic norms one associates with the particular place in question. </a:t>
            </a:r>
          </a:p>
          <a:p>
            <a:r>
              <a:rPr lang="en-US" dirty="0" smtClean="0"/>
              <a:t>But just what are these norms? I have already noted (p. 49) the work of Preston (1989, 1999, 2002), which shows that a person’s perceptions of the language characteristics of particular areas do not always accord with linguistic facts.</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457200" y="1600200"/>
            <a:ext cx="8229600" cy="4876800"/>
          </a:xfrm>
        </p:spPr>
        <p:txBody>
          <a:bodyPr>
            <a:normAutofit fontScale="85000" lnSpcReduction="20000"/>
          </a:bodyPr>
          <a:lstStyle/>
          <a:p>
            <a:r>
              <a:rPr lang="en-US" dirty="0" smtClean="0"/>
              <a:t>Rosen (1980) has also indicated some of the problems you find in trying to call a city like London a speech community and in describing exactly what characterizes its speech. </a:t>
            </a:r>
          </a:p>
          <a:p>
            <a:r>
              <a:rPr lang="en-US" dirty="0" smtClean="0"/>
              <a:t>He says that such cities ‘cannot be thought of as linguistic patchwork maps, ghetto after ghetto, not only because languages and dialects have no simple geographical distribution but also because interaction between them blurs whatever boundaries might be drawn. </a:t>
            </a:r>
          </a:p>
          <a:p>
            <a:r>
              <a:rPr lang="en-US" dirty="0" smtClean="0"/>
              <a:t>Both a geographical model and a social class model would be false, though each could contribute to an understanding.’</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In such places, ‘dialects and languages are beginning to influence each other.</a:t>
            </a:r>
          </a:p>
          <a:p>
            <a:r>
              <a:rPr lang="en-US" dirty="0" smtClean="0"/>
              <a:t> Urbanization is a great </a:t>
            </a:r>
            <a:r>
              <a:rPr lang="en-US" dirty="0" err="1" smtClean="0"/>
              <a:t>eroder</a:t>
            </a:r>
            <a:r>
              <a:rPr lang="en-US" dirty="0" smtClean="0"/>
              <a:t> of linguistic frontiers.’ The result is: the creation of thousands of bilingual and to a certain extent </a:t>
            </a:r>
            <a:r>
              <a:rPr lang="en-US" dirty="0" err="1" smtClean="0"/>
              <a:t>bidialectal</a:t>
            </a:r>
            <a:r>
              <a:rPr lang="en-US" dirty="0" smtClean="0"/>
              <a:t> speakers on a scale and of a diversity unprecedented in our history. </a:t>
            </a:r>
          </a:p>
          <a:p>
            <a:r>
              <a:rPr lang="en-US" dirty="0" smtClean="0"/>
              <a:t>Which dialect of English they learn depends in the main on their social class position in this country. It is common practice to talk of the ‘target language’ of a second-language learner. </a:t>
            </a:r>
          </a:p>
          <a:p>
            <a:r>
              <a:rPr lang="en-US" dirty="0" smtClean="0"/>
              <a:t>In London it will be a moving target, though undoubtedly most by virtue of their social position will have as their chief model London working-class speech.</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London is a community in some senses but not in others; however, with its 300 languages or more it is in no sense a single speech community (see Baker and </a:t>
            </a:r>
            <a:r>
              <a:rPr lang="en-US" dirty="0" err="1" smtClean="0"/>
              <a:t>Eversley</a:t>
            </a:r>
            <a:r>
              <a:rPr lang="en-US" dirty="0" smtClean="0"/>
              <a:t>, 2000).</a:t>
            </a:r>
          </a:p>
          <a:p>
            <a:r>
              <a:rPr lang="en-US" dirty="0" smtClean="0"/>
              <a:t> It is just too big and fragmented. On the other hand, if we say it must be a composite of small speech communities, we may not be any better off. Are these smaller communities geographical, social, ethnic, religious, or occupational in orientation?</a:t>
            </a:r>
          </a:p>
          <a:p>
            <a:r>
              <a:rPr lang="en-US" dirty="0" smtClean="0"/>
              <a:t> That is, how do any linguistic factors we might isolate relate to such social factors? Are the communities static or fluid? If they are static, how do they maintain themselves, and if they are fluid, what inferences must we draw concerning any concept we might have of ‘speech community’?</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Are their boundaries strong and clear or are they weak and permeable? Moreover, London is no different from most large cities anywhere in the world, a world which is increasingly a world of large cities, heterogeneously populated.</a:t>
            </a:r>
          </a:p>
          <a:p>
            <a:r>
              <a:rPr lang="en-US" dirty="0" smtClean="0"/>
              <a:t>We can easily see how difficult it is to relate the concept of ‘speech community’ directly to language or languages spoken and even to groups and norms if we refer back to the linguistic situation among the </a:t>
            </a:r>
            <a:r>
              <a:rPr lang="en-US" dirty="0" err="1" smtClean="0"/>
              <a:t>Tukano</a:t>
            </a:r>
            <a:r>
              <a:rPr lang="en-US" dirty="0" smtClean="0"/>
              <a:t> described before.</a:t>
            </a:r>
          </a:p>
          <a:p>
            <a:r>
              <a:rPr lang="en-US" dirty="0" smtClean="0"/>
              <a:t> In that situation, which requires one to take as a marriage partner someone who speaks an entirely different language and furthermore requires the female to join the male’s household, multilingualism is endemic and normal.</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However, each residential community has its unique multilingual mix and no language equates in distribution to a specific residential community.</a:t>
            </a:r>
          </a:p>
          <a:p>
            <a:r>
              <a:rPr lang="en-US" dirty="0" smtClean="0"/>
              <a:t>Such a situation is not unique. </a:t>
            </a:r>
          </a:p>
          <a:p>
            <a:r>
              <a:rPr lang="en-US" dirty="0" smtClean="0"/>
              <a:t>Many other parts of the world would have some of the same multilingual characteristics; e.g., the Balkans, large areas of the Indian subcontinent, and Papua New Guinea. </a:t>
            </a:r>
          </a:p>
          <a:p>
            <a:r>
              <a:rPr lang="en-US" dirty="0" smtClean="0"/>
              <a:t>The actual equation of language to community is perhaps most easily seen in certain modern states which have insisted that language be used to express some concept of ‘nationhood’ and, in doing so, have tried to standardize and promote a particular language (or particular languages) at the expense of competitors.</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But such solutions are not always lasting or uncontroversial, as we can see in countries such as Germany, France, the United Kingdom, Canada, and the United States.</a:t>
            </a:r>
          </a:p>
          <a:p>
            <a:r>
              <a:rPr lang="en-US" dirty="0" smtClean="0"/>
              <a:t> all of which have recently had to acknowledge in one way or another the presence of people who do not speak the standard variety (or varieties) but who are, nevertheless, very much part of the larger communities.</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Perhaps the concept of ‘speech community’ is less useful than it might be and we should return to the concept of ‘group’ as any set of individuals united for a common end, that end being quite distinct from ends pursued by other groups.</a:t>
            </a:r>
          </a:p>
          <a:p>
            <a:r>
              <a:rPr lang="en-US" dirty="0" smtClean="0"/>
              <a:t>Consequently, a person may belong at any one time to many different groups depending on the particular ends in view.</a:t>
            </a:r>
          </a:p>
          <a:p>
            <a:r>
              <a:rPr lang="en-US" dirty="0" smtClean="0"/>
              <a:t>We can illustrate this approach as follows. At home, a person may live in a bilingual setting and switch easily back and forth between two languages. </a:t>
            </a:r>
          </a:p>
          <a:p>
            <a:r>
              <a:rPr lang="en-US" dirty="0" smtClean="0"/>
              <a:t>She – let this be a female person – may shop in one of the languages but work in the other.</a:t>
            </a:r>
          </a:p>
          <a:p>
            <a:r>
              <a:rPr lang="en-US" dirty="0" smtClean="0"/>
              <a:t> Her accent in one of the languages may indicate that she can be classified as an immigrant to the society in which she lives, an immigrant, moreover, from a specific country. Her accent in the other language shows her to be a native of region Y in country Z</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Outside country Z, however, as she now is, she regards herself (and others from Z agree with her) as speaking not a Y variety of Z but as speaking Z itself.</a:t>
            </a:r>
          </a:p>
          <a:p>
            <a:r>
              <a:rPr lang="en-US" dirty="0" smtClean="0"/>
              <a:t> She may also have had extensive technical training in her new country and in her second language and be quite unable to use her first language in work related to this specialty. In the course of the day, she will switch her identification from one group to another, possibly even, in the course of a single utterance. </a:t>
            </a:r>
          </a:p>
          <a:p>
            <a:r>
              <a:rPr lang="en-US" dirty="0" smtClean="0"/>
              <a:t>She belongs to one group at one moment and to a different one at another. But to how many altogether?</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concept must be flexible because individuals find it advantageous to shift their identities quite freely. </a:t>
            </a:r>
          </a:p>
          <a:p>
            <a:r>
              <a:rPr lang="en-US" dirty="0" smtClean="0"/>
              <a:t>As </a:t>
            </a:r>
            <a:r>
              <a:rPr lang="en-US" dirty="0" err="1" smtClean="0"/>
              <a:t>Bolinger</a:t>
            </a:r>
            <a:r>
              <a:rPr lang="en-US" dirty="0" smtClean="0"/>
              <a:t> (1975) says,</a:t>
            </a:r>
          </a:p>
          <a:p>
            <a:r>
              <a:rPr lang="en-US" dirty="0" smtClean="0"/>
              <a:t>There is no limit to the ways in which human beings league themselves together for self-identification, security, gain, amusement, worship, or any of the other purposes that are held in common;</a:t>
            </a:r>
          </a:p>
          <a:p>
            <a:r>
              <a:rPr lang="en-US" dirty="0" smtClean="0"/>
              <a:t> consequently there is no limit to the number and variety of speech communities that are to be found in a society.</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err="1" smtClean="0"/>
              <a:t>Saville-Troike</a:t>
            </a:r>
            <a:r>
              <a:rPr lang="en-US" dirty="0" smtClean="0"/>
              <a:t> (1996, p. 357) places even more importance on the need for individuals to identify themselves with various others but her views are essentially the same as those of </a:t>
            </a:r>
            <a:r>
              <a:rPr lang="en-US" dirty="0" err="1" smtClean="0"/>
              <a:t>Bolinger</a:t>
            </a:r>
            <a:r>
              <a:rPr lang="en-US" dirty="0" smtClean="0"/>
              <a:t>: ‘Individuals may belong to several speech communities (which may be discrete or overlapping), just as they may participate in a variety of social settings. </a:t>
            </a:r>
          </a:p>
          <a:p>
            <a:r>
              <a:rPr lang="en-US" dirty="0" smtClean="0"/>
              <a:t>Which one or ones individuals orient themselves to at any given moment – which set of social and communicative rules they use – is part of the strategy of communication. </a:t>
            </a:r>
          </a:p>
          <a:p>
            <a:r>
              <a:rPr lang="en-US" dirty="0" smtClean="0"/>
              <a:t>To understand this phenomenon, one must recognize that each member of a community has a repertoire of social identities and that each identity in a given context is associated with a number of appropriate verbal and nonverbal forms of expression.’</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 very interesting variant of this notion is the idea that speakers participate in various </a:t>
            </a:r>
            <a:r>
              <a:rPr lang="en-US" i="1" dirty="0" smtClean="0"/>
              <a:t>communities of practice. Eckert and McConnell-</a:t>
            </a:r>
            <a:r>
              <a:rPr lang="en-US" i="1" dirty="0" err="1" smtClean="0"/>
              <a:t>Ginet</a:t>
            </a:r>
            <a:r>
              <a:rPr lang="en-US" i="1" dirty="0" smtClean="0"/>
              <a:t> (1998) </a:t>
            </a:r>
            <a:r>
              <a:rPr lang="en-US" dirty="0" smtClean="0"/>
              <a:t>define a community of practice as ‘an aggregate of people who come together around mutual engagements in some common endeavor. </a:t>
            </a:r>
          </a:p>
          <a:p>
            <a:r>
              <a:rPr lang="en-US" dirty="0" smtClean="0"/>
              <a:t>Ways of doing things, ways of talking, beliefs, values, power relations – in short, practices – emerge in the course of their joint activity around that endeavor.’ </a:t>
            </a:r>
          </a:p>
          <a:p>
            <a:r>
              <a:rPr lang="en-US" dirty="0" smtClean="0"/>
              <a:t>A community of practice is at the same time its members and what its members are doing to make them a community: a group of workers in a factory, an extended family, an adolescent gang, a women’s fitness group, a classroom, etc.</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They add (p. 490): ‘Rather than seeing the individual as some disconnected entity floating around in social space, or as a location in a network, or as a member of a particular group or set of groups, or as a bundle of social characteristics, we need to focus on communities of practice.’ (See </a:t>
            </a:r>
            <a:r>
              <a:rPr lang="en-US" dirty="0" err="1" smtClean="0"/>
              <a:t>Meyerhoff</a:t>
            </a:r>
            <a:r>
              <a:rPr lang="en-US" dirty="0" smtClean="0"/>
              <a:t>, 2002, particularly pp. 527–30, for additional details.)</a:t>
            </a:r>
          </a:p>
          <a:p>
            <a:r>
              <a:rPr lang="en-US" dirty="0" smtClean="0"/>
              <a:t> It is such communities of practice that shape individuals, provide them with their identities, and often circumscribe what they can do. Eckert used this concept in her research</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457200" y="1371600"/>
            <a:ext cx="8229600" cy="5257800"/>
          </a:xfrm>
        </p:spPr>
        <p:txBody>
          <a:bodyPr>
            <a:normAutofit fontScale="77500" lnSpcReduction="20000"/>
          </a:bodyPr>
          <a:lstStyle/>
          <a:p>
            <a:r>
              <a:rPr lang="en-US" dirty="0" smtClean="0"/>
              <a:t>If there is no limit to the ways in which individuals can classify themselves and speakers must constantly create and recreate social identities for themselves, then it may be almost impossible to predict which group or community an individual will consider himself (or herself) to belong to at a particular moment.</a:t>
            </a:r>
          </a:p>
          <a:p>
            <a:r>
              <a:rPr lang="en-US" dirty="0" smtClean="0"/>
              <a:t>The group chosen to identify with will change according to situation: at one moment religion may be important; at another, regional origin; and at still another, perhaps membership in a particular profession or social class.</a:t>
            </a:r>
          </a:p>
          <a:p>
            <a:r>
              <a:rPr lang="en-US" dirty="0" smtClean="0"/>
              <a:t> An individual may also attempt to bond with others because all possess a set of characteristics, or even just a single characteristic, e.g., be of the same gender, or even because all lack a certain characteristic, e.g., not be of white skin color.</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bonding can therefore be positive, as when the individuals share some feature or features, or negative, as when the individuals lack some feature or features.</a:t>
            </a:r>
          </a:p>
          <a:p>
            <a:r>
              <a:rPr lang="en-US" dirty="0" smtClean="0"/>
              <a:t>Language bonding appears to be no different.</a:t>
            </a:r>
          </a:p>
          <a:p>
            <a:r>
              <a:rPr lang="en-US" dirty="0" smtClean="0"/>
              <a:t> In one case command of a particular dialect or language may provide a bond and therefore a sense of community or solidarity with others;</a:t>
            </a:r>
          </a:p>
          <a:p>
            <a:r>
              <a:rPr lang="en-US" dirty="0" smtClean="0"/>
              <a:t> in another case the lack of such command may exclude you from a community of speakers, e.g., of RP users or speakers of Yoruba if all you speak is </a:t>
            </a:r>
            <a:r>
              <a:rPr lang="en-US" dirty="0" err="1" smtClean="0"/>
              <a:t>Brooklynese</a:t>
            </a:r>
            <a:r>
              <a:rPr lang="en-US" dirty="0" smtClean="0"/>
              <a:t>.</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But even sharing the same dialect might be of no significance:</a:t>
            </a:r>
          </a:p>
          <a:p>
            <a:r>
              <a:rPr lang="en-US" dirty="0" smtClean="0"/>
              <a:t>if the circumstances require you to discuss astrophysics and you lack the language of astrophysics, you will not be able to enter the community of astrophysicists. </a:t>
            </a:r>
          </a:p>
          <a:p>
            <a:r>
              <a:rPr lang="en-US" dirty="0" smtClean="0"/>
              <a:t>Speakers of Yoruba may also find themselves with speakers of Japanese and Arabic within an English-speaking foreign-student speech community at a North American or European university.</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457200" y="1600200"/>
            <a:ext cx="8229600" cy="4800600"/>
          </a:xfrm>
        </p:spPr>
        <p:txBody>
          <a:bodyPr>
            <a:normAutofit fontScale="77500" lnSpcReduction="20000"/>
          </a:bodyPr>
          <a:lstStyle/>
          <a:p>
            <a:r>
              <a:rPr lang="en-US" dirty="0" smtClean="0"/>
              <a:t>Each individual therefore is a member of many different groups.</a:t>
            </a:r>
          </a:p>
          <a:p>
            <a:r>
              <a:rPr lang="en-US" dirty="0" smtClean="0"/>
              <a:t> It is in the best interests of most people to be able to identify themselves on one occasion as members of one group and on another as members of another group. Such groups may or may not overlap. </a:t>
            </a:r>
          </a:p>
          <a:p>
            <a:r>
              <a:rPr lang="en-US" dirty="0" smtClean="0"/>
              <a:t>One of the consequences of the intersecting identifications is, of course, linguistic variation: people do not speak alike, nor does any individual always speak in the same way on every occasion.</a:t>
            </a:r>
          </a:p>
          <a:p>
            <a:r>
              <a:rPr lang="en-US" dirty="0" smtClean="0"/>
              <a:t> The variation we see in language must partly reflect a need that people have to be seen as the same as certain other people on some occasions and as different from them on other occasions.</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b="1" i="1" dirty="0" smtClean="0"/>
              <a:t>Discussion</a:t>
            </a:r>
          </a:p>
          <a:p>
            <a:r>
              <a:rPr lang="en-US" dirty="0" smtClean="0"/>
              <a:t>1. Try to determine in what respects the following countries are both single speech communities and complexes of intersecting speech communities:</a:t>
            </a:r>
          </a:p>
          <a:p>
            <a:r>
              <a:rPr lang="en-US" dirty="0" smtClean="0"/>
              <a:t> the United States, Singapore, the People’s Republic of China, Australia, Switzerland, Haiti, and India.</a:t>
            </a:r>
          </a:p>
          <a:p>
            <a:r>
              <a:rPr lang="en-US" dirty="0" smtClean="0"/>
              <a:t>2. Explain the idea that a community or group must be defined partly in relation to some other community or group and to circumstances.</a:t>
            </a:r>
          </a:p>
          <a:p>
            <a:r>
              <a:rPr lang="en-US" dirty="0" smtClean="0"/>
              <a:t> Show how this helps to explain what is likely to happen in such situations as the following:</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457200" y="1600200"/>
            <a:ext cx="8229600" cy="4876800"/>
          </a:xfrm>
        </p:spPr>
        <p:txBody>
          <a:bodyPr>
            <a:normAutofit fontScale="77500" lnSpcReduction="20000"/>
          </a:bodyPr>
          <a:lstStyle/>
          <a:p>
            <a:r>
              <a:rPr lang="en-US" dirty="0" smtClean="0"/>
              <a:t>a. In a ‘jam’ in Turkey, you find someone who also speaks English. </a:t>
            </a:r>
          </a:p>
          <a:p>
            <a:r>
              <a:rPr lang="en-US" dirty="0" smtClean="0"/>
              <a:t>That someone is (</a:t>
            </a:r>
            <a:r>
              <a:rPr lang="en-US" dirty="0" err="1" smtClean="0"/>
              <a:t>i</a:t>
            </a:r>
            <a:r>
              <a:rPr lang="en-US" dirty="0" smtClean="0"/>
              <a:t>) a Turk who speaks it badly; (ii) a Turk who speaks it well; (iii) someone from another part of the English-speaking world who speaks Turkish well.</a:t>
            </a:r>
          </a:p>
          <a:p>
            <a:r>
              <a:rPr lang="en-US" dirty="0" smtClean="0"/>
              <a:t>b. While sightseeing by yourself in Nepal, you, from Dubuque, Iowa, meet someone from (</a:t>
            </a:r>
            <a:r>
              <a:rPr lang="en-US" dirty="0" err="1" smtClean="0"/>
              <a:t>i</a:t>
            </a:r>
            <a:r>
              <a:rPr lang="en-US" dirty="0" smtClean="0"/>
              <a:t>) Glasgow, (ii) Boston, (iii) Iowa, (iv) Dubuque.</a:t>
            </a:r>
          </a:p>
          <a:p>
            <a:r>
              <a:rPr lang="en-US" dirty="0" smtClean="0"/>
              <a:t>c. When stopped by a police officer for speeding in a large city, you hear the officer begin speaking to you in the strong regional accent that you yourself have.</a:t>
            </a:r>
          </a:p>
          <a:p>
            <a:r>
              <a:rPr lang="en-US" dirty="0" smtClean="0"/>
              <a:t>d. You overhear someone discussing you quite unfavorably in an ‘exotic’ language which you, by reason of foreign birth, happen to speak like a native.</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457200" y="1600200"/>
            <a:ext cx="8229600" cy="5105400"/>
          </a:xfrm>
        </p:spPr>
        <p:txBody>
          <a:bodyPr>
            <a:normAutofit fontScale="70000" lnSpcReduction="20000"/>
          </a:bodyPr>
          <a:lstStyle/>
          <a:p>
            <a:r>
              <a:rPr lang="en-US" dirty="0" smtClean="0"/>
              <a:t>Language Variation</a:t>
            </a:r>
          </a:p>
          <a:p>
            <a:r>
              <a:rPr lang="en-US" dirty="0" smtClean="0"/>
              <a:t>As we have seen in previous chapters, languages vary in many ways. </a:t>
            </a:r>
          </a:p>
          <a:p>
            <a:r>
              <a:rPr lang="en-US" dirty="0" smtClean="0"/>
              <a:t>One way of characterizing certain variations is to say that speakers of a particular language sometimes speak different dialects of that language. </a:t>
            </a:r>
          </a:p>
          <a:p>
            <a:r>
              <a:rPr lang="en-US" dirty="0" smtClean="0"/>
              <a:t>Although I have already noted how difficult it is to define </a:t>
            </a:r>
            <a:r>
              <a:rPr lang="en-US" i="1" dirty="0" smtClean="0"/>
              <a:t>dialect, we may still find it useful to use the </a:t>
            </a:r>
            <a:r>
              <a:rPr lang="en-US" dirty="0" smtClean="0"/>
              <a:t>term in our work in sociolinguistics, and even to extend its use from studies of regional variation to those of social variation.</a:t>
            </a:r>
          </a:p>
          <a:p>
            <a:r>
              <a:rPr lang="en-US" dirty="0" smtClean="0"/>
              <a:t> In this way it would be possible to talk about both </a:t>
            </a:r>
            <a:r>
              <a:rPr lang="en-US" i="1" dirty="0" smtClean="0"/>
              <a:t>regional dialects and social dialects of a language.</a:t>
            </a:r>
          </a:p>
          <a:p>
            <a:r>
              <a:rPr lang="en-US" i="1" dirty="0" smtClean="0"/>
              <a:t> Just as a </a:t>
            </a:r>
            <a:r>
              <a:rPr lang="en-US" dirty="0" smtClean="0"/>
              <a:t>regional dialect marks off the residents of one region from those of other regions, a social dialect would be a variety associated with a specific social class or group, marking that class or group off from other classes or groups.</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However, if this further differentiation of varieties is to be successful, it will require us to be able to find linguistic features which are associated with differences in classes or groups and, of course, to define what we mean by these latter terms.</a:t>
            </a:r>
          </a:p>
          <a:p>
            <a:r>
              <a:rPr lang="en-US" dirty="0" smtClean="0"/>
              <a:t>Sociolinguists today are generally more concerned with social variation in language than with regional variation.</a:t>
            </a:r>
          </a:p>
          <a:p>
            <a:r>
              <a:rPr lang="en-US" dirty="0" smtClean="0"/>
              <a:t> However, if we are to gain a sound understanding of the various procedures used in studies of social variation, we should look at least briefly at previous work in regional dialectology. </a:t>
            </a:r>
          </a:p>
          <a:p>
            <a:r>
              <a:rPr lang="en-US" dirty="0" smtClean="0"/>
              <a:t>That work points the way to understanding how recent investigations have proceeded as they have.</a:t>
            </a:r>
          </a:p>
          <a:p>
            <a:r>
              <a:rPr lang="en-US" dirty="0" smtClean="0"/>
              <a:t> Studies of social variation in language grew out of studies of regional variation. It was largely in order to widen the limits and repair the flaws that were perceived to exist in the latter that investigators turned their attention to social-class variation in language.</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As we will see, there may still be certain limitations in investigating such variation but they are of a different kind.</a:t>
            </a:r>
          </a:p>
          <a:p>
            <a:r>
              <a:rPr lang="en-US" dirty="0" smtClean="0"/>
              <a:t>It is also important to note that even if there are limitations to this kind of work, many sociolinguists regard it as being essentially what sociolinguistics is – or should be – all about.</a:t>
            </a:r>
          </a:p>
          <a:p>
            <a:r>
              <a:rPr lang="en-US" dirty="0" smtClean="0"/>
              <a:t> In this view the study of language variation tells us important things about languages and how they change. </a:t>
            </a:r>
          </a:p>
          <a:p>
            <a:r>
              <a:rPr lang="en-US" dirty="0" smtClean="0"/>
              <a:t>This chapter and the two that follow deal with such matters.</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Regional Variation</a:t>
            </a:r>
          </a:p>
          <a:p>
            <a:r>
              <a:rPr lang="en-US" dirty="0" smtClean="0"/>
              <a:t>The mapping of dialects on a regional basis has had a long history in linguistics (see </a:t>
            </a:r>
            <a:r>
              <a:rPr lang="en-US" dirty="0" err="1" smtClean="0"/>
              <a:t>Petyt</a:t>
            </a:r>
            <a:r>
              <a:rPr lang="en-US" dirty="0" smtClean="0"/>
              <a:t>, 1980, Chambers and </a:t>
            </a:r>
            <a:r>
              <a:rPr lang="en-US" dirty="0" err="1" smtClean="0"/>
              <a:t>Trudgill</a:t>
            </a:r>
            <a:r>
              <a:rPr lang="en-US" dirty="0" smtClean="0"/>
              <a:t>, 1998, and Wakelin, 1977). </a:t>
            </a:r>
          </a:p>
          <a:p>
            <a:r>
              <a:rPr lang="en-US" dirty="0" smtClean="0"/>
              <a:t>In fact, it is a well-established part of the study of how languages change over time, i.e., of </a:t>
            </a:r>
            <a:r>
              <a:rPr lang="en-US" i="1" dirty="0" smtClean="0"/>
              <a:t>diachronic or historical linguistics.</a:t>
            </a:r>
          </a:p>
          <a:p>
            <a:r>
              <a:rPr lang="en-US" i="1" dirty="0" smtClean="0"/>
              <a:t>Traditionally, dialect geography, as this </a:t>
            </a:r>
            <a:r>
              <a:rPr lang="en-US" dirty="0" smtClean="0"/>
              <a:t>area of linguistic study is known, has employed assumptions and methods drawn from historical linguistics, and many of its results have been used to confirm findings drawn from other historical sources, e.g., archeological findings, population studies, written records.</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In this view languages differentiate internally as speakers distance themselves from one another over time and space;</a:t>
            </a:r>
          </a:p>
          <a:p>
            <a:r>
              <a:rPr lang="en-US" dirty="0" smtClean="0"/>
              <a:t> the changes result in the creation of dialects of the languages.</a:t>
            </a:r>
          </a:p>
          <a:p>
            <a:r>
              <a:rPr lang="en-US" dirty="0" smtClean="0"/>
              <a:t> Over sufficient time, the resulting dialects become new languages as speakers of the resulting varieties become unintelligible to one another.</a:t>
            </a:r>
          </a:p>
          <a:p>
            <a:r>
              <a:rPr lang="en-US" dirty="0" smtClean="0"/>
              <a:t> So Latin became French in France, Spanish in Spain, Italian in Italy, and so on.</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 this model of language change and dialect differentiation, it should always be possible to relate any variation found within a language to the two factors of time and distance alone;</a:t>
            </a:r>
          </a:p>
          <a:p>
            <a:r>
              <a:rPr lang="en-US" dirty="0" smtClean="0"/>
              <a:t>e.g., the British and American varieties, or dialects, of English are separated by over two centuries of political independence and by the Atlantic Ocean;</a:t>
            </a:r>
          </a:p>
          <a:p>
            <a:r>
              <a:rPr lang="en-US" dirty="0" smtClean="0"/>
              <a:t> Northumbrian and Cockney English are nearly 300 miles and many centuries apart.</a:t>
            </a: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In each case, linguists working in this tradition try to explain any differences they find with models familiar to the historical linguist,</a:t>
            </a:r>
          </a:p>
          <a:p>
            <a:r>
              <a:rPr lang="en-US" dirty="0" smtClean="0"/>
              <a:t> models which incorporate such concepts as the ‘family tree’ (Latin has ‘branched’ into French, Spanish, and Italian), phonemic ‘split’ (English /f/ and /v/ are now distinctive phonemes whereas once they were phonetic variants, or allophones, of a single phoneme) or phonemic ‘coalescence’ (English </a:t>
            </a:r>
            <a:r>
              <a:rPr lang="en-US" i="1" dirty="0" smtClean="0"/>
              <a:t>ea and </a:t>
            </a:r>
            <a:r>
              <a:rPr lang="en-US" i="1" dirty="0" err="1" smtClean="0"/>
              <a:t>ee</a:t>
            </a:r>
            <a:r>
              <a:rPr lang="en-US" i="1" dirty="0" smtClean="0"/>
              <a:t> spellings, as </a:t>
            </a:r>
            <a:r>
              <a:rPr lang="en-US" dirty="0" smtClean="0"/>
              <a:t>in </a:t>
            </a:r>
            <a:r>
              <a:rPr lang="en-US" i="1" dirty="0" smtClean="0"/>
              <a:t>beat and beet, once designated different pronunciations),</a:t>
            </a:r>
          </a:p>
          <a:p>
            <a:r>
              <a:rPr lang="en-US" i="1" dirty="0" smtClean="0"/>
              <a:t> the ‘comparative </a:t>
            </a:r>
            <a:r>
              <a:rPr lang="en-US" dirty="0" smtClean="0"/>
              <a:t>method’ of reconstruction (English </a:t>
            </a:r>
            <a:r>
              <a:rPr lang="en-US" i="1" dirty="0" smtClean="0"/>
              <a:t>knave and German </a:t>
            </a:r>
            <a:r>
              <a:rPr lang="en-US" i="1" dirty="0" err="1" smtClean="0"/>
              <a:t>Knabe</a:t>
            </a:r>
            <a:r>
              <a:rPr lang="en-US" i="1" dirty="0" smtClean="0"/>
              <a:t> come from the </a:t>
            </a:r>
            <a:r>
              <a:rPr lang="en-US" dirty="0" smtClean="0"/>
              <a:t>same source), and ‘internal reconstruction’ (though </a:t>
            </a:r>
            <a:r>
              <a:rPr lang="en-US" i="1" dirty="0" smtClean="0"/>
              <a:t>mouse and mice now have </a:t>
            </a:r>
            <a:r>
              <a:rPr lang="en-US" dirty="0" smtClean="0"/>
              <a:t>different vowel sounds, this was not always the case).</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Dialect geographers have traditionally attempted to reproduce their findings on maps in what they call </a:t>
            </a:r>
            <a:r>
              <a:rPr lang="en-US" i="1" dirty="0" smtClean="0"/>
              <a:t>dialect atlases.</a:t>
            </a:r>
          </a:p>
          <a:p>
            <a:r>
              <a:rPr lang="en-US" i="1" dirty="0" smtClean="0"/>
              <a:t> They try to show the geographical </a:t>
            </a:r>
            <a:r>
              <a:rPr lang="en-US" dirty="0" smtClean="0"/>
              <a:t>boundaries of the distribution of a particular linguistic feature by drawing a line on a map. </a:t>
            </a:r>
          </a:p>
          <a:p>
            <a:r>
              <a:rPr lang="en-US" dirty="0" smtClean="0"/>
              <a:t>Such a line is called an </a:t>
            </a:r>
            <a:r>
              <a:rPr lang="en-US" i="1" dirty="0" smtClean="0"/>
              <a:t>isogloss: on one side of the line people say </a:t>
            </a:r>
            <a:r>
              <a:rPr lang="en-US" dirty="0" smtClean="0"/>
              <a:t>something one way, e.g., pronounce </a:t>
            </a:r>
            <a:r>
              <a:rPr lang="en-US" i="1" dirty="0" smtClean="0"/>
              <a:t>bath with the first vowel of father, and on </a:t>
            </a:r>
            <a:r>
              <a:rPr lang="en-US" dirty="0" smtClean="0"/>
              <a:t>the other side they use some other pronunciation, e.g., the vowel of </a:t>
            </a:r>
            <a:r>
              <a:rPr lang="en-US" i="1" dirty="0" smtClean="0"/>
              <a:t>cat.</a:t>
            </a:r>
          </a:p>
          <a:p>
            <a:r>
              <a:rPr lang="en-US" i="1" dirty="0" smtClean="0"/>
              <a:t> Quite </a:t>
            </a:r>
            <a:r>
              <a:rPr lang="en-US" dirty="0" smtClean="0"/>
              <a:t>often, when the boundaries for different linguistic features are mapped in this way the isoglosses show a considerable amount of </a:t>
            </a:r>
            <a:r>
              <a:rPr lang="en-US" dirty="0" err="1" smtClean="0"/>
              <a:t>criss</a:t>
            </a:r>
            <a:r>
              <a:rPr lang="en-US" dirty="0" smtClean="0"/>
              <a:t>-crossing.</a:t>
            </a: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As we have seen, each language exists in a number of different varieties, and individuals vary in their language use according to occasion.</a:t>
            </a:r>
          </a:p>
          <a:p>
            <a:r>
              <a:rPr lang="en-US" dirty="0" smtClean="0"/>
              <a:t> Not every individual will necessarily command the same range of varieties as every other person. </a:t>
            </a:r>
          </a:p>
          <a:p>
            <a:r>
              <a:rPr lang="en-US" dirty="0" smtClean="0"/>
              <a:t>Throughout the total linguistic community there will be a considerable overlap, a situation which seems necessary if there is to be good communication.</a:t>
            </a:r>
          </a:p>
          <a:p>
            <a:r>
              <a:rPr lang="en-US" dirty="0" smtClean="0"/>
              <a:t>However, as we saw such differences may exist within the total community that the variety (or varieties) spoken by one group may be quite unlike the variety (or varieties) spoken by some other group, while both groups may still be said to be speaking the </a:t>
            </a:r>
            <a:r>
              <a:rPr lang="en-US" i="1" dirty="0" smtClean="0"/>
              <a:t>same language.</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 such circumstances we may appreciate why a variety spoken by a group that has a favored position in society is likely to be accorded more prestige – and hence often comes to be used as a model for speakers of other varieties – than one spoken by a group that is less favored.</a:t>
            </a:r>
          </a:p>
          <a:p>
            <a:r>
              <a:rPr lang="en-US" dirty="0" smtClean="0"/>
              <a:t> In this way, as we also saw one variety may eventually be promoted to serve as a standard for the whole community and become the norm against which all other varieties are judged.</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457200" y="1600200"/>
            <a:ext cx="8229600" cy="5029200"/>
          </a:xfrm>
        </p:spPr>
        <p:txBody>
          <a:bodyPr>
            <a:normAutofit fontScale="77500" lnSpcReduction="20000"/>
          </a:bodyPr>
          <a:lstStyle/>
          <a:p>
            <a:r>
              <a:rPr lang="en-US" dirty="0" smtClean="0"/>
              <a:t>We should observe that linguists are agreed that no variety of a language is inherently better than any other.</a:t>
            </a:r>
          </a:p>
          <a:p>
            <a:r>
              <a:rPr lang="en-US" dirty="0" smtClean="0"/>
              <a:t> They insist that all languages and all varieties of particular languages are equal in that they quite adequately serve the needs of those who use them. </a:t>
            </a:r>
          </a:p>
          <a:p>
            <a:r>
              <a:rPr lang="en-US" dirty="0" smtClean="0"/>
              <a:t>The only exceptions they recognize are pidgins, which are by definition restricted varieties, or the varieties we associate with people who are impaired in some way, e.g., certain mentally or physically handicapped people.</a:t>
            </a:r>
          </a:p>
          <a:p>
            <a:r>
              <a:rPr lang="en-US" dirty="0" smtClean="0"/>
              <a:t> A standard variety of a language is ‘better’ only in a social sense: it has a preferred status; it gives those who use it certain social advantages; and it increases their life chances.</a:t>
            </a:r>
          </a:p>
          <a:p>
            <a:r>
              <a:rPr lang="en-US" dirty="0" smtClean="0"/>
              <a:t> Nonstandard varieties tend to produce the opposite effect.</a:t>
            </a: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These are some of the consequences that follow from elevating one variety and denigrating others, but there is no reason to suppose that any one of the varieties is intrinsically more worthy than any other.</a:t>
            </a:r>
          </a:p>
          <a:p>
            <a:r>
              <a:rPr lang="en-US" dirty="0" smtClean="0"/>
              <a:t> If the capital cities of England and France had been York and Avignon respectively, Standard English and Standard French today would be quite different from what they actually are, </a:t>
            </a:r>
          </a:p>
          <a:p>
            <a:r>
              <a:rPr lang="en-US" dirty="0" smtClean="0"/>
              <a:t>and speakers of RP and Parisian French would in such circumstances be regarded rather differently, as speaking somewhat peculiar local dialects that would not be very helpful ‘if you want to get on in the world.’</a:t>
            </a: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This attitude that linguists have toward different languages and their different varieties is not one that everyone else shares.</a:t>
            </a:r>
          </a:p>
          <a:p>
            <a:r>
              <a:rPr lang="en-US" dirty="0" smtClean="0"/>
              <a:t> Many people believe that some languages or varieties </a:t>
            </a:r>
            <a:r>
              <a:rPr lang="en-US" i="1" dirty="0" smtClean="0"/>
              <a:t>are better than others, e.g., that some languages are </a:t>
            </a:r>
            <a:r>
              <a:rPr lang="en-US" dirty="0" smtClean="0"/>
              <a:t>particularly ‘beautiful,’ others ‘primitive,’ some dialects more ‘expressive,’ others ‘deficient,’ and so on.</a:t>
            </a:r>
          </a:p>
          <a:p>
            <a:r>
              <a:rPr lang="en-US" dirty="0" smtClean="0"/>
              <a:t> In other words, it is widely believed that you can be advantaged or disadvantaged not just socially or esthetically, but also cognitively, i.e., intellectually, by the accident of which language or variety of a language you happen to speak.</a:t>
            </a: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457200" y="1600200"/>
            <a:ext cx="8229600" cy="4953000"/>
          </a:xfrm>
        </p:spPr>
        <p:txBody>
          <a:bodyPr>
            <a:normAutofit fontScale="62500" lnSpcReduction="20000"/>
          </a:bodyPr>
          <a:lstStyle/>
          <a:p>
            <a:r>
              <a:rPr lang="en-US" dirty="0" smtClean="0"/>
              <a:t>Planning</a:t>
            </a:r>
          </a:p>
          <a:p>
            <a:r>
              <a:rPr lang="en-US" dirty="0" smtClean="0"/>
              <a:t>As a final topic I want to turn attention to some of the numerous attempts that have been made to change a particular variety of a language, or a particular language, or some aspect of how either of these functions in society. </a:t>
            </a:r>
          </a:p>
          <a:p>
            <a:r>
              <a:rPr lang="en-US" dirty="0" smtClean="0"/>
              <a:t>Such changes are usually described as instances of </a:t>
            </a:r>
            <a:r>
              <a:rPr lang="en-US" i="1" dirty="0" smtClean="0"/>
              <a:t>language planning. </a:t>
            </a:r>
          </a:p>
          <a:p>
            <a:r>
              <a:rPr lang="en-US" i="1" dirty="0" smtClean="0"/>
              <a:t>According to </a:t>
            </a:r>
            <a:r>
              <a:rPr lang="en-US" dirty="0" smtClean="0"/>
              <a:t>Weinstein (1980, p. 56), ‘Language planning is a government authorized, long term, sustained, and conscious effort to alter a language’s function in a society for the purpose of solving communication problems.’ </a:t>
            </a:r>
          </a:p>
          <a:p>
            <a:r>
              <a:rPr lang="en-US" dirty="0" smtClean="0"/>
              <a:t>It may involve assessing resources, complex decision-making, the assignment of different functions to different languages or varieties of a language in a community, and the commitment of valuable resources.</a:t>
            </a:r>
          </a:p>
          <a:p>
            <a:r>
              <a:rPr lang="en-US" dirty="0" smtClean="0"/>
              <a:t> As we will see, language planning can take a variety of forms and produce many different kinds of results. It is also not without its controversies.</a:t>
            </a:r>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Language planning is an attempt to interfere deliberately with a language or one of its varieties: it is human intervention into natural processes of language change, diffusion, and erosion.</a:t>
            </a:r>
          </a:p>
          <a:p>
            <a:r>
              <a:rPr lang="en-US" dirty="0" smtClean="0"/>
              <a:t> That attempt may focus on either its status with regard to some other language or variety or its internal condition with a view to changing that condition, or on both of these since they are not mutually exclusive. </a:t>
            </a:r>
          </a:p>
          <a:p>
            <a:r>
              <a:rPr lang="en-US" dirty="0" smtClean="0"/>
              <a:t>The first focus results in </a:t>
            </a:r>
            <a:r>
              <a:rPr lang="en-US" i="1" dirty="0" smtClean="0"/>
              <a:t>status planning; the second results in corpus planning.</a:t>
            </a:r>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Status planning changes the function of a language or a variety of a language and the rights of those who use it.</a:t>
            </a:r>
          </a:p>
          <a:p>
            <a:r>
              <a:rPr lang="en-US" dirty="0" smtClean="0"/>
              <a:t> For example, when speakers of a minority language are denied the use of that language in educating their children, their language has no status.</a:t>
            </a:r>
          </a:p>
          <a:p>
            <a:r>
              <a:rPr lang="en-US" dirty="0" smtClean="0"/>
              <a:t> Alternatively, when a government declares that henceforth two languages rather than one of these alone will be officially recognized in all functions, the newly recognized one has gained status. </a:t>
            </a:r>
          </a:p>
          <a:p>
            <a:r>
              <a:rPr lang="en-US" dirty="0" smtClean="0"/>
              <a:t>Status itself is a relative concept; it may also be improved or reduced by degrees, and usually is.</a:t>
            </a:r>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So far as languages and their varieties are concerned, status changes are nearly always very slow, are sometimes actively contested, and often leave strong residual feelings.</a:t>
            </a:r>
          </a:p>
          <a:p>
            <a:pPr>
              <a:buNone/>
            </a:pPr>
            <a:endParaRPr lang="en-US" dirty="0" smtClean="0"/>
          </a:p>
          <a:p>
            <a:r>
              <a:rPr lang="en-US" dirty="0" smtClean="0"/>
              <a:t> Even relatively minor changes or proposals for changes can produce such effects, as the residents of many countries, e.g., Norway, Belgium, Canada, and India, are well aware.</a:t>
            </a:r>
          </a:p>
          <a:p>
            <a:pPr>
              <a:buNone/>
            </a:pPr>
            <a:endParaRPr lang="en-US" dirty="0" smtClean="0"/>
          </a:p>
          <a:p>
            <a:r>
              <a:rPr lang="en-US" dirty="0" smtClean="0"/>
              <a:t>Corpus planning seeks to develop a variety of a language or a language, usually to standardize it, that is, to provide it with the means for serving every possible language function in society (see </a:t>
            </a:r>
            <a:r>
              <a:rPr lang="en-US" dirty="0" err="1" smtClean="0"/>
              <a:t>Clyne</a:t>
            </a:r>
            <a:r>
              <a:rPr lang="en-US" dirty="0" smtClean="0"/>
              <a:t>, 1997, for a collection of recent papers).</a:t>
            </a:r>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457200" y="1371600"/>
            <a:ext cx="8229600" cy="5257800"/>
          </a:xfrm>
        </p:spPr>
        <p:txBody>
          <a:bodyPr>
            <a:normAutofit fontScale="77500" lnSpcReduction="20000"/>
          </a:bodyPr>
          <a:lstStyle/>
          <a:p>
            <a:r>
              <a:rPr lang="en-US" dirty="0" smtClean="0"/>
              <a:t>Consequently, corpus planning may involve such matters as the development of an orthography, new sources of vocabulary, dictionaries, and a literature, together with the deliberate cultivation of new uses so that the language may extend its use into such areas as government, education, and trade.</a:t>
            </a:r>
          </a:p>
          <a:p>
            <a:r>
              <a:rPr lang="en-US" dirty="0" smtClean="0"/>
              <a:t> Corpus planning has been particularly important in countries like Indonesia, Israel, Finland, India, Pakistan, and Papua New Guinea. </a:t>
            </a:r>
          </a:p>
          <a:p>
            <a:r>
              <a:rPr lang="en-US" dirty="0" smtClean="0"/>
              <a:t>These two types of planning often co-occur, for many planning decisions involve some combination of a change in status with internal change. </a:t>
            </a:r>
          </a:p>
          <a:p>
            <a:r>
              <a:rPr lang="en-US" dirty="0" smtClean="0"/>
              <a:t>As one particular language in Papua New Guinea is developed, all other languages are affected, whether or not the effects are recognized officially.</a:t>
            </a:r>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We must also note then that, just as planning may either be deliberate or proceed somewhat haphazardly, even accidentally, so its results may be deliberately intended or not at all as intended.</a:t>
            </a:r>
          </a:p>
          <a:p>
            <a:r>
              <a:rPr lang="en-US" dirty="0" smtClean="0"/>
              <a:t> Even though it is possible to recognize most of the relevant parameters, language planning is still far from being any kind of exact science.</a:t>
            </a:r>
          </a:p>
          <a:p>
            <a:r>
              <a:rPr lang="en-US" dirty="0" smtClean="0"/>
              <a:t> Linguists have also been quite involved in many planning activities and surrounding controversies.</a:t>
            </a:r>
          </a:p>
          <a:p>
            <a:r>
              <a:rPr lang="en-US" dirty="0" smtClean="0"/>
              <a:t> A few take another position, e.g., </a:t>
            </a:r>
            <a:r>
              <a:rPr lang="en-US" dirty="0" err="1" smtClean="0"/>
              <a:t>Calvet</a:t>
            </a:r>
            <a:r>
              <a:rPr lang="en-US" dirty="0" smtClean="0"/>
              <a:t>, 1998, maintaining that all such activities, since they are prescriptive in nature, necessarily conflict with the basic tenets of linguistics, which is essentially descriptive in its focus.</a:t>
            </a:r>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It seems fitting to close a chapter on language planning in various places in the world by indicating some of the facts about languages in general. </a:t>
            </a:r>
          </a:p>
          <a:p>
            <a:r>
              <a:rPr lang="en-US" dirty="0" smtClean="0"/>
              <a:t>We live in a world of more than 6 billion people and by the most generous estimate 6,000 languages.</a:t>
            </a:r>
          </a:p>
          <a:p>
            <a:r>
              <a:rPr lang="en-US" dirty="0" smtClean="0"/>
              <a:t> Many of these are endangered or even dying (see Dorian, 1981, 1989, 1998, </a:t>
            </a:r>
            <a:r>
              <a:rPr lang="en-US" dirty="0" err="1" smtClean="0"/>
              <a:t>Fase</a:t>
            </a:r>
            <a:r>
              <a:rPr lang="en-US" dirty="0" smtClean="0"/>
              <a:t> et al., 1992, Grenoble and Whaley, 1998, and </a:t>
            </a:r>
            <a:r>
              <a:rPr lang="en-US" dirty="0" err="1" smtClean="0"/>
              <a:t>Mühlhäusler</a:t>
            </a:r>
            <a:r>
              <a:rPr lang="en-US" dirty="0" smtClean="0"/>
              <a:t>, 1996).</a:t>
            </a:r>
          </a:p>
          <a:p>
            <a:r>
              <a:rPr lang="en-US" dirty="0" smtClean="0"/>
              <a:t> Dixon estimates that there may be actually as few as 4,000 languages spoken today with that number steadily decreasing. He says (1996, p. 199) that:</a:t>
            </a:r>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457200" y="1600200"/>
            <a:ext cx="8229600" cy="4724400"/>
          </a:xfrm>
        </p:spPr>
        <p:txBody>
          <a:bodyPr>
            <a:normAutofit fontScale="70000" lnSpcReduction="20000"/>
          </a:bodyPr>
          <a:lstStyle/>
          <a:p>
            <a:r>
              <a:rPr lang="en-US" dirty="0" smtClean="0"/>
              <a:t>Each language encapsulates the world-view of its speakers – how they think, what they value, what they believe in, how they classify the world around them, how they order their lives.</a:t>
            </a:r>
          </a:p>
          <a:p>
            <a:r>
              <a:rPr lang="en-US" dirty="0" smtClean="0"/>
              <a:t> Once a language dies, a part of human culture is lost – for ever.</a:t>
            </a:r>
          </a:p>
          <a:p>
            <a:r>
              <a:rPr lang="en-US" dirty="0" smtClean="0"/>
              <a:t>The most important task in linguistics today – indeed, the only really important task – is to get out in the field and describe languages, while this can still be done.</a:t>
            </a:r>
          </a:p>
          <a:p>
            <a:r>
              <a:rPr lang="en-US" dirty="0" smtClean="0"/>
              <a:t>Nettle and Romaine (2000) voice a very similar view, say that as many as 60 percent of all languages are already endangered, and go so far as to claim that some of the endangered languages have much to tell us about the natural world,</a:t>
            </a:r>
          </a:p>
          <a:p>
            <a:r>
              <a:rPr lang="en-US" dirty="0" smtClean="0"/>
              <a:t>e.g., invaluable information about ecological matters, and even perhaps about the nature of reality (see the Whorfian hypothesis, pp. 221–8): ‘each language . . . [is] a way of coming to grips with the external world and developing a symbolism to represent it so that it can be talked and thought about’.</a:t>
            </a:r>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English is the world’s way of communicating inter-culturally just as the Christian calendar is the world’s way of tracking time, Arabic numbers are the world’s way of counting, and the metric system is, for the most part, the world’s way of measuring. </a:t>
            </a:r>
          </a:p>
          <a:p>
            <a:r>
              <a:rPr lang="en-US" dirty="0" smtClean="0"/>
              <a:t>The use of English in this way, however, is </a:t>
            </a:r>
            <a:r>
              <a:rPr lang="en-US" i="1" dirty="0" smtClean="0"/>
              <a:t>intercultural communication; </a:t>
            </a:r>
            <a:r>
              <a:rPr lang="en-US" dirty="0" smtClean="0"/>
              <a:t>it presupposes the existence of separate cultures. </a:t>
            </a:r>
          </a:p>
          <a:p>
            <a:r>
              <a:rPr lang="en-US" dirty="0" smtClean="0"/>
              <a:t>A lingua franca is a way of coping with linguistic and cultural differences, not a way of eliminating them. It is a tool for communication not a source of identity and community.</a:t>
            </a:r>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Our consideration of various issues has revealed above all how complex a thing a language is, or any variety of a language.</a:t>
            </a:r>
          </a:p>
          <a:p>
            <a:r>
              <a:rPr lang="en-US" dirty="0" smtClean="0"/>
              <a:t>Languages are just as complex as societies, and we all know how difficult it is to make generalizations about those. </a:t>
            </a:r>
          </a:p>
          <a:p>
            <a:r>
              <a:rPr lang="en-US" dirty="0" smtClean="0"/>
              <a:t>That languages should be so complex is not surprising. Languages and societies are related, and social and linguistic complexity are not unrelated.</a:t>
            </a:r>
          </a:p>
          <a:p>
            <a:r>
              <a:rPr lang="en-US" dirty="0" smtClean="0"/>
              <a:t> Just as it is naive to believe that there are societies that possess only very primitive cultures, so it is equally naive to believe that certain peoples speak primitive languages. </a:t>
            </a:r>
          </a:p>
          <a:p>
            <a:r>
              <a:rPr lang="en-US" dirty="0" smtClean="0"/>
              <a:t>All cultures and all languages are extremely complex.</a:t>
            </a:r>
            <a:endParaRPr 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Some may actually be more complex than others, but we do not as yet have an exhaustive and definitive study of a single culture or of a single language from anywhere in the world, nor are there any immediate prospects of one.</a:t>
            </a:r>
          </a:p>
          <a:p>
            <a:r>
              <a:rPr lang="en-US" dirty="0" smtClean="0"/>
              <a:t> If both the culture and language of any group of people almost defy adequate description, then we can be assured that the relationships that certainly exist between the two are not likely to be more transparent, even to well-informed observers.</a:t>
            </a:r>
          </a:p>
          <a:p>
            <a:r>
              <a:rPr lang="en-US" dirty="0" smtClean="0"/>
              <a:t>A further complication is added by the fact that, among the various kinds of complexity we observe in language, one kind must give us considerable concern: that is, the amount of variation that is apparent wherever we look.</a:t>
            </a:r>
            <a:endParaRPr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Language varies in many kinds of ways, and investigations repeatedly show that people are aware of this fact, even though they may not be conscious of precisely what they are doing or how they are reacting to the variants that others use.</a:t>
            </a:r>
          </a:p>
          <a:p>
            <a:r>
              <a:rPr lang="en-US" dirty="0" smtClean="0"/>
              <a:t> Variation seems to be an inherent property of language. If it is, it creates a number of theoretical problems for linguists.</a:t>
            </a:r>
          </a:p>
          <a:p>
            <a:r>
              <a:rPr lang="en-US" dirty="0" smtClean="0"/>
              <a:t>Linguists working in the </a:t>
            </a:r>
            <a:r>
              <a:rPr lang="en-US" dirty="0" err="1" smtClean="0"/>
              <a:t>Chomskyan</a:t>
            </a:r>
            <a:r>
              <a:rPr lang="en-US" dirty="0" smtClean="0"/>
              <a:t> tradition have generally tried not to involve themselves with variation, preferring to adopt a view of language which sees it as homogeneous and describing a </a:t>
            </a:r>
            <a:r>
              <a:rPr lang="en-US" i="1" dirty="0" smtClean="0"/>
              <a:t>linguistic competence which they assume </a:t>
            </a:r>
            <a:r>
              <a:rPr lang="en-US" dirty="0" smtClean="0"/>
              <a:t>all speakers possess.</a:t>
            </a:r>
            <a:endParaRPr lang="en-US"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However, if an important part of the linguistic competence of language users is their ability to handle variation and the various uses of language in society, then the competence that needs to be explained is one that encompasses a much wider range of abilities: it is </a:t>
            </a:r>
            <a:r>
              <a:rPr lang="en-US" i="1" dirty="0" smtClean="0"/>
              <a:t>communicative competence, </a:t>
            </a:r>
            <a:r>
              <a:rPr lang="en-US" dirty="0" smtClean="0"/>
              <a:t>of which linguistic competence is but a part.</a:t>
            </a:r>
          </a:p>
          <a:p>
            <a:r>
              <a:rPr lang="en-US" dirty="0" smtClean="0"/>
              <a:t> While sociolinguists have talked at length, however, about communicative competence, attempts to specify just what it is have not been very successful, probably because it is so complex and all-encompassing.</a:t>
            </a:r>
          </a:p>
          <a:p>
            <a:r>
              <a:rPr lang="en-US" dirty="0" smtClean="0"/>
              <a:t> Furthermore, attempts to use the concept in applied work, e.g., the teaching of foreign languages, have tended to rely more on rhetoric than on substance.</a:t>
            </a:r>
            <a:endParaRPr lang="en-US"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Perhaps the study of language in society is best served by resisting premature urges to declare that it must proceed along certain lines and may not proceed along others. </a:t>
            </a:r>
          </a:p>
          <a:p>
            <a:r>
              <a:rPr lang="en-US" dirty="0" smtClean="0"/>
              <a:t>Repeatedly, we have seen the multi-dimensional nature of any issue we have looked at.</a:t>
            </a:r>
          </a:p>
          <a:p>
            <a:r>
              <a:rPr lang="en-US" dirty="0" smtClean="0"/>
              <a:t> Even when we took a </a:t>
            </a:r>
            <a:r>
              <a:rPr lang="en-US" dirty="0" err="1" smtClean="0"/>
              <a:t>uni</a:t>
            </a:r>
            <a:r>
              <a:rPr lang="en-US" dirty="0" smtClean="0"/>
              <a:t>-dimensional approach, we did so knowing full well what we were doing and in the knowledge that another approach or other approaches might cast a different light on the issue.</a:t>
            </a:r>
          </a:p>
          <a:p>
            <a:r>
              <a:rPr lang="en-US" dirty="0" smtClean="0"/>
              <a:t> Although people have long been interested in the relationships between language and society, it is only fairly recently that scientific approaches have been adopted.</a:t>
            </a:r>
          </a:p>
          <a:p>
            <a:r>
              <a:rPr lang="en-US" dirty="0" smtClean="0"/>
              <a:t>It seems wiser to encourage a variety of scientific approaches and the generation of a range of theories than to put our entire trust and hope into a single way of doing sociolinguistics.</a:t>
            </a:r>
            <a:endParaRPr lang="en-US"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That is certainly the way I have gone about looking at how language and society are related.</a:t>
            </a:r>
          </a:p>
          <a:p>
            <a:r>
              <a:rPr lang="en-US" dirty="0" smtClean="0"/>
              <a:t> I have not avoided theoretical issues, and I have not avoided looking at data themselves, and not simply in the sense that ‘you cannot have data without a theory.’</a:t>
            </a:r>
          </a:p>
          <a:p>
            <a:r>
              <a:rPr lang="en-US" dirty="0" smtClean="0"/>
              <a:t> However, I have found it neither useful nor possible to adopt a single theoretical approach.</a:t>
            </a:r>
          </a:p>
          <a:p>
            <a:r>
              <a:rPr lang="en-US" dirty="0" smtClean="0"/>
              <a:t>This, I suggest, is also a correct characterization of current sociolinguistic inquiries; there are numerous theories, vast amounts of data, and important findings, but there is no central doctrine a sociolinguist must adhere to.</a:t>
            </a:r>
            <a:endParaRPr lang="en-US"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In no way do I regard the absence of such a doctrine as a fatal </a:t>
            </a:r>
            <a:r>
              <a:rPr lang="en-US" smtClean="0"/>
              <a:t>flaw;</a:t>
            </a:r>
          </a:p>
          <a:p>
            <a:r>
              <a:rPr lang="en-US" smtClean="0"/>
              <a:t> </a:t>
            </a:r>
            <a:r>
              <a:rPr lang="en-US" dirty="0" smtClean="0"/>
              <a:t>rather, it should serve to encourage us to try to make new discoveries and find new areas to explore in the hope of gaining a still better understanding of both language and society and of the many relationships between the two. </a:t>
            </a:r>
          </a:p>
          <a:p>
            <a:r>
              <a:rPr lang="en-US" dirty="0" smtClean="0"/>
              <a:t>Some of us may even be tempted then to try to change some of the relationships we find. </a:t>
            </a:r>
          </a:p>
          <a:p>
            <a:r>
              <a:rPr lang="en-US" dirty="0" smtClean="0"/>
              <a:t>I have suggested we use caution if we are so tempted: ideology has too often proved to be a sure path to disaster!</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355</TotalTime>
  <Words>8314</Words>
  <Application>Microsoft Office PowerPoint</Application>
  <PresentationFormat>On-screen Show (4:3)</PresentationFormat>
  <Paragraphs>343</Paragraphs>
  <Slides>72</Slides>
  <Notes>0</Notes>
  <HiddenSlides>0</HiddenSlides>
  <MMClips>0</MMClips>
  <ScaleCrop>false</ScaleCrop>
  <HeadingPairs>
    <vt:vector size="4" baseType="variant">
      <vt:variant>
        <vt:lpstr>Theme</vt:lpstr>
      </vt:variant>
      <vt:variant>
        <vt:i4>1</vt:i4>
      </vt:variant>
      <vt:variant>
        <vt:lpstr>Slide Titles</vt:lpstr>
      </vt:variant>
      <vt:variant>
        <vt:i4>72</vt:i4>
      </vt:variant>
    </vt:vector>
  </HeadingPairs>
  <TitlesOfParts>
    <vt:vector size="73" baseType="lpstr">
      <vt:lpstr>Office Theme</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Sociolinguistics</dc:title>
  <dc:creator>Zara Bukhari</dc:creator>
  <cp:lastModifiedBy>NTS</cp:lastModifiedBy>
  <cp:revision>32</cp:revision>
  <dcterms:created xsi:type="dcterms:W3CDTF">2014-07-12T14:17:23Z</dcterms:created>
  <dcterms:modified xsi:type="dcterms:W3CDTF">2014-07-15T13:53:38Z</dcterms:modified>
</cp:coreProperties>
</file>