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59" r:id="rId3"/>
    <p:sldId id="360" r:id="rId4"/>
    <p:sldId id="361" r:id="rId5"/>
    <p:sldId id="362" r:id="rId6"/>
    <p:sldId id="363" r:id="rId7"/>
    <p:sldId id="364" r:id="rId8"/>
    <p:sldId id="365" r:id="rId9"/>
    <p:sldId id="366" r:id="rId10"/>
    <p:sldId id="367" r:id="rId11"/>
    <p:sldId id="368" r:id="rId12"/>
    <p:sldId id="369" r:id="rId13"/>
    <p:sldId id="370" r:id="rId14"/>
    <p:sldId id="371" r:id="rId15"/>
    <p:sldId id="372" r:id="rId16"/>
    <p:sldId id="373" r:id="rId17"/>
    <p:sldId id="374" r:id="rId18"/>
    <p:sldId id="375" r:id="rId19"/>
    <p:sldId id="376" r:id="rId20"/>
    <p:sldId id="377" r:id="rId21"/>
    <p:sldId id="378" r:id="rId22"/>
    <p:sldId id="379" r:id="rId23"/>
    <p:sldId id="380" r:id="rId24"/>
    <p:sldId id="381" r:id="rId25"/>
    <p:sldId id="382" r:id="rId26"/>
    <p:sldId id="383" r:id="rId27"/>
    <p:sldId id="384" r:id="rId28"/>
    <p:sldId id="385" r:id="rId29"/>
    <p:sldId id="386" r:id="rId30"/>
    <p:sldId id="387" r:id="rId31"/>
    <p:sldId id="388" r:id="rId32"/>
    <p:sldId id="389" r:id="rId33"/>
    <p:sldId id="390" r:id="rId34"/>
    <p:sldId id="391" r:id="rId35"/>
    <p:sldId id="392" r:id="rId36"/>
    <p:sldId id="393" r:id="rId37"/>
    <p:sldId id="394" r:id="rId38"/>
    <p:sldId id="395" r:id="rId39"/>
    <p:sldId id="396" r:id="rId40"/>
    <p:sldId id="397" r:id="rId41"/>
    <p:sldId id="398" r:id="rId42"/>
    <p:sldId id="399" r:id="rId43"/>
    <p:sldId id="400" r:id="rId44"/>
    <p:sldId id="401" r:id="rId45"/>
    <p:sldId id="40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691" y="36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F2801-2455-4BEE-97A3-A95520A8C9BF}"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4F2801-2455-4BEE-97A3-A95520A8C9BF}"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4F2801-2455-4BEE-97A3-A95520A8C9BF}" type="datetimeFigureOut">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4F2801-2455-4BEE-97A3-A95520A8C9BF}" type="datetimeFigureOut">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F2801-2455-4BEE-97A3-A95520A8C9BF}" type="datetimeFigureOut">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F2801-2455-4BEE-97A3-A95520A8C9BF}"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4F2801-2455-4BEE-97A3-A95520A8C9BF}"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44285-52DA-4A82-930D-FBD52E8AA9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4F2801-2455-4BEE-97A3-A95520A8C9BF}" type="datetimeFigureOut">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44285-52DA-4A82-930D-FBD52E8AA9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LECTURE#18</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Until Chomsky’s riposte, </a:t>
            </a:r>
            <a:r>
              <a:rPr lang="en-US" dirty="0" err="1" smtClean="0"/>
              <a:t>behaviourism</a:t>
            </a:r>
            <a:r>
              <a:rPr lang="en-US" dirty="0" smtClean="0"/>
              <a:t> exercised considerable influence on thinking in both pure and applied linguistics. </a:t>
            </a:r>
          </a:p>
          <a:p>
            <a:r>
              <a:rPr lang="en-US" dirty="0" smtClean="0"/>
              <a:t>Especially prevalent was the </a:t>
            </a:r>
            <a:r>
              <a:rPr lang="en-US" dirty="0" err="1" smtClean="0"/>
              <a:t>behaviourist</a:t>
            </a:r>
            <a:r>
              <a:rPr lang="en-US" dirty="0" smtClean="0"/>
              <a:t> view that language is a set of acquired habits. </a:t>
            </a:r>
          </a:p>
          <a:p>
            <a:r>
              <a:rPr lang="en-US" dirty="0" smtClean="0"/>
              <a:t>This shaped early theories of foreign language learning, which saw the process as involving the replacement of first-language habits with habits appropriate to the target language.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BILINGUALISM</a:t>
            </a:r>
          </a:p>
          <a:p>
            <a:r>
              <a:rPr lang="en-US" dirty="0" smtClean="0"/>
              <a:t>In principle, the ‘habitual, fluent, correct and accent-free use of two languages’ (</a:t>
            </a:r>
            <a:r>
              <a:rPr lang="en-US" dirty="0" err="1" smtClean="0"/>
              <a:t>Paradis</a:t>
            </a:r>
            <a:r>
              <a:rPr lang="en-US" dirty="0" smtClean="0"/>
              <a:t>, 1986) – or of more than two languages.</a:t>
            </a:r>
          </a:p>
          <a:p>
            <a:r>
              <a:rPr lang="en-US" dirty="0" smtClean="0"/>
              <a:t>However, on this definition, few individuals qualify as complete bilinguals. </a:t>
            </a:r>
          </a:p>
          <a:p>
            <a:r>
              <a:rPr lang="en-US" dirty="0" smtClean="0"/>
              <a:t>It often happens that a bilingual is not equally competent in different aspects of the two languages:</a:t>
            </a:r>
          </a:p>
          <a:p>
            <a:r>
              <a:rPr lang="en-US" dirty="0" smtClean="0"/>
              <a:t> they might, for example, have a more restricted vocabulary in one than in the other or might exhibit different abilities in respect of speaking, listening, reading and writing.</a:t>
            </a:r>
          </a:p>
          <a:p>
            <a:r>
              <a:rPr lang="en-US" dirty="0" smtClean="0"/>
              <a:t>Furthermore, many bilinguals use their languages in ways that are domain-specific: one language might be used in the family and one reserved for educational contexts.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imprecision of the term ‘bilingual’ is not helped by a tendency among some psycholinguists to use it when referring to foreign language learners who are relatively advanced but have certainly not achieved a competence that is native-like.</a:t>
            </a:r>
          </a:p>
          <a:p>
            <a:r>
              <a:rPr lang="en-US" dirty="0" err="1" smtClean="0"/>
              <a:t>Grosjean</a:t>
            </a:r>
            <a:r>
              <a:rPr lang="en-US" dirty="0" smtClean="0"/>
              <a:t> (1982) defines bilingualism in terms of language use rather than language proficiency.</a:t>
            </a:r>
          </a:p>
          <a:p>
            <a:r>
              <a:rPr lang="en-US" dirty="0" smtClean="0"/>
              <a:t> For him, a bilingual is somebody who needs and uses two or more languages in everyday life.</a:t>
            </a:r>
          </a:p>
          <a:p>
            <a:r>
              <a:rPr lang="en-US" dirty="0" smtClean="0"/>
              <a:t> A majority of the world’s speech communities use more than one language; and about half the world’s population is believed to be bilingual in this sense.</a:t>
            </a:r>
          </a:p>
          <a:p>
            <a:r>
              <a:rPr lang="en-US" dirty="0" smtClean="0"/>
              <a:t> In addition, there are many bilinguals who are the offspring of mixed language couples.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 early account of bilingualism (</a:t>
            </a:r>
            <a:r>
              <a:rPr lang="en-US" dirty="0" err="1" smtClean="0"/>
              <a:t>Weinreich</a:t>
            </a:r>
            <a:r>
              <a:rPr lang="en-US" dirty="0" smtClean="0"/>
              <a:t>, 1968) proposed three</a:t>
            </a:r>
          </a:p>
          <a:p>
            <a:r>
              <a:rPr lang="en-US" dirty="0" smtClean="0"/>
              <a:t>types.</a:t>
            </a:r>
          </a:p>
          <a:p>
            <a:r>
              <a:rPr lang="en-US" dirty="0" smtClean="0"/>
              <a:t> In compound bilingualism, conditions in infancy are equally </a:t>
            </a:r>
            <a:r>
              <a:rPr lang="en-US" dirty="0" err="1" smtClean="0"/>
              <a:t>favourable</a:t>
            </a:r>
            <a:r>
              <a:rPr lang="en-US" dirty="0" smtClean="0"/>
              <a:t> for both languages, and words in both are attached to one central set of real-world concepts.</a:t>
            </a:r>
          </a:p>
          <a:p>
            <a:r>
              <a:rPr lang="en-US" dirty="0" smtClean="0"/>
              <a:t> Co-ordinate bilingualism occurs when conditions in infancy </a:t>
            </a:r>
            <a:r>
              <a:rPr lang="en-US" dirty="0" err="1" smtClean="0"/>
              <a:t>favour</a:t>
            </a:r>
            <a:r>
              <a:rPr lang="en-US" dirty="0" smtClean="0"/>
              <a:t> one language over the other; the consequence is that the infant develops two independent lexical systems, though meanings overlap.</a:t>
            </a:r>
          </a:p>
          <a:p>
            <a:r>
              <a:rPr lang="en-US" dirty="0" smtClean="0"/>
              <a:t> Subordinate bilingualism occurs when the second language is acquired some time after the first, and so remains dependent upon it.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These categories have proved difficult to substantiate.</a:t>
            </a:r>
          </a:p>
          <a:p>
            <a:r>
              <a:rPr lang="en-US" dirty="0" smtClean="0"/>
              <a:t>However, the stage at which the two languages are acquired remains an important consideration in recent accounts, </a:t>
            </a:r>
          </a:p>
          <a:p>
            <a:r>
              <a:rPr lang="en-US" dirty="0" smtClean="0"/>
              <a:t>which often distinguish simultaneous bilingualism (both languages acquired concurrently), early successive or sequential bilingualism (both languages acquired in childhood but one preceding the other) and late bilingualism (the second language acquired after childhood).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Simultaneous bilingualism arises during ‘primary language development’, which commentators regard variously as occurring during the first three or the first five years of life.</a:t>
            </a:r>
          </a:p>
          <a:p>
            <a:r>
              <a:rPr lang="en-US" dirty="0" smtClean="0"/>
              <a:t> Exposed to two languages, infants initially mix vocabulary and syntax from both.</a:t>
            </a:r>
          </a:p>
          <a:p>
            <a:r>
              <a:rPr lang="en-US" dirty="0" smtClean="0"/>
              <a:t> In naming objects and actions, they often adopt the first word they encounter, regardless of which language it comes from; though in their morphology they may exhibit a preference for the less complex of their languages.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unitary language hypothesis concludes that these infants start out with undifferentiated language systems.</a:t>
            </a:r>
          </a:p>
          <a:p>
            <a:r>
              <a:rPr lang="en-US" dirty="0" smtClean="0"/>
              <a:t> They begin to distinguish between the two sets of data by restricting each language to particular interlocutors, situations or pragmatic intentions. </a:t>
            </a:r>
          </a:p>
          <a:p>
            <a:r>
              <a:rPr lang="en-US" dirty="0" smtClean="0"/>
              <a:t>At the next stage of development, the infant distributes its vocabulary between two separate lexical systems, and becomes capable of translating words from one language to the other.</a:t>
            </a:r>
          </a:p>
          <a:p>
            <a:r>
              <a:rPr lang="en-US" dirty="0" smtClean="0"/>
              <a:t> However, the same syntactic rules are usually applied to both systems.</a:t>
            </a:r>
          </a:p>
          <a:p>
            <a:r>
              <a:rPr lang="en-US" dirty="0" smtClean="0"/>
              <a:t> In a final stage, the languages become differentiated syntactically, and mixing declines.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 alternative separate development hypothesis maintains that the two languages are distinguished from the start by the infant and that the phenomenon of mixing simply shows two incomplete systems operating in parallel.</a:t>
            </a:r>
          </a:p>
          <a:p>
            <a:r>
              <a:rPr lang="en-US" dirty="0" smtClean="0"/>
              <a:t>Simultaneous bilingual acquisition appears to follow a very similar path to monolingual acquisition.</a:t>
            </a:r>
          </a:p>
          <a:p>
            <a:r>
              <a:rPr lang="en-US" dirty="0" smtClean="0"/>
              <a:t> There is no evidence that the acquisition process is delayed when more than one language is involved, though early vocabulary levels may be slightly lower in bilingual children. </a:t>
            </a:r>
          </a:p>
          <a:p>
            <a:r>
              <a:rPr lang="en-US" dirty="0" smtClean="0"/>
              <a:t>Nor do similarities between the two target languages appear to assist acquisition: an English-French bilingual does not develop language faster than an English-Chinese one.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successive bilingualism, there is much greater variation between individuals. </a:t>
            </a:r>
          </a:p>
          <a:p>
            <a:r>
              <a:rPr lang="en-US" dirty="0" smtClean="0"/>
              <a:t>The time of acquisition of the second language (during the primary period/before puberty/in adulthood) may be a factor;</a:t>
            </a:r>
          </a:p>
          <a:p>
            <a:r>
              <a:rPr lang="en-US" dirty="0" smtClean="0"/>
              <a:t>while mastery of the later language may be limited to certain domains.</a:t>
            </a:r>
          </a:p>
          <a:p>
            <a:r>
              <a:rPr lang="en-US" dirty="0" smtClean="0"/>
              <a:t>In some cases, the acquisition of the later language is additive, resulting in the use of two systems in parallel. In others, the effect may be subtractive, with the later language replacing the first in some, many or all domains. </a:t>
            </a:r>
          </a:p>
          <a:p>
            <a:r>
              <a:rPr lang="en-US" dirty="0" smtClean="0"/>
              <a:t>The acquisition of a second language by an immigrant may even lead to the attrition of the original language if the speaker has to communicate mainly or exclusively with members of the host community.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distinction is made between adult bilinguals who are balanced and those for whom one language is dominant. </a:t>
            </a:r>
          </a:p>
          <a:p>
            <a:r>
              <a:rPr lang="en-US" dirty="0" smtClean="0"/>
              <a:t>A balanced bilingual has been represented (</a:t>
            </a:r>
            <a:r>
              <a:rPr lang="en-US" dirty="0" err="1" smtClean="0"/>
              <a:t>Thiery</a:t>
            </a:r>
            <a:r>
              <a:rPr lang="en-US" dirty="0" smtClean="0"/>
              <a:t>, 1978) as somebody who is accepted as a native speaker in two linguistic communities at roughly the same social level, has learnt both languages before puberty and has made an active effort to maintain both of them.</a:t>
            </a:r>
          </a:p>
          <a:p>
            <a:r>
              <a:rPr lang="en-US" dirty="0" smtClean="0"/>
              <a:t> Fully balanced bilinguals are said to be rare.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Bilinguals may not always be aware of which language is their dominant one, and it has not proved easy to establish dominance.</a:t>
            </a:r>
          </a:p>
          <a:p>
            <a:r>
              <a:rPr lang="en-US" dirty="0" smtClean="0"/>
              <a:t> One approach has been to ask individuals which language they are conscious of having spoken first; though many recall acquiring both simultaneously. </a:t>
            </a:r>
          </a:p>
          <a:p>
            <a:r>
              <a:rPr lang="en-US" dirty="0" smtClean="0"/>
              <a:t>Another is to ask individuals to express a preference for one of their languages.</a:t>
            </a:r>
          </a:p>
          <a:p>
            <a:r>
              <a:rPr lang="en-US" dirty="0" smtClean="0"/>
              <a:t> There may be a relationship between dominance and anxiety, with the dominant language resorted to in times of stress or tiredness.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Experimental methods to determine dominance have included rating bilinguals’ language skills across languages, self-rating questionnaires, fluency tests, tests of flexibility (checking the ability to produce synonyms or draw upon a range of senses for a particular word), </a:t>
            </a:r>
          </a:p>
          <a:p>
            <a:r>
              <a:rPr lang="en-US" dirty="0" smtClean="0"/>
              <a:t>and dominance tests where bilinguals read aloud cognates which could be from either of their languages.</a:t>
            </a:r>
          </a:p>
          <a:p>
            <a:endParaRPr lang="en-US" dirty="0" smtClean="0"/>
          </a:p>
          <a:p>
            <a:r>
              <a:rPr lang="en-US" dirty="0" smtClean="0"/>
              <a:t> Even where dominance is established, the situation may not remain constant: the relationship between languages may shift as the individual’s linguistic needs and circumstances change.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Psycholinguistic research has especially considered three aspects of bilingualism:</a:t>
            </a:r>
          </a:p>
          <a:p>
            <a:r>
              <a:rPr lang="en-US" b="1" dirty="0" smtClean="0"/>
              <a:t>Storage. </a:t>
            </a:r>
            <a:r>
              <a:rPr lang="en-US" dirty="0" smtClean="0"/>
              <a:t>Are the two languages stored separately in the user’s mind or together?</a:t>
            </a:r>
          </a:p>
          <a:p>
            <a:r>
              <a:rPr lang="en-US" dirty="0" smtClean="0"/>
              <a:t> Possible evidence for separate stores comes from the phenomenon of code-switching where, often prompted by a change of topic, bilinguals shift with ease between their languages.</a:t>
            </a:r>
          </a:p>
          <a:p>
            <a:r>
              <a:rPr lang="en-US" dirty="0" smtClean="0"/>
              <a:t> However, it has been noted that code-switching takes place almost exclusively at important syntactic boundaries (the ends of clauses, phrases, sentences) and that these boundaries are often common to both languages.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There is evidence that the two lexicons are indeed linked, at least partly. </a:t>
            </a:r>
          </a:p>
          <a:p>
            <a:r>
              <a:rPr lang="en-US" dirty="0" smtClean="0"/>
              <a:t>Bilinguals undertaking the </a:t>
            </a:r>
            <a:r>
              <a:rPr lang="en-US" dirty="0" err="1" smtClean="0"/>
              <a:t>Stroop</a:t>
            </a:r>
            <a:r>
              <a:rPr lang="en-US" dirty="0" smtClean="0"/>
              <a:t> test show delays in naming ink </a:t>
            </a:r>
            <a:r>
              <a:rPr lang="en-US" dirty="0" err="1" smtClean="0"/>
              <a:t>colours</a:t>
            </a:r>
            <a:r>
              <a:rPr lang="en-US" dirty="0" smtClean="0"/>
              <a:t> regardless of whether the stimulus word is in the language they have been asked to operate in or in their other language.</a:t>
            </a:r>
          </a:p>
          <a:p>
            <a:r>
              <a:rPr lang="en-US" dirty="0" smtClean="0"/>
              <a:t>Similarly, bilinguals’ affective responses to words in Language A have been shown to be influenced by the existence of cognates in Language B which bear negative connotations. </a:t>
            </a:r>
          </a:p>
          <a:p>
            <a:r>
              <a:rPr lang="en-US" dirty="0" smtClean="0"/>
              <a:t>This suggests that the cross-linguistic links between words are primarily semantic; but contradictory evidence from priming experiments appears to support the idea that similar forms are stored together.</a:t>
            </a:r>
          </a:p>
          <a:p>
            <a:r>
              <a:rPr lang="en-US" dirty="0" smtClean="0"/>
              <a:t> In a French-medium task, French-English bilinguals recognize the word FOUR (¼ ‘oven’) more rapidly if they have been recently exposed to the English word FIVE.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Cross-linguistic influence.</a:t>
            </a:r>
          </a:p>
          <a:p>
            <a:r>
              <a:rPr lang="en-US" dirty="0" smtClean="0"/>
              <a:t> Is performance in one language affected by the user’s knowledge of the other?</a:t>
            </a:r>
          </a:p>
          <a:p>
            <a:r>
              <a:rPr lang="en-US" dirty="0" smtClean="0"/>
              <a:t> Constituents from one language are sometimes introduced into an utterance involving the other in an effect called code-mixing.</a:t>
            </a:r>
          </a:p>
          <a:p>
            <a:r>
              <a:rPr lang="en-US" dirty="0" smtClean="0"/>
              <a:t> The transfer can occur at many different linguistic levels: phonological, orthographic, morphological, semantic and phrasal, and can involve structural features such as word order.</a:t>
            </a:r>
          </a:p>
          <a:p>
            <a:r>
              <a:rPr lang="en-US" dirty="0" smtClean="0"/>
              <a:t>Cross-linguistic lexical influence is seen in borrowing, where a word is transferred from one language to the other with its pronunciation and morphology adjusted accordingly.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Costs and benefits. </a:t>
            </a:r>
          </a:p>
          <a:p>
            <a:r>
              <a:rPr lang="en-US" dirty="0" smtClean="0"/>
              <a:t>Does being bilingual have positive or negative consequences?</a:t>
            </a:r>
          </a:p>
          <a:p>
            <a:r>
              <a:rPr lang="en-US" dirty="0" smtClean="0"/>
              <a:t> The consequences might be linguistic, educational, cultural, affective or cognitive.</a:t>
            </a:r>
          </a:p>
          <a:p>
            <a:r>
              <a:rPr lang="en-US" dirty="0" smtClean="0"/>
              <a:t> In terms of linguistic development, a balance theory suggests that the possession of two languages makes increased demands on working memory, and thus leads to some decrement in proficiency in at least one of the languages.</a:t>
            </a:r>
          </a:p>
          <a:p>
            <a:r>
              <a:rPr lang="en-US" dirty="0" smtClean="0"/>
              <a:t> There has been little evidence to support this.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An alternative view is that there is a language-independent ‘common underlying proficiency’ which controls operations in both languages. </a:t>
            </a:r>
          </a:p>
          <a:p>
            <a:r>
              <a:rPr lang="en-US" dirty="0" smtClean="0"/>
              <a:t>Early studies in bilingual contexts such as Wales led to the conclusion that bilingualism had an adverse effect on educational development; but these are now generally discredited.</a:t>
            </a:r>
          </a:p>
          <a:p>
            <a:r>
              <a:rPr lang="en-US" dirty="0" smtClean="0"/>
              <a:t> Recent research has tended to stress the positive outcomes of bilingualism: it appears that bilinguals may benefit from more flexible thought processes and from a heightened language awareness.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BIOLOGICALLY TRIGGERED BEHAVIOUR</a:t>
            </a:r>
          </a:p>
          <a:p>
            <a:r>
              <a:rPr lang="en-US" dirty="0" err="1" smtClean="0"/>
              <a:t>Lenneberg</a:t>
            </a:r>
            <a:r>
              <a:rPr lang="en-US" dirty="0" smtClean="0"/>
              <a:t> (1967) pointed out parallels between language acquisition in infants and those types of human </a:t>
            </a:r>
            <a:r>
              <a:rPr lang="en-US" dirty="0" err="1" smtClean="0"/>
              <a:t>behaviour</a:t>
            </a:r>
            <a:r>
              <a:rPr lang="en-US" dirty="0" smtClean="0"/>
              <a:t> (e.g. the development of vision or the growth of teeth) which are not under our control but are part of biological development.</a:t>
            </a:r>
          </a:p>
          <a:p>
            <a:r>
              <a:rPr lang="en-US" dirty="0" smtClean="0"/>
              <a:t> He suggested that language shares a number of the characteristics of biologically triggered </a:t>
            </a:r>
            <a:r>
              <a:rPr lang="en-US" dirty="0" err="1" smtClean="0"/>
              <a:t>behaviour</a:t>
            </a:r>
            <a:r>
              <a:rPr lang="en-US" dirty="0" smtClean="0"/>
              <a:t>, of which the most important (</a:t>
            </a:r>
            <a:r>
              <a:rPr lang="en-US" dirty="0" err="1" smtClean="0"/>
              <a:t>Aitchison</a:t>
            </a:r>
            <a:r>
              <a:rPr lang="en-US" dirty="0" smtClean="0"/>
              <a:t>, 1998) are: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1) It emerges before it is necessary.</a:t>
            </a:r>
          </a:p>
          <a:p>
            <a:r>
              <a:rPr lang="en-US" dirty="0" smtClean="0"/>
              <a:t>2) Its development does not result from a conscious intention.</a:t>
            </a:r>
          </a:p>
          <a:p>
            <a:r>
              <a:rPr lang="en-US" dirty="0" smtClean="0"/>
              <a:t>3) Its development is not triggered by external events – though it may be dependent upon an appropriate environment.</a:t>
            </a:r>
          </a:p>
          <a:p>
            <a:r>
              <a:rPr lang="en-US" dirty="0" smtClean="0"/>
              <a:t>4) Teaching and practice have relatively little effect.</a:t>
            </a:r>
          </a:p>
          <a:p>
            <a:r>
              <a:rPr lang="en-US" dirty="0" smtClean="0"/>
              <a:t>5) Its development goes through a series of stages.</a:t>
            </a:r>
          </a:p>
          <a:p>
            <a:r>
              <a:rPr lang="en-US" dirty="0" smtClean="0"/>
              <a:t>6) There may be an optimal period for the </a:t>
            </a:r>
            <a:r>
              <a:rPr lang="en-US" dirty="0" err="1" smtClean="0"/>
              <a:t>behaviour</a:t>
            </a:r>
            <a:r>
              <a:rPr lang="en-US" dirty="0" smtClean="0"/>
              <a:t> to develop.</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BIRDSONG</a:t>
            </a:r>
          </a:p>
          <a:p>
            <a:r>
              <a:rPr lang="en-US" dirty="0" smtClean="0"/>
              <a:t>The sounds produced by birds can be categorized as calls, short bursts which warn of danger or keep flocks together, and song, which is more complex and mainly serves functions related to territorial claims or to mating.</a:t>
            </a:r>
          </a:p>
          <a:p>
            <a:r>
              <a:rPr lang="en-US" dirty="0" smtClean="0"/>
              <a:t>Calls are apparently innate, and their form and function vary little between generations.</a:t>
            </a:r>
          </a:p>
          <a:p>
            <a:r>
              <a:rPr lang="en-US" dirty="0" smtClean="0"/>
              <a:t> However, the process of acquisition of songs seems to vary from one type of bird to another, and even seems to be subject to regional variation. </a:t>
            </a:r>
          </a:p>
          <a:p>
            <a:r>
              <a:rPr lang="en-US" dirty="0" smtClean="0"/>
              <a:t>The song of the skylark appears to be mainly learned, while that of the thrush appears to be innate, but subject to modification after exposure to the song of adults.</a:t>
            </a:r>
          </a:p>
          <a:p>
            <a:r>
              <a:rPr lang="en-US" dirty="0" smtClean="0"/>
              <a:t> Most curious of all is the song of the chaffinch. </a:t>
            </a:r>
          </a:p>
          <a:p>
            <a:r>
              <a:rPr lang="en-US" dirty="0" smtClean="0"/>
              <a:t>Here, the basic tune seems to be innately acquired, but the rhythm and pitch have to be learnt.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If a chaffinch does not hear any adult song during the first 15 months of its life, it does not acquire the full song.</a:t>
            </a:r>
          </a:p>
          <a:p>
            <a:r>
              <a:rPr lang="en-US" dirty="0" smtClean="0"/>
              <a:t> It has been argued that there may be a critical period for this species of bird and for others like it.</a:t>
            </a:r>
          </a:p>
          <a:p>
            <a:r>
              <a:rPr lang="en-US" dirty="0" smtClean="0"/>
              <a:t>There are two views as to how birdsong is learned.</a:t>
            </a:r>
          </a:p>
          <a:p>
            <a:r>
              <a:rPr lang="en-US" dirty="0" smtClean="0"/>
              <a:t> One is that birds are born with or develop an auditory template which only admits to long-term memory the song of their own species. </a:t>
            </a:r>
          </a:p>
          <a:p>
            <a:r>
              <a:rPr lang="en-US" dirty="0" smtClean="0"/>
              <a:t>The other is that birds learn a range of songs but that an innate tuning of their sensory pathways causes them to focus attention on songs produced by their own species.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BLINDNESS</a:t>
            </a:r>
          </a:p>
          <a:p>
            <a:r>
              <a:rPr lang="en-US" dirty="0" smtClean="0"/>
              <a:t>A major issue is whether visual impairment has an impact on language acquisition. </a:t>
            </a:r>
          </a:p>
          <a:p>
            <a:r>
              <a:rPr lang="en-US" dirty="0" smtClean="0"/>
              <a:t>Does it lead to delays in acquisition given that the child’s route to meaning is not supported by adult facial expressions, by gesture or by the ability to map words on to visible real-world objects?</a:t>
            </a:r>
          </a:p>
          <a:p>
            <a:endParaRPr lang="en-US" dirty="0" smtClean="0"/>
          </a:p>
          <a:p>
            <a:r>
              <a:rPr lang="en-US" dirty="0" smtClean="0"/>
              <a:t>Does it lead to imbalances in the vocabulary that is acquired?</a:t>
            </a:r>
          </a:p>
          <a:p>
            <a:r>
              <a:rPr lang="en-US" dirty="0" smtClean="0"/>
              <a:t>Chomsky cited blind children as evidence that language is innate, claiming that their pattern of language development does not differ from that of a sighted child. </a:t>
            </a:r>
          </a:p>
          <a:p>
            <a:r>
              <a:rPr lang="en-US" dirty="0" smtClean="0"/>
              <a:t>However, research has indicated that the situation is more complex than Chomsky suggested.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At a pre-linguistic stage, adults appear to find it more difficult to engage blind children in communicative activities, because they lack conversational cues provided by the direction of the infant’s gaze.</a:t>
            </a:r>
          </a:p>
          <a:p>
            <a:r>
              <a:rPr lang="en-US" dirty="0" smtClean="0"/>
              <a:t>The infant responds less – suggesting that it needs to focus heavily upon listening at this stage.</a:t>
            </a:r>
          </a:p>
          <a:p>
            <a:r>
              <a:rPr lang="en-US" dirty="0" smtClean="0"/>
              <a:t> Nevertheless, the onset of babbling appears to take place at about the same time as with sighted infants.</a:t>
            </a:r>
          </a:p>
          <a:p>
            <a:r>
              <a:rPr lang="en-US" dirty="0" smtClean="0"/>
              <a:t>Blind infants appear to acquire a phonological system a little more slowly than is normal.</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They sometimes confuse phonemes which are similar in manner of articulation but visually distinct: for example, substituting /n/ for /m/.</a:t>
            </a:r>
          </a:p>
          <a:p>
            <a:r>
              <a:rPr lang="en-US" dirty="0" smtClean="0"/>
              <a:t> This difficulty appears to influence their early choice of words.</a:t>
            </a:r>
          </a:p>
          <a:p>
            <a:r>
              <a:rPr lang="en-US" dirty="0" smtClean="0"/>
              <a:t>The first words emerge at about the same time as with sighted infants.</a:t>
            </a:r>
          </a:p>
          <a:p>
            <a:r>
              <a:rPr lang="en-US" dirty="0" smtClean="0"/>
              <a:t> However, there may be differences in the content of the early vocabulary.</a:t>
            </a:r>
          </a:p>
          <a:p>
            <a:r>
              <a:rPr lang="en-US" dirty="0" smtClean="0"/>
              <a:t> It has been suggested that the first 50 words of a blind child are likely to include fewer common nouns; and that they are more likely to be used referentially for a single object instead of generalized to a whole class of objects.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Blind children generally engage less in sorting activities; this suggests that blindness may limit the capacity to form categories, with consequences for vocabulary acquisition.</a:t>
            </a:r>
          </a:p>
          <a:p>
            <a:r>
              <a:rPr lang="en-US" dirty="0" smtClean="0"/>
              <a:t>At an early stage, blind children are more likely than others to engage in echolalia, the meaningless repetition of words and chunks of language.</a:t>
            </a:r>
          </a:p>
          <a:p>
            <a:r>
              <a:rPr lang="en-US" dirty="0" smtClean="0"/>
              <a:t> However, their later speech is not (as was once suggested) marked by verbalism, the use of words whose sense they have not grasped.</a:t>
            </a:r>
          </a:p>
          <a:p>
            <a:r>
              <a:rPr lang="en-US" dirty="0" smtClean="0"/>
              <a:t> Even verbs of vision appear to have approximate meanings mapped on to them (see ¼ ‘be aware of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Overall, visually related terms are used less frequently than happens with sighted children.</a:t>
            </a:r>
          </a:p>
          <a:p>
            <a:r>
              <a:rPr lang="en-US" dirty="0" smtClean="0"/>
              <a:t> Lack of sight also seems to affect the acquisition of terms relating to space.</a:t>
            </a:r>
          </a:p>
          <a:p>
            <a:r>
              <a:rPr lang="en-US" dirty="0" smtClean="0"/>
              <a:t> The notion of </a:t>
            </a:r>
            <a:r>
              <a:rPr lang="en-US" dirty="0" err="1" smtClean="0"/>
              <a:t>deixis</a:t>
            </a:r>
            <a:r>
              <a:rPr lang="en-US" dirty="0" smtClean="0"/>
              <a:t> appears to be difficult for blind infants to acquire and there is usually a delay in the acquisition of personal pronouns, demonstratives and some prepositions.</a:t>
            </a:r>
          </a:p>
          <a:p>
            <a:pPr>
              <a:buNone/>
            </a:pPr>
            <a:endParaRPr lang="en-US" dirty="0" smtClean="0"/>
          </a:p>
          <a:p>
            <a:r>
              <a:rPr lang="en-US" dirty="0" smtClean="0"/>
              <a:t>The language that is acquired by an infant may partly reflect the nature of the speech that is directed at it by adult carriers; this has been shown to vary somewhat when the infant is visually impaired.</a:t>
            </a:r>
          </a:p>
          <a:p>
            <a:pPr>
              <a:buNone/>
            </a:pPr>
            <a:r>
              <a:rPr lang="en-US" dirty="0" smtClean="0"/>
              <a:t> </a:t>
            </a:r>
          </a:p>
          <a:p>
            <a:r>
              <a:rPr lang="en-US" dirty="0" smtClean="0"/>
              <a:t>Adults tend to use third-person pronouns less and (strangely) spend more time labeling objects and less describing them.</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In summary, the example of the blind infant does not provide the clear cut endorsement for </a:t>
            </a:r>
            <a:r>
              <a:rPr lang="en-US" dirty="0" err="1" smtClean="0"/>
              <a:t>nativism</a:t>
            </a:r>
            <a:r>
              <a:rPr lang="en-US" dirty="0" smtClean="0"/>
              <a:t> that was once claimed;</a:t>
            </a:r>
          </a:p>
          <a:p>
            <a:r>
              <a:rPr lang="en-US" dirty="0" smtClean="0"/>
              <a:t> but nor does it show conclusively that language acquisition is dependent upon input and upon the ability to map word forms on to a visible environment.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BOOTSTRAPPING</a:t>
            </a:r>
          </a:p>
          <a:p>
            <a:r>
              <a:rPr lang="en-US" dirty="0" smtClean="0"/>
              <a:t>A </a:t>
            </a:r>
            <a:r>
              <a:rPr lang="en-US" dirty="0" err="1" smtClean="0"/>
              <a:t>prelinguistic</a:t>
            </a:r>
            <a:r>
              <a:rPr lang="en-US" dirty="0" smtClean="0"/>
              <a:t> infant has no lexicon against which to match the sound sequences encountered in the speech signal. </a:t>
            </a:r>
          </a:p>
          <a:p>
            <a:r>
              <a:rPr lang="en-US" dirty="0" smtClean="0"/>
              <a:t>Furthermore, connected speech provides few cues to where word boundaries lie.</a:t>
            </a:r>
          </a:p>
          <a:p>
            <a:r>
              <a:rPr lang="en-US" dirty="0" smtClean="0"/>
              <a:t> It is therefore difficult to explain how the language-acquiring infant comes to identify word forms and to map them on to meanings relating to the real world.</a:t>
            </a:r>
          </a:p>
          <a:p>
            <a:r>
              <a:rPr lang="en-US" dirty="0" smtClean="0"/>
              <a:t> It has been suggested that the infant can only achieve this task by relying on some kind of technique which gives it a head start – just as straps can help one to pull on a pair of boots (the metaphor comes via computer science).</a:t>
            </a:r>
          </a:p>
          <a:p>
            <a:r>
              <a:rPr lang="en-US" dirty="0" smtClean="0"/>
              <a:t> This technique might be specific to the process of language acquisition or it might be the product of general cognition, reflecting, for example, a predisposition to impose patterns upon diverse information.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Three main types of bootstrapping have been proposed: </a:t>
            </a:r>
          </a:p>
          <a:p>
            <a:r>
              <a:rPr lang="en-US" dirty="0" smtClean="0"/>
              <a:t> In prosodic bootstrapping (Cutler and </a:t>
            </a:r>
            <a:r>
              <a:rPr lang="en-US" dirty="0" err="1" smtClean="0"/>
              <a:t>Mehler</a:t>
            </a:r>
            <a:r>
              <a:rPr lang="en-US" dirty="0" smtClean="0"/>
              <a:t>, 1993), the infant exploits rhythmic regularities in the language it is acquiring.</a:t>
            </a:r>
          </a:p>
          <a:p>
            <a:r>
              <a:rPr lang="en-US" dirty="0" smtClean="0"/>
              <a:t> At the phoneme level, it can distinguish a difference between steady-state sequences representing full vowels and transitional sequences representing consonants.</a:t>
            </a:r>
          </a:p>
          <a:p>
            <a:r>
              <a:rPr lang="en-US" dirty="0" smtClean="0"/>
              <a:t> It is thus sensitive to syllable structure.</a:t>
            </a:r>
          </a:p>
          <a:p>
            <a:r>
              <a:rPr lang="en-US" dirty="0" smtClean="0"/>
              <a:t>From this and from its innate sense of rhythm, the infant acquiring English is able to recognize the difference between longer stressed syllables featuring full vowels and shorter unstressed syllables featuring weak quality vowels.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It may be that the infant develops a metrical template (</a:t>
            </a:r>
            <a:r>
              <a:rPr lang="en-US" dirty="0" err="1" smtClean="0"/>
              <a:t>Gerken</a:t>
            </a:r>
            <a:r>
              <a:rPr lang="en-US" dirty="0" smtClean="0"/>
              <a:t>, 1994) which reflects the tendency of English towards an SW (strong-weak) rhythmic unit. </a:t>
            </a:r>
          </a:p>
          <a:p>
            <a:r>
              <a:rPr lang="en-US" dirty="0" smtClean="0"/>
              <a:t>The template encourages the child to seek words which follow an SW pattern, and provides it with the working hypothesis that a stressed syllable in the signal is likely to mark a word onset.</a:t>
            </a:r>
          </a:p>
          <a:p>
            <a:r>
              <a:rPr lang="en-US" dirty="0" smtClean="0"/>
              <a:t> This accounts for the following versions of adult words:</a:t>
            </a:r>
          </a:p>
          <a:p>
            <a:r>
              <a:rPr lang="en-US" dirty="0" err="1" smtClean="0"/>
              <a:t>giRAFFE</a:t>
            </a:r>
            <a:r>
              <a:rPr lang="en-US" dirty="0" smtClean="0"/>
              <a:t> ! </a:t>
            </a:r>
            <a:r>
              <a:rPr lang="en-US" dirty="0" err="1" smtClean="0"/>
              <a:t>raffe</a:t>
            </a:r>
            <a:endParaRPr lang="en-US" dirty="0" smtClean="0"/>
          </a:p>
          <a:p>
            <a:r>
              <a:rPr lang="en-US" dirty="0" err="1" smtClean="0"/>
              <a:t>MONkey</a:t>
            </a:r>
            <a:r>
              <a:rPr lang="en-US" dirty="0" smtClean="0"/>
              <a:t> ! monkey</a:t>
            </a:r>
          </a:p>
          <a:p>
            <a:r>
              <a:rPr lang="en-US" dirty="0" err="1" smtClean="0"/>
              <a:t>baNAna</a:t>
            </a:r>
            <a:r>
              <a:rPr lang="en-US" dirty="0" smtClean="0"/>
              <a:t> ! Nana</a:t>
            </a:r>
          </a:p>
          <a:p>
            <a:r>
              <a:rPr lang="en-US" dirty="0" smtClean="0"/>
              <a:t>It also accounts for evidence of children joining words to form an SW pattern as in: I like-it the elephant.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concept of prosodic bootstrapping has been applied to larger constituents than the word.</a:t>
            </a:r>
          </a:p>
          <a:p>
            <a:r>
              <a:rPr lang="en-US" dirty="0" smtClean="0"/>
              <a:t> It is suggested that infants learn to recognize intonation patterns (especially the placing of the tonic accent) and the regular occurrence of pauses.</a:t>
            </a:r>
          </a:p>
          <a:p>
            <a:r>
              <a:rPr lang="en-US" dirty="0" smtClean="0"/>
              <a:t> These features, which are often heightened in Child directed speech, provide infants with cues to phrase boundaries and to the structure of typical phrases.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Syntactic bootstrapping (</a:t>
            </a:r>
            <a:r>
              <a:rPr lang="en-US" dirty="0" err="1" smtClean="0"/>
              <a:t>Gleitman</a:t>
            </a:r>
            <a:r>
              <a:rPr lang="en-US" dirty="0" smtClean="0"/>
              <a:t>, 1990) assumes that an infant uses surface form to establish syntactic categories. </a:t>
            </a:r>
          </a:p>
          <a:p>
            <a:r>
              <a:rPr lang="en-US" dirty="0" smtClean="0"/>
              <a:t>The early mapping process draws upon an assumption (innate or learnt) that there is a word-class which relates to objects in the real world, one which relates to actions and one which relates to attributes.</a:t>
            </a:r>
          </a:p>
          <a:p>
            <a:r>
              <a:rPr lang="en-US" dirty="0" smtClean="0"/>
              <a:t> Once this is established, the infant can add less prototypical items to each class (abstract nouns, state verbs) by noticing that they share grammatical properties with words that have already been acquired:</a:t>
            </a:r>
          </a:p>
          <a:p>
            <a:r>
              <a:rPr lang="en-US" dirty="0" smtClean="0"/>
              <a:t> in particular, their morphology and their distribution.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learns to associate count nouns with the frame It’s a . . . and mass nouns with the frame It’s . . . . Experiments with non-words (It’s a sib, It’s sib) have demonstrated that infants are capable of making this association as early as 17 months.</a:t>
            </a:r>
          </a:p>
          <a:p>
            <a:r>
              <a:rPr lang="en-US" dirty="0" smtClean="0"/>
              <a:t> Infants are also capable of using formal evidence to recognize that non-words like </a:t>
            </a:r>
            <a:r>
              <a:rPr lang="en-US" dirty="0" err="1" smtClean="0"/>
              <a:t>nissing</a:t>
            </a:r>
            <a:r>
              <a:rPr lang="en-US" dirty="0" smtClean="0"/>
              <a:t> refer to a potential action and non-words like a </a:t>
            </a:r>
            <a:r>
              <a:rPr lang="en-US" dirty="0" err="1" smtClean="0"/>
              <a:t>niss</a:t>
            </a:r>
            <a:r>
              <a:rPr lang="en-US" dirty="0" smtClean="0"/>
              <a:t> refer to a potential object.</a:t>
            </a:r>
          </a:p>
          <a:p>
            <a:r>
              <a:rPr lang="en-US" dirty="0" smtClean="0"/>
              <a:t>Later on, infants may use syntactic structure to establish distinctions of meaning.</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Thus, they can distinguish the senses of the words eat and feed by their distribution: eat occurring in the structure Verb þ Noun [edible] while feed occurs in the structure Verb þ Noun [animate].</a:t>
            </a:r>
          </a:p>
          <a:p>
            <a:r>
              <a:rPr lang="en-US" dirty="0" smtClean="0"/>
              <a:t>Among evidence cited in support of syntactic bootstrapping is the fact that blind infants manage to acquire the words see and look without difficulty. </a:t>
            </a:r>
          </a:p>
          <a:p>
            <a:r>
              <a:rPr lang="en-US" dirty="0" smtClean="0"/>
              <a:t>The suggestion is that they are able to do so by relating the words to the contexts in which they occur, even though they lack a concept to which to attach them.</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Semantic bootstrapping (Pinker, 1994a) hypothesizes the reverse process:</a:t>
            </a:r>
          </a:p>
          <a:p>
            <a:r>
              <a:rPr lang="en-US" dirty="0" smtClean="0"/>
              <a:t>that infants use their world knowledge in order to recognize syntactic relationships within sentences.</a:t>
            </a:r>
          </a:p>
          <a:p>
            <a:r>
              <a:rPr lang="en-US" dirty="0" smtClean="0"/>
              <a:t> Assume an infant has acquired, in isolation, the nouns rabbit and duck.</a:t>
            </a:r>
          </a:p>
          <a:p>
            <a:r>
              <a:rPr lang="en-US" dirty="0" smtClean="0"/>
              <a:t>Presented with a sentence such as The rabbit is chasing the duck and evidence from a cartoon film, the infant comes to recognize that the position of the word rabbit in the sentence is reserved for the Agent or syntactic subject and the position of the word duck is reserved for the Patient or syntactic direct object.</a:t>
            </a:r>
          </a:p>
          <a:p>
            <a:r>
              <a:rPr lang="en-US" dirty="0" smtClean="0"/>
              <a:t> The assumptions would be confirmed if the cartoon film later showed the reverse situation and the associated sentence was The duck is chasing the rabbit.</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As formulated by Pinker, semantic bootstrapping also incorporates the assumption that certain linguistic concepts are innate in the infant:</a:t>
            </a:r>
          </a:p>
          <a:p>
            <a:r>
              <a:rPr lang="en-US" dirty="0" smtClean="0"/>
              <a:t>these include the notions of noun and verb as word classes and the notions of agent and patient as roles.</a:t>
            </a:r>
          </a:p>
          <a:p>
            <a:r>
              <a:rPr lang="en-US" dirty="0" smtClean="0"/>
              <a:t>Other bootstrapping theories are:</a:t>
            </a:r>
          </a:p>
          <a:p>
            <a:r>
              <a:rPr lang="en-US" dirty="0" smtClean="0"/>
              <a:t>Perceptual bootstrapping (</a:t>
            </a:r>
            <a:r>
              <a:rPr lang="en-US" dirty="0" err="1" smtClean="0"/>
              <a:t>Nusbaum</a:t>
            </a:r>
            <a:r>
              <a:rPr lang="en-US" dirty="0" smtClean="0"/>
              <a:t> and Goodman, 1994): </a:t>
            </a:r>
          </a:p>
          <a:p>
            <a:r>
              <a:rPr lang="en-US" dirty="0" smtClean="0"/>
              <a:t>where the infant focuses its attention on the most salient parts of the input; this might explain why early utterances do not usually contain weakly stressed function words.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dirty="0" smtClean="0"/>
              <a:t>Logical bootstrapping’ (Bates and Goodman, 1999): a process whereby an infant systematically directs its attention first to physical objects (nouns), then to events and relationships between the objects (verbs and adjectives) and then to word order and syntax.</a:t>
            </a:r>
          </a:p>
          <a:p>
            <a:r>
              <a:rPr lang="en-US" dirty="0" smtClean="0"/>
              <a:t> This step-by-step building of meaning reflects the general pattern of vocabulary acquisition.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BOTTOM-UP PROCESSING</a:t>
            </a:r>
          </a:p>
          <a:p>
            <a:r>
              <a:rPr lang="en-US" dirty="0" smtClean="0"/>
              <a:t>An approach to the processing of spoken or written language which depends upon actual evidence in the speech signal or on the page.</a:t>
            </a:r>
          </a:p>
          <a:p>
            <a:r>
              <a:rPr lang="en-US" dirty="0" smtClean="0"/>
              <a:t>Smaller units of analysis are built into progressively larger ones.</a:t>
            </a:r>
          </a:p>
          <a:p>
            <a:r>
              <a:rPr lang="en-US" dirty="0" smtClean="0"/>
              <a:t>There is a contrast with top-down processing, the use of conceptual knowledge to inform or to reshape what is observed perceptually.</a:t>
            </a:r>
          </a:p>
          <a:p>
            <a:r>
              <a:rPr lang="en-US" dirty="0" smtClean="0"/>
              <a:t>The terms ‘bottom-up’ and ‘top-down’ are derived from computer science, where they refer respectively to processes that are data-driven and processes that are knowledge-driven.</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Underlying the metaphors ‘top’ and ‘bottom’ is the idea that listening and reading proceed through levels of processing, with bottom-up information from the signal assembled into units of ever-increasing size.</a:t>
            </a:r>
          </a:p>
          <a:p>
            <a:r>
              <a:rPr lang="en-US" dirty="0" smtClean="0"/>
              <a:t> In listening, the lowest level (i.e. the smallest unit) is the phonetic feature. </a:t>
            </a:r>
          </a:p>
          <a:p>
            <a:r>
              <a:rPr lang="en-US" dirty="0" smtClean="0"/>
              <a:t>The listener’s task might be portrayed as combining groups of features into phonemes, phonemes into syllables, syllables into words, words into clauses and clauses into propositions.</a:t>
            </a:r>
          </a:p>
          <a:p>
            <a:r>
              <a:rPr lang="en-US" dirty="0" smtClean="0"/>
              <a:t>At the ‘top’ is the global meaning of the utterance, into which new information is integrated as it emerges.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truth is more complex. First, it is not certain that bottom-up processing involves all the levels described. </a:t>
            </a:r>
          </a:p>
          <a:p>
            <a:r>
              <a:rPr lang="en-US" dirty="0" smtClean="0"/>
              <a:t>Some researchers have argued that we process speech into syllables without passing through a phonemic level; others that we construct words directly from phonetic features.</a:t>
            </a:r>
          </a:p>
          <a:p>
            <a:r>
              <a:rPr lang="en-US" dirty="0" smtClean="0"/>
              <a:t> Nor does bottom-up processing deal with one level at a time.</a:t>
            </a:r>
          </a:p>
          <a:p>
            <a:r>
              <a:rPr lang="en-US" dirty="0" smtClean="0"/>
              <a:t>There is evidence that in listening it takes place at a delay of only a quarter of a second behind the speaker – which implies that the tasks of analyzing the phonetic signal, identifying words and assembling sentences must all be going on in parallel.</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quarter of a second is roughly the length of an English syllable – so the listener often begins the processing of a word before the speaker has finished saying it.</a:t>
            </a:r>
          </a:p>
          <a:p>
            <a:r>
              <a:rPr lang="en-US" dirty="0" smtClean="0"/>
              <a:t> Part of bottom-up processing therefore involves the listener forming hypotheses as to the identity of the word being uttered, which are activated to different degrees according to how closely they match the signal. </a:t>
            </a:r>
          </a:p>
          <a:p>
            <a:r>
              <a:rPr lang="en-US" dirty="0" smtClean="0"/>
              <a:t>The candidates compete with each other until, when the evidence is complete, one of them outstrips the rest.</a:t>
            </a:r>
          </a:p>
          <a:p>
            <a:r>
              <a:rPr lang="en-US" dirty="0" smtClean="0"/>
              <a:t>An important issue is the extent to which top-down evidence (from world knowledge or from knowledge of the text so far) can contribute to the activation of these word candidates.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Non-psychological accounts sometimes refer to a conflict between ‘bottom-up models’ of reading and ‘top-down models’. </a:t>
            </a:r>
          </a:p>
          <a:p>
            <a:r>
              <a:rPr lang="en-US" dirty="0" smtClean="0"/>
              <a:t>This is misleading, as it implies that a choice has to be made.</a:t>
            </a:r>
          </a:p>
          <a:p>
            <a:r>
              <a:rPr lang="en-US" dirty="0" smtClean="0"/>
              <a:t> The issue is not to argue the case for one processing type over another, but to establish how the two interact and which one predominates in case of conflict.</a:t>
            </a:r>
          </a:p>
          <a:p>
            <a:r>
              <a:rPr lang="en-US" dirty="0" smtClean="0"/>
              <a:t>The evidence is contradictory.</a:t>
            </a:r>
          </a:p>
          <a:p>
            <a:r>
              <a:rPr lang="en-US" dirty="0" smtClean="0"/>
              <a:t> Some commentators would say that top-down information is only used for checking bottom-up; some argue for bottom-up priority with contextual evidence only invoked once sufficient bottom-up evidence has become available.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Those who </a:t>
            </a:r>
            <a:r>
              <a:rPr lang="en-US" dirty="0" err="1" smtClean="0"/>
              <a:t>favour</a:t>
            </a:r>
            <a:r>
              <a:rPr lang="en-US" dirty="0" smtClean="0"/>
              <a:t> a fully interactive model of listening or reading contend that both sources of evidence are available throughout.</a:t>
            </a:r>
          </a:p>
          <a:p>
            <a:r>
              <a:rPr lang="en-US" dirty="0" smtClean="0"/>
              <a:t> One argument for relying initially on bottom-up information is that bottom-up processing is more </a:t>
            </a:r>
            <a:r>
              <a:rPr lang="en-US" dirty="0" err="1" smtClean="0"/>
              <a:t>automatised</a:t>
            </a:r>
            <a:r>
              <a:rPr lang="en-US" dirty="0" smtClean="0"/>
              <a:t> than top-down, and therefore faster.</a:t>
            </a:r>
          </a:p>
          <a:p>
            <a:r>
              <a:rPr lang="en-US" dirty="0" smtClean="0"/>
              <a:t>Another is that multiple sources of information prevent rapid decision-making.</a:t>
            </a:r>
          </a:p>
          <a:p>
            <a:r>
              <a:rPr lang="en-US" dirty="0" smtClean="0"/>
              <a:t> Conversely, those who </a:t>
            </a:r>
            <a:r>
              <a:rPr lang="en-US" dirty="0" err="1" smtClean="0"/>
              <a:t>favour</a:t>
            </a:r>
            <a:r>
              <a:rPr lang="en-US" dirty="0" smtClean="0"/>
              <a:t> an interactive model argue that it is better to have all the information available at one time.</a:t>
            </a:r>
          </a:p>
          <a:p>
            <a:r>
              <a:rPr lang="en-US" dirty="0" smtClean="0"/>
              <a:t>Some commentators prefer to describe the processing of the letters, sounds and words of a message as lower-level processing (the opposite being higher-level).</a:t>
            </a:r>
          </a:p>
          <a:p>
            <a:r>
              <a:rPr lang="en-US" dirty="0" smtClean="0"/>
              <a:t> It is also referred to as perceptual processing (as against conceptual processing).</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BRAIN</a:t>
            </a:r>
          </a:p>
          <a:p>
            <a:r>
              <a:rPr lang="en-US" dirty="0" smtClean="0"/>
              <a:t>The brain has a number of language-related functions.</a:t>
            </a:r>
          </a:p>
          <a:p>
            <a:r>
              <a:rPr lang="en-US" dirty="0" smtClean="0"/>
              <a:t> It controls the cognitive processing involved in producing or understanding language;</a:t>
            </a:r>
          </a:p>
          <a:p>
            <a:r>
              <a:rPr lang="en-US" dirty="0" smtClean="0"/>
              <a:t>the motor activities involved in articulation (the movement of tongue, lips, vocal cords etc.); and involuntary activities such as breathing which need to be coordinated with speech.</a:t>
            </a:r>
          </a:p>
          <a:p>
            <a:r>
              <a:rPr lang="en-US" dirty="0" smtClean="0"/>
              <a:t>The human brain consists of two hemispheres linked by a complex web of nerve connections, the corpus </a:t>
            </a:r>
            <a:r>
              <a:rPr lang="en-US" dirty="0" err="1" smtClean="0"/>
              <a:t>callosum</a:t>
            </a:r>
            <a:r>
              <a:rPr lang="en-US" dirty="0" smtClean="0"/>
              <a:t>.</a:t>
            </a:r>
          </a:p>
          <a:p>
            <a:r>
              <a:rPr lang="en-US" dirty="0" smtClean="0"/>
              <a:t> Generalizing somewhat, the left hemisphere in most individuals is associated with analytic processing and symbolization, while the right is associated with perceptual and spatial representation.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630</TotalTime>
  <Words>4443</Words>
  <Application>Microsoft Office PowerPoint</Application>
  <PresentationFormat>On-screen Show (4:3)</PresentationFormat>
  <Paragraphs>245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stdc_lp</cp:lastModifiedBy>
  <cp:revision>62</cp:revision>
  <dcterms:created xsi:type="dcterms:W3CDTF">2014-06-28T18:12:54Z</dcterms:created>
  <dcterms:modified xsi:type="dcterms:W3CDTF">2014-07-04T00:49:34Z</dcterms:modified>
</cp:coreProperties>
</file>