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77" r:id="rId3"/>
    <p:sldId id="279" r:id="rId4"/>
    <p:sldId id="278" r:id="rId5"/>
    <p:sldId id="271" r:id="rId6"/>
    <p:sldId id="272" r:id="rId7"/>
    <p:sldId id="268" r:id="rId8"/>
    <p:sldId id="266" r:id="rId9"/>
    <p:sldId id="267" r:id="rId10"/>
    <p:sldId id="269" r:id="rId11"/>
    <p:sldId id="257" r:id="rId12"/>
    <p:sldId id="258" r:id="rId13"/>
    <p:sldId id="259" r:id="rId14"/>
    <p:sldId id="260" r:id="rId15"/>
    <p:sldId id="261" r:id="rId16"/>
    <p:sldId id="262" r:id="rId17"/>
    <p:sldId id="263" r:id="rId18"/>
    <p:sldId id="264" r:id="rId19"/>
    <p:sldId id="26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EA5F52A-D97E-43FC-B6FB-85B536CF9047}" type="datetimeFigureOut">
              <a:rPr lang="en-US" smtClean="0"/>
              <a:pPr/>
              <a:t>2/21/2014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A5F52A-D97E-43FC-B6FB-85B536CF9047}" type="datetimeFigureOut">
              <a:rPr lang="en-US" smtClean="0"/>
              <a:pPr/>
              <a:t>2/21/2014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A5F52A-D97E-43FC-B6FB-85B536CF9047}" type="datetimeFigureOut">
              <a:rPr lang="en-US" smtClean="0"/>
              <a:pPr/>
              <a:t>2/21/2014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EA5F52A-D97E-43FC-B6FB-85B536CF9047}" type="datetimeFigureOut">
              <a:rPr lang="en-US" smtClean="0"/>
              <a:pPr/>
              <a:t>2/21/2014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EA5F52A-D97E-43FC-B6FB-85B536CF9047}" type="datetimeFigureOut">
              <a:rPr lang="en-US" smtClean="0"/>
              <a:pPr/>
              <a:t>2/21/2014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A5F52A-D97E-43FC-B6FB-85B536CF9047}" type="datetimeFigureOut">
              <a:rPr lang="en-US" smtClean="0"/>
              <a:pPr/>
              <a:t>2/21/2014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A5F52A-D97E-43FC-B6FB-85B536CF9047}" type="datetimeFigureOut">
              <a:rPr lang="en-US" smtClean="0"/>
              <a:pPr/>
              <a:t>2/21/2014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A5F52A-D97E-43FC-B6FB-85B536CF9047}" type="datetimeFigureOut">
              <a:rPr lang="en-US" smtClean="0"/>
              <a:pPr/>
              <a:t>2/21/2014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A5F52A-D97E-43FC-B6FB-85B536CF9047}" type="datetimeFigureOut">
              <a:rPr lang="en-US" smtClean="0"/>
              <a:pPr/>
              <a:t>2/21/2014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A5F52A-D97E-43FC-B6FB-85B536CF9047}" type="datetimeFigureOut">
              <a:rPr lang="en-US" smtClean="0"/>
              <a:pPr/>
              <a:t>2/21/2014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A5F52A-D97E-43FC-B6FB-85B536CF9047}" type="datetimeFigureOut">
              <a:rPr lang="en-US" smtClean="0"/>
              <a:pPr/>
              <a:t>2/21/2014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6F5468-F212-41E5-B130-B36CAA18535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A5F52A-D97E-43FC-B6FB-85B536CF9047}" type="datetimeFigureOut">
              <a:rPr lang="en-US" smtClean="0"/>
              <a:pPr/>
              <a:t>2/21/2014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6F5468-F212-41E5-B130-B36CAA18535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NEELUM ALMAS</a:t>
            </a:r>
            <a:endParaRPr lang="en-US" dirty="0"/>
          </a:p>
        </p:txBody>
      </p:sp>
      <p:sp>
        <p:nvSpPr>
          <p:cNvPr id="3" name="Content Placeholder 2"/>
          <p:cNvSpPr>
            <a:spLocks noGrp="1"/>
          </p:cNvSpPr>
          <p:nvPr>
            <p:ph idx="1"/>
          </p:nvPr>
        </p:nvSpPr>
        <p:spPr/>
        <p:txBody>
          <a:bodyPr/>
          <a:lstStyle/>
          <a:p>
            <a:r>
              <a:rPr lang="en-US" dirty="0" smtClean="0"/>
              <a:t>Assistant Professor </a:t>
            </a:r>
          </a:p>
          <a:p>
            <a:r>
              <a:rPr lang="en-US" dirty="0" smtClean="0"/>
              <a:t>Teaching experience: 8 years at post graduate level.</a:t>
            </a:r>
          </a:p>
          <a:p>
            <a:r>
              <a:rPr lang="en-US" dirty="0" smtClean="0"/>
              <a:t>Qualification: MA English, MS English, PhD in progress.</a:t>
            </a:r>
          </a:p>
          <a:p>
            <a:r>
              <a:rPr lang="en-US" dirty="0" smtClean="0"/>
              <a:t>Area of specialization:  English Literature. Literary  theories, Modern Fiction.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STYLISTICS</a:t>
            </a:r>
            <a:endParaRPr lang="en-US" dirty="0"/>
          </a:p>
        </p:txBody>
      </p:sp>
      <p:sp>
        <p:nvSpPr>
          <p:cNvPr id="3" name="Subtitle 2"/>
          <p:cNvSpPr>
            <a:spLocks noGrp="1"/>
          </p:cNvSpPr>
          <p:nvPr>
            <p:ph type="subTitle" idx="1"/>
          </p:nvPr>
        </p:nvSpPr>
        <p:spPr/>
        <p:txBody>
          <a:bodyPr>
            <a:normAutofit/>
          </a:bodyPr>
          <a:lstStyle/>
          <a:p>
            <a:r>
              <a:rPr lang="en-US" sz="3600" dirty="0" smtClean="0"/>
              <a:t>Lecture # 1</a:t>
            </a:r>
            <a:endParaRPr lang="en-US" sz="36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Stylistics</a:t>
            </a:r>
            <a:endParaRPr lang="en-US" b="1" dirty="0"/>
          </a:p>
        </p:txBody>
      </p:sp>
      <p:sp>
        <p:nvSpPr>
          <p:cNvPr id="5" name="Content Placeholder 4"/>
          <p:cNvSpPr>
            <a:spLocks noGrp="1"/>
          </p:cNvSpPr>
          <p:nvPr>
            <p:ph idx="1"/>
          </p:nvPr>
        </p:nvSpPr>
        <p:spPr/>
        <p:txBody>
          <a:bodyPr>
            <a:normAutofit/>
          </a:bodyPr>
          <a:lstStyle/>
          <a:p>
            <a:pPr>
              <a:buNone/>
            </a:pPr>
            <a:r>
              <a:rPr lang="en-US" b="1" dirty="0" smtClean="0"/>
              <a:t>Objectives</a:t>
            </a:r>
            <a:r>
              <a:rPr lang="en-US" dirty="0" smtClean="0"/>
              <a:t>:</a:t>
            </a:r>
          </a:p>
          <a:p>
            <a:pPr>
              <a:buNone/>
            </a:pPr>
            <a:r>
              <a:rPr lang="en-US" dirty="0" smtClean="0"/>
              <a:t>This course aims to enable the learners to:</a:t>
            </a:r>
          </a:p>
          <a:p>
            <a:r>
              <a:rPr lang="en-US" dirty="0"/>
              <a:t>u</a:t>
            </a:r>
            <a:r>
              <a:rPr lang="en-US" dirty="0" smtClean="0"/>
              <a:t>nderstand the importance and function of Style and language in literary works.</a:t>
            </a:r>
          </a:p>
          <a:p>
            <a:r>
              <a:rPr lang="en-US" dirty="0" smtClean="0"/>
              <a:t>analyze literary texts on the basis of style.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dirty="0" smtClean="0"/>
              <a:t>perform detailed analysis of texts to see how they are constructed and which features distinguish literary expression form non literary expressions.</a:t>
            </a:r>
          </a:p>
          <a:p>
            <a:r>
              <a:rPr lang="en-US" dirty="0" smtClean="0"/>
              <a:t>Apply the understanding of stylistics to other non-literary expressions such as news, advertisements, politics, religion.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Concept of Style</a:t>
            </a:r>
            <a:endParaRPr lang="en-US" dirty="0"/>
          </a:p>
        </p:txBody>
      </p:sp>
      <p:sp>
        <p:nvSpPr>
          <p:cNvPr id="3" name="Content Placeholder 2"/>
          <p:cNvSpPr>
            <a:spLocks noGrp="1"/>
          </p:cNvSpPr>
          <p:nvPr>
            <p:ph idx="1"/>
          </p:nvPr>
        </p:nvSpPr>
        <p:spPr/>
        <p:txBody>
          <a:bodyPr/>
          <a:lstStyle/>
          <a:p>
            <a:r>
              <a:rPr lang="en-US" dirty="0" smtClean="0"/>
              <a:t>A person’s distinctive language habits or the set of individual characteristics of language use. </a:t>
            </a:r>
          </a:p>
          <a:p>
            <a:pPr marL="0" indent="0">
              <a:buNone/>
            </a:pPr>
            <a:r>
              <a:rPr lang="en-US" dirty="0" smtClean="0"/>
              <a:t>e.g. Milton’s grand style, Swift’s satirical style,</a:t>
            </a:r>
          </a:p>
          <a:p>
            <a:pPr marL="0" indent="0">
              <a:buNone/>
            </a:pPr>
            <a:r>
              <a:rPr lang="en-US" dirty="0"/>
              <a:t> </a:t>
            </a:r>
            <a:r>
              <a:rPr lang="en-US" dirty="0" smtClean="0"/>
              <a:t>      Pope’s mock heroic style, Bacon’s        </a:t>
            </a:r>
          </a:p>
          <a:p>
            <a:pPr marL="0" indent="0">
              <a:buNone/>
            </a:pPr>
            <a:r>
              <a:rPr lang="en-US" dirty="0"/>
              <a:t> </a:t>
            </a:r>
            <a:r>
              <a:rPr lang="en-US" dirty="0" smtClean="0"/>
              <a:t>      epigrammatic style</a:t>
            </a:r>
            <a:endParaRPr lang="en-US" dirty="0"/>
          </a:p>
        </p:txBody>
      </p:sp>
    </p:spTree>
    <p:extLst>
      <p:ext uri="{BB962C8B-B14F-4D97-AF65-F5344CB8AC3E}">
        <p14:creationId xmlns:p14="http://schemas.microsoft.com/office/powerpoint/2010/main" xmlns="" val="458955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Style</a:t>
            </a:r>
            <a:endParaRPr lang="en-US" dirty="0"/>
          </a:p>
        </p:txBody>
      </p:sp>
      <p:sp>
        <p:nvSpPr>
          <p:cNvPr id="3" name="Content Placeholder 2"/>
          <p:cNvSpPr>
            <a:spLocks noGrp="1"/>
          </p:cNvSpPr>
          <p:nvPr>
            <p:ph idx="1"/>
          </p:nvPr>
        </p:nvSpPr>
        <p:spPr/>
        <p:txBody>
          <a:bodyPr/>
          <a:lstStyle/>
          <a:p>
            <a:r>
              <a:rPr lang="en-US" dirty="0" smtClean="0"/>
              <a:t>Some or all the language habits shared by people in a group or writers belonging to a particular era/age.</a:t>
            </a:r>
          </a:p>
          <a:p>
            <a:pPr marL="0" indent="0">
              <a:buNone/>
            </a:pPr>
            <a:r>
              <a:rPr lang="en-US" dirty="0"/>
              <a:t> </a:t>
            </a:r>
            <a:r>
              <a:rPr lang="en-US" dirty="0" smtClean="0"/>
              <a:t>  </a:t>
            </a:r>
            <a:r>
              <a:rPr lang="en-US" dirty="0" err="1" smtClean="0"/>
              <a:t>e.g</a:t>
            </a:r>
            <a:r>
              <a:rPr lang="en-US" dirty="0" smtClean="0"/>
              <a:t> Elizabethan dramatists style</a:t>
            </a:r>
          </a:p>
          <a:p>
            <a:pPr marL="0" indent="0">
              <a:buNone/>
            </a:pPr>
            <a:r>
              <a:rPr lang="en-US" dirty="0"/>
              <a:t> </a:t>
            </a:r>
            <a:r>
              <a:rPr lang="en-US" dirty="0" smtClean="0"/>
              <a:t>         Romantic poets’ style</a:t>
            </a:r>
          </a:p>
          <a:p>
            <a:pPr marL="0" indent="0">
              <a:buNone/>
            </a:pPr>
            <a:r>
              <a:rPr lang="en-US" dirty="0"/>
              <a:t>	</a:t>
            </a:r>
            <a:r>
              <a:rPr lang="en-US" dirty="0" smtClean="0"/>
              <a:t>The style of news reporting</a:t>
            </a:r>
          </a:p>
          <a:p>
            <a:pPr marL="0" indent="0">
              <a:buNone/>
            </a:pPr>
            <a:r>
              <a:rPr lang="en-US" dirty="0"/>
              <a:t> </a:t>
            </a:r>
            <a:r>
              <a:rPr lang="en-US" dirty="0" smtClean="0"/>
              <a:t>         Official documents style</a:t>
            </a:r>
          </a:p>
          <a:p>
            <a:pPr marL="0" indent="0">
              <a:buNone/>
            </a:pPr>
            <a:r>
              <a:rPr lang="en-US" dirty="0" smtClean="0"/>
              <a:t>   </a:t>
            </a:r>
            <a:endParaRPr lang="en-US" dirty="0"/>
          </a:p>
        </p:txBody>
      </p:sp>
    </p:spTree>
    <p:extLst>
      <p:ext uri="{BB962C8B-B14F-4D97-AF65-F5344CB8AC3E}">
        <p14:creationId xmlns:p14="http://schemas.microsoft.com/office/powerpoint/2010/main" xmlns="" val="2797804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Stylistics?</a:t>
            </a:r>
            <a:endParaRPr lang="en-US" dirty="0"/>
          </a:p>
        </p:txBody>
      </p:sp>
      <p:sp>
        <p:nvSpPr>
          <p:cNvPr id="3" name="Content Placeholder 2"/>
          <p:cNvSpPr>
            <a:spLocks noGrp="1"/>
          </p:cNvSpPr>
          <p:nvPr>
            <p:ph idx="1"/>
          </p:nvPr>
        </p:nvSpPr>
        <p:spPr/>
        <p:txBody>
          <a:bodyPr/>
          <a:lstStyle/>
          <a:p>
            <a:r>
              <a:rPr lang="en-US" dirty="0" smtClean="0"/>
              <a:t>Stylistics is the study of style used in literary and verbal language and the effects the writer/speaker wishes to communicate to the reader/listener.</a:t>
            </a:r>
          </a:p>
          <a:p>
            <a:r>
              <a:rPr lang="en-US" dirty="0" smtClean="0"/>
              <a:t>Stylistics applies linguistics to literature in the hope of arriving at analysis which are more broad, rigorous and objective.</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a:t>
            </a:r>
            <a:endParaRPr lang="en-US" dirty="0"/>
          </a:p>
        </p:txBody>
      </p:sp>
      <p:sp>
        <p:nvSpPr>
          <p:cNvPr id="3" name="Content Placeholder 2"/>
          <p:cNvSpPr>
            <a:spLocks noGrp="1"/>
          </p:cNvSpPr>
          <p:nvPr>
            <p:ph idx="1"/>
          </p:nvPr>
        </p:nvSpPr>
        <p:spPr/>
        <p:txBody>
          <a:bodyPr/>
          <a:lstStyle/>
          <a:p>
            <a:r>
              <a:rPr lang="en-US" dirty="0" smtClean="0"/>
              <a:t>Instead of focusing on </a:t>
            </a:r>
            <a:r>
              <a:rPr lang="en-US" b="1" dirty="0" smtClean="0"/>
              <a:t>What</a:t>
            </a:r>
            <a:r>
              <a:rPr lang="en-US" dirty="0" smtClean="0"/>
              <a:t> the work is about, stylistics focuses on </a:t>
            </a:r>
            <a:r>
              <a:rPr lang="en-US" b="1" dirty="0" smtClean="0"/>
              <a:t>How</a:t>
            </a:r>
            <a:r>
              <a:rPr lang="en-US" dirty="0" smtClean="0"/>
              <a:t> the work is composed.</a:t>
            </a:r>
          </a:p>
          <a:p>
            <a:pPr>
              <a:buNone/>
            </a:pPr>
            <a:r>
              <a:rPr lang="en-US" dirty="0"/>
              <a:t> </a:t>
            </a:r>
            <a:r>
              <a:rPr lang="en-US" dirty="0" smtClean="0"/>
              <a:t>    What				How</a:t>
            </a:r>
          </a:p>
          <a:p>
            <a:pPr>
              <a:buNone/>
            </a:pPr>
            <a:endParaRPr lang="en-US" dirty="0" smtClean="0"/>
          </a:p>
          <a:p>
            <a:pPr>
              <a:buNone/>
            </a:pPr>
            <a:r>
              <a:rPr lang="en-US" dirty="0"/>
              <a:t> </a:t>
            </a:r>
            <a:r>
              <a:rPr lang="en-US" dirty="0" smtClean="0"/>
              <a:t>   </a:t>
            </a:r>
          </a:p>
          <a:p>
            <a:pPr>
              <a:buNone/>
            </a:pPr>
            <a:r>
              <a:rPr lang="en-US" dirty="0" smtClean="0"/>
              <a:t>    Theme/Message                    Style/Form</a:t>
            </a:r>
            <a:endParaRPr lang="en-US" dirty="0"/>
          </a:p>
        </p:txBody>
      </p:sp>
      <p:cxnSp>
        <p:nvCxnSpPr>
          <p:cNvPr id="5" name="Straight Arrow Connector 4"/>
          <p:cNvCxnSpPr/>
          <p:nvPr/>
        </p:nvCxnSpPr>
        <p:spPr>
          <a:xfrm>
            <a:off x="1600200" y="3810000"/>
            <a:ext cx="6096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5486400" y="3810000"/>
            <a:ext cx="5334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 </a:t>
            </a:r>
            <a:endParaRPr lang="en-US" dirty="0"/>
          </a:p>
        </p:txBody>
      </p:sp>
      <p:sp>
        <p:nvSpPr>
          <p:cNvPr id="3" name="Content Placeholder 2"/>
          <p:cNvSpPr>
            <a:spLocks noGrp="1"/>
          </p:cNvSpPr>
          <p:nvPr>
            <p:ph idx="1"/>
          </p:nvPr>
        </p:nvSpPr>
        <p:spPr/>
        <p:txBody>
          <a:bodyPr/>
          <a:lstStyle/>
          <a:p>
            <a:pPr lvl="5">
              <a:buNone/>
            </a:pPr>
            <a:r>
              <a:rPr lang="en-US" sz="3200" dirty="0" smtClean="0"/>
              <a:t>Style               </a:t>
            </a:r>
            <a:r>
              <a:rPr lang="en-US" sz="3200" dirty="0" err="1" smtClean="0"/>
              <a:t>istics</a:t>
            </a:r>
            <a:endParaRPr lang="en-US" sz="3200" dirty="0" smtClean="0"/>
          </a:p>
          <a:p>
            <a:pPr lvl="5"/>
            <a:endParaRPr lang="en-US" dirty="0" smtClean="0"/>
          </a:p>
          <a:p>
            <a:pPr lvl="5"/>
            <a:endParaRPr lang="en-US" dirty="0"/>
          </a:p>
          <a:p>
            <a:pPr lvl="5"/>
            <a:endParaRPr lang="en-US" dirty="0" smtClean="0"/>
          </a:p>
          <a:p>
            <a:pPr lvl="5">
              <a:buNone/>
            </a:pPr>
            <a:endParaRPr lang="en-US" dirty="0" smtClean="0"/>
          </a:p>
          <a:p>
            <a:pPr lvl="5">
              <a:buNone/>
            </a:pPr>
            <a:r>
              <a:rPr lang="en-US" sz="3200" dirty="0" smtClean="0"/>
              <a:t>Literature        Linguistics</a:t>
            </a:r>
            <a:endParaRPr lang="en-US" sz="3200" dirty="0"/>
          </a:p>
        </p:txBody>
      </p:sp>
      <p:sp>
        <p:nvSpPr>
          <p:cNvPr id="6" name="Down Arrow 5"/>
          <p:cNvSpPr/>
          <p:nvPr/>
        </p:nvSpPr>
        <p:spPr>
          <a:xfrm>
            <a:off x="3276600" y="23622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5257800" y="23622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a:t>
            </a:r>
            <a:endParaRPr lang="en-US" dirty="0"/>
          </a:p>
        </p:txBody>
      </p:sp>
      <p:sp>
        <p:nvSpPr>
          <p:cNvPr id="3" name="Content Placeholder 2"/>
          <p:cNvSpPr>
            <a:spLocks noGrp="1"/>
          </p:cNvSpPr>
          <p:nvPr>
            <p:ph idx="1"/>
          </p:nvPr>
        </p:nvSpPr>
        <p:spPr/>
        <p:txBody>
          <a:bodyPr/>
          <a:lstStyle/>
          <a:p>
            <a:pPr>
              <a:buNone/>
            </a:pPr>
            <a:r>
              <a:rPr lang="en-US" dirty="0" smtClean="0"/>
              <a:t>    Stylistics is a critical method that analyzes literary works on the basis of style. Its practitioners focus on analyzing a writer’s stylistic choices with regard to </a:t>
            </a:r>
          </a:p>
          <a:p>
            <a:pPr>
              <a:buNone/>
            </a:pPr>
            <a:r>
              <a:rPr lang="en-US" dirty="0"/>
              <a:t>	 </a:t>
            </a:r>
            <a:r>
              <a:rPr lang="en-US" dirty="0" smtClean="0"/>
              <a:t>    Diction/ Vocabulary </a:t>
            </a:r>
          </a:p>
          <a:p>
            <a:pPr>
              <a:buNone/>
            </a:pPr>
            <a:r>
              <a:rPr lang="en-US" dirty="0"/>
              <a:t> </a:t>
            </a:r>
            <a:r>
              <a:rPr lang="en-US" dirty="0" smtClean="0"/>
              <a:t>        Syntax</a:t>
            </a:r>
          </a:p>
          <a:p>
            <a:pPr>
              <a:buNone/>
            </a:pPr>
            <a:r>
              <a:rPr lang="en-US" dirty="0"/>
              <a:t> </a:t>
            </a:r>
            <a:r>
              <a:rPr lang="en-US" dirty="0" smtClean="0"/>
              <a:t>        Phonology</a:t>
            </a:r>
          </a:p>
          <a:p>
            <a:pPr>
              <a:buNone/>
            </a:pPr>
            <a:r>
              <a:rPr lang="en-US" dirty="0" smtClean="0"/>
              <a:t>      </a:t>
            </a:r>
            <a:r>
              <a:rPr lang="en-US" dirty="0"/>
              <a:t> </a:t>
            </a:r>
            <a:r>
              <a:rPr lang="en-US" dirty="0" smtClean="0"/>
              <a:t>  Figurative language.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a:t>
            </a:r>
            <a:endParaRPr lang="en-US" dirty="0"/>
          </a:p>
        </p:txBody>
      </p:sp>
      <p:sp>
        <p:nvSpPr>
          <p:cNvPr id="3" name="Content Placeholder 2"/>
          <p:cNvSpPr>
            <a:spLocks noGrp="1"/>
          </p:cNvSpPr>
          <p:nvPr>
            <p:ph idx="1"/>
          </p:nvPr>
        </p:nvSpPr>
        <p:spPr/>
        <p:txBody>
          <a:bodyPr/>
          <a:lstStyle/>
          <a:p>
            <a:r>
              <a:rPr lang="en-US" dirty="0" smtClean="0"/>
              <a:t>"The goal of stylistics is not simply to describe the formal features of texts for their own sake, but in order to show their functional significance for the interpretation of the text…“Katie Wales  </a:t>
            </a:r>
            <a:r>
              <a:rPr lang="en-US" i="1" dirty="0" smtClean="0"/>
              <a:t>A Dictionary of Stylistics</a:t>
            </a:r>
            <a:r>
              <a:rPr lang="en-US" dirty="0" smtClean="0"/>
              <a:t>, 2nd ed. (Pearson, 2001), </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a:t>
            </a:r>
            <a:endParaRPr lang="en-US" dirty="0"/>
          </a:p>
        </p:txBody>
      </p:sp>
      <p:sp>
        <p:nvSpPr>
          <p:cNvPr id="3" name="Content Placeholder 2"/>
          <p:cNvSpPr>
            <a:spLocks noGrp="1"/>
          </p:cNvSpPr>
          <p:nvPr>
            <p:ph idx="1"/>
          </p:nvPr>
        </p:nvSpPr>
        <p:spPr/>
        <p:txBody>
          <a:bodyPr/>
          <a:lstStyle/>
          <a:p>
            <a:r>
              <a:rPr lang="en-US" dirty="0" smtClean="0"/>
              <a:t>As a discipline, it links </a:t>
            </a:r>
            <a:r>
              <a:rPr lang="en-US" b="1" dirty="0" smtClean="0"/>
              <a:t>literary criticism  </a:t>
            </a:r>
            <a:r>
              <a:rPr lang="en-US" dirty="0" smtClean="0"/>
              <a:t>to </a:t>
            </a:r>
            <a:r>
              <a:rPr lang="en-US" b="1" dirty="0" smtClean="0"/>
              <a:t>linguistics</a:t>
            </a:r>
            <a:r>
              <a:rPr lang="en-US" dirty="0" smtClean="0"/>
              <a:t>. It does not function as an autonomous domain on its own, but it can be applied to an understanding of literature.</a:t>
            </a:r>
          </a:p>
          <a:p>
            <a:r>
              <a:rPr lang="en-US" dirty="0" smtClean="0"/>
              <a:t>It relies on literary criticism to comment on the quality and meaning of a text for interpretation and understanding.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 </a:t>
            </a:r>
            <a:endParaRPr lang="en-US" dirty="0"/>
          </a:p>
        </p:txBody>
      </p:sp>
      <p:sp>
        <p:nvSpPr>
          <p:cNvPr id="3" name="Content Placeholder 2"/>
          <p:cNvSpPr>
            <a:spLocks noGrp="1"/>
          </p:cNvSpPr>
          <p:nvPr>
            <p:ph idx="1"/>
          </p:nvPr>
        </p:nvSpPr>
        <p:spPr/>
        <p:txBody>
          <a:bodyPr/>
          <a:lstStyle/>
          <a:p>
            <a:r>
              <a:rPr lang="en-US" dirty="0" smtClean="0"/>
              <a:t>Stylistics explores how readers interact with the language of (mainly literary) texts in order to explain how we understand, and are affected by texts when we read them. </a:t>
            </a:r>
          </a:p>
          <a:p>
            <a:r>
              <a:rPr lang="en-US" dirty="0" smtClean="0"/>
              <a:t>Stylistics can be seen as a logical extension of moves within literary criticism early in the twentieth century to concentrate on studying texts rather than authors.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Stylistics and Style: A Historical Perspective and Development</a:t>
            </a:r>
            <a:endParaRPr lang="en-US" dirty="0"/>
          </a:p>
        </p:txBody>
      </p:sp>
      <p:sp>
        <p:nvSpPr>
          <p:cNvPr id="3" name="Content Placeholder 2"/>
          <p:cNvSpPr>
            <a:spLocks noGrp="1"/>
          </p:cNvSpPr>
          <p:nvPr>
            <p:ph idx="1"/>
          </p:nvPr>
        </p:nvSpPr>
        <p:spPr/>
        <p:txBody>
          <a:bodyPr>
            <a:normAutofit fontScale="92500" lnSpcReduction="10000"/>
          </a:bodyPr>
          <a:lstStyle/>
          <a:p>
            <a:pPr algn="ctr">
              <a:buNone/>
            </a:pPr>
            <a:r>
              <a:rPr lang="en-US" b="1" dirty="0" smtClean="0"/>
              <a:t>Classical Age</a:t>
            </a:r>
          </a:p>
          <a:p>
            <a:r>
              <a:rPr lang="en-US" b="1" dirty="0" smtClean="0"/>
              <a:t>Rhetoric</a:t>
            </a:r>
            <a:r>
              <a:rPr lang="en-US" dirty="0" smtClean="0"/>
              <a:t>: The art of creating speech. Taught in </a:t>
            </a:r>
            <a:r>
              <a:rPr lang="en-US" dirty="0"/>
              <a:t>a</a:t>
            </a:r>
            <a:r>
              <a:rPr lang="en-US" dirty="0" smtClean="0"/>
              <a:t>ncient Greece to train speakers to create effective speeches.</a:t>
            </a:r>
          </a:p>
          <a:p>
            <a:r>
              <a:rPr lang="en-US" b="1" dirty="0" smtClean="0"/>
              <a:t>Poetics</a:t>
            </a:r>
            <a:r>
              <a:rPr lang="en-US" dirty="0" smtClean="0"/>
              <a:t>: The creation of poetic/literary works. Aristotle’s “Poetics” a pioneer publication. Distinguishing epic, drama, lyrics.</a:t>
            </a:r>
          </a:p>
          <a:p>
            <a:r>
              <a:rPr lang="en-US" b="1" dirty="0" smtClean="0"/>
              <a:t>Dialectics</a:t>
            </a:r>
            <a:r>
              <a:rPr lang="en-US" dirty="0" smtClean="0"/>
              <a:t>: The study of creating and guiding dialogue, talk or discussion. The Dialogical or Socrates method.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Classical Age</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t>The further development of stylistics was based on the three above mentioned sources. </a:t>
            </a:r>
            <a:r>
              <a:rPr lang="en-US" b="1" dirty="0" smtClean="0"/>
              <a:t>Poetics</a:t>
            </a:r>
            <a:r>
              <a:rPr lang="en-US" dirty="0" smtClean="0"/>
              <a:t> led to the development of </a:t>
            </a:r>
            <a:r>
              <a:rPr lang="en-US" b="1" dirty="0" smtClean="0"/>
              <a:t>Literary Criticism </a:t>
            </a:r>
            <a:r>
              <a:rPr lang="en-US" dirty="0" smtClean="0"/>
              <a:t>and </a:t>
            </a:r>
            <a:r>
              <a:rPr lang="en-US" b="1" dirty="0" smtClean="0"/>
              <a:t>Rhetoric</a:t>
            </a:r>
            <a:r>
              <a:rPr lang="en-US" dirty="0" smtClean="0"/>
              <a:t> and </a:t>
            </a:r>
            <a:r>
              <a:rPr lang="en-US" b="1" dirty="0" smtClean="0"/>
              <a:t>Dialectics</a:t>
            </a:r>
            <a:r>
              <a:rPr lang="en-US" dirty="0" smtClean="0"/>
              <a:t> developed into </a:t>
            </a:r>
            <a:r>
              <a:rPr lang="en-US" b="1" dirty="0" smtClean="0"/>
              <a:t>Stylistics</a:t>
            </a:r>
            <a:r>
              <a:rPr lang="en-US" dirty="0" smtClean="0"/>
              <a: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Criticism &amp; New Criticism</a:t>
            </a:r>
            <a:endParaRPr lang="en-US" dirty="0"/>
          </a:p>
        </p:txBody>
      </p:sp>
      <p:sp>
        <p:nvSpPr>
          <p:cNvPr id="3" name="Content Placeholder 2"/>
          <p:cNvSpPr>
            <a:spLocks noGrp="1"/>
          </p:cNvSpPr>
          <p:nvPr>
            <p:ph idx="1"/>
          </p:nvPr>
        </p:nvSpPr>
        <p:spPr/>
        <p:txBody>
          <a:bodyPr>
            <a:normAutofit lnSpcReduction="10000"/>
          </a:bodyPr>
          <a:lstStyle/>
          <a:p>
            <a:pPr algn="ctr">
              <a:buNone/>
            </a:pPr>
            <a:r>
              <a:rPr lang="en-US" b="1" dirty="0" smtClean="0"/>
              <a:t>19</a:t>
            </a:r>
            <a:r>
              <a:rPr lang="en-US" b="1" baseline="30000" dirty="0" smtClean="0"/>
              <a:t>th</a:t>
            </a:r>
            <a:r>
              <a:rPr lang="en-US" b="1" dirty="0" smtClean="0"/>
              <a:t> Century Development</a:t>
            </a:r>
          </a:p>
          <a:p>
            <a:r>
              <a:rPr lang="en-US" dirty="0" smtClean="0"/>
              <a:t>Nineteenth-century literary criticism concentrated on the author, and in Britain the text-based criticism of the two critics I. A. Richards and William </a:t>
            </a:r>
            <a:r>
              <a:rPr lang="en-US" dirty="0" err="1" smtClean="0"/>
              <a:t>Empson</a:t>
            </a:r>
            <a:r>
              <a:rPr lang="en-US" dirty="0" smtClean="0"/>
              <a:t>, rejected that approach in order to </a:t>
            </a:r>
            <a:r>
              <a:rPr lang="en-US" u="sng" dirty="0" smtClean="0"/>
              <a:t>concentrate on the literary texts themselves</a:t>
            </a:r>
            <a:r>
              <a:rPr lang="en-US" dirty="0" smtClean="0"/>
              <a:t>, and how readers were affected by those texts. This approach is often called </a:t>
            </a:r>
            <a:r>
              <a:rPr lang="en-US" b="1" dirty="0" smtClean="0"/>
              <a:t>Practical Criticism</a:t>
            </a:r>
            <a:r>
              <a:rPr lang="en-US" dirty="0"/>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a:t>
            </a:r>
            <a:r>
              <a:rPr lang="en-US" baseline="30000" dirty="0" smtClean="0"/>
              <a:t>th</a:t>
            </a:r>
            <a:r>
              <a:rPr lang="en-US" dirty="0" smtClean="0"/>
              <a:t> Century Development</a:t>
            </a:r>
            <a:br>
              <a:rPr lang="en-US" dirty="0" smtClean="0"/>
            </a:br>
            <a:endParaRPr lang="en-US" dirty="0"/>
          </a:p>
        </p:txBody>
      </p:sp>
      <p:sp>
        <p:nvSpPr>
          <p:cNvPr id="3" name="Content Placeholder 2"/>
          <p:cNvSpPr>
            <a:spLocks noGrp="1"/>
          </p:cNvSpPr>
          <p:nvPr>
            <p:ph idx="1"/>
          </p:nvPr>
        </p:nvSpPr>
        <p:spPr/>
        <p:txBody>
          <a:bodyPr/>
          <a:lstStyle/>
          <a:p>
            <a:r>
              <a:rPr lang="en-US" dirty="0" smtClean="0"/>
              <a:t>It is matched by a similar critical movement in the USA, associated with </a:t>
            </a:r>
            <a:r>
              <a:rPr lang="en-US" dirty="0" err="1" smtClean="0"/>
              <a:t>Cleanth</a:t>
            </a:r>
            <a:r>
              <a:rPr lang="en-US" dirty="0" smtClean="0"/>
              <a:t> Brooks, called </a:t>
            </a:r>
            <a:r>
              <a:rPr lang="en-US" b="1" dirty="0" smtClean="0"/>
              <a:t>New Criticism</a:t>
            </a:r>
            <a:r>
              <a:rPr lang="en-US" dirty="0" smtClean="0"/>
              <a:t>. New Criticism was based almost exclusively on the description of literary works as independent aesthetic objects.</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19</a:t>
            </a:r>
            <a:r>
              <a:rPr lang="en-US" baseline="30000" dirty="0" smtClean="0"/>
              <a:t>th</a:t>
            </a:r>
            <a:r>
              <a:rPr lang="en-US" dirty="0" smtClean="0"/>
              <a:t> Century Development</a:t>
            </a:r>
            <a:br>
              <a:rPr lang="en-US" dirty="0" smtClean="0"/>
            </a:br>
            <a:endParaRPr lang="en-US" dirty="0"/>
          </a:p>
        </p:txBody>
      </p:sp>
      <p:sp>
        <p:nvSpPr>
          <p:cNvPr id="3" name="Content Placeholder 2"/>
          <p:cNvSpPr>
            <a:spLocks noGrp="1"/>
          </p:cNvSpPr>
          <p:nvPr>
            <p:ph idx="1"/>
          </p:nvPr>
        </p:nvSpPr>
        <p:spPr/>
        <p:txBody>
          <a:bodyPr/>
          <a:lstStyle/>
          <a:p>
            <a:r>
              <a:rPr lang="en-US" dirty="0"/>
              <a:t>T</a:t>
            </a:r>
            <a:r>
              <a:rPr lang="en-US" dirty="0" smtClean="0"/>
              <a:t>hese two critical movements shared two important features: (</a:t>
            </a:r>
            <a:r>
              <a:rPr lang="en-US" dirty="0" err="1" smtClean="0"/>
              <a:t>i</a:t>
            </a:r>
            <a:r>
              <a:rPr lang="en-US" dirty="0" smtClean="0"/>
              <a:t>) an emphasis on the language of the text rather than its author and (ii) paying very close attention to the language of the texts when they read them and then described how they understood them and were affected by them.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a:t>
            </a:r>
            <a:r>
              <a:rPr lang="en-US" baseline="30000" dirty="0" smtClean="0"/>
              <a:t>th</a:t>
            </a:r>
            <a:r>
              <a:rPr lang="en-US" dirty="0" smtClean="0"/>
              <a:t> Century Development</a:t>
            </a:r>
            <a:endParaRPr lang="en-US" dirty="0"/>
          </a:p>
        </p:txBody>
      </p:sp>
      <p:sp>
        <p:nvSpPr>
          <p:cNvPr id="3" name="Content Placeholder 2"/>
          <p:cNvSpPr>
            <a:spLocks noGrp="1"/>
          </p:cNvSpPr>
          <p:nvPr>
            <p:ph idx="1"/>
          </p:nvPr>
        </p:nvSpPr>
        <p:spPr/>
        <p:txBody>
          <a:bodyPr/>
          <a:lstStyle/>
          <a:p>
            <a:r>
              <a:rPr lang="en-US" dirty="0"/>
              <a:t>M</a:t>
            </a:r>
            <a:r>
              <a:rPr lang="en-US" dirty="0" smtClean="0"/>
              <a:t>odern stylistics has its roots in Russian Formalism  and the related Prague School of the early twentieth century. </a:t>
            </a:r>
          </a:p>
          <a:p>
            <a:r>
              <a:rPr lang="en-US" dirty="0" smtClean="0"/>
              <a:t>Stylistics can trace its roots to the formalist tradition that developed in Russian literary Criticism at the turn of the 20</a:t>
            </a:r>
            <a:r>
              <a:rPr lang="en-US" baseline="30000" dirty="0" smtClean="0"/>
              <a:t>th</a:t>
            </a:r>
            <a:r>
              <a:rPr lang="en-US" dirty="0" smtClean="0"/>
              <a:t> century. Roman </a:t>
            </a:r>
            <a:r>
              <a:rPr lang="en-US" dirty="0" err="1" smtClean="0"/>
              <a:t>Jakobson’s</a:t>
            </a:r>
            <a:r>
              <a:rPr lang="en-US" dirty="0" smtClean="0"/>
              <a:t> work focused on poetic language and the study of its formal qualities. </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237</TotalTime>
  <Words>790</Words>
  <Application>Microsoft Office PowerPoint</Application>
  <PresentationFormat>On-screen Show (4:3)</PresentationFormat>
  <Paragraphs>74</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NEELUM ALMAS</vt:lpstr>
      <vt:lpstr>STYLISTICS</vt:lpstr>
      <vt:lpstr>Stylistics</vt:lpstr>
      <vt:lpstr>Objectives</vt:lpstr>
      <vt:lpstr>The Concept of Style</vt:lpstr>
      <vt:lpstr>Style</vt:lpstr>
      <vt:lpstr>What is Stylistics?</vt:lpstr>
      <vt:lpstr>Stylistics</vt:lpstr>
      <vt:lpstr>Stylistics </vt:lpstr>
      <vt:lpstr>Stylistics</vt:lpstr>
      <vt:lpstr>Stylistics</vt:lpstr>
      <vt:lpstr>Stylistics</vt:lpstr>
      <vt:lpstr>Stylistics </vt:lpstr>
      <vt:lpstr>Stylistics and Style: A Historical Perspective and Development</vt:lpstr>
      <vt:lpstr>Classical Age </vt:lpstr>
      <vt:lpstr>Practical Criticism &amp; New Criticism</vt:lpstr>
      <vt:lpstr>19th Century Development </vt:lpstr>
      <vt:lpstr>19th Century Development </vt:lpstr>
      <vt:lpstr>20th Century Development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Stylistics</dc:title>
  <dc:creator>Neelum</dc:creator>
  <cp:lastModifiedBy>NTS</cp:lastModifiedBy>
  <cp:revision>58</cp:revision>
  <dcterms:created xsi:type="dcterms:W3CDTF">2014-02-20T14:43:29Z</dcterms:created>
  <dcterms:modified xsi:type="dcterms:W3CDTF">2014-02-21T11:24:49Z</dcterms:modified>
</cp:coreProperties>
</file>