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57" r:id="rId4"/>
    <p:sldId id="267" r:id="rId5"/>
    <p:sldId id="277" r:id="rId6"/>
    <p:sldId id="258" r:id="rId7"/>
    <p:sldId id="278" r:id="rId8"/>
    <p:sldId id="260" r:id="rId9"/>
    <p:sldId id="261" r:id="rId10"/>
    <p:sldId id="279" r:id="rId11"/>
    <p:sldId id="268" r:id="rId12"/>
    <p:sldId id="280" r:id="rId13"/>
    <p:sldId id="262" r:id="rId14"/>
    <p:sldId id="263" r:id="rId15"/>
    <p:sldId id="264" r:id="rId16"/>
    <p:sldId id="269" r:id="rId17"/>
    <p:sldId id="270" r:id="rId18"/>
    <p:sldId id="271" r:id="rId19"/>
    <p:sldId id="272" r:id="rId20"/>
    <p:sldId id="266" r:id="rId21"/>
    <p:sldId id="273" r:id="rId22"/>
    <p:sldId id="276" r:id="rId23"/>
    <p:sldId id="274"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DEDCA7CB-A034-414B-9A93-75371E08126A}" type="datetimeFigureOut">
              <a:rPr lang="en-US"/>
              <a:pPr>
                <a:defRPr/>
              </a:pPr>
              <a:t>12/11/2013</a:t>
            </a:fld>
            <a:endParaRPr lang="en-US"/>
          </a:p>
        </p:txBody>
      </p:sp>
      <p:sp>
        <p:nvSpPr>
          <p:cNvPr id="7" name="Footer Placeholder 19"/>
          <p:cNvSpPr>
            <a:spLocks noGrp="1"/>
          </p:cNvSpPr>
          <p:nvPr>
            <p:ph type="ftr" sz="quarter" idx="11"/>
          </p:nvPr>
        </p:nvSpPr>
        <p:spPr/>
        <p:txBody>
          <a:bodyPr/>
          <a:lstStyle>
            <a:lvl1pPr>
              <a:defRPr/>
            </a:lvl1pPr>
            <a:extLst/>
          </a:lstStyle>
          <a:p>
            <a:pPr>
              <a:defRPr/>
            </a:pP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52B7926A-D8AF-4845-8065-7B179860416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BDDE51BB-8A0E-4CB4-9FBC-0316CDAF9BB1}" type="datetimeFigureOut">
              <a:rPr lang="en-US"/>
              <a:pPr>
                <a:defRPr/>
              </a:pPr>
              <a:t>12/11/2013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C7E12D70-7F24-4B30-8849-23F29DDB223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F9291075-7C3F-4DE1-B5D0-1B72A73F109D}" type="datetimeFigureOut">
              <a:rPr lang="en-US"/>
              <a:pPr>
                <a:defRPr/>
              </a:pPr>
              <a:t>12/11/2013</a:t>
            </a:fld>
            <a:endParaRPr lang="en-US"/>
          </a:p>
        </p:txBody>
      </p:sp>
      <p:sp>
        <p:nvSpPr>
          <p:cNvPr id="9" name="Footer Placeholder 4"/>
          <p:cNvSpPr>
            <a:spLocks noGrp="1"/>
          </p:cNvSpPr>
          <p:nvPr>
            <p:ph type="ftr" sz="quarter" idx="11"/>
          </p:nvPr>
        </p:nvSpPr>
        <p:spPr/>
        <p:txBody>
          <a:bodyPr/>
          <a:lstStyle>
            <a:lvl1pPr>
              <a:defRPr/>
            </a:lvl1pPr>
            <a:extLst/>
          </a:lstStyle>
          <a:p>
            <a:pPr>
              <a:defRPr/>
            </a:pP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6C022F00-8AE6-49B8-9CED-D8052657FC2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dirty="0" smtClean="0"/>
              <a:t>Click to edit Master title style</a:t>
            </a:r>
            <a:endParaRPr lang="en-US" dirty="0"/>
          </a:p>
        </p:txBody>
      </p:sp>
      <p:sp>
        <p:nvSpPr>
          <p:cNvPr id="3" name="Content Placeholder 2"/>
          <p:cNvSpPr>
            <a:spLocks noGrp="1"/>
          </p:cNvSpPr>
          <p:nvPr>
            <p:ph sz="half" idx="1"/>
          </p:nvPr>
        </p:nvSpPr>
        <p:spPr>
          <a:xfrm>
            <a:off x="1435608" y="1524000"/>
            <a:ext cx="3657600" cy="4663440"/>
          </a:xfrm>
        </p:spPr>
        <p:txBody>
          <a:bodyPr>
            <a:normAutofit/>
          </a:bodyPr>
          <a:lstStyle>
            <a:lvl1pPr>
              <a:defRPr sz="1800"/>
            </a:lvl1pPr>
            <a:lvl2pPr>
              <a:defRPr sz="1800"/>
            </a:lvl2pPr>
            <a:lvl3pPr>
              <a:defRPr sz="1800"/>
            </a:lvl3pPr>
            <a:lvl4pPr>
              <a:defRPr sz="1800"/>
            </a:lvl4pPr>
            <a:lvl5pPr>
              <a:defRPr sz="1800"/>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276088" y="1524000"/>
            <a:ext cx="3657600" cy="4663440"/>
          </a:xfrm>
        </p:spPr>
        <p:txBody>
          <a:bodyPr>
            <a:normAutofit/>
          </a:bodyPr>
          <a:lstStyle>
            <a:lvl1pPr>
              <a:defRPr sz="1800"/>
            </a:lvl1pPr>
            <a:lvl2pPr>
              <a:defRPr sz="1800"/>
            </a:lvl2pPr>
            <a:lvl3pPr>
              <a:defRPr sz="1800"/>
            </a:lvl3pPr>
            <a:lvl4pPr>
              <a:defRPr sz="1800"/>
            </a:lvl4pPr>
            <a:lvl5pPr>
              <a:defRPr sz="1800"/>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23"/>
          <p:cNvSpPr>
            <a:spLocks noGrp="1"/>
          </p:cNvSpPr>
          <p:nvPr>
            <p:ph type="dt" sz="half" idx="10"/>
          </p:nvPr>
        </p:nvSpPr>
        <p:spPr/>
        <p:txBody>
          <a:bodyPr/>
          <a:lstStyle>
            <a:lvl1pPr>
              <a:defRPr/>
            </a:lvl1pPr>
          </a:lstStyle>
          <a:p>
            <a:pPr>
              <a:defRPr/>
            </a:pPr>
            <a:fld id="{69C106A9-0182-441B-9542-0AACF36FD6F7}" type="datetimeFigureOut">
              <a:rPr lang="en-US"/>
              <a:pPr>
                <a:defRPr/>
              </a:pPr>
              <a:t>12/11/2013</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E881A8C2-BD4C-4864-BF47-5FD6F0D41E8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4088E6F4-1DF8-4B61-BA48-EAAC15A06BBF}" type="datetimeFigureOut">
              <a:rPr lang="en-US"/>
              <a:pPr>
                <a:defRPr/>
              </a:pPr>
              <a:t>12/11/2013</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E8267A6B-4764-499F-88CC-45EF3F1A3D8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51CD071D-56EE-48FC-9ED6-ABA916929382}" type="datetimeFigureOut">
              <a:rPr lang="en-US"/>
              <a:pPr>
                <a:defRPr/>
              </a:pPr>
              <a:t>12/11/2013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4A869A16-6D6D-433F-877C-52B5B355B0C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extLst/>
          </a:lstStyle>
          <a:p>
            <a:pPr>
              <a:defRPr/>
            </a:pPr>
            <a:fld id="{344F9E5F-189A-4202-8808-D488C3D12948}" type="datetimeFigureOut">
              <a:rPr lang="en-US"/>
              <a:pPr>
                <a:defRPr/>
              </a:pPr>
              <a:t>12/11/2013</a:t>
            </a:fld>
            <a:endParaRPr lang="en-US"/>
          </a:p>
        </p:txBody>
      </p:sp>
      <p:sp>
        <p:nvSpPr>
          <p:cNvPr id="5" name="Footer Placeholder 2"/>
          <p:cNvSpPr>
            <a:spLocks noGrp="1"/>
          </p:cNvSpPr>
          <p:nvPr>
            <p:ph type="ftr" sz="quarter" idx="11"/>
          </p:nvPr>
        </p:nvSpPr>
        <p:spPr/>
        <p:txBody>
          <a:bodyPr/>
          <a:lstStyle>
            <a:lvl1pPr>
              <a:defRPr/>
            </a:lvl1pPr>
            <a:extLst/>
          </a:lstStyle>
          <a:p>
            <a:pPr>
              <a:defRPr/>
            </a:pP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86A725AC-12EF-44ED-AE9F-82336031957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A50339F0-9D07-4800-BA56-99E77EAF9F50}" type="datetimeFigureOut">
              <a:rPr lang="en-US"/>
              <a:pPr>
                <a:defRPr/>
              </a:pPr>
              <a:t>12/11/2013</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B5DBCB54-6175-4F8D-9EB6-0383E819FFC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8F488C65-BD16-4EA0-87F2-0EBAE7E60606}" type="datetimeFigureOut">
              <a:rPr lang="en-US"/>
              <a:pPr>
                <a:defRPr/>
              </a:pPr>
              <a:t>12/11/2013</a:t>
            </a:fld>
            <a:endParaRPr lang="en-US"/>
          </a:p>
        </p:txBody>
      </p:sp>
      <p:sp>
        <p:nvSpPr>
          <p:cNvPr id="9" name="Footer Placeholder 5"/>
          <p:cNvSpPr>
            <a:spLocks noGrp="1"/>
          </p:cNvSpPr>
          <p:nvPr>
            <p:ph type="ftr" sz="quarter" idx="11"/>
          </p:nvPr>
        </p:nvSpPr>
        <p:spPr/>
        <p:txBody>
          <a:bodyPr/>
          <a:lstStyle>
            <a:lvl1pPr>
              <a:defRPr/>
            </a:lvl1pPr>
            <a:extLst/>
          </a:lstStyle>
          <a:p>
            <a:pPr>
              <a:defRPr/>
            </a:pP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9F49DEC6-4DDA-4DCD-95D6-B732BD1E792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B8D63F8F-28FC-4DB4-9353-FD0AC397CF02}" type="datetimeFigureOut">
              <a:rPr lang="en-US"/>
              <a:pPr>
                <a:defRPr/>
              </a:pPr>
              <a:t>12/11/2013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F6EF804E-F2E8-4CBC-BA64-F3EFE308DA6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2A7D48E5-2677-4A09-97EE-C3081FA293C6}" type="datetimeFigureOut">
              <a:rPr lang="en-US"/>
              <a:pPr>
                <a:defRPr/>
              </a:pPr>
              <a:t>12/11/2013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7D5639EB-FE19-47AB-9096-1BF13469B36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032" name="Title Placeholder 4"/>
          <p:cNvSpPr>
            <a:spLocks noGrp="1"/>
          </p:cNvSpPr>
          <p:nvPr>
            <p:ph type="title"/>
          </p:nvPr>
        </p:nvSpPr>
        <p:spPr bwMode="auto">
          <a:xfrm>
            <a:off x="1435100" y="274638"/>
            <a:ext cx="74993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smtClean="0">
                <a:solidFill>
                  <a:schemeClr val="bg2">
                    <a:shade val="50000"/>
                    <a:satMod val="200000"/>
                  </a:schemeClr>
                </a:solidFill>
                <a:latin typeface="+mn-lt"/>
              </a:defRPr>
            </a:lvl1pPr>
            <a:extLst/>
          </a:lstStyle>
          <a:p>
            <a:pPr>
              <a:defRPr/>
            </a:pPr>
            <a:fld id="{9870BBD6-9F06-4AD7-AF1E-81138331B5DF}" type="datetimeFigureOut">
              <a:rPr lang="en-US"/>
              <a:pPr>
                <a:defRPr/>
              </a:pPr>
              <a:t>12/11/2013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defRPr>
            </a:lvl1pPr>
            <a:extLst/>
          </a:lstStyle>
          <a:p>
            <a:pPr>
              <a:defRPr/>
            </a:pP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smtClean="0">
                <a:solidFill>
                  <a:schemeClr val="bg2">
                    <a:shade val="50000"/>
                    <a:satMod val="200000"/>
                  </a:schemeClr>
                </a:solidFill>
                <a:effectLst/>
                <a:latin typeface="+mn-lt"/>
              </a:defRPr>
            </a:lvl1pPr>
            <a:extLst/>
          </a:lstStyle>
          <a:p>
            <a:pPr>
              <a:defRPr/>
            </a:pPr>
            <a:fld id="{77847B9D-E083-4F5F-B3F0-8F91A3B99D40}" type="slidenum">
              <a:rPr lang="en-US"/>
              <a:pPr>
                <a:defRPr/>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683" r:id="rId1"/>
    <p:sldLayoutId id="2147483678" r:id="rId2"/>
    <p:sldLayoutId id="2147483684" r:id="rId3"/>
    <p:sldLayoutId id="2147483679" r:id="rId4"/>
    <p:sldLayoutId id="2147483685" r:id="rId5"/>
    <p:sldLayoutId id="2147483680" r:id="rId6"/>
    <p:sldLayoutId id="2147483686" r:id="rId7"/>
    <p:sldLayoutId id="2147483687" r:id="rId8"/>
    <p:sldLayoutId id="2147483688" r:id="rId9"/>
    <p:sldLayoutId id="2147483681" r:id="rId10"/>
    <p:sldLayoutId id="2147483682" r:id="rId11"/>
  </p:sldLayoutIdLst>
  <p:txStyles>
    <p:titleStyle>
      <a:lvl1pPr algn="l" rtl="0" fontAlgn="base">
        <a:spcBef>
          <a:spcPct val="0"/>
        </a:spcBef>
        <a:spcAft>
          <a:spcPct val="0"/>
        </a:spcAft>
        <a:defRPr sz="2800" b="1" kern="1200">
          <a:solidFill>
            <a:srgbClr val="5F688B"/>
          </a:solidFill>
          <a:latin typeface="Arial" pitchFamily="34" charset="0"/>
          <a:ea typeface="+mj-ea"/>
          <a:cs typeface="Arial" pitchFamily="34" charset="0"/>
        </a:defRPr>
      </a:lvl1pPr>
      <a:lvl2pPr algn="l" rtl="0" fontAlgn="base">
        <a:spcBef>
          <a:spcPct val="0"/>
        </a:spcBef>
        <a:spcAft>
          <a:spcPct val="0"/>
        </a:spcAft>
        <a:defRPr sz="2800" b="1">
          <a:solidFill>
            <a:srgbClr val="5F688B"/>
          </a:solidFill>
          <a:latin typeface="Arial" charset="0"/>
          <a:cs typeface="Arial" charset="0"/>
        </a:defRPr>
      </a:lvl2pPr>
      <a:lvl3pPr algn="l" rtl="0" fontAlgn="base">
        <a:spcBef>
          <a:spcPct val="0"/>
        </a:spcBef>
        <a:spcAft>
          <a:spcPct val="0"/>
        </a:spcAft>
        <a:defRPr sz="2800" b="1">
          <a:solidFill>
            <a:srgbClr val="5F688B"/>
          </a:solidFill>
          <a:latin typeface="Arial" charset="0"/>
          <a:cs typeface="Arial" charset="0"/>
        </a:defRPr>
      </a:lvl3pPr>
      <a:lvl4pPr algn="l" rtl="0" fontAlgn="base">
        <a:spcBef>
          <a:spcPct val="0"/>
        </a:spcBef>
        <a:spcAft>
          <a:spcPct val="0"/>
        </a:spcAft>
        <a:defRPr sz="2800" b="1">
          <a:solidFill>
            <a:srgbClr val="5F688B"/>
          </a:solidFill>
          <a:latin typeface="Arial" charset="0"/>
          <a:cs typeface="Arial" charset="0"/>
        </a:defRPr>
      </a:lvl4pPr>
      <a:lvl5pPr algn="l" rtl="0" fontAlgn="base">
        <a:spcBef>
          <a:spcPct val="0"/>
        </a:spcBef>
        <a:spcAft>
          <a:spcPct val="0"/>
        </a:spcAft>
        <a:defRPr sz="2800" b="1">
          <a:solidFill>
            <a:srgbClr val="5F688B"/>
          </a:solidFill>
          <a:latin typeface="Arial" charset="0"/>
          <a:cs typeface="Arial" charset="0"/>
        </a:defRPr>
      </a:lvl5pPr>
      <a:lvl6pPr marL="457200" algn="l" rtl="0" fontAlgn="base">
        <a:spcBef>
          <a:spcPct val="0"/>
        </a:spcBef>
        <a:spcAft>
          <a:spcPct val="0"/>
        </a:spcAft>
        <a:defRPr sz="2800" b="1">
          <a:solidFill>
            <a:srgbClr val="5F688B"/>
          </a:solidFill>
          <a:latin typeface="Arial" charset="0"/>
          <a:cs typeface="Arial" charset="0"/>
        </a:defRPr>
      </a:lvl6pPr>
      <a:lvl7pPr marL="914400" algn="l" rtl="0" fontAlgn="base">
        <a:spcBef>
          <a:spcPct val="0"/>
        </a:spcBef>
        <a:spcAft>
          <a:spcPct val="0"/>
        </a:spcAft>
        <a:defRPr sz="2800" b="1">
          <a:solidFill>
            <a:srgbClr val="5F688B"/>
          </a:solidFill>
          <a:latin typeface="Arial" charset="0"/>
          <a:cs typeface="Arial" charset="0"/>
        </a:defRPr>
      </a:lvl7pPr>
      <a:lvl8pPr marL="1371600" algn="l" rtl="0" fontAlgn="base">
        <a:spcBef>
          <a:spcPct val="0"/>
        </a:spcBef>
        <a:spcAft>
          <a:spcPct val="0"/>
        </a:spcAft>
        <a:defRPr sz="2800" b="1">
          <a:solidFill>
            <a:srgbClr val="5F688B"/>
          </a:solidFill>
          <a:latin typeface="Arial" charset="0"/>
          <a:cs typeface="Arial" charset="0"/>
        </a:defRPr>
      </a:lvl8pPr>
      <a:lvl9pPr marL="1828800" algn="l" rtl="0" fontAlgn="base">
        <a:spcBef>
          <a:spcPct val="0"/>
        </a:spcBef>
        <a:spcAft>
          <a:spcPct val="0"/>
        </a:spcAft>
        <a:defRPr sz="2800" b="1">
          <a:solidFill>
            <a:srgbClr val="5F688B"/>
          </a:solidFill>
          <a:latin typeface="Arial" charset="0"/>
          <a:cs typeface="Arial" charset="0"/>
        </a:defRPr>
      </a:lvl9pPr>
      <a:extLst/>
    </p:titleStyle>
    <p:bodyStyle>
      <a:lvl1pPr marL="365125" indent="-282575" algn="l" rtl="0" fontAlgn="base">
        <a:spcBef>
          <a:spcPts val="600"/>
        </a:spcBef>
        <a:spcAft>
          <a:spcPct val="0"/>
        </a:spcAft>
        <a:buClr>
          <a:schemeClr val="accent1"/>
        </a:buClr>
        <a:buSzPct val="80000"/>
        <a:buFont typeface="Wingdings 2" pitchFamily="18" charset="2"/>
        <a:buChar char=""/>
        <a:defRPr kern="1200">
          <a:solidFill>
            <a:schemeClr val="tx1"/>
          </a:solidFill>
          <a:latin typeface="Arial" pitchFamily="34" charset="0"/>
          <a:ea typeface="+mn-ea"/>
          <a:cs typeface="Arial" pitchFamily="34" charset="0"/>
        </a:defRPr>
      </a:lvl1pPr>
      <a:lvl2pPr marL="639763" indent="-236538" algn="l" rtl="0" fontAlgn="base">
        <a:spcBef>
          <a:spcPts val="550"/>
        </a:spcBef>
        <a:spcAft>
          <a:spcPct val="0"/>
        </a:spcAft>
        <a:buClr>
          <a:schemeClr val="accent1"/>
        </a:buClr>
        <a:buFont typeface="Verdana" pitchFamily="34" charset="0"/>
        <a:buChar char="◦"/>
        <a:defRPr kern="1200">
          <a:solidFill>
            <a:schemeClr val="tx1"/>
          </a:solidFill>
          <a:latin typeface="Arial" pitchFamily="34" charset="0"/>
          <a:ea typeface="+mn-ea"/>
          <a:cs typeface="Arial" pitchFamily="34" charset="0"/>
        </a:defRPr>
      </a:lvl2pPr>
      <a:lvl3pPr marL="885825" indent="-228600" algn="l" rtl="0" fontAlgn="base">
        <a:spcBef>
          <a:spcPct val="20000"/>
        </a:spcBef>
        <a:spcAft>
          <a:spcPct val="0"/>
        </a:spcAft>
        <a:buClr>
          <a:schemeClr val="accent2"/>
        </a:buClr>
        <a:buFont typeface="Wingdings 2" pitchFamily="18" charset="2"/>
        <a:buChar char=""/>
        <a:defRPr kern="1200">
          <a:solidFill>
            <a:schemeClr val="tx1"/>
          </a:solidFill>
          <a:latin typeface="Arial" pitchFamily="34" charset="0"/>
          <a:ea typeface="+mn-ea"/>
          <a:cs typeface="Arial" pitchFamily="34" charset="0"/>
        </a:defRPr>
      </a:lvl3pPr>
      <a:lvl4pPr marL="1096963" indent="-173038" algn="l" rtl="0" fontAlgn="base">
        <a:spcBef>
          <a:spcPct val="20000"/>
        </a:spcBef>
        <a:spcAft>
          <a:spcPct val="0"/>
        </a:spcAft>
        <a:buClr>
          <a:srgbClr val="8CADAE"/>
        </a:buClr>
        <a:buFont typeface="Wingdings 2" pitchFamily="18" charset="2"/>
        <a:buChar char=""/>
        <a:defRPr kern="1200">
          <a:solidFill>
            <a:schemeClr val="tx1"/>
          </a:solidFill>
          <a:latin typeface="Arial" pitchFamily="34" charset="0"/>
          <a:ea typeface="+mn-ea"/>
          <a:cs typeface="Arial" pitchFamily="34" charset="0"/>
        </a:defRPr>
      </a:lvl4pPr>
      <a:lvl5pPr marL="1296988" indent="-182563" algn="l" rtl="0" fontAlgn="base">
        <a:spcBef>
          <a:spcPct val="20000"/>
        </a:spcBef>
        <a:spcAft>
          <a:spcPct val="0"/>
        </a:spcAft>
        <a:buClr>
          <a:srgbClr val="8C7B70"/>
        </a:buClr>
        <a:buFont typeface="Wingdings 2" pitchFamily="18" charset="2"/>
        <a:buChar char=""/>
        <a:defRPr kern="1200">
          <a:solidFill>
            <a:schemeClr val="tx1"/>
          </a:solidFill>
          <a:latin typeface="Arial" pitchFamily="34" charset="0"/>
          <a:ea typeface="+mn-ea"/>
          <a:cs typeface="Arial" pitchFamily="34" charset="0"/>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a:xfrm>
            <a:off x="1357313" y="285750"/>
            <a:ext cx="7407275" cy="857250"/>
          </a:xfrm>
        </p:spPr>
        <p:txBody>
          <a:bodyPr/>
          <a:lstStyle/>
          <a:p>
            <a:r>
              <a:rPr lang="en-US" smtClean="0">
                <a:latin typeface="Arial" charset="0"/>
                <a:cs typeface="Arial" charset="0"/>
              </a:rPr>
              <a:t>Research methodologies (an overview)</a:t>
            </a:r>
          </a:p>
        </p:txBody>
      </p:sp>
      <p:sp>
        <p:nvSpPr>
          <p:cNvPr id="3" name="Subtitle 2"/>
          <p:cNvSpPr>
            <a:spLocks noGrp="1"/>
          </p:cNvSpPr>
          <p:nvPr>
            <p:ph type="subTitle" idx="1"/>
          </p:nvPr>
        </p:nvSpPr>
        <p:spPr>
          <a:xfrm>
            <a:off x="1431925" y="1849438"/>
            <a:ext cx="7407275" cy="1752600"/>
          </a:xfrm>
        </p:spPr>
        <p:txBody>
          <a:bodyPr>
            <a:normAutofit/>
          </a:bodyPr>
          <a:lstStyle/>
          <a:p>
            <a:pPr fontAlgn="auto">
              <a:spcAft>
                <a:spcPts val="0"/>
              </a:spcAft>
              <a:buFont typeface="Wingdings 2"/>
              <a:buNone/>
              <a:defRPr/>
            </a:pPr>
            <a:r>
              <a:rPr lang="en-US" sz="1800" dirty="0" smtClean="0"/>
              <a:t>Dr </a:t>
            </a:r>
            <a:r>
              <a:rPr lang="en-US" sz="1800" dirty="0" err="1" smtClean="0"/>
              <a:t>Ayaz</a:t>
            </a:r>
            <a:r>
              <a:rPr lang="en-US" sz="1800" dirty="0" smtClean="0"/>
              <a:t> </a:t>
            </a:r>
            <a:r>
              <a:rPr lang="en-US" sz="1800" dirty="0" err="1" smtClean="0"/>
              <a:t>Afsar</a:t>
            </a:r>
            <a:endParaRPr lang="en-US"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endParaRPr lang="en-US" smtClean="0">
              <a:latin typeface="Arial" charset="0"/>
              <a:cs typeface="Arial" charset="0"/>
            </a:endParaRPr>
          </a:p>
        </p:txBody>
      </p:sp>
      <p:sp>
        <p:nvSpPr>
          <p:cNvPr id="9219" name="Content Placeholder 2"/>
          <p:cNvSpPr>
            <a:spLocks noGrp="1"/>
          </p:cNvSpPr>
          <p:nvPr>
            <p:ph idx="1"/>
          </p:nvPr>
        </p:nvSpPr>
        <p:spPr/>
        <p:txBody>
          <a:bodyPr/>
          <a:lstStyle/>
          <a:p>
            <a:pPr algn="ctr">
              <a:buFont typeface="Wingdings 2" pitchFamily="18" charset="2"/>
              <a:buNone/>
            </a:pPr>
            <a:endParaRPr lang="en-US" i="1" smtClean="0">
              <a:latin typeface="Arial" charset="0"/>
              <a:cs typeface="Arial" charset="0"/>
            </a:endParaRPr>
          </a:p>
          <a:p>
            <a:pPr algn="ctr">
              <a:buFont typeface="Wingdings 2" pitchFamily="18" charset="2"/>
              <a:buNone/>
            </a:pPr>
            <a:endParaRPr lang="en-US" i="1" smtClean="0">
              <a:latin typeface="Arial" charset="0"/>
              <a:cs typeface="Arial" charset="0"/>
            </a:endParaRPr>
          </a:p>
          <a:p>
            <a:pPr algn="ctr">
              <a:buFont typeface="Wingdings 2" pitchFamily="18" charset="2"/>
              <a:buNone/>
            </a:pPr>
            <a:r>
              <a:rPr lang="en-US" i="1" smtClean="0">
                <a:latin typeface="Arial" charset="0"/>
                <a:cs typeface="Arial" charset="0"/>
              </a:rPr>
              <a:t>“If we knew what it was we were doing, </a:t>
            </a:r>
          </a:p>
          <a:p>
            <a:pPr algn="ctr">
              <a:buFont typeface="Wingdings 2" pitchFamily="18" charset="2"/>
              <a:buNone/>
            </a:pPr>
            <a:r>
              <a:rPr lang="en-US" i="1" smtClean="0">
                <a:latin typeface="Arial" charset="0"/>
                <a:cs typeface="Arial" charset="0"/>
              </a:rPr>
              <a:t>it would not be called research, would it?” </a:t>
            </a:r>
          </a:p>
          <a:p>
            <a:pPr algn="ctr">
              <a:buFont typeface="Wingdings 2" pitchFamily="18" charset="2"/>
              <a:buNone/>
            </a:pPr>
            <a:r>
              <a:rPr lang="en-US" i="1" smtClean="0">
                <a:latin typeface="Arial" charset="0"/>
                <a:cs typeface="Arial" charset="0"/>
              </a:rPr>
              <a:t>-- Albert Einstein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latin typeface="Arial" charset="0"/>
                <a:cs typeface="Arial" charset="0"/>
              </a:rPr>
              <a:t>Choosing research methodologies </a:t>
            </a:r>
            <a:br>
              <a:rPr lang="en-US" smtClean="0">
                <a:latin typeface="Arial" charset="0"/>
                <a:cs typeface="Arial" charset="0"/>
              </a:rPr>
            </a:br>
            <a:endParaRPr lang="en-US" smtClean="0">
              <a:latin typeface="Arial" charset="0"/>
              <a:cs typeface="Arial" charset="0"/>
            </a:endParaRPr>
          </a:p>
        </p:txBody>
      </p:sp>
      <p:sp>
        <p:nvSpPr>
          <p:cNvPr id="10243" name="Content Placeholder 2"/>
          <p:cNvSpPr>
            <a:spLocks noGrp="1"/>
          </p:cNvSpPr>
          <p:nvPr>
            <p:ph idx="1"/>
          </p:nvPr>
        </p:nvSpPr>
        <p:spPr>
          <a:xfrm>
            <a:off x="1428750" y="1143000"/>
            <a:ext cx="7497763" cy="5124450"/>
          </a:xfrm>
        </p:spPr>
        <p:txBody>
          <a:bodyPr/>
          <a:lstStyle/>
          <a:p>
            <a:r>
              <a:rPr lang="en-US" smtClean="0">
                <a:latin typeface="Arial" charset="0"/>
                <a:cs typeface="Arial" charset="0"/>
              </a:rPr>
              <a:t>Research Methodology springs out of the following:</a:t>
            </a:r>
          </a:p>
          <a:p>
            <a:pPr lvl="1"/>
            <a:r>
              <a:rPr lang="en-US" smtClean="0">
                <a:latin typeface="Arial" charset="0"/>
                <a:cs typeface="Arial" charset="0"/>
              </a:rPr>
              <a:t>The way we see the world</a:t>
            </a:r>
          </a:p>
          <a:p>
            <a:pPr lvl="1"/>
            <a:r>
              <a:rPr lang="en-US" smtClean="0">
                <a:latin typeface="Arial" charset="0"/>
                <a:cs typeface="Arial" charset="0"/>
              </a:rPr>
              <a:t>Subject area we are working</a:t>
            </a:r>
          </a:p>
          <a:p>
            <a:pPr lvl="1"/>
            <a:r>
              <a:rPr lang="en-US" smtClean="0">
                <a:latin typeface="Arial" charset="0"/>
                <a:cs typeface="Arial" charset="0"/>
              </a:rPr>
              <a:t>The specific research area</a:t>
            </a:r>
          </a:p>
          <a:p>
            <a:pPr lvl="1"/>
            <a:r>
              <a:rPr lang="en-US" smtClean="0">
                <a:latin typeface="Arial" charset="0"/>
                <a:cs typeface="Arial" charset="0"/>
              </a:rPr>
              <a:t>Question on which we are working on</a:t>
            </a:r>
          </a:p>
          <a:p>
            <a:r>
              <a:rPr lang="en-US" smtClean="0">
                <a:latin typeface="Arial" charset="0"/>
                <a:cs typeface="Arial" charset="0"/>
              </a:rPr>
              <a:t>World  view</a:t>
            </a:r>
          </a:p>
          <a:p>
            <a:r>
              <a:rPr lang="en-US" smtClean="0">
                <a:latin typeface="Arial" charset="0"/>
                <a:cs typeface="Arial" charset="0"/>
              </a:rPr>
              <a:t>Believe = The word is knowable</a:t>
            </a:r>
          </a:p>
          <a:p>
            <a:r>
              <a:rPr lang="en-US" smtClean="0">
                <a:latin typeface="Arial" charset="0"/>
                <a:cs typeface="Arial" charset="0"/>
              </a:rPr>
              <a:t>Appropriate = found in the sciences &amp; some social sciences</a:t>
            </a:r>
          </a:p>
          <a:p>
            <a:r>
              <a:rPr lang="en-US" smtClean="0">
                <a:latin typeface="Arial" charset="0"/>
                <a:cs typeface="Arial" charset="0"/>
              </a:rPr>
              <a:t>Hypothesis = generated, then tested, experiments carried out, results collected, data gathered to argue the case, prove a point</a:t>
            </a:r>
          </a:p>
          <a:p>
            <a:r>
              <a:rPr lang="en-US" smtClean="0">
                <a:latin typeface="Arial" charset="0"/>
                <a:cs typeface="Arial" charset="0"/>
              </a:rPr>
              <a:t>Carry out certain procedures many times = reliability</a:t>
            </a:r>
          </a:p>
          <a:p>
            <a:r>
              <a:rPr lang="en-US" smtClean="0">
                <a:latin typeface="Arial" charset="0"/>
                <a:cs typeface="Arial" charset="0"/>
              </a:rPr>
              <a:t>Replicable </a:t>
            </a:r>
          </a:p>
          <a:p>
            <a:r>
              <a:rPr lang="en-US" smtClean="0">
                <a:latin typeface="Arial" charset="0"/>
                <a:cs typeface="Arial" charset="0"/>
              </a:rPr>
              <a:t>e.g, before releasing drugs or other products</a:t>
            </a:r>
          </a:p>
          <a:p>
            <a:r>
              <a:rPr lang="en-US" smtClean="0">
                <a:latin typeface="Arial" charset="0"/>
                <a:cs typeface="Arial" charset="0"/>
              </a:rPr>
              <a:t>In SS, rigorous, reliable research  = based on the theory of behaviourism. Skinner, Bandura, Pavlov</a:t>
            </a:r>
          </a:p>
          <a:p>
            <a:pPr>
              <a:buFont typeface="Wingdings 2" pitchFamily="18" charset="2"/>
              <a:buNone/>
            </a:pPr>
            <a:endParaRPr lang="en-US" smtClean="0">
              <a:latin typeface="Arial" charset="0"/>
              <a:cs typeface="Arial" charset="0"/>
            </a:endParaRPr>
          </a:p>
          <a:p>
            <a:pPr lvl="1">
              <a:buFont typeface="Verdana" pitchFamily="34" charset="0"/>
              <a:buNone/>
            </a:pPr>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latin typeface="Arial" charset="0"/>
                <a:cs typeface="Arial" charset="0"/>
              </a:rPr>
              <a:t>Pavlov Experiment</a:t>
            </a:r>
          </a:p>
        </p:txBody>
      </p:sp>
      <p:sp>
        <p:nvSpPr>
          <p:cNvPr id="11267" name="Content Placeholder 2"/>
          <p:cNvSpPr>
            <a:spLocks noGrp="1"/>
          </p:cNvSpPr>
          <p:nvPr>
            <p:ph idx="1"/>
          </p:nvPr>
        </p:nvSpPr>
        <p:spPr>
          <a:xfrm>
            <a:off x="1435100" y="1285875"/>
            <a:ext cx="7499350" cy="5143500"/>
          </a:xfrm>
        </p:spPr>
        <p:txBody>
          <a:bodyPr/>
          <a:lstStyle/>
          <a:p>
            <a:endParaRPr lang="en-US" smtClean="0">
              <a:latin typeface="Arial" charset="0"/>
              <a:cs typeface="Arial" charset="0"/>
            </a:endParaRPr>
          </a:p>
          <a:p>
            <a:r>
              <a:rPr lang="en-US" smtClean="0">
                <a:latin typeface="Arial" charset="0"/>
                <a:cs typeface="Arial" charset="0"/>
              </a:rPr>
              <a:t>Trained dogs to salivate when their food was presented</a:t>
            </a:r>
          </a:p>
          <a:p>
            <a:r>
              <a:rPr lang="en-US" smtClean="0">
                <a:latin typeface="Arial" charset="0"/>
                <a:cs typeface="Arial" charset="0"/>
              </a:rPr>
              <a:t>People are seen as behaving mechanically and predictably as do in science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latin typeface="Arial" charset="0"/>
                <a:cs typeface="Arial" charset="0"/>
              </a:rPr>
              <a:t>Competing positions</a:t>
            </a:r>
          </a:p>
        </p:txBody>
      </p:sp>
      <p:sp>
        <p:nvSpPr>
          <p:cNvPr id="12291" name="Content Placeholder 2"/>
          <p:cNvSpPr>
            <a:spLocks noGrp="1"/>
          </p:cNvSpPr>
          <p:nvPr>
            <p:ph idx="1"/>
          </p:nvPr>
        </p:nvSpPr>
        <p:spPr/>
        <p:txBody>
          <a:bodyPr/>
          <a:lstStyle/>
          <a:p>
            <a:r>
              <a:rPr lang="en-US" smtClean="0">
                <a:latin typeface="Arial" charset="0"/>
                <a:cs typeface="Arial" charset="0"/>
              </a:rPr>
              <a:t>However not all the questions we ask of the world are predictable</a:t>
            </a:r>
          </a:p>
          <a:p>
            <a:pPr>
              <a:buFont typeface="Wingdings 2" pitchFamily="18" charset="2"/>
              <a:buNone/>
            </a:pPr>
            <a:r>
              <a:rPr lang="en-US" smtClean="0">
                <a:latin typeface="Arial" charset="0"/>
                <a:cs typeface="Arial" charset="0"/>
              </a:rPr>
              <a:t>	e.g Human interactions, perceptions and interpretations</a:t>
            </a:r>
          </a:p>
          <a:p>
            <a:pPr>
              <a:buFont typeface="Wingdings 2" pitchFamily="18" charset="2"/>
              <a:buNone/>
            </a:pPr>
            <a:r>
              <a:rPr lang="en-US" smtClean="0">
                <a:latin typeface="Arial" charset="0"/>
                <a:cs typeface="Arial" charset="0"/>
              </a:rPr>
              <a:t>-based on a form of constructivism  rather than predictable and proven</a:t>
            </a:r>
          </a:p>
          <a:p>
            <a:r>
              <a:rPr lang="en-US" smtClean="0">
                <a:latin typeface="Arial" charset="0"/>
                <a:cs typeface="Arial" charset="0"/>
              </a:rPr>
              <a:t>If you believe = definable, fixable, proven and can be discovered and described &lt; positivistic  research</a:t>
            </a:r>
          </a:p>
          <a:p>
            <a:r>
              <a:rPr lang="en-US" smtClean="0">
                <a:latin typeface="Arial" charset="0"/>
                <a:cs typeface="Arial" charset="0"/>
              </a:rPr>
              <a:t>However if you feel the world is indefinable, interpreted, shifting in meaning based on “who”, “when” &amp; “why” -anyone carries out and adds the meaning = post-positivistic research</a:t>
            </a:r>
          </a:p>
          <a:p>
            <a:r>
              <a:rPr lang="en-US" smtClean="0">
                <a:latin typeface="Arial" charset="0"/>
                <a:cs typeface="Arial" charset="0"/>
              </a:rPr>
              <a:t>In this case we can ask questions but never gain absolutely final answers. All data collected will need to be interpreted in context. We make meaning rather than discover. We understand through making links, interpreting context and perceiving.  relative-- inductive</a:t>
            </a:r>
          </a:p>
          <a:p>
            <a:r>
              <a:rPr lang="en-US" smtClean="0">
                <a:latin typeface="Arial" charset="0"/>
                <a:cs typeface="Arial" charset="0"/>
              </a:rPr>
              <a:t>Contributes to meaning rather than testing theory and meaning</a:t>
            </a:r>
          </a:p>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428750" y="214313"/>
            <a:ext cx="7497763" cy="1143000"/>
          </a:xfrm>
        </p:spPr>
        <p:txBody>
          <a:bodyPr/>
          <a:lstStyle/>
          <a:p>
            <a:r>
              <a:rPr lang="en-US" smtClean="0">
                <a:latin typeface="Arial" charset="0"/>
                <a:cs typeface="Arial" charset="0"/>
              </a:rPr>
              <a:t>Choice of methodology &amp; methods</a:t>
            </a:r>
          </a:p>
        </p:txBody>
      </p:sp>
      <p:sp>
        <p:nvSpPr>
          <p:cNvPr id="13315" name="Content Placeholder 2"/>
          <p:cNvSpPr>
            <a:spLocks noGrp="1"/>
          </p:cNvSpPr>
          <p:nvPr>
            <p:ph idx="1"/>
          </p:nvPr>
        </p:nvSpPr>
        <p:spPr>
          <a:xfrm>
            <a:off x="1428750" y="1285875"/>
            <a:ext cx="7497763" cy="5286375"/>
          </a:xfrm>
        </p:spPr>
        <p:txBody>
          <a:bodyPr/>
          <a:lstStyle/>
          <a:p>
            <a:pPr algn="just"/>
            <a:r>
              <a:rPr lang="en-US" smtClean="0">
                <a:latin typeface="Arial" charset="0"/>
                <a:cs typeface="Arial" charset="0"/>
              </a:rPr>
              <a:t>Follow from your worldview &amp; philosophy</a:t>
            </a:r>
          </a:p>
          <a:p>
            <a:pPr algn="just"/>
            <a:r>
              <a:rPr lang="en-US" smtClean="0">
                <a:latin typeface="Arial" charset="0"/>
                <a:cs typeface="Arial" charset="0"/>
              </a:rPr>
              <a:t>Methods : vehicles and processes used to gather data. SS range of approaches:positivism, interpretivism, structuralism, postmodernism, poststructuralism  &amp;  constructivism</a:t>
            </a:r>
          </a:p>
          <a:p>
            <a:pPr algn="just"/>
            <a:r>
              <a:rPr lang="en-US" smtClean="0">
                <a:latin typeface="Arial" charset="0"/>
                <a:cs typeface="Arial" charset="0"/>
              </a:rPr>
              <a:t>Methodology includes the following concepts in the context of a field of enquiry</a:t>
            </a:r>
          </a:p>
          <a:p>
            <a:pPr marL="744538" lvl="1" indent="-342900" algn="just">
              <a:buFont typeface="Gill Sans MT" pitchFamily="34" charset="0"/>
              <a:buAutoNum type="arabicPeriod"/>
            </a:pPr>
            <a:r>
              <a:rPr lang="en-US" smtClean="0">
                <a:latin typeface="Arial" charset="0"/>
                <a:cs typeface="Arial" charset="0"/>
              </a:rPr>
              <a:t>A collection of theories, concepts or ideas</a:t>
            </a:r>
          </a:p>
          <a:p>
            <a:pPr marL="744538" lvl="1" indent="-342900" algn="just">
              <a:buFont typeface="Gill Sans MT" pitchFamily="34" charset="0"/>
              <a:buAutoNum type="arabicPeriod"/>
            </a:pPr>
            <a:r>
              <a:rPr lang="en-US" smtClean="0">
                <a:latin typeface="Arial" charset="0"/>
                <a:cs typeface="Arial" charset="0"/>
              </a:rPr>
              <a:t>Different approaches</a:t>
            </a:r>
          </a:p>
          <a:p>
            <a:pPr marL="744538" lvl="1" indent="-342900" algn="just">
              <a:buFont typeface="Gill Sans MT" pitchFamily="34" charset="0"/>
              <a:buAutoNum type="arabicPeriod"/>
            </a:pPr>
            <a:r>
              <a:rPr lang="en-US" smtClean="0">
                <a:latin typeface="Arial" charset="0"/>
                <a:cs typeface="Arial" charset="0"/>
              </a:rPr>
              <a:t>Critique of the individual methods</a:t>
            </a:r>
          </a:p>
          <a:p>
            <a:pPr algn="just"/>
            <a:r>
              <a:rPr lang="en-US" smtClean="0">
                <a:latin typeface="Arial" charset="0"/>
                <a:cs typeface="Arial" charset="0"/>
              </a:rPr>
              <a:t>Methodology: is the rational and philosophical assumptions underlying a particular study rather than a collection of methods, though it leads to and informs the methods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latin typeface="Arial" charset="0"/>
                <a:cs typeface="Arial" charset="0"/>
              </a:rPr>
              <a:t>Other key concepts</a:t>
            </a:r>
          </a:p>
        </p:txBody>
      </p:sp>
      <p:sp>
        <p:nvSpPr>
          <p:cNvPr id="3" name="Content Placeholder 2"/>
          <p:cNvSpPr>
            <a:spLocks noGrp="1"/>
          </p:cNvSpPr>
          <p:nvPr>
            <p:ph idx="1"/>
          </p:nvPr>
        </p:nvSpPr>
        <p:spPr/>
        <p:txBody>
          <a:bodyPr>
            <a:normAutofit fontScale="92500" lnSpcReduction="10000"/>
          </a:bodyPr>
          <a:lstStyle/>
          <a:p>
            <a:pPr marL="365760" indent="-283464" algn="just" fontAlgn="auto">
              <a:spcAft>
                <a:spcPts val="0"/>
              </a:spcAft>
              <a:buFont typeface="Wingdings 2"/>
              <a:buChar char=""/>
              <a:defRPr/>
            </a:pPr>
            <a:r>
              <a:rPr lang="en-US" dirty="0" smtClean="0"/>
              <a:t>Ontology: means “being in the world”, self, subjects – how you experience and perceive yourself in the world, whether the world is knowable, we all share the same sense of reality, solidity or we perceive differently</a:t>
            </a:r>
          </a:p>
          <a:p>
            <a:pPr marL="640080" lvl="1" indent="-237744" algn="just" fontAlgn="auto">
              <a:spcAft>
                <a:spcPts val="0"/>
              </a:spcAft>
              <a:buFont typeface="Verdana"/>
              <a:buChar char="◦"/>
              <a:defRPr/>
            </a:pPr>
            <a:r>
              <a:rPr lang="en-US" dirty="0" err="1" smtClean="0"/>
              <a:t>Phenomenologists</a:t>
            </a:r>
            <a:r>
              <a:rPr lang="en-US" dirty="0" smtClean="0"/>
              <a:t> such as Husserl, </a:t>
            </a:r>
            <a:r>
              <a:rPr lang="en-US" dirty="0" err="1" smtClean="0"/>
              <a:t>Merleau</a:t>
            </a:r>
            <a:r>
              <a:rPr lang="en-US" dirty="0" smtClean="0"/>
              <a:t> </a:t>
            </a:r>
            <a:r>
              <a:rPr lang="en-US" dirty="0" err="1" smtClean="0"/>
              <a:t>Ponty</a:t>
            </a:r>
            <a:r>
              <a:rPr lang="en-US" dirty="0" smtClean="0"/>
              <a:t> &amp; Jean-Paul Sartre</a:t>
            </a:r>
          </a:p>
          <a:p>
            <a:pPr marL="640080" lvl="1" indent="-237744" algn="just" fontAlgn="auto">
              <a:spcAft>
                <a:spcPts val="0"/>
              </a:spcAft>
              <a:buFont typeface="Verdana"/>
              <a:buChar char="◦"/>
              <a:defRPr/>
            </a:pPr>
            <a:r>
              <a:rPr lang="en-US" dirty="0" smtClean="0"/>
              <a:t>They debated how we experience and construct a sense of self in the world</a:t>
            </a:r>
          </a:p>
          <a:p>
            <a:pPr marL="365760" indent="-283464" algn="just" fontAlgn="auto">
              <a:spcAft>
                <a:spcPts val="0"/>
              </a:spcAft>
              <a:buFont typeface="Wingdings 2"/>
              <a:buChar char=""/>
              <a:defRPr/>
            </a:pPr>
            <a:r>
              <a:rPr lang="en-US" dirty="0" smtClean="0"/>
              <a:t>Epistemology: is knowledge – the ways in which different disciplines construct, interpret and represent knowledge in the world.</a:t>
            </a:r>
          </a:p>
          <a:p>
            <a:pPr marL="640080" lvl="1" indent="-237744" fontAlgn="auto">
              <a:spcAft>
                <a:spcPts val="0"/>
              </a:spcAft>
              <a:buFont typeface="Verdana"/>
              <a:buNone/>
              <a:defRPr/>
            </a:pPr>
            <a:r>
              <a:rPr lang="en-US" dirty="0" smtClean="0"/>
              <a:t>Methodology affects </a:t>
            </a:r>
          </a:p>
          <a:p>
            <a:pPr marL="640080" lvl="1" indent="-237744" fontAlgn="auto">
              <a:spcAft>
                <a:spcPts val="0"/>
              </a:spcAft>
              <a:buFont typeface="Verdana"/>
              <a:buChar char="◦"/>
              <a:defRPr/>
            </a:pPr>
            <a:r>
              <a:rPr lang="en-US" dirty="0" smtClean="0"/>
              <a:t>the research questions you ask</a:t>
            </a:r>
          </a:p>
          <a:p>
            <a:pPr marL="640080" lvl="1" indent="-237744" fontAlgn="auto">
              <a:spcAft>
                <a:spcPts val="0"/>
              </a:spcAft>
              <a:buFont typeface="Verdana"/>
              <a:buChar char="◦"/>
              <a:defRPr/>
            </a:pPr>
            <a:r>
              <a:rPr lang="en-US" dirty="0" smtClean="0"/>
              <a:t>the kinds of research you carry out</a:t>
            </a:r>
          </a:p>
          <a:p>
            <a:pPr marL="640080" lvl="1" indent="-237744" fontAlgn="auto">
              <a:spcAft>
                <a:spcPts val="0"/>
              </a:spcAft>
              <a:buFont typeface="Verdana"/>
              <a:buChar char="◦"/>
              <a:defRPr/>
            </a:pPr>
            <a:r>
              <a:rPr lang="en-US" dirty="0" smtClean="0"/>
              <a:t>the methods used</a:t>
            </a:r>
          </a:p>
          <a:p>
            <a:pPr marL="640080" lvl="1" indent="-237744" fontAlgn="auto">
              <a:spcAft>
                <a:spcPts val="0"/>
              </a:spcAft>
              <a:buFont typeface="Verdana"/>
              <a:buChar char="◦"/>
              <a:defRPr/>
            </a:pPr>
            <a:r>
              <a:rPr lang="en-US" dirty="0" smtClean="0"/>
              <a:t>the modes of analysis used on your data</a:t>
            </a:r>
          </a:p>
          <a:p>
            <a:pPr marL="640080" lvl="1" indent="-237744" fontAlgn="auto">
              <a:spcAft>
                <a:spcPts val="0"/>
              </a:spcAft>
              <a:buFont typeface="Verdana"/>
              <a:buChar char="◦"/>
              <a:defRPr/>
            </a:pPr>
            <a:r>
              <a:rPr lang="en-US" dirty="0" smtClean="0"/>
              <a:t>And what you can argue as finding from your data</a:t>
            </a:r>
          </a:p>
          <a:p>
            <a:pPr marL="365760" indent="-283464" algn="just"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4"/>
          <p:cNvSpPr>
            <a:spLocks noGrp="1"/>
          </p:cNvSpPr>
          <p:nvPr>
            <p:ph type="title"/>
          </p:nvPr>
        </p:nvSpPr>
        <p:spPr>
          <a:xfrm>
            <a:off x="1435100" y="274638"/>
            <a:ext cx="7499350" cy="1143000"/>
          </a:xfrm>
        </p:spPr>
        <p:txBody>
          <a:bodyPr/>
          <a:lstStyle/>
          <a:p>
            <a:r>
              <a:rPr lang="en-US" smtClean="0">
                <a:latin typeface="Arial" charset="0"/>
                <a:cs typeface="Arial" charset="0"/>
              </a:rPr>
              <a:t>Paradigms</a:t>
            </a:r>
          </a:p>
        </p:txBody>
      </p:sp>
      <p:sp>
        <p:nvSpPr>
          <p:cNvPr id="15363" name="Content Placeholder 5"/>
          <p:cNvSpPr>
            <a:spLocks noGrp="1"/>
          </p:cNvSpPr>
          <p:nvPr>
            <p:ph sz="half" idx="1"/>
          </p:nvPr>
        </p:nvSpPr>
        <p:spPr>
          <a:xfrm>
            <a:off x="1435100" y="1524000"/>
            <a:ext cx="3657600" cy="4664075"/>
          </a:xfrm>
        </p:spPr>
        <p:txBody>
          <a:bodyPr/>
          <a:lstStyle/>
          <a:p>
            <a:pPr>
              <a:buFont typeface="Wingdings 2" pitchFamily="18" charset="2"/>
              <a:buNone/>
            </a:pPr>
            <a:r>
              <a:rPr lang="en-US" sz="2400" b="1" smtClean="0">
                <a:latin typeface="Arial" charset="0"/>
                <a:cs typeface="Arial" charset="0"/>
              </a:rPr>
              <a:t>Positivistic</a:t>
            </a:r>
          </a:p>
          <a:p>
            <a:pPr>
              <a:buFont typeface="Wingdings 2" pitchFamily="18" charset="2"/>
              <a:buNone/>
            </a:pPr>
            <a:r>
              <a:rPr lang="en-US" sz="2400" b="1" smtClean="0">
                <a:latin typeface="Arial" charset="0"/>
                <a:cs typeface="Arial" charset="0"/>
              </a:rPr>
              <a:t>paradigm</a:t>
            </a:r>
          </a:p>
          <a:p>
            <a:pPr>
              <a:buFont typeface="Wingdings 2" pitchFamily="18" charset="2"/>
              <a:buNone/>
            </a:pPr>
            <a:endParaRPr lang="en-US" smtClean="0">
              <a:latin typeface="Arial" charset="0"/>
              <a:cs typeface="Arial" charset="0"/>
            </a:endParaRPr>
          </a:p>
          <a:p>
            <a:r>
              <a:rPr lang="en-US" smtClean="0">
                <a:latin typeface="Arial" charset="0"/>
                <a:cs typeface="Arial" charset="0"/>
              </a:rPr>
              <a:t>Concerned with hypotheses testing</a:t>
            </a:r>
          </a:p>
          <a:p>
            <a:r>
              <a:rPr lang="en-US" smtClean="0">
                <a:latin typeface="Arial" charset="0"/>
                <a:cs typeface="Arial" charset="0"/>
              </a:rPr>
              <a:t>Uses large samples	</a:t>
            </a:r>
          </a:p>
          <a:p>
            <a:r>
              <a:rPr lang="en-US" smtClean="0">
                <a:latin typeface="Arial" charset="0"/>
                <a:cs typeface="Arial" charset="0"/>
              </a:rPr>
              <a:t>Data are highly specific and precise	</a:t>
            </a:r>
          </a:p>
          <a:p>
            <a:r>
              <a:rPr lang="en-US" smtClean="0">
                <a:latin typeface="Arial" charset="0"/>
                <a:cs typeface="Arial" charset="0"/>
              </a:rPr>
              <a:t>Produces quantitative data</a:t>
            </a:r>
          </a:p>
          <a:p>
            <a:r>
              <a:rPr lang="en-US" smtClean="0">
                <a:latin typeface="Arial" charset="0"/>
                <a:cs typeface="Arial" charset="0"/>
              </a:rPr>
              <a:t>High reliability	</a:t>
            </a:r>
          </a:p>
          <a:p>
            <a:r>
              <a:rPr lang="en-US" smtClean="0">
                <a:latin typeface="Arial" charset="0"/>
                <a:cs typeface="Arial" charset="0"/>
              </a:rPr>
              <a:t>Low validity</a:t>
            </a:r>
          </a:p>
          <a:p>
            <a:r>
              <a:rPr lang="en-US" smtClean="0">
                <a:latin typeface="Arial" charset="0"/>
                <a:cs typeface="Arial" charset="0"/>
              </a:rPr>
              <a:t>Generalises from sample to population	</a:t>
            </a:r>
          </a:p>
        </p:txBody>
      </p:sp>
      <p:sp>
        <p:nvSpPr>
          <p:cNvPr id="15364" name="Content Placeholder 6"/>
          <p:cNvSpPr>
            <a:spLocks noGrp="1"/>
          </p:cNvSpPr>
          <p:nvPr>
            <p:ph sz="half" idx="2"/>
          </p:nvPr>
        </p:nvSpPr>
        <p:spPr>
          <a:xfrm>
            <a:off x="5000625" y="1524000"/>
            <a:ext cx="3933825" cy="4664075"/>
          </a:xfrm>
        </p:spPr>
        <p:txBody>
          <a:bodyPr/>
          <a:lstStyle/>
          <a:p>
            <a:pPr>
              <a:buFont typeface="Wingdings 2" pitchFamily="18" charset="2"/>
              <a:buNone/>
            </a:pPr>
            <a:r>
              <a:rPr lang="en-US" sz="2400" b="1" smtClean="0">
                <a:latin typeface="Arial" charset="0"/>
                <a:cs typeface="Arial" charset="0"/>
              </a:rPr>
              <a:t>Post positivistic paradigm</a:t>
            </a:r>
          </a:p>
          <a:p>
            <a:endParaRPr lang="en-US" smtClean="0">
              <a:latin typeface="Arial" charset="0"/>
              <a:cs typeface="Arial" charset="0"/>
            </a:endParaRPr>
          </a:p>
          <a:p>
            <a:r>
              <a:rPr lang="en-US" smtClean="0">
                <a:latin typeface="Arial" charset="0"/>
                <a:cs typeface="Arial" charset="0"/>
              </a:rPr>
              <a:t>Concerned with generating theories</a:t>
            </a:r>
          </a:p>
          <a:p>
            <a:r>
              <a:rPr lang="en-US" smtClean="0">
                <a:latin typeface="Arial" charset="0"/>
                <a:cs typeface="Arial" charset="0"/>
              </a:rPr>
              <a:t>Uses small samples</a:t>
            </a:r>
          </a:p>
          <a:p>
            <a:r>
              <a:rPr lang="en-US" smtClean="0">
                <a:latin typeface="Arial" charset="0"/>
                <a:cs typeface="Arial" charset="0"/>
              </a:rPr>
              <a:t>Data are rich and subjective</a:t>
            </a:r>
          </a:p>
          <a:p>
            <a:r>
              <a:rPr lang="en-US" smtClean="0">
                <a:latin typeface="Arial" charset="0"/>
                <a:cs typeface="Arial" charset="0"/>
              </a:rPr>
              <a:t>Produces qualitative data</a:t>
            </a:r>
          </a:p>
          <a:p>
            <a:r>
              <a:rPr lang="en-US" smtClean="0">
                <a:latin typeface="Arial" charset="0"/>
                <a:cs typeface="Arial" charset="0"/>
              </a:rPr>
              <a:t>Reliability is low</a:t>
            </a:r>
          </a:p>
          <a:p>
            <a:r>
              <a:rPr lang="en-US" smtClean="0">
                <a:latin typeface="Arial" charset="0"/>
                <a:cs typeface="Arial" charset="0"/>
              </a:rPr>
              <a:t>Validity is high</a:t>
            </a:r>
          </a:p>
          <a:p>
            <a:r>
              <a:rPr lang="en-US" smtClean="0">
                <a:latin typeface="Arial" charset="0"/>
                <a:cs typeface="Arial" charset="0"/>
              </a:rPr>
              <a:t>Generalises from one setting to another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endParaRPr lang="en-US" smtClean="0">
              <a:latin typeface="Arial" charset="0"/>
              <a:cs typeface="Arial" charset="0"/>
            </a:endParaRPr>
          </a:p>
        </p:txBody>
      </p:sp>
      <p:sp>
        <p:nvSpPr>
          <p:cNvPr id="16387" name="Content Placeholder 2"/>
          <p:cNvSpPr>
            <a:spLocks noGrp="1"/>
          </p:cNvSpPr>
          <p:nvPr>
            <p:ph idx="1"/>
          </p:nvPr>
        </p:nvSpPr>
        <p:spPr/>
        <p:txBody>
          <a:bodyPr/>
          <a:lstStyle/>
          <a:p>
            <a:pPr>
              <a:buFont typeface="Wingdings 2" pitchFamily="18" charset="2"/>
              <a:buNone/>
            </a:pPr>
            <a:r>
              <a:rPr lang="en-US" b="1" smtClean="0">
                <a:latin typeface="Arial" charset="0"/>
                <a:cs typeface="Arial" charset="0"/>
              </a:rPr>
              <a:t>Positivism: </a:t>
            </a:r>
          </a:p>
          <a:p>
            <a:pPr>
              <a:lnSpc>
                <a:spcPct val="150000"/>
              </a:lnSpc>
            </a:pPr>
            <a:r>
              <a:rPr lang="en-US" smtClean="0">
                <a:latin typeface="Arial" charset="0"/>
                <a:cs typeface="Arial" charset="0"/>
              </a:rPr>
              <a:t>depends on belief that human society like the natural world is subject to fixed laws; behavior can be determined; there is little room for choice or multiple interpretations</a:t>
            </a:r>
          </a:p>
          <a:p>
            <a:pPr>
              <a:lnSpc>
                <a:spcPct val="150000"/>
              </a:lnSpc>
            </a:pPr>
            <a:r>
              <a:rPr lang="en-US" smtClean="0">
                <a:latin typeface="Arial" charset="0"/>
                <a:cs typeface="Arial" charset="0"/>
              </a:rPr>
              <a:t>Is associated with empiricism, behaviorism, naturalism, or the scientific approach and attempts to attribute “scientific” status to social research</a:t>
            </a:r>
          </a:p>
          <a:p>
            <a:pPr>
              <a:lnSpc>
                <a:spcPct val="150000"/>
              </a:lnSpc>
            </a:pPr>
            <a:r>
              <a:rPr lang="en-US" smtClean="0">
                <a:latin typeface="Arial" charset="0"/>
                <a:cs typeface="Arial" charset="0"/>
              </a:rPr>
              <a:t>Is most often used in research in economics, psychology, management, marketing, some health related (non-clinical) research</a:t>
            </a:r>
          </a:p>
          <a:p>
            <a:pPr>
              <a:lnSpc>
                <a:spcPct val="150000"/>
              </a:lnSpc>
            </a:pPr>
            <a:r>
              <a:rPr lang="en-US" smtClean="0">
                <a:latin typeface="Arial" charset="0"/>
                <a:cs typeface="Arial" charset="0"/>
              </a:rPr>
              <a:t>Argues that knowledge and truth exist insofar as they can be proved</a:t>
            </a:r>
          </a:p>
          <a:p>
            <a:pPr lvl="1">
              <a:lnSpc>
                <a:spcPct val="150000"/>
              </a:lnSpc>
              <a:buFont typeface="Verdana" pitchFamily="34" charset="0"/>
              <a:buNone/>
            </a:pPr>
            <a:endParaRPr lang="en-US" smtClean="0">
              <a:latin typeface="Arial" charset="0"/>
              <a:cs typeface="Arial" charset="0"/>
            </a:endParaRPr>
          </a:p>
          <a:p>
            <a:pPr lvl="1">
              <a:buFont typeface="Verdana" pitchFamily="34" charset="0"/>
              <a:buNone/>
            </a:pPr>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endParaRPr lang="en-US" smtClean="0">
              <a:latin typeface="Arial" charset="0"/>
              <a:cs typeface="Arial" charset="0"/>
            </a:endParaRPr>
          </a:p>
        </p:txBody>
      </p:sp>
      <p:sp>
        <p:nvSpPr>
          <p:cNvPr id="17411" name="Content Placeholder 2"/>
          <p:cNvSpPr>
            <a:spLocks noGrp="1"/>
          </p:cNvSpPr>
          <p:nvPr>
            <p:ph idx="1"/>
          </p:nvPr>
        </p:nvSpPr>
        <p:spPr/>
        <p:txBody>
          <a:bodyPr/>
          <a:lstStyle/>
          <a:p>
            <a:pPr>
              <a:buFont typeface="Wingdings 2" pitchFamily="18" charset="2"/>
              <a:buNone/>
            </a:pPr>
            <a:endParaRPr lang="en-US" b="1" smtClean="0">
              <a:latin typeface="Arial" charset="0"/>
              <a:cs typeface="Arial" charset="0"/>
            </a:endParaRPr>
          </a:p>
          <a:p>
            <a:pPr>
              <a:buFont typeface="Wingdings 2" pitchFamily="18" charset="2"/>
              <a:buNone/>
            </a:pPr>
            <a:r>
              <a:rPr lang="en-US" b="1" smtClean="0">
                <a:latin typeface="Arial" charset="0"/>
                <a:cs typeface="Arial" charset="0"/>
              </a:rPr>
              <a:t>Interpretivism: </a:t>
            </a:r>
          </a:p>
          <a:p>
            <a:pPr>
              <a:lnSpc>
                <a:spcPct val="150000"/>
              </a:lnSpc>
              <a:buFont typeface="Wingdings" pitchFamily="2" charset="2"/>
              <a:buChar char="§"/>
            </a:pPr>
            <a:r>
              <a:rPr lang="en-US" smtClean="0">
                <a:latin typeface="Arial" charset="0"/>
                <a:cs typeface="Arial" charset="0"/>
              </a:rPr>
              <a:t>human beings are subjects and have consciousness or a mind; human behavior is affected by knowledge of the social world which exists only in relation to human beings</a:t>
            </a:r>
          </a:p>
          <a:p>
            <a:pPr>
              <a:lnSpc>
                <a:spcPct val="150000"/>
              </a:lnSpc>
              <a:buFont typeface="Wingdings" pitchFamily="2" charset="2"/>
              <a:buChar char="§"/>
            </a:pPr>
            <a:endParaRPr lang="en-US" smtClean="0">
              <a:latin typeface="Arial" charset="0"/>
              <a:cs typeface="Arial" charset="0"/>
            </a:endParaRPr>
          </a:p>
          <a:p>
            <a:pPr>
              <a:lnSpc>
                <a:spcPct val="150000"/>
              </a:lnSpc>
              <a:buFont typeface="Wingdings" pitchFamily="2" charset="2"/>
              <a:buChar char="§"/>
            </a:pPr>
            <a:r>
              <a:rPr lang="en-US" smtClean="0">
                <a:latin typeface="Arial" charset="0"/>
                <a:cs typeface="Arial" charset="0"/>
              </a:rPr>
              <a:t>The mind interprets experience  &amp; events and constructs meaning from them – meaning does not exist outside the mind and the agreement of human beings</a:t>
            </a:r>
          </a:p>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endParaRPr lang="en-US" smtClean="0">
              <a:latin typeface="Arial" charset="0"/>
              <a:cs typeface="Arial" charset="0"/>
            </a:endParaRPr>
          </a:p>
        </p:txBody>
      </p:sp>
      <p:sp>
        <p:nvSpPr>
          <p:cNvPr id="18435" name="Content Placeholder 2"/>
          <p:cNvSpPr>
            <a:spLocks noGrp="1"/>
          </p:cNvSpPr>
          <p:nvPr>
            <p:ph idx="1"/>
          </p:nvPr>
        </p:nvSpPr>
        <p:spPr>
          <a:xfrm>
            <a:off x="1435100" y="1428750"/>
            <a:ext cx="7499350" cy="5214938"/>
          </a:xfrm>
        </p:spPr>
        <p:txBody>
          <a:bodyPr/>
          <a:lstStyle/>
          <a:p>
            <a:endParaRPr lang="en-US" smtClean="0">
              <a:latin typeface="Arial" charset="0"/>
              <a:cs typeface="Arial" charset="0"/>
            </a:endParaRPr>
          </a:p>
          <a:p>
            <a:pPr>
              <a:buFont typeface="Wingdings 2" pitchFamily="18" charset="2"/>
              <a:buNone/>
            </a:pPr>
            <a:r>
              <a:rPr lang="en-US" b="1" smtClean="0">
                <a:latin typeface="Arial" charset="0"/>
                <a:cs typeface="Arial" charset="0"/>
              </a:rPr>
              <a:t>Constructivism:</a:t>
            </a:r>
          </a:p>
          <a:p>
            <a:r>
              <a:rPr lang="en-US" smtClean="0">
                <a:latin typeface="Arial" charset="0"/>
                <a:cs typeface="Arial" charset="0"/>
              </a:rPr>
              <a:t> based on similar beliefs as interpretivism, believes that human beings construct knowledge and meaning from experience and relationships betweens things, people, events</a:t>
            </a:r>
          </a:p>
          <a:p>
            <a:endParaRPr lang="en-US" smtClean="0">
              <a:latin typeface="Arial" charset="0"/>
              <a:cs typeface="Arial" charset="0"/>
            </a:endParaRPr>
          </a:p>
          <a:p>
            <a:pPr>
              <a:buFont typeface="Wingdings 2" pitchFamily="18" charset="2"/>
              <a:buNone/>
            </a:pPr>
            <a:r>
              <a:rPr lang="en-US" b="1" smtClean="0">
                <a:latin typeface="Arial" charset="0"/>
                <a:cs typeface="Arial" charset="0"/>
              </a:rPr>
              <a:t>Structuralism: </a:t>
            </a:r>
          </a:p>
          <a:p>
            <a:r>
              <a:rPr lang="en-US" smtClean="0">
                <a:latin typeface="Arial" charset="0"/>
                <a:cs typeface="Arial" charset="0"/>
              </a:rPr>
              <a:t>all knowledge is historically and socially contingent – that is, based on its context and mediated by power relations, law and language</a:t>
            </a:r>
          </a:p>
          <a:p>
            <a:r>
              <a:rPr lang="en-US" smtClean="0">
                <a:latin typeface="Arial" charset="0"/>
                <a:cs typeface="Arial" charset="0"/>
              </a:rPr>
              <a:t>Objective, rational laws inform human activity, the mind, language, behaviours, identitity formation and interpretations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endParaRPr lang="en-US" smtClean="0">
              <a:latin typeface="Arial" charset="0"/>
              <a:cs typeface="Arial" charset="0"/>
            </a:endParaRPr>
          </a:p>
        </p:txBody>
      </p:sp>
      <p:sp>
        <p:nvSpPr>
          <p:cNvPr id="19459" name="Content Placeholder 2"/>
          <p:cNvSpPr>
            <a:spLocks noGrp="1"/>
          </p:cNvSpPr>
          <p:nvPr>
            <p:ph idx="1"/>
          </p:nvPr>
        </p:nvSpPr>
        <p:spPr/>
        <p:txBody>
          <a:bodyPr/>
          <a:lstStyle/>
          <a:p>
            <a:pPr>
              <a:buFont typeface="Wingdings 2" pitchFamily="18" charset="2"/>
              <a:buNone/>
            </a:pPr>
            <a:endParaRPr lang="en-US" b="1" smtClean="0">
              <a:latin typeface="Arial" charset="0"/>
              <a:cs typeface="Arial" charset="0"/>
            </a:endParaRPr>
          </a:p>
          <a:p>
            <a:pPr>
              <a:buFont typeface="Wingdings 2" pitchFamily="18" charset="2"/>
              <a:buNone/>
            </a:pPr>
            <a:r>
              <a:rPr lang="en-US" b="1" smtClean="0">
                <a:latin typeface="Arial" charset="0"/>
                <a:cs typeface="Arial" charset="0"/>
              </a:rPr>
              <a:t>Poststructuralism: </a:t>
            </a:r>
          </a:p>
          <a:p>
            <a:r>
              <a:rPr lang="en-US" smtClean="0">
                <a:latin typeface="Arial" charset="0"/>
                <a:cs typeface="Arial" charset="0"/>
              </a:rPr>
              <a:t>like structuralism sees language as divorced from things and events; relations agreed on by human beings (or not) in a context where there are no stable meanings, reality or laws.</a:t>
            </a:r>
          </a:p>
          <a:p>
            <a:r>
              <a:rPr lang="en-US" smtClean="0">
                <a:latin typeface="Arial" charset="0"/>
                <a:cs typeface="Arial" charset="0"/>
              </a:rPr>
              <a:t>all knowledge is constructed, interpreted,  in a system of relations.</a:t>
            </a:r>
          </a:p>
          <a:p>
            <a:pPr>
              <a:buFont typeface="Wingdings 2" pitchFamily="18" charset="2"/>
              <a:buNone/>
            </a:pPr>
            <a:r>
              <a:rPr lang="en-US" b="1" smtClean="0">
                <a:latin typeface="Arial" charset="0"/>
                <a:cs typeface="Arial" charset="0"/>
              </a:rPr>
              <a:t>Postmodernism:</a:t>
            </a:r>
            <a:r>
              <a:rPr lang="en-US" smtClean="0">
                <a:latin typeface="Arial" charset="0"/>
                <a:cs typeface="Arial" charset="0"/>
              </a:rPr>
              <a:t> </a:t>
            </a:r>
          </a:p>
          <a:p>
            <a:pPr>
              <a:buFont typeface="Wingdings" pitchFamily="2" charset="2"/>
              <a:buChar char="§"/>
            </a:pPr>
            <a:r>
              <a:rPr lang="en-US" smtClean="0">
                <a:latin typeface="Arial" charset="0"/>
                <a:cs typeface="Arial" charset="0"/>
              </a:rPr>
              <a:t>similar assumptions to poststructuralism</a:t>
            </a:r>
          </a:p>
          <a:p>
            <a:pPr>
              <a:buFont typeface="Wingdings" pitchFamily="2" charset="2"/>
              <a:buChar char="§"/>
            </a:pPr>
            <a:r>
              <a:rPr lang="en-US" smtClean="0">
                <a:latin typeface="Arial" charset="0"/>
                <a:cs typeface="Arial" charset="0"/>
              </a:rPr>
              <a:t>knowledge and experience of fragmentary, and humans impose meaning and order upon them</a:t>
            </a:r>
          </a:p>
          <a:p>
            <a:pPr>
              <a:buFont typeface="Wingdings" pitchFamily="2" charset="2"/>
              <a:buChar char="§"/>
            </a:pPr>
            <a:r>
              <a:rPr lang="en-US" smtClean="0">
                <a:latin typeface="Arial" charset="0"/>
                <a:cs typeface="Arial" charset="0"/>
              </a:rPr>
              <a:t>there is debate between beliefs about the construction and control of subjects in context or the existence of a decision-making human subject.</a:t>
            </a:r>
          </a:p>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latin typeface="Arial" charset="0"/>
                <a:cs typeface="Arial" charset="0"/>
              </a:rPr>
              <a:t>Consider</a:t>
            </a:r>
          </a:p>
        </p:txBody>
      </p:sp>
      <p:sp>
        <p:nvSpPr>
          <p:cNvPr id="20483" name="Content Placeholder 2"/>
          <p:cNvSpPr>
            <a:spLocks noGrp="1"/>
          </p:cNvSpPr>
          <p:nvPr>
            <p:ph idx="1"/>
          </p:nvPr>
        </p:nvSpPr>
        <p:spPr/>
        <p:txBody>
          <a:bodyPr/>
          <a:lstStyle/>
          <a:p>
            <a:endParaRPr lang="en-US" smtClean="0">
              <a:latin typeface="Arial" charset="0"/>
              <a:cs typeface="Arial" charset="0"/>
            </a:endParaRPr>
          </a:p>
          <a:p>
            <a:pPr>
              <a:lnSpc>
                <a:spcPct val="150000"/>
              </a:lnSpc>
            </a:pPr>
            <a:r>
              <a:rPr lang="en-US" smtClean="0">
                <a:latin typeface="Arial" charset="0"/>
                <a:cs typeface="Arial" charset="0"/>
              </a:rPr>
              <a:t>What kind of assumptions about the world, meaning, subjectivity, interpretation, do you have?</a:t>
            </a:r>
          </a:p>
          <a:p>
            <a:pPr>
              <a:lnSpc>
                <a:spcPct val="150000"/>
              </a:lnSpc>
            </a:pPr>
            <a:r>
              <a:rPr lang="en-US" smtClean="0">
                <a:latin typeface="Arial" charset="0"/>
                <a:cs typeface="Arial" charset="0"/>
              </a:rPr>
              <a:t>What assumptions and beliefs underlie the research you are going to undertake? Where along the axis from positivism to postmodernism might your own work lie?</a:t>
            </a:r>
          </a:p>
          <a:p>
            <a:pPr>
              <a:lnSpc>
                <a:spcPct val="150000"/>
              </a:lnSpc>
            </a:pPr>
            <a:r>
              <a:rPr lang="en-US" smtClean="0">
                <a:latin typeface="Arial" charset="0"/>
                <a:cs typeface="Arial" charset="0"/>
              </a:rPr>
              <a:t>What do you understand now about methodology, methods, ontology, epistemology?</a:t>
            </a:r>
          </a:p>
          <a:p>
            <a:pPr>
              <a:lnSpc>
                <a:spcPct val="150000"/>
              </a:lnSpc>
            </a:pPr>
            <a:r>
              <a:rPr lang="en-US" smtClean="0">
                <a:latin typeface="Arial" charset="0"/>
                <a:cs typeface="Arial" charset="0"/>
              </a:rPr>
              <a:t>Do these matter in terms of your research and its design and processes? And, if so, how?</a:t>
            </a:r>
          </a:p>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latin typeface="Arial" charset="0"/>
                <a:cs typeface="Arial" charset="0"/>
              </a:rPr>
              <a:t>Research approaches (Which are yours?)</a:t>
            </a:r>
          </a:p>
        </p:txBody>
      </p:sp>
      <p:sp>
        <p:nvSpPr>
          <p:cNvPr id="21507" name="Content Placeholder 2"/>
          <p:cNvSpPr>
            <a:spLocks noGrp="1"/>
          </p:cNvSpPr>
          <p:nvPr>
            <p:ph idx="1"/>
          </p:nvPr>
        </p:nvSpPr>
        <p:spPr/>
        <p:txBody>
          <a:bodyPr/>
          <a:lstStyle/>
          <a:p>
            <a:r>
              <a:rPr lang="en-US" smtClean="0">
                <a:latin typeface="Arial" charset="0"/>
                <a:cs typeface="Arial" charset="0"/>
              </a:rPr>
              <a:t>Theoretical exploration</a:t>
            </a:r>
          </a:p>
          <a:p>
            <a:r>
              <a:rPr lang="en-US" smtClean="0">
                <a:latin typeface="Arial" charset="0"/>
                <a:cs typeface="Arial" charset="0"/>
              </a:rPr>
              <a:t>Reflection on experience</a:t>
            </a:r>
          </a:p>
          <a:p>
            <a:r>
              <a:rPr lang="en-US" smtClean="0">
                <a:latin typeface="Arial" charset="0"/>
                <a:cs typeface="Arial" charset="0"/>
              </a:rPr>
              <a:t>Empirical research</a:t>
            </a:r>
          </a:p>
          <a:p>
            <a:r>
              <a:rPr lang="en-US" smtClean="0">
                <a:latin typeface="Arial" charset="0"/>
                <a:cs typeface="Arial" charset="0"/>
              </a:rPr>
              <a:t>Ethnographic</a:t>
            </a:r>
          </a:p>
          <a:p>
            <a:r>
              <a:rPr lang="en-US" smtClean="0">
                <a:latin typeface="Arial" charset="0"/>
                <a:cs typeface="Arial" charset="0"/>
              </a:rPr>
              <a:t>Experimental</a:t>
            </a:r>
          </a:p>
          <a:p>
            <a:r>
              <a:rPr lang="en-US" smtClean="0">
                <a:latin typeface="Arial" charset="0"/>
                <a:cs typeface="Arial" charset="0"/>
              </a:rPr>
              <a:t>Descriptive</a:t>
            </a:r>
          </a:p>
          <a:p>
            <a:r>
              <a:rPr lang="en-US" smtClean="0">
                <a:latin typeface="Arial" charset="0"/>
                <a:cs typeface="Arial" charset="0"/>
              </a:rPr>
              <a:t>Exploratory</a:t>
            </a:r>
          </a:p>
          <a:p>
            <a:r>
              <a:rPr lang="en-US" smtClean="0">
                <a:latin typeface="Arial" charset="0"/>
                <a:cs typeface="Arial" charset="0"/>
              </a:rPr>
              <a:t>Predictive</a:t>
            </a:r>
          </a:p>
          <a:p>
            <a:r>
              <a:rPr lang="en-US" smtClean="0">
                <a:latin typeface="Arial" charset="0"/>
                <a:cs typeface="Arial" charset="0"/>
              </a:rPr>
              <a:t>Explanatory</a:t>
            </a:r>
          </a:p>
          <a:p>
            <a:r>
              <a:rPr lang="en-US" smtClean="0">
                <a:latin typeface="Arial" charset="0"/>
                <a:cs typeface="Arial" charset="0"/>
              </a:rPr>
              <a:t>Practitioner – and/ or action – related</a:t>
            </a:r>
          </a:p>
          <a:p>
            <a:r>
              <a:rPr lang="en-US" smtClean="0">
                <a:latin typeface="Arial" charset="0"/>
                <a:cs typeface="Arial" charset="0"/>
              </a:rPr>
              <a:t>Creative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latin typeface="Arial" charset="0"/>
                <a:cs typeface="Arial" charset="0"/>
              </a:rPr>
              <a:t>Descriptive research</a:t>
            </a:r>
          </a:p>
        </p:txBody>
      </p:sp>
      <p:sp>
        <p:nvSpPr>
          <p:cNvPr id="22531" name="Content Placeholder 2"/>
          <p:cNvSpPr>
            <a:spLocks noGrp="1"/>
          </p:cNvSpPr>
          <p:nvPr>
            <p:ph idx="1"/>
          </p:nvPr>
        </p:nvSpPr>
        <p:spPr/>
        <p:txBody>
          <a:bodyPr/>
          <a:lstStyle/>
          <a:p>
            <a:endParaRPr lang="en-US" smtClean="0">
              <a:latin typeface="Arial" charset="0"/>
              <a:cs typeface="Arial" charset="0"/>
            </a:endParaRPr>
          </a:p>
          <a:p>
            <a:pPr>
              <a:lnSpc>
                <a:spcPct val="150000"/>
              </a:lnSpc>
              <a:buFont typeface="Wingdings 2" pitchFamily="18" charset="2"/>
              <a:buNone/>
            </a:pPr>
            <a:r>
              <a:rPr lang="en-US" smtClean="0">
                <a:latin typeface="Arial" charset="0"/>
                <a:cs typeface="Arial" charset="0"/>
              </a:rPr>
              <a:t>	Descriptive research aims to find out more about a phenomenon and to capture it with detailed information. Often the capturing and description is only true for that particular moment, but it still helps us to understand and know more about the phenomenon. The description might have to be repeated several times and then further exploratory questions asked about the reasons for its change or stability. It asks “what?” questions. Tells about a situation, but not its causes.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latin typeface="Arial" charset="0"/>
                <a:cs typeface="Arial" charset="0"/>
              </a:rPr>
              <a:t>Exploratory research</a:t>
            </a:r>
          </a:p>
        </p:txBody>
      </p:sp>
      <p:sp>
        <p:nvSpPr>
          <p:cNvPr id="23555" name="Content Placeholder 2"/>
          <p:cNvSpPr>
            <a:spLocks noGrp="1"/>
          </p:cNvSpPr>
          <p:nvPr>
            <p:ph idx="1"/>
          </p:nvPr>
        </p:nvSpPr>
        <p:spPr/>
        <p:txBody>
          <a:bodyPr/>
          <a:lstStyle/>
          <a:p>
            <a:pPr>
              <a:buFont typeface="Wingdings 2" pitchFamily="18" charset="2"/>
              <a:buNone/>
            </a:pPr>
            <a:endParaRPr lang="en-US" smtClean="0">
              <a:latin typeface="Arial" charset="0"/>
              <a:cs typeface="Arial" charset="0"/>
            </a:endParaRPr>
          </a:p>
          <a:p>
            <a:pPr>
              <a:lnSpc>
                <a:spcPct val="150000"/>
              </a:lnSpc>
              <a:buFont typeface="Wingdings 2" pitchFamily="18" charset="2"/>
              <a:buNone/>
            </a:pPr>
            <a:r>
              <a:rPr lang="en-US" smtClean="0">
                <a:latin typeface="Arial" charset="0"/>
                <a:cs typeface="Arial" charset="0"/>
              </a:rPr>
              <a:t>	Exploratory research asks both “what?” and “why?” questions.It begins with the question: “does X happen?” followed by “why does X happen?” and sets out, using a variety of methods, to discover whether what is in question is true or not. Essentially, it explores both simple and complex issues. Exploratory research is commonly used when new knowledge is sought or certain behaviour and the causes for the presentation of symptoms, actions or events need discovering.</a:t>
            </a:r>
          </a:p>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latin typeface="Arial" charset="0"/>
                <a:cs typeface="Arial" charset="0"/>
              </a:rPr>
              <a:t>Explanatory research </a:t>
            </a:r>
          </a:p>
        </p:txBody>
      </p:sp>
      <p:sp>
        <p:nvSpPr>
          <p:cNvPr id="24579" name="Content Placeholder 2"/>
          <p:cNvSpPr>
            <a:spLocks noGrp="1"/>
          </p:cNvSpPr>
          <p:nvPr>
            <p:ph idx="1"/>
          </p:nvPr>
        </p:nvSpPr>
        <p:spPr/>
        <p:txBody>
          <a:bodyPr/>
          <a:lstStyle/>
          <a:p>
            <a:pPr>
              <a:buFont typeface="Wingdings 2" pitchFamily="18" charset="2"/>
              <a:buNone/>
            </a:pPr>
            <a:endParaRPr lang="en-US" smtClean="0">
              <a:latin typeface="Arial" charset="0"/>
              <a:cs typeface="Arial" charset="0"/>
            </a:endParaRPr>
          </a:p>
          <a:p>
            <a:pPr>
              <a:lnSpc>
                <a:spcPct val="150000"/>
              </a:lnSpc>
              <a:buFont typeface="Wingdings 2" pitchFamily="18" charset="2"/>
              <a:buNone/>
            </a:pPr>
            <a:r>
              <a:rPr lang="en-US" smtClean="0">
                <a:latin typeface="Arial" charset="0"/>
                <a:cs typeface="Arial" charset="0"/>
              </a:rPr>
              <a:t>	Explanatory research also asks “why?” questions. It specifically seeks to look at the cause-and-effect relationships between two or more phenomena.It can be immensely helpful when description and simple exploration have come up with a number of variables that confuse rather than clarify the assumptions and hypotheses. </a:t>
            </a:r>
          </a:p>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latin typeface="Arial" charset="0"/>
                <a:cs typeface="Arial" charset="0"/>
              </a:rPr>
              <a:t>Predictive research</a:t>
            </a:r>
          </a:p>
        </p:txBody>
      </p:sp>
      <p:sp>
        <p:nvSpPr>
          <p:cNvPr id="25603" name="Content Placeholder 2"/>
          <p:cNvSpPr>
            <a:spLocks noGrp="1"/>
          </p:cNvSpPr>
          <p:nvPr>
            <p:ph idx="1"/>
          </p:nvPr>
        </p:nvSpPr>
        <p:spPr/>
        <p:txBody>
          <a:bodyPr/>
          <a:lstStyle/>
          <a:p>
            <a:pPr>
              <a:lnSpc>
                <a:spcPct val="150000"/>
              </a:lnSpc>
              <a:buFont typeface="Wingdings 2" pitchFamily="18" charset="2"/>
              <a:buNone/>
            </a:pPr>
            <a:r>
              <a:rPr lang="en-US" smtClean="0">
                <a:latin typeface="Arial" charset="0"/>
                <a:cs typeface="Arial" charset="0"/>
              </a:rPr>
              <a:t>	Predictive research takes several variables and tries to predict an outcome. It asks “what if?” questions. The hypothesis is based on data already collected and considered on knowledge and conceptualization, as well as, probably, past experience. Predictive research is based on probability and can, for example, be used to predict. PR takes several variables into account. It is based on identification of relationships between variables, so changing one or more variables can, it can be predicted, change the outcome. You can then deduce the effect of that variable on the outcomes, to some extent.</a:t>
            </a:r>
          </a:p>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latin typeface="Arial" charset="0"/>
                <a:cs typeface="Arial" charset="0"/>
              </a:rPr>
              <a:t>Action research</a:t>
            </a:r>
          </a:p>
        </p:txBody>
      </p:sp>
      <p:sp>
        <p:nvSpPr>
          <p:cNvPr id="3" name="Content Placeholder 2"/>
          <p:cNvSpPr>
            <a:spLocks noGrp="1"/>
          </p:cNvSpPr>
          <p:nvPr>
            <p:ph idx="1"/>
          </p:nvPr>
        </p:nvSpPr>
        <p:spPr/>
        <p:txBody>
          <a:bodyPr>
            <a:normAutofit lnSpcReduction="10000"/>
          </a:bodyPr>
          <a:lstStyle/>
          <a:p>
            <a:pPr marL="365760" indent="-283464" fontAlgn="auto">
              <a:spcAft>
                <a:spcPts val="0"/>
              </a:spcAft>
              <a:buFont typeface="Wingdings 2"/>
              <a:buNone/>
              <a:defRPr/>
            </a:pPr>
            <a:endParaRPr lang="en-US" dirty="0" smtClean="0"/>
          </a:p>
          <a:p>
            <a:pPr marL="365760" indent="-283464" fontAlgn="auto">
              <a:lnSpc>
                <a:spcPct val="150000"/>
              </a:lnSpc>
              <a:spcAft>
                <a:spcPts val="0"/>
              </a:spcAft>
              <a:buFont typeface="Wingdings 2"/>
              <a:buNone/>
              <a:defRPr/>
            </a:pPr>
            <a:r>
              <a:rPr lang="en-US" dirty="0" smtClean="0"/>
              <a:t>	Action research explores and informs practice. It also asks “what if?” questions. It is experientially based and usually set  up to try and solve a problem, or try out a hypothesis that could improve  a practical situation . Teachers, social workers, medical practitioners, and other professionals working with human subjects carry out versions of action research each time they try out an innovation in their work in order to solve a problem and develop a new and useful practice to achieve a developmental practical outcome. It involves collaboration with its subjects. and seeks to research practice. Action research focuses on bringing about the change process, “doing research and working on solving a problem at the same time”.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latin typeface="Arial" charset="0"/>
                <a:cs typeface="Arial" charset="0"/>
              </a:rPr>
              <a:t>Using qualitative and quantitative research methods together</a:t>
            </a:r>
          </a:p>
        </p:txBody>
      </p:sp>
      <p:sp>
        <p:nvSpPr>
          <p:cNvPr id="27651" name="Content Placeholder 2"/>
          <p:cNvSpPr>
            <a:spLocks noGrp="1"/>
          </p:cNvSpPr>
          <p:nvPr>
            <p:ph idx="1"/>
          </p:nvPr>
        </p:nvSpPr>
        <p:spPr/>
        <p:txBody>
          <a:bodyPr/>
          <a:lstStyle/>
          <a:p>
            <a:endParaRPr lang="en-US" smtClean="0">
              <a:latin typeface="Arial" charset="0"/>
              <a:cs typeface="Arial" charset="0"/>
            </a:endParaRPr>
          </a:p>
          <a:p>
            <a:pPr>
              <a:lnSpc>
                <a:spcPct val="150000"/>
              </a:lnSpc>
              <a:buFont typeface="Wingdings 2" pitchFamily="18" charset="2"/>
              <a:buNone/>
            </a:pPr>
            <a:r>
              <a:rPr lang="en-US" smtClean="0">
                <a:latin typeface="Arial" charset="0"/>
                <a:cs typeface="Arial" charset="0"/>
              </a:rPr>
              <a:t>	Although, in the above sections, I have described the different world views that underpin the inductive and deductive approaches, and the qualitative and quantitative methods in their service, nonetheless, many researchers combine both.</a:t>
            </a:r>
          </a:p>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latin typeface="Arial" charset="0"/>
                <a:cs typeface="Arial" charset="0"/>
              </a:rPr>
              <a:t>Conclusion</a:t>
            </a:r>
          </a:p>
        </p:txBody>
      </p:sp>
      <p:sp>
        <p:nvSpPr>
          <p:cNvPr id="28675" name="Content Placeholder 2"/>
          <p:cNvSpPr>
            <a:spLocks noGrp="1"/>
          </p:cNvSpPr>
          <p:nvPr>
            <p:ph idx="1"/>
          </p:nvPr>
        </p:nvSpPr>
        <p:spPr/>
        <p:txBody>
          <a:bodyPr/>
          <a:lstStyle/>
          <a:p>
            <a:pPr>
              <a:lnSpc>
                <a:spcPct val="150000"/>
              </a:lnSpc>
            </a:pPr>
            <a:endParaRPr lang="en-US" smtClean="0">
              <a:latin typeface="Arial" charset="0"/>
              <a:cs typeface="Arial" charset="0"/>
            </a:endParaRPr>
          </a:p>
          <a:p>
            <a:pPr>
              <a:lnSpc>
                <a:spcPct val="150000"/>
              </a:lnSpc>
              <a:buFont typeface="Wingdings 2" pitchFamily="18" charset="2"/>
              <a:buNone/>
            </a:pPr>
            <a:r>
              <a:rPr lang="en-US" smtClean="0">
                <a:latin typeface="Arial" charset="0"/>
                <a:cs typeface="Arial" charset="0"/>
              </a:rPr>
              <a:t>	This lecture has considered research methodologies based on worldviews, and looked at the ways in which you might approach your research, the methods you might use, in relation to the methodology you are using.</a:t>
            </a:r>
          </a:p>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latin typeface="Arial" charset="0"/>
                <a:cs typeface="Arial" charset="0"/>
              </a:rPr>
              <a:t>Further reading</a:t>
            </a:r>
          </a:p>
        </p:txBody>
      </p:sp>
      <p:sp>
        <p:nvSpPr>
          <p:cNvPr id="3" name="Content Placeholder 2"/>
          <p:cNvSpPr>
            <a:spLocks noGrp="1"/>
          </p:cNvSpPr>
          <p:nvPr>
            <p:ph idx="1"/>
          </p:nvPr>
        </p:nvSpPr>
        <p:spPr>
          <a:xfrm>
            <a:off x="1435100" y="1285875"/>
            <a:ext cx="7499350" cy="5286375"/>
          </a:xfrm>
        </p:spPr>
        <p:txBody>
          <a:bodyPr>
            <a:normAutofit lnSpcReduction="10000"/>
          </a:bodyPr>
          <a:lstStyle/>
          <a:p>
            <a:pPr marL="365760" indent="-283464" fontAlgn="auto">
              <a:spcAft>
                <a:spcPts val="0"/>
              </a:spcAft>
              <a:buFont typeface="Wingdings 2"/>
              <a:buChar char=""/>
              <a:defRPr/>
            </a:pPr>
            <a:r>
              <a:rPr lang="en-GB" dirty="0" smtClean="0"/>
              <a:t>Bon Jour, L. (2005). </a:t>
            </a:r>
            <a:r>
              <a:rPr lang="en-GB" i="1" dirty="0" smtClean="0"/>
              <a:t>The Structure of Empirical Knowledge</a:t>
            </a:r>
            <a:r>
              <a:rPr lang="en-GB" dirty="0" smtClean="0"/>
              <a:t>. Cambridge, MA: Harvard University Press</a:t>
            </a:r>
          </a:p>
          <a:p>
            <a:pPr marL="365760" indent="-283464" fontAlgn="auto">
              <a:spcAft>
                <a:spcPts val="0"/>
              </a:spcAft>
              <a:buFont typeface="Wingdings 2"/>
              <a:buChar char=""/>
              <a:defRPr/>
            </a:pPr>
            <a:r>
              <a:rPr lang="en-GB" dirty="0" smtClean="0"/>
              <a:t>Williams, M. (2001). </a:t>
            </a:r>
            <a:r>
              <a:rPr lang="en-GB" i="1" dirty="0" smtClean="0"/>
              <a:t>Problems of Knowledge. A Critical Introduction to Epistemology</a:t>
            </a:r>
            <a:r>
              <a:rPr lang="en-GB" dirty="0" smtClean="0"/>
              <a:t>, Oxford: Oxford University Press </a:t>
            </a:r>
          </a:p>
          <a:p>
            <a:pPr marL="365760" indent="-283464" fontAlgn="auto">
              <a:spcAft>
                <a:spcPts val="0"/>
              </a:spcAft>
              <a:buFont typeface="Wingdings 2"/>
              <a:buChar char=""/>
              <a:defRPr/>
            </a:pPr>
            <a:r>
              <a:rPr lang="en-GB" dirty="0" err="1" smtClean="0"/>
              <a:t>Jacquette</a:t>
            </a:r>
            <a:r>
              <a:rPr lang="en-GB" dirty="0" smtClean="0"/>
              <a:t>, D. (2002). </a:t>
            </a:r>
            <a:r>
              <a:rPr lang="en-GB" i="1" dirty="0" smtClean="0"/>
              <a:t>Ontology</a:t>
            </a:r>
            <a:r>
              <a:rPr lang="en-GB" dirty="0" smtClean="0"/>
              <a:t>. Montreal: McGill-Queen's University Press.</a:t>
            </a:r>
          </a:p>
          <a:p>
            <a:pPr marL="365760" indent="-283464" fontAlgn="auto">
              <a:spcAft>
                <a:spcPts val="0"/>
              </a:spcAft>
              <a:buFont typeface="Wingdings 2"/>
              <a:buChar char=""/>
              <a:defRPr/>
            </a:pPr>
            <a:r>
              <a:rPr lang="en-US" dirty="0" err="1" smtClean="0"/>
              <a:t>Guba</a:t>
            </a:r>
            <a:r>
              <a:rPr lang="en-US" dirty="0" smtClean="0"/>
              <a:t>, E. (ed.). (1990).</a:t>
            </a:r>
            <a:r>
              <a:rPr lang="en-US" i="1" dirty="0" smtClean="0"/>
              <a:t> The Paradigm Dialog. </a:t>
            </a:r>
            <a:r>
              <a:rPr lang="en-US" dirty="0" smtClean="0"/>
              <a:t>London: Sage</a:t>
            </a:r>
            <a:r>
              <a:rPr lang="en-US" i="1" dirty="0" smtClean="0"/>
              <a:t>.</a:t>
            </a:r>
          </a:p>
          <a:p>
            <a:pPr marL="365760" indent="-283464" fontAlgn="auto">
              <a:spcAft>
                <a:spcPts val="0"/>
              </a:spcAft>
              <a:buFont typeface="Wingdings 2"/>
              <a:buChar char=""/>
              <a:defRPr/>
            </a:pPr>
            <a:r>
              <a:rPr lang="en-GB" dirty="0" err="1" smtClean="0"/>
              <a:t>Psillos</a:t>
            </a:r>
            <a:r>
              <a:rPr lang="en-GB" dirty="0" smtClean="0"/>
              <a:t>, S. (</a:t>
            </a:r>
            <a:r>
              <a:rPr lang="en-US" dirty="0" smtClean="0"/>
              <a:t>1999). </a:t>
            </a:r>
            <a:r>
              <a:rPr lang="en-GB" i="1" dirty="0" smtClean="0"/>
              <a:t>Scientific Realism: How Science Tracks the Truth</a:t>
            </a:r>
            <a:r>
              <a:rPr lang="en-GB" dirty="0" smtClean="0"/>
              <a:t>, London:</a:t>
            </a:r>
            <a:r>
              <a:rPr lang="en-US" dirty="0" smtClean="0"/>
              <a:t> </a:t>
            </a:r>
            <a:r>
              <a:rPr lang="en-US" dirty="0" err="1" smtClean="0"/>
              <a:t>Routledge</a:t>
            </a:r>
            <a:r>
              <a:rPr lang="en-US" dirty="0" smtClean="0"/>
              <a:t>.</a:t>
            </a:r>
          </a:p>
          <a:p>
            <a:pPr marL="365760" indent="-283464" fontAlgn="auto">
              <a:spcAft>
                <a:spcPts val="0"/>
              </a:spcAft>
              <a:buFont typeface="Wingdings 2"/>
              <a:buChar char=""/>
              <a:defRPr/>
            </a:pPr>
            <a:r>
              <a:rPr lang="en-US" dirty="0" smtClean="0"/>
              <a:t>Schick, T. (1999). </a:t>
            </a:r>
            <a:r>
              <a:rPr lang="en-GB" dirty="0" smtClean="0"/>
              <a:t>Readings in the Philosophy of Science: </a:t>
            </a:r>
            <a:r>
              <a:rPr lang="en-GB" i="1" dirty="0" smtClean="0"/>
              <a:t>From Positivism to Postmodernism. </a:t>
            </a:r>
            <a:r>
              <a:rPr lang="en-GB" dirty="0" smtClean="0"/>
              <a:t>Columbus, OH: Mc </a:t>
            </a:r>
            <a:r>
              <a:rPr lang="en-GB" dirty="0" err="1" smtClean="0"/>
              <a:t>Graw</a:t>
            </a:r>
            <a:r>
              <a:rPr lang="en-GB" dirty="0" smtClean="0"/>
              <a:t>-Hill.</a:t>
            </a:r>
          </a:p>
          <a:p>
            <a:pPr marL="365760" indent="-283464" fontAlgn="auto">
              <a:spcAft>
                <a:spcPts val="0"/>
              </a:spcAft>
              <a:buFont typeface="Wingdings 2"/>
              <a:buChar char=""/>
              <a:defRPr/>
            </a:pPr>
            <a:r>
              <a:rPr lang="en-GB" dirty="0" err="1" smtClean="0"/>
              <a:t>Boghossian</a:t>
            </a:r>
            <a:r>
              <a:rPr lang="en-GB" dirty="0" smtClean="0"/>
              <a:t>, P. A. (2006). </a:t>
            </a:r>
            <a:r>
              <a:rPr lang="en-GB" i="1" dirty="0" smtClean="0"/>
              <a:t>Fear of Knowledge: Against Relativism and Constructivism. </a:t>
            </a:r>
            <a:r>
              <a:rPr lang="en-GB" dirty="0" smtClean="0"/>
              <a:t>Oxford: Oxford University Press.</a:t>
            </a:r>
          </a:p>
          <a:p>
            <a:pPr marL="365760" indent="-283464" fontAlgn="auto">
              <a:spcAft>
                <a:spcPts val="0"/>
              </a:spcAft>
              <a:buFont typeface="Wingdings 2"/>
              <a:buChar char=""/>
              <a:defRPr/>
            </a:pPr>
            <a:r>
              <a:rPr lang="en-US" dirty="0" smtClean="0"/>
              <a:t>Berger P. L. and </a:t>
            </a:r>
            <a:r>
              <a:rPr lang="en-US" dirty="0" err="1" smtClean="0"/>
              <a:t>Luckmann</a:t>
            </a:r>
            <a:r>
              <a:rPr lang="en-US" dirty="0" smtClean="0"/>
              <a:t>, T. (1967). </a:t>
            </a:r>
            <a:r>
              <a:rPr lang="en-GB" i="1" dirty="0" smtClean="0"/>
              <a:t>The Social Construction of Reality: A Treatise in the Sociology of Knowledge</a:t>
            </a:r>
            <a:r>
              <a:rPr lang="en-GB" dirty="0" smtClean="0"/>
              <a:t>. New York: Anchor.</a:t>
            </a:r>
          </a:p>
          <a:p>
            <a:pPr marL="365760" indent="-283464" fontAlgn="auto">
              <a:spcAft>
                <a:spcPts val="0"/>
              </a:spcAft>
              <a:buFont typeface="Wingdings 2"/>
              <a:buChar char=""/>
              <a:defRPr/>
            </a:pPr>
            <a:r>
              <a:rPr lang="en-US" dirty="0" err="1" smtClean="0"/>
              <a:t>Zahavi</a:t>
            </a:r>
            <a:r>
              <a:rPr lang="en-US" dirty="0" smtClean="0"/>
              <a:t>, D. (2007). </a:t>
            </a:r>
            <a:r>
              <a:rPr lang="en-GB" dirty="0" smtClean="0"/>
              <a:t>Subjectivity and Selfhood: </a:t>
            </a:r>
            <a:r>
              <a:rPr lang="en-GB" i="1" dirty="0" smtClean="0"/>
              <a:t>Investigating the First-Person Perspective</a:t>
            </a:r>
            <a:r>
              <a:rPr lang="en-GB" dirty="0" smtClean="0"/>
              <a:t>. Cambridge MA: The MIT Press.</a:t>
            </a:r>
          </a:p>
          <a:p>
            <a:pPr marL="365760" indent="-283464" fontAlgn="auto">
              <a:spcAft>
                <a:spcPts val="0"/>
              </a:spcAft>
              <a:buFont typeface="Wingdings 2"/>
              <a:buChar char=""/>
              <a:defRPr/>
            </a:pPr>
            <a:endParaRPr lang="en-US" i="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1428750" y="2428875"/>
            <a:ext cx="7497763" cy="1143000"/>
          </a:xfrm>
        </p:spPr>
        <p:txBody>
          <a:bodyPr/>
          <a:lstStyle/>
          <a:p>
            <a:pPr algn="ctr"/>
            <a:r>
              <a:rPr lang="en-US" smtClean="0">
                <a:latin typeface="Arial" charset="0"/>
                <a:cs typeface="Arial" charset="0"/>
              </a:rPr>
              <a:t>THE END</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320</TotalTime>
  <Words>917</Words>
  <Application>Microsoft Office PowerPoint</Application>
  <PresentationFormat>On-screen Show (4:3)</PresentationFormat>
  <Paragraphs>146</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Solstice</vt:lpstr>
      <vt:lpstr>Research methodologies (an overview)</vt:lpstr>
      <vt:lpstr>Slide 2</vt:lpstr>
      <vt:lpstr>Choosing research methodologies  </vt:lpstr>
      <vt:lpstr>Pavlov Experiment</vt:lpstr>
      <vt:lpstr>Competing positions</vt:lpstr>
      <vt:lpstr>Choice of methodology &amp; methods</vt:lpstr>
      <vt:lpstr>Other key concepts</vt:lpstr>
      <vt:lpstr>Paradigms</vt:lpstr>
      <vt:lpstr>Slide 9</vt:lpstr>
      <vt:lpstr>Slide 10</vt:lpstr>
      <vt:lpstr>Slide 11</vt:lpstr>
      <vt:lpstr>Slide 12</vt:lpstr>
      <vt:lpstr>Consider</vt:lpstr>
      <vt:lpstr>Research approaches (Which are yours?)</vt:lpstr>
      <vt:lpstr>Descriptive research</vt:lpstr>
      <vt:lpstr>Exploratory research</vt:lpstr>
      <vt:lpstr>Explanatory research </vt:lpstr>
      <vt:lpstr>Predictive research</vt:lpstr>
      <vt:lpstr>Action research</vt:lpstr>
      <vt:lpstr>Using qualitative and quantitative research methods together</vt:lpstr>
      <vt:lpstr>Conclusion</vt:lpstr>
      <vt:lpstr>Further reading</vt:lpstr>
      <vt:lpstr>THE END</vt:lpstr>
    </vt:vector>
  </TitlesOfParts>
  <Company>iiui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Methodologies</dc:title>
  <dc:creator>iiui</dc:creator>
  <cp:lastModifiedBy>Administrator</cp:lastModifiedBy>
  <cp:revision>31</cp:revision>
  <dcterms:created xsi:type="dcterms:W3CDTF">2013-12-11T04:02:27Z</dcterms:created>
  <dcterms:modified xsi:type="dcterms:W3CDTF">2013-12-11T11:32:42Z</dcterms:modified>
</cp:coreProperties>
</file>