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theme/themeOverride3.xml" ContentType="application/vnd.openxmlformats-officedocument.themeOverr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theme/themeOverride2.xml" ContentType="application/vnd.openxmlformats-officedocument.themeOverr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66"/>
  </p:notesMasterIdLst>
  <p:sldIdLst>
    <p:sldId id="259" r:id="rId2"/>
    <p:sldId id="260" r:id="rId3"/>
    <p:sldId id="261" r:id="rId4"/>
    <p:sldId id="262" r:id="rId5"/>
    <p:sldId id="263" r:id="rId6"/>
    <p:sldId id="264" r:id="rId7"/>
    <p:sldId id="266" r:id="rId8"/>
    <p:sldId id="267" r:id="rId9"/>
    <p:sldId id="268" r:id="rId10"/>
    <p:sldId id="269" r:id="rId11"/>
    <p:sldId id="270" r:id="rId12"/>
    <p:sldId id="272" r:id="rId13"/>
    <p:sldId id="273" r:id="rId14"/>
    <p:sldId id="275" r:id="rId15"/>
    <p:sldId id="280" r:id="rId16"/>
    <p:sldId id="282" r:id="rId17"/>
    <p:sldId id="283" r:id="rId18"/>
    <p:sldId id="284" r:id="rId19"/>
    <p:sldId id="285" r:id="rId20"/>
    <p:sldId id="288" r:id="rId21"/>
    <p:sldId id="289" r:id="rId22"/>
    <p:sldId id="296" r:id="rId23"/>
    <p:sldId id="297" r:id="rId24"/>
    <p:sldId id="298" r:id="rId25"/>
    <p:sldId id="299" r:id="rId26"/>
    <p:sldId id="301" r:id="rId27"/>
    <p:sldId id="302" r:id="rId28"/>
    <p:sldId id="303" r:id="rId29"/>
    <p:sldId id="307" r:id="rId30"/>
    <p:sldId id="309" r:id="rId31"/>
    <p:sldId id="310" r:id="rId32"/>
    <p:sldId id="311" r:id="rId33"/>
    <p:sldId id="312" r:id="rId34"/>
    <p:sldId id="314" r:id="rId35"/>
    <p:sldId id="316" r:id="rId36"/>
    <p:sldId id="317" r:id="rId37"/>
    <p:sldId id="318" r:id="rId38"/>
    <p:sldId id="319" r:id="rId39"/>
    <p:sldId id="321" r:id="rId40"/>
    <p:sldId id="322" r:id="rId41"/>
    <p:sldId id="323" r:id="rId42"/>
    <p:sldId id="324" r:id="rId43"/>
    <p:sldId id="327" r:id="rId44"/>
    <p:sldId id="328" r:id="rId45"/>
    <p:sldId id="331" r:id="rId46"/>
    <p:sldId id="334" r:id="rId47"/>
    <p:sldId id="330" r:id="rId48"/>
    <p:sldId id="335" r:id="rId49"/>
    <p:sldId id="336" r:id="rId50"/>
    <p:sldId id="347" r:id="rId51"/>
    <p:sldId id="348" r:id="rId52"/>
    <p:sldId id="353" r:id="rId53"/>
    <p:sldId id="354" r:id="rId54"/>
    <p:sldId id="356" r:id="rId55"/>
    <p:sldId id="358" r:id="rId56"/>
    <p:sldId id="359" r:id="rId57"/>
    <p:sldId id="360" r:id="rId58"/>
    <p:sldId id="372" r:id="rId59"/>
    <p:sldId id="373" r:id="rId60"/>
    <p:sldId id="374" r:id="rId61"/>
    <p:sldId id="377" r:id="rId62"/>
    <p:sldId id="378" r:id="rId63"/>
    <p:sldId id="379" r:id="rId64"/>
    <p:sldId id="380" r:id="rId65"/>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7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02D85C-8E3A-4C95-9484-2AF496063867}" type="datetimeFigureOut">
              <a:rPr lang="en-US" smtClean="0"/>
              <a:t>12/26/2013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ECD9977-851D-491B-8F8D-17E2C10F1CCC}"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Oval 3"/>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5" name="Oval 4"/>
          <p:cNvSpPr/>
          <p:nvPr/>
        </p:nvSpPr>
        <p:spPr>
          <a:xfrm>
            <a:off x="1157288" y="1344613"/>
            <a:ext cx="63500" cy="65087"/>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14" name="Title 13"/>
          <p:cNvSpPr>
            <a:spLocks noGrp="1"/>
          </p:cNvSpPr>
          <p:nvPr>
            <p:ph type="ctrTitle"/>
          </p:nvPr>
        </p:nvSpPr>
        <p:spPr>
          <a:xfrm>
            <a:off x="1432560" y="359898"/>
            <a:ext cx="7406640" cy="1472184"/>
          </a:xfrm>
        </p:spPr>
        <p:txBody>
          <a:bodyPr anchor="b"/>
          <a:lstStyle>
            <a:lvl1pPr algn="l">
              <a:defRPr/>
            </a:lvl1pPr>
            <a:extLst/>
          </a:lstStyle>
          <a:p>
            <a:r>
              <a:rPr lang="en-US" smtClean="0"/>
              <a:t>Click to edit Master title style</a:t>
            </a:r>
            <a:endParaRPr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6" name="Date Placeholder 6"/>
          <p:cNvSpPr>
            <a:spLocks noGrp="1"/>
          </p:cNvSpPr>
          <p:nvPr>
            <p:ph type="dt" sz="half" idx="10"/>
          </p:nvPr>
        </p:nvSpPr>
        <p:spPr/>
        <p:txBody>
          <a:bodyPr/>
          <a:lstStyle>
            <a:lvl1pPr>
              <a:defRPr/>
            </a:lvl1pPr>
            <a:extLst/>
          </a:lstStyle>
          <a:p>
            <a:pPr>
              <a:defRPr/>
            </a:pPr>
            <a:fld id="{8716EF29-7B9D-42E8-A971-1AE47AB6EC22}" type="datetime1">
              <a:rPr lang="en-US" smtClean="0"/>
              <a:t>12/26/2013</a:t>
            </a:fld>
            <a:endParaRPr lang="en-US"/>
          </a:p>
        </p:txBody>
      </p:sp>
      <p:sp>
        <p:nvSpPr>
          <p:cNvPr id="7" name="Footer Placeholder 19"/>
          <p:cNvSpPr>
            <a:spLocks noGrp="1"/>
          </p:cNvSpPr>
          <p:nvPr>
            <p:ph type="ftr" sz="quarter" idx="11"/>
          </p:nvPr>
        </p:nvSpPr>
        <p:spPr/>
        <p:txBody>
          <a:bodyPr/>
          <a:lstStyle>
            <a:lvl1pPr>
              <a:defRPr/>
            </a:lvl1pPr>
            <a:extLst/>
          </a:lstStyle>
          <a:p>
            <a:pPr>
              <a:defRPr/>
            </a:pPr>
            <a:endParaRPr lang="en-US"/>
          </a:p>
        </p:txBody>
      </p:sp>
      <p:sp>
        <p:nvSpPr>
          <p:cNvPr id="8" name="Slide Number Placeholder 9"/>
          <p:cNvSpPr>
            <a:spLocks noGrp="1"/>
          </p:cNvSpPr>
          <p:nvPr>
            <p:ph type="sldNum" sz="quarter" idx="12"/>
          </p:nvPr>
        </p:nvSpPr>
        <p:spPr/>
        <p:txBody>
          <a:bodyPr/>
          <a:lstStyle>
            <a:lvl1pPr>
              <a:defRPr/>
            </a:lvl1pPr>
            <a:extLst/>
          </a:lstStyle>
          <a:p>
            <a:pPr>
              <a:defRPr/>
            </a:pPr>
            <a:fld id="{CA6E6F74-13C8-4BA6-AC45-2316C2D32114}"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i="0" baseline="0"/>
            </a:lvl1pPr>
            <a:extLst/>
          </a:lstStyle>
          <a:p>
            <a:r>
              <a:rPr lang="en-US" dirty="0" smtClean="0"/>
              <a:t>Click to edit Master title style</a:t>
            </a:r>
            <a:endParaRPr lang="en-US" dirty="0"/>
          </a:p>
        </p:txBody>
      </p:sp>
      <p:sp>
        <p:nvSpPr>
          <p:cNvPr id="3" name="Content Placeholder 2"/>
          <p:cNvSpPr>
            <a:spLocks noGrp="1"/>
          </p:cNvSpPr>
          <p:nvPr>
            <p:ph idx="1"/>
          </p:nvPr>
        </p:nvSpPr>
        <p:spPr/>
        <p:txBody>
          <a:bodyPr>
            <a:normAutofit/>
          </a:bodyPr>
          <a:lstStyle>
            <a:lvl1pPr>
              <a:defRPr sz="1800" baseline="0"/>
            </a:lvl1pPr>
            <a:lvl2pPr>
              <a:defRPr sz="1800" baseline="0"/>
            </a:lvl2pPr>
            <a:lvl3pPr>
              <a:defRPr sz="1800" baseline="0"/>
            </a:lvl3pPr>
            <a:lvl4pPr>
              <a:defRPr sz="1800" baseline="0"/>
            </a:lvl4pPr>
            <a:lvl5pPr>
              <a:defRPr sz="1800" baseline="0"/>
            </a:lvl5pPr>
            <a:extLs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23"/>
          <p:cNvSpPr>
            <a:spLocks noGrp="1"/>
          </p:cNvSpPr>
          <p:nvPr>
            <p:ph type="dt" sz="half" idx="10"/>
          </p:nvPr>
        </p:nvSpPr>
        <p:spPr/>
        <p:txBody>
          <a:bodyPr/>
          <a:lstStyle>
            <a:lvl1pPr>
              <a:defRPr/>
            </a:lvl1pPr>
          </a:lstStyle>
          <a:p>
            <a:pPr>
              <a:defRPr/>
            </a:pPr>
            <a:fld id="{EE023F46-FA5C-43B0-9F2C-191C91BE2C03}" type="datetime1">
              <a:rPr lang="en-US" smtClean="0"/>
              <a:t>12/26/2013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45BA0444-97DE-48BB-8275-9B6274E486E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4" name="Rectangle 3"/>
          <p:cNvSpPr/>
          <p:nvPr/>
        </p:nvSpPr>
        <p:spPr>
          <a:xfrm>
            <a:off x="2282825" y="0"/>
            <a:ext cx="6858000"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Rectangle 4"/>
          <p:cNvSpPr/>
          <p:nvPr/>
        </p:nvSpPr>
        <p:spPr bwMode="invGray">
          <a:xfrm>
            <a:off x="2286000" y="0"/>
            <a:ext cx="76200"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6" name="Oval 5"/>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7" name="Oval 6"/>
          <p:cNvSpPr/>
          <p:nvPr/>
        </p:nvSpPr>
        <p:spPr>
          <a:xfrm>
            <a:off x="2408238" y="2746375"/>
            <a:ext cx="63500" cy="63500"/>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fontAlgn="auto">
              <a:spcBef>
                <a:spcPts val="0"/>
              </a:spcBef>
              <a:spcAft>
                <a:spcPts val="0"/>
              </a:spcAft>
              <a:defRPr/>
            </a:pPr>
            <a:endParaRPr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lang="en-US" smtClean="0"/>
              <a:t>Click to edit Master title style</a:t>
            </a:r>
            <a:endParaRPr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8" name="Date Placeholder 3"/>
          <p:cNvSpPr>
            <a:spLocks noGrp="1"/>
          </p:cNvSpPr>
          <p:nvPr>
            <p:ph type="dt" sz="half" idx="10"/>
          </p:nvPr>
        </p:nvSpPr>
        <p:spPr/>
        <p:txBody>
          <a:bodyPr/>
          <a:lstStyle>
            <a:lvl1pPr>
              <a:defRPr/>
            </a:lvl1pPr>
            <a:extLst/>
          </a:lstStyle>
          <a:p>
            <a:pPr>
              <a:defRPr/>
            </a:pPr>
            <a:fld id="{C9D0CBED-2C1D-45F2-AB36-CC052BE09E69}" type="datetime1">
              <a:rPr lang="en-US" smtClean="0"/>
              <a:t>12/26/2013</a:t>
            </a:fld>
            <a:endParaRPr lang="en-US"/>
          </a:p>
        </p:txBody>
      </p:sp>
      <p:sp>
        <p:nvSpPr>
          <p:cNvPr id="9" name="Footer Placeholder 4"/>
          <p:cNvSpPr>
            <a:spLocks noGrp="1"/>
          </p:cNvSpPr>
          <p:nvPr>
            <p:ph type="ftr" sz="quarter" idx="11"/>
          </p:nvPr>
        </p:nvSpPr>
        <p:spPr/>
        <p:txBody>
          <a:bodyPr/>
          <a:lstStyle>
            <a:lvl1pPr>
              <a:defRPr/>
            </a:lvl1pPr>
            <a:extLst/>
          </a:lstStyle>
          <a:p>
            <a:pPr>
              <a:defRPr/>
            </a:pPr>
            <a:endParaRPr lang="en-US"/>
          </a:p>
        </p:txBody>
      </p:sp>
      <p:sp>
        <p:nvSpPr>
          <p:cNvPr id="10" name="Slide Number Placeholder 5"/>
          <p:cNvSpPr>
            <a:spLocks noGrp="1"/>
          </p:cNvSpPr>
          <p:nvPr>
            <p:ph type="sldNum" sz="quarter" idx="12"/>
          </p:nvPr>
        </p:nvSpPr>
        <p:spPr/>
        <p:txBody>
          <a:bodyPr/>
          <a:lstStyle>
            <a:lvl1pPr>
              <a:defRPr/>
            </a:lvl1pPr>
            <a:extLst/>
          </a:lstStyle>
          <a:p>
            <a:pPr>
              <a:defRPr/>
            </a:pPr>
            <a:fld id="{FA6D4CEB-B9C9-4CFF-B130-3DECF42A957F}"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23"/>
          <p:cNvSpPr>
            <a:spLocks noGrp="1"/>
          </p:cNvSpPr>
          <p:nvPr>
            <p:ph type="dt" sz="half" idx="10"/>
          </p:nvPr>
        </p:nvSpPr>
        <p:spPr/>
        <p:txBody>
          <a:bodyPr/>
          <a:lstStyle>
            <a:lvl1pPr>
              <a:defRPr/>
            </a:lvl1pPr>
          </a:lstStyle>
          <a:p>
            <a:pPr>
              <a:defRPr/>
            </a:pPr>
            <a:fld id="{8CC7BC37-5674-4928-9AC1-85EED1E44DB1}" type="datetime1">
              <a:rPr lang="en-US" smtClean="0"/>
              <a:t>12/26/2013</a:t>
            </a:fld>
            <a:endParaRPr lang="en-US"/>
          </a:p>
        </p:txBody>
      </p:sp>
      <p:sp>
        <p:nvSpPr>
          <p:cNvPr id="6" name="Footer Placeholder 9"/>
          <p:cNvSpPr>
            <a:spLocks noGrp="1"/>
          </p:cNvSpPr>
          <p:nvPr>
            <p:ph type="ftr" sz="quarter" idx="11"/>
          </p:nvPr>
        </p:nvSpPr>
        <p:spPr/>
        <p:txBody>
          <a:bodyPr/>
          <a:lstStyle>
            <a:lvl1pPr>
              <a:defRPr/>
            </a:lvl1pPr>
          </a:lstStyle>
          <a:p>
            <a:pPr>
              <a:defRPr/>
            </a:pPr>
            <a:endParaRPr lang="en-US"/>
          </a:p>
        </p:txBody>
      </p:sp>
      <p:sp>
        <p:nvSpPr>
          <p:cNvPr id="7" name="Slide Number Placeholder 21"/>
          <p:cNvSpPr>
            <a:spLocks noGrp="1"/>
          </p:cNvSpPr>
          <p:nvPr>
            <p:ph type="sldNum" sz="quarter" idx="12"/>
          </p:nvPr>
        </p:nvSpPr>
        <p:spPr/>
        <p:txBody>
          <a:bodyPr/>
          <a:lstStyle>
            <a:lvl1pPr>
              <a:defRPr/>
            </a:lvl1pPr>
          </a:lstStyle>
          <a:p>
            <a:pPr>
              <a:defRPr/>
            </a:pPr>
            <a:fld id="{41300BA2-C620-4788-A8D4-19694A373941}"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lstStyle>
            <a:lvl1pPr algn="ctr">
              <a:defRPr sz="45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extLst/>
          </a:lstStyle>
          <a:p>
            <a:pPr>
              <a:defRPr/>
            </a:pPr>
            <a:fld id="{C12C3D23-CFB1-4749-B094-C4961CAA0CB3}" type="datetime1">
              <a:rPr lang="en-US" smtClean="0"/>
              <a:t>12/26/2013</a:t>
            </a:fld>
            <a:endParaRPr lang="en-US"/>
          </a:p>
        </p:txBody>
      </p:sp>
      <p:sp>
        <p:nvSpPr>
          <p:cNvPr id="8" name="Footer Placeholder 7"/>
          <p:cNvSpPr>
            <a:spLocks noGrp="1"/>
          </p:cNvSpPr>
          <p:nvPr>
            <p:ph type="ftr" sz="quarter" idx="11"/>
          </p:nvPr>
        </p:nvSpPr>
        <p:spPr/>
        <p:txBody>
          <a:bodyPr/>
          <a:lstStyle>
            <a:lvl1pPr>
              <a:defRPr/>
            </a:lvl1pPr>
            <a:extLst/>
          </a:lstStyle>
          <a:p>
            <a:pPr>
              <a:defRPr/>
            </a:pPr>
            <a:endParaRPr lang="en-US"/>
          </a:p>
        </p:txBody>
      </p:sp>
      <p:sp>
        <p:nvSpPr>
          <p:cNvPr id="9" name="Slide Number Placeholder 8"/>
          <p:cNvSpPr>
            <a:spLocks noGrp="1"/>
          </p:cNvSpPr>
          <p:nvPr>
            <p:ph type="sldNum" sz="quarter" idx="12"/>
          </p:nvPr>
        </p:nvSpPr>
        <p:spPr/>
        <p:txBody>
          <a:bodyPr/>
          <a:lstStyle>
            <a:lvl1pPr>
              <a:defRPr/>
            </a:lvl1pPr>
            <a:extLst/>
          </a:lstStyle>
          <a:p>
            <a:pPr>
              <a:defRPr/>
            </a:pPr>
            <a:fld id="{9872C021-152D-4DF3-8549-98587B46881D}"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E92D0FAB-608E-41DE-9A75-DDB8740B6178}" type="datetime1">
              <a:rPr lang="en-US" smtClean="0"/>
              <a:t>12/26/2013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AD0CF600-4F4B-43FF-BA54-B237CA0F7E90}"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1"/>
          <p:cNvSpPr/>
          <p:nvPr/>
        </p:nvSpPr>
        <p:spPr>
          <a:xfrm>
            <a:off x="1014413" y="0"/>
            <a:ext cx="8129587"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3" name="Rectangle 2"/>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4" name="Date Placeholder 1"/>
          <p:cNvSpPr>
            <a:spLocks noGrp="1"/>
          </p:cNvSpPr>
          <p:nvPr>
            <p:ph type="dt" sz="half" idx="10"/>
          </p:nvPr>
        </p:nvSpPr>
        <p:spPr/>
        <p:txBody>
          <a:bodyPr/>
          <a:lstStyle>
            <a:lvl1pPr>
              <a:defRPr/>
            </a:lvl1pPr>
            <a:extLst/>
          </a:lstStyle>
          <a:p>
            <a:pPr>
              <a:defRPr/>
            </a:pPr>
            <a:fld id="{16F8BBE6-6ACD-4EC9-B472-E4AD8FB6BD47}" type="datetime1">
              <a:rPr lang="en-US" smtClean="0"/>
              <a:t>12/26/2013</a:t>
            </a:fld>
            <a:endParaRPr lang="en-US"/>
          </a:p>
        </p:txBody>
      </p:sp>
      <p:sp>
        <p:nvSpPr>
          <p:cNvPr id="5" name="Footer Placeholder 2"/>
          <p:cNvSpPr>
            <a:spLocks noGrp="1"/>
          </p:cNvSpPr>
          <p:nvPr>
            <p:ph type="ftr" sz="quarter" idx="11"/>
          </p:nvPr>
        </p:nvSpPr>
        <p:spPr/>
        <p:txBody>
          <a:bodyPr/>
          <a:lstStyle>
            <a:lvl1pPr>
              <a:defRPr/>
            </a:lvl1pPr>
            <a:extLst/>
          </a:lstStyle>
          <a:p>
            <a:pPr>
              <a:defRPr/>
            </a:pPr>
            <a:endParaRPr lang="en-US"/>
          </a:p>
        </p:txBody>
      </p:sp>
      <p:sp>
        <p:nvSpPr>
          <p:cNvPr id="6" name="Slide Number Placeholder 3"/>
          <p:cNvSpPr>
            <a:spLocks noGrp="1"/>
          </p:cNvSpPr>
          <p:nvPr>
            <p:ph type="sldNum" sz="quarter" idx="12"/>
          </p:nvPr>
        </p:nvSpPr>
        <p:spPr/>
        <p:txBody>
          <a:bodyPr/>
          <a:lstStyle>
            <a:lvl1pPr>
              <a:defRPr/>
            </a:lvl1pPr>
            <a:extLst/>
          </a:lstStyle>
          <a:p>
            <a:pPr>
              <a:defRPr/>
            </a:pPr>
            <a:fld id="{20534776-BCED-498C-843B-1537FB49036C}"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lang="en-US" smtClean="0"/>
              <a:t>Click to edit Master title style</a:t>
            </a:r>
            <a:endParaRPr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extLst/>
          </a:lstStyle>
          <a:p>
            <a:pPr>
              <a:defRPr/>
            </a:pPr>
            <a:fld id="{606DF06B-6D3C-4729-BF84-CB80BEBBE893}" type="datetime1">
              <a:rPr lang="en-US" smtClean="0"/>
              <a:t>12/26/2013</a:t>
            </a:fld>
            <a:endParaRPr lang="en-US"/>
          </a:p>
        </p:txBody>
      </p:sp>
      <p:sp>
        <p:nvSpPr>
          <p:cNvPr id="6" name="Footer Placeholder 5"/>
          <p:cNvSpPr>
            <a:spLocks noGrp="1"/>
          </p:cNvSpPr>
          <p:nvPr>
            <p:ph type="ftr" sz="quarter" idx="11"/>
          </p:nvPr>
        </p:nvSpPr>
        <p:spPr/>
        <p:txBody>
          <a:bodyPr/>
          <a:lstStyle>
            <a:lvl1pPr>
              <a:defRPr/>
            </a:lvl1pPr>
            <a:extLst/>
          </a:lstStyle>
          <a:p>
            <a:pPr>
              <a:defRPr/>
            </a:pPr>
            <a:endParaRPr lang="en-US"/>
          </a:p>
        </p:txBody>
      </p:sp>
      <p:sp>
        <p:nvSpPr>
          <p:cNvPr id="7" name="Slide Number Placeholder 6"/>
          <p:cNvSpPr>
            <a:spLocks noGrp="1"/>
          </p:cNvSpPr>
          <p:nvPr>
            <p:ph type="sldNum" sz="quarter" idx="12"/>
          </p:nvPr>
        </p:nvSpPr>
        <p:spPr/>
        <p:txBody>
          <a:bodyPr/>
          <a:lstStyle>
            <a:lvl1pPr>
              <a:defRPr/>
            </a:lvl1pPr>
            <a:extLst/>
          </a:lstStyle>
          <a:p>
            <a:pPr>
              <a:defRPr/>
            </a:pPr>
            <a:fld id="{6B0773CD-A075-42C8-85A6-9F4835EF0513}"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Rectangle 4"/>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tIns="274320">
            <a:normAutofit/>
          </a:bodyPr>
          <a:lstStyle>
            <a:extLst/>
          </a:lstStyle>
          <a:p>
            <a:pPr indent="-283464" fontAlgn="auto">
              <a:lnSpc>
                <a:spcPts val="3000"/>
              </a:lnSpc>
              <a:spcBef>
                <a:spcPts val="600"/>
              </a:spcBef>
              <a:spcAft>
                <a:spcPts val="0"/>
              </a:spcAft>
              <a:buClr>
                <a:schemeClr val="accent1"/>
              </a:buClr>
              <a:buSzPct val="80000"/>
              <a:buFont typeface="Wingdings 2"/>
              <a:buNone/>
              <a:defRPr/>
            </a:pPr>
            <a:endParaRPr lang="en-US" sz="3200">
              <a:latin typeface="+mn-lt"/>
              <a:cs typeface="+mn-cs"/>
            </a:endParaRPr>
          </a:p>
        </p:txBody>
      </p:sp>
      <p:sp>
        <p:nvSpPr>
          <p:cNvPr id="6" name="Flowchart: Process 5"/>
          <p:cNvSpPr/>
          <p:nvPr/>
        </p:nvSpPr>
        <p:spPr>
          <a:xfrm rot="19468671">
            <a:off x="396875" y="954088"/>
            <a:ext cx="685800" cy="204787"/>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7" name="Flowchart: Process 6"/>
          <p:cNvSpPr/>
          <p:nvPr/>
        </p:nvSpPr>
        <p:spPr>
          <a:xfrm rot="2103354" flipH="1">
            <a:off x="5003800" y="936625"/>
            <a:ext cx="649288" cy="204788"/>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dirty="0"/>
          </a:p>
        </p:txBody>
      </p:sp>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lang="en-US" smtClean="0"/>
              <a:t>Click to edit Master title style</a:t>
            </a:r>
            <a:endParaRPr lang="en-US"/>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tIns="274320">
            <a:normAutofit/>
          </a:bodyPr>
          <a:lstStyle>
            <a:lvl1pPr indent="0">
              <a:buNone/>
              <a:defRPr sz="3200"/>
            </a:lvl1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8" name="Date Placeholder 4"/>
          <p:cNvSpPr>
            <a:spLocks noGrp="1"/>
          </p:cNvSpPr>
          <p:nvPr>
            <p:ph type="dt" sz="half" idx="10"/>
          </p:nvPr>
        </p:nvSpPr>
        <p:spPr/>
        <p:txBody>
          <a:bodyPr/>
          <a:lstStyle>
            <a:lvl1pPr>
              <a:defRPr/>
            </a:lvl1pPr>
            <a:extLst/>
          </a:lstStyle>
          <a:p>
            <a:pPr>
              <a:defRPr/>
            </a:pPr>
            <a:fld id="{364DA705-EF4E-4AA0-991A-2471DD570BBC}" type="datetime1">
              <a:rPr lang="en-US" smtClean="0"/>
              <a:t>12/26/2013</a:t>
            </a:fld>
            <a:endParaRPr lang="en-US"/>
          </a:p>
        </p:txBody>
      </p:sp>
      <p:sp>
        <p:nvSpPr>
          <p:cNvPr id="9" name="Footer Placeholder 5"/>
          <p:cNvSpPr>
            <a:spLocks noGrp="1"/>
          </p:cNvSpPr>
          <p:nvPr>
            <p:ph type="ftr" sz="quarter" idx="11"/>
          </p:nvPr>
        </p:nvSpPr>
        <p:spPr/>
        <p:txBody>
          <a:bodyPr/>
          <a:lstStyle>
            <a:lvl1pPr>
              <a:defRPr/>
            </a:lvl1pPr>
            <a:extLst/>
          </a:lstStyle>
          <a:p>
            <a:pPr>
              <a:defRPr/>
            </a:pPr>
            <a:endParaRPr lang="en-US"/>
          </a:p>
        </p:txBody>
      </p:sp>
      <p:sp>
        <p:nvSpPr>
          <p:cNvPr id="10" name="Slide Number Placeholder 6"/>
          <p:cNvSpPr>
            <a:spLocks noGrp="1"/>
          </p:cNvSpPr>
          <p:nvPr>
            <p:ph type="sldNum" sz="quarter" idx="12"/>
          </p:nvPr>
        </p:nvSpPr>
        <p:spPr/>
        <p:txBody>
          <a:bodyPr/>
          <a:lstStyle>
            <a:lvl1pPr>
              <a:defRPr/>
            </a:lvl1pPr>
            <a:extLst/>
          </a:lstStyle>
          <a:p>
            <a:pPr>
              <a:defRPr/>
            </a:pPr>
            <a:fld id="{2A8C4E49-3F7B-4A45-91C5-5C7432FA1B6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98DF2DA6-F087-412A-AF18-9EC994E58153}" type="datetime1">
              <a:rPr lang="en-US" smtClean="0"/>
              <a:t>12/26/2013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5AEE3E91-95FD-4FEB-97CB-B03E9493319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23"/>
          <p:cNvSpPr>
            <a:spLocks noGrp="1"/>
          </p:cNvSpPr>
          <p:nvPr>
            <p:ph type="dt" sz="half" idx="10"/>
          </p:nvPr>
        </p:nvSpPr>
        <p:spPr/>
        <p:txBody>
          <a:bodyPr/>
          <a:lstStyle>
            <a:lvl1pPr>
              <a:defRPr/>
            </a:lvl1pPr>
          </a:lstStyle>
          <a:p>
            <a:pPr>
              <a:defRPr/>
            </a:pPr>
            <a:fld id="{1165C252-F1CB-45E9-AA2D-9FB1478C8BD2}" type="datetime1">
              <a:rPr lang="en-US" smtClean="0"/>
              <a:t>12/26/2013</a:t>
            </a:fld>
            <a:endParaRPr lang="en-US"/>
          </a:p>
        </p:txBody>
      </p:sp>
      <p:sp>
        <p:nvSpPr>
          <p:cNvPr id="5" name="Footer Placeholder 9"/>
          <p:cNvSpPr>
            <a:spLocks noGrp="1"/>
          </p:cNvSpPr>
          <p:nvPr>
            <p:ph type="ftr" sz="quarter" idx="11"/>
          </p:nvPr>
        </p:nvSpPr>
        <p:spPr/>
        <p:txBody>
          <a:bodyPr/>
          <a:lstStyle>
            <a:lvl1pPr>
              <a:defRPr/>
            </a:lvl1pPr>
          </a:lstStyle>
          <a:p>
            <a:pPr>
              <a:defRPr/>
            </a:pPr>
            <a:endParaRPr lang="en-US"/>
          </a:p>
        </p:txBody>
      </p:sp>
      <p:sp>
        <p:nvSpPr>
          <p:cNvPr id="6" name="Slide Number Placeholder 21"/>
          <p:cNvSpPr>
            <a:spLocks noGrp="1"/>
          </p:cNvSpPr>
          <p:nvPr>
            <p:ph type="sldNum" sz="quarter" idx="12"/>
          </p:nvPr>
        </p:nvSpPr>
        <p:spPr/>
        <p:txBody>
          <a:bodyPr/>
          <a:lstStyle>
            <a:lvl1pPr>
              <a:defRPr/>
            </a:lvl1pPr>
          </a:lstStyle>
          <a:p>
            <a:pPr>
              <a:defRPr/>
            </a:pPr>
            <a:fld id="{16229352-38BE-457A-9EC5-E083AAC1AB33}"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620EA531-265C-4CD7-8349-72149B5E60C4}" type="datetime1">
              <a:rPr lang="en-US" smtClean="0"/>
              <a:t>12/26/2013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C56A2965-39DA-46DA-BFD3-4D2E547C1296}"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782F7D0F-8711-485E-B18A-6F6845F3B4E1}" type="datetime1">
              <a:rPr lang="en-US" smtClean="0"/>
              <a:t>12/26/2013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E26FF3C2-4D63-4388-8459-A543824950C1}"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3"/>
          <p:cNvSpPr>
            <a:spLocks noGrp="1"/>
          </p:cNvSpPr>
          <p:nvPr>
            <p:ph type="dt" sz="half" idx="10"/>
          </p:nvPr>
        </p:nvSpPr>
        <p:spPr/>
        <p:txBody>
          <a:bodyPr/>
          <a:lstStyle>
            <a:lvl1pPr>
              <a:defRPr/>
            </a:lvl1pPr>
          </a:lstStyle>
          <a:p>
            <a:pPr>
              <a:defRPr/>
            </a:pPr>
            <a:fld id="{815C84D6-3C14-45AF-8AFF-9EEF14AB7829}" type="datetime1">
              <a:rPr lang="en-US" smtClean="0"/>
              <a:t>12/26/2013</a:t>
            </a:fld>
            <a:endParaRPr lang="en-US"/>
          </a:p>
        </p:txBody>
      </p:sp>
      <p:sp>
        <p:nvSpPr>
          <p:cNvPr id="4" name="Footer Placeholder 9"/>
          <p:cNvSpPr>
            <a:spLocks noGrp="1"/>
          </p:cNvSpPr>
          <p:nvPr>
            <p:ph type="ftr" sz="quarter" idx="11"/>
          </p:nvPr>
        </p:nvSpPr>
        <p:spPr/>
        <p:txBody>
          <a:bodyPr/>
          <a:lstStyle>
            <a:lvl1pPr>
              <a:defRPr/>
            </a:lvl1pPr>
          </a:lstStyle>
          <a:p>
            <a:pPr>
              <a:defRPr/>
            </a:pPr>
            <a:endParaRPr lang="en-US"/>
          </a:p>
        </p:txBody>
      </p:sp>
      <p:sp>
        <p:nvSpPr>
          <p:cNvPr id="5" name="Slide Number Placeholder 21"/>
          <p:cNvSpPr>
            <a:spLocks noGrp="1"/>
          </p:cNvSpPr>
          <p:nvPr>
            <p:ph type="sldNum" sz="quarter" idx="12"/>
          </p:nvPr>
        </p:nvSpPr>
        <p:spPr/>
        <p:txBody>
          <a:bodyPr/>
          <a:lstStyle>
            <a:lvl1pPr>
              <a:defRPr/>
            </a:lvl1pPr>
          </a:lstStyle>
          <a:p>
            <a:pPr>
              <a:defRPr/>
            </a:pPr>
            <a:fld id="{E49AD0C8-A6B6-4D92-9E1D-449731A13B75}"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75" y="-815975"/>
            <a:ext cx="1638300" cy="1638300"/>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8" name="Oval 7"/>
          <p:cNvSpPr/>
          <p:nvPr/>
        </p:nvSpPr>
        <p:spPr>
          <a:xfrm>
            <a:off x="168275" y="20638"/>
            <a:ext cx="1703388" cy="1703387"/>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12" name="Rectangle 11"/>
          <p:cNvSpPr/>
          <p:nvPr/>
        </p:nvSpPr>
        <p:spPr>
          <a:xfrm>
            <a:off x="1012825" y="0"/>
            <a:ext cx="8131175"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
        <p:nvSpPr>
          <p:cNvPr id="5" name="Title Placeholder 4"/>
          <p:cNvSpPr>
            <a:spLocks noGrp="1"/>
          </p:cNvSpPr>
          <p:nvPr>
            <p:ph type="title"/>
          </p:nvPr>
        </p:nvSpPr>
        <p:spPr>
          <a:xfrm>
            <a:off x="1435100" y="274638"/>
            <a:ext cx="7499350" cy="1143000"/>
          </a:xfrm>
          <a:prstGeom prst="rect">
            <a:avLst/>
          </a:prstGeom>
        </p:spPr>
        <p:txBody>
          <a:bodyPr anchor="ctr">
            <a:normAutofit/>
          </a:bodyPr>
          <a:lstStyle>
            <a:extLst/>
          </a:lstStyle>
          <a:p>
            <a:r>
              <a:rPr lang="en-US" smtClean="0"/>
              <a:t>Click to edit Master title style</a:t>
            </a:r>
            <a:endParaRPr lang="en-US"/>
          </a:p>
        </p:txBody>
      </p:sp>
      <p:sp>
        <p:nvSpPr>
          <p:cNvPr id="1033" name="Text Placeholder 8"/>
          <p:cNvSpPr>
            <a:spLocks noGrp="1"/>
          </p:cNvSpPr>
          <p:nvPr>
            <p:ph type="body" idx="1"/>
          </p:nvPr>
        </p:nvSpPr>
        <p:spPr bwMode="auto">
          <a:xfrm>
            <a:off x="1435100" y="1447800"/>
            <a:ext cx="7499350" cy="4800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fontAlgn="auto" latinLnBrk="0" hangingPunct="1">
              <a:spcBef>
                <a:spcPts val="0"/>
              </a:spcBef>
              <a:spcAft>
                <a:spcPts val="0"/>
              </a:spcAft>
              <a:defRPr kumimoji="0" sz="1200">
                <a:solidFill>
                  <a:schemeClr val="bg2">
                    <a:shade val="50000"/>
                    <a:satMod val="200000"/>
                  </a:schemeClr>
                </a:solidFill>
                <a:latin typeface="+mn-lt"/>
                <a:cs typeface="+mn-cs"/>
              </a:defRPr>
            </a:lvl1pPr>
            <a:extLst/>
          </a:lstStyle>
          <a:p>
            <a:pPr>
              <a:defRPr/>
            </a:pPr>
            <a:fld id="{1027C26B-B94D-4747-8175-216BB5FCAE54}" type="datetime1">
              <a:rPr lang="en-US" smtClean="0"/>
              <a:t>12/26/2013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endParaRPr lang="en-US"/>
          </a:p>
        </p:txBody>
      </p:sp>
      <p:sp>
        <p:nvSpPr>
          <p:cNvPr id="22" name="Slide Number Placeholder 21"/>
          <p:cNvSpPr>
            <a:spLocks noGrp="1"/>
          </p:cNvSpPr>
          <p:nvPr>
            <p:ph type="sldNum" sz="quarter" idx="4"/>
          </p:nvPr>
        </p:nvSpPr>
        <p:spPr>
          <a:xfrm>
            <a:off x="8613775" y="6305550"/>
            <a:ext cx="457200" cy="476250"/>
          </a:xfrm>
          <a:prstGeom prst="rect">
            <a:avLst/>
          </a:prstGeom>
        </p:spPr>
        <p:txBody>
          <a:bodyPr anchor="b"/>
          <a:lstStyle>
            <a:lvl1pPr algn="ctr" eaLnBrk="1" fontAlgn="auto" latinLnBrk="0" hangingPunct="1">
              <a:spcBef>
                <a:spcPts val="0"/>
              </a:spcBef>
              <a:spcAft>
                <a:spcPts val="0"/>
              </a:spcAft>
              <a:defRPr kumimoji="0" sz="1200">
                <a:solidFill>
                  <a:schemeClr val="bg2">
                    <a:shade val="50000"/>
                    <a:satMod val="200000"/>
                  </a:schemeClr>
                </a:solidFill>
                <a:effectLst/>
                <a:latin typeface="+mn-lt"/>
                <a:cs typeface="+mn-cs"/>
              </a:defRPr>
            </a:lvl1pPr>
            <a:extLst/>
          </a:lstStyle>
          <a:p>
            <a:pPr>
              <a:defRPr/>
            </a:pPr>
            <a:fld id="{D0A6B6A1-F6CB-4DA3-BC03-0781AD9D1A3E}" type="slidenum">
              <a:rPr lang="en-US"/>
              <a:pPr>
                <a:defRPr/>
              </a:pPr>
              <a:t>‹#›</a:t>
            </a:fld>
            <a:endParaRPr lang="en-US"/>
          </a:p>
        </p:txBody>
      </p:sp>
      <p:sp>
        <p:nvSpPr>
          <p:cNvPr id="15" name="Rectangle 14"/>
          <p:cNvSpPr/>
          <p:nvPr/>
        </p:nvSpPr>
        <p:spPr bwMode="invGray">
          <a:xfrm>
            <a:off x="1014413" y="0"/>
            <a:ext cx="73025" cy="6858000"/>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fontAlgn="auto">
              <a:spcBef>
                <a:spcPts val="0"/>
              </a:spcBef>
              <a:spcAft>
                <a:spcPts val="0"/>
              </a:spcAft>
              <a:defRPr/>
            </a:pPr>
            <a:endParaRPr lang="en-US"/>
          </a:p>
        </p:txBody>
      </p:sp>
    </p:spTree>
  </p:cSld>
  <p:clrMap bg1="lt1" tx1="dk1" bg2="lt2" tx2="dk2" accent1="accent1" accent2="accent2" accent3="accent3" accent4="accent4" accent5="accent5" accent6="accent6" hlink="hlink" folHlink="folHlink"/>
  <p:sldLayoutIdLst>
    <p:sldLayoutId id="2147483766" r:id="rId1"/>
    <p:sldLayoutId id="2147483758" r:id="rId2"/>
    <p:sldLayoutId id="2147483767" r:id="rId3"/>
    <p:sldLayoutId id="2147483759" r:id="rId4"/>
    <p:sldLayoutId id="2147483768" r:id="rId5"/>
    <p:sldLayoutId id="2147483760" r:id="rId6"/>
    <p:sldLayoutId id="2147483769" r:id="rId7"/>
    <p:sldLayoutId id="2147483770" r:id="rId8"/>
    <p:sldLayoutId id="2147483771" r:id="rId9"/>
    <p:sldLayoutId id="2147483761" r:id="rId10"/>
    <p:sldLayoutId id="2147483762" r:id="rId11"/>
    <p:sldLayoutId id="2147483763" r:id="rId12"/>
    <p:sldLayoutId id="2147483764" r:id="rId13"/>
    <p:sldLayoutId id="2147483765" r:id="rId14"/>
  </p:sldLayoutIdLst>
  <p:hf hdr="0" ftr="0" dt="0"/>
  <p:txStyles>
    <p:titleStyle>
      <a:lvl1pPr algn="l" rtl="0" eaLnBrk="0" fontAlgn="base" hangingPunct="0">
        <a:spcBef>
          <a:spcPct val="0"/>
        </a:spcBef>
        <a:spcAft>
          <a:spcPct val="0"/>
        </a:spcAft>
        <a:defRPr sz="4300" kern="1200">
          <a:solidFill>
            <a:srgbClr val="5F688B"/>
          </a:solidFill>
          <a:effectLst>
            <a:outerShdw blurRad="50000" dist="30000" dir="5400000" algn="tl" rotWithShape="0">
              <a:srgbClr val="000000">
                <a:alpha val="30000"/>
              </a:srgbClr>
            </a:outerShdw>
          </a:effectLst>
          <a:latin typeface="+mj-lt"/>
          <a:ea typeface="+mj-ea"/>
          <a:cs typeface="+mj-cs"/>
        </a:defRPr>
      </a:lvl1pPr>
      <a:lvl2pPr algn="l" rtl="0" eaLnBrk="0" fontAlgn="base" hangingPunct="0">
        <a:spcBef>
          <a:spcPct val="0"/>
        </a:spcBef>
        <a:spcAft>
          <a:spcPct val="0"/>
        </a:spcAft>
        <a:defRPr sz="4300">
          <a:solidFill>
            <a:srgbClr val="5F688B"/>
          </a:solidFill>
          <a:latin typeface="Georgia" pitchFamily="18" charset="0"/>
        </a:defRPr>
      </a:lvl2pPr>
      <a:lvl3pPr algn="l" rtl="0" eaLnBrk="0" fontAlgn="base" hangingPunct="0">
        <a:spcBef>
          <a:spcPct val="0"/>
        </a:spcBef>
        <a:spcAft>
          <a:spcPct val="0"/>
        </a:spcAft>
        <a:defRPr sz="4300">
          <a:solidFill>
            <a:srgbClr val="5F688B"/>
          </a:solidFill>
          <a:latin typeface="Georgia" pitchFamily="18" charset="0"/>
        </a:defRPr>
      </a:lvl3pPr>
      <a:lvl4pPr algn="l" rtl="0" eaLnBrk="0" fontAlgn="base" hangingPunct="0">
        <a:spcBef>
          <a:spcPct val="0"/>
        </a:spcBef>
        <a:spcAft>
          <a:spcPct val="0"/>
        </a:spcAft>
        <a:defRPr sz="4300">
          <a:solidFill>
            <a:srgbClr val="5F688B"/>
          </a:solidFill>
          <a:latin typeface="Georgia" pitchFamily="18" charset="0"/>
        </a:defRPr>
      </a:lvl4pPr>
      <a:lvl5pPr algn="l" rtl="0" eaLnBrk="0" fontAlgn="base" hangingPunct="0">
        <a:spcBef>
          <a:spcPct val="0"/>
        </a:spcBef>
        <a:spcAft>
          <a:spcPct val="0"/>
        </a:spcAft>
        <a:defRPr sz="4300">
          <a:solidFill>
            <a:srgbClr val="5F688B"/>
          </a:solidFill>
          <a:latin typeface="Georgia" pitchFamily="18" charset="0"/>
        </a:defRPr>
      </a:lvl5pPr>
      <a:lvl6pPr marL="457200" algn="l" rtl="0" fontAlgn="base">
        <a:spcBef>
          <a:spcPct val="0"/>
        </a:spcBef>
        <a:spcAft>
          <a:spcPct val="0"/>
        </a:spcAft>
        <a:defRPr sz="4300">
          <a:solidFill>
            <a:srgbClr val="5F688B"/>
          </a:solidFill>
          <a:latin typeface="Arial" charset="0"/>
        </a:defRPr>
      </a:lvl6pPr>
      <a:lvl7pPr marL="914400" algn="l" rtl="0" fontAlgn="base">
        <a:spcBef>
          <a:spcPct val="0"/>
        </a:spcBef>
        <a:spcAft>
          <a:spcPct val="0"/>
        </a:spcAft>
        <a:defRPr sz="4300">
          <a:solidFill>
            <a:srgbClr val="5F688B"/>
          </a:solidFill>
          <a:latin typeface="Arial" charset="0"/>
        </a:defRPr>
      </a:lvl7pPr>
      <a:lvl8pPr marL="1371600" algn="l" rtl="0" fontAlgn="base">
        <a:spcBef>
          <a:spcPct val="0"/>
        </a:spcBef>
        <a:spcAft>
          <a:spcPct val="0"/>
        </a:spcAft>
        <a:defRPr sz="4300">
          <a:solidFill>
            <a:srgbClr val="5F688B"/>
          </a:solidFill>
          <a:latin typeface="Arial" charset="0"/>
        </a:defRPr>
      </a:lvl8pPr>
      <a:lvl9pPr marL="1828800" algn="l" rtl="0" fontAlgn="base">
        <a:spcBef>
          <a:spcPct val="0"/>
        </a:spcBef>
        <a:spcAft>
          <a:spcPct val="0"/>
        </a:spcAft>
        <a:defRPr sz="4300">
          <a:solidFill>
            <a:srgbClr val="5F688B"/>
          </a:solidFill>
          <a:latin typeface="Arial" charset="0"/>
        </a:defRPr>
      </a:lvl9pPr>
      <a:extLst/>
    </p:titleStyle>
    <p:bodyStyle>
      <a:lvl1pPr marL="365125" indent="-282575" algn="l" rtl="0" eaLnBrk="0" fontAlgn="base" hangingPunct="0">
        <a:spcBef>
          <a:spcPts val="60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639763" indent="-236538" algn="l" rtl="0" eaLnBrk="0" fontAlgn="base" hangingPunct="0">
        <a:spcBef>
          <a:spcPts val="550"/>
        </a:spcBef>
        <a:spcAft>
          <a:spcPct val="0"/>
        </a:spcAft>
        <a:buClr>
          <a:schemeClr val="accent1"/>
        </a:buClr>
        <a:buFont typeface="Verdana" pitchFamily="34" charset="0"/>
        <a:buChar char="◦"/>
        <a:defRPr sz="2800" kern="1200">
          <a:solidFill>
            <a:schemeClr val="tx1"/>
          </a:solidFill>
          <a:latin typeface="+mn-lt"/>
          <a:ea typeface="+mn-ea"/>
          <a:cs typeface="+mn-cs"/>
        </a:defRPr>
      </a:lvl2pPr>
      <a:lvl3pPr marL="885825"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096963" indent="-173038" algn="l" rtl="0" eaLnBrk="0" fontAlgn="base" hangingPunct="0">
        <a:spcBef>
          <a:spcPct val="20000"/>
        </a:spcBef>
        <a:spcAft>
          <a:spcPct val="0"/>
        </a:spcAft>
        <a:buClr>
          <a:srgbClr val="8CADAE"/>
        </a:buClr>
        <a:buFont typeface="Wingdings 2" pitchFamily="18" charset="2"/>
        <a:buChar char=""/>
        <a:defRPr sz="2000" kern="1200">
          <a:solidFill>
            <a:schemeClr val="tx1"/>
          </a:solidFill>
          <a:latin typeface="+mn-lt"/>
          <a:ea typeface="+mn-ea"/>
          <a:cs typeface="+mn-cs"/>
        </a:defRPr>
      </a:lvl4pPr>
      <a:lvl5pPr marL="1296988" indent="-182563" algn="l" rtl="0" eaLnBrk="0" fontAlgn="base" hangingPunct="0">
        <a:spcBef>
          <a:spcPct val="20000"/>
        </a:spcBef>
        <a:spcAft>
          <a:spcPct val="0"/>
        </a:spcAft>
        <a:buClr>
          <a:srgbClr val="8C7B70"/>
        </a:buClr>
        <a:buFont typeface="Wingdings 2" pitchFamily="18" charset="2"/>
        <a:buChar char=""/>
        <a:defRPr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7650" cy="1143000"/>
          </a:xfrm>
        </p:spPr>
        <p:txBody>
          <a:bodyPr anchor="t">
            <a:normAutofit fontScale="90000"/>
          </a:bodyPr>
          <a:lstStyle/>
          <a:p>
            <a:pPr eaLnBrk="1" hangingPunct="1">
              <a:defRPr/>
            </a:pPr>
            <a:r>
              <a:rPr lang="en-US" sz="3100" dirty="0" smtClean="0">
                <a:latin typeface="Arial" pitchFamily="34" charset="0"/>
                <a:cs typeface="Arial" pitchFamily="34" charset="0"/>
              </a:rPr>
              <a:t>The ethics of educational and social research</a:t>
            </a:r>
            <a:r>
              <a:rPr lang="en-US" sz="3100" dirty="0" smtClean="0"/>
              <a:t/>
            </a:r>
            <a:br>
              <a:rPr lang="en-US" sz="3100" dirty="0" smtClean="0"/>
            </a:br>
            <a:r>
              <a:rPr lang="en-US" dirty="0"/>
              <a:t/>
            </a:r>
            <a:br>
              <a:rPr lang="en-US" dirty="0"/>
            </a:br>
            <a:endParaRPr lang="en-US" dirty="0"/>
          </a:p>
        </p:txBody>
      </p:sp>
      <p:sp>
        <p:nvSpPr>
          <p:cNvPr id="8195" name="Subtitle 2"/>
          <p:cNvSpPr>
            <a:spLocks noGrp="1"/>
          </p:cNvSpPr>
          <p:nvPr>
            <p:ph idx="1"/>
          </p:nvPr>
        </p:nvSpPr>
        <p:spPr/>
        <p:txBody>
          <a:bodyPr/>
          <a:lstStyle/>
          <a:p>
            <a:pPr eaLnBrk="1" hangingPunct="1"/>
            <a:r>
              <a:rPr lang="en-US" smtClean="0">
                <a:latin typeface="Arial" charset="0"/>
                <a:cs typeface="Arial" charset="0"/>
              </a:rPr>
              <a:t>Dr Ayaz Afsar</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smtClean="0">
                <a:latin typeface="Arial" pitchFamily="34" charset="0"/>
                <a:cs typeface="Arial" pitchFamily="34" charset="0"/>
              </a:rPr>
              <a:t>Introduction</a:t>
            </a:r>
            <a:r>
              <a:rPr lang="en-US" dirty="0" smtClean="0"/>
              <a:t/>
            </a:r>
            <a:br>
              <a:rPr lang="en-US" dirty="0" smtClean="0"/>
            </a:br>
            <a:endParaRPr lang="en-US" dirty="0"/>
          </a:p>
        </p:txBody>
      </p:sp>
      <p:sp>
        <p:nvSpPr>
          <p:cNvPr id="9219" name="Content Placeholder 2"/>
          <p:cNvSpPr>
            <a:spLocks noGrp="1"/>
          </p:cNvSpPr>
          <p:nvPr>
            <p:ph idx="1"/>
          </p:nvPr>
        </p:nvSpPr>
        <p:spPr>
          <a:xfrm>
            <a:off x="990600" y="1143000"/>
            <a:ext cx="7943850" cy="5486400"/>
          </a:xfrm>
        </p:spPr>
        <p:txBody>
          <a:bodyPr/>
          <a:lstStyle/>
          <a:p>
            <a:pPr eaLnBrk="1" hangingPunct="1">
              <a:lnSpc>
                <a:spcPct val="150000"/>
              </a:lnSpc>
            </a:pPr>
            <a:r>
              <a:rPr lang="en-US" dirty="0" smtClean="0">
                <a:latin typeface="Arial" charset="0"/>
                <a:cs typeface="Arial" charset="0"/>
              </a:rPr>
              <a:t>The awareness of ethical concerns in research is </a:t>
            </a:r>
            <a:r>
              <a:rPr lang="en-US" dirty="0" err="1" smtClean="0">
                <a:latin typeface="Arial" charset="0"/>
                <a:cs typeface="Arial" charset="0"/>
              </a:rPr>
              <a:t>reﬂected</a:t>
            </a:r>
            <a:r>
              <a:rPr lang="en-US" dirty="0" smtClean="0">
                <a:latin typeface="Arial" charset="0"/>
                <a:cs typeface="Arial" charset="0"/>
              </a:rPr>
              <a:t> in the growth of relevant literature and in the appearance of regulatory codes of research practice formulated by various agencies and professional bodies.</a:t>
            </a:r>
          </a:p>
          <a:p>
            <a:pPr eaLnBrk="1" hangingPunct="1">
              <a:lnSpc>
                <a:spcPct val="150000"/>
              </a:lnSpc>
            </a:pPr>
            <a:r>
              <a:rPr lang="en-US" dirty="0" smtClean="0">
                <a:latin typeface="Arial" charset="0"/>
                <a:cs typeface="Arial" charset="0"/>
              </a:rPr>
              <a:t>A major ethical dilemma is that which requires researchers to strike a balance between the demands placed on them as professional scientists in pursuit of truth, and their subjects’ rights and values potentially threatened by the research. </a:t>
            </a:r>
          </a:p>
          <a:p>
            <a:pPr eaLnBrk="1" hangingPunct="1">
              <a:lnSpc>
                <a:spcPct val="150000"/>
              </a:lnSpc>
            </a:pPr>
            <a:r>
              <a:rPr lang="en-US" dirty="0" smtClean="0">
                <a:latin typeface="Arial" charset="0"/>
                <a:cs typeface="Arial" charset="0"/>
              </a:rPr>
              <a:t>This is known as the ‘costs/</a:t>
            </a:r>
            <a:r>
              <a:rPr lang="en-US" dirty="0" err="1" smtClean="0">
                <a:latin typeface="Arial" charset="0"/>
                <a:cs typeface="Arial" charset="0"/>
              </a:rPr>
              <a:t>beneﬁts</a:t>
            </a:r>
            <a:r>
              <a:rPr lang="en-US" dirty="0" smtClean="0">
                <a:latin typeface="Arial" charset="0"/>
                <a:cs typeface="Arial" charset="0"/>
              </a:rPr>
              <a:t> ratio’, the essence of which is outlined by Frankfort-</a:t>
            </a:r>
            <a:r>
              <a:rPr lang="en-US" dirty="0" err="1" smtClean="0">
                <a:latin typeface="Arial" charset="0"/>
                <a:cs typeface="Arial" charset="0"/>
              </a:rPr>
              <a:t>Nachmias</a:t>
            </a:r>
            <a:r>
              <a:rPr lang="en-US" dirty="0" smtClean="0">
                <a:latin typeface="Arial" charset="0"/>
                <a:cs typeface="Arial" charset="0"/>
              </a:rPr>
              <a:t> and </a:t>
            </a:r>
            <a:r>
              <a:rPr lang="en-US" dirty="0" err="1" smtClean="0">
                <a:latin typeface="Arial" charset="0"/>
                <a:cs typeface="Arial" charset="0"/>
              </a:rPr>
              <a:t>Nachmias</a:t>
            </a:r>
            <a:r>
              <a:rPr lang="en-US" dirty="0" smtClean="0">
                <a:latin typeface="Arial" charset="0"/>
                <a:cs typeface="Arial" charset="0"/>
              </a:rPr>
              <a:t> (1992) in Box 2.1, and is a concept I will return to later in the lecture.</a:t>
            </a:r>
          </a:p>
          <a:p>
            <a:pPr eaLnBrk="1" hangingPunct="1">
              <a:lnSpc>
                <a:spcPct val="150000"/>
              </a:lnSpc>
              <a:buFont typeface="Wingdings 2" pitchFamily="18" charset="2"/>
              <a:buNone/>
            </a:pPr>
            <a:endParaRPr lang="en-US" dirty="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943850" cy="228600"/>
          </a:xfrm>
        </p:spPr>
        <p:txBody>
          <a:bodyPr>
            <a:normAutofit fontScale="90000"/>
          </a:bodyPr>
          <a:lstStyle/>
          <a:p>
            <a:pPr eaLnBrk="1" hangingPunct="1">
              <a:defRPr/>
            </a:pPr>
            <a:endParaRPr lang="en-US" dirty="0"/>
          </a:p>
        </p:txBody>
      </p:sp>
      <p:sp>
        <p:nvSpPr>
          <p:cNvPr id="3" name="Content Placeholder 2"/>
          <p:cNvSpPr>
            <a:spLocks noGrp="1"/>
          </p:cNvSpPr>
          <p:nvPr>
            <p:ph idx="1"/>
          </p:nvPr>
        </p:nvSpPr>
        <p:spPr>
          <a:xfrm>
            <a:off x="990600" y="533400"/>
            <a:ext cx="7943850" cy="5715000"/>
          </a:xfrm>
        </p:spPr>
        <p:txBody>
          <a:bodyPr>
            <a:normAutofit fontScale="92500" lnSpcReduction="20000"/>
          </a:bodyPr>
          <a:lstStyle/>
          <a:p>
            <a:pPr eaLnBrk="1" hangingPunct="1">
              <a:lnSpc>
                <a:spcPct val="150000"/>
              </a:lnSpc>
              <a:defRPr/>
            </a:pPr>
            <a:r>
              <a:rPr lang="en-US" sz="1900" dirty="0" smtClean="0">
                <a:latin typeface="Arial" pitchFamily="34" charset="0"/>
                <a:cs typeface="Arial" pitchFamily="34" charset="0"/>
              </a:rPr>
              <a:t>Ethical problems for researchers can multiply surprisingly when they move from the general to the particular, and from the abstract to the concrete.</a:t>
            </a:r>
          </a:p>
          <a:p>
            <a:pPr eaLnBrk="1" hangingPunct="1">
              <a:lnSpc>
                <a:spcPct val="150000"/>
              </a:lnSpc>
              <a:defRPr/>
            </a:pPr>
            <a:r>
              <a:rPr lang="en-US" sz="1900" dirty="0" smtClean="0">
                <a:latin typeface="Arial" pitchFamily="34" charset="0"/>
                <a:cs typeface="Arial" pitchFamily="34" charset="0"/>
              </a:rPr>
              <a:t> Ethical issues may stem from the kinds of problems investigated by social scientists and the methods they use to obtain valid and reliable data. This means that each stage in the research sequence raises ethical issues. </a:t>
            </a:r>
          </a:p>
          <a:p>
            <a:pPr eaLnBrk="1" hangingPunct="1">
              <a:lnSpc>
                <a:spcPct val="150000"/>
              </a:lnSpc>
              <a:defRPr/>
            </a:pPr>
            <a:r>
              <a:rPr lang="en-US" sz="1900" dirty="0" smtClean="0">
                <a:latin typeface="Arial" pitchFamily="34" charset="0"/>
                <a:cs typeface="Arial" pitchFamily="34" charset="0"/>
              </a:rPr>
              <a:t>They may arise from the nature of the research project itself (ethnic differences in intelligence, for example); the context for the research (a remand home); the procedures to be adopted (producing high levels of anxiety); methods of data collection (covert observation); the nature of the participants (emotionally disturbed adolescents); the type of data collected (highly personal and sensitive information); and what is to be done with the data (publishing in a manner that may cause participants embarrassment).</a:t>
            </a:r>
          </a:p>
          <a:p>
            <a:pPr eaLnBrk="1" hangingPunct="1">
              <a:buFont typeface="Wingdings 2" pitchFamily="18" charset="2"/>
              <a:buNone/>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90600" y="228600"/>
            <a:ext cx="7943850" cy="228600"/>
          </a:xfrm>
        </p:spPr>
        <p:txBody>
          <a:bodyPr>
            <a:normAutofit fontScale="90000"/>
          </a:bodyPr>
          <a:lstStyle/>
          <a:p>
            <a:pPr eaLnBrk="1" hangingPunct="1">
              <a:defRPr/>
            </a:pPr>
            <a:endParaRPr lang="en-US" dirty="0"/>
          </a:p>
        </p:txBody>
      </p:sp>
      <p:sp>
        <p:nvSpPr>
          <p:cNvPr id="11267" name="Content Placeholder 2"/>
          <p:cNvSpPr>
            <a:spLocks noGrp="1"/>
          </p:cNvSpPr>
          <p:nvPr>
            <p:ph idx="1"/>
          </p:nvPr>
        </p:nvSpPr>
        <p:spPr>
          <a:xfrm>
            <a:off x="990600" y="838200"/>
            <a:ext cx="7943850" cy="5410200"/>
          </a:xfrm>
        </p:spPr>
        <p:txBody>
          <a:bodyPr/>
          <a:lstStyle/>
          <a:p>
            <a:pPr eaLnBrk="1" hangingPunct="1">
              <a:lnSpc>
                <a:spcPct val="150000"/>
              </a:lnSpc>
            </a:pPr>
            <a:r>
              <a:rPr lang="en-US" dirty="0" smtClean="0">
                <a:latin typeface="Arial" charset="0"/>
                <a:cs typeface="Arial" charset="0"/>
              </a:rPr>
              <a:t>This part presents a conspectus of the main issues that may confront researchers. Each research undertaking is an event </a:t>
            </a:r>
            <a:r>
              <a:rPr lang="en-US" i="1" dirty="0" smtClean="0">
                <a:latin typeface="Arial" charset="0"/>
                <a:cs typeface="Arial" charset="0"/>
              </a:rPr>
              <a:t>sui generis</a:t>
            </a:r>
            <a:r>
              <a:rPr lang="en-US" dirty="0" smtClean="0">
                <a:latin typeface="Arial" charset="0"/>
                <a:cs typeface="Arial" charset="0"/>
              </a:rPr>
              <a:t>, and the conduct of researchers cannot be forced into a procrustean system of ethics. When it comes to the resolution of a </a:t>
            </a:r>
            <a:r>
              <a:rPr lang="en-US" dirty="0" err="1" smtClean="0">
                <a:latin typeface="Arial" charset="0"/>
                <a:cs typeface="Arial" charset="0"/>
              </a:rPr>
              <a:t>speciﬁc</a:t>
            </a:r>
            <a:r>
              <a:rPr lang="en-US" dirty="0" smtClean="0">
                <a:latin typeface="Arial" charset="0"/>
                <a:cs typeface="Arial" charset="0"/>
              </a:rPr>
              <a:t> moral problem, each situation frequently offers a spectrum of possibilities.</a:t>
            </a:r>
          </a:p>
          <a:p>
            <a:pPr eaLnBrk="1" hangingPunct="1">
              <a:lnSpc>
                <a:spcPct val="150000"/>
              </a:lnSpc>
            </a:pPr>
            <a:r>
              <a:rPr lang="en-US" dirty="0" smtClean="0">
                <a:latin typeface="Arial" charset="0"/>
                <a:cs typeface="Arial" charset="0"/>
              </a:rPr>
              <a:t> I will  review here several issues in the ethical </a:t>
            </a:r>
            <a:r>
              <a:rPr lang="en-US" dirty="0" err="1" smtClean="0">
                <a:latin typeface="Arial" charset="0"/>
                <a:cs typeface="Arial" charset="0"/>
              </a:rPr>
              <a:t>ﬁeld</a:t>
            </a:r>
            <a:r>
              <a:rPr lang="en-US" dirty="0" smtClean="0">
                <a:latin typeface="Arial" charset="0"/>
                <a:cs typeface="Arial" charset="0"/>
              </a:rPr>
              <a:t>. These can constitute a set of initial considerations that researchers should address in planning research:</a:t>
            </a:r>
          </a:p>
          <a:p>
            <a:pPr eaLnBrk="1" hangingPunct="1">
              <a:lnSpc>
                <a:spcPct val="150000"/>
              </a:lnSpc>
              <a:buFont typeface="Wingdings 2" pitchFamily="18" charset="2"/>
              <a:buNone/>
            </a:pPr>
            <a:endParaRPr lang="en-US" dirty="0" smtClean="0"/>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4</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258762"/>
          </a:xfrm>
        </p:spPr>
        <p:txBody>
          <a:bodyPr>
            <a:normAutofit fontScale="90000"/>
          </a:bodyPr>
          <a:lstStyle/>
          <a:p>
            <a:pPr eaLnBrk="1" hangingPunct="1">
              <a:defRPr/>
            </a:pPr>
            <a:endParaRPr lang="en-US" dirty="0"/>
          </a:p>
        </p:txBody>
      </p:sp>
      <p:sp>
        <p:nvSpPr>
          <p:cNvPr id="3" name="Content Placeholder 2"/>
          <p:cNvSpPr>
            <a:spLocks noGrp="1"/>
          </p:cNvSpPr>
          <p:nvPr>
            <p:ph idx="1"/>
          </p:nvPr>
        </p:nvSpPr>
        <p:spPr>
          <a:xfrm>
            <a:off x="990600" y="762000"/>
            <a:ext cx="7943850" cy="5943600"/>
          </a:xfrm>
        </p:spPr>
        <p:txBody>
          <a:bodyPr>
            <a:normAutofit fontScale="85000" lnSpcReduction="20000"/>
          </a:bodyPr>
          <a:lstStyle/>
          <a:p>
            <a:pPr eaLnBrk="1" hangingPunct="1">
              <a:lnSpc>
                <a:spcPct val="150000"/>
              </a:lnSpc>
              <a:defRPr/>
            </a:pPr>
            <a:r>
              <a:rPr lang="en-US" sz="2100" dirty="0" smtClean="0">
                <a:latin typeface="Arial" pitchFamily="34" charset="0"/>
                <a:cs typeface="Arial" pitchFamily="34" charset="0"/>
              </a:rPr>
              <a:t>informed consent</a:t>
            </a:r>
          </a:p>
          <a:p>
            <a:pPr eaLnBrk="1" hangingPunct="1">
              <a:lnSpc>
                <a:spcPct val="150000"/>
              </a:lnSpc>
              <a:defRPr/>
            </a:pPr>
            <a:r>
              <a:rPr lang="en-US" sz="2100" dirty="0" smtClean="0">
                <a:latin typeface="Arial" pitchFamily="34" charset="0"/>
                <a:cs typeface="Arial" pitchFamily="34" charset="0"/>
              </a:rPr>
              <a:t> gaining access to and acceptance in the research setting</a:t>
            </a:r>
          </a:p>
          <a:p>
            <a:pPr eaLnBrk="1" hangingPunct="1">
              <a:lnSpc>
                <a:spcPct val="150000"/>
              </a:lnSpc>
              <a:defRPr/>
            </a:pPr>
            <a:r>
              <a:rPr lang="en-US" sz="2100" dirty="0" smtClean="0">
                <a:latin typeface="Arial" pitchFamily="34" charset="0"/>
                <a:cs typeface="Arial" pitchFamily="34" charset="0"/>
              </a:rPr>
              <a:t> the nature of ethics in social research generally  sources of tension in the ethical debate, including non-</a:t>
            </a:r>
            <a:r>
              <a:rPr lang="en-US" sz="2100" dirty="0" err="1" smtClean="0">
                <a:latin typeface="Arial" pitchFamily="34" charset="0"/>
                <a:cs typeface="Arial" pitchFamily="34" charset="0"/>
              </a:rPr>
              <a:t>maleﬁcence</a:t>
            </a:r>
            <a:r>
              <a:rPr lang="en-US" sz="2100" dirty="0" smtClean="0">
                <a:latin typeface="Arial" pitchFamily="34" charset="0"/>
                <a:cs typeface="Arial" pitchFamily="34" charset="0"/>
              </a:rPr>
              <a:t>, </a:t>
            </a:r>
            <a:r>
              <a:rPr lang="en-US" sz="2100" dirty="0" err="1" smtClean="0">
                <a:latin typeface="Arial" pitchFamily="34" charset="0"/>
                <a:cs typeface="Arial" pitchFamily="34" charset="0"/>
              </a:rPr>
              <a:t>beneﬁcence</a:t>
            </a:r>
            <a:r>
              <a:rPr lang="en-US" sz="2100" dirty="0" smtClean="0">
                <a:latin typeface="Arial" pitchFamily="34" charset="0"/>
                <a:cs typeface="Arial" pitchFamily="34" charset="0"/>
              </a:rPr>
              <a:t> and human dignity,  absolutist and relativist ethics problems and dilemmas  confronting the researcher, including matters of privacy, anonymity, </a:t>
            </a:r>
            <a:r>
              <a:rPr lang="en-US" sz="2100" dirty="0" err="1" smtClean="0">
                <a:latin typeface="Arial" pitchFamily="34" charset="0"/>
                <a:cs typeface="Arial" pitchFamily="34" charset="0"/>
              </a:rPr>
              <a:t>conﬁdentiality</a:t>
            </a:r>
            <a:r>
              <a:rPr lang="en-US" sz="2100" dirty="0" smtClean="0">
                <a:latin typeface="Arial" pitchFamily="34" charset="0"/>
                <a:cs typeface="Arial" pitchFamily="34" charset="0"/>
              </a:rPr>
              <a:t>, betrayal and deception </a:t>
            </a:r>
          </a:p>
          <a:p>
            <a:pPr eaLnBrk="1" hangingPunct="1">
              <a:lnSpc>
                <a:spcPct val="150000"/>
              </a:lnSpc>
              <a:defRPr/>
            </a:pPr>
            <a:r>
              <a:rPr lang="en-US" sz="2100" dirty="0" smtClean="0">
                <a:latin typeface="Arial" pitchFamily="34" charset="0"/>
                <a:cs typeface="Arial" pitchFamily="34" charset="0"/>
              </a:rPr>
              <a:t>ethical problems endemic in particular research methods</a:t>
            </a:r>
          </a:p>
          <a:p>
            <a:pPr eaLnBrk="1" hangingPunct="1">
              <a:lnSpc>
                <a:spcPct val="150000"/>
              </a:lnSpc>
              <a:defRPr/>
            </a:pPr>
            <a:r>
              <a:rPr lang="en-US" sz="2100" dirty="0" smtClean="0">
                <a:latin typeface="Arial" pitchFamily="34" charset="0"/>
                <a:cs typeface="Arial" pitchFamily="34" charset="0"/>
              </a:rPr>
              <a:t> ethics and evaluative research </a:t>
            </a:r>
          </a:p>
          <a:p>
            <a:pPr eaLnBrk="1" hangingPunct="1">
              <a:lnSpc>
                <a:spcPct val="150000"/>
              </a:lnSpc>
              <a:defRPr/>
            </a:pPr>
            <a:r>
              <a:rPr lang="en-US" sz="2100" dirty="0" smtClean="0">
                <a:latin typeface="Arial" pitchFamily="34" charset="0"/>
                <a:cs typeface="Arial" pitchFamily="34" charset="0"/>
              </a:rPr>
              <a:t>regulatory  ethical frameworks, guidelines and codes of practice for research</a:t>
            </a:r>
          </a:p>
          <a:p>
            <a:pPr eaLnBrk="1" hangingPunct="1">
              <a:lnSpc>
                <a:spcPct val="150000"/>
              </a:lnSpc>
              <a:defRPr/>
            </a:pPr>
            <a:r>
              <a:rPr lang="en-US" sz="2100" dirty="0" smtClean="0">
                <a:latin typeface="Arial" pitchFamily="34" charset="0"/>
                <a:cs typeface="Arial" pitchFamily="34" charset="0"/>
              </a:rPr>
              <a:t> personal codes of practice </a:t>
            </a:r>
          </a:p>
          <a:p>
            <a:pPr eaLnBrk="1" hangingPunct="1">
              <a:lnSpc>
                <a:spcPct val="150000"/>
              </a:lnSpc>
              <a:defRPr/>
            </a:pPr>
            <a:r>
              <a:rPr lang="en-US" sz="2100" dirty="0" smtClean="0">
                <a:latin typeface="Arial" pitchFamily="34" charset="0"/>
                <a:cs typeface="Arial" pitchFamily="34" charset="0"/>
              </a:rPr>
              <a:t>sponsored research</a:t>
            </a:r>
          </a:p>
          <a:p>
            <a:pPr eaLnBrk="1" hangingPunct="1">
              <a:lnSpc>
                <a:spcPct val="150000"/>
              </a:lnSpc>
              <a:defRPr/>
            </a:pPr>
            <a:r>
              <a:rPr lang="en-US" sz="2100" dirty="0" smtClean="0">
                <a:latin typeface="Arial" pitchFamily="34" charset="0"/>
                <a:cs typeface="Arial" pitchFamily="34" charset="0"/>
              </a:rPr>
              <a:t> responsibilities to the research community</a:t>
            </a:r>
            <a:endParaRPr lang="en-US" sz="1900" dirty="0" smtClean="0">
              <a:latin typeface="Arial" pitchFamily="34" charset="0"/>
              <a:cs typeface="Arial" pitchFamily="34" charset="0"/>
            </a:endParaRPr>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5</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258762"/>
          </a:xfrm>
        </p:spPr>
        <p:txBody>
          <a:bodyPr>
            <a:normAutofit fontScale="90000"/>
          </a:bodyPr>
          <a:lstStyle/>
          <a:p>
            <a:pPr eaLnBrk="1" hangingPunct="1">
              <a:defRPr/>
            </a:pPr>
            <a:endParaRPr lang="en-US" dirty="0"/>
          </a:p>
        </p:txBody>
      </p:sp>
      <p:sp>
        <p:nvSpPr>
          <p:cNvPr id="13315" name="Content Placeholder 2"/>
          <p:cNvSpPr>
            <a:spLocks noGrp="1"/>
          </p:cNvSpPr>
          <p:nvPr>
            <p:ph idx="1"/>
          </p:nvPr>
        </p:nvSpPr>
        <p:spPr>
          <a:xfrm>
            <a:off x="990600" y="838200"/>
            <a:ext cx="7943850" cy="5715000"/>
          </a:xfrm>
        </p:spPr>
        <p:txBody>
          <a:bodyPr/>
          <a:lstStyle/>
          <a:p>
            <a:pPr eaLnBrk="1" hangingPunct="1">
              <a:lnSpc>
                <a:spcPct val="150000"/>
              </a:lnSpc>
            </a:pPr>
            <a:r>
              <a:rPr lang="en-US" dirty="0" smtClean="0">
                <a:latin typeface="Arial" charset="0"/>
                <a:cs typeface="Arial" charset="0"/>
              </a:rPr>
              <a:t>While many of these issues concern procedural ethics, we have to recall that ethics concern right and wrong, good and bad, and so procedural ethics are not enough; one has to consider how the research purposes, contents, methods, reporting and outcomes abide by ethical principles and practices. </a:t>
            </a:r>
          </a:p>
          <a:p>
            <a:pPr eaLnBrk="1" hangingPunct="1">
              <a:lnSpc>
                <a:spcPct val="150000"/>
              </a:lnSpc>
            </a:pPr>
            <a:r>
              <a:rPr lang="en-US" dirty="0" smtClean="0">
                <a:latin typeface="Arial" charset="0"/>
                <a:cs typeface="Arial" charset="0"/>
              </a:rPr>
              <a:t>Before this, however, I will  examine another fundamental concept which, along with the costs/</a:t>
            </a:r>
            <a:r>
              <a:rPr lang="en-US" dirty="0" err="1" smtClean="0">
                <a:latin typeface="Arial" charset="0"/>
                <a:cs typeface="Arial" charset="0"/>
              </a:rPr>
              <a:t>beneﬁts</a:t>
            </a:r>
            <a:r>
              <a:rPr lang="en-US" dirty="0" smtClean="0">
                <a:latin typeface="Arial" charset="0"/>
                <a:cs typeface="Arial" charset="0"/>
              </a:rPr>
              <a:t> ratio, contributes to the bedrock of ethical procedure  that of informed consent.</a:t>
            </a:r>
          </a:p>
          <a:p>
            <a:pPr eaLnBrk="1" hangingPunct="1"/>
            <a:endParaRPr lang="en-US" dirty="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6</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943850" cy="990600"/>
          </a:xfrm>
        </p:spPr>
        <p:txBody>
          <a:bodyPr/>
          <a:lstStyle/>
          <a:p>
            <a:pPr eaLnBrk="1" hangingPunct="1">
              <a:defRPr/>
            </a:pPr>
            <a:r>
              <a:rPr lang="en-US" dirty="0" smtClean="0">
                <a:latin typeface="Arial" pitchFamily="34" charset="0"/>
                <a:cs typeface="Arial" pitchFamily="34" charset="0"/>
              </a:rPr>
              <a:t>Informed consent</a:t>
            </a:r>
            <a:r>
              <a:rPr lang="en-US" dirty="0" smtClean="0"/>
              <a:t/>
            </a:r>
            <a:br>
              <a:rPr lang="en-US" dirty="0" smtClean="0"/>
            </a:br>
            <a:endParaRPr lang="en-US" dirty="0"/>
          </a:p>
        </p:txBody>
      </p:sp>
      <p:sp>
        <p:nvSpPr>
          <p:cNvPr id="14339" name="Content Placeholder 2"/>
          <p:cNvSpPr>
            <a:spLocks noGrp="1"/>
          </p:cNvSpPr>
          <p:nvPr>
            <p:ph idx="1"/>
          </p:nvPr>
        </p:nvSpPr>
        <p:spPr>
          <a:xfrm>
            <a:off x="990600" y="1143000"/>
            <a:ext cx="7239000" cy="5059363"/>
          </a:xfrm>
        </p:spPr>
        <p:txBody>
          <a:bodyPr/>
          <a:lstStyle/>
          <a:p>
            <a:pPr eaLnBrk="1" hangingPunct="1">
              <a:lnSpc>
                <a:spcPct val="150000"/>
              </a:lnSpc>
            </a:pPr>
            <a:r>
              <a:rPr lang="en-US" smtClean="0">
                <a:latin typeface="Arial" charset="0"/>
                <a:cs typeface="Arial" charset="0"/>
              </a:rPr>
              <a:t>Much social research necessitates obtaining the consent and cooperation of subjects who are to assist in investigations and of signiﬁcant others in the institutions or organizations providing  the research facilities.</a:t>
            </a:r>
          </a:p>
          <a:p>
            <a:pPr eaLnBrk="1" hangingPunct="1">
              <a:lnSpc>
                <a:spcPct val="150000"/>
              </a:lnSpc>
            </a:pPr>
            <a:r>
              <a:rPr lang="en-US" smtClean="0">
                <a:latin typeface="Arial" charset="0"/>
                <a:cs typeface="Arial" charset="0"/>
              </a:rPr>
              <a:t>While some cultures may not be stringent about informed consent, in others there are strict protocols for informed consent. Informed consent is particularly important if participants are going to be exposed to any stress, pain, invasion of privacy, or if they are going to lose control over what happens (e.g. in drug research); such informed consent requires full information about the possible consequences and dangers.</a:t>
            </a:r>
          </a:p>
          <a:p>
            <a:pPr eaLnBrk="1" hangingPunct="1"/>
            <a:endParaRPr lang="en-US"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943850" cy="304800"/>
          </a:xfrm>
        </p:spPr>
        <p:txBody>
          <a:bodyPr>
            <a:normAutofit fontScale="90000"/>
          </a:bodyPr>
          <a:lstStyle/>
          <a:p>
            <a:pPr eaLnBrk="1" hangingPunct="1">
              <a:defRPr/>
            </a:pPr>
            <a:endParaRPr lang="en-US" dirty="0"/>
          </a:p>
        </p:txBody>
      </p:sp>
      <p:sp>
        <p:nvSpPr>
          <p:cNvPr id="15363" name="Content Placeholder 2"/>
          <p:cNvSpPr>
            <a:spLocks noGrp="1"/>
          </p:cNvSpPr>
          <p:nvPr>
            <p:ph idx="1"/>
          </p:nvPr>
        </p:nvSpPr>
        <p:spPr>
          <a:xfrm>
            <a:off x="990600" y="1143000"/>
            <a:ext cx="7943850" cy="5105400"/>
          </a:xfrm>
        </p:spPr>
        <p:txBody>
          <a:bodyPr/>
          <a:lstStyle/>
          <a:p>
            <a:pPr eaLnBrk="1" hangingPunct="1">
              <a:lnSpc>
                <a:spcPct val="150000"/>
              </a:lnSpc>
            </a:pPr>
            <a:r>
              <a:rPr lang="en-US" smtClean="0">
                <a:latin typeface="Arial" charset="0"/>
                <a:cs typeface="Arial" charset="0"/>
              </a:rPr>
              <a:t>The principle of informed consent arises from the subject’s right to freedom and self determination. Being free is a condition of living in a democracy, and when restrictions and limitations are placed on that freedom they must be justiﬁed and consented to, as in research. </a:t>
            </a:r>
          </a:p>
          <a:p>
            <a:pPr eaLnBrk="1" hangingPunct="1">
              <a:lnSpc>
                <a:spcPct val="150000"/>
              </a:lnSpc>
            </a:pPr>
            <a:r>
              <a:rPr lang="en-US" smtClean="0">
                <a:latin typeface="Arial" charset="0"/>
                <a:cs typeface="Arial" charset="0"/>
              </a:rPr>
              <a:t>Consent thus protects and respects the right of self-determination and places some of the responsibility on the participant should anything go wrong in the research.</a:t>
            </a:r>
          </a:p>
          <a:p>
            <a:pPr eaLnBrk="1" hangingPunct="1">
              <a:lnSpc>
                <a:spcPct val="150000"/>
              </a:lnSpc>
            </a:pPr>
            <a:r>
              <a:rPr lang="en-US" smtClean="0">
                <a:latin typeface="Arial" charset="0"/>
                <a:cs typeface="Arial" charset="0"/>
              </a:rPr>
              <a:t> As part of the right to self-determination, the subject has the right to refuse to take part, or to withdraw once the research has begun. Thus informed consent implies informed refusal.</a:t>
            </a:r>
          </a:p>
          <a:p>
            <a:pPr eaLnBrk="1" hangingPunct="1">
              <a:lnSpc>
                <a:spcPct val="150000"/>
              </a:lnSpc>
            </a:pPr>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411162"/>
          </a:xfrm>
        </p:spPr>
        <p:txBody>
          <a:bodyPr>
            <a:normAutofit fontScale="90000"/>
          </a:bodyPr>
          <a:lstStyle/>
          <a:p>
            <a:pPr eaLnBrk="1" hangingPunct="1">
              <a:defRPr/>
            </a:pPr>
            <a:endParaRPr lang="en-US" dirty="0"/>
          </a:p>
        </p:txBody>
      </p:sp>
      <p:sp>
        <p:nvSpPr>
          <p:cNvPr id="16387" name="Content Placeholder 2"/>
          <p:cNvSpPr>
            <a:spLocks noGrp="1"/>
          </p:cNvSpPr>
          <p:nvPr>
            <p:ph idx="1"/>
          </p:nvPr>
        </p:nvSpPr>
        <p:spPr>
          <a:xfrm>
            <a:off x="1066800" y="838200"/>
            <a:ext cx="7867650" cy="5791200"/>
          </a:xfrm>
        </p:spPr>
        <p:txBody>
          <a:bodyPr/>
          <a:lstStyle/>
          <a:p>
            <a:pPr eaLnBrk="1" hangingPunct="1">
              <a:lnSpc>
                <a:spcPct val="150000"/>
              </a:lnSpc>
            </a:pPr>
            <a:r>
              <a:rPr lang="en-US" dirty="0" smtClean="0"/>
              <a:t> </a:t>
            </a:r>
            <a:r>
              <a:rPr lang="en-US" dirty="0" smtClean="0">
                <a:latin typeface="Arial" charset="0"/>
                <a:cs typeface="Arial" charset="0"/>
              </a:rPr>
              <a:t>Informed consent  can be </a:t>
            </a:r>
            <a:r>
              <a:rPr lang="en-US" dirty="0" err="1" smtClean="0">
                <a:latin typeface="Arial" charset="0"/>
                <a:cs typeface="Arial" charset="0"/>
              </a:rPr>
              <a:t>deﬁned</a:t>
            </a:r>
            <a:r>
              <a:rPr lang="en-US" dirty="0" smtClean="0">
                <a:latin typeface="Arial" charset="0"/>
                <a:cs typeface="Arial" charset="0"/>
              </a:rPr>
              <a:t>  as ‘the procedures in which individuals choose whether to participate in an investigation after being informed of facts that would be likely to </a:t>
            </a:r>
            <a:r>
              <a:rPr lang="en-US" dirty="0" err="1" smtClean="0">
                <a:latin typeface="Arial" charset="0"/>
                <a:cs typeface="Arial" charset="0"/>
              </a:rPr>
              <a:t>inﬂuence</a:t>
            </a:r>
            <a:r>
              <a:rPr lang="en-US" dirty="0" smtClean="0">
                <a:latin typeface="Arial" charset="0"/>
                <a:cs typeface="Arial" charset="0"/>
              </a:rPr>
              <a:t> their decisions’. This </a:t>
            </a:r>
            <a:r>
              <a:rPr lang="en-US" dirty="0" err="1" smtClean="0">
                <a:latin typeface="Arial" charset="0"/>
                <a:cs typeface="Arial" charset="0"/>
              </a:rPr>
              <a:t>deﬁnition</a:t>
            </a:r>
            <a:r>
              <a:rPr lang="en-US" dirty="0" smtClean="0">
                <a:latin typeface="Arial" charset="0"/>
                <a:cs typeface="Arial" charset="0"/>
              </a:rPr>
              <a:t> involves four elements: competence, voluntarism, full information and comprehension. </a:t>
            </a:r>
          </a:p>
          <a:p>
            <a:pPr eaLnBrk="1" hangingPunct="1">
              <a:lnSpc>
                <a:spcPct val="150000"/>
              </a:lnSpc>
            </a:pPr>
            <a:r>
              <a:rPr lang="en-US" dirty="0" smtClean="0">
                <a:latin typeface="Arial" charset="0"/>
                <a:cs typeface="Arial" charset="0"/>
              </a:rPr>
              <a:t>Competence implies that responsible, mature individuals will make correct decisions if they are given the relevant information. It is incumbent on researchers to ensure they do not engage individuals incapable of making such decisions because of immaturity or some form of psychological impairment.</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334962"/>
          </a:xfrm>
        </p:spPr>
        <p:txBody>
          <a:bodyPr>
            <a:normAutofit fontScale="90000"/>
          </a:bodyPr>
          <a:lstStyle/>
          <a:p>
            <a:pPr eaLnBrk="1" hangingPunct="1">
              <a:defRPr/>
            </a:pPr>
            <a:endParaRPr lang="en-US" dirty="0"/>
          </a:p>
        </p:txBody>
      </p:sp>
      <p:sp>
        <p:nvSpPr>
          <p:cNvPr id="17411" name="Content Placeholder 2"/>
          <p:cNvSpPr>
            <a:spLocks noGrp="1"/>
          </p:cNvSpPr>
          <p:nvPr>
            <p:ph idx="1"/>
          </p:nvPr>
        </p:nvSpPr>
        <p:spPr>
          <a:xfrm>
            <a:off x="990600" y="990600"/>
            <a:ext cx="7943850" cy="5257800"/>
          </a:xfrm>
        </p:spPr>
        <p:txBody>
          <a:bodyPr/>
          <a:lstStyle/>
          <a:p>
            <a:pPr eaLnBrk="1" hangingPunct="1">
              <a:lnSpc>
                <a:spcPct val="150000"/>
              </a:lnSpc>
            </a:pPr>
            <a:r>
              <a:rPr lang="en-US" smtClean="0"/>
              <a:t>Voluntarism entails applying the principle of informed consent and thus ensuring that participants freely choose to take part (or not) in the research and guarantees that exposure to risks is undertaken knowingly and voluntarily. This element can be problematical, especially in the ﬁeld of medical research where unknowing patients are used as guinea-pigs.</a:t>
            </a:r>
          </a:p>
          <a:p>
            <a:pPr eaLnBrk="1" hangingPunct="1">
              <a:lnSpc>
                <a:spcPct val="150000"/>
              </a:lnSpc>
            </a:pPr>
            <a:r>
              <a:rPr lang="en-US" smtClean="0"/>
              <a:t> Full information implies that consent is fully informed, though in practice it is often impossible for researchers to inform subjects on everything, e.g. on the statistical treatment of data; and, as we shall see below, on those occasions when the researchers themselves do not know everything about the investigation. In such circumstances, the strategy of reasonably informed consent has to be applied. </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943850" cy="609600"/>
          </a:xfrm>
        </p:spPr>
        <p:txBody>
          <a:bodyPr/>
          <a:lstStyle/>
          <a:p>
            <a:pPr eaLnBrk="1" hangingPunct="1">
              <a:defRPr/>
            </a:pPr>
            <a:endParaRPr lang="en-US" dirty="0"/>
          </a:p>
        </p:txBody>
      </p:sp>
      <p:sp>
        <p:nvSpPr>
          <p:cNvPr id="18435" name="Content Placeholder 2"/>
          <p:cNvSpPr>
            <a:spLocks noGrp="1"/>
          </p:cNvSpPr>
          <p:nvPr>
            <p:ph idx="1"/>
          </p:nvPr>
        </p:nvSpPr>
        <p:spPr>
          <a:xfrm>
            <a:off x="990600" y="990600"/>
            <a:ext cx="7943850" cy="5257800"/>
          </a:xfrm>
        </p:spPr>
        <p:txBody>
          <a:bodyPr/>
          <a:lstStyle/>
          <a:p>
            <a:pPr eaLnBrk="1" hangingPunct="1">
              <a:lnSpc>
                <a:spcPct val="150000"/>
              </a:lnSpc>
            </a:pPr>
            <a:r>
              <a:rPr lang="en-US" smtClean="0"/>
              <a:t>Comprehension refers to the fact that participants fully understand the nature of the research project, even when procedures are complicated and entail risks. </a:t>
            </a:r>
          </a:p>
          <a:p>
            <a:pPr eaLnBrk="1" hangingPunct="1">
              <a:lnSpc>
                <a:spcPct val="150000"/>
              </a:lnSpc>
            </a:pPr>
            <a:r>
              <a:rPr lang="en-US" smtClean="0"/>
              <a:t>Suggestions have been made to ensure that subjects fully comprehend the situation they are putting themselves into, e.g. by using highly educated subjects, by engaging a consultant to explain difﬁculties, or by building into the research scheme a time lag between the request for participation and decision time.</a:t>
            </a:r>
          </a:p>
          <a:p>
            <a:pPr eaLnBrk="1" hangingPunct="1">
              <a:lnSpc>
                <a:spcPct val="150000"/>
              </a:lnSpc>
            </a:pPr>
            <a:r>
              <a:rPr lang="en-US" smtClean="0"/>
              <a:t>If these four elements are present, researchers can be assured that subjects’ rights will have been given appropriate consideration.</a:t>
            </a:r>
          </a:p>
          <a:p>
            <a:pPr eaLnBrk="1" hangingPunct="1">
              <a:lnSpc>
                <a:spcPct val="150000"/>
              </a:lnSpc>
              <a:buFont typeface="Wingdings 2" pitchFamily="18" charset="2"/>
              <a:buNone/>
            </a:pPr>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82562"/>
          </a:xfrm>
        </p:spPr>
        <p:txBody>
          <a:bodyPr>
            <a:normAutofit fontScale="90000"/>
          </a:bodyPr>
          <a:lstStyle/>
          <a:p>
            <a:pPr eaLnBrk="1" hangingPunct="1">
              <a:defRPr/>
            </a:pPr>
            <a:endParaRPr lang="en-US" dirty="0"/>
          </a:p>
        </p:txBody>
      </p:sp>
      <p:sp>
        <p:nvSpPr>
          <p:cNvPr id="3" name="Content Placeholder 2"/>
          <p:cNvSpPr>
            <a:spLocks noGrp="1"/>
          </p:cNvSpPr>
          <p:nvPr>
            <p:ph idx="1"/>
          </p:nvPr>
        </p:nvSpPr>
        <p:spPr>
          <a:xfrm>
            <a:off x="1066800" y="838200"/>
            <a:ext cx="7867650" cy="5791200"/>
          </a:xfrm>
        </p:spPr>
        <p:txBody>
          <a:bodyPr>
            <a:normAutofit/>
          </a:bodyPr>
          <a:lstStyle/>
          <a:p>
            <a:pPr eaLnBrk="1" hangingPunct="1">
              <a:lnSpc>
                <a:spcPct val="150000"/>
              </a:lnSpc>
              <a:defRPr/>
            </a:pPr>
            <a:r>
              <a:rPr lang="en-US" dirty="0" smtClean="0">
                <a:latin typeface="Arial" pitchFamily="34" charset="0"/>
                <a:cs typeface="Arial" pitchFamily="34" charset="0"/>
              </a:rPr>
              <a:t>It must also be remembered that there are some research methods where it is impossible to seek informed consent. Covert observation, or experimental techniques involving deception, obedience-to-authority experiments,  would, by their very nature, rule out the option. And, of course, there may be occasions when problems arise even though consent has been obtained. Burgess (1989), for example, cites his own research in which teachers had been informed that research was taking place but in which it was not possible to specify exactly what data would be collected or how they would be used.</a:t>
            </a:r>
          </a:p>
          <a:p>
            <a:pPr eaLnBrk="1" hangingPunct="1">
              <a:lnSpc>
                <a:spcPct val="150000"/>
              </a:lnSpc>
              <a:defRPr/>
            </a:pPr>
            <a:r>
              <a:rPr lang="en-US" dirty="0" smtClean="0">
                <a:latin typeface="Arial" pitchFamily="34" charset="0"/>
                <a:cs typeface="Arial" pitchFamily="34" charset="0"/>
              </a:rPr>
              <a:t> It could be said, in this particular case, that individuals were not fully informed, that consent had not been obtained, and that privacy had been violated. As a general rule, however, informed consent is an important principle. </a:t>
            </a:r>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411162"/>
          </a:xfrm>
        </p:spPr>
        <p:txBody>
          <a:bodyPr>
            <a:normAutofit fontScale="90000"/>
          </a:bodyPr>
          <a:lstStyle/>
          <a:p>
            <a:pPr eaLnBrk="1" hangingPunct="1">
              <a:defRPr/>
            </a:pPr>
            <a:endParaRPr lang="en-US" dirty="0"/>
          </a:p>
        </p:txBody>
      </p:sp>
      <p:sp>
        <p:nvSpPr>
          <p:cNvPr id="3" name="Content Placeholder 2"/>
          <p:cNvSpPr>
            <a:spLocks noGrp="1"/>
          </p:cNvSpPr>
          <p:nvPr>
            <p:ph idx="1"/>
          </p:nvPr>
        </p:nvSpPr>
        <p:spPr>
          <a:xfrm>
            <a:off x="990600" y="914400"/>
            <a:ext cx="7943850" cy="5334000"/>
          </a:xfrm>
        </p:spPr>
        <p:txBody>
          <a:bodyPr>
            <a:normAutofit lnSpcReduction="10000"/>
          </a:bodyPr>
          <a:lstStyle/>
          <a:p>
            <a:pPr eaLnBrk="1" hangingPunct="1">
              <a:lnSpc>
                <a:spcPct val="150000"/>
              </a:lnSpc>
              <a:defRPr/>
            </a:pPr>
            <a:r>
              <a:rPr lang="en-US" dirty="0" smtClean="0">
                <a:latin typeface="Arial" pitchFamily="34" charset="0"/>
                <a:cs typeface="Arial" pitchFamily="34" charset="0"/>
              </a:rPr>
              <a:t>It is this principle that will form the basis of an implicit contractual relationship between the researcher and the researched and will serve as a foundation on which subsequent ethical considerations can be structured.</a:t>
            </a:r>
          </a:p>
          <a:p>
            <a:pPr eaLnBrk="1" hangingPunct="1">
              <a:lnSpc>
                <a:spcPct val="150000"/>
              </a:lnSpc>
              <a:defRPr/>
            </a:pPr>
            <a:r>
              <a:rPr lang="en-US" dirty="0" smtClean="0">
                <a:latin typeface="Arial" pitchFamily="34" charset="0"/>
                <a:cs typeface="Arial" pitchFamily="34" charset="0"/>
              </a:rPr>
              <a:t>From the remarks on informed consent so far, we may appear to be assuming relationships between peers – researcher and teachers, for example, or research professor and postgraduate students – and this assumption would seem to underpin many of the discussions of an ethical nature in the research literature generally. </a:t>
            </a:r>
          </a:p>
          <a:p>
            <a:pPr eaLnBrk="1" hangingPunct="1">
              <a:lnSpc>
                <a:spcPct val="150000"/>
              </a:lnSpc>
              <a:defRPr/>
            </a:pPr>
            <a:r>
              <a:rPr lang="en-US" dirty="0" smtClean="0">
                <a:latin typeface="Arial" pitchFamily="34" charset="0"/>
                <a:cs typeface="Arial" pitchFamily="34" charset="0"/>
              </a:rPr>
              <a:t>However, much educational research involves children who cannot be regarded as being on equal terms with the researcher and it is important to keep this in mind at all stages in the research process, including the point where informed consent is sought. </a:t>
            </a:r>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304800"/>
            <a:ext cx="7943850" cy="228600"/>
          </a:xfrm>
        </p:spPr>
        <p:txBody>
          <a:bodyPr>
            <a:normAutofit fontScale="90000"/>
          </a:bodyPr>
          <a:lstStyle/>
          <a:p>
            <a:pPr eaLnBrk="1" hangingPunct="1">
              <a:defRPr/>
            </a:pPr>
            <a:endParaRPr lang="en-US" dirty="0"/>
          </a:p>
        </p:txBody>
      </p:sp>
      <p:sp>
        <p:nvSpPr>
          <p:cNvPr id="21507" name="Content Placeholder 2"/>
          <p:cNvSpPr>
            <a:spLocks noGrp="1"/>
          </p:cNvSpPr>
          <p:nvPr>
            <p:ph idx="1"/>
          </p:nvPr>
        </p:nvSpPr>
        <p:spPr>
          <a:xfrm>
            <a:off x="990600" y="762000"/>
            <a:ext cx="7943850" cy="5486400"/>
          </a:xfrm>
        </p:spPr>
        <p:txBody>
          <a:bodyPr/>
          <a:lstStyle/>
          <a:p>
            <a:pPr eaLnBrk="1" hangingPunct="1">
              <a:lnSpc>
                <a:spcPct val="150000"/>
              </a:lnSpc>
            </a:pPr>
            <a:r>
              <a:rPr lang="en-US" smtClean="0">
                <a:latin typeface="Arial" charset="0"/>
                <a:cs typeface="Arial" charset="0"/>
              </a:rPr>
              <a:t>There are other aspects of the problem of informed consent (or refusal) in relation to young, or very young, children. Seeking informed consent with regard to minors involves two stages. First, researchers consult and seek permission from those adults responsible for the prospective subjects, and second, they approach the young people themselves. The adults in question will be, for example, parents, teachers, tutors, psychiatrists, youth leaders, or team coaches, depending on the research context. </a:t>
            </a:r>
          </a:p>
          <a:p>
            <a:pPr eaLnBrk="1" hangingPunct="1">
              <a:lnSpc>
                <a:spcPct val="150000"/>
              </a:lnSpc>
              <a:buFont typeface="Wingdings 2" pitchFamily="18" charset="2"/>
              <a:buNone/>
            </a:pPr>
            <a:endParaRPr lang="en-US"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258762"/>
          </a:xfrm>
        </p:spPr>
        <p:txBody>
          <a:bodyPr>
            <a:normAutofit fontScale="90000"/>
          </a:bodyPr>
          <a:lstStyle/>
          <a:p>
            <a:pPr eaLnBrk="1" hangingPunct="1">
              <a:defRPr/>
            </a:pPr>
            <a:endParaRPr lang="en-US" dirty="0"/>
          </a:p>
        </p:txBody>
      </p:sp>
      <p:sp>
        <p:nvSpPr>
          <p:cNvPr id="22531" name="Content Placeholder 2"/>
          <p:cNvSpPr>
            <a:spLocks noGrp="1"/>
          </p:cNvSpPr>
          <p:nvPr>
            <p:ph idx="1"/>
          </p:nvPr>
        </p:nvSpPr>
        <p:spPr>
          <a:xfrm>
            <a:off x="990600" y="1066800"/>
            <a:ext cx="7943850" cy="5181600"/>
          </a:xfrm>
        </p:spPr>
        <p:txBody>
          <a:bodyPr/>
          <a:lstStyle/>
          <a:p>
            <a:pPr eaLnBrk="1" hangingPunct="1">
              <a:lnSpc>
                <a:spcPct val="150000"/>
              </a:lnSpc>
            </a:pPr>
            <a:r>
              <a:rPr lang="en-US" smtClean="0"/>
              <a:t> </a:t>
            </a:r>
            <a:r>
              <a:rPr lang="en-US" smtClean="0">
                <a:latin typeface="Arial" charset="0"/>
                <a:cs typeface="Arial" charset="0"/>
              </a:rPr>
              <a:t>Informed consent requires an explanation and description of several factors, including, for example:</a:t>
            </a:r>
          </a:p>
          <a:p>
            <a:pPr eaLnBrk="1" hangingPunct="1">
              <a:lnSpc>
                <a:spcPct val="150000"/>
              </a:lnSpc>
            </a:pPr>
            <a:r>
              <a:rPr lang="en-US" smtClean="0">
                <a:latin typeface="Arial" charset="0"/>
                <a:cs typeface="Arial" charset="0"/>
              </a:rPr>
              <a:t>the purposes, contents and procedures of the research any foreseeable risks and negative outcomes, discomfort or consequences and how they will be handled beneﬁts that might derive from the research incentives to participate and rewards from participating right to voluntary non-participation, withdrawal and rejoining the project rights and obligations to conﬁdentiality and non-disclosure of the research, participants and outcomes disclosure of any alternative procedures that may be advantageous opportunities for participants to ask questions about any aspect of the research signed contracts for participation.</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smtClean="0">
                <a:latin typeface="Arial" pitchFamily="34" charset="0"/>
                <a:cs typeface="Arial" pitchFamily="34" charset="0"/>
              </a:rPr>
              <a:t>Access and acceptance</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23555" name="Content Placeholder 2"/>
          <p:cNvSpPr>
            <a:spLocks noGrp="1"/>
          </p:cNvSpPr>
          <p:nvPr>
            <p:ph idx="1"/>
          </p:nvPr>
        </p:nvSpPr>
        <p:spPr>
          <a:xfrm>
            <a:off x="990600" y="1295400"/>
            <a:ext cx="7943850" cy="4953000"/>
          </a:xfrm>
        </p:spPr>
        <p:txBody>
          <a:bodyPr/>
          <a:lstStyle/>
          <a:p>
            <a:pPr eaLnBrk="1" hangingPunct="1">
              <a:lnSpc>
                <a:spcPct val="150000"/>
              </a:lnSpc>
            </a:pPr>
            <a:r>
              <a:rPr lang="en-US" smtClean="0">
                <a:latin typeface="Arial" charset="0"/>
                <a:cs typeface="Arial" charset="0"/>
              </a:rPr>
              <a:t>The relevance of the principle of informed consent becomes apparent at the initial stage of the research project – that of access to the institution or organization where the research is to be conducted, and acceptance by those whose permission one needs before embarking on the task.</a:t>
            </a:r>
          </a:p>
          <a:p>
            <a:pPr eaLnBrk="1" hangingPunct="1">
              <a:lnSpc>
                <a:spcPct val="150000"/>
              </a:lnSpc>
            </a:pPr>
            <a:r>
              <a:rPr lang="en-US" smtClean="0">
                <a:latin typeface="Arial" charset="0"/>
                <a:cs typeface="Arial" charset="0"/>
              </a:rPr>
              <a:t>I highlight this stage of access and acceptance in particular at this point because it offers the best opportunity for researchers to present their credentials as serious investigators and establish their own ethical position with respect to their proposed research.</a:t>
            </a:r>
          </a:p>
          <a:p>
            <a:pPr eaLnBrk="1" hangingPunct="1">
              <a:buFont typeface="Wingdings 2" pitchFamily="18" charset="2"/>
              <a:buNone/>
            </a:pPr>
            <a:endParaRPr lang="en-US"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334962"/>
          </a:xfrm>
        </p:spPr>
        <p:txBody>
          <a:bodyPr>
            <a:normAutofit fontScale="90000"/>
          </a:bodyPr>
          <a:lstStyle/>
          <a:p>
            <a:pPr eaLnBrk="1" hangingPunct="1">
              <a:defRPr/>
            </a:pPr>
            <a:r>
              <a:rPr lang="en-US" dirty="0" smtClean="0"/>
              <a:t/>
            </a:r>
            <a:br>
              <a:rPr lang="en-US" dirty="0" smtClean="0"/>
            </a:br>
            <a:endParaRPr lang="en-US" dirty="0"/>
          </a:p>
        </p:txBody>
      </p:sp>
      <p:sp>
        <p:nvSpPr>
          <p:cNvPr id="24579" name="Content Placeholder 2"/>
          <p:cNvSpPr>
            <a:spLocks noGrp="1"/>
          </p:cNvSpPr>
          <p:nvPr>
            <p:ph idx="1"/>
          </p:nvPr>
        </p:nvSpPr>
        <p:spPr>
          <a:xfrm>
            <a:off x="1066800" y="838200"/>
            <a:ext cx="7867650" cy="5410200"/>
          </a:xfrm>
        </p:spPr>
        <p:txBody>
          <a:bodyPr/>
          <a:lstStyle/>
          <a:p>
            <a:pPr eaLnBrk="1" hangingPunct="1">
              <a:lnSpc>
                <a:spcPct val="150000"/>
              </a:lnSpc>
            </a:pPr>
            <a:r>
              <a:rPr lang="en-US" smtClean="0">
                <a:latin typeface="Arial" charset="0"/>
                <a:cs typeface="Arial" charset="0"/>
              </a:rPr>
              <a:t>Investigators cannot expect access to a nursery, school, college or university as a matter of right. They have to demonstrate that they are worthy, as researchers and human beings, of being accorded the facilities needed to carry out their investigations. </a:t>
            </a:r>
          </a:p>
          <a:p>
            <a:pPr eaLnBrk="1" hangingPunct="1">
              <a:lnSpc>
                <a:spcPct val="150000"/>
              </a:lnSpc>
            </a:pPr>
            <a:r>
              <a:rPr lang="en-US" smtClean="0">
                <a:latin typeface="Arial" charset="0"/>
                <a:cs typeface="Arial" charset="0"/>
              </a:rPr>
              <a:t>The advice is to gain permission early on, with fully informed consent gained, and indicating to participants the possible beneﬁts of the research.</a:t>
            </a:r>
          </a:p>
          <a:p>
            <a:pPr eaLnBrk="1" hangingPunct="1"/>
            <a:endParaRPr lang="en-US"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639762"/>
          </a:xfrm>
        </p:spPr>
        <p:txBody>
          <a:bodyPr/>
          <a:lstStyle/>
          <a:p>
            <a:pPr eaLnBrk="1" hangingPunct="1">
              <a:defRPr/>
            </a:pPr>
            <a:endParaRPr lang="en-US" dirty="0"/>
          </a:p>
        </p:txBody>
      </p:sp>
      <p:sp>
        <p:nvSpPr>
          <p:cNvPr id="3" name="Content Placeholder 2"/>
          <p:cNvSpPr>
            <a:spLocks noGrp="1"/>
          </p:cNvSpPr>
          <p:nvPr>
            <p:ph idx="1"/>
          </p:nvPr>
        </p:nvSpPr>
        <p:spPr>
          <a:xfrm>
            <a:off x="990600" y="990600"/>
            <a:ext cx="7943850" cy="5257800"/>
          </a:xfrm>
        </p:spPr>
        <p:txBody>
          <a:bodyPr>
            <a:normAutofit fontScale="92500" lnSpcReduction="10000"/>
          </a:bodyPr>
          <a:lstStyle/>
          <a:p>
            <a:pPr eaLnBrk="1" hangingPunct="1">
              <a:lnSpc>
                <a:spcPct val="150000"/>
              </a:lnSpc>
              <a:defRPr/>
            </a:pPr>
            <a:r>
              <a:rPr lang="en-US" dirty="0" smtClean="0">
                <a:latin typeface="Arial" pitchFamily="34" charset="0"/>
                <a:cs typeface="Arial" pitchFamily="34" charset="0"/>
              </a:rPr>
              <a:t>The </a:t>
            </a:r>
            <a:r>
              <a:rPr lang="en-US" dirty="0" err="1" smtClean="0">
                <a:latin typeface="Arial" pitchFamily="34" charset="0"/>
                <a:cs typeface="Arial" pitchFamily="34" charset="0"/>
              </a:rPr>
              <a:t>ﬁrst</a:t>
            </a:r>
            <a:r>
              <a:rPr lang="en-US" dirty="0" smtClean="0">
                <a:latin typeface="Arial" pitchFamily="34" charset="0"/>
                <a:cs typeface="Arial" pitchFamily="34" charset="0"/>
              </a:rPr>
              <a:t> stage thus involves the gaining of </a:t>
            </a:r>
            <a:r>
              <a:rPr lang="en-US" dirty="0" err="1" smtClean="0">
                <a:latin typeface="Arial" pitchFamily="34" charset="0"/>
                <a:cs typeface="Arial" pitchFamily="34" charset="0"/>
              </a:rPr>
              <a:t>ofﬁcial</a:t>
            </a:r>
            <a:r>
              <a:rPr lang="en-US" dirty="0" smtClean="0">
                <a:latin typeface="Arial" pitchFamily="34" charset="0"/>
                <a:cs typeface="Arial" pitchFamily="34" charset="0"/>
              </a:rPr>
              <a:t> permission to undertake one’s research in the target community. This will mean contacting, in person or in writing, an appropriate </a:t>
            </a:r>
            <a:r>
              <a:rPr lang="en-US" dirty="0" err="1" smtClean="0">
                <a:latin typeface="Arial" pitchFamily="34" charset="0"/>
                <a:cs typeface="Arial" pitchFamily="34" charset="0"/>
              </a:rPr>
              <a:t>ofﬁcial</a:t>
            </a:r>
            <a:r>
              <a:rPr lang="en-US" dirty="0" smtClean="0">
                <a:latin typeface="Arial" pitchFamily="34" charset="0"/>
                <a:cs typeface="Arial" pitchFamily="34" charset="0"/>
              </a:rPr>
              <a:t> and/or the chairperson of the governors if one is to work in a school, along with the head teacher or principal. </a:t>
            </a:r>
          </a:p>
          <a:p>
            <a:pPr eaLnBrk="1" hangingPunct="1">
              <a:lnSpc>
                <a:spcPct val="150000"/>
              </a:lnSpc>
              <a:defRPr/>
            </a:pPr>
            <a:r>
              <a:rPr lang="en-US" dirty="0" smtClean="0">
                <a:latin typeface="Arial" pitchFamily="34" charset="0"/>
                <a:cs typeface="Arial" pitchFamily="34" charset="0"/>
              </a:rPr>
              <a:t>At a later point, </a:t>
            </a:r>
            <a:r>
              <a:rPr lang="en-US" dirty="0" err="1" smtClean="0">
                <a:latin typeface="Arial" pitchFamily="34" charset="0"/>
                <a:cs typeface="Arial" pitchFamily="34" charset="0"/>
              </a:rPr>
              <a:t>signiﬁcant</a:t>
            </a:r>
            <a:r>
              <a:rPr lang="en-US" dirty="0" smtClean="0">
                <a:latin typeface="Arial" pitchFamily="34" charset="0"/>
                <a:cs typeface="Arial" pitchFamily="34" charset="0"/>
              </a:rPr>
              <a:t> </a:t>
            </a:r>
            <a:r>
              <a:rPr lang="en-US" dirty="0" err="1" smtClean="0">
                <a:latin typeface="Arial" pitchFamily="34" charset="0"/>
                <a:cs typeface="Arial" pitchFamily="34" charset="0"/>
              </a:rPr>
              <a:t>ﬁgures</a:t>
            </a:r>
            <a:r>
              <a:rPr lang="en-US" dirty="0" smtClean="0">
                <a:latin typeface="Arial" pitchFamily="34" charset="0"/>
                <a:cs typeface="Arial" pitchFamily="34" charset="0"/>
              </a:rPr>
              <a:t> who will be responsible for, or assist in, the organization and administration of the research will also need to be contacted – the deputy head or senior teacher, for instance, and most certainly the class teacher if children are to be used in the research. Since the researcher’s potential for intrusion and perhaps disruption is considerable, amicable relations with the class teacher in particular should be fostered as expeditiously as possible. </a:t>
            </a:r>
          </a:p>
          <a:p>
            <a:pPr eaLnBrk="1" hangingPunct="1">
              <a:lnSpc>
                <a:spcPct val="150000"/>
              </a:lnSpc>
              <a:defRPr/>
            </a:pPr>
            <a:r>
              <a:rPr lang="en-US" dirty="0" smtClean="0">
                <a:latin typeface="Arial" pitchFamily="34" charset="0"/>
                <a:cs typeface="Arial" pitchFamily="34" charset="0"/>
              </a:rPr>
              <a:t>If the investigation involves teachers as participants, propositions may have to be put to the stakeholders and conditions negotiated. </a:t>
            </a:r>
          </a:p>
          <a:p>
            <a:pPr eaLnBrk="1" hangingPunct="1">
              <a:buFont typeface="Wingdings 2" pitchFamily="18" charset="2"/>
              <a:buNone/>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334962"/>
          </a:xfrm>
        </p:spPr>
        <p:txBody>
          <a:bodyPr>
            <a:normAutofit fontScale="90000"/>
          </a:bodyPr>
          <a:lstStyle/>
          <a:p>
            <a:pPr eaLnBrk="1" hangingPunct="1">
              <a:defRPr/>
            </a:pPr>
            <a:endParaRPr lang="en-US" dirty="0"/>
          </a:p>
        </p:txBody>
      </p:sp>
      <p:sp>
        <p:nvSpPr>
          <p:cNvPr id="26627" name="Content Placeholder 2"/>
          <p:cNvSpPr>
            <a:spLocks noGrp="1"/>
          </p:cNvSpPr>
          <p:nvPr>
            <p:ph idx="1"/>
          </p:nvPr>
        </p:nvSpPr>
        <p:spPr>
          <a:xfrm>
            <a:off x="990600" y="609600"/>
            <a:ext cx="7943850" cy="5638800"/>
          </a:xfrm>
        </p:spPr>
        <p:txBody>
          <a:bodyPr/>
          <a:lstStyle/>
          <a:p>
            <a:pPr eaLnBrk="1" hangingPunct="1">
              <a:lnSpc>
                <a:spcPct val="150000"/>
              </a:lnSpc>
            </a:pPr>
            <a:r>
              <a:rPr lang="en-US" smtClean="0"/>
              <a:t> </a:t>
            </a:r>
            <a:r>
              <a:rPr lang="en-US" smtClean="0">
                <a:latin typeface="Arial" charset="0"/>
                <a:cs typeface="Arial" charset="0"/>
              </a:rPr>
              <a:t>Achieving goodwill and cooperation is especially important where the proposed research extends over a period of time: days, perhaps, in the case of an ethnographic study; months (or perhaps years) where longitudinal research is involved. Access does not present quite such a problem when, for example, a one-off survey requires respondents to give up half-an-hour of their time or when a researcher is normally a member of the organization where the research is taking place (an insider), though in the case of the latter, it is generally unwise to take co- operation for granted. </a:t>
            </a:r>
          </a:p>
          <a:p>
            <a:pPr eaLnBrk="1" hangingPunct="1">
              <a:lnSpc>
                <a:spcPct val="150000"/>
              </a:lnSpc>
            </a:pPr>
            <a:r>
              <a:rPr lang="en-US" smtClean="0">
                <a:latin typeface="Arial" charset="0"/>
                <a:cs typeface="Arial" charset="0"/>
              </a:rPr>
              <a:t>Where research procedures are extensive and complicated, however, or where the design is developmental or longitudinal, or where researchers are not normally based in the target community, the problems of access are more involved and require greater preparation. </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258762"/>
          </a:xfrm>
        </p:spPr>
        <p:txBody>
          <a:bodyPr>
            <a:normAutofit fontScale="90000"/>
          </a:bodyPr>
          <a:lstStyle/>
          <a:p>
            <a:pPr eaLnBrk="1" hangingPunct="1">
              <a:defRPr/>
            </a:pPr>
            <a:endParaRPr lang="en-US" dirty="0"/>
          </a:p>
        </p:txBody>
      </p:sp>
      <p:sp>
        <p:nvSpPr>
          <p:cNvPr id="27651" name="Content Placeholder 2"/>
          <p:cNvSpPr>
            <a:spLocks noGrp="1"/>
          </p:cNvSpPr>
          <p:nvPr>
            <p:ph idx="1"/>
          </p:nvPr>
        </p:nvSpPr>
        <p:spPr>
          <a:xfrm>
            <a:off x="990600" y="685800"/>
            <a:ext cx="7943850" cy="5562600"/>
          </a:xfrm>
        </p:spPr>
        <p:txBody>
          <a:bodyPr/>
          <a:lstStyle/>
          <a:p>
            <a:pPr eaLnBrk="1" hangingPunct="1">
              <a:lnSpc>
                <a:spcPct val="150000"/>
              </a:lnSpc>
            </a:pPr>
            <a:r>
              <a:rPr lang="en-US" smtClean="0">
                <a:latin typeface="Arial" charset="0"/>
                <a:cs typeface="Arial" charset="0"/>
              </a:rPr>
              <a:t>By such planning and foresight, both researchers and institutions will have a good idea of the demands likely to be made on both subjects (be they children or teachers) and organizations. It is also a good opportunity to anticipate and resolve likely problems, especially those of a practical kind. </a:t>
            </a:r>
          </a:p>
          <a:p>
            <a:pPr eaLnBrk="1" hangingPunct="1">
              <a:lnSpc>
                <a:spcPct val="150000"/>
              </a:lnSpc>
            </a:pPr>
            <a:r>
              <a:rPr lang="en-US" smtClean="0">
                <a:latin typeface="Arial" charset="0"/>
                <a:cs typeface="Arial" charset="0"/>
              </a:rPr>
              <a:t>Once this kind of information has been sorted out and clariﬁed, researchers will be in a stronger position to discuss their proposed plans in an informed, open and frank manner and may thereby more readily gain permission, acceptance and support. It must be remembered that hosts will have perceptions of researchers and their intentions and that these need to be positive. Researchers can best inﬂuence such perceptions by presenting themselves as competent, trustworthy and accommodating.</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563562"/>
          </a:xfrm>
        </p:spPr>
        <p:txBody>
          <a:bodyPr/>
          <a:lstStyle/>
          <a:p>
            <a:pPr eaLnBrk="1" hangingPunct="1">
              <a:defRPr/>
            </a:pPr>
            <a:endParaRPr lang="en-US" dirty="0"/>
          </a:p>
        </p:txBody>
      </p:sp>
      <p:sp>
        <p:nvSpPr>
          <p:cNvPr id="28675" name="Content Placeholder 2"/>
          <p:cNvSpPr>
            <a:spLocks noGrp="1"/>
          </p:cNvSpPr>
          <p:nvPr>
            <p:ph idx="1"/>
          </p:nvPr>
        </p:nvSpPr>
        <p:spPr>
          <a:xfrm>
            <a:off x="990600" y="914400"/>
            <a:ext cx="7943850" cy="5334000"/>
          </a:xfrm>
        </p:spPr>
        <p:txBody>
          <a:bodyPr/>
          <a:lstStyle/>
          <a:p>
            <a:pPr eaLnBrk="1" hangingPunct="1">
              <a:lnSpc>
                <a:spcPct val="150000"/>
              </a:lnSpc>
            </a:pPr>
            <a:r>
              <a:rPr lang="en-US" smtClean="0">
                <a:latin typeface="Arial" charset="0"/>
                <a:cs typeface="Arial" charset="0"/>
              </a:rPr>
              <a:t>Once this preliminary information has been collected, researchers are duly prepared for the next stage: making actual contact in person, perhaps after an introductory letter, with appropriate people in the organization with a view to negotiating access.</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latin typeface="Arial" pitchFamily="34" charset="0"/>
                <a:cs typeface="Arial" pitchFamily="34" charset="0"/>
              </a:rPr>
              <a:t>The </a:t>
            </a:r>
            <a:r>
              <a:rPr lang="en-US" dirty="0" err="1" smtClean="0">
                <a:latin typeface="Arial" pitchFamily="34" charset="0"/>
                <a:cs typeface="Arial" pitchFamily="34" charset="0"/>
              </a:rPr>
              <a:t>ﬁeld</a:t>
            </a:r>
            <a:r>
              <a:rPr lang="en-US" dirty="0" smtClean="0">
                <a:latin typeface="Arial" pitchFamily="34" charset="0"/>
                <a:cs typeface="Arial" pitchFamily="34" charset="0"/>
              </a:rPr>
              <a:t> of ethics</a:t>
            </a:r>
            <a:r>
              <a:rPr lang="en-US" dirty="0" smtClean="0"/>
              <a:t/>
            </a:r>
            <a:br>
              <a:rPr lang="en-US" dirty="0" smtClean="0"/>
            </a:br>
            <a:endParaRPr lang="en-US" dirty="0"/>
          </a:p>
        </p:txBody>
      </p:sp>
      <p:sp>
        <p:nvSpPr>
          <p:cNvPr id="3" name="Content Placeholder 2"/>
          <p:cNvSpPr>
            <a:spLocks noGrp="1"/>
          </p:cNvSpPr>
          <p:nvPr>
            <p:ph idx="1"/>
          </p:nvPr>
        </p:nvSpPr>
        <p:spPr>
          <a:xfrm>
            <a:off x="990600" y="1371600"/>
            <a:ext cx="7943850" cy="4876800"/>
          </a:xfrm>
        </p:spPr>
        <p:txBody>
          <a:bodyPr>
            <a:normAutofit lnSpcReduction="10000"/>
          </a:bodyPr>
          <a:lstStyle/>
          <a:p>
            <a:pPr eaLnBrk="1" hangingPunct="1">
              <a:lnSpc>
                <a:spcPct val="150000"/>
              </a:lnSpc>
              <a:defRPr/>
            </a:pPr>
            <a:r>
              <a:rPr lang="en-US" dirty="0" smtClean="0">
                <a:latin typeface="Arial" pitchFamily="34" charset="0"/>
                <a:cs typeface="Arial" pitchFamily="34" charset="0"/>
              </a:rPr>
              <a:t>Whatever the </a:t>
            </a:r>
            <a:r>
              <a:rPr lang="en-US" dirty="0" err="1" smtClean="0">
                <a:latin typeface="Arial" pitchFamily="34" charset="0"/>
                <a:cs typeface="Arial" pitchFamily="34" charset="0"/>
              </a:rPr>
              <a:t>speciﬁc</a:t>
            </a:r>
            <a:r>
              <a:rPr lang="en-US" dirty="0" smtClean="0">
                <a:latin typeface="Arial" pitchFamily="34" charset="0"/>
                <a:cs typeface="Arial" pitchFamily="34" charset="0"/>
              </a:rPr>
              <a:t> nature of their work, social researchers must take into account the effects of the research on participants, and act in such a way as to preserve their dignity as human beings: responsibility to participants. Such is ethical </a:t>
            </a:r>
            <a:r>
              <a:rPr lang="en-US" dirty="0" err="1" smtClean="0">
                <a:latin typeface="Arial" pitchFamily="34" charset="0"/>
                <a:cs typeface="Arial" pitchFamily="34" charset="0"/>
              </a:rPr>
              <a:t>behaviour</a:t>
            </a:r>
            <a:r>
              <a:rPr lang="en-US" dirty="0" smtClean="0">
                <a:latin typeface="Arial" pitchFamily="34" charset="0"/>
                <a:cs typeface="Arial" pitchFamily="34" charset="0"/>
              </a:rPr>
              <a:t>. Indeed, ethics has been </a:t>
            </a:r>
            <a:r>
              <a:rPr lang="en-US" dirty="0" err="1" smtClean="0">
                <a:latin typeface="Arial" pitchFamily="34" charset="0"/>
                <a:cs typeface="Arial" pitchFamily="34" charset="0"/>
              </a:rPr>
              <a:t>deﬁned</a:t>
            </a:r>
            <a:r>
              <a:rPr lang="en-US" dirty="0" smtClean="0">
                <a:latin typeface="Arial" pitchFamily="34" charset="0"/>
                <a:cs typeface="Arial" pitchFamily="34" charset="0"/>
              </a:rPr>
              <a:t> as ‘a matter of principled sensitivity to the rights of others, and that ‘while truth is good, respect for human dignity is better’.   </a:t>
            </a:r>
          </a:p>
          <a:p>
            <a:pPr eaLnBrk="1" hangingPunct="1">
              <a:lnSpc>
                <a:spcPct val="150000"/>
              </a:lnSpc>
              <a:defRPr/>
            </a:pPr>
            <a:r>
              <a:rPr lang="en-US" dirty="0" err="1" smtClean="0">
                <a:latin typeface="Arial" pitchFamily="34" charset="0"/>
                <a:cs typeface="Arial" pitchFamily="34" charset="0"/>
              </a:rPr>
              <a:t>Judgements</a:t>
            </a:r>
            <a:r>
              <a:rPr lang="en-US" dirty="0" smtClean="0">
                <a:latin typeface="Arial" pitchFamily="34" charset="0"/>
                <a:cs typeface="Arial" pitchFamily="34" charset="0"/>
              </a:rPr>
              <a:t> about whether </a:t>
            </a:r>
            <a:r>
              <a:rPr lang="en-US" dirty="0" err="1" smtClean="0">
                <a:latin typeface="Arial" pitchFamily="34" charset="0"/>
                <a:cs typeface="Arial" pitchFamily="34" charset="0"/>
              </a:rPr>
              <a:t>behaviour</a:t>
            </a:r>
            <a:r>
              <a:rPr lang="en-US" dirty="0" smtClean="0">
                <a:latin typeface="Arial" pitchFamily="34" charset="0"/>
                <a:cs typeface="Arial" pitchFamily="34" charset="0"/>
              </a:rPr>
              <a:t> </a:t>
            </a:r>
            <a:r>
              <a:rPr lang="en-US" dirty="0" err="1" smtClean="0">
                <a:latin typeface="Arial" pitchFamily="34" charset="0"/>
                <a:cs typeface="Arial" pitchFamily="34" charset="0"/>
              </a:rPr>
              <a:t>conﬂicts</a:t>
            </a:r>
            <a:r>
              <a:rPr lang="en-US" dirty="0" smtClean="0">
                <a:latin typeface="Arial" pitchFamily="34" charset="0"/>
                <a:cs typeface="Arial" pitchFamily="34" charset="0"/>
              </a:rPr>
              <a:t> with professional values lie on a continuum that ranges from the clearly ethical to the clearly unethical. The point here is that ethical principles are not absolute, generally speaking, though some maintain that they are as we shall see shortly, but must be interpreted in the light of the research context and of other values at stake.</a:t>
            </a:r>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563562"/>
          </a:xfrm>
        </p:spPr>
        <p:txBody>
          <a:bodyPr/>
          <a:lstStyle/>
          <a:p>
            <a:pPr eaLnBrk="1" hangingPunct="1">
              <a:defRPr/>
            </a:pPr>
            <a:endParaRPr lang="en-US" dirty="0"/>
          </a:p>
        </p:txBody>
      </p:sp>
      <p:sp>
        <p:nvSpPr>
          <p:cNvPr id="30723" name="Content Placeholder 2"/>
          <p:cNvSpPr>
            <a:spLocks noGrp="1"/>
          </p:cNvSpPr>
          <p:nvPr>
            <p:ph idx="1"/>
          </p:nvPr>
        </p:nvSpPr>
        <p:spPr>
          <a:xfrm>
            <a:off x="1066800" y="914400"/>
            <a:ext cx="7867650" cy="5638800"/>
          </a:xfrm>
        </p:spPr>
        <p:txBody>
          <a:bodyPr/>
          <a:lstStyle/>
          <a:p>
            <a:pPr eaLnBrk="1" hangingPunct="1">
              <a:lnSpc>
                <a:spcPct val="150000"/>
              </a:lnSpc>
            </a:pPr>
            <a:r>
              <a:rPr lang="en-US" dirty="0" smtClean="0">
                <a:latin typeface="Arial" charset="0"/>
                <a:cs typeface="Arial" charset="0"/>
              </a:rPr>
              <a:t>Of course, a considerable amount of research does not cause pain or indignity to the participants  self-esteem is not necessarily undermined nor </a:t>
            </a:r>
            <a:r>
              <a:rPr lang="en-US" dirty="0" err="1" smtClean="0">
                <a:latin typeface="Arial" charset="0"/>
                <a:cs typeface="Arial" charset="0"/>
              </a:rPr>
              <a:t>conﬁdences</a:t>
            </a:r>
            <a:r>
              <a:rPr lang="en-US" dirty="0" smtClean="0">
                <a:latin typeface="Arial" charset="0"/>
                <a:cs typeface="Arial" charset="0"/>
              </a:rPr>
              <a:t> betrayed, and the social scientist may only infrequently be confronted with an </a:t>
            </a:r>
            <a:r>
              <a:rPr lang="en-US" dirty="0" err="1" smtClean="0">
                <a:latin typeface="Arial" charset="0"/>
                <a:cs typeface="Arial" charset="0"/>
              </a:rPr>
              <a:t>unresolvable</a:t>
            </a:r>
            <a:r>
              <a:rPr lang="en-US" dirty="0" smtClean="0">
                <a:latin typeface="Arial" charset="0"/>
                <a:cs typeface="Arial" charset="0"/>
              </a:rPr>
              <a:t> ethical dilemma. </a:t>
            </a:r>
          </a:p>
          <a:p>
            <a:pPr eaLnBrk="1" hangingPunct="1">
              <a:lnSpc>
                <a:spcPct val="150000"/>
              </a:lnSpc>
            </a:pPr>
            <a:r>
              <a:rPr lang="en-US" dirty="0" smtClean="0">
                <a:latin typeface="Arial" charset="0"/>
                <a:cs typeface="Arial" charset="0"/>
              </a:rPr>
              <a:t>Where research is ethically sensitive, however, many factors may need to be taken into account and these may vary from situation to situation, for example: the age of those being researched; whether the  subject matter of the research is a sensitive area;  whether the aims of the research are in any way subversive (</a:t>
            </a:r>
            <a:r>
              <a:rPr lang="en-US" dirty="0" err="1" smtClean="0">
                <a:latin typeface="Arial" charset="0"/>
                <a:cs typeface="Arial" charset="0"/>
              </a:rPr>
              <a:t>vis</a:t>
            </a:r>
            <a:r>
              <a:rPr lang="en-US" dirty="0" smtClean="0">
                <a:latin typeface="Arial" charset="0"/>
                <a:cs typeface="Arial" charset="0"/>
              </a:rPr>
              <a:t>-a-</a:t>
            </a:r>
            <a:r>
              <a:rPr lang="en-US" dirty="0" err="1" smtClean="0">
                <a:latin typeface="Arial" charset="0"/>
                <a:cs typeface="Arial" charset="0"/>
              </a:rPr>
              <a:t>vis</a:t>
            </a:r>
            <a:r>
              <a:rPr lang="en-US" dirty="0" smtClean="0">
                <a:latin typeface="Arial" charset="0"/>
                <a:cs typeface="Arial" charset="0"/>
              </a:rPr>
              <a:t> subjects, teachers, or a institution); the extent to which the researcher and researched can participate and collaborate in planning the research; how the data are to be processed, interpreted, and used. </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73162"/>
          </a:xfrm>
        </p:spPr>
        <p:txBody>
          <a:bodyPr/>
          <a:lstStyle/>
          <a:p>
            <a:pPr eaLnBrk="1" hangingPunct="1">
              <a:defRPr/>
            </a:pPr>
            <a:r>
              <a:rPr lang="en-US" dirty="0" smtClean="0">
                <a:latin typeface="Arial" pitchFamily="34" charset="0"/>
                <a:cs typeface="Arial" pitchFamily="34" charset="0"/>
              </a:rPr>
              <a:t>Sources of tension</a:t>
            </a:r>
            <a:r>
              <a:rPr lang="en-US" dirty="0" smtClean="0"/>
              <a:t/>
            </a:r>
            <a:br>
              <a:rPr lang="en-US" dirty="0" smtClean="0"/>
            </a:br>
            <a:endParaRPr lang="en-US" dirty="0"/>
          </a:p>
        </p:txBody>
      </p:sp>
      <p:sp>
        <p:nvSpPr>
          <p:cNvPr id="31747" name="Content Placeholder 2"/>
          <p:cNvSpPr>
            <a:spLocks noGrp="1"/>
          </p:cNvSpPr>
          <p:nvPr>
            <p:ph idx="1"/>
          </p:nvPr>
        </p:nvSpPr>
        <p:spPr>
          <a:xfrm>
            <a:off x="1066800" y="1371600"/>
            <a:ext cx="7867650" cy="5257800"/>
          </a:xfrm>
        </p:spPr>
        <p:txBody>
          <a:bodyPr/>
          <a:lstStyle/>
          <a:p>
            <a:pPr eaLnBrk="1" hangingPunct="1">
              <a:lnSpc>
                <a:spcPct val="150000"/>
              </a:lnSpc>
            </a:pPr>
            <a:r>
              <a:rPr lang="en-US" dirty="0" smtClean="0">
                <a:latin typeface="Arial" charset="0"/>
                <a:cs typeface="Arial" charset="0"/>
              </a:rPr>
              <a:t>Non-</a:t>
            </a:r>
            <a:r>
              <a:rPr lang="en-US" dirty="0" err="1" smtClean="0">
                <a:latin typeface="Arial" charset="0"/>
                <a:cs typeface="Arial" charset="0"/>
              </a:rPr>
              <a:t>maleﬁcence</a:t>
            </a:r>
            <a:r>
              <a:rPr lang="en-US" dirty="0" smtClean="0">
                <a:latin typeface="Arial" charset="0"/>
                <a:cs typeface="Arial" charset="0"/>
              </a:rPr>
              <a:t>, </a:t>
            </a:r>
            <a:r>
              <a:rPr lang="en-US" dirty="0" err="1" smtClean="0">
                <a:latin typeface="Arial" charset="0"/>
                <a:cs typeface="Arial" charset="0"/>
              </a:rPr>
              <a:t>beneﬁcence</a:t>
            </a:r>
            <a:r>
              <a:rPr lang="en-US" dirty="0" smtClean="0">
                <a:latin typeface="Arial" charset="0"/>
                <a:cs typeface="Arial" charset="0"/>
              </a:rPr>
              <a:t> and human dignity.  The </a:t>
            </a:r>
            <a:r>
              <a:rPr lang="en-US" dirty="0" err="1" smtClean="0">
                <a:latin typeface="Arial" charset="0"/>
                <a:cs typeface="Arial" charset="0"/>
              </a:rPr>
              <a:t>ﬁrst</a:t>
            </a:r>
            <a:r>
              <a:rPr lang="en-US" dirty="0" smtClean="0">
                <a:latin typeface="Arial" charset="0"/>
                <a:cs typeface="Arial" charset="0"/>
              </a:rPr>
              <a:t> tension is that which exists between two sets of related values held by society: a belief in the value of free </a:t>
            </a:r>
            <a:r>
              <a:rPr lang="en-US" dirty="0" err="1" smtClean="0">
                <a:latin typeface="Arial" charset="0"/>
                <a:cs typeface="Arial" charset="0"/>
              </a:rPr>
              <a:t>scientiﬁc</a:t>
            </a:r>
            <a:r>
              <a:rPr lang="en-US" dirty="0" smtClean="0">
                <a:latin typeface="Arial" charset="0"/>
                <a:cs typeface="Arial" charset="0"/>
              </a:rPr>
              <a:t> inquiry in pursuit of truth and knowledge, and a belief in the dignity of individuals and their right to those considerations that follow from it.</a:t>
            </a:r>
          </a:p>
          <a:p>
            <a:pPr eaLnBrk="1" hangingPunct="1">
              <a:lnSpc>
                <a:spcPct val="150000"/>
              </a:lnSpc>
            </a:pPr>
            <a:r>
              <a:rPr lang="en-US" dirty="0" smtClean="0">
                <a:latin typeface="Arial" charset="0"/>
                <a:cs typeface="Arial" charset="0"/>
              </a:rPr>
              <a:t> It is this polarity that  is called as the costs/</a:t>
            </a:r>
            <a:r>
              <a:rPr lang="en-US" dirty="0" err="1" smtClean="0">
                <a:latin typeface="Arial" charset="0"/>
                <a:cs typeface="Arial" charset="0"/>
              </a:rPr>
              <a:t>beneﬁts</a:t>
            </a:r>
            <a:r>
              <a:rPr lang="en-US" dirty="0" smtClean="0">
                <a:latin typeface="Arial" charset="0"/>
                <a:cs typeface="Arial" charset="0"/>
              </a:rPr>
              <a:t> ratio and by which ‘greater consideration must be given to the risks to physical, psychological, humane, proprietary and cultural values than to the potential contribution of research to knowledge, </a:t>
            </a:r>
            <a:r>
              <a:rPr lang="en-US" dirty="0" err="1" smtClean="0">
                <a:latin typeface="Arial" charset="0"/>
                <a:cs typeface="Arial" charset="0"/>
              </a:rPr>
              <a:t>i.e</a:t>
            </a:r>
            <a:r>
              <a:rPr lang="en-US" dirty="0" smtClean="0">
                <a:latin typeface="Arial" charset="0"/>
                <a:cs typeface="Arial" charset="0"/>
              </a:rPr>
              <a:t> is the issue of ‘non-</a:t>
            </a:r>
            <a:r>
              <a:rPr lang="en-US" dirty="0" err="1" smtClean="0">
                <a:latin typeface="Arial" charset="0"/>
                <a:cs typeface="Arial" charset="0"/>
              </a:rPr>
              <a:t>maleficence</a:t>
            </a:r>
            <a:r>
              <a:rPr lang="en-US" dirty="0" smtClean="0">
                <a:latin typeface="Arial" charset="0"/>
                <a:cs typeface="Arial" charset="0"/>
              </a:rPr>
              <a:t>’ (where no harm is wished upon subjects or occurs).</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411162"/>
          </a:xfrm>
        </p:spPr>
        <p:txBody>
          <a:bodyPr>
            <a:normAutofit fontScale="90000"/>
          </a:bodyPr>
          <a:lstStyle/>
          <a:p>
            <a:pPr eaLnBrk="1" hangingPunct="1">
              <a:defRPr/>
            </a:pPr>
            <a:endParaRPr lang="en-US" dirty="0"/>
          </a:p>
        </p:txBody>
      </p:sp>
      <p:sp>
        <p:nvSpPr>
          <p:cNvPr id="3" name="Content Placeholder 2"/>
          <p:cNvSpPr>
            <a:spLocks noGrp="1"/>
          </p:cNvSpPr>
          <p:nvPr>
            <p:ph idx="1"/>
          </p:nvPr>
        </p:nvSpPr>
        <p:spPr>
          <a:xfrm>
            <a:off x="1066800" y="838200"/>
            <a:ext cx="7867650" cy="5638800"/>
          </a:xfrm>
        </p:spPr>
        <p:txBody>
          <a:bodyPr>
            <a:normAutofit/>
          </a:bodyPr>
          <a:lstStyle/>
          <a:p>
            <a:pPr eaLnBrk="1" hangingPunct="1">
              <a:lnSpc>
                <a:spcPct val="150000"/>
              </a:lnSpc>
              <a:defRPr/>
            </a:pPr>
            <a:r>
              <a:rPr lang="en-US" dirty="0" smtClean="0">
                <a:latin typeface="Arial" pitchFamily="34" charset="0"/>
                <a:cs typeface="Arial" pitchFamily="34" charset="0"/>
              </a:rPr>
              <a:t>Non-</a:t>
            </a:r>
            <a:r>
              <a:rPr lang="en-US" dirty="0" err="1" smtClean="0">
                <a:latin typeface="Arial" pitchFamily="34" charset="0"/>
                <a:cs typeface="Arial" pitchFamily="34" charset="0"/>
              </a:rPr>
              <a:t>maleﬁcence</a:t>
            </a:r>
            <a:r>
              <a:rPr lang="en-US" dirty="0" smtClean="0">
                <a:latin typeface="Arial" pitchFamily="34" charset="0"/>
                <a:cs typeface="Arial" pitchFamily="34" charset="0"/>
              </a:rPr>
              <a:t> (do not harm) is enshrined in the Hippocratic oath, in which the principle of </a:t>
            </a:r>
            <a:r>
              <a:rPr lang="en-US" dirty="0" err="1" smtClean="0">
                <a:latin typeface="Arial" pitchFamily="34" charset="0"/>
                <a:cs typeface="Arial" pitchFamily="34" charset="0"/>
              </a:rPr>
              <a:t>primum</a:t>
            </a:r>
            <a:r>
              <a:rPr lang="en-US" dirty="0" smtClean="0">
                <a:latin typeface="Arial" pitchFamily="34" charset="0"/>
                <a:cs typeface="Arial" pitchFamily="34" charset="0"/>
              </a:rPr>
              <a:t> non </a:t>
            </a:r>
            <a:r>
              <a:rPr lang="en-US" dirty="0" err="1" smtClean="0">
                <a:latin typeface="Arial" pitchFamily="34" charset="0"/>
                <a:cs typeface="Arial" pitchFamily="34" charset="0"/>
              </a:rPr>
              <a:t>nocere</a:t>
            </a:r>
            <a:r>
              <a:rPr lang="en-US" dirty="0" smtClean="0">
                <a:latin typeface="Arial" pitchFamily="34" charset="0"/>
                <a:cs typeface="Arial" pitchFamily="34" charset="0"/>
              </a:rPr>
              <a:t> (</a:t>
            </a:r>
            <a:r>
              <a:rPr lang="en-US" dirty="0" err="1" smtClean="0">
                <a:latin typeface="Arial" pitchFamily="34" charset="0"/>
                <a:cs typeface="Arial" pitchFamily="34" charset="0"/>
              </a:rPr>
              <a:t>ﬁrst</a:t>
            </a:r>
            <a:r>
              <a:rPr lang="en-US" dirty="0" smtClean="0">
                <a:latin typeface="Arial" pitchFamily="34" charset="0"/>
                <a:cs typeface="Arial" pitchFamily="34" charset="0"/>
              </a:rPr>
              <a:t> of all, do no harm) is held as a guiding precept. So also with research.</a:t>
            </a:r>
          </a:p>
          <a:p>
            <a:pPr eaLnBrk="1" hangingPunct="1">
              <a:lnSpc>
                <a:spcPct val="150000"/>
              </a:lnSpc>
              <a:defRPr/>
            </a:pPr>
            <a:r>
              <a:rPr lang="en-US" dirty="0" smtClean="0">
                <a:latin typeface="Arial" pitchFamily="34" charset="0"/>
                <a:cs typeface="Arial" pitchFamily="34" charset="0"/>
              </a:rPr>
              <a:t>At </a:t>
            </a:r>
            <a:r>
              <a:rPr lang="en-US" dirty="0" err="1" smtClean="0">
                <a:latin typeface="Arial" pitchFamily="34" charset="0"/>
                <a:cs typeface="Arial" pitchFamily="34" charset="0"/>
              </a:rPr>
              <a:t>ﬁrst</a:t>
            </a:r>
            <a:r>
              <a:rPr lang="en-US" dirty="0" smtClean="0">
                <a:latin typeface="Arial" pitchFamily="34" charset="0"/>
                <a:cs typeface="Arial" pitchFamily="34" charset="0"/>
              </a:rPr>
              <a:t> sight this seems </a:t>
            </a:r>
            <a:r>
              <a:rPr lang="en-US" dirty="0" err="1" smtClean="0">
                <a:latin typeface="Arial" pitchFamily="34" charset="0"/>
                <a:cs typeface="Arial" pitchFamily="34" charset="0"/>
              </a:rPr>
              <a:t>uncontentious</a:t>
            </a:r>
            <a:r>
              <a:rPr lang="en-US" dirty="0" smtClean="0">
                <a:latin typeface="Arial" pitchFamily="34" charset="0"/>
                <a:cs typeface="Arial" pitchFamily="34" charset="0"/>
              </a:rPr>
              <a:t>; of course we do not wish to bring harm to our research subjects. However, what constitutes ‘harm’ is unclear: one person’s harm is a society’s </a:t>
            </a:r>
            <a:r>
              <a:rPr lang="en-US" dirty="0" err="1" smtClean="0">
                <a:latin typeface="Arial" pitchFamily="34" charset="0"/>
                <a:cs typeface="Arial" pitchFamily="34" charset="0"/>
              </a:rPr>
              <a:t>beneﬁt</a:t>
            </a:r>
            <a:r>
              <a:rPr lang="en-US" dirty="0" smtClean="0">
                <a:latin typeface="Arial" pitchFamily="34" charset="0"/>
                <a:cs typeface="Arial" pitchFamily="34" charset="0"/>
              </a:rPr>
              <a:t>, and whether a little harm for a few is tolerable in the interests of a major </a:t>
            </a:r>
            <a:r>
              <a:rPr lang="en-US" dirty="0" err="1" smtClean="0">
                <a:latin typeface="Arial" pitchFamily="34" charset="0"/>
                <a:cs typeface="Arial" pitchFamily="34" charset="0"/>
              </a:rPr>
              <a:t>beneﬁt</a:t>
            </a:r>
            <a:r>
              <a:rPr lang="en-US" dirty="0" smtClean="0">
                <a:latin typeface="Arial" pitchFamily="34" charset="0"/>
                <a:cs typeface="Arial" pitchFamily="34" charset="0"/>
              </a:rPr>
              <a:t> for all, or even for the person concerned, throws into relief the tension involved here. </a:t>
            </a:r>
          </a:p>
          <a:p>
            <a:pPr eaLnBrk="1" hangingPunct="1">
              <a:lnSpc>
                <a:spcPct val="150000"/>
              </a:lnSpc>
              <a:defRPr/>
            </a:pPr>
            <a:r>
              <a:rPr lang="en-US" dirty="0" smtClean="0">
                <a:latin typeface="Arial" pitchFamily="34" charset="0"/>
                <a:cs typeface="Arial" pitchFamily="34" charset="0"/>
              </a:rPr>
              <a:t>The question is whether the end </a:t>
            </a:r>
            <a:r>
              <a:rPr lang="en-US" dirty="0" err="1" smtClean="0">
                <a:latin typeface="Arial" pitchFamily="34" charset="0"/>
                <a:cs typeface="Arial" pitchFamily="34" charset="0"/>
              </a:rPr>
              <a:t>justiﬁes</a:t>
            </a:r>
            <a:r>
              <a:rPr lang="en-US" dirty="0" smtClean="0">
                <a:latin typeface="Arial" pitchFamily="34" charset="0"/>
                <a:cs typeface="Arial" pitchFamily="34" charset="0"/>
              </a:rPr>
              <a:t> the means. As a general principle we would advocate the application of </a:t>
            </a:r>
            <a:r>
              <a:rPr lang="en-US" dirty="0" err="1" smtClean="0">
                <a:latin typeface="Arial" pitchFamily="34" charset="0"/>
                <a:cs typeface="Arial" pitchFamily="34" charset="0"/>
              </a:rPr>
              <a:t>primum</a:t>
            </a:r>
            <a:r>
              <a:rPr lang="en-US" dirty="0" smtClean="0">
                <a:latin typeface="Arial" pitchFamily="34" charset="0"/>
                <a:cs typeface="Arial" pitchFamily="34" charset="0"/>
              </a:rPr>
              <a:t> non </a:t>
            </a:r>
            <a:r>
              <a:rPr lang="en-US" dirty="0" err="1" smtClean="0">
                <a:latin typeface="Arial" pitchFamily="34" charset="0"/>
                <a:cs typeface="Arial" pitchFamily="34" charset="0"/>
              </a:rPr>
              <a:t>nocere</a:t>
            </a:r>
            <a:r>
              <a:rPr lang="en-US" dirty="0" smtClean="0">
                <a:latin typeface="Arial" pitchFamily="34" charset="0"/>
                <a:cs typeface="Arial" pitchFamily="34" charset="0"/>
              </a:rPr>
              <a:t> and, indeed, ethics regulatory boards, for example in universities perusing research proposals , are guided heavily by this principle.</a:t>
            </a:r>
          </a:p>
          <a:p>
            <a:pPr eaLnBrk="1" hangingPunct="1">
              <a:lnSpc>
                <a:spcPct val="150000"/>
              </a:lnSpc>
              <a:defRPr/>
            </a:pPr>
            <a:endParaRPr lang="en-US" dirty="0" smtClean="0"/>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487362"/>
          </a:xfrm>
        </p:spPr>
        <p:txBody>
          <a:bodyPr>
            <a:normAutofit fontScale="90000"/>
          </a:bodyPr>
          <a:lstStyle/>
          <a:p>
            <a:pPr eaLnBrk="1" hangingPunct="1">
              <a:defRPr/>
            </a:pPr>
            <a:endParaRPr lang="en-US" dirty="0"/>
          </a:p>
        </p:txBody>
      </p:sp>
      <p:sp>
        <p:nvSpPr>
          <p:cNvPr id="33795" name="Content Placeholder 2"/>
          <p:cNvSpPr>
            <a:spLocks noGrp="1"/>
          </p:cNvSpPr>
          <p:nvPr>
            <p:ph idx="1"/>
          </p:nvPr>
        </p:nvSpPr>
        <p:spPr>
          <a:xfrm>
            <a:off x="1066800" y="762000"/>
            <a:ext cx="7867650" cy="5715000"/>
          </a:xfrm>
        </p:spPr>
        <p:txBody>
          <a:bodyPr/>
          <a:lstStyle/>
          <a:p>
            <a:pPr eaLnBrk="1" hangingPunct="1">
              <a:lnSpc>
                <a:spcPct val="150000"/>
              </a:lnSpc>
            </a:pPr>
            <a:r>
              <a:rPr lang="en-US" dirty="0" smtClean="0">
                <a:latin typeface="Arial" charset="0"/>
                <a:cs typeface="Arial" charset="0"/>
              </a:rPr>
              <a:t>however, there could be tensions here. what do you do if you discover that the head teacher has a serious alcohol problem or is having an affair with a parent? what do you do if your research shows teachers in the school with very serious weaknesses, such that their contracts should be terminated in the interests of the students?</a:t>
            </a:r>
          </a:p>
          <a:p>
            <a:pPr eaLnBrk="1" hangingPunct="1">
              <a:lnSpc>
                <a:spcPct val="150000"/>
              </a:lnSpc>
            </a:pPr>
            <a:r>
              <a:rPr lang="en-US" dirty="0" smtClean="0">
                <a:latin typeface="Arial" charset="0"/>
                <a:cs typeface="Arial" charset="0"/>
              </a:rPr>
              <a:t>When researchers are confronted with dilemmas such as these (though they are likely to occur much less in education than in social psychology or medicine), it is generally considered that they resolve them in a manner that avoids the extremes of, on the one hand, giving up the idea of research and, on the other, ignoring the rights of the subjects. </a:t>
            </a:r>
          </a:p>
          <a:p>
            <a:pPr eaLnBrk="1" hangingPunct="1">
              <a:lnSpc>
                <a:spcPct val="150000"/>
              </a:lnSpc>
            </a:pPr>
            <a:endParaRPr lang="en-US" dirty="0" smtClean="0"/>
          </a:p>
          <a:p>
            <a:pPr eaLnBrk="1" hangingPunct="1">
              <a:lnSpc>
                <a:spcPct val="150000"/>
              </a:lnSpc>
            </a:pPr>
            <a:endParaRPr lang="en-US" dirty="0" smtClean="0"/>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639762"/>
          </a:xfrm>
        </p:spPr>
        <p:txBody>
          <a:bodyPr/>
          <a:lstStyle/>
          <a:p>
            <a:pPr eaLnBrk="1" hangingPunct="1">
              <a:defRPr/>
            </a:pPr>
            <a:endParaRPr lang="en-US" dirty="0"/>
          </a:p>
        </p:txBody>
      </p:sp>
      <p:sp>
        <p:nvSpPr>
          <p:cNvPr id="34819" name="Content Placeholder 2"/>
          <p:cNvSpPr>
            <a:spLocks noGrp="1"/>
          </p:cNvSpPr>
          <p:nvPr>
            <p:ph idx="1"/>
          </p:nvPr>
        </p:nvSpPr>
        <p:spPr>
          <a:xfrm>
            <a:off x="1066800" y="914400"/>
            <a:ext cx="7867650" cy="5334000"/>
          </a:xfrm>
        </p:spPr>
        <p:txBody>
          <a:bodyPr/>
          <a:lstStyle/>
          <a:p>
            <a:pPr eaLnBrk="1" hangingPunct="1">
              <a:lnSpc>
                <a:spcPct val="160000"/>
              </a:lnSpc>
            </a:pPr>
            <a:r>
              <a:rPr lang="en-US" smtClean="0">
                <a:latin typeface="Arial" charset="0"/>
                <a:cs typeface="Arial" charset="0"/>
              </a:rPr>
              <a:t>At all times, the welfare of subjects should be kept in mind, even if it involves compromising the impact of the research. Researchers should never lose sight of the obligations they owe to those who are helping, and should constantly be alert to alternative techniques should the ones they are employing at the time prove controversial.</a:t>
            </a:r>
          </a:p>
          <a:p>
            <a:pPr eaLnBrk="1" hangingPunct="1">
              <a:lnSpc>
                <a:spcPct val="160000"/>
              </a:lnSpc>
            </a:pPr>
            <a:r>
              <a:rPr lang="en-US" smtClean="0">
                <a:latin typeface="Arial" charset="0"/>
                <a:cs typeface="Arial" charset="0"/>
              </a:rPr>
              <a:t>In the ﬁnal reckoning, the decision to go ahead with a research project rests on a subjective evaluation of the costs both to the individual and society.</a:t>
            </a:r>
          </a:p>
          <a:p>
            <a:pPr eaLnBrk="1" hangingPunct="1"/>
            <a:endParaRPr lang="en-US" smtClean="0">
              <a:latin typeface="Arial" charset="0"/>
              <a:cs typeface="Arial" charset="0"/>
            </a:endParaRP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258762"/>
          </a:xfrm>
        </p:spPr>
        <p:txBody>
          <a:bodyPr>
            <a:normAutofit fontScale="90000"/>
          </a:bodyPr>
          <a:lstStyle/>
          <a:p>
            <a:pPr eaLnBrk="1" hangingPunct="1">
              <a:defRPr/>
            </a:pPr>
            <a:endParaRPr lang="en-US" dirty="0"/>
          </a:p>
        </p:txBody>
      </p:sp>
      <p:sp>
        <p:nvSpPr>
          <p:cNvPr id="35843" name="Content Placeholder 2"/>
          <p:cNvSpPr>
            <a:spLocks noGrp="1"/>
          </p:cNvSpPr>
          <p:nvPr>
            <p:ph idx="1"/>
          </p:nvPr>
        </p:nvSpPr>
        <p:spPr>
          <a:xfrm>
            <a:off x="990600" y="1066800"/>
            <a:ext cx="7943850" cy="5181600"/>
          </a:xfrm>
        </p:spPr>
        <p:txBody>
          <a:bodyPr/>
          <a:lstStyle/>
          <a:p>
            <a:pPr eaLnBrk="1" hangingPunct="1">
              <a:lnSpc>
                <a:spcPct val="150000"/>
              </a:lnSpc>
            </a:pPr>
            <a:r>
              <a:rPr lang="en-US" smtClean="0">
                <a:latin typeface="Arial" charset="0"/>
                <a:cs typeface="Arial" charset="0"/>
              </a:rPr>
              <a:t>The corollary of nonmaleﬁcence is beneﬁcence: what beneﬁts will the research bring, and to whom? Many would-be participants could be persuaded to take part in research if it is made clear that it will, or may, bring personal, educational and social beneﬁts. </a:t>
            </a:r>
          </a:p>
          <a:p>
            <a:pPr eaLnBrk="1" hangingPunct="1">
              <a:lnSpc>
                <a:spcPct val="150000"/>
              </a:lnSpc>
            </a:pPr>
            <a:r>
              <a:rPr lang="en-US" smtClean="0">
                <a:latin typeface="Arial" charset="0"/>
                <a:cs typeface="Arial" charset="0"/>
              </a:rPr>
              <a:t>For example, it may lead to the improvement of learning, increased funding and resources for a particular curriculum area, improved approaches to the teaching of a subject, increased self-esteem for students, or additional teachers in a school.</a:t>
            </a:r>
          </a:p>
          <a:p>
            <a:pPr eaLnBrk="1" hangingPunct="1">
              <a:lnSpc>
                <a:spcPct val="150000"/>
              </a:lnSpc>
            </a:pPr>
            <a:r>
              <a:rPr lang="en-US" smtClean="0">
                <a:latin typeface="Arial" charset="0"/>
                <a:cs typeface="Arial" charset="0"/>
              </a:rPr>
              <a:t> While it is sometimes worth including a statement of potential beneﬁt when contacting schools and individuals, it may also be an actual requirement for ethics regulatory boards or sponsors.</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latin typeface="Arial" pitchFamily="34" charset="0"/>
                <a:cs typeface="Arial" pitchFamily="34" charset="0"/>
              </a:rPr>
              <a:t>Absolutist and relativist ethics</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Content Placeholder 2"/>
          <p:cNvSpPr>
            <a:spLocks noGrp="1"/>
          </p:cNvSpPr>
          <p:nvPr>
            <p:ph idx="1"/>
          </p:nvPr>
        </p:nvSpPr>
        <p:spPr>
          <a:xfrm>
            <a:off x="990600" y="1143000"/>
            <a:ext cx="7943850" cy="5105400"/>
          </a:xfrm>
        </p:spPr>
        <p:txBody>
          <a:bodyPr>
            <a:normAutofit lnSpcReduction="10000"/>
          </a:bodyPr>
          <a:lstStyle/>
          <a:p>
            <a:pPr eaLnBrk="1" hangingPunct="1">
              <a:lnSpc>
                <a:spcPct val="150000"/>
              </a:lnSpc>
              <a:defRPr/>
            </a:pPr>
            <a:r>
              <a:rPr lang="en-US" dirty="0" smtClean="0">
                <a:latin typeface="Arial" pitchFamily="34" charset="0"/>
                <a:cs typeface="Arial" pitchFamily="34" charset="0"/>
              </a:rPr>
              <a:t>The second source of tension in this context is that generated by the competing absolutist and relativist positions. The absolutist view holds that clear, set principles should guide the researchers in their work and that these should determine what ought and what ought not to be done. </a:t>
            </a:r>
          </a:p>
          <a:p>
            <a:pPr eaLnBrk="1" hangingPunct="1">
              <a:lnSpc>
                <a:spcPct val="150000"/>
              </a:lnSpc>
              <a:defRPr/>
            </a:pPr>
            <a:r>
              <a:rPr lang="en-US" dirty="0" smtClean="0">
                <a:latin typeface="Arial" pitchFamily="34" charset="0"/>
                <a:cs typeface="Arial" pitchFamily="34" charset="0"/>
              </a:rPr>
              <a:t>To have taken a wholly absolutist stance, where the researchers studied interpersonal dynamics in a simulated prison, would have meant that the experiment should not have taken place at all or that it should have been terminated well before the sixth day. </a:t>
            </a:r>
          </a:p>
          <a:p>
            <a:pPr eaLnBrk="1" hangingPunct="1">
              <a:lnSpc>
                <a:spcPct val="150000"/>
              </a:lnSpc>
              <a:defRPr/>
            </a:pPr>
            <a:r>
              <a:rPr lang="en-US" dirty="0" err="1" smtClean="0">
                <a:latin typeface="Arial" pitchFamily="34" charset="0"/>
                <a:cs typeface="Arial" pitchFamily="34" charset="0"/>
              </a:rPr>
              <a:t>Zimbardo</a:t>
            </a:r>
            <a:r>
              <a:rPr lang="en-US" dirty="0" smtClean="0">
                <a:latin typeface="Arial" pitchFamily="34" charset="0"/>
                <a:cs typeface="Arial" pitchFamily="34" charset="0"/>
              </a:rPr>
              <a:t> (1984) has stated that the absolutist ethical position, in which it is </a:t>
            </a:r>
            <a:r>
              <a:rPr lang="en-US" dirty="0" err="1" smtClean="0">
                <a:latin typeface="Arial" pitchFamily="34" charset="0"/>
                <a:cs typeface="Arial" pitchFamily="34" charset="0"/>
              </a:rPr>
              <a:t>unjustiﬁed</a:t>
            </a:r>
            <a:r>
              <a:rPr lang="en-US" dirty="0" smtClean="0">
                <a:latin typeface="Arial" pitchFamily="34" charset="0"/>
                <a:cs typeface="Arial" pitchFamily="34" charset="0"/>
              </a:rPr>
              <a:t> to induce any human suffering, would bring about the end of much psychological or medical research, regardless of its possible </a:t>
            </a:r>
            <a:r>
              <a:rPr lang="en-US" dirty="0" err="1" smtClean="0">
                <a:latin typeface="Arial" pitchFamily="34" charset="0"/>
                <a:cs typeface="Arial" pitchFamily="34" charset="0"/>
              </a:rPr>
              <a:t>beneﬁts</a:t>
            </a:r>
            <a:r>
              <a:rPr lang="en-US" dirty="0" smtClean="0">
                <a:latin typeface="Arial" pitchFamily="34" charset="0"/>
                <a:cs typeface="Arial" pitchFamily="34" charset="0"/>
              </a:rPr>
              <a:t> to society.</a:t>
            </a:r>
          </a:p>
          <a:p>
            <a:pPr eaLnBrk="1" hangingPunct="1">
              <a:lnSpc>
                <a:spcPct val="150000"/>
              </a:lnSpc>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100" y="274638"/>
            <a:ext cx="7499350" cy="258762"/>
          </a:xfrm>
        </p:spPr>
        <p:txBody>
          <a:bodyPr>
            <a:normAutofit fontScale="90000"/>
          </a:bodyPr>
          <a:lstStyle/>
          <a:p>
            <a:pPr eaLnBrk="1" hangingPunct="1">
              <a:defRPr/>
            </a:pPr>
            <a:endParaRPr lang="en-US" dirty="0"/>
          </a:p>
        </p:txBody>
      </p:sp>
      <p:sp>
        <p:nvSpPr>
          <p:cNvPr id="37891" name="Content Placeholder 2"/>
          <p:cNvSpPr>
            <a:spLocks noGrp="1"/>
          </p:cNvSpPr>
          <p:nvPr>
            <p:ph idx="1"/>
          </p:nvPr>
        </p:nvSpPr>
        <p:spPr>
          <a:xfrm>
            <a:off x="990600" y="762000"/>
            <a:ext cx="7943850" cy="5486400"/>
          </a:xfrm>
        </p:spPr>
        <p:txBody>
          <a:bodyPr/>
          <a:lstStyle/>
          <a:p>
            <a:pPr eaLnBrk="1" hangingPunct="1">
              <a:lnSpc>
                <a:spcPct val="150000"/>
              </a:lnSpc>
            </a:pPr>
            <a:r>
              <a:rPr lang="en-US" smtClean="0">
                <a:latin typeface="Arial" charset="0"/>
                <a:cs typeface="Arial" charset="0"/>
              </a:rPr>
              <a:t>Both sides have a weakness. If, for instance, as the absolutists usually insist, there should be informed consent, it may leave relatively privileged groups under-researched (since they will say ‘no’) and under privileged groups over-researched (they have nothing to lose and say ‘yes’ in hope). If the individual conscience is the guide, as the relativists insist, the door is wide open for the unscrupulous–even immoral–researcher.                                      </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smtClean="0">
                <a:latin typeface="Arial" pitchFamily="34" charset="0"/>
                <a:cs typeface="Arial" pitchFamily="34" charset="0"/>
              </a:rPr>
              <a:t>Voices of experience</a:t>
            </a:r>
            <a:r>
              <a:rPr lang="en-US" dirty="0" smtClean="0"/>
              <a:t/>
            </a:r>
            <a:br>
              <a:rPr lang="en-US" dirty="0" smtClean="0"/>
            </a:br>
            <a:endParaRPr lang="en-US" dirty="0"/>
          </a:p>
        </p:txBody>
      </p:sp>
      <p:sp>
        <p:nvSpPr>
          <p:cNvPr id="38915" name="Content Placeholder 2"/>
          <p:cNvSpPr>
            <a:spLocks noGrp="1"/>
          </p:cNvSpPr>
          <p:nvPr>
            <p:ph idx="1"/>
          </p:nvPr>
        </p:nvSpPr>
        <p:spPr>
          <a:xfrm>
            <a:off x="1143000" y="1295400"/>
            <a:ext cx="7791450" cy="5105400"/>
          </a:xfrm>
        </p:spPr>
        <p:txBody>
          <a:bodyPr/>
          <a:lstStyle/>
          <a:p>
            <a:pPr eaLnBrk="1" hangingPunct="1">
              <a:lnSpc>
                <a:spcPct val="150000"/>
              </a:lnSpc>
            </a:pPr>
            <a:r>
              <a:rPr lang="en-US" dirty="0" smtClean="0">
                <a:latin typeface="Arial" charset="0"/>
                <a:cs typeface="Arial" charset="0"/>
              </a:rPr>
              <a:t>Whatever the ethical stance one assumes and no matter what forethought one brings to bear on one’s work, there will always be unknown, </a:t>
            </a:r>
            <a:r>
              <a:rPr lang="en-US" dirty="0" err="1" smtClean="0">
                <a:latin typeface="Arial" charset="0"/>
                <a:cs typeface="Arial" charset="0"/>
              </a:rPr>
              <a:t>unforseen</a:t>
            </a:r>
            <a:r>
              <a:rPr lang="en-US" dirty="0" smtClean="0">
                <a:latin typeface="Arial" charset="0"/>
                <a:cs typeface="Arial" charset="0"/>
              </a:rPr>
              <a:t> problems and difficulties lying in wait.  In absolutist principles – ‘duty ethics of principles’, deontological model – research is governed by universal precepts such as justice, honesty and respect (among others). In the ‘utilitarian ethics of consequences’ ethical research is judged in terms of its consequences, e.g. increased knowledge, </a:t>
            </a:r>
            <a:r>
              <a:rPr lang="en-US" dirty="0" err="1" smtClean="0">
                <a:latin typeface="Arial" charset="0"/>
                <a:cs typeface="Arial" charset="0"/>
              </a:rPr>
              <a:t>beneﬁt</a:t>
            </a:r>
            <a:r>
              <a:rPr lang="en-US" dirty="0" smtClean="0">
                <a:latin typeface="Arial" charset="0"/>
                <a:cs typeface="Arial" charset="0"/>
              </a:rPr>
              <a:t> for many.</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411162"/>
          </a:xfrm>
        </p:spPr>
        <p:txBody>
          <a:bodyPr>
            <a:normAutofit fontScale="90000"/>
          </a:bodyPr>
          <a:lstStyle/>
          <a:p>
            <a:pPr eaLnBrk="1" hangingPunct="1">
              <a:defRPr/>
            </a:pPr>
            <a:r>
              <a:rPr lang="en-US" dirty="0" smtClean="0"/>
              <a:t/>
            </a:r>
            <a:br>
              <a:rPr lang="en-US" dirty="0" smtClean="0"/>
            </a:br>
            <a:endParaRPr lang="en-US" dirty="0"/>
          </a:p>
        </p:txBody>
      </p:sp>
      <p:sp>
        <p:nvSpPr>
          <p:cNvPr id="39939" name="Content Placeholder 2"/>
          <p:cNvSpPr>
            <a:spLocks noGrp="1"/>
          </p:cNvSpPr>
          <p:nvPr>
            <p:ph idx="1"/>
          </p:nvPr>
        </p:nvSpPr>
        <p:spPr>
          <a:xfrm>
            <a:off x="990600" y="914400"/>
            <a:ext cx="7943850" cy="5334000"/>
          </a:xfrm>
        </p:spPr>
        <p:txBody>
          <a:bodyPr/>
          <a:lstStyle/>
          <a:p>
            <a:pPr eaLnBrk="1" hangingPunct="1">
              <a:lnSpc>
                <a:spcPct val="150000"/>
              </a:lnSpc>
            </a:pPr>
            <a:r>
              <a:rPr lang="en-US" smtClean="0">
                <a:latin typeface="Arial" charset="0"/>
                <a:cs typeface="Arial" charset="0"/>
              </a:rPr>
              <a:t>Those who hold a relativist position would argue that there can be no absolute guidelines and that ethical considerations will arise from the very nature of the particular research being pursued at the time: situation  determines behaviour  This underlines the signiﬁcance of ‘situated  ethics’, where overall guidelines may offer little help when confronted with a very speciﬁc situation. There are some contexts, however, where neither the absolutist nor the relativist position is clear cut. </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334962"/>
          </a:xfrm>
        </p:spPr>
        <p:txBody>
          <a:bodyPr>
            <a:normAutofit fontScale="90000"/>
          </a:bodyPr>
          <a:lstStyle/>
          <a:p>
            <a:pPr eaLnBrk="1" hangingPunct="1">
              <a:defRPr/>
            </a:pPr>
            <a:r>
              <a:rPr lang="en-US" dirty="0" smtClean="0"/>
              <a:t/>
            </a:r>
            <a:br>
              <a:rPr lang="en-US" dirty="0" smtClean="0"/>
            </a:br>
            <a:endParaRPr lang="en-US" dirty="0"/>
          </a:p>
        </p:txBody>
      </p:sp>
      <p:sp>
        <p:nvSpPr>
          <p:cNvPr id="40963" name="Content Placeholder 2"/>
          <p:cNvSpPr>
            <a:spLocks noGrp="1"/>
          </p:cNvSpPr>
          <p:nvPr>
            <p:ph idx="1"/>
          </p:nvPr>
        </p:nvSpPr>
        <p:spPr>
          <a:xfrm>
            <a:off x="990600" y="762000"/>
            <a:ext cx="7943850" cy="5486400"/>
          </a:xfrm>
        </p:spPr>
        <p:txBody>
          <a:bodyPr/>
          <a:lstStyle/>
          <a:p>
            <a:pPr eaLnBrk="1" hangingPunct="1">
              <a:lnSpc>
                <a:spcPct val="150000"/>
              </a:lnSpc>
            </a:pPr>
            <a:r>
              <a:rPr lang="en-US" smtClean="0">
                <a:latin typeface="Arial" charset="0"/>
                <a:cs typeface="Arial" charset="0"/>
              </a:rPr>
              <a:t>This kind of omission can be averted if the experimenters are prepared to spend a few minutes with subjects afterwards in order to thank them for their participation, answer their questions, reassure them that they did well, and generally talk to  hem for a time.</a:t>
            </a:r>
          </a:p>
          <a:p>
            <a:pPr eaLnBrk="1" hangingPunct="1">
              <a:lnSpc>
                <a:spcPct val="150000"/>
              </a:lnSpc>
            </a:pPr>
            <a:r>
              <a:rPr lang="en-US" smtClean="0">
                <a:latin typeface="Arial" charset="0"/>
                <a:cs typeface="Arial" charset="0"/>
              </a:rPr>
              <a:t> If the research involves subjects in a failure experience, isolation or loss of self- esteem, for example, researchers must ensure that the subjects do not leave the situation more humiliated, insecure and alienated than when they arrived. From the subject’s point of view, procedures which involve loss of dignity, injury to self-esteem, or affect trust in rational authority are probably most harmful in the long run and  may require the most carefully organized ways of recompensing the subject in some way if the researcher chooses to carry on with those methods.</a:t>
            </a:r>
          </a:p>
          <a:p>
            <a:pPr eaLnBrk="1" hangingPunct="1">
              <a:lnSpc>
                <a:spcPct val="150000"/>
              </a:lnSpc>
            </a:pPr>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487362"/>
          </a:xfrm>
        </p:spPr>
        <p:txBody>
          <a:bodyPr>
            <a:normAutofit fontScale="90000"/>
          </a:bodyPr>
          <a:lstStyle/>
          <a:p>
            <a:pPr eaLnBrk="1" hangingPunct="1">
              <a:defRPr/>
            </a:pPr>
            <a:endParaRPr lang="en-US" dirty="0"/>
          </a:p>
        </p:txBody>
      </p:sp>
      <p:sp>
        <p:nvSpPr>
          <p:cNvPr id="41987" name="Content Placeholder 2"/>
          <p:cNvSpPr>
            <a:spLocks noGrp="1"/>
          </p:cNvSpPr>
          <p:nvPr>
            <p:ph idx="1"/>
          </p:nvPr>
        </p:nvSpPr>
        <p:spPr>
          <a:xfrm>
            <a:off x="990600" y="990600"/>
            <a:ext cx="7943850" cy="5257800"/>
          </a:xfrm>
        </p:spPr>
        <p:txBody>
          <a:bodyPr/>
          <a:lstStyle/>
          <a:p>
            <a:pPr eaLnBrk="1" hangingPunct="1">
              <a:lnSpc>
                <a:spcPct val="150000"/>
              </a:lnSpc>
            </a:pPr>
            <a:r>
              <a:rPr lang="en-US" smtClean="0">
                <a:latin typeface="Arial" charset="0"/>
                <a:cs typeface="Arial" charset="0"/>
              </a:rPr>
              <a:t>A related and not insigniﬁcant issue concerns the formal recognition of those who have assisted in the investigation, if such be the case. This means that whatever form the written account takes, be it a report, article, chapter or thesis, and no matter the readership for which it is intended, its authors must acknowledge and thank all who helped in the research, even to the extent of identifying by name those whose contribution was signiﬁcant. </a:t>
            </a:r>
          </a:p>
          <a:p>
            <a:pPr eaLnBrk="1" hangingPunct="1">
              <a:lnSpc>
                <a:spcPct val="150000"/>
              </a:lnSpc>
            </a:pPr>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smtClean="0">
                <a:latin typeface="Arial" pitchFamily="34" charset="0"/>
                <a:cs typeface="Arial" pitchFamily="34" charset="0"/>
              </a:rPr>
              <a:t>Ethical dilemmas</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43011" name="Content Placeholder 2"/>
          <p:cNvSpPr>
            <a:spLocks noGrp="1"/>
          </p:cNvSpPr>
          <p:nvPr>
            <p:ph idx="1"/>
          </p:nvPr>
        </p:nvSpPr>
        <p:spPr>
          <a:xfrm>
            <a:off x="1066800" y="1371600"/>
            <a:ext cx="7867650" cy="5257800"/>
          </a:xfrm>
        </p:spPr>
        <p:txBody>
          <a:bodyPr>
            <a:normAutofit/>
          </a:bodyPr>
          <a:lstStyle/>
          <a:p>
            <a:pPr eaLnBrk="1" hangingPunct="1">
              <a:buNone/>
              <a:defRPr/>
            </a:pPr>
            <a:r>
              <a:rPr lang="en-US" dirty="0" smtClean="0">
                <a:latin typeface="Arial" pitchFamily="34" charset="0"/>
                <a:cs typeface="Arial" pitchFamily="34" charset="0"/>
              </a:rPr>
              <a:t>Ethical dilemmas raises ten questionable practices in social research:</a:t>
            </a:r>
          </a:p>
          <a:p>
            <a:pPr marL="425450" indent="-342900" eaLnBrk="1" hangingPunct="1">
              <a:buFont typeface="+mj-lt"/>
              <a:buAutoNum type="arabicPeriod"/>
              <a:defRPr/>
            </a:pPr>
            <a:r>
              <a:rPr lang="en-US" dirty="0" smtClean="0">
                <a:latin typeface="Arial" pitchFamily="34" charset="0"/>
                <a:cs typeface="Arial" pitchFamily="34" charset="0"/>
              </a:rPr>
              <a:t>involving people without their  knowledge or consent.</a:t>
            </a:r>
          </a:p>
          <a:p>
            <a:pPr marL="425450" indent="-342900" eaLnBrk="1" hangingPunct="1">
              <a:buFont typeface="+mj-lt"/>
              <a:buAutoNum type="arabicPeriod"/>
              <a:defRPr/>
            </a:pPr>
            <a:r>
              <a:rPr lang="en-US" dirty="0" smtClean="0">
                <a:latin typeface="Arial" pitchFamily="34" charset="0"/>
                <a:cs typeface="Arial" pitchFamily="34" charset="0"/>
              </a:rPr>
              <a:t>  coercing them to participate </a:t>
            </a:r>
          </a:p>
          <a:p>
            <a:pPr marL="425450" indent="-342900" eaLnBrk="1" hangingPunct="1">
              <a:buFont typeface="+mj-lt"/>
              <a:buAutoNum type="arabicPeriod"/>
              <a:defRPr/>
            </a:pPr>
            <a:r>
              <a:rPr lang="en-US" dirty="0" smtClean="0">
                <a:latin typeface="Arial" pitchFamily="34" charset="0"/>
                <a:cs typeface="Arial" pitchFamily="34" charset="0"/>
              </a:rPr>
              <a:t>withholding information about the true nature of the research </a:t>
            </a:r>
          </a:p>
          <a:p>
            <a:pPr marL="425450" indent="-342900" eaLnBrk="1" hangingPunct="1">
              <a:buFont typeface="+mj-lt"/>
              <a:buAutoNum type="arabicPeriod"/>
              <a:defRPr/>
            </a:pPr>
            <a:r>
              <a:rPr lang="en-US" dirty="0" smtClean="0">
                <a:latin typeface="Arial" pitchFamily="34" charset="0"/>
                <a:cs typeface="Arial" pitchFamily="34" charset="0"/>
              </a:rPr>
              <a:t>deceiving participants in other ways</a:t>
            </a:r>
          </a:p>
          <a:p>
            <a:pPr marL="425450" indent="-342900" eaLnBrk="1" hangingPunct="1">
              <a:buFont typeface="+mj-lt"/>
              <a:buAutoNum type="arabicPeriod"/>
              <a:defRPr/>
            </a:pPr>
            <a:r>
              <a:rPr lang="en-US" dirty="0" smtClean="0">
                <a:latin typeface="Arial" pitchFamily="34" charset="0"/>
                <a:cs typeface="Arial" pitchFamily="34" charset="0"/>
              </a:rPr>
              <a:t> inducing them to commit acts diminishing their self esteem </a:t>
            </a:r>
          </a:p>
          <a:p>
            <a:pPr marL="425450" indent="-342900" eaLnBrk="1" hangingPunct="1">
              <a:buFont typeface="+mj-lt"/>
              <a:buAutoNum type="arabicPeriod"/>
              <a:defRPr/>
            </a:pPr>
            <a:r>
              <a:rPr lang="en-US" dirty="0" smtClean="0">
                <a:latin typeface="Arial" pitchFamily="34" charset="0"/>
                <a:cs typeface="Arial" pitchFamily="34" charset="0"/>
              </a:rPr>
              <a:t>violating rights of self-determination (e.g. in studies seeking to promote individual change)</a:t>
            </a:r>
          </a:p>
          <a:p>
            <a:pPr marL="425450" indent="-342900" eaLnBrk="1" hangingPunct="1">
              <a:buFont typeface="+mj-lt"/>
              <a:buAutoNum type="arabicPeriod"/>
              <a:defRPr/>
            </a:pPr>
            <a:r>
              <a:rPr lang="en-US" dirty="0" smtClean="0">
                <a:latin typeface="Arial" pitchFamily="34" charset="0"/>
                <a:cs typeface="Arial" pitchFamily="34" charset="0"/>
              </a:rPr>
              <a:t> exposing participants to physical or mental stress </a:t>
            </a:r>
          </a:p>
          <a:p>
            <a:pPr marL="425450" indent="-342900" eaLnBrk="1" hangingPunct="1">
              <a:buFont typeface="+mj-lt"/>
              <a:buAutoNum type="arabicPeriod"/>
              <a:defRPr/>
            </a:pPr>
            <a:r>
              <a:rPr lang="en-US" dirty="0" smtClean="0">
                <a:latin typeface="Arial" pitchFamily="34" charset="0"/>
                <a:cs typeface="Arial" pitchFamily="34" charset="0"/>
              </a:rPr>
              <a:t>invading their privacy </a:t>
            </a:r>
          </a:p>
          <a:p>
            <a:pPr marL="425450" indent="-342900" eaLnBrk="1" hangingPunct="1">
              <a:buFont typeface="+mj-lt"/>
              <a:buAutoNum type="arabicPeriod"/>
              <a:defRPr/>
            </a:pPr>
            <a:r>
              <a:rPr lang="en-US" dirty="0" smtClean="0">
                <a:latin typeface="Arial" pitchFamily="34" charset="0"/>
                <a:cs typeface="Arial" pitchFamily="34" charset="0"/>
              </a:rPr>
              <a:t>withholding </a:t>
            </a:r>
            <a:r>
              <a:rPr lang="en-US" dirty="0" err="1" smtClean="0">
                <a:latin typeface="Arial" pitchFamily="34" charset="0"/>
                <a:cs typeface="Arial" pitchFamily="34" charset="0"/>
              </a:rPr>
              <a:t>beneﬁts</a:t>
            </a:r>
            <a:r>
              <a:rPr lang="en-US" dirty="0" smtClean="0">
                <a:latin typeface="Arial" pitchFamily="34" charset="0"/>
                <a:cs typeface="Arial" pitchFamily="34" charset="0"/>
              </a:rPr>
              <a:t> from some participants (e.g. in comparison groups)</a:t>
            </a:r>
          </a:p>
          <a:p>
            <a:pPr marL="425450" indent="-342900" eaLnBrk="1" hangingPunct="1">
              <a:buFont typeface="+mj-lt"/>
              <a:buAutoNum type="arabicPeriod"/>
              <a:defRPr/>
            </a:pPr>
            <a:r>
              <a:rPr lang="en-US" dirty="0" smtClean="0">
                <a:latin typeface="Arial" pitchFamily="34" charset="0"/>
                <a:cs typeface="Arial" pitchFamily="34" charset="0"/>
              </a:rPr>
              <a:t>not treating participants fairly, or with consideration, or with respect.</a:t>
            </a:r>
          </a:p>
          <a:p>
            <a:pPr eaLnBrk="1" hangingPunct="1">
              <a:buNone/>
              <a:defRPr/>
            </a:pPr>
            <a:r>
              <a:rPr lang="en-US" dirty="0" smtClean="0">
                <a:latin typeface="Arial" pitchFamily="34" charset="0"/>
                <a:cs typeface="Arial" pitchFamily="34" charset="0"/>
              </a:rPr>
              <a:t>Interestingly, Robson (1993) calls these ‘questionable   practices’ rather than areas to be proscribed, indicating that they are not black and white, right or wrong matters. They constitute the problem of ethical dilemmas.</a:t>
            </a:r>
          </a:p>
          <a:p>
            <a:pPr eaLnBrk="1" hangingPunct="1">
              <a:defRPr/>
            </a:pPr>
            <a:endParaRPr lang="en-US" dirty="0" smtClean="0"/>
          </a:p>
          <a:p>
            <a:pPr eaLnBrk="1" hangingPunct="1">
              <a:defRPr/>
            </a:pPr>
            <a:endParaRPr lang="en-US"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334962"/>
          </a:xfrm>
        </p:spPr>
        <p:txBody>
          <a:bodyPr>
            <a:normAutofit fontScale="90000"/>
          </a:bodyPr>
          <a:lstStyle/>
          <a:p>
            <a:pPr eaLnBrk="1" hangingPunct="1">
              <a:defRPr/>
            </a:pPr>
            <a:endParaRPr lang="en-US" dirty="0"/>
          </a:p>
        </p:txBody>
      </p:sp>
      <p:sp>
        <p:nvSpPr>
          <p:cNvPr id="3" name="Content Placeholder 2"/>
          <p:cNvSpPr>
            <a:spLocks noGrp="1"/>
          </p:cNvSpPr>
          <p:nvPr>
            <p:ph idx="1"/>
          </p:nvPr>
        </p:nvSpPr>
        <p:spPr>
          <a:xfrm>
            <a:off x="990600" y="914400"/>
            <a:ext cx="7943850" cy="5715000"/>
          </a:xfrm>
        </p:spPr>
        <p:txBody>
          <a:bodyPr>
            <a:normAutofit/>
          </a:bodyPr>
          <a:lstStyle/>
          <a:p>
            <a:pPr eaLnBrk="1" hangingPunct="1">
              <a:lnSpc>
                <a:spcPct val="150000"/>
              </a:lnSpc>
              <a:defRPr/>
            </a:pPr>
            <a:r>
              <a:rPr lang="en-US" dirty="0" smtClean="0">
                <a:latin typeface="Arial" pitchFamily="34" charset="0"/>
                <a:cs typeface="Arial" pitchFamily="34" charset="0"/>
              </a:rPr>
              <a:t>At the beginning of this lecture , I  spoke of the costs/</a:t>
            </a:r>
            <a:r>
              <a:rPr lang="en-US" dirty="0" err="1" smtClean="0">
                <a:latin typeface="Arial" pitchFamily="34" charset="0"/>
                <a:cs typeface="Arial" pitchFamily="34" charset="0"/>
              </a:rPr>
              <a:t>beneﬁts</a:t>
            </a:r>
            <a:r>
              <a:rPr lang="en-US" dirty="0" smtClean="0">
                <a:latin typeface="Arial" pitchFamily="34" charset="0"/>
                <a:cs typeface="Arial" pitchFamily="34" charset="0"/>
              </a:rPr>
              <a:t> ratio. Frankfort-</a:t>
            </a:r>
            <a:r>
              <a:rPr lang="en-US" dirty="0" err="1" smtClean="0">
                <a:latin typeface="Arial" pitchFamily="34" charset="0"/>
                <a:cs typeface="Arial" pitchFamily="34" charset="0"/>
              </a:rPr>
              <a:t>Nachmias</a:t>
            </a:r>
            <a:r>
              <a:rPr lang="en-US" dirty="0" smtClean="0">
                <a:latin typeface="Arial" pitchFamily="34" charset="0"/>
                <a:cs typeface="Arial" pitchFamily="34" charset="0"/>
              </a:rPr>
              <a:t> and </a:t>
            </a:r>
            <a:r>
              <a:rPr lang="en-US" dirty="0" err="1" smtClean="0">
                <a:latin typeface="Arial" pitchFamily="34" charset="0"/>
                <a:cs typeface="Arial" pitchFamily="34" charset="0"/>
              </a:rPr>
              <a:t>Nachmias</a:t>
            </a:r>
            <a:r>
              <a:rPr lang="en-US" dirty="0" smtClean="0">
                <a:latin typeface="Arial" pitchFamily="34" charset="0"/>
                <a:cs typeface="Arial" pitchFamily="34" charset="0"/>
              </a:rPr>
              <a:t> (1992) express this as a </a:t>
            </a:r>
            <a:r>
              <a:rPr lang="en-US" dirty="0" err="1" smtClean="0">
                <a:latin typeface="Arial" pitchFamily="34" charset="0"/>
                <a:cs typeface="Arial" pitchFamily="34" charset="0"/>
              </a:rPr>
              <a:t>conﬂict</a:t>
            </a:r>
            <a:r>
              <a:rPr lang="en-US" dirty="0" smtClean="0">
                <a:latin typeface="Arial" pitchFamily="34" charset="0"/>
                <a:cs typeface="Arial" pitchFamily="34" charset="0"/>
              </a:rPr>
              <a:t> between two rights: the rights to conduct research in order to gain knowledge versus the rights of participants to self-determination, privacy and dignity. </a:t>
            </a:r>
          </a:p>
          <a:p>
            <a:pPr eaLnBrk="1" hangingPunct="1">
              <a:lnSpc>
                <a:spcPct val="150000"/>
              </a:lnSpc>
              <a:defRPr/>
            </a:pPr>
            <a:r>
              <a:rPr lang="en-US" dirty="0" smtClean="0">
                <a:latin typeface="Arial" pitchFamily="34" charset="0"/>
                <a:cs typeface="Arial" pitchFamily="34" charset="0"/>
              </a:rPr>
              <a:t>This constitutes the fundamental ethical dilemma of the social scientist for whom there are no absolute right or wrong answers. Which proposition is </a:t>
            </a:r>
            <a:r>
              <a:rPr lang="en-US" dirty="0" err="1" smtClean="0">
                <a:latin typeface="Arial" pitchFamily="34" charset="0"/>
                <a:cs typeface="Arial" pitchFamily="34" charset="0"/>
              </a:rPr>
              <a:t>favoured</a:t>
            </a:r>
            <a:r>
              <a:rPr lang="en-US" dirty="0" smtClean="0">
                <a:latin typeface="Arial" pitchFamily="34" charset="0"/>
                <a:cs typeface="Arial" pitchFamily="34" charset="0"/>
              </a:rPr>
              <a:t>, or how a balance between the two is struck will depend very much on the background, experience, and personal values of the individual researcher. I will  examine here other dilemmas that may confront investigators once they have come to some accommodation with this fundamental dilemma and decided to proceed with their research.</a:t>
            </a:r>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smtClean="0">
                <a:latin typeface="Arial" pitchFamily="34" charset="0"/>
                <a:cs typeface="Arial" pitchFamily="34" charset="0"/>
              </a:rPr>
              <a:t>Privacy</a:t>
            </a:r>
            <a:r>
              <a:rPr lang="en-US" dirty="0" smtClean="0"/>
              <a:t/>
            </a:r>
            <a:br>
              <a:rPr lang="en-US" dirty="0" smtClean="0"/>
            </a:br>
            <a:endParaRPr lang="en-US" dirty="0"/>
          </a:p>
        </p:txBody>
      </p:sp>
      <p:sp>
        <p:nvSpPr>
          <p:cNvPr id="45059" name="Content Placeholder 2"/>
          <p:cNvSpPr>
            <a:spLocks noGrp="1"/>
          </p:cNvSpPr>
          <p:nvPr>
            <p:ph idx="1"/>
          </p:nvPr>
        </p:nvSpPr>
        <p:spPr>
          <a:xfrm>
            <a:off x="1066800" y="1143000"/>
            <a:ext cx="7867650" cy="5334000"/>
          </a:xfrm>
        </p:spPr>
        <p:txBody>
          <a:bodyPr/>
          <a:lstStyle/>
          <a:p>
            <a:pPr eaLnBrk="1" hangingPunct="1">
              <a:lnSpc>
                <a:spcPct val="150000"/>
              </a:lnSpc>
            </a:pPr>
            <a:r>
              <a:rPr lang="en-US" dirty="0" smtClean="0">
                <a:latin typeface="Arial" charset="0"/>
                <a:cs typeface="Arial" charset="0"/>
              </a:rPr>
              <a:t>For the most part, individual ‘right to privacy’ is usually contrasted with public ‘right to know’ and this has been </a:t>
            </a:r>
            <a:r>
              <a:rPr lang="en-US" dirty="0" err="1" smtClean="0">
                <a:latin typeface="Arial" charset="0"/>
                <a:cs typeface="Arial" charset="0"/>
              </a:rPr>
              <a:t>deﬁned</a:t>
            </a:r>
            <a:r>
              <a:rPr lang="en-US" dirty="0" smtClean="0">
                <a:latin typeface="Arial" charset="0"/>
                <a:cs typeface="Arial" charset="0"/>
              </a:rPr>
              <a:t> in the Ethical Guidelines for the Institutional Review Committee for Research with Human Subjects as that which extends to all information relating to a person’s physical and mental condition, personal circumstances and social relationships which is not already in the public domain.</a:t>
            </a:r>
          </a:p>
          <a:p>
            <a:pPr eaLnBrk="1" hangingPunct="1">
              <a:lnSpc>
                <a:spcPct val="150000"/>
              </a:lnSpc>
            </a:pPr>
            <a:r>
              <a:rPr lang="en-US" dirty="0" smtClean="0">
                <a:latin typeface="Arial" charset="0"/>
                <a:cs typeface="Arial" charset="0"/>
              </a:rPr>
              <a:t> It gives to the individual or collectivity the freedom to decide for themselves when and where, in what circumstances and to what extent their personal attitudes, opinions, habits, eccentricities, doubts and fears are to be communicated to or  withheld from others. </a:t>
            </a:r>
          </a:p>
          <a:p>
            <a:pPr eaLnBrk="1" hangingPunct="1">
              <a:lnSpc>
                <a:spcPct val="150000"/>
              </a:lnSpc>
            </a:pPr>
            <a:endParaRPr lang="en-US"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7650" cy="563562"/>
          </a:xfrm>
        </p:spPr>
        <p:txBody>
          <a:bodyPr/>
          <a:lstStyle/>
          <a:p>
            <a:pPr eaLnBrk="1" hangingPunct="1">
              <a:defRPr/>
            </a:pPr>
            <a:endParaRPr lang="en-US" dirty="0"/>
          </a:p>
        </p:txBody>
      </p:sp>
      <p:sp>
        <p:nvSpPr>
          <p:cNvPr id="3" name="Content Placeholder 2"/>
          <p:cNvSpPr>
            <a:spLocks noGrp="1"/>
          </p:cNvSpPr>
          <p:nvPr>
            <p:ph idx="1"/>
          </p:nvPr>
        </p:nvSpPr>
        <p:spPr>
          <a:xfrm>
            <a:off x="1066800" y="1143000"/>
            <a:ext cx="7867650" cy="5334000"/>
          </a:xfrm>
        </p:spPr>
        <p:txBody>
          <a:bodyPr>
            <a:normAutofit fontScale="92500"/>
          </a:bodyPr>
          <a:lstStyle/>
          <a:p>
            <a:pPr eaLnBrk="1" hangingPunct="1">
              <a:lnSpc>
                <a:spcPct val="150000"/>
              </a:lnSpc>
              <a:defRPr/>
            </a:pPr>
            <a:r>
              <a:rPr lang="en-US" dirty="0" smtClean="0">
                <a:latin typeface="Arial" pitchFamily="34" charset="0"/>
                <a:cs typeface="Arial" pitchFamily="34" charset="0"/>
              </a:rPr>
              <a:t>In the context of research, therefore, ‘right to privacy’ may easily be violated during the course of an investigation or denied after it has been completed. At either point the participant is vulnerable.   </a:t>
            </a:r>
          </a:p>
          <a:p>
            <a:pPr eaLnBrk="1" hangingPunct="1">
              <a:lnSpc>
                <a:spcPct val="150000"/>
              </a:lnSpc>
              <a:defRPr/>
            </a:pPr>
            <a:r>
              <a:rPr lang="en-US" dirty="0" smtClean="0">
                <a:latin typeface="Arial" pitchFamily="34" charset="0"/>
                <a:cs typeface="Arial" pitchFamily="34" charset="0"/>
              </a:rPr>
              <a:t>The setting being observed may vary from very private to completely public. The home , for example, is considered one of the most private settings and intrusions into people’s homes without their consent are forbidden by law. Dissemination of information concerns the ability to match personal  information with the identity of the research participants.</a:t>
            </a:r>
          </a:p>
          <a:p>
            <a:pPr eaLnBrk="1" hangingPunct="1">
              <a:lnSpc>
                <a:spcPct val="150000"/>
              </a:lnSpc>
              <a:defRPr/>
            </a:pPr>
            <a:r>
              <a:rPr lang="en-US" dirty="0" smtClean="0">
                <a:latin typeface="Arial" pitchFamily="34" charset="0"/>
                <a:cs typeface="Arial" pitchFamily="34" charset="0"/>
              </a:rPr>
              <a:t> Indeed, personal data are </a:t>
            </a:r>
            <a:r>
              <a:rPr lang="en-US" dirty="0" err="1" smtClean="0">
                <a:latin typeface="Arial" pitchFamily="34" charset="0"/>
                <a:cs typeface="Arial" pitchFamily="34" charset="0"/>
              </a:rPr>
              <a:t>deﬁned</a:t>
            </a:r>
            <a:r>
              <a:rPr lang="en-US" dirty="0" smtClean="0">
                <a:latin typeface="Arial" pitchFamily="34" charset="0"/>
                <a:cs typeface="Arial" pitchFamily="34" charset="0"/>
              </a:rPr>
              <a:t> at law as those data which uniquely identify the individual providing them. When such information is publicized with names through the media, for example, privacy is seriously violated. The more people there are who can learn about the information, the more concern there must be about privacy.</a:t>
            </a:r>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7650" cy="563562"/>
          </a:xfrm>
        </p:spPr>
        <p:txBody>
          <a:bodyPr/>
          <a:lstStyle/>
          <a:p>
            <a:pPr eaLnBrk="1" hangingPunct="1">
              <a:defRPr/>
            </a:pPr>
            <a:endParaRPr lang="en-US" dirty="0"/>
          </a:p>
        </p:txBody>
      </p:sp>
      <p:sp>
        <p:nvSpPr>
          <p:cNvPr id="47107" name="Content Placeholder 2"/>
          <p:cNvSpPr>
            <a:spLocks noGrp="1"/>
          </p:cNvSpPr>
          <p:nvPr>
            <p:ph idx="1"/>
          </p:nvPr>
        </p:nvSpPr>
        <p:spPr>
          <a:xfrm>
            <a:off x="1066800" y="1143000"/>
            <a:ext cx="7867650" cy="5334000"/>
          </a:xfrm>
        </p:spPr>
        <p:txBody>
          <a:bodyPr/>
          <a:lstStyle/>
          <a:p>
            <a:pPr eaLnBrk="1" hangingPunct="1">
              <a:lnSpc>
                <a:spcPct val="150000"/>
              </a:lnSpc>
            </a:pPr>
            <a:r>
              <a:rPr lang="en-US" dirty="0" smtClean="0">
                <a:latin typeface="Arial" charset="0"/>
                <a:cs typeface="Arial" charset="0"/>
              </a:rPr>
              <a:t> As is the case with most rights, privacy can  voluntarily relinquished.  Research participants may choose to give up their right to privacy either by allowing a researcher access to sensitive topics or settings or by agreeing that the research report  may identify them by name. </a:t>
            </a:r>
          </a:p>
          <a:p>
            <a:pPr eaLnBrk="1" hangingPunct="1">
              <a:lnSpc>
                <a:spcPct val="150000"/>
              </a:lnSpc>
            </a:pPr>
            <a:r>
              <a:rPr lang="en-US" dirty="0" smtClean="0">
                <a:latin typeface="Arial" charset="0"/>
                <a:cs typeface="Arial" charset="0"/>
              </a:rPr>
              <a:t>The latter case at least would be an occasion where informed consent would need to be sought. Generally speaking, if researchers intend to probe into the private aspects or affairs of individuals, their intentions should be made clear and explicit and informed consent should be sought from those who are to be observed or scrutinized in private contexts. Other methods to protect participants are anonymity and </a:t>
            </a:r>
            <a:r>
              <a:rPr lang="en-US" dirty="0" err="1" smtClean="0">
                <a:latin typeface="Arial" charset="0"/>
                <a:cs typeface="Arial" charset="0"/>
              </a:rPr>
              <a:t>conﬁdentiality</a:t>
            </a:r>
            <a:r>
              <a:rPr lang="en-US" dirty="0" smtClean="0">
                <a:latin typeface="Arial" charset="0"/>
                <a:cs typeface="Arial" charset="0"/>
              </a:rPr>
              <a:t> and  the examination of these follows.</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487362"/>
          </a:xfrm>
        </p:spPr>
        <p:txBody>
          <a:bodyPr>
            <a:normAutofit fontScale="90000"/>
          </a:bodyPr>
          <a:lstStyle/>
          <a:p>
            <a:pPr eaLnBrk="1" hangingPunct="1">
              <a:defRPr/>
            </a:pPr>
            <a:endParaRPr lang="en-US" dirty="0"/>
          </a:p>
        </p:txBody>
      </p:sp>
      <p:sp>
        <p:nvSpPr>
          <p:cNvPr id="48131" name="Content Placeholder 2"/>
          <p:cNvSpPr>
            <a:spLocks noGrp="1"/>
          </p:cNvSpPr>
          <p:nvPr>
            <p:ph idx="1"/>
          </p:nvPr>
        </p:nvSpPr>
        <p:spPr>
          <a:xfrm>
            <a:off x="1066800" y="1066800"/>
            <a:ext cx="7867650" cy="5334000"/>
          </a:xfrm>
        </p:spPr>
        <p:txBody>
          <a:bodyPr/>
          <a:lstStyle/>
          <a:p>
            <a:pPr eaLnBrk="1" hangingPunct="1">
              <a:lnSpc>
                <a:spcPct val="150000"/>
              </a:lnSpc>
            </a:pPr>
            <a:r>
              <a:rPr lang="en-US" dirty="0" smtClean="0">
                <a:latin typeface="Arial" charset="0"/>
                <a:cs typeface="Arial" charset="0"/>
              </a:rPr>
              <a:t> Privacy is more than simple </a:t>
            </a:r>
            <a:r>
              <a:rPr lang="en-US" dirty="0" err="1" smtClean="0">
                <a:latin typeface="Arial" charset="0"/>
                <a:cs typeface="Arial" charset="0"/>
              </a:rPr>
              <a:t>conﬁdentiality</a:t>
            </a:r>
            <a:r>
              <a:rPr lang="en-US" dirty="0" smtClean="0">
                <a:latin typeface="Arial" charset="0"/>
                <a:cs typeface="Arial" charset="0"/>
              </a:rPr>
              <a:t> . The right to privacy means that a person has the right not to take part in the research, not to answer questions, not to be interviewed, not to have their home intruded into, not to answer telephone calls or emails, and to engage in private </a:t>
            </a:r>
            <a:r>
              <a:rPr lang="en-US" dirty="0" err="1" smtClean="0">
                <a:latin typeface="Arial" charset="0"/>
                <a:cs typeface="Arial" charset="0"/>
              </a:rPr>
              <a:t>behaviour</a:t>
            </a:r>
            <a:r>
              <a:rPr lang="en-US" dirty="0" smtClean="0">
                <a:latin typeface="Arial" charset="0"/>
                <a:cs typeface="Arial" charset="0"/>
              </a:rPr>
              <a:t> in their own private place without fear of being observed. It is freedom  from as well as freedom for. </a:t>
            </a:r>
          </a:p>
          <a:p>
            <a:pPr eaLnBrk="1" hangingPunct="1">
              <a:lnSpc>
                <a:spcPct val="150000"/>
              </a:lnSpc>
            </a:pPr>
            <a:r>
              <a:rPr lang="en-US" dirty="0" smtClean="0">
                <a:latin typeface="Arial" charset="0"/>
                <a:cs typeface="Arial" charset="0"/>
              </a:rPr>
              <a:t>This is frequently an  issue with intrusive journalism. Hence researchers may have an obligation to inform participants of their rights to refuse to take part in any or all of the research, to obtain permission to conduct the research, to limit the time needed for participation and to limit the observation to public </a:t>
            </a:r>
            <a:r>
              <a:rPr lang="en-US" dirty="0" err="1" smtClean="0">
                <a:latin typeface="Arial" charset="0"/>
                <a:cs typeface="Arial" charset="0"/>
              </a:rPr>
              <a:t>behaviour</a:t>
            </a:r>
            <a:r>
              <a:rPr lang="en-US" dirty="0" smtClean="0">
                <a:latin typeface="Arial" charset="0"/>
                <a:cs typeface="Arial" charset="0"/>
              </a:rPr>
              <a:t>.</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smtClean="0"/>
              <a:t>Anonymity</a:t>
            </a:r>
            <a:br>
              <a:rPr lang="en-US" dirty="0" smtClean="0"/>
            </a:br>
            <a:endParaRPr lang="en-US" dirty="0"/>
          </a:p>
        </p:txBody>
      </p:sp>
      <p:sp>
        <p:nvSpPr>
          <p:cNvPr id="49155" name="Content Placeholder 2"/>
          <p:cNvSpPr>
            <a:spLocks noGrp="1"/>
          </p:cNvSpPr>
          <p:nvPr>
            <p:ph idx="1"/>
          </p:nvPr>
        </p:nvSpPr>
        <p:spPr>
          <a:xfrm>
            <a:off x="1066800" y="1295400"/>
            <a:ext cx="7867650" cy="5105400"/>
          </a:xfrm>
        </p:spPr>
        <p:txBody>
          <a:bodyPr/>
          <a:lstStyle/>
          <a:p>
            <a:pPr eaLnBrk="1" hangingPunct="1">
              <a:lnSpc>
                <a:spcPct val="150000"/>
              </a:lnSpc>
            </a:pPr>
            <a:r>
              <a:rPr lang="en-US" dirty="0" smtClean="0">
                <a:latin typeface="Arial" charset="0"/>
                <a:cs typeface="Arial" charset="0"/>
              </a:rPr>
              <a:t>Frankfort-</a:t>
            </a:r>
            <a:r>
              <a:rPr lang="en-US" dirty="0" err="1" smtClean="0">
                <a:latin typeface="Arial" charset="0"/>
                <a:cs typeface="Arial" charset="0"/>
              </a:rPr>
              <a:t>Nachmias</a:t>
            </a:r>
            <a:r>
              <a:rPr lang="en-US" dirty="0" smtClean="0">
                <a:latin typeface="Arial" charset="0"/>
                <a:cs typeface="Arial" charset="0"/>
              </a:rPr>
              <a:t> and </a:t>
            </a:r>
            <a:r>
              <a:rPr lang="en-US" dirty="0" err="1" smtClean="0">
                <a:latin typeface="Arial" charset="0"/>
                <a:cs typeface="Arial" charset="0"/>
              </a:rPr>
              <a:t>Nachmias</a:t>
            </a:r>
            <a:r>
              <a:rPr lang="en-US" dirty="0" smtClean="0">
                <a:latin typeface="Arial" charset="0"/>
                <a:cs typeface="Arial" charset="0"/>
              </a:rPr>
              <a:t> (1992) underline the need for </a:t>
            </a:r>
            <a:r>
              <a:rPr lang="en-US" dirty="0" err="1" smtClean="0">
                <a:latin typeface="Arial" charset="0"/>
                <a:cs typeface="Arial" charset="0"/>
              </a:rPr>
              <a:t>conﬁdentiality</a:t>
            </a:r>
            <a:r>
              <a:rPr lang="en-US" dirty="0" smtClean="0">
                <a:latin typeface="Arial" charset="0"/>
                <a:cs typeface="Arial" charset="0"/>
              </a:rPr>
              <a:t> of participants’ identities, and that any violations of this should be made with the agreement of the participants. The essence of anonymity is that information provided by participants should in no way reveal their identity. The obverse of this is personal data that uniquely identify their supplier. </a:t>
            </a:r>
          </a:p>
          <a:p>
            <a:pPr eaLnBrk="1" hangingPunct="1">
              <a:lnSpc>
                <a:spcPct val="150000"/>
              </a:lnSpc>
            </a:pPr>
            <a:r>
              <a:rPr lang="en-US" dirty="0" smtClean="0">
                <a:latin typeface="Arial" charset="0"/>
                <a:cs typeface="Arial" charset="0"/>
              </a:rPr>
              <a:t>A participant or subject is therefore considered anonymous when the researcher or another person cannot identify the participant or subject from the information provided.</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7650" cy="182562"/>
          </a:xfrm>
        </p:spPr>
        <p:txBody>
          <a:bodyPr>
            <a:normAutofit fontScale="90000"/>
          </a:bodyPr>
          <a:lstStyle/>
          <a:p>
            <a:pPr eaLnBrk="1" hangingPunct="1">
              <a:defRPr/>
            </a:pPr>
            <a:r>
              <a:rPr lang="en-US" dirty="0" smtClean="0"/>
              <a:t/>
            </a:r>
            <a:br>
              <a:rPr lang="en-US" dirty="0" smtClean="0"/>
            </a:br>
            <a:endParaRPr lang="en-US" dirty="0"/>
          </a:p>
        </p:txBody>
      </p:sp>
      <p:sp>
        <p:nvSpPr>
          <p:cNvPr id="50179" name="Content Placeholder 2"/>
          <p:cNvSpPr>
            <a:spLocks noGrp="1"/>
          </p:cNvSpPr>
          <p:nvPr>
            <p:ph idx="1"/>
          </p:nvPr>
        </p:nvSpPr>
        <p:spPr>
          <a:xfrm>
            <a:off x="1066800" y="914400"/>
            <a:ext cx="7867650" cy="5638800"/>
          </a:xfrm>
        </p:spPr>
        <p:txBody>
          <a:bodyPr/>
          <a:lstStyle/>
          <a:p>
            <a:pPr eaLnBrk="1" hangingPunct="1">
              <a:lnSpc>
                <a:spcPct val="150000"/>
              </a:lnSpc>
            </a:pPr>
            <a:r>
              <a:rPr lang="en-US" dirty="0" smtClean="0">
                <a:latin typeface="Arial" charset="0"/>
                <a:cs typeface="Arial" charset="0"/>
              </a:rPr>
              <a:t>Where this situation holds, a participant’s privacy is guaranteed, no matter how personal or sensitive the information is. Thus a respondent completing a questionnaire that bears absolutely no identifying marks names, addresses, occupational details or coding symbols is ensured complete and total anonymity. </a:t>
            </a:r>
          </a:p>
          <a:p>
            <a:pPr eaLnBrk="1" hangingPunct="1">
              <a:lnSpc>
                <a:spcPct val="150000"/>
              </a:lnSpc>
            </a:pPr>
            <a:r>
              <a:rPr lang="en-US" dirty="0" smtClean="0">
                <a:latin typeface="Arial" charset="0"/>
                <a:cs typeface="Arial" charset="0"/>
              </a:rPr>
              <a:t>A subject agreeing to a face-to-face interview, on the other hand, can in no way expect anonymity. At most, the interviewer can promise </a:t>
            </a:r>
            <a:r>
              <a:rPr lang="en-US" dirty="0" err="1" smtClean="0">
                <a:latin typeface="Arial" charset="0"/>
                <a:cs typeface="Arial" charset="0"/>
              </a:rPr>
              <a:t>conﬁdentiality</a:t>
            </a:r>
            <a:r>
              <a:rPr lang="en-US" dirty="0" smtClean="0">
                <a:latin typeface="Arial" charset="0"/>
                <a:cs typeface="Arial" charset="0"/>
              </a:rPr>
              <a:t>. Non-traceability is an important matter, and this extends to aggregating data in some cases, so that an individual’s response is unknowable.</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err="1" smtClean="0">
                <a:latin typeface="Arial" pitchFamily="34" charset="0"/>
                <a:cs typeface="Arial" pitchFamily="34" charset="0"/>
              </a:rPr>
              <a:t>Conﬁdentiality</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Content Placeholder 2"/>
          <p:cNvSpPr>
            <a:spLocks noGrp="1"/>
          </p:cNvSpPr>
          <p:nvPr>
            <p:ph idx="1"/>
          </p:nvPr>
        </p:nvSpPr>
        <p:spPr>
          <a:xfrm>
            <a:off x="990600" y="1371600"/>
            <a:ext cx="7943850" cy="5181600"/>
          </a:xfrm>
        </p:spPr>
        <p:txBody>
          <a:bodyPr>
            <a:normAutofit/>
          </a:bodyPr>
          <a:lstStyle/>
          <a:p>
            <a:pPr eaLnBrk="1" hangingPunct="1">
              <a:lnSpc>
                <a:spcPct val="150000"/>
              </a:lnSpc>
              <a:defRPr/>
            </a:pPr>
            <a:r>
              <a:rPr lang="en-US" dirty="0" smtClean="0">
                <a:latin typeface="Arial" pitchFamily="34" charset="0"/>
                <a:cs typeface="Arial" pitchFamily="34" charset="0"/>
              </a:rPr>
              <a:t>The second way of protecting a participant’s right to privacy is through the promise of </a:t>
            </a:r>
            <a:r>
              <a:rPr lang="en-US" dirty="0" err="1" smtClean="0">
                <a:latin typeface="Arial" pitchFamily="34" charset="0"/>
                <a:cs typeface="Arial" pitchFamily="34" charset="0"/>
              </a:rPr>
              <a:t>conﬁdentiality</a:t>
            </a:r>
            <a:r>
              <a:rPr lang="en-US" dirty="0" smtClean="0">
                <a:latin typeface="Arial" pitchFamily="34" charset="0"/>
                <a:cs typeface="Arial" pitchFamily="34" charset="0"/>
              </a:rPr>
              <a:t>. This means that although researchers know who has provided the information or are able to identify  participants from the information given, they will in no way make the connection known publicly; the boundaries surrounding the shared secret will be protected. The essence of the matter is the extent to which investigators keep faith with those who have helped them.</a:t>
            </a:r>
          </a:p>
          <a:p>
            <a:pPr eaLnBrk="1" hangingPunct="1">
              <a:lnSpc>
                <a:spcPct val="150000"/>
              </a:lnSpc>
              <a:defRPr/>
            </a:pPr>
            <a:r>
              <a:rPr lang="en-US" dirty="0" smtClean="0">
                <a:latin typeface="Arial" pitchFamily="34" charset="0"/>
                <a:cs typeface="Arial" pitchFamily="34" charset="0"/>
              </a:rPr>
              <a:t> It is generally at the access stage or at the point where researchers collect their data that they make their position clear to the hosts and/or subjects. They will thus be quite explicit in explaining to subjects what the meaning and limits of </a:t>
            </a:r>
            <a:r>
              <a:rPr lang="en-US" dirty="0" err="1" smtClean="0">
                <a:latin typeface="Arial" pitchFamily="34" charset="0"/>
                <a:cs typeface="Arial" pitchFamily="34" charset="0"/>
              </a:rPr>
              <a:t>conﬁdentiality</a:t>
            </a:r>
            <a:r>
              <a:rPr lang="en-US" dirty="0" smtClean="0">
                <a:latin typeface="Arial" pitchFamily="34" charset="0"/>
                <a:cs typeface="Arial" pitchFamily="34" charset="0"/>
              </a:rPr>
              <a:t> are in relation to the particular research project.</a:t>
            </a:r>
          </a:p>
          <a:p>
            <a:pPr eaLnBrk="1" hangingPunct="1">
              <a:lnSpc>
                <a:spcPct val="150000"/>
              </a:lnSpc>
              <a:defRPr/>
            </a:pPr>
            <a:endParaRPr lang="en-US" dirty="0" smtClean="0"/>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411162"/>
          </a:xfrm>
        </p:spPr>
        <p:txBody>
          <a:bodyPr>
            <a:normAutofit fontScale="90000"/>
          </a:bodyPr>
          <a:lstStyle/>
          <a:p>
            <a:pPr eaLnBrk="1" hangingPunct="1">
              <a:defRPr/>
            </a:pPr>
            <a:r>
              <a:rPr lang="en-US" dirty="0" smtClean="0"/>
              <a:t/>
            </a:r>
            <a:br>
              <a:rPr lang="en-US" dirty="0" smtClean="0"/>
            </a:br>
            <a:endParaRPr lang="en-US" dirty="0"/>
          </a:p>
        </p:txBody>
      </p:sp>
      <p:sp>
        <p:nvSpPr>
          <p:cNvPr id="3" name="Content Placeholder 2"/>
          <p:cNvSpPr>
            <a:spLocks noGrp="1"/>
          </p:cNvSpPr>
          <p:nvPr>
            <p:ph idx="1"/>
          </p:nvPr>
        </p:nvSpPr>
        <p:spPr>
          <a:xfrm>
            <a:off x="1066800" y="228600"/>
            <a:ext cx="7867650" cy="6477000"/>
          </a:xfrm>
        </p:spPr>
        <p:txBody>
          <a:bodyPr>
            <a:normAutofit lnSpcReduction="10000"/>
          </a:bodyPr>
          <a:lstStyle/>
          <a:p>
            <a:pPr eaLnBrk="1" hangingPunct="1">
              <a:lnSpc>
                <a:spcPct val="150000"/>
              </a:lnSpc>
              <a:defRPr/>
            </a:pPr>
            <a:r>
              <a:rPr lang="en-US" dirty="0" smtClean="0">
                <a:latin typeface="Arial" pitchFamily="34" charset="0"/>
                <a:cs typeface="Arial" pitchFamily="34" charset="0"/>
              </a:rPr>
              <a:t>On the whole, the more sensitive, intimate or discrediting the information, the greater is the obligation on the researcher’s part to make sure that guarantees of </a:t>
            </a:r>
            <a:r>
              <a:rPr lang="en-US" dirty="0" err="1" smtClean="0">
                <a:latin typeface="Arial" pitchFamily="34" charset="0"/>
                <a:cs typeface="Arial" pitchFamily="34" charset="0"/>
              </a:rPr>
              <a:t>conﬁdentiality</a:t>
            </a:r>
            <a:r>
              <a:rPr lang="en-US" dirty="0" smtClean="0">
                <a:latin typeface="Arial" pitchFamily="34" charset="0"/>
                <a:cs typeface="Arial" pitchFamily="34" charset="0"/>
              </a:rPr>
              <a:t> are carried out in spirit and letter. Promises must be kept.</a:t>
            </a:r>
          </a:p>
          <a:p>
            <a:pPr eaLnBrk="1" hangingPunct="1">
              <a:lnSpc>
                <a:spcPct val="150000"/>
              </a:lnSpc>
              <a:defRPr/>
            </a:pPr>
            <a:r>
              <a:rPr lang="en-US" dirty="0" smtClean="0">
                <a:latin typeface="Arial" pitchFamily="34" charset="0"/>
                <a:cs typeface="Arial" pitchFamily="34" charset="0"/>
              </a:rPr>
              <a:t> Kimmel (1988) notes that some potential respondents in research on sensitive topics will refuse to cooperate when an assurance of </a:t>
            </a:r>
            <a:r>
              <a:rPr lang="en-US" dirty="0" err="1" smtClean="0">
                <a:latin typeface="Arial" pitchFamily="34" charset="0"/>
                <a:cs typeface="Arial" pitchFamily="34" charset="0"/>
              </a:rPr>
              <a:t>conﬁdentiality</a:t>
            </a:r>
            <a:r>
              <a:rPr lang="en-US" dirty="0" smtClean="0">
                <a:latin typeface="Arial" pitchFamily="34" charset="0"/>
                <a:cs typeface="Arial" pitchFamily="34" charset="0"/>
              </a:rPr>
              <a:t> is weak, vague, not understood, or thought likely to be breached.</a:t>
            </a:r>
          </a:p>
          <a:p>
            <a:pPr eaLnBrk="1" hangingPunct="1">
              <a:lnSpc>
                <a:spcPct val="150000"/>
              </a:lnSpc>
              <a:defRPr/>
            </a:pPr>
            <a:r>
              <a:rPr lang="en-US" dirty="0" smtClean="0">
                <a:latin typeface="Arial" pitchFamily="34" charset="0"/>
                <a:cs typeface="Arial" pitchFamily="34" charset="0"/>
              </a:rPr>
              <a:t> He concludes that the usefulness of data in sensitive research areas may be seriously affected by the researcher’s inability to provide a credible promise of </a:t>
            </a:r>
            <a:r>
              <a:rPr lang="en-US" dirty="0" err="1" smtClean="0">
                <a:latin typeface="Arial" pitchFamily="34" charset="0"/>
                <a:cs typeface="Arial" pitchFamily="34" charset="0"/>
              </a:rPr>
              <a:t>conﬁdentiality</a:t>
            </a:r>
            <a:r>
              <a:rPr lang="en-US" dirty="0" smtClean="0">
                <a:latin typeface="Arial" pitchFamily="34" charset="0"/>
                <a:cs typeface="Arial" pitchFamily="34" charset="0"/>
              </a:rPr>
              <a:t>. </a:t>
            </a:r>
          </a:p>
          <a:p>
            <a:pPr eaLnBrk="1" hangingPunct="1">
              <a:lnSpc>
                <a:spcPct val="150000"/>
              </a:lnSpc>
              <a:defRPr/>
            </a:pPr>
            <a:r>
              <a:rPr lang="en-US" dirty="0" smtClean="0">
                <a:latin typeface="Arial" pitchFamily="34" charset="0"/>
                <a:cs typeface="Arial" pitchFamily="34" charset="0"/>
              </a:rPr>
              <a:t>Assurances do not appear to affect cooperation rates in innocuous studies perhaps because, as Kimmel suggests, there is expectation on the part of most potential respondents that </a:t>
            </a:r>
            <a:r>
              <a:rPr lang="en-US" dirty="0" err="1" smtClean="0">
                <a:latin typeface="Arial" pitchFamily="34" charset="0"/>
                <a:cs typeface="Arial" pitchFamily="34" charset="0"/>
              </a:rPr>
              <a:t>conﬁdentiality</a:t>
            </a:r>
            <a:r>
              <a:rPr lang="en-US" dirty="0" smtClean="0">
                <a:latin typeface="Arial" pitchFamily="34" charset="0"/>
                <a:cs typeface="Arial" pitchFamily="34" charset="0"/>
              </a:rPr>
              <a:t> will be protected.  A number of techniques have been developed to allow public access to data and information without </a:t>
            </a:r>
            <a:r>
              <a:rPr lang="en-US" dirty="0" err="1" smtClean="0">
                <a:latin typeface="Arial" pitchFamily="34" charset="0"/>
                <a:cs typeface="Arial" pitchFamily="34" charset="0"/>
              </a:rPr>
              <a:t>conﬁdentiality</a:t>
            </a:r>
            <a:r>
              <a:rPr lang="en-US" dirty="0" smtClean="0">
                <a:latin typeface="Arial" pitchFamily="34" charset="0"/>
                <a:cs typeface="Arial" pitchFamily="34" charset="0"/>
              </a:rPr>
              <a:t> being betrayed.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334962"/>
          </a:xfrm>
        </p:spPr>
        <p:txBody>
          <a:bodyPr>
            <a:normAutofit fontScale="90000"/>
          </a:bodyPr>
          <a:lstStyle/>
          <a:p>
            <a:pPr eaLnBrk="1" hangingPunct="1">
              <a:defRPr/>
            </a:pPr>
            <a:endParaRPr lang="en-US" dirty="0"/>
          </a:p>
        </p:txBody>
      </p:sp>
      <p:sp>
        <p:nvSpPr>
          <p:cNvPr id="53251" name="Content Placeholder 2"/>
          <p:cNvSpPr>
            <a:spLocks noGrp="1"/>
          </p:cNvSpPr>
          <p:nvPr>
            <p:ph idx="1"/>
          </p:nvPr>
        </p:nvSpPr>
        <p:spPr>
          <a:xfrm>
            <a:off x="990600" y="914400"/>
            <a:ext cx="7943850" cy="5334000"/>
          </a:xfrm>
        </p:spPr>
        <p:txBody>
          <a:bodyPr/>
          <a:lstStyle/>
          <a:p>
            <a:pPr eaLnBrk="1" hangingPunct="1">
              <a:lnSpc>
                <a:spcPct val="150000"/>
              </a:lnSpc>
            </a:pPr>
            <a:r>
              <a:rPr lang="en-US" smtClean="0">
                <a:latin typeface="Arial" charset="0"/>
                <a:cs typeface="Arial" charset="0"/>
              </a:rPr>
              <a:t>This is  particularly the case where the evidence is negative. One way out, Kelly (1989a) suggests, could be to submit reports and evaluations of teachers’ reactions to the teachers involved for comment, to get them to assess their own changing attitudes. </a:t>
            </a:r>
          </a:p>
          <a:p>
            <a:pPr eaLnBrk="1" hangingPunct="1">
              <a:lnSpc>
                <a:spcPct val="150000"/>
              </a:lnSpc>
            </a:pPr>
            <a:r>
              <a:rPr lang="en-US" smtClean="0">
                <a:latin typeface="Arial" charset="0"/>
                <a:cs typeface="Arial" charset="0"/>
              </a:rPr>
              <a:t>She warns, however, that this might work well with teachers who have become converts, but is more problematic where teachers remain indifferent or hostile to the aims of the research project. How does one write an honest but critical report of teachers’ attitudes, she asks, if one hopes to continue to work with those involved?</a:t>
            </a:r>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smtClean="0">
                <a:latin typeface="Arial" pitchFamily="34" charset="0"/>
                <a:cs typeface="Arial" pitchFamily="34" charset="0"/>
              </a:rPr>
              <a:t>Deception</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54275" name="Content Placeholder 2"/>
          <p:cNvSpPr>
            <a:spLocks noGrp="1"/>
          </p:cNvSpPr>
          <p:nvPr>
            <p:ph idx="1"/>
          </p:nvPr>
        </p:nvSpPr>
        <p:spPr>
          <a:xfrm>
            <a:off x="1066800" y="1447800"/>
            <a:ext cx="7867650" cy="5105400"/>
          </a:xfrm>
        </p:spPr>
        <p:txBody>
          <a:bodyPr/>
          <a:lstStyle/>
          <a:p>
            <a:pPr eaLnBrk="1" hangingPunct="1">
              <a:lnSpc>
                <a:spcPct val="150000"/>
              </a:lnSpc>
            </a:pPr>
            <a:r>
              <a:rPr lang="en-US" dirty="0" smtClean="0">
                <a:latin typeface="Arial" charset="0"/>
                <a:cs typeface="Arial" charset="0"/>
              </a:rPr>
              <a:t>Deception may lie in not telling people that they are being re- searched (in some people’s eyes this is tantamount to spying), not telling the truth, telling lies, or compromising the truth. It may also lie in using people in a degrading or dehumanizing way (e.g. as a rat in an experiment). </a:t>
            </a:r>
          </a:p>
          <a:p>
            <a:pPr eaLnBrk="1" hangingPunct="1">
              <a:lnSpc>
                <a:spcPct val="150000"/>
              </a:lnSpc>
            </a:pPr>
            <a:r>
              <a:rPr lang="en-US" dirty="0" smtClean="0">
                <a:latin typeface="Arial" charset="0"/>
                <a:cs typeface="Arial" charset="0"/>
              </a:rPr>
              <a:t>In social psychological research, the term is applied to that kind of experimental situation where the researcher knowingly conceals the true purpose and conditions of the research, or else positively misinforms the subjects, or exposes them to unduly painful, stressful or embarrassing experiences, without the subjects having knowledge of what is going on. </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smtClean="0">
                <a:latin typeface="Arial" pitchFamily="34" charset="0"/>
                <a:cs typeface="Arial" pitchFamily="34" charset="0"/>
              </a:rPr>
              <a:t>Betrayal</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55299" name="Content Placeholder 2"/>
          <p:cNvSpPr>
            <a:spLocks noGrp="1"/>
          </p:cNvSpPr>
          <p:nvPr>
            <p:ph idx="1"/>
          </p:nvPr>
        </p:nvSpPr>
        <p:spPr>
          <a:xfrm>
            <a:off x="990600" y="1371600"/>
            <a:ext cx="7943850" cy="4876800"/>
          </a:xfrm>
        </p:spPr>
        <p:txBody>
          <a:bodyPr/>
          <a:lstStyle/>
          <a:p>
            <a:pPr eaLnBrk="1" hangingPunct="1">
              <a:lnSpc>
                <a:spcPct val="150000"/>
              </a:lnSpc>
            </a:pPr>
            <a:r>
              <a:rPr lang="en-US" smtClean="0">
                <a:latin typeface="Arial" charset="0"/>
                <a:cs typeface="Arial" charset="0"/>
              </a:rPr>
              <a:t>The term ‘betrayal’ is usually applied to those occasions where data disclosed in conﬁdence are revealed publicly in such a way as to cause embarrassment, anxiety or perhaps suffering to the subject or participant disclosing the information.It is a breach of trust, in contrast to conﬁdentiality, and is often a consequence of selﬁsh motives of either a personal or professional nature.</a:t>
            </a:r>
          </a:p>
          <a:p>
            <a:pPr eaLnBrk="1" hangingPunct="1">
              <a:lnSpc>
                <a:spcPct val="150000"/>
              </a:lnSpc>
            </a:pPr>
            <a:r>
              <a:rPr lang="en-US" smtClean="0">
                <a:latin typeface="Arial" charset="0"/>
                <a:cs typeface="Arial" charset="0"/>
              </a:rPr>
              <a:t>One of the research methods that is perhaps most vulnerable to betrayal is action research. As Kelly (1989a) notes, this can produce several ethical problems. She says that if we treat teachers as collaborators in our day-to-day interactions, it may seem like betrayal of trust if these interactions are recorded and used as evidence. </a:t>
            </a:r>
          </a:p>
          <a:p>
            <a:pPr eaLnBrk="1" hangingPunct="1">
              <a:lnSpc>
                <a:spcPct val="150000"/>
              </a:lnSpc>
            </a:pPr>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411162"/>
          </a:xfrm>
        </p:spPr>
        <p:txBody>
          <a:bodyPr>
            <a:normAutofit fontScale="90000"/>
          </a:bodyPr>
          <a:lstStyle/>
          <a:p>
            <a:pPr eaLnBrk="1" hangingPunct="1">
              <a:defRPr/>
            </a:pPr>
            <a:endParaRPr lang="en-US" dirty="0"/>
          </a:p>
        </p:txBody>
      </p:sp>
      <p:sp>
        <p:nvSpPr>
          <p:cNvPr id="56323" name="Content Placeholder 2"/>
          <p:cNvSpPr>
            <a:spLocks noGrp="1"/>
          </p:cNvSpPr>
          <p:nvPr>
            <p:ph idx="1"/>
          </p:nvPr>
        </p:nvSpPr>
        <p:spPr>
          <a:xfrm>
            <a:off x="990600" y="914400"/>
            <a:ext cx="7943850" cy="5334000"/>
          </a:xfrm>
        </p:spPr>
        <p:txBody>
          <a:bodyPr/>
          <a:lstStyle/>
          <a:p>
            <a:pPr eaLnBrk="1" hangingPunct="1">
              <a:lnSpc>
                <a:spcPct val="150000"/>
              </a:lnSpc>
            </a:pPr>
            <a:r>
              <a:rPr lang="en-US" smtClean="0">
                <a:latin typeface="Arial" charset="0"/>
                <a:cs typeface="Arial" charset="0"/>
              </a:rPr>
              <a:t>Deception may be justiﬁed on the grounds that the research serves the public good, and that the deception prevents any bias from entering the research, and also that it may protect the conﬁdentiality of a third party (for example, a sponsor).</a:t>
            </a:r>
          </a:p>
          <a:p>
            <a:pPr eaLnBrk="1" hangingPunct="1">
              <a:lnSpc>
                <a:spcPct val="150000"/>
              </a:lnSpc>
            </a:pPr>
            <a:r>
              <a:rPr lang="en-US" smtClean="0">
                <a:latin typeface="Arial" charset="0"/>
                <a:cs typeface="Arial" charset="0"/>
              </a:rPr>
              <a:t> The problem from the researcher’s point of view is: ‘What is the proper balance between the interests of science and the thoughtful, humane treatment of people who, innocently, provide the data?’ In other words, the problem again hinges on the costs/beneﬁts ratio.</a:t>
            </a: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411162"/>
          </a:xfrm>
        </p:spPr>
        <p:txBody>
          <a:bodyPr>
            <a:normAutofit fontScale="90000"/>
          </a:bodyPr>
          <a:lstStyle/>
          <a:p>
            <a:pPr eaLnBrk="1" hangingPunct="1">
              <a:defRPr/>
            </a:pPr>
            <a:endParaRPr lang="en-US" dirty="0"/>
          </a:p>
        </p:txBody>
      </p:sp>
      <p:sp>
        <p:nvSpPr>
          <p:cNvPr id="57347" name="Content Placeholder 2"/>
          <p:cNvSpPr>
            <a:spLocks noGrp="1"/>
          </p:cNvSpPr>
          <p:nvPr>
            <p:ph idx="1"/>
          </p:nvPr>
        </p:nvSpPr>
        <p:spPr>
          <a:xfrm>
            <a:off x="1143000" y="914400"/>
            <a:ext cx="7791450" cy="5562600"/>
          </a:xfrm>
        </p:spPr>
        <p:txBody>
          <a:bodyPr/>
          <a:lstStyle/>
          <a:p>
            <a:pPr eaLnBrk="1" hangingPunct="1">
              <a:lnSpc>
                <a:spcPct val="150000"/>
              </a:lnSpc>
            </a:pPr>
            <a:r>
              <a:rPr lang="en-US" dirty="0" smtClean="0">
                <a:latin typeface="Arial" charset="0"/>
                <a:cs typeface="Arial" charset="0"/>
              </a:rPr>
              <a:t>The pervasiveness of the issue of deception becomes even more apparent when we remember that it is even built into many of our measurement devices, since it is important to keep the respondent ignorant of the personality and attitude dimensions.</a:t>
            </a:r>
          </a:p>
          <a:p>
            <a:pPr eaLnBrk="1" hangingPunct="1">
              <a:lnSpc>
                <a:spcPct val="150000"/>
              </a:lnSpc>
            </a:pPr>
            <a:r>
              <a:rPr lang="en-US" dirty="0" smtClean="0">
                <a:latin typeface="Arial" charset="0"/>
                <a:cs typeface="Arial" charset="0"/>
              </a:rPr>
              <a:t>There are many problems that cannot be investigated without deception and, although there is some evidence that most subjects accept without resentment the fact of having been duped once they understand the necessity for it, it is important to keep in the forefront of one’s mind the question of whether the amount and type of deception is </a:t>
            </a:r>
            <a:r>
              <a:rPr lang="en-US" dirty="0" err="1" smtClean="0">
                <a:latin typeface="Arial" charset="0"/>
                <a:cs typeface="Arial" charset="0"/>
              </a:rPr>
              <a:t>justiﬁed</a:t>
            </a:r>
            <a:r>
              <a:rPr lang="en-US" dirty="0" smtClean="0">
                <a:latin typeface="Arial" charset="0"/>
                <a:cs typeface="Arial" charset="0"/>
              </a:rPr>
              <a:t> by the </a:t>
            </a:r>
            <a:r>
              <a:rPr lang="en-US" dirty="0" err="1" smtClean="0">
                <a:latin typeface="Arial" charset="0"/>
                <a:cs typeface="Arial" charset="0"/>
              </a:rPr>
              <a:t>signiﬁcance</a:t>
            </a:r>
            <a:r>
              <a:rPr lang="en-US" dirty="0" smtClean="0">
                <a:latin typeface="Arial" charset="0"/>
                <a:cs typeface="Arial" charset="0"/>
              </a:rPr>
              <a:t> of the study and the unavailability of alternative procedures.</a:t>
            </a:r>
          </a:p>
          <a:p>
            <a:pPr eaLnBrk="1" hangingPunct="1"/>
            <a:endParaRPr lang="en-US" dirty="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smtClean="0">
                <a:latin typeface="Arial" pitchFamily="34" charset="0"/>
                <a:cs typeface="Arial" pitchFamily="34" charset="0"/>
              </a:rPr>
              <a:t>Ethics and research methods in education</a:t>
            </a:r>
            <a:r>
              <a:rPr lang="en-US" dirty="0" smtClean="0"/>
              <a:t/>
            </a:r>
            <a:br>
              <a:rPr lang="en-US" dirty="0" smtClean="0"/>
            </a:br>
            <a:endParaRPr lang="en-US" dirty="0"/>
          </a:p>
        </p:txBody>
      </p:sp>
      <p:sp>
        <p:nvSpPr>
          <p:cNvPr id="3" name="Content Placeholder 2"/>
          <p:cNvSpPr>
            <a:spLocks noGrp="1"/>
          </p:cNvSpPr>
          <p:nvPr>
            <p:ph idx="1"/>
          </p:nvPr>
        </p:nvSpPr>
        <p:spPr>
          <a:xfrm>
            <a:off x="990600" y="1143000"/>
            <a:ext cx="7943850" cy="5410200"/>
          </a:xfrm>
        </p:spPr>
        <p:txBody>
          <a:bodyPr>
            <a:normAutofit/>
          </a:bodyPr>
          <a:lstStyle/>
          <a:p>
            <a:pPr eaLnBrk="1" hangingPunct="1">
              <a:lnSpc>
                <a:spcPct val="150000"/>
              </a:lnSpc>
              <a:defRPr/>
            </a:pPr>
            <a:r>
              <a:rPr lang="en-US" dirty="0" smtClean="0">
                <a:latin typeface="Arial" pitchFamily="34" charset="0"/>
                <a:cs typeface="Arial" pitchFamily="34" charset="0"/>
              </a:rPr>
              <a:t>Ethical problems arising from research methods used in educational contexts occur passim in Burgess’s (1989) edited collection, The Ethics of Educational Research and in Simons and Usher’s (2000) edited volume, Situated Ethics in Educational Research.</a:t>
            </a:r>
          </a:p>
          <a:p>
            <a:pPr eaLnBrk="1" hangingPunct="1">
              <a:lnSpc>
                <a:spcPct val="150000"/>
              </a:lnSpc>
              <a:defRPr/>
            </a:pPr>
            <a:r>
              <a:rPr lang="en-US" dirty="0" smtClean="0">
                <a:latin typeface="Arial" pitchFamily="34" charset="0"/>
                <a:cs typeface="Arial" pitchFamily="34" charset="0"/>
              </a:rPr>
              <a:t> Every contribution in these </a:t>
            </a:r>
            <a:r>
              <a:rPr lang="en-US" dirty="0" err="1" smtClean="0">
                <a:latin typeface="Arial" pitchFamily="34" charset="0"/>
                <a:cs typeface="Arial" pitchFamily="34" charset="0"/>
              </a:rPr>
              <a:t>reﬂects</a:t>
            </a:r>
            <a:r>
              <a:rPr lang="en-US" dirty="0" smtClean="0">
                <a:latin typeface="Arial" pitchFamily="34" charset="0"/>
                <a:cs typeface="Arial" pitchFamily="34" charset="0"/>
              </a:rPr>
              <a:t> the reality of the day-to-day problems, issues and dilemmas that the educational researcher and beginning researchers are likely to encounter. </a:t>
            </a:r>
          </a:p>
          <a:p>
            <a:pPr eaLnBrk="1" hangingPunct="1">
              <a:lnSpc>
                <a:spcPct val="150000"/>
              </a:lnSpc>
              <a:defRPr/>
            </a:pPr>
            <a:r>
              <a:rPr lang="en-US" dirty="0" smtClean="0">
                <a:latin typeface="Arial" pitchFamily="34" charset="0"/>
                <a:cs typeface="Arial" pitchFamily="34" charset="0"/>
              </a:rPr>
              <a:t>Newcomers to the </a:t>
            </a:r>
            <a:r>
              <a:rPr lang="en-US" dirty="0" err="1" smtClean="0">
                <a:latin typeface="Arial" pitchFamily="34" charset="0"/>
                <a:cs typeface="Arial" pitchFamily="34" charset="0"/>
              </a:rPr>
              <a:t>ﬁeld</a:t>
            </a:r>
            <a:r>
              <a:rPr lang="en-US" dirty="0" smtClean="0">
                <a:latin typeface="Arial" pitchFamily="34" charset="0"/>
                <a:cs typeface="Arial" pitchFamily="34" charset="0"/>
              </a:rPr>
              <a:t> need to be aware of those kinds of research which, by their nature, lead from one problem to another. Indeed, the researcher will frequently </a:t>
            </a:r>
            <a:r>
              <a:rPr lang="en-US" dirty="0" err="1" smtClean="0">
                <a:latin typeface="Arial" pitchFamily="34" charset="0"/>
                <a:cs typeface="Arial" pitchFamily="34" charset="0"/>
              </a:rPr>
              <a:t>ﬁnd</a:t>
            </a:r>
            <a:r>
              <a:rPr lang="en-US" dirty="0" smtClean="0">
                <a:latin typeface="Arial" pitchFamily="34" charset="0"/>
                <a:cs typeface="Arial" pitchFamily="34" charset="0"/>
              </a:rPr>
              <a:t> that methodological and ethical issues are inextricably interwoven in much of the research it has designated as qualitative or interpretative.  </a:t>
            </a: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82562"/>
          </a:xfrm>
        </p:spPr>
        <p:txBody>
          <a:bodyPr>
            <a:normAutofit fontScale="90000"/>
          </a:bodyPr>
          <a:lstStyle/>
          <a:p>
            <a:pPr eaLnBrk="1" hangingPunct="1">
              <a:defRPr/>
            </a:pPr>
            <a:endParaRPr lang="en-US" dirty="0"/>
          </a:p>
        </p:txBody>
      </p:sp>
      <p:sp>
        <p:nvSpPr>
          <p:cNvPr id="59395" name="Content Placeholder 2"/>
          <p:cNvSpPr>
            <a:spLocks noGrp="1"/>
          </p:cNvSpPr>
          <p:nvPr>
            <p:ph idx="1"/>
          </p:nvPr>
        </p:nvSpPr>
        <p:spPr>
          <a:xfrm>
            <a:off x="990600" y="1066800"/>
            <a:ext cx="7943850" cy="5181600"/>
          </a:xfrm>
        </p:spPr>
        <p:txBody>
          <a:bodyPr/>
          <a:lstStyle/>
          <a:p>
            <a:pPr eaLnBrk="1" hangingPunct="1">
              <a:lnSpc>
                <a:spcPct val="150000"/>
              </a:lnSpc>
            </a:pPr>
            <a:r>
              <a:rPr lang="en-US" smtClean="0">
                <a:latin typeface="Arial" charset="0"/>
                <a:cs typeface="Arial" charset="0"/>
              </a:rPr>
              <a:t>Doing participant observation or interviewing one’s peers raises ethical problems that are directly related to the nature of the research technique employed. The degree of openness or closure of the nature of the research and its aims is one that directly faces the teacher researcher.             </a:t>
            </a:r>
          </a:p>
          <a:p>
            <a:pPr eaLnBrk="1" hangingPunct="1">
              <a:lnSpc>
                <a:spcPct val="150000"/>
              </a:lnSpc>
            </a:pPr>
            <a:r>
              <a:rPr lang="en-US" smtClean="0">
                <a:latin typeface="Arial" charset="0"/>
                <a:cs typeface="Arial" charset="0"/>
              </a:rPr>
              <a:t>They go on to pose the kinds of question that may arise in such a situation. ‘Where for the researcher does formal observation end and informal observation begin?’ ‘Is it justiﬁable to be open with some teachers and closed with others?’ </a:t>
            </a:r>
          </a:p>
          <a:p>
            <a:pPr eaLnBrk="1" hangingPunct="1">
              <a:lnSpc>
                <a:spcPct val="150000"/>
              </a:lnSpc>
            </a:pPr>
            <a:r>
              <a:rPr lang="en-US" smtClean="0">
                <a:latin typeface="Arial" charset="0"/>
                <a:cs typeface="Arial" charset="0"/>
              </a:rPr>
              <a:t>‘How much can the researcher tell the pupils about a particular piece of research?’ ‘When is a casual conversation part of the research data and when is it not?’ ‘Is gossip legitimate data and can the researcher ethically use material that has been passed on in conﬁdence?’</a:t>
            </a:r>
          </a:p>
          <a:p>
            <a:pPr eaLnBrk="1" hangingPunct="1"/>
            <a:endParaRPr lang="en-US" smtClean="0"/>
          </a:p>
          <a:p>
            <a:pPr eaLnBrk="1" hangingPunct="1"/>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smtClean="0">
                <a:latin typeface="Arial" pitchFamily="34" charset="0"/>
                <a:cs typeface="Arial" pitchFamily="34" charset="0"/>
              </a:rPr>
              <a:t>Ethics and evaluative research</a:t>
            </a:r>
            <a:r>
              <a:rPr lang="en-US" dirty="0" smtClean="0"/>
              <a:t/>
            </a:r>
            <a:br>
              <a:rPr lang="en-US" dirty="0" smtClean="0"/>
            </a:br>
            <a:endParaRPr lang="en-US" dirty="0"/>
          </a:p>
        </p:txBody>
      </p:sp>
      <p:sp>
        <p:nvSpPr>
          <p:cNvPr id="60419" name="Content Placeholder 2"/>
          <p:cNvSpPr>
            <a:spLocks noGrp="1"/>
          </p:cNvSpPr>
          <p:nvPr>
            <p:ph idx="1"/>
          </p:nvPr>
        </p:nvSpPr>
        <p:spPr>
          <a:xfrm>
            <a:off x="990600" y="1371600"/>
            <a:ext cx="7943850" cy="4876800"/>
          </a:xfrm>
        </p:spPr>
        <p:txBody>
          <a:bodyPr/>
          <a:lstStyle/>
          <a:p>
            <a:pPr eaLnBrk="1" hangingPunct="1">
              <a:lnSpc>
                <a:spcPct val="150000"/>
              </a:lnSpc>
            </a:pPr>
            <a:r>
              <a:rPr lang="en-US" smtClean="0">
                <a:latin typeface="Arial" charset="0"/>
                <a:cs typeface="Arial" charset="0"/>
              </a:rPr>
              <a:t>The ethics of educational evaluation, offers two broad principles which may form the basis of further considerations in the ﬁeld of evaluation. These are the principle of beneﬁt maximization and the principle of equal respect. </a:t>
            </a:r>
          </a:p>
          <a:p>
            <a:pPr eaLnBrk="1" hangingPunct="1">
              <a:lnSpc>
                <a:spcPct val="150000"/>
              </a:lnSpc>
            </a:pPr>
            <a:r>
              <a:rPr lang="en-US" smtClean="0">
                <a:latin typeface="Arial" charset="0"/>
                <a:cs typeface="Arial" charset="0"/>
              </a:rPr>
              <a:t>The former, the principle of beneﬁt maximization, holds that the best decision is the one that results in the greatest beneﬁt for most people. It is pragmatic in the sense that it judges the rightness of our actions by their consequences or, the best action is the one with the best results. </a:t>
            </a:r>
          </a:p>
          <a:p>
            <a:pPr eaLnBrk="1" hangingPunct="1">
              <a:lnSpc>
                <a:spcPct val="150000"/>
              </a:lnSpc>
            </a:pPr>
            <a:r>
              <a:rPr lang="en-US" smtClean="0">
                <a:latin typeface="Arial" charset="0"/>
                <a:cs typeface="Arial" charset="0"/>
              </a:rPr>
              <a:t>Strike (1990) lists the following ethical principles which he regards as particularly important to evaluative research and which may be seen in the light of the two broad  principles outlined above:</a:t>
            </a:r>
          </a:p>
          <a:p>
            <a:pPr eaLnBrk="1" hangingPunct="1">
              <a:lnSpc>
                <a:spcPct val="150000"/>
              </a:lnSpc>
            </a:pPr>
            <a:endParaRPr lang="en-US"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82562"/>
          </a:xfrm>
        </p:spPr>
        <p:txBody>
          <a:bodyPr>
            <a:normAutofit fontScale="90000"/>
          </a:bodyPr>
          <a:lstStyle/>
          <a:p>
            <a:pPr eaLnBrk="1" hangingPunct="1">
              <a:defRPr/>
            </a:pPr>
            <a:endParaRPr lang="en-US" dirty="0"/>
          </a:p>
        </p:txBody>
      </p:sp>
      <p:sp>
        <p:nvSpPr>
          <p:cNvPr id="3" name="Content Placeholder 2"/>
          <p:cNvSpPr>
            <a:spLocks noGrp="1"/>
          </p:cNvSpPr>
          <p:nvPr>
            <p:ph idx="1"/>
          </p:nvPr>
        </p:nvSpPr>
        <p:spPr>
          <a:xfrm>
            <a:off x="990600" y="1066800"/>
            <a:ext cx="7943850" cy="5181600"/>
          </a:xfrm>
        </p:spPr>
        <p:txBody>
          <a:bodyPr>
            <a:normAutofit fontScale="92500"/>
          </a:bodyPr>
          <a:lstStyle/>
          <a:p>
            <a:pPr eaLnBrk="1" hangingPunct="1">
              <a:lnSpc>
                <a:spcPct val="150000"/>
              </a:lnSpc>
              <a:defRPr/>
            </a:pPr>
            <a:r>
              <a:rPr lang="en-US" dirty="0" smtClean="0">
                <a:latin typeface="Arial" pitchFamily="34" charset="0"/>
                <a:cs typeface="Arial" pitchFamily="34" charset="0"/>
              </a:rPr>
              <a:t>Due process: evaluative procedures must ensure that </a:t>
            </a:r>
            <a:r>
              <a:rPr lang="en-US" dirty="0" err="1" smtClean="0">
                <a:latin typeface="Arial" pitchFamily="34" charset="0"/>
                <a:cs typeface="Arial" pitchFamily="34" charset="0"/>
              </a:rPr>
              <a:t>judgements</a:t>
            </a:r>
            <a:r>
              <a:rPr lang="en-US" dirty="0" smtClean="0">
                <a:latin typeface="Arial" pitchFamily="34" charset="0"/>
                <a:cs typeface="Arial" pitchFamily="34" charset="0"/>
              </a:rPr>
              <a:t> are reasonable: that known and accepted standards are consistently applied from case to case, that evidence is reasonable and that there are systematic and reasonable procedures for collecting and testing evidence.</a:t>
            </a:r>
          </a:p>
          <a:p>
            <a:pPr eaLnBrk="1" hangingPunct="1">
              <a:lnSpc>
                <a:spcPct val="150000"/>
              </a:lnSpc>
              <a:defRPr/>
            </a:pPr>
            <a:r>
              <a:rPr lang="en-US" dirty="0" smtClean="0">
                <a:latin typeface="Arial" pitchFamily="34" charset="0"/>
                <a:cs typeface="Arial" pitchFamily="34" charset="0"/>
              </a:rPr>
              <a:t>Privacy: this involves a right to control information about oneself, and protects people from unwarranted interference in their affairs. In evaluation, it requires that procedures are not overtly intrusive and that such evaluation pertains only to those aspects of a teacher’s activity that are job related. It also protects the </a:t>
            </a:r>
            <a:r>
              <a:rPr lang="en-US" dirty="0" err="1" smtClean="0">
                <a:latin typeface="Arial" pitchFamily="34" charset="0"/>
                <a:cs typeface="Arial" pitchFamily="34" charset="0"/>
              </a:rPr>
              <a:t>conﬁdentiality</a:t>
            </a:r>
            <a:r>
              <a:rPr lang="en-US" dirty="0" smtClean="0">
                <a:latin typeface="Arial" pitchFamily="34" charset="0"/>
                <a:cs typeface="Arial" pitchFamily="34" charset="0"/>
              </a:rPr>
              <a:t> of evaluation information. </a:t>
            </a:r>
          </a:p>
          <a:p>
            <a:pPr eaLnBrk="1" hangingPunct="1">
              <a:lnSpc>
                <a:spcPct val="150000"/>
              </a:lnSpc>
              <a:defRPr/>
            </a:pPr>
            <a:r>
              <a:rPr lang="en-US" dirty="0" smtClean="0">
                <a:latin typeface="Arial" pitchFamily="34" charset="0"/>
                <a:cs typeface="Arial" pitchFamily="34" charset="0"/>
              </a:rPr>
              <a:t>Equality: in the context of evaluation, this can best be understood as a prohibition against making decisions on irrelevant grounds, such as race, religion, gender, ethnicity or sexual orientation.</a:t>
            </a:r>
          </a:p>
          <a:p>
            <a:pPr eaLnBrk="1" hangingPunct="1">
              <a:defRPr/>
            </a:pPr>
            <a:endParaRPr lang="en-US"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411162"/>
          </a:xfrm>
        </p:spPr>
        <p:txBody>
          <a:bodyPr>
            <a:normAutofit fontScale="90000"/>
          </a:bodyPr>
          <a:lstStyle/>
          <a:p>
            <a:pPr eaLnBrk="1" hangingPunct="1">
              <a:defRPr/>
            </a:pPr>
            <a:endParaRPr lang="en-US" dirty="0"/>
          </a:p>
        </p:txBody>
      </p:sp>
      <p:sp>
        <p:nvSpPr>
          <p:cNvPr id="3" name="Content Placeholder 2"/>
          <p:cNvSpPr>
            <a:spLocks noGrp="1"/>
          </p:cNvSpPr>
          <p:nvPr>
            <p:ph idx="1"/>
          </p:nvPr>
        </p:nvSpPr>
        <p:spPr>
          <a:xfrm>
            <a:off x="990600" y="838200"/>
            <a:ext cx="7943850" cy="5791200"/>
          </a:xfrm>
        </p:spPr>
        <p:txBody>
          <a:bodyPr>
            <a:normAutofit fontScale="92500"/>
          </a:bodyPr>
          <a:lstStyle/>
          <a:p>
            <a:pPr eaLnBrk="1" hangingPunct="1">
              <a:lnSpc>
                <a:spcPct val="150000"/>
              </a:lnSpc>
              <a:defRPr/>
            </a:pPr>
            <a:r>
              <a:rPr lang="en-US" dirty="0" smtClean="0">
                <a:latin typeface="Arial" pitchFamily="34" charset="0"/>
                <a:cs typeface="Arial" pitchFamily="34" charset="0"/>
              </a:rPr>
              <a:t>Public perspicuity: this principle requires openness to the public concerning evaluative procedures, their purposes and their results. </a:t>
            </a:r>
          </a:p>
          <a:p>
            <a:pPr eaLnBrk="1" hangingPunct="1">
              <a:lnSpc>
                <a:spcPct val="150000"/>
              </a:lnSpc>
              <a:defRPr/>
            </a:pPr>
            <a:r>
              <a:rPr lang="en-US" dirty="0" smtClean="0">
                <a:latin typeface="Arial" pitchFamily="34" charset="0"/>
                <a:cs typeface="Arial" pitchFamily="34" charset="0"/>
              </a:rPr>
              <a:t>Humaneness: this principle requires that consideration is shown to the feelings and sensitivities of those in evaluative contexts. </a:t>
            </a:r>
          </a:p>
          <a:p>
            <a:pPr eaLnBrk="1" hangingPunct="1">
              <a:lnSpc>
                <a:spcPct val="150000"/>
              </a:lnSpc>
              <a:defRPr/>
            </a:pPr>
            <a:r>
              <a:rPr lang="en-US" dirty="0" smtClean="0">
                <a:latin typeface="Arial" pitchFamily="34" charset="0"/>
                <a:cs typeface="Arial" pitchFamily="34" charset="0"/>
              </a:rPr>
              <a:t>Client </a:t>
            </a:r>
            <a:r>
              <a:rPr lang="en-US" dirty="0" err="1" smtClean="0">
                <a:latin typeface="Arial" pitchFamily="34" charset="0"/>
                <a:cs typeface="Arial" pitchFamily="34" charset="0"/>
              </a:rPr>
              <a:t>beneﬁt</a:t>
            </a:r>
            <a:r>
              <a:rPr lang="en-US" dirty="0" smtClean="0">
                <a:latin typeface="Arial" pitchFamily="34" charset="0"/>
                <a:cs typeface="Arial" pitchFamily="34" charset="0"/>
              </a:rPr>
              <a:t>: this principle requires that evaluative decisions are made in a way that respects the interests of students, parents and the public, in preference to those of educational institutions and their staff. This extends to treating participants as subjects rather than as ‘research fodder’.</a:t>
            </a:r>
          </a:p>
          <a:p>
            <a:pPr eaLnBrk="1" hangingPunct="1">
              <a:lnSpc>
                <a:spcPct val="150000"/>
              </a:lnSpc>
              <a:defRPr/>
            </a:pPr>
            <a:r>
              <a:rPr lang="en-US" dirty="0" smtClean="0">
                <a:latin typeface="Arial" pitchFamily="34" charset="0"/>
                <a:cs typeface="Arial" pitchFamily="34" charset="0"/>
              </a:rPr>
              <a:t>Academic freedom: this requires that an atmosphere of intellectual openness is maintained in the classroom for both teachers and students. Evaluation should not be conducted in a way that chills this environment. Respect for autonomy: teachers are entitled to reasonable discretion in, and to exercise reasonable </a:t>
            </a:r>
            <a:r>
              <a:rPr lang="en-US" dirty="0" err="1" smtClean="0">
                <a:latin typeface="Arial" pitchFamily="34" charset="0"/>
                <a:cs typeface="Arial" pitchFamily="34" charset="0"/>
              </a:rPr>
              <a:t>judgement</a:t>
            </a:r>
            <a:r>
              <a:rPr lang="en-US" dirty="0" smtClean="0">
                <a:latin typeface="Arial" pitchFamily="34" charset="0"/>
                <a:cs typeface="Arial" pitchFamily="34" charset="0"/>
              </a:rPr>
              <a:t> about, their work. Evaluations should not be conducted so as to unreasonably restrict discretion and </a:t>
            </a:r>
            <a:r>
              <a:rPr lang="en-US" dirty="0" err="1" smtClean="0">
                <a:latin typeface="Arial" pitchFamily="34" charset="0"/>
                <a:cs typeface="Arial" pitchFamily="34" charset="0"/>
              </a:rPr>
              <a:t>judgement</a:t>
            </a:r>
            <a:r>
              <a:rPr lang="en-US" dirty="0" smtClean="0">
                <a:latin typeface="Arial" pitchFamily="34" charset="0"/>
                <a:cs typeface="Arial" pitchFamily="34" charset="0"/>
              </a:rPr>
              <a:t>.</a:t>
            </a:r>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normAutofit fontScale="90000"/>
          </a:bodyPr>
          <a:lstStyle/>
          <a:p>
            <a:pPr eaLnBrk="1" hangingPunct="1">
              <a:defRPr/>
            </a:pPr>
            <a:r>
              <a:rPr lang="en-US" sz="3100" dirty="0" smtClean="0">
                <a:latin typeface="Arial" pitchFamily="34" charset="0"/>
                <a:cs typeface="Arial" pitchFamily="34" charset="0"/>
              </a:rPr>
              <a:t>Research and regulation: ethical codes</a:t>
            </a:r>
            <a:br>
              <a:rPr lang="en-US" sz="3100" dirty="0" smtClean="0">
                <a:latin typeface="Arial" pitchFamily="34" charset="0"/>
                <a:cs typeface="Arial" pitchFamily="34" charset="0"/>
              </a:rPr>
            </a:br>
            <a:r>
              <a:rPr lang="en-US" sz="3100" dirty="0" smtClean="0">
                <a:latin typeface="Arial" pitchFamily="34" charset="0"/>
                <a:cs typeface="Arial" pitchFamily="34" charset="0"/>
              </a:rPr>
              <a:t>and review</a:t>
            </a:r>
            <a:r>
              <a:rPr lang="en-US" dirty="0" smtClean="0">
                <a:latin typeface="Arial" pitchFamily="34" charset="0"/>
                <a:cs typeface="Arial" pitchFamily="34" charset="0"/>
              </a:rPr>
              <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63491" name="Content Placeholder 2"/>
          <p:cNvSpPr>
            <a:spLocks noGrp="1"/>
          </p:cNvSpPr>
          <p:nvPr>
            <p:ph idx="1"/>
          </p:nvPr>
        </p:nvSpPr>
        <p:spPr>
          <a:xfrm>
            <a:off x="990600" y="1143000"/>
            <a:ext cx="7943850" cy="5410200"/>
          </a:xfrm>
        </p:spPr>
        <p:txBody>
          <a:bodyPr/>
          <a:lstStyle/>
          <a:p>
            <a:pPr eaLnBrk="1" hangingPunct="1">
              <a:lnSpc>
                <a:spcPct val="150000"/>
              </a:lnSpc>
            </a:pPr>
            <a:r>
              <a:rPr lang="en-US" dirty="0" smtClean="0">
                <a:latin typeface="Arial" charset="0"/>
                <a:cs typeface="Arial" charset="0"/>
              </a:rPr>
              <a:t>Ethical regulation exists at several levels: legislation, ethics review committees to oversee research in universities and other institutions , ethical codes of the professional bodies and associations as well as the personal ethics of individual researchers are all important regulatory mechanisms.</a:t>
            </a:r>
          </a:p>
          <a:p>
            <a:pPr eaLnBrk="1" hangingPunct="1">
              <a:lnSpc>
                <a:spcPct val="150000"/>
              </a:lnSpc>
            </a:pPr>
            <a:r>
              <a:rPr lang="en-US" dirty="0" smtClean="0">
                <a:latin typeface="Arial" charset="0"/>
                <a:cs typeface="Arial" charset="0"/>
              </a:rPr>
              <a:t> All investigators, from undergraduates pursuing a course-based research project to professional researchers striving at the frontiers of knowledge, must take cognizance of the ethical codes and regulations governing their practice. Failure to meet these responsibilities on the part of researchers is perceived as undermining the whole </a:t>
            </a:r>
            <a:r>
              <a:rPr lang="en-US" dirty="0" err="1" smtClean="0">
                <a:latin typeface="Arial" charset="0"/>
                <a:cs typeface="Arial" charset="0"/>
              </a:rPr>
              <a:t>scientiﬁc</a:t>
            </a:r>
            <a:r>
              <a:rPr lang="en-US" dirty="0" smtClean="0">
                <a:latin typeface="Arial" charset="0"/>
                <a:cs typeface="Arial" charset="0"/>
              </a:rPr>
              <a:t> process and may lead to legal and </a:t>
            </a:r>
            <a:r>
              <a:rPr lang="en-US" dirty="0" err="1" smtClean="0">
                <a:latin typeface="Arial" charset="0"/>
                <a:cs typeface="Arial" charset="0"/>
              </a:rPr>
              <a:t>ﬁnancial</a:t>
            </a:r>
            <a:r>
              <a:rPr lang="en-US" dirty="0" smtClean="0">
                <a:latin typeface="Arial" charset="0"/>
                <a:cs typeface="Arial" charset="0"/>
              </a:rPr>
              <a:t> penalties and liabilities for individuals and institutions.</a:t>
            </a:r>
          </a:p>
          <a:p>
            <a:pPr eaLnBrk="1" hangingPunct="1"/>
            <a:endParaRPr lang="en-US" dirty="0" smtClean="0">
              <a:latin typeface="Arial" charset="0"/>
              <a:cs typeface="Arial" charset="0"/>
            </a:endParaRP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258762"/>
          </a:xfrm>
        </p:spPr>
        <p:txBody>
          <a:bodyPr>
            <a:normAutofit fontScale="90000"/>
          </a:bodyPr>
          <a:lstStyle/>
          <a:p>
            <a:pPr eaLnBrk="1" hangingPunct="1">
              <a:defRPr/>
            </a:pPr>
            <a:r>
              <a:rPr lang="en-US" dirty="0" smtClean="0"/>
              <a:t/>
            </a:r>
            <a:br>
              <a:rPr lang="en-US" dirty="0" smtClean="0"/>
            </a:br>
            <a:endParaRPr lang="en-US" dirty="0"/>
          </a:p>
        </p:txBody>
      </p:sp>
      <p:sp>
        <p:nvSpPr>
          <p:cNvPr id="3" name="Content Placeholder 2"/>
          <p:cNvSpPr>
            <a:spLocks noGrp="1"/>
          </p:cNvSpPr>
          <p:nvPr>
            <p:ph idx="1"/>
          </p:nvPr>
        </p:nvSpPr>
        <p:spPr>
          <a:xfrm>
            <a:off x="1066800" y="838200"/>
            <a:ext cx="7867650" cy="5410200"/>
          </a:xfrm>
        </p:spPr>
        <p:txBody>
          <a:bodyPr>
            <a:normAutofit fontScale="92500" lnSpcReduction="10000"/>
          </a:bodyPr>
          <a:lstStyle/>
          <a:p>
            <a:pPr eaLnBrk="1" hangingPunct="1">
              <a:lnSpc>
                <a:spcPct val="150000"/>
              </a:lnSpc>
              <a:defRPr/>
            </a:pPr>
            <a:r>
              <a:rPr lang="en-US" dirty="0" smtClean="0">
                <a:latin typeface="Arial" pitchFamily="34" charset="0"/>
                <a:cs typeface="Arial" pitchFamily="34" charset="0"/>
              </a:rPr>
              <a:t>Professional societies and associations have formulated codes of practice which express the consensus of values within a particular group and which help individual researchers in indicating what is desirable and what is to be avoided.</a:t>
            </a:r>
          </a:p>
          <a:p>
            <a:pPr eaLnBrk="1" hangingPunct="1">
              <a:lnSpc>
                <a:spcPct val="150000"/>
              </a:lnSpc>
              <a:defRPr/>
            </a:pPr>
            <a:r>
              <a:rPr lang="en-US" smtClean="0">
                <a:latin typeface="Arial" pitchFamily="34" charset="0"/>
                <a:cs typeface="Arial" pitchFamily="34" charset="0"/>
              </a:rPr>
              <a:t> Of course, this does not solve all problems, for there are few absolutes and in consequence ethical principles may be open to a wide range of interpretations. The establishment of comprehensive regulatory mechanisms is well founded in the United Kingdom, but it is perhaps in the ﬁeld of information and data – how they are stored and the uses to which they are put, for example – that educational researchers are likely to ﬁnd growing interest. This category would include, for instance, statistical data, data used as the basis for evaluation, curricular records, written records, transcripts, data sheets, personal documents, research data, computer ﬁles, and audio and video recordings.</a:t>
            </a:r>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82562"/>
          </a:xfrm>
        </p:spPr>
        <p:txBody>
          <a:bodyPr>
            <a:normAutofit fontScale="90000"/>
          </a:bodyPr>
          <a:lstStyle/>
          <a:p>
            <a:pPr eaLnBrk="1" hangingPunct="1">
              <a:defRPr/>
            </a:pPr>
            <a:r>
              <a:rPr lang="en-US" dirty="0" smtClean="0"/>
              <a:t/>
            </a:r>
            <a:br>
              <a:rPr lang="en-US" dirty="0" smtClean="0"/>
            </a:br>
            <a:endParaRPr lang="en-US" dirty="0"/>
          </a:p>
        </p:txBody>
      </p:sp>
      <p:sp>
        <p:nvSpPr>
          <p:cNvPr id="3" name="Content Placeholder 2"/>
          <p:cNvSpPr>
            <a:spLocks noGrp="1"/>
          </p:cNvSpPr>
          <p:nvPr>
            <p:ph idx="1"/>
          </p:nvPr>
        </p:nvSpPr>
        <p:spPr>
          <a:xfrm>
            <a:off x="990600" y="609600"/>
            <a:ext cx="7943850" cy="5943600"/>
          </a:xfrm>
        </p:spPr>
        <p:txBody>
          <a:bodyPr>
            <a:normAutofit/>
          </a:bodyPr>
          <a:lstStyle/>
          <a:p>
            <a:pPr eaLnBrk="1" hangingPunct="1">
              <a:lnSpc>
                <a:spcPct val="150000"/>
              </a:lnSpc>
              <a:defRPr/>
            </a:pPr>
            <a:r>
              <a:rPr lang="en-US" dirty="0" smtClean="0">
                <a:latin typeface="Arial" pitchFamily="34" charset="0"/>
                <a:cs typeface="Arial" pitchFamily="34" charset="0"/>
              </a:rPr>
              <a:t>Data misuse, therefore, or disclosure at the wrong time or to the wrong client or organ, can result in the most unfortunate consequences for an individual, group or institution. And matters are greatly exacerbated if it is the wrong information, or incomplete, or deliberately misleading.</a:t>
            </a:r>
          </a:p>
          <a:p>
            <a:pPr eaLnBrk="1" hangingPunct="1">
              <a:lnSpc>
                <a:spcPct val="150000"/>
              </a:lnSpc>
              <a:defRPr/>
            </a:pPr>
            <a:r>
              <a:rPr lang="en-US" dirty="0" smtClean="0">
                <a:latin typeface="Arial" pitchFamily="34" charset="0"/>
                <a:cs typeface="Arial" pitchFamily="34" charset="0"/>
              </a:rPr>
              <a:t>Data held for ‘historical and research’ purposes are exempted from the principle which gives individuals the right of access to personal data about themselves, provided the data are not made available in a form which </a:t>
            </a:r>
            <a:r>
              <a:rPr lang="en-US" dirty="0" err="1" smtClean="0">
                <a:latin typeface="Arial" pitchFamily="34" charset="0"/>
                <a:cs typeface="Arial" pitchFamily="34" charset="0"/>
              </a:rPr>
              <a:t>identiﬁes</a:t>
            </a:r>
            <a:r>
              <a:rPr lang="en-US" dirty="0" smtClean="0">
                <a:latin typeface="Arial" pitchFamily="34" charset="0"/>
                <a:cs typeface="Arial" pitchFamily="34" charset="0"/>
              </a:rPr>
              <a:t> individuals. Research data also have partial exemption from two further principles, with the effect that such data may be held </a:t>
            </a:r>
            <a:r>
              <a:rPr lang="en-US" dirty="0" err="1" smtClean="0">
                <a:latin typeface="Arial" pitchFamily="34" charset="0"/>
                <a:cs typeface="Arial" pitchFamily="34" charset="0"/>
              </a:rPr>
              <a:t>indeﬁnitely</a:t>
            </a:r>
            <a:r>
              <a:rPr lang="en-US" dirty="0" smtClean="0">
                <a:latin typeface="Arial" pitchFamily="34" charset="0"/>
                <a:cs typeface="Arial" pitchFamily="34" charset="0"/>
              </a:rPr>
              <a:t> and the use of the data for research purposes need not be disclosed at the time of data collection.</a:t>
            </a:r>
          </a:p>
          <a:p>
            <a:pPr eaLnBrk="1" hangingPunct="1">
              <a:defRPr/>
            </a:pPr>
            <a:endParaRPr lang="en-US" dirty="0" smtClean="0"/>
          </a:p>
          <a:p>
            <a:pPr eaLnBrk="1" hangingPunct="1">
              <a:buFont typeface="Wingdings 2" pitchFamily="18" charset="2"/>
              <a:buNone/>
              <a:defRPr/>
            </a:pPr>
            <a:endParaRPr lang="en-US"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143000"/>
          </a:xfrm>
        </p:spPr>
        <p:txBody>
          <a:bodyPr/>
          <a:lstStyle/>
          <a:p>
            <a:pPr eaLnBrk="1" hangingPunct="1">
              <a:defRPr/>
            </a:pPr>
            <a:r>
              <a:rPr lang="en-US" dirty="0" smtClean="0">
                <a:latin typeface="Arial" pitchFamily="34" charset="0"/>
                <a:cs typeface="Arial" pitchFamily="34" charset="0"/>
              </a:rPr>
              <a:t>Sponsored research</a:t>
            </a:r>
            <a:br>
              <a:rPr lang="en-US" dirty="0" smtClean="0">
                <a:latin typeface="Arial" pitchFamily="34" charset="0"/>
                <a:cs typeface="Arial" pitchFamily="34" charset="0"/>
              </a:rPr>
            </a:br>
            <a:endParaRPr lang="en-US" dirty="0">
              <a:latin typeface="Arial" pitchFamily="34" charset="0"/>
              <a:cs typeface="Arial" pitchFamily="34" charset="0"/>
            </a:endParaRPr>
          </a:p>
        </p:txBody>
      </p:sp>
      <p:sp>
        <p:nvSpPr>
          <p:cNvPr id="3" name="Content Placeholder 2"/>
          <p:cNvSpPr>
            <a:spLocks noGrp="1"/>
          </p:cNvSpPr>
          <p:nvPr>
            <p:ph idx="1"/>
          </p:nvPr>
        </p:nvSpPr>
        <p:spPr>
          <a:xfrm>
            <a:off x="1143000" y="1295400"/>
            <a:ext cx="7791450" cy="5334000"/>
          </a:xfrm>
        </p:spPr>
        <p:txBody>
          <a:bodyPr>
            <a:normAutofit fontScale="92500" lnSpcReduction="10000"/>
          </a:bodyPr>
          <a:lstStyle/>
          <a:p>
            <a:pPr eaLnBrk="1" hangingPunct="1">
              <a:lnSpc>
                <a:spcPct val="150000"/>
              </a:lnSpc>
              <a:defRPr/>
            </a:pPr>
            <a:r>
              <a:rPr lang="en-US" dirty="0" smtClean="0">
                <a:latin typeface="Arial" pitchFamily="34" charset="0"/>
                <a:cs typeface="Arial" pitchFamily="34" charset="0"/>
              </a:rPr>
              <a:t>Sponsored research does not absolve the researcher from ethical </a:t>
            </a:r>
            <a:r>
              <a:rPr lang="en-US" dirty="0" err="1" smtClean="0">
                <a:latin typeface="Arial" pitchFamily="34" charset="0"/>
                <a:cs typeface="Arial" pitchFamily="34" charset="0"/>
              </a:rPr>
              <a:t>behaviour</a:t>
            </a:r>
            <a:r>
              <a:rPr lang="en-US" dirty="0" smtClean="0">
                <a:latin typeface="Arial" pitchFamily="34" charset="0"/>
                <a:cs typeface="Arial" pitchFamily="34" charset="0"/>
              </a:rPr>
              <a:t>. For example, it may be considered unethical for the sponsor to tell the researcher: how to conduct the research what results the researcher should look for and what </a:t>
            </a:r>
            <a:r>
              <a:rPr lang="en-US" dirty="0" err="1" smtClean="0">
                <a:latin typeface="Arial" pitchFamily="34" charset="0"/>
                <a:cs typeface="Arial" pitchFamily="34" charset="0"/>
              </a:rPr>
              <a:t>ﬁndings</a:t>
            </a:r>
            <a:r>
              <a:rPr lang="en-US" dirty="0" smtClean="0">
                <a:latin typeface="Arial" pitchFamily="34" charset="0"/>
                <a:cs typeface="Arial" pitchFamily="34" charset="0"/>
              </a:rPr>
              <a:t> should be suppressed what should and should not be reported to conceal who the sponsor is what are the purposes of the research.</a:t>
            </a:r>
          </a:p>
          <a:p>
            <a:pPr eaLnBrk="1" hangingPunct="1">
              <a:lnSpc>
                <a:spcPct val="150000"/>
              </a:lnSpc>
              <a:defRPr/>
            </a:pPr>
            <a:r>
              <a:rPr lang="en-US" dirty="0" smtClean="0">
                <a:latin typeface="Arial" pitchFamily="34" charset="0"/>
                <a:cs typeface="Arial" pitchFamily="34" charset="0"/>
              </a:rPr>
              <a:t>On the other hand, sponsors do have the right to remain </a:t>
            </a:r>
            <a:r>
              <a:rPr lang="en-US" dirty="0" err="1" smtClean="0">
                <a:latin typeface="Arial" pitchFamily="34" charset="0"/>
                <a:cs typeface="Arial" pitchFamily="34" charset="0"/>
              </a:rPr>
              <a:t>conﬁdential</a:t>
            </a:r>
            <a:r>
              <a:rPr lang="en-US" dirty="0" smtClean="0">
                <a:latin typeface="Arial" pitchFamily="34" charset="0"/>
                <a:cs typeface="Arial" pitchFamily="34" charset="0"/>
              </a:rPr>
              <a:t>; they may have the right to non-disclosure of who they are, and the purposes and </a:t>
            </a:r>
            <a:r>
              <a:rPr lang="en-US" dirty="0" err="1" smtClean="0">
                <a:latin typeface="Arial" pitchFamily="34" charset="0"/>
                <a:cs typeface="Arial" pitchFamily="34" charset="0"/>
              </a:rPr>
              <a:t>ﬁndings</a:t>
            </a:r>
            <a:r>
              <a:rPr lang="en-US" dirty="0" smtClean="0">
                <a:latin typeface="Arial" pitchFamily="34" charset="0"/>
                <a:cs typeface="Arial" pitchFamily="34" charset="0"/>
              </a:rPr>
              <a:t> of the research.  While sponsored research is usually contractual between the researcher and the sponsor, and between the researcher and the participants, and while the research may be for the sponsor alone and not for the public, this does not privilege the sponsor in dictating how the research should be conducted and what it should </a:t>
            </a:r>
            <a:r>
              <a:rPr lang="en-US" dirty="0" err="1" smtClean="0">
                <a:latin typeface="Arial" pitchFamily="34" charset="0"/>
                <a:cs typeface="Arial" pitchFamily="34" charset="0"/>
              </a:rPr>
              <a:t>ﬁnd</a:t>
            </a:r>
            <a:r>
              <a:rPr lang="en-US" dirty="0" smtClean="0">
                <a:latin typeface="Arial" pitchFamily="34" charset="0"/>
                <a:cs typeface="Arial" pitchFamily="34" charset="0"/>
              </a:rPr>
              <a:t>; in short, ‘</a:t>
            </a:r>
            <a:r>
              <a:rPr lang="en-US" dirty="0" err="1" smtClean="0">
                <a:latin typeface="Arial" pitchFamily="34" charset="0"/>
                <a:cs typeface="Arial" pitchFamily="34" charset="0"/>
              </a:rPr>
              <a:t>ﬁxing</a:t>
            </a:r>
            <a:r>
              <a:rPr lang="en-US" dirty="0" smtClean="0">
                <a:latin typeface="Arial" pitchFamily="34" charset="0"/>
                <a:cs typeface="Arial" pitchFamily="34" charset="0"/>
              </a:rPr>
              <a:t>’ the study.</a:t>
            </a:r>
          </a:p>
          <a:p>
            <a:pPr eaLnBrk="1" hangingPunct="1">
              <a:defRPr/>
            </a:pPr>
            <a:endParaRPr lang="en-US" dirty="0" smtClean="0"/>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182562"/>
          </a:xfrm>
        </p:spPr>
        <p:txBody>
          <a:bodyPr>
            <a:normAutofit fontScale="90000"/>
          </a:bodyPr>
          <a:lstStyle/>
          <a:p>
            <a:pPr eaLnBrk="1" hangingPunct="1">
              <a:defRPr/>
            </a:pPr>
            <a:r>
              <a:rPr lang="en-US" dirty="0" smtClean="0"/>
              <a:t/>
            </a:r>
            <a:br>
              <a:rPr lang="en-US" dirty="0" smtClean="0"/>
            </a:br>
            <a:endParaRPr lang="en-US" dirty="0"/>
          </a:p>
        </p:txBody>
      </p:sp>
      <p:sp>
        <p:nvSpPr>
          <p:cNvPr id="67587" name="Content Placeholder 2"/>
          <p:cNvSpPr>
            <a:spLocks noGrp="1"/>
          </p:cNvSpPr>
          <p:nvPr>
            <p:ph idx="1"/>
          </p:nvPr>
        </p:nvSpPr>
        <p:spPr>
          <a:xfrm>
            <a:off x="1143000" y="762000"/>
            <a:ext cx="7791450" cy="5715000"/>
          </a:xfrm>
        </p:spPr>
        <p:txBody>
          <a:bodyPr/>
          <a:lstStyle/>
          <a:p>
            <a:pPr eaLnBrk="1" hangingPunct="1">
              <a:lnSpc>
                <a:spcPct val="150000"/>
              </a:lnSpc>
            </a:pPr>
            <a:r>
              <a:rPr lang="en-US" dirty="0" smtClean="0">
                <a:latin typeface="Arial" charset="0"/>
                <a:cs typeface="Arial" charset="0"/>
              </a:rPr>
              <a:t>Of course the researcher’s responsibilities may lie only in conducting the study and providing the sponsor with a report; what happens to the report after that is a matter for the sponsor.</a:t>
            </a:r>
          </a:p>
          <a:p>
            <a:pPr eaLnBrk="1" hangingPunct="1">
              <a:lnSpc>
                <a:spcPct val="150000"/>
              </a:lnSpc>
            </a:pPr>
            <a:r>
              <a:rPr lang="en-US" dirty="0" smtClean="0">
                <a:latin typeface="Arial" charset="0"/>
                <a:cs typeface="Arial" charset="0"/>
              </a:rPr>
              <a:t> However, this does not absolve the researcher from decisions about the conduct of the study, and the researcher must retain the right to conduct the study as she or he thinks </a:t>
            </a:r>
            <a:r>
              <a:rPr lang="en-US" dirty="0" err="1" smtClean="0">
                <a:latin typeface="Arial" charset="0"/>
                <a:cs typeface="Arial" charset="0"/>
              </a:rPr>
              <a:t>ﬁt</a:t>
            </a:r>
            <a:r>
              <a:rPr lang="en-US" dirty="0" smtClean="0">
                <a:latin typeface="Arial" charset="0"/>
                <a:cs typeface="Arial" charset="0"/>
              </a:rPr>
              <a:t>, informed by, but not decided by, the sponsor. The researcher’s integrity must be absolute. </a:t>
            </a:r>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7650" cy="258762"/>
          </a:xfrm>
        </p:spPr>
        <p:txBody>
          <a:bodyPr>
            <a:normAutofit fontScale="90000"/>
          </a:bodyPr>
          <a:lstStyle/>
          <a:p>
            <a:pPr eaLnBrk="1" hangingPunct="1">
              <a:defRPr/>
            </a:pPr>
            <a:r>
              <a:rPr lang="en-US" dirty="0" smtClean="0"/>
              <a:t/>
            </a:r>
            <a:br>
              <a:rPr lang="en-US" dirty="0" smtClean="0"/>
            </a:br>
            <a:endParaRPr lang="en-US" dirty="0"/>
          </a:p>
        </p:txBody>
      </p:sp>
      <p:sp>
        <p:nvSpPr>
          <p:cNvPr id="68611" name="Content Placeholder 2"/>
          <p:cNvSpPr>
            <a:spLocks noGrp="1"/>
          </p:cNvSpPr>
          <p:nvPr>
            <p:ph idx="1"/>
          </p:nvPr>
        </p:nvSpPr>
        <p:spPr>
          <a:xfrm>
            <a:off x="1066800" y="762000"/>
            <a:ext cx="7867650" cy="5562600"/>
          </a:xfrm>
        </p:spPr>
        <p:txBody>
          <a:bodyPr/>
          <a:lstStyle/>
          <a:p>
            <a:pPr eaLnBrk="1" hangingPunct="1">
              <a:lnSpc>
                <a:spcPct val="150000"/>
              </a:lnSpc>
            </a:pPr>
            <a:r>
              <a:rPr lang="en-US" dirty="0" smtClean="0">
                <a:latin typeface="Arial" charset="0"/>
                <a:cs typeface="Arial" charset="0"/>
              </a:rPr>
              <a:t>The researcher should not succumb to pressure to betray the </a:t>
            </a:r>
            <a:r>
              <a:rPr lang="en-US" dirty="0" err="1" smtClean="0">
                <a:latin typeface="Arial" charset="0"/>
                <a:cs typeface="Arial" charset="0"/>
              </a:rPr>
              <a:t>conﬁdentiality</a:t>
            </a:r>
            <a:r>
              <a:rPr lang="en-US" dirty="0" smtClean="0">
                <a:latin typeface="Arial" charset="0"/>
                <a:cs typeface="Arial" charset="0"/>
              </a:rPr>
              <a:t> of the respondents tamper with data, their analysis or presentation to meet a particular objective present selective and unrepresentative data and conclusions make recommendations that do not arise from the data themselves,  use the data for non-negotiated personal interests, agendas, purposes and advancement,  conduct a study in which personal research objectives </a:t>
            </a:r>
            <a:r>
              <a:rPr lang="en-US" dirty="0" err="1" smtClean="0">
                <a:latin typeface="Arial" charset="0"/>
                <a:cs typeface="Arial" charset="0"/>
              </a:rPr>
              <a:t>inﬂuence</a:t>
            </a:r>
            <a:r>
              <a:rPr lang="en-US" dirty="0" smtClean="0">
                <a:latin typeface="Arial" charset="0"/>
                <a:cs typeface="Arial" charset="0"/>
              </a:rPr>
              <a:t> the nature, contents and conduct of the research. The researcher has obligations to the sponsor, but not to doctor or compromise the research.</a:t>
            </a:r>
          </a:p>
          <a:p>
            <a:pPr eaLnBrk="1" hangingPunct="1"/>
            <a:endParaRPr lang="en-US" dirty="0" smtClean="0"/>
          </a:p>
          <a:p>
            <a:pPr eaLnBrk="1" hangingPunct="1"/>
            <a:endParaRPr lang="en-US" dirty="0" smtClean="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60</a:t>
            </a:fld>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7650" cy="1143000"/>
          </a:xfrm>
        </p:spPr>
        <p:txBody>
          <a:bodyPr/>
          <a:lstStyle/>
          <a:p>
            <a:pPr eaLnBrk="1" hangingPunct="1">
              <a:defRPr/>
            </a:pPr>
            <a:r>
              <a:rPr lang="en-US" dirty="0" smtClean="0"/>
              <a:t>Conclusion</a:t>
            </a:r>
            <a:br>
              <a:rPr lang="en-US" dirty="0" smtClean="0"/>
            </a:br>
            <a:endParaRPr lang="en-US" dirty="0"/>
          </a:p>
        </p:txBody>
      </p:sp>
      <p:sp>
        <p:nvSpPr>
          <p:cNvPr id="3" name="Content Placeholder 2"/>
          <p:cNvSpPr>
            <a:spLocks noGrp="1"/>
          </p:cNvSpPr>
          <p:nvPr>
            <p:ph idx="1"/>
          </p:nvPr>
        </p:nvSpPr>
        <p:spPr>
          <a:xfrm>
            <a:off x="1066800" y="1371600"/>
            <a:ext cx="7867650" cy="5181600"/>
          </a:xfrm>
        </p:spPr>
        <p:txBody>
          <a:bodyPr>
            <a:normAutofit/>
          </a:bodyPr>
          <a:lstStyle/>
          <a:p>
            <a:pPr eaLnBrk="1" hangingPunct="1">
              <a:lnSpc>
                <a:spcPct val="150000"/>
              </a:lnSpc>
              <a:defRPr/>
            </a:pPr>
            <a:r>
              <a:rPr lang="en-US" dirty="0" smtClean="0"/>
              <a:t>In this  lecture,  I have attempted to acquaint you with some of the ethical </a:t>
            </a:r>
            <a:r>
              <a:rPr lang="en-US" dirty="0" err="1" smtClean="0"/>
              <a:t>difﬁculties</a:t>
            </a:r>
            <a:r>
              <a:rPr lang="en-US" dirty="0" smtClean="0"/>
              <a:t>  you are likely to experience in the conduct of such research. It is not possible to identify all potential ethical questions or adjudicate on what is correct researcher </a:t>
            </a:r>
            <a:r>
              <a:rPr lang="en-US" dirty="0" err="1" smtClean="0"/>
              <a:t>behaviour</a:t>
            </a:r>
            <a:r>
              <a:rPr lang="en-US" dirty="0" smtClean="0"/>
              <a:t>.</a:t>
            </a:r>
          </a:p>
          <a:p>
            <a:pPr eaLnBrk="1" hangingPunct="1">
              <a:lnSpc>
                <a:spcPct val="150000"/>
              </a:lnSpc>
              <a:defRPr/>
            </a:pPr>
            <a:r>
              <a:rPr lang="en-US" dirty="0" smtClean="0"/>
              <a:t> It is hoped that this information will have induced in you a certain disposition that will enable  you to approach you own projects with a greater awareness and fuller understanding of the ethical dilemmas and moral issues lurking in the interstices of the research process. </a:t>
            </a:r>
          </a:p>
          <a:p>
            <a:pPr eaLnBrk="1" hangingPunct="1">
              <a:lnSpc>
                <a:spcPct val="150000"/>
              </a:lnSpc>
              <a:defRPr/>
            </a:pPr>
            <a:r>
              <a:rPr lang="en-US" dirty="0" smtClean="0"/>
              <a:t>However inexperienced in these matters researchers are, they bring to social research a sense of rightness on which they can construct a set of rational principles appropriate to their own circumstances and based on personal, professional, and societal values .</a:t>
            </a: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258762"/>
          </a:xfrm>
        </p:spPr>
        <p:txBody>
          <a:bodyPr>
            <a:normAutofit fontScale="90000"/>
          </a:bodyPr>
          <a:lstStyle/>
          <a:p>
            <a:pPr eaLnBrk="1" hangingPunct="1">
              <a:defRPr/>
            </a:pPr>
            <a:endParaRPr lang="en-US" dirty="0"/>
          </a:p>
        </p:txBody>
      </p:sp>
      <p:sp>
        <p:nvSpPr>
          <p:cNvPr id="3" name="Content Placeholder 2"/>
          <p:cNvSpPr>
            <a:spLocks noGrp="1"/>
          </p:cNvSpPr>
          <p:nvPr>
            <p:ph idx="1"/>
          </p:nvPr>
        </p:nvSpPr>
        <p:spPr>
          <a:xfrm>
            <a:off x="990600" y="1143000"/>
            <a:ext cx="7943850" cy="5105400"/>
          </a:xfrm>
        </p:spPr>
        <p:txBody>
          <a:bodyPr>
            <a:normAutofit lnSpcReduction="10000"/>
          </a:bodyPr>
          <a:lstStyle/>
          <a:p>
            <a:pPr eaLnBrk="1" hangingPunct="1">
              <a:lnSpc>
                <a:spcPct val="150000"/>
              </a:lnSpc>
              <a:defRPr/>
            </a:pPr>
            <a:r>
              <a:rPr lang="en-US" dirty="0" smtClean="0"/>
              <a:t>Although no code of practice can anticipate or resolve all problems, there is a six-fold advantage in fashioning a personal code of ethical practice. First, such a code establishes one as a member of the wider </a:t>
            </a:r>
            <a:r>
              <a:rPr lang="en-US" dirty="0" err="1" smtClean="0"/>
              <a:t>scientiﬁc</a:t>
            </a:r>
            <a:r>
              <a:rPr lang="en-US" dirty="0" smtClean="0"/>
              <a:t> community having a shared interest in its values and concerns. </a:t>
            </a:r>
          </a:p>
          <a:p>
            <a:pPr eaLnBrk="1" hangingPunct="1">
              <a:lnSpc>
                <a:spcPct val="150000"/>
              </a:lnSpc>
              <a:defRPr/>
            </a:pPr>
            <a:r>
              <a:rPr lang="en-US" dirty="0" smtClean="0"/>
              <a:t>Second, a code of ethical practice makes researchers aware of their obligations to their subjects and also to those problem areas where there is a general consensus about what is acceptable and what is not. In this sense it has a </a:t>
            </a:r>
            <a:r>
              <a:rPr lang="en-US" dirty="0" err="1" smtClean="0"/>
              <a:t>clariﬁcatory</a:t>
            </a:r>
            <a:r>
              <a:rPr lang="en-US" dirty="0" smtClean="0"/>
              <a:t> value. </a:t>
            </a:r>
          </a:p>
          <a:p>
            <a:pPr eaLnBrk="1" hangingPunct="1">
              <a:lnSpc>
                <a:spcPct val="150000"/>
              </a:lnSpc>
              <a:defRPr/>
            </a:pPr>
            <a:r>
              <a:rPr lang="en-US" dirty="0" smtClean="0"/>
              <a:t>Third, when one’s professional </a:t>
            </a:r>
            <a:r>
              <a:rPr lang="en-US" dirty="0" err="1" smtClean="0"/>
              <a:t>behaviour</a:t>
            </a:r>
            <a:r>
              <a:rPr lang="en-US" dirty="0" smtClean="0"/>
              <a:t> is guided by a principled code of ethics, then it is possible to consider that there may be alternative ways of doing the same thing, ways that are more ethical or less unethical should one be confronted by a  oral challenge.</a:t>
            </a:r>
          </a:p>
          <a:p>
            <a:pPr eaLnBrk="1" hangingPunct="1">
              <a:defRPr/>
            </a:pP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850" cy="258762"/>
          </a:xfrm>
        </p:spPr>
        <p:txBody>
          <a:bodyPr>
            <a:normAutofit fontScale="90000"/>
          </a:bodyPr>
          <a:lstStyle/>
          <a:p>
            <a:pPr eaLnBrk="1" hangingPunct="1">
              <a:defRPr/>
            </a:pPr>
            <a:endParaRPr lang="en-US" dirty="0"/>
          </a:p>
        </p:txBody>
      </p:sp>
      <p:sp>
        <p:nvSpPr>
          <p:cNvPr id="73731" name="Content Placeholder 2"/>
          <p:cNvSpPr>
            <a:spLocks noGrp="1"/>
          </p:cNvSpPr>
          <p:nvPr>
            <p:ph idx="1"/>
          </p:nvPr>
        </p:nvSpPr>
        <p:spPr>
          <a:xfrm>
            <a:off x="1143000" y="990600"/>
            <a:ext cx="7791450" cy="5562600"/>
          </a:xfrm>
        </p:spPr>
        <p:txBody>
          <a:bodyPr/>
          <a:lstStyle/>
          <a:p>
            <a:pPr eaLnBrk="1" hangingPunct="1">
              <a:lnSpc>
                <a:spcPct val="150000"/>
              </a:lnSpc>
            </a:pPr>
            <a:r>
              <a:rPr lang="en-US" dirty="0" smtClean="0">
                <a:latin typeface="Arial" charset="0"/>
                <a:cs typeface="Arial" charset="0"/>
              </a:rPr>
              <a:t>Fourth, a balanced code can be an important organizing factor in researchers’ perceptions of the research situation, and as such may assist them in their need to anticipate and prepare. </a:t>
            </a:r>
          </a:p>
          <a:p>
            <a:pPr eaLnBrk="1" hangingPunct="1">
              <a:lnSpc>
                <a:spcPct val="150000"/>
              </a:lnSpc>
            </a:pPr>
            <a:r>
              <a:rPr lang="en-US" dirty="0" smtClean="0">
                <a:latin typeface="Arial" charset="0"/>
                <a:cs typeface="Arial" charset="0"/>
              </a:rPr>
              <a:t>Fifth, a code of practice validated by their own sense of rightness will help researchers to develop an intuitive sensitivity that will be particularly helpful to them in dealing with the unknown and the unexpected, especially where the more </a:t>
            </a:r>
            <a:r>
              <a:rPr lang="en-US" dirty="0" err="1" smtClean="0">
                <a:latin typeface="Arial" charset="0"/>
                <a:cs typeface="Arial" charset="0"/>
              </a:rPr>
              <a:t>ﬂuidic</a:t>
            </a:r>
            <a:r>
              <a:rPr lang="en-US" dirty="0" smtClean="0">
                <a:latin typeface="Arial" charset="0"/>
                <a:cs typeface="Arial" charset="0"/>
              </a:rPr>
              <a:t> methods such as ethnography and participant observation are concerned. </a:t>
            </a:r>
          </a:p>
          <a:p>
            <a:pPr eaLnBrk="1" hangingPunct="1">
              <a:lnSpc>
                <a:spcPct val="150000"/>
              </a:lnSpc>
            </a:pPr>
            <a:r>
              <a:rPr lang="en-US" dirty="0" smtClean="0">
                <a:latin typeface="Arial" charset="0"/>
                <a:cs typeface="Arial" charset="0"/>
              </a:rPr>
              <a:t>And sixth, a code of practice will bring discipline to researchers’ awareness.</a:t>
            </a:r>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2362200" y="2362200"/>
            <a:ext cx="4343400" cy="1676400"/>
          </a:xfrm>
        </p:spPr>
        <p:txBody>
          <a:bodyPr/>
          <a:lstStyle/>
          <a:p>
            <a:pPr algn="ctr"/>
            <a:r>
              <a:rPr lang="en-US" dirty="0" smtClean="0"/>
              <a:t>The End</a:t>
            </a:r>
            <a:endParaRPr lang="en-US" dirty="0"/>
          </a:p>
        </p:txBody>
      </p:sp>
      <p:sp>
        <p:nvSpPr>
          <p:cNvPr id="4" name="Slide Number Placeholder 3"/>
          <p:cNvSpPr>
            <a:spLocks noGrp="1"/>
          </p:cNvSpPr>
          <p:nvPr>
            <p:ph type="sldNum" sz="quarter" idx="12"/>
          </p:nvPr>
        </p:nvSpPr>
        <p:spPr/>
        <p:txBody>
          <a:bodyPr/>
          <a:lstStyle/>
          <a:p>
            <a:pPr>
              <a:defRPr/>
            </a:pPr>
            <a:fld id="{45BA0444-97DE-48BB-8275-9B6274E486EC}" type="slidenum">
              <a:rPr lang="en-US" smtClean="0"/>
              <a:pPr>
                <a:defRPr/>
              </a:pPr>
              <a:t>64</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2.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ppt/theme/themeOverride3.xml><?xml version="1.0" encoding="utf-8"?>
<a:themeOverride xmlns:a="http://schemas.openxmlformats.org/drawingml/2006/main">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themeOverride>
</file>

<file path=docProps/app.xml><?xml version="1.0" encoding="utf-8"?>
<Properties xmlns="http://schemas.openxmlformats.org/officeDocument/2006/extended-properties" xmlns:vt="http://schemas.openxmlformats.org/officeDocument/2006/docPropsVTypes">
  <Template/>
  <TotalTime>1207</TotalTime>
  <Words>7598</Words>
  <Application>Microsoft Office PowerPoint</Application>
  <PresentationFormat>On-screen Show (4:3)</PresentationFormat>
  <Paragraphs>250</Paragraphs>
  <Slides>64</Slides>
  <Notes>0</Notes>
  <HiddenSlides>0</HiddenSlides>
  <MMClips>0</MMClips>
  <ScaleCrop>false</ScaleCrop>
  <HeadingPairs>
    <vt:vector size="4" baseType="variant">
      <vt:variant>
        <vt:lpstr>Theme</vt:lpstr>
      </vt:variant>
      <vt:variant>
        <vt:i4>1</vt:i4>
      </vt:variant>
      <vt:variant>
        <vt:lpstr>Slide Titles</vt:lpstr>
      </vt:variant>
      <vt:variant>
        <vt:i4>64</vt:i4>
      </vt:variant>
    </vt:vector>
  </HeadingPairs>
  <TitlesOfParts>
    <vt:vector size="65" baseType="lpstr">
      <vt:lpstr>Solstice</vt:lpstr>
      <vt:lpstr>The ethics of educational and social research  </vt:lpstr>
      <vt:lpstr>Introduction </vt:lpstr>
      <vt:lpstr>Slide 3</vt:lpstr>
      <vt:lpstr>Slide 4</vt:lpstr>
      <vt:lpstr>Slide 5</vt:lpstr>
      <vt:lpstr>Slide 6</vt:lpstr>
      <vt:lpstr>Informed consent </vt:lpstr>
      <vt:lpstr>Slide 8</vt:lpstr>
      <vt:lpstr>Slide 9</vt:lpstr>
      <vt:lpstr>Slide 10</vt:lpstr>
      <vt:lpstr>Slide 11</vt:lpstr>
      <vt:lpstr>Slide 12</vt:lpstr>
      <vt:lpstr>Slide 13</vt:lpstr>
      <vt:lpstr>Slide 14</vt:lpstr>
      <vt:lpstr>Slide 15</vt:lpstr>
      <vt:lpstr>Access and acceptance </vt:lpstr>
      <vt:lpstr> </vt:lpstr>
      <vt:lpstr>Slide 18</vt:lpstr>
      <vt:lpstr>Slide 19</vt:lpstr>
      <vt:lpstr>Slide 20</vt:lpstr>
      <vt:lpstr>Slide 21</vt:lpstr>
      <vt:lpstr>The ﬁeld of ethics </vt:lpstr>
      <vt:lpstr>Slide 23</vt:lpstr>
      <vt:lpstr>Sources of tension </vt:lpstr>
      <vt:lpstr>Slide 25</vt:lpstr>
      <vt:lpstr>Slide 26</vt:lpstr>
      <vt:lpstr>Slide 27</vt:lpstr>
      <vt:lpstr>Slide 28</vt:lpstr>
      <vt:lpstr>Absolutist and relativist ethics </vt:lpstr>
      <vt:lpstr>Slide 30</vt:lpstr>
      <vt:lpstr>Voices of experience </vt:lpstr>
      <vt:lpstr> </vt:lpstr>
      <vt:lpstr> </vt:lpstr>
      <vt:lpstr>Slide 34</vt:lpstr>
      <vt:lpstr>Ethical dilemmas </vt:lpstr>
      <vt:lpstr>Slide 36</vt:lpstr>
      <vt:lpstr>Privacy </vt:lpstr>
      <vt:lpstr>Slide 38</vt:lpstr>
      <vt:lpstr>Slide 39</vt:lpstr>
      <vt:lpstr>Slide 40</vt:lpstr>
      <vt:lpstr>Anonymity </vt:lpstr>
      <vt:lpstr> </vt:lpstr>
      <vt:lpstr>Conﬁdentiality </vt:lpstr>
      <vt:lpstr> </vt:lpstr>
      <vt:lpstr>Slide 45</vt:lpstr>
      <vt:lpstr>Deception </vt:lpstr>
      <vt:lpstr>Betrayal </vt:lpstr>
      <vt:lpstr>Slide 48</vt:lpstr>
      <vt:lpstr>Slide 49</vt:lpstr>
      <vt:lpstr>Ethics and research methods in education </vt:lpstr>
      <vt:lpstr>Slide 51</vt:lpstr>
      <vt:lpstr>Ethics and evaluative research </vt:lpstr>
      <vt:lpstr>Slide 53</vt:lpstr>
      <vt:lpstr>Slide 54</vt:lpstr>
      <vt:lpstr>Research and regulation: ethical codes and review </vt:lpstr>
      <vt:lpstr> </vt:lpstr>
      <vt:lpstr> </vt:lpstr>
      <vt:lpstr>Sponsored research </vt:lpstr>
      <vt:lpstr> </vt:lpstr>
      <vt:lpstr> </vt:lpstr>
      <vt:lpstr>Conclusion </vt:lpstr>
      <vt:lpstr>Slide 62</vt:lpstr>
      <vt:lpstr>Slide 63</vt:lpstr>
      <vt:lpstr>Slide 64</vt:lpstr>
    </vt:vector>
  </TitlesOfParts>
  <Company>ESL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Interviews</dc:title>
  <dc:creator>aafsar</dc:creator>
  <cp:lastModifiedBy>NTS</cp:lastModifiedBy>
  <cp:revision>105</cp:revision>
  <dcterms:created xsi:type="dcterms:W3CDTF">2013-12-13T07:11:26Z</dcterms:created>
  <dcterms:modified xsi:type="dcterms:W3CDTF">2013-12-26T07:55:22Z</dcterms:modified>
</cp:coreProperties>
</file>