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48"/>
  </p:notesMasterIdLst>
  <p:sldIdLst>
    <p:sldId id="256" r:id="rId2"/>
    <p:sldId id="257" r:id="rId3"/>
    <p:sldId id="258" r:id="rId4"/>
    <p:sldId id="259" r:id="rId5"/>
    <p:sldId id="260" r:id="rId6"/>
    <p:sldId id="261" r:id="rId7"/>
    <p:sldId id="262" r:id="rId8"/>
    <p:sldId id="263" r:id="rId9"/>
    <p:sldId id="295" r:id="rId10"/>
    <p:sldId id="264" r:id="rId11"/>
    <p:sldId id="266" r:id="rId12"/>
    <p:sldId id="267" r:id="rId13"/>
    <p:sldId id="268" r:id="rId14"/>
    <p:sldId id="269" r:id="rId15"/>
    <p:sldId id="270" r:id="rId16"/>
    <p:sldId id="271" r:id="rId17"/>
    <p:sldId id="293" r:id="rId18"/>
    <p:sldId id="272" r:id="rId19"/>
    <p:sldId id="273" r:id="rId20"/>
    <p:sldId id="274" r:id="rId21"/>
    <p:sldId id="296" r:id="rId22"/>
    <p:sldId id="275" r:id="rId23"/>
    <p:sldId id="276" r:id="rId24"/>
    <p:sldId id="277" r:id="rId25"/>
    <p:sldId id="297" r:id="rId26"/>
    <p:sldId id="278" r:id="rId27"/>
    <p:sldId id="279" r:id="rId28"/>
    <p:sldId id="280" r:id="rId29"/>
    <p:sldId id="281" r:id="rId30"/>
    <p:sldId id="282" r:id="rId31"/>
    <p:sldId id="283" r:id="rId32"/>
    <p:sldId id="284" r:id="rId33"/>
    <p:sldId id="285" r:id="rId34"/>
    <p:sldId id="286" r:id="rId35"/>
    <p:sldId id="294" r:id="rId36"/>
    <p:sldId id="287" r:id="rId37"/>
    <p:sldId id="288" r:id="rId38"/>
    <p:sldId id="289" r:id="rId39"/>
    <p:sldId id="290" r:id="rId40"/>
    <p:sldId id="291" r:id="rId41"/>
    <p:sldId id="292" r:id="rId42"/>
    <p:sldId id="298" r:id="rId43"/>
    <p:sldId id="299" r:id="rId44"/>
    <p:sldId id="300" r:id="rId45"/>
    <p:sldId id="301" r:id="rId46"/>
    <p:sldId id="302"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22796E-B861-4BEA-A6B1-A7432141CA20}" type="datetimeFigureOut">
              <a:rPr lang="en-US" smtClean="0"/>
              <a:t>12/25/2013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7E3F62-D429-44F4-A51E-FA67811972BD}"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89C252C4-8994-4140-A1C8-582347F68BCF}" type="datetime1">
              <a:rPr lang="en-US" smtClean="0"/>
              <a:t>12/25/2013</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b="1" i="0" baseline="0"/>
            </a:lvl1pPr>
            <a:extLst/>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normAutofit/>
          </a:bodyPr>
          <a:lstStyle>
            <a:lvl1pPr>
              <a:defRPr sz="1800" baseline="0"/>
            </a:lvl1pPr>
            <a:lvl2pPr>
              <a:defRPr sz="1800" baseline="0"/>
            </a:lvl2pPr>
            <a:lvl3pPr>
              <a:defRPr sz="1800" baseline="0"/>
            </a:lvl3pPr>
            <a:lvl4pPr>
              <a:defRPr sz="1800" baseline="0"/>
            </a:lvl4pPr>
            <a:lvl5pPr>
              <a:defRPr sz="1800" baseline="0"/>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fld id="{D96369F5-6F10-492A-9ECA-792E0054136A}" type="datetime1">
              <a:rPr lang="en-US" smtClean="0"/>
              <a:t>12/25/2013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D8B8DB3-0E5A-4A6B-953C-215AC22F318B}" type="datetime1">
              <a:rPr lang="en-US" smtClean="0"/>
              <a:t>12/25/2013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0CE08D4-4C99-4DEC-82C0-4737C09EEB16}" type="datetime1">
              <a:rPr lang="en-US" smtClean="0"/>
              <a:t>12/25/2013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E7C7AB2-81A7-4879-8A86-BC14D9A9CF64}" type="datetime1">
              <a:rPr lang="en-US" smtClean="0"/>
              <a:t>12/25/2013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C081B77-7FCE-4E98-A4B5-6A37D21AD0DF}" type="datetime1">
              <a:rPr lang="en-US" smtClean="0"/>
              <a:t>12/25/2013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9C731BA3-9369-4EB4-9397-0AA77068B0C5}" type="datetime1">
              <a:rPr lang="en-US" smtClean="0"/>
              <a:t>12/25/2013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63A541F-F8B9-4B2B-ABFC-ED49DEA58148}" type="datetime1">
              <a:rPr lang="en-US" smtClean="0"/>
              <a:t>12/25/2013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0E5D26DD-8C29-491E-BE80-4EC3D32CB4E9}" type="datetime1">
              <a:rPr lang="en-US" smtClean="0"/>
              <a:t>12/25/2013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B216F04-69A3-4A7E-AF21-7A4E77AC3E3E}" type="datetime1">
              <a:rPr lang="en-US" smtClean="0"/>
              <a:t>12/25/2013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0DB9F67-509A-405A-8A1F-738BA2E70AC7}" type="datetime1">
              <a:rPr lang="en-US" smtClean="0"/>
              <a:t>12/25/2013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880493-DA2E-4808-8B66-76439DB320A5}" type="datetime1">
              <a:rPr lang="en-US" smtClean="0"/>
              <a:t>12/25/2013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7585EA-2778-459D-BDA3-D24F14ADA28A}" type="slidenum">
              <a:rPr lang="en-US" smtClean="0"/>
              <a:pPr/>
              <a:t>‹#›</a:t>
            </a:fld>
            <a:endParaRPr lang="en-US"/>
          </a:p>
        </p:txBody>
      </p:sp>
    </p:spTree>
    <p:extLst>
      <p:ext uri="{BB962C8B-B14F-4D97-AF65-F5344CB8AC3E}">
        <p14:creationId xmlns:p14="http://schemas.microsoft.com/office/powerpoint/2010/main" xmlns="" val="27534292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C311FCD-B653-4BEE-9D43-9363B796354D}" type="datetime1">
              <a:rPr lang="en-US" smtClean="0"/>
              <a:t>12/25/2013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7585EA-2778-459D-BDA3-D24F14ADA28A}" type="slidenum">
              <a:rPr lang="en-US" smtClean="0"/>
              <a:pPr/>
              <a:t>‹#›</a:t>
            </a:fld>
            <a:endParaRPr lang="en-US"/>
          </a:p>
        </p:txBody>
      </p:sp>
    </p:spTree>
    <p:extLst>
      <p:ext uri="{BB962C8B-B14F-4D97-AF65-F5344CB8AC3E}">
        <p14:creationId xmlns:p14="http://schemas.microsoft.com/office/powerpoint/2010/main" xmlns="" val="17299147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AE853BC-5B4C-4F5D-AFF0-3F5B438F1F04}" type="datetime1">
              <a:rPr lang="en-US" smtClean="0"/>
              <a:t>12/25/2013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7585EA-2778-459D-BDA3-D24F14ADA28A}" type="slidenum">
              <a:rPr lang="en-US" smtClean="0"/>
              <a:pPr/>
              <a:t>‹#›</a:t>
            </a:fld>
            <a:endParaRPr lang="en-US"/>
          </a:p>
        </p:txBody>
      </p:sp>
    </p:spTree>
    <p:extLst>
      <p:ext uri="{BB962C8B-B14F-4D97-AF65-F5344CB8AC3E}">
        <p14:creationId xmlns:p14="http://schemas.microsoft.com/office/powerpoint/2010/main" xmlns="" val="336355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ADDA031D-F7EA-4CCD-A7D1-C66C83CDAFB0}" type="datetime1">
              <a:rPr lang="en-US" smtClean="0"/>
              <a:t>12/25/2013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C13A7FBA-3654-42E4-9DED-EDF66E478AE5}"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685" r:id="rId12"/>
    <p:sldLayoutId id="2147483698" r:id="rId13"/>
    <p:sldLayoutId id="2147483699" r:id="rId14"/>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100" dirty="0" smtClean="0">
                <a:latin typeface="Arial" pitchFamily="34" charset="0"/>
                <a:cs typeface="Arial" pitchFamily="34" charset="0"/>
              </a:rPr>
              <a:t>Structuralism and literary analysis</a:t>
            </a:r>
            <a:r>
              <a:rPr lang="en-US" dirty="0"/>
              <a:t/>
            </a:r>
            <a:br>
              <a:rPr lang="en-US" dirty="0"/>
            </a:br>
            <a:endParaRPr lang="en-US" dirty="0"/>
          </a:p>
        </p:txBody>
      </p:sp>
      <p:sp>
        <p:nvSpPr>
          <p:cNvPr id="3" name="Subtitle 2"/>
          <p:cNvSpPr>
            <a:spLocks noGrp="1"/>
          </p:cNvSpPr>
          <p:nvPr>
            <p:ph idx="1"/>
          </p:nvPr>
        </p:nvSpPr>
        <p:spPr/>
        <p:txBody>
          <a:bodyPr>
            <a:normAutofit/>
          </a:bodyPr>
          <a:lstStyle/>
          <a:p>
            <a:pPr algn="l"/>
            <a:endParaRPr lang="en-US" sz="1800" dirty="0" smtClean="0">
              <a:latin typeface="Arial" pitchFamily="34" charset="0"/>
              <a:cs typeface="Arial" pitchFamily="34" charset="0"/>
            </a:endParaRPr>
          </a:p>
          <a:p>
            <a:pPr algn="l"/>
            <a:r>
              <a:rPr lang="en-US" sz="1800" dirty="0" smtClean="0">
                <a:latin typeface="Arial" pitchFamily="34" charset="0"/>
                <a:cs typeface="Arial" pitchFamily="34" charset="0"/>
              </a:rPr>
              <a:t>Dr </a:t>
            </a:r>
            <a:r>
              <a:rPr lang="en-US" sz="1800" dirty="0" err="1" smtClean="0">
                <a:latin typeface="Arial" pitchFamily="34" charset="0"/>
                <a:cs typeface="Arial" pitchFamily="34" charset="0"/>
              </a:rPr>
              <a:t>Ayaz</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Afsar</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C13A7FBA-3654-42E4-9DED-EDF66E478AE5}" type="slidenum">
              <a:rPr lang="en-US" smtClean="0"/>
              <a:pPr/>
              <a:t>1</a:t>
            </a:fld>
            <a:endParaRPr lang="en-US"/>
          </a:p>
        </p:txBody>
      </p:sp>
    </p:spTree>
    <p:extLst>
      <p:ext uri="{BB962C8B-B14F-4D97-AF65-F5344CB8AC3E}">
        <p14:creationId xmlns:p14="http://schemas.microsoft.com/office/powerpoint/2010/main" xmlns="" val="684097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06362"/>
          </a:xfrm>
        </p:spPr>
        <p:txBody>
          <a:bodyPr>
            <a:normAutofit fontScale="90000"/>
          </a:bodyPr>
          <a:lstStyle/>
          <a:p>
            <a:endParaRPr lang="en-US" dirty="0"/>
          </a:p>
        </p:txBody>
      </p:sp>
      <p:sp>
        <p:nvSpPr>
          <p:cNvPr id="3" name="Content Placeholder 2"/>
          <p:cNvSpPr>
            <a:spLocks noGrp="1"/>
          </p:cNvSpPr>
          <p:nvPr>
            <p:ph idx="1"/>
          </p:nvPr>
        </p:nvSpPr>
        <p:spPr>
          <a:xfrm>
            <a:off x="990600" y="685800"/>
            <a:ext cx="7943088" cy="5867400"/>
          </a:xfrm>
        </p:spPr>
        <p:txBody>
          <a:bodyPr>
            <a:normAutofit/>
          </a:bodyPr>
          <a:lstStyle/>
          <a:p>
            <a:pPr>
              <a:lnSpc>
                <a:spcPct val="150000"/>
              </a:lnSpc>
            </a:pPr>
            <a:r>
              <a:rPr lang="en-US" dirty="0" smtClean="0"/>
              <a:t>Structuralism has its origins in New Criticism. </a:t>
            </a:r>
            <a:r>
              <a:rPr lang="en-US" dirty="0" err="1" smtClean="0"/>
              <a:t>Newe</a:t>
            </a:r>
            <a:r>
              <a:rPr lang="en-US" dirty="0" smtClean="0"/>
              <a:t> Criticism  had done its job well, but it was in a sense too modest and </a:t>
            </a:r>
            <a:r>
              <a:rPr lang="en-US" dirty="0" err="1" smtClean="0"/>
              <a:t>particularist</a:t>
            </a:r>
            <a:r>
              <a:rPr lang="en-US" dirty="0" smtClean="0"/>
              <a:t> to qualify as a hard-nosed academic discipline. </a:t>
            </a:r>
          </a:p>
          <a:p>
            <a:pPr>
              <a:lnSpc>
                <a:spcPct val="150000"/>
              </a:lnSpc>
            </a:pPr>
            <a:r>
              <a:rPr lang="en-US" dirty="0" smtClean="0"/>
              <a:t>In its obsessive concentration on the isolated literary text, its delicate </a:t>
            </a:r>
            <a:r>
              <a:rPr lang="en-US" dirty="0" err="1" smtClean="0"/>
              <a:t>nurturings</a:t>
            </a:r>
            <a:r>
              <a:rPr lang="en-US" dirty="0" smtClean="0"/>
              <a:t> of sensibility, it had tended to leave aside the broader, more structural aspects of literature.</a:t>
            </a:r>
          </a:p>
          <a:p>
            <a:pPr>
              <a:lnSpc>
                <a:spcPct val="150000"/>
              </a:lnSpc>
            </a:pPr>
            <a:r>
              <a:rPr lang="en-US" dirty="0" smtClean="0"/>
              <a:t> What had happened to literary </a:t>
            </a:r>
            <a:r>
              <a:rPr lang="en-US" i="1" dirty="0" smtClean="0"/>
              <a:t>history? </a:t>
            </a:r>
          </a:p>
          <a:p>
            <a:pPr>
              <a:lnSpc>
                <a:spcPct val="150000"/>
              </a:lnSpc>
            </a:pPr>
            <a:r>
              <a:rPr lang="en-US" dirty="0" smtClean="0"/>
              <a:t>What was needed was a literary theory which, while preserving the </a:t>
            </a:r>
            <a:r>
              <a:rPr lang="en-US" i="1" dirty="0" smtClean="0"/>
              <a:t>formalist </a:t>
            </a:r>
            <a:r>
              <a:rPr lang="en-US" dirty="0" smtClean="0"/>
              <a:t>bent of New Criticism, its dogged attention to literature as aesthetic object rather than social practice, would make something a good deal more systematic and 'scientific' out of all this. </a:t>
            </a:r>
          </a:p>
          <a:p>
            <a:pPr>
              <a:lnSpc>
                <a:spcPct val="150000"/>
              </a:lnSpc>
            </a:pPr>
            <a:r>
              <a:rPr lang="en-US" dirty="0" smtClean="0"/>
              <a:t>The answer arrived in 1957, in the shape of the Canadian Northrop Frye's mighty '</a:t>
            </a:r>
            <a:r>
              <a:rPr lang="en-US" dirty="0" err="1" smtClean="0"/>
              <a:t>totalization</a:t>
            </a:r>
            <a:r>
              <a:rPr lang="en-US" dirty="0" smtClean="0"/>
              <a:t>' of all literary genres, </a:t>
            </a:r>
            <a:r>
              <a:rPr lang="en-US" i="1" dirty="0" smtClean="0"/>
              <a:t>Anatomy of Criticism.</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258762"/>
          </a:xfrm>
        </p:spPr>
        <p:txBody>
          <a:bodyPr>
            <a:normAutofit fontScale="90000"/>
          </a:bodyPr>
          <a:lstStyle/>
          <a:p>
            <a:endParaRPr lang="en-US" dirty="0"/>
          </a:p>
        </p:txBody>
      </p:sp>
      <p:sp>
        <p:nvSpPr>
          <p:cNvPr id="3" name="Content Placeholder 2"/>
          <p:cNvSpPr>
            <a:spLocks noGrp="1"/>
          </p:cNvSpPr>
          <p:nvPr>
            <p:ph idx="1"/>
          </p:nvPr>
        </p:nvSpPr>
        <p:spPr>
          <a:xfrm>
            <a:off x="990600" y="762000"/>
            <a:ext cx="7943088" cy="5486400"/>
          </a:xfrm>
        </p:spPr>
        <p:txBody>
          <a:bodyPr>
            <a:normAutofit fontScale="92500" lnSpcReduction="20000"/>
          </a:bodyPr>
          <a:lstStyle/>
          <a:p>
            <a:pPr>
              <a:lnSpc>
                <a:spcPct val="150000"/>
              </a:lnSpc>
            </a:pPr>
            <a:r>
              <a:rPr lang="en-US" sz="1900" dirty="0" smtClean="0"/>
              <a:t>Frye's belief was that criticism was in a sorry unscientific mess and needed to be </a:t>
            </a:r>
            <a:r>
              <a:rPr lang="en-US" sz="2200" dirty="0" smtClean="0"/>
              <a:t>smartly</a:t>
            </a:r>
            <a:r>
              <a:rPr lang="en-US" sz="1900" dirty="0" smtClean="0"/>
              <a:t> tidied up. It was a matter of subjective value judgments and idle gossip, and badly required the discipline of an objective system.</a:t>
            </a:r>
          </a:p>
          <a:p>
            <a:pPr>
              <a:lnSpc>
                <a:spcPct val="150000"/>
              </a:lnSpc>
            </a:pPr>
            <a:r>
              <a:rPr lang="en-US" sz="1900" dirty="0" smtClean="0"/>
              <a:t> This was possible, Frye held, because literature itself formed such a system. It was not in fact just a random collection of writings strewn throughout history: if you examined it closely you could see that it worked by certain objective laws, and criticism could itself become systematic by formulating them.</a:t>
            </a:r>
          </a:p>
          <a:p>
            <a:pPr>
              <a:lnSpc>
                <a:spcPct val="150000"/>
              </a:lnSpc>
            </a:pPr>
            <a:r>
              <a:rPr lang="en-US" sz="1900" dirty="0" smtClean="0"/>
              <a:t> These laws were the various modes, archetypes, myths and genres by which all literary works were structured. At the root of all literature lay four 'narrative categories', the comic, romantic, tragic and ironic, which could be seen to correspond respectively to the four </a:t>
            </a:r>
            <a:r>
              <a:rPr lang="en-US" sz="1900" i="1" dirty="0" smtClean="0"/>
              <a:t>my </a:t>
            </a:r>
            <a:r>
              <a:rPr lang="en-US" sz="1900" i="1" dirty="0" err="1" smtClean="0"/>
              <a:t>thai</a:t>
            </a:r>
            <a:r>
              <a:rPr lang="en-US" sz="1900" i="1" dirty="0" smtClean="0"/>
              <a:t> </a:t>
            </a:r>
            <a:r>
              <a:rPr lang="en-US" sz="1900" dirty="0" smtClean="0"/>
              <a:t>of spring, summer, autumn and winter. </a:t>
            </a:r>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258762"/>
          </a:xfrm>
        </p:spPr>
        <p:txBody>
          <a:bodyPr>
            <a:normAutofit fontScale="90000"/>
          </a:bodyPr>
          <a:lstStyle/>
          <a:p>
            <a:endParaRPr lang="en-US" dirty="0"/>
          </a:p>
        </p:txBody>
      </p:sp>
      <p:sp>
        <p:nvSpPr>
          <p:cNvPr id="3" name="Content Placeholder 2"/>
          <p:cNvSpPr>
            <a:spLocks noGrp="1"/>
          </p:cNvSpPr>
          <p:nvPr>
            <p:ph idx="1"/>
          </p:nvPr>
        </p:nvSpPr>
        <p:spPr>
          <a:xfrm>
            <a:off x="990600" y="685800"/>
            <a:ext cx="7943088" cy="5562600"/>
          </a:xfrm>
        </p:spPr>
        <p:txBody>
          <a:bodyPr>
            <a:normAutofit/>
          </a:bodyPr>
          <a:lstStyle/>
          <a:p>
            <a:pPr>
              <a:lnSpc>
                <a:spcPct val="150000"/>
              </a:lnSpc>
            </a:pPr>
            <a:r>
              <a:rPr lang="en-US" dirty="0" smtClean="0"/>
              <a:t>A theory of literary 'modes' could be outlined, whereby in myth the hero is superior in kind to others, in romance superior in degree, in the 'high mimetic' modes of tragedy and epic superior in degree to others but not to his environment, in the 'low mimetic' modes of comedy and realism equal to the rest of us, and in satire and irony inferior.</a:t>
            </a:r>
          </a:p>
          <a:p>
            <a:pPr>
              <a:lnSpc>
                <a:spcPct val="120000"/>
              </a:lnSpc>
            </a:pPr>
            <a:r>
              <a:rPr lang="en-US" dirty="0" smtClean="0"/>
              <a:t>Tragedy and comedy can be subdivided into high mimetic, low mimetic and ironic; tragedy is about human isolation, comedy about human integration.</a:t>
            </a:r>
          </a:p>
          <a:p>
            <a:pPr>
              <a:lnSpc>
                <a:spcPct val="120000"/>
              </a:lnSpc>
            </a:pPr>
            <a:r>
              <a:rPr lang="en-US" dirty="0" smtClean="0"/>
              <a:t>Three recurrent patterns of symbolism - the apocalyptic, demonic and analogical - are identified. The whole system can then be put into motion as a cyclical theory of literary history: literature passes from myth to irony and then reverts to myth, and in 1957 we were evidently somewhere in the ironic phase with signs of an impending return to the mythic.</a:t>
            </a:r>
          </a:p>
          <a:p>
            <a:pPr>
              <a:lnSpc>
                <a:spcPct val="200000"/>
              </a:lnSpc>
            </a:pPr>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258762"/>
          </a:xfrm>
        </p:spPr>
        <p:txBody>
          <a:bodyPr>
            <a:normAutofit fontScale="90000"/>
          </a:bodyPr>
          <a:lstStyle/>
          <a:p>
            <a:endParaRPr lang="en-US" dirty="0"/>
          </a:p>
        </p:txBody>
      </p:sp>
      <p:sp>
        <p:nvSpPr>
          <p:cNvPr id="3" name="Content Placeholder 2"/>
          <p:cNvSpPr>
            <a:spLocks noGrp="1"/>
          </p:cNvSpPr>
          <p:nvPr>
            <p:ph idx="1"/>
          </p:nvPr>
        </p:nvSpPr>
        <p:spPr>
          <a:xfrm>
            <a:off x="990600" y="762000"/>
            <a:ext cx="7943088" cy="5486400"/>
          </a:xfrm>
        </p:spPr>
        <p:txBody>
          <a:bodyPr>
            <a:normAutofit/>
          </a:bodyPr>
          <a:lstStyle/>
          <a:p>
            <a:pPr>
              <a:lnSpc>
                <a:spcPct val="150000"/>
              </a:lnSpc>
            </a:pPr>
            <a:r>
              <a:rPr lang="en-US" dirty="0" smtClean="0"/>
              <a:t>To establish his literary system, of which the above is only a partial account, Frye must first of all clear value-</a:t>
            </a:r>
            <a:r>
              <a:rPr lang="en-US" dirty="0" err="1" smtClean="0"/>
              <a:t>judgements</a:t>
            </a:r>
            <a:r>
              <a:rPr lang="en-US" dirty="0" smtClean="0"/>
              <a:t> out of the way, since these are merely subjective noises. When we </a:t>
            </a:r>
            <a:r>
              <a:rPr lang="en-US" dirty="0" err="1" smtClean="0"/>
              <a:t>analyse</a:t>
            </a:r>
            <a:r>
              <a:rPr lang="en-US" dirty="0" smtClean="0"/>
              <a:t> literature we are speaking of literature; when we evaluate it we are speaking of ourselves.</a:t>
            </a:r>
          </a:p>
          <a:p>
            <a:pPr>
              <a:lnSpc>
                <a:spcPct val="150000"/>
              </a:lnSpc>
            </a:pPr>
            <a:r>
              <a:rPr lang="en-US" dirty="0" smtClean="0"/>
              <a:t> The system must also expel any history other than literary history: literary works are made out of other literary works, not out of any material external to the literary system itself. The advantage of Frye's theory, then, is that it keeps literature untainted by history in New Critical fashion, viewing it as an enclosed ecological recycling of texts, but unlike New Criticism finds in literature a </a:t>
            </a:r>
            <a:r>
              <a:rPr lang="en-US" i="1" dirty="0" smtClean="0"/>
              <a:t>substitute </a:t>
            </a:r>
            <a:r>
              <a:rPr lang="en-US" dirty="0" smtClean="0"/>
              <a:t>history, with all the global span and collective structures of history itself. </a:t>
            </a:r>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334962"/>
          </a:xfrm>
        </p:spPr>
        <p:txBody>
          <a:bodyPr>
            <a:normAutofit fontScale="90000"/>
          </a:bodyPr>
          <a:lstStyle/>
          <a:p>
            <a:endParaRPr lang="en-US" dirty="0"/>
          </a:p>
        </p:txBody>
      </p:sp>
      <p:sp>
        <p:nvSpPr>
          <p:cNvPr id="3" name="Content Placeholder 2"/>
          <p:cNvSpPr>
            <a:spLocks noGrp="1"/>
          </p:cNvSpPr>
          <p:nvPr>
            <p:ph idx="1"/>
          </p:nvPr>
        </p:nvSpPr>
        <p:spPr>
          <a:xfrm>
            <a:off x="990600" y="838200"/>
            <a:ext cx="7943088" cy="5410200"/>
          </a:xfrm>
        </p:spPr>
        <p:txBody>
          <a:bodyPr>
            <a:normAutofit lnSpcReduction="10000"/>
          </a:bodyPr>
          <a:lstStyle/>
          <a:p>
            <a:pPr>
              <a:lnSpc>
                <a:spcPct val="150000"/>
              </a:lnSpc>
            </a:pPr>
            <a:r>
              <a:rPr lang="en-US" dirty="0" smtClean="0"/>
              <a:t>The modes and myths of literature are </a:t>
            </a:r>
            <a:r>
              <a:rPr lang="en-US" dirty="0" err="1" smtClean="0"/>
              <a:t>transhistorical</a:t>
            </a:r>
            <a:r>
              <a:rPr lang="en-US" dirty="0" smtClean="0"/>
              <a:t>, collapsing history to sameness or a set of repetitive variations on the same themes. For the system to survive it must be kept rigorously closed: nothing external can be allowed to infiltrate it lest its categories are deranged. This is why Frye's 'scientific' impulse demands a formalism even more full-blooded than that of New Criticism.</a:t>
            </a:r>
          </a:p>
          <a:p>
            <a:pPr>
              <a:lnSpc>
                <a:spcPct val="150000"/>
              </a:lnSpc>
            </a:pPr>
            <a:r>
              <a:rPr lang="en-US" dirty="0" smtClean="0"/>
              <a:t> The New Critics allowed that literature was in some significant sense cognitive, yielding a sort of knowledge of the world; Frye insists that literature is an 'autonomous verbal structure' quite cut off from any reference beyond itself, a sealed and inward-looking realm which 'contain[s] life and reality in a system of verbal relationships'.</a:t>
            </a:r>
          </a:p>
          <a:p>
            <a:pPr>
              <a:lnSpc>
                <a:spcPct val="150000"/>
              </a:lnSpc>
            </a:pPr>
            <a:r>
              <a:rPr lang="en-US" dirty="0" smtClean="0"/>
              <a:t> All the system ever does is reshuffle its symbolic units in relation to each other, rather than in relation to any kind of reality outside it. </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258762"/>
          </a:xfrm>
        </p:spPr>
        <p:txBody>
          <a:bodyPr>
            <a:normAutofit fontScale="90000"/>
          </a:bodyPr>
          <a:lstStyle/>
          <a:p>
            <a:endParaRPr lang="en-US" dirty="0"/>
          </a:p>
        </p:txBody>
      </p:sp>
      <p:sp>
        <p:nvSpPr>
          <p:cNvPr id="3" name="Content Placeholder 2"/>
          <p:cNvSpPr>
            <a:spLocks noGrp="1"/>
          </p:cNvSpPr>
          <p:nvPr>
            <p:ph idx="1"/>
          </p:nvPr>
        </p:nvSpPr>
        <p:spPr>
          <a:xfrm>
            <a:off x="990600" y="609600"/>
            <a:ext cx="7943088" cy="5638800"/>
          </a:xfrm>
        </p:spPr>
        <p:txBody>
          <a:bodyPr>
            <a:normAutofit/>
          </a:bodyPr>
          <a:lstStyle/>
          <a:p>
            <a:pPr>
              <a:lnSpc>
                <a:spcPct val="150000"/>
              </a:lnSpc>
            </a:pPr>
            <a:r>
              <a:rPr lang="en-US" dirty="0" smtClean="0"/>
              <a:t>Literature is not a way of knowing reality but a kind of collective Utopian dreaming which has gone on throughout history, an expression of those fundamental human desires which have given rise to civilization itself, but which are never fully satisfied there. It is not to be seen as the self-expression of individual authors, who are no more than functions of this universal system: it springs from the collective subject of the human race itself, which is how it comes to embody 'archetypes' or figures of universal significance.</a:t>
            </a:r>
          </a:p>
          <a:p>
            <a:pPr>
              <a:lnSpc>
                <a:spcPct val="150000"/>
              </a:lnSpc>
            </a:pPr>
            <a:r>
              <a:rPr lang="en-US" dirty="0" smtClean="0"/>
              <a:t>Frye's work emphasizes as it does the Utopian root of literature because it is marked by a deep fear of the actual social world, a distaste for history itself.</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82562"/>
          </a:xfrm>
        </p:spPr>
        <p:txBody>
          <a:bodyPr>
            <a:normAutofit fontScale="90000"/>
          </a:bodyPr>
          <a:lstStyle/>
          <a:p>
            <a:endParaRPr lang="en-US" dirty="0"/>
          </a:p>
        </p:txBody>
      </p:sp>
      <p:sp>
        <p:nvSpPr>
          <p:cNvPr id="3" name="Content Placeholder 2"/>
          <p:cNvSpPr>
            <a:spLocks noGrp="1"/>
          </p:cNvSpPr>
          <p:nvPr>
            <p:ph idx="1"/>
          </p:nvPr>
        </p:nvSpPr>
        <p:spPr>
          <a:xfrm>
            <a:off x="990600" y="609600"/>
            <a:ext cx="7943088" cy="6019800"/>
          </a:xfrm>
        </p:spPr>
        <p:txBody>
          <a:bodyPr>
            <a:normAutofit/>
          </a:bodyPr>
          <a:lstStyle/>
          <a:p>
            <a:pPr algn="just"/>
            <a:r>
              <a:rPr lang="en-US" dirty="0" smtClean="0"/>
              <a:t>Like several of the literary theorists we have looked at, then, Frye offers</a:t>
            </a:r>
          </a:p>
          <a:p>
            <a:pPr algn="just">
              <a:buNone/>
            </a:pPr>
            <a:r>
              <a:rPr lang="en-US" dirty="0" smtClean="0"/>
              <a:t>	literature as a displaced version of religion. Literature becomes an essential palliative for the failure of religious ideology, and supplies us with various myths which are of relevance to social life. </a:t>
            </a:r>
          </a:p>
          <a:p>
            <a:pPr algn="just"/>
            <a:r>
              <a:rPr lang="en-US" dirty="0" smtClean="0"/>
              <a:t>In </a:t>
            </a:r>
            <a:r>
              <a:rPr lang="en-US" i="1" dirty="0" smtClean="0"/>
              <a:t>The Critical Path </a:t>
            </a:r>
            <a:r>
              <a:rPr lang="en-US" dirty="0" smtClean="0"/>
              <a:t>(1971), Frye contrasts conservative 'myths of concern' with liberal 'myths of freedom', and desires an equable balance between the two: the authoritarian tendencies of conservatism must be corrected by myths of freedom, while a conservative sense of order must temper liberalism's tendencies to social irresponsibility. </a:t>
            </a:r>
          </a:p>
          <a:p>
            <a:pPr algn="just"/>
            <a:r>
              <a:rPr lang="en-US" dirty="0" smtClean="0"/>
              <a:t>What the mighty mythological system from Homer to the kingdom of God comes down to, in short, is a position somewhere between liberal Republican and conservative Democrat. </a:t>
            </a:r>
          </a:p>
        </p:txBody>
      </p:sp>
      <p:sp>
        <p:nvSpPr>
          <p:cNvPr id="4" name="Slide Number Placeholder 3"/>
          <p:cNvSpPr>
            <a:spLocks noGrp="1"/>
          </p:cNvSpPr>
          <p:nvPr>
            <p:ph type="sldNum" sz="quarter" idx="12"/>
          </p:nvPr>
        </p:nvSpPr>
        <p:spPr/>
        <p:txBody>
          <a:bodyPr/>
          <a:lstStyle/>
          <a:p>
            <a:fld id="{C13A7FBA-3654-42E4-9DED-EDF66E478AE5}"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82562"/>
          </a:xfrm>
        </p:spPr>
        <p:txBody>
          <a:bodyPr>
            <a:normAutofit fontScale="90000"/>
          </a:bodyPr>
          <a:lstStyle/>
          <a:p>
            <a:endParaRPr lang="en-US" dirty="0"/>
          </a:p>
        </p:txBody>
      </p:sp>
      <p:sp>
        <p:nvSpPr>
          <p:cNvPr id="3" name="Content Placeholder 2"/>
          <p:cNvSpPr>
            <a:spLocks noGrp="1"/>
          </p:cNvSpPr>
          <p:nvPr>
            <p:ph idx="1"/>
          </p:nvPr>
        </p:nvSpPr>
        <p:spPr>
          <a:xfrm>
            <a:off x="990600" y="838200"/>
            <a:ext cx="7943088" cy="5410200"/>
          </a:xfrm>
        </p:spPr>
        <p:txBody>
          <a:bodyPr/>
          <a:lstStyle/>
          <a:p>
            <a:pPr>
              <a:lnSpc>
                <a:spcPct val="150000"/>
              </a:lnSpc>
            </a:pPr>
            <a:r>
              <a:rPr lang="en-US" dirty="0"/>
              <a:t>The only mistake, Frye  informs us, is that of the revolutionary, who naively misinterprets myths of freedom as historically realizable goals. The revolutionary is just a bad critic, mistaking myth for reality as a child might mistake the actress for a real fairy princess. It is remarkable that literature, severed from any sordid practical concern as it is, is in the end more or less capable of telling us which way to vote</a:t>
            </a:r>
            <a:r>
              <a:rPr lang="en-US" dirty="0" smtClean="0"/>
              <a:t>.</a:t>
            </a:r>
          </a:p>
          <a:p>
            <a:pPr>
              <a:lnSpc>
                <a:spcPct val="150000"/>
              </a:lnSpc>
            </a:pPr>
            <a:r>
              <a:rPr lang="en-US" dirty="0"/>
              <a:t>Frye stands in the liberal humanist tradition of Arnold, desiring, as he says, 'society as free, classless and urbane'. What he means by 'classless', like Arnold before him, is in effect a society which universally subscribes to his own middle-class liberal values.</a:t>
            </a:r>
          </a:p>
          <a:p>
            <a:pPr marL="82296" indent="0">
              <a:lnSpc>
                <a:spcPct val="150000"/>
              </a:lnSpc>
              <a:buNone/>
            </a:pPr>
            <a:endParaRPr lang="en-US" dirty="0"/>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9</a:t>
            </a:fld>
            <a:endParaRPr lang="en-US"/>
          </a:p>
        </p:txBody>
      </p:sp>
    </p:spTree>
    <p:extLst>
      <p:ext uri="{BB962C8B-B14F-4D97-AF65-F5344CB8AC3E}">
        <p14:creationId xmlns:p14="http://schemas.microsoft.com/office/powerpoint/2010/main" xmlns="" val="14442669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334962"/>
          </a:xfrm>
        </p:spPr>
        <p:txBody>
          <a:bodyPr>
            <a:normAutofit fontScale="90000"/>
          </a:bodyPr>
          <a:lstStyle/>
          <a:p>
            <a:endParaRPr lang="en-US" dirty="0"/>
          </a:p>
        </p:txBody>
      </p:sp>
      <p:sp>
        <p:nvSpPr>
          <p:cNvPr id="3" name="Content Placeholder 2"/>
          <p:cNvSpPr>
            <a:spLocks noGrp="1"/>
          </p:cNvSpPr>
          <p:nvPr>
            <p:ph idx="1"/>
          </p:nvPr>
        </p:nvSpPr>
        <p:spPr>
          <a:xfrm>
            <a:off x="1066800" y="685800"/>
            <a:ext cx="7866888" cy="5562600"/>
          </a:xfrm>
        </p:spPr>
        <p:txBody>
          <a:bodyPr>
            <a:normAutofit/>
          </a:bodyPr>
          <a:lstStyle/>
          <a:p>
            <a:pPr>
              <a:lnSpc>
                <a:spcPct val="150000"/>
              </a:lnSpc>
            </a:pPr>
            <a:r>
              <a:rPr lang="en-US" dirty="0" smtClean="0"/>
              <a:t>There </a:t>
            </a:r>
            <a:r>
              <a:rPr lang="en-US" dirty="0"/>
              <a:t>is a loose sense in which Northrop Frye's work can be described as </a:t>
            </a:r>
            <a:r>
              <a:rPr lang="en-US" dirty="0" smtClean="0"/>
              <a:t>'</a:t>
            </a:r>
            <a:r>
              <a:rPr lang="en-US" dirty="0" err="1" smtClean="0"/>
              <a:t>structuralist</a:t>
            </a:r>
            <a:r>
              <a:rPr lang="en-US" dirty="0"/>
              <a:t>', and it is significantly contemporary with the growth of 'classical‘ structuralism in Europe. Structuralism, as the term suggests, is concerned with structures, and more particularly with examining the general laws by which they work</a:t>
            </a:r>
            <a:r>
              <a:rPr lang="en-US" dirty="0" smtClean="0"/>
              <a:t>.</a:t>
            </a:r>
          </a:p>
          <a:p>
            <a:pPr>
              <a:lnSpc>
                <a:spcPct val="150000"/>
              </a:lnSpc>
            </a:pPr>
            <a:r>
              <a:rPr lang="en-US" dirty="0"/>
              <a:t>It also like Frye tends to </a:t>
            </a:r>
            <a:r>
              <a:rPr lang="en-US" i="1" dirty="0"/>
              <a:t>reduce </a:t>
            </a:r>
            <a:r>
              <a:rPr lang="en-US" dirty="0"/>
              <a:t>individual phenomena to mere instances of such laws. But structuralism proper contains a distinctive doctrine which is not to be found in Frye: the belief that the individual units of any system have meaning only by virtue of their relations to one another. </a:t>
            </a:r>
          </a:p>
          <a:p>
            <a:pPr>
              <a:lnSpc>
                <a:spcPct val="150000"/>
              </a:lnSpc>
            </a:pPr>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258762"/>
          </a:xfrm>
        </p:spPr>
        <p:txBody>
          <a:bodyPr>
            <a:normAutofit fontScale="90000"/>
          </a:bodyPr>
          <a:lstStyle/>
          <a:p>
            <a:endParaRPr lang="en-US" dirty="0"/>
          </a:p>
        </p:txBody>
      </p:sp>
      <p:sp>
        <p:nvSpPr>
          <p:cNvPr id="3" name="Content Placeholder 2"/>
          <p:cNvSpPr>
            <a:spLocks noGrp="1"/>
          </p:cNvSpPr>
          <p:nvPr>
            <p:ph idx="1"/>
          </p:nvPr>
        </p:nvSpPr>
        <p:spPr>
          <a:xfrm>
            <a:off x="990600" y="685800"/>
            <a:ext cx="7943088" cy="5562600"/>
          </a:xfrm>
        </p:spPr>
        <p:txBody>
          <a:bodyPr/>
          <a:lstStyle/>
          <a:p>
            <a:pPr>
              <a:lnSpc>
                <a:spcPct val="150000"/>
              </a:lnSpc>
            </a:pPr>
            <a:r>
              <a:rPr lang="en-US" dirty="0"/>
              <a:t>This does not follow from a simple belief that you should look at things 'structurally'.</a:t>
            </a:r>
          </a:p>
          <a:p>
            <a:pPr>
              <a:lnSpc>
                <a:spcPct val="150000"/>
              </a:lnSpc>
            </a:pPr>
            <a:r>
              <a:rPr lang="en-US" dirty="0" smtClean="0"/>
              <a:t>You can examine a poem as a 'structure' while still treating each of its items as more or less meaningful in itself. Perhaps the poem contains one image about the sun and another about the moon, and you are interested in how these two images fit together to form a structure.</a:t>
            </a:r>
          </a:p>
          <a:p>
            <a:pPr>
              <a:lnSpc>
                <a:spcPct val="150000"/>
              </a:lnSpc>
            </a:pPr>
            <a:r>
              <a:rPr lang="en-US" dirty="0" smtClean="0"/>
              <a:t>But you become a card-carrying </a:t>
            </a:r>
            <a:r>
              <a:rPr lang="en-US" dirty="0" err="1" smtClean="0"/>
              <a:t>structuralist</a:t>
            </a:r>
            <a:r>
              <a:rPr lang="en-US" dirty="0" smtClean="0"/>
              <a:t> only when you claim that the meaning of each image is wholly a matter of its relation to the other. The images do not have a 'substantial' meaning, only a 'relational' one. You do not need to go outside the poem, to what you know of suns and moons, to explain them; they explain and define each other.</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182562"/>
          </a:xfrm>
        </p:spPr>
        <p:txBody>
          <a:bodyPr>
            <a:normAutofit fontScale="90000"/>
          </a:bodyPr>
          <a:lstStyle/>
          <a:p>
            <a:endParaRPr lang="en-US" dirty="0"/>
          </a:p>
        </p:txBody>
      </p:sp>
      <p:sp>
        <p:nvSpPr>
          <p:cNvPr id="3" name="Content Placeholder 2"/>
          <p:cNvSpPr>
            <a:spLocks noGrp="1"/>
          </p:cNvSpPr>
          <p:nvPr>
            <p:ph idx="1"/>
          </p:nvPr>
        </p:nvSpPr>
        <p:spPr>
          <a:xfrm>
            <a:off x="990600" y="762000"/>
            <a:ext cx="7943088" cy="5486400"/>
          </a:xfrm>
        </p:spPr>
        <p:txBody>
          <a:bodyPr/>
          <a:lstStyle/>
          <a:p>
            <a:pPr>
              <a:lnSpc>
                <a:spcPct val="150000"/>
              </a:lnSpc>
            </a:pPr>
            <a:r>
              <a:rPr lang="en-US" dirty="0" smtClean="0"/>
              <a:t>Let me try to illustrate this by a simple example. Suppose we are </a:t>
            </a:r>
            <a:r>
              <a:rPr lang="en-US" dirty="0" err="1" smtClean="0"/>
              <a:t>analysing</a:t>
            </a:r>
            <a:r>
              <a:rPr lang="en-US" dirty="0" smtClean="0"/>
              <a:t> a story in which a boy leaves home after quarrelling with his father, sets out on a walk through the forest in the heat of the day and falls down a deep pit. </a:t>
            </a:r>
          </a:p>
          <a:p>
            <a:pPr>
              <a:lnSpc>
                <a:spcPct val="150000"/>
              </a:lnSpc>
            </a:pPr>
            <a:r>
              <a:rPr lang="en-US" dirty="0" smtClean="0"/>
              <a:t>The father comes out in search of his son, peers down the pit, but is</a:t>
            </a:r>
          </a:p>
          <a:p>
            <a:pPr>
              <a:lnSpc>
                <a:spcPct val="150000"/>
              </a:lnSpc>
              <a:buNone/>
            </a:pPr>
            <a:r>
              <a:rPr lang="en-US" dirty="0" smtClean="0"/>
              <a:t>	unable to see him because of the darkness. At that moment the sun has risen to a point directly overhead, illuminates the pit's depths with its rays and allows the father to rescue his child. After a joyous reconciliation, they return home together.</a:t>
            </a:r>
          </a:p>
          <a:p>
            <a:pPr>
              <a:lnSpc>
                <a:spcPct val="150000"/>
              </a:lnSpc>
            </a:pPr>
            <a:r>
              <a:rPr lang="en-US" dirty="0" smtClean="0"/>
              <a:t>This </a:t>
            </a:r>
            <a:r>
              <a:rPr lang="en-US" dirty="0"/>
              <a:t>may not be a particularly gripping narrative, but it has the advantage of simplicity. Clearly it could be interpreted in all sorts of ways.</a:t>
            </a:r>
          </a:p>
          <a:p>
            <a:pPr>
              <a:lnSpc>
                <a:spcPct val="150000"/>
              </a:lnSpc>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82562"/>
          </a:xfrm>
        </p:spPr>
        <p:txBody>
          <a:bodyPr>
            <a:normAutofit fontScale="90000"/>
          </a:bodyPr>
          <a:lstStyle/>
          <a:p>
            <a:endParaRPr lang="en-US"/>
          </a:p>
        </p:txBody>
      </p:sp>
      <p:sp>
        <p:nvSpPr>
          <p:cNvPr id="3" name="Content Placeholder 2"/>
          <p:cNvSpPr>
            <a:spLocks noGrp="1"/>
          </p:cNvSpPr>
          <p:nvPr>
            <p:ph idx="1"/>
          </p:nvPr>
        </p:nvSpPr>
        <p:spPr>
          <a:xfrm>
            <a:off x="990600" y="685800"/>
            <a:ext cx="7943088" cy="5562600"/>
          </a:xfrm>
        </p:spPr>
        <p:txBody>
          <a:bodyPr/>
          <a:lstStyle/>
          <a:p>
            <a:pPr>
              <a:lnSpc>
                <a:spcPct val="150000"/>
              </a:lnSpc>
            </a:pPr>
            <a:r>
              <a:rPr lang="en-US" dirty="0" smtClean="0"/>
              <a:t>A psychoanalytical critic might detect definite hints of the Oedipus complex in it, and show how the child's fall into the pit is a punishment he unconsciously wishes upon himself for the rift with his father, perhaps a form of symbolic castration or a symbolic recourse to his mother's womb. </a:t>
            </a:r>
          </a:p>
          <a:p>
            <a:pPr>
              <a:lnSpc>
                <a:spcPct val="150000"/>
              </a:lnSpc>
            </a:pPr>
            <a:r>
              <a:rPr lang="en-US" dirty="0" smtClean="0"/>
              <a:t>A humanist critic might read it as a poignant dramatization of the difficulties implicit in human relationships. Another kind of critic might see it as an extended, rather pointless word-play on 'son/sun'. What a </a:t>
            </a:r>
            <a:r>
              <a:rPr lang="en-US" dirty="0" err="1" smtClean="0"/>
              <a:t>structuralist</a:t>
            </a:r>
            <a:r>
              <a:rPr lang="en-US" dirty="0" smtClean="0"/>
              <a:t> critic would do would be to schematize the story in diagrammatic form.</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334962"/>
          </a:xfrm>
        </p:spPr>
        <p:txBody>
          <a:bodyPr>
            <a:normAutofit fontScale="90000"/>
          </a:bodyPr>
          <a:lstStyle/>
          <a:p>
            <a:endParaRPr lang="en-US" dirty="0"/>
          </a:p>
        </p:txBody>
      </p:sp>
      <p:sp>
        <p:nvSpPr>
          <p:cNvPr id="3" name="Content Placeholder 2"/>
          <p:cNvSpPr>
            <a:spLocks noGrp="1"/>
          </p:cNvSpPr>
          <p:nvPr>
            <p:ph idx="1"/>
          </p:nvPr>
        </p:nvSpPr>
        <p:spPr>
          <a:xfrm>
            <a:off x="990600" y="685800"/>
            <a:ext cx="7943088" cy="5562600"/>
          </a:xfrm>
        </p:spPr>
        <p:txBody>
          <a:bodyPr>
            <a:normAutofit/>
          </a:bodyPr>
          <a:lstStyle/>
          <a:p>
            <a:pPr>
              <a:lnSpc>
                <a:spcPct val="150000"/>
              </a:lnSpc>
            </a:pPr>
            <a:r>
              <a:rPr lang="en-US" dirty="0" smtClean="0"/>
              <a:t>The first unit of signification, 'boy quarrels with father', might be rewritten as 'low rebels against high'. The boy's walk through the forest is a movement along a horizontal axis, in contrast to the vertical axis 'low/high', and could be indexed as 'middle'. The fall into the pit, a place below ground, signifies 'low' again, and the zenith of the sun 'high'.</a:t>
            </a:r>
          </a:p>
          <a:p>
            <a:pPr>
              <a:lnSpc>
                <a:spcPct val="150000"/>
              </a:lnSpc>
            </a:pPr>
            <a:r>
              <a:rPr lang="en-US" dirty="0" smtClean="0"/>
              <a:t>By shining into the pit, the sun has in a sense stooped 'low', thus inverting the narrative's first signifying unit, where 'low' struck against 'high'. The reconciliation between father and son restores an equilibrium between 'low' and 'high', and the walk back home together, signifying 'middle', marks this achievement of a suitably intermediate state. Flushed with triumph, the </a:t>
            </a:r>
            <a:r>
              <a:rPr lang="en-US" dirty="0" err="1" smtClean="0"/>
              <a:t>structuralist</a:t>
            </a:r>
            <a:r>
              <a:rPr lang="en-US" dirty="0" smtClean="0"/>
              <a:t> rearranges his rulers and reaches for the next story.</a:t>
            </a:r>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45719"/>
          </a:xfrm>
        </p:spPr>
        <p:txBody>
          <a:bodyPr>
            <a:normAutofit fontScale="90000"/>
          </a:bodyPr>
          <a:lstStyle/>
          <a:p>
            <a:endParaRPr lang="en-US" dirty="0"/>
          </a:p>
        </p:txBody>
      </p:sp>
      <p:sp>
        <p:nvSpPr>
          <p:cNvPr id="3" name="Content Placeholder 2"/>
          <p:cNvSpPr>
            <a:spLocks noGrp="1"/>
          </p:cNvSpPr>
          <p:nvPr>
            <p:ph idx="1"/>
          </p:nvPr>
        </p:nvSpPr>
        <p:spPr>
          <a:xfrm>
            <a:off x="990600" y="609600"/>
            <a:ext cx="7943088" cy="5638800"/>
          </a:xfrm>
        </p:spPr>
        <p:txBody>
          <a:bodyPr>
            <a:normAutofit/>
          </a:bodyPr>
          <a:lstStyle/>
          <a:p>
            <a:pPr>
              <a:lnSpc>
                <a:spcPct val="150000"/>
              </a:lnSpc>
            </a:pPr>
            <a:r>
              <a:rPr lang="en-US" dirty="0" smtClean="0"/>
              <a:t>What is notable about this kind of analysis is that, like Formalism, it brackets off the actual </a:t>
            </a:r>
            <a:r>
              <a:rPr lang="en-US" i="1" dirty="0" smtClean="0"/>
              <a:t>content </a:t>
            </a:r>
            <a:r>
              <a:rPr lang="en-US" dirty="0" smtClean="0"/>
              <a:t>of the story and concentrates entirely on the form. You could replace father and son, pit and sun, with entirely different elements - mother and daughter, bird and mole - and still have the </a:t>
            </a:r>
            <a:r>
              <a:rPr lang="en-US" i="1" dirty="0" smtClean="0"/>
              <a:t>same </a:t>
            </a:r>
            <a:r>
              <a:rPr lang="en-US" dirty="0" smtClean="0"/>
              <a:t>story. </a:t>
            </a:r>
          </a:p>
          <a:p>
            <a:pPr>
              <a:lnSpc>
                <a:spcPct val="150000"/>
              </a:lnSpc>
            </a:pPr>
            <a:r>
              <a:rPr lang="en-US" dirty="0" smtClean="0"/>
              <a:t>As long as the structure of </a:t>
            </a:r>
            <a:r>
              <a:rPr lang="en-US" i="1" dirty="0" smtClean="0"/>
              <a:t>relations </a:t>
            </a:r>
            <a:r>
              <a:rPr lang="en-US" dirty="0" smtClean="0"/>
              <a:t>between the units is preserved, it does not matter which items you select. This is not the case with the psychoanalytical or humanist readings of the tale, which depend on these items having a certain </a:t>
            </a:r>
            <a:r>
              <a:rPr lang="en-US" i="1" dirty="0" smtClean="0"/>
              <a:t>intrinsic </a:t>
            </a:r>
            <a:r>
              <a:rPr lang="en-US" dirty="0" smtClean="0"/>
              <a:t>significance, to understand which we have to resort to our knowledge of the world outside the text. </a:t>
            </a:r>
          </a:p>
          <a:p>
            <a:pPr>
              <a:lnSpc>
                <a:spcPct val="150000"/>
              </a:lnSpc>
            </a:pPr>
            <a:r>
              <a:rPr lang="en-US" dirty="0" smtClean="0"/>
              <a:t>Of course there is a sense in which the sun is high and pits are low anyway, and to that extent what is chosen as 'content' does matter; </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334962"/>
          </a:xfrm>
        </p:spPr>
        <p:txBody>
          <a:bodyPr>
            <a:normAutofit fontScale="90000"/>
          </a:bodyPr>
          <a:lstStyle/>
          <a:p>
            <a:endParaRPr lang="en-US" dirty="0"/>
          </a:p>
        </p:txBody>
      </p:sp>
      <p:sp>
        <p:nvSpPr>
          <p:cNvPr id="3" name="Content Placeholder 2"/>
          <p:cNvSpPr>
            <a:spLocks noGrp="1"/>
          </p:cNvSpPr>
          <p:nvPr>
            <p:ph idx="1"/>
          </p:nvPr>
        </p:nvSpPr>
        <p:spPr>
          <a:xfrm>
            <a:off x="990600" y="685800"/>
            <a:ext cx="7943088" cy="5562600"/>
          </a:xfrm>
        </p:spPr>
        <p:txBody>
          <a:bodyPr>
            <a:normAutofit/>
          </a:bodyPr>
          <a:lstStyle/>
          <a:p>
            <a:pPr>
              <a:lnSpc>
                <a:spcPct val="150000"/>
              </a:lnSpc>
            </a:pPr>
            <a:r>
              <a:rPr lang="en-US" dirty="0"/>
              <a:t>but if we took a narrative structure in which what was required was the symbolic role of 'mediator‘ between two items, the mediator could be anything from a grasshopper to a waterfall.</a:t>
            </a:r>
          </a:p>
          <a:p>
            <a:pPr>
              <a:lnSpc>
                <a:spcPct val="150000"/>
              </a:lnSpc>
            </a:pPr>
            <a:r>
              <a:rPr lang="en-US" dirty="0" smtClean="0"/>
              <a:t>The relations between the various items of the story may be ones of parallelism, opposition, inversion, equivalence and so on; and as long as this structure of internal relations remains intact, the individual units are replaceable.</a:t>
            </a:r>
          </a:p>
          <a:p>
            <a:pPr>
              <a:lnSpc>
                <a:spcPct val="150000"/>
              </a:lnSpc>
            </a:pPr>
            <a:r>
              <a:rPr lang="en-US" dirty="0" smtClean="0"/>
              <a:t>Three other points may be noted about the method.</a:t>
            </a:r>
          </a:p>
          <a:p>
            <a:pPr>
              <a:lnSpc>
                <a:spcPct val="150000"/>
              </a:lnSpc>
            </a:pPr>
            <a:r>
              <a:rPr lang="en-US" dirty="0" smtClean="0"/>
              <a:t> First, it does not matter to structuralism that this story is hardly an example of great literature. The method is quite indifferent to the cultural value of its object: anything from </a:t>
            </a:r>
            <a:r>
              <a:rPr lang="en-US" i="1" dirty="0" smtClean="0"/>
              <a:t>War and Peace </a:t>
            </a:r>
            <a:r>
              <a:rPr lang="en-US" dirty="0" smtClean="0"/>
              <a:t>to the </a:t>
            </a:r>
            <a:r>
              <a:rPr lang="en-US" i="1" dirty="0" smtClean="0"/>
              <a:t>War Cry </a:t>
            </a:r>
            <a:r>
              <a:rPr lang="en-US" dirty="0" smtClean="0"/>
              <a:t>will do. The method is analytical, not evaluative. </a:t>
            </a:r>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258762"/>
          </a:xfrm>
        </p:spPr>
        <p:txBody>
          <a:bodyPr>
            <a:normAutofit fontScale="90000"/>
          </a:bodyPr>
          <a:lstStyle/>
          <a:p>
            <a:endParaRPr lang="en-US" dirty="0"/>
          </a:p>
        </p:txBody>
      </p:sp>
      <p:sp>
        <p:nvSpPr>
          <p:cNvPr id="3" name="Content Placeholder 2"/>
          <p:cNvSpPr>
            <a:spLocks noGrp="1"/>
          </p:cNvSpPr>
          <p:nvPr>
            <p:ph idx="1"/>
          </p:nvPr>
        </p:nvSpPr>
        <p:spPr>
          <a:xfrm>
            <a:off x="990600" y="685800"/>
            <a:ext cx="7943088" cy="5715000"/>
          </a:xfrm>
        </p:spPr>
        <p:txBody>
          <a:bodyPr>
            <a:normAutofit/>
          </a:bodyPr>
          <a:lstStyle/>
          <a:p>
            <a:pPr>
              <a:lnSpc>
                <a:spcPct val="150000"/>
              </a:lnSpc>
            </a:pPr>
            <a:r>
              <a:rPr lang="en-US" dirty="0"/>
              <a:t>Second, structuralism is a calculated affront to common sense. It refuses the 'obvious' meaning of the story and seeks instead to isolate certain 'deep' structures within it, which are not apparent on the surface. It does not take the text at face value, but 'displaces' it into a quite different kind of object. </a:t>
            </a:r>
          </a:p>
          <a:p>
            <a:pPr>
              <a:lnSpc>
                <a:spcPct val="150000"/>
              </a:lnSpc>
            </a:pPr>
            <a:r>
              <a:rPr lang="en-US" dirty="0"/>
              <a:t>Third, if the particular contents of the text are replaceable, there is a sense in which one can say that the 'content' of the narrative is its structure. This is equivalent to claiming that the narrative is in a way about itself: its 'subject' is its own internal relations, its own modes of sense-making</a:t>
            </a:r>
            <a:r>
              <a:rPr lang="en-US" dirty="0" smtClean="0"/>
              <a:t>.</a:t>
            </a:r>
          </a:p>
          <a:p>
            <a:pPr>
              <a:lnSpc>
                <a:spcPct val="150000"/>
              </a:lnSpc>
            </a:pPr>
            <a:r>
              <a:rPr lang="en-US" dirty="0"/>
              <a:t>Literary structuralism flourished in the 1960s as an attempt to apply to literature the methods and insights of the founder of modern structural linguistics, Ferdinand de Saussure. </a:t>
            </a:r>
          </a:p>
          <a:p>
            <a:pPr>
              <a:lnSpc>
                <a:spcPct val="150000"/>
              </a:lnSpc>
            </a:pPr>
            <a:endParaRPr lang="en-US" dirty="0"/>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17</a:t>
            </a:fld>
            <a:endParaRPr lang="en-US"/>
          </a:p>
        </p:txBody>
      </p:sp>
    </p:spTree>
    <p:extLst>
      <p:ext uri="{BB962C8B-B14F-4D97-AF65-F5344CB8AC3E}">
        <p14:creationId xmlns:p14="http://schemas.microsoft.com/office/powerpoint/2010/main" xmlns="" val="15668581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82562"/>
          </a:xfrm>
        </p:spPr>
        <p:txBody>
          <a:bodyPr>
            <a:normAutofit fontScale="90000"/>
          </a:bodyPr>
          <a:lstStyle/>
          <a:p>
            <a:endParaRPr lang="en-US" dirty="0"/>
          </a:p>
        </p:txBody>
      </p:sp>
      <p:sp>
        <p:nvSpPr>
          <p:cNvPr id="3" name="Content Placeholder 2"/>
          <p:cNvSpPr>
            <a:spLocks noGrp="1"/>
          </p:cNvSpPr>
          <p:nvPr>
            <p:ph idx="1"/>
          </p:nvPr>
        </p:nvSpPr>
        <p:spPr>
          <a:xfrm>
            <a:off x="990600" y="685800"/>
            <a:ext cx="7943088" cy="5562600"/>
          </a:xfrm>
        </p:spPr>
        <p:txBody>
          <a:bodyPr>
            <a:normAutofit lnSpcReduction="10000"/>
          </a:bodyPr>
          <a:lstStyle/>
          <a:p>
            <a:pPr>
              <a:lnSpc>
                <a:spcPct val="150000"/>
              </a:lnSpc>
            </a:pPr>
            <a:r>
              <a:rPr lang="en-US" dirty="0" smtClean="0"/>
              <a:t>Saussure viewed language as a system of signs, which was to be studied 'synchronically' – that is to say, studied as a complete system at a given point in time - rather than 'diachronically', in its historical development.</a:t>
            </a:r>
          </a:p>
          <a:p>
            <a:pPr>
              <a:lnSpc>
                <a:spcPct val="150000"/>
              </a:lnSpc>
            </a:pPr>
            <a:r>
              <a:rPr lang="en-US" dirty="0" smtClean="0"/>
              <a:t> Each sign was to be seen as being made up of a 'signifier' (a sound-image, or its graphic equivalent), and a 'signified' (the concept or meaning). The three black marks </a:t>
            </a:r>
            <a:r>
              <a:rPr lang="en-US" i="1" dirty="0" smtClean="0"/>
              <a:t>c — a — t </a:t>
            </a:r>
            <a:r>
              <a:rPr lang="en-US" dirty="0" smtClean="0"/>
              <a:t>are a signifier which evoke the signified 'cat' in an English mind. </a:t>
            </a:r>
          </a:p>
          <a:p>
            <a:pPr>
              <a:lnSpc>
                <a:spcPct val="150000"/>
              </a:lnSpc>
            </a:pPr>
            <a:r>
              <a:rPr lang="en-US" dirty="0" smtClean="0"/>
              <a:t>The relation between signifier and signified is an arbitrary one: there is no inherent reason why these three marks should mean 'cat', other than cultural and historical convention. Contrast </a:t>
            </a:r>
            <a:r>
              <a:rPr lang="en-US" i="1" dirty="0" smtClean="0"/>
              <a:t>chat </a:t>
            </a:r>
            <a:r>
              <a:rPr lang="en-US" dirty="0" smtClean="0"/>
              <a:t>in French. The relation between the whole sign and what it refers to (what Saussure calls the 'referent', the real furry </a:t>
            </a:r>
            <a:r>
              <a:rPr lang="en-US" dirty="0" err="1" smtClean="0"/>
              <a:t>fourlegged</a:t>
            </a:r>
            <a:r>
              <a:rPr lang="en-US" dirty="0" smtClean="0"/>
              <a:t> creature) is therefore also arbitrary.</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8019288" cy="258762"/>
          </a:xfrm>
        </p:spPr>
        <p:txBody>
          <a:bodyPr>
            <a:normAutofit fontScale="90000"/>
          </a:bodyPr>
          <a:lstStyle/>
          <a:p>
            <a:endParaRPr lang="en-US" dirty="0"/>
          </a:p>
        </p:txBody>
      </p:sp>
      <p:sp>
        <p:nvSpPr>
          <p:cNvPr id="3" name="Content Placeholder 2"/>
          <p:cNvSpPr>
            <a:spLocks noGrp="1"/>
          </p:cNvSpPr>
          <p:nvPr>
            <p:ph idx="1"/>
          </p:nvPr>
        </p:nvSpPr>
        <p:spPr>
          <a:xfrm>
            <a:off x="990600" y="609600"/>
            <a:ext cx="8153400" cy="5867400"/>
          </a:xfrm>
        </p:spPr>
        <p:txBody>
          <a:bodyPr>
            <a:normAutofit fontScale="92500"/>
          </a:bodyPr>
          <a:lstStyle/>
          <a:p>
            <a:pPr>
              <a:lnSpc>
                <a:spcPct val="150000"/>
              </a:lnSpc>
            </a:pPr>
            <a:r>
              <a:rPr lang="en-US" sz="2100" dirty="0" smtClean="0"/>
              <a:t>Each sign in the system has meaning only by virtue of its difference from the others. 'Cat' has meaning not 'in itself, but because it is not 'cap' or 'cad' or 'bat'. It does not matter how the signifier alters, as long as it preserves its difference from all the other signifiers; you can pronounce it in many different accents as long as this difference is maintained. 'In the linguistic system,' says Saussure, 'there are only differences': meaning is not mysteriously immanent in a sign but is functional, the result of its difference from other signs. </a:t>
            </a:r>
          </a:p>
          <a:p>
            <a:pPr>
              <a:lnSpc>
                <a:spcPct val="150000"/>
              </a:lnSpc>
            </a:pPr>
            <a:r>
              <a:rPr lang="en-US" sz="2100" dirty="0" smtClean="0"/>
              <a:t>Finally, Saussure believed that linguistics would get into a hopeless mess if it concerned itself with actual speech, or </a:t>
            </a:r>
            <a:r>
              <a:rPr lang="en-US" sz="2100" i="1" dirty="0" smtClean="0"/>
              <a:t>parole </a:t>
            </a:r>
            <a:r>
              <a:rPr lang="en-US" sz="2100" dirty="0" smtClean="0"/>
              <a:t>as he called it. He was not interested in investigating what people actually said; he was concerned with the objective structure of signs which made their speech possible in the first place, and this he called </a:t>
            </a:r>
            <a:r>
              <a:rPr lang="en-US" sz="2100" i="1" dirty="0" smtClean="0"/>
              <a:t>langue. </a:t>
            </a:r>
          </a:p>
        </p:txBody>
      </p:sp>
      <p:sp>
        <p:nvSpPr>
          <p:cNvPr id="4" name="Slide Number Placeholder 3"/>
          <p:cNvSpPr>
            <a:spLocks noGrp="1"/>
          </p:cNvSpPr>
          <p:nvPr>
            <p:ph type="sldNum" sz="quarter" idx="12"/>
          </p:nvPr>
        </p:nvSpPr>
        <p:spPr/>
        <p:txBody>
          <a:bodyPr/>
          <a:lstStyle/>
          <a:p>
            <a:fld id="{C13A7FBA-3654-42E4-9DED-EDF66E478AE5}"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45719"/>
          </a:xfrm>
        </p:spPr>
        <p:txBody>
          <a:bodyPr>
            <a:normAutofit fontScale="90000"/>
          </a:bodyPr>
          <a:lstStyle/>
          <a:p>
            <a:endParaRPr lang="en-US" dirty="0"/>
          </a:p>
        </p:txBody>
      </p:sp>
      <p:sp>
        <p:nvSpPr>
          <p:cNvPr id="3" name="Content Placeholder 2"/>
          <p:cNvSpPr>
            <a:spLocks noGrp="1"/>
          </p:cNvSpPr>
          <p:nvPr>
            <p:ph idx="1"/>
          </p:nvPr>
        </p:nvSpPr>
        <p:spPr>
          <a:xfrm>
            <a:off x="990600" y="762000"/>
            <a:ext cx="7943088" cy="5638800"/>
          </a:xfrm>
        </p:spPr>
        <p:txBody>
          <a:bodyPr>
            <a:normAutofit/>
          </a:bodyPr>
          <a:lstStyle/>
          <a:p>
            <a:pPr>
              <a:lnSpc>
                <a:spcPct val="150000"/>
              </a:lnSpc>
            </a:pPr>
            <a:r>
              <a:rPr lang="en-US" dirty="0"/>
              <a:t>Neither was Saussure concerned with the real objects which people spoke about: in order to study language effectively, the referents of the signs, the things they actually denoted, had to be placed in brackets</a:t>
            </a:r>
            <a:r>
              <a:rPr lang="en-US" dirty="0" smtClean="0"/>
              <a:t>.</a:t>
            </a:r>
          </a:p>
          <a:p>
            <a:pPr>
              <a:lnSpc>
                <a:spcPct val="160000"/>
              </a:lnSpc>
            </a:pPr>
            <a:r>
              <a:rPr lang="en-US" dirty="0" smtClean="0"/>
              <a:t>Structuralism in general is an attempt to apply this linguistic theory to objects and activities other than language itself. You can view a myth, wrestling match, system of tribal kinship, restaurant menu or oil painting as a system of signs, and a </a:t>
            </a:r>
            <a:r>
              <a:rPr lang="en-US" dirty="0" err="1" smtClean="0"/>
              <a:t>structuralist</a:t>
            </a:r>
            <a:r>
              <a:rPr lang="en-US" dirty="0" smtClean="0"/>
              <a:t> analysis will try to isolate the underlying set of laws by which these signs are combined into meanings. </a:t>
            </a:r>
          </a:p>
          <a:p>
            <a:pPr>
              <a:lnSpc>
                <a:spcPct val="150000"/>
              </a:lnSpc>
            </a:pPr>
            <a:r>
              <a:rPr lang="en-US" dirty="0" smtClean="0"/>
              <a:t>It will largely ignore what the signs actually 'say', and concentrate instead on their internal relations to one another. Structuralism, as Fredric Jameson has put it, is an attempt 'to rethink everything through once again in terms of linguistics‘. </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8019288" cy="106362"/>
          </a:xfrm>
        </p:spPr>
        <p:txBody>
          <a:bodyPr>
            <a:normAutofit fontScale="90000"/>
          </a:bodyPr>
          <a:lstStyle/>
          <a:p>
            <a:endParaRPr lang="en-US" dirty="0"/>
          </a:p>
        </p:txBody>
      </p:sp>
      <p:sp>
        <p:nvSpPr>
          <p:cNvPr id="3" name="Content Placeholder 2"/>
          <p:cNvSpPr>
            <a:spLocks noGrp="1"/>
          </p:cNvSpPr>
          <p:nvPr>
            <p:ph idx="1"/>
          </p:nvPr>
        </p:nvSpPr>
        <p:spPr>
          <a:xfrm>
            <a:off x="990600" y="609600"/>
            <a:ext cx="7943088" cy="5638800"/>
          </a:xfrm>
        </p:spPr>
        <p:txBody>
          <a:bodyPr/>
          <a:lstStyle/>
          <a:p>
            <a:pPr>
              <a:lnSpc>
                <a:spcPct val="150000"/>
              </a:lnSpc>
            </a:pPr>
            <a:r>
              <a:rPr lang="en-US" dirty="0"/>
              <a:t>It is a symptom of the fact that language, with its problems, mysteries and implications, has become both paradigm and obsession for twentieth century intellectual life</a:t>
            </a:r>
            <a:r>
              <a:rPr lang="en-US" dirty="0" smtClean="0"/>
              <a:t>.</a:t>
            </a:r>
          </a:p>
          <a:p>
            <a:pPr>
              <a:lnSpc>
                <a:spcPct val="150000"/>
              </a:lnSpc>
            </a:pPr>
            <a:r>
              <a:rPr lang="en-US" dirty="0"/>
              <a:t>Saussure's linguistic views influenced the Russian Formalists, although Formalism is not itself exactly a structuralism. It views literary texts 'structurally', and suspends attention to the referent to examine the sign itself, but it is not particularly concerned with meaning as differential or, in much of its work, with the 'deep' laws and structures underlying literary texts.</a:t>
            </a:r>
          </a:p>
        </p:txBody>
      </p:sp>
      <p:sp>
        <p:nvSpPr>
          <p:cNvPr id="4" name="Slide Number Placeholder 3"/>
          <p:cNvSpPr>
            <a:spLocks noGrp="1"/>
          </p:cNvSpPr>
          <p:nvPr>
            <p:ph type="sldNum" sz="quarter" idx="12"/>
          </p:nvPr>
        </p:nvSpPr>
        <p:spPr/>
        <p:txBody>
          <a:bodyPr/>
          <a:lstStyle/>
          <a:p>
            <a:fld id="{C13A7FBA-3654-42E4-9DED-EDF66E478AE5}" type="slidenum">
              <a:rPr lang="en-US" smtClean="0"/>
              <a:pPr/>
              <a:t>21</a:t>
            </a:fld>
            <a:endParaRPr lang="en-US"/>
          </a:p>
        </p:txBody>
      </p:sp>
    </p:spTree>
    <p:extLst>
      <p:ext uri="{BB962C8B-B14F-4D97-AF65-F5344CB8AC3E}">
        <p14:creationId xmlns:p14="http://schemas.microsoft.com/office/powerpoint/2010/main" xmlns="" val="26936962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106362"/>
          </a:xfrm>
        </p:spPr>
        <p:txBody>
          <a:bodyPr>
            <a:normAutofit fontScale="90000"/>
          </a:bodyPr>
          <a:lstStyle/>
          <a:p>
            <a:endParaRPr lang="en-US" dirty="0"/>
          </a:p>
        </p:txBody>
      </p:sp>
      <p:sp>
        <p:nvSpPr>
          <p:cNvPr id="3" name="Content Placeholder 2"/>
          <p:cNvSpPr>
            <a:spLocks noGrp="1"/>
          </p:cNvSpPr>
          <p:nvPr>
            <p:ph idx="1"/>
          </p:nvPr>
        </p:nvSpPr>
        <p:spPr>
          <a:xfrm>
            <a:off x="990600" y="685800"/>
            <a:ext cx="7943088" cy="5562600"/>
          </a:xfrm>
        </p:spPr>
        <p:txBody>
          <a:bodyPr>
            <a:noAutofit/>
          </a:bodyPr>
          <a:lstStyle/>
          <a:p>
            <a:pPr>
              <a:lnSpc>
                <a:spcPct val="150000"/>
              </a:lnSpc>
            </a:pPr>
            <a:r>
              <a:rPr lang="en-US" dirty="0" smtClean="0"/>
              <a:t>It was one of the Russian Formalists, however - the linguist Roman </a:t>
            </a:r>
            <a:r>
              <a:rPr lang="en-US" dirty="0" err="1" smtClean="0"/>
              <a:t>Jakobson</a:t>
            </a:r>
            <a:r>
              <a:rPr lang="en-US" dirty="0" smtClean="0"/>
              <a:t> - who was to provide the major link between Formalism and modern-day structuralism. </a:t>
            </a:r>
            <a:r>
              <a:rPr lang="en-US" dirty="0" err="1" smtClean="0"/>
              <a:t>Jakobson</a:t>
            </a:r>
            <a:r>
              <a:rPr lang="en-US" dirty="0" smtClean="0"/>
              <a:t> was leader of the Moscow Linguistic Circle, a Formalist group founded in 1915, and in 1920 migrated to Prague to become one of the major theoreticians of Czech structuralism.</a:t>
            </a:r>
          </a:p>
          <a:p>
            <a:pPr>
              <a:lnSpc>
                <a:spcPct val="150000"/>
              </a:lnSpc>
            </a:pPr>
            <a:r>
              <a:rPr lang="en-US" dirty="0"/>
              <a:t>The Prague Linguistic Circle was founded in 1926, and survived until the outbreak of the Second World War. </a:t>
            </a:r>
            <a:r>
              <a:rPr lang="en-US" dirty="0" err="1"/>
              <a:t>Jakobson</a:t>
            </a:r>
            <a:r>
              <a:rPr lang="en-US" dirty="0"/>
              <a:t> later migrated once more, this time to the United States, where he encountered the French anthropologist Claude Levi-Strauss during the Second World War, an intellectual relationship out of which much of modern structuralism was to develop.</a:t>
            </a:r>
          </a:p>
          <a:p>
            <a:pPr>
              <a:lnSpc>
                <a:spcPct val="150000"/>
              </a:lnSpc>
            </a:pPr>
            <a:endParaRPr lang="en-US" dirty="0" smtClean="0"/>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182562"/>
          </a:xfrm>
        </p:spPr>
        <p:txBody>
          <a:bodyPr>
            <a:normAutofit fontScale="90000"/>
          </a:bodyPr>
          <a:lstStyle/>
          <a:p>
            <a:endParaRPr lang="en-US" dirty="0"/>
          </a:p>
        </p:txBody>
      </p:sp>
      <p:sp>
        <p:nvSpPr>
          <p:cNvPr id="3" name="Content Placeholder 2"/>
          <p:cNvSpPr>
            <a:spLocks noGrp="1"/>
          </p:cNvSpPr>
          <p:nvPr>
            <p:ph idx="1"/>
          </p:nvPr>
        </p:nvSpPr>
        <p:spPr>
          <a:xfrm>
            <a:off x="990600" y="609600"/>
            <a:ext cx="7943088" cy="5638800"/>
          </a:xfrm>
        </p:spPr>
        <p:txBody>
          <a:bodyPr>
            <a:normAutofit/>
          </a:bodyPr>
          <a:lstStyle/>
          <a:p>
            <a:pPr>
              <a:lnSpc>
                <a:spcPct val="150000"/>
              </a:lnSpc>
            </a:pPr>
            <a:r>
              <a:rPr lang="en-US" dirty="0" err="1" smtClean="0"/>
              <a:t>Jakobson's</a:t>
            </a:r>
            <a:r>
              <a:rPr lang="en-US" dirty="0" smtClean="0"/>
              <a:t> influence can be detected everywhere within Formalism, Czech structuralism and modern linguistics. What he contributed in particular to poetics, which he regarded as part of the field of linguistics, was the idea that the 'poetic' consisted above all in language's being placed in a certain kind of self-conscious relationship to itself. </a:t>
            </a:r>
          </a:p>
          <a:p>
            <a:pPr>
              <a:lnSpc>
                <a:spcPct val="150000"/>
              </a:lnSpc>
            </a:pPr>
            <a:r>
              <a:rPr lang="en-US" dirty="0" smtClean="0"/>
              <a:t>The poetic functioning of language 'promotes the palpability of signs', draws attention to their material qualities rather than simply using them as counters in communication.</a:t>
            </a:r>
          </a:p>
          <a:p>
            <a:pPr>
              <a:lnSpc>
                <a:spcPct val="150000"/>
              </a:lnSpc>
            </a:pPr>
            <a:r>
              <a:rPr lang="en-US" dirty="0" smtClean="0"/>
              <a:t>In the 'poetic', the sign is dislocated from its object: the usual relation between sign and referent is disturbed, which allows the sign a certain independence as an object of value in itself.</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106362"/>
          </a:xfrm>
        </p:spPr>
        <p:txBody>
          <a:bodyPr>
            <a:normAutofit fontScale="90000"/>
          </a:bodyPr>
          <a:lstStyle/>
          <a:p>
            <a:endParaRPr lang="en-US" dirty="0"/>
          </a:p>
        </p:txBody>
      </p:sp>
      <p:sp>
        <p:nvSpPr>
          <p:cNvPr id="3" name="Content Placeholder 2"/>
          <p:cNvSpPr>
            <a:spLocks noGrp="1"/>
          </p:cNvSpPr>
          <p:nvPr>
            <p:ph idx="1"/>
          </p:nvPr>
        </p:nvSpPr>
        <p:spPr>
          <a:xfrm>
            <a:off x="990600" y="533400"/>
            <a:ext cx="7943088" cy="6019800"/>
          </a:xfrm>
        </p:spPr>
        <p:txBody>
          <a:bodyPr>
            <a:normAutofit/>
          </a:bodyPr>
          <a:lstStyle/>
          <a:p>
            <a:pPr>
              <a:lnSpc>
                <a:spcPct val="150000"/>
              </a:lnSpc>
            </a:pPr>
            <a:r>
              <a:rPr lang="en-US" dirty="0" smtClean="0"/>
              <a:t>All communication for </a:t>
            </a:r>
            <a:r>
              <a:rPr lang="en-US" dirty="0" err="1" smtClean="0"/>
              <a:t>Jakobson</a:t>
            </a:r>
            <a:r>
              <a:rPr lang="en-US" dirty="0" smtClean="0"/>
              <a:t> involves six elements: an addresser, an addressee, a message passed between them, a shared code which makes that message intelligible, a 'contact' or physical medium of communication, and a 'context' to which the message refers. </a:t>
            </a:r>
          </a:p>
          <a:p>
            <a:pPr>
              <a:lnSpc>
                <a:spcPct val="150000"/>
              </a:lnSpc>
            </a:pPr>
            <a:r>
              <a:rPr lang="en-US" dirty="0" smtClean="0"/>
              <a:t>Any one of these elements may dominate in a particular communicative act: language seen from the addresser's viewpoint is 'emotive' or expressive of a state of mind; from the addressee's standpoint it is '</a:t>
            </a:r>
            <a:r>
              <a:rPr lang="en-US" dirty="0" err="1" smtClean="0"/>
              <a:t>conative</a:t>
            </a:r>
            <a:r>
              <a:rPr lang="en-US" dirty="0" smtClean="0"/>
              <a:t>', or trying for an effect; if communication concerns the context it is 'referential', if it is oriented to the code itself it is '</a:t>
            </a:r>
            <a:r>
              <a:rPr lang="en-US" dirty="0" err="1" smtClean="0"/>
              <a:t>metalinguistic</a:t>
            </a:r>
            <a:r>
              <a:rPr lang="en-US" dirty="0" smtClean="0"/>
              <a:t>' (as when two individuals discuss whether they are understanding each other), and communication angled towards the contact itself is '</a:t>
            </a:r>
            <a:r>
              <a:rPr lang="en-US" dirty="0" err="1" smtClean="0"/>
              <a:t>phatic</a:t>
            </a:r>
            <a:r>
              <a:rPr lang="en-US" dirty="0" smtClean="0"/>
              <a:t>' (e.g. 'Well, here we are chatting away at last'). </a:t>
            </a:r>
          </a:p>
        </p:txBody>
      </p:sp>
      <p:sp>
        <p:nvSpPr>
          <p:cNvPr id="4" name="Slide Number Placeholder 3"/>
          <p:cNvSpPr>
            <a:spLocks noGrp="1"/>
          </p:cNvSpPr>
          <p:nvPr>
            <p:ph type="sldNum" sz="quarter" idx="12"/>
          </p:nvPr>
        </p:nvSpPr>
        <p:spPr/>
        <p:txBody>
          <a:bodyPr/>
          <a:lstStyle/>
          <a:p>
            <a:fld id="{C13A7FBA-3654-42E4-9DED-EDF66E478AE5}"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8019288" cy="182562"/>
          </a:xfrm>
        </p:spPr>
        <p:txBody>
          <a:bodyPr>
            <a:normAutofit fontScale="90000"/>
          </a:bodyPr>
          <a:lstStyle/>
          <a:p>
            <a:endParaRPr lang="en-US" dirty="0"/>
          </a:p>
        </p:txBody>
      </p:sp>
      <p:sp>
        <p:nvSpPr>
          <p:cNvPr id="3" name="Content Placeholder 2"/>
          <p:cNvSpPr>
            <a:spLocks noGrp="1"/>
          </p:cNvSpPr>
          <p:nvPr>
            <p:ph idx="1"/>
          </p:nvPr>
        </p:nvSpPr>
        <p:spPr>
          <a:xfrm>
            <a:off x="990600" y="762000"/>
            <a:ext cx="7943088" cy="5486400"/>
          </a:xfrm>
        </p:spPr>
        <p:txBody>
          <a:bodyPr/>
          <a:lstStyle/>
          <a:p>
            <a:pPr>
              <a:lnSpc>
                <a:spcPct val="150000"/>
              </a:lnSpc>
            </a:pPr>
            <a:r>
              <a:rPr lang="en-US" dirty="0"/>
              <a:t>The 'poetic' function is dominant when the communication focuses on the message itself— when the words themselves, rather than what is said by whom for what purpose in what situation, are 'foregrounded' in our attention</a:t>
            </a:r>
            <a:r>
              <a:rPr lang="en-US" dirty="0" smtClean="0"/>
              <a:t>.</a:t>
            </a:r>
          </a:p>
          <a:p>
            <a:pPr>
              <a:lnSpc>
                <a:spcPct val="150000"/>
              </a:lnSpc>
            </a:pPr>
            <a:r>
              <a:rPr lang="en-US" dirty="0" err="1"/>
              <a:t>Jakobson</a:t>
            </a:r>
            <a:r>
              <a:rPr lang="en-US" dirty="0"/>
              <a:t> also makes much of a distinction implicit in Saussure between the metaphorical and the metonymic. In metaphor, one sign is </a:t>
            </a:r>
            <a:r>
              <a:rPr lang="en-US" i="1" dirty="0"/>
              <a:t>substituted </a:t>
            </a:r>
            <a:r>
              <a:rPr lang="en-US" dirty="0"/>
              <a:t>for another because it is somehow similar to it: 'passion' becomes 'flame'. </a:t>
            </a:r>
            <a:endParaRPr lang="en-US" dirty="0" smtClean="0"/>
          </a:p>
          <a:p>
            <a:pPr>
              <a:lnSpc>
                <a:spcPct val="150000"/>
              </a:lnSpc>
            </a:pPr>
            <a:r>
              <a:rPr lang="en-US" dirty="0"/>
              <a:t>In metonymy, one sign is </a:t>
            </a:r>
            <a:r>
              <a:rPr lang="en-US" i="1" dirty="0"/>
              <a:t>associated </a:t>
            </a:r>
            <a:r>
              <a:rPr lang="en-US" dirty="0"/>
              <a:t>with another: 'wing' is associated with 'aircraft' because it is part of it, 'sky' with 'aircraft' because of physical contiguity.</a:t>
            </a:r>
          </a:p>
          <a:p>
            <a:pPr marL="82296" indent="0">
              <a:lnSpc>
                <a:spcPct val="150000"/>
              </a:lnSpc>
              <a:buNone/>
            </a:pPr>
            <a:endParaRPr lang="en-US" dirty="0"/>
          </a:p>
          <a:p>
            <a:pPr marL="82296" indent="0">
              <a:lnSpc>
                <a:spcPct val="150000"/>
              </a:lnSpc>
              <a:buNone/>
            </a:pPr>
            <a:endParaRPr lang="en-US" dirty="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25</a:t>
            </a:fld>
            <a:endParaRPr lang="en-US"/>
          </a:p>
        </p:txBody>
      </p:sp>
    </p:spTree>
    <p:extLst>
      <p:ext uri="{BB962C8B-B14F-4D97-AF65-F5344CB8AC3E}">
        <p14:creationId xmlns:p14="http://schemas.microsoft.com/office/powerpoint/2010/main" xmlns="" val="7662807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45719"/>
          </a:xfrm>
        </p:spPr>
        <p:txBody>
          <a:bodyPr>
            <a:normAutofit fontScale="90000"/>
          </a:bodyPr>
          <a:lstStyle/>
          <a:p>
            <a:endParaRPr lang="en-US" dirty="0"/>
          </a:p>
        </p:txBody>
      </p:sp>
      <p:sp>
        <p:nvSpPr>
          <p:cNvPr id="3" name="Content Placeholder 2"/>
          <p:cNvSpPr>
            <a:spLocks noGrp="1"/>
          </p:cNvSpPr>
          <p:nvPr>
            <p:ph idx="1"/>
          </p:nvPr>
        </p:nvSpPr>
        <p:spPr>
          <a:xfrm>
            <a:off x="990600" y="533400"/>
            <a:ext cx="7943088" cy="5715000"/>
          </a:xfrm>
        </p:spPr>
        <p:txBody>
          <a:bodyPr>
            <a:noAutofit/>
          </a:bodyPr>
          <a:lstStyle/>
          <a:p>
            <a:pPr>
              <a:lnSpc>
                <a:spcPct val="150000"/>
              </a:lnSpc>
            </a:pPr>
            <a:r>
              <a:rPr lang="en-US" dirty="0" smtClean="0"/>
              <a:t>We can make metaphors because we have a series of signs which are 'equivalent': 'passion', 'flame', 'love' and so on. When we speak or write, we select signs from a possible range of equivalences, and then combine them together to form a sentence. What happens in poetry, however, is that we pay attention to 'equivalences' in the process </a:t>
            </a:r>
            <a:r>
              <a:rPr lang="en-US" i="1" dirty="0" smtClean="0"/>
              <a:t>of combining </a:t>
            </a:r>
            <a:r>
              <a:rPr lang="en-US" dirty="0" smtClean="0"/>
              <a:t>words together as well as in selecting them: we string together words which are semantically or rhythmically or phonetically or in some other way equivalent. </a:t>
            </a:r>
          </a:p>
          <a:p>
            <a:pPr>
              <a:lnSpc>
                <a:spcPct val="150000"/>
              </a:lnSpc>
            </a:pPr>
            <a:r>
              <a:rPr lang="en-US" dirty="0" smtClean="0"/>
              <a:t>This is why </a:t>
            </a:r>
            <a:r>
              <a:rPr lang="en-US" dirty="0" err="1" smtClean="0"/>
              <a:t>Jakobson</a:t>
            </a:r>
            <a:r>
              <a:rPr lang="en-US" dirty="0" smtClean="0"/>
              <a:t> is able to say, in a famous definition, that 'The poetic function projects the principle of equivalence from the axis of selection to the axis of combination.</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258762"/>
          </a:xfrm>
        </p:spPr>
        <p:txBody>
          <a:bodyPr>
            <a:normAutofit fontScale="90000"/>
          </a:bodyPr>
          <a:lstStyle/>
          <a:p>
            <a:endParaRPr lang="en-US" dirty="0"/>
          </a:p>
        </p:txBody>
      </p:sp>
      <p:sp>
        <p:nvSpPr>
          <p:cNvPr id="3" name="Content Placeholder 2"/>
          <p:cNvSpPr>
            <a:spLocks noGrp="1"/>
          </p:cNvSpPr>
          <p:nvPr>
            <p:ph idx="1"/>
          </p:nvPr>
        </p:nvSpPr>
        <p:spPr>
          <a:xfrm>
            <a:off x="990600" y="533400"/>
            <a:ext cx="7943088" cy="5715000"/>
          </a:xfrm>
        </p:spPr>
        <p:txBody>
          <a:bodyPr>
            <a:normAutofit/>
          </a:bodyPr>
          <a:lstStyle/>
          <a:p>
            <a:pPr>
              <a:lnSpc>
                <a:spcPct val="150000"/>
              </a:lnSpc>
            </a:pPr>
            <a:r>
              <a:rPr lang="en-US" dirty="0" smtClean="0"/>
              <a:t>The Prague school of linguistics - </a:t>
            </a:r>
            <a:r>
              <a:rPr lang="en-US" dirty="0" err="1" smtClean="0"/>
              <a:t>Jakobson</a:t>
            </a:r>
            <a:r>
              <a:rPr lang="en-US" dirty="0" smtClean="0"/>
              <a:t>, Jan </a:t>
            </a:r>
            <a:r>
              <a:rPr lang="en-US" dirty="0" err="1" smtClean="0"/>
              <a:t>Mukafovsky</a:t>
            </a:r>
            <a:r>
              <a:rPr lang="en-US" dirty="0" smtClean="0"/>
              <a:t>, Felix </a:t>
            </a:r>
            <a:r>
              <a:rPr lang="en-US" dirty="0" err="1" smtClean="0"/>
              <a:t>Vodicka</a:t>
            </a:r>
            <a:r>
              <a:rPr lang="en-US" dirty="0" smtClean="0"/>
              <a:t> and others - represent a kind of transition from Formalism to modern structuralism. They elaborated the ideas of the Formalists, but systematized them more firmly within the framework of </a:t>
            </a:r>
            <a:r>
              <a:rPr lang="en-US" dirty="0" err="1" smtClean="0"/>
              <a:t>Saussurean</a:t>
            </a:r>
            <a:r>
              <a:rPr lang="en-US" dirty="0" smtClean="0"/>
              <a:t> linguistics.</a:t>
            </a:r>
          </a:p>
          <a:p>
            <a:pPr>
              <a:lnSpc>
                <a:spcPct val="150000"/>
              </a:lnSpc>
            </a:pPr>
            <a:r>
              <a:rPr lang="en-US" dirty="0" smtClean="0"/>
              <a:t>Poems were to be viewed as 'functional structures', in which signifiers and </a:t>
            </a:r>
            <a:r>
              <a:rPr lang="en-US" dirty="0" err="1" smtClean="0"/>
              <a:t>signifieds</a:t>
            </a:r>
            <a:r>
              <a:rPr lang="en-US" dirty="0" smtClean="0"/>
              <a:t> are governed by a single complex set of relations. These signs must be studied in their own right, not as reflections of an external reality:</a:t>
            </a:r>
          </a:p>
          <a:p>
            <a:pPr>
              <a:lnSpc>
                <a:spcPct val="150000"/>
              </a:lnSpc>
            </a:pPr>
            <a:r>
              <a:rPr lang="en-US" dirty="0" smtClean="0"/>
              <a:t>Saussure's stress on the arbitrary relation between sign and referent, word and thing, helped to detach the text from its surroundings and make of it an autonomous object. </a:t>
            </a:r>
          </a:p>
        </p:txBody>
      </p:sp>
      <p:sp>
        <p:nvSpPr>
          <p:cNvPr id="4" name="Slide Number Placeholder 3"/>
          <p:cNvSpPr>
            <a:spLocks noGrp="1"/>
          </p:cNvSpPr>
          <p:nvPr>
            <p:ph type="sldNum" sz="quarter" idx="12"/>
          </p:nvPr>
        </p:nvSpPr>
        <p:spPr/>
        <p:txBody>
          <a:bodyPr/>
          <a:lstStyle/>
          <a:p>
            <a:fld id="{C13A7FBA-3654-42E4-9DED-EDF66E478AE5}"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106362"/>
          </a:xfrm>
        </p:spPr>
        <p:txBody>
          <a:bodyPr>
            <a:normAutofit fontScale="90000"/>
          </a:bodyPr>
          <a:lstStyle/>
          <a:p>
            <a:endParaRPr lang="en-US" dirty="0"/>
          </a:p>
        </p:txBody>
      </p:sp>
      <p:sp>
        <p:nvSpPr>
          <p:cNvPr id="3" name="Content Placeholder 2"/>
          <p:cNvSpPr>
            <a:spLocks noGrp="1"/>
          </p:cNvSpPr>
          <p:nvPr>
            <p:ph idx="1"/>
          </p:nvPr>
        </p:nvSpPr>
        <p:spPr>
          <a:xfrm>
            <a:off x="990600" y="685800"/>
            <a:ext cx="7943088" cy="5562600"/>
          </a:xfrm>
        </p:spPr>
        <p:txBody>
          <a:bodyPr/>
          <a:lstStyle/>
          <a:p>
            <a:pPr>
              <a:lnSpc>
                <a:spcPct val="150000"/>
              </a:lnSpc>
            </a:pPr>
            <a:r>
              <a:rPr lang="en-US" dirty="0"/>
              <a:t>Yet the literary work was still related to the world by the Formalist concept </a:t>
            </a:r>
            <a:r>
              <a:rPr lang="en-US" dirty="0" err="1"/>
              <a:t>of'defamiliarization</a:t>
            </a:r>
            <a:r>
              <a:rPr lang="en-US" dirty="0"/>
              <a:t>': art estranges and undermines conventional sign-systems, compels our attention to the material process of language itself, and so renews our perceptions.</a:t>
            </a:r>
          </a:p>
          <a:p>
            <a:pPr>
              <a:lnSpc>
                <a:spcPct val="150000"/>
              </a:lnSpc>
            </a:pPr>
            <a:r>
              <a:rPr lang="en-US" dirty="0" smtClean="0"/>
              <a:t>In not taking language for granted, we are also transforming our consciousness. More than the Formalists, however, the Czech </a:t>
            </a:r>
            <a:r>
              <a:rPr lang="en-US" dirty="0" err="1" smtClean="0"/>
              <a:t>structuralists</a:t>
            </a:r>
            <a:r>
              <a:rPr lang="en-US" dirty="0" smtClean="0"/>
              <a:t> insisted on the structural unity of the work: its elements were to be grasped as functions of a dynamic whole, with one particular level of the text (what the Prague school called the 'dominant') acting as the determining influence which 'deformed', or pulled into its own field of force, all the others.</a:t>
            </a:r>
          </a:p>
          <a:p>
            <a:pPr>
              <a:lnSpc>
                <a:spcPct val="150000"/>
              </a:lnSpc>
            </a:pPr>
            <a:endParaRPr lang="en-US" dirty="0" smtClean="0"/>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8019288" cy="106362"/>
          </a:xfrm>
        </p:spPr>
        <p:txBody>
          <a:bodyPr>
            <a:normAutofit fontScale="90000"/>
          </a:bodyPr>
          <a:lstStyle/>
          <a:p>
            <a:endParaRPr lang="en-US" dirty="0"/>
          </a:p>
        </p:txBody>
      </p:sp>
      <p:sp>
        <p:nvSpPr>
          <p:cNvPr id="3" name="Content Placeholder 2"/>
          <p:cNvSpPr>
            <a:spLocks noGrp="1"/>
          </p:cNvSpPr>
          <p:nvPr>
            <p:ph idx="1"/>
          </p:nvPr>
        </p:nvSpPr>
        <p:spPr>
          <a:xfrm>
            <a:off x="990600" y="609600"/>
            <a:ext cx="7943088" cy="5638800"/>
          </a:xfrm>
        </p:spPr>
        <p:txBody>
          <a:bodyPr>
            <a:normAutofit/>
          </a:bodyPr>
          <a:lstStyle/>
          <a:p>
            <a:pPr>
              <a:lnSpc>
                <a:spcPct val="150000"/>
              </a:lnSpc>
            </a:pPr>
            <a:r>
              <a:rPr lang="en-US" dirty="0" smtClean="0"/>
              <a:t>With the work of the Prague school, the term 'structuralism' comes more or less to merge with the word 'semiotics'. '</a:t>
            </a:r>
            <a:r>
              <a:rPr lang="en-US" b="1" dirty="0" smtClean="0"/>
              <a:t>Semiotics</a:t>
            </a:r>
            <a:r>
              <a:rPr lang="en-US" dirty="0" smtClean="0"/>
              <a:t>', or '</a:t>
            </a:r>
            <a:r>
              <a:rPr lang="en-US" dirty="0" err="1" smtClean="0"/>
              <a:t>semiology</a:t>
            </a:r>
            <a:r>
              <a:rPr lang="en-US" dirty="0" smtClean="0"/>
              <a:t>', means the systematic study of signs, and this is what literary </a:t>
            </a:r>
            <a:r>
              <a:rPr lang="en-US" dirty="0" err="1" smtClean="0"/>
              <a:t>structuralists</a:t>
            </a:r>
            <a:r>
              <a:rPr lang="en-US" dirty="0" smtClean="0"/>
              <a:t> are really doing. The word 'structuralism' itself indicates a </a:t>
            </a:r>
            <a:r>
              <a:rPr lang="en-US" i="1" dirty="0" smtClean="0"/>
              <a:t>method </a:t>
            </a:r>
            <a:r>
              <a:rPr lang="en-US" dirty="0" smtClean="0"/>
              <a:t>of enquiry, which can be applied to a whole range of objects from football matches to economic modes of production; 'semiotics' denotes rather a particular </a:t>
            </a:r>
            <a:r>
              <a:rPr lang="en-US" i="1" dirty="0" smtClean="0"/>
              <a:t>field </a:t>
            </a:r>
            <a:r>
              <a:rPr lang="en-US" dirty="0" smtClean="0"/>
              <a:t>of study, that of systems which would in an ordinary sense be regarded as signs: poems, bird calls, traffic lights, medical symptoms and so on. But the two  words overlap, since structuralism treats something which may not usually be thought of as a system of signs as though it were - the kinship relations of tribal societies, for example — while semiotics commonly uses </a:t>
            </a:r>
            <a:r>
              <a:rPr lang="en-US" dirty="0" err="1" smtClean="0"/>
              <a:t>structuralist</a:t>
            </a:r>
            <a:r>
              <a:rPr lang="en-US" dirty="0" smtClean="0"/>
              <a:t> methods.</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182562"/>
          </a:xfrm>
        </p:spPr>
        <p:txBody>
          <a:bodyPr>
            <a:normAutofit fontScale="90000"/>
          </a:bodyPr>
          <a:lstStyle/>
          <a:p>
            <a:endParaRPr lang="en-US" dirty="0"/>
          </a:p>
        </p:txBody>
      </p:sp>
      <p:sp>
        <p:nvSpPr>
          <p:cNvPr id="3" name="Content Placeholder 2"/>
          <p:cNvSpPr>
            <a:spLocks noGrp="1"/>
          </p:cNvSpPr>
          <p:nvPr>
            <p:ph idx="1"/>
          </p:nvPr>
        </p:nvSpPr>
        <p:spPr>
          <a:xfrm>
            <a:off x="1143000" y="533400"/>
            <a:ext cx="7790688" cy="6096000"/>
          </a:xfrm>
        </p:spPr>
        <p:txBody>
          <a:bodyPr/>
          <a:lstStyle/>
          <a:p>
            <a:pPr>
              <a:lnSpc>
                <a:spcPct val="150000"/>
              </a:lnSpc>
            </a:pPr>
            <a:r>
              <a:rPr lang="en-US" dirty="0" smtClean="0"/>
              <a:t>The American founder of semiotics, the philosopher C. S. Peirce, distinguished between three basic kinds of sign. There was the 'iconic', where the sign somehow resembled what it stood for (a photograph of a person, for example); the 'indexical', in which the sign is somehow associated with what it is a sign of (smoke with fire, spots with measles), and the 'symbolic', where as with Saussure the sign is only arbitrarily of conventionally linked with its referent. Semiotics takes up this and many other classifications: it distinguishes between 'denotation' (what the sign stands for) and 'connotation‘ (other signs associated with it); between codes (the rule-governed structures which produce meanings) and the messages transmitted by them; between the 'paradigmatic' (a whole class of signs which may stand in for one another) and the '</a:t>
            </a:r>
            <a:r>
              <a:rPr lang="en-US" dirty="0" err="1" smtClean="0"/>
              <a:t>syntagmatic</a:t>
            </a:r>
            <a:r>
              <a:rPr lang="en-US" dirty="0" smtClean="0"/>
              <a:t>' (where signs are coupled together with each other in a 'chain'). </a:t>
            </a:r>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258762"/>
          </a:xfrm>
        </p:spPr>
        <p:txBody>
          <a:bodyPr>
            <a:normAutofit fontScale="90000"/>
          </a:bodyPr>
          <a:lstStyle/>
          <a:p>
            <a:endParaRPr lang="en-US" dirty="0"/>
          </a:p>
        </p:txBody>
      </p:sp>
      <p:sp>
        <p:nvSpPr>
          <p:cNvPr id="3" name="Content Placeholder 2"/>
          <p:cNvSpPr>
            <a:spLocks noGrp="1"/>
          </p:cNvSpPr>
          <p:nvPr>
            <p:ph idx="1"/>
          </p:nvPr>
        </p:nvSpPr>
        <p:spPr>
          <a:xfrm>
            <a:off x="1066800" y="685800"/>
            <a:ext cx="7866888" cy="5562600"/>
          </a:xfrm>
        </p:spPr>
        <p:txBody>
          <a:bodyPr>
            <a:normAutofit/>
          </a:bodyPr>
          <a:lstStyle/>
          <a:p>
            <a:pPr>
              <a:lnSpc>
                <a:spcPct val="150000"/>
              </a:lnSpc>
            </a:pPr>
            <a:r>
              <a:rPr lang="en-US" dirty="0" smtClean="0"/>
              <a:t>It speaks of '</a:t>
            </a:r>
            <a:r>
              <a:rPr lang="en-US" dirty="0" err="1" smtClean="0"/>
              <a:t>metalanguages'</a:t>
            </a:r>
            <a:r>
              <a:rPr lang="en-US" dirty="0" smtClean="0"/>
              <a:t>, where one sign-system denotes another sign-system (the relation between literary criticism and literature, for instance), '</a:t>
            </a:r>
            <a:r>
              <a:rPr lang="en-US" dirty="0" err="1" smtClean="0"/>
              <a:t>polysemic</a:t>
            </a:r>
            <a:r>
              <a:rPr lang="en-US" dirty="0" smtClean="0"/>
              <a:t>' signs which have more than one meaning, and a great many other technical concepts. To see what this kind of analysis looks like in practice, we may briefly consider the work of the leading Soviet </a:t>
            </a:r>
            <a:r>
              <a:rPr lang="en-US" dirty="0" err="1" smtClean="0"/>
              <a:t>semiotician</a:t>
            </a:r>
            <a:r>
              <a:rPr lang="en-US" dirty="0" smtClean="0"/>
              <a:t> of the so-called school of Tartu, </a:t>
            </a:r>
            <a:r>
              <a:rPr lang="en-US" dirty="0" err="1" smtClean="0"/>
              <a:t>Yury</a:t>
            </a:r>
            <a:r>
              <a:rPr lang="en-US" dirty="0" smtClean="0"/>
              <a:t> </a:t>
            </a:r>
            <a:r>
              <a:rPr lang="en-US" dirty="0" err="1" smtClean="0"/>
              <a:t>Lotman</a:t>
            </a:r>
            <a:r>
              <a:rPr lang="en-US" dirty="0" smtClean="0"/>
              <a:t>.</a:t>
            </a:r>
          </a:p>
          <a:p>
            <a:pPr>
              <a:lnSpc>
                <a:spcPct val="160000"/>
              </a:lnSpc>
            </a:pPr>
            <a:r>
              <a:rPr lang="en-US" dirty="0" smtClean="0"/>
              <a:t>In his works </a:t>
            </a:r>
            <a:r>
              <a:rPr lang="en-US" i="1" dirty="0" smtClean="0"/>
              <a:t>The Structure of the Artistic Text </a:t>
            </a:r>
            <a:r>
              <a:rPr lang="en-US" dirty="0" smtClean="0"/>
              <a:t>(1970) and </a:t>
            </a:r>
            <a:r>
              <a:rPr lang="en-US" i="1" dirty="0" smtClean="0"/>
              <a:t>The Analysis of the Poetic Text </a:t>
            </a:r>
            <a:r>
              <a:rPr lang="en-US" dirty="0" smtClean="0"/>
              <a:t>(1972), </a:t>
            </a:r>
            <a:r>
              <a:rPr lang="en-US" dirty="0" err="1" smtClean="0"/>
              <a:t>Lotman</a:t>
            </a:r>
            <a:r>
              <a:rPr lang="en-US" dirty="0" smtClean="0"/>
              <a:t> sees the poetic text as a stratified system in which meaning only exists contextually, governed by sets of similarities and oppositions. Differences and parallelisms in the text are themselves relative terms, and can only be perceived in relation to one another. </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82562"/>
          </a:xfrm>
        </p:spPr>
        <p:txBody>
          <a:bodyPr>
            <a:normAutofit fontScale="90000"/>
          </a:bodyPr>
          <a:lstStyle/>
          <a:p>
            <a:endParaRPr lang="en-US" dirty="0"/>
          </a:p>
        </p:txBody>
      </p:sp>
      <p:sp>
        <p:nvSpPr>
          <p:cNvPr id="3" name="Content Placeholder 2"/>
          <p:cNvSpPr>
            <a:spLocks noGrp="1"/>
          </p:cNvSpPr>
          <p:nvPr>
            <p:ph idx="1"/>
          </p:nvPr>
        </p:nvSpPr>
        <p:spPr>
          <a:xfrm>
            <a:off x="990600" y="685800"/>
            <a:ext cx="7943088" cy="5562600"/>
          </a:xfrm>
        </p:spPr>
        <p:txBody>
          <a:bodyPr>
            <a:normAutofit/>
          </a:bodyPr>
          <a:lstStyle/>
          <a:p>
            <a:pPr>
              <a:lnSpc>
                <a:spcPct val="150000"/>
              </a:lnSpc>
            </a:pPr>
            <a:r>
              <a:rPr lang="en-US" dirty="0"/>
              <a:t>In poetry, it is the nature of the signifier, the patterns of sound and rhythm set up by the marks on the page themselves, which determines what is signified. </a:t>
            </a:r>
            <a:endParaRPr lang="en-US" dirty="0" smtClean="0"/>
          </a:p>
          <a:p>
            <a:pPr>
              <a:lnSpc>
                <a:spcPct val="150000"/>
              </a:lnSpc>
            </a:pPr>
            <a:r>
              <a:rPr lang="en-US" dirty="0" smtClean="0"/>
              <a:t>A poetic text is 'semantically saturated', condensing more 'information' than any other discourse; but whereas for modern communication theory in general an increase in 'information' leads to a decrease in 'communication' (since I cannot 'take in' all that you so intensively tell me), this is not so in poetry because of its unique kind of internal organization. Poetry has a minimum of 'redundancy' - of those signs which are present in a discourse to facilitate communication rather than convey information - but still manages to produce a richer set of messages than any other form of language.</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879080" cy="228600"/>
          </a:xfrm>
        </p:spPr>
        <p:txBody>
          <a:bodyPr>
            <a:normAutofit fontScale="90000"/>
          </a:bodyPr>
          <a:lstStyle/>
          <a:p>
            <a:endParaRPr lang="en-US"/>
          </a:p>
        </p:txBody>
      </p:sp>
      <p:sp>
        <p:nvSpPr>
          <p:cNvPr id="3" name="Content Placeholder 2"/>
          <p:cNvSpPr>
            <a:spLocks noGrp="1"/>
          </p:cNvSpPr>
          <p:nvPr>
            <p:ph idx="1"/>
          </p:nvPr>
        </p:nvSpPr>
        <p:spPr>
          <a:xfrm>
            <a:off x="990600" y="609600"/>
            <a:ext cx="7943088" cy="5638800"/>
          </a:xfrm>
        </p:spPr>
        <p:txBody>
          <a:bodyPr>
            <a:noAutofit/>
          </a:bodyPr>
          <a:lstStyle/>
          <a:p>
            <a:pPr>
              <a:lnSpc>
                <a:spcPct val="150000"/>
              </a:lnSpc>
            </a:pPr>
            <a:r>
              <a:rPr lang="en-US" dirty="0" smtClean="0"/>
              <a:t>Poems are bad when they do not carry sufficient information, for, as </a:t>
            </a:r>
            <a:r>
              <a:rPr lang="en-US" dirty="0" err="1" smtClean="0"/>
              <a:t>Lotman</a:t>
            </a:r>
            <a:r>
              <a:rPr lang="en-US" dirty="0" smtClean="0"/>
              <a:t> remarks, 'information is beauty'. Every literary text is made up of a number of 'systems' (lexical, graphic, metrical, phonological and so on), and gains its effects through constant clashes and tensions between these systems.</a:t>
            </a:r>
          </a:p>
          <a:p>
            <a:pPr>
              <a:lnSpc>
                <a:spcPct val="150000"/>
              </a:lnSpc>
            </a:pPr>
            <a:r>
              <a:rPr lang="en-US" dirty="0" smtClean="0"/>
              <a:t> Each of the systems comes to represent a 'norm' from which the others deviate, setting up a code of expectations which they transgress. </a:t>
            </a:r>
            <a:r>
              <a:rPr lang="en-US" dirty="0" err="1" smtClean="0"/>
              <a:t>Metre</a:t>
            </a:r>
            <a:r>
              <a:rPr lang="en-US" dirty="0" smtClean="0"/>
              <a:t>, for example, creates a certain pattern which the poem's syntax may cut across and violate.</a:t>
            </a:r>
          </a:p>
          <a:p>
            <a:pPr>
              <a:lnSpc>
                <a:spcPct val="150000"/>
              </a:lnSpc>
            </a:pPr>
            <a:r>
              <a:rPr lang="en-US" dirty="0" smtClean="0"/>
              <a:t>In this way, each system in the text '</a:t>
            </a:r>
            <a:r>
              <a:rPr lang="en-US" dirty="0" err="1" smtClean="0"/>
              <a:t>defamiliarizes</a:t>
            </a:r>
            <a:r>
              <a:rPr lang="en-US" dirty="0" smtClean="0"/>
              <a:t>' the others, breaking up their regularity and throwing them into more vivid relief. Our perception of the poem's grammatical structure, for example, may heighten our awareness of its meanings. </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106362"/>
          </a:xfrm>
        </p:spPr>
        <p:txBody>
          <a:bodyPr>
            <a:normAutofit fontScale="90000"/>
          </a:bodyPr>
          <a:lstStyle/>
          <a:p>
            <a:endParaRPr lang="en-US" dirty="0"/>
          </a:p>
        </p:txBody>
      </p:sp>
      <p:sp>
        <p:nvSpPr>
          <p:cNvPr id="3" name="Content Placeholder 2"/>
          <p:cNvSpPr>
            <a:spLocks noGrp="1"/>
          </p:cNvSpPr>
          <p:nvPr>
            <p:ph idx="1"/>
          </p:nvPr>
        </p:nvSpPr>
        <p:spPr>
          <a:xfrm>
            <a:off x="990600" y="533400"/>
            <a:ext cx="7943088" cy="5715000"/>
          </a:xfrm>
        </p:spPr>
        <p:txBody>
          <a:bodyPr>
            <a:normAutofit/>
          </a:bodyPr>
          <a:lstStyle/>
          <a:p>
            <a:pPr>
              <a:lnSpc>
                <a:spcPct val="150000"/>
              </a:lnSpc>
            </a:pPr>
            <a:r>
              <a:rPr lang="en-US" dirty="0"/>
              <a:t>Just as one of the poem's systems threatens to become too predictable, another cuts across it to disrupt it into new life. </a:t>
            </a:r>
          </a:p>
          <a:p>
            <a:pPr>
              <a:lnSpc>
                <a:spcPct val="150000"/>
              </a:lnSpc>
            </a:pPr>
            <a:r>
              <a:rPr lang="en-US" dirty="0" smtClean="0"/>
              <a:t>If </a:t>
            </a:r>
            <a:r>
              <a:rPr lang="en-US" dirty="0"/>
              <a:t>two words are associated together because of their similar sound or position in the metrical scheme, this will produce a sharper awareness of their similarity or difference of meaning.</a:t>
            </a:r>
          </a:p>
          <a:p>
            <a:pPr>
              <a:lnSpc>
                <a:spcPct val="150000"/>
              </a:lnSpc>
            </a:pPr>
            <a:r>
              <a:rPr lang="en-US" dirty="0" smtClean="0"/>
              <a:t>The literary work continually enriches and transforms mere dictionary meaning, generating new significances by the clash and condensation of its various 'levels'. And since any two words whatsoever may be juxtaposed on the basis of some equivalent feature, this possibility is more or less unlimited. Each word in the text is linked by a whole set of formal structures to several other words, and its meaning is thus always '</a:t>
            </a:r>
            <a:r>
              <a:rPr lang="en-US" dirty="0" err="1" smtClean="0"/>
              <a:t>overdetermined</a:t>
            </a:r>
            <a:r>
              <a:rPr lang="en-US" dirty="0" smtClean="0"/>
              <a:t>', always the result of several different determinants acting together.</a:t>
            </a:r>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182562"/>
          </a:xfrm>
        </p:spPr>
        <p:txBody>
          <a:bodyPr>
            <a:normAutofit fontScale="90000"/>
          </a:bodyPr>
          <a:lstStyle/>
          <a:p>
            <a:endParaRPr lang="en-US" dirty="0"/>
          </a:p>
        </p:txBody>
      </p:sp>
      <p:sp>
        <p:nvSpPr>
          <p:cNvPr id="3" name="Content Placeholder 2"/>
          <p:cNvSpPr>
            <a:spLocks noGrp="1"/>
          </p:cNvSpPr>
          <p:nvPr>
            <p:ph idx="1"/>
          </p:nvPr>
        </p:nvSpPr>
        <p:spPr>
          <a:xfrm>
            <a:off x="990600" y="533400"/>
            <a:ext cx="7943088" cy="5715000"/>
          </a:xfrm>
        </p:spPr>
        <p:txBody>
          <a:bodyPr/>
          <a:lstStyle/>
          <a:p>
            <a:pPr>
              <a:lnSpc>
                <a:spcPct val="150000"/>
              </a:lnSpc>
            </a:pPr>
            <a:r>
              <a:rPr lang="en-US" dirty="0"/>
              <a:t> An individual word may relate to another word through assonance, to another through syntactical equivalence, to yet another through morphological parallelism, and so on. Each sign thus participates in several different 'paradigmatic patterns' or systems simultaneously, and this complexity is greatly compounded by the 'syntagmatic' chains of association, the 'lateral‘ rather than 'vertical' structures, in which signs are placed</a:t>
            </a:r>
            <a:r>
              <a:rPr lang="en-US" dirty="0" smtClean="0"/>
              <a:t>.</a:t>
            </a:r>
          </a:p>
          <a:p>
            <a:pPr>
              <a:lnSpc>
                <a:spcPct val="150000"/>
              </a:lnSpc>
            </a:pPr>
            <a:r>
              <a:rPr lang="en-US" dirty="0"/>
              <a:t>The poetic text for </a:t>
            </a:r>
            <a:r>
              <a:rPr lang="en-US" dirty="0" err="1"/>
              <a:t>Lotman</a:t>
            </a:r>
            <a:r>
              <a:rPr lang="en-US" dirty="0"/>
              <a:t> is thus a 'system of systems', a relation of relations. It is the most complex form of discourse imaginable, condensing together several systems each of which contains its own tensions, parallelisms, repetitions and oppositions, and each of which is continually modifying all of the others. </a:t>
            </a:r>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35</a:t>
            </a:fld>
            <a:endParaRPr lang="en-US"/>
          </a:p>
        </p:txBody>
      </p:sp>
    </p:spTree>
    <p:extLst>
      <p:ext uri="{BB962C8B-B14F-4D97-AF65-F5344CB8AC3E}">
        <p14:creationId xmlns:p14="http://schemas.microsoft.com/office/powerpoint/2010/main" xmlns="" val="25414671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82562"/>
          </a:xfrm>
        </p:spPr>
        <p:txBody>
          <a:bodyPr>
            <a:normAutofit fontScale="90000"/>
          </a:bodyPr>
          <a:lstStyle/>
          <a:p>
            <a:endParaRPr lang="en-US" dirty="0"/>
          </a:p>
        </p:txBody>
      </p:sp>
      <p:sp>
        <p:nvSpPr>
          <p:cNvPr id="3" name="Content Placeholder 2"/>
          <p:cNvSpPr>
            <a:spLocks noGrp="1"/>
          </p:cNvSpPr>
          <p:nvPr>
            <p:ph idx="1"/>
          </p:nvPr>
        </p:nvSpPr>
        <p:spPr>
          <a:xfrm>
            <a:off x="990600" y="609600"/>
            <a:ext cx="7943088" cy="6019800"/>
          </a:xfrm>
        </p:spPr>
        <p:txBody>
          <a:bodyPr>
            <a:normAutofit lnSpcReduction="10000"/>
          </a:bodyPr>
          <a:lstStyle/>
          <a:p>
            <a:pPr>
              <a:lnSpc>
                <a:spcPct val="160000"/>
              </a:lnSpc>
            </a:pPr>
            <a:r>
              <a:rPr lang="en-US" dirty="0" smtClean="0"/>
              <a:t>A poem, in fact, can only be re-read, not read, since some of its structures can only be perceived retrospectively. Poetry activates the full body of the signifier, presses the word to work to its utmost under the intense pressure of surrounding words, and so to release its richest potential. Whatever we perceive in the text is perceived only by contrast and difference: an element which had no differential relation to any other would remain invisible. Even the </a:t>
            </a:r>
            <a:r>
              <a:rPr lang="en-US" i="1" dirty="0" smtClean="0"/>
              <a:t>absence </a:t>
            </a:r>
            <a:r>
              <a:rPr lang="en-US" dirty="0" smtClean="0"/>
              <a:t>of certain devices may produce meaning:</a:t>
            </a:r>
          </a:p>
          <a:p>
            <a:pPr>
              <a:lnSpc>
                <a:spcPct val="160000"/>
              </a:lnSpc>
            </a:pPr>
            <a:r>
              <a:rPr lang="en-US" dirty="0" smtClean="0"/>
              <a:t> if the codes which the work has generated lead us to expect a rhyme or a happy ending which does not materialize, this 'minus device', as </a:t>
            </a:r>
            <a:r>
              <a:rPr lang="en-US" dirty="0" err="1" smtClean="0"/>
              <a:t>Lotman</a:t>
            </a:r>
            <a:r>
              <a:rPr lang="en-US" dirty="0" smtClean="0"/>
              <a:t> terms it, may be as effective a unit of meaning as any other. The literary work, indeed, is a continual generating and violating of expectations, a complex interplay of the regular and the random, norms and deviations, </a:t>
            </a:r>
            <a:r>
              <a:rPr lang="en-US" dirty="0" err="1" smtClean="0"/>
              <a:t>routinized</a:t>
            </a:r>
            <a:r>
              <a:rPr lang="en-US" dirty="0" smtClean="0"/>
              <a:t> patterns and dramatic </a:t>
            </a:r>
            <a:r>
              <a:rPr lang="en-US" dirty="0" err="1" smtClean="0"/>
              <a:t>defamiliarizations</a:t>
            </a:r>
            <a:r>
              <a:rPr lang="en-US" dirty="0" smtClean="0"/>
              <a:t>.</a:t>
            </a:r>
          </a:p>
          <a:p>
            <a:pPr>
              <a:lnSpc>
                <a:spcPct val="150000"/>
              </a:lnSpc>
            </a:pPr>
            <a:endParaRPr lang="en-US" dirty="0" smtClean="0"/>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182562"/>
          </a:xfrm>
        </p:spPr>
        <p:txBody>
          <a:bodyPr>
            <a:normAutofit fontScale="90000"/>
          </a:bodyPr>
          <a:lstStyle/>
          <a:p>
            <a:endParaRPr lang="en-US" dirty="0"/>
          </a:p>
        </p:txBody>
      </p:sp>
      <p:sp>
        <p:nvSpPr>
          <p:cNvPr id="3" name="Content Placeholder 2"/>
          <p:cNvSpPr>
            <a:spLocks noGrp="1"/>
          </p:cNvSpPr>
          <p:nvPr>
            <p:ph idx="1"/>
          </p:nvPr>
        </p:nvSpPr>
        <p:spPr>
          <a:xfrm>
            <a:off x="990600" y="533400"/>
            <a:ext cx="7943088" cy="5715000"/>
          </a:xfrm>
        </p:spPr>
        <p:txBody>
          <a:bodyPr/>
          <a:lstStyle/>
          <a:p>
            <a:pPr>
              <a:lnSpc>
                <a:spcPct val="150000"/>
              </a:lnSpc>
            </a:pPr>
            <a:r>
              <a:rPr lang="en-US" dirty="0" smtClean="0"/>
              <a:t>Despite this unique verbal richness, </a:t>
            </a:r>
            <a:r>
              <a:rPr lang="en-US" dirty="0" err="1" smtClean="0"/>
              <a:t>Lotman</a:t>
            </a:r>
            <a:r>
              <a:rPr lang="en-US" dirty="0" smtClean="0"/>
              <a:t> does not consider that poetry or literature can be defined by their inherent linguistic properties. The meaning of the text is not just an internal matter: it also inheres in the text's relation to wider systems of meaning, to other texts, codes and norms in literature and society as a whole.</a:t>
            </a:r>
          </a:p>
          <a:p>
            <a:pPr>
              <a:lnSpc>
                <a:spcPct val="150000"/>
              </a:lnSpc>
            </a:pPr>
            <a:r>
              <a:rPr lang="en-US" dirty="0" smtClean="0"/>
              <a:t> Its meaning is also relative to the reader's 'horizon of expectations': </a:t>
            </a:r>
            <a:r>
              <a:rPr lang="en-US" dirty="0" err="1" smtClean="0"/>
              <a:t>Lotman</a:t>
            </a:r>
            <a:r>
              <a:rPr lang="en-US" dirty="0" smtClean="0"/>
              <a:t> has learned the lessons of reception theory well. It is the reader who by virtue of certain 'receptive codes' at his or her disposal identifies an element in the work as a 'device'; the device is not simply an internal feature but one perceived through a particular code and against a definite textual  background. One person's poetic device may be another's daily speech.</a:t>
            </a:r>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06362"/>
          </a:xfrm>
        </p:spPr>
        <p:txBody>
          <a:bodyPr>
            <a:normAutofit fontScale="90000"/>
          </a:bodyPr>
          <a:lstStyle/>
          <a:p>
            <a:endParaRPr lang="en-US" dirty="0"/>
          </a:p>
        </p:txBody>
      </p:sp>
      <p:sp>
        <p:nvSpPr>
          <p:cNvPr id="3" name="Content Placeholder 2"/>
          <p:cNvSpPr>
            <a:spLocks noGrp="1"/>
          </p:cNvSpPr>
          <p:nvPr>
            <p:ph idx="1"/>
          </p:nvPr>
        </p:nvSpPr>
        <p:spPr>
          <a:xfrm>
            <a:off x="990600" y="533400"/>
            <a:ext cx="7943088" cy="5715000"/>
          </a:xfrm>
        </p:spPr>
        <p:txBody>
          <a:bodyPr/>
          <a:lstStyle/>
          <a:p>
            <a:pPr>
              <a:lnSpc>
                <a:spcPct val="150000"/>
              </a:lnSpc>
            </a:pPr>
            <a:r>
              <a:rPr lang="en-US" dirty="0" smtClean="0"/>
              <a:t>It is obvious from all this that literary criticism has come a long way from the days when we had to do little more than thrill to the beauty of the imagery. What semiotics represents, in fact, is literary criticism transfigured by structural linguistics, rendered a more disciplined and less impressionistic enterprise which, as </a:t>
            </a:r>
            <a:r>
              <a:rPr lang="en-US" dirty="0" err="1" smtClean="0"/>
              <a:t>Lotman's</a:t>
            </a:r>
            <a:r>
              <a:rPr lang="en-US" dirty="0" smtClean="0"/>
              <a:t> work testifies, is </a:t>
            </a:r>
            <a:r>
              <a:rPr lang="en-US" i="1" dirty="0" smtClean="0"/>
              <a:t>more </a:t>
            </a:r>
            <a:r>
              <a:rPr lang="en-US" dirty="0" smtClean="0"/>
              <a:t>rather than less alive to the wealth of form and language than most traditional criticism.</a:t>
            </a:r>
          </a:p>
          <a:p>
            <a:pPr>
              <a:lnSpc>
                <a:spcPct val="150000"/>
              </a:lnSpc>
            </a:pPr>
            <a:r>
              <a:rPr lang="en-US" dirty="0" smtClean="0"/>
              <a:t>But if structuralism transformed the study of poetry, it also revolutionized the study of narrative. Indeed it created a whole new literary science -</a:t>
            </a:r>
            <a:r>
              <a:rPr lang="en-US" dirty="0" err="1" smtClean="0"/>
              <a:t>narratology</a:t>
            </a:r>
            <a:r>
              <a:rPr lang="en-US" dirty="0" smtClean="0"/>
              <a:t> - of which the most influential practitioners have been the Lithuanian A. J. </a:t>
            </a:r>
            <a:r>
              <a:rPr lang="en-US" dirty="0" err="1" smtClean="0"/>
              <a:t>Greimas</a:t>
            </a:r>
            <a:r>
              <a:rPr lang="en-US" dirty="0" smtClean="0"/>
              <a:t>, the Bulgarian </a:t>
            </a:r>
            <a:r>
              <a:rPr lang="en-US" dirty="0" err="1" smtClean="0"/>
              <a:t>Tzvetan</a:t>
            </a:r>
            <a:r>
              <a:rPr lang="en-US" dirty="0" smtClean="0"/>
              <a:t> </a:t>
            </a:r>
            <a:r>
              <a:rPr lang="en-US" dirty="0" err="1" smtClean="0"/>
              <a:t>Todorov</a:t>
            </a:r>
            <a:r>
              <a:rPr lang="en-US" dirty="0" smtClean="0"/>
              <a:t>, and the French critics Gerard </a:t>
            </a:r>
            <a:r>
              <a:rPr lang="en-US" dirty="0" err="1" smtClean="0"/>
              <a:t>Genette</a:t>
            </a:r>
            <a:r>
              <a:rPr lang="en-US" dirty="0" smtClean="0"/>
              <a:t>, Claude Bremond and Roland Barthes.</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421880" cy="228600"/>
          </a:xfrm>
        </p:spPr>
        <p:txBody>
          <a:bodyPr>
            <a:normAutofit fontScale="90000"/>
          </a:bodyPr>
          <a:lstStyle/>
          <a:p>
            <a:endParaRPr lang="en-US" dirty="0"/>
          </a:p>
        </p:txBody>
      </p:sp>
      <p:sp>
        <p:nvSpPr>
          <p:cNvPr id="3" name="Content Placeholder 2"/>
          <p:cNvSpPr>
            <a:spLocks noGrp="1"/>
          </p:cNvSpPr>
          <p:nvPr>
            <p:ph idx="1"/>
          </p:nvPr>
        </p:nvSpPr>
        <p:spPr>
          <a:xfrm>
            <a:off x="1066800" y="685800"/>
            <a:ext cx="7866888" cy="5562600"/>
          </a:xfrm>
        </p:spPr>
        <p:txBody>
          <a:bodyPr>
            <a:normAutofit lnSpcReduction="10000"/>
          </a:bodyPr>
          <a:lstStyle/>
          <a:p>
            <a:pPr>
              <a:lnSpc>
                <a:spcPct val="150000"/>
              </a:lnSpc>
            </a:pPr>
            <a:r>
              <a:rPr lang="en-US" dirty="0" smtClean="0"/>
              <a:t>The modern </a:t>
            </a:r>
            <a:r>
              <a:rPr lang="en-US" dirty="0" err="1" smtClean="0"/>
              <a:t>structuralist</a:t>
            </a:r>
            <a:r>
              <a:rPr lang="en-US" dirty="0" smtClean="0"/>
              <a:t> analysis of narrative began with the pioneering work on myth of the French structural anthropologist Claude Levi-Strauss, who viewed apparently different myths as variations on a number of basic themes.</a:t>
            </a:r>
          </a:p>
          <a:p>
            <a:pPr>
              <a:lnSpc>
                <a:spcPct val="150000"/>
              </a:lnSpc>
            </a:pPr>
            <a:r>
              <a:rPr lang="en-US" dirty="0" smtClean="0"/>
              <a:t> Beneath the immense heterogeneity of myths were certain constant universal structures, to which any particular myth could be reduced. Myths were a kind of language: they could be broken down into individual units ('</a:t>
            </a:r>
            <a:r>
              <a:rPr lang="en-US" dirty="0" err="1" smtClean="0"/>
              <a:t>mythemes</a:t>
            </a:r>
            <a:r>
              <a:rPr lang="en-US" dirty="0" smtClean="0"/>
              <a:t>') which like the basic sound units of language (phonemes) acquired meaning only when combined together in particular ways.</a:t>
            </a:r>
          </a:p>
          <a:p>
            <a:pPr>
              <a:lnSpc>
                <a:spcPct val="150000"/>
              </a:lnSpc>
            </a:pPr>
            <a:r>
              <a:rPr lang="en-US" dirty="0" smtClean="0"/>
              <a:t>The rules which governed such combinations could then be seen as a kind of grammar, a set of relations beneath the surface of the narrative which constituted the myth's true 'meaning'.</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45719"/>
          </a:xfrm>
        </p:spPr>
        <p:txBody>
          <a:bodyPr>
            <a:normAutofit fontScale="90000"/>
          </a:bodyPr>
          <a:lstStyle/>
          <a:p>
            <a:endParaRPr lang="en-US" dirty="0"/>
          </a:p>
        </p:txBody>
      </p:sp>
      <p:sp>
        <p:nvSpPr>
          <p:cNvPr id="3" name="Content Placeholder 2"/>
          <p:cNvSpPr>
            <a:spLocks noGrp="1"/>
          </p:cNvSpPr>
          <p:nvPr>
            <p:ph idx="1"/>
          </p:nvPr>
        </p:nvSpPr>
        <p:spPr>
          <a:xfrm>
            <a:off x="990600" y="533400"/>
            <a:ext cx="7943088" cy="5715000"/>
          </a:xfrm>
        </p:spPr>
        <p:txBody>
          <a:bodyPr>
            <a:normAutofit/>
          </a:bodyPr>
          <a:lstStyle/>
          <a:p>
            <a:pPr>
              <a:lnSpc>
                <a:spcPct val="150000"/>
              </a:lnSpc>
            </a:pPr>
            <a:r>
              <a:rPr lang="en-US" dirty="0" smtClean="0"/>
              <a:t>These relations, Levi-Strauss considered, were inherent in the human mind itself, so that in studying a body of myth we are looking less at its narrative contents than at the universal mental operations which structure it. </a:t>
            </a:r>
          </a:p>
          <a:p>
            <a:pPr>
              <a:lnSpc>
                <a:spcPct val="150000"/>
              </a:lnSpc>
            </a:pPr>
            <a:r>
              <a:rPr lang="en-US" dirty="0" smtClean="0"/>
              <a:t>These mental operations, such as the making of binary oppositions, are in a way what myths are about: they are devices to think with, ways of classifying and organizing reality, and this, rather than the recounting of any particular tale, is their point. The same, Levi-Strauss believes, can be said of totemic and kinship systems, which are less social and religious institutions than networks of communication, codes which permit the transmission of 'messages'. </a:t>
            </a:r>
          </a:p>
        </p:txBody>
      </p:sp>
      <p:sp>
        <p:nvSpPr>
          <p:cNvPr id="4" name="Slide Number Placeholder 3"/>
          <p:cNvSpPr>
            <a:spLocks noGrp="1"/>
          </p:cNvSpPr>
          <p:nvPr>
            <p:ph type="sldNum" sz="quarter" idx="12"/>
          </p:nvPr>
        </p:nvSpPr>
        <p:spPr/>
        <p:txBody>
          <a:bodyPr/>
          <a:lstStyle/>
          <a:p>
            <a:fld id="{C13A7FBA-3654-42E4-9DED-EDF66E478AE5}"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182562"/>
          </a:xfrm>
        </p:spPr>
        <p:txBody>
          <a:bodyPr>
            <a:normAutofit fontScale="90000"/>
          </a:bodyPr>
          <a:lstStyle/>
          <a:p>
            <a:endParaRPr lang="en-US" dirty="0"/>
          </a:p>
        </p:txBody>
      </p:sp>
      <p:sp>
        <p:nvSpPr>
          <p:cNvPr id="3" name="Content Placeholder 2"/>
          <p:cNvSpPr>
            <a:spLocks noGrp="1"/>
          </p:cNvSpPr>
          <p:nvPr>
            <p:ph idx="1"/>
          </p:nvPr>
        </p:nvSpPr>
        <p:spPr>
          <a:xfrm>
            <a:off x="1066800" y="685800"/>
            <a:ext cx="7866888" cy="5562600"/>
          </a:xfrm>
        </p:spPr>
        <p:txBody>
          <a:bodyPr/>
          <a:lstStyle/>
          <a:p>
            <a:pPr>
              <a:lnSpc>
                <a:spcPct val="150000"/>
              </a:lnSpc>
            </a:pPr>
            <a:r>
              <a:rPr lang="en-US" dirty="0"/>
              <a:t>The mind which does all this thinking is not that of the individual subject: myths think themselves through people, rather than vice versa. They have no origin in a particular consciousness, and no particular end in view.</a:t>
            </a:r>
          </a:p>
          <a:p>
            <a:pPr>
              <a:lnSpc>
                <a:spcPct val="150000"/>
              </a:lnSpc>
            </a:pPr>
            <a:r>
              <a:rPr lang="en-US" dirty="0" smtClean="0"/>
              <a:t>One result of structuralism, then, is the '</a:t>
            </a:r>
            <a:r>
              <a:rPr lang="en-US" dirty="0" err="1" smtClean="0"/>
              <a:t>decentring</a:t>
            </a:r>
            <a:r>
              <a:rPr lang="en-US" dirty="0" smtClean="0"/>
              <a:t>' of the individual subject, who is no longer to be regarded as the source or end of meaning. Myths have a quasi-objective collective existence, unfold their own 'concrete logic' with supreme disregard for the vagaries of individual thought, and reduce any particular consciousness to a mere function of themselves.</a:t>
            </a:r>
          </a:p>
          <a:p>
            <a:pPr>
              <a:lnSpc>
                <a:spcPct val="150000"/>
              </a:lnSpc>
            </a:pPr>
            <a:r>
              <a:rPr lang="en-US" dirty="0" err="1" smtClean="0"/>
              <a:t>Narratology</a:t>
            </a:r>
            <a:r>
              <a:rPr lang="en-US" dirty="0" smtClean="0"/>
              <a:t> consists in generalizing this model beyond the unwritten 'texts' of tribal mythology to other kinds of story. </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563562"/>
          </a:xfrm>
        </p:spPr>
        <p:txBody>
          <a:bodyPr/>
          <a:lstStyle/>
          <a:p>
            <a:endParaRPr lang="en-US" dirty="0">
              <a:effectLst/>
            </a:endParaRPr>
          </a:p>
        </p:txBody>
      </p:sp>
      <p:sp>
        <p:nvSpPr>
          <p:cNvPr id="3" name="Content Placeholder 2"/>
          <p:cNvSpPr>
            <a:spLocks noGrp="1"/>
          </p:cNvSpPr>
          <p:nvPr>
            <p:ph idx="1"/>
          </p:nvPr>
        </p:nvSpPr>
        <p:spPr>
          <a:xfrm>
            <a:off x="1143000" y="1447800"/>
            <a:ext cx="7790688" cy="4953000"/>
          </a:xfrm>
        </p:spPr>
        <p:txBody>
          <a:bodyPr/>
          <a:lstStyle/>
          <a:p>
            <a:pPr>
              <a:lnSpc>
                <a:spcPct val="150000"/>
              </a:lnSpc>
            </a:pPr>
            <a:r>
              <a:rPr lang="en-US" dirty="0" smtClean="0"/>
              <a:t>The Russian Formalist Vladimir </a:t>
            </a:r>
            <a:r>
              <a:rPr lang="en-US" dirty="0" err="1" smtClean="0"/>
              <a:t>Propp</a:t>
            </a:r>
            <a:r>
              <a:rPr lang="en-US" dirty="0" smtClean="0"/>
              <a:t> had already made a promising start with his </a:t>
            </a:r>
            <a:r>
              <a:rPr lang="en-US" i="1" dirty="0" smtClean="0"/>
              <a:t>Morphology of the Folk Tale </a:t>
            </a:r>
            <a:r>
              <a:rPr lang="en-US" dirty="0" smtClean="0"/>
              <a:t>(1928), which boldly reduced all folk tales to seven 'spheres of action' and thirty-one fixed elements or 'functions'.</a:t>
            </a:r>
          </a:p>
          <a:p>
            <a:pPr>
              <a:lnSpc>
                <a:spcPct val="150000"/>
              </a:lnSpc>
            </a:pPr>
            <a:r>
              <a:rPr lang="en-US" dirty="0" smtClean="0"/>
              <a:t> Any individual folk tale merely combined these 'spheres of action' (the hero, the helper, the villain, the person sought-for and so on) in specific ways. Drastically economical as this model was, it was possible to reduce it even further. </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563562"/>
          </a:xfrm>
        </p:spPr>
        <p:txBody>
          <a:bodyPr/>
          <a:lstStyle/>
          <a:p>
            <a:endParaRPr lang="en-US" dirty="0"/>
          </a:p>
        </p:txBody>
      </p:sp>
      <p:sp>
        <p:nvSpPr>
          <p:cNvPr id="3" name="Content Placeholder 2"/>
          <p:cNvSpPr>
            <a:spLocks noGrp="1"/>
          </p:cNvSpPr>
          <p:nvPr>
            <p:ph idx="1"/>
          </p:nvPr>
        </p:nvSpPr>
        <p:spPr/>
        <p:txBody>
          <a:bodyPr/>
          <a:lstStyle/>
          <a:p>
            <a:pPr>
              <a:lnSpc>
                <a:spcPct val="150000"/>
              </a:lnSpc>
              <a:buNone/>
            </a:pPr>
            <a:r>
              <a:rPr lang="en-US" dirty="0" smtClean="0"/>
              <a:t>A. J. </a:t>
            </a:r>
            <a:r>
              <a:rPr lang="en-US" dirty="0" err="1" smtClean="0"/>
              <a:t>Greimas's</a:t>
            </a:r>
            <a:r>
              <a:rPr lang="en-US" dirty="0" smtClean="0"/>
              <a:t> </a:t>
            </a:r>
            <a:r>
              <a:rPr lang="en-US" i="1" dirty="0" err="1" smtClean="0"/>
              <a:t>Semantique</a:t>
            </a:r>
            <a:r>
              <a:rPr lang="en-US" i="1" dirty="0" smtClean="0"/>
              <a:t> </a:t>
            </a:r>
            <a:r>
              <a:rPr lang="en-US" i="1" dirty="0" err="1" smtClean="0"/>
              <a:t>structurale</a:t>
            </a:r>
            <a:r>
              <a:rPr lang="en-US" i="1" dirty="0" smtClean="0"/>
              <a:t> </a:t>
            </a:r>
            <a:r>
              <a:rPr lang="en-US" dirty="0" smtClean="0"/>
              <a:t>(1966), finding </a:t>
            </a:r>
            <a:r>
              <a:rPr lang="en-US" dirty="0" err="1" smtClean="0"/>
              <a:t>Propp's</a:t>
            </a:r>
            <a:r>
              <a:rPr lang="en-US" dirty="0" smtClean="0"/>
              <a:t> scheme still too empirical, is able to abstract his account even further by the concept of an </a:t>
            </a:r>
            <a:r>
              <a:rPr lang="en-US" i="1" dirty="0" err="1" smtClean="0"/>
              <a:t>actant</a:t>
            </a:r>
            <a:r>
              <a:rPr lang="en-US" i="1" dirty="0" smtClean="0"/>
              <a:t>, </a:t>
            </a:r>
            <a:r>
              <a:rPr lang="en-US" dirty="0" smtClean="0"/>
              <a:t>which is neither a specific narrative even nor a character but a structural unit. The six </a:t>
            </a:r>
            <a:r>
              <a:rPr lang="en-US" i="1" dirty="0" err="1" smtClean="0"/>
              <a:t>actants</a:t>
            </a:r>
            <a:r>
              <a:rPr lang="en-US" i="1" dirty="0" smtClean="0"/>
              <a:t> </a:t>
            </a:r>
            <a:r>
              <a:rPr lang="en-US" dirty="0" smtClean="0"/>
              <a:t>of Subject and Object, Sender and Receiver, Helper and Opponent can subsume </a:t>
            </a:r>
            <a:r>
              <a:rPr lang="en-US" dirty="0" err="1" smtClean="0"/>
              <a:t>Propp's</a:t>
            </a:r>
            <a:r>
              <a:rPr lang="en-US" dirty="0" smtClean="0"/>
              <a:t> various spheres of action and make for an even more elegant simplicity.</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143000"/>
          </a:xfrm>
        </p:spPr>
        <p:txBody>
          <a:bodyPr/>
          <a:lstStyle/>
          <a:p>
            <a:endParaRPr lang="en-US" dirty="0"/>
          </a:p>
        </p:txBody>
      </p:sp>
      <p:sp>
        <p:nvSpPr>
          <p:cNvPr id="3" name="Content Placeholder 2"/>
          <p:cNvSpPr>
            <a:spLocks noGrp="1"/>
          </p:cNvSpPr>
          <p:nvPr>
            <p:ph idx="1"/>
          </p:nvPr>
        </p:nvSpPr>
        <p:spPr>
          <a:xfrm>
            <a:off x="1143000" y="1447800"/>
            <a:ext cx="7790688" cy="5105400"/>
          </a:xfrm>
        </p:spPr>
        <p:txBody>
          <a:bodyPr>
            <a:normAutofit/>
          </a:bodyPr>
          <a:lstStyle/>
          <a:p>
            <a:pPr>
              <a:lnSpc>
                <a:spcPct val="150000"/>
              </a:lnSpc>
            </a:pPr>
            <a:r>
              <a:rPr lang="en-US" dirty="0" err="1" smtClean="0"/>
              <a:t>Tzvetan</a:t>
            </a:r>
            <a:r>
              <a:rPr lang="en-US" dirty="0" smtClean="0"/>
              <a:t> </a:t>
            </a:r>
            <a:r>
              <a:rPr lang="en-US" dirty="0" err="1" smtClean="0"/>
              <a:t>Todorov</a:t>
            </a:r>
            <a:r>
              <a:rPr lang="en-US" dirty="0" smtClean="0"/>
              <a:t> attempts a similar 'grammatical' analysis of Boccaccio's </a:t>
            </a:r>
            <a:r>
              <a:rPr lang="en-US" i="1" dirty="0" err="1" smtClean="0"/>
              <a:t>Decameron</a:t>
            </a:r>
            <a:r>
              <a:rPr lang="en-US" i="1" dirty="0" smtClean="0"/>
              <a:t>, </a:t>
            </a:r>
            <a:r>
              <a:rPr lang="en-US" dirty="0" smtClean="0"/>
              <a:t>in which characters are seen as nouns, their attributes as adjectives and their actions as verbs. Each story of </a:t>
            </a:r>
            <a:r>
              <a:rPr lang="en-US" i="1" dirty="0" smtClean="0"/>
              <a:t>The </a:t>
            </a:r>
            <a:r>
              <a:rPr lang="en-US" i="1" dirty="0" err="1" smtClean="0"/>
              <a:t>Decameron</a:t>
            </a:r>
            <a:r>
              <a:rPr lang="en-US" i="1" dirty="0" smtClean="0"/>
              <a:t> </a:t>
            </a:r>
            <a:r>
              <a:rPr lang="en-US" dirty="0" smtClean="0"/>
              <a:t>can thus be read as a kind of extended sentence, combining these units in different ways. And just as the work thus comes to be about its own quasi-linguistic structure, so for structuralism every literary work, in the act of apparently describing some external reality, is secretly casting a sideways glance at its own processes of construction. In the end, structuralism does not only think everything through again, this time as language; it thinks everything through again as though language were its very subject matter.</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82562"/>
          </a:xfrm>
        </p:spPr>
        <p:txBody>
          <a:bodyPr>
            <a:normAutofit fontScale="90000"/>
          </a:bodyPr>
          <a:lstStyle/>
          <a:p>
            <a:endParaRPr lang="en-US" dirty="0"/>
          </a:p>
        </p:txBody>
      </p:sp>
      <p:sp>
        <p:nvSpPr>
          <p:cNvPr id="3" name="Content Placeholder 2"/>
          <p:cNvSpPr>
            <a:spLocks noGrp="1"/>
          </p:cNvSpPr>
          <p:nvPr>
            <p:ph idx="1"/>
          </p:nvPr>
        </p:nvSpPr>
        <p:spPr>
          <a:xfrm>
            <a:off x="1143000" y="533400"/>
            <a:ext cx="7790688" cy="6096000"/>
          </a:xfrm>
        </p:spPr>
        <p:txBody>
          <a:bodyPr>
            <a:normAutofit lnSpcReduction="10000"/>
          </a:bodyPr>
          <a:lstStyle/>
          <a:p>
            <a:pPr>
              <a:lnSpc>
                <a:spcPct val="150000"/>
              </a:lnSpc>
            </a:pPr>
            <a:r>
              <a:rPr lang="en-US" dirty="0" smtClean="0"/>
              <a:t>The </a:t>
            </a:r>
            <a:r>
              <a:rPr lang="en-US" dirty="0" err="1" smtClean="0"/>
              <a:t>structuralist</a:t>
            </a:r>
            <a:r>
              <a:rPr lang="en-US" dirty="0" smtClean="0"/>
              <a:t> emphasis on the '</a:t>
            </a:r>
            <a:r>
              <a:rPr lang="en-US" dirty="0" err="1" smtClean="0"/>
              <a:t>constructedness</a:t>
            </a:r>
            <a:r>
              <a:rPr lang="en-US" dirty="0" smtClean="0"/>
              <a:t>' of human meaning represented a major advance. Meaning was neither a private experience nor a divinely ordained occurrence: it was the product of certain shared systems of signification. The confident bourgeois belief that the isolated individual subject was the fount and origin of all meaning took a sharp knock: language pre-dated the individual, and was much less his or her product than he or she was the product of it. Meaning was not 'natural', a question of just looking and seeing, or something eternally settled; the way you interpreted your world was a function of the languages you had at your disposal, and there was evidently nothing immutable about these. Meaning was not something which all men and women everywhere intuitively shared, and then articulated in their various tongues and scripts: what meaning you were able to articulate depended on what script or speech you shared in the first place.</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590800" y="2438400"/>
            <a:ext cx="3733800" cy="685800"/>
          </a:xfrm>
        </p:spPr>
        <p:txBody>
          <a:bodyPr/>
          <a:lstStyle/>
          <a:p>
            <a:pPr algn="ctr"/>
            <a:r>
              <a:rPr lang="en-US" dirty="0" smtClean="0"/>
              <a:t>The End</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46</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941</TotalTime>
  <Words>5943</Words>
  <Application>Microsoft Office PowerPoint</Application>
  <PresentationFormat>On-screen Show (4:3)</PresentationFormat>
  <Paragraphs>158</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Solstice</vt:lpstr>
      <vt:lpstr>Structuralism and literary analysis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Company>ESL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Interviews</dc:title>
  <dc:creator>aafsar</dc:creator>
  <cp:lastModifiedBy>stdc_lp</cp:lastModifiedBy>
  <cp:revision>63</cp:revision>
  <dcterms:created xsi:type="dcterms:W3CDTF">2013-12-13T07:11:26Z</dcterms:created>
  <dcterms:modified xsi:type="dcterms:W3CDTF">2013-12-26T06:27:28Z</dcterms:modified>
</cp:coreProperties>
</file>