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57"/>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9" d="100"/>
          <a:sy n="59" d="100"/>
        </p:scale>
        <p:origin x="-155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33992F-68E4-487F-890A-BCDB26DA062C}" type="datetimeFigureOut">
              <a:rPr lang="en-US" smtClean="0"/>
              <a:t>12/25/2013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23D34-3FD1-4D01-8731-95D0D9D499E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B32C9BC-3B8F-42F0-BEF4-5F025264F598}" type="datetime1">
              <a:rPr lang="en-US" smtClean="0"/>
              <a:t>12/25/2013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5pPr>
              <a:defRPr sz="1800" baseline="0"/>
            </a:lvl5pPr>
            <a:lvl6pPr>
              <a:defRPr sz="1800" baseline="0"/>
            </a:lvl6pPr>
            <a:lvl7pPr>
              <a:defRPr sz="1800" baseline="0"/>
            </a:lvl7pPr>
            <a:lvl8pPr>
              <a:defRPr sz="1800" baseline="0"/>
            </a:lvl8pPr>
            <a:lvl9pPr>
              <a:defRPr sz="1800" baseline="0"/>
            </a:lvl9pPr>
            <a:extLst/>
          </a:lstStyle>
          <a:p>
            <a:pPr lvl="4" eaLnBrk="1" latinLnBrk="0" hangingPunct="1"/>
            <a:r>
              <a:rPr lang="en-US" dirty="0" smtClean="0"/>
              <a:t>Click to edit Master text styles</a:t>
            </a:r>
          </a:p>
          <a:p>
            <a:pPr lvl="5" eaLnBrk="1" latinLnBrk="0" hangingPunct="1"/>
            <a:r>
              <a:rPr lang="en-US" dirty="0" smtClean="0"/>
              <a:t>Second level</a:t>
            </a:r>
          </a:p>
          <a:p>
            <a:pPr lvl="6" eaLnBrk="1" latinLnBrk="0" hangingPunct="1"/>
            <a:r>
              <a:rPr lang="en-US" dirty="0" smtClean="0"/>
              <a:t>Third level</a:t>
            </a:r>
          </a:p>
          <a:p>
            <a:pPr lvl="7" eaLnBrk="1" latinLnBrk="0" hangingPunct="1"/>
            <a:r>
              <a:rPr lang="en-US" dirty="0" smtClean="0"/>
              <a:t>Fourth level</a:t>
            </a:r>
          </a:p>
          <a:p>
            <a:pPr lvl="8"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44654E42-4644-40A2-90F8-4E788CF0CAEC}"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DF6AE06-7A9F-4ACA-937F-DDE540444586}"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F805D9B-CC9C-41B7-BD77-C7F8019345C7}"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3F96CAD-386E-417F-A26B-92C5B78202CA}" type="datetime1">
              <a:rPr lang="en-US" smtClean="0"/>
              <a:t>12/25/2013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DD55650-9E63-4C3F-B7B6-D9A42758A8EF}" type="datetime1">
              <a:rPr lang="en-US" smtClean="0"/>
              <a:t>12/25/2013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8EA1AF7-8314-417C-8D3C-F8915226A707}" type="datetime1">
              <a:rPr lang="en-US" smtClean="0"/>
              <a:t>12/25/2013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9F4847F-E25E-4C5E-8F69-F8F7F090AB84}"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979A1BE-4CFF-4E2C-8988-368943139D44}"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8339462-94A2-44FD-8E1D-BC4B3F121BBD}"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F082C13-AA71-4D84-8006-399597EB80F8}"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EF1AD5-F7CB-4E46-A6A3-C11B178ABBAE}"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27534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C0FBDA-65AE-4DE7-BCB1-7ED1B15A8AE0}"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172991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DF2AE1-B439-4C3C-85BE-C2D05FB54BBA}"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3363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BD8AE37-4AC7-4A5B-9A72-61579A214FC4}" type="datetime1">
              <a:rPr lang="en-US" smtClean="0"/>
              <a:t>12/25/2013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13A7FBA-3654-42E4-9DED-EDF66E478AE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685" r:id="rId12"/>
    <p:sldLayoutId id="2147483698" r:id="rId13"/>
    <p:sldLayoutId id="2147483699" r:id="rId14"/>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200" dirty="0" smtClean="0"/>
              <a:t>Content analysis and grounded theory</a:t>
            </a:r>
            <a:r>
              <a:rPr lang="en-US" dirty="0"/>
              <a:t/>
            </a:r>
            <a:br>
              <a:rPr lang="en-US" dirty="0"/>
            </a:br>
            <a:endParaRPr lang="en-US" dirty="0"/>
          </a:p>
        </p:txBody>
      </p:sp>
      <p:sp>
        <p:nvSpPr>
          <p:cNvPr id="3" name="Subtitle 2"/>
          <p:cNvSpPr>
            <a:spLocks noGrp="1"/>
          </p:cNvSpPr>
          <p:nvPr>
            <p:ph idx="1"/>
          </p:nvPr>
        </p:nvSpPr>
        <p:spPr/>
        <p:txBody>
          <a:bodyPr>
            <a:normAutofit/>
          </a:bodyPr>
          <a:lstStyle/>
          <a:p>
            <a:pPr algn="l"/>
            <a:r>
              <a:rPr lang="en-US" sz="1800" dirty="0" err="1" smtClean="0">
                <a:latin typeface="Arial" pitchFamily="34" charset="0"/>
                <a:cs typeface="Arial" pitchFamily="34" charset="0"/>
              </a:rPr>
              <a:t>Dr</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Ayaz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Afsar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C13A7FBA-3654-42E4-9DED-EDF66E478AE5}" type="slidenum">
              <a:rPr lang="en-US" smtClean="0"/>
              <a:pPr/>
              <a:t>1</a:t>
            </a:fld>
            <a:endParaRPr lang="en-US"/>
          </a:p>
        </p:txBody>
      </p:sp>
    </p:spTree>
    <p:extLst>
      <p:ext uri="{BB962C8B-B14F-4D97-AF65-F5344CB8AC3E}">
        <p14:creationId xmlns="" xmlns:p14="http://schemas.microsoft.com/office/powerpoint/2010/main" val="68409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143000" y="1219200"/>
            <a:ext cx="7790688" cy="5410200"/>
          </a:xfrm>
        </p:spPr>
        <p:txBody>
          <a:bodyPr>
            <a:normAutofit/>
          </a:bodyPr>
          <a:lstStyle/>
          <a:p>
            <a:pPr>
              <a:lnSpc>
                <a:spcPct val="150000"/>
              </a:lnSpc>
            </a:pPr>
            <a:r>
              <a:rPr lang="en-US" sz="1800" dirty="0" smtClean="0"/>
              <a:t>This topic addresses two main forms of qualitative data analysis: content analysis and grounded theory. Many qualitative data analysts undertake forms of content analysis. One of the enduring problems of qualitative data analysis is the reduction of copious amounts of written data to manageable and comprehensible proportions. </a:t>
            </a:r>
          </a:p>
          <a:p>
            <a:pPr>
              <a:lnSpc>
                <a:spcPct val="150000"/>
              </a:lnSpc>
            </a:pPr>
            <a:r>
              <a:rPr lang="en-US" sz="1800" dirty="0" smtClean="0"/>
              <a:t>Data reduction is a key element of qualitative analysis, performed in a way that attempts to respect the quality of the qualitative data. One common procedure for achieving this is content analysis, a process by which the ‘many words of texts are classiﬁed into much fewer categories’. </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endParaRPr lang="en-US" dirty="0"/>
          </a:p>
        </p:txBody>
      </p:sp>
      <p:sp>
        <p:nvSpPr>
          <p:cNvPr id="3" name="Content Placeholder 2"/>
          <p:cNvSpPr>
            <a:spLocks noGrp="1"/>
          </p:cNvSpPr>
          <p:nvPr>
            <p:ph idx="1"/>
          </p:nvPr>
        </p:nvSpPr>
        <p:spPr>
          <a:xfrm>
            <a:off x="1066800" y="990600"/>
            <a:ext cx="7866888" cy="5638800"/>
          </a:xfrm>
        </p:spPr>
        <p:txBody>
          <a:bodyPr>
            <a:normAutofit/>
          </a:bodyPr>
          <a:lstStyle/>
          <a:p>
            <a:pPr>
              <a:lnSpc>
                <a:spcPct val="150000"/>
              </a:lnSpc>
            </a:pPr>
            <a:r>
              <a:rPr lang="en-US" sz="1800" dirty="0" smtClean="0"/>
              <a:t>The goal is to reduce the material in different ways.</a:t>
            </a:r>
          </a:p>
          <a:p>
            <a:pPr>
              <a:lnSpc>
                <a:spcPct val="150000"/>
              </a:lnSpc>
            </a:pPr>
            <a:r>
              <a:rPr lang="en-US" sz="1800" dirty="0" smtClean="0"/>
              <a:t>Categories are usually derived from theoretical constructs or areas of interest devised in advance of the analysis (pre-ordinate categorization) rather than developed from the material itself, though these may be modiﬁed, of course, by reference to the empirical data.</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normAutofit/>
          </a:bodyPr>
          <a:lstStyle/>
          <a:p>
            <a:r>
              <a:rPr lang="en-US" dirty="0" smtClean="0">
                <a:effectLst/>
              </a:rPr>
              <a:t>What is content analysis?</a:t>
            </a:r>
            <a:br>
              <a:rPr lang="en-US" dirty="0" smtClean="0">
                <a:effectLst/>
              </a:rPr>
            </a:br>
            <a:endParaRPr lang="en-US" dirty="0">
              <a:effectLst/>
            </a:endParaRPr>
          </a:p>
        </p:txBody>
      </p:sp>
      <p:sp>
        <p:nvSpPr>
          <p:cNvPr id="3" name="Content Placeholder 2"/>
          <p:cNvSpPr>
            <a:spLocks noGrp="1"/>
          </p:cNvSpPr>
          <p:nvPr>
            <p:ph idx="1"/>
          </p:nvPr>
        </p:nvSpPr>
        <p:spPr>
          <a:xfrm>
            <a:off x="1143000" y="1447800"/>
            <a:ext cx="7790688" cy="5257800"/>
          </a:xfrm>
        </p:spPr>
        <p:txBody>
          <a:bodyPr>
            <a:normAutofit/>
          </a:bodyPr>
          <a:lstStyle/>
          <a:p>
            <a:pPr>
              <a:lnSpc>
                <a:spcPct val="150000"/>
              </a:lnSpc>
            </a:pPr>
            <a:r>
              <a:rPr lang="en-US" sz="1800" dirty="0" smtClean="0"/>
              <a:t>The term ‘content analysis’ is often used sloppily. In effect, it simply </a:t>
            </a:r>
            <a:r>
              <a:rPr lang="en-US" sz="1800" dirty="0" err="1" smtClean="0"/>
              <a:t>deﬁnes</a:t>
            </a:r>
            <a:r>
              <a:rPr lang="en-US" sz="1800" dirty="0" smtClean="0"/>
              <a:t> the process of summarizing and reporting written data – the main contents of data and their messages. More strictly speaking, it deﬁnes a strict and systematic set of procedures for the rigorous analysis, examination and veriﬁcation of the contents of written data.</a:t>
            </a:r>
          </a:p>
          <a:p>
            <a:pPr>
              <a:lnSpc>
                <a:spcPct val="150000"/>
              </a:lnSpc>
            </a:pPr>
            <a:r>
              <a:rPr lang="en-US" sz="1800" dirty="0" err="1" smtClean="0"/>
              <a:t>Krippendorp</a:t>
            </a:r>
            <a:r>
              <a:rPr lang="en-US" sz="1800" dirty="0" smtClean="0"/>
              <a:t> (2004: 18) </a:t>
            </a:r>
            <a:r>
              <a:rPr lang="en-US" sz="1800" dirty="0" err="1" smtClean="0"/>
              <a:t>deﬁnes</a:t>
            </a:r>
            <a:r>
              <a:rPr lang="en-US" sz="1800" dirty="0" smtClean="0"/>
              <a:t> it as ‘a research technique for making replicable and valid inferences from texts (or other meaningful matter) to the contexts of their use’. Texts are deﬁned as any written communicative materials which are intended to be read, interpreted and understood by people other than the analysts. </a:t>
            </a:r>
            <a:endParaRPr lang="en-US" dirty="0" smtClean="0"/>
          </a:p>
        </p:txBody>
      </p:sp>
      <p:sp>
        <p:nvSpPr>
          <p:cNvPr id="4" name="Slide Number Placeholder 3"/>
          <p:cNvSpPr>
            <a:spLocks noGrp="1"/>
          </p:cNvSpPr>
          <p:nvPr>
            <p:ph type="sldNum" sz="quarter" idx="12"/>
          </p:nvPr>
        </p:nvSpPr>
        <p:spPr/>
        <p:txBody>
          <a:bodyPr/>
          <a:lstStyle/>
          <a:p>
            <a:fld id="{C13A7FBA-3654-42E4-9DED-EDF66E478AE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334962"/>
          </a:xfrm>
        </p:spPr>
        <p:txBody>
          <a:bodyPr>
            <a:normAutofit fontScale="90000"/>
          </a:bodyPr>
          <a:lstStyle/>
          <a:p>
            <a:endParaRPr lang="en-US" dirty="0">
              <a:effectLst/>
            </a:endParaRPr>
          </a:p>
        </p:txBody>
      </p:sp>
      <p:sp>
        <p:nvSpPr>
          <p:cNvPr id="3" name="Content Placeholder 2"/>
          <p:cNvSpPr>
            <a:spLocks noGrp="1"/>
          </p:cNvSpPr>
          <p:nvPr>
            <p:ph idx="1"/>
          </p:nvPr>
        </p:nvSpPr>
        <p:spPr>
          <a:xfrm>
            <a:off x="1066800" y="762000"/>
            <a:ext cx="7866888" cy="5867400"/>
          </a:xfrm>
        </p:spPr>
        <p:txBody>
          <a:bodyPr>
            <a:normAutofit/>
          </a:bodyPr>
          <a:lstStyle/>
          <a:p>
            <a:pPr>
              <a:lnSpc>
                <a:spcPct val="150000"/>
              </a:lnSpc>
            </a:pPr>
            <a:r>
              <a:rPr lang="en-US" sz="1900" dirty="0" smtClean="0"/>
              <a:t>Originally deriving from analysis of mass media and public speeches, the use of content analysis has spread to examination of any form of communicative material, both structured and unstructured. It may be ‘applied to substantive problems at the intersection of culture, social structure, and social interaction; used to generate dependent variables in experimental designs; and used to study groups as microcosms of society’. </a:t>
            </a:r>
          </a:p>
          <a:p>
            <a:pPr>
              <a:lnSpc>
                <a:spcPct val="150000"/>
              </a:lnSpc>
            </a:pPr>
            <a:r>
              <a:rPr lang="en-US" sz="1900" dirty="0" smtClean="0"/>
              <a:t> Content analysis can be undertaken with any written material, from documents to interview transcriptions, from media products to personal interviews. It is often used to </a:t>
            </a:r>
            <a:r>
              <a:rPr lang="en-US" sz="1900" dirty="0" err="1" smtClean="0"/>
              <a:t>analyse</a:t>
            </a:r>
            <a:r>
              <a:rPr lang="en-US" sz="1900" dirty="0" smtClean="0"/>
              <a:t> large quantities of text, facilitated by the systematic, rule-governed nature of content analysis, not least because this enables computer-assisted analysis to be undertaken.</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normAutofit/>
          </a:bodyPr>
          <a:lstStyle/>
          <a:p>
            <a:endParaRPr lang="en-US" dirty="0"/>
          </a:p>
        </p:txBody>
      </p:sp>
      <p:sp>
        <p:nvSpPr>
          <p:cNvPr id="3" name="Content Placeholder 2"/>
          <p:cNvSpPr>
            <a:spLocks noGrp="1"/>
          </p:cNvSpPr>
          <p:nvPr>
            <p:ph idx="1"/>
          </p:nvPr>
        </p:nvSpPr>
        <p:spPr>
          <a:xfrm>
            <a:off x="1143000" y="1447800"/>
            <a:ext cx="7790688" cy="5105400"/>
          </a:xfrm>
        </p:spPr>
        <p:txBody>
          <a:bodyPr>
            <a:normAutofit/>
          </a:bodyPr>
          <a:lstStyle/>
          <a:p>
            <a:pPr>
              <a:lnSpc>
                <a:spcPct val="150000"/>
              </a:lnSpc>
            </a:pPr>
            <a:r>
              <a:rPr lang="en-US" sz="1800" dirty="0" smtClean="0"/>
              <a:t>Content analysis has several attractions. It is an unobtrusive technique in that one can observe without being observed. It focuses on language and linguistic features, meaning in context, is systematic and </a:t>
            </a:r>
            <a:r>
              <a:rPr lang="en-US" sz="1800" dirty="0" err="1" smtClean="0"/>
              <a:t>veriﬁable</a:t>
            </a:r>
            <a:r>
              <a:rPr lang="en-US" sz="1800" dirty="0" smtClean="0"/>
              <a:t> (e.g. in its use of codes and categories), as the rules for analysis are explicit, transparent and public.</a:t>
            </a:r>
          </a:p>
          <a:p>
            <a:pPr>
              <a:lnSpc>
                <a:spcPct val="150000"/>
              </a:lnSpc>
            </a:pPr>
            <a:r>
              <a:rPr lang="en-US" sz="1800" dirty="0" smtClean="0"/>
              <a:t> Further, as the data are in a permanent form (texts), </a:t>
            </a:r>
            <a:r>
              <a:rPr lang="en-US" sz="1800" dirty="0" err="1" smtClean="0"/>
              <a:t>veriﬁcation</a:t>
            </a:r>
            <a:r>
              <a:rPr lang="en-US" sz="1800" dirty="0" smtClean="0"/>
              <a:t> through reanalysis and replication is possible.</a:t>
            </a:r>
          </a:p>
          <a:p>
            <a:endParaRPr lang="en-US" sz="1800" dirty="0" smtClean="0"/>
          </a:p>
          <a:p>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endParaRPr lang="en-US" dirty="0"/>
          </a:p>
        </p:txBody>
      </p:sp>
      <p:sp>
        <p:nvSpPr>
          <p:cNvPr id="3" name="Content Placeholder 2"/>
          <p:cNvSpPr>
            <a:spLocks noGrp="1"/>
          </p:cNvSpPr>
          <p:nvPr>
            <p:ph idx="1"/>
          </p:nvPr>
        </p:nvSpPr>
        <p:spPr>
          <a:xfrm>
            <a:off x="1066800" y="533400"/>
            <a:ext cx="7866888" cy="6172200"/>
          </a:xfrm>
        </p:spPr>
        <p:txBody>
          <a:bodyPr>
            <a:normAutofit/>
          </a:bodyPr>
          <a:lstStyle/>
          <a:p>
            <a:pPr>
              <a:lnSpc>
                <a:spcPct val="150000"/>
              </a:lnSpc>
            </a:pPr>
            <a:r>
              <a:rPr lang="en-US" sz="1800" dirty="0" smtClean="0"/>
              <a:t>Weber (1990: 9) sees the purposes of content analysis as including the coding of open-ended questions in surveys, the revealing of the focus of individual, group, institutional and societal matters, and the description of patterns and trends in communicative content.</a:t>
            </a:r>
          </a:p>
          <a:p>
            <a:pPr>
              <a:lnSpc>
                <a:spcPct val="150000"/>
              </a:lnSpc>
            </a:pPr>
            <a:r>
              <a:rPr lang="en-US" sz="1800" dirty="0" smtClean="0"/>
              <a:t> The latter suggestion indicates the role of statistical techniques in content analysis; indeed Weber  suggests that the highest quality content-analytic studies use both quantitative and qualitative analysis of texts (texts deﬁned as any form of written communication).</a:t>
            </a:r>
          </a:p>
          <a:p>
            <a:pPr>
              <a:lnSpc>
                <a:spcPct val="150000"/>
              </a:lnSpc>
            </a:pPr>
            <a:r>
              <a:rPr lang="en-US" sz="1800" dirty="0" smtClean="0"/>
              <a:t>Content analysis takes texts and analyses, reduces and interrogates them into summary form through the use of both pre-existing categories and emergent themes in order to generate or test a theory. It uses systematic, replicable, observable and rule-governed forms of analysis in a theory-dependent system for the application of those categories.</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066800" y="381000"/>
            <a:ext cx="7866888" cy="6324600"/>
          </a:xfrm>
        </p:spPr>
        <p:txBody>
          <a:bodyPr>
            <a:normAutofit fontScale="92500" lnSpcReduction="20000"/>
          </a:bodyPr>
          <a:lstStyle/>
          <a:p>
            <a:pPr>
              <a:lnSpc>
                <a:spcPct val="150000"/>
              </a:lnSpc>
            </a:pPr>
            <a:r>
              <a:rPr lang="en-US" sz="1900" dirty="0" smtClean="0"/>
              <a:t> </a:t>
            </a:r>
            <a:r>
              <a:rPr lang="en-US" sz="1900" dirty="0" err="1" smtClean="0"/>
              <a:t>Krippendorp</a:t>
            </a:r>
            <a:r>
              <a:rPr lang="en-US" sz="1900" dirty="0" smtClean="0"/>
              <a:t> (2004: 22–4) suggests that there are several features of texts that relate to a deﬁnition of content analysis, including the fact that texts have no objective reader-independent qualities; rather they have multiple meanings and can sustain multiple readings and interpretations. There is no one meaning waiting to be discovered or described in them. Indeed, the meanings in texts may be personal and are located in speciﬁc contexts, discourses, and purposes, and, hence, meanings have to be drawn in context. Content analysis, then, describes the manifest characteristics of communication (asking who is saying what to whom, and how), infers the antecedents of the communication (the reasons for, and purposes behind, the communication, and the context of communication and infers the consequences of the communication (its effects). </a:t>
            </a:r>
          </a:p>
          <a:p>
            <a:pPr>
              <a:lnSpc>
                <a:spcPct val="150000"/>
              </a:lnSpc>
            </a:pPr>
            <a:r>
              <a:rPr lang="en-US" sz="1900" dirty="0" err="1" smtClean="0"/>
              <a:t>Krippendorp</a:t>
            </a:r>
            <a:r>
              <a:rPr lang="en-US" sz="1900" dirty="0" smtClean="0"/>
              <a:t> suggests that content analysis is at its most successful when it can break down ‘linguistically constituted facts’ into four classes: attributions, social relationships, public </a:t>
            </a:r>
            <a:r>
              <a:rPr lang="en-US" sz="1900" dirty="0" err="1" smtClean="0"/>
              <a:t>behaviours</a:t>
            </a:r>
            <a:r>
              <a:rPr lang="en-US" sz="1900" dirty="0" smtClean="0"/>
              <a:t> and institutional realities.</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944562"/>
          </a:xfrm>
        </p:spPr>
        <p:txBody>
          <a:bodyPr>
            <a:noAutofit/>
          </a:bodyPr>
          <a:lstStyle/>
          <a:p>
            <a:r>
              <a:rPr lang="en-US" dirty="0" smtClean="0">
                <a:effectLst/>
              </a:rPr>
              <a:t>How does content analysis work?</a:t>
            </a:r>
            <a:br>
              <a:rPr lang="en-US" dirty="0" smtClean="0">
                <a:effectLst/>
              </a:rPr>
            </a:br>
            <a:endParaRPr lang="en-US" dirty="0">
              <a:effectLst/>
            </a:endParaRPr>
          </a:p>
        </p:txBody>
      </p:sp>
      <p:sp>
        <p:nvSpPr>
          <p:cNvPr id="3" name="Content Placeholder 2"/>
          <p:cNvSpPr>
            <a:spLocks noGrp="1"/>
          </p:cNvSpPr>
          <p:nvPr>
            <p:ph idx="1"/>
          </p:nvPr>
        </p:nvSpPr>
        <p:spPr>
          <a:xfrm>
            <a:off x="1000100" y="1000108"/>
            <a:ext cx="7933588" cy="5705492"/>
          </a:xfrm>
        </p:spPr>
        <p:txBody>
          <a:bodyPr>
            <a:normAutofit/>
          </a:bodyPr>
          <a:lstStyle/>
          <a:p>
            <a:pPr>
              <a:lnSpc>
                <a:spcPct val="150000"/>
              </a:lnSpc>
            </a:pPr>
            <a:r>
              <a:rPr lang="en-US" sz="1800" dirty="0" err="1" smtClean="0"/>
              <a:t>Ezzy</a:t>
            </a:r>
            <a:r>
              <a:rPr lang="en-US" sz="1800" dirty="0" smtClean="0"/>
              <a:t> (2002: 83) suggests that content analysis starts with a sample of texts (the units), </a:t>
            </a:r>
            <a:r>
              <a:rPr lang="en-US" sz="1800" dirty="0" err="1" smtClean="0"/>
              <a:t>deﬁnes</a:t>
            </a:r>
            <a:r>
              <a:rPr lang="en-US" sz="1800" dirty="0" smtClean="0"/>
              <a:t> the units of analysis (e.g. words, sentences) and the categories to be used for analysis, reviews the texts in order to code them and places them into categories, and then counts and logs the occurrences of words, codes and categories.</a:t>
            </a:r>
          </a:p>
          <a:p>
            <a:pPr>
              <a:lnSpc>
                <a:spcPct val="150000"/>
              </a:lnSpc>
            </a:pPr>
            <a:r>
              <a:rPr lang="en-US" sz="1800" dirty="0" smtClean="0"/>
              <a:t> From here statistical analysis and quantitative methods are applied, leading to an interpretation of the results. Put simply, content analysis involves coding, categorizing (creating meaningful categories into which the units of analysis – words, phrases, sentences etc. – can be placed), comparing (categories and making links between them), and concluding – drawing theoretical conclusions from the text.</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066800" y="838200"/>
            <a:ext cx="7866888" cy="5867400"/>
          </a:xfrm>
        </p:spPr>
        <p:txBody>
          <a:bodyPr>
            <a:normAutofit/>
          </a:bodyPr>
          <a:lstStyle/>
          <a:p>
            <a:pPr>
              <a:lnSpc>
                <a:spcPct val="150000"/>
              </a:lnSpc>
              <a:buNone/>
            </a:pPr>
            <a:r>
              <a:rPr lang="en-US" sz="1800" dirty="0"/>
              <a:t>C</a:t>
            </a:r>
            <a:r>
              <a:rPr lang="en-US" sz="1800" dirty="0" smtClean="0"/>
              <a:t>ontent analysis involves counting concepts, words or occurrences in documents and reporting them in tabular form’. This indicates essential features of the process of content analysis:</a:t>
            </a:r>
          </a:p>
          <a:p>
            <a:pPr>
              <a:lnSpc>
                <a:spcPct val="150000"/>
              </a:lnSpc>
            </a:pPr>
            <a:r>
              <a:rPr lang="en-US" sz="1800" dirty="0" smtClean="0"/>
              <a:t>breaking down text into units of analysis</a:t>
            </a:r>
          </a:p>
          <a:p>
            <a:pPr>
              <a:lnSpc>
                <a:spcPct val="150000"/>
              </a:lnSpc>
            </a:pPr>
            <a:r>
              <a:rPr lang="en-US" sz="1800" dirty="0" smtClean="0"/>
              <a:t>undertaking statistical analysis of the units</a:t>
            </a:r>
          </a:p>
          <a:p>
            <a:pPr>
              <a:lnSpc>
                <a:spcPct val="150000"/>
              </a:lnSpc>
            </a:pPr>
            <a:r>
              <a:rPr lang="en-US" sz="1800" dirty="0" smtClean="0"/>
              <a:t>presenting the analysis in as economical a form as possible.</a:t>
            </a:r>
          </a:p>
          <a:p>
            <a:pPr marL="82296" indent="0">
              <a:lnSpc>
                <a:spcPct val="150000"/>
              </a:lnSpc>
              <a:buNone/>
            </a:pPr>
            <a:r>
              <a:rPr lang="en-US" sz="1800" dirty="0" smtClean="0"/>
              <a:t>This masks some other important features of content analysis, including, for example, examination of the interconnectedness of units of analysis (categories), the emergent nature of themes and the testing, development and generation of theory. The whole process of content analysis can follow eleven steps. </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944562"/>
          </a:xfrm>
        </p:spPr>
        <p:txBody>
          <a:bodyPr/>
          <a:lstStyle/>
          <a:p>
            <a:r>
              <a:rPr lang="en-US" dirty="0" smtClean="0">
                <a:effectLst/>
              </a:rPr>
              <a:t>Steps</a:t>
            </a:r>
            <a:endParaRPr lang="en-US" dirty="0">
              <a:effectLst/>
            </a:endParaRPr>
          </a:p>
        </p:txBody>
      </p:sp>
      <p:sp>
        <p:nvSpPr>
          <p:cNvPr id="3" name="Content Placeholder 2"/>
          <p:cNvSpPr>
            <a:spLocks noGrp="1"/>
          </p:cNvSpPr>
          <p:nvPr>
            <p:ph idx="1"/>
          </p:nvPr>
        </p:nvSpPr>
        <p:spPr>
          <a:xfrm>
            <a:off x="1143000" y="1295400"/>
            <a:ext cx="7790688" cy="5410200"/>
          </a:xfrm>
        </p:spPr>
        <p:txBody>
          <a:bodyPr>
            <a:normAutofit fontScale="92500" lnSpcReduction="20000"/>
          </a:bodyPr>
          <a:lstStyle/>
          <a:p>
            <a:pPr marL="82296" indent="0">
              <a:buNone/>
            </a:pPr>
            <a:r>
              <a:rPr lang="en-US" sz="2100" dirty="0" smtClean="0"/>
              <a:t>Step 1: </a:t>
            </a:r>
            <a:r>
              <a:rPr lang="en-US" sz="2100" dirty="0" err="1" smtClean="0"/>
              <a:t>Deﬁne</a:t>
            </a:r>
            <a:r>
              <a:rPr lang="en-US" sz="2100" dirty="0" smtClean="0"/>
              <a:t> the research questions to be addressed by the content analysis</a:t>
            </a:r>
          </a:p>
          <a:p>
            <a:r>
              <a:rPr lang="en-US" sz="2100" dirty="0" smtClean="0"/>
              <a:t>This will also include what one wants from the texts to be content-</a:t>
            </a:r>
            <a:r>
              <a:rPr lang="en-US" sz="2100" dirty="0" err="1" smtClean="0"/>
              <a:t>analysed</a:t>
            </a:r>
            <a:r>
              <a:rPr lang="en-US" sz="2100" dirty="0" smtClean="0"/>
              <a:t>. The research questions will be informed by, indeed may be derived from, the theory to be tested.</a:t>
            </a:r>
          </a:p>
          <a:p>
            <a:pPr marL="82296" indent="0">
              <a:buNone/>
            </a:pPr>
            <a:r>
              <a:rPr lang="en-US" sz="2100" dirty="0" smtClean="0"/>
              <a:t>Step 2: </a:t>
            </a:r>
            <a:r>
              <a:rPr lang="en-US" sz="2100" dirty="0" err="1" smtClean="0"/>
              <a:t>Deﬁne</a:t>
            </a:r>
            <a:r>
              <a:rPr lang="en-US" sz="2100" dirty="0" smtClean="0"/>
              <a:t> the population from which units of text are to be sampled.</a:t>
            </a:r>
          </a:p>
          <a:p>
            <a:r>
              <a:rPr lang="en-US" sz="2100" dirty="0" smtClean="0"/>
              <a:t>The population here refers not only to people but also, and mainly, to text – the domains of the analysis. For example, is it to be newspapers, </a:t>
            </a:r>
            <a:r>
              <a:rPr lang="en-US" sz="2100" dirty="0" err="1" smtClean="0"/>
              <a:t>programmes</a:t>
            </a:r>
            <a:r>
              <a:rPr lang="en-US" sz="2100" dirty="0" smtClean="0"/>
              <a:t>, interview transcripts, textbooks, conversations, public domain documents, examination scripts, emails, online conversations and so on?</a:t>
            </a:r>
          </a:p>
          <a:p>
            <a:pPr marL="82296" indent="0">
              <a:buNone/>
            </a:pPr>
            <a:r>
              <a:rPr lang="en-US" sz="2100" dirty="0" smtClean="0"/>
              <a:t>Step 3: </a:t>
            </a:r>
            <a:r>
              <a:rPr lang="en-US" sz="2100" dirty="0" err="1" smtClean="0"/>
              <a:t>Deﬁne</a:t>
            </a:r>
            <a:r>
              <a:rPr lang="en-US" sz="2100" dirty="0" smtClean="0"/>
              <a:t> the sample to be included</a:t>
            </a:r>
          </a:p>
          <a:p>
            <a:r>
              <a:rPr lang="en-US" sz="2100" dirty="0" smtClean="0"/>
              <a:t>Here the rules for sampling people can apply equally well to documents. One has to decide whether to opt for a probability or non-probability sample of documents, a </a:t>
            </a:r>
            <a:r>
              <a:rPr lang="en-US" sz="2100" dirty="0" err="1" smtClean="0"/>
              <a:t>stratiﬁed</a:t>
            </a:r>
            <a:r>
              <a:rPr lang="en-US" sz="2100" dirty="0" smtClean="0"/>
              <a:t> sample (and, if so, the kind of strata to be used), random sampling, convenience sampling, domain sampling, cluster sampling, purposive, systematic, time sampling, snowball and so on.</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066800" y="685800"/>
            <a:ext cx="7866888" cy="5943600"/>
          </a:xfrm>
        </p:spPr>
        <p:txBody>
          <a:bodyPr>
            <a:normAutofit/>
          </a:bodyPr>
          <a:lstStyle/>
          <a:p>
            <a:pPr>
              <a:lnSpc>
                <a:spcPct val="150000"/>
              </a:lnSpc>
            </a:pPr>
            <a:r>
              <a:rPr lang="en-US" sz="1800" dirty="0" smtClean="0"/>
              <a:t>Robson (1993: 275–9) indicates the careful delineation of the sampling strategy here, for example, such-and-such a set of documents, such-and-such a time frame (e.g. of newspapers), such-and-such a number of television </a:t>
            </a:r>
            <a:r>
              <a:rPr lang="en-US" sz="1800" dirty="0" err="1" smtClean="0"/>
              <a:t>programmes</a:t>
            </a:r>
            <a:r>
              <a:rPr lang="en-US" sz="1800" dirty="0" smtClean="0"/>
              <a:t> or interviews.</a:t>
            </a:r>
          </a:p>
          <a:p>
            <a:pPr>
              <a:lnSpc>
                <a:spcPct val="150000"/>
              </a:lnSpc>
            </a:pPr>
            <a:r>
              <a:rPr lang="en-US" sz="1800" dirty="0" smtClean="0"/>
              <a:t>The key issues of sampling apply to the sampling of texts: representativeness, access, size of the sample and </a:t>
            </a:r>
            <a:r>
              <a:rPr lang="en-US" sz="1800" dirty="0" err="1" smtClean="0"/>
              <a:t>generalizability</a:t>
            </a:r>
            <a:r>
              <a:rPr lang="en-US" sz="1800" dirty="0" smtClean="0"/>
              <a:t> of the results.</a:t>
            </a:r>
          </a:p>
          <a:p>
            <a:pPr>
              <a:lnSpc>
                <a:spcPct val="150000"/>
              </a:lnSpc>
            </a:pPr>
            <a:r>
              <a:rPr lang="en-US" sz="1800" dirty="0" err="1" smtClean="0"/>
              <a:t>Krippendorp</a:t>
            </a:r>
            <a:r>
              <a:rPr lang="en-US" sz="1800" dirty="0" smtClean="0"/>
              <a:t> (2004: 145) indicates that there may be ‘nested recording units’, where one unit is nested within another, for example, with regard to newspapers that have been sampled it may be thus:</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866888" cy="304800"/>
          </a:xfrm>
        </p:spPr>
        <p:txBody>
          <a:bodyPr>
            <a:normAutofit fontScale="90000"/>
          </a:bodyPr>
          <a:lstStyle/>
          <a:p>
            <a:endParaRPr lang="en-US" dirty="0">
              <a:effectLst/>
            </a:endParaRPr>
          </a:p>
        </p:txBody>
      </p:sp>
      <p:sp>
        <p:nvSpPr>
          <p:cNvPr id="3" name="Content Placeholder 2"/>
          <p:cNvSpPr>
            <a:spLocks noGrp="1"/>
          </p:cNvSpPr>
          <p:nvPr>
            <p:ph idx="1"/>
          </p:nvPr>
        </p:nvSpPr>
        <p:spPr>
          <a:xfrm>
            <a:off x="1066800" y="762000"/>
            <a:ext cx="7866888" cy="5867400"/>
          </a:xfrm>
        </p:spPr>
        <p:txBody>
          <a:bodyPr>
            <a:normAutofit lnSpcReduction="10000"/>
          </a:bodyPr>
          <a:lstStyle/>
          <a:p>
            <a:pPr>
              <a:lnSpc>
                <a:spcPct val="150000"/>
              </a:lnSpc>
            </a:pPr>
            <a:r>
              <a:rPr lang="en-US" sz="1900" dirty="0" smtClean="0"/>
              <a:t>the issues of a newspaper sampled; the articles in an issue of a newspaper sampled; the paragraphs in an article in an issue of a newspaper sampled; the propositions constituting a paragraph in an article in an issue of a newspaper sampled. </a:t>
            </a:r>
          </a:p>
          <a:p>
            <a:pPr marL="82296" indent="0">
              <a:lnSpc>
                <a:spcPct val="150000"/>
              </a:lnSpc>
              <a:buNone/>
            </a:pPr>
            <a:r>
              <a:rPr lang="en-US" sz="1900" dirty="0" smtClean="0"/>
              <a:t>Step 4: Deﬁne the context of the generation of the document.</a:t>
            </a:r>
          </a:p>
          <a:p>
            <a:pPr>
              <a:lnSpc>
                <a:spcPct val="150000"/>
              </a:lnSpc>
            </a:pPr>
            <a:r>
              <a:rPr lang="en-US" sz="1900" dirty="0" smtClean="0"/>
              <a:t>This will examine, for example: how the material was generated; who was involved; who was present; where the documents come from; how the material was recorded and/or edited; whether the person was willing to, able to, and did tell the truth; whether the data are accurately reported ; whether the data are corroborated; the authenticity and credibility of the documents; the context of the generation of the document; the selection and evaluation of the evidence contained in the document.</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endParaRPr lang="en-US" dirty="0"/>
          </a:p>
        </p:txBody>
      </p:sp>
      <p:sp>
        <p:nvSpPr>
          <p:cNvPr id="3" name="Content Placeholder 2"/>
          <p:cNvSpPr>
            <a:spLocks noGrp="1"/>
          </p:cNvSpPr>
          <p:nvPr>
            <p:ph idx="1"/>
          </p:nvPr>
        </p:nvSpPr>
        <p:spPr>
          <a:xfrm>
            <a:off x="1143000" y="685800"/>
            <a:ext cx="7790688" cy="5943600"/>
          </a:xfrm>
        </p:spPr>
        <p:txBody>
          <a:bodyPr>
            <a:normAutofit fontScale="92500"/>
          </a:bodyPr>
          <a:lstStyle/>
          <a:p>
            <a:pPr marL="82296" indent="0">
              <a:lnSpc>
                <a:spcPct val="150000"/>
              </a:lnSpc>
              <a:buNone/>
            </a:pPr>
            <a:r>
              <a:rPr lang="en-US" sz="1800" dirty="0" smtClean="0"/>
              <a:t>Step 5: </a:t>
            </a:r>
            <a:r>
              <a:rPr lang="en-US" sz="1800" dirty="0" err="1" smtClean="0"/>
              <a:t>Deﬁne</a:t>
            </a:r>
            <a:r>
              <a:rPr lang="en-US" sz="1800" dirty="0" smtClean="0"/>
              <a:t> the units of analysis</a:t>
            </a:r>
          </a:p>
          <a:p>
            <a:pPr>
              <a:lnSpc>
                <a:spcPct val="150000"/>
              </a:lnSpc>
            </a:pPr>
            <a:r>
              <a:rPr lang="en-US" sz="1800" dirty="0" smtClean="0"/>
              <a:t>This can be at very many levels, for example, a word, phrase, sentence, paragraph, whole text, people and themes. Robson (1993: 276) includes here, for newspaper analysis, the number of stories on a topic, column inches, size of headline, number of stories on a page, position of stories within a newspaper, the number and type of pictures. His suggestions indicate the careful thought that needs to go into the selection of the units of analysis. Different levels of analysis will raise different issues of reliability, and these are discussed later.</a:t>
            </a:r>
          </a:p>
          <a:p>
            <a:pPr>
              <a:lnSpc>
                <a:spcPct val="150000"/>
              </a:lnSpc>
            </a:pPr>
            <a:r>
              <a:rPr lang="en-US" sz="1800" dirty="0" smtClean="0"/>
              <a:t>It is assumed that the units of analysis will be classiﬁable into the same category text with the same or similar meaning in the context of the text itself (semantic validity) although this can be problematic (discussed later).</a:t>
            </a:r>
          </a:p>
          <a:p>
            <a:pPr>
              <a:lnSpc>
                <a:spcPct val="150000"/>
              </a:lnSpc>
            </a:pPr>
            <a:r>
              <a:rPr lang="en-US" sz="1800" dirty="0" smtClean="0"/>
              <a:t>The description of units of analysis will also include the units of measurement and enumeration.</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487362"/>
          </a:xfrm>
        </p:spPr>
        <p:txBody>
          <a:bodyPr>
            <a:normAutofit fontScale="90000"/>
          </a:bodyPr>
          <a:lstStyle/>
          <a:p>
            <a:r>
              <a:rPr lang="en-US" dirty="0" smtClean="0"/>
              <a:t>Cont…Steps</a:t>
            </a:r>
            <a:endParaRPr lang="en-US" dirty="0"/>
          </a:p>
        </p:txBody>
      </p:sp>
      <p:sp>
        <p:nvSpPr>
          <p:cNvPr id="3" name="Content Placeholder 2"/>
          <p:cNvSpPr>
            <a:spLocks noGrp="1"/>
          </p:cNvSpPr>
          <p:nvPr>
            <p:ph idx="1"/>
          </p:nvPr>
        </p:nvSpPr>
        <p:spPr>
          <a:xfrm>
            <a:off x="1143000" y="914400"/>
            <a:ext cx="7790688" cy="5791200"/>
          </a:xfrm>
        </p:spPr>
        <p:txBody>
          <a:bodyPr>
            <a:normAutofit lnSpcReduction="10000"/>
          </a:bodyPr>
          <a:lstStyle/>
          <a:p>
            <a:pPr>
              <a:lnSpc>
                <a:spcPct val="150000"/>
              </a:lnSpc>
            </a:pPr>
            <a:r>
              <a:rPr lang="en-US" sz="1900" dirty="0" smtClean="0"/>
              <a:t>The coding unit </a:t>
            </a:r>
            <a:r>
              <a:rPr lang="en-US" sz="1900" dirty="0" err="1" smtClean="0"/>
              <a:t>deﬁnes</a:t>
            </a:r>
            <a:r>
              <a:rPr lang="en-US" sz="1900" dirty="0" smtClean="0"/>
              <a:t> the smallest element of material that can be </a:t>
            </a:r>
            <a:r>
              <a:rPr lang="en-US" sz="1900" dirty="0" err="1" smtClean="0"/>
              <a:t>analysed</a:t>
            </a:r>
            <a:r>
              <a:rPr lang="en-US" sz="1900" dirty="0" smtClean="0"/>
              <a:t>, while the contextual unit </a:t>
            </a:r>
            <a:r>
              <a:rPr lang="en-US" sz="1900" dirty="0" err="1" smtClean="0"/>
              <a:t>deﬁnes</a:t>
            </a:r>
            <a:r>
              <a:rPr lang="en-US" sz="1900" dirty="0" smtClean="0"/>
              <a:t> the largest textual unit that may appear in a single category.</a:t>
            </a:r>
          </a:p>
          <a:p>
            <a:pPr>
              <a:lnSpc>
                <a:spcPct val="150000"/>
              </a:lnSpc>
            </a:pPr>
            <a:r>
              <a:rPr lang="en-US" sz="1900" dirty="0" err="1" smtClean="0"/>
              <a:t>Krippendorp</a:t>
            </a:r>
            <a:r>
              <a:rPr lang="en-US" sz="1900" dirty="0" smtClean="0"/>
              <a:t> distinguishes three kinds of units. </a:t>
            </a:r>
            <a:r>
              <a:rPr lang="en-US" sz="1900" b="1" dirty="0" smtClean="0"/>
              <a:t>Sampling units </a:t>
            </a:r>
            <a:r>
              <a:rPr lang="en-US" sz="1900" dirty="0" smtClean="0"/>
              <a:t>are those units that are included in, or excluded from, an analysis; they are units of selection. </a:t>
            </a:r>
            <a:r>
              <a:rPr lang="en-US" sz="1900" b="1" dirty="0" smtClean="0"/>
              <a:t>Recording/coding units </a:t>
            </a:r>
            <a:r>
              <a:rPr lang="en-US" sz="1900" dirty="0" smtClean="0"/>
              <a:t>are units that are contained within sampling units and are smaller than sampling units, thereby avoiding the complexity that </a:t>
            </a:r>
            <a:r>
              <a:rPr lang="en-US" sz="1900" dirty="0" err="1" smtClean="0"/>
              <a:t>characterises</a:t>
            </a:r>
            <a:r>
              <a:rPr lang="en-US" sz="1900" dirty="0" smtClean="0"/>
              <a:t> sampling units; they are units of description.</a:t>
            </a:r>
          </a:p>
          <a:p>
            <a:pPr>
              <a:lnSpc>
                <a:spcPct val="150000"/>
              </a:lnSpc>
            </a:pPr>
            <a:r>
              <a:rPr lang="en-US" sz="1900" b="1" dirty="0" smtClean="0"/>
              <a:t>Context units </a:t>
            </a:r>
            <a:r>
              <a:rPr lang="en-US" sz="1900" dirty="0" smtClean="0"/>
              <a:t>are ‘units of textual matter that set limits on the information to be considered in the description of recording units’; they are units that ‘delineate the scope of information that coders need to consult in </a:t>
            </a:r>
            <a:r>
              <a:rPr lang="en-US" sz="1900" dirty="0" err="1" smtClean="0"/>
              <a:t>characterising</a:t>
            </a:r>
            <a:r>
              <a:rPr lang="en-US" sz="1900" dirty="0" smtClean="0"/>
              <a:t> the recording units’</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85800"/>
            <a:ext cx="7790688" cy="6019800"/>
          </a:xfrm>
        </p:spPr>
        <p:txBody>
          <a:bodyPr>
            <a:normAutofit/>
          </a:bodyPr>
          <a:lstStyle/>
          <a:p>
            <a:pPr>
              <a:lnSpc>
                <a:spcPct val="150000"/>
              </a:lnSpc>
            </a:pPr>
            <a:r>
              <a:rPr lang="en-US" sz="1800" dirty="0" err="1" smtClean="0"/>
              <a:t>Krippendorp</a:t>
            </a:r>
            <a:r>
              <a:rPr lang="en-US" sz="1800" dirty="0" smtClean="0"/>
              <a:t> (2004) continues by suggesting a further </a:t>
            </a:r>
            <a:r>
              <a:rPr lang="en-US" sz="1800" dirty="0" err="1" smtClean="0"/>
              <a:t>ﬁve</a:t>
            </a:r>
            <a:r>
              <a:rPr lang="en-US" sz="1800" dirty="0" smtClean="0"/>
              <a:t> kinds of sampling units: </a:t>
            </a:r>
            <a:r>
              <a:rPr lang="en-US" sz="1800" b="1" dirty="0" smtClean="0"/>
              <a:t>physical</a:t>
            </a:r>
            <a:r>
              <a:rPr lang="en-US" sz="1800" dirty="0" smtClean="0"/>
              <a:t> (e.g. time, place, size); </a:t>
            </a:r>
            <a:r>
              <a:rPr lang="en-US" sz="1800" b="1" dirty="0" smtClean="0"/>
              <a:t>syntactical</a:t>
            </a:r>
            <a:r>
              <a:rPr lang="en-US" sz="1800" dirty="0" smtClean="0"/>
              <a:t> (words, grammar, sentences, paragraphs, chapters, series etc.); </a:t>
            </a:r>
            <a:r>
              <a:rPr lang="en-US" sz="1800" b="1" dirty="0" smtClean="0"/>
              <a:t>categorical </a:t>
            </a:r>
            <a:r>
              <a:rPr lang="en-US" sz="1800" dirty="0" smtClean="0"/>
              <a:t>(members of a category have something in common); </a:t>
            </a:r>
            <a:r>
              <a:rPr lang="en-US" sz="1800" b="1" dirty="0" smtClean="0"/>
              <a:t>propositional </a:t>
            </a:r>
            <a:r>
              <a:rPr lang="en-US" sz="1800" dirty="0" smtClean="0"/>
              <a:t>(delineating particular constructions or propositions); and </a:t>
            </a:r>
            <a:r>
              <a:rPr lang="en-US" sz="1800" b="1" dirty="0" smtClean="0"/>
              <a:t>thematic</a:t>
            </a:r>
            <a:r>
              <a:rPr lang="en-US" sz="1800" dirty="0" smtClean="0"/>
              <a:t> (putting texts into themes and combinations of categories). The issue of categories signals the next step. The criterion here is that each unit of analysis (category – conceptual, actual, </a:t>
            </a:r>
            <a:r>
              <a:rPr lang="en-US" sz="1800" dirty="0" err="1" smtClean="0"/>
              <a:t>classiﬁcation</a:t>
            </a:r>
            <a:r>
              <a:rPr lang="en-US" sz="1800" dirty="0" smtClean="0"/>
              <a:t> element, cluster, issue) should be as discrete as possible while retaining </a:t>
            </a:r>
            <a:r>
              <a:rPr lang="en-US" sz="1800" dirty="0" err="1" smtClean="0"/>
              <a:t>ﬁdelity</a:t>
            </a:r>
            <a:r>
              <a:rPr lang="en-US" sz="1800" dirty="0" smtClean="0"/>
              <a:t> to the integrity of the whole, i.e. that each unit must be a fair rather than a distorted representation of the context and other data. The creation of units of analysis can be done by ascribing codes to the data.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533400"/>
            <a:ext cx="7790688" cy="6096000"/>
          </a:xfrm>
        </p:spPr>
        <p:txBody>
          <a:bodyPr>
            <a:normAutofit lnSpcReduction="10000"/>
          </a:bodyPr>
          <a:lstStyle/>
          <a:p>
            <a:r>
              <a:rPr lang="en-US" sz="1800" dirty="0" smtClean="0"/>
              <a:t>Step 6: Decide the codes to be used in the analysis</a:t>
            </a:r>
          </a:p>
          <a:p>
            <a:pPr>
              <a:lnSpc>
                <a:spcPct val="150000"/>
              </a:lnSpc>
            </a:pPr>
            <a:r>
              <a:rPr lang="en-US" sz="1800" dirty="0" smtClean="0"/>
              <a:t>Codes can be at different levels of </a:t>
            </a:r>
            <a:r>
              <a:rPr lang="en-US" sz="1800" dirty="0" err="1" smtClean="0"/>
              <a:t>speciﬁcity</a:t>
            </a:r>
            <a:r>
              <a:rPr lang="en-US" sz="1800" dirty="0" smtClean="0"/>
              <a:t> and generality when </a:t>
            </a:r>
            <a:r>
              <a:rPr lang="en-US" sz="1800" dirty="0" err="1" smtClean="0"/>
              <a:t>deﬁning</a:t>
            </a:r>
            <a:r>
              <a:rPr lang="en-US" sz="1800" dirty="0" smtClean="0"/>
              <a:t> content and concepts. There may be some codes which subsume others, thereby creating a hierarchy of </a:t>
            </a:r>
            <a:r>
              <a:rPr lang="en-US" sz="1800" dirty="0" err="1" smtClean="0"/>
              <a:t>subsumption</a:t>
            </a:r>
            <a:r>
              <a:rPr lang="en-US" sz="1800" dirty="0" smtClean="0"/>
              <a:t> – subordination and </a:t>
            </a:r>
            <a:r>
              <a:rPr lang="en-US" sz="1800" dirty="0" err="1" smtClean="0"/>
              <a:t>superordination</a:t>
            </a:r>
            <a:r>
              <a:rPr lang="en-US" sz="1800" dirty="0" smtClean="0"/>
              <a:t> – in effect creating a tree diagram of codes. Some codes are very general; others are more </a:t>
            </a:r>
            <a:r>
              <a:rPr lang="en-US" sz="1800" dirty="0" err="1" smtClean="0"/>
              <a:t>speciﬁc</a:t>
            </a:r>
            <a:r>
              <a:rPr lang="en-US" sz="1800" dirty="0" smtClean="0"/>
              <a:t>. They keep words as words; they maintain context </a:t>
            </a:r>
            <a:r>
              <a:rPr lang="en-US" sz="1800" dirty="0" err="1" smtClean="0"/>
              <a:t>speciﬁcity</a:t>
            </a:r>
            <a:r>
              <a:rPr lang="en-US" sz="1800" dirty="0" smtClean="0"/>
              <a:t>.</a:t>
            </a:r>
          </a:p>
          <a:p>
            <a:pPr>
              <a:lnSpc>
                <a:spcPct val="150000"/>
              </a:lnSpc>
            </a:pPr>
            <a:r>
              <a:rPr lang="en-US" sz="1800" dirty="0" smtClean="0"/>
              <a:t>Codes may be descriptive and might include: </a:t>
            </a:r>
            <a:r>
              <a:rPr lang="en-US" sz="1800" b="1" dirty="0" smtClean="0"/>
              <a:t>situation codes</a:t>
            </a:r>
            <a:r>
              <a:rPr lang="en-US" sz="1800" dirty="0" smtClean="0"/>
              <a:t>; perspectives held by subjects; ways of thinking about people and objects; </a:t>
            </a:r>
            <a:r>
              <a:rPr lang="en-US" sz="1800" b="1" dirty="0" smtClean="0"/>
              <a:t>process codes; activity codes</a:t>
            </a:r>
            <a:r>
              <a:rPr lang="en-US" sz="1800" dirty="0" smtClean="0"/>
              <a:t>; </a:t>
            </a:r>
            <a:r>
              <a:rPr lang="en-US" sz="1800" b="1" dirty="0" smtClean="0"/>
              <a:t>event codes</a:t>
            </a:r>
            <a:r>
              <a:rPr lang="en-US" sz="1800" dirty="0" smtClean="0"/>
              <a:t>; </a:t>
            </a:r>
            <a:r>
              <a:rPr lang="en-US" sz="1800" b="1" dirty="0" smtClean="0"/>
              <a:t>strategy codes; relationship </a:t>
            </a:r>
            <a:r>
              <a:rPr lang="en-US" sz="1800" dirty="0" smtClean="0"/>
              <a:t>and</a:t>
            </a:r>
            <a:r>
              <a:rPr lang="en-US" sz="1800" b="1" dirty="0" smtClean="0"/>
              <a:t> social structure codes</a:t>
            </a:r>
            <a:r>
              <a:rPr lang="en-US" sz="1800" dirty="0" smtClean="0"/>
              <a:t>; </a:t>
            </a:r>
            <a:r>
              <a:rPr lang="en-US" sz="1800" b="1" dirty="0" smtClean="0"/>
              <a:t>methods codes</a:t>
            </a:r>
            <a:r>
              <a:rPr lang="en-US" sz="1800" dirty="0" smtClean="0"/>
              <a:t>. However, to be faithful to the data, the codes themselves derive from the data responsively rather than being created pre-</a:t>
            </a:r>
            <a:r>
              <a:rPr lang="en-US" sz="1800" dirty="0" err="1" smtClean="0"/>
              <a:t>ordinately</a:t>
            </a:r>
            <a:r>
              <a:rPr lang="en-US" sz="1800" dirty="0" smtClean="0"/>
              <a:t>. Hence the researcher will go through the data ascribing codes to each piece of datum.</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85800"/>
            <a:ext cx="7790688" cy="5943600"/>
          </a:xfrm>
        </p:spPr>
        <p:txBody>
          <a:bodyPr>
            <a:normAutofit/>
          </a:bodyPr>
          <a:lstStyle/>
          <a:p>
            <a:r>
              <a:rPr lang="en-US" sz="1800" dirty="0" smtClean="0"/>
              <a:t>A code is a word or abbreviation </a:t>
            </a:r>
            <a:r>
              <a:rPr lang="en-US" sz="1800" dirty="0" err="1" smtClean="0"/>
              <a:t>sufﬁciently</a:t>
            </a:r>
            <a:r>
              <a:rPr lang="en-US" sz="1800" dirty="0" smtClean="0"/>
              <a:t> close to that which it is describing for the researcher to see at a glance what it means (in this respect it is unlike a number). For example, the code ‘trust’ might refer to a person’s trustworthiness; the code ‘ power’ might refer to the status or power of the person in the group.</a:t>
            </a:r>
          </a:p>
          <a:p>
            <a:r>
              <a:rPr lang="en-US" sz="1800" dirty="0" smtClean="0"/>
              <a:t>Miles and </a:t>
            </a:r>
            <a:r>
              <a:rPr lang="en-US" sz="1800" dirty="0" err="1" smtClean="0"/>
              <a:t>Huberman</a:t>
            </a:r>
            <a:r>
              <a:rPr lang="en-US" sz="1800" dirty="0" smtClean="0"/>
              <a:t> (1984) advise that codes should be kept as discrete as possible and that coding should start earlier rather than later as late coding enfeebles the analysis, although there is a risk that early coding might </a:t>
            </a:r>
            <a:r>
              <a:rPr lang="en-US" sz="1800" dirty="0" err="1" smtClean="0"/>
              <a:t>inﬂuence</a:t>
            </a:r>
            <a:r>
              <a:rPr lang="en-US" sz="1800" dirty="0" smtClean="0"/>
              <a:t> too strongly any later codes. </a:t>
            </a:r>
          </a:p>
          <a:p>
            <a:r>
              <a:rPr lang="en-US" sz="1800" dirty="0" smtClean="0"/>
              <a:t>It is possible, they suggest, for as many as ninety codes to be held in the working memory while going through data, although clearly, there is a process of iteration and reiteration whereby some codes that are used in the early stages of coding might be modiﬁed subsequently and vice versa, necessitating the researcher to go through a data set more than once to ensure consistency, reﬁnement, modiﬁcation and exhaustiveness of coding (some codes might become redundant, others might need to be broken down into ﬁner codes). By coding up the data the researcher is able to detect frequencies (which codes are occurring most commonly) and patterns (which codes occur together).</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09600"/>
            <a:ext cx="7790688" cy="6096000"/>
          </a:xfrm>
        </p:spPr>
        <p:txBody>
          <a:bodyPr>
            <a:normAutofit/>
          </a:bodyPr>
          <a:lstStyle/>
          <a:p>
            <a:r>
              <a:rPr lang="en-US" sz="1800" dirty="0" smtClean="0"/>
              <a:t> </a:t>
            </a:r>
            <a:r>
              <a:rPr lang="en-US" sz="1800" dirty="0" err="1" smtClean="0"/>
              <a:t>Hammersley</a:t>
            </a:r>
            <a:r>
              <a:rPr lang="en-US" sz="1800" dirty="0" smtClean="0"/>
              <a:t> and Atkinson propose that the ﬁrst activity here is to read and reread the data to become thoroughly familiar with them, noting also any interesting patterns, any surprising, puzzling or unexpected features, any apparent inconsistencies or contradictions (e.g. between groups, within and between individuals and groups, between what people say and what they do).</a:t>
            </a:r>
          </a:p>
          <a:p>
            <a:pPr marL="82296" indent="0">
              <a:buNone/>
            </a:pPr>
            <a:r>
              <a:rPr lang="en-US" sz="1800" dirty="0" smtClean="0"/>
              <a:t>Step 7: Construct the categories for analysis</a:t>
            </a:r>
          </a:p>
          <a:p>
            <a:r>
              <a:rPr lang="en-US" sz="1800" dirty="0" smtClean="0"/>
              <a:t>Categories are the main groupings of constructs or key features of the text, showing links between units of analysis. For example, a text concerning teacher stress could have groupings such as ‘causes of teacher stress’, ‘the nature of teacher stress’, ‘ways of coping with stress’ and ‘the effects of stress’. </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p>
        </p:txBody>
      </p:sp>
      <p:sp>
        <p:nvSpPr>
          <p:cNvPr id="3" name="Content Placeholder 2"/>
          <p:cNvSpPr>
            <a:spLocks noGrp="1"/>
          </p:cNvSpPr>
          <p:nvPr>
            <p:ph idx="1"/>
          </p:nvPr>
        </p:nvSpPr>
        <p:spPr>
          <a:xfrm>
            <a:off x="1143000" y="533400"/>
            <a:ext cx="7790688" cy="6096000"/>
          </a:xfrm>
        </p:spPr>
        <p:txBody>
          <a:bodyPr>
            <a:normAutofit/>
          </a:bodyPr>
          <a:lstStyle/>
          <a:p>
            <a:pPr>
              <a:lnSpc>
                <a:spcPct val="150000"/>
              </a:lnSpc>
            </a:pPr>
            <a:r>
              <a:rPr lang="en-US" sz="1800" dirty="0" smtClean="0"/>
              <a:t>Categories are inferred by the researcher, whereas </a:t>
            </a:r>
            <a:r>
              <a:rPr lang="en-US" sz="1800" dirty="0" err="1" smtClean="0"/>
              <a:t>speciﬁc</a:t>
            </a:r>
            <a:r>
              <a:rPr lang="en-US" sz="1800" dirty="0" smtClean="0"/>
              <a:t> words or units of analysis are less inferential; the more one moves towards inference, the more reliability may be compromised, and the more the researcher’s agenda may impose itself on the data. </a:t>
            </a:r>
          </a:p>
          <a:p>
            <a:pPr>
              <a:lnSpc>
                <a:spcPct val="150000"/>
              </a:lnSpc>
            </a:pPr>
            <a:r>
              <a:rPr lang="en-US" sz="1800" dirty="0" smtClean="0"/>
              <a:t> Categories will need to be exhaustive in  order to address content validity; indeed Robson (1993: 277) argues that a content analysis ‘is no better than its system of categories’ and that these can include: subject matter; direction (how a matter is treated – positively or negatively); values; goals; method used to achieve goals; traits (characteristics used to describe people); actors (who is being discussed); authority (in whose name the statements are being made); location; </a:t>
            </a:r>
            <a:r>
              <a:rPr lang="en-US" sz="1800" dirty="0" err="1" smtClean="0"/>
              <a:t>conﬂict</a:t>
            </a:r>
            <a:r>
              <a:rPr lang="en-US" sz="1800" dirty="0" smtClean="0"/>
              <a:t> (sources and levels); and endings (how </a:t>
            </a:r>
            <a:r>
              <a:rPr lang="en-US" sz="1800" dirty="0" err="1" smtClean="0"/>
              <a:t>conﬂicts</a:t>
            </a:r>
            <a:r>
              <a:rPr lang="en-US" sz="1800" dirty="0" smtClean="0"/>
              <a:t> are resolved).</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533400"/>
            <a:ext cx="7790688" cy="6019800"/>
          </a:xfrm>
        </p:spPr>
        <p:txBody>
          <a:bodyPr>
            <a:normAutofit/>
          </a:bodyPr>
          <a:lstStyle/>
          <a:p>
            <a:pPr>
              <a:lnSpc>
                <a:spcPct val="150000"/>
              </a:lnSpc>
            </a:pPr>
            <a:r>
              <a:rPr lang="en-US" sz="1800" dirty="0" smtClean="0"/>
              <a:t>This stage (i.e. constructing the categories) is sometimes termed the creation of a ‘domain analysis’. This involves grouping the units into domains, clusters, groups, patterns, themes and coherent sets to form domains. A domain is any symbolic category that includes other categories. At this stage it might be useful for the researcher to recode the data into domain codes, or to review the codes used to see how they naturally fall into clusters, perhaps creating overarching codes for each cluster. </a:t>
            </a:r>
          </a:p>
          <a:p>
            <a:pPr>
              <a:lnSpc>
                <a:spcPct val="150000"/>
              </a:lnSpc>
            </a:pPr>
            <a:r>
              <a:rPr lang="en-US" sz="1800" dirty="0" smtClean="0"/>
              <a:t>Unitization is the process of putting data into meaning units for analysis, examining data, and identifying what those units are.</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533400"/>
            <a:ext cx="7790688" cy="6172200"/>
          </a:xfrm>
        </p:spPr>
        <p:txBody>
          <a:bodyPr>
            <a:normAutofit/>
          </a:bodyPr>
          <a:lstStyle/>
          <a:p>
            <a:pPr>
              <a:lnSpc>
                <a:spcPct val="150000"/>
              </a:lnSpc>
            </a:pPr>
            <a:r>
              <a:rPr lang="en-US" sz="1800" dirty="0" smtClean="0"/>
              <a:t>A meaning unit is simply a piece of datum which the researcher considers to be important; it may be as small as a word or phrase, or as large as a paragraph, groups of paragraphs, or, indeed, a whole text, provided that it has meaning in itself. </a:t>
            </a:r>
            <a:r>
              <a:rPr lang="en-US" sz="1800" dirty="0" err="1" smtClean="0"/>
              <a:t>Spradley</a:t>
            </a:r>
            <a:r>
              <a:rPr lang="en-US" sz="1800" dirty="0" smtClean="0"/>
              <a:t> (1979) suggests that establishing domains can be achieved by four analytic tasks: </a:t>
            </a:r>
          </a:p>
          <a:p>
            <a:pPr>
              <a:lnSpc>
                <a:spcPct val="150000"/>
              </a:lnSpc>
            </a:pPr>
            <a:r>
              <a:rPr lang="en-US" sz="1800" dirty="0" smtClean="0"/>
              <a:t>selecting a sample of verbatim interview and </a:t>
            </a:r>
            <a:r>
              <a:rPr lang="en-US" sz="1800" dirty="0" err="1" smtClean="0"/>
              <a:t>ﬁeld</a:t>
            </a:r>
            <a:r>
              <a:rPr lang="en-US" sz="1800" dirty="0" smtClean="0"/>
              <a:t> notes</a:t>
            </a:r>
          </a:p>
          <a:p>
            <a:pPr>
              <a:lnSpc>
                <a:spcPct val="150000"/>
              </a:lnSpc>
            </a:pPr>
            <a:r>
              <a:rPr lang="en-US" sz="1800" dirty="0" smtClean="0"/>
              <a:t>looking for the names of things</a:t>
            </a:r>
          </a:p>
          <a:p>
            <a:pPr>
              <a:lnSpc>
                <a:spcPct val="150000"/>
              </a:lnSpc>
            </a:pPr>
            <a:r>
              <a:rPr lang="en-US" sz="1800" dirty="0" smtClean="0"/>
              <a:t>identifying possible terms from the sample</a:t>
            </a:r>
          </a:p>
          <a:p>
            <a:pPr>
              <a:lnSpc>
                <a:spcPct val="150000"/>
              </a:lnSpc>
            </a:pPr>
            <a:r>
              <a:rPr lang="en-US" sz="1800" dirty="0" smtClean="0"/>
              <a:t>searching through additional notes for other items to include.</a:t>
            </a:r>
          </a:p>
          <a:p>
            <a:pPr marL="82296" indent="0">
              <a:lnSpc>
                <a:spcPct val="150000"/>
              </a:lnSpc>
              <a:buNone/>
            </a:pPr>
            <a:r>
              <a:rPr lang="en-US" sz="1800" dirty="0" smtClean="0"/>
              <a:t>He identiﬁes six steps to achieve these tasks:</a:t>
            </a:r>
          </a:p>
          <a:p>
            <a:endParaRPr lang="en-US" sz="1800"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5620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295400" y="609600"/>
            <a:ext cx="7638288" cy="6096000"/>
          </a:xfrm>
        </p:spPr>
        <p:txBody>
          <a:bodyPr>
            <a:normAutofit/>
          </a:bodyPr>
          <a:lstStyle/>
          <a:p>
            <a:r>
              <a:rPr lang="en-US" sz="1800" dirty="0" smtClean="0"/>
              <a:t>six steps to achieve these tasks:</a:t>
            </a:r>
          </a:p>
          <a:p>
            <a:pPr>
              <a:buFont typeface="+mj-lt"/>
              <a:buAutoNum type="arabicPeriod"/>
            </a:pPr>
            <a:r>
              <a:rPr lang="en-US" sz="1800" dirty="0" smtClean="0"/>
              <a:t>select a single semantic relationship</a:t>
            </a:r>
          </a:p>
          <a:p>
            <a:pPr>
              <a:buFont typeface="+mj-lt"/>
              <a:buAutoNum type="arabicPeriod"/>
            </a:pPr>
            <a:r>
              <a:rPr lang="en-US" sz="1800" dirty="0" smtClean="0"/>
              <a:t>prepare a domain analysis sheet</a:t>
            </a:r>
          </a:p>
          <a:p>
            <a:pPr>
              <a:buFont typeface="+mj-lt"/>
              <a:buAutoNum type="arabicPeriod"/>
            </a:pPr>
            <a:r>
              <a:rPr lang="en-US" sz="1800" dirty="0" smtClean="0"/>
              <a:t>select a sample of statements from respondents</a:t>
            </a:r>
          </a:p>
          <a:p>
            <a:pPr>
              <a:buFont typeface="+mj-lt"/>
              <a:buAutoNum type="arabicPeriod"/>
            </a:pPr>
            <a:r>
              <a:rPr lang="en-US" sz="1800" dirty="0" smtClean="0"/>
              <a:t>search for possible cover terms and include those that </a:t>
            </a:r>
            <a:r>
              <a:rPr lang="en-US" sz="1800" dirty="0" err="1" smtClean="0"/>
              <a:t>ﬁt</a:t>
            </a:r>
            <a:r>
              <a:rPr lang="en-US" sz="1800" dirty="0" smtClean="0"/>
              <a:t> the semantic relationship </a:t>
            </a:r>
            <a:r>
              <a:rPr lang="en-US" sz="1800" dirty="0" err="1" smtClean="0"/>
              <a:t>identiﬁed</a:t>
            </a:r>
            <a:endParaRPr lang="en-US" sz="1800" dirty="0" smtClean="0"/>
          </a:p>
          <a:p>
            <a:pPr>
              <a:buFont typeface="+mj-lt"/>
              <a:buAutoNum type="arabicPeriod"/>
            </a:pPr>
            <a:r>
              <a:rPr lang="en-US" sz="1800" dirty="0" smtClean="0"/>
              <a:t>formulate structural questions for each domain </a:t>
            </a:r>
            <a:r>
              <a:rPr lang="en-US" sz="1800" dirty="0" err="1" smtClean="0"/>
              <a:t>identiﬁed</a:t>
            </a:r>
            <a:endParaRPr lang="en-US" sz="1800" dirty="0" smtClean="0"/>
          </a:p>
          <a:p>
            <a:pPr>
              <a:buFont typeface="+mj-lt"/>
              <a:buAutoNum type="arabicPeriod"/>
            </a:pPr>
            <a:r>
              <a:rPr lang="en-US" sz="1800" dirty="0" smtClean="0"/>
              <a:t>list all the hypothesized domains.</a:t>
            </a:r>
          </a:p>
          <a:p>
            <a:pPr marL="82296" indent="0">
              <a:buNone/>
            </a:pPr>
            <a:endParaRPr lang="en-US" dirty="0" smtClean="0"/>
          </a:p>
        </p:txBody>
      </p:sp>
      <p:sp>
        <p:nvSpPr>
          <p:cNvPr id="4" name="Slide Number Placeholder 3"/>
          <p:cNvSpPr>
            <a:spLocks noGrp="1"/>
          </p:cNvSpPr>
          <p:nvPr>
            <p:ph type="sldNum" sz="quarter" idx="12"/>
          </p:nvPr>
        </p:nvSpPr>
        <p:spPr/>
        <p:txBody>
          <a:bodyPr/>
          <a:lstStyle/>
          <a:p>
            <a:fld id="{C13A7FBA-3654-42E4-9DED-EDF66E478AE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1219200" y="609600"/>
            <a:ext cx="7714488" cy="6019800"/>
          </a:xfrm>
        </p:spPr>
        <p:txBody>
          <a:bodyPr>
            <a:normAutofit/>
          </a:bodyPr>
          <a:lstStyle/>
          <a:p>
            <a:pPr>
              <a:lnSpc>
                <a:spcPct val="150000"/>
              </a:lnSpc>
            </a:pPr>
            <a:r>
              <a:rPr lang="en-US" sz="1800" dirty="0" smtClean="0"/>
              <a:t>Domain analysis, then, strives to discover relationships between symbols. </a:t>
            </a:r>
          </a:p>
          <a:p>
            <a:pPr>
              <a:lnSpc>
                <a:spcPct val="150000"/>
              </a:lnSpc>
            </a:pPr>
            <a:r>
              <a:rPr lang="en-US" sz="1800" dirty="0" smtClean="0"/>
              <a:t>Like codes, categories can be at different levels of </a:t>
            </a:r>
            <a:r>
              <a:rPr lang="en-US" sz="1800" dirty="0" err="1" smtClean="0"/>
              <a:t>speciﬁcity</a:t>
            </a:r>
            <a:r>
              <a:rPr lang="en-US" sz="1800" dirty="0" smtClean="0"/>
              <a:t> and generality. Some categories are general and overarching; others are less so. Typically codes are much more </a:t>
            </a:r>
            <a:r>
              <a:rPr lang="en-US" sz="1800" dirty="0" err="1" smtClean="0"/>
              <a:t>speciﬁc</a:t>
            </a:r>
            <a:r>
              <a:rPr lang="en-US" sz="1800" dirty="0" smtClean="0"/>
              <a:t> than categories. This indicates the difference between nodes and codes. A code is a label for a piece of text; a node is a category into which different codes fall or are collected. A node can be a concept, idea, process, group of people, place or, indeed, any other grouping that the researcher wishes it to be; it is an organizing category. Whereas codes describe </a:t>
            </a:r>
            <a:r>
              <a:rPr lang="en-US" sz="1800" dirty="0" err="1" smtClean="0"/>
              <a:t>speciﬁc</a:t>
            </a:r>
            <a:r>
              <a:rPr lang="en-US" sz="1800" dirty="0" smtClean="0"/>
              <a:t> textual moments, nodes draw together codes into a categorical framework, making connections between coded segments and concepts.</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85800"/>
            <a:ext cx="7790688" cy="5791200"/>
          </a:xfrm>
        </p:spPr>
        <p:txBody>
          <a:bodyPr>
            <a:normAutofit fontScale="92500" lnSpcReduction="20000"/>
          </a:bodyPr>
          <a:lstStyle/>
          <a:p>
            <a:pPr>
              <a:lnSpc>
                <a:spcPct val="150000"/>
              </a:lnSpc>
            </a:pPr>
            <a:r>
              <a:rPr lang="en-US" sz="1800" dirty="0" smtClean="0"/>
              <a:t>It is rather like saying that a text can be regarded as a book, with the chapters being the nodes and the paragraphs being the codes, or the content pages being the nodes and the index being the codes. Nodes can be related in several ways, for example: one concept can deﬁne another; they can be logically related; and they can be empirically related.</a:t>
            </a:r>
          </a:p>
          <a:p>
            <a:pPr marL="82296" indent="0">
              <a:lnSpc>
                <a:spcPct val="150000"/>
              </a:lnSpc>
              <a:buNone/>
            </a:pPr>
            <a:r>
              <a:rPr lang="en-US" sz="1800" dirty="0" smtClean="0"/>
              <a:t>Step 8: Conduct the coding and categorizing of the data.</a:t>
            </a:r>
          </a:p>
          <a:p>
            <a:pPr>
              <a:lnSpc>
                <a:spcPct val="150000"/>
              </a:lnSpc>
            </a:pPr>
            <a:r>
              <a:rPr lang="en-US" sz="1800" dirty="0" smtClean="0"/>
              <a:t>Once the codes and categories have been decided, the analysis can be undertaken. This concerns the actual ascription of codes and categories to the text. Coding has been deﬁned by </a:t>
            </a:r>
            <a:r>
              <a:rPr lang="en-US" sz="1800" dirty="0" err="1" smtClean="0"/>
              <a:t>Kerlinger</a:t>
            </a:r>
            <a:r>
              <a:rPr lang="en-US" sz="1800" dirty="0" smtClean="0"/>
              <a:t> (1970) as the translation of question responses and respondent information to speciﬁc categories for the purpose of analysis. </a:t>
            </a:r>
            <a:r>
              <a:rPr lang="en-US" sz="1800" dirty="0"/>
              <a:t>M</a:t>
            </a:r>
            <a:r>
              <a:rPr lang="en-US" sz="1800" dirty="0" smtClean="0"/>
              <a:t>any questions are </a:t>
            </a:r>
            <a:r>
              <a:rPr lang="en-US" sz="1800" dirty="0" err="1" smtClean="0"/>
              <a:t>precoded</a:t>
            </a:r>
            <a:r>
              <a:rPr lang="en-US" sz="1800" dirty="0" smtClean="0"/>
              <a:t>, that is, each response can be immediately and directly converted into a score in an objective way. Rating scales and checklists are examples of </a:t>
            </a:r>
            <a:r>
              <a:rPr lang="en-US" sz="1800" dirty="0" err="1" smtClean="0"/>
              <a:t>precoded</a:t>
            </a:r>
            <a:r>
              <a:rPr lang="en-US" sz="1800" dirty="0" smtClean="0"/>
              <a:t> questions. Coding is the ascription of a category label to a piece of data; which is either decided in advance or in response to the data that have been collected.</a:t>
            </a:r>
          </a:p>
          <a:p>
            <a:endParaRPr lang="en-US" sz="2300"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563562"/>
          </a:xfrm>
        </p:spPr>
        <p:txBody>
          <a:bodyPr/>
          <a:lstStyle/>
          <a:p>
            <a:endParaRPr lang="en-US" dirty="0">
              <a:effectLst/>
            </a:endParaRPr>
          </a:p>
        </p:txBody>
      </p:sp>
      <p:sp>
        <p:nvSpPr>
          <p:cNvPr id="3" name="Content Placeholder 2"/>
          <p:cNvSpPr>
            <a:spLocks noGrp="1"/>
          </p:cNvSpPr>
          <p:nvPr>
            <p:ph idx="1"/>
          </p:nvPr>
        </p:nvSpPr>
        <p:spPr>
          <a:xfrm>
            <a:off x="1071538" y="1143000"/>
            <a:ext cx="7862150" cy="5562600"/>
          </a:xfrm>
        </p:spPr>
        <p:txBody>
          <a:bodyPr>
            <a:normAutofit/>
          </a:bodyPr>
          <a:lstStyle/>
          <a:p>
            <a:pPr>
              <a:lnSpc>
                <a:spcPct val="150000"/>
              </a:lnSpc>
            </a:pPr>
            <a:r>
              <a:rPr lang="en-US" sz="1800" dirty="0" err="1" smtClean="0"/>
              <a:t>Mayring</a:t>
            </a:r>
            <a:r>
              <a:rPr lang="en-US" sz="1800" dirty="0" smtClean="0"/>
              <a:t> suggests that summarizing content analysis reduces the material to manageable proportions while maintaining ﬁdelity to essential contents, and that inductive category formation proceeds through summarizing content analysis by inductively generating categories from the text material.</a:t>
            </a:r>
          </a:p>
          <a:p>
            <a:pPr>
              <a:lnSpc>
                <a:spcPct val="150000"/>
              </a:lnSpc>
            </a:pPr>
            <a:r>
              <a:rPr lang="en-US" sz="1800" dirty="0" smtClean="0"/>
              <a:t> This is in contrast to explicit content analysis, the opposite of summarizing content analysis, which seeks to add in further information in the search for intelligible text analysis and category location. The former reduces contextual detail, the latter retains it. Structuring content analysis </a:t>
            </a:r>
            <a:r>
              <a:rPr lang="en-US" sz="1800" dirty="0" err="1" smtClean="0"/>
              <a:t>ﬁlters</a:t>
            </a:r>
            <a:r>
              <a:rPr lang="en-US" sz="1800" dirty="0" smtClean="0"/>
              <a:t> out parts of the text in order to construct a cross-section of the material using </a:t>
            </a:r>
            <a:r>
              <a:rPr lang="en-US" sz="1800" dirty="0" err="1" smtClean="0"/>
              <a:t>speciﬁed</a:t>
            </a:r>
            <a:r>
              <a:rPr lang="en-US" sz="1800" dirty="0" smtClean="0"/>
              <a:t> </a:t>
            </a:r>
            <a:r>
              <a:rPr lang="en-US" sz="1800" dirty="0" err="1" smtClean="0"/>
              <a:t>preordinate</a:t>
            </a:r>
            <a:r>
              <a:rPr lang="en-US" sz="1800" dirty="0" smtClean="0"/>
              <a:t> criteria.</a:t>
            </a:r>
          </a:p>
          <a:p>
            <a:pPr>
              <a:lnSpc>
                <a:spcPct val="150000"/>
              </a:lnSpc>
            </a:pPr>
            <a:endParaRPr lang="en-US" sz="1800" dirty="0" smtClean="0"/>
          </a:p>
        </p:txBody>
      </p:sp>
      <p:sp>
        <p:nvSpPr>
          <p:cNvPr id="4" name="Slide Number Placeholder 3"/>
          <p:cNvSpPr>
            <a:spLocks noGrp="1"/>
          </p:cNvSpPr>
          <p:nvPr>
            <p:ph type="sldNum" sz="quarter" idx="12"/>
          </p:nvPr>
        </p:nvSpPr>
        <p:spPr/>
        <p:txBody>
          <a:bodyPr/>
          <a:lstStyle/>
          <a:p>
            <a:fld id="{C13A7FBA-3654-42E4-9DED-EDF66E478AE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258762"/>
          </a:xfrm>
        </p:spPr>
        <p:txBody>
          <a:bodyPr>
            <a:normAutofit fontScale="90000"/>
          </a:bodyPr>
          <a:lstStyle/>
          <a:p>
            <a:endParaRPr lang="en-US" dirty="0"/>
          </a:p>
        </p:txBody>
      </p:sp>
      <p:sp>
        <p:nvSpPr>
          <p:cNvPr id="3" name="Content Placeholder 2"/>
          <p:cNvSpPr>
            <a:spLocks noGrp="1"/>
          </p:cNvSpPr>
          <p:nvPr>
            <p:ph idx="1"/>
          </p:nvPr>
        </p:nvSpPr>
        <p:spPr>
          <a:xfrm>
            <a:off x="1214414" y="762000"/>
            <a:ext cx="7548586" cy="5943600"/>
          </a:xfrm>
        </p:spPr>
        <p:txBody>
          <a:bodyPr>
            <a:normAutofit/>
          </a:bodyPr>
          <a:lstStyle/>
          <a:p>
            <a:r>
              <a:rPr lang="en-US" sz="1800" dirty="0" smtClean="0"/>
              <a:t>It is important to decide whether to code simply for the existence or the incidence of the concept.</a:t>
            </a:r>
          </a:p>
          <a:p>
            <a:r>
              <a:rPr lang="en-US" sz="1800" dirty="0" smtClean="0"/>
              <a:t>This is important, as it would mean that, in the case of the former – existence – the frequency of a concept would be lost, and frequency may give an indication of the </a:t>
            </a:r>
            <a:r>
              <a:rPr lang="en-US" sz="1800" dirty="0" err="1" smtClean="0"/>
              <a:t>signiﬁcance</a:t>
            </a:r>
            <a:r>
              <a:rPr lang="en-US" sz="1800" dirty="0" smtClean="0"/>
              <a:t> of a concept in the text.</a:t>
            </a:r>
          </a:p>
          <a:p>
            <a:r>
              <a:rPr lang="en-US" sz="1800" dirty="0" smtClean="0"/>
              <a:t> Further, the coding will need to decide whether it should code only the exact words or those with a similar meaning. The former will probably result in </a:t>
            </a:r>
            <a:r>
              <a:rPr lang="en-US" sz="1800" dirty="0" err="1" smtClean="0"/>
              <a:t>signiﬁcant</a:t>
            </a:r>
            <a:r>
              <a:rPr lang="en-US" sz="1800" dirty="0" smtClean="0"/>
              <a:t> data loss, as words are not often repeated in comparison to the concepts that they signify; the latter may risk losing the nuanced sensitivity of particular words and phrases. </a:t>
            </a:r>
          </a:p>
          <a:p>
            <a:r>
              <a:rPr lang="en-US" sz="1800" dirty="0" smtClean="0"/>
              <a:t>Indeed some speechmakers may deliberately use ambiguous words or those with more than one meaning.</a:t>
            </a:r>
          </a:p>
          <a:p>
            <a:r>
              <a:rPr lang="en-US" sz="1800" dirty="0" smtClean="0"/>
              <a:t>In coding a piece of transcription the researcher goes through the data systematically, typically line by line, and writes a descriptive code by the side of each piece of datum, for example: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endParaRPr lang="en-US" dirty="0"/>
          </a:p>
        </p:txBody>
      </p:sp>
      <p:sp>
        <p:nvSpPr>
          <p:cNvPr id="3" name="Content Placeholder 2"/>
          <p:cNvSpPr>
            <a:spLocks noGrp="1"/>
          </p:cNvSpPr>
          <p:nvPr>
            <p:ph idx="1"/>
          </p:nvPr>
        </p:nvSpPr>
        <p:spPr>
          <a:xfrm>
            <a:off x="1143000" y="533400"/>
            <a:ext cx="7790688" cy="6172200"/>
          </a:xfrm>
        </p:spPr>
        <p:txBody>
          <a:bodyPr>
            <a:normAutofit/>
          </a:bodyPr>
          <a:lstStyle/>
          <a:p>
            <a:r>
              <a:rPr lang="en-US" sz="1800" dirty="0" smtClean="0"/>
              <a:t>Text					Code</a:t>
            </a:r>
          </a:p>
          <a:p>
            <a:r>
              <a:rPr lang="en-US" sz="1800" dirty="0" smtClean="0"/>
              <a:t>The students will undertake		PROB</a:t>
            </a:r>
          </a:p>
          <a:p>
            <a:pPr>
              <a:buNone/>
            </a:pPr>
            <a:r>
              <a:rPr lang="en-US" sz="1800" dirty="0" smtClean="0"/>
              <a:t>	problem-solving in science</a:t>
            </a:r>
          </a:p>
          <a:p>
            <a:r>
              <a:rPr lang="en-US" sz="1800" dirty="0" smtClean="0"/>
              <a:t>I prefer to teach mixed ability classes	MIXABIL</a:t>
            </a:r>
          </a:p>
          <a:p>
            <a:pPr marL="82296" indent="0">
              <a:buNone/>
            </a:pPr>
            <a:endParaRPr lang="en-US" sz="1800" dirty="0" smtClean="0"/>
          </a:p>
          <a:p>
            <a:pPr marL="82296" indent="0">
              <a:lnSpc>
                <a:spcPct val="150000"/>
              </a:lnSpc>
              <a:buNone/>
            </a:pPr>
            <a:r>
              <a:rPr lang="en-US" sz="1800" dirty="0" smtClean="0"/>
              <a:t>One can see that the codes here are abbreviations, enabling the researcher to understand immediately the issue that they denote because they resemble that issue (rather than, for example, ascribing a number as a code for each piece of datum, where the number provides no clue as to what the datum or category concerns). Where they are not abbreviations, Miles and </a:t>
            </a:r>
            <a:r>
              <a:rPr lang="en-US" sz="1800" dirty="0" err="1" smtClean="0"/>
              <a:t>Huberman</a:t>
            </a:r>
            <a:r>
              <a:rPr lang="en-US" sz="1800" dirty="0" smtClean="0"/>
              <a:t> (1994) suggest that the coding label should bear </a:t>
            </a:r>
            <a:r>
              <a:rPr lang="en-US" sz="1800" dirty="0" err="1" smtClean="0"/>
              <a:t>sufﬁcient</a:t>
            </a:r>
            <a:r>
              <a:rPr lang="en-US" sz="1800" dirty="0" smtClean="0"/>
              <a:t> resemblance to the original data so that the researcher can know, by looking at the code, what the original piece of datum concerned.</a:t>
            </a:r>
          </a:p>
          <a:p>
            <a:pPr>
              <a:lnSpc>
                <a:spcPct val="150000"/>
              </a:lnSpc>
            </a:pPr>
            <a:endParaRPr lang="en-US" sz="1800" dirty="0" smtClean="0"/>
          </a:p>
          <a:p>
            <a:pPr>
              <a:lnSpc>
                <a:spcPct val="150000"/>
              </a:lnSpc>
              <a:buNone/>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411162"/>
          </a:xfrm>
        </p:spPr>
        <p:txBody>
          <a:bodyPr>
            <a:normAutofit fontScale="90000"/>
          </a:bodyPr>
          <a:lstStyle/>
          <a:p>
            <a:endParaRPr lang="en-US" dirty="0"/>
          </a:p>
        </p:txBody>
      </p:sp>
      <p:sp>
        <p:nvSpPr>
          <p:cNvPr id="3" name="Content Placeholder 2"/>
          <p:cNvSpPr>
            <a:spLocks noGrp="1"/>
          </p:cNvSpPr>
          <p:nvPr>
            <p:ph idx="1"/>
          </p:nvPr>
        </p:nvSpPr>
        <p:spPr>
          <a:xfrm>
            <a:off x="1143000" y="914400"/>
            <a:ext cx="7790688" cy="5791200"/>
          </a:xfrm>
        </p:spPr>
        <p:txBody>
          <a:bodyPr>
            <a:normAutofit/>
          </a:bodyPr>
          <a:lstStyle/>
          <a:p>
            <a:pPr marL="82296" indent="0">
              <a:buNone/>
            </a:pPr>
            <a:r>
              <a:rPr lang="en-US" sz="1800" dirty="0" smtClean="0"/>
              <a:t>Step 9: Conduct the data analysis</a:t>
            </a:r>
          </a:p>
          <a:p>
            <a:pPr>
              <a:lnSpc>
                <a:spcPct val="150000"/>
              </a:lnSpc>
            </a:pPr>
            <a:r>
              <a:rPr lang="en-US" sz="1800" dirty="0" smtClean="0"/>
              <a:t>Once the data have been coded and categorized, the researcher can count the frequency of each code or word in the text, and the number of words in each category. This is the process of retrieval, which may be in multiple modes, for example words, codes, nodes and categories. Some words may be in more than one category, for example where one category is an overarching category and another is a subcategory.</a:t>
            </a:r>
          </a:p>
          <a:p>
            <a:pPr>
              <a:lnSpc>
                <a:spcPct val="150000"/>
              </a:lnSpc>
            </a:pPr>
            <a:r>
              <a:rPr lang="en-US" sz="1800" dirty="0" smtClean="0"/>
              <a:t> To ensure reliability, Weber suggests that it is advisable at ﬁrst to work on small samples of text rather than the whole text, to test out the coding and categorization, and make amendments where necessary. The complete texts should be </a:t>
            </a:r>
            <a:r>
              <a:rPr lang="en-US" sz="1800" dirty="0" err="1" smtClean="0"/>
              <a:t>analysed</a:t>
            </a:r>
            <a:r>
              <a:rPr lang="en-US" sz="1800" dirty="0" smtClean="0"/>
              <a:t>, as this preserves their semantic coherence.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334962"/>
          </a:xfrm>
        </p:spPr>
        <p:txBody>
          <a:bodyPr>
            <a:normAutofit fontScale="90000"/>
          </a:bodyPr>
          <a:lstStyle/>
          <a:p>
            <a:endParaRPr lang="en-US" dirty="0">
              <a:effectLst/>
            </a:endParaRPr>
          </a:p>
        </p:txBody>
      </p:sp>
      <p:sp>
        <p:nvSpPr>
          <p:cNvPr id="3" name="Content Placeholder 2"/>
          <p:cNvSpPr>
            <a:spLocks noGrp="1"/>
          </p:cNvSpPr>
          <p:nvPr>
            <p:ph idx="1"/>
          </p:nvPr>
        </p:nvSpPr>
        <p:spPr>
          <a:xfrm>
            <a:off x="1219200" y="838200"/>
            <a:ext cx="7714488" cy="5791200"/>
          </a:xfrm>
        </p:spPr>
        <p:txBody>
          <a:bodyPr>
            <a:normAutofit/>
          </a:bodyPr>
          <a:lstStyle/>
          <a:p>
            <a:pPr>
              <a:lnSpc>
                <a:spcPct val="150000"/>
              </a:lnSpc>
            </a:pPr>
            <a:r>
              <a:rPr lang="en-US" sz="1800" dirty="0" smtClean="0"/>
              <a:t>Words and single codes on their own have limited power, and so it is important to move to associations between words and codes, i.e. to look at categories and relationships between categories.</a:t>
            </a:r>
          </a:p>
          <a:p>
            <a:pPr>
              <a:lnSpc>
                <a:spcPct val="150000"/>
              </a:lnSpc>
            </a:pPr>
            <a:r>
              <a:rPr lang="en-US" sz="1800" dirty="0" smtClean="0"/>
              <a:t>Establishing relationships and linkages between the domains ensures that the data, their richness and ‘context-</a:t>
            </a:r>
            <a:r>
              <a:rPr lang="en-US" sz="1800" dirty="0" err="1" smtClean="0"/>
              <a:t>groundedness</a:t>
            </a:r>
            <a:r>
              <a:rPr lang="en-US" sz="1800" dirty="0" smtClean="0"/>
              <a:t>’ are retained. Linkages can be found by identifying conﬁrming cases, by seeking ‘underlying associations’ and connections between data subsets.</a:t>
            </a:r>
          </a:p>
          <a:p>
            <a:pPr>
              <a:lnSpc>
                <a:spcPct val="150000"/>
              </a:lnSpc>
            </a:pPr>
            <a:r>
              <a:rPr lang="en-US" sz="1800" dirty="0" smtClean="0"/>
              <a:t>Weber suggests that it is preferable to retrieve text based on categories rather than single words, as categories tend to retrieve more than single words, drawing on synonyms and conceptually close meanings. One can make category counts as well as word counts. Indeed, one can specify at what level the counting can be conducted, for example, words, phrases, codes, categories and themes.</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p>
        </p:txBody>
      </p:sp>
      <p:sp>
        <p:nvSpPr>
          <p:cNvPr id="3" name="Content Placeholder 2"/>
          <p:cNvSpPr>
            <a:spLocks noGrp="1"/>
          </p:cNvSpPr>
          <p:nvPr>
            <p:ph idx="1"/>
          </p:nvPr>
        </p:nvSpPr>
        <p:spPr>
          <a:xfrm>
            <a:off x="1143000" y="533400"/>
            <a:ext cx="7790688" cy="6172200"/>
          </a:xfrm>
        </p:spPr>
        <p:txBody>
          <a:bodyPr>
            <a:normAutofit/>
          </a:bodyPr>
          <a:lstStyle/>
          <a:p>
            <a:pPr>
              <a:lnSpc>
                <a:spcPct val="150000"/>
              </a:lnSpc>
            </a:pPr>
            <a:r>
              <a:rPr lang="en-US" sz="1800" dirty="0" smtClean="0"/>
              <a:t>The implication here is that the frequency of words, codes, nodes and categories provides an indication of their </a:t>
            </a:r>
            <a:r>
              <a:rPr lang="en-US" sz="1800" dirty="0" err="1" smtClean="0"/>
              <a:t>signiﬁcance</a:t>
            </a:r>
            <a:r>
              <a:rPr lang="en-US" sz="1800" dirty="0" smtClean="0"/>
              <a:t>. This may or may not be true, since subsequent mentions of a word or category may be </a:t>
            </a:r>
            <a:r>
              <a:rPr lang="en-US" sz="1800" dirty="0" err="1" smtClean="0"/>
              <a:t>difﬁcult</a:t>
            </a:r>
            <a:r>
              <a:rPr lang="en-US" sz="1800" dirty="0" smtClean="0"/>
              <a:t> in certain texts (e.g. speeches). Frequency does not equal importance, and not saying something (withholding comment) may be as important as saying something. Content analysis analyses only what is present rather than what is missing or unsaid. Further, as Weber (1990) says:</a:t>
            </a:r>
          </a:p>
          <a:p>
            <a:pPr>
              <a:lnSpc>
                <a:spcPct val="150000"/>
              </a:lnSpc>
            </a:pPr>
            <a:r>
              <a:rPr lang="en-US" sz="1800" dirty="0" smtClean="0"/>
              <a:t>pronouns may replace nouns the further on one goes through  passage; continuing raising of the issue may cause redundancy as it may be counter-productive repetition; constraints on text length may inhibit reference to the theme; some topics may require much more effort to raise than others</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533400"/>
            <a:ext cx="7790688" cy="6096000"/>
          </a:xfrm>
        </p:spPr>
        <p:txBody>
          <a:bodyPr>
            <a:normAutofit/>
          </a:bodyPr>
          <a:lstStyle/>
          <a:p>
            <a:pPr>
              <a:lnSpc>
                <a:spcPct val="150000"/>
              </a:lnSpc>
            </a:pPr>
            <a:r>
              <a:rPr lang="en-US" sz="1800" dirty="0" smtClean="0"/>
              <a:t>The researcher can summarize the inferences from the text, look for patterns, regularities and relationships between segments of the text, and test hypotheses. The summarizing of categories and data is an explicit aim of statistical techniques, for these permit trends, frequencies, priorities and relationships to be calculated. At the stage of data analysis there are several approaches and methods that can be used. </a:t>
            </a:r>
            <a:r>
              <a:rPr lang="en-US" sz="1800" dirty="0" err="1" smtClean="0"/>
              <a:t>Krippendorp</a:t>
            </a:r>
            <a:r>
              <a:rPr lang="en-US" sz="1800" dirty="0" smtClean="0"/>
              <a:t> suggests that these can include:</a:t>
            </a:r>
          </a:p>
          <a:p>
            <a:pPr>
              <a:lnSpc>
                <a:spcPct val="150000"/>
              </a:lnSpc>
            </a:pPr>
            <a:r>
              <a:rPr lang="en-US" sz="1800" dirty="0" smtClean="0"/>
              <a:t>extrapolations: trends, patterns and differences</a:t>
            </a:r>
          </a:p>
          <a:p>
            <a:pPr>
              <a:lnSpc>
                <a:spcPct val="150000"/>
              </a:lnSpc>
            </a:pPr>
            <a:r>
              <a:rPr lang="en-US" sz="1800" dirty="0" smtClean="0"/>
              <a:t>standards: evaluations and </a:t>
            </a:r>
            <a:r>
              <a:rPr lang="en-US" sz="1800" dirty="0" err="1" smtClean="0"/>
              <a:t>judgements</a:t>
            </a:r>
            <a:endParaRPr lang="en-US" sz="1800" dirty="0" smtClean="0"/>
          </a:p>
          <a:p>
            <a:pPr>
              <a:lnSpc>
                <a:spcPct val="150000"/>
              </a:lnSpc>
            </a:pPr>
            <a:r>
              <a:rPr lang="en-US" sz="1800" dirty="0" smtClean="0"/>
              <a:t>indices: e.g. of relationships, frequencies of occurrence and co-occurrence, number of </a:t>
            </a:r>
            <a:r>
              <a:rPr lang="en-US" sz="1800" dirty="0" err="1" smtClean="0"/>
              <a:t>favourable</a:t>
            </a:r>
            <a:r>
              <a:rPr lang="en-US" sz="1800" dirty="0" smtClean="0"/>
              <a:t> and </a:t>
            </a:r>
            <a:r>
              <a:rPr lang="en-US" sz="1800" dirty="0" err="1" smtClean="0"/>
              <a:t>unfavourable</a:t>
            </a:r>
            <a:r>
              <a:rPr lang="en-US" sz="1800" dirty="0" smtClean="0"/>
              <a:t> items linguistic re-presentations.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85800"/>
            <a:ext cx="7790688" cy="6019800"/>
          </a:xfrm>
        </p:spPr>
        <p:txBody>
          <a:bodyPr>
            <a:normAutofit fontScale="92500"/>
          </a:bodyPr>
          <a:lstStyle/>
          <a:p>
            <a:r>
              <a:rPr lang="en-US" sz="2100" dirty="0" smtClean="0"/>
              <a:t>Once frequencies have been calculated, statistical analysis can proceed, using, for example: </a:t>
            </a:r>
          </a:p>
          <a:p>
            <a:r>
              <a:rPr lang="en-US" sz="2100" b="1" dirty="0" smtClean="0"/>
              <a:t>factor analysis</a:t>
            </a:r>
            <a:r>
              <a:rPr lang="en-US" sz="2100" dirty="0" smtClean="0"/>
              <a:t>: to group the kinds of response</a:t>
            </a:r>
          </a:p>
          <a:p>
            <a:r>
              <a:rPr lang="en-US" sz="2100" b="1" dirty="0" smtClean="0"/>
              <a:t>tabulation: </a:t>
            </a:r>
            <a:r>
              <a:rPr lang="en-US" sz="2100" dirty="0" smtClean="0"/>
              <a:t>of frequencies and percentages </a:t>
            </a:r>
          </a:p>
          <a:p>
            <a:r>
              <a:rPr lang="en-US" sz="2100" b="1" dirty="0" smtClean="0"/>
              <a:t>cross-tabulation: </a:t>
            </a:r>
            <a:r>
              <a:rPr lang="en-US" sz="2100" dirty="0" smtClean="0"/>
              <a:t>presenting a matrix where the words or codes are the column headings and the nominal variables (e.g. the newspaper, the year, the gender) are the row headings</a:t>
            </a:r>
          </a:p>
          <a:p>
            <a:r>
              <a:rPr lang="en-US" sz="2100" b="1" dirty="0" smtClean="0"/>
              <a:t>correlation:</a:t>
            </a:r>
            <a:r>
              <a:rPr lang="en-US" sz="2100" dirty="0" smtClean="0"/>
              <a:t> to identify the strength and direction of association between words, between codes and between categories</a:t>
            </a:r>
          </a:p>
          <a:p>
            <a:r>
              <a:rPr lang="en-US" sz="2100" b="1" dirty="0" smtClean="0"/>
              <a:t>graphical representation</a:t>
            </a:r>
            <a:r>
              <a:rPr lang="en-US" sz="2100" dirty="0" smtClean="0"/>
              <a:t>: for example to report the incidence of particular words, concepts, categories over time or over texts</a:t>
            </a:r>
          </a:p>
          <a:p>
            <a:r>
              <a:rPr lang="en-US" sz="2100" b="1" dirty="0" smtClean="0"/>
              <a:t>regression</a:t>
            </a:r>
            <a:r>
              <a:rPr lang="en-US" sz="2100" dirty="0" smtClean="0"/>
              <a:t>: to determine the value of one variable/word/code/category in relationship to another – a form of association that gives exact values and the gradient or slope of the goodness of ﬁt line of relationship – the regression line</a:t>
            </a:r>
          </a:p>
          <a:p>
            <a:r>
              <a:rPr lang="en-US" sz="2100" dirty="0" smtClean="0"/>
              <a:t> multiple regression: to calculate the weighting of independents on dependent variables structural equation </a:t>
            </a:r>
            <a:r>
              <a:rPr lang="en-US" sz="2100" dirty="0" err="1" smtClean="0"/>
              <a:t>modelling</a:t>
            </a:r>
            <a:r>
              <a:rPr lang="en-US" sz="2100" dirty="0" smtClean="0"/>
              <a:t> and LISREL</a:t>
            </a:r>
          </a:p>
          <a:p>
            <a:endParaRPr lang="en-US" sz="2100"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09600"/>
            <a:ext cx="7790688" cy="6096000"/>
          </a:xfrm>
        </p:spPr>
        <p:txBody>
          <a:bodyPr>
            <a:normAutofit fontScale="92500"/>
          </a:bodyPr>
          <a:lstStyle/>
          <a:p>
            <a:pPr>
              <a:lnSpc>
                <a:spcPct val="150000"/>
              </a:lnSpc>
            </a:pPr>
            <a:r>
              <a:rPr lang="en-US" sz="1800" b="1" dirty="0"/>
              <a:t>analysis: </a:t>
            </a:r>
            <a:r>
              <a:rPr lang="en-US" sz="1800" dirty="0"/>
              <a:t>to determine the multiple directions of causality and the weightings of </a:t>
            </a:r>
            <a:r>
              <a:rPr lang="en-US" sz="1800" dirty="0" smtClean="0"/>
              <a:t>different</a:t>
            </a:r>
            <a:r>
              <a:rPr lang="en-US" sz="1800" dirty="0"/>
              <a:t> </a:t>
            </a:r>
            <a:r>
              <a:rPr lang="en-US" sz="1800" dirty="0" smtClean="0"/>
              <a:t>associations in a pathway analysis of causal relations</a:t>
            </a:r>
          </a:p>
          <a:p>
            <a:pPr>
              <a:lnSpc>
                <a:spcPct val="150000"/>
              </a:lnSpc>
            </a:pPr>
            <a:r>
              <a:rPr lang="en-US" sz="1800" b="1" dirty="0" err="1" smtClean="0"/>
              <a:t>dendrograms</a:t>
            </a:r>
            <a:r>
              <a:rPr lang="en-US" sz="1800" b="1" dirty="0" smtClean="0"/>
              <a:t>: </a:t>
            </a:r>
            <a:r>
              <a:rPr lang="en-US" sz="1800" dirty="0" smtClean="0"/>
              <a:t>tree diagrams to show the relationship and connection between categories and codes, codes and nodes.</a:t>
            </a:r>
          </a:p>
          <a:p>
            <a:pPr>
              <a:lnSpc>
                <a:spcPct val="150000"/>
              </a:lnSpc>
            </a:pPr>
            <a:r>
              <a:rPr lang="en-US" sz="1800" dirty="0" smtClean="0"/>
              <a:t>While conducting qualitative data analysis using numerical approaches or paradigms may be criticized for being positivistic, one should note that one of the founders of grounded theory (Glaser 1996) is on record as saying that not only did grounded theory develop out of a desire to apply a quantitative paradigm to qualitative data, but also </a:t>
            </a:r>
            <a:r>
              <a:rPr lang="en-US" sz="1800" dirty="0" err="1" smtClean="0"/>
              <a:t>paradigmal</a:t>
            </a:r>
            <a:r>
              <a:rPr lang="en-US" sz="1800" dirty="0" smtClean="0"/>
              <a:t> purity was unacceptable in the real world of qualitative data analysis, in which </a:t>
            </a:r>
            <a:r>
              <a:rPr lang="en-US" sz="1800" dirty="0" err="1" smtClean="0"/>
              <a:t>ﬁtness</a:t>
            </a:r>
            <a:r>
              <a:rPr lang="en-US" sz="1800" dirty="0" smtClean="0"/>
              <a:t> for purpose should be the guide. Further, one can note that Miles and </a:t>
            </a:r>
            <a:r>
              <a:rPr lang="en-US" sz="1800" dirty="0" err="1" smtClean="0"/>
              <a:t>Huberman</a:t>
            </a:r>
            <a:r>
              <a:rPr lang="en-US" sz="1800" dirty="0" smtClean="0"/>
              <a:t> (1984) strongly advocate the graphic display of data as an economical means of reducing qualitative data. Such graphics might serve both to indicate causal relationships as well as simply summarizing data.</a:t>
            </a:r>
          </a:p>
          <a:p>
            <a:pPr>
              <a:lnSpc>
                <a:spcPct val="150000"/>
              </a:lnSpc>
            </a:pPr>
            <a:endParaRPr lang="en-US" sz="1800"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85800"/>
            <a:ext cx="7790688" cy="5943600"/>
          </a:xfrm>
        </p:spPr>
        <p:txBody>
          <a:bodyPr>
            <a:normAutofit/>
          </a:bodyPr>
          <a:lstStyle/>
          <a:p>
            <a:pPr>
              <a:lnSpc>
                <a:spcPct val="150000"/>
              </a:lnSpc>
            </a:pPr>
            <a:r>
              <a:rPr lang="en-US" sz="1800" dirty="0" smtClean="0"/>
              <a:t>Step 10: Summarizing</a:t>
            </a:r>
          </a:p>
          <a:p>
            <a:pPr>
              <a:lnSpc>
                <a:spcPct val="150000"/>
              </a:lnSpc>
            </a:pPr>
            <a:r>
              <a:rPr lang="en-US" sz="1800" dirty="0" smtClean="0"/>
              <a:t>By this stage the investigator will be in a position to write a summary of the main features of the situation that have been researched so far. The summary will identify key factors, key issues, key concepts and key areas for subsequent investigation. It is a watershed stage during the data collection, as it pinpoints major themes, issues and problems that have arisen, so far, from the data (responsively) and suggests avenues for further investigation. The concepts used will be a combination of those derived from the data themselves and those inferred by the researcher . At this point, the researcher will have gone through the preliminary stages of theory generation. Patton (1980) sets these out for qualitative data:</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219200" y="685800"/>
            <a:ext cx="7714488" cy="5867400"/>
          </a:xfrm>
        </p:spPr>
        <p:txBody>
          <a:bodyPr>
            <a:normAutofit/>
          </a:bodyPr>
          <a:lstStyle/>
          <a:p>
            <a:pPr>
              <a:lnSpc>
                <a:spcPct val="150000"/>
              </a:lnSpc>
            </a:pPr>
            <a:r>
              <a:rPr lang="en-US" sz="1800" dirty="0" err="1" smtClean="0"/>
              <a:t>ﬁnding</a:t>
            </a:r>
            <a:r>
              <a:rPr lang="en-US" sz="1800" dirty="0" smtClean="0"/>
              <a:t> a focus for the research and analysis organizing, processing, ordering and checking data.</a:t>
            </a:r>
          </a:p>
          <a:p>
            <a:pPr>
              <a:lnSpc>
                <a:spcPct val="150000"/>
              </a:lnSpc>
            </a:pPr>
            <a:r>
              <a:rPr lang="en-US" sz="1800" dirty="0" smtClean="0"/>
              <a:t> writing a qualitative description or analysis inductively developing categories, typologies and labels.</a:t>
            </a:r>
          </a:p>
          <a:p>
            <a:pPr>
              <a:lnSpc>
                <a:spcPct val="150000"/>
              </a:lnSpc>
            </a:pPr>
            <a:r>
              <a:rPr lang="en-US" sz="1800" dirty="0" smtClean="0"/>
              <a:t> </a:t>
            </a:r>
            <a:r>
              <a:rPr lang="en-US" sz="1800" dirty="0" err="1" smtClean="0"/>
              <a:t>analysing</a:t>
            </a:r>
            <a:r>
              <a:rPr lang="en-US" sz="1800" dirty="0" smtClean="0"/>
              <a:t> the categories to identify where further </a:t>
            </a:r>
            <a:r>
              <a:rPr lang="en-US" sz="1800" dirty="0" err="1" smtClean="0"/>
              <a:t>clariﬁcation</a:t>
            </a:r>
            <a:r>
              <a:rPr lang="en-US" sz="1800" dirty="0" smtClean="0"/>
              <a:t> and cross-</a:t>
            </a:r>
            <a:r>
              <a:rPr lang="en-US" sz="1800" dirty="0" err="1" smtClean="0"/>
              <a:t>clariﬁcation</a:t>
            </a:r>
            <a:r>
              <a:rPr lang="en-US" sz="1800" dirty="0" smtClean="0"/>
              <a:t> are needed. </a:t>
            </a:r>
          </a:p>
          <a:p>
            <a:pPr>
              <a:lnSpc>
                <a:spcPct val="150000"/>
              </a:lnSpc>
            </a:pPr>
            <a:r>
              <a:rPr lang="en-US" sz="1800" dirty="0" smtClean="0"/>
              <a:t>expressing and typifying these categories through metaphors </a:t>
            </a:r>
          </a:p>
          <a:p>
            <a:pPr>
              <a:lnSpc>
                <a:spcPct val="150000"/>
              </a:lnSpc>
            </a:pPr>
            <a:r>
              <a:rPr lang="en-US" sz="1800" dirty="0" smtClean="0"/>
              <a:t>making inferences and speculations about relationships, causes and effects.</a:t>
            </a:r>
          </a:p>
          <a:p>
            <a:pPr>
              <a:buNone/>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09600"/>
            <a:ext cx="7790688" cy="5943600"/>
          </a:xfrm>
        </p:spPr>
        <p:txBody>
          <a:bodyPr>
            <a:normAutofit/>
          </a:bodyPr>
          <a:lstStyle/>
          <a:p>
            <a:r>
              <a:rPr lang="en-US" sz="1800" dirty="0" err="1" smtClean="0"/>
              <a:t>Bogdan</a:t>
            </a:r>
            <a:r>
              <a:rPr lang="en-US" sz="1800" dirty="0" smtClean="0"/>
              <a:t> and </a:t>
            </a:r>
            <a:r>
              <a:rPr lang="en-US" sz="1800" dirty="0" err="1" smtClean="0"/>
              <a:t>Biklen</a:t>
            </a:r>
            <a:r>
              <a:rPr lang="en-US" sz="1800" dirty="0" smtClean="0"/>
              <a:t> (1992: 154–63) identify several important factors that researchers need to address at this stage, including forcing oneself to take decisions that will focus and narrow the study and decide what kind of study it will be; developing analytical questions; using previous observational data to inform subsequent data collection; writing </a:t>
            </a:r>
            <a:r>
              <a:rPr lang="en-US" sz="1800" dirty="0" err="1" smtClean="0"/>
              <a:t>reﬂexive</a:t>
            </a:r>
            <a:r>
              <a:rPr lang="en-US" sz="1800" dirty="0" smtClean="0"/>
              <a:t> notes and memos about observations, ideas, what is being learned; trying out ideas with subjects; </a:t>
            </a:r>
            <a:r>
              <a:rPr lang="en-US" sz="1800" dirty="0" err="1" smtClean="0"/>
              <a:t>analysing</a:t>
            </a:r>
            <a:r>
              <a:rPr lang="en-US" sz="1800" dirty="0" smtClean="0"/>
              <a:t> relevant literature while conducting the </a:t>
            </a:r>
            <a:r>
              <a:rPr lang="en-US" sz="1800" dirty="0" err="1" smtClean="0"/>
              <a:t>ﬁeld</a:t>
            </a:r>
            <a:r>
              <a:rPr lang="en-US" sz="1800" dirty="0" smtClean="0"/>
              <a:t> research; generating concepts, metaphors and analogies and visual devices to clarify the research.</a:t>
            </a:r>
          </a:p>
          <a:p>
            <a:r>
              <a:rPr lang="en-US" sz="1800" dirty="0" smtClean="0"/>
              <a:t>Step 11: Making speculative inferences</a:t>
            </a:r>
          </a:p>
          <a:p>
            <a:pPr>
              <a:lnSpc>
                <a:spcPct val="150000"/>
              </a:lnSpc>
            </a:pPr>
            <a:r>
              <a:rPr lang="en-US" sz="1800" dirty="0" smtClean="0"/>
              <a:t>This is an important stage, for it moves the research from description to inference. It requires the researcher, on the basis of the evidence, to posit some explanations for the situation, some key elements and possibly even their causes. It is the process of hypothesis generation or the setting of working hypotheses that feeds into theory generation.</a:t>
            </a:r>
          </a:p>
          <a:p>
            <a:pPr>
              <a:lnSpc>
                <a:spcPct val="150000"/>
              </a:lnSpc>
            </a:pPr>
            <a:endParaRPr lang="en-US" sz="1800" dirty="0" smtClean="0"/>
          </a:p>
          <a:p>
            <a:pPr>
              <a:lnSpc>
                <a:spcPct val="150000"/>
              </a:lnSpc>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4111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914400"/>
            <a:ext cx="7790688" cy="5715000"/>
          </a:xfrm>
        </p:spPr>
        <p:txBody>
          <a:bodyPr/>
          <a:lstStyle/>
          <a:p>
            <a:pPr>
              <a:lnSpc>
                <a:spcPct val="150000"/>
              </a:lnSpc>
            </a:pPr>
            <a:r>
              <a:rPr lang="en-US" sz="1800" dirty="0" smtClean="0"/>
              <a:t>The stage of theory generation is linked to grounded theory, and I will  turn to this later in the lecture. Here I will  provide an example of content analysis that does not use statistical analysis but which nevertheless demonstrates the systematic approach to </a:t>
            </a:r>
            <a:r>
              <a:rPr lang="en-US" sz="1800" dirty="0" err="1" smtClean="0"/>
              <a:t>analysing</a:t>
            </a:r>
            <a:r>
              <a:rPr lang="en-US" sz="1800" dirty="0" smtClean="0"/>
              <a:t> data that is at the heart of content analysis.</a:t>
            </a:r>
          </a:p>
          <a:p>
            <a:endParaRPr lang="en-US" sz="1800"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066800" y="533400"/>
            <a:ext cx="7866888" cy="6096000"/>
          </a:xfrm>
        </p:spPr>
        <p:txBody>
          <a:bodyPr>
            <a:normAutofit fontScale="92500" lnSpcReduction="10000"/>
          </a:bodyPr>
          <a:lstStyle/>
          <a:p>
            <a:pPr>
              <a:lnSpc>
                <a:spcPct val="150000"/>
              </a:lnSpc>
            </a:pPr>
            <a:r>
              <a:rPr lang="en-US" sz="1900" dirty="0" smtClean="0"/>
              <a:t>At a wider level, the limits of content analysis are suggested by </a:t>
            </a:r>
            <a:r>
              <a:rPr lang="en-US" sz="1900" dirty="0" err="1" smtClean="0"/>
              <a:t>Ezzy</a:t>
            </a:r>
            <a:r>
              <a:rPr lang="en-US" sz="1900" dirty="0" smtClean="0"/>
              <a:t> who argues that, due to the pre-ordinate nature of coding and categorizing, content analysis is useful for testing or conﬁrming a pre-existing theory rather than for building a new one, though this perhaps understates the ways in which content analysis can be used to generate new theory, not least through a grounded theory approach (discussed later). In many cases content analysts know in advance what they are looking for in text, and perhaps what the categories for analysis will be. </a:t>
            </a:r>
            <a:r>
              <a:rPr lang="en-US" sz="1900" dirty="0" err="1" smtClean="0"/>
              <a:t>Ezzy</a:t>
            </a:r>
            <a:r>
              <a:rPr lang="en-US" sz="1900" dirty="0" smtClean="0"/>
              <a:t> (2002: 85) suggests that this restricts the extent to which the analytical categories can be responsive to the data, thereby </a:t>
            </a:r>
            <a:r>
              <a:rPr lang="en-US" sz="1900" dirty="0" err="1" smtClean="0"/>
              <a:t>conﬁning</a:t>
            </a:r>
            <a:r>
              <a:rPr lang="en-US" sz="1900" dirty="0" smtClean="0"/>
              <a:t> the data analysis to the agenda of the researcher rather than the ‘other’. In this way it enables pre-existing theory to be tested. Indeed </a:t>
            </a:r>
            <a:r>
              <a:rPr lang="en-US" sz="1900" dirty="0" err="1" smtClean="0"/>
              <a:t>Mayring</a:t>
            </a:r>
            <a:r>
              <a:rPr lang="en-US" sz="1900" dirty="0" smtClean="0"/>
              <a:t> (2004: 269) argues that if the research question is very open or if the study is exploratory, then more open procedures than content analysis, e.g. grounded theory, may be preferable.</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066800" y="1447800"/>
            <a:ext cx="7866888" cy="5257800"/>
          </a:xfrm>
        </p:spPr>
        <p:txBody>
          <a:bodyPr>
            <a:normAutofit/>
          </a:bodyPr>
          <a:lstStyle/>
          <a:p>
            <a:pPr>
              <a:lnSpc>
                <a:spcPct val="150000"/>
              </a:lnSpc>
            </a:pPr>
            <a:r>
              <a:rPr lang="en-US" sz="1800" dirty="0" smtClean="0"/>
              <a:t>However, inductive approaches may be ruled out of the early stages of a content analysis, but this does not keep them out of the later stages, as themes and interpretations may emerge inductively from the data and the researcher, rather than only or necessarily from the categories or pre-existing theories themselves. Hence to suggest that content analysis denies induction or is conﬁned to the testing of pre-existing theory is uncharitable; it is to misrepresent the ﬂexibility of content analysis. Indeed Flick (1998) suggests that pre-existing categories may need to be </a:t>
            </a:r>
            <a:r>
              <a:rPr lang="en-US" sz="1800" dirty="0" err="1" smtClean="0"/>
              <a:t>modiﬁed</a:t>
            </a:r>
            <a:r>
              <a:rPr lang="en-US" sz="1800" dirty="0" smtClean="0"/>
              <a:t> if they do not </a:t>
            </a:r>
            <a:r>
              <a:rPr lang="en-US" sz="1800" dirty="0" err="1" smtClean="0"/>
              <a:t>ﬁt</a:t>
            </a:r>
            <a:r>
              <a:rPr lang="en-US" sz="1800" dirty="0" smtClean="0"/>
              <a:t> </a:t>
            </a:r>
            <a:r>
              <a:rPr lang="en-US" sz="1800" smtClean="0"/>
              <a:t>the data.</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Grounded theory</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lnSpcReduction="10000"/>
          </a:bodyPr>
          <a:lstStyle/>
          <a:p>
            <a:pPr>
              <a:lnSpc>
                <a:spcPct val="150000"/>
              </a:lnSpc>
            </a:pPr>
            <a:r>
              <a:rPr lang="en-US" sz="1800" dirty="0" smtClean="0"/>
              <a:t>Theory generation in qualitative data can be emergent, and grounded theory is an important method of theory generation. It is more inductive than content analysis, as the theories emerge from, rather than exist before, the data. Strauss and Corbin (1994: 273) remark: ‘grounded theory is a general methodology for developing theory that is grounded in data systematically gathered and </a:t>
            </a:r>
            <a:r>
              <a:rPr lang="en-US" sz="1800" dirty="0" err="1" smtClean="0"/>
              <a:t>analysed</a:t>
            </a:r>
            <a:r>
              <a:rPr lang="en-US" sz="1800" dirty="0" smtClean="0"/>
              <a:t>’. There are several features of this deﬁnition:</a:t>
            </a:r>
          </a:p>
          <a:p>
            <a:pPr>
              <a:lnSpc>
                <a:spcPct val="150000"/>
              </a:lnSpc>
            </a:pPr>
            <a:r>
              <a:rPr lang="en-US" sz="1800" dirty="0" smtClean="0"/>
              <a:t>Theory is emergent rather than </a:t>
            </a:r>
            <a:r>
              <a:rPr lang="en-US" sz="1800" dirty="0" err="1" smtClean="0"/>
              <a:t>predeﬁned</a:t>
            </a:r>
            <a:r>
              <a:rPr lang="en-US" sz="1800" dirty="0" smtClean="0"/>
              <a:t> and tested.</a:t>
            </a:r>
          </a:p>
          <a:p>
            <a:pPr>
              <a:lnSpc>
                <a:spcPct val="150000"/>
              </a:lnSpc>
            </a:pPr>
            <a:r>
              <a:rPr lang="en-US" sz="1800" dirty="0" smtClean="0"/>
              <a:t>Theory emerges from the data rather than vice versa.</a:t>
            </a:r>
          </a:p>
          <a:p>
            <a:pPr>
              <a:lnSpc>
                <a:spcPct val="150000"/>
              </a:lnSpc>
            </a:pPr>
            <a:r>
              <a:rPr lang="en-US" sz="1800" dirty="0" smtClean="0"/>
              <a:t>Theory generation is a consequence of, and partner to, systematic data collection and analysis.</a:t>
            </a:r>
          </a:p>
          <a:p>
            <a:pPr>
              <a:lnSpc>
                <a:spcPct val="150000"/>
              </a:lnSpc>
            </a:pPr>
            <a:r>
              <a:rPr lang="en-US" sz="1800" dirty="0" smtClean="0"/>
              <a:t>Patterns and theories are implicit in data, waiting to be discovered.</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2587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1219200" y="0"/>
            <a:ext cx="7772400" cy="6705600"/>
          </a:xfrm>
        </p:spPr>
        <p:txBody>
          <a:bodyPr>
            <a:noAutofit/>
          </a:bodyPr>
          <a:lstStyle/>
          <a:p>
            <a:r>
              <a:rPr lang="en-US" sz="1800" dirty="0" smtClean="0"/>
              <a:t>Glaser (1996) suggests that ‘grounded theory is the systematic generation of a theory from data’; it is an inductive process in which everything is integrated and in which data pattern themselves rather than having the researcher pattern them, as actions are integrated and interrelated with other actions. Glaser and Strauss’s (1967) seminal work rejects simple linear causality and the </a:t>
            </a:r>
            <a:r>
              <a:rPr lang="en-US" sz="1800" dirty="0" err="1" smtClean="0"/>
              <a:t>decontextualization</a:t>
            </a:r>
            <a:r>
              <a:rPr lang="en-US" sz="1800" dirty="0" smtClean="0"/>
              <a:t> of data, and argues that the world which participants inhabit is multivalent, multivariate and connected. Glaser (1996) says, ‘the world doesn’t occur in a vacuum’ and the researcher has to take account of the interconnectedness of actions. In everyday life, actions are interconnected and people make connections naturally; it is part of everyday living, and hence grounded theory catches the naturalistic element of research and formulates it into a systematic methodology. </a:t>
            </a:r>
            <a:r>
              <a:rPr lang="en-US" sz="1800" dirty="0"/>
              <a:t>G</a:t>
            </a:r>
            <a:r>
              <a:rPr lang="en-US" sz="1800" dirty="0" smtClean="0"/>
              <a:t>rounded theory is faithful to how people act; it takes account of apparent inconsistencies, contradictions, discontinuities and relatedness in actions. </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09600"/>
            <a:ext cx="7790688" cy="6096000"/>
          </a:xfrm>
        </p:spPr>
        <p:txBody>
          <a:bodyPr>
            <a:noAutofit/>
          </a:bodyPr>
          <a:lstStyle/>
          <a:p>
            <a:r>
              <a:rPr lang="en-US" sz="1800" dirty="0" smtClean="0"/>
              <a:t>Grounded theory is a systematic theory, using systematized methods (discussed below) of theoretical sampling, coding constant comparison, the </a:t>
            </a:r>
            <a:r>
              <a:rPr lang="en-US" sz="1800" dirty="0" err="1" smtClean="0"/>
              <a:t>identiﬁcation</a:t>
            </a:r>
            <a:r>
              <a:rPr lang="en-US" sz="1800" dirty="0" smtClean="0"/>
              <a:t> of a core variable, and saturation.</a:t>
            </a:r>
          </a:p>
          <a:p>
            <a:r>
              <a:rPr lang="en-US" sz="1800" dirty="0" smtClean="0"/>
              <a:t>Grounded theory is not averse to quantitative methods, it arose out of them (Glaser 1996) in terms of trying to bring to qualitative data some of the analytic methods applied in statistical techniques (e.g. multivariate analysis).</a:t>
            </a:r>
          </a:p>
          <a:p>
            <a:r>
              <a:rPr lang="en-US" sz="1800" dirty="0" smtClean="0"/>
              <a:t>In grounded theory the researcher discovers what is relevant; indeed Glaser and Strauss’s (1967) work is entitled The Discovery of Grounded Theory.</a:t>
            </a:r>
          </a:p>
          <a:p>
            <a:r>
              <a:rPr lang="en-US" sz="1800" dirty="0" smtClean="0"/>
              <a:t>However, where it parts company with much quantitative, positivist research is in its view of theory. In positivist research the theory pre-exists its testing and the researcher deduces from the data whether the theory is robust and can be </a:t>
            </a:r>
            <a:r>
              <a:rPr lang="en-US" sz="1800" dirty="0" err="1" smtClean="0"/>
              <a:t>conﬁrmed</a:t>
            </a:r>
            <a:r>
              <a:rPr lang="en-US" sz="1800" dirty="0" smtClean="0"/>
              <a:t>. The data are ‘forced’ into a </a:t>
            </a:r>
            <a:r>
              <a:rPr lang="en-US" sz="1800" dirty="0" err="1" smtClean="0"/>
              <a:t>ﬁt</a:t>
            </a:r>
            <a:r>
              <a:rPr lang="en-US" sz="1800" dirty="0" smtClean="0"/>
              <a:t> with the theory. Grounded theory, on the other hand, does not force data to ﬁt with a predetermined </a:t>
            </a:r>
            <a:r>
              <a:rPr lang="en-US" sz="1800" dirty="0" err="1" smtClean="0"/>
              <a:t>theory;indeed</a:t>
            </a:r>
            <a:r>
              <a:rPr lang="en-US" sz="1800" dirty="0" smtClean="0"/>
              <a:t> the difference between inductive and deductive research is less clear than it appears to be at ﬁrst sight. For example, before one can deduce, one has to generate theory and categories inductively.</a:t>
            </a:r>
          </a:p>
          <a:p>
            <a:endParaRPr lang="en-US" sz="1800" dirty="0" smtClean="0"/>
          </a:p>
          <a:p>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838200"/>
            <a:ext cx="7790688" cy="5867400"/>
          </a:xfrm>
        </p:spPr>
        <p:txBody>
          <a:bodyPr>
            <a:normAutofit/>
          </a:bodyPr>
          <a:lstStyle/>
          <a:p>
            <a:r>
              <a:rPr lang="en-US" sz="1800" dirty="0" smtClean="0"/>
              <a:t>Grounded theory starts with data, which are then </a:t>
            </a:r>
            <a:r>
              <a:rPr lang="en-US" sz="1800" dirty="0" err="1" smtClean="0"/>
              <a:t>analysed</a:t>
            </a:r>
            <a:r>
              <a:rPr lang="en-US" sz="1800" dirty="0" smtClean="0"/>
              <a:t> and reviewed to enable the theory to be generated from them; it is rooted in the data and little else. Here the theory derives from the data – it is grounded in the data and emerges from it. As Lincoln and </a:t>
            </a:r>
            <a:r>
              <a:rPr lang="en-US" sz="1800" dirty="0" err="1" smtClean="0"/>
              <a:t>Guba</a:t>
            </a:r>
            <a:r>
              <a:rPr lang="en-US" sz="1800" dirty="0" smtClean="0"/>
              <a:t> (1985: 205) argue, grounded theory must </a:t>
            </a:r>
            <a:r>
              <a:rPr lang="en-US" sz="1800" dirty="0" err="1" smtClean="0"/>
              <a:t>ﬁt</a:t>
            </a:r>
            <a:r>
              <a:rPr lang="en-US" sz="1800" dirty="0" smtClean="0"/>
              <a:t> the situation that is being researched.</a:t>
            </a:r>
          </a:p>
          <a:p>
            <a:r>
              <a:rPr lang="en-US" sz="1800" dirty="0" smtClean="0"/>
              <a:t>Glaser (1996) writes that ‘forcing methodologies were too ascendant’, not least in positivist research and that grounded theory had to reject forcing or constraining the nature of a research investigation by pre-existing theories. </a:t>
            </a:r>
          </a:p>
          <a:p>
            <a:r>
              <a:rPr lang="en-US" sz="1800" dirty="0" smtClean="0"/>
              <a:t>As grounded theory sets aside any preconceived ideas, letting the data themselves give rise to the theory, certain abilities are required of the researcher, for example:</a:t>
            </a:r>
          </a:p>
          <a:p>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219200" y="609600"/>
            <a:ext cx="7714488" cy="6096000"/>
          </a:xfrm>
        </p:spPr>
        <p:txBody>
          <a:bodyPr>
            <a:normAutofit/>
          </a:bodyPr>
          <a:lstStyle/>
          <a:p>
            <a:pPr>
              <a:lnSpc>
                <a:spcPct val="150000"/>
              </a:lnSpc>
            </a:pPr>
            <a:r>
              <a:rPr lang="en-US" sz="1800" dirty="0" smtClean="0"/>
              <a:t>tolerance and openness to data and what is emerging</a:t>
            </a:r>
          </a:p>
          <a:p>
            <a:pPr>
              <a:lnSpc>
                <a:spcPct val="150000"/>
              </a:lnSpc>
            </a:pPr>
            <a:r>
              <a:rPr lang="en-US" sz="1800" dirty="0" smtClean="0"/>
              <a:t>tolerance of confusion and regression (feeling stupid when the theory does not become immediately obvious)</a:t>
            </a:r>
          </a:p>
          <a:p>
            <a:pPr>
              <a:lnSpc>
                <a:spcPct val="150000"/>
              </a:lnSpc>
            </a:pPr>
            <a:r>
              <a:rPr lang="en-US" sz="1800" dirty="0" smtClean="0"/>
              <a:t>resistance to premature formulation of theory ability to pay close attention to data</a:t>
            </a:r>
          </a:p>
          <a:p>
            <a:pPr>
              <a:lnSpc>
                <a:spcPct val="150000"/>
              </a:lnSpc>
            </a:pPr>
            <a:r>
              <a:rPr lang="en-US" sz="1800" dirty="0" smtClean="0"/>
              <a:t>willingness to engage in the process of theory</a:t>
            </a:r>
          </a:p>
          <a:p>
            <a:pPr>
              <a:lnSpc>
                <a:spcPct val="150000"/>
              </a:lnSpc>
            </a:pPr>
            <a:r>
              <a:rPr lang="en-US" sz="1800" dirty="0" smtClean="0"/>
              <a:t>generation rather than theory testing; it is an experiential methodology</a:t>
            </a:r>
          </a:p>
          <a:p>
            <a:pPr>
              <a:lnSpc>
                <a:spcPct val="150000"/>
              </a:lnSpc>
            </a:pPr>
            <a:r>
              <a:rPr lang="en-US" sz="1800" dirty="0" smtClean="0"/>
              <a:t>ability to work with emergent categories rather than preconceived or received categories.</a:t>
            </a:r>
          </a:p>
          <a:p>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85800"/>
            <a:ext cx="7790688" cy="5943600"/>
          </a:xfrm>
        </p:spPr>
        <p:txBody>
          <a:bodyPr>
            <a:normAutofit/>
          </a:bodyPr>
          <a:lstStyle/>
          <a:p>
            <a:pPr>
              <a:lnSpc>
                <a:spcPct val="150000"/>
              </a:lnSpc>
            </a:pPr>
            <a:r>
              <a:rPr lang="en-US" sz="1800" dirty="0" smtClean="0"/>
              <a:t>As theory is not predetermined, the role of targeted pre-reading is not as strong as in other kinds of research (e.g. using literature reviews to generate issues for the research), indeed it may be dangerous as it may prematurely close off or determine what one sees in data; it may cause one to read data through given lenses rather than anew. As one does not know what one will </a:t>
            </a:r>
            <a:r>
              <a:rPr lang="en-US" sz="1800" dirty="0" err="1" smtClean="0"/>
              <a:t>ﬁnd</a:t>
            </a:r>
            <a:r>
              <a:rPr lang="en-US" sz="1800" dirty="0" smtClean="0"/>
              <a:t>, one cannot be sure what one should read before undertaking grounded theory. One should read widely, both within and outside the </a:t>
            </a:r>
            <a:r>
              <a:rPr lang="en-US" sz="1800" dirty="0" err="1" smtClean="0"/>
              <a:t>ﬁeld</a:t>
            </a:r>
            <a:r>
              <a:rPr lang="en-US" sz="1800" dirty="0" smtClean="0"/>
              <a:t>, rather than narrowly and in too focused a direction.</a:t>
            </a:r>
          </a:p>
          <a:p>
            <a:pPr>
              <a:lnSpc>
                <a:spcPct val="150000"/>
              </a:lnSpc>
            </a:pPr>
            <a:r>
              <a:rPr lang="en-US" sz="1800" dirty="0" smtClean="0"/>
              <a:t> There are several elements of grounded theory that contribute to its systematic nature, and it is to these that </a:t>
            </a:r>
            <a:r>
              <a:rPr lang="en-US" sz="1800" dirty="0"/>
              <a:t>I</a:t>
            </a:r>
            <a:r>
              <a:rPr lang="en-US" sz="1800" dirty="0" smtClean="0"/>
              <a:t> now turn.</a:t>
            </a:r>
          </a:p>
          <a:p>
            <a:endParaRPr lang="en-US" dirty="0" smtClean="0"/>
          </a:p>
          <a:p>
            <a:pPr marL="82296"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lstStyle/>
          <a:p>
            <a:r>
              <a:rPr lang="en-US" dirty="0" smtClean="0"/>
              <a:t>Theoretical sampling</a:t>
            </a:r>
            <a:br>
              <a:rPr lang="en-US" dirty="0" smtClean="0"/>
            </a:br>
            <a:endParaRPr lang="en-US" dirty="0"/>
          </a:p>
        </p:txBody>
      </p:sp>
      <p:sp>
        <p:nvSpPr>
          <p:cNvPr id="3" name="Content Placeholder 2"/>
          <p:cNvSpPr>
            <a:spLocks noGrp="1"/>
          </p:cNvSpPr>
          <p:nvPr>
            <p:ph idx="1"/>
          </p:nvPr>
        </p:nvSpPr>
        <p:spPr>
          <a:xfrm>
            <a:off x="1143000" y="1447800"/>
            <a:ext cx="7790688" cy="5334000"/>
          </a:xfrm>
        </p:spPr>
        <p:txBody>
          <a:bodyPr>
            <a:normAutofit/>
          </a:bodyPr>
          <a:lstStyle/>
          <a:p>
            <a:pPr>
              <a:lnSpc>
                <a:spcPct val="150000"/>
              </a:lnSpc>
            </a:pPr>
            <a:r>
              <a:rPr lang="en-US" sz="1800" dirty="0" smtClean="0"/>
              <a:t>In theoretical sampling, data are collected on an ongoing, iterative basis, and the researcher keeps on adding to the sample until there is enough data to describe what is going on in the context or situation under study and until ‘theoretical saturation’ is reached (discussed below). As one cannot know in advance when this point will be reached, one cannot determine the sample size or representativeness until one is actually doing the research. In theoretical sampling, data collection continues until </a:t>
            </a:r>
            <a:r>
              <a:rPr lang="en-US" sz="1800" dirty="0" err="1" smtClean="0"/>
              <a:t>sufﬁcient</a:t>
            </a:r>
            <a:r>
              <a:rPr lang="en-US" sz="1800" dirty="0" smtClean="0"/>
              <a:t> data have been gathered to create a theoretical explanation of what is happening and what constitutes its key features.</a:t>
            </a:r>
          </a:p>
          <a:p>
            <a:pPr>
              <a:lnSpc>
                <a:spcPct val="150000"/>
              </a:lnSpc>
            </a:pPr>
            <a:r>
              <a:rPr lang="en-US" sz="1800" dirty="0" smtClean="0"/>
              <a:t>It is not a question of representativeness, but, rather, a question of allowing the theory to emerge.</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063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1219200" y="381000"/>
            <a:ext cx="7714488" cy="6248400"/>
          </a:xfrm>
        </p:spPr>
        <p:txBody>
          <a:bodyPr>
            <a:normAutofit/>
          </a:bodyPr>
          <a:lstStyle/>
          <a:p>
            <a:pPr>
              <a:lnSpc>
                <a:spcPct val="150000"/>
              </a:lnSpc>
            </a:pPr>
            <a:r>
              <a:rPr lang="en-US" sz="1800" dirty="0" smtClean="0"/>
              <a:t>Theoretical sampling is the process of data collection for generating theory whereby the analyst jointly collects, codes, and analyses his data and decides what data to collect next and where to ﬁnd them, in order to develop his theory as it emerges. This process of data collection is controlled by the emerging theory</a:t>
            </a:r>
          </a:p>
          <a:p>
            <a:pPr>
              <a:lnSpc>
                <a:spcPct val="150000"/>
              </a:lnSpc>
            </a:pPr>
            <a:r>
              <a:rPr lang="en-US" sz="1800" dirty="0" err="1"/>
              <a:t>T</a:t>
            </a:r>
            <a:r>
              <a:rPr lang="en-US" sz="1800" dirty="0" err="1" smtClean="0"/>
              <a:t>the</a:t>
            </a:r>
            <a:r>
              <a:rPr lang="en-US" sz="1800" dirty="0" smtClean="0"/>
              <a:t> basic criterion governing the selection of comparison groups for discovering theory is their theoretical relevance for furthering the development of emerging categories rather than, for example, conventional sampling strategies.</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dirty="0" smtClean="0"/>
              <a:t>Coding</a:t>
            </a:r>
            <a:br>
              <a:rPr lang="en-US" dirty="0" smtClean="0"/>
            </a:br>
            <a:endParaRPr lang="en-US" dirty="0"/>
          </a:p>
        </p:txBody>
      </p:sp>
      <p:sp>
        <p:nvSpPr>
          <p:cNvPr id="3" name="Content Placeholder 2"/>
          <p:cNvSpPr>
            <a:spLocks noGrp="1"/>
          </p:cNvSpPr>
          <p:nvPr>
            <p:ph idx="1"/>
          </p:nvPr>
        </p:nvSpPr>
        <p:spPr>
          <a:xfrm>
            <a:off x="1219200" y="1447800"/>
            <a:ext cx="7714488" cy="5029200"/>
          </a:xfrm>
        </p:spPr>
        <p:txBody>
          <a:bodyPr>
            <a:normAutofit/>
          </a:bodyPr>
          <a:lstStyle/>
          <a:p>
            <a:pPr>
              <a:lnSpc>
                <a:spcPct val="150000"/>
              </a:lnSpc>
            </a:pPr>
            <a:r>
              <a:rPr lang="en-US" sz="1800" dirty="0" smtClean="0"/>
              <a:t>Coding is the process of disassembling and reassembling the data. Data are disassembled when they are broken apart into lines, paragraphs or sections. These fragments are then rearranged, through coding, to produce a new understanding that explores similarities, differences, across a number of different cases. The early part of coding should be confusing, with a mass of apparently unrelated material. However, as coding progresses and themes emerge, the analysis becomes more organized and structured.</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219200" y="533400"/>
            <a:ext cx="7714488" cy="6172200"/>
          </a:xfrm>
        </p:spPr>
        <p:txBody>
          <a:bodyPr>
            <a:normAutofit/>
          </a:bodyPr>
          <a:lstStyle/>
          <a:p>
            <a:r>
              <a:rPr lang="en-US" sz="1800" dirty="0" smtClean="0"/>
              <a:t>In grounded theory there are three types of coding: open, axial and selective coding, the intention of which is to deconstruct the data into manageable chunks in order to facilitate an understanding of the phenomenon in question.</a:t>
            </a:r>
          </a:p>
          <a:p>
            <a:r>
              <a:rPr lang="en-US" sz="1800" dirty="0" smtClean="0"/>
              <a:t>Open coding involves exploring the data and  identifying units of analysis to code for meanings, feelings, actions, events and so on. The researcher codes up the data, creating new codes and categories and subcategories where necessary, and integrating codes where relevant until the coding is complete. </a:t>
            </a:r>
          </a:p>
          <a:p>
            <a:r>
              <a:rPr lang="en-US" sz="1800" dirty="0" smtClean="0"/>
              <a:t>Axial coding seeks to make links between categories and codes, ‘to integrate codes around the axes of central categories’; the essence of axial coding is the interconnectedness of categories (</a:t>
            </a:r>
            <a:r>
              <a:rPr lang="en-US" sz="1800" dirty="0" err="1" smtClean="0"/>
              <a:t>Cresswell</a:t>
            </a:r>
            <a:r>
              <a:rPr lang="en-US" sz="1800" dirty="0" smtClean="0"/>
              <a:t> 1998: 57). Hence codes are explored, their interrelationships are examined, and codes and categories are compared to existing theory.</a:t>
            </a:r>
          </a:p>
          <a:p>
            <a:r>
              <a:rPr lang="en-US" sz="1800" dirty="0" smtClean="0"/>
              <a:t>Selective coding involves identifying a core code; the relationship between that core code and other codes is made clear and the coding scheme is compared with pre-existing theory.  </a:t>
            </a:r>
            <a:r>
              <a:rPr lang="en-US" sz="1800" dirty="0" err="1" smtClean="0"/>
              <a:t>Cresswell</a:t>
            </a:r>
            <a:r>
              <a:rPr lang="en-US" sz="1800" dirty="0" smtClean="0"/>
              <a:t> (1998: 57) writes that ‘in selective coding, the researcher identiﬁes a ‘‘story line’’ and writes a story that integrates the categories in the axial coding model’.</a:t>
            </a:r>
          </a:p>
          <a:p>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2587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762000"/>
            <a:ext cx="7790688" cy="5715000"/>
          </a:xfrm>
        </p:spPr>
        <p:txBody>
          <a:bodyPr>
            <a:normAutofit/>
          </a:bodyPr>
          <a:lstStyle/>
          <a:p>
            <a:pPr>
              <a:lnSpc>
                <a:spcPct val="150000"/>
              </a:lnSpc>
            </a:pPr>
            <a:r>
              <a:rPr lang="en-US" sz="1800" dirty="0" smtClean="0"/>
              <a:t>As coding proceeds,  the researcher develops concepts and makes connections between them. Flick et al. (2004: 19) argue that ‘repeated coding of data leads to denser concept-based relationships and hence to a theory’, i.e. that the richness of the data is included in the theoretical formulation.</a:t>
            </a:r>
          </a:p>
          <a:p>
            <a:pPr>
              <a:lnSpc>
                <a:spcPct val="150000"/>
              </a:lnSpc>
            </a:pP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868362"/>
          </a:xfrm>
        </p:spPr>
        <p:txBody>
          <a:bodyPr>
            <a:noAutofit/>
          </a:bodyPr>
          <a:lstStyle/>
          <a:p>
            <a:r>
              <a:rPr lang="en-US" dirty="0" smtClean="0">
                <a:effectLst/>
              </a:rPr>
              <a:t>Constant comparison</a:t>
            </a:r>
            <a:br>
              <a:rPr lang="en-US" dirty="0" smtClean="0">
                <a:effectLst/>
              </a:rPr>
            </a:br>
            <a:endParaRPr lang="en-US" dirty="0">
              <a:effectLst/>
            </a:endParaRPr>
          </a:p>
        </p:txBody>
      </p:sp>
      <p:sp>
        <p:nvSpPr>
          <p:cNvPr id="3" name="Content Placeholder 2"/>
          <p:cNvSpPr>
            <a:spLocks noGrp="1"/>
          </p:cNvSpPr>
          <p:nvPr>
            <p:ph idx="1"/>
          </p:nvPr>
        </p:nvSpPr>
        <p:spPr>
          <a:xfrm>
            <a:off x="990600" y="914400"/>
            <a:ext cx="7543800" cy="5715000"/>
          </a:xfrm>
        </p:spPr>
        <p:txBody>
          <a:bodyPr>
            <a:normAutofit/>
          </a:bodyPr>
          <a:lstStyle/>
          <a:p>
            <a:r>
              <a:rPr lang="en-US" sz="1800" dirty="0" smtClean="0"/>
              <a:t>The application of open, axial and selective coding adopts the method of constant comparison. In constant comparison the researcher compares the new data with existing data and categories, so that the categories achieve a perfect </a:t>
            </a:r>
            <a:r>
              <a:rPr lang="en-US" sz="1800" dirty="0" err="1" smtClean="0"/>
              <a:t>ﬁt</a:t>
            </a:r>
            <a:r>
              <a:rPr lang="en-US" sz="1800" dirty="0" smtClean="0"/>
              <a:t> with the data. If there is a poor </a:t>
            </a:r>
            <a:r>
              <a:rPr lang="en-US" sz="1800" dirty="0" err="1" smtClean="0"/>
              <a:t>ﬁt</a:t>
            </a:r>
            <a:r>
              <a:rPr lang="en-US" sz="1800" dirty="0" smtClean="0"/>
              <a:t> between data and categories, or indeed between theory and data, then the categories and theories have to be </a:t>
            </a:r>
            <a:r>
              <a:rPr lang="en-US" sz="1800" dirty="0" err="1" smtClean="0"/>
              <a:t>modiﬁed</a:t>
            </a:r>
            <a:r>
              <a:rPr lang="en-US" sz="1800" dirty="0" smtClean="0"/>
              <a:t> until all the data are accounted for. New and emergent categories are developed in order to be able to incorporate and accommodate data in a good ﬁt, with no discrepant cases. </a:t>
            </a:r>
          </a:p>
          <a:p>
            <a:r>
              <a:rPr lang="en-US" sz="1800" dirty="0" smtClean="0"/>
              <a:t>Glaser and Strauss (1967: 102) write that ‘the purpose of the constant comparative method of joint coding and analysis is to generate theory . . . by using explicit coding and analytic procedures’. That theory is not intended to ‘ascertain universality or the proof of suggested causes or other properties. Since no proof is involved, the constant comparison method . . . requires only saturation of data – not consideration of all available data’.</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825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1219200" y="381000"/>
            <a:ext cx="7714488" cy="6248400"/>
          </a:xfrm>
        </p:spPr>
        <p:txBody>
          <a:bodyPr>
            <a:normAutofit/>
          </a:bodyPr>
          <a:lstStyle/>
          <a:p>
            <a:r>
              <a:rPr lang="en-US" sz="1800" dirty="0" smtClean="0"/>
              <a:t>In constant comparison, then, discrepant, negative and </a:t>
            </a:r>
            <a:r>
              <a:rPr lang="en-US" sz="1800" dirty="0" err="1" smtClean="0"/>
              <a:t>disconﬁrming</a:t>
            </a:r>
            <a:r>
              <a:rPr lang="en-US" sz="1800" dirty="0" smtClean="0"/>
              <a:t> cases are important in assisting the categories and emergent (grounded) theory to </a:t>
            </a:r>
            <a:r>
              <a:rPr lang="en-US" sz="1800" dirty="0" err="1" smtClean="0"/>
              <a:t>ﬁt</a:t>
            </a:r>
            <a:r>
              <a:rPr lang="en-US" sz="1800" dirty="0" smtClean="0"/>
              <a:t> all the data.</a:t>
            </a:r>
          </a:p>
          <a:p>
            <a:r>
              <a:rPr lang="en-US" sz="1800" dirty="0" smtClean="0"/>
              <a:t> Constant comparison is the process ‘by which the properties and categories across the data are compared continuously until no more variation occurs’ (Glaser 1996), i.e. saturation is reached. In constant comparison data are compared across a range of situations, times, groups of people, and through a range of methods.</a:t>
            </a:r>
          </a:p>
          <a:p>
            <a:r>
              <a:rPr lang="en-US" sz="1800" dirty="0" smtClean="0"/>
              <a:t>The process resonates with the methodological notion of triangulation. Glaser and Strauss (1967: 105–13) suggest that the constant comparison method involves four stages:</a:t>
            </a:r>
          </a:p>
          <a:p>
            <a:r>
              <a:rPr lang="en-US" sz="1800" dirty="0" smtClean="0"/>
              <a:t> comparing incidents and data that are applicable to each category; integrating these categories and their properties; </a:t>
            </a:r>
          </a:p>
          <a:p>
            <a:r>
              <a:rPr lang="en-US" sz="1800" dirty="0" smtClean="0"/>
              <a:t>bounding the theory; </a:t>
            </a:r>
          </a:p>
          <a:p>
            <a:r>
              <a:rPr lang="en-US" sz="1800" dirty="0" smtClean="0"/>
              <a:t>setting out the theory. The </a:t>
            </a:r>
            <a:r>
              <a:rPr lang="en-US" sz="1800" dirty="0" err="1" smtClean="0"/>
              <a:t>ﬁrst</a:t>
            </a:r>
            <a:r>
              <a:rPr lang="en-US" sz="1800" dirty="0" smtClean="0"/>
              <a:t> stage here involves coding of incidents and comparing them with previous incidents in the same and different groups and with other data that are in the same category. </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p>
        </p:txBody>
      </p:sp>
      <p:sp>
        <p:nvSpPr>
          <p:cNvPr id="3" name="Content Placeholder 2"/>
          <p:cNvSpPr>
            <a:spLocks noGrp="1"/>
          </p:cNvSpPr>
          <p:nvPr>
            <p:ph idx="1"/>
          </p:nvPr>
        </p:nvSpPr>
        <p:spPr>
          <a:xfrm>
            <a:off x="1143000" y="685800"/>
            <a:ext cx="7790688" cy="6019800"/>
          </a:xfrm>
        </p:spPr>
        <p:txBody>
          <a:bodyPr>
            <a:normAutofit/>
          </a:bodyPr>
          <a:lstStyle/>
          <a:p>
            <a:pPr>
              <a:lnSpc>
                <a:spcPct val="150000"/>
              </a:lnSpc>
            </a:pPr>
            <a:r>
              <a:rPr lang="en-US" sz="1800" dirty="0" smtClean="0"/>
              <a:t>The second stage involves </a:t>
            </a:r>
            <a:r>
              <a:rPr lang="en-US" sz="1800" dirty="0" err="1" smtClean="0"/>
              <a:t>memoing</a:t>
            </a:r>
            <a:r>
              <a:rPr lang="en-US" sz="1800" dirty="0" smtClean="0"/>
              <a:t> and further coding. Here ‘the constant comparative units change from comparison of incident with incident to comparison of incident with properties of the category that resulted from initial comparisons of incidents’ (Glaser and Strauss 1967: 108). The third stage – of delimitation – occurs at the levels of the theory and the categories and in which the major </a:t>
            </a:r>
            <a:r>
              <a:rPr lang="en-US" sz="1800" dirty="0" err="1" smtClean="0"/>
              <a:t>modiﬁcations</a:t>
            </a:r>
            <a:r>
              <a:rPr lang="en-US" sz="1800" dirty="0" smtClean="0"/>
              <a:t> reduce as underlying uniformities and properties are discovered and in which theoretical saturation takes place. </a:t>
            </a:r>
          </a:p>
          <a:p>
            <a:pPr>
              <a:lnSpc>
                <a:spcPct val="150000"/>
              </a:lnSpc>
            </a:pPr>
            <a:r>
              <a:rPr lang="en-US" sz="1800" dirty="0" smtClean="0"/>
              <a:t>The </a:t>
            </a:r>
            <a:r>
              <a:rPr lang="en-US" sz="1800" dirty="0" err="1" smtClean="0"/>
              <a:t>ﬁnal</a:t>
            </a:r>
            <a:r>
              <a:rPr lang="en-US" sz="1800" dirty="0" smtClean="0"/>
              <a:t> stage – of writing theory – occurs when the researcher has gathered and generated coded data, memos, and a theory, and this is then written in full.</a:t>
            </a:r>
          </a:p>
          <a:p>
            <a:pPr>
              <a:lnSpc>
                <a:spcPct val="150000"/>
              </a:lnSpc>
            </a:pPr>
            <a:endParaRPr lang="en-US" sz="1800"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0" y="2438400"/>
            <a:ext cx="4953000" cy="914400"/>
          </a:xfrm>
        </p:spPr>
        <p:txBody>
          <a:bodyPr>
            <a:normAutofit/>
          </a:bodyPr>
          <a:lstStyle/>
          <a:p>
            <a:pPr algn="ctr"/>
            <a:r>
              <a:rPr lang="en-US" sz="1800" dirty="0" smtClean="0"/>
              <a:t>The End</a:t>
            </a:r>
            <a:endParaRPr lang="en-US" sz="1800"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55</a:t>
            </a:fld>
            <a:endParaRPr lang="en-US"/>
          </a:p>
        </p:txBody>
      </p:sp>
    </p:spTree>
    <p:extLst>
      <p:ext uri="{BB962C8B-B14F-4D97-AF65-F5344CB8AC3E}">
        <p14:creationId xmlns="" xmlns:p14="http://schemas.microsoft.com/office/powerpoint/2010/main" val="16664090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790</TotalTime>
  <Words>7233</Words>
  <Application>Microsoft Office PowerPoint</Application>
  <PresentationFormat>On-screen Show (4:3)</PresentationFormat>
  <Paragraphs>246</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Solstice</vt:lpstr>
      <vt:lpstr>Content analysis and grounded theory </vt:lpstr>
      <vt:lpstr>Introduction</vt:lpstr>
      <vt:lpstr>Slide 3</vt:lpstr>
      <vt:lpstr>What is content analysis? </vt:lpstr>
      <vt:lpstr>Slide 5</vt:lpstr>
      <vt:lpstr>Slide 6</vt:lpstr>
      <vt:lpstr>Slide 7</vt:lpstr>
      <vt:lpstr>Slide 8</vt:lpstr>
      <vt:lpstr>How does content analysis work? </vt:lpstr>
      <vt:lpstr>Slide 10</vt:lpstr>
      <vt:lpstr>Steps</vt:lpstr>
      <vt:lpstr>Slide 12</vt:lpstr>
      <vt:lpstr>Slide 13</vt:lpstr>
      <vt:lpstr>Slide 14</vt:lpstr>
      <vt:lpstr>Cont…Steps</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Grounded theory </vt:lpstr>
      <vt:lpstr> </vt:lpstr>
      <vt:lpstr>Slide 43</vt:lpstr>
      <vt:lpstr>Slide 44</vt:lpstr>
      <vt:lpstr>Slide 45</vt:lpstr>
      <vt:lpstr>Slide 46</vt:lpstr>
      <vt:lpstr>Theoretical sampling </vt:lpstr>
      <vt:lpstr> </vt:lpstr>
      <vt:lpstr>Coding </vt:lpstr>
      <vt:lpstr>Slide 50</vt:lpstr>
      <vt:lpstr>Slide 51</vt:lpstr>
      <vt:lpstr>Constant comparison </vt:lpstr>
      <vt:lpstr> </vt:lpstr>
      <vt:lpstr>Slide 54</vt:lpstr>
      <vt:lpstr>Slide 55</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NTS</cp:lastModifiedBy>
  <cp:revision>90</cp:revision>
  <dcterms:created xsi:type="dcterms:W3CDTF">2013-12-13T07:11:26Z</dcterms:created>
  <dcterms:modified xsi:type="dcterms:W3CDTF">2013-12-25T06:17:09Z</dcterms:modified>
</cp:coreProperties>
</file>