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0" r:id="rId1"/>
  </p:sldMasterIdLst>
  <p:notesMasterIdLst>
    <p:notesMasterId r:id="rId62"/>
  </p:notesMasterIdLst>
  <p:handoutMasterIdLst>
    <p:handoutMasterId r:id="rId63"/>
  </p:handoutMasterIdLst>
  <p:sldIdLst>
    <p:sldId id="256" r:id="rId2"/>
    <p:sldId id="257" r:id="rId3"/>
    <p:sldId id="258" r:id="rId4"/>
    <p:sldId id="259" r:id="rId5"/>
    <p:sldId id="260" r:id="rId6"/>
    <p:sldId id="314"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3" r:id="rId28"/>
    <p:sldId id="281" r:id="rId29"/>
    <p:sldId id="315" r:id="rId30"/>
    <p:sldId id="282" r:id="rId31"/>
    <p:sldId id="284" r:id="rId32"/>
    <p:sldId id="285" r:id="rId33"/>
    <p:sldId id="286" r:id="rId34"/>
    <p:sldId id="287" r:id="rId35"/>
    <p:sldId id="288" r:id="rId36"/>
    <p:sldId id="289" r:id="rId37"/>
    <p:sldId id="290" r:id="rId38"/>
    <p:sldId id="291" r:id="rId39"/>
    <p:sldId id="292" r:id="rId40"/>
    <p:sldId id="293" r:id="rId41"/>
    <p:sldId id="294" r:id="rId42"/>
    <p:sldId id="295" r:id="rId43"/>
    <p:sldId id="296" r:id="rId44"/>
    <p:sldId id="297" r:id="rId45"/>
    <p:sldId id="298" r:id="rId46"/>
    <p:sldId id="299" r:id="rId47"/>
    <p:sldId id="300" r:id="rId48"/>
    <p:sldId id="301" r:id="rId49"/>
    <p:sldId id="302" r:id="rId50"/>
    <p:sldId id="305" r:id="rId51"/>
    <p:sldId id="303" r:id="rId52"/>
    <p:sldId id="306" r:id="rId53"/>
    <p:sldId id="304" r:id="rId54"/>
    <p:sldId id="307" r:id="rId55"/>
    <p:sldId id="308" r:id="rId56"/>
    <p:sldId id="309" r:id="rId57"/>
    <p:sldId id="310" r:id="rId58"/>
    <p:sldId id="311" r:id="rId59"/>
    <p:sldId id="312" r:id="rId60"/>
    <p:sldId id="313" r:id="rId61"/>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64820"/>
          </a:xfrm>
          <a:prstGeom prst="rect">
            <a:avLst/>
          </a:prstGeom>
        </p:spPr>
        <p:txBody>
          <a:bodyPr vert="horz" lIns="91440" tIns="45720" rIns="91440" bIns="45720" rtlCol="0"/>
          <a:lstStyle>
            <a:lvl1pPr algn="r">
              <a:defRPr sz="1200"/>
            </a:lvl1pPr>
          </a:lstStyle>
          <a:p>
            <a:fld id="{F2DEDFD3-512C-4CAD-80C7-CBF23306415A}" type="datetimeFigureOut">
              <a:rPr lang="en-US" smtClean="0"/>
              <a:pPr/>
              <a:t>12/25/2013</a:t>
            </a:fld>
            <a:endParaRPr lang="en-US"/>
          </a:p>
        </p:txBody>
      </p:sp>
      <p:sp>
        <p:nvSpPr>
          <p:cNvPr id="4" name="Footer Placeholder 3"/>
          <p:cNvSpPr>
            <a:spLocks noGrp="1"/>
          </p:cNvSpPr>
          <p:nvPr>
            <p:ph type="ftr" sz="quarter" idx="2"/>
          </p:nvPr>
        </p:nvSpPr>
        <p:spPr>
          <a:xfrm>
            <a:off x="0" y="8829967"/>
            <a:ext cx="2971800" cy="46482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1440" tIns="45720" rIns="91440" bIns="45720" rtlCol="0" anchor="b"/>
          <a:lstStyle>
            <a:lvl1pPr algn="r">
              <a:defRPr sz="1200"/>
            </a:lvl1pPr>
          </a:lstStyle>
          <a:p>
            <a:fld id="{8600AB27-031A-4E65-9E9A-1E8D53986E07}" type="slidenum">
              <a:rPr lang="en-US" smtClean="0"/>
              <a:pPr/>
              <a:t>‹#›</a:t>
            </a:fld>
            <a:endParaRPr lang="en-US"/>
          </a:p>
        </p:txBody>
      </p:sp>
    </p:spTree>
    <p:extLst>
      <p:ext uri="{BB962C8B-B14F-4D97-AF65-F5344CB8AC3E}">
        <p14:creationId xmlns:p14="http://schemas.microsoft.com/office/powerpoint/2010/main" xmlns="" val="33241223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5138"/>
          </a:xfrm>
          <a:prstGeom prst="rect">
            <a:avLst/>
          </a:prstGeom>
        </p:spPr>
        <p:txBody>
          <a:bodyPr vert="horz" lIns="91440" tIns="45720" rIns="91440" bIns="45720" rtlCol="0"/>
          <a:lstStyle>
            <a:lvl1pPr algn="r">
              <a:defRPr sz="1200"/>
            </a:lvl1pPr>
          </a:lstStyle>
          <a:p>
            <a:fld id="{42860377-8285-4273-9EF0-4041193889EA}" type="datetimeFigureOut">
              <a:rPr lang="en-US" smtClean="0"/>
              <a:t>12/25/2013</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16425"/>
            <a:ext cx="5486400" cy="41830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2971800"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675"/>
            <a:ext cx="2971800" cy="465138"/>
          </a:xfrm>
          <a:prstGeom prst="rect">
            <a:avLst/>
          </a:prstGeom>
        </p:spPr>
        <p:txBody>
          <a:bodyPr vert="horz" lIns="91440" tIns="45720" rIns="91440" bIns="45720" rtlCol="0" anchor="b"/>
          <a:lstStyle>
            <a:lvl1pPr algn="r">
              <a:defRPr sz="1200"/>
            </a:lvl1pPr>
          </a:lstStyle>
          <a:p>
            <a:fld id="{DD41C17C-3629-4B3D-B9B3-EB9565949421}"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432560" y="359898"/>
            <a:ext cx="7406640" cy="1472184"/>
          </a:xfrm>
        </p:spPr>
        <p:txBody>
          <a:bodyPr anchor="b"/>
          <a:lstStyle>
            <a:lvl1pPr algn="l">
              <a:defRPr/>
            </a:lvl1pPr>
            <a:extLst/>
          </a:lstStyle>
          <a:p>
            <a:r>
              <a:rPr kumimoji="0" lang="en-US" smtClean="0"/>
              <a:t>Click to edit Master title style</a:t>
            </a:r>
            <a:endParaRPr kumimoji="0" lang="en-US"/>
          </a:p>
        </p:txBody>
      </p:sp>
      <p:sp>
        <p:nvSpPr>
          <p:cNvPr id="22" name="Subtitle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7" name="Date Placeholder 6"/>
          <p:cNvSpPr>
            <a:spLocks noGrp="1"/>
          </p:cNvSpPr>
          <p:nvPr>
            <p:ph type="dt" sz="half" idx="10"/>
          </p:nvPr>
        </p:nvSpPr>
        <p:spPr/>
        <p:txBody>
          <a:bodyPr/>
          <a:lstStyle>
            <a:extLst/>
          </a:lstStyle>
          <a:p>
            <a:fld id="{8454BCCA-2BE5-4220-BC59-A76EDA8624C1}" type="datetime1">
              <a:rPr lang="en-US" smtClean="0"/>
              <a:t>12/25/2013</a:t>
            </a:fld>
            <a:endParaRPr lang="en-US"/>
          </a:p>
        </p:txBody>
      </p:sp>
      <p:sp>
        <p:nvSpPr>
          <p:cNvPr id="20" name="Footer Placeholder 19"/>
          <p:cNvSpPr>
            <a:spLocks noGrp="1"/>
          </p:cNvSpPr>
          <p:nvPr>
            <p:ph type="ftr" sz="quarter" idx="11"/>
          </p:nvPr>
        </p:nvSpPr>
        <p:spPr/>
        <p:txBody>
          <a:bodyPr/>
          <a:lstStyle>
            <a:extLst/>
          </a:lstStyle>
          <a:p>
            <a:endParaRPr lang="en-US"/>
          </a:p>
        </p:txBody>
      </p:sp>
      <p:sp>
        <p:nvSpPr>
          <p:cNvPr id="10" name="Slide Number Placeholder 9"/>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Oval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800" b="1" i="0" baseline="0"/>
            </a:lvl1pPr>
            <a:extLst/>
          </a:lstStyle>
          <a:p>
            <a:r>
              <a:rPr kumimoji="0" lang="en-US" dirty="0" smtClean="0"/>
              <a:t>Click to edit Master title style</a:t>
            </a:r>
            <a:endParaRPr kumimoji="0" lang="en-US" dirty="0"/>
          </a:p>
        </p:txBody>
      </p:sp>
      <p:sp>
        <p:nvSpPr>
          <p:cNvPr id="3" name="Content Placeholder 2"/>
          <p:cNvSpPr>
            <a:spLocks noGrp="1"/>
          </p:cNvSpPr>
          <p:nvPr>
            <p:ph idx="1"/>
          </p:nvPr>
        </p:nvSpPr>
        <p:spPr/>
        <p:txBody>
          <a:bodyPr>
            <a:normAutofit/>
          </a:bodyPr>
          <a:lstStyle>
            <a:lvl1pPr>
              <a:defRPr sz="1800" baseline="0"/>
            </a:lvl1pPr>
            <a:lvl2pPr>
              <a:defRPr sz="1800" baseline="0"/>
            </a:lvl2pPr>
            <a:lvl3pPr>
              <a:defRPr sz="1800" baseline="0"/>
            </a:lvl3pPr>
            <a:lvl4pPr>
              <a:defRPr sz="1800" baseline="0"/>
            </a:lvl4pPr>
            <a:lvl5pPr>
              <a:defRPr sz="1800" baseline="0"/>
            </a:lvl5pPr>
            <a:extLst/>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4" name="Date Placeholder 3"/>
          <p:cNvSpPr>
            <a:spLocks noGrp="1"/>
          </p:cNvSpPr>
          <p:nvPr>
            <p:ph type="dt" sz="half" idx="10"/>
          </p:nvPr>
        </p:nvSpPr>
        <p:spPr/>
        <p:txBody>
          <a:bodyPr/>
          <a:lstStyle>
            <a:extLst/>
          </a:lstStyle>
          <a:p>
            <a:fld id="{5AA9F792-A741-4EAD-B6D3-5B0BB530AD80}"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A31B6278-6C99-49C7-A81F-EA1E98C99247}"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10" name="Rectangle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
        <p:nvSpPr>
          <p:cNvPr id="9" name="Oval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5D2E6903-1A8A-4188-AD4E-A83DF9517800}" type="datetime1">
              <a:rPr lang="en-US" smtClean="0"/>
              <a:t>12/25/2013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EED0FCA4-82A9-441B-AD90-ACFFA5CA389B}" type="datetime1">
              <a:rPr lang="en-US" smtClean="0"/>
              <a:t>12/25/2013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320"/>
            <a:ext cx="7498080" cy="1143000"/>
          </a:xfrm>
        </p:spPr>
        <p:txBody>
          <a:bodyPr anchor="ct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58DAFBBF-64B3-4B57-BB6D-9FBA136EEABF}" type="datetime1">
              <a:rPr lang="en-US" smtClean="0"/>
              <a:t>12/25/2013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Date Placeholder 1"/>
          <p:cNvSpPr>
            <a:spLocks noGrp="1"/>
          </p:cNvSpPr>
          <p:nvPr>
            <p:ph type="dt" sz="half" idx="10"/>
          </p:nvPr>
        </p:nvSpPr>
        <p:spPr/>
        <p:txBody>
          <a:bodyPr/>
          <a:lstStyle>
            <a:extLst/>
          </a:lstStyle>
          <a:p>
            <a:fld id="{C82B239D-129A-441B-B354-8E6A5C9A709E}" type="datetime1">
              <a:rPr lang="en-US" smtClean="0"/>
              <a:t>12/25/2013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6" name="Rectangle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A4B13A5-B0AF-4BB6-BC53-7EB46702F20C}" type="datetime1">
              <a:rPr lang="en-US" smtClean="0"/>
              <a:t>12/25/2013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extLst/>
          </a:lstStyle>
          <a:p>
            <a:fld id="{B50E3F42-2DB8-4E63-8D15-A1873D24DBCE}" type="datetime1">
              <a:rPr lang="en-US" smtClean="0"/>
              <a:t>12/25/2013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C13A7FBA-3654-42E4-9DED-EDF66E478AE5}" type="slidenum">
              <a:rPr lang="en-US" smtClean="0"/>
              <a:pPr/>
              <a:t>‹#›</a:t>
            </a:fld>
            <a:endParaRPr lang="en-US"/>
          </a:p>
        </p:txBody>
      </p:sp>
      <p:sp>
        <p:nvSpPr>
          <p:cNvPr id="8" name="Rectangle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Picture Placeholder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en-US" smtClean="0"/>
              <a:t>Click icon to add picture</a:t>
            </a:r>
            <a:endParaRPr kumimoji="0" lang="en-US" dirty="0"/>
          </a:p>
        </p:txBody>
      </p:sp>
      <p:sp>
        <p:nvSpPr>
          <p:cNvPr id="9" name="Flowchart: Process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Flowchart: Process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 name="Text Placeholder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7C6719D5-34B4-4385-8B12-568E66A317AC}"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274639"/>
            <a:ext cx="1828800" cy="5851525"/>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143000" y="274640"/>
            <a:ext cx="55626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3E8C5121-967D-48B5-B4F3-D1037CCDE87D}" type="datetime1">
              <a:rPr lang="en-US" smtClean="0"/>
              <a:t>12/25/2013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C13A7FBA-3654-42E4-9DED-EDF66E478AE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C0D36C0-19F5-453B-8599-D26FE36C840F}" type="datetime1">
              <a:rPr lang="en-US" smtClean="0"/>
              <a:t>12/25/2013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p14="http://schemas.microsoft.com/office/powerpoint/2010/main" xmlns="" val="27534292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2FEB24-C62B-4001-B273-AAA5F6027F27}" type="datetime1">
              <a:rPr lang="en-US" smtClean="0"/>
              <a:t>12/25/2013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p14="http://schemas.microsoft.com/office/powerpoint/2010/main" xmlns="" val="1729914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73AA02C-08D1-4CBB-BD41-362F2C265B26}" type="datetime1">
              <a:rPr lang="en-US" smtClean="0"/>
              <a:t>12/25/2013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57585EA-2778-459D-BDA3-D24F14ADA28A}" type="slidenum">
              <a:rPr lang="en-US" smtClean="0"/>
              <a:pPr/>
              <a:t>‹#›</a:t>
            </a:fld>
            <a:endParaRPr lang="en-US"/>
          </a:p>
        </p:txBody>
      </p:sp>
    </p:spTree>
    <p:extLst>
      <p:ext uri="{BB962C8B-B14F-4D97-AF65-F5344CB8AC3E}">
        <p14:creationId xmlns:p14="http://schemas.microsoft.com/office/powerpoint/2010/main" xmlns="" val="336355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Oval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Donut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2" name="Rectangle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5" name="Title Placeholder 4"/>
          <p:cNvSpPr>
            <a:spLocks noGrp="1"/>
          </p:cNvSpPr>
          <p:nvPr>
            <p:ph type="title"/>
          </p:nvPr>
        </p:nvSpPr>
        <p:spPr>
          <a:xfrm>
            <a:off x="1435608" y="274638"/>
            <a:ext cx="7498080" cy="1143000"/>
          </a:xfrm>
          <a:prstGeom prst="rect">
            <a:avLst/>
          </a:prstGeom>
        </p:spPr>
        <p:txBody>
          <a:bodyPr anchor="ctr">
            <a:normAutofit/>
          </a:bodyPr>
          <a:lstStyle>
            <a:extLst/>
          </a:lstStyle>
          <a:p>
            <a:r>
              <a:rPr kumimoji="0" lang="en-US" smtClean="0"/>
              <a:t>Click to edit Master title style</a:t>
            </a:r>
            <a:endParaRPr kumimoji="0" lang="en-US"/>
          </a:p>
        </p:txBody>
      </p:sp>
      <p:sp>
        <p:nvSpPr>
          <p:cNvPr id="9" name="Text Placeholder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4" name="Date Placeholder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A994F8CC-A5C2-47C9-881C-9BB663C26BFA}" type="datetime1">
              <a:rPr lang="en-US" smtClean="0"/>
              <a:t>12/25/2013</a:t>
            </a:fld>
            <a:endParaRPr lang="en-US"/>
          </a:p>
        </p:txBody>
      </p:sp>
      <p:sp>
        <p:nvSpPr>
          <p:cNvPr id="10" name="Footer Placeholder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en-US"/>
          </a:p>
        </p:txBody>
      </p:sp>
      <p:sp>
        <p:nvSpPr>
          <p:cNvPr id="22" name="Slide Number Placeholder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13A7FBA-3654-42E4-9DED-EDF66E478AE5}" type="slidenum">
              <a:rPr lang="en-US" smtClean="0"/>
              <a:pPr/>
              <a:t>‹#›</a:t>
            </a:fld>
            <a:endParaRPr lang="en-US"/>
          </a:p>
        </p:txBody>
      </p:sp>
      <p:sp>
        <p:nvSpPr>
          <p:cNvPr id="15" name="Rectangle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685" r:id="rId12"/>
    <p:sldLayoutId id="2147483698" r:id="rId13"/>
    <p:sldLayoutId id="2147483699" r:id="rId14"/>
  </p:sldLayoutIdLst>
  <p:hf hdr="0" ftr="0" dt="0"/>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3100" dirty="0" smtClean="0">
                <a:latin typeface="Arial" pitchFamily="34" charset="0"/>
                <a:cs typeface="Arial" pitchFamily="34" charset="0"/>
              </a:rPr>
              <a:t>Quantitative Data Analysis</a:t>
            </a:r>
            <a:r>
              <a:rPr lang="en-US" dirty="0"/>
              <a:t/>
            </a:r>
            <a:br>
              <a:rPr lang="en-US" dirty="0"/>
            </a:br>
            <a:endParaRPr lang="en-US" dirty="0"/>
          </a:p>
        </p:txBody>
      </p:sp>
      <p:sp>
        <p:nvSpPr>
          <p:cNvPr id="3" name="Subtitle 2"/>
          <p:cNvSpPr>
            <a:spLocks noGrp="1"/>
          </p:cNvSpPr>
          <p:nvPr>
            <p:ph idx="1"/>
          </p:nvPr>
        </p:nvSpPr>
        <p:spPr/>
        <p:txBody>
          <a:bodyPr>
            <a:normAutofit/>
          </a:bodyPr>
          <a:lstStyle/>
          <a:p>
            <a:pPr algn="l"/>
            <a:r>
              <a:rPr lang="en-US" sz="1800" dirty="0" err="1" smtClean="0">
                <a:latin typeface="Arial" pitchFamily="34" charset="0"/>
                <a:cs typeface="Arial" pitchFamily="34" charset="0"/>
              </a:rPr>
              <a:t>Dr</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Ayaz</a:t>
            </a:r>
            <a:r>
              <a:rPr lang="en-US" sz="1800" dirty="0" smtClean="0">
                <a:latin typeface="Arial" pitchFamily="34" charset="0"/>
                <a:cs typeface="Arial" pitchFamily="34" charset="0"/>
              </a:rPr>
              <a:t> </a:t>
            </a:r>
            <a:r>
              <a:rPr lang="en-US" sz="1800" dirty="0" err="1" smtClean="0">
                <a:latin typeface="Arial" pitchFamily="34" charset="0"/>
                <a:cs typeface="Arial" pitchFamily="34" charset="0"/>
              </a:rPr>
              <a:t>Afsar</a:t>
            </a:r>
            <a:endParaRPr lang="en-US"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C13A7FBA-3654-42E4-9DED-EDF66E478AE5}" type="slidenum">
              <a:rPr lang="en-US" smtClean="0"/>
              <a:pPr/>
              <a:t>1</a:t>
            </a:fld>
            <a:endParaRPr lang="en-US"/>
          </a:p>
        </p:txBody>
      </p:sp>
    </p:spTree>
    <p:extLst>
      <p:ext uri="{BB962C8B-B14F-4D97-AF65-F5344CB8AC3E}">
        <p14:creationId xmlns:p14="http://schemas.microsoft.com/office/powerpoint/2010/main" xmlns="" val="6840976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143000"/>
          </a:xfrm>
        </p:spPr>
        <p:txBody>
          <a:bodyPr>
            <a:normAutofit/>
          </a:bodyPr>
          <a:lstStyle/>
          <a:p>
            <a:r>
              <a:rPr lang="en-US" dirty="0" smtClean="0">
                <a:effectLst/>
              </a:rPr>
              <a:t>Introduction</a:t>
            </a:r>
            <a:r>
              <a:rPr lang="en-US" dirty="0" smtClean="0"/>
              <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normAutofit/>
          </a:bodyPr>
          <a:lstStyle/>
          <a:p>
            <a:pPr marL="82296" indent="0">
              <a:lnSpc>
                <a:spcPct val="150000"/>
              </a:lnSpc>
              <a:buNone/>
            </a:pPr>
            <a:r>
              <a:rPr lang="en-US" dirty="0" smtClean="0"/>
              <a:t>Quantitative data analysis has no greater or lesser importance than qualitative analysis. Its use is entirely dependent on </a:t>
            </a:r>
            <a:r>
              <a:rPr lang="en-US" dirty="0" err="1" smtClean="0"/>
              <a:t>ﬁtness</a:t>
            </a:r>
            <a:r>
              <a:rPr lang="en-US" dirty="0" smtClean="0"/>
              <a:t> for purpose. </a:t>
            </a:r>
          </a:p>
          <a:p>
            <a:pPr marL="82296" indent="0">
              <a:lnSpc>
                <a:spcPct val="150000"/>
              </a:lnSpc>
              <a:buNone/>
            </a:pPr>
            <a:r>
              <a:rPr lang="en-US" dirty="0" smtClean="0"/>
              <a:t>It is a powerful research form, emanating in part from the positivist tradition. It is often associated with large scale research, but can also serve smaller scale investigations, with case studies, action research, </a:t>
            </a:r>
            <a:r>
              <a:rPr lang="en-US" dirty="0" err="1" smtClean="0"/>
              <a:t>correlational</a:t>
            </a:r>
            <a:r>
              <a:rPr lang="en-US" dirty="0" smtClean="0"/>
              <a:t> research and experiments. </a:t>
            </a:r>
          </a:p>
          <a:p>
            <a:pPr marL="82296" indent="0">
              <a:lnSpc>
                <a:spcPct val="150000"/>
              </a:lnSpc>
              <a:buNone/>
            </a:pPr>
            <a:r>
              <a:rPr lang="en-US" dirty="0" smtClean="0"/>
              <a:t>In the following</a:t>
            </a:r>
            <a:r>
              <a:rPr lang="en-US" smtClean="0"/>
              <a:t>, </a:t>
            </a:r>
            <a:r>
              <a:rPr lang="en-US"/>
              <a:t> </a:t>
            </a:r>
            <a:r>
              <a:rPr lang="en-US" smtClean="0"/>
              <a:t>I will </a:t>
            </a:r>
            <a:r>
              <a:rPr lang="en-US" dirty="0" smtClean="0"/>
              <a:t>show how numerical data can be reported and introduce some of the most widely used statistics that can be employed in their analysis.</a:t>
            </a:r>
          </a:p>
          <a:p>
            <a:pPr>
              <a:lnSpc>
                <a:spcPct val="150000"/>
              </a:lnSpc>
            </a:pPr>
            <a:endParaRPr lang="en-US" dirty="0" smtClean="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35608" y="274638"/>
            <a:ext cx="7498080" cy="182562"/>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990600" y="914400"/>
            <a:ext cx="7943088" cy="5334000"/>
          </a:xfrm>
        </p:spPr>
        <p:txBody>
          <a:bodyPr>
            <a:normAutofit/>
          </a:bodyPr>
          <a:lstStyle/>
          <a:p>
            <a:pPr>
              <a:lnSpc>
                <a:spcPct val="150000"/>
              </a:lnSpc>
            </a:pPr>
            <a:r>
              <a:rPr lang="en-US" dirty="0" smtClean="0"/>
              <a:t>Numerical analysis can be performed using software, for example the Statistical Package for Social Sciences (SPSS, Minitab, Excel). Software packages apply statistical formulae and carry out computations. </a:t>
            </a:r>
          </a:p>
          <a:p>
            <a:pPr>
              <a:lnSpc>
                <a:spcPct val="150000"/>
              </a:lnSpc>
            </a:pPr>
            <a:r>
              <a:rPr lang="en-US" dirty="0" smtClean="0"/>
              <a:t>With this in mind, I will  avoid extended outlines of statistical formulae though </a:t>
            </a:r>
            <a:r>
              <a:rPr lang="en-US" dirty="0"/>
              <a:t>I</a:t>
            </a:r>
            <a:r>
              <a:rPr lang="en-US" dirty="0" smtClean="0"/>
              <a:t> do provide details where considered useful. </a:t>
            </a:r>
          </a:p>
          <a:p>
            <a:pPr>
              <a:lnSpc>
                <a:spcPct val="150000"/>
              </a:lnSpc>
            </a:pPr>
            <a:r>
              <a:rPr lang="en-US" dirty="0" smtClean="0"/>
              <a:t>My aim is to explain the concepts that underpin statistical analyses and to do this in as user-friendly a way as possible. </a:t>
            </a:r>
          </a:p>
          <a:p>
            <a:pPr>
              <a:lnSpc>
                <a:spcPct val="150000"/>
              </a:lnSpc>
            </a:pPr>
            <a:r>
              <a:rPr lang="en-US" dirty="0" smtClean="0"/>
              <a:t>I will begin by identifying some key concepts in numerical analysis (scales of data, parametric and non-parametric data, descriptive and inferential statistics, dependent and independent variables. Throughout this part, I will indicate how to report analysis.</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Scales of data</a:t>
            </a:r>
            <a:br>
              <a:rPr lang="en-US" dirty="0" smtClean="0"/>
            </a:br>
            <a:endParaRPr lang="en-US" dirty="0"/>
          </a:p>
        </p:txBody>
      </p:sp>
      <p:sp>
        <p:nvSpPr>
          <p:cNvPr id="3" name="Content Placeholder 2"/>
          <p:cNvSpPr>
            <a:spLocks noGrp="1"/>
          </p:cNvSpPr>
          <p:nvPr>
            <p:ph idx="1"/>
          </p:nvPr>
        </p:nvSpPr>
        <p:spPr>
          <a:xfrm>
            <a:off x="990600" y="914400"/>
            <a:ext cx="7943088" cy="5562600"/>
          </a:xfrm>
        </p:spPr>
        <p:txBody>
          <a:bodyPr>
            <a:normAutofit/>
          </a:bodyPr>
          <a:lstStyle/>
          <a:p>
            <a:pPr>
              <a:lnSpc>
                <a:spcPct val="150000"/>
              </a:lnSpc>
            </a:pPr>
            <a:r>
              <a:rPr lang="en-US" dirty="0" smtClean="0"/>
              <a:t>Before one can advance very far in the </a:t>
            </a:r>
            <a:r>
              <a:rPr lang="en-US" dirty="0" err="1" smtClean="0"/>
              <a:t>ﬁeld</a:t>
            </a:r>
            <a:r>
              <a:rPr lang="en-US" dirty="0" smtClean="0"/>
              <a:t> of data analysis one needs to distinguish the kinds of numbers with which one is dealing. This takes us to the commonly reported issue of scales or levels of data, and four are </a:t>
            </a:r>
            <a:r>
              <a:rPr lang="en-US" dirty="0" err="1" smtClean="0"/>
              <a:t>identiﬁed</a:t>
            </a:r>
            <a:r>
              <a:rPr lang="en-US" dirty="0" smtClean="0"/>
              <a:t>, each of which, in the order given below, subsumes its predecessor.</a:t>
            </a:r>
          </a:p>
          <a:p>
            <a:pPr>
              <a:lnSpc>
                <a:spcPct val="150000"/>
              </a:lnSpc>
            </a:pPr>
            <a:r>
              <a:rPr lang="en-US" dirty="0" smtClean="0"/>
              <a:t>The </a:t>
            </a:r>
            <a:r>
              <a:rPr lang="en-US" b="1" dirty="0" smtClean="0"/>
              <a:t>nominal scale </a:t>
            </a:r>
            <a:r>
              <a:rPr lang="en-US" dirty="0" smtClean="0"/>
              <a:t>simply denotes categories, 1 means such-and-such a category, 2 means another and so on, for example, ‘1’ might denote males, ‘2’ might denote females. The categories are mutually exclusive and have no numerical meaning. For example, consider numbers on a football shirt: we cannot say that the player wearing number 4 is twice as anything as a player wearing a number 2, nor half as anything as a player wearing a number 8; the number 4 simply </a:t>
            </a:r>
            <a:r>
              <a:rPr lang="en-US" dirty="0" err="1" smtClean="0"/>
              <a:t>identiﬁes</a:t>
            </a:r>
            <a:r>
              <a:rPr lang="en-US" dirty="0" smtClean="0"/>
              <a:t> a category, and, indeed nominal data are frequently termed categorical data. </a:t>
            </a:r>
          </a:p>
        </p:txBody>
      </p:sp>
      <p:sp>
        <p:nvSpPr>
          <p:cNvPr id="4" name="Slide Number Placeholder 3"/>
          <p:cNvSpPr>
            <a:spLocks noGrp="1"/>
          </p:cNvSpPr>
          <p:nvPr>
            <p:ph type="sldNum" sz="quarter" idx="12"/>
          </p:nvPr>
        </p:nvSpPr>
        <p:spPr/>
        <p:txBody>
          <a:bodyPr/>
          <a:lstStyle/>
          <a:p>
            <a:fld id="{C13A7FBA-3654-42E4-9DED-EDF66E478AE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990600" y="609600"/>
            <a:ext cx="7943088" cy="5638800"/>
          </a:xfrm>
        </p:spPr>
        <p:txBody>
          <a:bodyPr>
            <a:normAutofit/>
          </a:bodyPr>
          <a:lstStyle/>
          <a:p>
            <a:pPr>
              <a:lnSpc>
                <a:spcPct val="150000"/>
              </a:lnSpc>
            </a:pPr>
            <a:r>
              <a:rPr lang="en-US" dirty="0" smtClean="0"/>
              <a:t>The data classify, but have no order. Nominal data include items such as sex, age group (e.g. 30–35, 36–40), subject taught, type of school, socio-economic status. Nominal data denote discrete variables, entirely separate categories, e.g. according females the number 1 category and males the number 2 category (there cannot be a 1.25 or a 1.99 position). </a:t>
            </a:r>
          </a:p>
          <a:p>
            <a:pPr>
              <a:lnSpc>
                <a:spcPct val="150000"/>
              </a:lnSpc>
            </a:pPr>
            <a:r>
              <a:rPr lang="en-US" dirty="0" smtClean="0"/>
              <a:t>The </a:t>
            </a:r>
            <a:r>
              <a:rPr lang="en-US" b="1" dirty="0" smtClean="0"/>
              <a:t>ordinal scale </a:t>
            </a:r>
            <a:r>
              <a:rPr lang="en-US" dirty="0" smtClean="0"/>
              <a:t>not only </a:t>
            </a:r>
            <a:r>
              <a:rPr lang="en-US" dirty="0" err="1" smtClean="0"/>
              <a:t>classiﬁes</a:t>
            </a:r>
            <a:r>
              <a:rPr lang="en-US" dirty="0" smtClean="0"/>
              <a:t> but also introduces an order into the data. These might be rating scales where, for example, ‘strongly agree’ is stronger than ‘agree’, or ‘a very great deal’ is stronger than ‘very little’. It is possible to place items in an order, weakest to strongest, smallest to biggest, lowest to highest, least to most and so on, but there is still an absence of a metric – a measure using calibrated or equal intervals. </a:t>
            </a:r>
          </a:p>
        </p:txBody>
      </p:sp>
      <p:sp>
        <p:nvSpPr>
          <p:cNvPr id="4" name="Slide Number Placeholder 3"/>
          <p:cNvSpPr>
            <a:spLocks noGrp="1"/>
          </p:cNvSpPr>
          <p:nvPr>
            <p:ph type="sldNum" sz="quarter" idx="12"/>
          </p:nvPr>
        </p:nvSpPr>
        <p:spPr/>
        <p:txBody>
          <a:bodyPr/>
          <a:lstStyle/>
          <a:p>
            <a:fld id="{C13A7FBA-3654-42E4-9DED-EDF66E478AE5}"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p>
        </p:txBody>
      </p:sp>
      <p:sp>
        <p:nvSpPr>
          <p:cNvPr id="3" name="Content Placeholder 2"/>
          <p:cNvSpPr>
            <a:spLocks noGrp="1"/>
          </p:cNvSpPr>
          <p:nvPr>
            <p:ph idx="1"/>
          </p:nvPr>
        </p:nvSpPr>
        <p:spPr>
          <a:xfrm>
            <a:off x="1066800" y="609600"/>
            <a:ext cx="7866888" cy="5638800"/>
          </a:xfrm>
        </p:spPr>
        <p:txBody>
          <a:bodyPr>
            <a:normAutofit/>
          </a:bodyPr>
          <a:lstStyle/>
          <a:p>
            <a:endParaRPr lang="en-US" dirty="0" smtClean="0"/>
          </a:p>
          <a:p>
            <a:pPr>
              <a:lnSpc>
                <a:spcPct val="150000"/>
              </a:lnSpc>
            </a:pPr>
            <a:r>
              <a:rPr lang="en-US" dirty="0" smtClean="0"/>
              <a:t>Therefore </a:t>
            </a:r>
            <a:r>
              <a:rPr lang="en-US" dirty="0"/>
              <a:t>one cannot assume that the distance between each point of the scale is equal, i.e. the distance between ‘very little’ and ‘a little’ may not be the same as the distance between ‘a lot’ and ‘a very great deal’ on a rating scale. One could not say, for example, that, in a 5-point rating scale (1 = strongly disagree; 2 = disagree; 3 = neither agree nor disagree; 4 = agree; 5 = strongly agree) point 4 is in twice as much agreement as point 2, or that point 1 is in ﬁve times more disagreement than point 5. </a:t>
            </a:r>
          </a:p>
          <a:p>
            <a:pPr>
              <a:lnSpc>
                <a:spcPct val="150000"/>
              </a:lnSpc>
            </a:pPr>
            <a:endParaRPr lang="en-US" dirty="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6</a:t>
            </a:fld>
            <a:endParaRPr lang="en-US"/>
          </a:p>
        </p:txBody>
      </p:sp>
    </p:spTree>
    <p:extLst>
      <p:ext uri="{BB962C8B-B14F-4D97-AF65-F5344CB8AC3E}">
        <p14:creationId xmlns:p14="http://schemas.microsoft.com/office/powerpoint/2010/main" xmlns="" val="30204182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152400"/>
            <a:ext cx="7574280" cy="228600"/>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1066800" y="533400"/>
            <a:ext cx="7866888" cy="5715000"/>
          </a:xfrm>
        </p:spPr>
        <p:txBody>
          <a:bodyPr>
            <a:normAutofit lnSpcReduction="10000"/>
          </a:bodyPr>
          <a:lstStyle/>
          <a:p>
            <a:pPr>
              <a:lnSpc>
                <a:spcPct val="150000"/>
              </a:lnSpc>
            </a:pPr>
            <a:r>
              <a:rPr lang="en-US" dirty="0" smtClean="0"/>
              <a:t>However, one could place them in an order: ‘not at all’, ‘very little’, ‘a little’, ‘quite a lot’, ‘a very great deal’, or ‘strongly disagree’, ‘disagree’, ‘neither agree nor disagree’, ‘agree’, ‘strongly agree’, i.e. it is possible to rank the data according to rules of ‘lesser than’ of ‘greater than’, in relation to whatever the value is included on the rating scale.</a:t>
            </a:r>
          </a:p>
          <a:p>
            <a:pPr>
              <a:lnSpc>
                <a:spcPct val="150000"/>
              </a:lnSpc>
            </a:pPr>
            <a:r>
              <a:rPr lang="en-US" dirty="0" smtClean="0"/>
              <a:t>Ordinal data include items such as rating scales and </a:t>
            </a:r>
            <a:r>
              <a:rPr lang="en-US" dirty="0" err="1" smtClean="0"/>
              <a:t>Likert</a:t>
            </a:r>
            <a:r>
              <a:rPr lang="en-US" dirty="0" smtClean="0"/>
              <a:t> scales, and are frequently used in asking for opinions and attitudes.</a:t>
            </a:r>
          </a:p>
          <a:p>
            <a:pPr>
              <a:lnSpc>
                <a:spcPct val="150000"/>
              </a:lnSpc>
            </a:pPr>
            <a:r>
              <a:rPr lang="en-US" dirty="0" smtClean="0"/>
              <a:t>The </a:t>
            </a:r>
            <a:r>
              <a:rPr lang="en-US" b="1" dirty="0" smtClean="0"/>
              <a:t>interval scale </a:t>
            </a:r>
            <a:r>
              <a:rPr lang="en-US" dirty="0" smtClean="0"/>
              <a:t>introduces a metric – a regular and equal interval between each data point – as well as keeping the features of the previous two scales, </a:t>
            </a:r>
            <a:r>
              <a:rPr lang="en-US" dirty="0" err="1" smtClean="0"/>
              <a:t>classiﬁcation</a:t>
            </a:r>
            <a:r>
              <a:rPr lang="en-US" dirty="0" smtClean="0"/>
              <a:t> and order. This lets us know ‘precisely how far apart are the individuals, the objects or the events that form the focus of our inquiry’ . As there is an exact and same interval between each data point, interval level data are sometimes called equal-interval scales.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p>
        </p:txBody>
      </p:sp>
      <p:sp>
        <p:nvSpPr>
          <p:cNvPr id="3" name="Content Placeholder 2"/>
          <p:cNvSpPr>
            <a:spLocks noGrp="1"/>
          </p:cNvSpPr>
          <p:nvPr>
            <p:ph idx="1"/>
          </p:nvPr>
        </p:nvSpPr>
        <p:spPr>
          <a:xfrm>
            <a:off x="990600" y="533400"/>
            <a:ext cx="7943088" cy="6096000"/>
          </a:xfrm>
        </p:spPr>
        <p:txBody>
          <a:bodyPr>
            <a:normAutofit fontScale="92500"/>
          </a:bodyPr>
          <a:lstStyle/>
          <a:p>
            <a:pPr>
              <a:lnSpc>
                <a:spcPct val="150000"/>
              </a:lnSpc>
            </a:pPr>
            <a:r>
              <a:rPr lang="en-US" dirty="0" smtClean="0"/>
              <a:t>The </a:t>
            </a:r>
            <a:r>
              <a:rPr lang="en-US" b="1" dirty="0" smtClean="0"/>
              <a:t>ratio scale </a:t>
            </a:r>
            <a:r>
              <a:rPr lang="en-US" dirty="0" smtClean="0"/>
              <a:t>embraces the main features of the previous three scales </a:t>
            </a:r>
            <a:r>
              <a:rPr lang="en-US" dirty="0" err="1" smtClean="0"/>
              <a:t>classiﬁcation</a:t>
            </a:r>
            <a:r>
              <a:rPr lang="en-US" dirty="0" smtClean="0"/>
              <a:t>, order and an equal interval metric – but adds a fourth, powerful feature: a true zero. This enables the researcher to determine proportions easily – ‘twice as many as’, ‘half as many as’, ‘three times the amount of’ and so on. Because there is an absolute zero, all of the arithmetical processes of addition, subtraction, multiplication and division are possible. Measures of distance, money in the bank, population, time spent on homework, years teaching, income, Celsius temperature, marks on a test and so on are all ratio measures as they are capable of having a ‘true’ zero quantity.</a:t>
            </a:r>
          </a:p>
          <a:p>
            <a:pPr>
              <a:lnSpc>
                <a:spcPct val="150000"/>
              </a:lnSpc>
            </a:pPr>
            <a:r>
              <a:rPr lang="en-US" dirty="0" smtClean="0"/>
              <a:t>The delineation of these four scales of data is important, as the consideration of which statistical test to use is dependent on the scale of data: it is incorrect to apply statistics which can only be used at a higher scale of data to data at a lower scale. For example, one should not apply averages (means) to nominal data, nor use t-tests and analysis of variances to ordinal data. Which statistical tests can be used with which data are set out clearly later.</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Parametric and non-parametric data</a:t>
            </a:r>
            <a:br>
              <a:rPr lang="en-US" dirty="0" smtClean="0"/>
            </a:br>
            <a:endParaRPr lang="en-US" dirty="0"/>
          </a:p>
        </p:txBody>
      </p:sp>
      <p:sp>
        <p:nvSpPr>
          <p:cNvPr id="3" name="Content Placeholder 2"/>
          <p:cNvSpPr>
            <a:spLocks noGrp="1"/>
          </p:cNvSpPr>
          <p:nvPr>
            <p:ph idx="1"/>
          </p:nvPr>
        </p:nvSpPr>
        <p:spPr>
          <a:xfrm>
            <a:off x="990600" y="838200"/>
            <a:ext cx="8001000" cy="5867400"/>
          </a:xfrm>
        </p:spPr>
        <p:txBody>
          <a:bodyPr>
            <a:normAutofit fontScale="92500" lnSpcReduction="10000"/>
          </a:bodyPr>
          <a:lstStyle/>
          <a:p>
            <a:pPr>
              <a:lnSpc>
                <a:spcPct val="150000"/>
              </a:lnSpc>
            </a:pPr>
            <a:r>
              <a:rPr lang="en-US" dirty="0" smtClean="0"/>
              <a:t>Non-parametric data are those which make no assumptions about the population, usually because the characteristics of the population are unknown. </a:t>
            </a:r>
          </a:p>
          <a:p>
            <a:pPr>
              <a:lnSpc>
                <a:spcPct val="150000"/>
              </a:lnSpc>
            </a:pPr>
            <a:r>
              <a:rPr lang="en-US" dirty="0" smtClean="0"/>
              <a:t>Parametric data assume knowledge of the characteristics of the population, in order for inferences to be able to be made securely; they often assume a normal, Gaussian curve of distribution, as in reading scores. In practice this distinction means this: nominal and ordinal data are considered to be non-parametric, while interval and ratio data are considered to be parametric data. The distinction, as for the four scales of data, is important, as the consideration of which statistical test to use is dependent on the kinds of data: it is incorrect to apply parametric statistics to non-parametric data, it is possible to apply non-parametric statistics to parametric data . Non-parametric data are often derived from questionnaires and surveys while parametric data tend to be derived from experiments and tests (e.g. examination scores).</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20762"/>
          </a:xfrm>
        </p:spPr>
        <p:txBody>
          <a:bodyPr>
            <a:normAutofit/>
          </a:bodyPr>
          <a:lstStyle/>
          <a:p>
            <a:r>
              <a:rPr lang="en-US" dirty="0" smtClean="0"/>
              <a:t>Descriptive and inferential statistics</a:t>
            </a:r>
            <a:br>
              <a:rPr lang="en-US" dirty="0" smtClean="0"/>
            </a:br>
            <a:endParaRPr lang="en-US" dirty="0"/>
          </a:p>
        </p:txBody>
      </p:sp>
      <p:sp>
        <p:nvSpPr>
          <p:cNvPr id="3" name="Content Placeholder 2"/>
          <p:cNvSpPr>
            <a:spLocks noGrp="1"/>
          </p:cNvSpPr>
          <p:nvPr>
            <p:ph idx="1"/>
          </p:nvPr>
        </p:nvSpPr>
        <p:spPr>
          <a:xfrm>
            <a:off x="990600" y="838200"/>
            <a:ext cx="7848600" cy="5715000"/>
          </a:xfrm>
        </p:spPr>
        <p:txBody>
          <a:bodyPr>
            <a:normAutofit/>
          </a:bodyPr>
          <a:lstStyle/>
          <a:p>
            <a:pPr>
              <a:lnSpc>
                <a:spcPct val="150000"/>
              </a:lnSpc>
            </a:pPr>
            <a:r>
              <a:rPr lang="en-US" dirty="0" smtClean="0"/>
              <a:t>Descriptive statistics do exactly what they say: they describe and present data, for example, in terms of summary frequencies. This will include, for example:</a:t>
            </a:r>
          </a:p>
          <a:p>
            <a:pPr>
              <a:lnSpc>
                <a:spcPct val="150000"/>
              </a:lnSpc>
            </a:pPr>
            <a:r>
              <a:rPr lang="en-US" dirty="0" smtClean="0"/>
              <a:t>the mode (the score obtained by the greatest number of people)</a:t>
            </a:r>
          </a:p>
          <a:p>
            <a:pPr>
              <a:lnSpc>
                <a:spcPct val="150000"/>
              </a:lnSpc>
            </a:pPr>
            <a:r>
              <a:rPr lang="en-US" dirty="0" smtClean="0"/>
              <a:t>the mean (the average score) </a:t>
            </a:r>
          </a:p>
          <a:p>
            <a:pPr>
              <a:lnSpc>
                <a:spcPct val="150000"/>
              </a:lnSpc>
            </a:pPr>
            <a:r>
              <a:rPr lang="en-US" dirty="0" smtClean="0"/>
              <a:t>the median (the score obtained by the middle person in a ranked group of people, i.e. it has an equal number of scores above it and below it) </a:t>
            </a:r>
          </a:p>
          <a:p>
            <a:pPr>
              <a:lnSpc>
                <a:spcPct val="150000"/>
              </a:lnSpc>
            </a:pPr>
            <a:r>
              <a:rPr lang="en-US" dirty="0" smtClean="0"/>
              <a:t>minimum and maximum scores.</a:t>
            </a:r>
          </a:p>
          <a:p>
            <a:pPr>
              <a:lnSpc>
                <a:spcPct val="150000"/>
              </a:lnSpc>
            </a:pPr>
            <a:r>
              <a:rPr lang="en-US" dirty="0" smtClean="0"/>
              <a:t>the range (the distance between the highest and the lowest scores)</a:t>
            </a:r>
          </a:p>
          <a:p>
            <a:pPr>
              <a:lnSpc>
                <a:spcPct val="150000"/>
              </a:lnSpc>
            </a:pPr>
            <a:r>
              <a:rPr lang="en-US" dirty="0" smtClean="0"/>
              <a:t>the variance (a measure of how far scores are from the mean, calculated as the average of the squared deviations of individual scores from the mean).</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391400" cy="1063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609600"/>
            <a:ext cx="7772400" cy="6019800"/>
          </a:xfrm>
        </p:spPr>
        <p:txBody>
          <a:bodyPr>
            <a:normAutofit/>
          </a:bodyPr>
          <a:lstStyle/>
          <a:p>
            <a:r>
              <a:rPr lang="en-US" dirty="0" smtClean="0"/>
              <a:t>the standard deviation (SD: a measure of the dispersal or range of scores, calculated as the square root of the variance) the standard error (SE: the standard deviation of sample means)</a:t>
            </a:r>
          </a:p>
          <a:p>
            <a:r>
              <a:rPr lang="en-US" dirty="0" smtClean="0"/>
              <a:t>the </a:t>
            </a:r>
            <a:r>
              <a:rPr lang="en-US" dirty="0" err="1" smtClean="0"/>
              <a:t>skewness</a:t>
            </a:r>
            <a:r>
              <a:rPr lang="en-US" dirty="0" smtClean="0"/>
              <a:t> (how far the data are asymmetrical in relation to a ‘normal’ curve of distribution)</a:t>
            </a:r>
          </a:p>
          <a:p>
            <a:r>
              <a:rPr lang="en-US" dirty="0" smtClean="0"/>
              <a:t>kurtosis (how steep or </a:t>
            </a:r>
            <a:r>
              <a:rPr lang="en-US" dirty="0" err="1" smtClean="0"/>
              <a:t>ﬂat</a:t>
            </a:r>
            <a:r>
              <a:rPr lang="en-US" dirty="0" smtClean="0"/>
              <a:t> is the shape of a graph or distribution of data; a measure of how peaked a distribution is and how steep is the slope or spread of data around the peak). </a:t>
            </a:r>
          </a:p>
          <a:p>
            <a:r>
              <a:rPr lang="en-US" dirty="0" smtClean="0"/>
              <a:t>Such statistics make no inferences or predictions, they simply report what has been found, in a variety of ways.</a:t>
            </a:r>
          </a:p>
          <a:p>
            <a:r>
              <a:rPr lang="en-US" dirty="0" smtClean="0"/>
              <a:t>Inferential statistics, by contrast, strive to make inferences and predictions based on the data gathered. These will include, for example, hypothesis testing, correlations, regression and multiple regression, difference testing (e.g. t-tests and analysis of variance, factor analysis, and structural equation </a:t>
            </a:r>
            <a:r>
              <a:rPr lang="en-US" dirty="0" err="1" smtClean="0"/>
              <a:t>modelling</a:t>
            </a:r>
            <a:r>
              <a:rPr lang="en-US" dirty="0" smtClean="0"/>
              <a:t>.</a:t>
            </a:r>
          </a:p>
          <a:p>
            <a:r>
              <a:rPr lang="en-US" dirty="0" smtClean="0"/>
              <a:t>Sometimes simple frequencies and descriptive statistics may speak for themselves, and the careful portrayal of descriptive data may be important. However, often it is the inferential statistics that are more valuable for researchers, and typically these are more powerful.</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One-tailed and two-tailed tests</a:t>
            </a:r>
            <a:br>
              <a:rPr lang="en-US" dirty="0" smtClean="0"/>
            </a:br>
            <a:endParaRPr lang="en-US" dirty="0"/>
          </a:p>
        </p:txBody>
      </p:sp>
      <p:sp>
        <p:nvSpPr>
          <p:cNvPr id="3" name="Content Placeholder 2"/>
          <p:cNvSpPr>
            <a:spLocks noGrp="1"/>
          </p:cNvSpPr>
          <p:nvPr>
            <p:ph idx="1"/>
          </p:nvPr>
        </p:nvSpPr>
        <p:spPr>
          <a:xfrm>
            <a:off x="1066800" y="1066800"/>
            <a:ext cx="7866888" cy="5181600"/>
          </a:xfrm>
        </p:spPr>
        <p:txBody>
          <a:bodyPr>
            <a:normAutofit/>
          </a:bodyPr>
          <a:lstStyle/>
          <a:p>
            <a:pPr>
              <a:lnSpc>
                <a:spcPct val="150000"/>
              </a:lnSpc>
            </a:pPr>
            <a:r>
              <a:rPr lang="en-US" dirty="0" smtClean="0"/>
              <a:t>In using statistics, researchers are sometimes confronted with the decision whether to use a one-tailed or a two-tailed test. Which to use is a function of the kind of result one might predict.</a:t>
            </a:r>
          </a:p>
          <a:p>
            <a:pPr>
              <a:lnSpc>
                <a:spcPct val="150000"/>
              </a:lnSpc>
            </a:pPr>
            <a:r>
              <a:rPr lang="en-US" dirty="0" smtClean="0"/>
              <a:t>In a one-tailed test one predicts, for example, that one group will score more highly than the other, whereas in a two-tailed test one makes no such prediction. The one-tailed test is a stronger test than the two-tailed test as it makes assumptions about the population and the direction of the outcome (i.e. that one group will score more highly than another), and hence, if supported, is more powerful than a two-tailed test. </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72400" cy="715962"/>
          </a:xfrm>
        </p:spPr>
        <p:txBody>
          <a:bodyPr>
            <a:normAutofit fontScale="90000"/>
          </a:bodyPr>
          <a:lstStyle/>
          <a:p>
            <a:r>
              <a:rPr lang="en-US" dirty="0" smtClean="0">
                <a:effectLst/>
              </a:rPr>
              <a:t>Dependent and independent variables</a:t>
            </a:r>
            <a:br>
              <a:rPr lang="en-US" dirty="0" smtClean="0">
                <a:effectLst/>
              </a:rPr>
            </a:br>
            <a:endParaRPr lang="en-US" dirty="0">
              <a:effectLst/>
            </a:endParaRPr>
          </a:p>
        </p:txBody>
      </p:sp>
      <p:sp>
        <p:nvSpPr>
          <p:cNvPr id="3" name="Content Placeholder 2"/>
          <p:cNvSpPr>
            <a:spLocks noGrp="1"/>
          </p:cNvSpPr>
          <p:nvPr>
            <p:ph idx="1"/>
          </p:nvPr>
        </p:nvSpPr>
        <p:spPr>
          <a:xfrm>
            <a:off x="990600" y="685800"/>
            <a:ext cx="7696200" cy="5791200"/>
          </a:xfrm>
        </p:spPr>
        <p:txBody>
          <a:bodyPr>
            <a:normAutofit fontScale="92500" lnSpcReduction="20000"/>
          </a:bodyPr>
          <a:lstStyle/>
          <a:p>
            <a:pPr>
              <a:lnSpc>
                <a:spcPct val="150000"/>
              </a:lnSpc>
            </a:pPr>
            <a:r>
              <a:rPr lang="en-US" dirty="0" smtClean="0"/>
              <a:t>Research often concerns relationships between variables (a variable can be considered as a construct, </a:t>
            </a:r>
            <a:r>
              <a:rPr lang="en-US" dirty="0" err="1" smtClean="0"/>
              <a:t>operationalized</a:t>
            </a:r>
            <a:r>
              <a:rPr lang="en-US" dirty="0" smtClean="0"/>
              <a:t> construct or particular property in which the researcher is interested).</a:t>
            </a:r>
          </a:p>
          <a:p>
            <a:pPr>
              <a:lnSpc>
                <a:spcPct val="150000"/>
              </a:lnSpc>
            </a:pPr>
            <a:r>
              <a:rPr lang="en-US" dirty="0" smtClean="0"/>
              <a:t>An independent variable is an input variable, that which causes, in part or in total, a particular outcome; it is a stimulus that </a:t>
            </a:r>
            <a:r>
              <a:rPr lang="en-US" dirty="0" err="1" smtClean="0"/>
              <a:t>inﬂuences</a:t>
            </a:r>
            <a:r>
              <a:rPr lang="en-US" dirty="0" smtClean="0"/>
              <a:t> a response, an antecedent or a factor which may be </a:t>
            </a:r>
            <a:r>
              <a:rPr lang="en-US" dirty="0" err="1" smtClean="0"/>
              <a:t>modiﬁed</a:t>
            </a:r>
            <a:r>
              <a:rPr lang="en-US" dirty="0" smtClean="0"/>
              <a:t> (e.g. under experimental or other conditions) to affect an outcome. </a:t>
            </a:r>
          </a:p>
          <a:p>
            <a:pPr>
              <a:lnSpc>
                <a:spcPct val="150000"/>
              </a:lnSpc>
            </a:pPr>
            <a:r>
              <a:rPr lang="en-US" dirty="0" smtClean="0"/>
              <a:t>A dependent variable, on the other hand, is the outcome variable, that which is caused, in total or in part, by the input, antecedent variable. It is the effect, consequence of, or response to, an independent variable. This is a fundamental concept in many statistics.</a:t>
            </a:r>
          </a:p>
          <a:p>
            <a:pPr>
              <a:lnSpc>
                <a:spcPct val="150000"/>
              </a:lnSpc>
            </a:pPr>
            <a:r>
              <a:rPr lang="en-US" dirty="0" smtClean="0"/>
              <a:t>For example, we may wish to see if doing more homework increases students’ performance in, say, mathematics. We increase the homework and measure the result and, we notice, for example, that the performance increases on the mathematics test. The independent variable has produced a measured outcome. Or has it?</a:t>
            </a:r>
          </a:p>
          <a:p>
            <a:pPr marL="82296" indent="0">
              <a:lnSpc>
                <a:spcPct val="150000"/>
              </a:lnSpc>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467600" cy="106362"/>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1066800" y="457200"/>
            <a:ext cx="7848600" cy="6172200"/>
          </a:xfrm>
        </p:spPr>
        <p:txBody>
          <a:bodyPr>
            <a:normAutofit/>
          </a:bodyPr>
          <a:lstStyle/>
          <a:p>
            <a:pPr>
              <a:lnSpc>
                <a:spcPct val="150000"/>
              </a:lnSpc>
            </a:pPr>
            <a:r>
              <a:rPr lang="en-US" dirty="0" smtClean="0"/>
              <a:t>Maybe: (a) the threat of the mathematics test increased the students’ concentration, motivation and diligence in class; (b) the students liked mathematics and the mathematics teacher, and this caused them to work harder, not the mathematics test itself; (c) the students had a good night’s sleep before the mathematics test and, hence, were refreshed and alert; (d) the students’ performance in the mathematics test, in fact, </a:t>
            </a:r>
            <a:r>
              <a:rPr lang="en-US" dirty="0" err="1" smtClean="0"/>
              <a:t>inﬂuenced</a:t>
            </a:r>
            <a:r>
              <a:rPr lang="en-US" dirty="0" smtClean="0"/>
              <a:t> how much homework they did – the higher the marks, the more they were motivated to doing mathematics homework; (e) the increase in homework increased the students’ motivation for mathematics and this, in turn may have caused the increase in the mathematics test; (f) the students were told that if they did not perform well on the test then they would be punished, in proportion to how poorly they scored.</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639762"/>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990600" y="685800"/>
            <a:ext cx="7943088" cy="5562600"/>
          </a:xfrm>
        </p:spPr>
        <p:txBody>
          <a:bodyPr>
            <a:normAutofit fontScale="92500" lnSpcReduction="10000"/>
          </a:bodyPr>
          <a:lstStyle/>
          <a:p>
            <a:pPr>
              <a:lnSpc>
                <a:spcPct val="150000"/>
              </a:lnSpc>
            </a:pPr>
            <a:r>
              <a:rPr lang="en-US" dirty="0" smtClean="0"/>
              <a:t>Many statistics operate with dependent and independent variables (e.g. experiments using t-tests and analysis of variance, regression and multiple regression); others do not (e.g. </a:t>
            </a:r>
            <a:r>
              <a:rPr lang="en-US" dirty="0" err="1" smtClean="0"/>
              <a:t>correlational</a:t>
            </a:r>
            <a:r>
              <a:rPr lang="en-US" dirty="0" smtClean="0"/>
              <a:t> statistics, factor analysis). If one uses tests which require independent and dependent variables, great caution has to be exercised in assuming which is or is not the dependent or independent variable, and whether causality is as simple as the test assumes. </a:t>
            </a:r>
          </a:p>
          <a:p>
            <a:pPr>
              <a:lnSpc>
                <a:spcPct val="150000"/>
              </a:lnSpc>
            </a:pPr>
            <a:r>
              <a:rPr lang="en-US" dirty="0" smtClean="0"/>
              <a:t>Further, many statistical tests are based on linear relationships (e.g. correlation, regression and multiple regression, factor analysis) when, in fact, the relationships may not be linear.</a:t>
            </a:r>
          </a:p>
          <a:p>
            <a:pPr>
              <a:lnSpc>
                <a:spcPct val="150000"/>
              </a:lnSpc>
            </a:pPr>
            <a:r>
              <a:rPr lang="en-US" dirty="0" smtClean="0"/>
              <a:t>The researcher has to make a fundamental decision about whether, in fact, the relationships are linear or non-linear, and select the appropriate statistical tests with these considerations in mind.</a:t>
            </a:r>
          </a:p>
          <a:p>
            <a:pPr>
              <a:lnSpc>
                <a:spcPct val="150000"/>
              </a:lnSpc>
            </a:pPr>
            <a:r>
              <a:rPr lang="en-US" dirty="0" smtClean="0"/>
              <a:t>To draw these points together, the researcher will need to consider:</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562600"/>
          </a:xfrm>
        </p:spPr>
        <p:txBody>
          <a:bodyPr>
            <a:normAutofit fontScale="85000" lnSpcReduction="20000"/>
          </a:bodyPr>
          <a:lstStyle/>
          <a:p>
            <a:pPr>
              <a:lnSpc>
                <a:spcPct val="200000"/>
              </a:lnSpc>
            </a:pPr>
            <a:r>
              <a:rPr lang="en-US" dirty="0" smtClean="0"/>
              <a:t>What scales of data are there?</a:t>
            </a:r>
          </a:p>
          <a:p>
            <a:pPr>
              <a:lnSpc>
                <a:spcPct val="200000"/>
              </a:lnSpc>
            </a:pPr>
            <a:r>
              <a:rPr lang="en-US" dirty="0" smtClean="0"/>
              <a:t>Are the data parametric or non-parametric?</a:t>
            </a:r>
          </a:p>
          <a:p>
            <a:pPr>
              <a:lnSpc>
                <a:spcPct val="200000"/>
              </a:lnSpc>
            </a:pPr>
            <a:r>
              <a:rPr lang="en-US" dirty="0" smtClean="0"/>
              <a:t>Are descriptive or inferential statistics required?</a:t>
            </a:r>
          </a:p>
          <a:p>
            <a:pPr>
              <a:lnSpc>
                <a:spcPct val="200000"/>
              </a:lnSpc>
            </a:pPr>
            <a:r>
              <a:rPr lang="en-US" dirty="0" smtClean="0"/>
              <a:t>Do dependent and independent variables need to be </a:t>
            </a:r>
            <a:r>
              <a:rPr lang="en-US" dirty="0" err="1" smtClean="0"/>
              <a:t>identiﬁed</a:t>
            </a:r>
            <a:r>
              <a:rPr lang="en-US" dirty="0" smtClean="0"/>
              <a:t>?</a:t>
            </a:r>
          </a:p>
          <a:p>
            <a:pPr>
              <a:lnSpc>
                <a:spcPct val="200000"/>
              </a:lnSpc>
            </a:pPr>
            <a:r>
              <a:rPr lang="en-US" dirty="0" smtClean="0"/>
              <a:t>Are the relationships considered to be linear or non-linear?</a:t>
            </a:r>
          </a:p>
          <a:p>
            <a:pPr>
              <a:lnSpc>
                <a:spcPct val="200000"/>
              </a:lnSpc>
            </a:pPr>
            <a:r>
              <a:rPr lang="en-US" dirty="0" smtClean="0"/>
              <a:t>The prepared researcher will need to consider the mode of data analysis that will be employed. This is very important as it has a </a:t>
            </a:r>
            <a:r>
              <a:rPr lang="en-US" dirty="0" err="1" smtClean="0"/>
              <a:t>speciﬁc</a:t>
            </a:r>
            <a:r>
              <a:rPr lang="en-US" dirty="0" smtClean="0"/>
              <a:t> bearing on the form of the instrumentation. For example, a researcher will need to plan the layout and structure of a questionnaire survey very carefully in order to assist data entry for computer reading and analysis; an inappropriate layout may obstruct data entry and subsequent analysis by computer.</a:t>
            </a:r>
          </a:p>
          <a:p>
            <a:pPr>
              <a:lnSpc>
                <a:spcPct val="200000"/>
              </a:lnSpc>
            </a:pPr>
            <a:r>
              <a:rPr lang="en-US" dirty="0" smtClean="0"/>
              <a:t>The planning of data analysis will need to consider:</a:t>
            </a:r>
          </a:p>
          <a:p>
            <a:pPr>
              <a:lnSpc>
                <a:spcPct val="200000"/>
              </a:lnSpc>
            </a:pPr>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990600" y="685800"/>
            <a:ext cx="7943088" cy="5562600"/>
          </a:xfrm>
        </p:spPr>
        <p:txBody>
          <a:bodyPr>
            <a:normAutofit/>
          </a:bodyPr>
          <a:lstStyle/>
          <a:p>
            <a:pPr>
              <a:lnSpc>
                <a:spcPct val="150000"/>
              </a:lnSpc>
            </a:pPr>
            <a:r>
              <a:rPr lang="en-US" dirty="0" smtClean="0"/>
              <a:t>What needs to be done with the data when they have been collected – how will they be processed and </a:t>
            </a:r>
            <a:r>
              <a:rPr lang="en-US" dirty="0" err="1" smtClean="0"/>
              <a:t>analysed</a:t>
            </a:r>
            <a:r>
              <a:rPr lang="en-US" dirty="0" smtClean="0"/>
              <a:t>?</a:t>
            </a:r>
          </a:p>
          <a:p>
            <a:pPr>
              <a:lnSpc>
                <a:spcPct val="150000"/>
              </a:lnSpc>
            </a:pPr>
            <a:r>
              <a:rPr lang="en-US" dirty="0" smtClean="0"/>
              <a:t>How will the results of the analysis be </a:t>
            </a:r>
            <a:r>
              <a:rPr lang="en-US" dirty="0" err="1" smtClean="0"/>
              <a:t>veriﬁed</a:t>
            </a:r>
            <a:r>
              <a:rPr lang="en-US" dirty="0" smtClean="0"/>
              <a:t>, cross-checked and validated?</a:t>
            </a:r>
          </a:p>
          <a:p>
            <a:pPr>
              <a:lnSpc>
                <a:spcPct val="150000"/>
              </a:lnSpc>
            </a:pPr>
            <a:r>
              <a:rPr lang="en-US" dirty="0" smtClean="0"/>
              <a:t>Decisions will need to be taken with regard to the statistical tests that will be used in data analysis as this will affect the layout of research items (for example in a questionnaire), and the computer packages that are available for processing quantitative and qualitative data, e.g. SPSS and NUD.IST respectively.</a:t>
            </a:r>
          </a:p>
          <a:p>
            <a:pPr marL="82296" indent="0">
              <a:lnSpc>
                <a:spcPct val="150000"/>
              </a:lnSpc>
              <a:buNone/>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Reliability</a:t>
            </a:r>
            <a:br>
              <a:rPr lang="en-US" dirty="0" smtClean="0"/>
            </a:br>
            <a:endParaRPr lang="en-US" dirty="0"/>
          </a:p>
        </p:txBody>
      </p:sp>
      <p:sp>
        <p:nvSpPr>
          <p:cNvPr id="3" name="Content Placeholder 2"/>
          <p:cNvSpPr>
            <a:spLocks noGrp="1"/>
          </p:cNvSpPr>
          <p:nvPr>
            <p:ph idx="1"/>
          </p:nvPr>
        </p:nvSpPr>
        <p:spPr>
          <a:xfrm>
            <a:off x="990600" y="838200"/>
            <a:ext cx="7943088" cy="5410200"/>
          </a:xfrm>
        </p:spPr>
        <p:txBody>
          <a:bodyPr>
            <a:normAutofit/>
          </a:bodyPr>
          <a:lstStyle/>
          <a:p>
            <a:pPr>
              <a:lnSpc>
                <a:spcPct val="150000"/>
              </a:lnSpc>
            </a:pPr>
            <a:r>
              <a:rPr lang="en-US" dirty="0" smtClean="0"/>
              <a:t>We need to know how reliable is our instrument for data collection. Reliability in quantitative analysis takes two main forms, both of which are measures of internal consistency: the split-half technique and the alpha </a:t>
            </a:r>
            <a:r>
              <a:rPr lang="en-US" dirty="0" err="1" smtClean="0"/>
              <a:t>coefﬁcient</a:t>
            </a:r>
            <a:r>
              <a:rPr lang="en-US" dirty="0" smtClean="0"/>
              <a:t>. Both calculate a </a:t>
            </a:r>
            <a:r>
              <a:rPr lang="en-US" dirty="0" err="1" smtClean="0"/>
              <a:t>coefﬁcient</a:t>
            </a:r>
            <a:r>
              <a:rPr lang="en-US" dirty="0" smtClean="0"/>
              <a:t> of reliability that can lie between 0 and 1. </a:t>
            </a:r>
          </a:p>
          <a:p>
            <a:pPr>
              <a:lnSpc>
                <a:spcPct val="150000"/>
              </a:lnSpc>
            </a:pPr>
            <a:r>
              <a:rPr lang="en-US" dirty="0" smtClean="0"/>
              <a:t>Internal consistency can be found in </a:t>
            </a:r>
            <a:r>
              <a:rPr lang="en-US" dirty="0" err="1" smtClean="0"/>
              <a:t>Cronbach’s</a:t>
            </a:r>
            <a:r>
              <a:rPr lang="en-US" dirty="0" smtClean="0"/>
              <a:t> alpha, frequently referred to simply as the alpha </a:t>
            </a:r>
            <a:r>
              <a:rPr lang="en-US" dirty="0" err="1" smtClean="0"/>
              <a:t>coefﬁcient</a:t>
            </a:r>
            <a:r>
              <a:rPr lang="en-US" dirty="0" smtClean="0"/>
              <a:t> of reliability. The </a:t>
            </a:r>
            <a:r>
              <a:rPr lang="en-US" dirty="0" err="1" smtClean="0"/>
              <a:t>Cronbach</a:t>
            </a:r>
            <a:r>
              <a:rPr lang="en-US" dirty="0" smtClean="0"/>
              <a:t> alpha provides a </a:t>
            </a:r>
            <a:r>
              <a:rPr lang="en-US" dirty="0" err="1" smtClean="0"/>
              <a:t>coefﬁcient</a:t>
            </a:r>
            <a:r>
              <a:rPr lang="en-US" dirty="0" smtClean="0"/>
              <a:t> of inter-item correlations, that is, the correlation of each item with the sum of all the other items. This is a measure of the internal consistency among the items (not, for example, the people). It is the average correlation among all the items in question, and is used for multi-item scales.</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Exploratory data analysis: frequencies,</a:t>
            </a:r>
            <a:br>
              <a:rPr lang="en-US" dirty="0" smtClean="0"/>
            </a:br>
            <a:r>
              <a:rPr lang="en-US" dirty="0" smtClean="0"/>
              <a:t>percentages and cross-tabulations</a:t>
            </a:r>
            <a:br>
              <a:rPr lang="en-US" dirty="0" smtClean="0"/>
            </a:br>
            <a:endParaRPr lang="en-US" dirty="0"/>
          </a:p>
        </p:txBody>
      </p:sp>
      <p:sp>
        <p:nvSpPr>
          <p:cNvPr id="3" name="Content Placeholder 2"/>
          <p:cNvSpPr>
            <a:spLocks noGrp="1"/>
          </p:cNvSpPr>
          <p:nvPr>
            <p:ph idx="1"/>
          </p:nvPr>
        </p:nvSpPr>
        <p:spPr>
          <a:xfrm>
            <a:off x="1066800" y="1066800"/>
            <a:ext cx="7866888" cy="5181600"/>
          </a:xfrm>
        </p:spPr>
        <p:txBody>
          <a:bodyPr>
            <a:normAutofit fontScale="92500" lnSpcReduction="10000"/>
          </a:bodyPr>
          <a:lstStyle/>
          <a:p>
            <a:pPr marL="82296" indent="0">
              <a:buNone/>
            </a:pPr>
            <a:r>
              <a:rPr lang="en-US" dirty="0" smtClean="0"/>
              <a:t>This is a form of analysis which is responsive to the data being presented, and is most closely concerned with seeing what the data themselves suggest, akin to a detective following a line of evidence. The data are usually descriptive.</a:t>
            </a:r>
          </a:p>
          <a:p>
            <a:pPr marL="82296" indent="0">
              <a:buNone/>
            </a:pPr>
            <a:r>
              <a:rPr lang="en-US" dirty="0" smtClean="0"/>
              <a:t>Here much is made of visual techniques of data presentation. Hence frequencies and percentages, and forms of graphical presentation are often used.</a:t>
            </a:r>
          </a:p>
          <a:p>
            <a:pPr marL="82296" indent="0">
              <a:buNone/>
            </a:pPr>
            <a:r>
              <a:rPr lang="en-US" dirty="0" smtClean="0"/>
              <a:t>A host of graphical forms of data presentation are available in software packages, including, for example:</a:t>
            </a:r>
          </a:p>
          <a:p>
            <a:r>
              <a:rPr lang="en-US" dirty="0" smtClean="0"/>
              <a:t>frequency and percentage tables </a:t>
            </a:r>
          </a:p>
          <a:p>
            <a:r>
              <a:rPr lang="en-US" dirty="0" smtClean="0"/>
              <a:t>bar charts (for nominal and ordinal data)</a:t>
            </a:r>
          </a:p>
          <a:p>
            <a:r>
              <a:rPr lang="en-US" dirty="0" smtClean="0"/>
              <a:t>histograms (for continuous – interval and ratio – data)</a:t>
            </a:r>
          </a:p>
          <a:p>
            <a:r>
              <a:rPr lang="en-US" dirty="0" smtClean="0"/>
              <a:t>line graphs</a:t>
            </a:r>
          </a:p>
          <a:p>
            <a:r>
              <a:rPr lang="en-US" dirty="0" smtClean="0"/>
              <a:t>pie charts</a:t>
            </a:r>
          </a:p>
          <a:p>
            <a:r>
              <a:rPr lang="en-US" dirty="0" smtClean="0"/>
              <a:t>high and low charts</a:t>
            </a:r>
          </a:p>
          <a:p>
            <a:r>
              <a:rPr lang="en-US" dirty="0" err="1" smtClean="0"/>
              <a:t>scatterplots</a:t>
            </a:r>
            <a:endParaRPr lang="en-US" dirty="0" smtClean="0"/>
          </a:p>
          <a:p>
            <a:r>
              <a:rPr lang="en-US" dirty="0" smtClean="0"/>
              <a:t>stem and leaf displays</a:t>
            </a:r>
          </a:p>
          <a:p>
            <a:r>
              <a:rPr lang="en-US" dirty="0" smtClean="0"/>
              <a:t>box plots (box and whisker plots).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6362"/>
          </a:xfrm>
        </p:spPr>
        <p:txBody>
          <a:bodyPr>
            <a:normAutofit fontScale="90000"/>
          </a:bodyPr>
          <a:lstStyle/>
          <a:p>
            <a:r>
              <a:rPr lang="en-US" dirty="0" smtClean="0">
                <a:effectLst/>
              </a:rPr>
              <a:t/>
            </a:r>
            <a:br>
              <a:rPr lang="en-US" dirty="0" smtClean="0">
                <a:effectLst/>
              </a:rPr>
            </a:br>
            <a:endParaRPr lang="en-US" dirty="0">
              <a:effectLst/>
            </a:endParaRPr>
          </a:p>
        </p:txBody>
      </p:sp>
      <p:sp>
        <p:nvSpPr>
          <p:cNvPr id="3" name="Content Placeholder 2"/>
          <p:cNvSpPr>
            <a:spLocks noGrp="1"/>
          </p:cNvSpPr>
          <p:nvPr>
            <p:ph idx="1"/>
          </p:nvPr>
        </p:nvSpPr>
        <p:spPr>
          <a:xfrm>
            <a:off x="990600" y="457200"/>
            <a:ext cx="7696200" cy="6248400"/>
          </a:xfrm>
        </p:spPr>
        <p:txBody>
          <a:bodyPr>
            <a:normAutofit/>
          </a:bodyPr>
          <a:lstStyle/>
          <a:p>
            <a:pPr marL="82296" indent="0">
              <a:buNone/>
            </a:pPr>
            <a:r>
              <a:rPr lang="en-US" dirty="0" smtClean="0"/>
              <a:t>With most of these forms of data display there are various permutations of the ways in which data are displayed within the type of chart or graph chosen.</a:t>
            </a:r>
          </a:p>
          <a:p>
            <a:pPr marL="82296" indent="0">
              <a:buNone/>
            </a:pPr>
            <a:r>
              <a:rPr lang="en-US" dirty="0" smtClean="0"/>
              <a:t>While graphs and charts may look appealing, it is often the case that they tell the reader no more than could be seen in a simple table of </a:t>
            </a:r>
            <a:r>
              <a:rPr lang="en-US" dirty="0" err="1" smtClean="0"/>
              <a:t>ﬁgures</a:t>
            </a:r>
            <a:r>
              <a:rPr lang="en-US" dirty="0" smtClean="0"/>
              <a:t>, which take up less space in a report. Pie charts, bar charts and histograms are particularly prone to this problem, and the data in them could be placed more succinctly into tables. </a:t>
            </a:r>
          </a:p>
          <a:p>
            <a:r>
              <a:rPr lang="en-US" dirty="0" smtClean="0"/>
              <a:t>Clearly the issue of </a:t>
            </a:r>
            <a:r>
              <a:rPr lang="en-US" dirty="0" err="1" smtClean="0"/>
              <a:t>ﬁtness</a:t>
            </a:r>
            <a:r>
              <a:rPr lang="en-US" dirty="0" smtClean="0"/>
              <a:t> for audience is important here:</a:t>
            </a:r>
          </a:p>
          <a:p>
            <a:r>
              <a:rPr lang="en-US" dirty="0" smtClean="0"/>
              <a:t>some readers may </a:t>
            </a:r>
            <a:r>
              <a:rPr lang="en-US" dirty="0" err="1" smtClean="0"/>
              <a:t>ﬁnd</a:t>
            </a:r>
            <a:r>
              <a:rPr lang="en-US" dirty="0" smtClean="0"/>
              <a:t> charts more accessible and able to be understood than tables of </a:t>
            </a:r>
            <a:r>
              <a:rPr lang="en-US" dirty="0" err="1" smtClean="0"/>
              <a:t>ﬁgures</a:t>
            </a:r>
            <a:r>
              <a:rPr lang="en-US" dirty="0" smtClean="0"/>
              <a:t>, and this is important. Other charts and graphs can add greater value than tables, for example, line graphs, box plots and scatterplots with regression lines, and </a:t>
            </a:r>
            <a:r>
              <a:rPr lang="en-US" dirty="0"/>
              <a:t>I</a:t>
            </a:r>
            <a:r>
              <a:rPr lang="en-US" dirty="0" smtClean="0"/>
              <a:t> would suggest that these are helpful.</a:t>
            </a:r>
          </a:p>
          <a:p>
            <a:r>
              <a:rPr lang="en-US" dirty="0" smtClean="0"/>
              <a:t>Here is not the place to debate the strengths and weaknesses of each type, although there are some guides here:</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334962"/>
          </a:xfrm>
        </p:spPr>
        <p:txBody>
          <a:bodyPr>
            <a:normAutofit fontScale="90000"/>
          </a:bodyPr>
          <a:lstStyle/>
          <a:p>
            <a:r>
              <a:rPr lang="en-US" dirty="0" smtClean="0">
                <a:effectLst/>
              </a:rPr>
              <a:t/>
            </a:r>
            <a:br>
              <a:rPr lang="en-US" dirty="0" smtClean="0">
                <a:effectLst/>
              </a:rPr>
            </a:br>
            <a:endParaRPr lang="en-US" dirty="0">
              <a:effectLst/>
            </a:endParaRPr>
          </a:p>
        </p:txBody>
      </p:sp>
      <p:sp>
        <p:nvSpPr>
          <p:cNvPr id="3" name="Content Placeholder 2"/>
          <p:cNvSpPr>
            <a:spLocks noGrp="1"/>
          </p:cNvSpPr>
          <p:nvPr>
            <p:ph idx="1"/>
          </p:nvPr>
        </p:nvSpPr>
        <p:spPr>
          <a:xfrm>
            <a:off x="1219200" y="685800"/>
            <a:ext cx="7467600" cy="6019800"/>
          </a:xfrm>
        </p:spPr>
        <p:txBody>
          <a:bodyPr>
            <a:normAutofit lnSpcReduction="10000"/>
          </a:bodyPr>
          <a:lstStyle/>
          <a:p>
            <a:r>
              <a:rPr lang="en-US" dirty="0" smtClean="0"/>
              <a:t>Bar charts are useful for presenting categorical and discrete data, highest and lowest.</a:t>
            </a:r>
          </a:p>
          <a:p>
            <a:r>
              <a:rPr lang="en-US" dirty="0" smtClean="0"/>
              <a:t>Avoid using a third dimension (e.g. depth) in a graph when it is unnecessary; a third dimension to a graph must provide additional information.</a:t>
            </a:r>
          </a:p>
          <a:p>
            <a:r>
              <a:rPr lang="en-US" dirty="0" smtClean="0"/>
              <a:t>Histograms are useful for presenting continuous data.</a:t>
            </a:r>
          </a:p>
          <a:p>
            <a:r>
              <a:rPr lang="en-US" dirty="0" smtClean="0"/>
              <a:t>Line graphs are useful for showing trends, particularly in continuous data, for one or more variables at a time.</a:t>
            </a:r>
          </a:p>
          <a:p>
            <a:r>
              <a:rPr lang="en-US" dirty="0" smtClean="0"/>
              <a:t>Multiple line graphs are useful for showing trends in continuous data on several variables in the same graph.</a:t>
            </a:r>
          </a:p>
          <a:p>
            <a:r>
              <a:rPr lang="en-US" dirty="0" smtClean="0"/>
              <a:t>Pie charts and bar charts are useful for showing proportions.</a:t>
            </a:r>
          </a:p>
          <a:p>
            <a:r>
              <a:rPr lang="en-US" dirty="0" smtClean="0"/>
              <a:t>Interdependence can be shown through cross-tabulations.</a:t>
            </a:r>
          </a:p>
          <a:p>
            <a:r>
              <a:rPr lang="en-US" dirty="0" smtClean="0"/>
              <a:t>Box plots are useful for showing the distribution of values for several variables in a single chart, together with their range and medians.</a:t>
            </a:r>
          </a:p>
          <a:p>
            <a:r>
              <a:rPr lang="en-US" dirty="0" smtClean="0"/>
              <a:t>Stacked bar charts are useful for showing the frequencies of different groups within a </a:t>
            </a:r>
            <a:r>
              <a:rPr lang="en-US" dirty="0" err="1" smtClean="0"/>
              <a:t>speciﬁc</a:t>
            </a:r>
            <a:r>
              <a:rPr lang="en-US" dirty="0" smtClean="0"/>
              <a:t> variable for two or more variables in the same chart.</a:t>
            </a:r>
          </a:p>
          <a:p>
            <a:r>
              <a:rPr lang="en-US" dirty="0" err="1" smtClean="0"/>
              <a:t>Scatterplots</a:t>
            </a:r>
            <a:r>
              <a:rPr lang="en-US" dirty="0" smtClean="0"/>
              <a:t> are useful for showing the relationship between two variables or several sets of two or more variables on the same chart.</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715962"/>
          </a:xfrm>
        </p:spPr>
        <p:txBody>
          <a:bodyPr>
            <a:normAutofit fontScale="90000"/>
          </a:bodyPr>
          <a:lstStyle/>
          <a:p>
            <a:r>
              <a:rPr lang="en-US" dirty="0" smtClean="0"/>
              <a:t>Table 1 (Box.1)</a:t>
            </a:r>
            <a:br>
              <a:rPr lang="en-US" dirty="0" smtClean="0"/>
            </a:br>
            <a:endParaRPr lang="en-US" dirty="0"/>
          </a:p>
        </p:txBody>
      </p:sp>
      <p:sp>
        <p:nvSpPr>
          <p:cNvPr id="3" name="Content Placeholder 2"/>
          <p:cNvSpPr>
            <a:spLocks noGrp="1"/>
          </p:cNvSpPr>
          <p:nvPr>
            <p:ph idx="1"/>
          </p:nvPr>
        </p:nvSpPr>
        <p:spPr>
          <a:xfrm>
            <a:off x="1143000" y="990600"/>
            <a:ext cx="7790688" cy="5638800"/>
          </a:xfrm>
        </p:spPr>
        <p:txBody>
          <a:bodyPr>
            <a:normAutofit fontScale="92500" lnSpcReduction="10000"/>
          </a:bodyPr>
          <a:lstStyle/>
          <a:p>
            <a:pPr marL="82296" indent="0">
              <a:buNone/>
            </a:pPr>
            <a:r>
              <a:rPr lang="en-US" dirty="0" smtClean="0"/>
              <a:t>At a simple level one can present data in terms of frequencies and percentages (a piece of datum about a course evaluation).</a:t>
            </a:r>
          </a:p>
          <a:p>
            <a:pPr marL="82296" indent="0">
              <a:buNone/>
            </a:pPr>
            <a:r>
              <a:rPr lang="en-US" dirty="0" smtClean="0"/>
              <a:t>From this simple table we can tell that: 191 people completed the item.</a:t>
            </a:r>
          </a:p>
          <a:p>
            <a:pPr marL="82296" indent="0">
              <a:buNone/>
            </a:pPr>
            <a:r>
              <a:rPr lang="en-US" dirty="0" smtClean="0"/>
              <a:t>Frequencies and percentages for a course evaluation.</a:t>
            </a:r>
          </a:p>
          <a:p>
            <a:pPr marL="82296" indent="0">
              <a:buNone/>
            </a:pPr>
            <a:r>
              <a:rPr lang="en-US" dirty="0" smtClean="0"/>
              <a:t>The course was too hard</a:t>
            </a:r>
          </a:p>
          <a:p>
            <a:pPr lvl="5">
              <a:buNone/>
            </a:pPr>
            <a:r>
              <a:rPr lang="en-US" dirty="0" smtClean="0"/>
              <a:t>	Frequency 		Percentage</a:t>
            </a:r>
          </a:p>
          <a:p>
            <a:pPr lvl="5">
              <a:buNone/>
            </a:pPr>
            <a:endParaRPr lang="en-US" dirty="0" smtClean="0"/>
          </a:p>
          <a:p>
            <a:pPr>
              <a:buNone/>
            </a:pPr>
            <a:r>
              <a:rPr lang="en-US" dirty="0" smtClean="0"/>
              <a:t>Valid 	Not at all		24		12.6</a:t>
            </a:r>
          </a:p>
          <a:p>
            <a:endParaRPr lang="en-US" dirty="0" smtClean="0"/>
          </a:p>
          <a:p>
            <a:pPr lvl="2">
              <a:buNone/>
            </a:pPr>
            <a:r>
              <a:rPr lang="en-US" dirty="0" smtClean="0"/>
              <a:t>	Very little		 49		25.7		</a:t>
            </a:r>
          </a:p>
          <a:p>
            <a:pPr lvl="2">
              <a:buNone/>
            </a:pPr>
            <a:endParaRPr lang="en-US" dirty="0" smtClean="0"/>
          </a:p>
          <a:p>
            <a:pPr lvl="2">
              <a:buNone/>
            </a:pPr>
            <a:r>
              <a:rPr lang="en-US" dirty="0" smtClean="0"/>
              <a:t>	A little		98		51.3</a:t>
            </a:r>
          </a:p>
          <a:p>
            <a:pPr lvl="2">
              <a:buNone/>
            </a:pPr>
            <a:endParaRPr lang="en-US" dirty="0" smtClean="0"/>
          </a:p>
          <a:p>
            <a:pPr lvl="2">
              <a:buNone/>
            </a:pPr>
            <a:r>
              <a:rPr lang="en-US" dirty="0" smtClean="0"/>
              <a:t>	Quite a lot	16		8.4</a:t>
            </a:r>
          </a:p>
          <a:p>
            <a:pPr lvl="2">
              <a:buNone/>
            </a:pPr>
            <a:endParaRPr lang="en-US" dirty="0" smtClean="0"/>
          </a:p>
          <a:p>
            <a:pPr lvl="2">
              <a:buNone/>
            </a:pPr>
            <a:r>
              <a:rPr lang="en-US" dirty="0" smtClean="0"/>
              <a:t>A very great deal	4		2.1</a:t>
            </a:r>
          </a:p>
          <a:p>
            <a:pPr lvl="2">
              <a:buNone/>
            </a:pPr>
            <a:endParaRPr lang="en-US" dirty="0" smtClean="0"/>
          </a:p>
          <a:p>
            <a:pPr>
              <a:buNone/>
            </a:pPr>
            <a:r>
              <a:rPr lang="en-US" dirty="0" smtClean="0"/>
              <a:t> Total			191		100.0</a:t>
            </a:r>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143000" y="762000"/>
            <a:ext cx="7790688" cy="5943600"/>
          </a:xfrm>
        </p:spPr>
        <p:txBody>
          <a:bodyPr>
            <a:normAutofit/>
          </a:bodyPr>
          <a:lstStyle/>
          <a:p>
            <a:pPr>
              <a:lnSpc>
                <a:spcPct val="150000"/>
              </a:lnSpc>
            </a:pPr>
            <a:r>
              <a:rPr lang="en-US" dirty="0" smtClean="0"/>
              <a:t>Most respondents thought that the course was ‘a little’ too hard (with a response number of 98, i.e. 51.3 percent); the modal score is that category or score which is given by the highest number of respondents.</a:t>
            </a:r>
          </a:p>
          <a:p>
            <a:pPr>
              <a:lnSpc>
                <a:spcPct val="150000"/>
              </a:lnSpc>
            </a:pPr>
            <a:r>
              <a:rPr lang="en-US" dirty="0" smtClean="0"/>
              <a:t>The results were skewed, with only 10.5 per cent being in the categories ‘quite a lot’ and ‘a very great deal’.</a:t>
            </a:r>
          </a:p>
          <a:p>
            <a:pPr>
              <a:lnSpc>
                <a:spcPct val="150000"/>
              </a:lnSpc>
            </a:pPr>
            <a:r>
              <a:rPr lang="en-US" dirty="0" smtClean="0"/>
              <a:t>More people thought that the course was ‘not at all too hard’ than thought that the course was ‘quite a lot’ or ‘a very great deal’ too hard.</a:t>
            </a:r>
          </a:p>
          <a:p>
            <a:pPr>
              <a:lnSpc>
                <a:spcPct val="150000"/>
              </a:lnSpc>
            </a:pPr>
            <a:r>
              <a:rPr lang="en-US" dirty="0" smtClean="0"/>
              <a:t>Overall the course appears to have been slightly too </a:t>
            </a:r>
            <a:r>
              <a:rPr lang="en-US" dirty="0" err="1" smtClean="0"/>
              <a:t>difﬁcult</a:t>
            </a:r>
            <a:r>
              <a:rPr lang="en-US" dirty="0" smtClean="0"/>
              <a:t> but not much more.</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943088" cy="258762"/>
          </a:xfrm>
        </p:spPr>
        <p:txBody>
          <a:bodyPr>
            <a:normAutofit fontScale="90000"/>
          </a:bodyPr>
          <a:lstStyle/>
          <a:p>
            <a:endParaRPr lang="en-US" dirty="0"/>
          </a:p>
        </p:txBody>
      </p:sp>
      <p:sp>
        <p:nvSpPr>
          <p:cNvPr id="3" name="Content Placeholder 2"/>
          <p:cNvSpPr>
            <a:spLocks noGrp="1"/>
          </p:cNvSpPr>
          <p:nvPr>
            <p:ph idx="1"/>
          </p:nvPr>
        </p:nvSpPr>
        <p:spPr>
          <a:xfrm>
            <a:off x="990600" y="838200"/>
            <a:ext cx="7943088" cy="5410200"/>
          </a:xfrm>
        </p:spPr>
        <p:txBody>
          <a:bodyPr>
            <a:normAutofit/>
          </a:bodyPr>
          <a:lstStyle/>
          <a:p>
            <a:pPr>
              <a:lnSpc>
                <a:spcPct val="150000"/>
              </a:lnSpc>
            </a:pPr>
            <a:r>
              <a:rPr lang="en-US" dirty="0" smtClean="0"/>
              <a:t>Let us imagine that we wished to explore this piece of datum further. We may wish to discover, for example, the voting on this item by males and females. This can be presented in a simple cross-tabulation, following the convention of placing the nominal data (male and female) in rows and the ordinal data (the 5-point scale) in the columns. A cross-tabulation is simply a presentational device, whereby one variable is presented in relation to another, with the relevant data inserted into each cell (see the following box). </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Cross-tabulation by totals  Table (Box.2)</a:t>
            </a: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1904999" y="1600200"/>
            <a:ext cx="6019801" cy="32004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334962"/>
          </a:xfrm>
        </p:spPr>
        <p:txBody>
          <a:bodyPr>
            <a:normAutofit fontScale="90000"/>
          </a:bodyPr>
          <a:lstStyle/>
          <a:p>
            <a:endParaRPr lang="en-US" dirty="0"/>
          </a:p>
        </p:txBody>
      </p:sp>
      <p:sp>
        <p:nvSpPr>
          <p:cNvPr id="3" name="Content Placeholder 2"/>
          <p:cNvSpPr>
            <a:spLocks noGrp="1"/>
          </p:cNvSpPr>
          <p:nvPr>
            <p:ph idx="1"/>
          </p:nvPr>
        </p:nvSpPr>
        <p:spPr>
          <a:xfrm>
            <a:off x="1143000" y="914400"/>
            <a:ext cx="7790688" cy="5791200"/>
          </a:xfrm>
        </p:spPr>
        <p:txBody>
          <a:bodyPr>
            <a:normAutofit/>
          </a:bodyPr>
          <a:lstStyle/>
          <a:p>
            <a:pPr>
              <a:lnSpc>
                <a:spcPct val="150000"/>
              </a:lnSpc>
            </a:pPr>
            <a:r>
              <a:rPr lang="en-US" dirty="0" smtClean="0"/>
              <a:t>The above table shows that, of the total sample, nearly three times more females (38.2 per cent) than males (13.1 per cent) thought that the course was ‘a little’ too hard, between two-thirds and three-quarters more females (19.9 per cent) than males (5.8 per cent) thought that the course was a ‘very little’ too hard, and around three times more males (1.6 per cent) than females (0.5 per cent) thought that the course was ‘a very great deal’ too hard. However, one also has to observe that the size of the two subsamples was uneven. Around three-quarters of the sample were female (73.8 per cent) and around one-quarter (26.2 per cent) was male.</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82562"/>
          </a:xfrm>
        </p:spPr>
        <p:txBody>
          <a:bodyPr>
            <a:normAutofit fontScale="90000"/>
          </a:bodyPr>
          <a:lstStyle/>
          <a:p>
            <a:endParaRPr lang="en-US" dirty="0">
              <a:effectLst/>
            </a:endParaRPr>
          </a:p>
        </p:txBody>
      </p:sp>
      <p:sp>
        <p:nvSpPr>
          <p:cNvPr id="3" name="Content Placeholder 2"/>
          <p:cNvSpPr>
            <a:spLocks noGrp="1"/>
          </p:cNvSpPr>
          <p:nvPr>
            <p:ph idx="1"/>
          </p:nvPr>
        </p:nvSpPr>
        <p:spPr>
          <a:xfrm>
            <a:off x="1219200" y="762000"/>
            <a:ext cx="7714488" cy="5943600"/>
          </a:xfrm>
        </p:spPr>
        <p:txBody>
          <a:bodyPr>
            <a:normAutofit/>
          </a:bodyPr>
          <a:lstStyle/>
          <a:p>
            <a:pPr>
              <a:lnSpc>
                <a:spcPct val="150000"/>
              </a:lnSpc>
            </a:pPr>
            <a:r>
              <a:rPr lang="en-US" dirty="0" smtClean="0"/>
              <a:t>There are two ways to overcome the problem of uneven subsample sizes. One is to adjust the sample, in this case by multiplying up the subsample of males by an exact </a:t>
            </a:r>
            <a:r>
              <a:rPr lang="en-US" dirty="0" err="1" smtClean="0"/>
              <a:t>ﬁgure</a:t>
            </a:r>
            <a:r>
              <a:rPr lang="en-US" dirty="0" smtClean="0"/>
              <a:t> in order to make the two subsamples the same size (141/50 = 2.82). Another way is to examine the data by each row rather than by the overall totals, i.e. to examine the proportion of males voting such and such, and, separately, the proportion of females voting for the same categories of the variable      ( See Box. 3 below).</a:t>
            </a:r>
          </a:p>
        </p:txBody>
      </p:sp>
      <p:sp>
        <p:nvSpPr>
          <p:cNvPr id="4" name="Slide Number Placeholder 3"/>
          <p:cNvSpPr>
            <a:spLocks noGrp="1"/>
          </p:cNvSpPr>
          <p:nvPr>
            <p:ph type="sldNum" sz="quarter" idx="12"/>
          </p:nvPr>
        </p:nvSpPr>
        <p:spPr/>
        <p:txBody>
          <a:bodyPr/>
          <a:lstStyle/>
          <a:p>
            <a:fld id="{C13A7FBA-3654-42E4-9DED-EDF66E478AE5}"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Cross-tabulation by row totals Table ( BOX. 3)</a:t>
            </a:r>
            <a:br>
              <a:rPr lang="en-US" dirty="0" smtClean="0"/>
            </a:br>
            <a:endParaRPr lang="en-US" dirty="0"/>
          </a:p>
        </p:txBody>
      </p:sp>
      <p:pic>
        <p:nvPicPr>
          <p:cNvPr id="2050" name="Picture 2"/>
          <p:cNvPicPr>
            <a:picLocks noGrp="1" noChangeAspect="1" noChangeArrowheads="1"/>
          </p:cNvPicPr>
          <p:nvPr>
            <p:ph idx="1"/>
          </p:nvPr>
        </p:nvPicPr>
        <p:blipFill>
          <a:blip r:embed="rId2"/>
          <a:srcRect/>
          <a:stretch>
            <a:fillRect/>
          </a:stretch>
        </p:blipFill>
        <p:spPr bwMode="auto">
          <a:xfrm>
            <a:off x="1371600" y="1676399"/>
            <a:ext cx="7467600" cy="4898571"/>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258762"/>
          </a:xfrm>
        </p:spPr>
        <p:txBody>
          <a:bodyPr>
            <a:normAutofit fontScale="90000"/>
          </a:bodyPr>
          <a:lstStyle/>
          <a:p>
            <a:endParaRPr lang="en-US" dirty="0"/>
          </a:p>
        </p:txBody>
      </p:sp>
      <p:sp>
        <p:nvSpPr>
          <p:cNvPr id="3" name="Content Placeholder 2"/>
          <p:cNvSpPr>
            <a:spLocks noGrp="1"/>
          </p:cNvSpPr>
          <p:nvPr>
            <p:ph idx="1"/>
          </p:nvPr>
        </p:nvSpPr>
        <p:spPr>
          <a:xfrm>
            <a:off x="1066800" y="990600"/>
            <a:ext cx="7866888" cy="5257800"/>
          </a:xfrm>
        </p:spPr>
        <p:txBody>
          <a:bodyPr/>
          <a:lstStyle/>
          <a:p>
            <a:pPr>
              <a:lnSpc>
                <a:spcPct val="150000"/>
              </a:lnSpc>
            </a:pPr>
            <a:r>
              <a:rPr lang="en-US" dirty="0"/>
              <a:t>In the above table, one can observe that: There was consistency in the voting by males and females in terms of the categories ‘a little’ and ‘quite a lot’.</a:t>
            </a:r>
          </a:p>
          <a:p>
            <a:pPr>
              <a:lnSpc>
                <a:spcPct val="150000"/>
              </a:lnSpc>
            </a:pPr>
            <a:endParaRPr lang="en-US" dirty="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29</a:t>
            </a:fld>
            <a:endParaRPr lang="en-US"/>
          </a:p>
        </p:txBody>
      </p:sp>
    </p:spTree>
    <p:extLst>
      <p:ext uri="{BB962C8B-B14F-4D97-AF65-F5344CB8AC3E}">
        <p14:creationId xmlns:p14="http://schemas.microsoft.com/office/powerpoint/2010/main" xmlns="" val="15249438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274638"/>
            <a:ext cx="7866888" cy="106362"/>
          </a:xfrm>
        </p:spPr>
        <p:txBody>
          <a:bodyPr>
            <a:normAutofit fontScale="90000"/>
          </a:bodyPr>
          <a:lstStyle/>
          <a:p>
            <a:endParaRPr lang="en-US" dirty="0">
              <a:effectLst/>
            </a:endParaRPr>
          </a:p>
        </p:txBody>
      </p:sp>
      <p:sp>
        <p:nvSpPr>
          <p:cNvPr id="3" name="Content Placeholder 2"/>
          <p:cNvSpPr>
            <a:spLocks noGrp="1"/>
          </p:cNvSpPr>
          <p:nvPr>
            <p:ph idx="1"/>
          </p:nvPr>
        </p:nvSpPr>
        <p:spPr>
          <a:xfrm>
            <a:off x="1219200" y="685800"/>
            <a:ext cx="7714488" cy="6096000"/>
          </a:xfrm>
        </p:spPr>
        <p:txBody>
          <a:bodyPr>
            <a:normAutofit/>
          </a:bodyPr>
          <a:lstStyle/>
          <a:p>
            <a:r>
              <a:rPr lang="en-US" dirty="0" smtClean="0"/>
              <a:t>More males (6 per cent) than females (0.7 per cent) thought that the course was ‘a very great deal’ too hard.</a:t>
            </a:r>
          </a:p>
          <a:p>
            <a:r>
              <a:rPr lang="en-US" dirty="0" smtClean="0"/>
              <a:t>A slightly higher percentage of females (91.1 per cent: {12.1 per cent + 27 per cent + 52 per cent}) than males (86 per cent:</a:t>
            </a:r>
          </a:p>
          <a:p>
            <a:r>
              <a:rPr lang="en-US" dirty="0" smtClean="0"/>
              <a:t>{14 per cent + 22 per cent + 50 per cent}) indicated, overall, that the course was not too hard.</a:t>
            </a:r>
          </a:p>
          <a:p>
            <a:r>
              <a:rPr lang="en-US" dirty="0" smtClean="0"/>
              <a:t>The overall pattern of voting by males and females was similar, i.e. for both males and females the strong to weak categories in terms of voting percentages were identical.</a:t>
            </a:r>
          </a:p>
          <a:p>
            <a:r>
              <a:rPr lang="en-US" dirty="0" smtClean="0"/>
              <a:t>I would suggest that this second table is more helpful than the ﬁrst table, as, by including the row percentages, it renders fairer the comparison between the two groups: males and females.</a:t>
            </a:r>
          </a:p>
          <a:p>
            <a:r>
              <a:rPr lang="en-US" dirty="0" smtClean="0"/>
              <a:t>Further, I  would suggest that it is usually preferable to give both the actual frequencies and percentages, but to make the comparisons by percentages. I will  say this, because it is important for the reader to know the actual numbers used.</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391400" cy="334962"/>
          </a:xfrm>
        </p:spPr>
        <p:txBody>
          <a:bodyPr>
            <a:normAutofit fontScale="90000"/>
          </a:bodyPr>
          <a:lstStyle/>
          <a:p>
            <a:endParaRPr lang="en-US" dirty="0"/>
          </a:p>
        </p:txBody>
      </p:sp>
      <p:sp>
        <p:nvSpPr>
          <p:cNvPr id="3" name="Content Placeholder 2"/>
          <p:cNvSpPr>
            <a:spLocks noGrp="1"/>
          </p:cNvSpPr>
          <p:nvPr>
            <p:ph idx="1"/>
          </p:nvPr>
        </p:nvSpPr>
        <p:spPr>
          <a:xfrm>
            <a:off x="1219200" y="762000"/>
            <a:ext cx="7696200" cy="5943600"/>
          </a:xfrm>
        </p:spPr>
        <p:txBody>
          <a:bodyPr>
            <a:normAutofit/>
          </a:bodyPr>
          <a:lstStyle/>
          <a:p>
            <a:pPr>
              <a:lnSpc>
                <a:spcPct val="150000"/>
              </a:lnSpc>
            </a:pPr>
            <a:r>
              <a:rPr lang="en-US" dirty="0" smtClean="0"/>
              <a:t>For example, in the </a:t>
            </a:r>
            <a:r>
              <a:rPr lang="en-US" dirty="0" err="1" smtClean="0"/>
              <a:t>ﬁrst</a:t>
            </a:r>
            <a:r>
              <a:rPr lang="en-US" dirty="0" smtClean="0"/>
              <a:t> table, if we were simply to be given the percentage of males voting that the course was a ‘very great deal’ too hard (1.6. per cent), as course planners we might worry about this. However, when we realize that 1.6 per cent is actually only 3 out of 141 people then we might be less worried. Had the 1.6 per cent represented, say, 50 people of a sample, then this would have given us cause for concern. Percentages on their own can mask the real numbers, and the reader needs to know the real numbers.</a:t>
            </a:r>
          </a:p>
          <a:p>
            <a:pPr>
              <a:lnSpc>
                <a:spcPct val="150000"/>
              </a:lnSpc>
            </a:pPr>
            <a:r>
              <a:rPr lang="en-US" dirty="0" smtClean="0"/>
              <a:t>It is possible to comment on particular cells of a cross-tabulated matrix in order to draw attention to certain factors (e.g. the very high 52 per cent in comparison to its </a:t>
            </a:r>
            <a:r>
              <a:rPr lang="en-US" dirty="0" err="1" smtClean="0"/>
              <a:t>neighbour</a:t>
            </a:r>
            <a:r>
              <a:rPr lang="en-US" dirty="0" smtClean="0"/>
              <a:t> 8.5 per cent in the voting of females in the table above). It is also useful, on occasions, to combine data from more than one cell, as  done in the example above.</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82562"/>
          </a:xfrm>
        </p:spPr>
        <p:txBody>
          <a:bodyPr>
            <a:normAutofit fontScale="90000"/>
          </a:bodyPr>
          <a:lstStyle/>
          <a:p>
            <a:endParaRPr lang="en-US" dirty="0"/>
          </a:p>
        </p:txBody>
      </p:sp>
      <p:sp>
        <p:nvSpPr>
          <p:cNvPr id="3" name="Content Placeholder 2"/>
          <p:cNvSpPr>
            <a:spLocks noGrp="1"/>
          </p:cNvSpPr>
          <p:nvPr>
            <p:ph idx="1"/>
          </p:nvPr>
        </p:nvSpPr>
        <p:spPr>
          <a:xfrm>
            <a:off x="1066800" y="609600"/>
            <a:ext cx="7866888" cy="6019800"/>
          </a:xfrm>
        </p:spPr>
        <p:txBody>
          <a:bodyPr>
            <a:normAutofit/>
          </a:bodyPr>
          <a:lstStyle/>
          <a:p>
            <a:r>
              <a:rPr lang="en-US" dirty="0" smtClean="0"/>
              <a:t> For example, if we combine the data from the males in the categories ‘quite a lot’ and ‘a very great deal’ (8 per cent + 6 per cent = 14 per cent) we can observe that, not only is this equal to the category ‘not at all’, but also it contains fewer cases than any of the other single categories for the males, i.e. the combined category shows that the voting for the problem of the course being too </a:t>
            </a:r>
            <a:r>
              <a:rPr lang="en-US" dirty="0" err="1" smtClean="0"/>
              <a:t>difﬁcult</a:t>
            </a:r>
            <a:r>
              <a:rPr lang="en-US" dirty="0" smtClean="0"/>
              <a:t> is still very slight.</a:t>
            </a:r>
          </a:p>
          <a:p>
            <a:r>
              <a:rPr lang="en-US" dirty="0" smtClean="0"/>
              <a:t>Combining categories can be useful in showing the general trends or tendencies in the data.</a:t>
            </a:r>
          </a:p>
          <a:p>
            <a:r>
              <a:rPr lang="en-US" dirty="0" smtClean="0"/>
              <a:t>For example, in the tables (Boxes 1 to 3), combining ‘not at all’, ‘very little’ and ‘a little’, all of these measures indicate that it is only a very small problem of the course being too hard, i.e. generally speaking the course was not too hard.</a:t>
            </a:r>
          </a:p>
          <a:p>
            <a:r>
              <a:rPr lang="en-US" dirty="0" smtClean="0"/>
              <a:t>Combining categories can also be useful in rating scales of agreement to disagreement. For example, consider the following results in relation to a survey of 200 people on a particular item (Box 4 in the following).</a:t>
            </a:r>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Rating scale of agreement and disagreement</a:t>
            </a:r>
            <a:br>
              <a:rPr lang="en-US" dirty="0" smtClean="0"/>
            </a:br>
            <a:endParaRPr lang="en-US" dirty="0"/>
          </a:p>
        </p:txBody>
      </p:sp>
      <p:pic>
        <p:nvPicPr>
          <p:cNvPr id="3074" name="Picture 2"/>
          <p:cNvPicPr>
            <a:picLocks noGrp="1" noChangeAspect="1" noChangeArrowheads="1"/>
          </p:cNvPicPr>
          <p:nvPr>
            <p:ph idx="1"/>
          </p:nvPr>
        </p:nvPicPr>
        <p:blipFill>
          <a:blip r:embed="rId2"/>
          <a:srcRect/>
          <a:stretch>
            <a:fillRect/>
          </a:stretch>
        </p:blipFill>
        <p:spPr bwMode="auto">
          <a:xfrm>
            <a:off x="1115175" y="1600200"/>
            <a:ext cx="7114425" cy="2705895"/>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82562"/>
          </a:xfrm>
        </p:spPr>
        <p:txBody>
          <a:bodyPr>
            <a:normAutofit fontScale="90000"/>
          </a:bodyPr>
          <a:lstStyle/>
          <a:p>
            <a:endParaRPr lang="en-US" dirty="0"/>
          </a:p>
        </p:txBody>
      </p:sp>
      <p:sp>
        <p:nvSpPr>
          <p:cNvPr id="3" name="Content Placeholder 2"/>
          <p:cNvSpPr>
            <a:spLocks noGrp="1"/>
          </p:cNvSpPr>
          <p:nvPr>
            <p:ph idx="1"/>
          </p:nvPr>
        </p:nvSpPr>
        <p:spPr>
          <a:xfrm>
            <a:off x="1219200" y="685800"/>
            <a:ext cx="7696200" cy="6019800"/>
          </a:xfrm>
        </p:spPr>
        <p:txBody>
          <a:bodyPr>
            <a:normAutofit/>
          </a:bodyPr>
          <a:lstStyle/>
          <a:p>
            <a:pPr>
              <a:lnSpc>
                <a:spcPct val="150000"/>
              </a:lnSpc>
            </a:pPr>
            <a:r>
              <a:rPr lang="en-US" dirty="0" smtClean="0"/>
              <a:t>There are several ways of interpreting the Box  above, for example, more people ‘strongly agreed’ (20 per cent) than ‘strongly disagreed’ (15 per cent), or the modal score was for the central neutral category (a central tendency) of ‘neither agree nor disagree’. However, one can go further. If one wishes to ascertain an overall indication of disagreement and agreement then adding together the two disagreement categories yields 35 per cent (15 per cent + 20 per cent) and adding together the two agreement categories yields 30 per cent (10 per cent + 20 per cent), i.e. there was more disagreement than agreement, despite the fact that more respondents ‘strongly agreed’ than ‘strongly disagreed’, i.e. the strength of agreement and disagreement has been lost. By adding together the two disagreement and agreement categories it gives us a general rather than a detailed picture; this may be useful for our purposes.</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34</a:t>
            </a:fld>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411162"/>
          </a:xfrm>
        </p:spPr>
        <p:txBody>
          <a:bodyPr>
            <a:normAutofit fontScale="90000"/>
          </a:bodyPr>
          <a:lstStyle/>
          <a:p>
            <a:endParaRPr lang="en-US" dirty="0"/>
          </a:p>
        </p:txBody>
      </p:sp>
      <p:sp>
        <p:nvSpPr>
          <p:cNvPr id="3" name="Content Placeholder 2"/>
          <p:cNvSpPr>
            <a:spLocks noGrp="1"/>
          </p:cNvSpPr>
          <p:nvPr>
            <p:ph idx="1"/>
          </p:nvPr>
        </p:nvSpPr>
        <p:spPr>
          <a:xfrm>
            <a:off x="1143000" y="1066800"/>
            <a:ext cx="7790688" cy="5562600"/>
          </a:xfrm>
        </p:spPr>
        <p:txBody>
          <a:bodyPr>
            <a:normAutofit/>
          </a:bodyPr>
          <a:lstStyle/>
          <a:p>
            <a:pPr>
              <a:lnSpc>
                <a:spcPct val="150000"/>
              </a:lnSpc>
            </a:pPr>
            <a:r>
              <a:rPr lang="en-US" dirty="0" smtClean="0"/>
              <a:t>However, if we do this then we also have to draw attention to the fact that the total of the two disagreement categories (35 per cent) is the same as the total in the category ‘neither agree nor disagree’, in which case one could suggest that the modal category of ‘neither agree nor disagree’ has been superseded by bimodality, with disagreement being one modal score and ‘neither agree nor disagree’ being the other.</a:t>
            </a:r>
          </a:p>
          <a:p>
            <a:pPr>
              <a:lnSpc>
                <a:spcPct val="150000"/>
              </a:lnSpc>
            </a:pPr>
            <a:r>
              <a:rPr lang="en-US" dirty="0" smtClean="0"/>
              <a:t>Combining categories can be useful although it is not without its problems, for example let us consider three tables (Boxes 5 to 7). The ﬁrst presents the overall results of an imaginary course evaluation, in which three levels of satisfaction have been registered </a:t>
            </a:r>
            <a:r>
              <a:rPr lang="en-US" dirty="0"/>
              <a:t> </a:t>
            </a:r>
            <a:r>
              <a:rPr lang="en-US" dirty="0" smtClean="0"/>
              <a:t>                   (low, </a:t>
            </a:r>
            <a:r>
              <a:rPr lang="en-US" dirty="0" err="1" smtClean="0"/>
              <a:t>medium,high</a:t>
            </a:r>
            <a:r>
              <a:rPr lang="en-US" dirty="0" smtClean="0"/>
              <a:t>) (Box 5).</a:t>
            </a:r>
          </a:p>
          <a:p>
            <a:pPr>
              <a:lnSpc>
                <a:spcPct val="150000"/>
              </a:lnSpc>
            </a:pPr>
            <a:endParaRPr lang="en-US" dirty="0" smtClean="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Satisfaction with a course</a:t>
            </a:r>
            <a:br>
              <a:rPr lang="en-US" dirty="0" smtClean="0"/>
            </a:br>
            <a:endParaRPr lang="en-US" dirty="0"/>
          </a:p>
        </p:txBody>
      </p:sp>
      <p:pic>
        <p:nvPicPr>
          <p:cNvPr id="4098" name="Picture 2"/>
          <p:cNvPicPr>
            <a:picLocks noGrp="1" noChangeAspect="1" noChangeArrowheads="1"/>
          </p:cNvPicPr>
          <p:nvPr>
            <p:ph idx="1"/>
          </p:nvPr>
        </p:nvPicPr>
        <p:blipFill>
          <a:blip r:embed="rId2"/>
          <a:srcRect/>
          <a:stretch>
            <a:fillRect/>
          </a:stretch>
        </p:blipFill>
        <p:spPr bwMode="auto">
          <a:xfrm>
            <a:off x="1143000" y="1333820"/>
            <a:ext cx="6934200" cy="400018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82562"/>
          </a:xfrm>
        </p:spPr>
        <p:txBody>
          <a:bodyPr>
            <a:normAutofit fontScale="90000"/>
          </a:bodyPr>
          <a:lstStyle/>
          <a:p>
            <a:r>
              <a:rPr lang="en-US" dirty="0" smtClean="0">
                <a:effectLst/>
              </a:rPr>
              <a:t/>
            </a:r>
            <a:br>
              <a:rPr lang="en-US" dirty="0" smtClean="0">
                <a:effectLst/>
              </a:rPr>
            </a:br>
            <a:endParaRPr lang="en-US" dirty="0">
              <a:effectLst/>
            </a:endParaRPr>
          </a:p>
        </p:txBody>
      </p:sp>
      <p:sp>
        <p:nvSpPr>
          <p:cNvPr id="3" name="Content Placeholder 2"/>
          <p:cNvSpPr>
            <a:spLocks noGrp="1"/>
          </p:cNvSpPr>
          <p:nvPr>
            <p:ph idx="1"/>
          </p:nvPr>
        </p:nvSpPr>
        <p:spPr>
          <a:xfrm>
            <a:off x="1219200" y="609600"/>
            <a:ext cx="7714488" cy="5943600"/>
          </a:xfrm>
        </p:spPr>
        <p:txBody>
          <a:bodyPr>
            <a:normAutofit/>
          </a:bodyPr>
          <a:lstStyle/>
          <a:p>
            <a:pPr>
              <a:lnSpc>
                <a:spcPct val="150000"/>
              </a:lnSpc>
            </a:pPr>
            <a:r>
              <a:rPr lang="en-US" dirty="0" smtClean="0"/>
              <a:t>Here one can observe that the modal category is ‘low’ (95 votes, 42.2 per cent)) and the lowest category is ‘high’ (45 votes, 20 per cent), i.e. overall the respondents are dissatisﬁed with the course. The females seem to be more </a:t>
            </a:r>
            <a:r>
              <a:rPr lang="en-US" dirty="0" err="1" smtClean="0"/>
              <a:t>satisﬁed</a:t>
            </a:r>
            <a:r>
              <a:rPr lang="en-US" dirty="0" smtClean="0"/>
              <a:t> with the course than the males, if the category ‘high’ is used as an indicator, and the males seem to be more moderately </a:t>
            </a:r>
            <a:r>
              <a:rPr lang="en-US" dirty="0" err="1" smtClean="0"/>
              <a:t>satisﬁed</a:t>
            </a:r>
            <a:r>
              <a:rPr lang="en-US" dirty="0" smtClean="0"/>
              <a:t> with the course than the females. However, if one combines categories (low and medium) then a different story could be told (Box 6).</a:t>
            </a:r>
          </a:p>
          <a:p>
            <a:pPr>
              <a:lnSpc>
                <a:spcPct val="150000"/>
              </a:lnSpc>
            </a:pPr>
            <a:r>
              <a:rPr lang="en-US" dirty="0" smtClean="0"/>
              <a:t>By looking at the percentages, here it appears that the females are more </a:t>
            </a:r>
            <a:r>
              <a:rPr lang="en-US" dirty="0" err="1" smtClean="0"/>
              <a:t>satisﬁed</a:t>
            </a:r>
            <a:r>
              <a:rPr lang="en-US" dirty="0" smtClean="0"/>
              <a:t> with the course overall than males, and that the males are more </a:t>
            </a:r>
            <a:r>
              <a:rPr lang="en-US" dirty="0" err="1" smtClean="0"/>
              <a:t>dissatisﬁed</a:t>
            </a:r>
            <a:r>
              <a:rPr lang="en-US" dirty="0" smtClean="0"/>
              <a:t> with the course than females. However, if one were to combine categories differently (medium and high) then a different story could be told (Box 7).</a:t>
            </a:r>
          </a:p>
          <a:p>
            <a:pPr>
              <a:buNone/>
            </a:pPr>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Combined categories of rating scales</a:t>
            </a:r>
            <a:br>
              <a:rPr lang="en-US" dirty="0" smtClean="0"/>
            </a:br>
            <a:endParaRPr lang="en-US" dirty="0"/>
          </a:p>
        </p:txBody>
      </p:sp>
      <p:pic>
        <p:nvPicPr>
          <p:cNvPr id="5122" name="Picture 2"/>
          <p:cNvPicPr>
            <a:picLocks noGrp="1" noChangeAspect="1" noChangeArrowheads="1"/>
          </p:cNvPicPr>
          <p:nvPr>
            <p:ph idx="1"/>
          </p:nvPr>
        </p:nvPicPr>
        <p:blipFill>
          <a:blip r:embed="rId2"/>
          <a:srcRect/>
          <a:stretch>
            <a:fillRect/>
          </a:stretch>
        </p:blipFill>
        <p:spPr bwMode="auto">
          <a:xfrm>
            <a:off x="1143000" y="1485715"/>
            <a:ext cx="7467600" cy="4915085"/>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lstStyle/>
          <a:p>
            <a:pPr>
              <a:lnSpc>
                <a:spcPct val="150000"/>
              </a:lnSpc>
            </a:pPr>
            <a:r>
              <a:rPr lang="en-US" dirty="0" smtClean="0"/>
              <a:t>By looking at the percentages, here it appears that the females are more </a:t>
            </a:r>
            <a:r>
              <a:rPr lang="en-US" dirty="0" err="1" smtClean="0"/>
              <a:t>satisﬁed</a:t>
            </a:r>
            <a:r>
              <a:rPr lang="en-US" dirty="0" smtClean="0"/>
              <a:t> with the course overall than males, and that the males are more </a:t>
            </a:r>
            <a:r>
              <a:rPr lang="en-US" dirty="0" err="1" smtClean="0"/>
              <a:t>dissatisﬁed</a:t>
            </a:r>
            <a:r>
              <a:rPr lang="en-US" dirty="0" smtClean="0"/>
              <a:t> with the course than females. However, if one were to combine categories differently (medium and high) then a different story could be told (Box 7).</a:t>
            </a:r>
          </a:p>
          <a:p>
            <a:pPr>
              <a:lnSpc>
                <a:spcPct val="150000"/>
              </a:lnSpc>
              <a:buNone/>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normAutofit fontScale="90000"/>
          </a:bodyPr>
          <a:lstStyle/>
          <a:p>
            <a:r>
              <a:rPr lang="en-US" sz="3100" dirty="0" smtClean="0">
                <a:effectLst/>
              </a:rPr>
              <a:t>Representing combined categories of rating scales</a:t>
            </a:r>
            <a:r>
              <a:rPr lang="en-US" dirty="0" smtClean="0"/>
              <a:t/>
            </a:r>
            <a:br>
              <a:rPr lang="en-US" dirty="0" smtClean="0"/>
            </a:br>
            <a:endParaRPr lang="en-US" dirty="0"/>
          </a:p>
        </p:txBody>
      </p:sp>
      <p:pic>
        <p:nvPicPr>
          <p:cNvPr id="6146" name="Picture 2"/>
          <p:cNvPicPr>
            <a:picLocks noGrp="1" noChangeAspect="1" noChangeArrowheads="1"/>
          </p:cNvPicPr>
          <p:nvPr>
            <p:ph idx="1"/>
          </p:nvPr>
        </p:nvPicPr>
        <p:blipFill>
          <a:blip r:embed="rId2"/>
          <a:srcRect/>
          <a:stretch>
            <a:fillRect/>
          </a:stretch>
        </p:blipFill>
        <p:spPr bwMode="auto">
          <a:xfrm>
            <a:off x="1143000" y="1705377"/>
            <a:ext cx="7696200" cy="4390623"/>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45719"/>
          </a:xfrm>
        </p:spPr>
        <p:txBody>
          <a:bodyPr>
            <a:normAutofit fontScale="90000"/>
          </a:bodyPr>
          <a:lstStyle/>
          <a:p>
            <a:endParaRPr lang="en-US" dirty="0">
              <a:effectLst/>
            </a:endParaRPr>
          </a:p>
        </p:txBody>
      </p:sp>
      <p:sp>
        <p:nvSpPr>
          <p:cNvPr id="3" name="Content Placeholder 2"/>
          <p:cNvSpPr>
            <a:spLocks noGrp="1"/>
          </p:cNvSpPr>
          <p:nvPr>
            <p:ph idx="1"/>
          </p:nvPr>
        </p:nvSpPr>
        <p:spPr>
          <a:xfrm>
            <a:off x="1295400" y="685800"/>
            <a:ext cx="7391400" cy="5943600"/>
          </a:xfrm>
        </p:spPr>
        <p:txBody>
          <a:bodyPr>
            <a:normAutofit/>
          </a:bodyPr>
          <a:lstStyle/>
          <a:p>
            <a:pPr>
              <a:lnSpc>
                <a:spcPct val="150000"/>
              </a:lnSpc>
            </a:pPr>
            <a:r>
              <a:rPr lang="en-US" dirty="0" smtClean="0"/>
              <a:t> By looking at the percentages, here it appears that there is not much difference between the males and the females, and that both males and females are highly </a:t>
            </a:r>
            <a:r>
              <a:rPr lang="en-US" dirty="0" err="1" smtClean="0"/>
              <a:t>satisﬁed</a:t>
            </a:r>
            <a:r>
              <a:rPr lang="en-US" dirty="0" smtClean="0"/>
              <a:t> with the course. At issue here is the notion of combining categories, or collapsing tables, and I will suggest great caution in doing this. Sometimes it can provide greater clarity, and sometimes it can distort the picture.</a:t>
            </a:r>
          </a:p>
          <a:p>
            <a:pPr>
              <a:lnSpc>
                <a:spcPct val="150000"/>
              </a:lnSpc>
            </a:pPr>
            <a:r>
              <a:rPr lang="en-US" dirty="0" smtClean="0"/>
              <a:t>In the example it is wiser to keep with the original table rather than collapsing it into fewer categories.</a:t>
            </a:r>
          </a:p>
          <a:p>
            <a:pPr>
              <a:lnSpc>
                <a:spcPct val="150000"/>
              </a:lnSpc>
            </a:pPr>
            <a:r>
              <a:rPr lang="en-US" dirty="0" smtClean="0"/>
              <a:t>In examining data we can look to see how evenly or widely the data are distributed. For example, a line graph shows how respondents voted on how well learners are guided and supported in their learning, awarding marks out of ten for the voting, with a sample size of 400 respondents (Box. 8).</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normAutofit fontScale="90000"/>
          </a:bodyPr>
          <a:lstStyle/>
          <a:p>
            <a:r>
              <a:rPr lang="en-US" dirty="0" smtClean="0">
                <a:effectLst/>
              </a:rPr>
              <a:t>How well learners are cared for, guided and</a:t>
            </a:r>
            <a:br>
              <a:rPr lang="en-US" dirty="0" smtClean="0">
                <a:effectLst/>
              </a:rPr>
            </a:br>
            <a:r>
              <a:rPr lang="en-US" dirty="0" smtClean="0">
                <a:effectLst/>
              </a:rPr>
              <a:t>supported</a:t>
            </a:r>
            <a:r>
              <a:rPr lang="en-US" dirty="0" smtClean="0"/>
              <a:t/>
            </a:r>
            <a:br>
              <a:rPr lang="en-US" dirty="0" smtClean="0"/>
            </a:br>
            <a:endParaRPr lang="en-US" dirty="0"/>
          </a:p>
        </p:txBody>
      </p:sp>
      <p:pic>
        <p:nvPicPr>
          <p:cNvPr id="7170" name="Picture 2"/>
          <p:cNvPicPr>
            <a:picLocks noGrp="1" noChangeAspect="1" noChangeArrowheads="1"/>
          </p:cNvPicPr>
          <p:nvPr>
            <p:ph idx="1"/>
          </p:nvPr>
        </p:nvPicPr>
        <p:blipFill>
          <a:blip r:embed="rId2"/>
          <a:srcRect/>
          <a:stretch>
            <a:fillRect/>
          </a:stretch>
        </p:blipFill>
        <p:spPr bwMode="auto">
          <a:xfrm>
            <a:off x="1219200" y="1371600"/>
            <a:ext cx="6477000" cy="38862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106362"/>
          </a:xfrm>
        </p:spPr>
        <p:txBody>
          <a:bodyPr>
            <a:normAutofit fontScale="90000"/>
          </a:bodyPr>
          <a:lstStyle/>
          <a:p>
            <a:endParaRPr lang="en-US" dirty="0"/>
          </a:p>
        </p:txBody>
      </p:sp>
      <p:sp>
        <p:nvSpPr>
          <p:cNvPr id="3" name="Content Placeholder 2"/>
          <p:cNvSpPr>
            <a:spLocks noGrp="1"/>
          </p:cNvSpPr>
          <p:nvPr>
            <p:ph idx="1"/>
          </p:nvPr>
        </p:nvSpPr>
        <p:spPr>
          <a:xfrm>
            <a:off x="1143000" y="1447800"/>
            <a:ext cx="7790688" cy="4800600"/>
          </a:xfrm>
        </p:spPr>
        <p:txBody>
          <a:bodyPr>
            <a:normAutofit/>
          </a:bodyPr>
          <a:lstStyle/>
          <a:p>
            <a:pPr>
              <a:lnSpc>
                <a:spcPct val="150000"/>
              </a:lnSpc>
            </a:pPr>
            <a:r>
              <a:rPr lang="en-US" dirty="0" smtClean="0"/>
              <a:t>One can see here that the data are skewed, with more votes being received at the top end of the scale. There is a long tail going to the negative end of the scores, so, even though the highest scores are given at the top end of the scale, we say that this table has a negative skew because there is a long tail down.</a:t>
            </a:r>
          </a:p>
          <a:p>
            <a:pPr>
              <a:lnSpc>
                <a:spcPct val="150000"/>
              </a:lnSpc>
            </a:pPr>
            <a:r>
              <a:rPr lang="en-US" dirty="0" smtClean="0"/>
              <a:t>By contrast, let us look at a graph of how much staff take on voluntarily roles in the school, with 150 votes received and awarding marks out of 10 (Box 9).</a:t>
            </a:r>
          </a:p>
          <a:p>
            <a:pPr>
              <a:lnSpc>
                <a:spcPct val="150000"/>
              </a:lnSpc>
              <a:buNone/>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fontScale="90000"/>
          </a:bodyPr>
          <a:lstStyle/>
          <a:p>
            <a:r>
              <a:rPr lang="en-US" dirty="0" smtClean="0">
                <a:effectLst/>
              </a:rPr>
              <a:t>Staff voluntarily taking on coordination roles</a:t>
            </a:r>
            <a:br>
              <a:rPr lang="en-US" dirty="0" smtClean="0">
                <a:effectLst/>
              </a:rPr>
            </a:br>
            <a:endParaRPr lang="en-US" dirty="0">
              <a:effectLst/>
            </a:endParaRPr>
          </a:p>
        </p:txBody>
      </p:sp>
      <p:pic>
        <p:nvPicPr>
          <p:cNvPr id="8194" name="Picture 2"/>
          <p:cNvPicPr>
            <a:picLocks noGrp="1" noChangeAspect="1" noChangeArrowheads="1"/>
          </p:cNvPicPr>
          <p:nvPr>
            <p:ph idx="1"/>
          </p:nvPr>
        </p:nvPicPr>
        <p:blipFill>
          <a:blip r:embed="rId2"/>
          <a:srcRect/>
          <a:stretch>
            <a:fillRect/>
          </a:stretch>
        </p:blipFill>
        <p:spPr bwMode="auto">
          <a:xfrm>
            <a:off x="1143000" y="1691646"/>
            <a:ext cx="6858000" cy="4099554"/>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82562"/>
          </a:xfrm>
        </p:spPr>
        <p:txBody>
          <a:bodyPr>
            <a:normAutofit fontScale="90000"/>
          </a:bodyPr>
          <a:lstStyle/>
          <a:p>
            <a:endParaRPr lang="en-US" dirty="0"/>
          </a:p>
        </p:txBody>
      </p:sp>
      <p:sp>
        <p:nvSpPr>
          <p:cNvPr id="3" name="Content Placeholder 2"/>
          <p:cNvSpPr>
            <a:spLocks noGrp="1"/>
          </p:cNvSpPr>
          <p:nvPr>
            <p:ph idx="1"/>
          </p:nvPr>
        </p:nvSpPr>
        <p:spPr>
          <a:xfrm>
            <a:off x="1143000" y="685800"/>
            <a:ext cx="7790688" cy="5943600"/>
          </a:xfrm>
        </p:spPr>
        <p:txBody>
          <a:bodyPr>
            <a:normAutofit/>
          </a:bodyPr>
          <a:lstStyle/>
          <a:p>
            <a:pPr>
              <a:lnSpc>
                <a:spcPct val="150000"/>
              </a:lnSpc>
            </a:pPr>
            <a:r>
              <a:rPr lang="en-US" dirty="0" smtClean="0"/>
              <a:t>Here one can observe a long tail going toward the upper end of the scores, and the bulk of the scores being in the lower range. Even though most of the scores are in the lower range, because the long tail is towards the upper end of the scale this is termed a positive skew. The </a:t>
            </a:r>
            <a:r>
              <a:rPr lang="en-US" dirty="0" err="1" smtClean="0"/>
              <a:t>skewness</a:t>
            </a:r>
            <a:r>
              <a:rPr lang="en-US" dirty="0" smtClean="0"/>
              <a:t> of the data is an important feature to observe in data, and to which to draw attention.</a:t>
            </a:r>
          </a:p>
          <a:p>
            <a:pPr>
              <a:lnSpc>
                <a:spcPct val="150000"/>
              </a:lnSpc>
            </a:pPr>
            <a:r>
              <a:rPr lang="en-US" dirty="0" smtClean="0"/>
              <a:t> If we have interval and ratio data then, in addition to the modal scores and cross-tabulations, we can calculate the mean (the average) and the standard deviation. Let us imagine that we have the test scores for 1,000 students, on a test that was marked out of 10 (Box 10).</a:t>
            </a:r>
          </a:p>
          <a:p>
            <a:pPr>
              <a:lnSpc>
                <a:spcPct val="150000"/>
              </a:lnSpc>
              <a:buNone/>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45</a:t>
            </a:fld>
            <a:endParaRPr lang="en-US"/>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Distribution of test scores</a:t>
            </a:r>
            <a:br>
              <a:rPr lang="en-US" dirty="0" smtClean="0"/>
            </a:br>
            <a:endParaRPr lang="en-US" dirty="0"/>
          </a:p>
        </p:txBody>
      </p:sp>
      <p:pic>
        <p:nvPicPr>
          <p:cNvPr id="9218" name="Picture 2"/>
          <p:cNvPicPr>
            <a:picLocks noGrp="1" noChangeAspect="1" noChangeArrowheads="1"/>
          </p:cNvPicPr>
          <p:nvPr>
            <p:ph idx="1"/>
          </p:nvPr>
        </p:nvPicPr>
        <p:blipFill>
          <a:blip r:embed="rId2"/>
          <a:srcRect/>
          <a:stretch>
            <a:fillRect/>
          </a:stretch>
        </p:blipFill>
        <p:spPr bwMode="auto">
          <a:xfrm>
            <a:off x="1066800" y="1307517"/>
            <a:ext cx="6324600" cy="3760577"/>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563562"/>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1143000" y="1447800"/>
            <a:ext cx="7790688" cy="5181600"/>
          </a:xfrm>
        </p:spPr>
        <p:txBody>
          <a:bodyPr/>
          <a:lstStyle/>
          <a:p>
            <a:pPr>
              <a:lnSpc>
                <a:spcPct val="150000"/>
              </a:lnSpc>
            </a:pPr>
            <a:r>
              <a:rPr lang="en-US" dirty="0" smtClean="0"/>
              <a:t>Here we can calculate that the average score was 5.48. We can also calculate the standard deviation, which is a standardized measure of the dispersal of the scores, i.e. how far away from the mean/average each score is. It is calculated, in its most </a:t>
            </a:r>
            <a:r>
              <a:rPr lang="en-US" dirty="0" err="1" smtClean="0"/>
              <a:t>simpliﬁed</a:t>
            </a:r>
            <a:r>
              <a:rPr lang="en-US" dirty="0" smtClean="0"/>
              <a:t> form (there being more than one way of calculating it), as:</a:t>
            </a:r>
          </a:p>
          <a:p>
            <a:pPr>
              <a:lnSpc>
                <a:spcPct val="150000"/>
              </a:lnSpc>
              <a:buNone/>
            </a:pPr>
            <a:endParaRPr lang="en-US" dirty="0" smtClean="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143000"/>
          </a:xfrm>
        </p:spPr>
        <p:txBody>
          <a:bodyPr>
            <a:normAutofit/>
          </a:bodyPr>
          <a:lstStyle/>
          <a:p>
            <a:r>
              <a:rPr lang="en-US" dirty="0" smtClean="0"/>
              <a:t>Cont…Distribution of test scores</a:t>
            </a:r>
            <a:br>
              <a:rPr lang="en-US" dirty="0" smtClean="0"/>
            </a:br>
            <a:endParaRPr lang="en-US" dirty="0"/>
          </a:p>
        </p:txBody>
      </p:sp>
      <p:pic>
        <p:nvPicPr>
          <p:cNvPr id="11266" name="Picture 2"/>
          <p:cNvPicPr>
            <a:picLocks noGrp="1" noChangeAspect="1" noChangeArrowheads="1"/>
          </p:cNvPicPr>
          <p:nvPr>
            <p:ph idx="1"/>
          </p:nvPr>
        </p:nvPicPr>
        <p:blipFill>
          <a:blip r:embed="rId2"/>
          <a:srcRect/>
          <a:stretch>
            <a:fillRect/>
          </a:stretch>
        </p:blipFill>
        <p:spPr bwMode="auto">
          <a:xfrm>
            <a:off x="1371600" y="1295400"/>
            <a:ext cx="7315200" cy="5029199"/>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0600" y="274638"/>
            <a:ext cx="7772400" cy="639762"/>
          </a:xfrm>
        </p:spPr>
        <p:txBody>
          <a:bodyPr>
            <a:normAutofit fontScale="90000"/>
          </a:bodyPr>
          <a:lstStyle/>
          <a:p>
            <a:r>
              <a:rPr lang="en-US" dirty="0" smtClean="0">
                <a:effectLst/>
              </a:rPr>
              <a:t/>
            </a:r>
            <a:br>
              <a:rPr lang="en-US" dirty="0" smtClean="0">
                <a:effectLst/>
              </a:rPr>
            </a:br>
            <a:endParaRPr lang="en-US" dirty="0">
              <a:effectLst/>
            </a:endParaRPr>
          </a:p>
        </p:txBody>
      </p:sp>
      <p:sp>
        <p:nvSpPr>
          <p:cNvPr id="3" name="Content Placeholder 2"/>
          <p:cNvSpPr>
            <a:spLocks noGrp="1"/>
          </p:cNvSpPr>
          <p:nvPr>
            <p:ph idx="1"/>
          </p:nvPr>
        </p:nvSpPr>
        <p:spPr>
          <a:xfrm>
            <a:off x="1143000" y="1066800"/>
            <a:ext cx="7790688" cy="5562600"/>
          </a:xfrm>
        </p:spPr>
        <p:txBody>
          <a:bodyPr>
            <a:normAutofit/>
          </a:bodyPr>
          <a:lstStyle/>
          <a:p>
            <a:r>
              <a:rPr lang="en-US" dirty="0" smtClean="0"/>
              <a:t>A low standard deviation indicates that the scores cluster together, while a high standard deviation indicates that the scores are widely dispersed. This is calculated automatically by software packages such as SPSS at the simple click of a single button.</a:t>
            </a:r>
          </a:p>
          <a:p>
            <a:r>
              <a:rPr lang="en-US" dirty="0" smtClean="0"/>
              <a:t>In the example here the standard deviation in the example of scores was 2.134. What does this tell us?</a:t>
            </a:r>
          </a:p>
          <a:p>
            <a:r>
              <a:rPr lang="en-US" dirty="0" smtClean="0"/>
              <a:t> First, it suggests that the marks were not very high (an average of 5.48).</a:t>
            </a:r>
          </a:p>
          <a:p>
            <a:r>
              <a:rPr lang="en-US" dirty="0" smtClean="0"/>
              <a:t> Second, it tells us that there was quite a variation in the scores.</a:t>
            </a:r>
          </a:p>
          <a:p>
            <a:r>
              <a:rPr lang="en-US" dirty="0" smtClean="0"/>
              <a:t>Third, one can see that the scores were unevenly spread, indeed there was a high cluster of scores around the categories of 3 and 4, and another high cluster of scores around the categories 7 and 8. </a:t>
            </a:r>
          </a:p>
          <a:p>
            <a:r>
              <a:rPr lang="en-US" dirty="0" smtClean="0"/>
              <a:t>This is where a line graph could be useful in representing the scores, as it shows two peaks clearly (Box 11).</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49</a:t>
            </a:fld>
            <a:endParaRPr lang="en-US"/>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line graph of test scores</a:t>
            </a:r>
            <a:br>
              <a:rPr lang="en-US" dirty="0" smtClean="0"/>
            </a:br>
            <a:endParaRPr lang="en-US" dirty="0"/>
          </a:p>
        </p:txBody>
      </p:sp>
      <p:pic>
        <p:nvPicPr>
          <p:cNvPr id="12290" name="Picture 2"/>
          <p:cNvPicPr>
            <a:picLocks noGrp="1" noChangeAspect="1" noChangeArrowheads="1"/>
          </p:cNvPicPr>
          <p:nvPr>
            <p:ph idx="1"/>
          </p:nvPr>
        </p:nvPicPr>
        <p:blipFill>
          <a:blip r:embed="rId2"/>
          <a:srcRect/>
          <a:stretch>
            <a:fillRect/>
          </a:stretch>
        </p:blipFill>
        <p:spPr bwMode="auto">
          <a:xfrm>
            <a:off x="990600" y="1801764"/>
            <a:ext cx="7010400" cy="4141836"/>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Cont…A line graph of test scores</a:t>
            </a:r>
            <a:br>
              <a:rPr lang="en-US" dirty="0" smtClean="0"/>
            </a:br>
            <a:endParaRPr lang="en-US" dirty="0"/>
          </a:p>
        </p:txBody>
      </p:sp>
      <p:sp>
        <p:nvSpPr>
          <p:cNvPr id="3" name="Content Placeholder 2"/>
          <p:cNvSpPr>
            <a:spLocks noGrp="1"/>
          </p:cNvSpPr>
          <p:nvPr>
            <p:ph idx="1"/>
          </p:nvPr>
        </p:nvSpPr>
        <p:spPr/>
        <p:txBody>
          <a:bodyPr>
            <a:normAutofit/>
          </a:bodyPr>
          <a:lstStyle/>
          <a:p>
            <a:r>
              <a:rPr lang="en-US" dirty="0" smtClean="0"/>
              <a:t>It is important to report the standard deviation. For example, let us consider the following. Look at these three sets of numbers:</a:t>
            </a:r>
          </a:p>
          <a:p>
            <a:pPr>
              <a:buNone/>
            </a:pPr>
            <a:r>
              <a:rPr lang="en-US" dirty="0" smtClean="0"/>
              <a:t>(1) 	1	2	3	4	20	mean=6</a:t>
            </a:r>
          </a:p>
          <a:p>
            <a:endParaRPr lang="en-US" dirty="0" smtClean="0"/>
          </a:p>
          <a:p>
            <a:pPr>
              <a:buNone/>
            </a:pPr>
            <a:r>
              <a:rPr lang="en-US" dirty="0" smtClean="0"/>
              <a:t>(2) 	1	2	6	10	11	mean = 6</a:t>
            </a:r>
          </a:p>
          <a:p>
            <a:endParaRPr lang="en-US" dirty="0" smtClean="0"/>
          </a:p>
          <a:p>
            <a:pPr>
              <a:buNone/>
            </a:pPr>
            <a:r>
              <a:rPr lang="en-US" dirty="0" smtClean="0"/>
              <a:t>(3)	 	5	6	6	6	7	mean = 6</a:t>
            </a:r>
          </a:p>
          <a:p>
            <a:endParaRPr lang="en-US" dirty="0" smtClean="0"/>
          </a:p>
          <a:p>
            <a:r>
              <a:rPr lang="en-US" dirty="0" smtClean="0"/>
              <a:t>If we were to plot these points onto three separate graphs we would see very different results (Boxes 12 to 14).</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51</a:t>
            </a:fld>
            <a:endParaRPr lang="en-US"/>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868362"/>
          </a:xfrm>
        </p:spPr>
        <p:txBody>
          <a:bodyPr>
            <a:noAutofit/>
          </a:bodyPr>
          <a:lstStyle/>
          <a:p>
            <a:r>
              <a:rPr lang="en-US" dirty="0" smtClean="0">
                <a:effectLst/>
              </a:rPr>
              <a:t>Distribution around a mean with an outlier</a:t>
            </a:r>
            <a:br>
              <a:rPr lang="en-US" dirty="0" smtClean="0">
                <a:effectLst/>
              </a:rPr>
            </a:br>
            <a:endParaRPr lang="en-US" dirty="0">
              <a:effectLst/>
            </a:endParaRPr>
          </a:p>
        </p:txBody>
      </p:sp>
      <p:sp>
        <p:nvSpPr>
          <p:cNvPr id="3" name="Content Placeholder 2"/>
          <p:cNvSpPr>
            <a:spLocks noGrp="1"/>
          </p:cNvSpPr>
          <p:nvPr>
            <p:ph idx="1"/>
          </p:nvPr>
        </p:nvSpPr>
        <p:spPr/>
        <p:txBody>
          <a:bodyPr/>
          <a:lstStyle/>
          <a:p>
            <a:endParaRPr lang="en-US" dirty="0"/>
          </a:p>
        </p:txBody>
      </p:sp>
      <p:pic>
        <p:nvPicPr>
          <p:cNvPr id="13315" name="Picture 3"/>
          <p:cNvPicPr>
            <a:picLocks noChangeAspect="1" noChangeArrowheads="1"/>
          </p:cNvPicPr>
          <p:nvPr/>
        </p:nvPicPr>
        <p:blipFill>
          <a:blip r:embed="rId2"/>
          <a:srcRect/>
          <a:stretch>
            <a:fillRect/>
          </a:stretch>
        </p:blipFill>
        <p:spPr bwMode="auto">
          <a:xfrm>
            <a:off x="1295400" y="1447800"/>
            <a:ext cx="7656634" cy="48006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C13A7FBA-3654-42E4-9DED-EDF66E478AE5}" type="slidenum">
              <a:rPr lang="en-US" smtClean="0"/>
              <a:pPr/>
              <a:t>52</a:t>
            </a:fld>
            <a:endParaRPr lang="en-US"/>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6362"/>
          </a:xfrm>
        </p:spPr>
        <p:txBody>
          <a:bodyPr>
            <a:normAutofit fontScale="90000"/>
          </a:bodyPr>
          <a:lstStyle/>
          <a:p>
            <a:r>
              <a:rPr lang="en-US" dirty="0" smtClean="0"/>
              <a:t/>
            </a:r>
            <a:br>
              <a:rPr lang="en-US" dirty="0" smtClean="0"/>
            </a:br>
            <a:endParaRPr lang="en-US" dirty="0"/>
          </a:p>
        </p:txBody>
      </p:sp>
      <p:sp>
        <p:nvSpPr>
          <p:cNvPr id="3" name="Content Placeholder 2"/>
          <p:cNvSpPr>
            <a:spLocks noGrp="1"/>
          </p:cNvSpPr>
          <p:nvPr>
            <p:ph idx="1"/>
          </p:nvPr>
        </p:nvSpPr>
        <p:spPr>
          <a:xfrm>
            <a:off x="1219200" y="762000"/>
            <a:ext cx="7714488" cy="5867400"/>
          </a:xfrm>
        </p:spPr>
        <p:txBody>
          <a:bodyPr>
            <a:normAutofit/>
          </a:bodyPr>
          <a:lstStyle/>
          <a:p>
            <a:r>
              <a:rPr lang="en-US" dirty="0" smtClean="0"/>
              <a:t>Box 12 shows the mean being heavily affected by the single score of 20 (an ‘outlier’ – an extreme score a long way from the others); in fact all the other four scores are some distance below the mean. </a:t>
            </a:r>
          </a:p>
          <a:p>
            <a:r>
              <a:rPr lang="en-US" dirty="0" smtClean="0"/>
              <a:t>The score of 20 is exerting a disproportionate effect on the data and on the</a:t>
            </a:r>
          </a:p>
          <a:p>
            <a:r>
              <a:rPr lang="en-US" dirty="0" smtClean="0"/>
              <a:t>mean, raising it. Some statistical packages (e.g. SPSS) can take out outliers. If the data are widely spread then it may be more suitable not to use the mean but to use the median score; SPSS performs this automatically at a click of a button. The median is the midpoint score of a range of data; half of the scores fall above it and half below it. If there is an even number of observations then the median is the average of the two middle scores.</a:t>
            </a:r>
          </a:p>
          <a:p>
            <a:r>
              <a:rPr lang="en-US" dirty="0" smtClean="0"/>
              <a:t>Box 13 shows one score actually on the mean but the remainder some distance away from it. The scores are widely dispersed and the shape of the graph is ﬂat (a </a:t>
            </a:r>
            <a:r>
              <a:rPr lang="en-US" dirty="0" err="1" smtClean="0"/>
              <a:t>platykurtic</a:t>
            </a:r>
            <a:r>
              <a:rPr lang="en-US" dirty="0" smtClean="0"/>
              <a:t> distribution).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7714488" cy="1143000"/>
          </a:xfrm>
        </p:spPr>
        <p:txBody>
          <a:bodyPr>
            <a:normAutofit/>
          </a:bodyPr>
          <a:lstStyle/>
          <a:p>
            <a:r>
              <a:rPr lang="en-US" dirty="0" smtClean="0"/>
              <a:t>A </a:t>
            </a:r>
            <a:r>
              <a:rPr lang="en-US" dirty="0" err="1" smtClean="0"/>
              <a:t>platykurtic</a:t>
            </a:r>
            <a:r>
              <a:rPr lang="en-US" dirty="0" smtClean="0"/>
              <a:t> distribution of scores</a:t>
            </a:r>
            <a:br>
              <a:rPr lang="en-US" dirty="0" smtClean="0"/>
            </a:br>
            <a:endParaRPr lang="en-US" dirty="0"/>
          </a:p>
        </p:txBody>
      </p:sp>
      <p:pic>
        <p:nvPicPr>
          <p:cNvPr id="14338" name="Picture 2"/>
          <p:cNvPicPr>
            <a:picLocks noGrp="1" noChangeAspect="1" noChangeArrowheads="1"/>
          </p:cNvPicPr>
          <p:nvPr>
            <p:ph idx="1"/>
          </p:nvPr>
        </p:nvPicPr>
        <p:blipFill>
          <a:blip r:embed="rId2"/>
          <a:srcRect/>
          <a:stretch>
            <a:fillRect/>
          </a:stretch>
        </p:blipFill>
        <p:spPr bwMode="auto">
          <a:xfrm>
            <a:off x="1142999" y="1524000"/>
            <a:ext cx="7620001" cy="38100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54</a:t>
            </a:fld>
            <a:endParaRPr lang="en-US"/>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 leptokurtic distribution of scores</a:t>
            </a:r>
            <a:br>
              <a:rPr lang="en-US" dirty="0" smtClean="0"/>
            </a:br>
            <a:endParaRPr lang="en-US" dirty="0"/>
          </a:p>
        </p:txBody>
      </p:sp>
      <p:sp>
        <p:nvSpPr>
          <p:cNvPr id="3" name="Content Placeholder 2"/>
          <p:cNvSpPr>
            <a:spLocks noGrp="1"/>
          </p:cNvSpPr>
          <p:nvPr>
            <p:ph idx="1"/>
          </p:nvPr>
        </p:nvSpPr>
        <p:spPr>
          <a:xfrm>
            <a:off x="1143000" y="1447800"/>
            <a:ext cx="7790688" cy="5105400"/>
          </a:xfrm>
        </p:spPr>
        <p:txBody>
          <a:bodyPr/>
          <a:lstStyle/>
          <a:p>
            <a:pPr>
              <a:lnSpc>
                <a:spcPct val="150000"/>
              </a:lnSpc>
            </a:pPr>
            <a:r>
              <a:rPr lang="en-US" dirty="0" smtClean="0"/>
              <a:t>The following box 14 shows the scores clustering very tightly around the mean, with a very peaked shape to the graph (a leptokurtic distribution).</a:t>
            </a:r>
          </a:p>
          <a:p>
            <a:pPr>
              <a:lnSpc>
                <a:spcPct val="150000"/>
              </a:lnSpc>
            </a:pPr>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55</a:t>
            </a:fld>
            <a:endParaRPr lang="en-US"/>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Cont…A leptokurtic distribution of scores</a:t>
            </a:r>
            <a:br>
              <a:rPr lang="en-US" dirty="0" smtClean="0"/>
            </a:br>
            <a:endParaRPr lang="en-US" dirty="0"/>
          </a:p>
        </p:txBody>
      </p:sp>
      <p:pic>
        <p:nvPicPr>
          <p:cNvPr id="15362" name="Picture 2"/>
          <p:cNvPicPr>
            <a:picLocks noGrp="1" noChangeAspect="1" noChangeArrowheads="1"/>
          </p:cNvPicPr>
          <p:nvPr>
            <p:ph idx="1"/>
          </p:nvPr>
        </p:nvPicPr>
        <p:blipFill>
          <a:blip r:embed="rId2"/>
          <a:srcRect/>
          <a:stretch>
            <a:fillRect/>
          </a:stretch>
        </p:blipFill>
        <p:spPr bwMode="auto">
          <a:xfrm>
            <a:off x="1219200" y="1524000"/>
            <a:ext cx="7620000" cy="38862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C13A7FBA-3654-42E4-9DED-EDF66E478AE5}" type="slidenum">
              <a:rPr lang="en-US" smtClean="0"/>
              <a:pPr/>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096962"/>
          </a:xfrm>
        </p:spPr>
        <p:txBody>
          <a:bodyPr>
            <a:normAutofit/>
          </a:bodyPr>
          <a:lstStyle/>
          <a:p>
            <a:r>
              <a:rPr lang="en-US" dirty="0"/>
              <a:t>Significance of distribution of different scores</a:t>
            </a:r>
          </a:p>
        </p:txBody>
      </p:sp>
      <p:sp>
        <p:nvSpPr>
          <p:cNvPr id="3" name="Content Placeholder 2"/>
          <p:cNvSpPr>
            <a:spLocks noGrp="1"/>
          </p:cNvSpPr>
          <p:nvPr>
            <p:ph idx="1"/>
          </p:nvPr>
        </p:nvSpPr>
        <p:spPr>
          <a:xfrm>
            <a:off x="1143000" y="1447800"/>
            <a:ext cx="7790688" cy="5181600"/>
          </a:xfrm>
        </p:spPr>
        <p:txBody>
          <a:bodyPr>
            <a:normAutofit/>
          </a:bodyPr>
          <a:lstStyle/>
          <a:p>
            <a:r>
              <a:rPr lang="en-US" dirty="0" smtClean="0"/>
              <a:t>The point at stake is this: it is not enough simply to calculate and report the mean; for a fuller picture of the data we need to look at the Box-12 dispersal of scores. For this we require the statistic of the standard deviation, as this will indicate the range and degree of dispersal of the data, though the standard deviation is susceptible to the disproportionate effects of outliers. Some scores will be widely dispersed (the </a:t>
            </a:r>
            <a:r>
              <a:rPr lang="en-US" dirty="0" err="1" smtClean="0"/>
              <a:t>ﬁrst</a:t>
            </a:r>
            <a:r>
              <a:rPr lang="en-US" dirty="0" smtClean="0"/>
              <a:t> graph), others will be evenly dispersed (the second graph), and others will be bunched together (the third graph).</a:t>
            </a:r>
          </a:p>
          <a:p>
            <a:r>
              <a:rPr lang="en-US" dirty="0" smtClean="0"/>
              <a:t>A high standard deviation will indicate a wide dispersal of scores, a low standard deviation will indicate clustering or bunching together of scores.</a:t>
            </a:r>
          </a:p>
          <a:p>
            <a:r>
              <a:rPr lang="en-US" dirty="0" smtClean="0"/>
              <a:t> As a general rule, the mean is a useful statistic if the data are not skewed (i.e. if they are not bunched at one end or another of a curve of distribution) or if there are no outliers that may be exerting a disproportionate effect. One has to recall that the mean, as a statistical calculation only, can sometimes yield some strange results, for example fractions of a person!</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274638"/>
            <a:ext cx="7638288" cy="411162"/>
          </a:xfrm>
        </p:spPr>
        <p:txBody>
          <a:bodyPr>
            <a:normAutofit fontScale="90000"/>
          </a:bodyPr>
          <a:lstStyle/>
          <a:p>
            <a:endParaRPr lang="en-US" dirty="0">
              <a:solidFill>
                <a:srgbClr val="FF0000"/>
              </a:solidFill>
              <a:effectLst/>
            </a:endParaRPr>
          </a:p>
        </p:txBody>
      </p:sp>
      <p:sp>
        <p:nvSpPr>
          <p:cNvPr id="3" name="Content Placeholder 2"/>
          <p:cNvSpPr>
            <a:spLocks noGrp="1"/>
          </p:cNvSpPr>
          <p:nvPr>
            <p:ph idx="1"/>
          </p:nvPr>
        </p:nvSpPr>
        <p:spPr>
          <a:xfrm>
            <a:off x="1219200" y="838200"/>
            <a:ext cx="7714488" cy="5410200"/>
          </a:xfrm>
        </p:spPr>
        <p:txBody>
          <a:bodyPr>
            <a:normAutofit/>
          </a:bodyPr>
          <a:lstStyle/>
          <a:p>
            <a:pPr>
              <a:lnSpc>
                <a:spcPct val="150000"/>
              </a:lnSpc>
            </a:pPr>
            <a:r>
              <a:rPr lang="en-US" dirty="0" smtClean="0"/>
              <a:t>The median is useful for ordinal data, but, to be meaningful, there have to be many scores rather than just a few. The median overcomes the problem of outliers, and hence is useful for skewed results. The modal score is useful for all scales of data, particularly nominal and ordinal data, i.e. discrete, rather than continuous data, and it is unaffected by outliers, though it is not strong if there are many values and many scores which occur with similar frequency (i.e. if there are only a few points on a rating scale).</a:t>
            </a:r>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58</a:t>
            </a:fld>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72400" cy="944562"/>
          </a:xfrm>
        </p:spPr>
        <p:txBody>
          <a:bodyPr/>
          <a:lstStyle/>
          <a:p>
            <a:r>
              <a:rPr lang="en-US" dirty="0" smtClean="0"/>
              <a:t>Conclusion </a:t>
            </a:r>
            <a:endParaRPr lang="en-US" dirty="0"/>
          </a:p>
        </p:txBody>
      </p:sp>
      <p:sp>
        <p:nvSpPr>
          <p:cNvPr id="3" name="Content Placeholder 2"/>
          <p:cNvSpPr>
            <a:spLocks noGrp="1"/>
          </p:cNvSpPr>
          <p:nvPr>
            <p:ph idx="1"/>
          </p:nvPr>
        </p:nvSpPr>
        <p:spPr>
          <a:xfrm>
            <a:off x="1219200" y="1447800"/>
            <a:ext cx="7714488" cy="5257800"/>
          </a:xfrm>
        </p:spPr>
        <p:txBody>
          <a:bodyPr>
            <a:normAutofit/>
          </a:bodyPr>
          <a:lstStyle/>
          <a:p>
            <a:pPr>
              <a:lnSpc>
                <a:spcPct val="150000"/>
              </a:lnSpc>
            </a:pPr>
            <a:r>
              <a:rPr lang="en-US" dirty="0" smtClean="0"/>
              <a:t>What can we do with simple frequencies in exploratory data analysis? The answer to this question depends on the scales of data that we have (nominal, ordinal, interval and ratio). For all four scales we can calculate frequencies and percentages, and we can consider presenting these in a variety of forms. We can also calculate the mode and present cross-tabulations. We can consider combining categories and collapsing tables into smaller tables, providing that the sensitivity of the original data has not been lost.</a:t>
            </a:r>
          </a:p>
          <a:p>
            <a:pPr>
              <a:lnSpc>
                <a:spcPct val="150000"/>
              </a:lnSpc>
            </a:pPr>
            <a:r>
              <a:rPr lang="en-US" dirty="0" smtClean="0"/>
              <a:t>We can calculate the median score, which is particularly useful if the data are spread widely or if there are outliers. </a:t>
            </a: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74638"/>
            <a:ext cx="7790688" cy="182562"/>
          </a:xfrm>
        </p:spPr>
        <p:txBody>
          <a:bodyPr>
            <a:normAutofit fontScale="90000"/>
          </a:bodyPr>
          <a:lstStyle/>
          <a:p>
            <a:r>
              <a:rPr lang="en-US" dirty="0" smtClean="0">
                <a:effectLst/>
              </a:rPr>
              <a:t> </a:t>
            </a:r>
            <a:endParaRPr lang="en-US" dirty="0">
              <a:effectLst/>
            </a:endParaRPr>
          </a:p>
        </p:txBody>
      </p:sp>
      <p:sp>
        <p:nvSpPr>
          <p:cNvPr id="3" name="Content Placeholder 2"/>
          <p:cNvSpPr>
            <a:spLocks noGrp="1"/>
          </p:cNvSpPr>
          <p:nvPr>
            <p:ph idx="1"/>
          </p:nvPr>
        </p:nvSpPr>
        <p:spPr>
          <a:xfrm>
            <a:off x="1219200" y="533400"/>
            <a:ext cx="7714488" cy="6096000"/>
          </a:xfrm>
        </p:spPr>
        <p:txBody>
          <a:bodyPr>
            <a:normAutofit/>
          </a:bodyPr>
          <a:lstStyle/>
          <a:p>
            <a:pPr>
              <a:lnSpc>
                <a:spcPct val="150000"/>
              </a:lnSpc>
            </a:pPr>
            <a:r>
              <a:rPr lang="en-US" dirty="0" smtClean="0"/>
              <a:t>For interval and ratio data we can also calculate the mean and the standard deviation; the mean yields an average and the standard deviation indicates the range of dispersal of scores around that average, i.e. to see whether the data are widely dispersed (e.g. in a </a:t>
            </a:r>
            <a:r>
              <a:rPr lang="en-US" dirty="0" err="1" smtClean="0"/>
              <a:t>platykurtic</a:t>
            </a:r>
            <a:r>
              <a:rPr lang="en-US" dirty="0" smtClean="0"/>
              <a:t> distribution, or close together with a distinct peak (in a leptokurtic distribution). In examining frequencies and percentages one also has to investigate whether the data are skewed, i.e. over-represented at one end of a scale and under-represented at the other end. </a:t>
            </a:r>
          </a:p>
          <a:p>
            <a:pPr>
              <a:lnSpc>
                <a:spcPct val="150000"/>
              </a:lnSpc>
            </a:pPr>
            <a:r>
              <a:rPr lang="en-US" dirty="0" smtClean="0"/>
              <a:t>A positive skew has a long tail at the positive end and the majority of the data at the negative end, and a negative skew has a long tail at the negative end and the majority of the data at the positive end.</a:t>
            </a:r>
          </a:p>
          <a:p>
            <a:pPr>
              <a:lnSpc>
                <a:spcPct val="150000"/>
              </a:lnSpc>
            </a:pPr>
            <a:endParaRPr lang="en-US" dirty="0" smtClean="0"/>
          </a:p>
          <a:p>
            <a:pPr>
              <a:lnSpc>
                <a:spcPct val="150000"/>
              </a:lnSpc>
            </a:pPr>
            <a:endParaRPr lang="en-US" dirty="0"/>
          </a:p>
        </p:txBody>
      </p:sp>
      <p:sp>
        <p:nvSpPr>
          <p:cNvPr id="4" name="Slide Number Placeholder 3"/>
          <p:cNvSpPr>
            <a:spLocks noGrp="1"/>
          </p:cNvSpPr>
          <p:nvPr>
            <p:ph type="sldNum" sz="quarter" idx="12"/>
          </p:nvPr>
        </p:nvSpPr>
        <p:spPr/>
        <p:txBody>
          <a:bodyPr/>
          <a:lstStyle/>
          <a:p>
            <a:fld id="{C13A7FBA-3654-42E4-9DED-EDF66E478AE5}" type="slidenum">
              <a:rPr lang="en-US" smtClean="0"/>
              <a:pPr/>
              <a:t>60</a:t>
            </a:fld>
            <a:endParaRPr lang="en-US"/>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770</TotalTime>
  <Words>6482</Words>
  <Application>Microsoft Office PowerPoint</Application>
  <PresentationFormat>On-screen Show (4:3)</PresentationFormat>
  <Paragraphs>266</Paragraphs>
  <Slides>60</Slides>
  <Notes>0</Notes>
  <HiddenSlides>0</HiddenSlides>
  <MMClips>0</MMClips>
  <ScaleCrop>false</ScaleCrop>
  <HeadingPairs>
    <vt:vector size="4" baseType="variant">
      <vt:variant>
        <vt:lpstr>Theme</vt:lpstr>
      </vt:variant>
      <vt:variant>
        <vt:i4>1</vt:i4>
      </vt:variant>
      <vt:variant>
        <vt:lpstr>Slide Titles</vt:lpstr>
      </vt:variant>
      <vt:variant>
        <vt:i4>60</vt:i4>
      </vt:variant>
    </vt:vector>
  </HeadingPairs>
  <TitlesOfParts>
    <vt:vector size="61" baseType="lpstr">
      <vt:lpstr>Solstice</vt:lpstr>
      <vt:lpstr>Quantitative Data Analysis </vt:lpstr>
      <vt:lpstr>Introduction </vt:lpstr>
      <vt:lpstr> </vt:lpstr>
      <vt:lpstr>Scales of data </vt:lpstr>
      <vt:lpstr> </vt:lpstr>
      <vt:lpstr>Slide 6</vt:lpstr>
      <vt:lpstr> </vt:lpstr>
      <vt:lpstr>Slide 8</vt:lpstr>
      <vt:lpstr>Parametric and non-parametric data </vt:lpstr>
      <vt:lpstr>Descriptive and inferential statistics </vt:lpstr>
      <vt:lpstr>Slide 11</vt:lpstr>
      <vt:lpstr>One-tailed and two-tailed tests </vt:lpstr>
      <vt:lpstr>Dependent and independent variables </vt:lpstr>
      <vt:lpstr> </vt:lpstr>
      <vt:lpstr> </vt:lpstr>
      <vt:lpstr>Slide 16</vt:lpstr>
      <vt:lpstr>Slide 17</vt:lpstr>
      <vt:lpstr>Reliability </vt:lpstr>
      <vt:lpstr>Exploratory data analysis: frequencies, percentages and cross-tabulations </vt:lpstr>
      <vt:lpstr> </vt:lpstr>
      <vt:lpstr> </vt:lpstr>
      <vt:lpstr>Table 1 (Box.1) </vt:lpstr>
      <vt:lpstr>Slide 23</vt:lpstr>
      <vt:lpstr>Slide 24</vt:lpstr>
      <vt:lpstr>Cross-tabulation by totals  Table (Box.2)</vt:lpstr>
      <vt:lpstr>Slide 26</vt:lpstr>
      <vt:lpstr>Slide 27</vt:lpstr>
      <vt:lpstr>Cross-tabulation by row totals Table ( BOX. 3) </vt:lpstr>
      <vt:lpstr>Slide 29</vt:lpstr>
      <vt:lpstr>Slide 30</vt:lpstr>
      <vt:lpstr>Slide 31</vt:lpstr>
      <vt:lpstr>Slide 32</vt:lpstr>
      <vt:lpstr>Rating scale of agreement and disagreement </vt:lpstr>
      <vt:lpstr>Slide 34</vt:lpstr>
      <vt:lpstr>Slide 35</vt:lpstr>
      <vt:lpstr>Satisfaction with a course </vt:lpstr>
      <vt:lpstr> </vt:lpstr>
      <vt:lpstr>Combined categories of rating scales </vt:lpstr>
      <vt:lpstr> </vt:lpstr>
      <vt:lpstr>Representing combined categories of rating scales </vt:lpstr>
      <vt:lpstr>Slide 41</vt:lpstr>
      <vt:lpstr>How well learners are cared for, guided and supported </vt:lpstr>
      <vt:lpstr>Slide 43</vt:lpstr>
      <vt:lpstr>Staff voluntarily taking on coordination roles </vt:lpstr>
      <vt:lpstr>Slide 45</vt:lpstr>
      <vt:lpstr>Distribution of test scores </vt:lpstr>
      <vt:lpstr> </vt:lpstr>
      <vt:lpstr>Cont…Distribution of test scores </vt:lpstr>
      <vt:lpstr> </vt:lpstr>
      <vt:lpstr>A line graph of test scores </vt:lpstr>
      <vt:lpstr>Cont…A line graph of test scores </vt:lpstr>
      <vt:lpstr>Distribution around a mean with an outlier </vt:lpstr>
      <vt:lpstr> </vt:lpstr>
      <vt:lpstr>A platykurtic distribution of scores </vt:lpstr>
      <vt:lpstr>A leptokurtic distribution of scores </vt:lpstr>
      <vt:lpstr>Cont…A leptokurtic distribution of scores </vt:lpstr>
      <vt:lpstr>Significance of distribution of different scores</vt:lpstr>
      <vt:lpstr>Slide 58</vt:lpstr>
      <vt:lpstr>Conclusion </vt:lpstr>
      <vt:lpstr> </vt:lpstr>
    </vt:vector>
  </TitlesOfParts>
  <Company>ESL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Interviews</dc:title>
  <dc:creator>aafsar</dc:creator>
  <cp:lastModifiedBy>stdc_lp</cp:lastModifiedBy>
  <cp:revision>95</cp:revision>
  <cp:lastPrinted>2013-12-25T10:27:48Z</cp:lastPrinted>
  <dcterms:created xsi:type="dcterms:W3CDTF">2013-12-13T07:11:26Z</dcterms:created>
  <dcterms:modified xsi:type="dcterms:W3CDTF">2013-12-26T02:34:03Z</dcterms:modified>
</cp:coreProperties>
</file>