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notesMasterIdLst>
    <p:notesMasterId r:id="rId42"/>
  </p:notesMasterIdLst>
  <p:handoutMasterIdLst>
    <p:handoutMasterId r:id="rId43"/>
  </p:handoutMasterIdLst>
  <p:sldIdLst>
    <p:sldId id="256" r:id="rId2"/>
    <p:sldId id="294" r:id="rId3"/>
    <p:sldId id="295" r:id="rId4"/>
    <p:sldId id="296" r:id="rId5"/>
    <p:sldId id="320" r:id="rId6"/>
    <p:sldId id="321" r:id="rId7"/>
    <p:sldId id="332" r:id="rId8"/>
    <p:sldId id="323" r:id="rId9"/>
    <p:sldId id="333" r:id="rId10"/>
    <p:sldId id="324" r:id="rId11"/>
    <p:sldId id="322" r:id="rId12"/>
    <p:sldId id="325" r:id="rId13"/>
    <p:sldId id="326" r:id="rId14"/>
    <p:sldId id="327" r:id="rId15"/>
    <p:sldId id="328" r:id="rId16"/>
    <p:sldId id="329" r:id="rId17"/>
    <p:sldId id="330" r:id="rId18"/>
    <p:sldId id="331" r:id="rId19"/>
    <p:sldId id="298" r:id="rId20"/>
    <p:sldId id="299" r:id="rId21"/>
    <p:sldId id="319" r:id="rId22"/>
    <p:sldId id="302" r:id="rId23"/>
    <p:sldId id="314" r:id="rId24"/>
    <p:sldId id="315" r:id="rId25"/>
    <p:sldId id="316" r:id="rId26"/>
    <p:sldId id="317" r:id="rId27"/>
    <p:sldId id="318" r:id="rId28"/>
    <p:sldId id="313" r:id="rId29"/>
    <p:sldId id="312" r:id="rId30"/>
    <p:sldId id="303" r:id="rId31"/>
    <p:sldId id="309" r:id="rId32"/>
    <p:sldId id="310" r:id="rId33"/>
    <p:sldId id="304" r:id="rId34"/>
    <p:sldId id="311" r:id="rId35"/>
    <p:sldId id="305" r:id="rId36"/>
    <p:sldId id="306" r:id="rId37"/>
    <p:sldId id="307" r:id="rId38"/>
    <p:sldId id="308" r:id="rId39"/>
    <p:sldId id="335" r:id="rId40"/>
    <p:sldId id="334" r:id="rId4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50" d="100"/>
          <a:sy n="50" d="100"/>
        </p:scale>
        <p:origin x="-1190" y="-8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notesViewPr>
    <p:cSldViewPr>
      <p:cViewPr varScale="1">
        <p:scale>
          <a:sx n="59" d="100"/>
          <a:sy n="59" d="100"/>
        </p:scale>
        <p:origin x="-250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D924BB7-B838-47B5-AAFB-364E9EBEF84F}" type="datetimeFigureOut">
              <a:rPr lang="en-US"/>
              <a:pPr>
                <a:defRPr/>
              </a:pPr>
              <a:t>12/16/2013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76E176D3-BC31-4FAE-922E-638BB06DCB8C}" type="slidenum">
              <a:rPr lang="en-US"/>
              <a:pPr>
                <a:defRPr/>
              </a:pPr>
              <a:t>‹#›</a:t>
            </a:fld>
            <a:endParaRPr lang="en-US"/>
          </a:p>
        </p:txBody>
      </p:sp>
    </p:spTree>
    <p:extLst>
      <p:ext uri="{BB962C8B-B14F-4D97-AF65-F5344CB8AC3E}">
        <p14:creationId xmlns="" xmlns:p14="http://schemas.microsoft.com/office/powerpoint/2010/main" val="487110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B0209C-0368-4E67-9A6A-93C8B0EE0C1A}" type="datetimeFigureOut">
              <a:rPr lang="en-US" smtClean="0"/>
              <a:t>12/16/2013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B7ADFA6-2A51-40BA-A56D-13C39243AE89}"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fld id="{293789DB-5B2B-4BA4-96A8-3BA4D959CED1}" type="datetime1">
              <a:rPr lang="en-US" smtClean="0"/>
              <a:t>12/16/2013</a:t>
            </a:fld>
            <a:endParaRPr lang="en-US"/>
          </a:p>
        </p:txBody>
      </p:sp>
      <p:sp>
        <p:nvSpPr>
          <p:cNvPr id="7" name="Footer Placeholder 19"/>
          <p:cNvSpPr>
            <a:spLocks noGrp="1"/>
          </p:cNvSpPr>
          <p:nvPr>
            <p:ph type="ftr" sz="quarter" idx="11"/>
          </p:nvPr>
        </p:nvSpPr>
        <p:spPr/>
        <p:txBody>
          <a:bodyPr/>
          <a:lstStyle>
            <a:lvl1pPr>
              <a:defRPr/>
            </a:lvl1pPr>
            <a:extLst/>
          </a:lstStyle>
          <a:p>
            <a:pPr>
              <a:defRPr/>
            </a:pPr>
            <a:endParaRPr lang="en-US"/>
          </a:p>
        </p:txBody>
      </p:sp>
      <p:sp>
        <p:nvSpPr>
          <p:cNvPr id="8" name="Slide Number Placeholder 9"/>
          <p:cNvSpPr>
            <a:spLocks noGrp="1"/>
          </p:cNvSpPr>
          <p:nvPr>
            <p:ph type="sldNum" sz="quarter" idx="12"/>
          </p:nvPr>
        </p:nvSpPr>
        <p:spPr/>
        <p:txBody>
          <a:bodyPr/>
          <a:lstStyle>
            <a:lvl1pPr>
              <a:defRPr/>
            </a:lvl1pPr>
            <a:extLst/>
          </a:lstStyle>
          <a:p>
            <a:pPr>
              <a:defRPr/>
            </a:pPr>
            <a:fld id="{885BBA0B-38B0-4330-8565-6A68872ACCE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b="1" i="0" baseline="0"/>
            </a:lvl1pPr>
            <a:extLst/>
          </a:lstStyle>
          <a:p>
            <a:r>
              <a:rPr lang="en-US" dirty="0" smtClean="0"/>
              <a:t>Click to edit Master title style</a:t>
            </a:r>
            <a:endParaRPr lang="en-US" dirty="0"/>
          </a:p>
        </p:txBody>
      </p:sp>
      <p:sp>
        <p:nvSpPr>
          <p:cNvPr id="3" name="Content Placeholder 2"/>
          <p:cNvSpPr>
            <a:spLocks noGrp="1"/>
          </p:cNvSpPr>
          <p:nvPr>
            <p:ph idx="1"/>
          </p:nvPr>
        </p:nvSpPr>
        <p:spPr/>
        <p:txBody>
          <a:bodyPr>
            <a:normAutofit/>
          </a:bodyPr>
          <a:lstStyle>
            <a:lvl1pPr>
              <a:defRPr sz="1800" baseline="0"/>
            </a:lvl1pPr>
            <a:lvl2pPr>
              <a:defRPr sz="1800" baseline="0"/>
            </a:lvl2pPr>
            <a:lvl3pPr>
              <a:defRPr sz="1800" baseline="0"/>
            </a:lvl3pPr>
            <a:lvl4pPr>
              <a:defRPr sz="1800" baseline="0"/>
            </a:lvl4pPr>
            <a:lvl5pPr>
              <a:defRPr sz="1800" baseline="0"/>
            </a:lvl5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23"/>
          <p:cNvSpPr>
            <a:spLocks noGrp="1"/>
          </p:cNvSpPr>
          <p:nvPr>
            <p:ph type="dt" sz="half" idx="10"/>
          </p:nvPr>
        </p:nvSpPr>
        <p:spPr/>
        <p:txBody>
          <a:bodyPr/>
          <a:lstStyle>
            <a:lvl1pPr>
              <a:defRPr/>
            </a:lvl1pPr>
          </a:lstStyle>
          <a:p>
            <a:pPr>
              <a:defRPr/>
            </a:pPr>
            <a:fld id="{ABFB4A10-D2AE-4860-B980-AE608FBF21F9}" type="datetime1">
              <a:rPr lang="en-US" smtClean="0"/>
              <a:t>12/16/2013</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C1D87A07-C2C9-4322-8DC9-33390B8A481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extLst/>
          </a:lstStyle>
          <a:p>
            <a:pPr>
              <a:defRPr/>
            </a:pPr>
            <a:fld id="{A5347637-8549-4E49-AF43-1F911AE22C8F}" type="datetime1">
              <a:rPr lang="en-US" smtClean="0"/>
              <a:t>12/16/2013</a:t>
            </a:fld>
            <a:endParaRPr lang="en-US"/>
          </a:p>
        </p:txBody>
      </p:sp>
      <p:sp>
        <p:nvSpPr>
          <p:cNvPr id="9" name="Footer Placeholder 4"/>
          <p:cNvSpPr>
            <a:spLocks noGrp="1"/>
          </p:cNvSpPr>
          <p:nvPr>
            <p:ph type="ftr" sz="quarter" idx="11"/>
          </p:nvPr>
        </p:nvSpPr>
        <p:spPr/>
        <p:txBody>
          <a:bodyPr/>
          <a:lstStyle>
            <a:lvl1pPr>
              <a:defRPr/>
            </a:lvl1pPr>
            <a:extLst/>
          </a:lstStyle>
          <a:p>
            <a:pPr>
              <a:defRPr/>
            </a:pPr>
            <a:endParaRPr lang="en-US"/>
          </a:p>
        </p:txBody>
      </p:sp>
      <p:sp>
        <p:nvSpPr>
          <p:cNvPr id="10" name="Slide Number Placeholder 5"/>
          <p:cNvSpPr>
            <a:spLocks noGrp="1"/>
          </p:cNvSpPr>
          <p:nvPr>
            <p:ph type="sldNum" sz="quarter" idx="12"/>
          </p:nvPr>
        </p:nvSpPr>
        <p:spPr/>
        <p:txBody>
          <a:bodyPr/>
          <a:lstStyle>
            <a:lvl1pPr>
              <a:defRPr/>
            </a:lvl1pPr>
            <a:extLst/>
          </a:lstStyle>
          <a:p>
            <a:pPr>
              <a:defRPr/>
            </a:pPr>
            <a:fld id="{897089F4-F7F5-400C-BC9C-77CD7C3D34FE}"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6C14AB4E-A9AD-4E71-AD83-FF63922EF26E}" type="datetime1">
              <a:rPr lang="en-US" smtClean="0"/>
              <a:t>12/16/2013</a:t>
            </a:fld>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69E2918D-66A0-43E0-93EF-F3F2CDE37E67}"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8EF48F66-4262-4ED8-87F3-55AC900DED43}" type="datetime1">
              <a:rPr lang="en-US" smtClean="0"/>
              <a:t>12/16/2013</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7AABBEA8-8397-43D5-A862-3E28882EA953}"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E3C732BE-88D8-40FA-8C50-0314CFBF00B6}" type="datetime1">
              <a:rPr lang="en-US" smtClean="0"/>
              <a:t>12/16/2013</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24A8E3DC-7E20-4D62-8844-3F344D0E59B3}"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4" name="Date Placeholder 1"/>
          <p:cNvSpPr>
            <a:spLocks noGrp="1"/>
          </p:cNvSpPr>
          <p:nvPr>
            <p:ph type="dt" sz="half" idx="10"/>
          </p:nvPr>
        </p:nvSpPr>
        <p:spPr/>
        <p:txBody>
          <a:bodyPr/>
          <a:lstStyle>
            <a:lvl1pPr>
              <a:defRPr/>
            </a:lvl1pPr>
            <a:extLst/>
          </a:lstStyle>
          <a:p>
            <a:pPr>
              <a:defRPr/>
            </a:pPr>
            <a:fld id="{63864577-E8A3-4F66-8997-9AA9D90EEA04}" type="datetime1">
              <a:rPr lang="en-US" smtClean="0"/>
              <a:t>12/16/2013</a:t>
            </a:fld>
            <a:endParaRPr lang="en-US"/>
          </a:p>
        </p:txBody>
      </p:sp>
      <p:sp>
        <p:nvSpPr>
          <p:cNvPr id="5" name="Footer Placeholder 2"/>
          <p:cNvSpPr>
            <a:spLocks noGrp="1"/>
          </p:cNvSpPr>
          <p:nvPr>
            <p:ph type="ftr" sz="quarter" idx="11"/>
          </p:nvPr>
        </p:nvSpPr>
        <p:spPr/>
        <p:txBody>
          <a:bodyPr/>
          <a:lstStyle>
            <a:lvl1pPr>
              <a:defRPr/>
            </a:lvl1pPr>
            <a:extLst/>
          </a:lstStyle>
          <a:p>
            <a:pPr>
              <a:defRPr/>
            </a:pPr>
            <a:endParaRPr lang="en-US"/>
          </a:p>
        </p:txBody>
      </p:sp>
      <p:sp>
        <p:nvSpPr>
          <p:cNvPr id="6" name="Slide Number Placeholder 3"/>
          <p:cNvSpPr>
            <a:spLocks noGrp="1"/>
          </p:cNvSpPr>
          <p:nvPr>
            <p:ph type="sldNum" sz="quarter" idx="12"/>
          </p:nvPr>
        </p:nvSpPr>
        <p:spPr/>
        <p:txBody>
          <a:bodyPr/>
          <a:lstStyle>
            <a:lvl1pPr>
              <a:defRPr/>
            </a:lvl1pPr>
            <a:extLst/>
          </a:lstStyle>
          <a:p>
            <a:pPr>
              <a:defRPr/>
            </a:pPr>
            <a:fld id="{81F2E5BA-196A-4624-92B8-430CD8DB56E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99119ADF-A198-429D-B9C0-CABF51E109C2}" type="datetime1">
              <a:rPr lang="en-US" smtClean="0"/>
              <a:t>12/16/2013</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8FC8CEE7-BAF2-4FD0-91C7-C3F6DBCF9565}"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a:lnSpc>
                <a:spcPts val="3000"/>
              </a:lnSpc>
              <a:spcBef>
                <a:spcPts val="600"/>
              </a:spcBef>
              <a:buClr>
                <a:schemeClr val="accent1"/>
              </a:buClr>
              <a:buSzPct val="80000"/>
              <a:buFont typeface="Wingdings 2"/>
              <a:buNone/>
              <a:defRPr/>
            </a:pPr>
            <a:endParaRPr lang="en-US" sz="3200">
              <a:latin typeface="+mn-lt"/>
              <a:cs typeface="+mn-cs"/>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83607A95-D533-4AFD-8466-CAE1C080475C}" type="datetime1">
              <a:rPr lang="en-US" smtClean="0"/>
              <a:t>12/16/2013</a:t>
            </a:fld>
            <a:endParaRPr lang="en-US"/>
          </a:p>
        </p:txBody>
      </p:sp>
      <p:sp>
        <p:nvSpPr>
          <p:cNvPr id="9" name="Footer Placeholder 5"/>
          <p:cNvSpPr>
            <a:spLocks noGrp="1"/>
          </p:cNvSpPr>
          <p:nvPr>
            <p:ph type="ftr" sz="quarter" idx="11"/>
          </p:nvPr>
        </p:nvSpPr>
        <p:spPr/>
        <p:txBody>
          <a:bodyPr/>
          <a:lstStyle>
            <a:lvl1pPr>
              <a:defRPr/>
            </a:lvl1pPr>
            <a:extLst/>
          </a:lstStyle>
          <a:p>
            <a:pPr>
              <a:defRPr/>
            </a:pPr>
            <a:endParaRPr lang="en-US"/>
          </a:p>
        </p:txBody>
      </p:sp>
      <p:sp>
        <p:nvSpPr>
          <p:cNvPr id="10" name="Slide Number Placeholder 6"/>
          <p:cNvSpPr>
            <a:spLocks noGrp="1"/>
          </p:cNvSpPr>
          <p:nvPr>
            <p:ph type="sldNum" sz="quarter" idx="12"/>
          </p:nvPr>
        </p:nvSpPr>
        <p:spPr/>
        <p:txBody>
          <a:bodyPr/>
          <a:lstStyle>
            <a:lvl1pPr>
              <a:defRPr/>
            </a:lvl1pPr>
            <a:extLst/>
          </a:lstStyle>
          <a:p>
            <a:pPr>
              <a:defRPr/>
            </a:pPr>
            <a:fld id="{57F70D07-1B2B-46BA-926A-5B8ADB7CF63A}"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069570E4-352D-428E-9E64-C7B5F0FCF75B}" type="datetime1">
              <a:rPr lang="en-US" smtClean="0"/>
              <a:t>12/16/2013</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0385AF6F-5414-42C3-A8BF-1A545E808F5A}"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507832E5-8944-4913-9D19-37A634A26401}" type="datetime1">
              <a:rPr lang="en-US" smtClean="0"/>
              <a:t>12/16/2013</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197F4BB4-197D-4A8E-9341-CDD05E5634E7}"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95A78D9B-0724-4879-848C-C93EDE811C8E}" type="datetime1">
              <a:rPr lang="en-US" smtClean="0"/>
              <a:t>12/16/2013</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A33B9ADF-D1E9-478A-A3A1-DDB6FC68A0C3}"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8A7B9B45-A733-411D-892A-D31FA9919434}" type="datetime1">
              <a:rPr lang="en-US" smtClean="0"/>
              <a:t>12/16/2013</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A6B0A815-0B9F-492B-AD26-D9BD651E5AD4}"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EACDF4FF-D24E-4FAC-8AF0-9A7ECEC3E527}" type="datetime1">
              <a:rPr lang="en-US" smtClean="0"/>
              <a:t>12/16/2013</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D74E85F5-B45D-4FBB-A036-387772969C00}"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en-US" smtClean="0"/>
              <a:t>Click to edit Master title style</a:t>
            </a:r>
            <a:endParaRPr lang="en-US"/>
          </a:p>
        </p:txBody>
      </p:sp>
      <p:sp>
        <p:nvSpPr>
          <p:cNvPr id="1033"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smtClean="0">
                <a:solidFill>
                  <a:schemeClr val="bg2">
                    <a:shade val="50000"/>
                    <a:satMod val="200000"/>
                  </a:schemeClr>
                </a:solidFill>
              </a:defRPr>
            </a:lvl1pPr>
            <a:extLst/>
          </a:lstStyle>
          <a:p>
            <a:pPr>
              <a:defRPr/>
            </a:pPr>
            <a:fld id="{C7672CE0-F9D7-4845-B1B1-D8BAC2E82D00}" type="datetime1">
              <a:rPr lang="en-US" smtClean="0"/>
              <a:t>12/16/2013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defRPr/>
            </a:pPr>
            <a:endParaRPr lang="en-US"/>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latinLnBrk="0" hangingPunct="1">
              <a:defRPr kumimoji="0" sz="1200" smtClean="0">
                <a:solidFill>
                  <a:schemeClr val="bg2">
                    <a:shade val="50000"/>
                    <a:satMod val="200000"/>
                  </a:schemeClr>
                </a:solidFill>
                <a:effectLst/>
              </a:defRPr>
            </a:lvl1pPr>
            <a:extLst/>
          </a:lstStyle>
          <a:p>
            <a:pPr>
              <a:defRPr/>
            </a:pPr>
            <a:fld id="{FBEB181F-9755-4305-8FC6-5BCF6818F290}" type="slidenum">
              <a:rPr lang="en-US"/>
              <a:pPr>
                <a:defRPr/>
              </a:pPr>
              <a:t>‹#›</a:t>
            </a:fld>
            <a:endParaRPr lang="en-US"/>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3727" r:id="rId1"/>
    <p:sldLayoutId id="2147483719" r:id="rId2"/>
    <p:sldLayoutId id="2147483728" r:id="rId3"/>
    <p:sldLayoutId id="2147483720" r:id="rId4"/>
    <p:sldLayoutId id="2147483729" r:id="rId5"/>
    <p:sldLayoutId id="2147483721" r:id="rId6"/>
    <p:sldLayoutId id="2147483730" r:id="rId7"/>
    <p:sldLayoutId id="2147483731" r:id="rId8"/>
    <p:sldLayoutId id="2147483732" r:id="rId9"/>
    <p:sldLayoutId id="2147483722" r:id="rId10"/>
    <p:sldLayoutId id="2147483723" r:id="rId11"/>
    <p:sldLayoutId id="2147483724" r:id="rId12"/>
    <p:sldLayoutId id="2147483725" r:id="rId13"/>
    <p:sldLayoutId id="2147483726" r:id="rId14"/>
  </p:sldLayoutIdLst>
  <p:hf hdr="0" ftr="0" dt="0"/>
  <p:txStyles>
    <p:titleStyle>
      <a:lvl1pPr algn="l" rtl="0" fontAlgn="base">
        <a:spcBef>
          <a:spcPct val="0"/>
        </a:spcBef>
        <a:spcAft>
          <a:spcPct val="0"/>
        </a:spcAft>
        <a:defRPr sz="4300" kern="1200">
          <a:solidFill>
            <a:srgbClr val="5F688B"/>
          </a:solidFill>
          <a:effectLst>
            <a:outerShdw blurRad="50000" dist="30000" dir="5400000" algn="tl" rotWithShape="0">
              <a:srgbClr val="000000">
                <a:alpha val="30000"/>
              </a:srgbClr>
            </a:outerShdw>
          </a:effectLst>
          <a:latin typeface="+mj-lt"/>
          <a:ea typeface="+mj-ea"/>
          <a:cs typeface="+mj-cs"/>
        </a:defRPr>
      </a:lvl1pPr>
      <a:lvl2pPr algn="l" rtl="0" fontAlgn="base">
        <a:spcBef>
          <a:spcPct val="0"/>
        </a:spcBef>
        <a:spcAft>
          <a:spcPct val="0"/>
        </a:spcAft>
        <a:defRPr sz="4300">
          <a:solidFill>
            <a:srgbClr val="5F688B"/>
          </a:solidFill>
          <a:latin typeface="Arial" charset="0"/>
        </a:defRPr>
      </a:lvl2pPr>
      <a:lvl3pPr algn="l" rtl="0" fontAlgn="base">
        <a:spcBef>
          <a:spcPct val="0"/>
        </a:spcBef>
        <a:spcAft>
          <a:spcPct val="0"/>
        </a:spcAft>
        <a:defRPr sz="4300">
          <a:solidFill>
            <a:srgbClr val="5F688B"/>
          </a:solidFill>
          <a:latin typeface="Arial" charset="0"/>
        </a:defRPr>
      </a:lvl3pPr>
      <a:lvl4pPr algn="l" rtl="0" fontAlgn="base">
        <a:spcBef>
          <a:spcPct val="0"/>
        </a:spcBef>
        <a:spcAft>
          <a:spcPct val="0"/>
        </a:spcAft>
        <a:defRPr sz="4300">
          <a:solidFill>
            <a:srgbClr val="5F688B"/>
          </a:solidFill>
          <a:latin typeface="Arial" charset="0"/>
        </a:defRPr>
      </a:lvl4pPr>
      <a:lvl5pPr algn="l" rtl="0" fontAlgn="base">
        <a:spcBef>
          <a:spcPct val="0"/>
        </a:spcBef>
        <a:spcAft>
          <a:spcPct val="0"/>
        </a:spcAft>
        <a:defRPr sz="4300">
          <a:solidFill>
            <a:srgbClr val="5F688B"/>
          </a:solidFill>
          <a:latin typeface="Arial" charset="0"/>
        </a:defRPr>
      </a:lvl5pPr>
      <a:lvl6pPr marL="457200" algn="l" rtl="0" fontAlgn="base">
        <a:spcBef>
          <a:spcPct val="0"/>
        </a:spcBef>
        <a:spcAft>
          <a:spcPct val="0"/>
        </a:spcAft>
        <a:defRPr sz="4300">
          <a:solidFill>
            <a:srgbClr val="5F688B"/>
          </a:solidFill>
          <a:latin typeface="Arial" charset="0"/>
        </a:defRPr>
      </a:lvl6pPr>
      <a:lvl7pPr marL="914400" algn="l" rtl="0" fontAlgn="base">
        <a:spcBef>
          <a:spcPct val="0"/>
        </a:spcBef>
        <a:spcAft>
          <a:spcPct val="0"/>
        </a:spcAft>
        <a:defRPr sz="4300">
          <a:solidFill>
            <a:srgbClr val="5F688B"/>
          </a:solidFill>
          <a:latin typeface="Arial" charset="0"/>
        </a:defRPr>
      </a:lvl7pPr>
      <a:lvl8pPr marL="1371600" algn="l" rtl="0" fontAlgn="base">
        <a:spcBef>
          <a:spcPct val="0"/>
        </a:spcBef>
        <a:spcAft>
          <a:spcPct val="0"/>
        </a:spcAft>
        <a:defRPr sz="4300">
          <a:solidFill>
            <a:srgbClr val="5F688B"/>
          </a:solidFill>
          <a:latin typeface="Arial" charset="0"/>
        </a:defRPr>
      </a:lvl8pPr>
      <a:lvl9pPr marL="1828800" algn="l" rtl="0" fontAlgn="base">
        <a:spcBef>
          <a:spcPct val="0"/>
        </a:spcBef>
        <a:spcAft>
          <a:spcPct val="0"/>
        </a:spcAft>
        <a:defRPr sz="4300">
          <a:solidFill>
            <a:srgbClr val="5F688B"/>
          </a:solidFill>
          <a:latin typeface="Arial" charset="0"/>
        </a:defRPr>
      </a:lvl9pPr>
      <a:extLst/>
    </p:titleStyle>
    <p:bodyStyle>
      <a:lvl1pPr marL="365125" indent="-282575" algn="l" rtl="0" fontAlgn="base">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fontAlgn="base">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fontAlgn="base">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fontAlgn="base">
        <a:spcBef>
          <a:spcPct val="20000"/>
        </a:spcBef>
        <a:spcAft>
          <a:spcPct val="0"/>
        </a:spcAft>
        <a:buClr>
          <a:srgbClr val="8CADAE"/>
        </a:buClr>
        <a:buFont typeface="Wingdings 2" pitchFamily="18" charset="2"/>
        <a:buChar char=""/>
        <a:defRPr sz="2000" kern="1200">
          <a:solidFill>
            <a:schemeClr val="tx1"/>
          </a:solidFill>
          <a:latin typeface="+mn-lt"/>
          <a:ea typeface="+mn-ea"/>
          <a:cs typeface="+mn-cs"/>
        </a:defRPr>
      </a:lvl4pPr>
      <a:lvl5pPr marL="1296988" indent="-182563" algn="l" rtl="0" fontAlgn="base">
        <a:spcBef>
          <a:spcPct val="20000"/>
        </a:spcBef>
        <a:spcAft>
          <a:spcPct val="0"/>
        </a:spcAft>
        <a:buClr>
          <a:srgbClr val="8C7B70"/>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title"/>
          </p:nvPr>
        </p:nvSpPr>
        <p:spPr>
          <a:xfrm>
            <a:off x="1219200" y="1524000"/>
            <a:ext cx="7499350" cy="1143000"/>
          </a:xfrm>
        </p:spPr>
        <p:txBody>
          <a:bodyPr>
            <a:normAutofit fontScale="90000"/>
          </a:bodyPr>
          <a:lstStyle/>
          <a:p>
            <a:pPr fontAlgn="auto">
              <a:spcAft>
                <a:spcPts val="0"/>
              </a:spcAft>
              <a:defRPr/>
            </a:pPr>
            <a:r>
              <a:rPr lang="en-US" dirty="0" smtClean="0">
                <a:solidFill>
                  <a:schemeClr val="tx2">
                    <a:satMod val="130000"/>
                  </a:schemeClr>
                </a:solidFill>
              </a:rPr>
              <a:t/>
            </a:r>
            <a:br>
              <a:rPr lang="en-US" dirty="0" smtClean="0">
                <a:solidFill>
                  <a:schemeClr val="tx2">
                    <a:satMod val="130000"/>
                  </a:schemeClr>
                </a:solidFill>
              </a:rPr>
            </a:br>
            <a:r>
              <a:rPr lang="en-US" dirty="0" smtClean="0">
                <a:solidFill>
                  <a:schemeClr val="tx2">
                    <a:satMod val="130000"/>
                  </a:schemeClr>
                </a:solidFill>
              </a:rPr>
              <a:t>Using </a:t>
            </a:r>
            <a:r>
              <a:rPr lang="en-US" dirty="0" smtClean="0">
                <a:solidFill>
                  <a:schemeClr val="tx2">
                    <a:satMod val="130000"/>
                  </a:schemeClr>
                </a:solidFill>
              </a:rPr>
              <a:t>Tests (Part II)</a:t>
            </a:r>
            <a:br>
              <a:rPr lang="en-US" dirty="0" smtClean="0">
                <a:solidFill>
                  <a:schemeClr val="tx2">
                    <a:satMod val="130000"/>
                  </a:schemeClr>
                </a:solidFill>
              </a:rPr>
            </a:br>
            <a:endParaRPr lang="en-US" dirty="0" smtClean="0">
              <a:solidFill>
                <a:schemeClr val="tx2">
                  <a:satMod val="130000"/>
                </a:schemeClr>
              </a:solidFill>
            </a:endParaRPr>
          </a:p>
        </p:txBody>
      </p:sp>
      <p:sp>
        <p:nvSpPr>
          <p:cNvPr id="8195" name="Subtitle 2"/>
          <p:cNvSpPr>
            <a:spLocks noGrp="1"/>
          </p:cNvSpPr>
          <p:nvPr>
            <p:ph idx="1"/>
          </p:nvPr>
        </p:nvSpPr>
        <p:spPr>
          <a:xfrm>
            <a:off x="1066800" y="3733800"/>
            <a:ext cx="7867650" cy="2514600"/>
          </a:xfrm>
        </p:spPr>
        <p:txBody>
          <a:bodyPr/>
          <a:lstStyle/>
          <a:p>
            <a:r>
              <a:rPr lang="en-US" dirty="0" smtClean="0">
                <a:cs typeface="Arial" charset="0"/>
              </a:rPr>
              <a:t>Dr </a:t>
            </a:r>
            <a:r>
              <a:rPr lang="en-US" dirty="0" err="1" smtClean="0">
                <a:cs typeface="Arial" charset="0"/>
              </a:rPr>
              <a:t>Ayaz</a:t>
            </a:r>
            <a:r>
              <a:rPr lang="en-US" dirty="0" smtClean="0">
                <a:cs typeface="Arial" charset="0"/>
              </a:rPr>
              <a:t> </a:t>
            </a:r>
            <a:r>
              <a:rPr lang="en-US" dirty="0" err="1" smtClean="0">
                <a:cs typeface="Arial" charset="0"/>
              </a:rPr>
              <a:t>Afsar</a:t>
            </a:r>
            <a:endParaRPr lang="en-US" dirty="0" smtClean="0">
              <a:cs typeface="Arial" charset="0"/>
            </a:endParaRPr>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1066800" y="274638"/>
            <a:ext cx="7867650" cy="1143000"/>
          </a:xfrm>
        </p:spPr>
        <p:txBody>
          <a:bodyPr/>
          <a:lstStyle/>
          <a:p>
            <a:pPr fontAlgn="auto">
              <a:spcAft>
                <a:spcPts val="0"/>
              </a:spcAft>
              <a:defRPr/>
            </a:pPr>
            <a:r>
              <a:rPr lang="en-US" dirty="0" smtClean="0">
                <a:solidFill>
                  <a:schemeClr val="tx2">
                    <a:satMod val="130000"/>
                  </a:schemeClr>
                </a:solidFill>
              </a:rPr>
              <a:t>Consider the form of the test</a:t>
            </a:r>
            <a:br>
              <a:rPr lang="en-US" dirty="0" smtClean="0">
                <a:solidFill>
                  <a:schemeClr val="tx2">
                    <a:satMod val="130000"/>
                  </a:schemeClr>
                </a:solidFill>
              </a:rPr>
            </a:br>
            <a:endParaRPr lang="en-US" dirty="0" smtClean="0">
              <a:solidFill>
                <a:schemeClr val="tx2">
                  <a:satMod val="130000"/>
                </a:schemeClr>
              </a:solidFill>
            </a:endParaRPr>
          </a:p>
        </p:txBody>
      </p:sp>
      <p:sp>
        <p:nvSpPr>
          <p:cNvPr id="48131" name="Content Placeholder 2"/>
          <p:cNvSpPr>
            <a:spLocks noGrp="1"/>
          </p:cNvSpPr>
          <p:nvPr>
            <p:ph idx="1"/>
          </p:nvPr>
        </p:nvSpPr>
        <p:spPr>
          <a:xfrm>
            <a:off x="1066800" y="1447800"/>
            <a:ext cx="7867650" cy="5029200"/>
          </a:xfrm>
        </p:spPr>
        <p:txBody>
          <a:bodyPr/>
          <a:lstStyle/>
          <a:p>
            <a:pPr>
              <a:lnSpc>
                <a:spcPct val="150000"/>
              </a:lnSpc>
            </a:pPr>
            <a:r>
              <a:rPr lang="en-US" dirty="0" smtClean="0"/>
              <a:t>Much of the discussion in this session assumes that the test is of the pen-and paper variety. Clearly this need not be the case; for example, tests can be written, oral, practical, interactive, computer-based, dramatic, diagrammatic, pictorial, photographic, involve the use of audio and video material, presentational and role-play, simulations. Oral tests, for example, can be conducted if the researcher feels that reading and writing will obstruct the true purpose of the test (i.e. it becomes a reading and writing test rather than, say, a test of mathematics).</a:t>
            </a:r>
          </a:p>
          <a:p>
            <a:pPr>
              <a:lnSpc>
                <a:spcPct val="150000"/>
              </a:lnSpc>
            </a:pPr>
            <a:r>
              <a:rPr lang="en-US" dirty="0" smtClean="0"/>
              <a:t>This does not negate the issues discussed  here</a:t>
            </a:r>
            <a:r>
              <a:rPr lang="en-US" dirty="0" smtClean="0">
                <a:solidFill>
                  <a:srgbClr val="FF0000"/>
                </a:solidFill>
              </a:rPr>
              <a:t> </a:t>
            </a:r>
            <a:r>
              <a:rPr lang="en-US" dirty="0" smtClean="0"/>
              <a:t>for the form of the test will still need to consider, for example, reliability and validity, </a:t>
            </a:r>
            <a:r>
              <a:rPr lang="en-US" dirty="0" err="1" smtClean="0"/>
              <a:t>difﬁculty</a:t>
            </a:r>
            <a:r>
              <a:rPr lang="en-US" dirty="0" smtClean="0"/>
              <a:t>, </a:t>
            </a:r>
            <a:r>
              <a:rPr lang="en-US" dirty="0" err="1" smtClean="0"/>
              <a:t>discriminability</a:t>
            </a:r>
            <a:r>
              <a:rPr lang="en-US" dirty="0" smtClean="0"/>
              <a:t>, marking and grading, item analysis, timing. </a:t>
            </a:r>
          </a:p>
          <a:p>
            <a:pPr>
              <a:lnSpc>
                <a:spcPct val="150000"/>
              </a:lnSpc>
            </a:pPr>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Cont</a:t>
            </a:r>
            <a:r>
              <a:rPr lang="en-US" dirty="0">
                <a:solidFill>
                  <a:schemeClr val="tx2">
                    <a:satMod val="130000"/>
                  </a:schemeClr>
                </a:solidFill>
              </a:rPr>
              <a:t>.</a:t>
            </a:r>
            <a:r>
              <a:rPr lang="en-US" dirty="0" smtClean="0">
                <a:solidFill>
                  <a:schemeClr val="tx2">
                    <a:satMod val="130000"/>
                  </a:schemeClr>
                </a:solidFill>
              </a:rPr>
              <a:t/>
            </a:r>
            <a:br>
              <a:rPr lang="en-US" dirty="0" smtClean="0">
                <a:solidFill>
                  <a:schemeClr val="tx2">
                    <a:satMod val="130000"/>
                  </a:schemeClr>
                </a:solidFill>
              </a:rPr>
            </a:br>
            <a:endParaRPr lang="en-US" dirty="0" smtClean="0">
              <a:solidFill>
                <a:schemeClr val="tx2">
                  <a:satMod val="130000"/>
                </a:schemeClr>
              </a:solidFill>
            </a:endParaRPr>
          </a:p>
        </p:txBody>
      </p:sp>
      <p:sp>
        <p:nvSpPr>
          <p:cNvPr id="49155" name="Content Placeholder 2"/>
          <p:cNvSpPr>
            <a:spLocks noGrp="1"/>
          </p:cNvSpPr>
          <p:nvPr>
            <p:ph idx="1"/>
          </p:nvPr>
        </p:nvSpPr>
        <p:spPr>
          <a:xfrm>
            <a:off x="1066800" y="1447800"/>
            <a:ext cx="7867650" cy="5029200"/>
          </a:xfrm>
        </p:spPr>
        <p:txBody>
          <a:bodyPr/>
          <a:lstStyle/>
          <a:p>
            <a:pPr>
              <a:lnSpc>
                <a:spcPct val="150000"/>
              </a:lnSpc>
            </a:pPr>
            <a:r>
              <a:rPr lang="en-US" dirty="0" smtClean="0"/>
              <a:t>Indeed several of these factors take on an added </a:t>
            </a:r>
            <a:r>
              <a:rPr lang="en-US" dirty="0" err="1" smtClean="0"/>
              <a:t>signiﬁcance</a:t>
            </a:r>
            <a:r>
              <a:rPr lang="en-US" dirty="0" smtClean="0"/>
              <a:t> in non- written forms of testing; for example, reliability is a major issue in judging live musical performance or the performance of a gymnastics routine – where a ‘one-off’ event is likely. Furthermore, reliability and validity are </a:t>
            </a:r>
            <a:r>
              <a:rPr lang="en-US" dirty="0" err="1" smtClean="0"/>
              <a:t>signiﬁcant</a:t>
            </a:r>
            <a:r>
              <a:rPr lang="en-US" dirty="0" smtClean="0"/>
              <a:t> issues in group performance or group exercises – where group dynamics may prevent a </a:t>
            </a:r>
            <a:r>
              <a:rPr lang="en-US" dirty="0" err="1" smtClean="0"/>
              <a:t>testee’s</a:t>
            </a:r>
            <a:r>
              <a:rPr lang="en-US" dirty="0" smtClean="0"/>
              <a:t> true abilities from being demonstrated.</a:t>
            </a:r>
          </a:p>
          <a:p>
            <a:pPr>
              <a:lnSpc>
                <a:spcPct val="150000"/>
              </a:lnSpc>
            </a:pPr>
            <a:r>
              <a:rPr lang="en-US" dirty="0" smtClean="0"/>
              <a:t> Clearly the researcher will need to consider whether the test will be undertaken individually, or in a group, and what form it will take.</a:t>
            </a:r>
          </a:p>
          <a:p>
            <a:pPr>
              <a:lnSpc>
                <a:spcPct val="150000"/>
              </a:lnSpc>
              <a:buFont typeface="Arial" charset="0"/>
              <a:buNone/>
            </a:pPr>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p:txBody>
          <a:bodyPr/>
          <a:lstStyle/>
          <a:p>
            <a:pPr fontAlgn="auto">
              <a:spcAft>
                <a:spcPts val="0"/>
              </a:spcAft>
              <a:defRPr/>
            </a:pPr>
            <a:r>
              <a:rPr lang="en-US" smtClean="0">
                <a:solidFill>
                  <a:schemeClr val="tx2">
                    <a:satMod val="130000"/>
                  </a:schemeClr>
                </a:solidFill>
              </a:rPr>
              <a:t>Write the test item</a:t>
            </a:r>
            <a:br>
              <a:rPr lang="en-US" smtClean="0">
                <a:solidFill>
                  <a:schemeClr val="tx2">
                    <a:satMod val="130000"/>
                  </a:schemeClr>
                </a:solidFill>
              </a:rPr>
            </a:br>
            <a:endParaRPr lang="en-US" smtClean="0">
              <a:solidFill>
                <a:schemeClr val="tx2">
                  <a:satMod val="130000"/>
                </a:schemeClr>
              </a:solidFill>
            </a:endParaRPr>
          </a:p>
        </p:txBody>
      </p:sp>
      <p:sp>
        <p:nvSpPr>
          <p:cNvPr id="50179" name="Content Placeholder 2"/>
          <p:cNvSpPr>
            <a:spLocks noGrp="1"/>
          </p:cNvSpPr>
          <p:nvPr>
            <p:ph idx="1"/>
          </p:nvPr>
        </p:nvSpPr>
        <p:spPr>
          <a:xfrm>
            <a:off x="1066800" y="1447800"/>
            <a:ext cx="7867650" cy="5181600"/>
          </a:xfrm>
        </p:spPr>
        <p:txBody>
          <a:bodyPr>
            <a:normAutofit lnSpcReduction="10000"/>
          </a:bodyPr>
          <a:lstStyle/>
          <a:p>
            <a:pPr marL="82550" indent="0">
              <a:lnSpc>
                <a:spcPct val="150000"/>
              </a:lnSpc>
              <a:buNone/>
            </a:pPr>
            <a:r>
              <a:rPr lang="en-US" dirty="0" smtClean="0"/>
              <a:t>The test will need to address the intended and unintended clues and cues that might be provided in it, for example (Morris et al. 1987):</a:t>
            </a:r>
          </a:p>
          <a:p>
            <a:pPr>
              <a:lnSpc>
                <a:spcPct val="150000"/>
              </a:lnSpc>
            </a:pPr>
            <a:r>
              <a:rPr lang="en-US" dirty="0" smtClean="0"/>
              <a:t>The number of blanks might indicate the number of words required.</a:t>
            </a:r>
          </a:p>
          <a:p>
            <a:pPr>
              <a:lnSpc>
                <a:spcPct val="150000"/>
              </a:lnSpc>
            </a:pPr>
            <a:r>
              <a:rPr lang="en-US" dirty="0" smtClean="0"/>
              <a:t>The number of dots might indicate the number of letters required.</a:t>
            </a:r>
          </a:p>
          <a:p>
            <a:pPr>
              <a:lnSpc>
                <a:spcPct val="150000"/>
              </a:lnSpc>
            </a:pPr>
            <a:r>
              <a:rPr lang="en-US" dirty="0" smtClean="0"/>
              <a:t>The length of blanks might indicate the length of response required.</a:t>
            </a:r>
          </a:p>
          <a:p>
            <a:pPr>
              <a:lnSpc>
                <a:spcPct val="150000"/>
              </a:lnSpc>
            </a:pPr>
            <a:r>
              <a:rPr lang="en-US" dirty="0" smtClean="0"/>
              <a:t>The space left for completion will give cues about how much to write.</a:t>
            </a:r>
          </a:p>
          <a:p>
            <a:pPr>
              <a:lnSpc>
                <a:spcPct val="150000"/>
              </a:lnSpc>
            </a:pPr>
            <a:r>
              <a:rPr lang="en-US" dirty="0" smtClean="0"/>
              <a:t>Blanks in different parts of a sentence will be assisted by the reader having read the other parts of the sentence (anaphoric and </a:t>
            </a:r>
            <a:r>
              <a:rPr lang="en-US" dirty="0" err="1" smtClean="0"/>
              <a:t>cataphoric</a:t>
            </a:r>
            <a:r>
              <a:rPr lang="en-US" dirty="0" smtClean="0"/>
              <a:t> reading cues).</a:t>
            </a:r>
          </a:p>
          <a:p>
            <a:pPr>
              <a:lnSpc>
                <a:spcPct val="150000"/>
              </a:lnSpc>
            </a:pPr>
            <a:r>
              <a:rPr lang="en-US" dirty="0" smtClean="0"/>
              <a:t>Hanna (1993: 139–41) and Cunningham (1998) provide several guidelines for constructing short-answer items to overcome some of these problems:</a:t>
            </a:r>
          </a:p>
          <a:p>
            <a:pPr>
              <a:lnSpc>
                <a:spcPct val="150000"/>
              </a:lnSpc>
            </a:pPr>
            <a:endParaRPr lang="en-US" dirty="0" smtClean="0"/>
          </a:p>
          <a:p>
            <a:pPr>
              <a:lnSpc>
                <a:spcPct val="150000"/>
              </a:lnSpc>
            </a:pPr>
            <a:endParaRPr lang="en-US" dirty="0" smtClean="0"/>
          </a:p>
          <a:p>
            <a:pPr>
              <a:lnSpc>
                <a:spcPct val="150000"/>
              </a:lnSpc>
            </a:pPr>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1143000" y="274638"/>
            <a:ext cx="7791450" cy="1143000"/>
          </a:xfrm>
        </p:spPr>
        <p:txBody>
          <a:bodyPr/>
          <a:lstStyle/>
          <a:p>
            <a:pPr fontAlgn="auto">
              <a:spcAft>
                <a:spcPts val="0"/>
              </a:spcAft>
              <a:defRPr/>
            </a:pPr>
            <a:r>
              <a:rPr lang="en-US" dirty="0" smtClean="0">
                <a:solidFill>
                  <a:schemeClr val="tx2">
                    <a:satMod val="130000"/>
                  </a:schemeClr>
                </a:solidFill>
              </a:rPr>
              <a:t>Cont</a:t>
            </a:r>
            <a:r>
              <a:rPr lang="en-US" dirty="0">
                <a:solidFill>
                  <a:schemeClr val="tx2">
                    <a:satMod val="130000"/>
                  </a:schemeClr>
                </a:solidFill>
              </a:rPr>
              <a:t>.</a:t>
            </a:r>
            <a:r>
              <a:rPr lang="en-US" dirty="0" smtClean="0">
                <a:solidFill>
                  <a:schemeClr val="tx2">
                    <a:satMod val="130000"/>
                  </a:schemeClr>
                </a:solidFill>
              </a:rPr>
              <a:t/>
            </a:r>
            <a:br>
              <a:rPr lang="en-US" dirty="0" smtClean="0">
                <a:solidFill>
                  <a:schemeClr val="tx2">
                    <a:satMod val="130000"/>
                  </a:schemeClr>
                </a:solidFill>
              </a:rPr>
            </a:br>
            <a:endParaRPr lang="en-US" dirty="0" smtClean="0">
              <a:solidFill>
                <a:schemeClr val="tx2">
                  <a:satMod val="130000"/>
                </a:schemeClr>
              </a:solidFill>
            </a:endParaRPr>
          </a:p>
        </p:txBody>
      </p:sp>
      <p:sp>
        <p:nvSpPr>
          <p:cNvPr id="51203" name="Content Placeholder 2"/>
          <p:cNvSpPr>
            <a:spLocks noGrp="1"/>
          </p:cNvSpPr>
          <p:nvPr>
            <p:ph idx="1"/>
          </p:nvPr>
        </p:nvSpPr>
        <p:spPr>
          <a:xfrm>
            <a:off x="1066800" y="1447800"/>
            <a:ext cx="7867650" cy="5105400"/>
          </a:xfrm>
        </p:spPr>
        <p:txBody>
          <a:bodyPr/>
          <a:lstStyle/>
          <a:p>
            <a:r>
              <a:rPr lang="en-US" dirty="0" smtClean="0"/>
              <a:t>Make the blanks close to the end of the sentence.</a:t>
            </a:r>
          </a:p>
          <a:p>
            <a:r>
              <a:rPr lang="en-US" dirty="0" smtClean="0"/>
              <a:t>Keep the blanks the same length.</a:t>
            </a:r>
          </a:p>
          <a:p>
            <a:r>
              <a:rPr lang="en-US" dirty="0" smtClean="0"/>
              <a:t>Ensure that there can be only a single correct answer.</a:t>
            </a:r>
          </a:p>
          <a:p>
            <a:r>
              <a:rPr lang="en-US" dirty="0" smtClean="0"/>
              <a:t>Avoid putting several blanks close to each other (in a sentence or paragraph) such that the overall meaning is obscured.</a:t>
            </a:r>
          </a:p>
          <a:p>
            <a:r>
              <a:rPr lang="en-US" dirty="0" smtClean="0"/>
              <a:t>Only make blanks of key words or concepts, rather than of trivial words.</a:t>
            </a:r>
          </a:p>
          <a:p>
            <a:r>
              <a:rPr lang="en-US" dirty="0" smtClean="0"/>
              <a:t>Avoid addressing only trivial matters.</a:t>
            </a:r>
          </a:p>
          <a:p>
            <a:r>
              <a:rPr lang="en-US" dirty="0" smtClean="0"/>
              <a:t>Ensure that students know exactly the kind and speciﬁcity of the answer required.</a:t>
            </a:r>
          </a:p>
          <a:p>
            <a:r>
              <a:rPr lang="en-US" dirty="0" smtClean="0"/>
              <a:t>Specify the units in which a numerical answer is to be given.</a:t>
            </a:r>
          </a:p>
          <a:p>
            <a:r>
              <a:rPr lang="en-US" dirty="0" smtClean="0"/>
              <a:t>Use short-answers for testing knowledge recall.</a:t>
            </a:r>
          </a:p>
          <a:p>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a:xfrm>
            <a:off x="1066800" y="274638"/>
            <a:ext cx="7867650" cy="1143000"/>
          </a:xfrm>
        </p:spPr>
        <p:txBody>
          <a:bodyPr/>
          <a:lstStyle/>
          <a:p>
            <a:pPr fontAlgn="auto">
              <a:spcAft>
                <a:spcPts val="0"/>
              </a:spcAft>
              <a:defRPr/>
            </a:pPr>
            <a:r>
              <a:rPr lang="en-US" dirty="0" smtClean="0">
                <a:solidFill>
                  <a:schemeClr val="tx2">
                    <a:satMod val="130000"/>
                  </a:schemeClr>
                </a:solidFill>
              </a:rPr>
              <a:t>Cont</a:t>
            </a:r>
            <a:r>
              <a:rPr lang="en-US" dirty="0">
                <a:solidFill>
                  <a:schemeClr val="tx2">
                    <a:satMod val="130000"/>
                  </a:schemeClr>
                </a:solidFill>
              </a:rPr>
              <a:t>.</a:t>
            </a:r>
            <a:endParaRPr lang="en-US" dirty="0" smtClean="0">
              <a:solidFill>
                <a:schemeClr val="tx2">
                  <a:satMod val="130000"/>
                </a:schemeClr>
              </a:solidFill>
            </a:endParaRPr>
          </a:p>
        </p:txBody>
      </p:sp>
      <p:sp>
        <p:nvSpPr>
          <p:cNvPr id="3" name="Content Placeholder 2"/>
          <p:cNvSpPr>
            <a:spLocks noGrp="1"/>
          </p:cNvSpPr>
          <p:nvPr>
            <p:ph idx="1"/>
          </p:nvPr>
        </p:nvSpPr>
        <p:spPr>
          <a:xfrm>
            <a:off x="1066800" y="1219200"/>
            <a:ext cx="7867650" cy="5486400"/>
          </a:xfrm>
        </p:spPr>
        <p:txBody>
          <a:bodyPr rtlCol="0">
            <a:normAutofit/>
          </a:bodyPr>
          <a:lstStyle/>
          <a:p>
            <a:pPr marL="365760" indent="-283464" fontAlgn="auto">
              <a:spcAft>
                <a:spcPts val="0"/>
              </a:spcAft>
              <a:buFont typeface="Arial" pitchFamily="34" charset="0"/>
              <a:buChar char="•"/>
              <a:defRPr/>
            </a:pPr>
            <a:r>
              <a:rPr lang="en-US" dirty="0" smtClean="0"/>
              <a:t>With regard to multiple choice items there are several potential problems:</a:t>
            </a:r>
          </a:p>
          <a:p>
            <a:pPr marL="365760" indent="-283464" fontAlgn="auto">
              <a:spcAft>
                <a:spcPts val="0"/>
              </a:spcAft>
              <a:buFont typeface="Arial" pitchFamily="34" charset="0"/>
              <a:buChar char="•"/>
              <a:defRPr/>
            </a:pPr>
            <a:r>
              <a:rPr lang="en-US" dirty="0" smtClean="0"/>
              <a:t>The number of choices in a single multiple choice item and whether there is one or more right answer(s).</a:t>
            </a:r>
          </a:p>
          <a:p>
            <a:pPr marL="365760" indent="-283464" fontAlgn="auto">
              <a:spcAft>
                <a:spcPts val="0"/>
              </a:spcAft>
              <a:buFont typeface="Arial" pitchFamily="34" charset="0"/>
              <a:buChar char="•"/>
              <a:defRPr/>
            </a:pPr>
            <a:r>
              <a:rPr lang="en-US" dirty="0" smtClean="0"/>
              <a:t>The number and realism of the </a:t>
            </a:r>
            <a:r>
              <a:rPr lang="en-US" dirty="0" err="1" smtClean="0"/>
              <a:t>distractors</a:t>
            </a:r>
            <a:r>
              <a:rPr lang="en-US" dirty="0" smtClean="0"/>
              <a:t> in a multiple choice item (e.g. there might be many </a:t>
            </a:r>
            <a:r>
              <a:rPr lang="en-US" dirty="0" err="1" smtClean="0"/>
              <a:t>distractors</a:t>
            </a:r>
            <a:r>
              <a:rPr lang="en-US" dirty="0" smtClean="0"/>
              <a:t> but many of them are too obvious to be chosen – there may be several redundant items).</a:t>
            </a:r>
          </a:p>
          <a:p>
            <a:pPr marL="365760" indent="-283464" fontAlgn="auto">
              <a:spcAft>
                <a:spcPts val="0"/>
              </a:spcAft>
              <a:buFont typeface="Arial" pitchFamily="34" charset="0"/>
              <a:buChar char="•"/>
              <a:defRPr/>
            </a:pPr>
            <a:r>
              <a:rPr lang="en-US" dirty="0" smtClean="0"/>
              <a:t>The sequence of items and their effects on each other</a:t>
            </a:r>
          </a:p>
          <a:p>
            <a:pPr marL="365760" indent="-283464" fontAlgn="auto">
              <a:spcAft>
                <a:spcPts val="0"/>
              </a:spcAft>
              <a:buFont typeface="Arial" pitchFamily="34" charset="0"/>
              <a:buChar char="•"/>
              <a:defRPr/>
            </a:pPr>
            <a:r>
              <a:rPr lang="en-US" dirty="0" smtClean="0"/>
              <a:t>The location of the correct response(s) in a multiple choice item.</a:t>
            </a:r>
          </a:p>
          <a:p>
            <a:pPr marL="365760" indent="-283464" fontAlgn="auto">
              <a:spcAft>
                <a:spcPts val="0"/>
              </a:spcAft>
              <a:buFont typeface="Arial" pitchFamily="34" charset="0"/>
              <a:buChar char="•"/>
              <a:defRPr/>
            </a:pPr>
            <a:endParaRPr lang="en-US" dirty="0" smtClean="0"/>
          </a:p>
          <a:p>
            <a:pPr marL="365760" indent="-283464" fontAlgn="auto">
              <a:spcAft>
                <a:spcPts val="0"/>
              </a:spcAft>
              <a:buFont typeface="Arial" pitchFamily="34" charset="0"/>
              <a:buChar char="•"/>
              <a:defRPr/>
            </a:pPr>
            <a:endParaRPr lang="en-US" dirty="0" smtClean="0"/>
          </a:p>
          <a:p>
            <a:pPr marL="365760" indent="-283464" fontAlgn="auto">
              <a:spcAft>
                <a:spcPts val="0"/>
              </a:spcAft>
              <a:buFont typeface="Arial" pitchFamily="34" charset="0"/>
              <a:buChar char="•"/>
              <a:defRPr/>
            </a:pPr>
            <a:endParaRPr lang="en-US" dirty="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7650" cy="1143000"/>
          </a:xfrm>
        </p:spPr>
        <p:txBody>
          <a:bodyPr/>
          <a:lstStyle/>
          <a:p>
            <a:r>
              <a:rPr lang="en-GB" dirty="0" smtClean="0"/>
              <a:t>Constructing </a:t>
            </a:r>
            <a:r>
              <a:rPr lang="en-GB" dirty="0"/>
              <a:t>effective multiple choice test</a:t>
            </a:r>
            <a:endParaRPr lang="en-US" dirty="0"/>
          </a:p>
        </p:txBody>
      </p:sp>
      <p:sp>
        <p:nvSpPr>
          <p:cNvPr id="3" name="Content Placeholder 2"/>
          <p:cNvSpPr>
            <a:spLocks noGrp="1"/>
          </p:cNvSpPr>
          <p:nvPr>
            <p:ph idx="1"/>
          </p:nvPr>
        </p:nvSpPr>
        <p:spPr/>
        <p:txBody>
          <a:bodyPr/>
          <a:lstStyle/>
          <a:p>
            <a:pPr marL="82296" indent="0" fontAlgn="auto">
              <a:spcAft>
                <a:spcPts val="0"/>
              </a:spcAft>
              <a:buNone/>
              <a:defRPr/>
            </a:pPr>
            <a:endParaRPr lang="en-US" b="1" dirty="0" smtClean="0"/>
          </a:p>
          <a:p>
            <a:pPr marL="82296" indent="0" fontAlgn="auto">
              <a:spcAft>
                <a:spcPts val="0"/>
              </a:spcAft>
              <a:buNone/>
              <a:defRPr/>
            </a:pPr>
            <a:r>
              <a:rPr lang="en-US" dirty="0" smtClean="0"/>
              <a:t>Some </a:t>
            </a:r>
            <a:r>
              <a:rPr lang="en-US" dirty="0"/>
              <a:t>suggestions for constructing effective multiple choice test items:</a:t>
            </a:r>
          </a:p>
          <a:p>
            <a:pPr marL="365760" indent="-283464" fontAlgn="auto">
              <a:spcAft>
                <a:spcPts val="0"/>
              </a:spcAft>
              <a:buFont typeface="Arial" pitchFamily="34" charset="0"/>
              <a:buChar char="•"/>
              <a:defRPr/>
            </a:pPr>
            <a:r>
              <a:rPr lang="en-US" dirty="0"/>
              <a:t>Ensure that they catch signiﬁcant knowledge and learning rather than low-level recall of facts </a:t>
            </a:r>
            <a:endParaRPr lang="en-US" dirty="0" smtClean="0"/>
          </a:p>
          <a:p>
            <a:pPr marL="365760" indent="-283464" fontAlgn="auto">
              <a:spcAft>
                <a:spcPts val="0"/>
              </a:spcAft>
              <a:buFont typeface="Arial" pitchFamily="34" charset="0"/>
              <a:buChar char="•"/>
              <a:defRPr/>
            </a:pPr>
            <a:endParaRPr lang="en-US" dirty="0"/>
          </a:p>
          <a:p>
            <a:pPr marL="365760" indent="-283464" fontAlgn="auto">
              <a:spcAft>
                <a:spcPts val="0"/>
              </a:spcAft>
              <a:buFont typeface="Arial" pitchFamily="34" charset="0"/>
              <a:buChar char="•"/>
              <a:defRPr/>
            </a:pPr>
            <a:r>
              <a:rPr lang="en-US" dirty="0"/>
              <a:t>frame the nature of the issue in the stem of the item, ensuring that the stem is meaningful in itself (e.g. replace the general ‘sheep’:</a:t>
            </a:r>
          </a:p>
          <a:p>
            <a:pPr marL="82296" indent="0" fontAlgn="auto">
              <a:spcAft>
                <a:spcPts val="0"/>
              </a:spcAft>
              <a:buNone/>
              <a:defRPr/>
            </a:pPr>
            <a:r>
              <a:rPr lang="en-US" dirty="0"/>
              <a:t>	</a:t>
            </a:r>
            <a:r>
              <a:rPr lang="en-US" dirty="0" smtClean="0"/>
              <a:t> </a:t>
            </a:r>
            <a:r>
              <a:rPr lang="en-US" dirty="0"/>
              <a:t>(a) are </a:t>
            </a:r>
            <a:r>
              <a:rPr lang="en-US" dirty="0" err="1" smtClean="0"/>
              <a:t>graminivorous</a:t>
            </a:r>
            <a:r>
              <a:rPr lang="en-US" dirty="0" smtClean="0"/>
              <a:t> </a:t>
            </a:r>
            <a:endParaRPr lang="en-US" dirty="0"/>
          </a:p>
          <a:p>
            <a:pPr marL="82296" indent="0" fontAlgn="auto">
              <a:spcAft>
                <a:spcPts val="0"/>
              </a:spcAft>
              <a:buNone/>
              <a:defRPr/>
            </a:pPr>
            <a:r>
              <a:rPr lang="en-US" dirty="0" smtClean="0"/>
              <a:t>	(</a:t>
            </a:r>
            <a:r>
              <a:rPr lang="en-US" dirty="0"/>
              <a:t>b) are cloven </a:t>
            </a:r>
            <a:r>
              <a:rPr lang="en-US" dirty="0" smtClean="0"/>
              <a:t>footed </a:t>
            </a:r>
          </a:p>
          <a:p>
            <a:pPr marL="82296" indent="0" fontAlgn="auto">
              <a:spcAft>
                <a:spcPts val="0"/>
              </a:spcAft>
              <a:buNone/>
              <a:defRPr/>
            </a:pPr>
            <a:r>
              <a:rPr lang="en-US" dirty="0"/>
              <a:t>	</a:t>
            </a:r>
            <a:r>
              <a:rPr lang="en-US" dirty="0" smtClean="0"/>
              <a:t>(</a:t>
            </a:r>
            <a:r>
              <a:rPr lang="en-US" dirty="0"/>
              <a:t>c) usually give birth to one or two calves at a time’ </a:t>
            </a:r>
            <a:endParaRPr lang="en-US" dirty="0" smtClean="0"/>
          </a:p>
          <a:p>
            <a:pPr marL="82296" indent="0" fontAlgn="auto">
              <a:spcAft>
                <a:spcPts val="0"/>
              </a:spcAft>
              <a:buNone/>
              <a:defRPr/>
            </a:pPr>
            <a:r>
              <a:rPr lang="en-US" dirty="0" smtClean="0"/>
              <a:t>with </a:t>
            </a:r>
            <a:r>
              <a:rPr lang="en-US" dirty="0"/>
              <a:t>‘how many lambs are normally born to a sheep at one time?’)</a:t>
            </a:r>
          </a:p>
          <a:p>
            <a:endParaRPr lang="en-US" dirty="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7</a:t>
            </a:fld>
            <a:endParaRPr lang="en-US"/>
          </a:p>
        </p:txBody>
      </p:sp>
    </p:spTree>
    <p:extLst>
      <p:ext uri="{BB962C8B-B14F-4D97-AF65-F5344CB8AC3E}">
        <p14:creationId xmlns="" xmlns:p14="http://schemas.microsoft.com/office/powerpoint/2010/main" val="409592497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Cont…Write the test item</a:t>
            </a:r>
          </a:p>
        </p:txBody>
      </p:sp>
      <p:sp>
        <p:nvSpPr>
          <p:cNvPr id="3" name="Content Placeholder 2"/>
          <p:cNvSpPr>
            <a:spLocks noGrp="1"/>
          </p:cNvSpPr>
          <p:nvPr>
            <p:ph idx="1"/>
          </p:nvPr>
        </p:nvSpPr>
        <p:spPr>
          <a:xfrm>
            <a:off x="1066800" y="1447800"/>
            <a:ext cx="7867650" cy="5181600"/>
          </a:xfrm>
        </p:spPr>
        <p:txBody>
          <a:bodyPr rtlCol="0">
            <a:normAutofit/>
          </a:bodyPr>
          <a:lstStyle/>
          <a:p>
            <a:pPr marL="365760" indent="-283464" fontAlgn="auto">
              <a:spcAft>
                <a:spcPts val="0"/>
              </a:spcAft>
              <a:buFont typeface="Arial" pitchFamily="34" charset="0"/>
              <a:buChar char="•"/>
              <a:defRPr/>
            </a:pPr>
            <a:r>
              <a:rPr lang="en-US" dirty="0" smtClean="0"/>
              <a:t>Ensure that the stem includes as much of the item as possible, with no irrelevancies.</a:t>
            </a:r>
          </a:p>
          <a:p>
            <a:pPr marL="365760" indent="-283464" fontAlgn="auto">
              <a:spcAft>
                <a:spcPts val="0"/>
              </a:spcAft>
              <a:buFont typeface="Arial" pitchFamily="34" charset="0"/>
              <a:buChar char="•"/>
              <a:defRPr/>
            </a:pPr>
            <a:r>
              <a:rPr lang="en-US" dirty="0" smtClean="0"/>
              <a:t>Avoid negative stems to the item.</a:t>
            </a:r>
          </a:p>
          <a:p>
            <a:pPr marL="365760" indent="-283464" fontAlgn="auto">
              <a:spcAft>
                <a:spcPts val="0"/>
              </a:spcAft>
              <a:buFont typeface="Arial" pitchFamily="34" charset="0"/>
              <a:buChar char="•"/>
              <a:defRPr/>
            </a:pPr>
            <a:r>
              <a:rPr lang="en-US" dirty="0" smtClean="0"/>
              <a:t>Keep the readability levels low  ensure clarity and unambiguity.</a:t>
            </a:r>
          </a:p>
          <a:p>
            <a:pPr marL="365760" indent="-283464" fontAlgn="auto">
              <a:spcAft>
                <a:spcPts val="0"/>
              </a:spcAft>
              <a:buFont typeface="Arial" pitchFamily="34" charset="0"/>
              <a:buChar char="•"/>
              <a:defRPr/>
            </a:pPr>
            <a:r>
              <a:rPr lang="en-US" dirty="0" smtClean="0"/>
              <a:t>Ensure that all the options are plausible so that guessing of the only possible option is avoided</a:t>
            </a:r>
          </a:p>
          <a:p>
            <a:pPr marL="365760" indent="-283464" fontAlgn="auto">
              <a:spcAft>
                <a:spcPts val="0"/>
              </a:spcAft>
              <a:buFont typeface="Arial" pitchFamily="34" charset="0"/>
              <a:buChar char="•"/>
              <a:defRPr/>
            </a:pPr>
            <a:r>
              <a:rPr lang="en-US" dirty="0" smtClean="0"/>
              <a:t> avoid the possibility of students making the correct choice through incorrect reasoning</a:t>
            </a:r>
          </a:p>
          <a:p>
            <a:pPr marL="365760" indent="-283464" fontAlgn="auto">
              <a:spcAft>
                <a:spcPts val="0"/>
              </a:spcAft>
              <a:buFont typeface="Arial" pitchFamily="34" charset="0"/>
              <a:buChar char="•"/>
              <a:defRPr/>
            </a:pPr>
            <a:r>
              <a:rPr lang="en-US" dirty="0" smtClean="0"/>
              <a:t> include some novelty to the item if it is being used to measure understanding.</a:t>
            </a:r>
          </a:p>
          <a:p>
            <a:pPr marL="365760" indent="-283464" fontAlgn="auto">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7650" cy="1143000"/>
          </a:xfrm>
        </p:spPr>
        <p:txBody>
          <a:bodyPr/>
          <a:lstStyle/>
          <a:p>
            <a:r>
              <a:rPr lang="en-US" dirty="0" smtClean="0"/>
              <a:t>Cont.</a:t>
            </a:r>
            <a:endParaRPr lang="en-US" dirty="0"/>
          </a:p>
        </p:txBody>
      </p:sp>
      <p:sp>
        <p:nvSpPr>
          <p:cNvPr id="3" name="Content Placeholder 2"/>
          <p:cNvSpPr>
            <a:spLocks noGrp="1"/>
          </p:cNvSpPr>
          <p:nvPr>
            <p:ph idx="1"/>
          </p:nvPr>
        </p:nvSpPr>
        <p:spPr>
          <a:xfrm>
            <a:off x="1066800" y="1447800"/>
            <a:ext cx="7867650" cy="4800600"/>
          </a:xfrm>
        </p:spPr>
        <p:txBody>
          <a:bodyPr/>
          <a:lstStyle/>
          <a:p>
            <a:pPr marL="365760" indent="-283464" fontAlgn="auto">
              <a:spcAft>
                <a:spcPts val="0"/>
              </a:spcAft>
              <a:buFont typeface="Arial" pitchFamily="34" charset="0"/>
              <a:buChar char="•"/>
              <a:defRPr/>
            </a:pPr>
            <a:endParaRPr lang="en-US" dirty="0" smtClean="0"/>
          </a:p>
          <a:p>
            <a:pPr marL="365760" indent="-283464" fontAlgn="auto">
              <a:spcAft>
                <a:spcPts val="0"/>
              </a:spcAft>
              <a:buFont typeface="Arial" pitchFamily="34" charset="0"/>
              <a:buChar char="•"/>
              <a:defRPr/>
            </a:pPr>
            <a:r>
              <a:rPr lang="en-US" dirty="0" smtClean="0"/>
              <a:t>Ensure </a:t>
            </a:r>
            <a:r>
              <a:rPr lang="en-US" dirty="0"/>
              <a:t>that there can only be a single correct option (if a single answer is required) and that it is unambiguously the right </a:t>
            </a:r>
            <a:r>
              <a:rPr lang="en-US" dirty="0" smtClean="0"/>
              <a:t>response</a:t>
            </a:r>
          </a:p>
          <a:p>
            <a:pPr marL="365760" indent="-283464" fontAlgn="auto">
              <a:spcAft>
                <a:spcPts val="0"/>
              </a:spcAft>
              <a:buFont typeface="Arial" pitchFamily="34" charset="0"/>
              <a:buChar char="•"/>
              <a:defRPr/>
            </a:pPr>
            <a:r>
              <a:rPr lang="en-US" dirty="0" smtClean="0"/>
              <a:t> </a:t>
            </a:r>
            <a:r>
              <a:rPr lang="en-US" dirty="0"/>
              <a:t>avoid syntactical and grammatical clues by making all options syntactically and grammatically parallel and by avoiding matching the phrasing of a stem with similar phrasing in the response.</a:t>
            </a:r>
          </a:p>
          <a:p>
            <a:pPr marL="365760" indent="-283464" fontAlgn="auto">
              <a:spcAft>
                <a:spcPts val="0"/>
              </a:spcAft>
              <a:buFont typeface="Arial" pitchFamily="34" charset="0"/>
              <a:buChar char="•"/>
              <a:defRPr/>
            </a:pPr>
            <a:r>
              <a:rPr lang="en-US" dirty="0"/>
              <a:t>Avoid including in the stem clues as to which may be the correct response</a:t>
            </a:r>
          </a:p>
          <a:p>
            <a:pPr marL="365760" indent="-283464" fontAlgn="auto">
              <a:spcAft>
                <a:spcPts val="0"/>
              </a:spcAft>
              <a:buFont typeface="Arial" pitchFamily="34" charset="0"/>
              <a:buChar char="•"/>
              <a:defRPr/>
            </a:pPr>
            <a:r>
              <a:rPr lang="en-US" dirty="0"/>
              <a:t>Ensure that the length of each response item is the same (e.g. to avoid one long correct answer from standing out).</a:t>
            </a:r>
          </a:p>
          <a:p>
            <a:pPr marL="365760" indent="-283464" fontAlgn="auto">
              <a:spcAft>
                <a:spcPts val="0"/>
              </a:spcAft>
              <a:buFont typeface="Arial" pitchFamily="34" charset="0"/>
              <a:buChar char="•"/>
              <a:defRPr/>
            </a:pPr>
            <a:endParaRPr lang="en-US" dirty="0"/>
          </a:p>
          <a:p>
            <a:endParaRPr lang="en-US" dirty="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9</a:t>
            </a:fld>
            <a:endParaRPr lang="en-US"/>
          </a:p>
        </p:txBody>
      </p:sp>
    </p:spTree>
    <p:extLst>
      <p:ext uri="{BB962C8B-B14F-4D97-AF65-F5344CB8AC3E}">
        <p14:creationId xmlns="" xmlns:p14="http://schemas.microsoft.com/office/powerpoint/2010/main" val="18725031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Cont…Write the test item</a:t>
            </a:r>
          </a:p>
        </p:txBody>
      </p:sp>
      <p:sp>
        <p:nvSpPr>
          <p:cNvPr id="54275" name="Content Placeholder 2"/>
          <p:cNvSpPr>
            <a:spLocks noGrp="1"/>
          </p:cNvSpPr>
          <p:nvPr>
            <p:ph idx="1"/>
          </p:nvPr>
        </p:nvSpPr>
        <p:spPr>
          <a:xfrm>
            <a:off x="1066800" y="1447800"/>
            <a:ext cx="7867650" cy="4800600"/>
          </a:xfrm>
        </p:spPr>
        <p:txBody>
          <a:bodyPr/>
          <a:lstStyle/>
          <a:p>
            <a:r>
              <a:rPr lang="en-US" dirty="0" smtClean="0"/>
              <a:t>keep each option separate, avoiding options which are included in each other</a:t>
            </a:r>
          </a:p>
          <a:p>
            <a:r>
              <a:rPr lang="en-US" dirty="0" smtClean="0"/>
              <a:t>ensure that the correct option is positioned differently for each item (e.g. so that it is not always option 2)</a:t>
            </a:r>
          </a:p>
          <a:p>
            <a:r>
              <a:rPr lang="en-US" dirty="0" smtClean="0"/>
              <a:t>avoid using options like ‘all of the above’ or ‘none of the above’</a:t>
            </a:r>
          </a:p>
          <a:p>
            <a:r>
              <a:rPr lang="en-US" dirty="0" smtClean="0"/>
              <a:t>avoid answers from one item being used to cue</a:t>
            </a:r>
          </a:p>
          <a:p>
            <a:r>
              <a:rPr lang="en-US" dirty="0" smtClean="0"/>
              <a:t>answers to another item – keep items separate.</a:t>
            </a:r>
          </a:p>
          <a:p>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True-false questions</a:t>
            </a:r>
          </a:p>
        </p:txBody>
      </p:sp>
      <p:sp>
        <p:nvSpPr>
          <p:cNvPr id="55299" name="Content Placeholder 2"/>
          <p:cNvSpPr>
            <a:spLocks noGrp="1"/>
          </p:cNvSpPr>
          <p:nvPr>
            <p:ph idx="1"/>
          </p:nvPr>
        </p:nvSpPr>
        <p:spPr>
          <a:xfrm>
            <a:off x="1066800" y="1447800"/>
            <a:ext cx="7867650" cy="4800600"/>
          </a:xfrm>
        </p:spPr>
        <p:txBody>
          <a:bodyPr/>
          <a:lstStyle/>
          <a:p>
            <a:endParaRPr lang="en-US" dirty="0" smtClean="0"/>
          </a:p>
          <a:p>
            <a:r>
              <a:rPr lang="en-US" dirty="0" smtClean="0"/>
              <a:t>Morris et al. (1987: 161), </a:t>
            </a:r>
            <a:r>
              <a:rPr lang="en-US" dirty="0" err="1" smtClean="0"/>
              <a:t>Gronlund</a:t>
            </a:r>
            <a:r>
              <a:rPr lang="en-US" dirty="0" smtClean="0"/>
              <a:t> and Linn (1990), Hanna (1993: 147), Cunningham (1998) and Aiken (2003) also indicate particular problems in true–false questions:</a:t>
            </a:r>
          </a:p>
          <a:p>
            <a:r>
              <a:rPr lang="en-US" dirty="0" smtClean="0"/>
              <a:t>ambiguity of meaning: some items might be partly true or partly false items that polarize – being too easy or too hard most items might be true or false under certain conditions</a:t>
            </a:r>
          </a:p>
          <a:p>
            <a:r>
              <a:rPr lang="en-US" dirty="0" smtClean="0"/>
              <a:t>it may not be clear to the student whether facts or opinions are being sought as this is dichotomous, students have an even chance of guessing the correct answer an imbalance of true to false statements</a:t>
            </a:r>
          </a:p>
          <a:p>
            <a:r>
              <a:rPr lang="en-US" dirty="0" smtClean="0"/>
              <a:t>some items might contain ‘absolutes’ which give powerful clues, e.g. ‘always’, ‘never’, ‘all’, ‘none’.</a:t>
            </a:r>
          </a:p>
          <a:p>
            <a:pPr>
              <a:buFont typeface="Arial" charset="0"/>
              <a:buNone/>
            </a:pPr>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How to overcome problems</a:t>
            </a:r>
          </a:p>
        </p:txBody>
      </p:sp>
      <p:sp>
        <p:nvSpPr>
          <p:cNvPr id="3" name="Content Placeholder 2"/>
          <p:cNvSpPr>
            <a:spLocks noGrp="1"/>
          </p:cNvSpPr>
          <p:nvPr>
            <p:ph idx="1"/>
          </p:nvPr>
        </p:nvSpPr>
        <p:spPr>
          <a:xfrm>
            <a:off x="1143000" y="1447800"/>
            <a:ext cx="7791450" cy="5181600"/>
          </a:xfrm>
        </p:spPr>
        <p:txBody>
          <a:bodyPr rtlCol="0">
            <a:normAutofit lnSpcReduction="10000"/>
          </a:bodyPr>
          <a:lstStyle/>
          <a:p>
            <a:pPr marL="82296" indent="0" fontAlgn="auto">
              <a:spcAft>
                <a:spcPts val="0"/>
              </a:spcAft>
              <a:buNone/>
              <a:defRPr/>
            </a:pPr>
            <a:r>
              <a:rPr lang="en-US" dirty="0" smtClean="0"/>
              <a:t>To overcome these problems several points need to be addressed:</a:t>
            </a:r>
          </a:p>
          <a:p>
            <a:pPr marL="365760" indent="-283464" fontAlgn="auto">
              <a:spcAft>
                <a:spcPts val="0"/>
              </a:spcAft>
              <a:buFont typeface="Arial" pitchFamily="34" charset="0"/>
              <a:buChar char="•"/>
              <a:defRPr/>
            </a:pPr>
            <a:r>
              <a:rPr lang="en-US" dirty="0" smtClean="0"/>
              <a:t>Avoid generalized statements (as they are usually false)</a:t>
            </a:r>
          </a:p>
          <a:p>
            <a:pPr marL="365760" indent="-283464" fontAlgn="auto">
              <a:spcAft>
                <a:spcPts val="0"/>
              </a:spcAft>
              <a:buFont typeface="Arial" pitchFamily="34" charset="0"/>
              <a:buChar char="•"/>
              <a:defRPr/>
            </a:pPr>
            <a:r>
              <a:rPr lang="en-US" dirty="0" smtClean="0"/>
              <a:t>Avoid trivial questions</a:t>
            </a:r>
          </a:p>
          <a:p>
            <a:pPr marL="365760" indent="-283464" fontAlgn="auto">
              <a:spcAft>
                <a:spcPts val="0"/>
              </a:spcAft>
              <a:buFont typeface="Arial" pitchFamily="34" charset="0"/>
              <a:buChar char="•"/>
              <a:defRPr/>
            </a:pPr>
            <a:r>
              <a:rPr lang="en-US" dirty="0" smtClean="0"/>
              <a:t>Avoid negatives and double negatives in statements</a:t>
            </a:r>
          </a:p>
          <a:p>
            <a:pPr marL="365760" indent="-283464" fontAlgn="auto">
              <a:spcAft>
                <a:spcPts val="0"/>
              </a:spcAft>
              <a:buFont typeface="Arial" pitchFamily="34" charset="0"/>
              <a:buChar char="•"/>
              <a:defRPr/>
            </a:pPr>
            <a:r>
              <a:rPr lang="en-US" dirty="0" smtClean="0"/>
              <a:t>Avoid over-long and over-complex statements</a:t>
            </a:r>
          </a:p>
          <a:p>
            <a:pPr marL="365760" indent="-283464" fontAlgn="auto">
              <a:spcAft>
                <a:spcPts val="0"/>
              </a:spcAft>
              <a:buFont typeface="Arial" pitchFamily="34" charset="0"/>
              <a:buChar char="•"/>
              <a:defRPr/>
            </a:pPr>
            <a:r>
              <a:rPr lang="en-US" dirty="0" smtClean="0"/>
              <a:t>Ensure that items are rooted in facts</a:t>
            </a:r>
          </a:p>
          <a:p>
            <a:pPr marL="365760" indent="-283464" fontAlgn="auto">
              <a:spcAft>
                <a:spcPts val="0"/>
              </a:spcAft>
              <a:buFont typeface="Arial" pitchFamily="34" charset="0"/>
              <a:buChar char="•"/>
              <a:defRPr/>
            </a:pPr>
            <a:r>
              <a:rPr lang="en-US" dirty="0" smtClean="0"/>
              <a:t>Ensure that statements can be only true or false</a:t>
            </a:r>
          </a:p>
          <a:p>
            <a:pPr marL="365760" indent="-283464" fontAlgn="auto">
              <a:spcAft>
                <a:spcPts val="0"/>
              </a:spcAft>
              <a:buFont typeface="Arial" pitchFamily="34" charset="0"/>
              <a:buChar char="•"/>
              <a:defRPr/>
            </a:pPr>
            <a:r>
              <a:rPr lang="en-US" dirty="0" smtClean="0"/>
              <a:t>Write statements in everyday language </a:t>
            </a:r>
          </a:p>
          <a:p>
            <a:pPr marL="365760" indent="-283464" fontAlgn="auto">
              <a:spcAft>
                <a:spcPts val="0"/>
              </a:spcAft>
              <a:buFont typeface="Arial" pitchFamily="34" charset="0"/>
              <a:buChar char="•"/>
              <a:defRPr/>
            </a:pPr>
            <a:r>
              <a:rPr lang="en-US" dirty="0" smtClean="0"/>
              <a:t> </a:t>
            </a:r>
            <a:r>
              <a:rPr lang="en-US" dirty="0"/>
              <a:t>D</a:t>
            </a:r>
            <a:r>
              <a:rPr lang="en-US" dirty="0" smtClean="0"/>
              <a:t>ecide where it is appropriate to use ‘degrees’ – ‘generally’, ‘usually’, ‘often’ – as these are capable of interpretation</a:t>
            </a:r>
          </a:p>
          <a:p>
            <a:pPr marL="365760" indent="-283464" fontAlgn="auto">
              <a:spcAft>
                <a:spcPts val="0"/>
              </a:spcAft>
              <a:buFont typeface="Arial" pitchFamily="34" charset="0"/>
              <a:buChar char="•"/>
              <a:defRPr/>
            </a:pPr>
            <a:r>
              <a:rPr lang="en-US" dirty="0" smtClean="0"/>
              <a:t> </a:t>
            </a:r>
            <a:r>
              <a:rPr lang="en-US" dirty="0"/>
              <a:t>A</a:t>
            </a:r>
            <a:r>
              <a:rPr lang="en-US" dirty="0" smtClean="0"/>
              <a:t>void ambiguities</a:t>
            </a:r>
          </a:p>
          <a:p>
            <a:pPr marL="365760" indent="-283464" fontAlgn="auto">
              <a:spcAft>
                <a:spcPts val="0"/>
              </a:spcAft>
              <a:buFont typeface="Arial" pitchFamily="34" charset="0"/>
              <a:buChar char="•"/>
              <a:defRPr/>
            </a:pPr>
            <a:r>
              <a:rPr lang="en-US" dirty="0" smtClean="0"/>
              <a:t>Ensure that each statement contains only one idea</a:t>
            </a:r>
          </a:p>
          <a:p>
            <a:pPr marL="365760" indent="-283464" fontAlgn="auto">
              <a:spcAft>
                <a:spcPts val="0"/>
              </a:spcAft>
              <a:buFont typeface="Arial" pitchFamily="34" charset="0"/>
              <a:buChar char="•"/>
              <a:defRPr/>
            </a:pPr>
            <a:r>
              <a:rPr lang="en-US" dirty="0" smtClean="0"/>
              <a:t>If an opinion is to be sought then ensure that it is attributable to a named source</a:t>
            </a:r>
          </a:p>
          <a:p>
            <a:pPr marL="365760" indent="-283464" fontAlgn="auto">
              <a:spcAft>
                <a:spcPts val="0"/>
              </a:spcAft>
              <a:buFont typeface="Arial" pitchFamily="34" charset="0"/>
              <a:buChar char="•"/>
              <a:defRPr/>
            </a:pPr>
            <a:r>
              <a:rPr lang="en-US" dirty="0" smtClean="0"/>
              <a:t>Ensure that true statements and false statements are equal in length and number.</a:t>
            </a:r>
          </a:p>
          <a:p>
            <a:pPr marL="365760" indent="-283464" fontAlgn="auto">
              <a:spcAft>
                <a:spcPts val="0"/>
              </a:spcAft>
              <a:buFont typeface="Arial" pitchFamily="34" charset="0"/>
              <a:buChar char="•"/>
              <a:defRPr/>
            </a:pPr>
            <a:endParaRPr lang="en-US" dirty="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a:xfrm>
            <a:off x="1066800" y="274638"/>
            <a:ext cx="7867650" cy="1143000"/>
          </a:xfrm>
        </p:spPr>
        <p:txBody>
          <a:bodyPr/>
          <a:lstStyle/>
          <a:p>
            <a:pPr fontAlgn="auto">
              <a:spcAft>
                <a:spcPts val="0"/>
              </a:spcAft>
              <a:defRPr/>
            </a:pPr>
            <a:r>
              <a:rPr lang="en-US" dirty="0" smtClean="0">
                <a:solidFill>
                  <a:schemeClr val="tx2">
                    <a:satMod val="130000"/>
                  </a:schemeClr>
                </a:solidFill>
              </a:rPr>
              <a:t>Matching items</a:t>
            </a:r>
          </a:p>
        </p:txBody>
      </p:sp>
      <p:sp>
        <p:nvSpPr>
          <p:cNvPr id="57347" name="Content Placeholder 2"/>
          <p:cNvSpPr>
            <a:spLocks noGrp="1"/>
          </p:cNvSpPr>
          <p:nvPr>
            <p:ph idx="1"/>
          </p:nvPr>
        </p:nvSpPr>
        <p:spPr>
          <a:xfrm>
            <a:off x="1066800" y="1447800"/>
            <a:ext cx="7867650" cy="4800600"/>
          </a:xfrm>
        </p:spPr>
        <p:txBody>
          <a:bodyPr/>
          <a:lstStyle/>
          <a:p>
            <a:r>
              <a:rPr lang="en-US" dirty="0" smtClean="0"/>
              <a:t> Morris et al. (1987), Hanna (1993: 150–2), Cunningham (1998) and Aiken (2003) also indicate particular potential difﬁculties in matching items:</a:t>
            </a:r>
          </a:p>
          <a:p>
            <a:r>
              <a:rPr lang="en-US" dirty="0" smtClean="0"/>
              <a:t>It might be very clear to a student which items in a list simply cannot be matched to items in the other list (e.g. by dint of content, grammar, concepts), thereby enabling the student to complete the matching by elimination rather than understanding.</a:t>
            </a:r>
          </a:p>
          <a:p>
            <a:r>
              <a:rPr lang="en-US" dirty="0" smtClean="0"/>
              <a:t>One item in one list might be able to be matched to several items in the other.</a:t>
            </a:r>
          </a:p>
          <a:p>
            <a:r>
              <a:rPr lang="en-US" dirty="0" smtClean="0"/>
              <a:t>The lists might contain unequal numbers of items, thereby introducing distractors rendering the selection as much a multiple choice item as a matching exercise.</a:t>
            </a:r>
          </a:p>
          <a:p>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a:xfrm>
            <a:off x="1066800" y="274638"/>
            <a:ext cx="7867650" cy="1143000"/>
          </a:xfrm>
        </p:spPr>
        <p:txBody>
          <a:bodyPr/>
          <a:lstStyle/>
          <a:p>
            <a:pPr fontAlgn="auto">
              <a:spcAft>
                <a:spcPts val="0"/>
              </a:spcAft>
              <a:defRPr/>
            </a:pPr>
            <a:r>
              <a:rPr lang="en-US" dirty="0" smtClean="0">
                <a:solidFill>
                  <a:schemeClr val="tx2">
                    <a:satMod val="130000"/>
                  </a:schemeClr>
                </a:solidFill>
              </a:rPr>
              <a:t>Cont.</a:t>
            </a:r>
          </a:p>
        </p:txBody>
      </p:sp>
      <p:sp>
        <p:nvSpPr>
          <p:cNvPr id="58371" name="Content Placeholder 2"/>
          <p:cNvSpPr>
            <a:spLocks noGrp="1"/>
          </p:cNvSpPr>
          <p:nvPr>
            <p:ph idx="1"/>
          </p:nvPr>
        </p:nvSpPr>
        <p:spPr>
          <a:xfrm>
            <a:off x="1066800" y="1447800"/>
            <a:ext cx="7867650" cy="5105400"/>
          </a:xfrm>
        </p:spPr>
        <p:txBody>
          <a:bodyPr/>
          <a:lstStyle/>
          <a:p>
            <a:r>
              <a:rPr lang="en-US" dirty="0" smtClean="0"/>
              <a:t>The authors suggest that difﬁculties in matching items can be addressed thus:</a:t>
            </a:r>
          </a:p>
          <a:p>
            <a:r>
              <a:rPr lang="en-US" dirty="0" smtClean="0"/>
              <a:t>Ensure that the items for matching are homogeneous – similar – over the whole test (to render guessing more difﬁcult)</a:t>
            </a:r>
          </a:p>
          <a:p>
            <a:r>
              <a:rPr lang="en-US" dirty="0" smtClean="0"/>
              <a:t>Avoid constructing matching items to answers that can be worked out by elimination (e.g. by ensuring that: </a:t>
            </a:r>
          </a:p>
          <a:p>
            <a:r>
              <a:rPr lang="en-US" dirty="0" smtClean="0"/>
              <a:t>(a) there are different numbers of items in each column so that there are more options to be matched than there are items;</a:t>
            </a:r>
          </a:p>
          <a:p>
            <a:r>
              <a:rPr lang="en-US" dirty="0" smtClean="0"/>
              <a:t> (b) students can avoid being able to reduce the ﬁeld of options as they increase the number of items that they have matched;</a:t>
            </a:r>
          </a:p>
          <a:p>
            <a:r>
              <a:rPr lang="en-US" dirty="0" smtClean="0"/>
              <a:t>(c) the same option may be used more than once) </a:t>
            </a:r>
          </a:p>
          <a:p>
            <a:r>
              <a:rPr lang="en-US" dirty="0" smtClean="0"/>
              <a:t>Decide whether to mix the two columns of matched items (i.e. ensure, if desired, that each column includes both items and options)</a:t>
            </a:r>
          </a:p>
          <a:p>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Cont</a:t>
            </a:r>
            <a:r>
              <a:rPr lang="en-US" dirty="0">
                <a:solidFill>
                  <a:schemeClr val="tx2">
                    <a:satMod val="130000"/>
                  </a:schemeClr>
                </a:solidFill>
              </a:rPr>
              <a:t>.</a:t>
            </a:r>
            <a:endParaRPr lang="en-US" dirty="0" smtClean="0">
              <a:solidFill>
                <a:schemeClr val="tx2">
                  <a:satMod val="130000"/>
                </a:schemeClr>
              </a:solidFill>
            </a:endParaRPr>
          </a:p>
        </p:txBody>
      </p:sp>
      <p:sp>
        <p:nvSpPr>
          <p:cNvPr id="59395" name="Content Placeholder 2"/>
          <p:cNvSpPr>
            <a:spLocks noGrp="1"/>
          </p:cNvSpPr>
          <p:nvPr>
            <p:ph idx="1"/>
          </p:nvPr>
        </p:nvSpPr>
        <p:spPr>
          <a:xfrm>
            <a:off x="1066800" y="1447800"/>
            <a:ext cx="7867650" cy="4800600"/>
          </a:xfrm>
        </p:spPr>
        <p:txBody>
          <a:bodyPr/>
          <a:lstStyle/>
          <a:p>
            <a:pPr>
              <a:lnSpc>
                <a:spcPct val="150000"/>
              </a:lnSpc>
            </a:pPr>
            <a:r>
              <a:rPr lang="en-US" dirty="0" smtClean="0"/>
              <a:t>Sequence the options for matching so that they are logical and easy to follow (e.g. by number, by chronology)</a:t>
            </a:r>
          </a:p>
          <a:p>
            <a:pPr>
              <a:lnSpc>
                <a:spcPct val="150000"/>
              </a:lnSpc>
            </a:pPr>
            <a:r>
              <a:rPr lang="en-US" dirty="0" smtClean="0"/>
              <a:t>Avoid over-long columns and keep the columns on a single page</a:t>
            </a:r>
          </a:p>
          <a:p>
            <a:pPr>
              <a:lnSpc>
                <a:spcPct val="150000"/>
              </a:lnSpc>
            </a:pPr>
            <a:r>
              <a:rPr lang="en-US" dirty="0" smtClean="0"/>
              <a:t>Make the statements in the options columns as brief as possible</a:t>
            </a:r>
          </a:p>
          <a:p>
            <a:pPr>
              <a:lnSpc>
                <a:spcPct val="150000"/>
              </a:lnSpc>
            </a:pPr>
            <a:r>
              <a:rPr lang="en-US" dirty="0" smtClean="0"/>
              <a:t>Avoid ambiguity by ensuring that there is a clearly suitable option that stands out from its rivals</a:t>
            </a:r>
          </a:p>
          <a:p>
            <a:pPr>
              <a:lnSpc>
                <a:spcPct val="150000"/>
              </a:lnSpc>
            </a:pPr>
            <a:r>
              <a:rPr lang="en-US" dirty="0" smtClean="0"/>
              <a:t> make it clear what the nature of the relationship should be between the item and the option (on what terms they relate to each other) number the items and letter the options.</a:t>
            </a:r>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Essay questions</a:t>
            </a:r>
          </a:p>
        </p:txBody>
      </p:sp>
      <p:sp>
        <p:nvSpPr>
          <p:cNvPr id="60419" name="Content Placeholder 2"/>
          <p:cNvSpPr>
            <a:spLocks noGrp="1"/>
          </p:cNvSpPr>
          <p:nvPr>
            <p:ph idx="1"/>
          </p:nvPr>
        </p:nvSpPr>
        <p:spPr>
          <a:xfrm>
            <a:off x="1143000" y="1447800"/>
            <a:ext cx="7791450" cy="5105400"/>
          </a:xfrm>
        </p:spPr>
        <p:txBody>
          <a:bodyPr>
            <a:normAutofit/>
          </a:bodyPr>
          <a:lstStyle/>
          <a:p>
            <a:pPr>
              <a:lnSpc>
                <a:spcPct val="150000"/>
              </a:lnSpc>
            </a:pPr>
            <a:r>
              <a:rPr lang="en-US" dirty="0" smtClean="0"/>
              <a:t> With regard to essay questions, there are several advantages that can be claimed. For example, an essay, as an open form of testing, enables complex learning outcomes to be measured,</a:t>
            </a:r>
          </a:p>
          <a:p>
            <a:pPr>
              <a:lnSpc>
                <a:spcPct val="150000"/>
              </a:lnSpc>
            </a:pPr>
            <a:r>
              <a:rPr lang="en-US" dirty="0" smtClean="0"/>
              <a:t>It enables the student to integrate, apply and synthesize knowledge, to demonstrate the ability for expression and self-expression, and to demonstrate higher order and divergent cognitive processes. </a:t>
            </a:r>
          </a:p>
          <a:p>
            <a:pPr>
              <a:lnSpc>
                <a:spcPct val="150000"/>
              </a:lnSpc>
            </a:pPr>
            <a:r>
              <a:rPr lang="en-US" dirty="0" smtClean="0"/>
              <a:t>On the other hand, essays have been criticized for yielding unreliable data (</a:t>
            </a:r>
            <a:r>
              <a:rPr lang="en-US" dirty="0" err="1" smtClean="0"/>
              <a:t>Gronlund</a:t>
            </a:r>
            <a:r>
              <a:rPr lang="en-US" dirty="0" smtClean="0"/>
              <a:t> and Linn 1990; Cunningham 1998), for being prone to unreliable (inconsistent and variable) scoring and neglectful of intended learning outcomes and prone to marker bias and preference (being too intuitive, subjective, holistic, and time-consuming to mark). </a:t>
            </a:r>
          </a:p>
          <a:p>
            <a:pPr>
              <a:lnSpc>
                <a:spcPct val="150000"/>
              </a:lnSpc>
            </a:pPr>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How to improve essay questions? </a:t>
            </a:r>
          </a:p>
        </p:txBody>
      </p:sp>
      <p:sp>
        <p:nvSpPr>
          <p:cNvPr id="61443" name="Content Placeholder 2"/>
          <p:cNvSpPr>
            <a:spLocks noGrp="1"/>
          </p:cNvSpPr>
          <p:nvPr>
            <p:ph idx="1"/>
          </p:nvPr>
        </p:nvSpPr>
        <p:spPr>
          <a:xfrm>
            <a:off x="1143000" y="1447800"/>
            <a:ext cx="7791450" cy="5181600"/>
          </a:xfrm>
        </p:spPr>
        <p:txBody>
          <a:bodyPr/>
          <a:lstStyle/>
          <a:p>
            <a:r>
              <a:rPr lang="en-US" dirty="0" smtClean="0"/>
              <a:t>The essay question must be restricted to those learning outcomes that are unable to be measured more objectively.</a:t>
            </a:r>
          </a:p>
          <a:p>
            <a:r>
              <a:rPr lang="en-US" dirty="0" smtClean="0"/>
              <a:t>The essay question must ensure that it is clearly linked to desired learning outcomes and that it is clear what </a:t>
            </a:r>
            <a:r>
              <a:rPr lang="en-US" dirty="0" err="1" smtClean="0"/>
              <a:t>behaviours</a:t>
            </a:r>
            <a:r>
              <a:rPr lang="en-US" dirty="0" smtClean="0"/>
              <a:t> the students must demonstrate.</a:t>
            </a:r>
          </a:p>
          <a:p>
            <a:r>
              <a:rPr lang="en-US" dirty="0" smtClean="0"/>
              <a:t>The essay question must indicate the ﬁeld and tasks very clearly (e.g. ‘compare’, ‘justify’, ‘critique’, ‘summarize’, ‘classify’, ‘</a:t>
            </a:r>
            <a:r>
              <a:rPr lang="en-US" dirty="0" err="1" smtClean="0"/>
              <a:t>analyse</a:t>
            </a:r>
            <a:r>
              <a:rPr lang="en-US" dirty="0" smtClean="0"/>
              <a:t>’, ‘clarify’, ‘examine’, ‘apply’, ‘evaluate’, ‘synthesize’, ‘contrast’, ‘explain’, ‘illustrate’).</a:t>
            </a:r>
          </a:p>
          <a:p>
            <a:r>
              <a:rPr lang="en-US" dirty="0" smtClean="0"/>
              <a:t>Time limits are set for each essay.</a:t>
            </a:r>
          </a:p>
          <a:p>
            <a:r>
              <a:rPr lang="en-US" dirty="0" smtClean="0"/>
              <a:t>Options are avoided, or, if options are to be given, ensure that, if students have a list of titles from which to choose, each title is equally difﬁcult and equally capable of enabling the student to demonstrate achievement, understanding etc.</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1066800" y="274638"/>
            <a:ext cx="7867650" cy="1143000"/>
          </a:xfrm>
        </p:spPr>
        <p:txBody>
          <a:bodyPr/>
          <a:lstStyle/>
          <a:p>
            <a:pPr fontAlgn="auto">
              <a:spcAft>
                <a:spcPts val="0"/>
              </a:spcAft>
              <a:defRPr/>
            </a:pPr>
            <a:r>
              <a:rPr lang="en-US" dirty="0" smtClean="0">
                <a:solidFill>
                  <a:schemeClr val="tx2">
                    <a:satMod val="130000"/>
                  </a:schemeClr>
                </a:solidFill>
              </a:rPr>
              <a:t>Marking </a:t>
            </a:r>
          </a:p>
        </p:txBody>
      </p:sp>
      <p:sp>
        <p:nvSpPr>
          <p:cNvPr id="62467" name="Content Placeholder 2"/>
          <p:cNvSpPr>
            <a:spLocks noGrp="1"/>
          </p:cNvSpPr>
          <p:nvPr>
            <p:ph idx="1"/>
          </p:nvPr>
        </p:nvSpPr>
        <p:spPr>
          <a:xfrm>
            <a:off x="1066800" y="1447800"/>
            <a:ext cx="7867650" cy="5257800"/>
          </a:xfrm>
        </p:spPr>
        <p:txBody>
          <a:bodyPr/>
          <a:lstStyle/>
          <a:p>
            <a:pPr>
              <a:lnSpc>
                <a:spcPct val="150000"/>
              </a:lnSpc>
            </a:pPr>
            <a:r>
              <a:rPr lang="en-US" dirty="0" smtClean="0"/>
              <a:t>Marking criteria are prepared and are explicit, indicating what must be included in the answers and the points to be awarded for such inclusions or ratings to be scored for the extent to which certain criteria have been met.</a:t>
            </a:r>
          </a:p>
          <a:p>
            <a:pPr>
              <a:lnSpc>
                <a:spcPct val="150000"/>
              </a:lnSpc>
            </a:pPr>
            <a:r>
              <a:rPr lang="en-US" dirty="0" smtClean="0"/>
              <a:t>Decisions are agreed on how to address and score irrelevancies, inaccuracies, poor grammar and spelling.</a:t>
            </a:r>
          </a:p>
          <a:p>
            <a:pPr>
              <a:lnSpc>
                <a:spcPct val="150000"/>
              </a:lnSpc>
            </a:pPr>
            <a:r>
              <a:rPr lang="en-US" dirty="0" smtClean="0"/>
              <a:t>The work is double marked, blind, and, where appropriate, without the marker knowing (the name of) the essay writer.</a:t>
            </a:r>
          </a:p>
          <a:p>
            <a:pPr>
              <a:lnSpc>
                <a:spcPct val="150000"/>
              </a:lnSpc>
            </a:pPr>
            <a:r>
              <a:rPr lang="en-US" dirty="0" smtClean="0"/>
              <a:t>Clearly these are issues of reliability.</a:t>
            </a:r>
          </a:p>
          <a:p>
            <a:pPr>
              <a:lnSpc>
                <a:spcPct val="150000"/>
              </a:lnSpc>
            </a:pPr>
            <a:r>
              <a:rPr lang="en-US" dirty="0" smtClean="0"/>
              <a:t>The issue here is that layout can exert a profound effect on the test.</a:t>
            </a:r>
          </a:p>
          <a:p>
            <a:pPr>
              <a:lnSpc>
                <a:spcPct val="150000"/>
              </a:lnSpc>
            </a:pPr>
            <a:endParaRPr lang="en-US" dirty="0" smtClean="0"/>
          </a:p>
          <a:p>
            <a:pPr>
              <a:lnSpc>
                <a:spcPct val="150000"/>
              </a:lnSpc>
            </a:pPr>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Consider the layout of the test</a:t>
            </a:r>
            <a:br>
              <a:rPr lang="en-US" smtClean="0">
                <a:solidFill>
                  <a:schemeClr val="tx2">
                    <a:satMod val="130000"/>
                  </a:schemeClr>
                </a:solidFill>
              </a:rPr>
            </a:br>
            <a:endParaRPr lang="en-US" smtClean="0">
              <a:solidFill>
                <a:schemeClr val="tx2">
                  <a:satMod val="130000"/>
                </a:schemeClr>
              </a:solidFill>
            </a:endParaRPr>
          </a:p>
        </p:txBody>
      </p:sp>
      <p:sp>
        <p:nvSpPr>
          <p:cNvPr id="63491" name="Content Placeholder 2"/>
          <p:cNvSpPr>
            <a:spLocks noGrp="1"/>
          </p:cNvSpPr>
          <p:nvPr>
            <p:ph idx="1"/>
          </p:nvPr>
        </p:nvSpPr>
        <p:spPr>
          <a:xfrm>
            <a:off x="1066800" y="1447800"/>
            <a:ext cx="7867650" cy="5257800"/>
          </a:xfrm>
        </p:spPr>
        <p:txBody>
          <a:bodyPr/>
          <a:lstStyle/>
          <a:p>
            <a:pPr>
              <a:lnSpc>
                <a:spcPct val="150000"/>
              </a:lnSpc>
            </a:pPr>
            <a:r>
              <a:rPr lang="en-US" dirty="0" smtClean="0"/>
              <a:t>Deciding on the layout will include the following factors:</a:t>
            </a:r>
          </a:p>
          <a:p>
            <a:pPr>
              <a:lnSpc>
                <a:spcPct val="150000"/>
              </a:lnSpc>
            </a:pPr>
            <a:r>
              <a:rPr lang="en-US" dirty="0" smtClean="0"/>
              <a:t>The nature, length and clarity of the instructions, for example what to do, how long to take, how much to do, how many items to attempt, what kind of response is required (e.g. a single word, a sentence, a paragraph, a formula, a number, a statement etc.), how and where to enter the response, where to show the ‘working out’ of a problem, where to start new answers (e.g. in a separate booklet) is one answer only required to a multiple choice item, or is more than one answer required spread out the instructions through the test. </a:t>
            </a:r>
          </a:p>
          <a:p>
            <a:endParaRPr lang="en-US" dirty="0" smtClean="0"/>
          </a:p>
          <a:p>
            <a:pPr>
              <a:buFont typeface="Arial" charset="0"/>
              <a:buNone/>
            </a:pPr>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1"/>
          <p:cNvSpPr>
            <a:spLocks noGrp="1"/>
          </p:cNvSpPr>
          <p:nvPr>
            <p:ph type="title"/>
          </p:nvPr>
        </p:nvSpPr>
        <p:spPr>
          <a:xfrm>
            <a:off x="1066800" y="274638"/>
            <a:ext cx="7867650" cy="1143000"/>
          </a:xfrm>
        </p:spPr>
        <p:txBody>
          <a:bodyPr/>
          <a:lstStyle/>
          <a:p>
            <a:pPr fontAlgn="auto">
              <a:spcAft>
                <a:spcPts val="0"/>
              </a:spcAft>
              <a:defRPr/>
            </a:pPr>
            <a:r>
              <a:rPr lang="en-US" dirty="0" smtClean="0">
                <a:solidFill>
                  <a:schemeClr val="tx2">
                    <a:satMod val="130000"/>
                  </a:schemeClr>
                </a:solidFill>
              </a:rPr>
              <a:t>Cont</a:t>
            </a:r>
            <a:r>
              <a:rPr lang="en-US" dirty="0">
                <a:solidFill>
                  <a:schemeClr val="tx2">
                    <a:satMod val="130000"/>
                  </a:schemeClr>
                </a:solidFill>
              </a:rPr>
              <a:t>.</a:t>
            </a:r>
            <a:r>
              <a:rPr lang="en-US" dirty="0" smtClean="0">
                <a:solidFill>
                  <a:schemeClr val="tx2">
                    <a:satMod val="130000"/>
                  </a:schemeClr>
                </a:solidFill>
              </a:rPr>
              <a:t/>
            </a:r>
            <a:br>
              <a:rPr lang="en-US" dirty="0" smtClean="0">
                <a:solidFill>
                  <a:schemeClr val="tx2">
                    <a:satMod val="130000"/>
                  </a:schemeClr>
                </a:solidFill>
              </a:rPr>
            </a:br>
            <a:endParaRPr lang="en-US" dirty="0" smtClean="0">
              <a:solidFill>
                <a:schemeClr val="tx2">
                  <a:satMod val="130000"/>
                </a:schemeClr>
              </a:solidFill>
            </a:endParaRPr>
          </a:p>
        </p:txBody>
      </p:sp>
      <p:sp>
        <p:nvSpPr>
          <p:cNvPr id="64515" name="Content Placeholder 2"/>
          <p:cNvSpPr>
            <a:spLocks noGrp="1"/>
          </p:cNvSpPr>
          <p:nvPr>
            <p:ph idx="1"/>
          </p:nvPr>
        </p:nvSpPr>
        <p:spPr>
          <a:xfrm>
            <a:off x="1066800" y="1447800"/>
            <a:ext cx="7867650" cy="5105400"/>
          </a:xfrm>
        </p:spPr>
        <p:txBody>
          <a:bodyPr/>
          <a:lstStyle/>
          <a:p>
            <a:r>
              <a:rPr lang="en-US" dirty="0" smtClean="0"/>
              <a:t>Avoiding overloading students with too much information at ﬁrst, and providing instructions for each section as they come to it what marks are to be awarded for which parts of the test minimizing ambiguity and taking care over the readability of the items, the progression from the easy to the more difﬁcult items of the test (i.e. the location and sequence of items) the visual layout of the page, for example avoiding overloading students with visual material or words, the grouping of items – keeping together items that have the same contents or the same format, the setting out of the answer sheets or locations so that they can be entered onto computers and read by optical mark readers and scanners (if appropriate).</a:t>
            </a:r>
          </a:p>
          <a:p>
            <a:r>
              <a:rPr lang="en-US" dirty="0" smtClean="0"/>
              <a:t>The layout of the text should be such that it supports the completion of the test and that this is done as efﬁciently and as effectively as possible for the student.</a:t>
            </a:r>
          </a:p>
          <a:p>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Title 1"/>
          <p:cNvSpPr>
            <a:spLocks noGrp="1"/>
          </p:cNvSpPr>
          <p:nvPr>
            <p:ph type="title"/>
          </p:nvPr>
        </p:nvSpPr>
        <p:spPr>
          <a:xfrm>
            <a:off x="1066800" y="274638"/>
            <a:ext cx="7867650" cy="1143000"/>
          </a:xfrm>
        </p:spPr>
        <p:txBody>
          <a:bodyPr/>
          <a:lstStyle/>
          <a:p>
            <a:pPr fontAlgn="auto">
              <a:spcAft>
                <a:spcPts val="0"/>
              </a:spcAft>
              <a:defRPr/>
            </a:pPr>
            <a:r>
              <a:rPr lang="en-US" dirty="0" smtClean="0">
                <a:solidFill>
                  <a:schemeClr val="tx2">
                    <a:satMod val="130000"/>
                  </a:schemeClr>
                </a:solidFill>
              </a:rPr>
              <a:t>Consider the timing of the test</a:t>
            </a:r>
            <a:br>
              <a:rPr lang="en-US" dirty="0" smtClean="0">
                <a:solidFill>
                  <a:schemeClr val="tx2">
                    <a:satMod val="130000"/>
                  </a:schemeClr>
                </a:solidFill>
              </a:rPr>
            </a:br>
            <a:endParaRPr lang="en-US" dirty="0" smtClean="0">
              <a:solidFill>
                <a:schemeClr val="tx2">
                  <a:satMod val="130000"/>
                </a:schemeClr>
              </a:solidFill>
            </a:endParaRPr>
          </a:p>
        </p:txBody>
      </p:sp>
      <p:sp>
        <p:nvSpPr>
          <p:cNvPr id="65539" name="Content Placeholder 2"/>
          <p:cNvSpPr>
            <a:spLocks noGrp="1"/>
          </p:cNvSpPr>
          <p:nvPr>
            <p:ph idx="1"/>
          </p:nvPr>
        </p:nvSpPr>
        <p:spPr>
          <a:xfrm>
            <a:off x="1143000" y="1447800"/>
            <a:ext cx="7791450" cy="5029200"/>
          </a:xfrm>
        </p:spPr>
        <p:txBody>
          <a:bodyPr/>
          <a:lstStyle/>
          <a:p>
            <a:pPr>
              <a:lnSpc>
                <a:spcPct val="150000"/>
              </a:lnSpc>
            </a:pPr>
            <a:r>
              <a:rPr lang="en-US" dirty="0" smtClean="0"/>
              <a:t>The timing refers to two areas: when the test will take place (the day of the week, month, time of day) and the time allowances to be given to the test and its component items. </a:t>
            </a:r>
          </a:p>
          <a:p>
            <a:pPr>
              <a:lnSpc>
                <a:spcPct val="150000"/>
              </a:lnSpc>
            </a:pPr>
            <a:r>
              <a:rPr lang="en-US" dirty="0" smtClean="0"/>
              <a:t>With regard to the former, in part this is a matter of reliability, for the time of day or week etc. might inﬂuence how alert, motivated or capable a student might be. With regard to the latter, the researcher will need to decide what time restrictions are being imposed and why; for example, is the pressure of a time constraint desirable – to show what a student can do under time pressure – or an unnecessary impediment, putting a time boundary around something that need not be bounded. </a:t>
            </a:r>
          </a:p>
          <a:p>
            <a:pPr>
              <a:lnSpc>
                <a:spcPct val="150000"/>
              </a:lnSpc>
            </a:pPr>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Cont.</a:t>
            </a:r>
          </a:p>
        </p:txBody>
      </p:sp>
      <p:sp>
        <p:nvSpPr>
          <p:cNvPr id="66563" name="Content Placeholder 2"/>
          <p:cNvSpPr>
            <a:spLocks noGrp="1"/>
          </p:cNvSpPr>
          <p:nvPr>
            <p:ph idx="1"/>
          </p:nvPr>
        </p:nvSpPr>
        <p:spPr>
          <a:xfrm>
            <a:off x="1066800" y="1447800"/>
            <a:ext cx="7867650" cy="5029200"/>
          </a:xfrm>
        </p:spPr>
        <p:txBody>
          <a:bodyPr/>
          <a:lstStyle/>
          <a:p>
            <a:pPr>
              <a:lnSpc>
                <a:spcPct val="150000"/>
              </a:lnSpc>
            </a:pPr>
            <a:r>
              <a:rPr lang="en-US" dirty="0" smtClean="0"/>
              <a:t>Although it is vital that students know what the overall time allowance is for the test, clearly it might be helpful to indicate notional time allowances for different elements of the test; if these are aligned to the relative weightings of the test, they enable students to decide where to place emphasis in the test – they may want to concentrate their time on the high scoring elements of the test.</a:t>
            </a:r>
          </a:p>
          <a:p>
            <a:pPr>
              <a:lnSpc>
                <a:spcPct val="150000"/>
              </a:lnSpc>
            </a:pPr>
            <a:r>
              <a:rPr lang="en-US" dirty="0" smtClean="0"/>
              <a:t> Further, if the items of the test have exact time allowances, this enables a degree of standardization to be built into the test, and this may be useful if the results are going to be used to compare individuals or groups.</a:t>
            </a:r>
          </a:p>
          <a:p>
            <a:pPr>
              <a:lnSpc>
                <a:spcPct val="150000"/>
              </a:lnSpc>
            </a:pPr>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Title 1"/>
          <p:cNvSpPr>
            <a:spLocks noGrp="1"/>
          </p:cNvSpPr>
          <p:nvPr>
            <p:ph type="title"/>
          </p:nvPr>
        </p:nvSpPr>
        <p:spPr/>
        <p:txBody>
          <a:bodyPr/>
          <a:lstStyle/>
          <a:p>
            <a:pPr fontAlgn="auto">
              <a:spcAft>
                <a:spcPts val="0"/>
              </a:spcAft>
              <a:defRPr/>
            </a:pPr>
            <a:r>
              <a:rPr lang="en-US" smtClean="0">
                <a:solidFill>
                  <a:schemeClr val="tx2">
                    <a:satMod val="130000"/>
                  </a:schemeClr>
                </a:solidFill>
              </a:rPr>
              <a:t>Plan the scoring of the test</a:t>
            </a:r>
            <a:br>
              <a:rPr lang="en-US" smtClean="0">
                <a:solidFill>
                  <a:schemeClr val="tx2">
                    <a:satMod val="130000"/>
                  </a:schemeClr>
                </a:solidFill>
              </a:rPr>
            </a:br>
            <a:endParaRPr lang="en-US" smtClean="0">
              <a:solidFill>
                <a:schemeClr val="tx2">
                  <a:satMod val="130000"/>
                </a:schemeClr>
              </a:solidFill>
            </a:endParaRPr>
          </a:p>
        </p:txBody>
      </p:sp>
      <p:sp>
        <p:nvSpPr>
          <p:cNvPr id="67587" name="Content Placeholder 2"/>
          <p:cNvSpPr>
            <a:spLocks noGrp="1"/>
          </p:cNvSpPr>
          <p:nvPr>
            <p:ph idx="1"/>
          </p:nvPr>
        </p:nvSpPr>
        <p:spPr>
          <a:xfrm>
            <a:off x="1066800" y="914400"/>
            <a:ext cx="8001000" cy="5791200"/>
          </a:xfrm>
        </p:spPr>
        <p:txBody>
          <a:bodyPr>
            <a:noAutofit/>
          </a:bodyPr>
          <a:lstStyle/>
          <a:p>
            <a:pPr>
              <a:lnSpc>
                <a:spcPct val="150000"/>
              </a:lnSpc>
            </a:pPr>
            <a:r>
              <a:rPr lang="en-US" dirty="0" smtClean="0"/>
              <a:t>The awarding of scores for different items of the test is a clear indication of the relative signiﬁcance of each item – the weightings of each item are addressed in their scoring. </a:t>
            </a:r>
          </a:p>
          <a:p>
            <a:pPr>
              <a:lnSpc>
                <a:spcPct val="150000"/>
              </a:lnSpc>
            </a:pPr>
            <a:r>
              <a:rPr lang="en-US" dirty="0" smtClean="0"/>
              <a:t>It is important to ensure that easier parts of the test attract fewer marks than more difﬁcult parts of it, otherwise a student’s results might be artiﬁcially inﬂated by answering many easy questions and fewer more difﬁcult questions (</a:t>
            </a:r>
            <a:r>
              <a:rPr lang="en-US" dirty="0" err="1" smtClean="0"/>
              <a:t>Gronlund</a:t>
            </a:r>
            <a:r>
              <a:rPr lang="en-US" dirty="0" smtClean="0"/>
              <a:t> and Linn 1990).</a:t>
            </a:r>
          </a:p>
          <a:p>
            <a:pPr>
              <a:lnSpc>
                <a:spcPct val="150000"/>
              </a:lnSpc>
            </a:pPr>
            <a:r>
              <a:rPr lang="en-US" dirty="0" smtClean="0"/>
              <a:t>Additionally, there are several attractions to making the scoring of tests as detailed and speciﬁc as possible (</a:t>
            </a:r>
            <a:r>
              <a:rPr lang="en-US" dirty="0" err="1" smtClean="0"/>
              <a:t>Cresswell</a:t>
            </a:r>
            <a:r>
              <a:rPr lang="en-US" dirty="0" smtClean="0"/>
              <a:t> and Houston 1991; </a:t>
            </a:r>
            <a:r>
              <a:rPr lang="en-US" dirty="0" err="1" smtClean="0"/>
              <a:t>Gipps</a:t>
            </a:r>
            <a:r>
              <a:rPr lang="en-US" dirty="0" smtClean="0"/>
              <a:t> 1994; Aiken 2003), awarding speciﬁc points for each item and sub-item, for example: It enables partial completion of the task to be recognized – students gain marks in proportion to how much of the task they have completed successfully (an important feature of domain-referencing).</a:t>
            </a:r>
          </a:p>
          <a:p>
            <a:pPr>
              <a:lnSpc>
                <a:spcPct val="150000"/>
              </a:lnSpc>
            </a:pPr>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1"/>
          <p:cNvSpPr>
            <a:spLocks noGrp="1"/>
          </p:cNvSpPr>
          <p:nvPr>
            <p:ph type="title"/>
          </p:nvPr>
        </p:nvSpPr>
        <p:spPr>
          <a:xfrm>
            <a:off x="1066800" y="274638"/>
            <a:ext cx="7867650" cy="1143000"/>
          </a:xfrm>
        </p:spPr>
        <p:txBody>
          <a:bodyPr/>
          <a:lstStyle/>
          <a:p>
            <a:pPr fontAlgn="auto">
              <a:spcAft>
                <a:spcPts val="0"/>
              </a:spcAft>
              <a:defRPr/>
            </a:pPr>
            <a:r>
              <a:rPr lang="en-US" dirty="0" smtClean="0">
                <a:solidFill>
                  <a:schemeClr val="tx2">
                    <a:satMod val="130000"/>
                  </a:schemeClr>
                </a:solidFill>
              </a:rPr>
              <a:t>Cont</a:t>
            </a:r>
            <a:r>
              <a:rPr lang="en-US" dirty="0">
                <a:solidFill>
                  <a:schemeClr val="tx2">
                    <a:satMod val="130000"/>
                  </a:schemeClr>
                </a:solidFill>
              </a:rPr>
              <a:t>.</a:t>
            </a:r>
            <a:r>
              <a:rPr lang="en-US" dirty="0" smtClean="0">
                <a:solidFill>
                  <a:schemeClr val="tx2">
                    <a:satMod val="130000"/>
                  </a:schemeClr>
                </a:solidFill>
              </a:rPr>
              <a:t/>
            </a:r>
            <a:br>
              <a:rPr lang="en-US" dirty="0" smtClean="0">
                <a:solidFill>
                  <a:schemeClr val="tx2">
                    <a:satMod val="130000"/>
                  </a:schemeClr>
                </a:solidFill>
              </a:rPr>
            </a:br>
            <a:endParaRPr lang="en-US" dirty="0" smtClean="0">
              <a:solidFill>
                <a:schemeClr val="tx2">
                  <a:satMod val="130000"/>
                </a:schemeClr>
              </a:solidFill>
            </a:endParaRPr>
          </a:p>
        </p:txBody>
      </p:sp>
      <p:sp>
        <p:nvSpPr>
          <p:cNvPr id="3" name="Content Placeholder 2"/>
          <p:cNvSpPr>
            <a:spLocks noGrp="1"/>
          </p:cNvSpPr>
          <p:nvPr>
            <p:ph idx="1"/>
          </p:nvPr>
        </p:nvSpPr>
        <p:spPr>
          <a:xfrm>
            <a:off x="1066800" y="1066800"/>
            <a:ext cx="7867650" cy="5638800"/>
          </a:xfrm>
        </p:spPr>
        <p:txBody>
          <a:bodyPr rtlCol="0">
            <a:normAutofit/>
          </a:bodyPr>
          <a:lstStyle/>
          <a:p>
            <a:pPr marL="365760" indent="-283464" fontAlgn="auto">
              <a:spcAft>
                <a:spcPts val="0"/>
              </a:spcAft>
              <a:buFont typeface="Arial" pitchFamily="34" charset="0"/>
              <a:buChar char="•"/>
              <a:defRPr/>
            </a:pPr>
            <a:endParaRPr lang="en-US" dirty="0" smtClean="0"/>
          </a:p>
          <a:p>
            <a:pPr marL="365760" indent="-283464" fontAlgn="auto">
              <a:spcAft>
                <a:spcPts val="0"/>
              </a:spcAft>
              <a:buFont typeface="Arial" pitchFamily="34" charset="0"/>
              <a:buChar char="•"/>
              <a:defRPr/>
            </a:pPr>
            <a:r>
              <a:rPr lang="en-US" dirty="0" smtClean="0"/>
              <a:t>It enables a student to compensate for doing badly in some parts of a test by doing well in other parts of the test.</a:t>
            </a:r>
          </a:p>
          <a:p>
            <a:pPr marL="365760" indent="-283464" fontAlgn="auto">
              <a:spcAft>
                <a:spcPts val="0"/>
              </a:spcAft>
              <a:buFont typeface="Arial" pitchFamily="34" charset="0"/>
              <a:buChar char="•"/>
              <a:defRPr/>
            </a:pPr>
            <a:r>
              <a:rPr lang="en-US" dirty="0" smtClean="0"/>
              <a:t>It enables weightings to be made explicit to the students.</a:t>
            </a:r>
          </a:p>
          <a:p>
            <a:pPr marL="365760" indent="-283464" fontAlgn="auto">
              <a:spcAft>
                <a:spcPts val="0"/>
              </a:spcAft>
              <a:buFont typeface="Arial" pitchFamily="34" charset="0"/>
              <a:buChar char="•"/>
              <a:defRPr/>
            </a:pPr>
            <a:r>
              <a:rPr lang="en-US" dirty="0" smtClean="0"/>
              <a:t>It enables the rewards for successful completion of parts of a test to </a:t>
            </a:r>
            <a:r>
              <a:rPr lang="en-US" dirty="0" err="1" smtClean="0"/>
              <a:t>reﬂect</a:t>
            </a:r>
            <a:r>
              <a:rPr lang="en-US" dirty="0" smtClean="0"/>
              <a:t> considerations such as the length of the item, the time required to complete it, its level of </a:t>
            </a:r>
            <a:r>
              <a:rPr lang="en-US" dirty="0" err="1" smtClean="0"/>
              <a:t>difﬁculty</a:t>
            </a:r>
            <a:r>
              <a:rPr lang="en-US" dirty="0" smtClean="0"/>
              <a:t>, its level of importance.</a:t>
            </a:r>
          </a:p>
          <a:p>
            <a:pPr marL="365760" indent="-283464" fontAlgn="auto">
              <a:spcAft>
                <a:spcPts val="0"/>
              </a:spcAft>
              <a:buFont typeface="Arial" pitchFamily="34" charset="0"/>
              <a:buChar char="•"/>
              <a:defRPr/>
            </a:pPr>
            <a:r>
              <a:rPr lang="en-US" dirty="0" smtClean="0"/>
              <a:t>It facilitates moderation because it is clear and </a:t>
            </a:r>
            <a:r>
              <a:rPr lang="en-US" dirty="0" err="1" smtClean="0"/>
              <a:t>speciﬁc</a:t>
            </a:r>
            <a:r>
              <a:rPr lang="en-US" dirty="0" smtClean="0"/>
              <a:t>.</a:t>
            </a:r>
          </a:p>
          <a:p>
            <a:pPr marL="365760" indent="-283464" fontAlgn="auto">
              <a:spcAft>
                <a:spcPts val="0"/>
              </a:spcAft>
              <a:buFont typeface="Arial" pitchFamily="34" charset="0"/>
              <a:buChar char="•"/>
              <a:defRPr/>
            </a:pPr>
            <a:r>
              <a:rPr lang="en-US" dirty="0" smtClean="0"/>
              <a:t>It enables comparisons to be made across groups by item.</a:t>
            </a:r>
          </a:p>
          <a:p>
            <a:pPr marL="365760" indent="-283464" fontAlgn="auto">
              <a:spcAft>
                <a:spcPts val="0"/>
              </a:spcAft>
              <a:buFont typeface="Arial" pitchFamily="34" charset="0"/>
              <a:buChar char="•"/>
              <a:defRPr/>
            </a:pPr>
            <a:r>
              <a:rPr lang="en-US" dirty="0" smtClean="0"/>
              <a:t>It enables reliability indices to be calculated.</a:t>
            </a:r>
          </a:p>
          <a:p>
            <a:pPr marL="365760" indent="-283464" fontAlgn="auto">
              <a:spcAft>
                <a:spcPts val="0"/>
              </a:spcAft>
              <a:buFont typeface="Arial" pitchFamily="34" charset="0"/>
              <a:buChar char="•"/>
              <a:defRPr/>
            </a:pPr>
            <a:r>
              <a:rPr lang="en-US" dirty="0" smtClean="0"/>
              <a:t>Scores can be aggregated and converted into grades straightforwardly.</a:t>
            </a:r>
          </a:p>
          <a:p>
            <a:pPr marL="365760" indent="-283464" fontAlgn="auto">
              <a:spcAft>
                <a:spcPts val="0"/>
              </a:spcAft>
              <a:buFont typeface="Arial" pitchFamily="34" charset="0"/>
              <a:buChar char="•"/>
              <a:defRPr/>
            </a:pPr>
            <a:r>
              <a:rPr lang="en-US" dirty="0" smtClean="0"/>
              <a:t>Scoring will also need to be prepared to handle issues of poor spelling, grammar and punctuation – is it to be penalized, and how will consistency be assured here? </a:t>
            </a:r>
          </a:p>
          <a:p>
            <a:pPr marL="365760" indent="-283464" fontAlgn="auto">
              <a:spcAft>
                <a:spcPts val="0"/>
              </a:spcAft>
              <a:buFont typeface="Arial" pitchFamily="34" charset="0"/>
              <a:buChar char="•"/>
              <a:defRPr/>
            </a:pPr>
            <a:r>
              <a:rPr lang="en-US" dirty="0" smtClean="0"/>
              <a:t>Further, how will issues of omission be treated, e.g. if a student omits the units of measurement (miles per hour, dollars or pounds, meters or </a:t>
            </a:r>
            <a:r>
              <a:rPr lang="en-US" dirty="0" err="1" smtClean="0"/>
              <a:t>centimetres</a:t>
            </a:r>
            <a:r>
              <a:rPr lang="en-US" dirty="0" smtClean="0"/>
              <a:t>)?</a:t>
            </a:r>
          </a:p>
          <a:p>
            <a:pPr marL="365760" indent="-283464" fontAlgn="auto">
              <a:spcAft>
                <a:spcPts val="0"/>
              </a:spcAft>
              <a:buFont typeface="Arial" pitchFamily="34" charset="0"/>
              <a:buChar char="•"/>
              <a:defRPr/>
            </a:pPr>
            <a:endParaRPr lang="en-US" dirty="0" smtClean="0"/>
          </a:p>
          <a:p>
            <a:pPr marL="365760" indent="-283464" fontAlgn="auto">
              <a:spcAft>
                <a:spcPts val="0"/>
              </a:spcAft>
              <a:buFont typeface="Arial" pitchFamily="34" charset="0"/>
              <a:buChar char="•"/>
              <a:defRPr/>
            </a:pPr>
            <a:endParaRPr lang="en-US" dirty="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le 1"/>
          <p:cNvSpPr>
            <a:spLocks noGrp="1"/>
          </p:cNvSpPr>
          <p:nvPr>
            <p:ph type="title"/>
          </p:nvPr>
        </p:nvSpPr>
        <p:spPr>
          <a:xfrm>
            <a:off x="1066800" y="274638"/>
            <a:ext cx="7867650" cy="1143000"/>
          </a:xfrm>
        </p:spPr>
        <p:txBody>
          <a:bodyPr/>
          <a:lstStyle/>
          <a:p>
            <a:pPr fontAlgn="auto">
              <a:spcAft>
                <a:spcPts val="0"/>
              </a:spcAft>
              <a:defRPr/>
            </a:pPr>
            <a:r>
              <a:rPr lang="en-US" dirty="0" smtClean="0">
                <a:solidFill>
                  <a:schemeClr val="tx2">
                    <a:satMod val="130000"/>
                  </a:schemeClr>
                </a:solidFill>
              </a:rPr>
              <a:t>Reporting the results</a:t>
            </a:r>
            <a:br>
              <a:rPr lang="en-US" dirty="0" smtClean="0">
                <a:solidFill>
                  <a:schemeClr val="tx2">
                    <a:satMod val="130000"/>
                  </a:schemeClr>
                </a:solidFill>
              </a:rPr>
            </a:br>
            <a:endParaRPr lang="en-US" dirty="0" smtClean="0">
              <a:solidFill>
                <a:schemeClr val="tx2">
                  <a:satMod val="130000"/>
                </a:schemeClr>
              </a:solidFill>
            </a:endParaRPr>
          </a:p>
        </p:txBody>
      </p:sp>
      <p:sp>
        <p:nvSpPr>
          <p:cNvPr id="3" name="Content Placeholder 2"/>
          <p:cNvSpPr>
            <a:spLocks noGrp="1"/>
          </p:cNvSpPr>
          <p:nvPr>
            <p:ph idx="1"/>
          </p:nvPr>
        </p:nvSpPr>
        <p:spPr>
          <a:xfrm>
            <a:off x="1066800" y="1143000"/>
            <a:ext cx="7867650" cy="5486400"/>
          </a:xfrm>
        </p:spPr>
        <p:txBody>
          <a:bodyPr rtlCol="0">
            <a:normAutofit fontScale="92500" lnSpcReduction="10000"/>
          </a:bodyPr>
          <a:lstStyle/>
          <a:p>
            <a:pPr marL="365760" indent="-283464" fontAlgn="auto">
              <a:spcAft>
                <a:spcPts val="0"/>
              </a:spcAft>
              <a:buFont typeface="Arial" pitchFamily="34" charset="0"/>
              <a:buChar char="•"/>
              <a:defRPr/>
            </a:pPr>
            <a:endParaRPr lang="en-US" dirty="0" smtClean="0"/>
          </a:p>
          <a:p>
            <a:pPr marL="365760" indent="-283464" fontAlgn="auto">
              <a:spcAft>
                <a:spcPts val="0"/>
              </a:spcAft>
              <a:buFont typeface="Arial" pitchFamily="34" charset="0"/>
              <a:buChar char="•"/>
              <a:defRPr/>
            </a:pPr>
            <a:r>
              <a:rPr lang="en-US" sz="1900" dirty="0" smtClean="0"/>
              <a:t>Related to the scoring of the test is the issue of reporting the results. If the scoring of a test is </a:t>
            </a:r>
            <a:r>
              <a:rPr lang="en-US" sz="1900" dirty="0" err="1" smtClean="0"/>
              <a:t>speciﬁc</a:t>
            </a:r>
            <a:r>
              <a:rPr lang="en-US" sz="1900" dirty="0" smtClean="0"/>
              <a:t> then this enables variety in reporting to be addressed, for example, results may be reported item by item, section by section, or whole test by whole test. </a:t>
            </a:r>
          </a:p>
          <a:p>
            <a:pPr marL="365760" indent="-283464" fontAlgn="auto">
              <a:spcAft>
                <a:spcPts val="0"/>
              </a:spcAft>
              <a:buFont typeface="Arial" pitchFamily="34" charset="0"/>
              <a:buChar char="•"/>
              <a:defRPr/>
            </a:pPr>
            <a:r>
              <a:rPr lang="en-US" sz="1900" dirty="0" smtClean="0"/>
              <a:t>This degree of </a:t>
            </a:r>
            <a:r>
              <a:rPr lang="en-US" sz="1900" dirty="0" err="1" smtClean="0"/>
              <a:t>ﬂexibility</a:t>
            </a:r>
            <a:r>
              <a:rPr lang="en-US" sz="1900" dirty="0" smtClean="0"/>
              <a:t> might be useful for the researcher, as it will enable particular strengths and weaknesses in groups of students to be exposed.</a:t>
            </a:r>
          </a:p>
          <a:p>
            <a:pPr marL="365760" indent="-283464" fontAlgn="auto">
              <a:spcAft>
                <a:spcPts val="0"/>
              </a:spcAft>
              <a:buFont typeface="Arial" pitchFamily="34" charset="0"/>
              <a:buChar char="•"/>
              <a:defRPr/>
            </a:pPr>
            <a:r>
              <a:rPr lang="en-US" sz="1900" dirty="0" smtClean="0"/>
              <a:t>The desirability of some of the above points is open to question. For example, it could be argued that the strength of criterion-referencing is precisely its </a:t>
            </a:r>
            <a:r>
              <a:rPr lang="en-US" sz="1900" dirty="0" err="1" smtClean="0"/>
              <a:t>speciﬁcity</a:t>
            </a:r>
            <a:r>
              <a:rPr lang="en-US" sz="1900" dirty="0" smtClean="0"/>
              <a:t>, and that to aggregate data (e.g. to assign grades) is to lose the very purpose of the criterion-referencing </a:t>
            </a:r>
            <a:r>
              <a:rPr lang="en-US" sz="1900" dirty="0"/>
              <a:t>.</a:t>
            </a:r>
            <a:endParaRPr lang="en-US" sz="1900" dirty="0" smtClean="0"/>
          </a:p>
          <a:p>
            <a:pPr marL="365760" indent="-283464" fontAlgn="auto">
              <a:spcAft>
                <a:spcPts val="0"/>
              </a:spcAft>
              <a:buFont typeface="Arial" pitchFamily="34" charset="0"/>
              <a:buChar char="•"/>
              <a:defRPr/>
            </a:pPr>
            <a:r>
              <a:rPr lang="en-US" sz="1900" dirty="0" smtClean="0"/>
              <a:t>For example, if a student is awarded a grade E for spelling in English, and a grade A for imaginative writing, this could be aggregated into a C grade as an overall grade of the student’s English language competence, but what does this C grade mean? It is meaningless, it has no frame of reference or clear criteria, it loses the useful </a:t>
            </a:r>
            <a:r>
              <a:rPr lang="en-US" sz="1900" dirty="0" err="1" smtClean="0"/>
              <a:t>speciﬁcity</a:t>
            </a:r>
            <a:r>
              <a:rPr lang="en-US" sz="1900" dirty="0" smtClean="0"/>
              <a:t> of the A and E grades, it is a compromise that actually tells us nothing. Further, aggregating such grades assumes equal levels of </a:t>
            </a:r>
            <a:r>
              <a:rPr lang="en-US" sz="1900" dirty="0" err="1" smtClean="0"/>
              <a:t>difﬁculty</a:t>
            </a:r>
            <a:r>
              <a:rPr lang="en-US" sz="1900" dirty="0" smtClean="0"/>
              <a:t> of all items.</a:t>
            </a:r>
          </a:p>
          <a:p>
            <a:pPr marL="365760" indent="-283464" fontAlgn="auto">
              <a:spcAft>
                <a:spcPts val="0"/>
              </a:spcAft>
              <a:buFont typeface="Arial" pitchFamily="34" charset="0"/>
              <a:buNone/>
              <a:defRPr/>
            </a:pPr>
            <a:endParaRPr lang="en-US" dirty="0" smtClean="0"/>
          </a:p>
          <a:p>
            <a:pPr marL="365760" indent="-283464" fontAlgn="auto">
              <a:spcAft>
                <a:spcPts val="0"/>
              </a:spcAft>
              <a:buFont typeface="Arial" pitchFamily="34" charset="0"/>
              <a:buNone/>
              <a:defRPr/>
            </a:pPr>
            <a:endParaRPr lang="en-US" dirty="0" smtClean="0"/>
          </a:p>
          <a:p>
            <a:pPr marL="365760" indent="-283464" fontAlgn="auto">
              <a:spcAft>
                <a:spcPts val="0"/>
              </a:spcAft>
              <a:buFont typeface="Arial" pitchFamily="34" charset="0"/>
              <a:buNone/>
              <a:defRPr/>
            </a:pPr>
            <a:endParaRPr lang="en-US" dirty="0" smtClean="0"/>
          </a:p>
          <a:p>
            <a:pPr marL="365760" indent="-283464" fontAlgn="auto">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Cont</a:t>
            </a:r>
            <a:r>
              <a:rPr lang="en-US" dirty="0">
                <a:solidFill>
                  <a:schemeClr val="tx2">
                    <a:satMod val="130000"/>
                  </a:schemeClr>
                </a:solidFill>
              </a:rPr>
              <a:t>.</a:t>
            </a:r>
            <a:r>
              <a:rPr lang="en-US" dirty="0" smtClean="0">
                <a:solidFill>
                  <a:schemeClr val="tx2">
                    <a:satMod val="130000"/>
                  </a:schemeClr>
                </a:solidFill>
              </a:rPr>
              <a:t/>
            </a:r>
            <a:br>
              <a:rPr lang="en-US" dirty="0" smtClean="0">
                <a:solidFill>
                  <a:schemeClr val="tx2">
                    <a:satMod val="130000"/>
                  </a:schemeClr>
                </a:solidFill>
              </a:rPr>
            </a:br>
            <a:endParaRPr lang="en-US" dirty="0" smtClean="0">
              <a:solidFill>
                <a:schemeClr val="tx2">
                  <a:satMod val="130000"/>
                </a:schemeClr>
              </a:solidFill>
            </a:endParaRPr>
          </a:p>
        </p:txBody>
      </p:sp>
      <p:sp>
        <p:nvSpPr>
          <p:cNvPr id="70659" name="Content Placeholder 2"/>
          <p:cNvSpPr>
            <a:spLocks noGrp="1"/>
          </p:cNvSpPr>
          <p:nvPr>
            <p:ph idx="1"/>
          </p:nvPr>
        </p:nvSpPr>
        <p:spPr>
          <a:xfrm>
            <a:off x="1143000" y="1143000"/>
            <a:ext cx="7791450" cy="5562600"/>
          </a:xfrm>
        </p:spPr>
        <p:txBody>
          <a:bodyPr/>
          <a:lstStyle/>
          <a:p>
            <a:endParaRPr lang="en-US" dirty="0" smtClean="0"/>
          </a:p>
          <a:p>
            <a:r>
              <a:rPr lang="en-US" dirty="0" smtClean="0"/>
              <a:t>Of course, raw scores are still open to interpretation – which is a matter of </a:t>
            </a:r>
            <a:r>
              <a:rPr lang="en-US" dirty="0" err="1" smtClean="0"/>
              <a:t>judgement</a:t>
            </a:r>
            <a:r>
              <a:rPr lang="en-US" dirty="0" smtClean="0"/>
              <a:t> rather than exactitude or precision (</a:t>
            </a:r>
            <a:r>
              <a:rPr lang="en-US" dirty="0" err="1" smtClean="0"/>
              <a:t>Wiliam</a:t>
            </a:r>
            <a:r>
              <a:rPr lang="en-US" dirty="0" smtClean="0"/>
              <a:t> 1996). For example, if a test is designed to assess ‘mastery’ of a subject, then the researcher is faced with the issue of deciding what constitutes ‘mastery’ – is it an absolute (i.e. very high score) or are there gradations, and if the latter, then where do these gradations fall? </a:t>
            </a:r>
          </a:p>
          <a:p>
            <a:r>
              <a:rPr lang="en-US" dirty="0" smtClean="0"/>
              <a:t>For published tests the scoring is standardized and already made clear, as are the conversions of scores into, for example, percentiles and grades.</a:t>
            </a:r>
          </a:p>
          <a:p>
            <a:r>
              <a:rPr lang="en-US" dirty="0" smtClean="0"/>
              <a:t>Underpinning the discussion of scoring is the need to make it unequivocally clear exactly what the marking criteria are – what will and will not score points. </a:t>
            </a:r>
          </a:p>
          <a:p>
            <a:r>
              <a:rPr lang="en-US" dirty="0" smtClean="0"/>
              <a:t>This requires a clariﬁcation of whether there is a ‘checklist’ of features that must be present in a student’s answer.</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Cont</a:t>
            </a:r>
            <a:r>
              <a:rPr lang="en-US" dirty="0">
                <a:solidFill>
                  <a:schemeClr val="tx2">
                    <a:satMod val="130000"/>
                  </a:schemeClr>
                </a:solidFill>
              </a:rPr>
              <a:t>.</a:t>
            </a:r>
            <a:r>
              <a:rPr lang="en-US" dirty="0" smtClean="0">
                <a:solidFill>
                  <a:schemeClr val="tx2">
                    <a:satMod val="130000"/>
                  </a:schemeClr>
                </a:solidFill>
              </a:rPr>
              <a:t/>
            </a:r>
            <a:br>
              <a:rPr lang="en-US" dirty="0" smtClean="0">
                <a:solidFill>
                  <a:schemeClr val="tx2">
                    <a:satMod val="130000"/>
                  </a:schemeClr>
                </a:solidFill>
              </a:rPr>
            </a:br>
            <a:endParaRPr lang="en-US" dirty="0" smtClean="0">
              <a:solidFill>
                <a:schemeClr val="tx2">
                  <a:satMod val="130000"/>
                </a:schemeClr>
              </a:solidFill>
            </a:endParaRPr>
          </a:p>
        </p:txBody>
      </p:sp>
      <p:sp>
        <p:nvSpPr>
          <p:cNvPr id="71683" name="Content Placeholder 2"/>
          <p:cNvSpPr>
            <a:spLocks noGrp="1"/>
          </p:cNvSpPr>
          <p:nvPr>
            <p:ph idx="1"/>
          </p:nvPr>
        </p:nvSpPr>
        <p:spPr>
          <a:xfrm>
            <a:off x="1143000" y="1219200"/>
            <a:ext cx="7791450" cy="5029200"/>
          </a:xfrm>
        </p:spPr>
        <p:txBody>
          <a:bodyPr>
            <a:normAutofit/>
          </a:bodyPr>
          <a:lstStyle/>
          <a:p>
            <a:endParaRPr lang="en-US" dirty="0" smtClean="0"/>
          </a:p>
          <a:p>
            <a:r>
              <a:rPr lang="en-US" dirty="0" smtClean="0"/>
              <a:t>Clearly criterion-referenced tests will have to declare their lowest boundary – a cut-off point – below which the student has been deemed to fail to meet the criteria. </a:t>
            </a:r>
          </a:p>
          <a:p>
            <a:r>
              <a:rPr lang="en-US" dirty="0" smtClean="0"/>
              <a:t>A compromise can be seen in those criterion-referenced tests that award different grades for different levels of performance of the same task, necessitating the clariﬁcation of different cut-off points in the examination.</a:t>
            </a:r>
          </a:p>
          <a:p>
            <a:r>
              <a:rPr lang="en-US" dirty="0" smtClean="0"/>
              <a:t> A common example of this can be seen in the GCSE examinations for secondary school pupils in the United Kingdom, where students can achieve a grade between A and F for a criterion-related examination.</a:t>
            </a:r>
          </a:p>
          <a:p>
            <a:r>
              <a:rPr lang="en-US" dirty="0" smtClean="0"/>
              <a:t>The issue of scoring takes in a range of factors, for example: grade norms, age norms, percentile norms and standard score norms.  </a:t>
            </a:r>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a:xfrm>
            <a:off x="1066800" y="274638"/>
            <a:ext cx="7867650" cy="1143000"/>
          </a:xfrm>
        </p:spPr>
        <p:txBody>
          <a:bodyPr/>
          <a:lstStyle/>
          <a:p>
            <a:pPr fontAlgn="auto">
              <a:spcAft>
                <a:spcPts val="0"/>
              </a:spcAft>
              <a:defRPr/>
            </a:pPr>
            <a:r>
              <a:rPr lang="en-US" dirty="0" smtClean="0">
                <a:solidFill>
                  <a:schemeClr val="tx2">
                    <a:satMod val="130000"/>
                  </a:schemeClr>
                </a:solidFill>
              </a:rPr>
              <a:t>Devising a pretest and post-test</a:t>
            </a:r>
            <a:br>
              <a:rPr lang="en-US" dirty="0" smtClean="0">
                <a:solidFill>
                  <a:schemeClr val="tx2">
                    <a:satMod val="130000"/>
                  </a:schemeClr>
                </a:solidFill>
              </a:rPr>
            </a:br>
            <a:endParaRPr lang="en-US" dirty="0" smtClean="0">
              <a:solidFill>
                <a:schemeClr val="tx2">
                  <a:satMod val="130000"/>
                </a:schemeClr>
              </a:solidFill>
            </a:endParaRPr>
          </a:p>
        </p:txBody>
      </p:sp>
      <p:sp>
        <p:nvSpPr>
          <p:cNvPr id="3" name="Content Placeholder 2"/>
          <p:cNvSpPr>
            <a:spLocks noGrp="1"/>
          </p:cNvSpPr>
          <p:nvPr>
            <p:ph idx="1"/>
          </p:nvPr>
        </p:nvSpPr>
        <p:spPr>
          <a:xfrm>
            <a:off x="1143000" y="1447800"/>
            <a:ext cx="7791450" cy="5105400"/>
          </a:xfrm>
        </p:spPr>
        <p:txBody>
          <a:bodyPr rtlCol="0">
            <a:normAutofit/>
          </a:bodyPr>
          <a:lstStyle/>
          <a:p>
            <a:pPr marL="82296" indent="0" fontAlgn="auto">
              <a:spcAft>
                <a:spcPts val="0"/>
              </a:spcAft>
              <a:buNone/>
              <a:defRPr/>
            </a:pPr>
            <a:r>
              <a:rPr lang="en-US" dirty="0" smtClean="0"/>
              <a:t>The construction and administration of tests is an essential part of the experimental model of research, where a pretest and a post-test have to be devised for the control and experimental </a:t>
            </a:r>
            <a:r>
              <a:rPr lang="en-US" dirty="0" err="1" smtClean="0"/>
              <a:t>groups.The</a:t>
            </a:r>
            <a:r>
              <a:rPr lang="en-US" dirty="0" smtClean="0"/>
              <a:t> pretest and post-test must adhere to several guidelines:</a:t>
            </a:r>
          </a:p>
          <a:p>
            <a:pPr marL="365760" indent="-283464" fontAlgn="auto">
              <a:spcAft>
                <a:spcPts val="0"/>
              </a:spcAft>
              <a:buFont typeface="Arial" pitchFamily="34" charset="0"/>
              <a:buChar char="•"/>
              <a:defRPr/>
            </a:pPr>
            <a:r>
              <a:rPr lang="en-US" dirty="0" smtClean="0"/>
              <a:t>The pretest may have questions which differ in form or wording from the post-test, though the two tests must test the same content, i.e. they will be alternate forms of a test for the same groups.</a:t>
            </a:r>
          </a:p>
          <a:p>
            <a:pPr marL="365760" indent="-283464" fontAlgn="auto">
              <a:spcAft>
                <a:spcPts val="0"/>
              </a:spcAft>
              <a:buFont typeface="Arial" pitchFamily="34" charset="0"/>
              <a:buChar char="•"/>
              <a:defRPr/>
            </a:pPr>
            <a:r>
              <a:rPr lang="en-US" dirty="0" smtClean="0"/>
              <a:t>The pretest must be the same for the control and experimental groups.</a:t>
            </a:r>
          </a:p>
          <a:p>
            <a:pPr marL="365760" indent="-283464" fontAlgn="auto">
              <a:spcAft>
                <a:spcPts val="0"/>
              </a:spcAft>
              <a:buFont typeface="Arial" pitchFamily="34" charset="0"/>
              <a:buChar char="•"/>
              <a:defRPr/>
            </a:pPr>
            <a:r>
              <a:rPr lang="en-US" dirty="0" smtClean="0"/>
              <a:t>The post-test must be the same for both groups.</a:t>
            </a:r>
          </a:p>
          <a:p>
            <a:pPr marL="365760" indent="-283464" fontAlgn="auto">
              <a:spcAft>
                <a:spcPts val="0"/>
              </a:spcAft>
              <a:buFont typeface="Arial" pitchFamily="34" charset="0"/>
              <a:buChar char="•"/>
              <a:defRPr/>
            </a:pPr>
            <a:r>
              <a:rPr lang="en-US" dirty="0" smtClean="0"/>
              <a:t>Care must be taken in the construction of a post-test to avoid making the test easier to complete by one group than another.</a:t>
            </a:r>
          </a:p>
          <a:p>
            <a:pPr marL="365760" indent="-283464" fontAlgn="auto">
              <a:spcAft>
                <a:spcPts val="0"/>
              </a:spcAft>
              <a:buFont typeface="Arial" pitchFamily="34" charset="0"/>
              <a:buChar char="•"/>
              <a:defRPr/>
            </a:pPr>
            <a:r>
              <a:rPr lang="en-US" dirty="0" smtClean="0"/>
              <a:t>The level of </a:t>
            </a:r>
            <a:r>
              <a:rPr lang="en-US" dirty="0" err="1" smtClean="0"/>
              <a:t>difﬁculty</a:t>
            </a:r>
            <a:r>
              <a:rPr lang="en-US" dirty="0" smtClean="0"/>
              <a:t> must be the same in both tests.</a:t>
            </a:r>
          </a:p>
          <a:p>
            <a:pPr marL="365760" indent="-283464" fontAlgn="auto">
              <a:spcAft>
                <a:spcPts val="0"/>
              </a:spcAft>
              <a:buFont typeface="Arial" pitchFamily="34" charset="0"/>
              <a:buChar char="•"/>
              <a:defRPr/>
            </a:pPr>
            <a:r>
              <a:rPr lang="en-US" dirty="0" smtClean="0"/>
              <a:t>Test data feature centrally in the experimental model of research; additionally they may feature as part of a questionnaire, interview and documentary material.</a:t>
            </a:r>
          </a:p>
          <a:p>
            <a:pPr marL="365760" indent="-283464" fontAlgn="auto">
              <a:spcAft>
                <a:spcPts val="0"/>
              </a:spcAft>
              <a:buFont typeface="Arial" pitchFamily="34" charset="0"/>
              <a:buNone/>
              <a:defRPr/>
            </a:pPr>
            <a:endParaRPr lang="en-US" dirty="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lstStyle/>
          <a:p>
            <a:pPr fontAlgn="auto">
              <a:spcAft>
                <a:spcPts val="0"/>
              </a:spcAft>
              <a:defRPr/>
            </a:pPr>
            <a:r>
              <a:rPr lang="en-US" smtClean="0">
                <a:solidFill>
                  <a:schemeClr val="tx2">
                    <a:satMod val="130000"/>
                  </a:schemeClr>
                </a:solidFill>
              </a:rPr>
              <a:t>Reliability and validity of tests</a:t>
            </a:r>
            <a:br>
              <a:rPr lang="en-US" smtClean="0">
                <a:solidFill>
                  <a:schemeClr val="tx2">
                    <a:satMod val="130000"/>
                  </a:schemeClr>
                </a:solidFill>
              </a:rPr>
            </a:br>
            <a:endParaRPr lang="en-US" smtClean="0">
              <a:solidFill>
                <a:schemeClr val="tx2">
                  <a:satMod val="130000"/>
                </a:schemeClr>
              </a:solidFill>
            </a:endParaRPr>
          </a:p>
        </p:txBody>
      </p:sp>
      <p:sp>
        <p:nvSpPr>
          <p:cNvPr id="73731" name="Content Placeholder 2"/>
          <p:cNvSpPr>
            <a:spLocks noGrp="1"/>
          </p:cNvSpPr>
          <p:nvPr>
            <p:ph idx="1"/>
          </p:nvPr>
        </p:nvSpPr>
        <p:spPr>
          <a:xfrm>
            <a:off x="1143000" y="1447800"/>
            <a:ext cx="7791450" cy="5029200"/>
          </a:xfrm>
        </p:spPr>
        <p:txBody>
          <a:bodyPr/>
          <a:lstStyle/>
          <a:p>
            <a:pPr>
              <a:lnSpc>
                <a:spcPct val="150000"/>
              </a:lnSpc>
            </a:pPr>
            <a:r>
              <a:rPr lang="en-US" dirty="0" smtClean="0"/>
              <a:t>Sufﬁce it here to say that reliability concerns the degree of conﬁdence that can be placed in the results and the data, which is often a matter of statistical calculation and subsequent test redesigning. </a:t>
            </a:r>
          </a:p>
          <a:p>
            <a:pPr>
              <a:lnSpc>
                <a:spcPct val="150000"/>
              </a:lnSpc>
            </a:pPr>
            <a:r>
              <a:rPr lang="en-US" dirty="0" smtClean="0"/>
              <a:t>Validity, on the other hand, concerns the extent to which the test tests what it is supposed to test. This devolves on content, construct, face, criterion-related and concurrent validity.</a:t>
            </a:r>
          </a:p>
          <a:p>
            <a:endParaRPr lang="en-US" dirty="0" smtClean="0"/>
          </a:p>
          <a:p>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a:xfrm>
            <a:off x="1066800" y="274638"/>
            <a:ext cx="7867650" cy="1143000"/>
          </a:xfrm>
        </p:spPr>
        <p:txBody>
          <a:bodyPr/>
          <a:lstStyle/>
          <a:p>
            <a:pPr fontAlgn="auto">
              <a:spcAft>
                <a:spcPts val="0"/>
              </a:spcAft>
              <a:defRPr/>
            </a:pPr>
            <a:r>
              <a:rPr lang="en-US" dirty="0" smtClean="0">
                <a:solidFill>
                  <a:schemeClr val="tx2">
                    <a:satMod val="130000"/>
                  </a:schemeClr>
                </a:solidFill>
              </a:rPr>
              <a:t>Ethical issues in preparing for tests</a:t>
            </a:r>
            <a:br>
              <a:rPr lang="en-US" dirty="0" smtClean="0">
                <a:solidFill>
                  <a:schemeClr val="tx2">
                    <a:satMod val="130000"/>
                  </a:schemeClr>
                </a:solidFill>
              </a:rPr>
            </a:br>
            <a:endParaRPr lang="en-US" dirty="0" smtClean="0">
              <a:solidFill>
                <a:schemeClr val="tx2">
                  <a:satMod val="130000"/>
                </a:schemeClr>
              </a:solidFill>
            </a:endParaRPr>
          </a:p>
        </p:txBody>
      </p:sp>
      <p:sp>
        <p:nvSpPr>
          <p:cNvPr id="74755" name="Content Placeholder 2"/>
          <p:cNvSpPr>
            <a:spLocks noGrp="1"/>
          </p:cNvSpPr>
          <p:nvPr>
            <p:ph idx="1"/>
          </p:nvPr>
        </p:nvSpPr>
        <p:spPr>
          <a:xfrm>
            <a:off x="1066800" y="1447800"/>
            <a:ext cx="7867650" cy="5257800"/>
          </a:xfrm>
        </p:spPr>
        <p:txBody>
          <a:bodyPr/>
          <a:lstStyle/>
          <a:p>
            <a:pPr>
              <a:lnSpc>
                <a:spcPct val="150000"/>
              </a:lnSpc>
            </a:pPr>
            <a:r>
              <a:rPr lang="en-US" dirty="0" smtClean="0"/>
              <a:t>A major source of unreliability of test data derives from the extent and ways in which students have been prepared for the test. These can be located on a continuum from direct and speciﬁc preparation, through indirect and general preparation, to no preparation at all. With the growing demand for test data (e.g. for selection, for certiﬁcation, for grading, for employment, for tracking, for entry to higher education, for accountability, for judging schools and teachers) there is a perhaps understandable pressure to prepare students for tests.</a:t>
            </a:r>
          </a:p>
          <a:p>
            <a:pPr>
              <a:lnSpc>
                <a:spcPct val="150000"/>
              </a:lnSpc>
            </a:pPr>
            <a:r>
              <a:rPr lang="en-US" dirty="0" smtClean="0"/>
              <a:t>This is the ‘high-stakes’ aspect of testing (</a:t>
            </a:r>
            <a:r>
              <a:rPr lang="en-US" dirty="0" err="1" smtClean="0"/>
              <a:t>Harlen</a:t>
            </a:r>
            <a:r>
              <a:rPr lang="en-US" dirty="0" smtClean="0"/>
              <a:t> 1994), where much hinges on the test results. At one level this can be seen in the backwash effect of examinations on curricula and syllabuses; at another level it can lead to the direct preparation of students for speciﬁc examinations.</a:t>
            </a:r>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a:xfrm>
            <a:off x="1066800" y="274638"/>
            <a:ext cx="7867650" cy="1143000"/>
          </a:xfrm>
        </p:spPr>
        <p:txBody>
          <a:bodyPr/>
          <a:lstStyle/>
          <a:p>
            <a:pPr fontAlgn="auto">
              <a:spcAft>
                <a:spcPts val="0"/>
              </a:spcAft>
              <a:defRPr/>
            </a:pPr>
            <a:r>
              <a:rPr lang="en-US" dirty="0" smtClean="0">
                <a:solidFill>
                  <a:schemeClr val="tx2">
                    <a:satMod val="130000"/>
                  </a:schemeClr>
                </a:solidFill>
              </a:rPr>
              <a:t>Cont</a:t>
            </a:r>
            <a:r>
              <a:rPr lang="en-US" dirty="0">
                <a:solidFill>
                  <a:schemeClr val="tx2">
                    <a:satMod val="130000"/>
                  </a:schemeClr>
                </a:solidFill>
              </a:rPr>
              <a:t>.</a:t>
            </a:r>
            <a:endParaRPr lang="en-US" dirty="0" smtClean="0">
              <a:solidFill>
                <a:schemeClr val="tx2">
                  <a:satMod val="130000"/>
                </a:schemeClr>
              </a:solidFill>
            </a:endParaRPr>
          </a:p>
        </p:txBody>
      </p:sp>
      <p:sp>
        <p:nvSpPr>
          <p:cNvPr id="75779" name="Content Placeholder 2"/>
          <p:cNvSpPr>
            <a:spLocks noGrp="1"/>
          </p:cNvSpPr>
          <p:nvPr>
            <p:ph idx="1"/>
          </p:nvPr>
        </p:nvSpPr>
        <p:spPr>
          <a:xfrm>
            <a:off x="1066800" y="1447800"/>
            <a:ext cx="7867650" cy="5257800"/>
          </a:xfrm>
        </p:spPr>
        <p:txBody>
          <a:bodyPr>
            <a:normAutofit lnSpcReduction="10000"/>
          </a:bodyPr>
          <a:lstStyle/>
          <a:p>
            <a:pPr>
              <a:lnSpc>
                <a:spcPct val="150000"/>
              </a:lnSpc>
            </a:pPr>
            <a:r>
              <a:rPr lang="en-US" dirty="0" smtClean="0"/>
              <a:t>Preparation can take many forms: ensuring coverage, among other </a:t>
            </a:r>
            <a:r>
              <a:rPr lang="en-US" dirty="0" err="1" smtClean="0"/>
              <a:t>programme</a:t>
            </a:r>
            <a:r>
              <a:rPr lang="en-US" dirty="0" smtClean="0"/>
              <a:t> contents and objectives, of the objectives and </a:t>
            </a:r>
            <a:r>
              <a:rPr lang="en-US" dirty="0" err="1" smtClean="0"/>
              <a:t>programme</a:t>
            </a:r>
            <a:r>
              <a:rPr lang="en-US" dirty="0" smtClean="0"/>
              <a:t> that will be tested restricting the coverage of the </a:t>
            </a:r>
            <a:r>
              <a:rPr lang="en-US" dirty="0" err="1" smtClean="0"/>
              <a:t>programme</a:t>
            </a:r>
            <a:r>
              <a:rPr lang="en-US" dirty="0" smtClean="0"/>
              <a:t> content and objectives to only those that will be tested preparing students with ‘exam technique’ </a:t>
            </a:r>
            <a:r>
              <a:rPr lang="en-US" dirty="0" err="1" smtClean="0"/>
              <a:t>practising</a:t>
            </a:r>
            <a:r>
              <a:rPr lang="en-US" dirty="0" smtClean="0"/>
              <a:t> with past or similar papers directly matching the teaching to speciﬁc test items, where each piece of teaching and contents is the same as each test item </a:t>
            </a:r>
            <a:r>
              <a:rPr lang="en-US" dirty="0" err="1" smtClean="0"/>
              <a:t>practising</a:t>
            </a:r>
            <a:r>
              <a:rPr lang="en-US" dirty="0" smtClean="0"/>
              <a:t> on an exactly parallel form of the test telling students in advance what will appear on the test </a:t>
            </a:r>
            <a:r>
              <a:rPr lang="en-US" dirty="0" err="1" smtClean="0"/>
              <a:t>practising</a:t>
            </a:r>
            <a:r>
              <a:rPr lang="en-US" dirty="0" smtClean="0"/>
              <a:t> on and preparing the identical test itself (e.g. giving out test papers in advance) without teacher input </a:t>
            </a:r>
            <a:r>
              <a:rPr lang="en-US" dirty="0" err="1" smtClean="0"/>
              <a:t>practising</a:t>
            </a:r>
            <a:r>
              <a:rPr lang="en-US" dirty="0" smtClean="0"/>
              <a:t> on and preparing the identical test itself (e.g. giving out the test papers in advance), with the teacher working through the items, maybe providing sample answers.</a:t>
            </a:r>
          </a:p>
          <a:p>
            <a:pPr>
              <a:lnSpc>
                <a:spcPct val="150000"/>
              </a:lnSpc>
            </a:pPr>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a:xfrm>
            <a:off x="1066800" y="274638"/>
            <a:ext cx="7867650" cy="1143000"/>
          </a:xfrm>
        </p:spPr>
        <p:txBody>
          <a:bodyPr/>
          <a:lstStyle/>
          <a:p>
            <a:pPr fontAlgn="auto">
              <a:spcAft>
                <a:spcPts val="0"/>
              </a:spcAft>
              <a:defRPr/>
            </a:pPr>
            <a:r>
              <a:rPr lang="en-US" dirty="0" smtClean="0">
                <a:solidFill>
                  <a:schemeClr val="tx2">
                    <a:satMod val="130000"/>
                  </a:schemeClr>
                </a:solidFill>
              </a:rPr>
              <a:t>Cont</a:t>
            </a:r>
            <a:r>
              <a:rPr lang="en-US" dirty="0">
                <a:solidFill>
                  <a:schemeClr val="tx2">
                    <a:satMod val="130000"/>
                  </a:schemeClr>
                </a:solidFill>
              </a:rPr>
              <a:t>.</a:t>
            </a:r>
            <a:endParaRPr lang="en-US" dirty="0" smtClean="0">
              <a:solidFill>
                <a:schemeClr val="tx2">
                  <a:satMod val="130000"/>
                </a:schemeClr>
              </a:solidFill>
            </a:endParaRPr>
          </a:p>
        </p:txBody>
      </p:sp>
      <p:sp>
        <p:nvSpPr>
          <p:cNvPr id="76803" name="Content Placeholder 2"/>
          <p:cNvSpPr>
            <a:spLocks noGrp="1"/>
          </p:cNvSpPr>
          <p:nvPr>
            <p:ph idx="1"/>
          </p:nvPr>
        </p:nvSpPr>
        <p:spPr>
          <a:xfrm>
            <a:off x="1066800" y="1447800"/>
            <a:ext cx="7867650" cy="5181600"/>
          </a:xfrm>
        </p:spPr>
        <p:txBody>
          <a:bodyPr>
            <a:normAutofit/>
          </a:bodyPr>
          <a:lstStyle/>
          <a:p>
            <a:pPr>
              <a:lnSpc>
                <a:spcPct val="150000"/>
              </a:lnSpc>
            </a:pPr>
            <a:r>
              <a:rPr lang="en-US" dirty="0" smtClean="0"/>
              <a:t>How ethical it would be to undertake the ﬁnal four of these is perhaps questionable, or indeed any apart from the ﬁrst on the list. Are they cheating or legitimate test preparation? Should one teach to a test; is not to do so a dereliction of duty (e.g. in criterion- and domain-referenced tests) or giving students an unfair advantage and thus reducing the reliability of the test as a true and fair measure of ability or achievement?</a:t>
            </a:r>
          </a:p>
          <a:p>
            <a:pPr>
              <a:lnSpc>
                <a:spcPct val="150000"/>
              </a:lnSpc>
            </a:pPr>
            <a:r>
              <a:rPr lang="en-US" dirty="0" smtClean="0"/>
              <a:t> In high-stakes assessment (e.g. for public accountability and to compare schools and teachers) there is even the issue of not entering for tests students whose performance will be low. There is a risk of a correlation between the ‘stakes’ and the degree of unethical practice – the greater the stakes, the greater the incidence of unethical practice.</a:t>
            </a:r>
          </a:p>
          <a:p>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a:xfrm>
            <a:off x="1066800" y="228600"/>
            <a:ext cx="7620000" cy="1143000"/>
          </a:xfrm>
        </p:spPr>
        <p:txBody>
          <a:bodyPr/>
          <a:lstStyle/>
          <a:p>
            <a:pPr fontAlgn="auto">
              <a:spcAft>
                <a:spcPts val="0"/>
              </a:spcAft>
              <a:defRPr/>
            </a:pPr>
            <a:r>
              <a:rPr lang="en-US" dirty="0" smtClean="0">
                <a:solidFill>
                  <a:schemeClr val="tx2">
                    <a:satMod val="130000"/>
                  </a:schemeClr>
                </a:solidFill>
              </a:rPr>
              <a:t> Ethical issues in preparing for tests</a:t>
            </a:r>
          </a:p>
        </p:txBody>
      </p:sp>
      <p:sp>
        <p:nvSpPr>
          <p:cNvPr id="77827" name="Content Placeholder 2"/>
          <p:cNvSpPr>
            <a:spLocks noGrp="1"/>
          </p:cNvSpPr>
          <p:nvPr>
            <p:ph idx="1"/>
          </p:nvPr>
        </p:nvSpPr>
        <p:spPr>
          <a:xfrm>
            <a:off x="1066800" y="1447800"/>
            <a:ext cx="7867650" cy="4800600"/>
          </a:xfrm>
        </p:spPr>
        <p:txBody>
          <a:bodyPr/>
          <a:lstStyle/>
          <a:p>
            <a:r>
              <a:rPr lang="en-US" dirty="0" smtClean="0"/>
              <a:t>Unethical practice, observes </a:t>
            </a:r>
            <a:r>
              <a:rPr lang="en-US" dirty="0" err="1" smtClean="0"/>
              <a:t>Gipps</a:t>
            </a:r>
            <a:r>
              <a:rPr lang="en-US" dirty="0" smtClean="0"/>
              <a:t> (1994), occurs where scores are inﬂated but reliable inference on performance or achievement is not, and where different groups of students are prepared differentially for tests, i.e. giving some students an unfair advantage over others. To overcome such problems, she suggests, it is ethical and legitimate for teachers to teach to a broader domain than the test, that teachers should not teach directly to the test, and the situation should only be that better instruction rather than test preparation is acceptable (Cunningham 1998).</a:t>
            </a:r>
          </a:p>
          <a:p>
            <a:r>
              <a:rPr lang="en-US" dirty="0" smtClean="0"/>
              <a:t>One can add to this list of considerations that tests must be valid and reliable. </a:t>
            </a:r>
          </a:p>
          <a:p>
            <a:r>
              <a:rPr lang="en-US" dirty="0" smtClean="0"/>
              <a:t>The administration, marking and use of the test should be undertaken only by suitably competent/qualiﬁed people (i.e. people and projects should be vetted).</a:t>
            </a:r>
          </a:p>
          <a:p>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a:xfrm>
            <a:off x="1066800" y="274638"/>
            <a:ext cx="7867650" cy="1143000"/>
          </a:xfrm>
        </p:spPr>
        <p:txBody>
          <a:bodyPr/>
          <a:lstStyle/>
          <a:p>
            <a:pPr fontAlgn="auto">
              <a:spcAft>
                <a:spcPts val="0"/>
              </a:spcAft>
              <a:defRPr/>
            </a:pPr>
            <a:r>
              <a:rPr lang="en-US" dirty="0" smtClean="0">
                <a:solidFill>
                  <a:schemeClr val="tx2">
                    <a:satMod val="130000"/>
                  </a:schemeClr>
                </a:solidFill>
              </a:rPr>
              <a:t>Cont</a:t>
            </a:r>
            <a:r>
              <a:rPr lang="en-US" dirty="0">
                <a:solidFill>
                  <a:schemeClr val="tx2">
                    <a:satMod val="130000"/>
                  </a:schemeClr>
                </a:solidFill>
              </a:rPr>
              <a:t>.</a:t>
            </a:r>
            <a:endParaRPr lang="en-US" dirty="0" smtClean="0">
              <a:solidFill>
                <a:schemeClr val="tx2">
                  <a:satMod val="130000"/>
                </a:schemeClr>
              </a:solidFill>
            </a:endParaRPr>
          </a:p>
        </p:txBody>
      </p:sp>
      <p:sp>
        <p:nvSpPr>
          <p:cNvPr id="78851" name="Content Placeholder 2"/>
          <p:cNvSpPr>
            <a:spLocks noGrp="1"/>
          </p:cNvSpPr>
          <p:nvPr>
            <p:ph idx="1"/>
          </p:nvPr>
        </p:nvSpPr>
        <p:spPr>
          <a:xfrm>
            <a:off x="1066800" y="1447800"/>
            <a:ext cx="7867650" cy="5257800"/>
          </a:xfrm>
        </p:spPr>
        <p:txBody>
          <a:bodyPr>
            <a:normAutofit lnSpcReduction="10000"/>
          </a:bodyPr>
          <a:lstStyle/>
          <a:p>
            <a:pPr>
              <a:lnSpc>
                <a:spcPct val="150000"/>
              </a:lnSpc>
            </a:pPr>
            <a:r>
              <a:rPr lang="en-US" dirty="0" smtClean="0"/>
              <a:t>Access to test materials should be controlled, thus test items should not be reproduced apart from selections in professional publication; the tests should be released only to suitably qualiﬁed professionals in connection with speciﬁc professionally acceptable projects. </a:t>
            </a:r>
          </a:p>
          <a:p>
            <a:pPr>
              <a:lnSpc>
                <a:spcPct val="150000"/>
              </a:lnSpc>
            </a:pPr>
            <a:r>
              <a:rPr lang="en-US" dirty="0" smtClean="0"/>
              <a:t>Tests should beneﬁt the </a:t>
            </a:r>
            <a:r>
              <a:rPr lang="en-US" dirty="0" err="1" smtClean="0"/>
              <a:t>testee</a:t>
            </a:r>
            <a:r>
              <a:rPr lang="en-US" dirty="0" smtClean="0"/>
              <a:t> (beneﬁcence).</a:t>
            </a:r>
          </a:p>
          <a:p>
            <a:pPr>
              <a:lnSpc>
                <a:spcPct val="150000"/>
              </a:lnSpc>
            </a:pPr>
            <a:r>
              <a:rPr lang="en-US" dirty="0" smtClean="0"/>
              <a:t> Clear marking and grading protocols should exist.</a:t>
            </a:r>
          </a:p>
          <a:p>
            <a:pPr>
              <a:lnSpc>
                <a:spcPct val="150000"/>
              </a:lnSpc>
            </a:pPr>
            <a:r>
              <a:rPr lang="en-US" dirty="0" smtClean="0"/>
              <a:t>Test results are reported only in a way that cannot be misinterpreted.</a:t>
            </a:r>
          </a:p>
          <a:p>
            <a:pPr>
              <a:lnSpc>
                <a:spcPct val="150000"/>
              </a:lnSpc>
            </a:pPr>
            <a:r>
              <a:rPr lang="en-US" dirty="0" smtClean="0"/>
              <a:t>The privacy and dignity of individuals should be respected (e.g. conﬁdentiality, anonymity, non-traceability).</a:t>
            </a:r>
          </a:p>
          <a:p>
            <a:pPr>
              <a:lnSpc>
                <a:spcPct val="150000"/>
              </a:lnSpc>
            </a:pPr>
            <a:r>
              <a:rPr lang="en-US" dirty="0" smtClean="0"/>
              <a:t>Individuals should not be harmed by the test or its results (non-maleﬁcence).</a:t>
            </a:r>
          </a:p>
          <a:p>
            <a:pPr>
              <a:lnSpc>
                <a:spcPct val="150000"/>
              </a:lnSpc>
            </a:pPr>
            <a:r>
              <a:rPr lang="en-US" dirty="0" smtClean="0"/>
              <a:t> Informed consent to participate in the test should be sought.</a:t>
            </a:r>
          </a:p>
          <a:p>
            <a:pPr>
              <a:lnSpc>
                <a:spcPct val="150000"/>
              </a:lnSpc>
            </a:pPr>
            <a:endParaRPr lang="en-US" dirty="0" smtClean="0"/>
          </a:p>
          <a:p>
            <a:pPr>
              <a:lnSpc>
                <a:spcPct val="150000"/>
              </a:lnSpc>
            </a:pPr>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1"/>
          <p:cNvSpPr>
            <a:spLocks noGrp="1"/>
          </p:cNvSpPr>
          <p:nvPr>
            <p:ph type="title"/>
          </p:nvPr>
        </p:nvSpPr>
        <p:spPr/>
        <p:txBody>
          <a:bodyPr/>
          <a:lstStyle/>
          <a:p>
            <a:pPr fontAlgn="auto">
              <a:spcAft>
                <a:spcPts val="0"/>
              </a:spcAft>
              <a:defRPr/>
            </a:pPr>
            <a:r>
              <a:rPr lang="en-US" smtClean="0">
                <a:solidFill>
                  <a:schemeClr val="tx2">
                    <a:satMod val="130000"/>
                  </a:schemeClr>
                </a:solidFill>
              </a:rPr>
              <a:t>Computerized adaptive testing</a:t>
            </a:r>
            <a:br>
              <a:rPr lang="en-US" smtClean="0">
                <a:solidFill>
                  <a:schemeClr val="tx2">
                    <a:satMod val="130000"/>
                  </a:schemeClr>
                </a:solidFill>
              </a:rPr>
            </a:br>
            <a:endParaRPr lang="en-US" smtClean="0">
              <a:solidFill>
                <a:schemeClr val="tx2">
                  <a:satMod val="130000"/>
                </a:schemeClr>
              </a:solidFill>
            </a:endParaRPr>
          </a:p>
        </p:txBody>
      </p:sp>
      <p:sp>
        <p:nvSpPr>
          <p:cNvPr id="3" name="Content Placeholder 2"/>
          <p:cNvSpPr>
            <a:spLocks noGrp="1"/>
          </p:cNvSpPr>
          <p:nvPr>
            <p:ph idx="1"/>
          </p:nvPr>
        </p:nvSpPr>
        <p:spPr>
          <a:xfrm>
            <a:off x="1066800" y="1066800"/>
            <a:ext cx="7867650" cy="5715000"/>
          </a:xfrm>
        </p:spPr>
        <p:txBody>
          <a:bodyPr rtlCol="0">
            <a:normAutofit lnSpcReduction="10000"/>
          </a:bodyPr>
          <a:lstStyle/>
          <a:p>
            <a:pPr marL="365760" indent="-283464" fontAlgn="auto">
              <a:spcAft>
                <a:spcPts val="0"/>
              </a:spcAft>
              <a:buFont typeface="Arial" pitchFamily="34" charset="0"/>
              <a:buChar char="•"/>
              <a:defRPr/>
            </a:pPr>
            <a:r>
              <a:rPr lang="en-US" dirty="0" smtClean="0"/>
              <a:t>Computerized adaptive testing  is the decision on which particular test items to administer, which is based on the subjects’ responses to previous items. </a:t>
            </a:r>
          </a:p>
          <a:p>
            <a:pPr marL="365760" indent="-283464" fontAlgn="auto">
              <a:spcAft>
                <a:spcPts val="0"/>
              </a:spcAft>
              <a:buFont typeface="Arial" pitchFamily="34" charset="0"/>
              <a:buChar char="•"/>
              <a:defRPr/>
            </a:pPr>
            <a:r>
              <a:rPr lang="en-US" dirty="0" smtClean="0"/>
              <a:t>It is particularly useful for large-scale testing, where a wide range of ability can be expected. Here a test must be devised that enables the tester to cover this wide range of ability; hence it must include some easy to some </a:t>
            </a:r>
            <a:r>
              <a:rPr lang="en-US" dirty="0" err="1" smtClean="0"/>
              <a:t>difﬁcult</a:t>
            </a:r>
            <a:r>
              <a:rPr lang="en-US" dirty="0" smtClean="0"/>
              <a:t> items – too easy and it does not enable a range of high ability to be charted (</a:t>
            </a:r>
            <a:r>
              <a:rPr lang="en-US" dirty="0" err="1" smtClean="0"/>
              <a:t>testees</a:t>
            </a:r>
            <a:r>
              <a:rPr lang="en-US" dirty="0" smtClean="0"/>
              <a:t> simply getting all the answers right), too </a:t>
            </a:r>
            <a:r>
              <a:rPr lang="en-US" dirty="0" err="1" smtClean="0"/>
              <a:t>difﬁcult</a:t>
            </a:r>
            <a:r>
              <a:rPr lang="en-US" dirty="0" smtClean="0"/>
              <a:t> and it does not enable a range of low ability to be charted (</a:t>
            </a:r>
            <a:r>
              <a:rPr lang="en-US" dirty="0" err="1" smtClean="0"/>
              <a:t>testees</a:t>
            </a:r>
            <a:r>
              <a:rPr lang="en-US" dirty="0" smtClean="0"/>
              <a:t> simply getting all the answers wrong). We </a:t>
            </a:r>
            <a:r>
              <a:rPr lang="en-US" dirty="0" err="1" smtClean="0"/>
              <a:t>ﬁnd</a:t>
            </a:r>
            <a:r>
              <a:rPr lang="en-US" dirty="0" smtClean="0"/>
              <a:t> out very little about a </a:t>
            </a:r>
            <a:r>
              <a:rPr lang="en-US" dirty="0" err="1" smtClean="0"/>
              <a:t>testee</a:t>
            </a:r>
            <a:r>
              <a:rPr lang="en-US" dirty="0" smtClean="0"/>
              <a:t> if we ask a battery of questions which are too easy or too </a:t>
            </a:r>
            <a:r>
              <a:rPr lang="en-US" dirty="0" err="1" smtClean="0"/>
              <a:t>difﬁcult</a:t>
            </a:r>
            <a:r>
              <a:rPr lang="en-US" dirty="0" smtClean="0"/>
              <a:t>.</a:t>
            </a:r>
          </a:p>
          <a:p>
            <a:pPr marL="365760" indent="-283464" fontAlgn="auto">
              <a:spcAft>
                <a:spcPts val="0"/>
              </a:spcAft>
              <a:buFont typeface="Arial" pitchFamily="34" charset="0"/>
              <a:buChar char="•"/>
              <a:defRPr/>
            </a:pPr>
            <a:r>
              <a:rPr lang="en-US" dirty="0" smtClean="0"/>
              <a:t>Further, it is more </a:t>
            </a:r>
            <a:r>
              <a:rPr lang="en-US" dirty="0" err="1" smtClean="0"/>
              <a:t>efﬁcient</a:t>
            </a:r>
            <a:r>
              <a:rPr lang="en-US" dirty="0" smtClean="0"/>
              <a:t> and reliable if a test can avoid the problem for high ability </a:t>
            </a:r>
            <a:r>
              <a:rPr lang="en-US" dirty="0" err="1" smtClean="0"/>
              <a:t>testees</a:t>
            </a:r>
            <a:r>
              <a:rPr lang="en-US" dirty="0" smtClean="0"/>
              <a:t> of having to work through a mass of easy items in order to reach the more </a:t>
            </a:r>
            <a:r>
              <a:rPr lang="en-US" dirty="0" err="1" smtClean="0"/>
              <a:t>difﬁcult</a:t>
            </a:r>
            <a:r>
              <a:rPr lang="en-US" dirty="0" smtClean="0"/>
              <a:t> items and for low ability </a:t>
            </a:r>
            <a:r>
              <a:rPr lang="en-US" dirty="0" err="1" smtClean="0"/>
              <a:t>testees</a:t>
            </a:r>
            <a:r>
              <a:rPr lang="en-US" dirty="0" smtClean="0"/>
              <a:t> of having to try to guess the answers to more </a:t>
            </a:r>
            <a:r>
              <a:rPr lang="en-US" dirty="0" err="1" smtClean="0"/>
              <a:t>difﬁcult</a:t>
            </a:r>
            <a:r>
              <a:rPr lang="en-US" dirty="0" smtClean="0"/>
              <a:t> items. Hence it is useful to have a test that is </a:t>
            </a:r>
            <a:r>
              <a:rPr lang="en-US" dirty="0" err="1" smtClean="0"/>
              <a:t>ﬂexible</a:t>
            </a:r>
            <a:r>
              <a:rPr lang="en-US" dirty="0" smtClean="0"/>
              <a:t> and that can be adapted to the </a:t>
            </a:r>
            <a:r>
              <a:rPr lang="en-US" dirty="0" err="1" smtClean="0"/>
              <a:t>testees</a:t>
            </a:r>
            <a:r>
              <a:rPr lang="en-US" dirty="0" smtClean="0"/>
              <a:t>. </a:t>
            </a:r>
          </a:p>
          <a:p>
            <a:pPr marL="365760" indent="-283464" fontAlgn="auto">
              <a:spcAft>
                <a:spcPts val="0"/>
              </a:spcAft>
              <a:buFont typeface="Arial" pitchFamily="34" charset="0"/>
              <a:buChar char="•"/>
              <a:defRPr/>
            </a:pPr>
            <a:r>
              <a:rPr lang="en-US" dirty="0" smtClean="0"/>
              <a:t>For example, if a </a:t>
            </a:r>
            <a:r>
              <a:rPr lang="en-US" dirty="0" err="1" smtClean="0"/>
              <a:t>testee</a:t>
            </a:r>
            <a:r>
              <a:rPr lang="en-US" dirty="0" smtClean="0"/>
              <a:t> found an item too hard the next item could adapt to this and be easier, and, conversely, if a </a:t>
            </a:r>
            <a:r>
              <a:rPr lang="en-US" dirty="0" err="1" smtClean="0"/>
              <a:t>testee</a:t>
            </a:r>
            <a:r>
              <a:rPr lang="en-US" dirty="0" smtClean="0"/>
              <a:t> was successful on an item the next item could be harder.</a:t>
            </a:r>
            <a:endParaRPr lang="en-US" dirty="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Cont.</a:t>
            </a:r>
          </a:p>
        </p:txBody>
      </p:sp>
      <p:sp>
        <p:nvSpPr>
          <p:cNvPr id="80899" name="Content Placeholder 2"/>
          <p:cNvSpPr>
            <a:spLocks noGrp="1"/>
          </p:cNvSpPr>
          <p:nvPr>
            <p:ph idx="1"/>
          </p:nvPr>
        </p:nvSpPr>
        <p:spPr>
          <a:xfrm>
            <a:off x="1143000" y="1219200"/>
            <a:ext cx="7791450" cy="5410200"/>
          </a:xfrm>
        </p:spPr>
        <p:txBody>
          <a:bodyPr>
            <a:normAutofit/>
          </a:bodyPr>
          <a:lstStyle/>
          <a:p>
            <a:endParaRPr lang="en-US" dirty="0" smtClean="0"/>
          </a:p>
          <a:p>
            <a:r>
              <a:rPr lang="en-US" dirty="0" smtClean="0"/>
              <a:t>Computers here provide an ideal opportunity to address the ﬂexibility,</a:t>
            </a:r>
            <a:br>
              <a:rPr lang="en-US" dirty="0" smtClean="0"/>
            </a:br>
            <a:r>
              <a:rPr lang="en-US" dirty="0" smtClean="0"/>
              <a:t>discriminability and efﬁciency of testing. </a:t>
            </a:r>
          </a:p>
          <a:p>
            <a:r>
              <a:rPr lang="en-US" dirty="0" smtClean="0"/>
              <a:t>computer adaptive testing can reduce the number of test items present to around 50 per cent of those used in conventional tests.</a:t>
            </a:r>
          </a:p>
          <a:p>
            <a:r>
              <a:rPr lang="en-US" dirty="0" smtClean="0"/>
              <a:t> </a:t>
            </a:r>
            <a:r>
              <a:rPr lang="en-US" dirty="0" err="1" smtClean="0"/>
              <a:t>Testees</a:t>
            </a:r>
            <a:r>
              <a:rPr lang="en-US" dirty="0" smtClean="0"/>
              <a:t> can work at their own pace, they need not be discouraged but can be challenged, the test is scored instantly to provide feedback to the </a:t>
            </a:r>
            <a:r>
              <a:rPr lang="en-US" dirty="0" err="1" smtClean="0"/>
              <a:t>testee</a:t>
            </a:r>
            <a:r>
              <a:rPr lang="en-US" dirty="0" smtClean="0"/>
              <a:t>, a greater range of items can be included in the test and a greater degree of precision and reliability of measurement can be achieved; indeed, test security can be increased and the problem of understanding answer sheets is avoided.</a:t>
            </a:r>
          </a:p>
          <a:p>
            <a:r>
              <a:rPr lang="en-US" dirty="0" smtClean="0"/>
              <a:t>Clearly the use of computer adaptive testing has several putative attractions. On the other hand, it requires different skills from traditional tests, and these might compromise the reliability of the test, for example: The mental processes required to work with a computer screen and computer program differ from those required for a pen and paper test.</a:t>
            </a:r>
          </a:p>
          <a:p>
            <a:endParaRPr lang="en-US" dirty="0" smtClean="0"/>
          </a:p>
          <a:p>
            <a:endParaRPr lang="en-US" dirty="0" smtClean="0"/>
          </a:p>
          <a:p>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a:xfrm>
            <a:off x="1066800" y="274638"/>
            <a:ext cx="7867650" cy="944562"/>
          </a:xfrm>
        </p:spPr>
        <p:txBody>
          <a:bodyPr/>
          <a:lstStyle/>
          <a:p>
            <a:pPr fontAlgn="auto">
              <a:spcAft>
                <a:spcPts val="0"/>
              </a:spcAft>
              <a:defRPr/>
            </a:pPr>
            <a:r>
              <a:rPr lang="en-US" dirty="0" smtClean="0">
                <a:solidFill>
                  <a:schemeClr val="tx2">
                    <a:satMod val="130000"/>
                  </a:schemeClr>
                </a:solidFill>
              </a:rPr>
              <a:t>Cont</a:t>
            </a:r>
            <a:r>
              <a:rPr lang="en-US" dirty="0">
                <a:solidFill>
                  <a:schemeClr val="tx2">
                    <a:satMod val="130000"/>
                  </a:schemeClr>
                </a:solidFill>
              </a:rPr>
              <a:t>.</a:t>
            </a:r>
            <a:endParaRPr lang="en-US" dirty="0" smtClean="0">
              <a:solidFill>
                <a:schemeClr val="tx2">
                  <a:satMod val="130000"/>
                </a:schemeClr>
              </a:solidFill>
            </a:endParaRPr>
          </a:p>
        </p:txBody>
      </p:sp>
      <p:sp>
        <p:nvSpPr>
          <p:cNvPr id="81923" name="Content Placeholder 2"/>
          <p:cNvSpPr>
            <a:spLocks noGrp="1"/>
          </p:cNvSpPr>
          <p:nvPr>
            <p:ph idx="1"/>
          </p:nvPr>
        </p:nvSpPr>
        <p:spPr>
          <a:xfrm>
            <a:off x="1066800" y="1219200"/>
            <a:ext cx="7867650" cy="5410200"/>
          </a:xfrm>
        </p:spPr>
        <p:txBody>
          <a:bodyPr/>
          <a:lstStyle/>
          <a:p>
            <a:endParaRPr lang="en-US" dirty="0" smtClean="0"/>
          </a:p>
          <a:p>
            <a:r>
              <a:rPr lang="en-US" dirty="0" smtClean="0"/>
              <a:t>Motivation and anxiety levels increase or decrease when </a:t>
            </a:r>
            <a:r>
              <a:rPr lang="en-US" dirty="0" err="1" smtClean="0"/>
              <a:t>testees</a:t>
            </a:r>
            <a:r>
              <a:rPr lang="en-US" dirty="0" smtClean="0"/>
              <a:t> work with computers.</a:t>
            </a:r>
          </a:p>
          <a:p>
            <a:r>
              <a:rPr lang="en-US" dirty="0" smtClean="0"/>
              <a:t>The physical environment might exert a signiﬁcant difference, e.g. lighting, glare from the screen, noise from machines, loading and running the software.</a:t>
            </a:r>
          </a:p>
          <a:p>
            <a:r>
              <a:rPr lang="en-US" dirty="0" smtClean="0"/>
              <a:t>Reliability shifts from an index of the variability of the test to an index of the standard error of the </a:t>
            </a:r>
            <a:r>
              <a:rPr lang="en-US" dirty="0" err="1" smtClean="0"/>
              <a:t>testee’s</a:t>
            </a:r>
            <a:r>
              <a:rPr lang="en-US" dirty="0" smtClean="0"/>
              <a:t> performance. </a:t>
            </a:r>
          </a:p>
          <a:p>
            <a:r>
              <a:rPr lang="en-US" dirty="0" smtClean="0"/>
              <a:t>The usual formula for calculating standard error assumes that error variance is the same for all scores, whereas in item response theory it is assumed that error variance depends on each </a:t>
            </a:r>
            <a:r>
              <a:rPr lang="en-US" dirty="0" err="1" smtClean="0"/>
              <a:t>testee’s</a:t>
            </a:r>
            <a:r>
              <a:rPr lang="en-US" dirty="0" smtClean="0"/>
              <a:t> ability – the conventional statistic of error variance calculates a single average variance of summed scores, whereas in item response theory this is at best very crude, and at worst misleading as variation is a function of ability rather than test variation and cannot fairly be summed</a:t>
            </a:r>
          </a:p>
          <a:p>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pPr fontAlgn="auto">
              <a:spcAft>
                <a:spcPts val="0"/>
              </a:spcAft>
              <a:defRPr/>
            </a:pPr>
            <a:r>
              <a:rPr lang="en-US" dirty="0" smtClean="0">
                <a:solidFill>
                  <a:schemeClr val="tx2">
                    <a:satMod val="130000"/>
                  </a:schemeClr>
                </a:solidFill>
              </a:rPr>
              <a:t>Cont</a:t>
            </a:r>
            <a:r>
              <a:rPr lang="en-US" dirty="0">
                <a:solidFill>
                  <a:schemeClr val="tx2">
                    <a:satMod val="130000"/>
                  </a:schemeClr>
                </a:solidFill>
              </a:rPr>
              <a:t>.</a:t>
            </a:r>
            <a:endParaRPr lang="en-US" dirty="0" smtClean="0">
              <a:solidFill>
                <a:schemeClr val="tx2">
                  <a:satMod val="130000"/>
                </a:schemeClr>
              </a:solidFill>
            </a:endParaRPr>
          </a:p>
        </p:txBody>
      </p:sp>
      <p:sp>
        <p:nvSpPr>
          <p:cNvPr id="82947" name="Content Placeholder 2"/>
          <p:cNvSpPr>
            <a:spLocks noGrp="1"/>
          </p:cNvSpPr>
          <p:nvPr>
            <p:ph idx="1"/>
          </p:nvPr>
        </p:nvSpPr>
        <p:spPr>
          <a:xfrm>
            <a:off x="1066800" y="1447800"/>
            <a:ext cx="7867650" cy="5257800"/>
          </a:xfrm>
        </p:spPr>
        <p:txBody>
          <a:bodyPr/>
          <a:lstStyle/>
          <a:p>
            <a:pPr>
              <a:lnSpc>
                <a:spcPct val="150000"/>
              </a:lnSpc>
            </a:pPr>
            <a:r>
              <a:rPr lang="en-US" dirty="0" smtClean="0"/>
              <a:t>Computer adaptive testing requires a large item pool for each area of content domain to be developed with sufficient numbers, variety and spread of difficulty. </a:t>
            </a:r>
          </a:p>
          <a:p>
            <a:pPr>
              <a:lnSpc>
                <a:spcPct val="150000"/>
              </a:lnSpc>
            </a:pPr>
            <a:r>
              <a:rPr lang="en-US" dirty="0" smtClean="0"/>
              <a:t>All items must measure a single aptitude or dimension, and the items must be independent of each other, i.e. a person’s response to an item should not depend on that person’s response to another item.</a:t>
            </a:r>
          </a:p>
          <a:p>
            <a:pPr>
              <a:lnSpc>
                <a:spcPct val="150000"/>
              </a:lnSpc>
            </a:pPr>
            <a:r>
              <a:rPr lang="en-US" dirty="0" smtClean="0"/>
              <a:t>The items have to be pretested and validated, their difﬁculty and discriminability calculated, the effect of distractors reduced, the capability of the test to address </a:t>
            </a:r>
            <a:r>
              <a:rPr lang="en-US" dirty="0" err="1" smtClean="0"/>
              <a:t>unidimensionality</a:t>
            </a:r>
            <a:r>
              <a:rPr lang="en-US" dirty="0" smtClean="0"/>
              <a:t> and/or multidimensionality to be clariﬁed, and the rules for selecting items to be enacted.</a:t>
            </a:r>
          </a:p>
          <a:p>
            <a:pPr>
              <a:lnSpc>
                <a:spcPct val="150000"/>
              </a:lnSpc>
            </a:pPr>
            <a:endParaRPr lang="en-US" dirty="0" smtClean="0"/>
          </a:p>
          <a:p>
            <a:pPr>
              <a:lnSpc>
                <a:spcPct val="150000"/>
              </a:lnSpc>
            </a:pPr>
            <a:endParaRPr lang="en-US" dirty="0" smtClean="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Further Reading </a:t>
            </a:r>
            <a:endParaRPr lang="en-US" dirty="0"/>
          </a:p>
        </p:txBody>
      </p:sp>
      <p:sp>
        <p:nvSpPr>
          <p:cNvPr id="3" name="Content Placeholder 2"/>
          <p:cNvSpPr>
            <a:spLocks noGrp="1"/>
          </p:cNvSpPr>
          <p:nvPr>
            <p:ph idx="1"/>
          </p:nvPr>
        </p:nvSpPr>
        <p:spPr/>
        <p:txBody>
          <a:bodyPr/>
          <a:lstStyle/>
          <a:p>
            <a:endParaRPr lang="en-GB" dirty="0" smtClean="0"/>
          </a:p>
          <a:p>
            <a:r>
              <a:rPr lang="en-GB" dirty="0" smtClean="0"/>
              <a:t>Cohen</a:t>
            </a:r>
            <a:r>
              <a:rPr lang="en-GB" dirty="0"/>
              <a:t>, L. and </a:t>
            </a:r>
            <a:r>
              <a:rPr lang="en-GB" dirty="0" err="1"/>
              <a:t>Manion</a:t>
            </a:r>
            <a:r>
              <a:rPr lang="en-GB" dirty="0"/>
              <a:t>, L. </a:t>
            </a:r>
            <a:r>
              <a:rPr lang="en-GB" dirty="0" smtClean="0"/>
              <a:t>(2012) </a:t>
            </a:r>
            <a:r>
              <a:rPr lang="en-GB" dirty="0"/>
              <a:t>Research Methods </a:t>
            </a:r>
            <a:r>
              <a:rPr lang="en-GB" dirty="0" smtClean="0"/>
              <a:t>in  </a:t>
            </a:r>
            <a:r>
              <a:rPr lang="en-GB" dirty="0"/>
              <a:t>Education </a:t>
            </a:r>
            <a:r>
              <a:rPr lang="en-GB" dirty="0" smtClean="0"/>
              <a:t>(7thedition</a:t>
            </a:r>
            <a:r>
              <a:rPr lang="en-GB" dirty="0"/>
              <a:t>). London: </a:t>
            </a:r>
            <a:r>
              <a:rPr lang="en-GB" dirty="0" err="1"/>
              <a:t>Routledge</a:t>
            </a:r>
            <a:r>
              <a:rPr lang="en-GB" dirty="0"/>
              <a:t>.</a:t>
            </a:r>
          </a:p>
          <a:p>
            <a:endParaRPr lang="en-US" dirty="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39</a:t>
            </a:fld>
            <a:endParaRPr lang="en-US"/>
          </a:p>
        </p:txBody>
      </p:sp>
    </p:spTree>
    <p:extLst>
      <p:ext uri="{BB962C8B-B14F-4D97-AF65-F5344CB8AC3E}">
        <p14:creationId xmlns="" xmlns:p14="http://schemas.microsoft.com/office/powerpoint/2010/main" val="123531744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ctr"/>
            <a:endParaRPr lang="en-US" dirty="0" smtClean="0"/>
          </a:p>
          <a:p>
            <a:pPr algn="ctr"/>
            <a:endParaRPr lang="en-US" dirty="0"/>
          </a:p>
          <a:p>
            <a:pPr algn="ctr"/>
            <a:endParaRPr lang="en-US" dirty="0" smtClean="0"/>
          </a:p>
          <a:p>
            <a:pPr marL="82550" indent="0" algn="ctr">
              <a:buNone/>
            </a:pPr>
            <a:r>
              <a:rPr lang="en-US" dirty="0" smtClean="0"/>
              <a:t>The End</a:t>
            </a:r>
            <a:endParaRPr lang="en-US" dirty="0"/>
          </a:p>
        </p:txBody>
      </p:sp>
      <p:sp>
        <p:nvSpPr>
          <p:cNvPr id="4" name="Slide Number Placeholder 3"/>
          <p:cNvSpPr>
            <a:spLocks noGrp="1"/>
          </p:cNvSpPr>
          <p:nvPr>
            <p:ph type="sldNum" sz="quarter" idx="12"/>
          </p:nvPr>
        </p:nvSpPr>
        <p:spPr/>
        <p:txBody>
          <a:bodyPr/>
          <a:lstStyle/>
          <a:p>
            <a:pPr>
              <a:defRPr/>
            </a:pPr>
            <a:fld id="{C1D87A07-C2C9-4322-8DC9-33390B8A4818}" type="slidenum">
              <a:rPr lang="en-US" smtClean="0"/>
              <a:pPr>
                <a:defRPr/>
              </a:pPr>
              <a:t>40</a:t>
            </a:fld>
            <a:endParaRPr lang="en-US"/>
          </a:p>
        </p:txBody>
      </p:sp>
    </p:spTree>
    <p:extLst>
      <p:ext uri="{BB962C8B-B14F-4D97-AF65-F5344CB8AC3E}">
        <p14:creationId xmlns="" xmlns:p14="http://schemas.microsoft.com/office/powerpoint/2010/main" val="412339357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1900</TotalTime>
  <Words>4993</Words>
  <Application>Microsoft Office PowerPoint</Application>
  <PresentationFormat>On-screen Show (4:3)</PresentationFormat>
  <Paragraphs>268</Paragraphs>
  <Slides>40</Slides>
  <Notes>0</Notes>
  <HiddenSlides>0</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Solstice</vt:lpstr>
      <vt:lpstr> Using Tests (Part II) </vt:lpstr>
      <vt:lpstr>Consider the form of the test </vt:lpstr>
      <vt:lpstr>Cont. </vt:lpstr>
      <vt:lpstr>Write the test item </vt:lpstr>
      <vt:lpstr>Cont. </vt:lpstr>
      <vt:lpstr>Cont.</vt:lpstr>
      <vt:lpstr>Constructing effective multiple choice test</vt:lpstr>
      <vt:lpstr>Cont…Write the test item</vt:lpstr>
      <vt:lpstr>Cont.</vt:lpstr>
      <vt:lpstr>Cont…Write the test item</vt:lpstr>
      <vt:lpstr>True-false questions</vt:lpstr>
      <vt:lpstr>How to overcome problems</vt:lpstr>
      <vt:lpstr>Matching items</vt:lpstr>
      <vt:lpstr>Cont.</vt:lpstr>
      <vt:lpstr>Cont.</vt:lpstr>
      <vt:lpstr>Essay questions</vt:lpstr>
      <vt:lpstr>How to improve essay questions? </vt:lpstr>
      <vt:lpstr>Marking </vt:lpstr>
      <vt:lpstr>Consider the layout of the test </vt:lpstr>
      <vt:lpstr>Cont. </vt:lpstr>
      <vt:lpstr>Consider the timing of the test </vt:lpstr>
      <vt:lpstr>Cont.</vt:lpstr>
      <vt:lpstr>Plan the scoring of the test </vt:lpstr>
      <vt:lpstr>Cont. </vt:lpstr>
      <vt:lpstr>Reporting the results </vt:lpstr>
      <vt:lpstr>Cont. </vt:lpstr>
      <vt:lpstr>Cont. </vt:lpstr>
      <vt:lpstr>Devising a pretest and post-test </vt:lpstr>
      <vt:lpstr>Reliability and validity of tests </vt:lpstr>
      <vt:lpstr>Ethical issues in preparing for tests </vt:lpstr>
      <vt:lpstr>Cont.</vt:lpstr>
      <vt:lpstr>Cont.</vt:lpstr>
      <vt:lpstr> Ethical issues in preparing for tests</vt:lpstr>
      <vt:lpstr>Cont.</vt:lpstr>
      <vt:lpstr>Computerized adaptive testing </vt:lpstr>
      <vt:lpstr>Cont.</vt:lpstr>
      <vt:lpstr>Cont.</vt:lpstr>
      <vt:lpstr>Cont.</vt:lpstr>
      <vt:lpstr>Further Reading </vt:lpstr>
      <vt:lpstr>Slide 40</vt:lpstr>
    </vt:vector>
  </TitlesOfParts>
  <Company>ESL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Interviews</dc:title>
  <dc:creator>aafsar</dc:creator>
  <cp:lastModifiedBy>NTS</cp:lastModifiedBy>
  <cp:revision>104</cp:revision>
  <dcterms:created xsi:type="dcterms:W3CDTF">2013-12-13T07:11:26Z</dcterms:created>
  <dcterms:modified xsi:type="dcterms:W3CDTF">2013-12-16T17:32:57Z</dcterms:modified>
</cp:coreProperties>
</file>