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handoutMasterIdLst>
    <p:handoutMasterId r:id="rId3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336" r:id="rId23"/>
    <p:sldId id="277" r:id="rId24"/>
    <p:sldId id="332" r:id="rId25"/>
    <p:sldId id="333" r:id="rId26"/>
    <p:sldId id="278" r:id="rId27"/>
    <p:sldId id="279" r:id="rId28"/>
    <p:sldId id="280" r:id="rId29"/>
    <p:sldId id="334" r:id="rId30"/>
    <p:sldId id="281" r:id="rId31"/>
    <p:sldId id="282" r:id="rId32"/>
    <p:sldId id="283" r:id="rId33"/>
    <p:sldId id="335" r:id="rId34"/>
    <p:sldId id="284" r:id="rId35"/>
    <p:sldId id="285" r:id="rId36"/>
    <p:sldId id="286" r:id="rId37"/>
    <p:sldId id="287" r:id="rId3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 d="1"/>
        <a:sy n="1" d="1"/>
      </p:scale>
      <p:origin x="0" y="0"/>
    </p:cViewPr>
  </p:notesTextViewPr>
  <p:sorterViewPr>
    <p:cViewPr>
      <p:scale>
        <a:sx n="66" d="100"/>
        <a:sy n="66" d="100"/>
      </p:scale>
      <p:origin x="0" y="3162"/>
    </p:cViewPr>
  </p:sorter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D924BB7-B838-47B5-AAFB-364E9EBEF84F}" type="datetimeFigureOut">
              <a:rPr lang="en-US"/>
              <a:pPr>
                <a:defRPr/>
              </a:pPr>
              <a:t>12/16/2013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6E176D3-BC31-4FAE-922E-638BB06DCB8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smtClean="0"/>
              <a:t>Click to edit Master title style</a:t>
            </a:r>
            <a:endParaRPr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extLst/>
          </a:lstStyle>
          <a:p>
            <a:pPr>
              <a:defRPr/>
            </a:pPr>
            <a:fld id="{4FC338EC-9C3A-4C2B-BAEE-8C80180AB661}" type="datetimeFigureOut">
              <a:rPr lang="en-US"/>
              <a:pPr>
                <a:defRPr/>
              </a:pPr>
              <a:t>12/16/2013</a:t>
            </a:fld>
            <a:endParaRPr lang="en-US"/>
          </a:p>
        </p:txBody>
      </p:sp>
      <p:sp>
        <p:nvSpPr>
          <p:cNvPr id="7" name="Footer Placeholder 19"/>
          <p:cNvSpPr>
            <a:spLocks noGrp="1"/>
          </p:cNvSpPr>
          <p:nvPr>
            <p:ph type="ftr" sz="quarter" idx="11"/>
          </p:nvPr>
        </p:nvSpPr>
        <p:spPr/>
        <p:txBody>
          <a:bodyPr/>
          <a:lstStyle>
            <a:lvl1pPr>
              <a:defRPr/>
            </a:lvl1pPr>
            <a:extLst/>
          </a:lstStyle>
          <a:p>
            <a:pPr>
              <a:defRPr/>
            </a:pPr>
            <a:endParaRPr lang="en-US"/>
          </a:p>
        </p:txBody>
      </p:sp>
      <p:sp>
        <p:nvSpPr>
          <p:cNvPr id="8" name="Slide Number Placeholder 9"/>
          <p:cNvSpPr>
            <a:spLocks noGrp="1"/>
          </p:cNvSpPr>
          <p:nvPr>
            <p:ph type="sldNum" sz="quarter" idx="12"/>
          </p:nvPr>
        </p:nvSpPr>
        <p:spPr/>
        <p:txBody>
          <a:bodyPr/>
          <a:lstStyle>
            <a:lvl1pPr>
              <a:defRPr/>
            </a:lvl1pPr>
            <a:extLst/>
          </a:lstStyle>
          <a:p>
            <a:pPr>
              <a:defRPr/>
            </a:pPr>
            <a:fld id="{885BBA0B-38B0-4330-8565-6A68872ACCE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b="1" i="0" baseline="0"/>
            </a:lvl1pPr>
            <a:extLst/>
          </a:lstStyle>
          <a:p>
            <a:r>
              <a:rPr lang="en-US" dirty="0" smtClean="0"/>
              <a:t>Click to edit Master title style</a:t>
            </a:r>
            <a:endParaRPr lang="en-US" dirty="0"/>
          </a:p>
        </p:txBody>
      </p:sp>
      <p:sp>
        <p:nvSpPr>
          <p:cNvPr id="3" name="Content Placeholder 2"/>
          <p:cNvSpPr>
            <a:spLocks noGrp="1"/>
          </p:cNvSpPr>
          <p:nvPr>
            <p:ph idx="1"/>
          </p:nvPr>
        </p:nvSpPr>
        <p:spPr/>
        <p:txBody>
          <a:bodyPr>
            <a:normAutofit/>
          </a:bodyPr>
          <a:lstStyle>
            <a:lvl1pPr>
              <a:defRPr sz="1800" baseline="0"/>
            </a:lvl1pPr>
            <a:lvl2pPr>
              <a:defRPr sz="1800" baseline="0"/>
            </a:lvl2pPr>
            <a:lvl3pPr>
              <a:defRPr sz="1800" baseline="0"/>
            </a:lvl3pPr>
            <a:lvl4pPr>
              <a:defRPr sz="1800" baseline="0"/>
            </a:lvl4pPr>
            <a:lvl5pPr>
              <a:defRPr sz="1800" baseline="0"/>
            </a:lvl5pPr>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23"/>
          <p:cNvSpPr>
            <a:spLocks noGrp="1"/>
          </p:cNvSpPr>
          <p:nvPr>
            <p:ph type="dt" sz="half" idx="10"/>
          </p:nvPr>
        </p:nvSpPr>
        <p:spPr/>
        <p:txBody>
          <a:bodyPr/>
          <a:lstStyle>
            <a:lvl1pPr>
              <a:defRPr/>
            </a:lvl1pPr>
          </a:lstStyle>
          <a:p>
            <a:pPr>
              <a:defRPr/>
            </a:pPr>
            <a:fld id="{3D3F9D16-810F-45BC-B4DF-7AE50ACD66D2}" type="datetimeFigureOut">
              <a:rPr lang="en-US"/>
              <a:pPr>
                <a:defRPr/>
              </a:pPr>
              <a:t>12/16/2013</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C1D87A07-C2C9-4322-8DC9-33390B8A481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5" name="Rectangle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extLst/>
          </a:lstStyle>
          <a:p>
            <a:pPr>
              <a:defRPr/>
            </a:pPr>
            <a:fld id="{243F98AF-7941-4F87-A559-47EC1D828646}" type="datetimeFigureOut">
              <a:rPr lang="en-US"/>
              <a:pPr>
                <a:defRPr/>
              </a:pPr>
              <a:t>12/16/2013</a:t>
            </a:fld>
            <a:endParaRPr lang="en-US"/>
          </a:p>
        </p:txBody>
      </p:sp>
      <p:sp>
        <p:nvSpPr>
          <p:cNvPr id="9" name="Footer Placeholder 4"/>
          <p:cNvSpPr>
            <a:spLocks noGrp="1"/>
          </p:cNvSpPr>
          <p:nvPr>
            <p:ph type="ftr" sz="quarter" idx="11"/>
          </p:nvPr>
        </p:nvSpPr>
        <p:spPr/>
        <p:txBody>
          <a:bodyPr/>
          <a:lstStyle>
            <a:lvl1pPr>
              <a:defRPr/>
            </a:lvl1pPr>
            <a:extLst/>
          </a:lstStyle>
          <a:p>
            <a:pPr>
              <a:defRPr/>
            </a:pPr>
            <a:endParaRPr lang="en-US"/>
          </a:p>
        </p:txBody>
      </p:sp>
      <p:sp>
        <p:nvSpPr>
          <p:cNvPr id="10" name="Slide Number Placeholder 5"/>
          <p:cNvSpPr>
            <a:spLocks noGrp="1"/>
          </p:cNvSpPr>
          <p:nvPr>
            <p:ph type="sldNum" sz="quarter" idx="12"/>
          </p:nvPr>
        </p:nvSpPr>
        <p:spPr/>
        <p:txBody>
          <a:bodyPr/>
          <a:lstStyle>
            <a:lvl1pPr>
              <a:defRPr/>
            </a:lvl1pPr>
            <a:extLst/>
          </a:lstStyle>
          <a:p>
            <a:pPr>
              <a:defRPr/>
            </a:pPr>
            <a:fld id="{897089F4-F7F5-400C-BC9C-77CD7C3D34F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BFF6C9A8-BBD6-409A-A6DB-5431A9BE4613}" type="datetimeFigureOut">
              <a:rPr lang="en-US"/>
              <a:pPr>
                <a:defRPr/>
              </a:pPr>
              <a:t>12/16/2013</a:t>
            </a:fld>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21"/>
          <p:cNvSpPr>
            <a:spLocks noGrp="1"/>
          </p:cNvSpPr>
          <p:nvPr>
            <p:ph type="sldNum" sz="quarter" idx="12"/>
          </p:nvPr>
        </p:nvSpPr>
        <p:spPr/>
        <p:txBody>
          <a:bodyPr/>
          <a:lstStyle>
            <a:lvl1pPr>
              <a:defRPr/>
            </a:lvl1pPr>
          </a:lstStyle>
          <a:p>
            <a:pPr>
              <a:defRPr/>
            </a:pPr>
            <a:fld id="{69E2918D-66A0-43E0-93EF-F3F2CDE37E6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3B1E29E0-E296-4230-9176-2FEBC69BAD3D}" type="datetimeFigureOut">
              <a:rPr lang="en-US"/>
              <a:pPr>
                <a:defRPr/>
              </a:pPr>
              <a:t>12/16/2013</a:t>
            </a:fld>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7AABBEA8-8397-43D5-A862-3E28882EA95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C33738A8-700A-4C1C-9983-6CB1B8F2A141}" type="datetimeFigureOut">
              <a:rPr lang="en-US"/>
              <a:pPr>
                <a:defRPr/>
              </a:pPr>
              <a:t>12/16/2013</a:t>
            </a:fld>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24A8E3DC-7E20-4D62-8844-3F344D0E59B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3" name="Rectangle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4" name="Date Placeholder 1"/>
          <p:cNvSpPr>
            <a:spLocks noGrp="1"/>
          </p:cNvSpPr>
          <p:nvPr>
            <p:ph type="dt" sz="half" idx="10"/>
          </p:nvPr>
        </p:nvSpPr>
        <p:spPr/>
        <p:txBody>
          <a:bodyPr/>
          <a:lstStyle>
            <a:lvl1pPr>
              <a:defRPr/>
            </a:lvl1pPr>
            <a:extLst/>
          </a:lstStyle>
          <a:p>
            <a:pPr>
              <a:defRPr/>
            </a:pPr>
            <a:fld id="{EB1D338A-2F0C-4065-83B6-23D0AC83AD15}" type="datetimeFigureOut">
              <a:rPr lang="en-US"/>
              <a:pPr>
                <a:defRPr/>
              </a:pPr>
              <a:t>12/16/2013</a:t>
            </a:fld>
            <a:endParaRPr lang="en-US"/>
          </a:p>
        </p:txBody>
      </p:sp>
      <p:sp>
        <p:nvSpPr>
          <p:cNvPr id="5" name="Footer Placeholder 2"/>
          <p:cNvSpPr>
            <a:spLocks noGrp="1"/>
          </p:cNvSpPr>
          <p:nvPr>
            <p:ph type="ftr" sz="quarter" idx="11"/>
          </p:nvPr>
        </p:nvSpPr>
        <p:spPr/>
        <p:txBody>
          <a:bodyPr/>
          <a:lstStyle>
            <a:lvl1pPr>
              <a:defRPr/>
            </a:lvl1pPr>
            <a:extLst/>
          </a:lstStyle>
          <a:p>
            <a:pPr>
              <a:defRPr/>
            </a:pPr>
            <a:endParaRPr lang="en-US"/>
          </a:p>
        </p:txBody>
      </p:sp>
      <p:sp>
        <p:nvSpPr>
          <p:cNvPr id="6" name="Slide Number Placeholder 3"/>
          <p:cNvSpPr>
            <a:spLocks noGrp="1"/>
          </p:cNvSpPr>
          <p:nvPr>
            <p:ph type="sldNum" sz="quarter" idx="12"/>
          </p:nvPr>
        </p:nvSpPr>
        <p:spPr/>
        <p:txBody>
          <a:bodyPr/>
          <a:lstStyle>
            <a:lvl1pPr>
              <a:defRPr/>
            </a:lvl1pPr>
            <a:extLst/>
          </a:lstStyle>
          <a:p>
            <a:pPr>
              <a:defRPr/>
            </a:pPr>
            <a:fld id="{81F2E5BA-196A-4624-92B8-430CD8DB56E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6DA663F0-4544-4BED-9AD8-12B91A9F8553}" type="datetimeFigureOut">
              <a:rPr lang="en-US"/>
              <a:pPr>
                <a:defRPr/>
              </a:pPr>
              <a:t>12/16/2013</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8FC8CEE7-BAF2-4FD0-91C7-C3F6DBCF956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a:lnSpc>
                <a:spcPts val="3000"/>
              </a:lnSpc>
              <a:spcBef>
                <a:spcPts val="600"/>
              </a:spcBef>
              <a:buClr>
                <a:schemeClr val="accent1"/>
              </a:buClr>
              <a:buSzPct val="80000"/>
              <a:buFont typeface="Wingdings 2"/>
              <a:buNone/>
              <a:defRPr/>
            </a:pPr>
            <a:endParaRPr lang="en-US" sz="3200">
              <a:latin typeface="+mn-lt"/>
              <a:cs typeface="+mn-cs"/>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fld id="{90379EA0-A906-43FE-98F4-81CEFD59B760}" type="datetimeFigureOut">
              <a:rPr lang="en-US"/>
              <a:pPr>
                <a:defRPr/>
              </a:pPr>
              <a:t>12/16/2013</a:t>
            </a:fld>
            <a:endParaRPr lang="en-US"/>
          </a:p>
        </p:txBody>
      </p:sp>
      <p:sp>
        <p:nvSpPr>
          <p:cNvPr id="9" name="Footer Placeholder 5"/>
          <p:cNvSpPr>
            <a:spLocks noGrp="1"/>
          </p:cNvSpPr>
          <p:nvPr>
            <p:ph type="ftr" sz="quarter" idx="11"/>
          </p:nvPr>
        </p:nvSpPr>
        <p:spPr/>
        <p:txBody>
          <a:bodyPr/>
          <a:lstStyle>
            <a:lvl1pPr>
              <a:defRPr/>
            </a:lvl1pPr>
            <a:extLst/>
          </a:lstStyle>
          <a:p>
            <a:pPr>
              <a:defRPr/>
            </a:pPr>
            <a:endParaRPr lang="en-US"/>
          </a:p>
        </p:txBody>
      </p:sp>
      <p:sp>
        <p:nvSpPr>
          <p:cNvPr id="10" name="Slide Number Placeholder 6"/>
          <p:cNvSpPr>
            <a:spLocks noGrp="1"/>
          </p:cNvSpPr>
          <p:nvPr>
            <p:ph type="sldNum" sz="quarter" idx="12"/>
          </p:nvPr>
        </p:nvSpPr>
        <p:spPr/>
        <p:txBody>
          <a:bodyPr/>
          <a:lstStyle>
            <a:lvl1pPr>
              <a:defRPr/>
            </a:lvl1pPr>
            <a:extLst/>
          </a:lstStyle>
          <a:p>
            <a:pPr>
              <a:defRPr/>
            </a:pPr>
            <a:fld id="{57F70D07-1B2B-46BA-926A-5B8ADB7CF63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54F82810-0D5F-4BAB-8CFB-624DFF1D667A}" type="datetimeFigureOut">
              <a:rPr lang="en-US"/>
              <a:pPr>
                <a:defRPr/>
              </a:pPr>
              <a:t>12/16/2013</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0385AF6F-5414-42C3-A8BF-1A545E808F5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597213DA-F71B-4C09-A360-C11210F5AC93}" type="datetimeFigureOut">
              <a:rPr lang="en-US"/>
              <a:pPr>
                <a:defRPr/>
              </a:pPr>
              <a:t>12/16/2013</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197F4BB4-197D-4A8E-9341-CDD05E5634E7}"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2044D870-61EA-459C-8209-516627A45BEE}" type="datetimeFigureOut">
              <a:rPr lang="en-US"/>
              <a:pPr>
                <a:defRPr/>
              </a:pPr>
              <a:t>12/16/2013</a:t>
            </a:fld>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A33B9ADF-D1E9-478A-A3A1-DDB6FC68A0C3}"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2F444B1F-C58F-496D-B014-1516CF7E741F}" type="datetimeFigureOut">
              <a:rPr lang="en-US"/>
              <a:pPr>
                <a:defRPr/>
              </a:pPr>
              <a:t>12/16/2013</a:t>
            </a:fld>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A6B0A815-0B9F-492B-AD26-D9BD651E5AD4}"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1F773076-E044-4CD9-8AD5-A58B0BA8ECF7}" type="datetimeFigureOut">
              <a:rPr lang="en-US"/>
              <a:pPr>
                <a:defRPr/>
              </a:pPr>
              <a:t>12/16/2013</a:t>
            </a:fld>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D74E85F5-B45D-4FBB-A036-387772969C0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extLst/>
          </a:lstStyle>
          <a:p>
            <a:r>
              <a:rPr lang="en-US" smtClean="0"/>
              <a:t>Click to edit Master title style</a:t>
            </a:r>
            <a:endParaRPr lang="en-US"/>
          </a:p>
        </p:txBody>
      </p:sp>
      <p:sp>
        <p:nvSpPr>
          <p:cNvPr id="1033" name="Text Placeholder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smtClean="0">
                <a:solidFill>
                  <a:schemeClr val="bg2">
                    <a:shade val="50000"/>
                    <a:satMod val="200000"/>
                  </a:schemeClr>
                </a:solidFill>
              </a:defRPr>
            </a:lvl1pPr>
            <a:extLst/>
          </a:lstStyle>
          <a:p>
            <a:pPr>
              <a:defRPr/>
            </a:pPr>
            <a:fld id="{C1596855-E751-4E12-8E94-1ADAD6564A47}" type="datetimeFigureOut">
              <a:rPr lang="en-US"/>
              <a:pPr>
                <a:defRPr/>
              </a:pPr>
              <a:t>12/16/2013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defRPr/>
            </a:pPr>
            <a:endParaRPr lang="en-US"/>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latinLnBrk="0" hangingPunct="1">
              <a:defRPr kumimoji="0" sz="1200" smtClean="0">
                <a:solidFill>
                  <a:schemeClr val="bg2">
                    <a:shade val="50000"/>
                    <a:satMod val="200000"/>
                  </a:schemeClr>
                </a:solidFill>
                <a:effectLst/>
              </a:defRPr>
            </a:lvl1pPr>
            <a:extLst/>
          </a:lstStyle>
          <a:p>
            <a:pPr>
              <a:defRPr/>
            </a:pPr>
            <a:fld id="{FBEB181F-9755-4305-8FC6-5BCF6818F290}" type="slidenum">
              <a:rPr lang="en-US"/>
              <a:pPr>
                <a:defRPr/>
              </a:pPr>
              <a:t>‹#›</a:t>
            </a:fld>
            <a:endParaRPr lang="en-US"/>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727" r:id="rId1"/>
    <p:sldLayoutId id="2147483719" r:id="rId2"/>
    <p:sldLayoutId id="2147483728" r:id="rId3"/>
    <p:sldLayoutId id="2147483720" r:id="rId4"/>
    <p:sldLayoutId id="2147483729" r:id="rId5"/>
    <p:sldLayoutId id="2147483721" r:id="rId6"/>
    <p:sldLayoutId id="2147483730" r:id="rId7"/>
    <p:sldLayoutId id="2147483731" r:id="rId8"/>
    <p:sldLayoutId id="2147483732" r:id="rId9"/>
    <p:sldLayoutId id="2147483722" r:id="rId10"/>
    <p:sldLayoutId id="2147483723" r:id="rId11"/>
    <p:sldLayoutId id="2147483724" r:id="rId12"/>
    <p:sldLayoutId id="2147483725" r:id="rId13"/>
    <p:sldLayoutId id="2147483726" r:id="rId14"/>
  </p:sldLayoutIdLst>
  <p:txStyles>
    <p:titleStyle>
      <a:lvl1pPr algn="l" rtl="0" fontAlgn="base">
        <a:spcBef>
          <a:spcPct val="0"/>
        </a:spcBef>
        <a:spcAft>
          <a:spcPct val="0"/>
        </a:spcAft>
        <a:defRPr sz="4300" kern="1200">
          <a:solidFill>
            <a:srgbClr val="5F688B"/>
          </a:solidFill>
          <a:effectLst>
            <a:outerShdw blurRad="50000" dist="30000" dir="5400000" algn="tl" rotWithShape="0">
              <a:srgbClr val="000000">
                <a:alpha val="30000"/>
              </a:srgbClr>
            </a:outerShdw>
          </a:effectLst>
          <a:latin typeface="+mj-lt"/>
          <a:ea typeface="+mj-ea"/>
          <a:cs typeface="+mj-cs"/>
        </a:defRPr>
      </a:lvl1pPr>
      <a:lvl2pPr algn="l" rtl="0" fontAlgn="base">
        <a:spcBef>
          <a:spcPct val="0"/>
        </a:spcBef>
        <a:spcAft>
          <a:spcPct val="0"/>
        </a:spcAft>
        <a:defRPr sz="4300">
          <a:solidFill>
            <a:srgbClr val="5F688B"/>
          </a:solidFill>
          <a:latin typeface="Arial" charset="0"/>
        </a:defRPr>
      </a:lvl2pPr>
      <a:lvl3pPr algn="l" rtl="0" fontAlgn="base">
        <a:spcBef>
          <a:spcPct val="0"/>
        </a:spcBef>
        <a:spcAft>
          <a:spcPct val="0"/>
        </a:spcAft>
        <a:defRPr sz="4300">
          <a:solidFill>
            <a:srgbClr val="5F688B"/>
          </a:solidFill>
          <a:latin typeface="Arial" charset="0"/>
        </a:defRPr>
      </a:lvl3pPr>
      <a:lvl4pPr algn="l" rtl="0" fontAlgn="base">
        <a:spcBef>
          <a:spcPct val="0"/>
        </a:spcBef>
        <a:spcAft>
          <a:spcPct val="0"/>
        </a:spcAft>
        <a:defRPr sz="4300">
          <a:solidFill>
            <a:srgbClr val="5F688B"/>
          </a:solidFill>
          <a:latin typeface="Arial" charset="0"/>
        </a:defRPr>
      </a:lvl4pPr>
      <a:lvl5pPr algn="l" rtl="0" fontAlgn="base">
        <a:spcBef>
          <a:spcPct val="0"/>
        </a:spcBef>
        <a:spcAft>
          <a:spcPct val="0"/>
        </a:spcAft>
        <a:defRPr sz="4300">
          <a:solidFill>
            <a:srgbClr val="5F688B"/>
          </a:solidFill>
          <a:latin typeface="Arial" charset="0"/>
        </a:defRPr>
      </a:lvl5pPr>
      <a:lvl6pPr marL="457200" algn="l" rtl="0" fontAlgn="base">
        <a:spcBef>
          <a:spcPct val="0"/>
        </a:spcBef>
        <a:spcAft>
          <a:spcPct val="0"/>
        </a:spcAft>
        <a:defRPr sz="4300">
          <a:solidFill>
            <a:srgbClr val="5F688B"/>
          </a:solidFill>
          <a:latin typeface="Arial" charset="0"/>
        </a:defRPr>
      </a:lvl6pPr>
      <a:lvl7pPr marL="914400" algn="l" rtl="0" fontAlgn="base">
        <a:spcBef>
          <a:spcPct val="0"/>
        </a:spcBef>
        <a:spcAft>
          <a:spcPct val="0"/>
        </a:spcAft>
        <a:defRPr sz="4300">
          <a:solidFill>
            <a:srgbClr val="5F688B"/>
          </a:solidFill>
          <a:latin typeface="Arial" charset="0"/>
        </a:defRPr>
      </a:lvl7pPr>
      <a:lvl8pPr marL="1371600" algn="l" rtl="0" fontAlgn="base">
        <a:spcBef>
          <a:spcPct val="0"/>
        </a:spcBef>
        <a:spcAft>
          <a:spcPct val="0"/>
        </a:spcAft>
        <a:defRPr sz="4300">
          <a:solidFill>
            <a:srgbClr val="5F688B"/>
          </a:solidFill>
          <a:latin typeface="Arial" charset="0"/>
        </a:defRPr>
      </a:lvl8pPr>
      <a:lvl9pPr marL="1828800" algn="l" rtl="0" fontAlgn="base">
        <a:spcBef>
          <a:spcPct val="0"/>
        </a:spcBef>
        <a:spcAft>
          <a:spcPct val="0"/>
        </a:spcAft>
        <a:defRPr sz="4300">
          <a:solidFill>
            <a:srgbClr val="5F688B"/>
          </a:solidFill>
          <a:latin typeface="Arial" charset="0"/>
        </a:defRPr>
      </a:lvl9pPr>
      <a:extLst/>
    </p:titleStyle>
    <p:bodyStyle>
      <a:lvl1pPr marL="365125" indent="-282575" algn="l" rtl="0" fontAlgn="base">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fontAlgn="base">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fontAlgn="base">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fontAlgn="base">
        <a:spcBef>
          <a:spcPct val="20000"/>
        </a:spcBef>
        <a:spcAft>
          <a:spcPct val="0"/>
        </a:spcAft>
        <a:buClr>
          <a:srgbClr val="8CADAE"/>
        </a:buClr>
        <a:buFont typeface="Wingdings 2" pitchFamily="18" charset="2"/>
        <a:buChar char=""/>
        <a:defRPr sz="2000" kern="1200">
          <a:solidFill>
            <a:schemeClr val="tx1"/>
          </a:solidFill>
          <a:latin typeface="+mn-lt"/>
          <a:ea typeface="+mn-ea"/>
          <a:cs typeface="+mn-cs"/>
        </a:defRPr>
      </a:lvl4pPr>
      <a:lvl5pPr marL="1296988" indent="-182563" algn="l" rtl="0" fontAlgn="base">
        <a:spcBef>
          <a:spcPct val="20000"/>
        </a:spcBef>
        <a:spcAft>
          <a:spcPct val="0"/>
        </a:spcAft>
        <a:buClr>
          <a:srgbClr val="8C7B70"/>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
            </a:r>
            <a:br>
              <a:rPr lang="en-US" dirty="0" smtClean="0">
                <a:solidFill>
                  <a:schemeClr val="tx2">
                    <a:satMod val="130000"/>
                  </a:schemeClr>
                </a:solidFill>
              </a:rPr>
            </a:br>
            <a:r>
              <a:rPr lang="en-US" dirty="0" smtClean="0">
                <a:solidFill>
                  <a:schemeClr val="tx2">
                    <a:satMod val="130000"/>
                  </a:schemeClr>
                </a:solidFill>
              </a:rPr>
              <a:t>Using Tests</a:t>
            </a:r>
          </a:p>
        </p:txBody>
      </p:sp>
      <p:sp>
        <p:nvSpPr>
          <p:cNvPr id="8195" name="Subtitle 2"/>
          <p:cNvSpPr>
            <a:spLocks noGrp="1"/>
          </p:cNvSpPr>
          <p:nvPr>
            <p:ph idx="1"/>
          </p:nvPr>
        </p:nvSpPr>
        <p:spPr>
          <a:xfrm>
            <a:off x="1066800" y="1447800"/>
            <a:ext cx="7867650" cy="4800600"/>
          </a:xfrm>
        </p:spPr>
        <p:txBody>
          <a:bodyPr/>
          <a:lstStyle/>
          <a:p>
            <a:r>
              <a:rPr lang="en-US" smtClean="0">
                <a:cs typeface="Arial" charset="0"/>
              </a:rPr>
              <a:t>Dr Ayaz Afsar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Introduction</a:t>
            </a:r>
            <a:br>
              <a:rPr lang="en-US" dirty="0" smtClean="0">
                <a:solidFill>
                  <a:schemeClr val="tx2">
                    <a:satMod val="130000"/>
                  </a:schemeClr>
                </a:solidFill>
              </a:rPr>
            </a:br>
            <a:endParaRPr lang="en-US" dirty="0" smtClean="0">
              <a:solidFill>
                <a:schemeClr val="tx2">
                  <a:satMod val="130000"/>
                </a:schemeClr>
              </a:solidFill>
            </a:endParaRPr>
          </a:p>
        </p:txBody>
      </p:sp>
      <p:sp>
        <p:nvSpPr>
          <p:cNvPr id="9219" name="Content Placeholder 2"/>
          <p:cNvSpPr>
            <a:spLocks noGrp="1"/>
          </p:cNvSpPr>
          <p:nvPr>
            <p:ph idx="1"/>
          </p:nvPr>
        </p:nvSpPr>
        <p:spPr>
          <a:xfrm>
            <a:off x="990600" y="1447800"/>
            <a:ext cx="7943850" cy="5105400"/>
          </a:xfrm>
        </p:spPr>
        <p:txBody>
          <a:bodyPr/>
          <a:lstStyle/>
          <a:p>
            <a:r>
              <a:rPr lang="en-US" smtClean="0">
                <a:cs typeface="Arial" charset="0"/>
              </a:rPr>
              <a:t>Since the spelling test of Rice (1897), the fatigue test of Ebbinghaus (1897) and the intelligence scale of Binet (1905), the growth of tests has proceeded at an extraordinary pace in terms of volume, variety, scope and sophistication. </a:t>
            </a:r>
          </a:p>
          <a:p>
            <a:r>
              <a:rPr lang="en-US" smtClean="0">
                <a:cs typeface="Arial" charset="0"/>
              </a:rPr>
              <a:t>The ﬁeld of testing is so extensive that the comments that follow must needs be of an introductory nature and the reader seeking a deeper understanding will need to refer to specialist texts and sources on the subject.</a:t>
            </a:r>
          </a:p>
          <a:p>
            <a:r>
              <a:rPr lang="en-US" smtClean="0">
                <a:cs typeface="Arial" charset="0"/>
              </a:rPr>
              <a:t> Limitations of space permit no more than a brief outline of a small number of key issues to do with tests and testing.   </a:t>
            </a:r>
          </a:p>
          <a:p>
            <a:r>
              <a:rPr lang="en-US" smtClean="0">
                <a:cs typeface="Arial" charset="0"/>
              </a:rPr>
              <a:t>In tests, researchers have at their disposal a powerful method of data collection, an impressive array of tests for gathering data of a numerical rather than verbal kind. </a:t>
            </a:r>
          </a:p>
          <a:p>
            <a:endParaRPr lang="en-US" smtClean="0">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Cont.</a:t>
            </a:r>
          </a:p>
        </p:txBody>
      </p:sp>
      <p:sp>
        <p:nvSpPr>
          <p:cNvPr id="10243" name="Content Placeholder 2"/>
          <p:cNvSpPr>
            <a:spLocks noGrp="1"/>
          </p:cNvSpPr>
          <p:nvPr>
            <p:ph idx="1"/>
          </p:nvPr>
        </p:nvSpPr>
        <p:spPr>
          <a:xfrm>
            <a:off x="1143000" y="1447800"/>
            <a:ext cx="7791450" cy="5181600"/>
          </a:xfrm>
        </p:spPr>
        <p:txBody>
          <a:bodyPr/>
          <a:lstStyle/>
          <a:p>
            <a:r>
              <a:rPr lang="en-US" smtClean="0"/>
              <a:t>In considering testing for gathering research data, several issues need to be borne in mind, not the least of which is why tests are being used at all:</a:t>
            </a:r>
          </a:p>
          <a:p>
            <a:r>
              <a:rPr lang="en-US" smtClean="0"/>
              <a:t>What are we testing (e.g. achievement, aptitude, attitude, personality, intelligence, social adjustment etc.)?</a:t>
            </a:r>
          </a:p>
          <a:p>
            <a:r>
              <a:rPr lang="en-US" smtClean="0"/>
              <a:t>Are we dealing with parametric or non-parametric tests?</a:t>
            </a:r>
          </a:p>
          <a:p>
            <a:r>
              <a:rPr lang="en-US" smtClean="0"/>
              <a:t>Are they norm-referenced or criterion- referenced?</a:t>
            </a:r>
          </a:p>
          <a:p>
            <a:r>
              <a:rPr lang="en-US" smtClean="0"/>
              <a:t>Are they available commercially for researchers to use or will researchers have to develop home-produced tests?</a:t>
            </a:r>
          </a:p>
          <a:p>
            <a:r>
              <a:rPr lang="en-US" smtClean="0"/>
              <a:t>Do the test scores derive from a pretest and post-test in the experimental method?</a:t>
            </a:r>
          </a:p>
          <a:p>
            <a:r>
              <a:rPr lang="en-US" smtClean="0"/>
              <a:t>Are they group or individual tests?</a:t>
            </a:r>
          </a:p>
          <a:p>
            <a:r>
              <a:rPr lang="en-US" smtClean="0"/>
              <a:t>Do they involve self-reporting or are they administered tests?</a:t>
            </a:r>
          </a:p>
          <a:p>
            <a:r>
              <a:rPr lang="en-US" smtClean="0"/>
              <a:t>Let us unpack some of these issues in the following:</a:t>
            </a:r>
          </a:p>
          <a:p>
            <a:pPr>
              <a:buFont typeface="Arial" charset="0"/>
              <a:buNone/>
            </a:pPr>
            <a:endParaRPr lang="en-US" smtClean="0"/>
          </a:p>
          <a:p>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fontAlgn="auto">
              <a:spcAft>
                <a:spcPts val="0"/>
              </a:spcAft>
              <a:defRPr/>
            </a:pPr>
            <a:r>
              <a:rPr lang="en-US" smtClean="0">
                <a:solidFill>
                  <a:schemeClr val="tx2">
                    <a:satMod val="130000"/>
                  </a:schemeClr>
                </a:solidFill>
              </a:rPr>
              <a:t>What are we testing?</a:t>
            </a:r>
            <a:br>
              <a:rPr lang="en-US" smtClean="0">
                <a:solidFill>
                  <a:schemeClr val="tx2">
                    <a:satMod val="130000"/>
                  </a:schemeClr>
                </a:solidFill>
              </a:rPr>
            </a:br>
            <a:endParaRPr lang="en-US" smtClean="0">
              <a:solidFill>
                <a:schemeClr val="tx2">
                  <a:satMod val="130000"/>
                </a:schemeClr>
              </a:solidFill>
            </a:endParaRPr>
          </a:p>
        </p:txBody>
      </p:sp>
      <p:sp>
        <p:nvSpPr>
          <p:cNvPr id="11267" name="Content Placeholder 2"/>
          <p:cNvSpPr>
            <a:spLocks noGrp="1"/>
          </p:cNvSpPr>
          <p:nvPr>
            <p:ph idx="1"/>
          </p:nvPr>
        </p:nvSpPr>
        <p:spPr>
          <a:xfrm>
            <a:off x="990600" y="1447800"/>
            <a:ext cx="7943850" cy="5181600"/>
          </a:xfrm>
        </p:spPr>
        <p:txBody>
          <a:bodyPr/>
          <a:lstStyle/>
          <a:p>
            <a:pPr algn="just">
              <a:lnSpc>
                <a:spcPct val="150000"/>
              </a:lnSpc>
            </a:pPr>
            <a:r>
              <a:rPr lang="en-US" smtClean="0"/>
              <a:t>There is a myriad of tests, to cover all aspects of a student’s life and for all ages (young children to old adults), for example: aptitude, attainment, personality, social adjustment, attitudes and values, stress and burnout, performance, projective tests, potential, ability, achievement, diagnosis of difficulties, intelligence, verbal and non-verbal reasoning, higher order thinking, performance in school subjects, introversion and extraversion, self-esteem, locus of control, depression and anxiety, reading readiness, university entrance tests, interest inventories, language proﬁciency tests, motivation and interest, sensory and perceptual tests, special abilities and disabilities, and many others.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fontAlgn="auto">
              <a:spcAft>
                <a:spcPts val="0"/>
              </a:spcAft>
              <a:defRPr/>
            </a:pPr>
            <a:r>
              <a:rPr lang="en-US" smtClean="0">
                <a:solidFill>
                  <a:schemeClr val="tx2">
                    <a:satMod val="130000"/>
                  </a:schemeClr>
                </a:solidFill>
              </a:rPr>
              <a:t>Parametric and non-parametric tests</a:t>
            </a:r>
            <a:br>
              <a:rPr lang="en-US" smtClean="0">
                <a:solidFill>
                  <a:schemeClr val="tx2">
                    <a:satMod val="130000"/>
                  </a:schemeClr>
                </a:solidFill>
              </a:rPr>
            </a:br>
            <a:endParaRPr lang="en-US" smtClean="0">
              <a:solidFill>
                <a:schemeClr val="tx2">
                  <a:satMod val="130000"/>
                </a:schemeClr>
              </a:solidFill>
            </a:endParaRPr>
          </a:p>
        </p:txBody>
      </p:sp>
      <p:sp>
        <p:nvSpPr>
          <p:cNvPr id="12291" name="Content Placeholder 2"/>
          <p:cNvSpPr>
            <a:spLocks noGrp="1"/>
          </p:cNvSpPr>
          <p:nvPr>
            <p:ph idx="1"/>
          </p:nvPr>
        </p:nvSpPr>
        <p:spPr>
          <a:xfrm>
            <a:off x="1066800" y="1447800"/>
            <a:ext cx="7867650" cy="5029200"/>
          </a:xfrm>
        </p:spPr>
        <p:txBody>
          <a:bodyPr/>
          <a:lstStyle/>
          <a:p>
            <a:r>
              <a:rPr lang="en-US" smtClean="0"/>
              <a:t>Parametric tests are designed to represent the wide population, e.g. of a country or age group. They make assumptions about the wider population and the characteristics of that wider population, i.e. the parameters of abilities are known. They assume the following (Morrison 1993):</a:t>
            </a:r>
          </a:p>
          <a:p>
            <a:r>
              <a:rPr lang="en-US" smtClean="0"/>
              <a:t>There is a normal curve of distribution of scores in the population: the bell-shaped symmetry of the Gaussian curve of distribution seen, for example, in standardized scores of IQ or the measurement of people’s height or the distribution of achievement on reading tests in the population as a whole.</a:t>
            </a:r>
          </a:p>
          <a:p>
            <a:r>
              <a:rPr lang="en-US" smtClean="0"/>
              <a:t>There are continuous and equal intervals between the test scores and, with tests that have a true zero, the opportunity for a score of, say, 80 per cent to be double that of 40 per cent; this differs from the ordinal scaling of rating scales discussed earlier in connection with questionnaire design where equal intervals between each score could not be assumed.</a:t>
            </a:r>
          </a:p>
          <a:p>
            <a:endParaRPr lang="en-US" smtClean="0"/>
          </a:p>
          <a:p>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fontAlgn="auto">
              <a:spcAft>
                <a:spcPts val="0"/>
              </a:spcAft>
              <a:defRPr/>
            </a:pPr>
            <a:r>
              <a:rPr lang="en-US" smtClean="0">
                <a:solidFill>
                  <a:schemeClr val="tx2">
                    <a:satMod val="130000"/>
                  </a:schemeClr>
                </a:solidFill>
              </a:rPr>
              <a:t>Parametric tests</a:t>
            </a:r>
          </a:p>
        </p:txBody>
      </p:sp>
      <p:sp>
        <p:nvSpPr>
          <p:cNvPr id="13315" name="Content Placeholder 2"/>
          <p:cNvSpPr>
            <a:spLocks noGrp="1"/>
          </p:cNvSpPr>
          <p:nvPr>
            <p:ph idx="1"/>
          </p:nvPr>
        </p:nvSpPr>
        <p:spPr>
          <a:xfrm>
            <a:off x="1066800" y="1447800"/>
            <a:ext cx="7867650" cy="5105400"/>
          </a:xfrm>
        </p:spPr>
        <p:txBody>
          <a:bodyPr/>
          <a:lstStyle/>
          <a:p>
            <a:pPr>
              <a:lnSpc>
                <a:spcPct val="150000"/>
              </a:lnSpc>
            </a:pPr>
            <a:r>
              <a:rPr lang="en-US" smtClean="0"/>
              <a:t>Parametric tests will usually be published tests which are commercially available and which have been piloted and standardized on a large and representative sample of the whole population.</a:t>
            </a:r>
          </a:p>
          <a:p>
            <a:pPr>
              <a:lnSpc>
                <a:spcPct val="150000"/>
              </a:lnSpc>
            </a:pPr>
            <a:r>
              <a:rPr lang="en-US" smtClean="0"/>
              <a:t>They usually arrive complete with the backup data on sampling, reliability and validity statistics which have been computed in the devising of the tests.</a:t>
            </a:r>
          </a:p>
          <a:p>
            <a:pPr>
              <a:lnSpc>
                <a:spcPct val="150000"/>
              </a:lnSpc>
            </a:pPr>
            <a:r>
              <a:rPr lang="en-US" smtClean="0"/>
              <a:t> Working with these tests enables the researcher to use statistics applicable to interval and ratio levels of data.</a:t>
            </a:r>
          </a:p>
          <a:p>
            <a:pPr>
              <a:lnSpc>
                <a:spcPct val="150000"/>
              </a:lnSpc>
            </a:pPr>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fontAlgn="auto">
              <a:spcAft>
                <a:spcPts val="0"/>
              </a:spcAft>
              <a:defRPr/>
            </a:pPr>
            <a:r>
              <a:rPr lang="en-US" smtClean="0">
                <a:solidFill>
                  <a:schemeClr val="tx2">
                    <a:satMod val="130000"/>
                  </a:schemeClr>
                </a:solidFill>
              </a:rPr>
              <a:t>Non-parametric tests</a:t>
            </a:r>
          </a:p>
        </p:txBody>
      </p:sp>
      <p:sp>
        <p:nvSpPr>
          <p:cNvPr id="8195" name="Content Placeholder 2"/>
          <p:cNvSpPr>
            <a:spLocks noGrp="1"/>
          </p:cNvSpPr>
          <p:nvPr>
            <p:ph idx="1"/>
          </p:nvPr>
        </p:nvSpPr>
        <p:spPr>
          <a:xfrm>
            <a:off x="1066800" y="1295400"/>
            <a:ext cx="7867650" cy="5334000"/>
          </a:xfrm>
        </p:spPr>
        <p:txBody>
          <a:bodyPr>
            <a:normAutofit lnSpcReduction="10000"/>
          </a:bodyPr>
          <a:lstStyle/>
          <a:p>
            <a:pPr marL="365760" indent="-283464" fontAlgn="auto">
              <a:lnSpc>
                <a:spcPct val="150000"/>
              </a:lnSpc>
              <a:spcAft>
                <a:spcPts val="0"/>
              </a:spcAft>
              <a:buFont typeface="Wingdings 2"/>
              <a:buChar char=""/>
              <a:defRPr/>
            </a:pPr>
            <a:r>
              <a:rPr lang="en-US" dirty="0" smtClean="0"/>
              <a:t>Non-parametric tests make few or no assumptions about the distribution of the population (the parameters of the scores) or the characteristics of that population. </a:t>
            </a:r>
          </a:p>
          <a:p>
            <a:pPr marL="365760" indent="-283464" fontAlgn="auto">
              <a:lnSpc>
                <a:spcPct val="150000"/>
              </a:lnSpc>
              <a:spcAft>
                <a:spcPts val="0"/>
              </a:spcAft>
              <a:buFont typeface="Wingdings 2"/>
              <a:buChar char=""/>
              <a:defRPr/>
            </a:pPr>
            <a:r>
              <a:rPr lang="en-US" dirty="0" smtClean="0"/>
              <a:t>The tests do not assume a regular bell-shaped curve of distribution in the wider population; indeed the wider population is perhaps irrelevant as these tests are designed for a given </a:t>
            </a:r>
            <a:r>
              <a:rPr lang="en-US" dirty="0" err="1" smtClean="0"/>
              <a:t>speciﬁc</a:t>
            </a:r>
            <a:r>
              <a:rPr lang="en-US" dirty="0" smtClean="0"/>
              <a:t> population – a class in school, a chemistry group, a primary school year group.</a:t>
            </a:r>
          </a:p>
          <a:p>
            <a:pPr marL="365760" indent="-283464" fontAlgn="auto">
              <a:lnSpc>
                <a:spcPct val="150000"/>
              </a:lnSpc>
              <a:spcAft>
                <a:spcPts val="0"/>
              </a:spcAft>
              <a:buFont typeface="Wingdings 2"/>
              <a:buChar char=""/>
              <a:defRPr/>
            </a:pPr>
            <a:r>
              <a:rPr lang="en-US" dirty="0" smtClean="0"/>
              <a:t>Because they make no assumptions about the wider population, the researcher must work with non-parametric statistics appropriate to nominal and ordinal levels of data. Parametric tests, with a true zero and marks awarded, are the stock-in-trade of classroom teachers – the spelling test, the mathematics test, the end-of-year examination, the mock-examination.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fontAlgn="auto">
              <a:spcAft>
                <a:spcPts val="0"/>
              </a:spcAft>
              <a:defRPr/>
            </a:pPr>
            <a:r>
              <a:rPr lang="en-US" smtClean="0">
                <a:solidFill>
                  <a:schemeClr val="tx2">
                    <a:satMod val="130000"/>
                  </a:schemeClr>
                </a:solidFill>
              </a:rPr>
              <a:t>Non-parametric tests vs Parametric tests </a:t>
            </a:r>
          </a:p>
        </p:txBody>
      </p:sp>
      <p:sp>
        <p:nvSpPr>
          <p:cNvPr id="15363" name="Content Placeholder 2"/>
          <p:cNvSpPr>
            <a:spLocks noGrp="1"/>
          </p:cNvSpPr>
          <p:nvPr>
            <p:ph idx="1"/>
          </p:nvPr>
        </p:nvSpPr>
        <p:spPr>
          <a:xfrm>
            <a:off x="1066800" y="1371600"/>
            <a:ext cx="7867650" cy="5334000"/>
          </a:xfrm>
        </p:spPr>
        <p:txBody>
          <a:bodyPr/>
          <a:lstStyle/>
          <a:p>
            <a:pPr algn="just">
              <a:buFont typeface="Arial" charset="0"/>
              <a:buChar char="•"/>
            </a:pPr>
            <a:r>
              <a:rPr lang="en-US" dirty="0" smtClean="0"/>
              <a:t>The attraction of non-parametric statistics is their utility for small samples because they do not make any assumptions about how normal, even and regular the distributions of scores will be.</a:t>
            </a:r>
          </a:p>
          <a:p>
            <a:pPr algn="just">
              <a:buFont typeface="Arial" charset="0"/>
              <a:buChar char="•"/>
            </a:pPr>
            <a:r>
              <a:rPr lang="en-US" dirty="0" smtClean="0"/>
              <a:t> Furthermore, computation of statistics for non-parametric tests is less complicated than that for parametric tests. Non-parametric tests have the advantage of being tailored to particular institutional, departmental and individual circumstances. </a:t>
            </a:r>
          </a:p>
          <a:p>
            <a:pPr algn="just">
              <a:buFont typeface="Arial" charset="0"/>
              <a:buChar char="•"/>
            </a:pPr>
            <a:r>
              <a:rPr lang="en-US" dirty="0" smtClean="0"/>
              <a:t>They offer teachers a valuable opportunity for quick, relevant and focused feedback on student performance.</a:t>
            </a:r>
          </a:p>
          <a:p>
            <a:pPr algn="just">
              <a:buFont typeface="Arial" charset="0"/>
              <a:buChar char="•"/>
            </a:pPr>
            <a:r>
              <a:rPr lang="en-US" dirty="0" smtClean="0"/>
              <a:t>Parametric tests are more powerful than non- parametric tests because they not only derive from standardized scores but also enable the researcher to compare sub-populations with a whole population (e.g. to compare the results of one school or local education authority with the whole country, for instance in comparing students’ performance in norm-referenced or criterion-referenced tests against a national average score in that same test).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066800" y="274638"/>
            <a:ext cx="7696200" cy="1143000"/>
          </a:xfrm>
        </p:spPr>
        <p:txBody>
          <a:bodyPr/>
          <a:lstStyle/>
          <a:p>
            <a:pPr fontAlgn="auto">
              <a:spcAft>
                <a:spcPts val="0"/>
              </a:spcAft>
              <a:defRPr/>
            </a:pPr>
            <a:r>
              <a:rPr lang="en-US" dirty="0" smtClean="0">
                <a:solidFill>
                  <a:schemeClr val="tx2">
                    <a:satMod val="130000"/>
                  </a:schemeClr>
                </a:solidFill>
              </a:rPr>
              <a:t>Cont.</a:t>
            </a:r>
          </a:p>
        </p:txBody>
      </p:sp>
      <p:sp>
        <p:nvSpPr>
          <p:cNvPr id="16387" name="Content Placeholder 2"/>
          <p:cNvSpPr>
            <a:spLocks noGrp="1"/>
          </p:cNvSpPr>
          <p:nvPr>
            <p:ph idx="1"/>
          </p:nvPr>
        </p:nvSpPr>
        <p:spPr>
          <a:xfrm>
            <a:off x="1066800" y="1447800"/>
            <a:ext cx="7867650" cy="4800600"/>
          </a:xfrm>
        </p:spPr>
        <p:txBody>
          <a:bodyPr/>
          <a:lstStyle/>
          <a:p>
            <a:pPr>
              <a:lnSpc>
                <a:spcPct val="150000"/>
              </a:lnSpc>
            </a:pPr>
            <a:r>
              <a:rPr lang="en-US" smtClean="0"/>
              <a:t>They enable the researcher to use powerful statistics in data processing and to make inferences about the results. Because non-parametric tests make no assumptions about the wider population a different set of statistics is available to the researcher.</a:t>
            </a:r>
          </a:p>
          <a:p>
            <a:pPr>
              <a:lnSpc>
                <a:spcPct val="150000"/>
              </a:lnSpc>
            </a:pPr>
            <a:r>
              <a:rPr lang="en-US" smtClean="0"/>
              <a:t> These can be used in very speciﬁc situations – one class of students, one year group, one style of teaching, one curriculum area and hence are valuable to teachers.</a:t>
            </a:r>
          </a:p>
          <a:p>
            <a:endParaRPr lang="en-US" smtClean="0"/>
          </a:p>
          <a:p>
            <a:endParaRPr lang="en-US"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7650" cy="1143000"/>
          </a:xfrm>
        </p:spPr>
        <p:txBody>
          <a:bodyPr rtlCol="0">
            <a:normAutofit fontScale="90000"/>
          </a:bodyPr>
          <a:lstStyle/>
          <a:p>
            <a:pPr fontAlgn="auto">
              <a:spcAft>
                <a:spcPts val="0"/>
              </a:spcAft>
              <a:defRPr/>
            </a:pPr>
            <a:r>
              <a:rPr lang="en-US" dirty="0" smtClean="0">
                <a:solidFill>
                  <a:schemeClr val="tx2">
                    <a:satMod val="130000"/>
                  </a:schemeClr>
                </a:solidFill>
              </a:rPr>
              <a:t>Norm-referenced, criterion-referenced</a:t>
            </a:r>
            <a:br>
              <a:rPr lang="en-US" dirty="0" smtClean="0">
                <a:solidFill>
                  <a:schemeClr val="tx2">
                    <a:satMod val="130000"/>
                  </a:schemeClr>
                </a:solidFill>
              </a:rPr>
            </a:br>
            <a:r>
              <a:rPr lang="en-US" dirty="0" smtClean="0">
                <a:solidFill>
                  <a:schemeClr val="tx2">
                    <a:satMod val="130000"/>
                  </a:schemeClr>
                </a:solidFill>
              </a:rPr>
              <a:t>and domain-referenced tests</a:t>
            </a:r>
            <a:br>
              <a:rPr lang="en-US" dirty="0" smtClean="0">
                <a:solidFill>
                  <a:schemeClr val="tx2">
                    <a:satMod val="130000"/>
                  </a:schemeClr>
                </a:solidFill>
              </a:rPr>
            </a:br>
            <a:endParaRPr lang="en-US" dirty="0">
              <a:solidFill>
                <a:schemeClr val="tx2">
                  <a:satMod val="130000"/>
                </a:schemeClr>
              </a:solidFill>
            </a:endParaRPr>
          </a:p>
        </p:txBody>
      </p:sp>
      <p:sp>
        <p:nvSpPr>
          <p:cNvPr id="17411" name="Content Placeholder 2"/>
          <p:cNvSpPr>
            <a:spLocks noGrp="1"/>
          </p:cNvSpPr>
          <p:nvPr>
            <p:ph idx="1"/>
          </p:nvPr>
        </p:nvSpPr>
        <p:spPr>
          <a:xfrm>
            <a:off x="1066800" y="1447800"/>
            <a:ext cx="7867650" cy="5181600"/>
          </a:xfrm>
        </p:spPr>
        <p:txBody>
          <a:bodyPr/>
          <a:lstStyle/>
          <a:p>
            <a:r>
              <a:rPr lang="en-US" dirty="0" smtClean="0"/>
              <a:t>A norm-referenced test compares students’ achievements relative to other students’ achievements, for example a national test of mathematical performance or a test of intelligence which has been standardized on a large and representative sample of students between the ages of 6 and 16. A criterion-referenced test does not compare student with student but, rather, requires the student to </a:t>
            </a:r>
            <a:r>
              <a:rPr lang="en-US" dirty="0" err="1" smtClean="0"/>
              <a:t>fulﬁl</a:t>
            </a:r>
            <a:r>
              <a:rPr lang="en-US" dirty="0" smtClean="0"/>
              <a:t> a given set of criteria, a </a:t>
            </a:r>
            <a:r>
              <a:rPr lang="en-US" dirty="0" err="1" smtClean="0"/>
              <a:t>predeﬁned</a:t>
            </a:r>
            <a:r>
              <a:rPr lang="en-US" dirty="0" smtClean="0"/>
              <a:t> and absolute standard or outcome (Cunningham 1998).</a:t>
            </a:r>
          </a:p>
          <a:p>
            <a:r>
              <a:rPr lang="en-US" dirty="0" smtClean="0"/>
              <a:t>For example, a driving test is usually criterion-referenced since to pass it requires the ability to meet certain test items – reversing round a corner, undertaking an emergency stop, avoiding a crash, etc. – regardless of how many others have or have not passed the driving test. Similarly many tests of playing a musical instrument require </a:t>
            </a:r>
            <a:r>
              <a:rPr lang="en-US" dirty="0" err="1" smtClean="0"/>
              <a:t>speciﬁed</a:t>
            </a:r>
            <a:r>
              <a:rPr lang="en-US" dirty="0" smtClean="0"/>
              <a:t> performances, such as the ability to play a particular scale or arpeggio, the ability to play a Bach fugue without hesitation or technical error.</a:t>
            </a:r>
          </a:p>
          <a:p>
            <a:r>
              <a:rPr lang="en-US" dirty="0" smtClean="0"/>
              <a:t> If the student meets the criteria, then he or she passes the examination.</a:t>
            </a:r>
          </a:p>
          <a:p>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066800" y="274638"/>
            <a:ext cx="7867650" cy="1143000"/>
          </a:xfrm>
        </p:spPr>
        <p:txBody>
          <a:bodyPr/>
          <a:lstStyle/>
          <a:p>
            <a:pPr fontAlgn="auto">
              <a:spcAft>
                <a:spcPts val="0"/>
              </a:spcAft>
              <a:defRPr/>
            </a:pPr>
            <a:r>
              <a:rPr lang="en-US" dirty="0" smtClean="0">
                <a:solidFill>
                  <a:schemeClr val="tx2">
                    <a:satMod val="130000"/>
                  </a:schemeClr>
                </a:solidFill>
              </a:rPr>
              <a:t>Cont.</a:t>
            </a:r>
          </a:p>
        </p:txBody>
      </p:sp>
      <p:sp>
        <p:nvSpPr>
          <p:cNvPr id="18435" name="Content Placeholder 2"/>
          <p:cNvSpPr>
            <a:spLocks noGrp="1"/>
          </p:cNvSpPr>
          <p:nvPr>
            <p:ph idx="1"/>
          </p:nvPr>
        </p:nvSpPr>
        <p:spPr>
          <a:xfrm>
            <a:off x="1066800" y="1447800"/>
            <a:ext cx="7867650" cy="5181600"/>
          </a:xfrm>
        </p:spPr>
        <p:txBody>
          <a:bodyPr/>
          <a:lstStyle/>
          <a:p>
            <a:r>
              <a:rPr lang="en-US" smtClean="0"/>
              <a:t> A criterion-referenced test provides the researcher with information about exactly what a student has learned, what he or she can do, whereas a norm-referenced test can only provide the researcher with information on how well one student has achieved in comparison with another, enabling rank orderings of performance and achievement to be constructed. </a:t>
            </a:r>
          </a:p>
          <a:p>
            <a:r>
              <a:rPr lang="en-US" smtClean="0"/>
              <a:t>Hence a major feature of the norm-referenced test is its ability to discriminate between students and their achievements – a well-constructed norm-referenced test enables differences in achievement to be measured acutely, i.e. to provide variability or a great range of scores. </a:t>
            </a:r>
          </a:p>
          <a:p>
            <a:r>
              <a:rPr lang="en-US" smtClean="0"/>
              <a:t>For a criterion-referenced test this is less of a problem: the intention here is to indicate whether students have achieved a set of given criteria, regardless of how many others might or might not have achieved them, hence variability or range is less important here.</a:t>
            </a:r>
          </a:p>
          <a:p>
            <a:r>
              <a:rPr lang="en-US" smtClean="0"/>
              <a:t>More recently an outgrowth of criterion-referenced testing has seen the rise of domain-referenced tests (Gipps 1994: 81).</a:t>
            </a:r>
          </a:p>
          <a:p>
            <a:endParaRPr 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066800" y="274638"/>
            <a:ext cx="7867650" cy="1143000"/>
          </a:xfrm>
        </p:spPr>
        <p:txBody>
          <a:bodyPr/>
          <a:lstStyle/>
          <a:p>
            <a:pPr fontAlgn="auto">
              <a:spcAft>
                <a:spcPts val="0"/>
              </a:spcAft>
              <a:defRPr/>
            </a:pPr>
            <a:r>
              <a:rPr lang="en-US" dirty="0" smtClean="0">
                <a:solidFill>
                  <a:schemeClr val="tx2">
                    <a:satMod val="130000"/>
                  </a:schemeClr>
                </a:solidFill>
              </a:rPr>
              <a:t>Cont.</a:t>
            </a:r>
          </a:p>
        </p:txBody>
      </p:sp>
      <p:sp>
        <p:nvSpPr>
          <p:cNvPr id="19459" name="Content Placeholder 2"/>
          <p:cNvSpPr>
            <a:spLocks noGrp="1"/>
          </p:cNvSpPr>
          <p:nvPr>
            <p:ph idx="1"/>
          </p:nvPr>
        </p:nvSpPr>
        <p:spPr>
          <a:xfrm>
            <a:off x="1066800" y="1447800"/>
            <a:ext cx="7867650" cy="5029200"/>
          </a:xfrm>
        </p:spPr>
        <p:txBody>
          <a:bodyPr/>
          <a:lstStyle/>
          <a:p>
            <a:r>
              <a:rPr lang="en-US" dirty="0" smtClean="0"/>
              <a:t> Here considerable </a:t>
            </a:r>
            <a:r>
              <a:rPr lang="en-US" dirty="0" err="1" smtClean="0"/>
              <a:t>signiﬁcance</a:t>
            </a:r>
            <a:r>
              <a:rPr lang="en-US" dirty="0" smtClean="0"/>
              <a:t> is accorded to the careful and detailed </a:t>
            </a:r>
            <a:r>
              <a:rPr lang="en-US" dirty="0" err="1" smtClean="0"/>
              <a:t>speciﬁcation</a:t>
            </a:r>
            <a:r>
              <a:rPr lang="en-US" dirty="0" smtClean="0"/>
              <a:t> of the content or the domain which will be assessed. The domain is the particular </a:t>
            </a:r>
            <a:r>
              <a:rPr lang="en-US" dirty="0" err="1" smtClean="0"/>
              <a:t>ﬁeld</a:t>
            </a:r>
            <a:r>
              <a:rPr lang="en-US" dirty="0" smtClean="0"/>
              <a:t> or area of the subject that is being tested, for example, light in science, two-part counterpoint in music, parts of speech in English language. </a:t>
            </a:r>
          </a:p>
          <a:p>
            <a:r>
              <a:rPr lang="en-US" dirty="0" smtClean="0"/>
              <a:t>The domain is set out very clearly and very fully, such that the full depth and breadth of the content are established. Test items are then selected from this very full </a:t>
            </a:r>
            <a:r>
              <a:rPr lang="en-US" dirty="0" err="1" smtClean="0"/>
              <a:t>ﬁeld</a:t>
            </a:r>
            <a:r>
              <a:rPr lang="en-US" dirty="0" smtClean="0"/>
              <a:t>, with careful attention to sampling procedures so that representativeness of the wider </a:t>
            </a:r>
            <a:r>
              <a:rPr lang="en-US" dirty="0" err="1" smtClean="0"/>
              <a:t>ﬁeld</a:t>
            </a:r>
            <a:r>
              <a:rPr lang="en-US" dirty="0" smtClean="0"/>
              <a:t> is ensured in the test items.</a:t>
            </a:r>
          </a:p>
          <a:p>
            <a:r>
              <a:rPr lang="en-US" dirty="0" smtClean="0"/>
              <a:t>The student’s achievements on that test are computed to yield a proportion of the maximum score possible, and this, in turn, is used as an index of the proportion. of the overall domain that s/he has grasped. </a:t>
            </a:r>
          </a:p>
          <a:p>
            <a:r>
              <a:rPr lang="en-US" dirty="0" smtClean="0"/>
              <a:t>So, for example, if a domain has 1,000 items and the test has 50 items, and the student scores 30 marks from the possible 50, then it is inferred that s/he has grasped 60 per cent ({30 ÷ 50} × 100) of the domain of 1,000 items.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solidFill>
                  <a:schemeClr val="tx2">
                    <a:satMod val="130000"/>
                  </a:schemeClr>
                </a:solidFill>
              </a:rPr>
              <a:t>Commercially produced tests and</a:t>
            </a:r>
            <a:br>
              <a:rPr lang="en-US" dirty="0" smtClean="0">
                <a:solidFill>
                  <a:schemeClr val="tx2">
                    <a:satMod val="130000"/>
                  </a:schemeClr>
                </a:solidFill>
              </a:rPr>
            </a:br>
            <a:r>
              <a:rPr lang="en-US" dirty="0" smtClean="0">
                <a:solidFill>
                  <a:schemeClr val="tx2">
                    <a:satMod val="130000"/>
                  </a:schemeClr>
                </a:solidFill>
              </a:rPr>
              <a:t>researcher-produced tests</a:t>
            </a:r>
            <a:br>
              <a:rPr lang="en-US" dirty="0" smtClean="0">
                <a:solidFill>
                  <a:schemeClr val="tx2">
                    <a:satMod val="130000"/>
                  </a:schemeClr>
                </a:solidFill>
              </a:rPr>
            </a:br>
            <a:endParaRPr lang="en-US" dirty="0">
              <a:solidFill>
                <a:schemeClr val="tx2">
                  <a:satMod val="130000"/>
                </a:schemeClr>
              </a:solidFill>
            </a:endParaRPr>
          </a:p>
        </p:txBody>
      </p:sp>
      <p:sp>
        <p:nvSpPr>
          <p:cNvPr id="20483" name="Content Placeholder 2"/>
          <p:cNvSpPr>
            <a:spLocks noGrp="1"/>
          </p:cNvSpPr>
          <p:nvPr>
            <p:ph idx="1"/>
          </p:nvPr>
        </p:nvSpPr>
        <p:spPr>
          <a:xfrm>
            <a:off x="1143000" y="1447800"/>
            <a:ext cx="7791450" cy="5181600"/>
          </a:xfrm>
        </p:spPr>
        <p:txBody>
          <a:bodyPr/>
          <a:lstStyle/>
          <a:p>
            <a:r>
              <a:rPr lang="en-US" dirty="0" smtClean="0"/>
              <a:t>There is a battery of tests in the public domain which cover a vast range of topics and that can be used for evaluative purposes (references were indicated earlier). Most schools will have used published tests at one time or another. </a:t>
            </a:r>
          </a:p>
          <a:p>
            <a:r>
              <a:rPr lang="en-US" dirty="0" smtClean="0"/>
              <a:t>There are several attractions to using published tests:</a:t>
            </a:r>
          </a:p>
          <a:p>
            <a:pPr lvl="1"/>
            <a:r>
              <a:rPr lang="en-US" dirty="0" smtClean="0"/>
              <a:t>They are objective.</a:t>
            </a:r>
          </a:p>
          <a:p>
            <a:pPr lvl="1"/>
            <a:r>
              <a:rPr lang="en-US" dirty="0" smtClean="0"/>
              <a:t>They have been piloted and </a:t>
            </a:r>
            <a:r>
              <a:rPr lang="en-US" dirty="0" err="1" smtClean="0"/>
              <a:t>reﬁned</a:t>
            </a:r>
            <a:r>
              <a:rPr lang="en-US" dirty="0" smtClean="0"/>
              <a:t>.</a:t>
            </a:r>
          </a:p>
          <a:p>
            <a:pPr lvl="1"/>
            <a:r>
              <a:rPr lang="en-US" dirty="0" smtClean="0"/>
              <a:t>They have been standardized across a named population (e.g. a region of the country, the whole country, a particular age group or various age groups) so that they represent a wide population. </a:t>
            </a:r>
          </a:p>
          <a:p>
            <a:pPr lvl="1"/>
            <a:r>
              <a:rPr lang="en-US" dirty="0" smtClean="0"/>
              <a:t>They declare how reliable and valid they are (mentioned in the statistical details which are usually contained in the manual of instructions for administering the test).</a:t>
            </a:r>
          </a:p>
          <a:p>
            <a:endParaRPr lang="en-US" dirty="0" smtClean="0"/>
          </a:p>
          <a:p>
            <a:endParaRPr lang="en-US" dirty="0" smtClean="0"/>
          </a:p>
          <a:p>
            <a:pPr>
              <a:buFont typeface="Arial" charset="0"/>
              <a:buNone/>
            </a:pP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Cont…Commercially produced tests and</a:t>
            </a:r>
            <a:br>
              <a:rPr lang="en-US" smtClean="0">
                <a:solidFill>
                  <a:schemeClr val="tx2">
                    <a:satMod val="130000"/>
                  </a:schemeClr>
                </a:solidFill>
              </a:rPr>
            </a:br>
            <a:r>
              <a:rPr lang="en-US" smtClean="0">
                <a:solidFill>
                  <a:schemeClr val="tx2">
                    <a:satMod val="130000"/>
                  </a:schemeClr>
                </a:solidFill>
              </a:rPr>
              <a:t>researcher-produced tests</a:t>
            </a:r>
          </a:p>
        </p:txBody>
      </p:sp>
      <p:sp>
        <p:nvSpPr>
          <p:cNvPr id="15363" name="Content Placeholder 2"/>
          <p:cNvSpPr>
            <a:spLocks noGrp="1"/>
          </p:cNvSpPr>
          <p:nvPr>
            <p:ph idx="1"/>
          </p:nvPr>
        </p:nvSpPr>
        <p:spPr>
          <a:xfrm>
            <a:off x="990600" y="1447800"/>
            <a:ext cx="7943850" cy="5181600"/>
          </a:xfrm>
        </p:spPr>
        <p:txBody>
          <a:bodyPr>
            <a:normAutofit/>
          </a:bodyPr>
          <a:lstStyle/>
          <a:p>
            <a:pPr marL="365760" indent="-283464" fontAlgn="auto">
              <a:spcAft>
                <a:spcPts val="0"/>
              </a:spcAft>
              <a:buFont typeface="Wingdings 2"/>
              <a:buChar char=""/>
              <a:defRPr/>
            </a:pPr>
            <a:r>
              <a:rPr lang="en-US" dirty="0" smtClean="0"/>
              <a:t>They tend to be parametric tests, hence enabling sophisticated statistics to be calculated.</a:t>
            </a:r>
          </a:p>
          <a:p>
            <a:pPr marL="365760" indent="-283464" fontAlgn="auto">
              <a:spcAft>
                <a:spcPts val="0"/>
              </a:spcAft>
              <a:buFont typeface="Wingdings 2"/>
              <a:buChar char=""/>
              <a:defRPr/>
            </a:pPr>
            <a:r>
              <a:rPr lang="en-US" dirty="0" smtClean="0"/>
              <a:t>They come complete with instructions for administration.</a:t>
            </a:r>
          </a:p>
          <a:p>
            <a:pPr marL="365760" indent="-283464" fontAlgn="auto">
              <a:spcAft>
                <a:spcPts val="0"/>
              </a:spcAft>
              <a:buFont typeface="Wingdings 2"/>
              <a:buChar char=""/>
              <a:defRPr/>
            </a:pPr>
            <a:r>
              <a:rPr lang="en-US" dirty="0" smtClean="0"/>
              <a:t>They are often straightforward and quick to administer and to mark.</a:t>
            </a:r>
          </a:p>
          <a:p>
            <a:pPr marL="365760" indent="-283464" fontAlgn="auto">
              <a:spcAft>
                <a:spcPts val="0"/>
              </a:spcAft>
              <a:buFont typeface="Wingdings 2"/>
              <a:buChar char=""/>
              <a:defRPr/>
            </a:pPr>
            <a:r>
              <a:rPr lang="en-US" dirty="0" smtClean="0"/>
              <a:t>Guides to the interpretation of the data are usually included in the manual.</a:t>
            </a:r>
          </a:p>
          <a:p>
            <a:pPr marL="365760" indent="-283464" fontAlgn="auto">
              <a:spcAft>
                <a:spcPts val="0"/>
              </a:spcAft>
              <a:buFont typeface="Wingdings 2"/>
              <a:buChar char=""/>
              <a:defRPr/>
            </a:pPr>
            <a:r>
              <a:rPr lang="en-US" dirty="0" smtClean="0"/>
              <a:t>Researchers are spared the task of having to devise, pilot and </a:t>
            </a:r>
            <a:r>
              <a:rPr lang="en-US" dirty="0" err="1" smtClean="0"/>
              <a:t>reﬁne</a:t>
            </a:r>
            <a:r>
              <a:rPr lang="en-US" dirty="0" smtClean="0"/>
              <a:t> their own test.</a:t>
            </a:r>
          </a:p>
          <a:p>
            <a:pPr marL="365760" indent="-283464" fontAlgn="auto">
              <a:spcAft>
                <a:spcPts val="0"/>
              </a:spcAft>
              <a:buFont typeface="Wingdings 2"/>
              <a:buChar char=""/>
              <a:defRPr/>
            </a:pPr>
            <a:r>
              <a:rPr lang="en-US" dirty="0" smtClean="0"/>
              <a:t>On the other hand, </a:t>
            </a:r>
            <a:r>
              <a:rPr lang="en-US" dirty="0" err="1" smtClean="0"/>
              <a:t>Howitt</a:t>
            </a:r>
            <a:r>
              <a:rPr lang="en-US" dirty="0" smtClean="0"/>
              <a:t> and Cramer (2005) suggest that commercially produced tests are expensive to purchase and to administer; they are often targeted to special, rather than to general populations (e.g. in psychological testing), and they may not be exactly suited to the purpose required.</a:t>
            </a:r>
          </a:p>
          <a:p>
            <a:pPr marL="365760" indent="-283464" fontAlgn="auto">
              <a:spcAft>
                <a:spcPts val="0"/>
              </a:spcAft>
              <a:buFont typeface="Wingdings 2"/>
              <a:buChar char=""/>
              <a:defRPr/>
            </a:pPr>
            <a:r>
              <a:rPr lang="en-US" dirty="0" smtClean="0"/>
              <a:t> Further, several commercially produced tests have restricted release or availability, hence the researcher might have to register with a particular association or be given clearance to use the test or to have copies of it.</a:t>
            </a:r>
          </a:p>
          <a:p>
            <a:pPr marL="365760" indent="-283464" fontAlgn="auto">
              <a:spcAft>
                <a:spcPts val="0"/>
              </a:spcAft>
              <a:buFont typeface="Arial" charset="0"/>
              <a:buNone/>
              <a:defRPr/>
            </a:pPr>
            <a:endParaRPr lang="en-US" dirty="0" smtClean="0"/>
          </a:p>
          <a:p>
            <a:pPr marL="365760" indent="-283464" fontAlgn="auto">
              <a:spcAft>
                <a:spcPts val="0"/>
              </a:spcAft>
              <a:buFont typeface="Wingdings 2"/>
              <a:buChar char=""/>
              <a:defRPr/>
            </a:pPr>
            <a:endParaRPr lang="en-US" dirty="0" smtClean="0"/>
          </a:p>
          <a:p>
            <a:pPr marL="365760" indent="-283464" fontAlgn="auto">
              <a:spcAft>
                <a:spcPts val="0"/>
              </a:spcAft>
              <a:buFont typeface="Wingdings 2"/>
              <a:buChar char=""/>
              <a:defRPr/>
            </a:pPr>
            <a:endParaRPr 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Cont…Commercially produced tests and</a:t>
            </a:r>
            <a:br>
              <a:rPr lang="en-US" smtClean="0">
                <a:solidFill>
                  <a:schemeClr val="tx2">
                    <a:satMod val="130000"/>
                  </a:schemeClr>
                </a:solidFill>
              </a:rPr>
            </a:br>
            <a:r>
              <a:rPr lang="en-US" smtClean="0">
                <a:solidFill>
                  <a:schemeClr val="tx2">
                    <a:satMod val="130000"/>
                  </a:schemeClr>
                </a:solidFill>
              </a:rPr>
              <a:t>researcher-produced tests</a:t>
            </a:r>
          </a:p>
        </p:txBody>
      </p:sp>
      <p:sp>
        <p:nvSpPr>
          <p:cNvPr id="3" name="Content Placeholder 2"/>
          <p:cNvSpPr>
            <a:spLocks noGrp="1"/>
          </p:cNvSpPr>
          <p:nvPr>
            <p:ph idx="1"/>
          </p:nvPr>
        </p:nvSpPr>
        <p:spPr>
          <a:xfrm>
            <a:off x="1066800" y="1447800"/>
            <a:ext cx="7867650" cy="5257800"/>
          </a:xfrm>
        </p:spPr>
        <p:txBody>
          <a:bodyPr rtlCol="0">
            <a:normAutofit lnSpcReduction="10000"/>
          </a:bodyPr>
          <a:lstStyle/>
          <a:p>
            <a:pPr marL="365760" indent="-283464" fontAlgn="auto">
              <a:spcAft>
                <a:spcPts val="0"/>
              </a:spcAft>
              <a:buFont typeface="Arial" pitchFamily="34" charset="0"/>
              <a:buChar char="•"/>
              <a:defRPr/>
            </a:pPr>
            <a:r>
              <a:rPr lang="en-US" dirty="0" smtClean="0"/>
              <a:t> For example, Harcourt Assessment and McGraw-Hill publishers not only hold the rights to a world-wide battery of tests of all kinds but also require registration before releasing tests.</a:t>
            </a:r>
          </a:p>
          <a:p>
            <a:pPr marL="365760" indent="-283464" fontAlgn="auto">
              <a:spcAft>
                <a:spcPts val="0"/>
              </a:spcAft>
              <a:buFont typeface="Arial" pitchFamily="34" charset="0"/>
              <a:buChar char="•"/>
              <a:defRPr/>
            </a:pPr>
            <a:r>
              <a:rPr lang="en-US" dirty="0" smtClean="0"/>
              <a:t> In this example Harcourt Assessment also has different levels of clearance, so that certain parties or researchers may not be eligible to have a test released to them because they do not </a:t>
            </a:r>
            <a:r>
              <a:rPr lang="en-US" dirty="0" err="1" smtClean="0"/>
              <a:t>fulﬁl</a:t>
            </a:r>
            <a:r>
              <a:rPr lang="en-US" dirty="0" smtClean="0"/>
              <a:t> particular criteria for eligibility.</a:t>
            </a:r>
          </a:p>
          <a:p>
            <a:pPr marL="365760" indent="-283464" fontAlgn="auto">
              <a:spcAft>
                <a:spcPts val="0"/>
              </a:spcAft>
              <a:buFont typeface="Arial" pitchFamily="34" charset="0"/>
              <a:buChar char="•"/>
              <a:defRPr/>
            </a:pPr>
            <a:r>
              <a:rPr lang="en-US" dirty="0" smtClean="0"/>
              <a:t>Published tests by </a:t>
            </a:r>
            <a:r>
              <a:rPr lang="en-US" dirty="0" err="1" smtClean="0"/>
              <a:t>deﬁnition</a:t>
            </a:r>
            <a:r>
              <a:rPr lang="en-US" dirty="0" smtClean="0"/>
              <a:t> are not tailored to institutional or local contexts or needs; indeed their claim to objectivity is made on the grounds that they are deliberately supra-institutional. The researcher wishing to use published tests must be certain that the purposes, objectives and content of the published tests match the purposes, objectives and content of the evaluation.</a:t>
            </a:r>
          </a:p>
          <a:p>
            <a:pPr marL="365760" indent="-283464" fontAlgn="auto">
              <a:spcAft>
                <a:spcPts val="0"/>
              </a:spcAft>
              <a:buFont typeface="Arial" pitchFamily="34" charset="0"/>
              <a:buChar char="•"/>
              <a:defRPr/>
            </a:pPr>
            <a:r>
              <a:rPr lang="en-US" dirty="0" smtClean="0"/>
              <a:t> For example, a published diagnostic test might not </a:t>
            </a:r>
            <a:r>
              <a:rPr lang="en-US" dirty="0" err="1" smtClean="0"/>
              <a:t>ﬁt</a:t>
            </a:r>
            <a:r>
              <a:rPr lang="en-US" dirty="0" smtClean="0"/>
              <a:t> the needs of the evaluation to have an achievement test; a test of achievement might not have the predictive quality that the researcher seeks in an aptitude test, a published reading test might not address the areas of reading that the researcher is wishing to cover, a verbal reading test written in English might contain language that is </a:t>
            </a:r>
            <a:r>
              <a:rPr lang="en-US" dirty="0" err="1" smtClean="0"/>
              <a:t>difﬁcult</a:t>
            </a:r>
            <a:r>
              <a:rPr lang="en-US" dirty="0" smtClean="0"/>
              <a:t> for a student whose </a:t>
            </a:r>
            <a:r>
              <a:rPr lang="en-US" dirty="0" err="1" smtClean="0"/>
              <a:t>ﬁrst</a:t>
            </a:r>
            <a:r>
              <a:rPr lang="en-US" dirty="0" smtClean="0"/>
              <a:t> language is not English.</a:t>
            </a:r>
          </a:p>
          <a:p>
            <a:pPr marL="365760" indent="-283464" fontAlgn="auto">
              <a:spcAft>
                <a:spcPts val="0"/>
              </a:spcAft>
              <a:buFont typeface="Arial" pitchFamily="34" charset="0"/>
              <a:buNone/>
              <a:defRPr/>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Cont…Commercially produced tests and</a:t>
            </a:r>
            <a:br>
              <a:rPr lang="en-US" smtClean="0">
                <a:solidFill>
                  <a:schemeClr val="tx2">
                    <a:satMod val="130000"/>
                  </a:schemeClr>
                </a:solidFill>
              </a:rPr>
            </a:br>
            <a:r>
              <a:rPr lang="en-US" smtClean="0">
                <a:solidFill>
                  <a:schemeClr val="tx2">
                    <a:satMod val="130000"/>
                  </a:schemeClr>
                </a:solidFill>
              </a:rPr>
              <a:t>researcher-produced tests</a:t>
            </a:r>
          </a:p>
        </p:txBody>
      </p:sp>
      <p:sp>
        <p:nvSpPr>
          <p:cNvPr id="3" name="Content Placeholder 2"/>
          <p:cNvSpPr>
            <a:spLocks noGrp="1"/>
          </p:cNvSpPr>
          <p:nvPr>
            <p:ph idx="1"/>
          </p:nvPr>
        </p:nvSpPr>
        <p:spPr>
          <a:xfrm>
            <a:off x="1066800" y="1447800"/>
            <a:ext cx="7867650" cy="5181600"/>
          </a:xfrm>
        </p:spPr>
        <p:txBody>
          <a:bodyPr rtlCol="0">
            <a:normAutofit/>
          </a:bodyPr>
          <a:lstStyle/>
          <a:p>
            <a:pPr marL="365760" indent="-283464" fontAlgn="auto">
              <a:spcAft>
                <a:spcPts val="0"/>
              </a:spcAft>
              <a:buFont typeface="Arial" pitchFamily="34" charset="0"/>
              <a:buChar char="•"/>
              <a:defRPr/>
            </a:pPr>
            <a:r>
              <a:rPr lang="en-US" dirty="0" smtClean="0"/>
              <a:t> The golden rule for deciding to use a published test is that it must demonstrate </a:t>
            </a:r>
            <a:r>
              <a:rPr lang="en-US" dirty="0" err="1" smtClean="0"/>
              <a:t>ﬁtness</a:t>
            </a:r>
            <a:r>
              <a:rPr lang="en-US" dirty="0" smtClean="0"/>
              <a:t> for purpose. If it fails to demonstrate this, then tests will have to be devised by the researcher. </a:t>
            </a:r>
          </a:p>
          <a:p>
            <a:pPr marL="365760" indent="-283464" fontAlgn="auto">
              <a:spcAft>
                <a:spcPts val="0"/>
              </a:spcAft>
              <a:buFont typeface="Arial" pitchFamily="34" charset="0"/>
              <a:buChar char="•"/>
              <a:defRPr/>
            </a:pPr>
            <a:r>
              <a:rPr lang="en-US" dirty="0" smtClean="0"/>
              <a:t>The attraction of this latter point is that such a ‘home-grown’ test will be tailored to the local and institutional context very tightly, i.e. that the purposes, objectives and content of the test will be deliberately </a:t>
            </a:r>
            <a:r>
              <a:rPr lang="en-US" dirty="0" err="1" smtClean="0"/>
              <a:t>ﬁtted</a:t>
            </a:r>
            <a:r>
              <a:rPr lang="en-US" dirty="0" smtClean="0"/>
              <a:t> to the </a:t>
            </a:r>
            <a:r>
              <a:rPr lang="en-US" dirty="0" err="1" smtClean="0"/>
              <a:t>speciﬁc</a:t>
            </a:r>
            <a:r>
              <a:rPr lang="en-US" dirty="0" smtClean="0"/>
              <a:t> needs of the researcher in a </a:t>
            </a:r>
            <a:r>
              <a:rPr lang="en-US" dirty="0" err="1" smtClean="0"/>
              <a:t>speciﬁc</a:t>
            </a:r>
            <a:r>
              <a:rPr lang="en-US" dirty="0" smtClean="0"/>
              <a:t>, given context. </a:t>
            </a:r>
          </a:p>
          <a:p>
            <a:pPr marL="365760" indent="-283464" fontAlgn="auto">
              <a:spcAft>
                <a:spcPts val="0"/>
              </a:spcAft>
              <a:buFont typeface="Arial" pitchFamily="34" charset="0"/>
              <a:buChar char="•"/>
              <a:defRPr/>
            </a:pPr>
            <a:r>
              <a:rPr lang="en-US" dirty="0" smtClean="0"/>
              <a:t>In discussing </a:t>
            </a:r>
            <a:r>
              <a:rPr lang="en-US" dirty="0" err="1" smtClean="0"/>
              <a:t>ﬁtness</a:t>
            </a:r>
            <a:r>
              <a:rPr lang="en-US" dirty="0" smtClean="0"/>
              <a:t> for purpose, </a:t>
            </a:r>
            <a:r>
              <a:rPr lang="en-US" dirty="0" err="1" smtClean="0"/>
              <a:t>Cronbach</a:t>
            </a:r>
            <a:r>
              <a:rPr lang="en-US" dirty="0" smtClean="0"/>
              <a:t> (1949) and </a:t>
            </a:r>
            <a:r>
              <a:rPr lang="en-US" dirty="0" err="1" smtClean="0"/>
              <a:t>Gronlund</a:t>
            </a:r>
            <a:r>
              <a:rPr lang="en-US" dirty="0" smtClean="0"/>
              <a:t> and Linn (1990) set out a range of criteria against which a commercially produced test can be evaluated for its suitability for </a:t>
            </a:r>
            <a:r>
              <a:rPr lang="en-US" dirty="0" err="1" smtClean="0"/>
              <a:t>speciﬁc</a:t>
            </a:r>
            <a:r>
              <a:rPr lang="en-US" dirty="0" smtClean="0"/>
              <a:t> research purposes.</a:t>
            </a:r>
          </a:p>
          <a:p>
            <a:pPr marL="365760" indent="-283464" fontAlgn="auto">
              <a:spcAft>
                <a:spcPts val="0"/>
              </a:spcAft>
              <a:buFont typeface="Arial" pitchFamily="34" charset="0"/>
              <a:buChar char="•"/>
              <a:defRPr/>
            </a:pPr>
            <a:r>
              <a:rPr lang="en-US" dirty="0" smtClean="0"/>
              <a:t>Against these advantages of course there are several important considerations in devising a ‘home-grown’ test. </a:t>
            </a:r>
          </a:p>
          <a:p>
            <a:pPr marL="365760" indent="-283464" fontAlgn="auto">
              <a:spcAft>
                <a:spcPts val="0"/>
              </a:spcAft>
              <a:buFont typeface="Arial" pitchFamily="34" charset="0"/>
              <a:buChar char="•"/>
              <a:defRPr/>
            </a:pPr>
            <a:r>
              <a:rPr lang="en-US" dirty="0" smtClean="0"/>
              <a:t>Not only might it be time-consuming to devise, pilot, </a:t>
            </a:r>
            <a:r>
              <a:rPr lang="en-US" dirty="0" err="1" smtClean="0"/>
              <a:t>reﬁne</a:t>
            </a:r>
            <a:r>
              <a:rPr lang="en-US" dirty="0" smtClean="0"/>
              <a:t> and then administer the test but also, because much of it will probably be non-parametric, there will be a more limited range of statistics that may be applied to the data than in the case of parametric tests.</a:t>
            </a:r>
          </a:p>
          <a:p>
            <a:pPr marL="365760" indent="-283464" fontAlgn="auto">
              <a:spcAft>
                <a:spcPts val="0"/>
              </a:spcAft>
              <a:buFont typeface="Arial" pitchFamily="34" charset="0"/>
              <a:buChar char="•"/>
              <a:defRPr/>
            </a:pPr>
            <a:endParaRPr lang="en-US" dirty="0" smtClean="0"/>
          </a:p>
          <a:p>
            <a:pPr marL="365760" indent="-283464" fontAlgn="auto">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Cont…Commercially produced tests and</a:t>
            </a:r>
            <a:br>
              <a:rPr lang="en-US" smtClean="0">
                <a:solidFill>
                  <a:schemeClr val="tx2">
                    <a:satMod val="130000"/>
                  </a:schemeClr>
                </a:solidFill>
              </a:rPr>
            </a:br>
            <a:r>
              <a:rPr lang="en-US" smtClean="0">
                <a:solidFill>
                  <a:schemeClr val="tx2">
                    <a:satMod val="130000"/>
                  </a:schemeClr>
                </a:solidFill>
              </a:rPr>
              <a:t>researcher-produced tests</a:t>
            </a:r>
          </a:p>
        </p:txBody>
      </p:sp>
      <p:sp>
        <p:nvSpPr>
          <p:cNvPr id="24579" name="Content Placeholder 2"/>
          <p:cNvSpPr>
            <a:spLocks noGrp="1"/>
          </p:cNvSpPr>
          <p:nvPr>
            <p:ph idx="1"/>
          </p:nvPr>
        </p:nvSpPr>
        <p:spPr>
          <a:xfrm>
            <a:off x="1066800" y="1447800"/>
            <a:ext cx="7867650" cy="5181600"/>
          </a:xfrm>
        </p:spPr>
        <p:txBody>
          <a:bodyPr/>
          <a:lstStyle/>
          <a:p>
            <a:r>
              <a:rPr lang="en-US" dirty="0" smtClean="0"/>
              <a:t>The scope of tests and testing is far-reaching; no areas of educational activity are untouched by them. Achievement tests, largely summative in nature, measure achieved performance in a given content area. Aptitude tests are intended to predict capability, achievement potential, learning potential and future achievements.</a:t>
            </a:r>
          </a:p>
          <a:p>
            <a:r>
              <a:rPr lang="en-US" dirty="0" smtClean="0"/>
              <a:t> However, the assumption that these two constructs – achievement and aptitude – are separate has to be questioned (Cunningham 1998); indeed, it is often the case that a test of aptitude for, say, geography at a particular age or stage will be measured by using an achievement test at that age or stage.</a:t>
            </a:r>
          </a:p>
          <a:p>
            <a:r>
              <a:rPr lang="en-US" dirty="0" smtClean="0"/>
              <a:t> Cunningham (1998) has suggested that an achievement test might include more straightforward measures of basic skills, whereas aptitude tests might put these in combination, for example combining reasoning (often abstract) and particular knowledge; thus achievement and aptitude tests differ according to what they are testing.</a:t>
            </a:r>
          </a:p>
          <a:p>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Cont…Commercially produced tests and researcher produced tests</a:t>
            </a:r>
          </a:p>
        </p:txBody>
      </p:sp>
      <p:sp>
        <p:nvSpPr>
          <p:cNvPr id="25603" name="Content Placeholder 2"/>
          <p:cNvSpPr>
            <a:spLocks noGrp="1"/>
          </p:cNvSpPr>
          <p:nvPr>
            <p:ph idx="1"/>
          </p:nvPr>
        </p:nvSpPr>
        <p:spPr>
          <a:xfrm>
            <a:off x="1066800" y="1447800"/>
            <a:ext cx="7867650" cy="5181600"/>
          </a:xfrm>
        </p:spPr>
        <p:txBody>
          <a:bodyPr/>
          <a:lstStyle/>
          <a:p>
            <a:r>
              <a:rPr lang="en-US" dirty="0" smtClean="0"/>
              <a:t>Not only do the tests differ according to what they measure, but also, since both can be used </a:t>
            </a:r>
            <a:r>
              <a:rPr lang="en-US" dirty="0" err="1" smtClean="0"/>
              <a:t>predictively</a:t>
            </a:r>
            <a:r>
              <a:rPr lang="en-US" dirty="0" smtClean="0"/>
              <a:t>, they differ according to what they might be able to predict. </a:t>
            </a:r>
          </a:p>
          <a:p>
            <a:r>
              <a:rPr lang="en-US" dirty="0" smtClean="0"/>
              <a:t>For example, because an achievement test is more </a:t>
            </a:r>
            <a:r>
              <a:rPr lang="en-US" dirty="0" err="1" smtClean="0"/>
              <a:t>speciﬁc</a:t>
            </a:r>
            <a:r>
              <a:rPr lang="en-US" dirty="0" smtClean="0"/>
              <a:t> and often tied to a </a:t>
            </a:r>
            <a:r>
              <a:rPr lang="en-US" dirty="0" err="1" smtClean="0"/>
              <a:t>speciﬁc</a:t>
            </a:r>
            <a:r>
              <a:rPr lang="en-US" dirty="0" smtClean="0"/>
              <a:t> content area, it will be useful as a predictor of future performance in that content area but will be largely unable to predict future performance out of that content area. An aptitude test tends to test more generalized abilities (e.g. aspects of ‘intelligence’, skills and abilities that are common to several areas of knowledge or curricula), hence it is able to be used as a more generalized predictor of achievement. </a:t>
            </a:r>
          </a:p>
          <a:p>
            <a:r>
              <a:rPr lang="en-US" dirty="0" smtClean="0"/>
              <a:t>Achievement tests, </a:t>
            </a:r>
            <a:r>
              <a:rPr lang="en-US" dirty="0" err="1" smtClean="0"/>
              <a:t>Gronlund</a:t>
            </a:r>
            <a:r>
              <a:rPr lang="en-US" dirty="0" smtClean="0"/>
              <a:t> (1985) suggests, are more linked to school experiences whereas aptitude tests encompass out-of-school learning and wider experiences and abilities.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Constructing a test</a:t>
            </a:r>
            <a:br>
              <a:rPr lang="en-US" smtClean="0">
                <a:solidFill>
                  <a:schemeClr val="tx2">
                    <a:satMod val="130000"/>
                  </a:schemeClr>
                </a:solidFill>
              </a:rPr>
            </a:br>
            <a:endParaRPr lang="en-US" smtClean="0">
              <a:solidFill>
                <a:schemeClr val="tx2">
                  <a:satMod val="130000"/>
                </a:schemeClr>
              </a:solidFill>
            </a:endParaRPr>
          </a:p>
        </p:txBody>
      </p:sp>
      <p:sp>
        <p:nvSpPr>
          <p:cNvPr id="3" name="Content Placeholder 2"/>
          <p:cNvSpPr>
            <a:spLocks noGrp="1"/>
          </p:cNvSpPr>
          <p:nvPr>
            <p:ph idx="1"/>
          </p:nvPr>
        </p:nvSpPr>
        <p:spPr>
          <a:xfrm>
            <a:off x="990600" y="1447800"/>
            <a:ext cx="7943850" cy="5181600"/>
          </a:xfrm>
        </p:spPr>
        <p:txBody>
          <a:bodyPr rtlCol="0">
            <a:normAutofit/>
          </a:bodyPr>
          <a:lstStyle/>
          <a:p>
            <a:pPr marL="365760" indent="-283464" fontAlgn="auto">
              <a:spcAft>
                <a:spcPts val="0"/>
              </a:spcAft>
              <a:buNone/>
              <a:defRPr/>
            </a:pPr>
            <a:r>
              <a:rPr lang="en-US" dirty="0" smtClean="0"/>
              <a:t>In devising a test the researcher will have to consider:</a:t>
            </a:r>
          </a:p>
          <a:p>
            <a:pPr marL="365760" indent="-283464" fontAlgn="auto">
              <a:spcAft>
                <a:spcPts val="0"/>
              </a:spcAft>
              <a:buFont typeface="Arial" pitchFamily="34" charset="0"/>
              <a:buChar char="•"/>
              <a:defRPr/>
            </a:pPr>
            <a:r>
              <a:rPr lang="en-US" dirty="0" smtClean="0"/>
              <a:t>the purposes of the test (for answering evaluation questions and ensuring that it tests what it is supposed to be testing, e.g. the achievement of the objectives of a piece of the curriculum) the type of test (e.g. diagnostic, achievement, aptitude, criterion-referenced, norm- referenced)</a:t>
            </a:r>
          </a:p>
          <a:p>
            <a:pPr marL="365760" indent="-283464" fontAlgn="auto">
              <a:spcAft>
                <a:spcPts val="0"/>
              </a:spcAft>
              <a:buFont typeface="Arial" pitchFamily="34" charset="0"/>
              <a:buChar char="•"/>
              <a:defRPr/>
            </a:pPr>
            <a:r>
              <a:rPr lang="en-US" dirty="0" smtClean="0"/>
              <a:t>The objectives of the test (cast in very </a:t>
            </a:r>
            <a:r>
              <a:rPr lang="en-US" dirty="0" err="1" smtClean="0"/>
              <a:t>speciﬁc</a:t>
            </a:r>
            <a:r>
              <a:rPr lang="en-US" dirty="0" smtClean="0"/>
              <a:t> terms so that the content of the test items can be seen to relate to </a:t>
            </a:r>
            <a:r>
              <a:rPr lang="en-US" dirty="0" err="1" smtClean="0"/>
              <a:t>speciﬁc</a:t>
            </a:r>
            <a:r>
              <a:rPr lang="en-US" dirty="0" smtClean="0"/>
              <a:t> objectives of a </a:t>
            </a:r>
            <a:r>
              <a:rPr lang="en-US" dirty="0" err="1" smtClean="0"/>
              <a:t>programme</a:t>
            </a:r>
            <a:r>
              <a:rPr lang="en-US" dirty="0" smtClean="0"/>
              <a:t> or curriculum)</a:t>
            </a:r>
          </a:p>
          <a:p>
            <a:pPr marL="365760" indent="-283464" fontAlgn="auto">
              <a:spcAft>
                <a:spcPts val="0"/>
              </a:spcAft>
              <a:buFont typeface="Arial" pitchFamily="34" charset="0"/>
              <a:buChar char="•"/>
              <a:defRPr/>
            </a:pPr>
            <a:r>
              <a:rPr lang="en-US" dirty="0" smtClean="0"/>
              <a:t>The content of the test (what is being tested and what the test items are) the construction of the test, involving item analysis in order to clarify the item </a:t>
            </a:r>
            <a:r>
              <a:rPr lang="en-US" dirty="0" err="1" smtClean="0"/>
              <a:t>discriminability</a:t>
            </a:r>
            <a:r>
              <a:rPr lang="en-US" dirty="0" smtClean="0"/>
              <a:t> and item </a:t>
            </a:r>
            <a:r>
              <a:rPr lang="en-US" dirty="0" err="1" smtClean="0"/>
              <a:t>difﬁculty</a:t>
            </a:r>
            <a:r>
              <a:rPr lang="en-US" dirty="0" smtClean="0"/>
              <a:t> of the test</a:t>
            </a:r>
          </a:p>
          <a:p>
            <a:pPr marL="365760" indent="-283464" fontAlgn="auto">
              <a:spcAft>
                <a:spcPts val="0"/>
              </a:spcAft>
              <a:buFont typeface="Arial" pitchFamily="34" charset="0"/>
              <a:buChar char="•"/>
              <a:defRPr/>
            </a:pPr>
            <a:r>
              <a:rPr lang="en-US" dirty="0" smtClean="0"/>
              <a:t>The format of the test: its layout, instructions, method of working and of completion (e.g. oral instructions to clarify what students will need to write, or a written set of instructions to introduce a practical piece of work) the nature of the piloting of the test</a:t>
            </a:r>
          </a:p>
          <a:p>
            <a:pPr marL="365760" indent="-283464" fontAlgn="auto">
              <a:spcAft>
                <a:spcPts val="0"/>
              </a:spcAft>
              <a:buFont typeface="Arial" pitchFamily="34" charset="0"/>
              <a:buNone/>
              <a:defRPr/>
            </a:pPr>
            <a:endParaRPr lang="en-US" dirty="0" smtClean="0"/>
          </a:p>
          <a:p>
            <a:pPr marL="365760" indent="-283464" fontAlgn="auto">
              <a:spcAft>
                <a:spcPts val="0"/>
              </a:spcAft>
              <a:buFont typeface="Arial" pitchFamily="34" charset="0"/>
              <a:buChar char="•"/>
              <a:defRPr/>
            </a:pPr>
            <a:endParaRPr lang="en-US" dirty="0" smtClean="0"/>
          </a:p>
          <a:p>
            <a:pPr marL="365760" indent="-283464" fontAlgn="auto">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Cont…Constructing a test</a:t>
            </a:r>
          </a:p>
        </p:txBody>
      </p:sp>
      <p:sp>
        <p:nvSpPr>
          <p:cNvPr id="21507" name="Content Placeholder 2"/>
          <p:cNvSpPr>
            <a:spLocks noGrp="1"/>
          </p:cNvSpPr>
          <p:nvPr>
            <p:ph idx="1"/>
          </p:nvPr>
        </p:nvSpPr>
        <p:spPr>
          <a:xfrm>
            <a:off x="1066800" y="1447800"/>
            <a:ext cx="7867650" cy="5105400"/>
          </a:xfrm>
        </p:spPr>
        <p:txBody>
          <a:bodyPr>
            <a:normAutofit/>
          </a:bodyPr>
          <a:lstStyle/>
          <a:p>
            <a:pPr marL="365760" indent="-283464" fontAlgn="auto">
              <a:spcAft>
                <a:spcPts val="0"/>
              </a:spcAft>
              <a:buFont typeface="Wingdings 2"/>
              <a:buChar char=""/>
              <a:defRPr/>
            </a:pPr>
            <a:r>
              <a:rPr lang="en-US" dirty="0" smtClean="0"/>
              <a:t>The validity and reliability of the test the provision of a manual of instructions for the administration, marking and data treatment of the test (this is particularly important if the test is not to be administered by the researcher or if the test is to be administered by several different people, so that reliability is ensured by having a standard procedure).</a:t>
            </a:r>
            <a:endParaRPr lang="en-US" b="1" dirty="0" smtClean="0"/>
          </a:p>
          <a:p>
            <a:pPr marL="365760" indent="-283464" fontAlgn="auto">
              <a:spcAft>
                <a:spcPts val="0"/>
              </a:spcAft>
              <a:buFont typeface="Wingdings 2"/>
              <a:buChar char=""/>
              <a:defRPr/>
            </a:pPr>
            <a:r>
              <a:rPr lang="en-US" dirty="0" smtClean="0"/>
              <a:t>In planning a test the researcher can proceed thus:</a:t>
            </a:r>
          </a:p>
          <a:p>
            <a:pPr marL="365760" indent="-283464" fontAlgn="auto">
              <a:spcAft>
                <a:spcPts val="0"/>
              </a:spcAft>
              <a:buFont typeface="Arial" charset="0"/>
              <a:buAutoNum type="arabicPeriod"/>
              <a:defRPr/>
            </a:pPr>
            <a:r>
              <a:rPr lang="en-US" dirty="0" smtClean="0"/>
              <a:t>Identify the purposes of the test.</a:t>
            </a:r>
          </a:p>
          <a:p>
            <a:pPr marL="365760" indent="-283464" fontAlgn="auto">
              <a:spcAft>
                <a:spcPts val="0"/>
              </a:spcAft>
              <a:buFont typeface="Arial" charset="0"/>
              <a:buAutoNum type="arabicPeriod"/>
              <a:defRPr/>
            </a:pPr>
            <a:r>
              <a:rPr lang="en-US" dirty="0" smtClean="0"/>
              <a:t>Identify the test </a:t>
            </a:r>
            <a:r>
              <a:rPr lang="en-US" dirty="0" err="1" smtClean="0"/>
              <a:t>speciﬁcations</a:t>
            </a:r>
            <a:r>
              <a:rPr lang="en-US" dirty="0" smtClean="0"/>
              <a:t>.</a:t>
            </a:r>
          </a:p>
          <a:p>
            <a:pPr marL="365760" indent="-283464" fontAlgn="auto">
              <a:spcAft>
                <a:spcPts val="0"/>
              </a:spcAft>
              <a:buFont typeface="Arial" charset="0"/>
              <a:buAutoNum type="arabicPeriod"/>
              <a:defRPr/>
            </a:pPr>
            <a:r>
              <a:rPr lang="en-US" dirty="0" smtClean="0"/>
              <a:t>Select the contents of the test.</a:t>
            </a:r>
          </a:p>
          <a:p>
            <a:pPr marL="365760" indent="-283464" fontAlgn="auto">
              <a:spcAft>
                <a:spcPts val="0"/>
              </a:spcAft>
              <a:buFont typeface="Arial" charset="0"/>
              <a:buAutoNum type="arabicPeriod"/>
              <a:defRPr/>
            </a:pPr>
            <a:r>
              <a:rPr lang="en-US" dirty="0" smtClean="0"/>
              <a:t>Consider the form of the test.</a:t>
            </a:r>
          </a:p>
          <a:p>
            <a:pPr marL="365760" indent="-283464" fontAlgn="auto">
              <a:spcAft>
                <a:spcPts val="0"/>
              </a:spcAft>
              <a:buFont typeface="Arial" charset="0"/>
              <a:buAutoNum type="arabicPeriod"/>
              <a:defRPr/>
            </a:pPr>
            <a:r>
              <a:rPr lang="en-US" dirty="0" smtClean="0"/>
              <a:t>Write the test item.</a:t>
            </a:r>
          </a:p>
          <a:p>
            <a:pPr marL="365760" indent="-283464" fontAlgn="auto">
              <a:spcAft>
                <a:spcPts val="0"/>
              </a:spcAft>
              <a:buFont typeface="Arial" charset="0"/>
              <a:buAutoNum type="arabicPeriod"/>
              <a:defRPr/>
            </a:pPr>
            <a:r>
              <a:rPr lang="en-US" dirty="0" smtClean="0"/>
              <a:t>Consider the layout of the test.</a:t>
            </a:r>
          </a:p>
          <a:p>
            <a:pPr marL="365760" indent="-283464" fontAlgn="auto">
              <a:spcAft>
                <a:spcPts val="0"/>
              </a:spcAft>
              <a:buFont typeface="Arial" charset="0"/>
              <a:buAutoNum type="arabicPeriod"/>
              <a:defRPr/>
            </a:pPr>
            <a:r>
              <a:rPr lang="en-US" dirty="0" smtClean="0"/>
              <a:t>Consider the timing of the test.</a:t>
            </a:r>
          </a:p>
          <a:p>
            <a:pPr marL="365760" indent="-283464" fontAlgn="auto">
              <a:spcAft>
                <a:spcPts val="0"/>
              </a:spcAft>
              <a:buFont typeface="Arial" charset="0"/>
              <a:buAutoNum type="arabicPeriod"/>
              <a:defRPr/>
            </a:pPr>
            <a:r>
              <a:rPr lang="en-US" dirty="0" smtClean="0"/>
              <a:t>Plan the scoring of the test</a:t>
            </a:r>
          </a:p>
          <a:p>
            <a:pPr marL="365760" indent="-283464" fontAlgn="auto">
              <a:spcAft>
                <a:spcPts val="0"/>
              </a:spcAft>
              <a:buFont typeface="Arial" charset="0"/>
              <a:buNone/>
              <a:defRPr/>
            </a:pPr>
            <a:endParaRPr 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fontAlgn="auto">
              <a:spcAft>
                <a:spcPts val="0"/>
              </a:spcAft>
              <a:defRPr/>
            </a:pPr>
            <a:r>
              <a:rPr lang="en-US" smtClean="0">
                <a:solidFill>
                  <a:schemeClr val="tx2">
                    <a:satMod val="130000"/>
                  </a:schemeClr>
                </a:solidFill>
              </a:rPr>
              <a:t>Identify the purposes of the test</a:t>
            </a:r>
            <a:br>
              <a:rPr lang="en-US" smtClean="0">
                <a:solidFill>
                  <a:schemeClr val="tx2">
                    <a:satMod val="130000"/>
                  </a:schemeClr>
                </a:solidFill>
              </a:rPr>
            </a:br>
            <a:endParaRPr lang="en-US" smtClean="0">
              <a:solidFill>
                <a:schemeClr val="tx2">
                  <a:satMod val="130000"/>
                </a:schemeClr>
              </a:solidFill>
            </a:endParaRPr>
          </a:p>
        </p:txBody>
      </p:sp>
      <p:sp>
        <p:nvSpPr>
          <p:cNvPr id="28675" name="Content Placeholder 2"/>
          <p:cNvSpPr>
            <a:spLocks noGrp="1"/>
          </p:cNvSpPr>
          <p:nvPr>
            <p:ph idx="1"/>
          </p:nvPr>
        </p:nvSpPr>
        <p:spPr>
          <a:xfrm>
            <a:off x="990600" y="1447800"/>
            <a:ext cx="7943850" cy="5181600"/>
          </a:xfrm>
        </p:spPr>
        <p:txBody>
          <a:bodyPr/>
          <a:lstStyle/>
          <a:p>
            <a:r>
              <a:rPr lang="en-US" smtClean="0"/>
              <a:t>The purposes of a test are several, for example to diagnose a student’s strengths, weaknesses and difﬁculties, to measure achievement, to measure aptitude and potential, to identify readiness for a programme. </a:t>
            </a:r>
          </a:p>
          <a:p>
            <a:r>
              <a:rPr lang="en-US" smtClean="0"/>
              <a:t>Gronlund and Linn (1990) term this ‘placement testing’ and it is usually in a form of pretest, normally designed to discover whether students have the essential prerequisites to begin a programme (e.g. in terms of knowledge, skills, understandings). </a:t>
            </a:r>
          </a:p>
          <a:p>
            <a:r>
              <a:rPr lang="en-US" smtClean="0"/>
              <a:t>These types of tests occur at different stages. For example, the placement test is conducted prior to the commencement of a programme, and will identify starting abilities and achievements – the initial or ‘entry’ abilities in a student.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Cont…Identify the purposes of the test</a:t>
            </a:r>
          </a:p>
        </p:txBody>
      </p:sp>
      <p:sp>
        <p:nvSpPr>
          <p:cNvPr id="29699" name="Content Placeholder 2"/>
          <p:cNvSpPr>
            <a:spLocks noGrp="1"/>
          </p:cNvSpPr>
          <p:nvPr>
            <p:ph idx="1"/>
          </p:nvPr>
        </p:nvSpPr>
        <p:spPr>
          <a:xfrm>
            <a:off x="1066800" y="1447800"/>
            <a:ext cx="7867650" cy="5181600"/>
          </a:xfrm>
        </p:spPr>
        <p:txBody>
          <a:bodyPr/>
          <a:lstStyle/>
          <a:p>
            <a:r>
              <a:rPr lang="en-US" smtClean="0"/>
              <a:t>If the placement test is designed to assign students to tracks, sets or teaching groups (i.e. to place them into administrative or teaching groupings), then the entry test might be criterion- referenced or norm-referenced; if it is designed to measure detailed starting points, knowledge, abilities and skills, then the test might be more criterion-referenced as it requires a high level of detail.</a:t>
            </a:r>
          </a:p>
          <a:p>
            <a:r>
              <a:rPr lang="en-US" smtClean="0"/>
              <a:t>It has its equivalent in ‘baseline assessment’ and is an important feature if one is to measure the ‘value-added’ component of teaching and learning:</a:t>
            </a:r>
          </a:p>
          <a:p>
            <a:r>
              <a:rPr lang="en-US" smtClean="0"/>
              <a:t>One can only assess how much a set of educational experiences has added value to the student if one knows that student’s starting point and starting abilities and achievements. </a:t>
            </a:r>
          </a:p>
          <a:p>
            <a:endParaRPr 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Cont…Identify the purposes of the test</a:t>
            </a:r>
          </a:p>
        </p:txBody>
      </p:sp>
      <p:sp>
        <p:nvSpPr>
          <p:cNvPr id="30723" name="Content Placeholder 2"/>
          <p:cNvSpPr>
            <a:spLocks noGrp="1"/>
          </p:cNvSpPr>
          <p:nvPr>
            <p:ph idx="1"/>
          </p:nvPr>
        </p:nvSpPr>
        <p:spPr>
          <a:xfrm>
            <a:off x="1066800" y="1447800"/>
            <a:ext cx="7867650" cy="5181600"/>
          </a:xfrm>
        </p:spPr>
        <p:txBody>
          <a:bodyPr/>
          <a:lstStyle/>
          <a:p>
            <a:r>
              <a:rPr lang="en-US" dirty="0" smtClean="0"/>
              <a:t>Formative testing is undertaken during a </a:t>
            </a:r>
            <a:r>
              <a:rPr lang="en-US" dirty="0" err="1" smtClean="0"/>
              <a:t>programme</a:t>
            </a:r>
            <a:r>
              <a:rPr lang="en-US" dirty="0" smtClean="0"/>
              <a:t>, and is designed to monitor students’ progress during that </a:t>
            </a:r>
            <a:r>
              <a:rPr lang="en-US" dirty="0" err="1" smtClean="0"/>
              <a:t>programme</a:t>
            </a:r>
            <a:r>
              <a:rPr lang="en-US" dirty="0" smtClean="0"/>
              <a:t>, to measure achievement of sections of the </a:t>
            </a:r>
            <a:r>
              <a:rPr lang="en-US" dirty="0" err="1" smtClean="0"/>
              <a:t>programme</a:t>
            </a:r>
            <a:r>
              <a:rPr lang="en-US" dirty="0" smtClean="0"/>
              <a:t>, and to diagnose strengths and weaknesses.</a:t>
            </a:r>
          </a:p>
          <a:p>
            <a:r>
              <a:rPr lang="en-US" dirty="0" smtClean="0"/>
              <a:t> It is typically criterion-referenced.</a:t>
            </a:r>
          </a:p>
          <a:p>
            <a:r>
              <a:rPr lang="en-US" dirty="0" smtClean="0"/>
              <a:t>Diagnostic testing is an in-depth test to discover particular strengths, weaknesses and </a:t>
            </a:r>
            <a:r>
              <a:rPr lang="en-US" dirty="0" err="1" smtClean="0"/>
              <a:t>difﬁculties</a:t>
            </a:r>
            <a:r>
              <a:rPr lang="en-US" dirty="0" smtClean="0"/>
              <a:t> that a student is experiencing, and is designed to expose causes and </a:t>
            </a:r>
            <a:r>
              <a:rPr lang="en-US" dirty="0" err="1" smtClean="0"/>
              <a:t>speciﬁc</a:t>
            </a:r>
            <a:r>
              <a:rPr lang="en-US" dirty="0" smtClean="0"/>
              <a:t> areas of weakness or strength. Clearly this type of test is criterion-referenced.</a:t>
            </a:r>
          </a:p>
          <a:p>
            <a:r>
              <a:rPr lang="en-US" dirty="0" smtClean="0"/>
              <a:t>Summative testing is the test given at the end of the </a:t>
            </a:r>
            <a:r>
              <a:rPr lang="en-US" dirty="0" err="1" smtClean="0"/>
              <a:t>programme</a:t>
            </a:r>
            <a:r>
              <a:rPr lang="en-US" dirty="0" smtClean="0"/>
              <a:t>, and is designed to measure achievement, outcomes, or ‘mastery’. This might be criterion-referenced or norm-referenced, depending to some extent on the use to which the results will be put (e.g. to award </a:t>
            </a:r>
            <a:r>
              <a:rPr lang="en-US" dirty="0" err="1" smtClean="0"/>
              <a:t>certiﬁcates</a:t>
            </a:r>
            <a:r>
              <a:rPr lang="en-US" dirty="0" smtClean="0"/>
              <a:t> or grades, to identify achievement of </a:t>
            </a:r>
            <a:r>
              <a:rPr lang="en-US" dirty="0" err="1" smtClean="0"/>
              <a:t>speciﬁc</a:t>
            </a:r>
            <a:r>
              <a:rPr lang="en-US" dirty="0" smtClean="0"/>
              <a:t> objectives).</a:t>
            </a:r>
          </a:p>
          <a:p>
            <a:pPr>
              <a:buFont typeface="Arial" charset="0"/>
              <a:buNone/>
            </a:pPr>
            <a:endParaRPr lang="en-U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fontAlgn="auto">
              <a:spcAft>
                <a:spcPts val="0"/>
              </a:spcAft>
              <a:defRPr/>
            </a:pPr>
            <a:r>
              <a:rPr lang="en-US" smtClean="0">
                <a:solidFill>
                  <a:schemeClr val="tx2">
                    <a:satMod val="130000"/>
                  </a:schemeClr>
                </a:solidFill>
              </a:rPr>
              <a:t>Identify the test speciﬁcations</a:t>
            </a:r>
          </a:p>
        </p:txBody>
      </p:sp>
      <p:sp>
        <p:nvSpPr>
          <p:cNvPr id="3" name="Content Placeholder 2"/>
          <p:cNvSpPr>
            <a:spLocks noGrp="1"/>
          </p:cNvSpPr>
          <p:nvPr>
            <p:ph idx="1"/>
          </p:nvPr>
        </p:nvSpPr>
        <p:spPr>
          <a:xfrm>
            <a:off x="1066800" y="1447800"/>
            <a:ext cx="7867650" cy="5181600"/>
          </a:xfrm>
        </p:spPr>
        <p:txBody>
          <a:bodyPr rtlCol="0">
            <a:normAutofit/>
          </a:bodyPr>
          <a:lstStyle/>
          <a:p>
            <a:pPr marL="365760" indent="-283464" fontAlgn="auto">
              <a:spcAft>
                <a:spcPts val="0"/>
              </a:spcAft>
              <a:buFont typeface="Arial" pitchFamily="34" charset="0"/>
              <a:buChar char="•"/>
              <a:defRPr/>
            </a:pPr>
            <a:r>
              <a:rPr lang="en-US" dirty="0" smtClean="0"/>
              <a:t>Which </a:t>
            </a:r>
            <a:r>
              <a:rPr lang="en-US" dirty="0" err="1" smtClean="0"/>
              <a:t>programme</a:t>
            </a:r>
            <a:r>
              <a:rPr lang="en-US" dirty="0" smtClean="0"/>
              <a:t> objectives and student learning outcomes will be addressed:</a:t>
            </a:r>
          </a:p>
          <a:p>
            <a:pPr marL="365760" indent="-283464" fontAlgn="auto">
              <a:spcAft>
                <a:spcPts val="0"/>
              </a:spcAft>
              <a:buFont typeface="Arial" pitchFamily="34" charset="0"/>
              <a:buChar char="•"/>
              <a:defRPr/>
            </a:pPr>
            <a:r>
              <a:rPr lang="en-US" dirty="0" smtClean="0"/>
              <a:t>which content areas will be addressed</a:t>
            </a:r>
          </a:p>
          <a:p>
            <a:pPr marL="365760" indent="-283464" fontAlgn="auto">
              <a:spcAft>
                <a:spcPts val="0"/>
              </a:spcAft>
              <a:buFont typeface="Arial" pitchFamily="34" charset="0"/>
              <a:buChar char="•"/>
              <a:defRPr/>
            </a:pPr>
            <a:r>
              <a:rPr lang="en-US" dirty="0" smtClean="0"/>
              <a:t>the relative weightings, balance and coverage of items</a:t>
            </a:r>
          </a:p>
          <a:p>
            <a:pPr marL="365760" indent="-283464" fontAlgn="auto">
              <a:spcAft>
                <a:spcPts val="0"/>
              </a:spcAft>
              <a:buFont typeface="Arial" pitchFamily="34" charset="0"/>
              <a:buChar char="•"/>
              <a:defRPr/>
            </a:pPr>
            <a:r>
              <a:rPr lang="en-US" dirty="0" smtClean="0"/>
              <a:t>the total number of items in the test</a:t>
            </a:r>
          </a:p>
          <a:p>
            <a:pPr marL="365760" indent="-283464" fontAlgn="auto">
              <a:spcAft>
                <a:spcPts val="0"/>
              </a:spcAft>
              <a:buFont typeface="Arial" pitchFamily="34" charset="0"/>
              <a:buChar char="•"/>
              <a:defRPr/>
            </a:pPr>
            <a:r>
              <a:rPr lang="en-US" dirty="0" smtClean="0"/>
              <a:t>the number of questions required to address a particular element of a </a:t>
            </a:r>
            <a:r>
              <a:rPr lang="en-US" dirty="0" err="1" smtClean="0"/>
              <a:t>programme</a:t>
            </a:r>
            <a:r>
              <a:rPr lang="en-US" dirty="0" smtClean="0"/>
              <a:t> or learning</a:t>
            </a:r>
          </a:p>
          <a:p>
            <a:pPr marL="365760" indent="-283464" fontAlgn="auto">
              <a:spcAft>
                <a:spcPts val="0"/>
              </a:spcAft>
              <a:buFont typeface="Arial" pitchFamily="34" charset="0"/>
              <a:buChar char="•"/>
              <a:defRPr/>
            </a:pPr>
            <a:r>
              <a:rPr lang="en-US" dirty="0" smtClean="0"/>
              <a:t>Outcomes the exact items in the test</a:t>
            </a:r>
          </a:p>
          <a:p>
            <a:pPr marL="365760" indent="-283464" fontAlgn="auto">
              <a:spcAft>
                <a:spcPts val="0"/>
              </a:spcAft>
              <a:buFont typeface="Arial" pitchFamily="34" charset="0"/>
              <a:buChar char="•"/>
              <a:defRPr/>
            </a:pPr>
            <a:r>
              <a:rPr lang="en-US" dirty="0" smtClean="0"/>
              <a:t>To ensure validity in a test it is essential to ensure that the objectives of the test are fairly addressed in the test items.</a:t>
            </a:r>
          </a:p>
          <a:p>
            <a:pPr marL="365760" indent="-283464" fontAlgn="auto">
              <a:spcAft>
                <a:spcPts val="0"/>
              </a:spcAft>
              <a:buFont typeface="Arial" pitchFamily="34" charset="0"/>
              <a:buChar char="•"/>
              <a:defRPr/>
            </a:pPr>
            <a:r>
              <a:rPr lang="en-US" dirty="0" smtClean="0"/>
              <a:t> Objectives, it is argued (</a:t>
            </a:r>
            <a:r>
              <a:rPr lang="en-US" dirty="0" err="1" smtClean="0"/>
              <a:t>Mager</a:t>
            </a:r>
            <a:r>
              <a:rPr lang="en-US" dirty="0" smtClean="0"/>
              <a:t> 1962; Wiles and </a:t>
            </a:r>
            <a:r>
              <a:rPr lang="en-US" dirty="0" err="1" smtClean="0"/>
              <a:t>Bondi</a:t>
            </a:r>
            <a:r>
              <a:rPr lang="en-US" dirty="0" smtClean="0"/>
              <a:t> 1984), should be </a:t>
            </a:r>
            <a:r>
              <a:rPr lang="en-US" dirty="0" err="1" smtClean="0"/>
              <a:t>speciﬁc</a:t>
            </a:r>
            <a:r>
              <a:rPr lang="en-US" dirty="0" smtClean="0"/>
              <a:t> and be expressed with an appropriate degree of precision represent intended learning outcomes identify the actual and observable </a:t>
            </a:r>
            <a:r>
              <a:rPr lang="en-US" dirty="0" err="1" smtClean="0"/>
              <a:t>behaviour</a:t>
            </a:r>
            <a:r>
              <a:rPr lang="en-US" dirty="0" smtClean="0"/>
              <a:t> that will demonstrate achievement include an active verb be unitary (focusing on one item per objective).</a:t>
            </a:r>
          </a:p>
          <a:p>
            <a:pPr marL="365760" indent="-283464" fontAlgn="auto">
              <a:spcAft>
                <a:spcPts val="0"/>
              </a:spcAft>
              <a:buFont typeface="Arial" pitchFamily="34" charset="0"/>
              <a:buNone/>
              <a:defRPr/>
            </a:pPr>
            <a:endParaRPr lang="en-U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Cont…Identify the test speciﬁcations</a:t>
            </a:r>
          </a:p>
        </p:txBody>
      </p:sp>
      <p:sp>
        <p:nvSpPr>
          <p:cNvPr id="32771" name="Content Placeholder 2"/>
          <p:cNvSpPr>
            <a:spLocks noGrp="1"/>
          </p:cNvSpPr>
          <p:nvPr>
            <p:ph idx="1"/>
          </p:nvPr>
        </p:nvSpPr>
        <p:spPr>
          <a:xfrm>
            <a:off x="1066800" y="1447800"/>
            <a:ext cx="7867650" cy="5105400"/>
          </a:xfrm>
        </p:spPr>
        <p:txBody>
          <a:bodyPr/>
          <a:lstStyle/>
          <a:p>
            <a:r>
              <a:rPr lang="en-US" dirty="0" smtClean="0"/>
              <a:t>One way of ensuring that the objectives are fairly addressed in test items can be done through a matrix frame that indicates the coverage of content areas, the coverage of objectives of the </a:t>
            </a:r>
            <a:r>
              <a:rPr lang="en-US" dirty="0" err="1" smtClean="0"/>
              <a:t>programme</a:t>
            </a:r>
            <a:r>
              <a:rPr lang="en-US" dirty="0" smtClean="0"/>
              <a:t>, and the relative weighting of the items on the test. </a:t>
            </a:r>
          </a:p>
          <a:p>
            <a:r>
              <a:rPr lang="en-US" dirty="0" smtClean="0"/>
              <a:t>Such a matrix is set out in the following taking the example from a secondary school history syllabus. </a:t>
            </a:r>
          </a:p>
          <a:p>
            <a:r>
              <a:rPr lang="en-US" dirty="0" smtClean="0"/>
              <a:t>The matrix indicates the main areas of the </a:t>
            </a:r>
            <a:r>
              <a:rPr lang="en-US" dirty="0" err="1" smtClean="0"/>
              <a:t>programme</a:t>
            </a:r>
            <a:r>
              <a:rPr lang="en-US" dirty="0" smtClean="0"/>
              <a:t> to be covered in the test (content areas); then it indicates which objectives or detailed content areas will be covered (1a–3c) – these numbers refer to the </a:t>
            </a:r>
            <a:r>
              <a:rPr lang="en-US" dirty="0" err="1" smtClean="0"/>
              <a:t>identiﬁed</a:t>
            </a:r>
            <a:r>
              <a:rPr lang="en-US" dirty="0" smtClean="0"/>
              <a:t> </a:t>
            </a:r>
            <a:r>
              <a:rPr lang="en-US" dirty="0" err="1" smtClean="0"/>
              <a:t>speciﬁcations</a:t>
            </a:r>
            <a:r>
              <a:rPr lang="en-US" dirty="0" smtClean="0"/>
              <a:t> in the syllabus; then it indicates the marks/percentages to be awarded for each area. </a:t>
            </a:r>
          </a:p>
          <a:p>
            <a:pPr>
              <a:buFont typeface="Arial" charset="0"/>
              <a:buNone/>
            </a:pPr>
            <a:endParaRPr lang="en-US" dirty="0" smtClean="0"/>
          </a:p>
          <a:p>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Cont…Identify the test speciﬁcations</a:t>
            </a:r>
          </a:p>
        </p:txBody>
      </p:sp>
      <p:sp>
        <p:nvSpPr>
          <p:cNvPr id="33795" name="Content Placeholder 2"/>
          <p:cNvSpPr>
            <a:spLocks noGrp="1"/>
          </p:cNvSpPr>
          <p:nvPr>
            <p:ph idx="1"/>
          </p:nvPr>
        </p:nvSpPr>
        <p:spPr>
          <a:xfrm>
            <a:off x="990600" y="1600200"/>
            <a:ext cx="7924800" cy="4648200"/>
          </a:xfrm>
        </p:spPr>
        <p:txBody>
          <a:bodyPr/>
          <a:lstStyle/>
          <a:p>
            <a:r>
              <a:rPr lang="en-US" dirty="0" smtClean="0"/>
              <a:t>A matrix of test items</a:t>
            </a:r>
          </a:p>
          <a:p>
            <a:pPr>
              <a:buFont typeface="Arial" charset="0"/>
              <a:buNone/>
            </a:pPr>
            <a:endParaRPr lang="en-US" dirty="0" smtClean="0"/>
          </a:p>
          <a:p>
            <a:endParaRPr lang="en-US" dirty="0" smtClean="0"/>
          </a:p>
        </p:txBody>
      </p:sp>
      <p:pic>
        <p:nvPicPr>
          <p:cNvPr id="33796" name="Picture 3"/>
          <p:cNvPicPr>
            <a:picLocks noChangeAspect="1" noChangeArrowheads="1"/>
          </p:cNvPicPr>
          <p:nvPr/>
        </p:nvPicPr>
        <p:blipFill>
          <a:blip r:embed="rId2" cstate="print"/>
          <a:srcRect/>
          <a:stretch>
            <a:fillRect/>
          </a:stretch>
        </p:blipFill>
        <p:spPr bwMode="auto">
          <a:xfrm>
            <a:off x="990600" y="2098675"/>
            <a:ext cx="7848600" cy="3844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Cont…Identify the test speciﬁcations</a:t>
            </a:r>
          </a:p>
        </p:txBody>
      </p:sp>
      <p:sp>
        <p:nvSpPr>
          <p:cNvPr id="34819" name="Content Placeholder 2"/>
          <p:cNvSpPr>
            <a:spLocks noGrp="1"/>
          </p:cNvSpPr>
          <p:nvPr>
            <p:ph idx="1"/>
          </p:nvPr>
        </p:nvSpPr>
        <p:spPr>
          <a:xfrm>
            <a:off x="1066800" y="1447800"/>
            <a:ext cx="7867650" cy="5105400"/>
          </a:xfrm>
        </p:spPr>
        <p:txBody>
          <a:bodyPr/>
          <a:lstStyle/>
          <a:p>
            <a:r>
              <a:rPr lang="en-US" dirty="0" smtClean="0"/>
              <a:t>The matrix indicates several points:</a:t>
            </a:r>
          </a:p>
          <a:p>
            <a:r>
              <a:rPr lang="en-US" dirty="0" smtClean="0"/>
              <a:t>The least emphasis is given to the build-up to and end of the war (10 marks each in the ‘total’ column).</a:t>
            </a:r>
          </a:p>
          <a:p>
            <a:r>
              <a:rPr lang="en-US" dirty="0" smtClean="0"/>
              <a:t>The greatest emphasis is given to the invasion of France (35 marks in the ‘total’ column).</a:t>
            </a:r>
          </a:p>
          <a:p>
            <a:r>
              <a:rPr lang="en-US" dirty="0" smtClean="0"/>
              <a:t>There is fairly even coverage of the objectives </a:t>
            </a:r>
            <a:r>
              <a:rPr lang="en-US" dirty="0" err="1" smtClean="0"/>
              <a:t>speciﬁed</a:t>
            </a:r>
            <a:r>
              <a:rPr lang="en-US" dirty="0" smtClean="0"/>
              <a:t> (the </a:t>
            </a:r>
            <a:r>
              <a:rPr lang="en-US" dirty="0" err="1" smtClean="0"/>
              <a:t>ﬁgures</a:t>
            </a:r>
            <a:r>
              <a:rPr lang="en-US" dirty="0" smtClean="0"/>
              <a:t> in the ‘total’ row only vary from 9 to 13).</a:t>
            </a:r>
          </a:p>
          <a:p>
            <a:r>
              <a:rPr lang="en-US" dirty="0" smtClean="0"/>
              <a:t>Greatest coverage is given to objectives 2a and 3a, and least coverage is given to objective 1c. </a:t>
            </a:r>
          </a:p>
          <a:p>
            <a:r>
              <a:rPr lang="en-US" dirty="0" smtClean="0"/>
              <a:t>Some content areas are not covered in the test items (the blanks in the matrix).</a:t>
            </a:r>
          </a:p>
          <a:p>
            <a:r>
              <a:rPr lang="en-US" dirty="0" smtClean="0"/>
              <a:t> Hence we have here a test scheme that indicates relative weightings, coverage of objectives and content, and the relation between these two latter elements. </a:t>
            </a:r>
          </a:p>
          <a:p>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Cont…Identify the test speciﬁcations</a:t>
            </a:r>
          </a:p>
        </p:txBody>
      </p:sp>
      <p:sp>
        <p:nvSpPr>
          <p:cNvPr id="35843" name="Content Placeholder 2"/>
          <p:cNvSpPr>
            <a:spLocks noGrp="1"/>
          </p:cNvSpPr>
          <p:nvPr>
            <p:ph idx="1"/>
          </p:nvPr>
        </p:nvSpPr>
        <p:spPr>
          <a:xfrm>
            <a:off x="1066800" y="1524000"/>
            <a:ext cx="7867650" cy="4724400"/>
          </a:xfrm>
        </p:spPr>
        <p:txBody>
          <a:bodyPr/>
          <a:lstStyle/>
          <a:p>
            <a:r>
              <a:rPr lang="en-US" dirty="0" smtClean="0"/>
              <a:t>Having undertaken the test </a:t>
            </a:r>
            <a:r>
              <a:rPr lang="en-US" dirty="0" err="1" smtClean="0"/>
              <a:t>speciﬁcations</a:t>
            </a:r>
            <a:r>
              <a:rPr lang="en-US" dirty="0" smtClean="0"/>
              <a:t>, the researcher should have achieved clarity on the exact test items that test certain aspects of achievement of objectives, </a:t>
            </a:r>
            <a:r>
              <a:rPr lang="en-US" dirty="0" err="1" smtClean="0"/>
              <a:t>programmes</a:t>
            </a:r>
            <a:r>
              <a:rPr lang="en-US" dirty="0" smtClean="0"/>
              <a:t>, contents etc., the coverage and balance of coverage of the test items and the relative weightings of the test items.</a:t>
            </a:r>
          </a:p>
          <a:p>
            <a:r>
              <a:rPr lang="en-US" dirty="0" smtClean="0"/>
              <a:t>Compiling elements of test items:</a:t>
            </a:r>
          </a:p>
          <a:p>
            <a:endParaRPr lang="en-US" dirty="0" smtClean="0"/>
          </a:p>
          <a:p>
            <a:endParaRPr lang="en-US" dirty="0" smtClean="0"/>
          </a:p>
          <a:p>
            <a:pPr>
              <a:buFont typeface="Arial" charset="0"/>
              <a:buNone/>
            </a:pPr>
            <a:endParaRPr lang="en-US" dirty="0" smtClean="0"/>
          </a:p>
          <a:p>
            <a:pPr>
              <a:buFont typeface="Arial" charset="0"/>
              <a:buNone/>
            </a:pPr>
            <a:endParaRPr lang="en-US" dirty="0" smtClean="0"/>
          </a:p>
          <a:p>
            <a:pPr>
              <a:buFont typeface="Arial" charset="0"/>
              <a:buNone/>
            </a:pPr>
            <a:endParaRPr lang="en-US" dirty="0" smtClean="0"/>
          </a:p>
          <a:p>
            <a:endParaRPr lang="en-US" dirty="0" smtClean="0"/>
          </a:p>
          <a:p>
            <a:endParaRPr lang="en-US" dirty="0" smtClean="0"/>
          </a:p>
        </p:txBody>
      </p:sp>
      <p:pic>
        <p:nvPicPr>
          <p:cNvPr id="35844" name="Picture 2"/>
          <p:cNvPicPr>
            <a:picLocks noChangeAspect="1" noChangeArrowheads="1"/>
          </p:cNvPicPr>
          <p:nvPr/>
        </p:nvPicPr>
        <p:blipFill>
          <a:blip r:embed="rId2" cstate="print"/>
          <a:srcRect/>
          <a:stretch>
            <a:fillRect/>
          </a:stretch>
        </p:blipFill>
        <p:spPr bwMode="auto">
          <a:xfrm>
            <a:off x="1055914" y="3505200"/>
            <a:ext cx="7402286"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fontAlgn="auto">
              <a:spcAft>
                <a:spcPts val="0"/>
              </a:spcAft>
              <a:defRPr/>
            </a:pPr>
            <a:r>
              <a:rPr lang="en-US" smtClean="0">
                <a:solidFill>
                  <a:schemeClr val="tx2">
                    <a:satMod val="130000"/>
                  </a:schemeClr>
                </a:solidFill>
              </a:rPr>
              <a:t>Select the contents of the test</a:t>
            </a:r>
          </a:p>
        </p:txBody>
      </p:sp>
      <p:sp>
        <p:nvSpPr>
          <p:cNvPr id="3" name="Content Placeholder 2"/>
          <p:cNvSpPr>
            <a:spLocks noGrp="1"/>
          </p:cNvSpPr>
          <p:nvPr>
            <p:ph idx="1"/>
          </p:nvPr>
        </p:nvSpPr>
        <p:spPr>
          <a:xfrm>
            <a:off x="1066800" y="1447800"/>
            <a:ext cx="7867650" cy="5029200"/>
          </a:xfrm>
        </p:spPr>
        <p:txBody>
          <a:bodyPr rtlCol="0">
            <a:normAutofit/>
          </a:bodyPr>
          <a:lstStyle/>
          <a:p>
            <a:pPr marL="365760" indent="-283464" fontAlgn="auto">
              <a:spcAft>
                <a:spcPts val="0"/>
              </a:spcAft>
              <a:buFont typeface="Arial" pitchFamily="34" charset="0"/>
              <a:buChar char="•"/>
              <a:defRPr/>
            </a:pPr>
            <a:r>
              <a:rPr lang="en-US" dirty="0" smtClean="0"/>
              <a:t>Here the test is subject to item analysis. </a:t>
            </a:r>
            <a:r>
              <a:rPr lang="en-US" dirty="0" err="1" smtClean="0"/>
              <a:t>Gronlund</a:t>
            </a:r>
            <a:r>
              <a:rPr lang="en-US" dirty="0" smtClean="0"/>
              <a:t> and Linn (1990) suggest that an item analysis will need to consider:</a:t>
            </a:r>
          </a:p>
          <a:p>
            <a:pPr marL="365760" indent="-283464" fontAlgn="auto">
              <a:spcAft>
                <a:spcPts val="0"/>
              </a:spcAft>
              <a:buFont typeface="Arial" pitchFamily="34" charset="0"/>
              <a:buChar char="•"/>
              <a:defRPr/>
            </a:pPr>
            <a:r>
              <a:rPr lang="en-US" dirty="0" smtClean="0"/>
              <a:t>The suitability of the format of each item for the (learning) objective (appropriateness)</a:t>
            </a:r>
          </a:p>
          <a:p>
            <a:pPr marL="365760" indent="-283464" fontAlgn="auto">
              <a:spcAft>
                <a:spcPts val="0"/>
              </a:spcAft>
              <a:buFont typeface="Arial" pitchFamily="34" charset="0"/>
              <a:buChar char="•"/>
              <a:defRPr/>
            </a:pPr>
            <a:r>
              <a:rPr lang="en-US" dirty="0" smtClean="0"/>
              <a:t>The ability of each item to enable students to demonstrate their performance of the (learning) objective (relevance)</a:t>
            </a:r>
          </a:p>
          <a:p>
            <a:pPr marL="365760" indent="-283464" fontAlgn="auto">
              <a:spcAft>
                <a:spcPts val="0"/>
              </a:spcAft>
              <a:buFont typeface="Arial" pitchFamily="34" charset="0"/>
              <a:buChar char="•"/>
              <a:defRPr/>
            </a:pPr>
            <a:r>
              <a:rPr lang="en-US" dirty="0" smtClean="0"/>
              <a:t>The clarity of the task for each item </a:t>
            </a:r>
          </a:p>
          <a:p>
            <a:pPr marL="365760" indent="-283464" fontAlgn="auto">
              <a:spcAft>
                <a:spcPts val="0"/>
              </a:spcAft>
              <a:buFont typeface="Arial" pitchFamily="34" charset="0"/>
              <a:buChar char="•"/>
              <a:defRPr/>
            </a:pPr>
            <a:r>
              <a:rPr lang="en-US" dirty="0" smtClean="0"/>
              <a:t>The straightforwardness of the task</a:t>
            </a:r>
          </a:p>
          <a:p>
            <a:pPr marL="365760" indent="-283464" fontAlgn="auto">
              <a:spcAft>
                <a:spcPts val="0"/>
              </a:spcAft>
              <a:buFont typeface="Arial" pitchFamily="34" charset="0"/>
              <a:buChar char="•"/>
              <a:defRPr/>
            </a:pPr>
            <a:r>
              <a:rPr lang="en-US" dirty="0" smtClean="0"/>
              <a:t>The </a:t>
            </a:r>
            <a:r>
              <a:rPr lang="en-US" dirty="0" err="1" smtClean="0"/>
              <a:t>unambiguity</a:t>
            </a:r>
            <a:r>
              <a:rPr lang="en-US" dirty="0" smtClean="0"/>
              <a:t> of the outcome of each item, and agreement on what that outcome should be the cultural fairness of each item.</a:t>
            </a:r>
          </a:p>
          <a:p>
            <a:pPr marL="365760" indent="-283464" fontAlgn="auto">
              <a:spcAft>
                <a:spcPts val="0"/>
              </a:spcAft>
              <a:buFont typeface="Arial" pitchFamily="34" charset="0"/>
              <a:buChar char="•"/>
              <a:defRPr/>
            </a:pPr>
            <a:r>
              <a:rPr lang="en-US" dirty="0" smtClean="0"/>
              <a:t>The independence of each item (i.e. where the </a:t>
            </a:r>
            <a:r>
              <a:rPr lang="en-US" dirty="0" err="1" smtClean="0"/>
              <a:t>inﬂuence</a:t>
            </a:r>
            <a:r>
              <a:rPr lang="en-US" dirty="0" smtClean="0"/>
              <a:t> of other items of the test is minimal and where successful completion of one item is not dependent on successful completion of another).</a:t>
            </a:r>
          </a:p>
          <a:p>
            <a:pPr marL="365760" indent="-283464" fontAlgn="auto">
              <a:spcAft>
                <a:spcPts val="0"/>
              </a:spcAft>
              <a:buFont typeface="Arial" pitchFamily="34" charset="0"/>
              <a:buChar char="•"/>
              <a:defRPr/>
            </a:pPr>
            <a:r>
              <a:rPr lang="en-US" dirty="0" smtClean="0"/>
              <a:t>The adequacy of coverage of each (learning) objective by the items of the test.</a:t>
            </a:r>
          </a:p>
          <a:p>
            <a:pPr marL="365760" indent="-283464" fontAlgn="auto">
              <a:spcAft>
                <a:spcPts val="0"/>
              </a:spcAft>
              <a:buFont typeface="Arial" pitchFamily="34" charset="0"/>
              <a:buChar char="•"/>
              <a:defRPr/>
            </a:pPr>
            <a:endParaRPr lang="en-US" dirty="0" smtClean="0"/>
          </a:p>
          <a:p>
            <a:pPr marL="365760" indent="-283464" fontAlgn="auto">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Cont…Select the contents of the test</a:t>
            </a:r>
          </a:p>
        </p:txBody>
      </p:sp>
      <p:sp>
        <p:nvSpPr>
          <p:cNvPr id="37891" name="Content Placeholder 2"/>
          <p:cNvSpPr>
            <a:spLocks noGrp="1"/>
          </p:cNvSpPr>
          <p:nvPr>
            <p:ph idx="1"/>
          </p:nvPr>
        </p:nvSpPr>
        <p:spPr>
          <a:xfrm>
            <a:off x="1066800" y="1447800"/>
            <a:ext cx="7867650" cy="5029200"/>
          </a:xfrm>
        </p:spPr>
        <p:txBody>
          <a:bodyPr/>
          <a:lstStyle/>
          <a:p>
            <a:r>
              <a:rPr lang="en-US" dirty="0" smtClean="0"/>
              <a:t>In moving to test construction the researcher will need to consider how each element to be tested will be </a:t>
            </a:r>
            <a:r>
              <a:rPr lang="en-US" dirty="0" err="1" smtClean="0"/>
              <a:t>operationalized</a:t>
            </a:r>
            <a:r>
              <a:rPr lang="en-US" dirty="0" smtClean="0"/>
              <a:t>:</a:t>
            </a:r>
          </a:p>
          <a:p>
            <a:r>
              <a:rPr lang="en-US" dirty="0" smtClean="0"/>
              <a:t>What indicators and kinds of evidence of achievement of the objective will be required</a:t>
            </a:r>
          </a:p>
          <a:p>
            <a:r>
              <a:rPr lang="en-US" dirty="0" smtClean="0"/>
              <a:t>What indicators of high, moderate and low achievement there will be what will the students be doing when they are working on each element of the test?</a:t>
            </a:r>
          </a:p>
          <a:p>
            <a:r>
              <a:rPr lang="en-US" dirty="0" smtClean="0"/>
              <a:t>What the outcome of the test will be (</a:t>
            </a:r>
            <a:r>
              <a:rPr lang="en-US" dirty="0" err="1" smtClean="0"/>
              <a:t>e.g.a</a:t>
            </a:r>
            <a:r>
              <a:rPr lang="en-US" dirty="0" smtClean="0"/>
              <a:t> written response, a tick in a box of multiple choice items, an essay, a diagram, a computation)?</a:t>
            </a:r>
          </a:p>
          <a:p>
            <a:r>
              <a:rPr lang="en-US" dirty="0" smtClean="0"/>
              <a:t>Indeed the Task Group on Assessment and Testing (1988) in the UK suggest that attention will have to be given to the presentation, operation and response modes of a test:</a:t>
            </a:r>
          </a:p>
          <a:p>
            <a:r>
              <a:rPr lang="en-US" dirty="0" smtClean="0"/>
              <a:t>How the task will be introduced (</a:t>
            </a:r>
            <a:r>
              <a:rPr lang="en-US" dirty="0" err="1" smtClean="0"/>
              <a:t>e.g.oral</a:t>
            </a:r>
            <a:r>
              <a:rPr lang="en-US" dirty="0" smtClean="0"/>
              <a:t>, written, pictorial, computer, practical demonstration)?</a:t>
            </a:r>
          </a:p>
          <a:p>
            <a:endParaRPr lang="en-US" dirty="0" smtClean="0"/>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Cont…Select the contents of the test</a:t>
            </a:r>
          </a:p>
        </p:txBody>
      </p:sp>
      <p:sp>
        <p:nvSpPr>
          <p:cNvPr id="38915" name="Content Placeholder 2"/>
          <p:cNvSpPr>
            <a:spLocks noGrp="1"/>
          </p:cNvSpPr>
          <p:nvPr>
            <p:ph idx="1"/>
          </p:nvPr>
        </p:nvSpPr>
        <p:spPr>
          <a:xfrm>
            <a:off x="1143000" y="1447800"/>
            <a:ext cx="7791450" cy="5029200"/>
          </a:xfrm>
        </p:spPr>
        <p:txBody>
          <a:bodyPr/>
          <a:lstStyle/>
          <a:p>
            <a:r>
              <a:rPr lang="en-US" dirty="0" smtClean="0"/>
              <a:t>What the students will be doing when they are working on the test (e.g. mental computation, practical work, oral work, written)?</a:t>
            </a:r>
          </a:p>
          <a:p>
            <a:r>
              <a:rPr lang="en-US" dirty="0" smtClean="0"/>
              <a:t>What the outcome will be – how they will show achievement and present the outcomes (e.g. choosing one item from a multiple choice question, writing a short response, open-ended writing, oral, practical outcome, computer output)?</a:t>
            </a:r>
          </a:p>
          <a:p>
            <a:r>
              <a:rPr lang="en-US" dirty="0" err="1" smtClean="0"/>
              <a:t>Operationalizing</a:t>
            </a:r>
            <a:r>
              <a:rPr lang="en-US" dirty="0" smtClean="0"/>
              <a:t> a test from objectives can proceed by stages:</a:t>
            </a:r>
          </a:p>
          <a:p>
            <a:pPr lvl="1"/>
            <a:r>
              <a:rPr lang="en-US" dirty="0" smtClean="0"/>
              <a:t>Identify the objectives/outcomes/elements to be covered.</a:t>
            </a:r>
          </a:p>
          <a:p>
            <a:pPr lvl="1"/>
            <a:r>
              <a:rPr lang="en-US" dirty="0" smtClean="0"/>
              <a:t>Break down the objectives/outcomes/elements into constituent components or elements.</a:t>
            </a:r>
          </a:p>
          <a:p>
            <a:pPr lvl="1"/>
            <a:r>
              <a:rPr lang="en-US" dirty="0" smtClean="0"/>
              <a:t>Select the components that will feature in the test, such that, if possible, they will represent the larger </a:t>
            </a:r>
            <a:r>
              <a:rPr lang="en-US" dirty="0" err="1" smtClean="0"/>
              <a:t>ﬁeld</a:t>
            </a:r>
            <a:r>
              <a:rPr lang="en-US" dirty="0" smtClean="0"/>
              <a:t> (i.e. domain referencing, if required).</a:t>
            </a:r>
          </a:p>
          <a:p>
            <a:pPr>
              <a:buFont typeface="Arial" charset="0"/>
              <a:buNone/>
            </a:pPr>
            <a:endParaRPr lang="en-US" dirty="0" smtClean="0"/>
          </a:p>
          <a:p>
            <a:endParaRPr lang="en-US"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Cont…Select the contents of the test</a:t>
            </a:r>
          </a:p>
        </p:txBody>
      </p:sp>
      <p:sp>
        <p:nvSpPr>
          <p:cNvPr id="39939" name="Content Placeholder 2"/>
          <p:cNvSpPr>
            <a:spLocks noGrp="1"/>
          </p:cNvSpPr>
          <p:nvPr>
            <p:ph idx="1"/>
          </p:nvPr>
        </p:nvSpPr>
        <p:spPr>
          <a:xfrm>
            <a:off x="1143000" y="1447800"/>
            <a:ext cx="7791450" cy="5029200"/>
          </a:xfrm>
        </p:spPr>
        <p:txBody>
          <a:bodyPr/>
          <a:lstStyle/>
          <a:p>
            <a:r>
              <a:rPr lang="en-US" dirty="0" smtClean="0"/>
              <a:t>Recast the components in terms of </a:t>
            </a:r>
            <a:r>
              <a:rPr lang="en-US" dirty="0" err="1" smtClean="0"/>
              <a:t>speciﬁc</a:t>
            </a:r>
            <a:r>
              <a:rPr lang="en-US" dirty="0" smtClean="0"/>
              <a:t>, practical, observable </a:t>
            </a:r>
            <a:r>
              <a:rPr lang="en-US" dirty="0" err="1" smtClean="0"/>
              <a:t>behaviours</a:t>
            </a:r>
            <a:r>
              <a:rPr lang="en-US" dirty="0" smtClean="0"/>
              <a:t>, activities and practices that fairly represent and cover that component.</a:t>
            </a:r>
          </a:p>
          <a:p>
            <a:r>
              <a:rPr lang="en-US" dirty="0" smtClean="0"/>
              <a:t>Specify the kinds of data required to provide information on the achievement of the criteria.</a:t>
            </a:r>
          </a:p>
          <a:p>
            <a:r>
              <a:rPr lang="en-US" dirty="0" smtClean="0"/>
              <a:t>Specify the success criteria (performance indicators) in practical terms, working out marks and grades to be awarded and how weightings will be addressed.</a:t>
            </a:r>
          </a:p>
          <a:p>
            <a:r>
              <a:rPr lang="en-US" dirty="0" smtClean="0"/>
              <a:t>Write each item of the test.</a:t>
            </a:r>
          </a:p>
          <a:p>
            <a:r>
              <a:rPr lang="en-US" dirty="0" smtClean="0"/>
              <a:t>Conduct a pilot to </a:t>
            </a:r>
            <a:r>
              <a:rPr lang="en-US" dirty="0" err="1" smtClean="0"/>
              <a:t>reﬁne</a:t>
            </a:r>
            <a:r>
              <a:rPr lang="en-US" dirty="0" smtClean="0"/>
              <a:t> the language/ readability and presentation of the items, to gauge item </a:t>
            </a:r>
            <a:r>
              <a:rPr lang="en-US" dirty="0" err="1" smtClean="0"/>
              <a:t>discriminability</a:t>
            </a:r>
            <a:r>
              <a:rPr lang="en-US" dirty="0" smtClean="0"/>
              <a:t>, item </a:t>
            </a:r>
            <a:r>
              <a:rPr lang="en-US" dirty="0" err="1" smtClean="0"/>
              <a:t>difﬁculty</a:t>
            </a:r>
            <a:r>
              <a:rPr lang="en-US" dirty="0" smtClean="0"/>
              <a:t> and </a:t>
            </a:r>
            <a:r>
              <a:rPr lang="en-US" dirty="0" err="1" smtClean="0"/>
              <a:t>distractors</a:t>
            </a:r>
            <a:r>
              <a:rPr lang="en-US" dirty="0" smtClean="0"/>
              <a:t>, and to address validity and reliability.</a:t>
            </a:r>
          </a:p>
          <a:p>
            <a:endParaRPr lang="en-US" dirty="0" smtClean="0"/>
          </a:p>
          <a:p>
            <a:endParaRPr lang="en-US" dirty="0" smtClean="0"/>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Cont…Select the contents of the test</a:t>
            </a:r>
          </a:p>
        </p:txBody>
      </p:sp>
      <p:sp>
        <p:nvSpPr>
          <p:cNvPr id="40963" name="Content Placeholder 2"/>
          <p:cNvSpPr>
            <a:spLocks noGrp="1"/>
          </p:cNvSpPr>
          <p:nvPr>
            <p:ph idx="1"/>
          </p:nvPr>
        </p:nvSpPr>
        <p:spPr>
          <a:xfrm>
            <a:off x="1066800" y="1447800"/>
            <a:ext cx="7867650" cy="5105400"/>
          </a:xfrm>
        </p:spPr>
        <p:txBody>
          <a:bodyPr/>
          <a:lstStyle/>
          <a:p>
            <a:r>
              <a:rPr lang="en-US" dirty="0" smtClean="0"/>
              <a:t>The contents of the test will also need to take account of the notion of </a:t>
            </a:r>
            <a:r>
              <a:rPr lang="en-US" dirty="0" err="1" smtClean="0"/>
              <a:t>ﬁtness</a:t>
            </a:r>
            <a:r>
              <a:rPr lang="en-US" dirty="0" smtClean="0"/>
              <a:t> for purpose, for example in the types of test items. </a:t>
            </a:r>
          </a:p>
          <a:p>
            <a:r>
              <a:rPr lang="en-US" dirty="0" smtClean="0"/>
              <a:t>Here the researcher will need to consider whether the kinds of data to demonstrate ability, understanding and achievement will be best demonstrated in, for example (Lewis 1974; Cohen et al. 2004: </a:t>
            </a:r>
          </a:p>
          <a:p>
            <a:r>
              <a:rPr lang="en-US" dirty="0" smtClean="0"/>
              <a:t>an open essay</a:t>
            </a:r>
          </a:p>
          <a:p>
            <a:r>
              <a:rPr lang="en-US" dirty="0" smtClean="0"/>
              <a:t>a factual and heavily directed essay</a:t>
            </a:r>
          </a:p>
          <a:p>
            <a:r>
              <a:rPr lang="en-US" dirty="0" smtClean="0"/>
              <a:t>short answer questions</a:t>
            </a:r>
          </a:p>
          <a:p>
            <a:r>
              <a:rPr lang="en-US" dirty="0" smtClean="0"/>
              <a:t>divergent thinking items</a:t>
            </a:r>
          </a:p>
          <a:p>
            <a:r>
              <a:rPr lang="en-US" dirty="0" smtClean="0"/>
              <a:t>completion items</a:t>
            </a:r>
          </a:p>
          <a:p>
            <a:r>
              <a:rPr lang="en-US" dirty="0" smtClean="0"/>
              <a:t>multiple-choice items (with one correct answer or more than one correct answer)</a:t>
            </a:r>
          </a:p>
          <a:p>
            <a:r>
              <a:rPr lang="en-US" dirty="0" smtClean="0"/>
              <a:t>matching pairs of items or statements</a:t>
            </a:r>
          </a:p>
          <a:p>
            <a:r>
              <a:rPr lang="en-US" dirty="0" smtClean="0"/>
              <a:t>inserting missing words</a:t>
            </a:r>
          </a:p>
          <a:p>
            <a:endParaRPr lang="en-US"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Cont…Select the contents of the test</a:t>
            </a:r>
          </a:p>
        </p:txBody>
      </p:sp>
      <p:sp>
        <p:nvSpPr>
          <p:cNvPr id="41987" name="Content Placeholder 2"/>
          <p:cNvSpPr>
            <a:spLocks noGrp="1"/>
          </p:cNvSpPr>
          <p:nvPr>
            <p:ph idx="1"/>
          </p:nvPr>
        </p:nvSpPr>
        <p:spPr>
          <a:xfrm>
            <a:off x="1066800" y="1447800"/>
            <a:ext cx="7867650" cy="5105400"/>
          </a:xfrm>
        </p:spPr>
        <p:txBody>
          <a:bodyPr/>
          <a:lstStyle/>
          <a:p>
            <a:r>
              <a:rPr lang="en-US" dirty="0" smtClean="0"/>
              <a:t>incomplete sentences or incomplete, unlabelled diagrams</a:t>
            </a:r>
          </a:p>
          <a:p>
            <a:r>
              <a:rPr lang="en-US" dirty="0" smtClean="0"/>
              <a:t>true/false statements</a:t>
            </a:r>
          </a:p>
          <a:p>
            <a:r>
              <a:rPr lang="en-US" dirty="0" smtClean="0"/>
              <a:t>open-ended questions where students are given guidance on how much to write (e.g. 300 words, a sentence, a paragraph)</a:t>
            </a:r>
          </a:p>
          <a:p>
            <a:r>
              <a:rPr lang="en-US" dirty="0" smtClean="0"/>
              <a:t>closed questions.</a:t>
            </a:r>
          </a:p>
          <a:p>
            <a:r>
              <a:rPr lang="en-US" dirty="0" smtClean="0"/>
              <a:t>These items can test recall, knowledge, comprehension, application, analysis, synthesis and evaluation, i.e. different orders of thinking.</a:t>
            </a:r>
          </a:p>
          <a:p>
            <a:r>
              <a:rPr lang="en-US" dirty="0" smtClean="0"/>
              <a:t>These take their rationale from Bloom (1956) on hierarchies of thinking – from low order (comprehension, application), through middle order thinking (analysis, synthesis) to higher order thinking (evaluation, </a:t>
            </a:r>
            <a:r>
              <a:rPr lang="en-US" dirty="0" err="1" smtClean="0"/>
              <a:t>judgement</a:t>
            </a:r>
            <a:r>
              <a:rPr lang="en-US" dirty="0" smtClean="0"/>
              <a:t>, criticism). </a:t>
            </a:r>
          </a:p>
          <a:p>
            <a:pPr>
              <a:buFont typeface="Arial" charset="0"/>
              <a:buNone/>
            </a:pPr>
            <a:endParaRPr lang="en-US"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Cont…Select the contents of the test</a:t>
            </a:r>
          </a:p>
        </p:txBody>
      </p:sp>
      <p:sp>
        <p:nvSpPr>
          <p:cNvPr id="43011" name="Content Placeholder 2"/>
          <p:cNvSpPr>
            <a:spLocks noGrp="1"/>
          </p:cNvSpPr>
          <p:nvPr>
            <p:ph idx="1"/>
          </p:nvPr>
        </p:nvSpPr>
        <p:spPr>
          <a:xfrm>
            <a:off x="1143000" y="1447800"/>
            <a:ext cx="7791450" cy="5029200"/>
          </a:xfrm>
        </p:spPr>
        <p:txBody>
          <a:bodyPr/>
          <a:lstStyle/>
          <a:p>
            <a:r>
              <a:rPr lang="en-US" dirty="0" smtClean="0"/>
              <a:t>Clearly the selection of the form of the test item will be based on the principle of gaining the maximum amount of information in the most economical way. </a:t>
            </a:r>
          </a:p>
          <a:p>
            <a:r>
              <a:rPr lang="en-US" dirty="0" smtClean="0"/>
              <a:t>This is evidenced in the use of machine-</a:t>
            </a:r>
            <a:r>
              <a:rPr lang="en-US" dirty="0" err="1" smtClean="0"/>
              <a:t>scorable</a:t>
            </a:r>
            <a:r>
              <a:rPr lang="en-US" dirty="0" smtClean="0"/>
              <a:t> multiple choice completion tests, where optical mark readers and scanners can enter and process large-scale data rapidly.</a:t>
            </a:r>
          </a:p>
          <a:p>
            <a:r>
              <a:rPr lang="en-US" dirty="0" smtClean="0"/>
              <a:t> In considering the contents of a test the test writer must also consider the scale for some kinds of test. </a:t>
            </a:r>
          </a:p>
          <a:p>
            <a:r>
              <a:rPr lang="en-US" dirty="0" smtClean="0"/>
              <a:t>Further, the selection of the items needs to be considered in order to have the highest reliability.</a:t>
            </a:r>
          </a:p>
          <a:p>
            <a:r>
              <a:rPr lang="en-US" dirty="0" smtClean="0"/>
              <a:t>Let us say that we have ten items that measure students’ negative examination stress. Each item is intended to measure stress, for example:</a:t>
            </a:r>
          </a:p>
          <a:p>
            <a:endParaRPr lang="en-US"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Cont…Select the contents of the test</a:t>
            </a:r>
          </a:p>
        </p:txBody>
      </p:sp>
      <p:sp>
        <p:nvSpPr>
          <p:cNvPr id="44035" name="Content Placeholder 2"/>
          <p:cNvSpPr>
            <a:spLocks noGrp="1"/>
          </p:cNvSpPr>
          <p:nvPr>
            <p:ph idx="1"/>
          </p:nvPr>
        </p:nvSpPr>
        <p:spPr>
          <a:xfrm>
            <a:off x="1066800" y="1447800"/>
            <a:ext cx="7867650" cy="5181600"/>
          </a:xfrm>
        </p:spPr>
        <p:txBody>
          <a:bodyPr/>
          <a:lstStyle/>
          <a:p>
            <a:r>
              <a:rPr lang="en-US" dirty="0" smtClean="0"/>
              <a:t>Item 1: Loss of sleep at examination time.</a:t>
            </a:r>
          </a:p>
          <a:p>
            <a:r>
              <a:rPr lang="en-US" dirty="0" smtClean="0"/>
              <a:t>Item 2: Anxiety at examination time.</a:t>
            </a:r>
          </a:p>
          <a:p>
            <a:r>
              <a:rPr lang="en-US" dirty="0" smtClean="0"/>
              <a:t>Item 3: Irritability at examination time.</a:t>
            </a:r>
          </a:p>
          <a:p>
            <a:r>
              <a:rPr lang="en-US" dirty="0" smtClean="0"/>
              <a:t>Item 4: Depression at examination time.</a:t>
            </a:r>
          </a:p>
          <a:p>
            <a:r>
              <a:rPr lang="en-US" dirty="0" smtClean="0"/>
              <a:t>Item 5: Tearfulness at examination time.</a:t>
            </a:r>
          </a:p>
          <a:p>
            <a:r>
              <a:rPr lang="en-US" dirty="0" smtClean="0"/>
              <a:t>Item 6: Unwillingness to do household chores at examination time.</a:t>
            </a:r>
          </a:p>
          <a:p>
            <a:r>
              <a:rPr lang="en-US" dirty="0" smtClean="0"/>
              <a:t>Item 7: Mood swings at examination time.</a:t>
            </a:r>
          </a:p>
          <a:p>
            <a:r>
              <a:rPr lang="en-US" dirty="0" smtClean="0"/>
              <a:t>Item 8: Increased consumption of coffee at examination time.</a:t>
            </a:r>
          </a:p>
          <a:p>
            <a:r>
              <a:rPr lang="en-US" dirty="0" smtClean="0"/>
              <a:t>Item 9: Positive attitude and cheerfulness at examination time.</a:t>
            </a:r>
          </a:p>
          <a:p>
            <a:r>
              <a:rPr lang="en-US" dirty="0" smtClean="0"/>
              <a:t>Item 10: Eager anticipation of the examination.</a:t>
            </a:r>
          </a:p>
          <a:p>
            <a:endParaRPr lang="en-US"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Cont…Select the contents of the test</a:t>
            </a:r>
          </a:p>
        </p:txBody>
      </p:sp>
      <p:sp>
        <p:nvSpPr>
          <p:cNvPr id="45059" name="Content Placeholder 2"/>
          <p:cNvSpPr>
            <a:spLocks noGrp="1"/>
          </p:cNvSpPr>
          <p:nvPr>
            <p:ph idx="1"/>
          </p:nvPr>
        </p:nvSpPr>
        <p:spPr>
          <a:xfrm>
            <a:off x="1066800" y="1447800"/>
            <a:ext cx="7867650" cy="5029200"/>
          </a:xfrm>
        </p:spPr>
        <p:txBody>
          <a:bodyPr/>
          <a:lstStyle/>
          <a:p>
            <a:r>
              <a:rPr lang="en-US" dirty="0" smtClean="0"/>
              <a:t>You run a reliability test of internal consistency and </a:t>
            </a:r>
            <a:r>
              <a:rPr lang="en-US" dirty="0" err="1" smtClean="0"/>
              <a:t>ﬁnd</a:t>
            </a:r>
            <a:r>
              <a:rPr lang="en-US" dirty="0" smtClean="0"/>
              <a:t> strong </a:t>
            </a:r>
            <a:r>
              <a:rPr lang="en-US" dirty="0" err="1" smtClean="0"/>
              <a:t>intercorrelations</a:t>
            </a:r>
            <a:r>
              <a:rPr lang="en-US" dirty="0" smtClean="0"/>
              <a:t> between items 1–5 (e.g. around 0.85), negative correlations between items 9 and 10 and all the other items (e.g. −0.79), and a very low </a:t>
            </a:r>
            <a:r>
              <a:rPr lang="en-US" dirty="0" err="1" smtClean="0"/>
              <a:t>intercorrelation</a:t>
            </a:r>
            <a:r>
              <a:rPr lang="en-US" dirty="0" smtClean="0"/>
              <a:t> between items 6 and 8 and all the others (e.g. 0.26). Item-to-total correlations (one kind of item analysis in which the item in question is correlated with the sum of the other items) vary here. What do you do? </a:t>
            </a:r>
          </a:p>
          <a:p>
            <a:r>
              <a:rPr lang="en-US" dirty="0" smtClean="0"/>
              <a:t>You can </a:t>
            </a:r>
            <a:r>
              <a:rPr lang="en-US" dirty="0" err="1" smtClean="0"/>
              <a:t>retainitems</a:t>
            </a:r>
            <a:r>
              <a:rPr lang="en-US" dirty="0" smtClean="0"/>
              <a:t> 1–5. For items 9 and 10 you can reverse the scoring (as these items looked at positive rather than negative aspects), and for items 6 and 8 you can consider excluding them from the test, as they appear to be measuring something else. </a:t>
            </a:r>
          </a:p>
          <a:p>
            <a:r>
              <a:rPr lang="en-US" dirty="0" smtClean="0"/>
              <a:t>Such item analysis is designed to include items that measure the same construct and to exclude items that do not.</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1784</TotalTime>
  <Words>5071</Words>
  <Application>Microsoft Office PowerPoint</Application>
  <PresentationFormat>On-screen Show (4:3)</PresentationFormat>
  <Paragraphs>222</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Solstice</vt:lpstr>
      <vt:lpstr> Using Tests</vt:lpstr>
      <vt:lpstr>Introduction </vt:lpstr>
      <vt:lpstr>Cont.</vt:lpstr>
      <vt:lpstr>What are we testing? </vt:lpstr>
      <vt:lpstr>Parametric and non-parametric tests </vt:lpstr>
      <vt:lpstr>Parametric tests</vt:lpstr>
      <vt:lpstr>Non-parametric tests</vt:lpstr>
      <vt:lpstr>Non-parametric tests vs Parametric tests </vt:lpstr>
      <vt:lpstr>Cont.</vt:lpstr>
      <vt:lpstr>Norm-referenced, criterion-referenced and domain-referenced tests </vt:lpstr>
      <vt:lpstr>Cont.</vt:lpstr>
      <vt:lpstr>Cont.</vt:lpstr>
      <vt:lpstr>Commercially produced tests and researcher-produced tests </vt:lpstr>
      <vt:lpstr>Cont…Commercially produced tests and researcher-produced tests</vt:lpstr>
      <vt:lpstr>Cont…Commercially produced tests and researcher-produced tests</vt:lpstr>
      <vt:lpstr>Cont…Commercially produced tests and researcher-produced tests</vt:lpstr>
      <vt:lpstr>Cont…Commercially produced tests and researcher-produced tests</vt:lpstr>
      <vt:lpstr>Cont…Commercially produced tests and researcher produced tests</vt:lpstr>
      <vt:lpstr>Constructing a test </vt:lpstr>
      <vt:lpstr>Cont…Constructing a test</vt:lpstr>
      <vt:lpstr>Identify the purposes of the test </vt:lpstr>
      <vt:lpstr>Cont…Identify the purposes of the test</vt:lpstr>
      <vt:lpstr>Cont…Identify the purposes of the test</vt:lpstr>
      <vt:lpstr>Identify the test speciﬁcations</vt:lpstr>
      <vt:lpstr>Cont…Identify the test speciﬁcations</vt:lpstr>
      <vt:lpstr>Cont…Identify the test speciﬁcations</vt:lpstr>
      <vt:lpstr>Cont…Identify the test speciﬁcations</vt:lpstr>
      <vt:lpstr>Cont…Identify the test speciﬁcations</vt:lpstr>
      <vt:lpstr>Select the contents of the test</vt:lpstr>
      <vt:lpstr>Cont…Select the contents of the test</vt:lpstr>
      <vt:lpstr>Cont…Select the contents of the test</vt:lpstr>
      <vt:lpstr>Cont…Select the contents of the test</vt:lpstr>
      <vt:lpstr>Cont…Select the contents of the test</vt:lpstr>
      <vt:lpstr>Cont…Select the contents of the test</vt:lpstr>
      <vt:lpstr>Cont…Select the contents of the test</vt:lpstr>
      <vt:lpstr>Cont…Select the contents of the test</vt:lpstr>
      <vt:lpstr>Cont…Select the contents of the test</vt:lpstr>
    </vt:vector>
  </TitlesOfParts>
  <Company>ESL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Interviews</dc:title>
  <dc:creator>aafsar</dc:creator>
  <cp:lastModifiedBy>NTS</cp:lastModifiedBy>
  <cp:revision>89</cp:revision>
  <dcterms:created xsi:type="dcterms:W3CDTF">2013-12-13T07:11:26Z</dcterms:created>
  <dcterms:modified xsi:type="dcterms:W3CDTF">2013-12-16T05:52:37Z</dcterms:modified>
</cp:coreProperties>
</file>