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9"/>
  </p:notesMasterIdLst>
  <p:handoutMasterIdLst>
    <p:handoutMasterId r:id="rId60"/>
  </p:handoutMasterIdLst>
  <p:sldIdLst>
    <p:sldId id="256" r:id="rId2"/>
    <p:sldId id="294" r:id="rId3"/>
    <p:sldId id="295" r:id="rId4"/>
    <p:sldId id="293" r:id="rId5"/>
    <p:sldId id="296" r:id="rId6"/>
    <p:sldId id="298" r:id="rId7"/>
    <p:sldId id="259" r:id="rId8"/>
    <p:sldId id="300" r:id="rId9"/>
    <p:sldId id="299" r:id="rId10"/>
    <p:sldId id="302" r:id="rId11"/>
    <p:sldId id="303" r:id="rId12"/>
    <p:sldId id="304" r:id="rId13"/>
    <p:sldId id="305" r:id="rId14"/>
    <p:sldId id="301" r:id="rId15"/>
    <p:sldId id="306" r:id="rId16"/>
    <p:sldId id="308" r:id="rId17"/>
    <p:sldId id="309" r:id="rId18"/>
    <p:sldId id="310" r:id="rId19"/>
    <p:sldId id="311" r:id="rId20"/>
    <p:sldId id="312" r:id="rId21"/>
    <p:sldId id="307" r:id="rId22"/>
    <p:sldId id="313" r:id="rId23"/>
    <p:sldId id="286" r:id="rId24"/>
    <p:sldId id="288" r:id="rId25"/>
    <p:sldId id="289" r:id="rId26"/>
    <p:sldId id="315" r:id="rId27"/>
    <p:sldId id="316" r:id="rId28"/>
    <p:sldId id="290" r:id="rId29"/>
    <p:sldId id="317" r:id="rId30"/>
    <p:sldId id="257" r:id="rId31"/>
    <p:sldId id="258" r:id="rId32"/>
    <p:sldId id="260" r:id="rId33"/>
    <p:sldId id="262" r:id="rId34"/>
    <p:sldId id="263" r:id="rId35"/>
    <p:sldId id="264" r:id="rId36"/>
    <p:sldId id="268" r:id="rId37"/>
    <p:sldId id="265" r:id="rId38"/>
    <p:sldId id="266" r:id="rId39"/>
    <p:sldId id="269" r:id="rId40"/>
    <p:sldId id="267" r:id="rId41"/>
    <p:sldId id="272" r:id="rId42"/>
    <p:sldId id="274" r:id="rId43"/>
    <p:sldId id="273" r:id="rId44"/>
    <p:sldId id="275" r:id="rId45"/>
    <p:sldId id="276" r:id="rId46"/>
    <p:sldId id="277" r:id="rId47"/>
    <p:sldId id="278" r:id="rId48"/>
    <p:sldId id="279" r:id="rId49"/>
    <p:sldId id="280" r:id="rId50"/>
    <p:sldId id="281" r:id="rId51"/>
    <p:sldId id="283" r:id="rId52"/>
    <p:sldId id="284" r:id="rId53"/>
    <p:sldId id="282" r:id="rId54"/>
    <p:sldId id="291" r:id="rId55"/>
    <p:sldId id="270" r:id="rId56"/>
    <p:sldId id="271" r:id="rId57"/>
    <p:sldId id="318" r:id="rId58"/>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pitchFamily="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2" charset="-128"/>
        <a:cs typeface="+mn-cs"/>
      </a:defRPr>
    </a:lvl5pPr>
    <a:lvl6pPr marL="2286000" algn="l" defTabSz="914400" rtl="0" eaLnBrk="1" latinLnBrk="0" hangingPunct="1">
      <a:defRPr sz="2400" kern="1200">
        <a:solidFill>
          <a:schemeClr val="tx1"/>
        </a:solidFill>
        <a:latin typeface="Arial" charset="0"/>
        <a:ea typeface="ＭＳ Ｐゴシック" pitchFamily="2" charset="-128"/>
        <a:cs typeface="+mn-cs"/>
      </a:defRPr>
    </a:lvl6pPr>
    <a:lvl7pPr marL="2743200" algn="l" defTabSz="914400" rtl="0" eaLnBrk="1" latinLnBrk="0" hangingPunct="1">
      <a:defRPr sz="2400" kern="1200">
        <a:solidFill>
          <a:schemeClr val="tx1"/>
        </a:solidFill>
        <a:latin typeface="Arial" charset="0"/>
        <a:ea typeface="ＭＳ Ｐゴシック" pitchFamily="2" charset="-128"/>
        <a:cs typeface="+mn-cs"/>
      </a:defRPr>
    </a:lvl7pPr>
    <a:lvl8pPr marL="3200400" algn="l" defTabSz="914400" rtl="0" eaLnBrk="1" latinLnBrk="0" hangingPunct="1">
      <a:defRPr sz="2400" kern="1200">
        <a:solidFill>
          <a:schemeClr val="tx1"/>
        </a:solidFill>
        <a:latin typeface="Arial" charset="0"/>
        <a:ea typeface="ＭＳ Ｐゴシック" pitchFamily="2" charset="-128"/>
        <a:cs typeface="+mn-cs"/>
      </a:defRPr>
    </a:lvl8pPr>
    <a:lvl9pPr marL="3657600" algn="l" defTabSz="914400" rtl="0" eaLnBrk="1" latinLnBrk="0" hangingPunct="1">
      <a:defRPr sz="2400" kern="1200">
        <a:solidFill>
          <a:schemeClr val="tx1"/>
        </a:solidFill>
        <a:latin typeface="Arial" charset="0"/>
        <a:ea typeface="ＭＳ Ｐゴシック" pitchFamily="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89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GB"/>
          </a:p>
        </p:txBody>
      </p:sp>
      <p:sp>
        <p:nvSpPr>
          <p:cNvPr id="358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GB"/>
          </a:p>
        </p:txBody>
      </p:sp>
      <p:sp>
        <p:nvSpPr>
          <p:cNvPr id="358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GB"/>
          </a:p>
        </p:txBody>
      </p:sp>
      <p:sp>
        <p:nvSpPr>
          <p:cNvPr id="358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BC06F032-837B-4973-8F03-C1E55606D3E2}"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GB"/>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GB"/>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GB"/>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90035F5-5F6D-4328-8759-85A2247A1151}"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A226AED-6434-4749-8471-5BFD382182DA}" type="slidenum">
              <a:rPr lang="en-GB"/>
              <a:pPr/>
              <a:t>41</a:t>
            </a:fld>
            <a:endParaRPr lang="en-GB"/>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GB" smtClean="0"/>
              <a:t>E1-3 classes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AEA3A0EB-3B3C-4E38-96DB-A9238574EF1E}" type="slidenum">
              <a:rPr lang="en-GB"/>
              <a:pPr/>
              <a:t>43</a:t>
            </a:fld>
            <a:endParaRPr lang="en-GB"/>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GB" smtClean="0"/>
              <a:t>Questionnaire relating to frequency of revision of vocabulary and preferred strategies, their progress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12B627E-82B1-4273-8D7A-1E2A0634E71C}" type="slidenum">
              <a:rPr lang="en-GB"/>
              <a:pPr/>
              <a:t>45</a:t>
            </a:fld>
            <a:endParaRPr lang="en-GB"/>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C846F7D-CCEC-4B61-8D0C-7312A8ACC92F}" type="slidenum">
              <a:rPr lang="en-GB"/>
              <a:pPr/>
              <a:t>46</a:t>
            </a:fld>
            <a:endParaRPr lang="en-GB"/>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GB" smtClean="0"/>
              <a:t>3 groups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sz="2800" b="1" i="0" baseline="0"/>
            </a:lvl1pPr>
            <a:extLst/>
          </a:lstStyle>
          <a:p>
            <a:r>
              <a:rPr lang="en-US" dirty="0"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tIns="0">
            <a:normAutofit/>
          </a:bodyPr>
          <a:lstStyle>
            <a:lvl1pPr marL="27432" indent="0" algn="l">
              <a:buNone/>
              <a:defRPr sz="1800" baseline="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6" name="Date Placeholder 6"/>
          <p:cNvSpPr>
            <a:spLocks noGrp="1"/>
          </p:cNvSpPr>
          <p:nvPr>
            <p:ph type="dt" sz="half" idx="10"/>
          </p:nvPr>
        </p:nvSpPr>
        <p:spPr/>
        <p:txBody>
          <a:bodyPr/>
          <a:lstStyle>
            <a:lvl1pPr>
              <a:defRPr/>
            </a:lvl1pPr>
            <a:extLst/>
          </a:lstStyle>
          <a:p>
            <a:pPr>
              <a:defRPr/>
            </a:pPr>
            <a:endParaRPr lang="en-GB"/>
          </a:p>
        </p:txBody>
      </p:sp>
      <p:sp>
        <p:nvSpPr>
          <p:cNvPr id="7" name="Footer Placeholder 19"/>
          <p:cNvSpPr>
            <a:spLocks noGrp="1"/>
          </p:cNvSpPr>
          <p:nvPr>
            <p:ph type="ftr" sz="quarter" idx="11"/>
          </p:nvPr>
        </p:nvSpPr>
        <p:spPr/>
        <p:txBody>
          <a:bodyPr/>
          <a:lstStyle>
            <a:lvl1pPr>
              <a:defRPr/>
            </a:lvl1pPr>
            <a:extLst/>
          </a:lstStyle>
          <a:p>
            <a:pPr>
              <a:defRPr/>
            </a:pPr>
            <a:endParaRPr lang="en-GB"/>
          </a:p>
        </p:txBody>
      </p:sp>
      <p:sp>
        <p:nvSpPr>
          <p:cNvPr id="8" name="Slide Number Placeholder 9"/>
          <p:cNvSpPr>
            <a:spLocks noGrp="1"/>
          </p:cNvSpPr>
          <p:nvPr>
            <p:ph type="sldNum" sz="quarter" idx="12"/>
          </p:nvPr>
        </p:nvSpPr>
        <p:spPr/>
        <p:txBody>
          <a:bodyPr/>
          <a:lstStyle>
            <a:lvl1pPr>
              <a:defRPr/>
            </a:lvl1pPr>
            <a:extLst/>
          </a:lstStyle>
          <a:p>
            <a:pPr>
              <a:defRPr/>
            </a:pPr>
            <a:fld id="{97078922-992A-4C70-B73C-AD6631245A2F}"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E5F47D40-028E-4EE8-B59E-E19F8DD54137}"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hangingPunct="1">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endParaRPr lang="en-GB"/>
          </a:p>
        </p:txBody>
      </p:sp>
      <p:sp>
        <p:nvSpPr>
          <p:cNvPr id="9" name="Footer Placeholder 4"/>
          <p:cNvSpPr>
            <a:spLocks noGrp="1"/>
          </p:cNvSpPr>
          <p:nvPr>
            <p:ph type="ftr" sz="quarter" idx="11"/>
          </p:nvPr>
        </p:nvSpPr>
        <p:spPr/>
        <p:txBody>
          <a:bodyPr/>
          <a:lstStyle>
            <a:lvl1pPr>
              <a:defRPr/>
            </a:lvl1pPr>
            <a:extLst/>
          </a:lstStyle>
          <a:p>
            <a:pPr>
              <a:defRPr/>
            </a:pPr>
            <a:endParaRPr lang="en-GB"/>
          </a:p>
        </p:txBody>
      </p:sp>
      <p:sp>
        <p:nvSpPr>
          <p:cNvPr id="10" name="Slide Number Placeholder 5"/>
          <p:cNvSpPr>
            <a:spLocks noGrp="1"/>
          </p:cNvSpPr>
          <p:nvPr>
            <p:ph type="sldNum" sz="quarter" idx="12"/>
          </p:nvPr>
        </p:nvSpPr>
        <p:spPr/>
        <p:txBody>
          <a:bodyPr/>
          <a:lstStyle>
            <a:lvl1pPr>
              <a:defRPr/>
            </a:lvl1pPr>
            <a:extLst/>
          </a:lstStyle>
          <a:p>
            <a:pPr>
              <a:defRPr/>
            </a:pPr>
            <a:fld id="{9C4DBDF4-90F4-4846-A8A8-02A9624D74B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endParaRPr lang="en-GB"/>
          </a:p>
        </p:txBody>
      </p:sp>
      <p:sp>
        <p:nvSpPr>
          <p:cNvPr id="6" name="Footer Placeholder 9"/>
          <p:cNvSpPr>
            <a:spLocks noGrp="1"/>
          </p:cNvSpPr>
          <p:nvPr>
            <p:ph type="ftr" sz="quarter" idx="11"/>
          </p:nvPr>
        </p:nvSpPr>
        <p:spPr/>
        <p:txBody>
          <a:bodyPr/>
          <a:lstStyle>
            <a:lvl1pPr>
              <a:defRPr/>
            </a:lvl1pPr>
          </a:lstStyle>
          <a:p>
            <a:pPr>
              <a:defRPr/>
            </a:pPr>
            <a:endParaRPr lang="en-GB"/>
          </a:p>
        </p:txBody>
      </p:sp>
      <p:sp>
        <p:nvSpPr>
          <p:cNvPr id="7" name="Slide Number Placeholder 21"/>
          <p:cNvSpPr>
            <a:spLocks noGrp="1"/>
          </p:cNvSpPr>
          <p:nvPr>
            <p:ph type="sldNum" sz="quarter" idx="12"/>
          </p:nvPr>
        </p:nvSpPr>
        <p:spPr/>
        <p:txBody>
          <a:bodyPr/>
          <a:lstStyle>
            <a:lvl1pPr>
              <a:defRPr/>
            </a:lvl1pPr>
          </a:lstStyle>
          <a:p>
            <a:pPr>
              <a:defRPr/>
            </a:pPr>
            <a:fld id="{3D85C692-D461-4CB7-BE19-F3A5C01981C5}"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GB"/>
          </a:p>
        </p:txBody>
      </p:sp>
      <p:sp>
        <p:nvSpPr>
          <p:cNvPr id="8" name="Footer Placeholder 7"/>
          <p:cNvSpPr>
            <a:spLocks noGrp="1"/>
          </p:cNvSpPr>
          <p:nvPr>
            <p:ph type="ftr" sz="quarter" idx="11"/>
          </p:nvPr>
        </p:nvSpPr>
        <p:spPr/>
        <p:txBody>
          <a:bodyPr/>
          <a:lstStyle>
            <a:lvl1pPr>
              <a:defRPr/>
            </a:lvl1pPr>
            <a:extLst/>
          </a:lstStyle>
          <a:p>
            <a:pPr>
              <a:defRPr/>
            </a:pPr>
            <a:endParaRPr lang="en-GB"/>
          </a:p>
        </p:txBody>
      </p:sp>
      <p:sp>
        <p:nvSpPr>
          <p:cNvPr id="9" name="Slide Number Placeholder 8"/>
          <p:cNvSpPr>
            <a:spLocks noGrp="1"/>
          </p:cNvSpPr>
          <p:nvPr>
            <p:ph type="sldNum" sz="quarter" idx="12"/>
          </p:nvPr>
        </p:nvSpPr>
        <p:spPr/>
        <p:txBody>
          <a:bodyPr/>
          <a:lstStyle>
            <a:lvl1pPr>
              <a:defRPr/>
            </a:lvl1pPr>
            <a:extLst/>
          </a:lstStyle>
          <a:p>
            <a:pPr>
              <a:defRPr/>
            </a:pPr>
            <a:fld id="{3DA3B2E5-82F1-49D0-AD04-00F08E02980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endParaRPr lang="en-GB"/>
          </a:p>
        </p:txBody>
      </p:sp>
      <p:sp>
        <p:nvSpPr>
          <p:cNvPr id="4" name="Footer Placeholder 9"/>
          <p:cNvSpPr>
            <a:spLocks noGrp="1"/>
          </p:cNvSpPr>
          <p:nvPr>
            <p:ph type="ftr" sz="quarter" idx="11"/>
          </p:nvPr>
        </p:nvSpPr>
        <p:spPr/>
        <p:txBody>
          <a:bodyPr/>
          <a:lstStyle>
            <a:lvl1pPr>
              <a:defRPr/>
            </a:lvl1pPr>
          </a:lstStyle>
          <a:p>
            <a:pPr>
              <a:defRPr/>
            </a:pPr>
            <a:endParaRPr lang="en-GB"/>
          </a:p>
        </p:txBody>
      </p:sp>
      <p:sp>
        <p:nvSpPr>
          <p:cNvPr id="5" name="Slide Number Placeholder 21"/>
          <p:cNvSpPr>
            <a:spLocks noGrp="1"/>
          </p:cNvSpPr>
          <p:nvPr>
            <p:ph type="sldNum" sz="quarter" idx="12"/>
          </p:nvPr>
        </p:nvSpPr>
        <p:spPr/>
        <p:txBody>
          <a:bodyPr/>
          <a:lstStyle>
            <a:lvl1pPr>
              <a:defRPr/>
            </a:lvl1pPr>
          </a:lstStyle>
          <a:p>
            <a:pPr>
              <a:defRPr/>
            </a:pPr>
            <a:fld id="{1BA9AFCF-EF83-447E-8607-837D8437BDE6}"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4" name="Date Placeholder 1"/>
          <p:cNvSpPr>
            <a:spLocks noGrp="1"/>
          </p:cNvSpPr>
          <p:nvPr>
            <p:ph type="dt" sz="half" idx="10"/>
          </p:nvPr>
        </p:nvSpPr>
        <p:spPr/>
        <p:txBody>
          <a:bodyPr/>
          <a:lstStyle>
            <a:lvl1pPr>
              <a:defRPr/>
            </a:lvl1pPr>
            <a:extLst/>
          </a:lstStyle>
          <a:p>
            <a:pPr>
              <a:defRPr/>
            </a:pPr>
            <a:endParaRPr lang="en-GB"/>
          </a:p>
        </p:txBody>
      </p:sp>
      <p:sp>
        <p:nvSpPr>
          <p:cNvPr id="5" name="Footer Placeholder 2"/>
          <p:cNvSpPr>
            <a:spLocks noGrp="1"/>
          </p:cNvSpPr>
          <p:nvPr>
            <p:ph type="ftr" sz="quarter" idx="11"/>
          </p:nvPr>
        </p:nvSpPr>
        <p:spPr/>
        <p:txBody>
          <a:bodyPr/>
          <a:lstStyle>
            <a:lvl1pPr>
              <a:defRPr/>
            </a:lvl1pPr>
            <a:extLst/>
          </a:lstStyle>
          <a:p>
            <a:pPr>
              <a:defRPr/>
            </a:pPr>
            <a:endParaRPr lang="en-GB"/>
          </a:p>
        </p:txBody>
      </p:sp>
      <p:sp>
        <p:nvSpPr>
          <p:cNvPr id="6" name="Slide Number Placeholder 3"/>
          <p:cNvSpPr>
            <a:spLocks noGrp="1"/>
          </p:cNvSpPr>
          <p:nvPr>
            <p:ph type="sldNum" sz="quarter" idx="12"/>
          </p:nvPr>
        </p:nvSpPr>
        <p:spPr/>
        <p:txBody>
          <a:bodyPr/>
          <a:lstStyle>
            <a:lvl1pPr>
              <a:defRPr/>
            </a:lvl1pPr>
            <a:extLst/>
          </a:lstStyle>
          <a:p>
            <a:pPr>
              <a:defRPr/>
            </a:pPr>
            <a:fld id="{B3EB1D34-A8B7-4055-9524-D02C37E18CF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GB"/>
          </a:p>
        </p:txBody>
      </p:sp>
      <p:sp>
        <p:nvSpPr>
          <p:cNvPr id="6" name="Footer Placeholder 5"/>
          <p:cNvSpPr>
            <a:spLocks noGrp="1"/>
          </p:cNvSpPr>
          <p:nvPr>
            <p:ph type="ftr" sz="quarter" idx="11"/>
          </p:nvPr>
        </p:nvSpPr>
        <p:spPr/>
        <p:txBody>
          <a:bodyPr/>
          <a:lstStyle>
            <a:lvl1pPr>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lvl1pPr>
            <a:extLst/>
          </a:lstStyle>
          <a:p>
            <a:pPr>
              <a:defRPr/>
            </a:pPr>
            <a:fld id="{92ABAB5F-30F4-40D7-8C46-91E847290C6D}"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eaLnBrk="1" hangingPunct="1">
              <a:lnSpc>
                <a:spcPts val="3000"/>
              </a:lnSpc>
              <a:spcBef>
                <a:spcPts val="600"/>
              </a:spcBef>
              <a:buClr>
                <a:schemeClr val="accent1"/>
              </a:buClr>
              <a:buSzPct val="80000"/>
              <a:buFont typeface="Wingdings 2"/>
              <a:buNone/>
              <a:defRPr/>
            </a:pPr>
            <a:endParaRPr lang="en-US" sz="3200">
              <a:latin typeface="+mn-lt"/>
              <a:ea typeface="+mn-ea"/>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endParaRPr lang="en-GB"/>
          </a:p>
        </p:txBody>
      </p:sp>
      <p:sp>
        <p:nvSpPr>
          <p:cNvPr id="9" name="Footer Placeholder 5"/>
          <p:cNvSpPr>
            <a:spLocks noGrp="1"/>
          </p:cNvSpPr>
          <p:nvPr>
            <p:ph type="ftr" sz="quarter" idx="11"/>
          </p:nvPr>
        </p:nvSpPr>
        <p:spPr/>
        <p:txBody>
          <a:bodyPr/>
          <a:lstStyle>
            <a:lvl1pPr>
              <a:defRPr/>
            </a:lvl1pPr>
            <a:extLst/>
          </a:lstStyle>
          <a:p>
            <a:pPr>
              <a:defRPr/>
            </a:pPr>
            <a:endParaRPr lang="en-GB"/>
          </a:p>
        </p:txBody>
      </p:sp>
      <p:sp>
        <p:nvSpPr>
          <p:cNvPr id="10" name="Slide Number Placeholder 6"/>
          <p:cNvSpPr>
            <a:spLocks noGrp="1"/>
          </p:cNvSpPr>
          <p:nvPr>
            <p:ph type="sldNum" sz="quarter" idx="12"/>
          </p:nvPr>
        </p:nvSpPr>
        <p:spPr/>
        <p:txBody>
          <a:bodyPr/>
          <a:lstStyle>
            <a:lvl1pPr>
              <a:defRPr/>
            </a:lvl1pPr>
            <a:extLst/>
          </a:lstStyle>
          <a:p>
            <a:pPr>
              <a:defRPr/>
            </a:pPr>
            <a:fld id="{C93884A0-030D-430D-8926-8F88D4DADB4D}"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189BDCC2-4515-41A4-ACF2-60325D5C83D0}"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endParaRPr lang="en-GB"/>
          </a:p>
        </p:txBody>
      </p:sp>
      <p:sp>
        <p:nvSpPr>
          <p:cNvPr id="5" name="Footer Placeholder 9"/>
          <p:cNvSpPr>
            <a:spLocks noGrp="1"/>
          </p:cNvSpPr>
          <p:nvPr>
            <p:ph type="ftr" sz="quarter" idx="11"/>
          </p:nvPr>
        </p:nvSpPr>
        <p:spPr/>
        <p:txBody>
          <a:bodyPr/>
          <a:lstStyle>
            <a:lvl1pPr>
              <a:defRPr/>
            </a:lvl1pPr>
          </a:lstStyle>
          <a:p>
            <a:pPr>
              <a:defRPr/>
            </a:pPr>
            <a:endParaRPr lang="en-GB"/>
          </a:p>
        </p:txBody>
      </p:sp>
      <p:sp>
        <p:nvSpPr>
          <p:cNvPr id="6" name="Slide Number Placeholder 21"/>
          <p:cNvSpPr>
            <a:spLocks noGrp="1"/>
          </p:cNvSpPr>
          <p:nvPr>
            <p:ph type="sldNum" sz="quarter" idx="12"/>
          </p:nvPr>
        </p:nvSpPr>
        <p:spPr/>
        <p:txBody>
          <a:bodyPr/>
          <a:lstStyle>
            <a:lvl1pPr>
              <a:defRPr/>
            </a:lvl1pPr>
          </a:lstStyle>
          <a:p>
            <a:pPr>
              <a:defRPr/>
            </a:pPr>
            <a:fld id="{68FE0EB3-2FB4-4E6C-B2DA-B3623927DD2E}"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9"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GB"/>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smtClean="0">
                <a:solidFill>
                  <a:schemeClr val="bg2">
                    <a:shade val="50000"/>
                    <a:satMod val="200000"/>
                  </a:schemeClr>
                </a:solidFill>
                <a:effectLst/>
              </a:defRPr>
            </a:lvl1pPr>
            <a:extLst/>
          </a:lstStyle>
          <a:p>
            <a:pPr>
              <a:defRPr/>
            </a:pPr>
            <a:fld id="{F2BF1949-26ED-4768-9233-7973F356FB2E}" type="slidenum">
              <a:rPr lang="en-GB"/>
              <a:pPr>
                <a:defRPr/>
              </a:pPr>
              <a:t>‹#›</a:t>
            </a:fld>
            <a:endParaRPr lang="en-GB"/>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3684" r:id="rId1"/>
    <p:sldLayoutId id="2147483679" r:id="rId2"/>
    <p:sldLayoutId id="2147483685" r:id="rId3"/>
    <p:sldLayoutId id="2147483680" r:id="rId4"/>
    <p:sldLayoutId id="2147483686" r:id="rId5"/>
    <p:sldLayoutId id="2147483681" r:id="rId6"/>
    <p:sldLayoutId id="2147483687" r:id="rId7"/>
    <p:sldLayoutId id="2147483688" r:id="rId8"/>
    <p:sldLayoutId id="2147483689" r:id="rId9"/>
    <p:sldLayoutId id="2147483682" r:id="rId10"/>
    <p:sldLayoutId id="2147483683" r:id="rId11"/>
  </p:sldLayoutIdLst>
  <p:timing>
    <p:tnLst>
      <p:par>
        <p:cTn id="1" dur="indefinite" restart="never" nodeType="tmRoot"/>
      </p:par>
    </p:tnLst>
  </p:timing>
  <p:hf hdr="0" ftr="0" dt="0"/>
  <p:txStyles>
    <p:titleStyle>
      <a:lvl1pPr algn="l" rtl="0" fontAlgn="base">
        <a:spcBef>
          <a:spcPct val="0"/>
        </a:spcBef>
        <a:spcAft>
          <a:spcPct val="0"/>
        </a:spcAft>
        <a:defRPr sz="4300" kern="1200">
          <a:solidFill>
            <a:srgbClr val="5F688B"/>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F688B"/>
          </a:solidFill>
          <a:latin typeface="Arial" charset="0"/>
        </a:defRPr>
      </a:lvl2pPr>
      <a:lvl3pPr algn="l" rtl="0" fontAlgn="base">
        <a:spcBef>
          <a:spcPct val="0"/>
        </a:spcBef>
        <a:spcAft>
          <a:spcPct val="0"/>
        </a:spcAft>
        <a:defRPr sz="4300">
          <a:solidFill>
            <a:srgbClr val="5F688B"/>
          </a:solidFill>
          <a:latin typeface="Arial" charset="0"/>
        </a:defRPr>
      </a:lvl3pPr>
      <a:lvl4pPr algn="l" rtl="0" fontAlgn="base">
        <a:spcBef>
          <a:spcPct val="0"/>
        </a:spcBef>
        <a:spcAft>
          <a:spcPct val="0"/>
        </a:spcAft>
        <a:defRPr sz="4300">
          <a:solidFill>
            <a:srgbClr val="5F688B"/>
          </a:solidFill>
          <a:latin typeface="Arial" charset="0"/>
        </a:defRPr>
      </a:lvl4pPr>
      <a:lvl5pPr algn="l" rtl="0" fontAlgn="base">
        <a:spcBef>
          <a:spcPct val="0"/>
        </a:spcBef>
        <a:spcAft>
          <a:spcPct val="0"/>
        </a:spcAft>
        <a:defRPr sz="4300">
          <a:solidFill>
            <a:srgbClr val="5F688B"/>
          </a:solidFill>
          <a:latin typeface="Arial" charset="0"/>
        </a:defRPr>
      </a:lvl5pPr>
      <a:lvl6pPr marL="457200" algn="l" rtl="0" fontAlgn="base">
        <a:spcBef>
          <a:spcPct val="0"/>
        </a:spcBef>
        <a:spcAft>
          <a:spcPct val="0"/>
        </a:spcAft>
        <a:defRPr sz="4300">
          <a:solidFill>
            <a:srgbClr val="5F688B"/>
          </a:solidFill>
          <a:latin typeface="Arial" charset="0"/>
        </a:defRPr>
      </a:lvl6pPr>
      <a:lvl7pPr marL="914400" algn="l" rtl="0" fontAlgn="base">
        <a:spcBef>
          <a:spcPct val="0"/>
        </a:spcBef>
        <a:spcAft>
          <a:spcPct val="0"/>
        </a:spcAft>
        <a:defRPr sz="4300">
          <a:solidFill>
            <a:srgbClr val="5F688B"/>
          </a:solidFill>
          <a:latin typeface="Arial" charset="0"/>
        </a:defRPr>
      </a:lvl7pPr>
      <a:lvl8pPr marL="1371600" algn="l" rtl="0" fontAlgn="base">
        <a:spcBef>
          <a:spcPct val="0"/>
        </a:spcBef>
        <a:spcAft>
          <a:spcPct val="0"/>
        </a:spcAft>
        <a:defRPr sz="4300">
          <a:solidFill>
            <a:srgbClr val="5F688B"/>
          </a:solidFill>
          <a:latin typeface="Arial" charset="0"/>
        </a:defRPr>
      </a:lvl8pPr>
      <a:lvl9pPr marL="1828800" algn="l" rtl="0" fontAlgn="base">
        <a:spcBef>
          <a:spcPct val="0"/>
        </a:spcBef>
        <a:spcAft>
          <a:spcPct val="0"/>
        </a:spcAft>
        <a:defRPr sz="4300">
          <a:solidFill>
            <a:srgbClr val="5F688B"/>
          </a:solidFill>
          <a:latin typeface="Arial"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8CADA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C7B70"/>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bwMode="auto">
          <a:xfrm>
            <a:off x="1431925" y="360363"/>
            <a:ext cx="7407275" cy="1471612"/>
          </a:xfrm>
        </p:spPr>
        <p:txBody>
          <a:bodyPr vert="horz" wrap="square" lIns="91440" tIns="45720" rIns="91440" bIns="45720" numCol="1" anchorCtr="0" compatLnSpc="1">
            <a:prstTxWarp prst="textNoShape">
              <a:avLst/>
            </a:prstTxWarp>
          </a:bodyPr>
          <a:lstStyle/>
          <a:p>
            <a:r>
              <a:rPr lang="en-GB" smtClean="0">
                <a:effectLst/>
              </a:rPr>
              <a:t>Action Research</a:t>
            </a:r>
          </a:p>
        </p:txBody>
      </p:sp>
      <p:sp>
        <p:nvSpPr>
          <p:cNvPr id="2051" name="Rectangle 3"/>
          <p:cNvSpPr>
            <a:spLocks noGrp="1" noChangeArrowheads="1"/>
          </p:cNvSpPr>
          <p:nvPr>
            <p:ph type="subTitle" idx="1"/>
          </p:nvPr>
        </p:nvSpPr>
        <p:spPr>
          <a:xfrm>
            <a:off x="1428750" y="3571875"/>
            <a:ext cx="7196138" cy="1101725"/>
          </a:xfrm>
        </p:spPr>
        <p:txBody>
          <a:bodyPr/>
          <a:lstStyle/>
          <a:p>
            <a:pPr fontAlgn="auto">
              <a:spcAft>
                <a:spcPts val="0"/>
              </a:spcAft>
              <a:buFont typeface="Wingdings 2"/>
              <a:buNone/>
              <a:defRPr/>
            </a:pPr>
            <a:r>
              <a:rPr lang="en-US" dirty="0" smtClean="0"/>
              <a:t>Dr </a:t>
            </a:r>
            <a:r>
              <a:rPr lang="en-US" dirty="0" err="1" smtClean="0"/>
              <a:t>Ayaz</a:t>
            </a:r>
            <a:r>
              <a:rPr lang="en-US" dirty="0" smtClean="0"/>
              <a:t> </a:t>
            </a:r>
            <a:r>
              <a:rPr lang="en-US" dirty="0" err="1" smtClean="0"/>
              <a:t>Afsar</a:t>
            </a:r>
            <a:endParaRPr lang="en-US" dirty="0"/>
          </a:p>
        </p:txBody>
      </p:sp>
      <p:sp>
        <p:nvSpPr>
          <p:cNvPr id="4" name="Slide Number Placeholder 3"/>
          <p:cNvSpPr>
            <a:spLocks noGrp="1"/>
          </p:cNvSpPr>
          <p:nvPr>
            <p:ph type="sldNum" sz="quarter" idx="12"/>
          </p:nvPr>
        </p:nvSpPr>
        <p:spPr/>
        <p:txBody>
          <a:bodyPr/>
          <a:lstStyle/>
          <a:p>
            <a:pPr>
              <a:defRPr/>
            </a:pPr>
            <a:fld id="{97078922-992A-4C70-B73C-AD6631245A2F}" type="slidenum">
              <a:rPr lang="en-GB" smtClean="0"/>
              <a:pPr>
                <a:defRPr/>
              </a:pPr>
              <a:t>1</a:t>
            </a:fld>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Introduction</a:t>
            </a:r>
            <a:r>
              <a:rPr lang="en-US" dirty="0" smtClean="0"/>
              <a:t/>
            </a:r>
            <a:br>
              <a:rPr lang="en-US" dirty="0" smtClean="0"/>
            </a:br>
            <a:endParaRPr lang="en-US" dirty="0"/>
          </a:p>
        </p:txBody>
      </p:sp>
      <p:sp>
        <p:nvSpPr>
          <p:cNvPr id="3" name="Content Placeholder 2"/>
          <p:cNvSpPr>
            <a:spLocks noGrp="1"/>
          </p:cNvSpPr>
          <p:nvPr>
            <p:ph idx="1"/>
          </p:nvPr>
        </p:nvSpPr>
        <p:spPr>
          <a:xfrm>
            <a:off x="1214414" y="1447800"/>
            <a:ext cx="7720036" cy="5124472"/>
          </a:xfrm>
        </p:spPr>
        <p:txBody>
          <a:bodyPr/>
          <a:lstStyle/>
          <a:p>
            <a:endParaRPr lang="en-US" sz="1800" dirty="0" smtClean="0"/>
          </a:p>
          <a:p>
            <a:pPr>
              <a:lnSpc>
                <a:spcPct val="150000"/>
              </a:lnSpc>
            </a:pPr>
            <a:r>
              <a:rPr lang="en-US" sz="1800" dirty="0" smtClean="0"/>
              <a:t>Action research is a powerful tool for change and improvement at the local level. Its combination of action and research has contributed to its attraction to researchers, teachers and the academic and educational community alike.</a:t>
            </a:r>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Introduction</a:t>
            </a:r>
            <a:r>
              <a:rPr lang="en-US" dirty="0" smtClean="0"/>
              <a:t/>
            </a:r>
            <a:br>
              <a:rPr lang="en-US" dirty="0" smtClean="0"/>
            </a:br>
            <a:endParaRPr lang="en-US" dirty="0"/>
          </a:p>
        </p:txBody>
      </p:sp>
      <p:sp>
        <p:nvSpPr>
          <p:cNvPr id="3" name="Content Placeholder 2"/>
          <p:cNvSpPr>
            <a:spLocks noGrp="1"/>
          </p:cNvSpPr>
          <p:nvPr>
            <p:ph idx="1"/>
          </p:nvPr>
        </p:nvSpPr>
        <p:spPr>
          <a:xfrm>
            <a:off x="1142976" y="1447800"/>
            <a:ext cx="7791474" cy="5195910"/>
          </a:xfrm>
        </p:spPr>
        <p:txBody>
          <a:bodyPr/>
          <a:lstStyle/>
          <a:p>
            <a:endParaRPr lang="en-US" sz="1800" dirty="0" smtClean="0"/>
          </a:p>
          <a:p>
            <a:pPr>
              <a:lnSpc>
                <a:spcPct val="150000"/>
              </a:lnSpc>
            </a:pPr>
            <a:r>
              <a:rPr lang="en-US" sz="1800" dirty="0" smtClean="0"/>
              <a:t>The scope of action research as a method is impressive. It can be used in almost any setting where a problem involving people, tasks and procedures cries out for solution, or where some change of feature results in a more desirable outcome.</a:t>
            </a:r>
          </a:p>
          <a:p>
            <a:pPr>
              <a:lnSpc>
                <a:spcPct val="150000"/>
              </a:lnSpc>
            </a:pPr>
            <a:r>
              <a:rPr lang="en-US" sz="1800" dirty="0" smtClean="0"/>
              <a:t> It can be undertaken by the individual teacher, a group of teachers working cooperatively within one school, or a teacher or teachers working alongside a researcher or researchers in a sustained relationship, possibly with other interested parties like advisers, university departments and sponsors on the periphery (Holly and Whitehead 1986).</a:t>
            </a:r>
          </a:p>
          <a:p>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a:t>
            </a:fld>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511156"/>
          </a:xfrm>
        </p:spPr>
        <p:txBody>
          <a:bodyPr>
            <a:normAutofit fontScale="90000"/>
          </a:bodyPr>
          <a:lstStyle/>
          <a:p>
            <a:pPr fontAlgn="auto">
              <a:spcAft>
                <a:spcPts val="0"/>
              </a:spcAft>
              <a:defRPr/>
            </a:pPr>
            <a:endParaRPr lang="en-US" dirty="0">
              <a:solidFill>
                <a:schemeClr val="tx2">
                  <a:satMod val="130000"/>
                </a:schemeClr>
              </a:solidFill>
            </a:endParaRPr>
          </a:p>
        </p:txBody>
      </p:sp>
      <p:sp>
        <p:nvSpPr>
          <p:cNvPr id="10243" name="Content Placeholder 2"/>
          <p:cNvSpPr>
            <a:spLocks noGrp="1"/>
          </p:cNvSpPr>
          <p:nvPr>
            <p:ph idx="1"/>
          </p:nvPr>
        </p:nvSpPr>
        <p:spPr>
          <a:xfrm>
            <a:off x="1142976" y="928670"/>
            <a:ext cx="7791474" cy="5929330"/>
          </a:xfrm>
        </p:spPr>
        <p:txBody>
          <a:bodyPr/>
          <a:lstStyle/>
          <a:p>
            <a:pPr>
              <a:lnSpc>
                <a:spcPct val="150000"/>
              </a:lnSpc>
            </a:pPr>
            <a:r>
              <a:rPr lang="en-US" sz="1800" dirty="0" smtClean="0"/>
              <a:t>Action research can be used in a variety of areas, for example:</a:t>
            </a:r>
          </a:p>
          <a:p>
            <a:pPr>
              <a:lnSpc>
                <a:spcPct val="150000"/>
              </a:lnSpc>
            </a:pPr>
            <a:r>
              <a:rPr lang="en-US" sz="1800" b="1" dirty="0" smtClean="0"/>
              <a:t>Teaching methods</a:t>
            </a:r>
            <a:r>
              <a:rPr lang="en-US" sz="1800" dirty="0" smtClean="0"/>
              <a:t>: replacing a traditional method by a discovery method</a:t>
            </a:r>
          </a:p>
          <a:p>
            <a:pPr>
              <a:lnSpc>
                <a:spcPct val="150000"/>
              </a:lnSpc>
            </a:pPr>
            <a:r>
              <a:rPr lang="en-US" sz="1800" dirty="0" smtClean="0"/>
              <a:t> </a:t>
            </a:r>
            <a:r>
              <a:rPr lang="en-US" sz="1800" b="1" dirty="0" smtClean="0"/>
              <a:t>Learning strategies</a:t>
            </a:r>
            <a:r>
              <a:rPr lang="en-US" sz="1800" dirty="0" smtClean="0"/>
              <a:t>: adopting an integrated approach to learning in preference to a single-subject style of teaching and learning </a:t>
            </a:r>
          </a:p>
          <a:p>
            <a:pPr>
              <a:lnSpc>
                <a:spcPct val="150000"/>
              </a:lnSpc>
            </a:pPr>
            <a:r>
              <a:rPr lang="en-US" sz="1800" b="1" dirty="0" smtClean="0"/>
              <a:t>Evaluative procedures: </a:t>
            </a:r>
            <a:r>
              <a:rPr lang="en-US" sz="1800" dirty="0" smtClean="0"/>
              <a:t>improving one’s methods of continuous assessment </a:t>
            </a:r>
          </a:p>
          <a:p>
            <a:pPr>
              <a:lnSpc>
                <a:spcPct val="150000"/>
              </a:lnSpc>
            </a:pPr>
            <a:r>
              <a:rPr lang="en-US" sz="1800" b="1" dirty="0" smtClean="0"/>
              <a:t>Attitudes and values</a:t>
            </a:r>
            <a:r>
              <a:rPr lang="en-US" sz="1800" dirty="0" smtClean="0"/>
              <a:t>: encouraging more positive attitudes to work, or modifying pupils’ value systems with regard to some aspect of life</a:t>
            </a:r>
          </a:p>
          <a:p>
            <a:pPr>
              <a:lnSpc>
                <a:spcPct val="150000"/>
              </a:lnSpc>
            </a:pPr>
            <a:r>
              <a:rPr lang="en-US" sz="1800" b="1" dirty="0" smtClean="0"/>
              <a:t>Continuing professional development of teachers</a:t>
            </a:r>
            <a:r>
              <a:rPr lang="en-US" sz="1800" dirty="0" smtClean="0"/>
              <a:t>: improving teaching skills, developing new methods of learning, increasing powers of analysis, of heightening self-awareness</a:t>
            </a:r>
          </a:p>
          <a:p>
            <a:pPr>
              <a:lnSpc>
                <a:spcPct val="150000"/>
              </a:lnSpc>
              <a:buNone/>
            </a:pPr>
            <a:r>
              <a:rPr lang="en-US" sz="1800" dirty="0" smtClean="0"/>
              <a:t>cont.</a:t>
            </a:r>
          </a:p>
          <a:p>
            <a:pPr>
              <a:lnSpc>
                <a:spcPct val="150000"/>
              </a:lnSpc>
              <a:buNone/>
            </a:pPr>
            <a:endParaRPr lang="en-US" sz="1800" dirty="0" smtClean="0"/>
          </a:p>
          <a:p>
            <a:pPr>
              <a:lnSpc>
                <a:spcPct val="150000"/>
              </a:lnSpc>
              <a:buNone/>
            </a:pPr>
            <a:endParaRPr lang="en-US" sz="1800"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a:t>
            </a:fld>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74638"/>
            <a:ext cx="7720036" cy="796908"/>
          </a:xfrm>
        </p:spPr>
        <p:txBody>
          <a:bodyPr/>
          <a:lstStyle/>
          <a:p>
            <a:endParaRPr lang="en-US" dirty="0"/>
          </a:p>
        </p:txBody>
      </p:sp>
      <p:sp>
        <p:nvSpPr>
          <p:cNvPr id="3" name="Content Placeholder 2"/>
          <p:cNvSpPr>
            <a:spLocks noGrp="1"/>
          </p:cNvSpPr>
          <p:nvPr>
            <p:ph idx="1"/>
          </p:nvPr>
        </p:nvSpPr>
        <p:spPr/>
        <p:txBody>
          <a:bodyPr/>
          <a:lstStyle/>
          <a:p>
            <a:pPr>
              <a:lnSpc>
                <a:spcPct val="150000"/>
              </a:lnSpc>
            </a:pPr>
            <a:r>
              <a:rPr lang="en-US" sz="1800" b="1" dirty="0" smtClean="0"/>
              <a:t>Management and control: </a:t>
            </a:r>
            <a:r>
              <a:rPr lang="en-US" sz="1800" dirty="0" smtClean="0"/>
              <a:t>the gradual introduction of the techniques of </a:t>
            </a:r>
            <a:r>
              <a:rPr lang="en-US" sz="1800" dirty="0" err="1" smtClean="0"/>
              <a:t>behaviour</a:t>
            </a:r>
            <a:r>
              <a:rPr lang="en-US" sz="1800" dirty="0" smtClean="0"/>
              <a:t> </a:t>
            </a:r>
            <a:r>
              <a:rPr lang="en-US" sz="1800" dirty="0" err="1" smtClean="0"/>
              <a:t>modiﬁcation</a:t>
            </a:r>
            <a:endParaRPr lang="en-US" sz="1800" dirty="0" smtClean="0"/>
          </a:p>
          <a:p>
            <a:pPr>
              <a:lnSpc>
                <a:spcPct val="150000"/>
              </a:lnSpc>
            </a:pPr>
            <a:r>
              <a:rPr lang="en-US" sz="1800" b="1" dirty="0" smtClean="0"/>
              <a:t>Administration</a:t>
            </a:r>
            <a:r>
              <a:rPr lang="en-US" sz="1800" dirty="0" smtClean="0"/>
              <a:t>: increasing the </a:t>
            </a:r>
            <a:r>
              <a:rPr lang="en-US" sz="1800" dirty="0" err="1" smtClean="0"/>
              <a:t>efﬁciency</a:t>
            </a:r>
            <a:r>
              <a:rPr lang="en-US" sz="1800" dirty="0" smtClean="0"/>
              <a:t> of some aspect of the administrative side of school life.</a:t>
            </a:r>
          </a:p>
          <a:p>
            <a:pPr>
              <a:lnSpc>
                <a:spcPct val="150000"/>
              </a:lnSpc>
            </a:pPr>
            <a:r>
              <a:rPr lang="en-US" sz="1800" dirty="0" smtClean="0"/>
              <a:t>These examples do not mean, however, that action research can be </a:t>
            </a:r>
            <a:r>
              <a:rPr lang="en-US" sz="1800" dirty="0" err="1" smtClean="0"/>
              <a:t>typiﬁed</a:t>
            </a:r>
            <a:r>
              <a:rPr lang="en-US" sz="1800" dirty="0" smtClean="0"/>
              <a:t> straightforwardly; that is to distort its complex and multifaceted nature. Indeed </a:t>
            </a:r>
            <a:r>
              <a:rPr lang="en-US" sz="1800" dirty="0" err="1" smtClean="0"/>
              <a:t>Kemmis</a:t>
            </a:r>
            <a:r>
              <a:rPr lang="en-US" sz="1800" dirty="0" smtClean="0"/>
              <a:t> (1997) suggests that there are several schools of action research.</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a:t>
            </a:fld>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err="1" smtClean="0">
                <a:effectLst/>
              </a:rPr>
              <a:t>Deﬁning</a:t>
            </a:r>
            <a:r>
              <a:rPr lang="en-US" sz="2800" dirty="0" smtClean="0">
                <a:effectLst/>
              </a:rPr>
              <a:t> action research</a:t>
            </a:r>
            <a:r>
              <a:rPr lang="en-US" dirty="0" smtClean="0"/>
              <a:t/>
            </a:r>
            <a:br>
              <a:rPr lang="en-US" dirty="0" smtClean="0"/>
            </a:br>
            <a:endParaRPr lang="en-US" dirty="0"/>
          </a:p>
        </p:txBody>
      </p:sp>
      <p:sp>
        <p:nvSpPr>
          <p:cNvPr id="3" name="Content Placeholder 2"/>
          <p:cNvSpPr>
            <a:spLocks noGrp="1"/>
          </p:cNvSpPr>
          <p:nvPr>
            <p:ph idx="1"/>
          </p:nvPr>
        </p:nvSpPr>
        <p:spPr>
          <a:xfrm>
            <a:off x="1142976" y="1142984"/>
            <a:ext cx="7791474" cy="5500726"/>
          </a:xfrm>
        </p:spPr>
        <p:txBody>
          <a:bodyPr>
            <a:normAutofit/>
          </a:bodyPr>
          <a:lstStyle/>
          <a:p>
            <a:pPr>
              <a:buNone/>
            </a:pPr>
            <a:endParaRPr lang="en-US" dirty="0" smtClean="0"/>
          </a:p>
          <a:p>
            <a:pPr>
              <a:lnSpc>
                <a:spcPct val="150000"/>
              </a:lnSpc>
            </a:pPr>
            <a:r>
              <a:rPr lang="en-US" sz="1800" dirty="0" smtClean="0"/>
              <a:t>The different conceptions of action research can be revealed in some typical </a:t>
            </a:r>
            <a:r>
              <a:rPr lang="en-US" sz="1800" dirty="0" err="1" smtClean="0"/>
              <a:t>deﬁnitions</a:t>
            </a:r>
            <a:r>
              <a:rPr lang="en-US" sz="1800" dirty="0" smtClean="0"/>
              <a:t> of action research, for example Hopkins (1985: 32) suggests that the combination of action and research renders that action a form of disciplined inquiry, in which a personal attempt is made to understand, improve and reform practice. </a:t>
            </a:r>
          </a:p>
          <a:p>
            <a:pPr>
              <a:lnSpc>
                <a:spcPct val="150000"/>
              </a:lnSpc>
            </a:pPr>
            <a:r>
              <a:rPr lang="en-US" sz="1800" dirty="0" err="1" smtClean="0"/>
              <a:t>Ebbutt</a:t>
            </a:r>
            <a:r>
              <a:rPr lang="en-US" sz="1800" dirty="0" smtClean="0"/>
              <a:t> (1985: 156), too, regards action research as a systematic study that combines action and </a:t>
            </a:r>
            <a:r>
              <a:rPr lang="en-US" sz="1800" dirty="0" err="1" smtClean="0"/>
              <a:t>reﬂection</a:t>
            </a:r>
            <a:r>
              <a:rPr lang="en-US" sz="1800" dirty="0" smtClean="0"/>
              <a:t> with the intention of improving practice.</a:t>
            </a:r>
          </a:p>
          <a:p>
            <a:pPr>
              <a:lnSpc>
                <a:spcPct val="150000"/>
              </a:lnSpc>
            </a:pPr>
            <a:r>
              <a:rPr lang="en-US" sz="1800" dirty="0" smtClean="0"/>
              <a:t> Cohen and </a:t>
            </a:r>
            <a:r>
              <a:rPr lang="en-US" sz="1800" dirty="0" err="1" smtClean="0"/>
              <a:t>Manion</a:t>
            </a:r>
            <a:r>
              <a:rPr lang="en-US" sz="1800" dirty="0" smtClean="0"/>
              <a:t> (1994: 186) </a:t>
            </a:r>
            <a:r>
              <a:rPr lang="en-US" sz="1800" dirty="0" err="1" smtClean="0"/>
              <a:t>deﬁne</a:t>
            </a:r>
            <a:r>
              <a:rPr lang="en-US" sz="1800" dirty="0" smtClean="0"/>
              <a:t> it as ‘a small-scale intervention in the functioning of the real world and a close examination of the effects of such an intervention’</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6</a:t>
            </a:fld>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Rectangle 2"/>
          <p:cNvSpPr>
            <a:spLocks noGrp="1" noChangeArrowheads="1"/>
          </p:cNvSpPr>
          <p:nvPr>
            <p:ph type="title"/>
          </p:nvPr>
        </p:nvSpPr>
        <p:spPr bwMode="auto">
          <a:xfrm>
            <a:off x="1116013" y="609600"/>
            <a:ext cx="7342187" cy="1143000"/>
          </a:xfrm>
        </p:spPr>
        <p:txBody>
          <a:bodyPr vert="horz" wrap="square" lIns="91440" tIns="45720" rIns="91440" bIns="45720" numCol="1" anchorCtr="0" compatLnSpc="1">
            <a:prstTxWarp prst="textNoShape">
              <a:avLst/>
            </a:prstTxWarp>
          </a:bodyPr>
          <a:lstStyle/>
          <a:p>
            <a:r>
              <a:rPr lang="en-GB" sz="2800" smtClean="0">
                <a:effectLst/>
              </a:rPr>
              <a:t>The Action Research Cycle</a:t>
            </a:r>
          </a:p>
        </p:txBody>
      </p:sp>
      <p:graphicFrame>
        <p:nvGraphicFramePr>
          <p:cNvPr id="1026" name="Diagram 6"/>
          <p:cNvGraphicFramePr>
            <a:graphicFrameLocks/>
          </p:cNvGraphicFramePr>
          <p:nvPr>
            <p:ph idx="1"/>
          </p:nvPr>
        </p:nvGraphicFramePr>
        <p:xfrm>
          <a:off x="1143000" y="1941513"/>
          <a:ext cx="7643813" cy="4345007"/>
        </p:xfrm>
        <a:graphic>
          <a:graphicData uri="http://schemas.openxmlformats.org/drawingml/2006/compatibility">
            <com:legacyDrawing xmlns:com="http://schemas.openxmlformats.org/drawingml/2006/compatibility" spid="_x0000_s1026"/>
          </a:graphicData>
        </a:graphic>
      </p:graphicFrame>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7</a:t>
            </a:fld>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4638"/>
            <a:ext cx="7791474" cy="1143000"/>
          </a:xfrm>
        </p:spPr>
        <p:txBody>
          <a:bodyPr>
            <a:normAutofit fontScale="90000"/>
          </a:bodyPr>
          <a:lstStyle/>
          <a:p>
            <a:r>
              <a:rPr lang="en-US" sz="3100" dirty="0" smtClean="0">
                <a:effectLst/>
              </a:rPr>
              <a:t>Cont…</a:t>
            </a:r>
            <a:r>
              <a:rPr lang="en-US" sz="3100" dirty="0" err="1" smtClean="0">
                <a:effectLst/>
              </a:rPr>
              <a:t>Deﬁning</a:t>
            </a:r>
            <a:r>
              <a:rPr lang="en-US" sz="3100" dirty="0" smtClean="0">
                <a:effectLst/>
              </a:rPr>
              <a:t> action research</a:t>
            </a:r>
            <a:r>
              <a:rPr lang="en-US" dirty="0" smtClean="0"/>
              <a:t/>
            </a:r>
            <a:br>
              <a:rPr lang="en-US" dirty="0" smtClean="0"/>
            </a:br>
            <a:endParaRPr lang="en-US" dirty="0"/>
          </a:p>
        </p:txBody>
      </p:sp>
      <p:sp>
        <p:nvSpPr>
          <p:cNvPr id="3" name="Content Placeholder 2"/>
          <p:cNvSpPr>
            <a:spLocks noGrp="1"/>
          </p:cNvSpPr>
          <p:nvPr>
            <p:ph idx="1"/>
          </p:nvPr>
        </p:nvSpPr>
        <p:spPr>
          <a:xfrm>
            <a:off x="1142976" y="1447800"/>
            <a:ext cx="7791474" cy="5124472"/>
          </a:xfrm>
        </p:spPr>
        <p:txBody>
          <a:bodyPr>
            <a:normAutofit/>
          </a:bodyPr>
          <a:lstStyle/>
          <a:p>
            <a:r>
              <a:rPr lang="en-US" sz="2100" dirty="0" err="1" smtClean="0"/>
              <a:t>Kemmis</a:t>
            </a:r>
            <a:r>
              <a:rPr lang="en-US" sz="2100" dirty="0" smtClean="0"/>
              <a:t> and </a:t>
            </a:r>
            <a:r>
              <a:rPr lang="en-US" sz="2100" dirty="0" err="1" smtClean="0"/>
              <a:t>McTaggart</a:t>
            </a:r>
            <a:r>
              <a:rPr lang="en-US" sz="2100" dirty="0" smtClean="0"/>
              <a:t> (1992:10) argue that ‘to do action research is to plan, act, observe and </a:t>
            </a:r>
            <a:r>
              <a:rPr lang="en-US" sz="2100" dirty="0" err="1" smtClean="0"/>
              <a:t>reﬂect</a:t>
            </a:r>
            <a:r>
              <a:rPr lang="en-US" sz="2100" dirty="0" smtClean="0"/>
              <a:t> more carefully, more systematically, and more rigorously than one usually does in everyday life’. </a:t>
            </a:r>
          </a:p>
          <a:p>
            <a:r>
              <a:rPr lang="en-US" sz="2100" dirty="0" smtClean="0"/>
              <a:t>A more philosophical stance on action research, that echoes the work of </a:t>
            </a:r>
            <a:r>
              <a:rPr lang="en-US" sz="2100" dirty="0" err="1" smtClean="0"/>
              <a:t>Habermas</a:t>
            </a:r>
            <a:r>
              <a:rPr lang="en-US" sz="2100" dirty="0" smtClean="0"/>
              <a:t>, is taken by Carr and </a:t>
            </a:r>
            <a:r>
              <a:rPr lang="en-US" sz="2100" dirty="0" err="1" smtClean="0"/>
              <a:t>Kemmis</a:t>
            </a:r>
            <a:r>
              <a:rPr lang="en-US" sz="2100" dirty="0" smtClean="0"/>
              <a:t> (1986: 162), who regard it as a form of ‘self-</a:t>
            </a:r>
            <a:r>
              <a:rPr lang="en-US" sz="2100" dirty="0" err="1" smtClean="0"/>
              <a:t>reﬂective</a:t>
            </a:r>
            <a:r>
              <a:rPr lang="en-US" sz="2100" dirty="0" smtClean="0"/>
              <a:t> enquiry’ by participants, which is undertaken in order to improve their understanding of their practices in context with a view to maximizing social justice.</a:t>
            </a:r>
          </a:p>
          <a:p>
            <a:r>
              <a:rPr lang="en-US" sz="2100" dirty="0" err="1" smtClean="0"/>
              <a:t>McNiff</a:t>
            </a:r>
            <a:r>
              <a:rPr lang="en-US" sz="2100" dirty="0" smtClean="0"/>
              <a:t> (2002:17) suggests that action researchers support the view that people can ‘create their own identities’ and that they should allow others to do the same.</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8</a:t>
            </a:fld>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71538" y="1447800"/>
            <a:ext cx="7862912" cy="5053034"/>
          </a:xfrm>
        </p:spPr>
        <p:txBody>
          <a:bodyPr/>
          <a:lstStyle/>
          <a:p>
            <a:pPr>
              <a:lnSpc>
                <a:spcPct val="150000"/>
              </a:lnSpc>
            </a:pPr>
            <a:r>
              <a:rPr lang="en-US" sz="1800" dirty="0" smtClean="0"/>
              <a:t>Action research combines diagnosis, action and </a:t>
            </a:r>
            <a:r>
              <a:rPr lang="en-US" sz="1800" dirty="0" err="1" smtClean="0"/>
              <a:t>reﬂection</a:t>
            </a:r>
            <a:r>
              <a:rPr lang="en-US" sz="1800" dirty="0" smtClean="0"/>
              <a:t> (</a:t>
            </a:r>
            <a:r>
              <a:rPr lang="en-US" sz="1800" dirty="0" err="1" smtClean="0"/>
              <a:t>McNiff</a:t>
            </a:r>
            <a:r>
              <a:rPr lang="en-US" sz="1800" dirty="0" smtClean="0"/>
              <a:t> 2002: 15), focusing on practical issues that have been </a:t>
            </a:r>
            <a:r>
              <a:rPr lang="en-US" sz="1800" dirty="0" err="1" smtClean="0"/>
              <a:t>identiﬁed</a:t>
            </a:r>
            <a:r>
              <a:rPr lang="en-US" sz="1800" dirty="0" smtClean="0"/>
              <a:t> by participants and which are somehow both problematic yet capable of being changed (Elliott 1978: 355–6). </a:t>
            </a:r>
          </a:p>
          <a:p>
            <a:pPr>
              <a:lnSpc>
                <a:spcPct val="150000"/>
              </a:lnSpc>
            </a:pPr>
            <a:r>
              <a:rPr lang="en-US" sz="1800" dirty="0" err="1" smtClean="0"/>
              <a:t>Zuber-Skerritt</a:t>
            </a:r>
            <a:r>
              <a:rPr lang="en-US" sz="1800" dirty="0" smtClean="0"/>
              <a:t> (1996b: 83) suggests that ‘the aims of any action research project or </a:t>
            </a:r>
            <a:r>
              <a:rPr lang="en-US" sz="1800" dirty="0" err="1" smtClean="0"/>
              <a:t>programme</a:t>
            </a:r>
            <a:r>
              <a:rPr lang="en-US" sz="1800" dirty="0" smtClean="0"/>
              <a:t> are to bring about practical improvement, innovation, change or development of social practice, and the practitioners’ better understanding of their practices’.</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9</a:t>
            </a:fld>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1011222"/>
          </a:xfrm>
        </p:spPr>
        <p:txBody>
          <a:bodyPr>
            <a:normAutofit/>
          </a:bodyPr>
          <a:lstStyle/>
          <a:p>
            <a:r>
              <a:rPr lang="en-US" sz="2800" dirty="0" smtClean="0">
                <a:effectLst/>
              </a:rPr>
              <a:t>Action research v/s everyday actions of teachers</a:t>
            </a:r>
            <a:endParaRPr lang="en-US" sz="2800" dirty="0">
              <a:effectLst/>
            </a:endParaRPr>
          </a:p>
        </p:txBody>
      </p:sp>
      <p:sp>
        <p:nvSpPr>
          <p:cNvPr id="3" name="Content Placeholder 2"/>
          <p:cNvSpPr>
            <a:spLocks noGrp="1"/>
          </p:cNvSpPr>
          <p:nvPr>
            <p:ph idx="1"/>
          </p:nvPr>
        </p:nvSpPr>
        <p:spPr>
          <a:xfrm>
            <a:off x="1142976" y="1447800"/>
            <a:ext cx="7791474" cy="5195910"/>
          </a:xfrm>
        </p:spPr>
        <p:txBody>
          <a:bodyPr>
            <a:normAutofit/>
          </a:bodyPr>
          <a:lstStyle/>
          <a:p>
            <a:r>
              <a:rPr lang="en-US" sz="1800" dirty="0" err="1" smtClean="0"/>
              <a:t>Kemmis</a:t>
            </a:r>
            <a:r>
              <a:rPr lang="en-US" sz="1800" dirty="0" smtClean="0"/>
              <a:t> and </a:t>
            </a:r>
            <a:r>
              <a:rPr lang="en-US" sz="1800" dirty="0" err="1" smtClean="0"/>
              <a:t>McTaggart</a:t>
            </a:r>
            <a:r>
              <a:rPr lang="en-US" sz="1800" dirty="0" smtClean="0"/>
              <a:t> (1992: 21–2) distinguish action research from the everyday actions of teachers:</a:t>
            </a:r>
          </a:p>
          <a:p>
            <a:r>
              <a:rPr lang="en-US" sz="1800" dirty="0" smtClean="0"/>
              <a:t>It is not the usual thinking teachers do when they think about their teaching. Action research is more systematic and collaborative in collecting evidence on which to base rigorous group </a:t>
            </a:r>
            <a:r>
              <a:rPr lang="en-US" sz="1800" dirty="0" err="1" smtClean="0"/>
              <a:t>reﬂection</a:t>
            </a:r>
            <a:r>
              <a:rPr lang="en-US" sz="1800" dirty="0" smtClean="0"/>
              <a:t>.</a:t>
            </a:r>
          </a:p>
          <a:p>
            <a:r>
              <a:rPr lang="en-US" sz="1800" dirty="0" smtClean="0"/>
              <a:t>It is not simply problem-solving. Action research involves problem-posing, not just problem-solving. It does not start from a view of ‘problems’ as pathologies. It is motivated by a quest to improve and understand the world by changing it and learning how to improve it from the effects of the changes made.</a:t>
            </a:r>
          </a:p>
          <a:p>
            <a:r>
              <a:rPr lang="en-US" sz="1800" dirty="0" smtClean="0"/>
              <a:t>It is not research done on other people. Action research is research by particular people on their own work, to help them improve what they do, including how they work with and for others. . . .</a:t>
            </a:r>
          </a:p>
          <a:p>
            <a:endParaRPr lang="en-US" dirty="0" smtClean="0"/>
          </a:p>
          <a:p>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10</a:t>
            </a:fld>
            <a:endParaRPr lang="en-GB"/>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582594"/>
          </a:xfrm>
        </p:spPr>
        <p:txBody>
          <a:bodyPr>
            <a:normAutofit fontScale="90000"/>
          </a:bodyPr>
          <a:lstStyle/>
          <a:p>
            <a:endParaRPr lang="en-US" dirty="0"/>
          </a:p>
        </p:txBody>
      </p:sp>
      <p:sp>
        <p:nvSpPr>
          <p:cNvPr id="3" name="Content Placeholder 2"/>
          <p:cNvSpPr>
            <a:spLocks noGrp="1"/>
          </p:cNvSpPr>
          <p:nvPr>
            <p:ph idx="1"/>
          </p:nvPr>
        </p:nvSpPr>
        <p:spPr>
          <a:xfrm>
            <a:off x="1142976" y="1071546"/>
            <a:ext cx="7791474" cy="5429288"/>
          </a:xfrm>
        </p:spPr>
        <p:txBody>
          <a:bodyPr/>
          <a:lstStyle/>
          <a:p>
            <a:r>
              <a:rPr lang="en-US" sz="1800" dirty="0" smtClean="0"/>
              <a:t>Action research is not ‘the </a:t>
            </a:r>
            <a:r>
              <a:rPr lang="en-US" sz="1800" dirty="0" err="1" smtClean="0"/>
              <a:t>scientiﬁc</a:t>
            </a:r>
            <a:r>
              <a:rPr lang="en-US" sz="1800" dirty="0" smtClean="0"/>
              <a:t> method’ applied to teaching. There is not just one view of ‘the </a:t>
            </a:r>
            <a:r>
              <a:rPr lang="en-US" sz="1800" dirty="0" err="1" smtClean="0"/>
              <a:t>scientiﬁc</a:t>
            </a:r>
            <a:r>
              <a:rPr lang="en-US" sz="1800" dirty="0" smtClean="0"/>
              <a:t> method’; there are many.</a:t>
            </a:r>
          </a:p>
          <a:p>
            <a:r>
              <a:rPr lang="en-US" sz="1800" dirty="0" smtClean="0"/>
              <a:t> </a:t>
            </a:r>
            <a:r>
              <a:rPr lang="en-US" sz="1800" dirty="0" err="1" smtClean="0"/>
              <a:t>Noffke</a:t>
            </a:r>
            <a:r>
              <a:rPr lang="en-US" sz="1800" dirty="0" smtClean="0"/>
              <a:t> and </a:t>
            </a:r>
            <a:r>
              <a:rPr lang="en-US" sz="1800" dirty="0" err="1" smtClean="0"/>
              <a:t>Zeichner</a:t>
            </a:r>
            <a:r>
              <a:rPr lang="en-US" sz="1800" dirty="0" smtClean="0"/>
              <a:t> (1987) make several claims for action research with teachers, namely that it brings about changes in their </a:t>
            </a:r>
            <a:r>
              <a:rPr lang="en-US" sz="1800" dirty="0" err="1" smtClean="0"/>
              <a:t>deﬁnitions</a:t>
            </a:r>
            <a:r>
              <a:rPr lang="en-US" sz="1800" dirty="0" smtClean="0"/>
              <a:t> of their professional skills and roles:</a:t>
            </a:r>
          </a:p>
          <a:p>
            <a:r>
              <a:rPr lang="en-US" sz="1800" dirty="0" smtClean="0"/>
              <a:t> increases their feelings of self-worth and </a:t>
            </a:r>
            <a:r>
              <a:rPr lang="en-US" sz="1800" dirty="0" err="1" smtClean="0"/>
              <a:t>conﬁdence</a:t>
            </a:r>
            <a:endParaRPr lang="en-US" sz="1800" dirty="0" smtClean="0"/>
          </a:p>
          <a:p>
            <a:r>
              <a:rPr lang="en-US" sz="1800" dirty="0" smtClean="0"/>
              <a:t>increases their awareness of classroom issues</a:t>
            </a:r>
          </a:p>
          <a:p>
            <a:r>
              <a:rPr lang="en-US" sz="1800" dirty="0" smtClean="0"/>
              <a:t>improves their dispositions toward </a:t>
            </a:r>
            <a:r>
              <a:rPr lang="en-US" sz="1800" dirty="0" err="1" smtClean="0"/>
              <a:t>reﬂection</a:t>
            </a:r>
            <a:endParaRPr lang="en-US" sz="1800" dirty="0" smtClean="0"/>
          </a:p>
          <a:p>
            <a:r>
              <a:rPr lang="en-US" sz="1800" dirty="0" smtClean="0"/>
              <a:t>changes their values and beliefs</a:t>
            </a:r>
          </a:p>
          <a:p>
            <a:r>
              <a:rPr lang="en-US" sz="1800" dirty="0" smtClean="0"/>
              <a:t>improves the congruence between practical theories and practices</a:t>
            </a:r>
          </a:p>
          <a:p>
            <a:r>
              <a:rPr lang="en-US" sz="1800" dirty="0" smtClean="0"/>
              <a:t>broadens their views on teaching, schooling and society.</a:t>
            </a:r>
          </a:p>
          <a:p>
            <a:endParaRPr lang="en-US" sz="1800" dirty="0" smtClean="0"/>
          </a:p>
          <a:p>
            <a:endParaRPr lang="en-US" sz="1800" dirty="0" smtClean="0"/>
          </a:p>
          <a:p>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11</a:t>
            </a:fld>
            <a:endParaRPr lang="en-GB"/>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74638"/>
            <a:ext cx="8005788" cy="1143000"/>
          </a:xfrm>
        </p:spPr>
        <p:txBody>
          <a:bodyPr>
            <a:normAutofit/>
          </a:bodyPr>
          <a:lstStyle/>
          <a:p>
            <a:r>
              <a:rPr lang="en-US" sz="2800" dirty="0" smtClean="0">
                <a:effectLst/>
              </a:rPr>
              <a:t>Principles and characteristics of action research</a:t>
            </a:r>
            <a:endParaRPr lang="en-US" sz="2800" dirty="0">
              <a:effectLst/>
            </a:endParaRPr>
          </a:p>
        </p:txBody>
      </p:sp>
      <p:sp>
        <p:nvSpPr>
          <p:cNvPr id="3" name="Content Placeholder 2"/>
          <p:cNvSpPr>
            <a:spLocks noGrp="1"/>
          </p:cNvSpPr>
          <p:nvPr>
            <p:ph idx="1"/>
          </p:nvPr>
        </p:nvSpPr>
        <p:spPr>
          <a:xfrm>
            <a:off x="1142976" y="1447800"/>
            <a:ext cx="7791474" cy="5195910"/>
          </a:xfrm>
        </p:spPr>
        <p:txBody>
          <a:bodyPr>
            <a:normAutofit fontScale="92500" lnSpcReduction="20000"/>
          </a:bodyPr>
          <a:lstStyle/>
          <a:p>
            <a:r>
              <a:rPr lang="en-US" sz="2300" dirty="0" err="1" smtClean="0"/>
              <a:t>Hult</a:t>
            </a:r>
            <a:r>
              <a:rPr lang="en-US" sz="2300" dirty="0" smtClean="0"/>
              <a:t> and </a:t>
            </a:r>
            <a:r>
              <a:rPr lang="en-US" sz="2300" dirty="0" err="1" smtClean="0"/>
              <a:t>Lennung</a:t>
            </a:r>
            <a:r>
              <a:rPr lang="en-US" sz="2300" dirty="0" smtClean="0"/>
              <a:t> (1980) and </a:t>
            </a:r>
            <a:r>
              <a:rPr lang="en-US" sz="2300" dirty="0" err="1" smtClean="0"/>
              <a:t>McKernan</a:t>
            </a:r>
            <a:r>
              <a:rPr lang="en-US" sz="2300" dirty="0" smtClean="0"/>
              <a:t> (1991: 32–3) suggest that action research</a:t>
            </a:r>
          </a:p>
          <a:p>
            <a:r>
              <a:rPr lang="en-US" sz="2300" dirty="0" smtClean="0"/>
              <a:t>makes for practical problem-solving as well as expanding </a:t>
            </a:r>
            <a:r>
              <a:rPr lang="en-US" sz="2300" dirty="0" err="1" smtClean="0"/>
              <a:t>scientiﬁc</a:t>
            </a:r>
            <a:r>
              <a:rPr lang="en-US" sz="2300" dirty="0" smtClean="0"/>
              <a:t> knowledge</a:t>
            </a:r>
          </a:p>
          <a:p>
            <a:r>
              <a:rPr lang="en-US" sz="2300" dirty="0" smtClean="0"/>
              <a:t>enhances the competencies of participants</a:t>
            </a:r>
          </a:p>
          <a:p>
            <a:r>
              <a:rPr lang="en-US" sz="2300" dirty="0" smtClean="0"/>
              <a:t>is collaborative</a:t>
            </a:r>
          </a:p>
          <a:p>
            <a:r>
              <a:rPr lang="en-US" sz="2300" dirty="0" smtClean="0"/>
              <a:t>is undertaken directly in situ</a:t>
            </a:r>
          </a:p>
          <a:p>
            <a:r>
              <a:rPr lang="en-US" sz="2300" dirty="0" smtClean="0"/>
              <a:t>uses feedback from data in an ongoing cyclical process</a:t>
            </a:r>
          </a:p>
          <a:p>
            <a:r>
              <a:rPr lang="en-US" sz="2300" dirty="0" smtClean="0"/>
              <a:t>seeks to understand particular complex social situations</a:t>
            </a:r>
          </a:p>
          <a:p>
            <a:r>
              <a:rPr lang="en-US" sz="2300" dirty="0" smtClean="0"/>
              <a:t>seeks to understand the processes of change within social systems</a:t>
            </a:r>
          </a:p>
          <a:p>
            <a:r>
              <a:rPr lang="en-US" sz="2300" dirty="0" smtClean="0"/>
              <a:t> is undertaken within an agreed framework of ethics</a:t>
            </a:r>
          </a:p>
          <a:p>
            <a:r>
              <a:rPr lang="en-US" sz="2300" dirty="0" smtClean="0"/>
              <a:t>seeks to improve the quality of human actions</a:t>
            </a:r>
          </a:p>
          <a:p>
            <a:endParaRPr lang="en-US" dirty="0" smtClean="0"/>
          </a:p>
          <a:p>
            <a:pPr>
              <a:buNone/>
            </a:pPr>
            <a:r>
              <a:rPr lang="en-US" sz="2300" dirty="0" smtClean="0"/>
              <a:t>Cont. </a:t>
            </a:r>
            <a:endParaRPr lang="en-US" sz="23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12</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4350" cy="725470"/>
          </a:xfrm>
        </p:spPr>
        <p:txBody>
          <a:bodyPr>
            <a:normAutofit fontScale="90000"/>
          </a:bodyPr>
          <a:lstStyle/>
          <a:p>
            <a:endParaRPr lang="en-US" dirty="0">
              <a:effectLst/>
            </a:endParaRPr>
          </a:p>
        </p:txBody>
      </p:sp>
      <p:sp>
        <p:nvSpPr>
          <p:cNvPr id="3" name="Content Placeholder 2"/>
          <p:cNvSpPr>
            <a:spLocks noGrp="1"/>
          </p:cNvSpPr>
          <p:nvPr>
            <p:ph idx="1"/>
          </p:nvPr>
        </p:nvSpPr>
        <p:spPr>
          <a:xfrm>
            <a:off x="1071538" y="1447800"/>
            <a:ext cx="7862912" cy="5195910"/>
          </a:xfrm>
        </p:spPr>
        <p:txBody>
          <a:bodyPr/>
          <a:lstStyle/>
          <a:p>
            <a:r>
              <a:rPr lang="en-US" sz="1800" dirty="0" smtClean="0"/>
              <a:t>focuses on those problems that are of immediate concern to practitioners</a:t>
            </a:r>
          </a:p>
          <a:p>
            <a:r>
              <a:rPr lang="en-US" sz="1800" dirty="0" smtClean="0"/>
              <a:t> is participatory</a:t>
            </a:r>
          </a:p>
          <a:p>
            <a:r>
              <a:rPr lang="en-US" sz="1800" dirty="0" smtClean="0"/>
              <a:t>frequently uses case study</a:t>
            </a:r>
          </a:p>
          <a:p>
            <a:r>
              <a:rPr lang="en-US" sz="1800" dirty="0" smtClean="0"/>
              <a:t>tends to avoid the paradigm of research that isolates and controls variables, </a:t>
            </a:r>
          </a:p>
          <a:p>
            <a:r>
              <a:rPr lang="en-US" sz="1800" dirty="0" smtClean="0"/>
              <a:t>is formative, such that the </a:t>
            </a:r>
            <a:r>
              <a:rPr lang="en-US" sz="1800" dirty="0" err="1" smtClean="0"/>
              <a:t>deﬁnition</a:t>
            </a:r>
            <a:r>
              <a:rPr lang="en-US" sz="1800" dirty="0" smtClean="0"/>
              <a:t> of the problem, the aims and methodology may alter during the process of action research</a:t>
            </a:r>
          </a:p>
          <a:p>
            <a:r>
              <a:rPr lang="en-US" sz="1800" dirty="0" smtClean="0"/>
              <a:t>includes evaluation and </a:t>
            </a:r>
            <a:r>
              <a:rPr lang="en-US" sz="1800" dirty="0" err="1" smtClean="0"/>
              <a:t>reﬂection</a:t>
            </a:r>
            <a:r>
              <a:rPr lang="en-US" sz="1800" dirty="0" smtClean="0"/>
              <a:t> </a:t>
            </a:r>
          </a:p>
          <a:p>
            <a:r>
              <a:rPr lang="en-US" sz="1800" dirty="0" smtClean="0"/>
              <a:t>is methodologically eclectic</a:t>
            </a:r>
          </a:p>
          <a:p>
            <a:r>
              <a:rPr lang="en-US" sz="1800" dirty="0" smtClean="0"/>
              <a:t>contributes to a science of education</a:t>
            </a:r>
          </a:p>
          <a:p>
            <a:r>
              <a:rPr lang="en-US" sz="1800" dirty="0" smtClean="0"/>
              <a:t>strives to render the research usable and shareable by participants</a:t>
            </a:r>
          </a:p>
          <a:p>
            <a:r>
              <a:rPr lang="en-US" sz="1800" dirty="0" smtClean="0"/>
              <a:t> is dialogical and celebrates discourse </a:t>
            </a:r>
          </a:p>
          <a:p>
            <a:r>
              <a:rPr lang="en-US" sz="1800" dirty="0" smtClean="0"/>
              <a:t>has a critical purpose in some forms</a:t>
            </a:r>
          </a:p>
          <a:p>
            <a:r>
              <a:rPr lang="en-US" sz="1800" dirty="0" smtClean="0"/>
              <a:t>strives to be </a:t>
            </a:r>
            <a:r>
              <a:rPr lang="en-US" sz="1800" dirty="0" err="1" smtClean="0"/>
              <a:t>emancipatory</a:t>
            </a:r>
            <a:r>
              <a:rPr lang="en-US" sz="1800" dirty="0" smtClean="0"/>
              <a:t>.</a:t>
            </a:r>
          </a:p>
          <a:p>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13</a:t>
            </a:fld>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582594"/>
          </a:xfrm>
        </p:spPr>
        <p:txBody>
          <a:bodyPr>
            <a:normAutofit fontScale="90000"/>
          </a:bodyPr>
          <a:lstStyle/>
          <a:p>
            <a:endParaRPr lang="en-US" dirty="0"/>
          </a:p>
        </p:txBody>
      </p:sp>
      <p:sp>
        <p:nvSpPr>
          <p:cNvPr id="3" name="Content Placeholder 2"/>
          <p:cNvSpPr>
            <a:spLocks noGrp="1"/>
          </p:cNvSpPr>
          <p:nvPr>
            <p:ph idx="1"/>
          </p:nvPr>
        </p:nvSpPr>
        <p:spPr>
          <a:xfrm>
            <a:off x="1142976" y="1000108"/>
            <a:ext cx="7791474" cy="5357850"/>
          </a:xfrm>
        </p:spPr>
        <p:txBody>
          <a:bodyPr/>
          <a:lstStyle/>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14</a:t>
            </a:fld>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Cont…Principles and characteristics of action</a:t>
            </a:r>
            <a:br>
              <a:rPr lang="en-US" sz="2800" dirty="0" smtClean="0"/>
            </a:br>
            <a:r>
              <a:rPr lang="en-US" sz="2800" dirty="0" smtClean="0"/>
              <a:t>research</a:t>
            </a:r>
            <a:endParaRPr lang="en-US" sz="2800" dirty="0"/>
          </a:p>
        </p:txBody>
      </p:sp>
      <p:sp>
        <p:nvSpPr>
          <p:cNvPr id="3" name="Content Placeholder 2"/>
          <p:cNvSpPr>
            <a:spLocks noGrp="1"/>
          </p:cNvSpPr>
          <p:nvPr>
            <p:ph idx="1"/>
          </p:nvPr>
        </p:nvSpPr>
        <p:spPr>
          <a:xfrm>
            <a:off x="1071538" y="1447800"/>
            <a:ext cx="7862912" cy="4800600"/>
          </a:xfrm>
        </p:spPr>
        <p:txBody>
          <a:bodyPr/>
          <a:lstStyle/>
          <a:p>
            <a:r>
              <a:rPr lang="en-US" sz="1800" dirty="0" smtClean="0"/>
              <a:t>Action research is participatory: it is research through which people work towards the improvement of their own practices (and only secondarily on other people’s practices).</a:t>
            </a:r>
          </a:p>
          <a:p>
            <a:r>
              <a:rPr lang="en-US" sz="1800" dirty="0" smtClean="0"/>
              <a:t>Action research develops through the self-</a:t>
            </a:r>
            <a:r>
              <a:rPr lang="en-US" sz="1800" dirty="0" err="1" smtClean="0"/>
              <a:t>reﬂective</a:t>
            </a:r>
            <a:r>
              <a:rPr lang="en-US" sz="1800" dirty="0" smtClean="0"/>
              <a:t> spiral: a spiral of cycles of planning, acting (implementing plans), observing (systematically), </a:t>
            </a:r>
            <a:r>
              <a:rPr lang="en-US" sz="1800" dirty="0" err="1" smtClean="0"/>
              <a:t>reﬂecting</a:t>
            </a:r>
            <a:r>
              <a:rPr lang="en-US" sz="1800" dirty="0" smtClean="0"/>
              <a:t> . . . and then re-planning, further implementation, observing and </a:t>
            </a:r>
            <a:r>
              <a:rPr lang="en-US" sz="1800" dirty="0" err="1" smtClean="0"/>
              <a:t>reﬂecting</a:t>
            </a:r>
            <a:r>
              <a:rPr lang="en-US" sz="1800" dirty="0" smtClean="0"/>
              <a:t>. . . .</a:t>
            </a:r>
          </a:p>
          <a:p>
            <a:r>
              <a:rPr lang="en-US" sz="1800" dirty="0" smtClean="0"/>
              <a:t>Action research is collaborative: it involves those responsible for action in improving that action. . . .</a:t>
            </a:r>
          </a:p>
          <a:p>
            <a:endParaRPr lang="en-US" sz="1800" dirty="0" smtClean="0"/>
          </a:p>
          <a:p>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15</a:t>
            </a:fld>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Action research as critical praxis</a:t>
            </a:r>
            <a:br>
              <a:rPr lang="en-US" sz="2800" dirty="0" smtClean="0"/>
            </a:br>
            <a:endParaRPr lang="en-US" sz="2800" dirty="0"/>
          </a:p>
        </p:txBody>
      </p:sp>
      <p:sp>
        <p:nvSpPr>
          <p:cNvPr id="3" name="Content Placeholder 2"/>
          <p:cNvSpPr>
            <a:spLocks noGrp="1"/>
          </p:cNvSpPr>
          <p:nvPr>
            <p:ph idx="1"/>
          </p:nvPr>
        </p:nvSpPr>
        <p:spPr>
          <a:xfrm>
            <a:off x="1142976" y="1071546"/>
            <a:ext cx="7791474" cy="5500726"/>
          </a:xfrm>
        </p:spPr>
        <p:txBody>
          <a:bodyPr>
            <a:normAutofit/>
          </a:bodyPr>
          <a:lstStyle/>
          <a:p>
            <a:r>
              <a:rPr lang="en-US" sz="1800" dirty="0" err="1" smtClean="0"/>
              <a:t>Kincheloe</a:t>
            </a:r>
            <a:r>
              <a:rPr lang="en-US" sz="1800" dirty="0" smtClean="0"/>
              <a:t> (2003: 138–9) suggests a seven-step process of </a:t>
            </a:r>
            <a:r>
              <a:rPr lang="en-US" sz="1800" dirty="0" err="1" smtClean="0"/>
              <a:t>emancipatory</a:t>
            </a:r>
            <a:r>
              <a:rPr lang="en-US" sz="1800" dirty="0" smtClean="0"/>
              <a:t> action research:</a:t>
            </a:r>
          </a:p>
          <a:p>
            <a:pPr>
              <a:buFont typeface="+mj-lt"/>
              <a:buAutoNum type="arabicPeriod"/>
            </a:pPr>
            <a:r>
              <a:rPr lang="en-US" sz="1800" dirty="0" smtClean="0"/>
              <a:t>Constructing a system of meaning.</a:t>
            </a:r>
          </a:p>
          <a:p>
            <a:pPr>
              <a:buFont typeface="+mj-lt"/>
              <a:buAutoNum type="arabicPeriod"/>
            </a:pPr>
            <a:r>
              <a:rPr lang="en-US" sz="1800" dirty="0" smtClean="0"/>
              <a:t>Understanding dominant research methods and their effects.</a:t>
            </a:r>
          </a:p>
          <a:p>
            <a:pPr>
              <a:buFont typeface="+mj-lt"/>
              <a:buAutoNum type="arabicPeriod"/>
            </a:pPr>
            <a:r>
              <a:rPr lang="en-US" sz="1800" dirty="0" smtClean="0"/>
              <a:t>Selecting what to study.</a:t>
            </a:r>
          </a:p>
          <a:p>
            <a:pPr>
              <a:buFont typeface="+mj-lt"/>
              <a:buAutoNum type="arabicPeriod"/>
            </a:pPr>
            <a:r>
              <a:rPr lang="en-US" sz="1800" dirty="0" smtClean="0"/>
              <a:t>Acquiring a variety of research strategies.</a:t>
            </a:r>
          </a:p>
          <a:p>
            <a:pPr>
              <a:buFont typeface="+mj-lt"/>
              <a:buAutoNum type="arabicPeriod"/>
            </a:pPr>
            <a:r>
              <a:rPr lang="en-US" sz="1800" dirty="0" smtClean="0"/>
              <a:t>Making sense of information collected.</a:t>
            </a:r>
          </a:p>
          <a:p>
            <a:pPr>
              <a:buFont typeface="+mj-lt"/>
              <a:buAutoNum type="arabicPeriod"/>
            </a:pPr>
            <a:r>
              <a:rPr lang="en-US" sz="1800" dirty="0" smtClean="0"/>
              <a:t>Gaining awareness of the tacit theories and assumptions which guide practice.</a:t>
            </a:r>
          </a:p>
          <a:p>
            <a:pPr>
              <a:buFont typeface="+mj-lt"/>
              <a:buAutoNum type="arabicPeriod"/>
            </a:pPr>
            <a:r>
              <a:rPr lang="en-US" sz="1800" dirty="0" smtClean="0"/>
              <a:t>Viewing teaching as an </a:t>
            </a:r>
            <a:r>
              <a:rPr lang="en-US" sz="1800" dirty="0" err="1" smtClean="0"/>
              <a:t>emancipatory</a:t>
            </a:r>
            <a:r>
              <a:rPr lang="en-US" sz="1800" dirty="0" smtClean="0"/>
              <a:t>, praxis-based act.</a:t>
            </a:r>
          </a:p>
          <a:p>
            <a:endParaRPr lang="en-US" sz="1800" dirty="0" smtClean="0"/>
          </a:p>
          <a:p>
            <a:r>
              <a:rPr lang="en-US" sz="1800" dirty="0" smtClean="0"/>
              <a:t>‘Praxis’ here is </a:t>
            </a:r>
            <a:r>
              <a:rPr lang="en-US" sz="1800" dirty="0" err="1" smtClean="0"/>
              <a:t>deﬁned</a:t>
            </a:r>
            <a:r>
              <a:rPr lang="en-US" sz="1800" dirty="0" smtClean="0"/>
              <a:t> as action informed through </a:t>
            </a:r>
            <a:r>
              <a:rPr lang="en-US" sz="1800" dirty="0" err="1" smtClean="0"/>
              <a:t>reﬂection</a:t>
            </a:r>
            <a:r>
              <a:rPr lang="en-US" sz="1800" dirty="0" smtClean="0"/>
              <a:t>, and with emancipation as its goal.</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16</a:t>
            </a:fld>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14290"/>
            <a:ext cx="7499350" cy="1143000"/>
          </a:xfrm>
        </p:spPr>
        <p:txBody>
          <a:bodyPr>
            <a:normAutofit fontScale="90000"/>
          </a:bodyPr>
          <a:lstStyle/>
          <a:p>
            <a:r>
              <a:rPr lang="en-US" sz="3100" dirty="0" smtClean="0">
                <a:effectLst/>
              </a:rPr>
              <a:t>Action research as critical praxis</a:t>
            </a:r>
            <a:r>
              <a:rPr lang="en-US" dirty="0" smtClean="0"/>
              <a:t/>
            </a:r>
            <a:br>
              <a:rPr lang="en-US" dirty="0" smtClean="0"/>
            </a:br>
            <a:endParaRPr lang="en-US" dirty="0"/>
          </a:p>
        </p:txBody>
      </p:sp>
      <p:sp>
        <p:nvSpPr>
          <p:cNvPr id="3" name="Content Placeholder 2"/>
          <p:cNvSpPr>
            <a:spLocks noGrp="1"/>
          </p:cNvSpPr>
          <p:nvPr>
            <p:ph idx="1"/>
          </p:nvPr>
        </p:nvSpPr>
        <p:spPr>
          <a:xfrm>
            <a:off x="1142976" y="1142984"/>
            <a:ext cx="7858180" cy="5715016"/>
          </a:xfrm>
        </p:spPr>
        <p:txBody>
          <a:bodyPr>
            <a:normAutofit/>
          </a:bodyPr>
          <a:lstStyle/>
          <a:p>
            <a:r>
              <a:rPr lang="en-US" sz="1800" dirty="0" smtClean="0"/>
              <a:t>Action research  empowers individuals and social groups to take control over their lives within a framework of the promotion, rather than the suppression of </a:t>
            </a:r>
            <a:r>
              <a:rPr lang="en-US" sz="1800" dirty="0" err="1" smtClean="0"/>
              <a:t>generalizable</a:t>
            </a:r>
            <a:r>
              <a:rPr lang="en-US" sz="1800" dirty="0" smtClean="0"/>
              <a:t> interests (</a:t>
            </a:r>
            <a:r>
              <a:rPr lang="en-US" sz="1800" dirty="0" err="1" smtClean="0"/>
              <a:t>Habermas</a:t>
            </a:r>
            <a:r>
              <a:rPr lang="en-US" sz="1800" dirty="0" smtClean="0"/>
              <a:t> 1976). It commences with a challenge to the illegitimate operation of power, hence in some respects (albeit more politicized because it embraces the dimension of power) it is akin to </a:t>
            </a:r>
            <a:r>
              <a:rPr lang="en-US" sz="1800" dirty="0" err="1" smtClean="0"/>
              <a:t>Argyris’s</a:t>
            </a:r>
            <a:r>
              <a:rPr lang="en-US" sz="1800" dirty="0" smtClean="0"/>
              <a:t> (1990) notion of ‘double- loop learning’ in that it requires participants to question and challenge given value systems.</a:t>
            </a:r>
          </a:p>
          <a:p>
            <a:r>
              <a:rPr lang="en-US" sz="1800" dirty="0" smtClean="0"/>
              <a:t> For Grundy (1987), praxis fuses theory and practice within an egalitarian social order, and action research is designed with the political agenda of improvement towards a more just, egalitarian society. </a:t>
            </a:r>
          </a:p>
          <a:p>
            <a:r>
              <a:rPr lang="en-US" sz="1800" dirty="0" smtClean="0"/>
              <a:t>This accords to some extent with </a:t>
            </a:r>
            <a:r>
              <a:rPr lang="en-US" sz="1800" dirty="0" err="1" smtClean="0"/>
              <a:t>Lewin’s</a:t>
            </a:r>
            <a:r>
              <a:rPr lang="en-US" sz="1800" dirty="0" smtClean="0"/>
              <a:t> (1946) view that action research leads to equality and cooperation, an end to exploitation and the furtherance of democracy</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52" y="214290"/>
            <a:ext cx="7648598" cy="857256"/>
          </a:xfrm>
        </p:spPr>
        <p:txBody>
          <a:bodyPr>
            <a:noAutofit/>
          </a:bodyPr>
          <a:lstStyle/>
          <a:p>
            <a:r>
              <a:rPr lang="en-US" sz="2800" dirty="0" smtClean="0">
                <a:effectLst/>
              </a:rPr>
              <a:t>Cont…Action research as critical praxis</a:t>
            </a:r>
            <a:r>
              <a:rPr lang="en-US" sz="2800" dirty="0" smtClean="0"/>
              <a:t/>
            </a:r>
            <a:br>
              <a:rPr lang="en-US" sz="2800" dirty="0" smtClean="0"/>
            </a:br>
            <a:endParaRPr lang="en-US" sz="2800" dirty="0"/>
          </a:p>
        </p:txBody>
      </p:sp>
      <p:sp>
        <p:nvSpPr>
          <p:cNvPr id="3" name="Content Placeholder 2"/>
          <p:cNvSpPr>
            <a:spLocks noGrp="1"/>
          </p:cNvSpPr>
          <p:nvPr>
            <p:ph idx="1"/>
          </p:nvPr>
        </p:nvSpPr>
        <p:spPr>
          <a:xfrm>
            <a:off x="1142976" y="1071546"/>
            <a:ext cx="7791474" cy="5500726"/>
          </a:xfrm>
        </p:spPr>
        <p:txBody>
          <a:bodyPr>
            <a:normAutofit/>
          </a:bodyPr>
          <a:lstStyle/>
          <a:p>
            <a:r>
              <a:rPr lang="en-US" sz="1800" dirty="0" err="1" smtClean="0"/>
              <a:t>Zuber-Skerritt</a:t>
            </a:r>
            <a:r>
              <a:rPr lang="en-US" sz="1800" dirty="0" smtClean="0"/>
              <a:t> (1996a: 3) suggests that </a:t>
            </a:r>
            <a:r>
              <a:rPr lang="en-US" sz="1800" dirty="0" err="1" smtClean="0"/>
              <a:t>emancipatory</a:t>
            </a:r>
            <a:r>
              <a:rPr lang="en-US" sz="1800" dirty="0" smtClean="0"/>
              <a:t> action research . . . is collaborative, critical and self-critical inquiry by practitioners . . .into a major problem or issue or concern in their own practice. They own the problem and feel responsible and accountable for solving it through teamwork and through following a cyclical process of :</a:t>
            </a:r>
          </a:p>
          <a:p>
            <a:pPr>
              <a:buFont typeface="+mj-lt"/>
              <a:buAutoNum type="arabicPeriod"/>
            </a:pPr>
            <a:r>
              <a:rPr lang="en-US" sz="1800" dirty="0" smtClean="0"/>
              <a:t>strategic planning</a:t>
            </a:r>
          </a:p>
          <a:p>
            <a:pPr>
              <a:buFont typeface="+mj-lt"/>
              <a:buAutoNum type="arabicPeriod"/>
            </a:pPr>
            <a:r>
              <a:rPr lang="en-US" sz="1800" dirty="0" smtClean="0"/>
              <a:t>action, i.e. implementing the plan</a:t>
            </a:r>
          </a:p>
          <a:p>
            <a:pPr>
              <a:buFont typeface="+mj-lt"/>
              <a:buAutoNum type="arabicPeriod"/>
            </a:pPr>
            <a:r>
              <a:rPr lang="en-US" sz="1800" dirty="0" smtClean="0"/>
              <a:t>observation, evaluation and self-evaluation</a:t>
            </a:r>
          </a:p>
          <a:p>
            <a:pPr>
              <a:buFont typeface="+mj-lt"/>
              <a:buAutoNum type="arabicPeriod"/>
            </a:pPr>
            <a:r>
              <a:rPr lang="en-US" sz="1800" dirty="0" smtClean="0"/>
              <a:t>critical and self-critical </a:t>
            </a:r>
            <a:r>
              <a:rPr lang="en-US" sz="1800" dirty="0" err="1" smtClean="0"/>
              <a:t>reﬂection</a:t>
            </a:r>
            <a:r>
              <a:rPr lang="en-US" sz="1800" dirty="0" smtClean="0"/>
              <a:t> on the results of points 1–3 and making decisions for the next cycle of action research. (</a:t>
            </a:r>
            <a:r>
              <a:rPr lang="en-US" sz="1800" dirty="0" err="1" smtClean="0"/>
              <a:t>Zuber-Skerritt</a:t>
            </a:r>
            <a:r>
              <a:rPr lang="en-US" sz="1800" dirty="0" smtClean="0"/>
              <a:t> 1996a: 3)</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18</a:t>
            </a:fld>
            <a:endParaRPr lang="en-GB"/>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1143000"/>
          </a:xfrm>
        </p:spPr>
        <p:txBody>
          <a:bodyPr>
            <a:normAutofit fontScale="90000"/>
          </a:bodyPr>
          <a:lstStyle/>
          <a:p>
            <a:r>
              <a:rPr lang="en-US" sz="3100" dirty="0" smtClean="0">
                <a:effectLst>
                  <a:outerShdw blurRad="38100" dist="38100" dir="2700000" algn="tl">
                    <a:srgbClr val="000000">
                      <a:alpha val="43137"/>
                    </a:srgbClr>
                  </a:outerShdw>
                </a:effectLst>
              </a:rPr>
              <a:t>Procedures for action research</a:t>
            </a:r>
            <a:r>
              <a:rPr lang="en-US" dirty="0" smtClean="0"/>
              <a:t/>
            </a:r>
            <a:br>
              <a:rPr lang="en-US" dirty="0" smtClean="0"/>
            </a:br>
            <a:endParaRPr lang="en-US" dirty="0"/>
          </a:p>
        </p:txBody>
      </p:sp>
      <p:sp>
        <p:nvSpPr>
          <p:cNvPr id="3" name="Content Placeholder 2"/>
          <p:cNvSpPr>
            <a:spLocks noGrp="1"/>
          </p:cNvSpPr>
          <p:nvPr>
            <p:ph idx="1"/>
          </p:nvPr>
        </p:nvSpPr>
        <p:spPr>
          <a:xfrm>
            <a:off x="1214414" y="1447800"/>
            <a:ext cx="7720036" cy="4800600"/>
          </a:xfrm>
        </p:spPr>
        <p:txBody>
          <a:bodyPr/>
          <a:lstStyle/>
          <a:p>
            <a:r>
              <a:rPr lang="en-US" sz="1800" dirty="0" smtClean="0"/>
              <a:t>There are several ways in which the steps of action research have been </a:t>
            </a:r>
            <a:r>
              <a:rPr lang="en-US" sz="1800" dirty="0" err="1" smtClean="0"/>
              <a:t>analysed</a:t>
            </a:r>
            <a:r>
              <a:rPr lang="en-US" sz="1800" dirty="0" smtClean="0"/>
              <a:t>. One can suggest that action research can be cast into two simple stages: </a:t>
            </a:r>
            <a:r>
              <a:rPr lang="en-US" sz="1800" b="1" dirty="0" smtClean="0"/>
              <a:t>a diagnostic stage </a:t>
            </a:r>
            <a:r>
              <a:rPr lang="en-US" sz="1800" dirty="0" smtClean="0"/>
              <a:t>in which the problems are </a:t>
            </a:r>
            <a:r>
              <a:rPr lang="en-US" sz="1800" dirty="0" err="1" smtClean="0"/>
              <a:t>analysed</a:t>
            </a:r>
            <a:r>
              <a:rPr lang="en-US" sz="1800" dirty="0" smtClean="0"/>
              <a:t> and the hypotheses developed; and </a:t>
            </a:r>
            <a:r>
              <a:rPr lang="en-US" sz="1800" b="1" dirty="0" smtClean="0"/>
              <a:t>a therapeutic stage </a:t>
            </a:r>
            <a:r>
              <a:rPr lang="en-US" sz="1800" dirty="0" smtClean="0"/>
              <a:t>in which the hypotheses are tested by a consciously directed intervention or experiment in situ. </a:t>
            </a:r>
            <a:r>
              <a:rPr lang="en-US" sz="1800" dirty="0" err="1" smtClean="0"/>
              <a:t>Lewin</a:t>
            </a:r>
            <a:r>
              <a:rPr lang="en-US" sz="1800" dirty="0" smtClean="0"/>
              <a:t> (1946; 1948) </a:t>
            </a:r>
            <a:r>
              <a:rPr lang="en-US" sz="1800" dirty="0" err="1" smtClean="0"/>
              <a:t>codiﬁed</a:t>
            </a:r>
            <a:r>
              <a:rPr lang="en-US" sz="1800" dirty="0" smtClean="0"/>
              <a:t> the action research process into four main stages: </a:t>
            </a:r>
            <a:r>
              <a:rPr lang="en-US" sz="1800" b="1" dirty="0" smtClean="0"/>
              <a:t>planning</a:t>
            </a:r>
            <a:r>
              <a:rPr lang="en-US" sz="1800" dirty="0" smtClean="0"/>
              <a:t>, </a:t>
            </a:r>
            <a:r>
              <a:rPr lang="en-US" sz="1800" b="1" dirty="0" smtClean="0"/>
              <a:t>acting</a:t>
            </a:r>
            <a:r>
              <a:rPr lang="en-US" sz="1800" dirty="0" smtClean="0"/>
              <a:t>, </a:t>
            </a:r>
            <a:r>
              <a:rPr lang="en-US" sz="1800" b="1" dirty="0" smtClean="0"/>
              <a:t>observing</a:t>
            </a:r>
            <a:r>
              <a:rPr lang="en-US" sz="1800" dirty="0" smtClean="0"/>
              <a:t> and </a:t>
            </a:r>
            <a:r>
              <a:rPr lang="en-US" sz="1800" b="1" dirty="0" err="1" smtClean="0"/>
              <a:t>reﬂecting</a:t>
            </a:r>
            <a:r>
              <a:rPr lang="en-US" sz="1800" b="1" dirty="0" smtClean="0"/>
              <a:t>.</a:t>
            </a:r>
          </a:p>
          <a:p>
            <a:r>
              <a:rPr lang="en-US" sz="1800" dirty="0" smtClean="0"/>
              <a:t>He suggests that action research commences with a general idea and data are sought about the presenting situation. The successful outcome of this examination is the production of a plan of action to reach an </a:t>
            </a:r>
            <a:r>
              <a:rPr lang="en-US" sz="1800" dirty="0" err="1" smtClean="0"/>
              <a:t>identiﬁed</a:t>
            </a:r>
            <a:r>
              <a:rPr lang="en-US" sz="1800" dirty="0" smtClean="0"/>
              <a:t> objective, together with a decision on the </a:t>
            </a:r>
            <a:r>
              <a:rPr lang="en-US" sz="1800" dirty="0" err="1" smtClean="0"/>
              <a:t>ﬁrst</a:t>
            </a:r>
            <a:r>
              <a:rPr lang="en-US" sz="1800" dirty="0" smtClean="0"/>
              <a:t> steps to be taken. </a:t>
            </a:r>
            <a:r>
              <a:rPr lang="en-US" sz="1800" dirty="0" err="1" smtClean="0"/>
              <a:t>Lewin</a:t>
            </a:r>
            <a:r>
              <a:rPr lang="en-US" sz="1800" dirty="0" smtClean="0"/>
              <a:t> acknowledges that this might involve modifying the original plan or idea. </a:t>
            </a:r>
          </a:p>
          <a:p>
            <a:endParaRPr lang="en-US" sz="1800"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19</a:t>
            </a:fld>
            <a:endParaRPr lang="en-GB"/>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74638"/>
            <a:ext cx="7720036" cy="1143000"/>
          </a:xfrm>
        </p:spPr>
        <p:txBody>
          <a:bodyPr>
            <a:normAutofit fontScale="90000"/>
          </a:bodyPr>
          <a:lstStyle/>
          <a:p>
            <a:r>
              <a:rPr lang="en-US" sz="3100" dirty="0" smtClean="0">
                <a:effectLst/>
              </a:rPr>
              <a:t>Cont…Procedures for action research</a:t>
            </a:r>
            <a:r>
              <a:rPr lang="en-US" dirty="0" smtClean="0"/>
              <a:t/>
            </a:r>
            <a:br>
              <a:rPr lang="en-US" dirty="0" smtClean="0"/>
            </a:br>
            <a:endParaRPr lang="en-US" dirty="0"/>
          </a:p>
        </p:txBody>
      </p:sp>
      <p:sp>
        <p:nvSpPr>
          <p:cNvPr id="3" name="Content Placeholder 2"/>
          <p:cNvSpPr>
            <a:spLocks noGrp="1"/>
          </p:cNvSpPr>
          <p:nvPr>
            <p:ph idx="1"/>
          </p:nvPr>
        </p:nvSpPr>
        <p:spPr>
          <a:xfrm>
            <a:off x="1142976" y="1447800"/>
            <a:ext cx="7791474" cy="5124472"/>
          </a:xfrm>
        </p:spPr>
        <p:txBody>
          <a:bodyPr>
            <a:normAutofit/>
          </a:bodyPr>
          <a:lstStyle/>
          <a:p>
            <a:r>
              <a:rPr lang="en-US" sz="1800" dirty="0" smtClean="0"/>
              <a:t>The next stage of implementation is accompanied by ongoing fact-</a:t>
            </a:r>
            <a:r>
              <a:rPr lang="en-US" sz="1800" dirty="0" err="1" smtClean="0"/>
              <a:t>ﬁnding</a:t>
            </a:r>
            <a:r>
              <a:rPr lang="en-US" sz="1800" dirty="0" smtClean="0"/>
              <a:t> to monitor and evaluate the intervention, i.e. to act as a formative evaluation. This feeds forward into a revised plan and set of procedures for implementation, themselves accompanied by monitoring and evaluation. </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20</a:t>
            </a:fld>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4350" cy="939784"/>
          </a:xfrm>
        </p:spPr>
        <p:txBody>
          <a:bodyPr/>
          <a:lstStyle/>
          <a:p>
            <a:endParaRPr lang="en-US" dirty="0">
              <a:effectLst/>
            </a:endParaRPr>
          </a:p>
        </p:txBody>
      </p:sp>
      <p:sp>
        <p:nvSpPr>
          <p:cNvPr id="3" name="Content Placeholder 2"/>
          <p:cNvSpPr>
            <a:spLocks noGrp="1"/>
          </p:cNvSpPr>
          <p:nvPr>
            <p:ph idx="1"/>
          </p:nvPr>
        </p:nvSpPr>
        <p:spPr>
          <a:xfrm>
            <a:off x="1142976" y="1447800"/>
            <a:ext cx="7791474" cy="4800600"/>
          </a:xfrm>
        </p:spPr>
        <p:txBody>
          <a:bodyPr/>
          <a:lstStyle/>
          <a:p>
            <a:pPr>
              <a:lnSpc>
                <a:spcPct val="150000"/>
              </a:lnSpc>
            </a:pPr>
            <a:r>
              <a:rPr lang="en-US" sz="1800" dirty="0" smtClean="0"/>
              <a:t>In practice, the process begins with a general idea that some kind of improvement or change is desirable. In deciding just where to begin in making improvements, one decides on a </a:t>
            </a:r>
            <a:r>
              <a:rPr lang="en-US" sz="1800" dirty="0" err="1" smtClean="0"/>
              <a:t>ﬁeld</a:t>
            </a:r>
            <a:r>
              <a:rPr lang="en-US" sz="1800" dirty="0" smtClean="0"/>
              <a:t> of action . . . where the battle (not the whole war) should be fought. It is a decision on where it is possible to have an impact. The general idea prompts a ‘reconnaissance’ of the circumstances of the </a:t>
            </a:r>
            <a:r>
              <a:rPr lang="en-US" sz="1800" dirty="0" err="1" smtClean="0"/>
              <a:t>ﬁeld</a:t>
            </a:r>
            <a:r>
              <a:rPr lang="en-US" sz="1800" dirty="0" smtClean="0"/>
              <a:t>, and fact-</a:t>
            </a:r>
            <a:r>
              <a:rPr lang="en-US" sz="1800" dirty="0" err="1" smtClean="0"/>
              <a:t>ﬁnding</a:t>
            </a:r>
            <a:r>
              <a:rPr lang="en-US" sz="1800" dirty="0" smtClean="0"/>
              <a:t> about them. Having decided on the </a:t>
            </a:r>
            <a:r>
              <a:rPr lang="en-US" sz="1800" dirty="0" err="1" smtClean="0"/>
              <a:t>ﬁeld</a:t>
            </a:r>
            <a:r>
              <a:rPr lang="en-US" sz="1800" dirty="0" smtClean="0"/>
              <a:t> and made a preliminary reconnaissance, the action researcher decides on a general plan of action. Breaking the general plan down into achievable steps, the action researcher settles on the </a:t>
            </a:r>
            <a:r>
              <a:rPr lang="en-US" sz="1800" dirty="0" err="1" smtClean="0"/>
              <a:t>ﬁrst</a:t>
            </a:r>
            <a:r>
              <a:rPr lang="en-US" sz="1800" dirty="0" smtClean="0"/>
              <a:t> action step.</a:t>
            </a:r>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21</a:t>
            </a:fld>
            <a:endParaRPr lang="en-GB"/>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4638"/>
            <a:ext cx="7791474" cy="939784"/>
          </a:xfrm>
        </p:spPr>
        <p:txBody>
          <a:bodyPr/>
          <a:lstStyle/>
          <a:p>
            <a:endParaRPr lang="en-US" dirty="0">
              <a:effectLst/>
            </a:endParaRPr>
          </a:p>
        </p:txBody>
      </p:sp>
      <p:sp>
        <p:nvSpPr>
          <p:cNvPr id="3" name="Content Placeholder 2"/>
          <p:cNvSpPr>
            <a:spLocks noGrp="1"/>
          </p:cNvSpPr>
          <p:nvPr>
            <p:ph idx="1"/>
          </p:nvPr>
        </p:nvSpPr>
        <p:spPr>
          <a:xfrm>
            <a:off x="1142976" y="1447800"/>
            <a:ext cx="7791474" cy="5053034"/>
          </a:xfrm>
        </p:spPr>
        <p:txBody>
          <a:bodyPr/>
          <a:lstStyle/>
          <a:p>
            <a:pPr>
              <a:lnSpc>
                <a:spcPct val="150000"/>
              </a:lnSpc>
            </a:pPr>
            <a:r>
              <a:rPr lang="en-US" sz="1800" dirty="0" smtClean="0"/>
              <a:t>Before taking this </a:t>
            </a:r>
            <a:r>
              <a:rPr lang="en-US" sz="1800" dirty="0" err="1" smtClean="0"/>
              <a:t>ﬁrst</a:t>
            </a:r>
            <a:r>
              <a:rPr lang="en-US" sz="1800" dirty="0" smtClean="0"/>
              <a:t> step the action researcher becomes more circumspect, and devises a way of monitoring the effects of the </a:t>
            </a:r>
            <a:r>
              <a:rPr lang="en-US" sz="1800" dirty="0" err="1" smtClean="0"/>
              <a:t>ﬁrst</a:t>
            </a:r>
            <a:r>
              <a:rPr lang="en-US" sz="1800" dirty="0" smtClean="0"/>
              <a:t> action step. When it is possible to maintain fact-</a:t>
            </a:r>
            <a:r>
              <a:rPr lang="en-US" sz="1800" dirty="0" err="1" smtClean="0"/>
              <a:t>ﬁnding</a:t>
            </a:r>
            <a:r>
              <a:rPr lang="en-US" sz="1800" dirty="0" smtClean="0"/>
              <a:t> by monitoring the action, the </a:t>
            </a:r>
            <a:r>
              <a:rPr lang="en-US" sz="1800" dirty="0" err="1" smtClean="0"/>
              <a:t>ﬁrst</a:t>
            </a:r>
            <a:r>
              <a:rPr lang="en-US" sz="1800" dirty="0" smtClean="0"/>
              <a:t> step is taken. As the step is implemented, new data start coming in and the effect of the action can be described and evaluated. The general plan is then revised in the light of the new information about the </a:t>
            </a:r>
            <a:r>
              <a:rPr lang="en-US" sz="1800" dirty="0" err="1" smtClean="0"/>
              <a:t>ﬁeld</a:t>
            </a:r>
            <a:r>
              <a:rPr lang="en-US" sz="1800" dirty="0" smtClean="0"/>
              <a:t> of action and the second action step can be planned along with appropriate monitoring procedures. The second step is then implemented, monitored and evaluated; and the spiral of action, monitoring, evaluation and </a:t>
            </a:r>
            <a:r>
              <a:rPr lang="en-US" sz="1800" dirty="0" err="1" smtClean="0"/>
              <a:t>replanning</a:t>
            </a:r>
            <a:r>
              <a:rPr lang="en-US" sz="1800" dirty="0" smtClean="0"/>
              <a:t> continues.</a:t>
            </a:r>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22</a:t>
            </a:fld>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bwMode="auto"/>
        <p:txBody>
          <a:bodyPr vert="horz" wrap="square" lIns="91440" tIns="45720" rIns="91440" bIns="45720" numCol="1" anchorCtr="0" compatLnSpc="1">
            <a:prstTxWarp prst="textNoShape">
              <a:avLst/>
            </a:prstTxWarp>
          </a:bodyPr>
          <a:lstStyle/>
          <a:p>
            <a:r>
              <a:rPr lang="en-US" sz="2800" smtClean="0">
                <a:effectLst/>
              </a:rPr>
              <a:t>Cont…Procedures for action research</a:t>
            </a:r>
          </a:p>
        </p:txBody>
      </p:sp>
      <p:sp>
        <p:nvSpPr>
          <p:cNvPr id="37891" name="Content Placeholder 2"/>
          <p:cNvSpPr>
            <a:spLocks noGrp="1"/>
          </p:cNvSpPr>
          <p:nvPr>
            <p:ph idx="1"/>
          </p:nvPr>
        </p:nvSpPr>
        <p:spPr/>
        <p:txBody>
          <a:bodyPr/>
          <a:lstStyle/>
          <a:p>
            <a:pPr>
              <a:buFont typeface="Arial" charset="0"/>
              <a:buAutoNum type="arabicPeriod"/>
            </a:pPr>
            <a:r>
              <a:rPr lang="en-US" sz="1800" smtClean="0"/>
              <a:t>Review your current practice.</a:t>
            </a:r>
          </a:p>
          <a:p>
            <a:pPr>
              <a:buFont typeface="Arial" charset="0"/>
              <a:buAutoNum type="arabicPeriod"/>
            </a:pPr>
            <a:r>
              <a:rPr lang="en-US" sz="1800" smtClean="0"/>
              <a:t>Identify an aspect that you wish to improve.</a:t>
            </a:r>
          </a:p>
          <a:p>
            <a:pPr>
              <a:buFont typeface="Arial" charset="0"/>
              <a:buAutoNum type="arabicPeriod"/>
            </a:pPr>
            <a:r>
              <a:rPr lang="en-US" sz="1800" smtClean="0"/>
              <a:t>Imagine a way forward in this.</a:t>
            </a:r>
          </a:p>
          <a:p>
            <a:pPr>
              <a:buFont typeface="Arial" charset="0"/>
              <a:buAutoNum type="arabicPeriod"/>
            </a:pPr>
            <a:r>
              <a:rPr lang="en-US" sz="1800" smtClean="0"/>
              <a:t>Try it out.</a:t>
            </a:r>
          </a:p>
          <a:p>
            <a:pPr>
              <a:buFont typeface="Arial" charset="0"/>
              <a:buAutoNum type="arabicPeriod"/>
            </a:pPr>
            <a:r>
              <a:rPr lang="en-US" sz="1800" smtClean="0"/>
              <a:t>Monitor and reﬂect on what happens.</a:t>
            </a:r>
          </a:p>
          <a:p>
            <a:pPr>
              <a:buFont typeface="Arial" charset="0"/>
              <a:buAutoNum type="arabicPeriod"/>
            </a:pPr>
            <a:r>
              <a:rPr lang="en-US" sz="1800" smtClean="0"/>
              <a:t>Modify the plan in the light of what has been found, what has happened, and continue.</a:t>
            </a:r>
          </a:p>
          <a:p>
            <a:pPr>
              <a:buFont typeface="Arial" charset="0"/>
              <a:buAutoNum type="arabicPeriod"/>
            </a:pPr>
            <a:r>
              <a:rPr lang="en-US" sz="1800" smtClean="0"/>
              <a:t>Evaluate the modiﬁed action.</a:t>
            </a:r>
          </a:p>
          <a:p>
            <a:pPr>
              <a:buFont typeface="Arial" charset="0"/>
              <a:buAutoNum type="arabicPeriod"/>
            </a:pPr>
            <a:r>
              <a:rPr lang="en-US" sz="1800" smtClean="0"/>
              <a:t>Continue until you are satisﬁed with that aspect of your work (e.g. repeat the cycle).</a:t>
            </a:r>
          </a:p>
          <a:p>
            <a:pPr>
              <a:buFont typeface="Wingdings 2" pitchFamily="18" charset="2"/>
              <a:buNone/>
            </a:pPr>
            <a:r>
              <a:rPr lang="en-US" sz="1800" b="1" smtClean="0"/>
              <a:t>A model of emancipatory action research for organizational change</a:t>
            </a:r>
          </a:p>
          <a:p>
            <a:pPr>
              <a:buFont typeface="Wingdings 2" pitchFamily="18" charset="2"/>
              <a:buNone/>
            </a:pPr>
            <a:endParaRPr lang="en-US" sz="2100" smtClean="0"/>
          </a:p>
          <a:p>
            <a:pPr>
              <a:buFont typeface="Arial" charset="0"/>
              <a:buAutoNum type="arabicPeriod"/>
            </a:pPr>
            <a:endParaRPr lang="en-US"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23</a:t>
            </a:fld>
            <a:endParaRPr lang="en-GB"/>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Cont…Procedures for action research</a:t>
            </a:r>
            <a:endParaRPr lang="en-US" dirty="0">
              <a:solidFill>
                <a:schemeClr val="tx2">
                  <a:satMod val="130000"/>
                </a:schemeClr>
              </a:solidFill>
            </a:endParaRPr>
          </a:p>
        </p:txBody>
      </p:sp>
      <p:pic>
        <p:nvPicPr>
          <p:cNvPr id="38915" name="Picture 2"/>
          <p:cNvPicPr>
            <a:picLocks noGrp="1" noChangeAspect="1" noChangeArrowheads="1"/>
          </p:cNvPicPr>
          <p:nvPr>
            <p:ph idx="1"/>
          </p:nvPr>
        </p:nvPicPr>
        <p:blipFill>
          <a:blip r:embed="rId2" cstate="print"/>
          <a:srcRect/>
          <a:stretch>
            <a:fillRect/>
          </a:stretch>
        </p:blipFill>
        <p:spPr>
          <a:xfrm>
            <a:off x="1971675" y="1630363"/>
            <a:ext cx="5200650" cy="4467225"/>
          </a:xfrm>
        </p:spPr>
      </p:pic>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24</a:t>
            </a:fld>
            <a:endParaRPr lang="en-GB"/>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sz="2800" dirty="0" smtClean="0">
                <a:solidFill>
                  <a:schemeClr val="tx2">
                    <a:satMod val="130000"/>
                  </a:schemeClr>
                </a:solidFill>
                <a:effectLst/>
              </a:rPr>
              <a:t>Cont…Procedures for action research</a:t>
            </a:r>
            <a:endParaRPr lang="en-US" sz="2800" dirty="0">
              <a:solidFill>
                <a:schemeClr val="tx2">
                  <a:satMod val="130000"/>
                </a:schemeClr>
              </a:solidFill>
              <a:effectLst/>
            </a:endParaRPr>
          </a:p>
        </p:txBody>
      </p:sp>
      <p:sp>
        <p:nvSpPr>
          <p:cNvPr id="3" name="Content Placeholder 2"/>
          <p:cNvSpPr>
            <a:spLocks noGrp="1"/>
          </p:cNvSpPr>
          <p:nvPr>
            <p:ph idx="1"/>
          </p:nvPr>
        </p:nvSpPr>
        <p:spPr>
          <a:xfrm>
            <a:off x="1143000" y="1447800"/>
            <a:ext cx="7791450" cy="5124450"/>
          </a:xfrm>
        </p:spPr>
        <p:txBody>
          <a:bodyPr>
            <a:normAutofit/>
          </a:bodyPr>
          <a:lstStyle/>
          <a:p>
            <a:pPr marL="365760" indent="-283464" fontAlgn="auto">
              <a:spcAft>
                <a:spcPts val="0"/>
              </a:spcAft>
              <a:buFont typeface="Wingdings 2"/>
              <a:buChar char=""/>
              <a:defRPr/>
            </a:pPr>
            <a:r>
              <a:rPr lang="en-US" sz="1800" dirty="0" err="1" smtClean="0"/>
              <a:t>Sagor</a:t>
            </a:r>
            <a:r>
              <a:rPr lang="en-US" sz="1800" dirty="0" smtClean="0"/>
              <a:t> (2005: 4) sets out a straightforward four-step model of action research:</a:t>
            </a:r>
          </a:p>
          <a:p>
            <a:pPr marL="365760" indent="-283464" fontAlgn="auto">
              <a:spcAft>
                <a:spcPts val="0"/>
              </a:spcAft>
              <a:buFont typeface="+mj-lt"/>
              <a:buAutoNum type="arabicPeriod"/>
              <a:defRPr/>
            </a:pPr>
            <a:r>
              <a:rPr lang="en-US" sz="1800" dirty="0" smtClean="0"/>
              <a:t>Clarify vision and targets.</a:t>
            </a:r>
          </a:p>
          <a:p>
            <a:pPr marL="365760" indent="-283464" fontAlgn="auto">
              <a:spcAft>
                <a:spcPts val="0"/>
              </a:spcAft>
              <a:buFont typeface="+mj-lt"/>
              <a:buAutoNum type="arabicPeriod"/>
              <a:defRPr/>
            </a:pPr>
            <a:r>
              <a:rPr lang="en-US" sz="1800" dirty="0" smtClean="0"/>
              <a:t>Articulate appropriate theory.</a:t>
            </a:r>
          </a:p>
          <a:p>
            <a:pPr marL="365760" indent="-283464" fontAlgn="auto">
              <a:spcAft>
                <a:spcPts val="0"/>
              </a:spcAft>
              <a:buFont typeface="+mj-lt"/>
              <a:buAutoNum type="arabicPeriod"/>
              <a:defRPr/>
            </a:pPr>
            <a:r>
              <a:rPr lang="en-US" sz="1800" dirty="0" smtClean="0"/>
              <a:t>Implement action and collect data.</a:t>
            </a:r>
          </a:p>
          <a:p>
            <a:pPr marL="365760" indent="-283464" fontAlgn="auto">
              <a:spcAft>
                <a:spcPts val="0"/>
              </a:spcAft>
              <a:buFont typeface="+mj-lt"/>
              <a:buAutoNum type="arabicPeriod"/>
              <a:defRPr/>
            </a:pPr>
            <a:r>
              <a:rPr lang="en-US" sz="1800" dirty="0" err="1" smtClean="0"/>
              <a:t>Reﬂect</a:t>
            </a:r>
            <a:r>
              <a:rPr lang="en-US" sz="1800" dirty="0" smtClean="0"/>
              <a:t> on the data and plan informed action.</a:t>
            </a:r>
          </a:p>
          <a:p>
            <a:pPr marL="365760" indent="-283464" fontAlgn="auto">
              <a:spcAft>
                <a:spcPts val="0"/>
              </a:spcAft>
              <a:buFont typeface="Wingdings 2"/>
              <a:buChar char=""/>
              <a:defRPr/>
            </a:pPr>
            <a:endParaRPr lang="en-US" dirty="0" smtClean="0"/>
          </a:p>
          <a:p>
            <a:pPr marL="365760" indent="-283464" fontAlgn="auto">
              <a:spcAft>
                <a:spcPts val="0"/>
              </a:spcAft>
              <a:buFont typeface="+mj-lt"/>
              <a:buAutoNum type="arabicPeriod"/>
              <a:defRPr/>
            </a:pPr>
            <a:endParaRPr lang="en-US" dirty="0" smtClean="0"/>
          </a:p>
          <a:p>
            <a:pPr marL="365760" indent="-283464" fontAlgn="auto">
              <a:spcAft>
                <a:spcPts val="0"/>
              </a:spcAft>
              <a:buFont typeface="Wingdings 2"/>
              <a:buChar char=""/>
              <a:defRPr/>
            </a:pPr>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25</a:t>
            </a:fld>
            <a:endParaRPr lang="en-GB"/>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071538" y="357166"/>
            <a:ext cx="7862912" cy="214314"/>
          </a:xfrm>
        </p:spPr>
        <p:txBody>
          <a:bodyPr>
            <a:normAutofit fontScale="90000"/>
          </a:bodyPr>
          <a:lstStyle/>
          <a:p>
            <a:endParaRPr lang="en-US" dirty="0"/>
          </a:p>
        </p:txBody>
      </p:sp>
      <p:sp>
        <p:nvSpPr>
          <p:cNvPr id="3" name="Content Placeholder 2"/>
          <p:cNvSpPr>
            <a:spLocks noGrp="1"/>
          </p:cNvSpPr>
          <p:nvPr>
            <p:ph idx="1"/>
          </p:nvPr>
        </p:nvSpPr>
        <p:spPr>
          <a:xfrm>
            <a:off x="1214414" y="857232"/>
            <a:ext cx="7720036" cy="5786478"/>
          </a:xfrm>
        </p:spPr>
        <p:txBody>
          <a:bodyPr/>
          <a:lstStyle/>
          <a:p>
            <a:pPr marL="365760" indent="-283464" fontAlgn="auto">
              <a:spcAft>
                <a:spcPts val="0"/>
              </a:spcAft>
              <a:buFont typeface="Wingdings 2"/>
              <a:buChar char=""/>
              <a:defRPr/>
            </a:pPr>
            <a:endParaRPr lang="en-US" sz="1800" dirty="0" smtClean="0"/>
          </a:p>
          <a:p>
            <a:pPr marL="365760" indent="-283464" fontAlgn="auto">
              <a:spcAft>
                <a:spcPts val="0"/>
              </a:spcAft>
              <a:buFont typeface="Wingdings 2"/>
              <a:buChar char=""/>
              <a:defRPr/>
            </a:pPr>
            <a:r>
              <a:rPr lang="en-US" sz="1800" dirty="0" smtClean="0"/>
              <a:t>Another approach is to set out a seven-step model:</a:t>
            </a:r>
          </a:p>
          <a:p>
            <a:pPr marL="365760" indent="-283464" fontAlgn="auto">
              <a:spcAft>
                <a:spcPts val="0"/>
              </a:spcAft>
              <a:buFont typeface="+mj-lt"/>
              <a:buAutoNum type="arabicPeriod"/>
              <a:defRPr/>
            </a:pPr>
            <a:r>
              <a:rPr lang="en-US" sz="1800" dirty="0" smtClean="0"/>
              <a:t>Decide and agree one common problem that you are experiencing or need that must be addressed.</a:t>
            </a:r>
          </a:p>
          <a:p>
            <a:pPr marL="365760" indent="-283464" fontAlgn="auto">
              <a:spcAft>
                <a:spcPts val="0"/>
              </a:spcAft>
              <a:buFont typeface="+mj-lt"/>
              <a:buAutoNum type="arabicPeriod"/>
              <a:defRPr/>
            </a:pPr>
            <a:r>
              <a:rPr lang="en-US" sz="1800" dirty="0" smtClean="0"/>
              <a:t>Identify some causes of the problem (need).</a:t>
            </a:r>
          </a:p>
          <a:p>
            <a:pPr marL="365760" indent="-283464" fontAlgn="auto">
              <a:spcAft>
                <a:spcPts val="0"/>
              </a:spcAft>
              <a:buFont typeface="+mj-lt"/>
              <a:buAutoNum type="arabicPeriod"/>
              <a:defRPr/>
            </a:pPr>
            <a:r>
              <a:rPr lang="en-US" sz="1800" dirty="0" smtClean="0"/>
              <a:t>Brainstorm a range of possible practical solutions to the problem, to address the real problem and the real cause(s).</a:t>
            </a:r>
          </a:p>
          <a:p>
            <a:pPr marL="365760" indent="-283464" fontAlgn="auto">
              <a:spcAft>
                <a:spcPts val="0"/>
              </a:spcAft>
              <a:buFont typeface="+mj-lt"/>
              <a:buAutoNum type="arabicPeriod"/>
              <a:defRPr/>
            </a:pPr>
            <a:r>
              <a:rPr lang="en-US" sz="1800" dirty="0" smtClean="0"/>
              <a:t>From the range of possible practical solutions decide one of the solutions to the problem, perhaps what you consider to be the most suitable or best solution to the problem. Plan how to put the solution into practice.</a:t>
            </a:r>
          </a:p>
          <a:p>
            <a:pPr marL="365760" indent="-283464" fontAlgn="auto">
              <a:spcAft>
                <a:spcPts val="0"/>
              </a:spcAft>
              <a:buFont typeface="+mj-lt"/>
              <a:buAutoNum type="arabicPeriod"/>
              <a:defRPr/>
            </a:pPr>
            <a:r>
              <a:rPr lang="en-US" sz="1800" dirty="0" smtClean="0"/>
              <a:t>Identify some ‘success criteria’ by which you will be able to judge whether the solution has worked to solve the problem, i.e. how will you know whether the proposed solution, when it is put into practice, has been successful. Identify some practical criteria that will tell you how successful the project has been.</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26</a:t>
            </a:fld>
            <a:endParaRPr lang="en-GB"/>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4638"/>
            <a:ext cx="7791474" cy="1143000"/>
          </a:xfrm>
        </p:spPr>
        <p:txBody>
          <a:bodyPr>
            <a:normAutofit/>
          </a:bodyPr>
          <a:lstStyle/>
          <a:p>
            <a:endParaRPr lang="en-US" sz="2800" dirty="0">
              <a:effectLst/>
            </a:endParaRPr>
          </a:p>
        </p:txBody>
      </p:sp>
      <p:sp>
        <p:nvSpPr>
          <p:cNvPr id="3" name="Content Placeholder 2"/>
          <p:cNvSpPr>
            <a:spLocks noGrp="1"/>
          </p:cNvSpPr>
          <p:nvPr>
            <p:ph idx="1"/>
          </p:nvPr>
        </p:nvSpPr>
        <p:spPr>
          <a:xfrm>
            <a:off x="1142976" y="1447800"/>
            <a:ext cx="7791474" cy="4800600"/>
          </a:xfrm>
        </p:spPr>
        <p:txBody>
          <a:bodyPr/>
          <a:lstStyle/>
          <a:p>
            <a:pPr marL="365760" indent="-283464" fontAlgn="auto">
              <a:spcAft>
                <a:spcPts val="0"/>
              </a:spcAft>
              <a:buNone/>
              <a:defRPr/>
            </a:pPr>
            <a:r>
              <a:rPr lang="en-US" sz="1800" dirty="0" smtClean="0"/>
              <a:t>6. Put the plan into action; monitor, adjust and evaluate what is taking place.</a:t>
            </a:r>
          </a:p>
          <a:p>
            <a:pPr marL="365760" indent="-283464" fontAlgn="auto">
              <a:spcAft>
                <a:spcPts val="0"/>
              </a:spcAft>
              <a:buNone/>
              <a:defRPr/>
            </a:pPr>
            <a:r>
              <a:rPr lang="en-US" sz="1800" dirty="0" smtClean="0"/>
              <a:t>7. Evaluate the outcome to see how well it has addressed and solved the problem or need, using the success criteria </a:t>
            </a:r>
            <a:r>
              <a:rPr lang="en-US" sz="1800" dirty="0" err="1" smtClean="0"/>
              <a:t>identiﬁed</a:t>
            </a:r>
            <a:r>
              <a:rPr lang="en-US" sz="1800" dirty="0" smtClean="0"/>
              <a:t> in Step 5.</a:t>
            </a:r>
          </a:p>
          <a:p>
            <a:pPr marL="365760" indent="-283464" fontAlgn="auto">
              <a:spcAft>
                <a:spcPts val="0"/>
              </a:spcAft>
              <a:buNone/>
              <a:defRPr/>
            </a:pPr>
            <a:r>
              <a:rPr lang="en-US" sz="1800" dirty="0" smtClean="0"/>
              <a:t>8. Review and plan what needs to be done in light of the evaluation.</a:t>
            </a:r>
          </a:p>
          <a:p>
            <a:endParaRPr lang="en-US"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27</a:t>
            </a:fld>
            <a:endParaRPr lang="en-GB"/>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bwMode="auto">
          <a:xfrm>
            <a:off x="1071563" y="274638"/>
            <a:ext cx="7862887" cy="1143000"/>
          </a:xfrm>
        </p:spPr>
        <p:txBody>
          <a:bodyPr vert="horz" wrap="square" lIns="91440" tIns="45720" rIns="91440" bIns="45720" numCol="1" anchorCtr="0" compatLnSpc="1">
            <a:prstTxWarp prst="textNoShape">
              <a:avLst/>
            </a:prstTxWarp>
          </a:bodyPr>
          <a:lstStyle/>
          <a:p>
            <a:r>
              <a:rPr lang="en-US" sz="2800" smtClean="0">
                <a:effectLst/>
              </a:rPr>
              <a:t>Cont…Procedures for action research</a:t>
            </a:r>
          </a:p>
        </p:txBody>
      </p:sp>
      <p:sp>
        <p:nvSpPr>
          <p:cNvPr id="40963" name="Content Placeholder 2"/>
          <p:cNvSpPr>
            <a:spLocks noGrp="1"/>
          </p:cNvSpPr>
          <p:nvPr>
            <p:ph idx="1"/>
          </p:nvPr>
        </p:nvSpPr>
        <p:spPr>
          <a:xfrm>
            <a:off x="1143000" y="1447800"/>
            <a:ext cx="7791450" cy="5195888"/>
          </a:xfrm>
        </p:spPr>
        <p:txBody>
          <a:bodyPr/>
          <a:lstStyle/>
          <a:p>
            <a:r>
              <a:rPr lang="en-US" sz="1800" smtClean="0"/>
              <a:t>The key features of action research here are:</a:t>
            </a:r>
          </a:p>
          <a:p>
            <a:r>
              <a:rPr lang="en-US" sz="1800" smtClean="0"/>
              <a:t>It works on, and tries to solve real, practitioner-identiﬁed problems of everyday practice.</a:t>
            </a:r>
          </a:p>
          <a:p>
            <a:r>
              <a:rPr lang="en-US" sz="1800" smtClean="0"/>
              <a:t>It is collaborative and builds in teacher involvement.</a:t>
            </a:r>
          </a:p>
          <a:p>
            <a:r>
              <a:rPr lang="en-US" sz="1800" smtClean="0"/>
              <a:t>It seeks causes and tries to work on those causes.</a:t>
            </a:r>
          </a:p>
          <a:p>
            <a:r>
              <a:rPr lang="en-US" sz="1800" smtClean="0"/>
              <a:t>The solutions are suggested by the practitioners involved.</a:t>
            </a:r>
          </a:p>
          <a:p>
            <a:r>
              <a:rPr lang="en-US" sz="1800" smtClean="0"/>
              <a:t>It involves a divergent phase and a convergent phase.</a:t>
            </a:r>
          </a:p>
          <a:p>
            <a:r>
              <a:rPr lang="en-US" sz="1800" smtClean="0"/>
              <a:t>It plans an intervention by the practitioners themselves.</a:t>
            </a:r>
          </a:p>
          <a:p>
            <a:r>
              <a:rPr lang="en-US" sz="1800" smtClean="0"/>
              <a:t>It implements the intervention.</a:t>
            </a:r>
          </a:p>
          <a:p>
            <a:r>
              <a:rPr lang="en-US" sz="1800" smtClean="0"/>
              <a:t>It evaluates the success of the intervention in solving the identiﬁed problem.</a:t>
            </a:r>
          </a:p>
          <a:p>
            <a:endParaRPr lang="en-US" smtClean="0"/>
          </a:p>
          <a:p>
            <a:endParaRPr lang="en-US"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28</a:t>
            </a:fld>
            <a:endParaRPr lang="en-GB"/>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912" cy="1011222"/>
          </a:xfrm>
        </p:spPr>
        <p:txBody>
          <a:bodyPr>
            <a:normAutofit/>
          </a:bodyPr>
          <a:lstStyle/>
          <a:p>
            <a:endParaRPr lang="en-US" sz="2800" dirty="0">
              <a:effectLst/>
            </a:endParaRPr>
          </a:p>
        </p:txBody>
      </p:sp>
      <p:sp>
        <p:nvSpPr>
          <p:cNvPr id="3" name="Content Placeholder 2"/>
          <p:cNvSpPr>
            <a:spLocks noGrp="1"/>
          </p:cNvSpPr>
          <p:nvPr>
            <p:ph idx="1"/>
          </p:nvPr>
        </p:nvSpPr>
        <p:spPr/>
        <p:txBody>
          <a:bodyPr/>
          <a:lstStyle/>
          <a:p>
            <a:r>
              <a:rPr lang="en-US" sz="1800" dirty="0" smtClean="0"/>
              <a:t>Summary </a:t>
            </a:r>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29</a:t>
            </a:fld>
            <a:endParaRPr lang="en-GB"/>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What is action research?</a:t>
            </a:r>
          </a:p>
        </p:txBody>
      </p:sp>
      <p:sp>
        <p:nvSpPr>
          <p:cNvPr id="11267" name="Rectangle 3"/>
          <p:cNvSpPr>
            <a:spLocks noGrp="1" noChangeArrowheads="1"/>
          </p:cNvSpPr>
          <p:nvPr>
            <p:ph idx="1"/>
          </p:nvPr>
        </p:nvSpPr>
        <p:spPr>
          <a:xfrm>
            <a:off x="1187450" y="1981200"/>
            <a:ext cx="7270750" cy="4114800"/>
          </a:xfrm>
        </p:spPr>
        <p:txBody>
          <a:bodyPr/>
          <a:lstStyle/>
          <a:p>
            <a:r>
              <a:rPr lang="en-GB" sz="1800" smtClean="0"/>
              <a:t>Practitioner based: aims to improve professional practice	</a:t>
            </a:r>
          </a:p>
          <a:p>
            <a:r>
              <a:rPr lang="en-GB" sz="1800" smtClean="0"/>
              <a:t>Seeks to answer a question such as How do I improve the way I teach…?</a:t>
            </a:r>
          </a:p>
          <a:p>
            <a:pPr>
              <a:buFontTx/>
              <a:buNone/>
            </a:pPr>
            <a:r>
              <a:rPr lang="en-GB" sz="1800" smtClean="0"/>
              <a:t>	How can I improve the motivation of…</a:t>
            </a:r>
          </a:p>
          <a:p>
            <a:pPr>
              <a:buFontTx/>
              <a:buNone/>
            </a:pPr>
            <a:r>
              <a:rPr lang="en-GB" sz="1800" smtClean="0"/>
              <a:t>	How can I teach…. effectively</a:t>
            </a:r>
          </a:p>
          <a:p>
            <a:r>
              <a:rPr lang="en-GB" sz="1800" smtClean="0"/>
              <a:t>It relates a personal, professional journey </a:t>
            </a:r>
            <a:r>
              <a:rPr lang="en-GB" sz="1800" i="1" smtClean="0"/>
              <a:t>(doing research on yourself</a:t>
            </a:r>
            <a:r>
              <a:rPr lang="en-GB" sz="2800" i="1" smtClean="0"/>
              <a:t>)</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30</a:t>
            </a:fld>
            <a:endParaRPr lang="en-GB"/>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1071563" y="274638"/>
            <a:ext cx="7862887" cy="1143000"/>
          </a:xfrm>
        </p:spPr>
        <p:txBody>
          <a:bodyPr vert="horz" wrap="square" lIns="91440" tIns="45720" rIns="91440" bIns="45720" numCol="1" anchorCtr="0" compatLnSpc="1">
            <a:prstTxWarp prst="textNoShape">
              <a:avLst/>
            </a:prstTxWarp>
          </a:bodyPr>
          <a:lstStyle/>
          <a:p>
            <a:r>
              <a:rPr lang="en-GB" sz="2800" smtClean="0">
                <a:effectLst/>
              </a:rPr>
              <a:t>What can I research?</a:t>
            </a:r>
          </a:p>
        </p:txBody>
      </p:sp>
      <p:sp>
        <p:nvSpPr>
          <p:cNvPr id="12291" name="Rectangle 3"/>
          <p:cNvSpPr>
            <a:spLocks noGrp="1" noChangeArrowheads="1"/>
          </p:cNvSpPr>
          <p:nvPr>
            <p:ph idx="1"/>
          </p:nvPr>
        </p:nvSpPr>
        <p:spPr>
          <a:xfrm>
            <a:off x="1187450" y="1989138"/>
            <a:ext cx="7269163" cy="4114800"/>
          </a:xfrm>
        </p:spPr>
        <p:txBody>
          <a:bodyPr/>
          <a:lstStyle/>
          <a:p>
            <a:r>
              <a:rPr lang="en-GB" sz="1800" smtClean="0"/>
              <a:t>“Problems” related to: </a:t>
            </a:r>
          </a:p>
          <a:p>
            <a:pPr lvl="1"/>
            <a:r>
              <a:rPr lang="en-GB" sz="1800" smtClean="0"/>
              <a:t>materials</a:t>
            </a:r>
          </a:p>
          <a:p>
            <a:pPr lvl="1"/>
            <a:r>
              <a:rPr lang="en-GB" sz="1800" smtClean="0"/>
              <a:t>particular teaching areas</a:t>
            </a:r>
          </a:p>
          <a:p>
            <a:pPr lvl="1"/>
            <a:r>
              <a:rPr lang="en-GB" sz="1800" smtClean="0"/>
              <a:t>achievement, motivation, behaviour</a:t>
            </a:r>
          </a:p>
          <a:p>
            <a:pPr lvl="1"/>
            <a:r>
              <a:rPr lang="en-GB" sz="1800" smtClean="0"/>
              <a:t>(personal management issues)</a:t>
            </a:r>
          </a:p>
          <a:p>
            <a:pPr lvl="1">
              <a:buFontTx/>
              <a:buNone/>
            </a:pPr>
            <a:r>
              <a:rPr lang="en-GB" sz="1800" i="1" smtClean="0"/>
              <a:t>(Wallace, 1998)</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31</a:t>
            </a:fld>
            <a:endParaRPr lang="en-GB"/>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258888" y="609600"/>
            <a:ext cx="7199312" cy="1143000"/>
          </a:xfrm>
        </p:spPr>
        <p:txBody>
          <a:bodyPr vert="horz" wrap="square" lIns="91440" tIns="45720" rIns="91440" bIns="45720" numCol="1" anchorCtr="0" compatLnSpc="1">
            <a:prstTxWarp prst="textNoShape">
              <a:avLst/>
            </a:prstTxWarp>
          </a:bodyPr>
          <a:lstStyle/>
          <a:p>
            <a:r>
              <a:rPr lang="en-GB" sz="2800" smtClean="0">
                <a:effectLst/>
              </a:rPr>
              <a:t>Action Research Planning</a:t>
            </a:r>
          </a:p>
        </p:txBody>
      </p:sp>
      <p:sp>
        <p:nvSpPr>
          <p:cNvPr id="13315" name="Rectangle 3"/>
          <p:cNvSpPr>
            <a:spLocks noGrp="1" noChangeArrowheads="1"/>
          </p:cNvSpPr>
          <p:nvPr>
            <p:ph idx="1"/>
          </p:nvPr>
        </p:nvSpPr>
        <p:spPr>
          <a:xfrm>
            <a:off x="1258888" y="1981200"/>
            <a:ext cx="7199312" cy="4114800"/>
          </a:xfrm>
        </p:spPr>
        <p:txBody>
          <a:bodyPr/>
          <a:lstStyle/>
          <a:p>
            <a:pPr>
              <a:lnSpc>
                <a:spcPct val="90000"/>
              </a:lnSpc>
            </a:pPr>
            <a:r>
              <a:rPr lang="en-GB" sz="1800" smtClean="0"/>
              <a:t>Topic: what?</a:t>
            </a:r>
          </a:p>
          <a:p>
            <a:pPr>
              <a:lnSpc>
                <a:spcPct val="90000"/>
              </a:lnSpc>
            </a:pPr>
            <a:r>
              <a:rPr lang="en-GB" sz="1800" smtClean="0"/>
              <a:t>Focus: formulate a question you are going to ask yourself</a:t>
            </a:r>
          </a:p>
          <a:p>
            <a:pPr>
              <a:lnSpc>
                <a:spcPct val="90000"/>
              </a:lnSpc>
            </a:pPr>
            <a:r>
              <a:rPr lang="en-GB" sz="1800" smtClean="0"/>
              <a:t>Product: what do you expect the outcome to be? </a:t>
            </a:r>
          </a:p>
          <a:p>
            <a:pPr>
              <a:lnSpc>
                <a:spcPct val="90000"/>
              </a:lnSpc>
            </a:pPr>
            <a:r>
              <a:rPr lang="en-GB" sz="1800" smtClean="0"/>
              <a:t>Mode: how are you going to do it?</a:t>
            </a:r>
          </a:p>
          <a:p>
            <a:pPr>
              <a:lnSpc>
                <a:spcPct val="90000"/>
              </a:lnSpc>
            </a:pPr>
            <a:r>
              <a:rPr lang="en-GB" sz="1800" smtClean="0"/>
              <a:t>Evidence: how are you going to generate it?</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32</a:t>
            </a:fld>
            <a:endParaRPr lang="en-GB"/>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547813" y="609600"/>
            <a:ext cx="6910387" cy="1143000"/>
          </a:xfrm>
        </p:spPr>
        <p:txBody>
          <a:bodyPr/>
          <a:lstStyle/>
          <a:p>
            <a:pPr fontAlgn="auto">
              <a:spcAft>
                <a:spcPts val="0"/>
              </a:spcAft>
              <a:defRPr/>
            </a:pPr>
            <a:r>
              <a:rPr lang="en-GB" sz="2800" dirty="0">
                <a:solidFill>
                  <a:schemeClr val="tx2">
                    <a:satMod val="130000"/>
                  </a:schemeClr>
                </a:solidFill>
              </a:rPr>
              <a:t>Research Process: Preliminaries</a:t>
            </a:r>
          </a:p>
        </p:txBody>
      </p:sp>
      <p:sp>
        <p:nvSpPr>
          <p:cNvPr id="14339" name="Rectangle 3"/>
          <p:cNvSpPr>
            <a:spLocks noGrp="1" noChangeArrowheads="1"/>
          </p:cNvSpPr>
          <p:nvPr>
            <p:ph idx="1"/>
          </p:nvPr>
        </p:nvSpPr>
        <p:spPr>
          <a:xfrm>
            <a:off x="1258888" y="1981200"/>
            <a:ext cx="7199312" cy="4114800"/>
          </a:xfrm>
        </p:spPr>
        <p:txBody>
          <a:bodyPr/>
          <a:lstStyle/>
          <a:p>
            <a:pPr>
              <a:lnSpc>
                <a:spcPct val="90000"/>
              </a:lnSpc>
            </a:pPr>
            <a:r>
              <a:rPr lang="en-GB" sz="1800" dirty="0" smtClean="0"/>
              <a:t>Identify the research area and formulate a question: how can I….</a:t>
            </a:r>
          </a:p>
          <a:p>
            <a:pPr>
              <a:lnSpc>
                <a:spcPct val="90000"/>
              </a:lnSpc>
            </a:pPr>
            <a:endParaRPr lang="en-GB" sz="1800" dirty="0" smtClean="0"/>
          </a:p>
          <a:p>
            <a:pPr>
              <a:lnSpc>
                <a:spcPct val="90000"/>
              </a:lnSpc>
            </a:pPr>
            <a:r>
              <a:rPr lang="en-GB" sz="1800" dirty="0" smtClean="0"/>
              <a:t>Do some research: look at texts, lecture notes, talk to teachers,</a:t>
            </a:r>
          </a:p>
          <a:p>
            <a:pPr>
              <a:lnSpc>
                <a:spcPct val="90000"/>
              </a:lnSpc>
            </a:pPr>
            <a:r>
              <a:rPr lang="en-GB" sz="1800" dirty="0" smtClean="0"/>
              <a:t> RECORDING your findings as you go.</a:t>
            </a:r>
          </a:p>
          <a:p>
            <a:pPr>
              <a:lnSpc>
                <a:spcPct val="90000"/>
              </a:lnSpc>
            </a:pPr>
            <a:r>
              <a:rPr lang="en-GB" sz="1800" dirty="0" smtClean="0"/>
              <a:t>Compile a critical review of relevant literature</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33</a:t>
            </a:fld>
            <a:endParaRPr lang="en-GB"/>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fontAlgn="auto">
              <a:spcAft>
                <a:spcPts val="0"/>
              </a:spcAft>
              <a:defRPr/>
            </a:pPr>
            <a:r>
              <a:rPr lang="en-GB" sz="2800" dirty="0">
                <a:solidFill>
                  <a:schemeClr val="tx2">
                    <a:satMod val="130000"/>
                  </a:schemeClr>
                </a:solidFill>
              </a:rPr>
              <a:t>Planning for Action</a:t>
            </a:r>
          </a:p>
        </p:txBody>
      </p:sp>
      <p:sp>
        <p:nvSpPr>
          <p:cNvPr id="15363" name="Rectangle 3"/>
          <p:cNvSpPr>
            <a:spLocks noGrp="1" noChangeArrowheads="1"/>
          </p:cNvSpPr>
          <p:nvPr>
            <p:ph idx="1"/>
          </p:nvPr>
        </p:nvSpPr>
        <p:spPr>
          <a:xfrm>
            <a:off x="1258888" y="1981200"/>
            <a:ext cx="7199312" cy="4114800"/>
          </a:xfrm>
        </p:spPr>
        <p:txBody>
          <a:bodyPr/>
          <a:lstStyle/>
          <a:p>
            <a:pPr>
              <a:lnSpc>
                <a:spcPct val="90000"/>
              </a:lnSpc>
            </a:pPr>
            <a:r>
              <a:rPr lang="en-GB" sz="1800" dirty="0" smtClean="0"/>
              <a:t>Plan what you are going to do and prepare the necessary materials</a:t>
            </a:r>
          </a:p>
          <a:p>
            <a:pPr>
              <a:lnSpc>
                <a:spcPct val="90000"/>
              </a:lnSpc>
            </a:pPr>
            <a:endParaRPr lang="en-GB" sz="1800" dirty="0" smtClean="0"/>
          </a:p>
          <a:p>
            <a:pPr>
              <a:lnSpc>
                <a:spcPct val="90000"/>
              </a:lnSpc>
            </a:pPr>
            <a:r>
              <a:rPr lang="en-GB" sz="1800" dirty="0" smtClean="0"/>
              <a:t>Decide what data you will be able to collect to provide you with your evidence:</a:t>
            </a:r>
          </a:p>
          <a:p>
            <a:pPr>
              <a:lnSpc>
                <a:spcPct val="90000"/>
              </a:lnSpc>
            </a:pPr>
            <a:endParaRPr lang="en-GB" sz="1800" dirty="0" smtClean="0"/>
          </a:p>
          <a:p>
            <a:pPr>
              <a:lnSpc>
                <a:spcPct val="90000"/>
              </a:lnSpc>
              <a:buFontTx/>
              <a:buNone/>
            </a:pPr>
            <a:r>
              <a:rPr lang="en-GB" sz="1800" dirty="0" smtClean="0"/>
              <a:t>		</a:t>
            </a:r>
            <a:r>
              <a:rPr lang="en-GB" sz="1800" dirty="0" smtClean="0">
                <a:solidFill>
                  <a:schemeClr val="accent2"/>
                </a:solidFill>
              </a:rPr>
              <a:t>*journal	*formative assessment</a:t>
            </a:r>
          </a:p>
          <a:p>
            <a:pPr>
              <a:lnSpc>
                <a:spcPct val="90000"/>
              </a:lnSpc>
              <a:buFontTx/>
              <a:buNone/>
            </a:pPr>
            <a:r>
              <a:rPr lang="en-GB" sz="1800" dirty="0" smtClean="0">
                <a:solidFill>
                  <a:schemeClr val="accent2"/>
                </a:solidFill>
              </a:rPr>
              <a:t>		*examples of work produced</a:t>
            </a:r>
          </a:p>
          <a:p>
            <a:pPr>
              <a:lnSpc>
                <a:spcPct val="90000"/>
              </a:lnSpc>
              <a:buFontTx/>
              <a:buNone/>
            </a:pPr>
            <a:r>
              <a:rPr lang="en-GB" sz="1800" dirty="0" smtClean="0">
                <a:solidFill>
                  <a:schemeClr val="accent2"/>
                </a:solidFill>
              </a:rPr>
              <a:t>		*feedback from the students</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34</a:t>
            </a:fld>
            <a:endParaRPr lang="en-GB"/>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Action and data collection</a:t>
            </a:r>
          </a:p>
        </p:txBody>
      </p:sp>
      <p:sp>
        <p:nvSpPr>
          <p:cNvPr id="16387" name="Rectangle 3"/>
          <p:cNvSpPr>
            <a:spLocks noGrp="1" noChangeArrowheads="1"/>
          </p:cNvSpPr>
          <p:nvPr>
            <p:ph idx="1"/>
          </p:nvPr>
        </p:nvSpPr>
        <p:spPr>
          <a:xfrm>
            <a:off x="1187450" y="1981200"/>
            <a:ext cx="7270750" cy="4114800"/>
          </a:xfrm>
        </p:spPr>
        <p:txBody>
          <a:bodyPr/>
          <a:lstStyle/>
          <a:p>
            <a:r>
              <a:rPr lang="en-GB" sz="1800" dirty="0" smtClean="0"/>
              <a:t>Consider/ discuss any ethical issues (it is about you improving on your practice)</a:t>
            </a:r>
          </a:p>
          <a:p>
            <a:endParaRPr lang="en-GB" sz="1800" dirty="0" smtClean="0"/>
          </a:p>
          <a:p>
            <a:r>
              <a:rPr lang="en-GB" sz="1800" dirty="0" smtClean="0"/>
              <a:t>Gather as much evidence as possible in whatever form you can</a:t>
            </a:r>
          </a:p>
          <a:p>
            <a:pPr>
              <a:buFontTx/>
              <a:buNone/>
            </a:pPr>
            <a:endParaRPr lang="en-GB"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35</a:t>
            </a:fld>
            <a:endParaRPr lang="en-GB"/>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Methods</a:t>
            </a:r>
          </a:p>
        </p:txBody>
      </p:sp>
      <p:sp>
        <p:nvSpPr>
          <p:cNvPr id="17411" name="Rectangle 3"/>
          <p:cNvSpPr>
            <a:spLocks noGrp="1" noChangeArrowheads="1"/>
          </p:cNvSpPr>
          <p:nvPr>
            <p:ph idx="1"/>
          </p:nvPr>
        </p:nvSpPr>
        <p:spPr>
          <a:xfrm>
            <a:off x="1258888" y="1981200"/>
            <a:ext cx="7199312" cy="4114800"/>
          </a:xfrm>
        </p:spPr>
        <p:txBody>
          <a:bodyPr/>
          <a:lstStyle/>
          <a:p>
            <a:r>
              <a:rPr lang="en-GB" sz="1800" smtClean="0"/>
              <a:t>Diaries</a:t>
            </a:r>
          </a:p>
          <a:p>
            <a:r>
              <a:rPr lang="en-GB" sz="1800" smtClean="0"/>
              <a:t>Observation</a:t>
            </a:r>
          </a:p>
          <a:p>
            <a:r>
              <a:rPr lang="en-GB" sz="1800" smtClean="0"/>
              <a:t>Questionnaires &amp; interviews</a:t>
            </a:r>
          </a:p>
          <a:p>
            <a:r>
              <a:rPr lang="en-GB" sz="1800" smtClean="0"/>
              <a:t>Recordings, photographic evidence</a:t>
            </a:r>
          </a:p>
          <a:p>
            <a:endParaRPr lang="en-GB"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36</a:t>
            </a:fld>
            <a:endParaRPr lang="en-GB"/>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Analysis of data</a:t>
            </a:r>
          </a:p>
        </p:txBody>
      </p:sp>
      <p:sp>
        <p:nvSpPr>
          <p:cNvPr id="18435" name="Rectangle 3"/>
          <p:cNvSpPr>
            <a:spLocks noGrp="1" noChangeArrowheads="1"/>
          </p:cNvSpPr>
          <p:nvPr>
            <p:ph idx="1"/>
          </p:nvPr>
        </p:nvSpPr>
        <p:spPr>
          <a:xfrm>
            <a:off x="1187450" y="1981200"/>
            <a:ext cx="7270750" cy="4114800"/>
          </a:xfrm>
        </p:spPr>
        <p:txBody>
          <a:bodyPr/>
          <a:lstStyle/>
          <a:p>
            <a:r>
              <a:rPr lang="en-GB" sz="1800" smtClean="0"/>
              <a:t>Reflect on what happened and whether you achieved what you set out to do.</a:t>
            </a:r>
          </a:p>
          <a:p>
            <a:r>
              <a:rPr lang="en-GB" sz="1800" smtClean="0"/>
              <a:t>Sort your data and identify what will constitute your evidence</a:t>
            </a:r>
          </a:p>
          <a:p>
            <a:r>
              <a:rPr lang="en-GB" sz="1800" smtClean="0"/>
              <a:t>Triangulate as much as possible (within your data, with theory)</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37</a:t>
            </a:fld>
            <a:endParaRPr lang="en-GB"/>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fontAlgn="auto">
              <a:spcAft>
                <a:spcPts val="0"/>
              </a:spcAft>
              <a:defRPr/>
            </a:pPr>
            <a:r>
              <a:rPr lang="en-GB" sz="2800" dirty="0">
                <a:solidFill>
                  <a:schemeClr val="tx2">
                    <a:satMod val="130000"/>
                  </a:schemeClr>
                </a:solidFill>
              </a:rPr>
              <a:t>Write up your findings</a:t>
            </a:r>
          </a:p>
        </p:txBody>
      </p:sp>
      <p:sp>
        <p:nvSpPr>
          <p:cNvPr id="19459" name="Rectangle 3"/>
          <p:cNvSpPr>
            <a:spLocks noGrp="1" noChangeArrowheads="1"/>
          </p:cNvSpPr>
          <p:nvPr>
            <p:ph idx="1"/>
          </p:nvPr>
        </p:nvSpPr>
        <p:spPr>
          <a:xfrm>
            <a:off x="1187450" y="1981200"/>
            <a:ext cx="7270750" cy="4114800"/>
          </a:xfrm>
        </p:spPr>
        <p:txBody>
          <a:bodyPr/>
          <a:lstStyle/>
          <a:p>
            <a:r>
              <a:rPr lang="en-GB" sz="1800" u="sng" dirty="0" smtClean="0"/>
              <a:t>Introduction</a:t>
            </a:r>
            <a:r>
              <a:rPr lang="en-GB" sz="1800" dirty="0" smtClean="0"/>
              <a:t>: explain what you are researching and why you decided to do it; give contextual information (brief &amp; anonymous).</a:t>
            </a:r>
          </a:p>
          <a:p>
            <a:endParaRPr lang="en-GB" sz="1800" dirty="0" smtClean="0"/>
          </a:p>
          <a:p>
            <a:r>
              <a:rPr lang="en-GB" sz="1800" u="sng" dirty="0" smtClean="0"/>
              <a:t>Research focus</a:t>
            </a:r>
            <a:r>
              <a:rPr lang="en-GB" sz="1800" dirty="0" smtClean="0"/>
              <a:t>: State your questions and give a rationale for the approach that you selected (relate to literature)</a:t>
            </a:r>
          </a:p>
          <a:p>
            <a:endParaRPr lang="en-GB" sz="1800"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38</a:t>
            </a:fld>
            <a:endParaRPr lang="en-GB"/>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Write up your findings</a:t>
            </a:r>
          </a:p>
        </p:txBody>
      </p:sp>
      <p:sp>
        <p:nvSpPr>
          <p:cNvPr id="20483" name="Rectangle 3"/>
          <p:cNvSpPr>
            <a:spLocks noGrp="1" noChangeArrowheads="1"/>
          </p:cNvSpPr>
          <p:nvPr>
            <p:ph idx="1"/>
          </p:nvPr>
        </p:nvSpPr>
        <p:spPr>
          <a:xfrm>
            <a:off x="1371600" y="1989138"/>
            <a:ext cx="7772400" cy="4114800"/>
          </a:xfrm>
        </p:spPr>
        <p:txBody>
          <a:bodyPr/>
          <a:lstStyle/>
          <a:p>
            <a:r>
              <a:rPr lang="en-GB" sz="1800" u="sng" smtClean="0"/>
              <a:t>Literature review:</a:t>
            </a:r>
            <a:r>
              <a:rPr lang="en-GB" sz="1800" smtClean="0"/>
              <a:t> Write up the review of the relevant literature and show how it links to the current study</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39</a:t>
            </a:fld>
            <a:endParaRPr lang="en-GB"/>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Writing up your findings</a:t>
            </a:r>
          </a:p>
        </p:txBody>
      </p:sp>
      <p:sp>
        <p:nvSpPr>
          <p:cNvPr id="21507" name="Rectangle 3"/>
          <p:cNvSpPr>
            <a:spLocks noGrp="1" noChangeArrowheads="1"/>
          </p:cNvSpPr>
          <p:nvPr>
            <p:ph idx="1"/>
          </p:nvPr>
        </p:nvSpPr>
        <p:spPr>
          <a:xfrm>
            <a:off x="1258888" y="1981200"/>
            <a:ext cx="7199312" cy="4114800"/>
          </a:xfrm>
        </p:spPr>
        <p:txBody>
          <a:bodyPr/>
          <a:lstStyle/>
          <a:p>
            <a:pPr>
              <a:lnSpc>
                <a:spcPct val="90000"/>
              </a:lnSpc>
            </a:pPr>
            <a:r>
              <a:rPr lang="en-GB" sz="1800" u="sng" dirty="0" smtClean="0"/>
              <a:t>Findings</a:t>
            </a:r>
            <a:r>
              <a:rPr lang="en-GB" sz="1800" dirty="0" smtClean="0"/>
              <a:t>: describe what happened and the conclusions that you drew from the data collected</a:t>
            </a:r>
          </a:p>
          <a:p>
            <a:pPr>
              <a:lnSpc>
                <a:spcPct val="90000"/>
              </a:lnSpc>
            </a:pPr>
            <a:endParaRPr lang="en-GB" sz="1800" dirty="0" smtClean="0"/>
          </a:p>
          <a:p>
            <a:pPr>
              <a:lnSpc>
                <a:spcPct val="90000"/>
              </a:lnSpc>
            </a:pPr>
            <a:r>
              <a:rPr lang="en-GB" sz="1800" dirty="0" smtClean="0"/>
              <a:t>Try to also identify other possible interpretations</a:t>
            </a:r>
          </a:p>
          <a:p>
            <a:pPr>
              <a:lnSpc>
                <a:spcPct val="90000"/>
              </a:lnSpc>
              <a:buFontTx/>
              <a:buNone/>
            </a:pPr>
            <a:r>
              <a:rPr lang="en-GB" sz="1800" b="1" dirty="0" smtClean="0"/>
              <a:t>	RELATE TO THEORY &amp; OTHER RESEARCH</a:t>
            </a:r>
          </a:p>
          <a:p>
            <a:pPr>
              <a:lnSpc>
                <a:spcPct val="90000"/>
              </a:lnSpc>
              <a:buFontTx/>
              <a:buNone/>
            </a:pPr>
            <a:endParaRPr lang="en-GB" sz="1800" b="1" dirty="0" smtClean="0"/>
          </a:p>
          <a:p>
            <a:pPr>
              <a:lnSpc>
                <a:spcPct val="90000"/>
              </a:lnSpc>
            </a:pPr>
            <a:r>
              <a:rPr lang="en-GB" sz="1800" u="sng" dirty="0" smtClean="0"/>
              <a:t>Conclusions</a:t>
            </a:r>
            <a:r>
              <a:rPr lang="en-GB" sz="1800" dirty="0" smtClean="0"/>
              <a:t> and further action</a:t>
            </a:r>
          </a:p>
          <a:p>
            <a:pPr>
              <a:lnSpc>
                <a:spcPct val="90000"/>
              </a:lnSpc>
              <a:buFontTx/>
              <a:buNone/>
            </a:pPr>
            <a:endParaRPr lang="en-GB" sz="1800" dirty="0" smtClean="0"/>
          </a:p>
          <a:p>
            <a:pPr>
              <a:lnSpc>
                <a:spcPct val="90000"/>
              </a:lnSpc>
              <a:buFontTx/>
              <a:buNone/>
            </a:pPr>
            <a:r>
              <a:rPr lang="en-GB" sz="1800" dirty="0" smtClean="0"/>
              <a:t>(bibliography &amp; appendices)</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40</a:t>
            </a:fld>
            <a:endParaRPr lang="en-GB"/>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1143000" y="274638"/>
            <a:ext cx="7791450" cy="1143000"/>
          </a:xfrm>
        </p:spPr>
        <p:txBody>
          <a:bodyPr vert="horz" wrap="square" lIns="91440" tIns="45720" rIns="91440" bIns="45720" numCol="1" anchorCtr="0" compatLnSpc="1">
            <a:prstTxWarp prst="textNoShape">
              <a:avLst/>
            </a:prstTxWarp>
          </a:bodyPr>
          <a:lstStyle/>
          <a:p>
            <a:r>
              <a:rPr lang="en-GB" sz="2800" smtClean="0">
                <a:effectLst/>
              </a:rPr>
              <a:t>Examples from Practice</a:t>
            </a:r>
          </a:p>
        </p:txBody>
      </p:sp>
      <p:sp>
        <p:nvSpPr>
          <p:cNvPr id="22531" name="Rectangle 3"/>
          <p:cNvSpPr>
            <a:spLocks noGrp="1" noChangeArrowheads="1"/>
          </p:cNvSpPr>
          <p:nvPr>
            <p:ph idx="1"/>
          </p:nvPr>
        </p:nvSpPr>
        <p:spPr>
          <a:xfrm>
            <a:off x="1371600" y="1916113"/>
            <a:ext cx="7772400" cy="4114800"/>
          </a:xfrm>
        </p:spPr>
        <p:txBody>
          <a:bodyPr/>
          <a:lstStyle/>
          <a:p>
            <a:r>
              <a:rPr lang="en-GB" sz="1800" smtClean="0"/>
              <a:t>How can I increase the receptive and productive vocabulary of ESOL learners?</a:t>
            </a:r>
          </a:p>
          <a:p>
            <a:endParaRPr lang="en-GB" sz="1800" smtClean="0"/>
          </a:p>
          <a:p>
            <a:pPr>
              <a:buFontTx/>
              <a:buNone/>
            </a:pPr>
            <a:r>
              <a:rPr lang="en-GB" sz="1800" smtClean="0"/>
              <a:t>	“</a:t>
            </a:r>
            <a:r>
              <a:rPr lang="en-GB" sz="1800" i="1" smtClean="0"/>
              <a:t>lack of structured, disciplined recall opportunities in class that could influence learners’ capacity to transfer vocabulary from short-term to long-term memory and use”.</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41</a:t>
            </a:fld>
            <a:endParaRPr lang="en-GB"/>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intervention</a:t>
            </a:r>
          </a:p>
        </p:txBody>
      </p:sp>
      <p:sp>
        <p:nvSpPr>
          <p:cNvPr id="23555" name="Rectangle 3"/>
          <p:cNvSpPr>
            <a:spLocks noGrp="1" noChangeArrowheads="1"/>
          </p:cNvSpPr>
          <p:nvPr>
            <p:ph idx="1"/>
          </p:nvPr>
        </p:nvSpPr>
        <p:spPr>
          <a:xfrm>
            <a:off x="1714500" y="1857375"/>
            <a:ext cx="6694488" cy="4179888"/>
          </a:xfrm>
        </p:spPr>
        <p:txBody>
          <a:bodyPr/>
          <a:lstStyle/>
          <a:p>
            <a:r>
              <a:rPr lang="en-GB" sz="1800" smtClean="0"/>
              <a:t>Vocabulary box</a:t>
            </a:r>
          </a:p>
          <a:p>
            <a:r>
              <a:rPr lang="en-GB" sz="1800" smtClean="0"/>
              <a:t>Worksheets (revision)</a:t>
            </a:r>
          </a:p>
          <a:p>
            <a:r>
              <a:rPr lang="en-GB" sz="1800" smtClean="0"/>
              <a:t>Collaborative story telling</a:t>
            </a:r>
          </a:p>
          <a:p>
            <a:r>
              <a:rPr lang="en-GB" sz="1800" smtClean="0"/>
              <a:t>Vocabulary chart</a:t>
            </a:r>
          </a:p>
          <a:p>
            <a:endParaRPr lang="en-GB"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42</a:t>
            </a:fld>
            <a:endParaRPr lang="en-GB"/>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Research tools</a:t>
            </a:r>
          </a:p>
        </p:txBody>
      </p:sp>
      <p:sp>
        <p:nvSpPr>
          <p:cNvPr id="24579" name="Rectangle 3"/>
          <p:cNvSpPr>
            <a:spLocks noGrp="1" noChangeArrowheads="1"/>
          </p:cNvSpPr>
          <p:nvPr>
            <p:ph idx="1"/>
          </p:nvPr>
        </p:nvSpPr>
        <p:spPr>
          <a:xfrm>
            <a:off x="1371600" y="1989138"/>
            <a:ext cx="7772400" cy="4114800"/>
          </a:xfrm>
        </p:spPr>
        <p:txBody>
          <a:bodyPr/>
          <a:lstStyle/>
          <a:p>
            <a:r>
              <a:rPr lang="en-GB" sz="1800" smtClean="0"/>
              <a:t>Pre- and post- questionnaires</a:t>
            </a:r>
          </a:p>
          <a:p>
            <a:r>
              <a:rPr lang="en-GB" sz="1800" smtClean="0"/>
              <a:t>Discussion with students and colleagues</a:t>
            </a:r>
          </a:p>
          <a:p>
            <a:r>
              <a:rPr lang="en-GB" sz="1800" smtClean="0"/>
              <a:t>Observations</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43</a:t>
            </a:fld>
            <a:endParaRPr lang="en-GB"/>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outcomes</a:t>
            </a:r>
          </a:p>
        </p:txBody>
      </p:sp>
      <p:sp>
        <p:nvSpPr>
          <p:cNvPr id="25603" name="Rectangle 3"/>
          <p:cNvSpPr>
            <a:spLocks noGrp="1" noChangeArrowheads="1"/>
          </p:cNvSpPr>
          <p:nvPr>
            <p:ph idx="1"/>
          </p:nvPr>
        </p:nvSpPr>
        <p:spPr>
          <a:xfrm>
            <a:off x="1143000" y="1428750"/>
            <a:ext cx="8001000" cy="4675188"/>
          </a:xfrm>
        </p:spPr>
        <p:txBody>
          <a:bodyPr/>
          <a:lstStyle/>
          <a:p>
            <a:pPr>
              <a:lnSpc>
                <a:spcPct val="90000"/>
              </a:lnSpc>
            </a:pPr>
            <a:r>
              <a:rPr lang="en-GB" sz="1800" dirty="0" smtClean="0"/>
              <a:t>Improved understanding of effective strategies</a:t>
            </a:r>
          </a:p>
          <a:p>
            <a:pPr>
              <a:lnSpc>
                <a:spcPct val="90000"/>
              </a:lnSpc>
            </a:pPr>
            <a:endParaRPr lang="en-GB" sz="1800" dirty="0" smtClean="0"/>
          </a:p>
          <a:p>
            <a:pPr>
              <a:lnSpc>
                <a:spcPct val="90000"/>
              </a:lnSpc>
            </a:pPr>
            <a:r>
              <a:rPr lang="en-GB" sz="1800" dirty="0" smtClean="0"/>
              <a:t>Improved learner awareness of language</a:t>
            </a:r>
          </a:p>
          <a:p>
            <a:pPr>
              <a:lnSpc>
                <a:spcPct val="90000"/>
              </a:lnSpc>
            </a:pPr>
            <a:endParaRPr lang="en-GB" sz="1800" dirty="0" smtClean="0"/>
          </a:p>
          <a:p>
            <a:pPr>
              <a:lnSpc>
                <a:spcPct val="90000"/>
              </a:lnSpc>
              <a:buFontTx/>
              <a:buNone/>
            </a:pPr>
            <a:r>
              <a:rPr lang="en-GB" sz="1800" dirty="0" smtClean="0"/>
              <a:t>	</a:t>
            </a:r>
            <a:r>
              <a:rPr lang="en-GB" sz="1800" dirty="0" smtClean="0">
                <a:solidFill>
                  <a:schemeClr val="accent2"/>
                </a:solidFill>
              </a:rPr>
              <a:t>“</a:t>
            </a:r>
            <a:r>
              <a:rPr lang="en-GB" sz="1800" i="1" dirty="0" smtClean="0">
                <a:solidFill>
                  <a:schemeClr val="accent2"/>
                </a:solidFill>
              </a:rPr>
              <a:t>As  professional teacher</a:t>
            </a:r>
            <a:r>
              <a:rPr lang="en-GB" sz="1800" dirty="0" smtClean="0">
                <a:solidFill>
                  <a:schemeClr val="accent2"/>
                </a:solidFill>
              </a:rPr>
              <a:t> </a:t>
            </a:r>
            <a:r>
              <a:rPr lang="en-GB" sz="1800" i="1" dirty="0" smtClean="0">
                <a:solidFill>
                  <a:schemeClr val="accent2"/>
                </a:solidFill>
              </a:rPr>
              <a:t>I feel satisfied that I was actively involved in trying to overcome a problem area in a disciplined, methodical way.  It is something that I will continue in the future”</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44</a:t>
            </a:fld>
            <a:endParaRPr lang="en-GB"/>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Example 2: assessment</a:t>
            </a:r>
          </a:p>
        </p:txBody>
      </p:sp>
      <p:sp>
        <p:nvSpPr>
          <p:cNvPr id="26627" name="Rectangle 3"/>
          <p:cNvSpPr>
            <a:spLocks noGrp="1" noChangeArrowheads="1"/>
          </p:cNvSpPr>
          <p:nvPr>
            <p:ph idx="1"/>
          </p:nvPr>
        </p:nvSpPr>
        <p:spPr>
          <a:xfrm>
            <a:off x="1258888" y="1989138"/>
            <a:ext cx="7199312" cy="4106862"/>
          </a:xfrm>
        </p:spPr>
        <p:txBody>
          <a:bodyPr/>
          <a:lstStyle/>
          <a:p>
            <a:r>
              <a:rPr lang="en-GB" sz="1800" smtClean="0"/>
              <a:t>How can I use peer and self assessment to improve the quality of students’ written work?</a:t>
            </a:r>
          </a:p>
          <a:p>
            <a:pPr>
              <a:buFontTx/>
              <a:buNone/>
            </a:pPr>
            <a:endParaRPr lang="en-GB" sz="1800" smtClean="0"/>
          </a:p>
          <a:p>
            <a:pPr>
              <a:buFontTx/>
              <a:buNone/>
            </a:pPr>
            <a:r>
              <a:rPr lang="en-GB" sz="1800" smtClean="0"/>
              <a:t>	</a:t>
            </a:r>
            <a:r>
              <a:rPr lang="en-GB" sz="1800" i="1" smtClean="0">
                <a:solidFill>
                  <a:schemeClr val="accent2"/>
                </a:solidFill>
              </a:rPr>
              <a:t>“I find it disheartening when students quickly read my carefully written comments, look at the grade and then put the work away never to be referred to again”</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45</a:t>
            </a:fld>
            <a:endParaRPr lang="en-GB"/>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Intervention</a:t>
            </a:r>
          </a:p>
        </p:txBody>
      </p:sp>
      <p:sp>
        <p:nvSpPr>
          <p:cNvPr id="27651" name="Rectangle 3"/>
          <p:cNvSpPr>
            <a:spLocks noGrp="1" noChangeArrowheads="1"/>
          </p:cNvSpPr>
          <p:nvPr>
            <p:ph idx="1"/>
          </p:nvPr>
        </p:nvSpPr>
        <p:spPr>
          <a:xfrm>
            <a:off x="1142977" y="1844675"/>
            <a:ext cx="7315224" cy="4799035"/>
          </a:xfrm>
        </p:spPr>
        <p:txBody>
          <a:bodyPr/>
          <a:lstStyle/>
          <a:p>
            <a:r>
              <a:rPr lang="en-GB" sz="1800" dirty="0" smtClean="0"/>
              <a:t>Standard correction code and work records</a:t>
            </a:r>
          </a:p>
          <a:p>
            <a:r>
              <a:rPr lang="en-GB" sz="1800" dirty="0" smtClean="0"/>
              <a:t>Practice correction exercises; process of giving feedback modelled</a:t>
            </a:r>
          </a:p>
          <a:p>
            <a:r>
              <a:rPr lang="en-GB" sz="1800" dirty="0" smtClean="0"/>
              <a:t>Peer checking</a:t>
            </a:r>
          </a:p>
          <a:p>
            <a:r>
              <a:rPr lang="en-GB" sz="1800" dirty="0" smtClean="0"/>
              <a:t>Target setting for improvement</a:t>
            </a:r>
          </a:p>
          <a:p>
            <a:pPr>
              <a:buFontTx/>
              <a:buNone/>
            </a:pPr>
            <a:endParaRPr lang="en-GB" dirty="0" smtClean="0"/>
          </a:p>
          <a:p>
            <a:endParaRPr lang="en-GB"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46</a:t>
            </a:fld>
            <a:endParaRPr lang="en-GB"/>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Research tools</a:t>
            </a:r>
          </a:p>
        </p:txBody>
      </p:sp>
      <p:sp>
        <p:nvSpPr>
          <p:cNvPr id="28675" name="Rectangle 3"/>
          <p:cNvSpPr>
            <a:spLocks noGrp="1" noChangeArrowheads="1"/>
          </p:cNvSpPr>
          <p:nvPr>
            <p:ph idx="1"/>
          </p:nvPr>
        </p:nvSpPr>
        <p:spPr>
          <a:xfrm>
            <a:off x="1371600" y="1989138"/>
            <a:ext cx="7772400" cy="4114800"/>
          </a:xfrm>
        </p:spPr>
        <p:txBody>
          <a:bodyPr/>
          <a:lstStyle/>
          <a:p>
            <a:r>
              <a:rPr lang="en-GB" sz="1800" smtClean="0"/>
              <a:t>Record sheets</a:t>
            </a:r>
          </a:p>
          <a:p>
            <a:r>
              <a:rPr lang="en-GB" sz="1800" smtClean="0"/>
              <a:t>Students’ work</a:t>
            </a:r>
          </a:p>
          <a:p>
            <a:r>
              <a:rPr lang="en-GB" sz="1800" smtClean="0"/>
              <a:t>Interviews with students</a:t>
            </a:r>
          </a:p>
          <a:p>
            <a:r>
              <a:rPr lang="en-GB" sz="1800" smtClean="0"/>
              <a:t>Group discussion</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47</a:t>
            </a:fld>
            <a:endParaRPr lang="en-GB"/>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outcomes</a:t>
            </a:r>
          </a:p>
        </p:txBody>
      </p:sp>
      <p:sp>
        <p:nvSpPr>
          <p:cNvPr id="29699" name="Rectangle 3"/>
          <p:cNvSpPr>
            <a:spLocks noGrp="1" noChangeArrowheads="1"/>
          </p:cNvSpPr>
          <p:nvPr>
            <p:ph idx="1"/>
          </p:nvPr>
        </p:nvSpPr>
        <p:spPr>
          <a:xfrm>
            <a:off x="1071563" y="1643063"/>
            <a:ext cx="8072437" cy="4857771"/>
          </a:xfrm>
        </p:spPr>
        <p:txBody>
          <a:bodyPr/>
          <a:lstStyle/>
          <a:p>
            <a:pPr>
              <a:lnSpc>
                <a:spcPct val="90000"/>
              </a:lnSpc>
            </a:pPr>
            <a:r>
              <a:rPr lang="en-GB" sz="1800" dirty="0" smtClean="0"/>
              <a:t>Dramatic improvements in the accuracy of written work</a:t>
            </a:r>
          </a:p>
          <a:p>
            <a:pPr>
              <a:lnSpc>
                <a:spcPct val="90000"/>
              </a:lnSpc>
            </a:pPr>
            <a:endParaRPr lang="en-GB" sz="1800" dirty="0" smtClean="0"/>
          </a:p>
          <a:p>
            <a:pPr>
              <a:lnSpc>
                <a:spcPct val="90000"/>
              </a:lnSpc>
            </a:pPr>
            <a:r>
              <a:rPr lang="en-GB" sz="1800" dirty="0" smtClean="0"/>
              <a:t>Even students with limited English quickly develop skills for self and peer assessment. It has become part of the class routine.</a:t>
            </a:r>
          </a:p>
          <a:p>
            <a:pPr>
              <a:lnSpc>
                <a:spcPct val="90000"/>
              </a:lnSpc>
            </a:pPr>
            <a:endParaRPr lang="en-GB" sz="1800" dirty="0" smtClean="0"/>
          </a:p>
          <a:p>
            <a:pPr>
              <a:lnSpc>
                <a:spcPct val="90000"/>
              </a:lnSpc>
            </a:pPr>
            <a:r>
              <a:rPr lang="en-GB" sz="1800" dirty="0" smtClean="0"/>
              <a:t>Students started to develop their own criteria for assessing their work</a:t>
            </a:r>
          </a:p>
          <a:p>
            <a:pPr>
              <a:lnSpc>
                <a:spcPct val="90000"/>
              </a:lnSpc>
            </a:pPr>
            <a:endParaRPr lang="en-GB" sz="1800" dirty="0" smtClean="0"/>
          </a:p>
          <a:p>
            <a:pPr>
              <a:lnSpc>
                <a:spcPct val="90000"/>
              </a:lnSpc>
            </a:pPr>
            <a:r>
              <a:rPr lang="en-GB" sz="1800" dirty="0" smtClean="0"/>
              <a:t>They recognised frequent errors and made a determined effort to eradicate them</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48</a:t>
            </a:fld>
            <a:endParaRPr lang="en-GB"/>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Example 3</a:t>
            </a:r>
          </a:p>
        </p:txBody>
      </p:sp>
      <p:sp>
        <p:nvSpPr>
          <p:cNvPr id="30723" name="Rectangle 3"/>
          <p:cNvSpPr>
            <a:spLocks noGrp="1" noChangeArrowheads="1"/>
          </p:cNvSpPr>
          <p:nvPr>
            <p:ph idx="1"/>
          </p:nvPr>
        </p:nvSpPr>
        <p:spPr>
          <a:xfrm>
            <a:off x="1371600" y="1844675"/>
            <a:ext cx="7772400" cy="4114800"/>
          </a:xfrm>
        </p:spPr>
        <p:txBody>
          <a:bodyPr/>
          <a:lstStyle/>
          <a:p>
            <a:r>
              <a:rPr lang="en-GB" sz="1800" smtClean="0"/>
              <a:t>How can I progress learners’ language skills </a:t>
            </a:r>
            <a:r>
              <a:rPr lang="en-GB" sz="1800" u="sng" smtClean="0"/>
              <a:t>and</a:t>
            </a:r>
            <a:r>
              <a:rPr lang="en-GB" sz="1800" smtClean="0"/>
              <a:t> enhance their curriculum based studies of Macbeth?</a:t>
            </a:r>
          </a:p>
          <a:p>
            <a:endParaRPr lang="en-GB" sz="1800" smtClean="0"/>
          </a:p>
          <a:p>
            <a:r>
              <a:rPr lang="en-GB" sz="1800" smtClean="0"/>
              <a:t>Target group: teenagers with basic English who have to study Macbeth in their mainstream classes</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49</a:t>
            </a:fld>
            <a:endParaRPr lang="en-GB"/>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Intervention</a:t>
            </a:r>
          </a:p>
        </p:txBody>
      </p:sp>
      <p:sp>
        <p:nvSpPr>
          <p:cNvPr id="31747" name="Rectangle 3"/>
          <p:cNvSpPr>
            <a:spLocks noGrp="1" noChangeArrowheads="1"/>
          </p:cNvSpPr>
          <p:nvPr>
            <p:ph idx="1"/>
          </p:nvPr>
        </p:nvSpPr>
        <p:spPr>
          <a:xfrm>
            <a:off x="1187450" y="1916112"/>
            <a:ext cx="7772400" cy="4441845"/>
          </a:xfrm>
        </p:spPr>
        <p:txBody>
          <a:bodyPr/>
          <a:lstStyle/>
          <a:p>
            <a:pPr marL="609600" indent="-609600">
              <a:lnSpc>
                <a:spcPct val="80000"/>
              </a:lnSpc>
              <a:buFontTx/>
              <a:buAutoNum type="arabicPeriod"/>
            </a:pPr>
            <a:r>
              <a:rPr lang="en-GB" sz="1800" dirty="0" smtClean="0"/>
              <a:t>Observation and analysis of interaction of students prior to intervention.  Questionnaire to assess prior knowledge</a:t>
            </a:r>
          </a:p>
          <a:p>
            <a:pPr marL="609600" indent="-609600">
              <a:lnSpc>
                <a:spcPct val="80000"/>
              </a:lnSpc>
              <a:buFontTx/>
              <a:buAutoNum type="arabicPeriod"/>
            </a:pPr>
            <a:endParaRPr lang="en-GB" sz="1800" dirty="0" smtClean="0"/>
          </a:p>
          <a:p>
            <a:pPr marL="609600" indent="-609600">
              <a:lnSpc>
                <a:spcPct val="80000"/>
              </a:lnSpc>
              <a:buFontTx/>
              <a:buAutoNum type="arabicPeriod"/>
            </a:pPr>
            <a:r>
              <a:rPr lang="en-GB" sz="1800" dirty="0" smtClean="0"/>
              <a:t>Contextualisation activities: map of the UK, listening &amp; research activity. </a:t>
            </a:r>
          </a:p>
          <a:p>
            <a:pPr marL="609600" indent="-609600">
              <a:lnSpc>
                <a:spcPct val="80000"/>
              </a:lnSpc>
              <a:buFontTx/>
              <a:buAutoNum type="arabicPeriod"/>
            </a:pPr>
            <a:endParaRPr lang="en-GB" sz="1800" dirty="0" smtClean="0"/>
          </a:p>
          <a:p>
            <a:pPr marL="609600" indent="-609600">
              <a:lnSpc>
                <a:spcPct val="80000"/>
              </a:lnSpc>
              <a:buFontTx/>
              <a:buNone/>
            </a:pPr>
            <a:r>
              <a:rPr lang="en-GB" sz="1800" dirty="0" smtClean="0"/>
              <a:t>	DVD &amp; reading of first part of the play (speech bubble text) with dictionary support.</a:t>
            </a:r>
          </a:p>
          <a:p>
            <a:pPr marL="609600" indent="-609600">
              <a:lnSpc>
                <a:spcPct val="80000"/>
              </a:lnSpc>
              <a:buFontTx/>
              <a:buNone/>
            </a:pPr>
            <a:endParaRPr lang="en-GB" sz="1800" dirty="0" smtClean="0"/>
          </a:p>
          <a:p>
            <a:pPr marL="609600" indent="-609600">
              <a:lnSpc>
                <a:spcPct val="80000"/>
              </a:lnSpc>
              <a:buFontTx/>
              <a:buNone/>
            </a:pPr>
            <a:r>
              <a:rPr lang="en-GB" sz="1800" dirty="0" smtClean="0"/>
              <a:t>	Peer questioning using simple who/ what/ when/ why forms.</a:t>
            </a:r>
          </a:p>
          <a:p>
            <a:pPr marL="609600" indent="-609600">
              <a:lnSpc>
                <a:spcPct val="80000"/>
              </a:lnSpc>
              <a:buFontTx/>
              <a:buNone/>
            </a:pPr>
            <a:r>
              <a:rPr lang="en-GB" sz="1800" dirty="0" smtClean="0"/>
              <a:t>	</a:t>
            </a:r>
            <a:r>
              <a:rPr lang="en-GB" sz="1800" dirty="0" err="1" smtClean="0"/>
              <a:t>Vocab</a:t>
            </a:r>
            <a:r>
              <a:rPr lang="en-GB" sz="1800" dirty="0" smtClean="0"/>
              <a:t> card activity – semantic web</a:t>
            </a:r>
          </a:p>
          <a:p>
            <a:pPr marL="609600" indent="-609600">
              <a:lnSpc>
                <a:spcPct val="80000"/>
              </a:lnSpc>
            </a:pPr>
            <a:endParaRPr lang="en-GB" sz="2800"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50</a:t>
            </a:fld>
            <a:endParaRPr lang="en-GB"/>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intervention</a:t>
            </a:r>
          </a:p>
        </p:txBody>
      </p:sp>
      <p:sp>
        <p:nvSpPr>
          <p:cNvPr id="32771" name="Rectangle 3"/>
          <p:cNvSpPr>
            <a:spLocks noGrp="1" noChangeArrowheads="1"/>
          </p:cNvSpPr>
          <p:nvPr>
            <p:ph idx="1"/>
          </p:nvPr>
        </p:nvSpPr>
        <p:spPr>
          <a:xfrm>
            <a:off x="1258888" y="1844675"/>
            <a:ext cx="7199312" cy="4251325"/>
          </a:xfrm>
        </p:spPr>
        <p:txBody>
          <a:bodyPr/>
          <a:lstStyle/>
          <a:p>
            <a:pPr marL="609600" indent="-609600">
              <a:buFontTx/>
              <a:buAutoNum type="arabicPeriod" startAt="3"/>
            </a:pPr>
            <a:r>
              <a:rPr lang="en-GB" sz="1800" dirty="0" smtClean="0"/>
              <a:t>Observation, reading of further excerpts, character card game</a:t>
            </a:r>
          </a:p>
          <a:p>
            <a:pPr marL="609600" indent="-609600">
              <a:buFontTx/>
              <a:buAutoNum type="arabicPeriod" startAt="3"/>
            </a:pPr>
            <a:endParaRPr lang="en-GB" sz="1800" dirty="0" smtClean="0"/>
          </a:p>
          <a:p>
            <a:pPr marL="609600" indent="-609600">
              <a:buFontTx/>
              <a:buAutoNum type="arabicPeriod" startAt="3"/>
            </a:pPr>
            <a:r>
              <a:rPr lang="en-GB" sz="1800" dirty="0" smtClean="0"/>
              <a:t>Students wrote their own ending to the play using a model, read out to others for comment before reading real play.</a:t>
            </a:r>
          </a:p>
          <a:p>
            <a:pPr marL="609600" indent="-609600">
              <a:buFontTx/>
              <a:buNone/>
            </a:pPr>
            <a:r>
              <a:rPr lang="en-GB" sz="1800" dirty="0" smtClean="0"/>
              <a:t>	Character cards used to construct a time line of events in the play</a:t>
            </a:r>
          </a:p>
          <a:p>
            <a:pPr marL="609600" indent="-609600">
              <a:buFontTx/>
              <a:buNone/>
            </a:pPr>
            <a:r>
              <a:rPr lang="en-GB" sz="1800" dirty="0" smtClean="0"/>
              <a:t>	</a:t>
            </a:r>
          </a:p>
          <a:p>
            <a:pPr marL="609600" indent="-609600">
              <a:buFontTx/>
              <a:buNone/>
            </a:pPr>
            <a:r>
              <a:rPr lang="en-GB" sz="1800" dirty="0" smtClean="0"/>
              <a:t>Questionnaire, character card game </a:t>
            </a:r>
          </a:p>
          <a:p>
            <a:pPr marL="609600" indent="-609600">
              <a:buFontTx/>
              <a:buAutoNum type="arabicPeriod" startAt="3"/>
            </a:pPr>
            <a:endParaRPr lang="en-GB" sz="1800"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51</a:t>
            </a:fld>
            <a:endParaRPr lang="en-GB"/>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The Outcomes</a:t>
            </a:r>
          </a:p>
        </p:txBody>
      </p:sp>
      <p:sp>
        <p:nvSpPr>
          <p:cNvPr id="33795" name="Rectangle 3"/>
          <p:cNvSpPr>
            <a:spLocks noGrp="1" noChangeArrowheads="1"/>
          </p:cNvSpPr>
          <p:nvPr>
            <p:ph idx="1"/>
          </p:nvPr>
        </p:nvSpPr>
        <p:spPr>
          <a:xfrm>
            <a:off x="1187450" y="1844675"/>
            <a:ext cx="7772400" cy="4114800"/>
          </a:xfrm>
        </p:spPr>
        <p:txBody>
          <a:bodyPr/>
          <a:lstStyle/>
          <a:p>
            <a:r>
              <a:rPr lang="en-GB" sz="1800" dirty="0" smtClean="0"/>
              <a:t>More positive attitudes to the study of Shakespeare and to the play</a:t>
            </a:r>
          </a:p>
          <a:p>
            <a:endParaRPr lang="en-GB" sz="1800" dirty="0" smtClean="0"/>
          </a:p>
          <a:p>
            <a:r>
              <a:rPr lang="en-GB" sz="1800" dirty="0" smtClean="0"/>
              <a:t>Additional resources had an important impact</a:t>
            </a:r>
          </a:p>
          <a:p>
            <a:endParaRPr lang="en-GB" sz="1800" dirty="0" smtClean="0"/>
          </a:p>
          <a:p>
            <a:r>
              <a:rPr lang="en-GB" sz="1800" dirty="0" smtClean="0"/>
              <a:t>Considerable increase in voluntary contribution and interaction despite personal issues</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52</a:t>
            </a:fld>
            <a:endParaRPr lang="en-GB"/>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Research tools</a:t>
            </a:r>
          </a:p>
        </p:txBody>
      </p:sp>
      <p:sp>
        <p:nvSpPr>
          <p:cNvPr id="34819" name="Rectangle 3"/>
          <p:cNvSpPr>
            <a:spLocks noGrp="1" noChangeArrowheads="1"/>
          </p:cNvSpPr>
          <p:nvPr>
            <p:ph idx="1"/>
          </p:nvPr>
        </p:nvSpPr>
        <p:spPr>
          <a:xfrm>
            <a:off x="1071563" y="1500188"/>
            <a:ext cx="7386637" cy="4595812"/>
          </a:xfrm>
        </p:spPr>
        <p:txBody>
          <a:bodyPr/>
          <a:lstStyle/>
          <a:p>
            <a:r>
              <a:rPr lang="en-GB" sz="1800" dirty="0" smtClean="0"/>
              <a:t>Observation of interaction with another teacher), volunteering of information, ideas etc</a:t>
            </a:r>
          </a:p>
          <a:p>
            <a:endParaRPr lang="en-GB" sz="1800" dirty="0" smtClean="0"/>
          </a:p>
          <a:p>
            <a:r>
              <a:rPr lang="en-GB" sz="1800" dirty="0" smtClean="0"/>
              <a:t>Questionnaires</a:t>
            </a:r>
          </a:p>
          <a:p>
            <a:endParaRPr lang="en-GB" sz="1800" dirty="0" smtClean="0"/>
          </a:p>
          <a:p>
            <a:r>
              <a:rPr lang="en-GB" sz="1800" dirty="0" smtClean="0"/>
              <a:t>Record of activity</a:t>
            </a:r>
          </a:p>
          <a:p>
            <a:endParaRPr lang="en-GB" sz="1800" dirty="0" smtClean="0"/>
          </a:p>
          <a:p>
            <a:r>
              <a:rPr lang="en-GB" sz="1800" dirty="0" smtClean="0"/>
              <a:t>Written and oral work produced</a:t>
            </a:r>
          </a:p>
          <a:p>
            <a:endParaRPr lang="en-GB"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53</a:t>
            </a:fld>
            <a:endParaRPr lang="en-GB"/>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sz="3100" dirty="0" smtClean="0">
                <a:solidFill>
                  <a:schemeClr val="tx2">
                    <a:satMod val="130000"/>
                  </a:schemeClr>
                </a:solidFill>
                <a:effectLst/>
              </a:rPr>
              <a:t>Conclusion</a:t>
            </a:r>
            <a:r>
              <a:rPr lang="en-US" dirty="0" smtClean="0">
                <a:solidFill>
                  <a:schemeClr val="tx2">
                    <a:satMod val="130000"/>
                  </a:schemeClr>
                </a:solidFill>
              </a:rPr>
              <a:t/>
            </a:r>
            <a:br>
              <a:rPr lang="en-US" dirty="0" smtClean="0">
                <a:solidFill>
                  <a:schemeClr val="tx2">
                    <a:satMod val="130000"/>
                  </a:schemeClr>
                </a:solidFill>
              </a:rPr>
            </a:br>
            <a:endParaRPr lang="en-US" dirty="0">
              <a:solidFill>
                <a:schemeClr val="tx2">
                  <a:satMod val="130000"/>
                </a:schemeClr>
              </a:solidFill>
            </a:endParaRPr>
          </a:p>
        </p:txBody>
      </p:sp>
      <p:sp>
        <p:nvSpPr>
          <p:cNvPr id="41987" name="Content Placeholder 2"/>
          <p:cNvSpPr>
            <a:spLocks noGrp="1"/>
          </p:cNvSpPr>
          <p:nvPr>
            <p:ph idx="1"/>
          </p:nvPr>
        </p:nvSpPr>
        <p:spPr>
          <a:xfrm>
            <a:off x="1143000" y="1447800"/>
            <a:ext cx="7791450" cy="5195888"/>
          </a:xfrm>
        </p:spPr>
        <p:txBody>
          <a:bodyPr/>
          <a:lstStyle/>
          <a:p>
            <a:pPr>
              <a:buNone/>
            </a:pPr>
            <a:r>
              <a:rPr lang="en-US" sz="1800" dirty="0" smtClean="0"/>
              <a:t>Action research has been seen as a </a:t>
            </a:r>
            <a:r>
              <a:rPr lang="en-US" sz="1800" dirty="0" err="1" smtClean="0"/>
              <a:t>signiﬁcant</a:t>
            </a:r>
            <a:r>
              <a:rPr lang="en-US" sz="1800" dirty="0" smtClean="0"/>
              <a:t> vehicle for empowering teachers. As a research device it combines six notions:</a:t>
            </a:r>
          </a:p>
          <a:p>
            <a:r>
              <a:rPr lang="en-US" sz="1800" dirty="0" smtClean="0"/>
              <a:t>a straightforward cycle of identifying a problem,</a:t>
            </a:r>
          </a:p>
          <a:p>
            <a:r>
              <a:rPr lang="en-US" sz="1800" dirty="0" smtClean="0"/>
              <a:t>planning an intervention</a:t>
            </a:r>
          </a:p>
          <a:p>
            <a:r>
              <a:rPr lang="en-US" sz="1800" dirty="0" smtClean="0"/>
              <a:t> implementing  the intervention</a:t>
            </a:r>
          </a:p>
          <a:p>
            <a:r>
              <a:rPr lang="en-US" sz="1800" dirty="0" smtClean="0"/>
              <a:t>evaluating the outcome</a:t>
            </a:r>
          </a:p>
          <a:p>
            <a:r>
              <a:rPr lang="en-US" sz="1800" dirty="0" err="1" smtClean="0"/>
              <a:t>reﬂective</a:t>
            </a:r>
            <a:r>
              <a:rPr lang="en-US" sz="1800" dirty="0" smtClean="0"/>
              <a:t> practice</a:t>
            </a:r>
          </a:p>
          <a:p>
            <a:r>
              <a:rPr lang="en-US" sz="1800" dirty="0" smtClean="0"/>
              <a:t>political emancipation</a:t>
            </a:r>
          </a:p>
          <a:p>
            <a:r>
              <a:rPr lang="en-US" sz="1800" dirty="0" smtClean="0"/>
              <a:t>critical theory</a:t>
            </a:r>
          </a:p>
          <a:p>
            <a:r>
              <a:rPr lang="en-US" sz="1800" dirty="0" smtClean="0"/>
              <a:t>professional development</a:t>
            </a:r>
          </a:p>
          <a:p>
            <a:r>
              <a:rPr lang="en-US" sz="1800" dirty="0" smtClean="0"/>
              <a:t>participatory practitioner research.</a:t>
            </a:r>
          </a:p>
          <a:p>
            <a:endParaRPr lang="en-US" sz="1800" dirty="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54</a:t>
            </a:fld>
            <a:endParaRPr lang="en-GB"/>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Useful references</a:t>
            </a:r>
          </a:p>
        </p:txBody>
      </p:sp>
      <p:sp>
        <p:nvSpPr>
          <p:cNvPr id="35843" name="Rectangle 3"/>
          <p:cNvSpPr>
            <a:spLocks noGrp="1" noChangeArrowheads="1"/>
          </p:cNvSpPr>
          <p:nvPr>
            <p:ph idx="1"/>
          </p:nvPr>
        </p:nvSpPr>
        <p:spPr>
          <a:xfrm>
            <a:off x="1116013" y="1989138"/>
            <a:ext cx="7772400" cy="4114800"/>
          </a:xfrm>
        </p:spPr>
        <p:txBody>
          <a:bodyPr/>
          <a:lstStyle/>
          <a:p>
            <a:r>
              <a:rPr lang="en-GB" sz="1800" smtClean="0"/>
              <a:t>McNiff, J. &amp; Whitehead, J. (2005) </a:t>
            </a:r>
            <a:r>
              <a:rPr lang="en-GB" sz="1800" i="1" smtClean="0"/>
              <a:t>Action research for teachers: a 	practical guide</a:t>
            </a:r>
            <a:r>
              <a:rPr lang="en-GB" sz="1800" b="1" smtClean="0"/>
              <a:t> </a:t>
            </a:r>
            <a:r>
              <a:rPr lang="en-GB" sz="1800" smtClean="0"/>
              <a:t>London. David Fulton Publishers</a:t>
            </a:r>
          </a:p>
          <a:p>
            <a:pPr>
              <a:buFontTx/>
              <a:buNone/>
            </a:pPr>
            <a:endParaRPr lang="en-GB" sz="1800" smtClean="0"/>
          </a:p>
          <a:p>
            <a:r>
              <a:rPr lang="en-GB" sz="1800" smtClean="0"/>
              <a:t>Mills, G. E. 2006, </a:t>
            </a:r>
            <a:r>
              <a:rPr lang="en-GB" sz="1800" i="1" smtClean="0"/>
              <a:t>Action research: a Guide for the Teacher Researcher</a:t>
            </a:r>
            <a:r>
              <a:rPr lang="en-GB" sz="1800" smtClean="0"/>
              <a:t>, 	Pearson</a:t>
            </a:r>
          </a:p>
          <a:p>
            <a:endParaRPr lang="en-GB" sz="1800" smtClean="0"/>
          </a:p>
          <a:p>
            <a:r>
              <a:rPr lang="en-GB" sz="1800" smtClean="0"/>
              <a:t>Sikes, P.J. 2008, </a:t>
            </a:r>
            <a:r>
              <a:rPr lang="en-GB" sz="1800" i="1" smtClean="0"/>
              <a:t>Researching education from the Inside: investigations 	from within</a:t>
            </a:r>
            <a:r>
              <a:rPr lang="en-GB" sz="1800" smtClean="0"/>
              <a:t>, Routledge</a:t>
            </a:r>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55</a:t>
            </a:fld>
            <a:endParaRPr lang="en-GB"/>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p:txBody>
          <a:bodyPr vert="horz" wrap="square" lIns="91440" tIns="45720" rIns="91440" bIns="45720" numCol="1" anchorCtr="0" compatLnSpc="1">
            <a:prstTxWarp prst="textNoShape">
              <a:avLst/>
            </a:prstTxWarp>
          </a:bodyPr>
          <a:lstStyle/>
          <a:p>
            <a:r>
              <a:rPr lang="en-GB" sz="2800" smtClean="0">
                <a:effectLst/>
              </a:rPr>
              <a:t>Useful references</a:t>
            </a:r>
          </a:p>
        </p:txBody>
      </p:sp>
      <p:sp>
        <p:nvSpPr>
          <p:cNvPr id="36867" name="Rectangle 3"/>
          <p:cNvSpPr>
            <a:spLocks noGrp="1" noChangeArrowheads="1"/>
          </p:cNvSpPr>
          <p:nvPr>
            <p:ph idx="1"/>
          </p:nvPr>
        </p:nvSpPr>
        <p:spPr>
          <a:xfrm>
            <a:off x="1371600" y="1989138"/>
            <a:ext cx="7558088" cy="4114800"/>
          </a:xfrm>
        </p:spPr>
        <p:txBody>
          <a:bodyPr/>
          <a:lstStyle/>
          <a:p>
            <a:r>
              <a:rPr lang="en-GB" sz="1800" smtClean="0"/>
              <a:t>Campbell, A, 2007, </a:t>
            </a:r>
            <a:r>
              <a:rPr lang="en-GB" sz="1800" i="1" smtClean="0"/>
              <a:t>An ethical Approach to Practitioner Research: 	dealing with issues and dilemmas in action research</a:t>
            </a:r>
            <a:r>
              <a:rPr lang="en-GB" sz="1800" smtClean="0"/>
              <a:t>, Routledge</a:t>
            </a:r>
          </a:p>
          <a:p>
            <a:endParaRPr lang="en-GB" sz="1800" smtClean="0"/>
          </a:p>
          <a:p>
            <a:r>
              <a:rPr lang="en-GB" sz="1800" smtClean="0"/>
              <a:t>Altricher, H. 2008, </a:t>
            </a:r>
            <a:r>
              <a:rPr lang="en-GB" sz="1800" i="1" smtClean="0"/>
              <a:t>Teachers Investigate Their Work: an introduction 	to action research across the professions 2</a:t>
            </a:r>
            <a:r>
              <a:rPr lang="en-GB" sz="1800" i="1" baseline="30000" smtClean="0"/>
              <a:t>nd</a:t>
            </a:r>
            <a:r>
              <a:rPr lang="en-GB" sz="1800" i="1" smtClean="0"/>
              <a:t> Ed</a:t>
            </a:r>
            <a:r>
              <a:rPr lang="en-GB" sz="1800" smtClean="0"/>
              <a:t>, Routledge</a:t>
            </a:r>
          </a:p>
          <a:p>
            <a:endParaRPr lang="en-GB" sz="2800" smtClean="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56</a:t>
            </a:fld>
            <a:endParaRPr lang="en-GB"/>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274638"/>
            <a:ext cx="7720036" cy="868346"/>
          </a:xfrm>
        </p:spPr>
        <p:txBody>
          <a:bodyPr>
            <a:normAutofit/>
          </a:bodyPr>
          <a:lstStyle/>
          <a:p>
            <a:endParaRPr lang="en-US" sz="2800" dirty="0">
              <a:effectLst/>
            </a:endParaRPr>
          </a:p>
        </p:txBody>
      </p:sp>
      <p:sp>
        <p:nvSpPr>
          <p:cNvPr id="3" name="Content Placeholder 2"/>
          <p:cNvSpPr>
            <a:spLocks noGrp="1"/>
          </p:cNvSpPr>
          <p:nvPr>
            <p:ph idx="1"/>
          </p:nvPr>
        </p:nvSpPr>
        <p:spPr>
          <a:xfrm>
            <a:off x="2143108" y="2857496"/>
            <a:ext cx="5357850" cy="1714512"/>
          </a:xfrm>
        </p:spPr>
        <p:txBody>
          <a:bodyPr/>
          <a:lstStyle/>
          <a:p>
            <a:pPr algn="ctr"/>
            <a:r>
              <a:rPr lang="en-US" sz="1800" dirty="0" smtClean="0"/>
              <a:t>The End</a:t>
            </a:r>
            <a:endParaRPr lang="en-US" sz="1800" dirty="0"/>
          </a:p>
        </p:txBody>
      </p:sp>
      <p:sp>
        <p:nvSpPr>
          <p:cNvPr id="4" name="Slide Number Placeholder 3"/>
          <p:cNvSpPr>
            <a:spLocks noGrp="1"/>
          </p:cNvSpPr>
          <p:nvPr>
            <p:ph type="sldNum" sz="quarter" idx="12"/>
          </p:nvPr>
        </p:nvSpPr>
        <p:spPr/>
        <p:txBody>
          <a:bodyPr/>
          <a:lstStyle/>
          <a:p>
            <a:pPr>
              <a:defRPr/>
            </a:pPr>
            <a:fld id="{E5F47D40-028E-4EE8-B59E-E19F8DD54137}" type="slidenum">
              <a:rPr lang="en-GB" smtClean="0"/>
              <a:pPr>
                <a:defRPr/>
              </a:pPr>
              <a:t>57</a:t>
            </a:fld>
            <a:endParaRPr lang="en-GB"/>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762</TotalTime>
  <Words>3315</Words>
  <Application>Microsoft Office PowerPoint</Application>
  <PresentationFormat>On-screen Show (4:3)</PresentationFormat>
  <Paragraphs>369</Paragraphs>
  <Slides>57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ＭＳ Ｐゴシック</vt:lpstr>
      <vt:lpstr>Wingdings 2</vt:lpstr>
      <vt:lpstr>Verdana</vt:lpstr>
      <vt:lpstr>Solstice</vt:lpstr>
      <vt:lpstr>Action Research</vt:lpstr>
      <vt:lpstr>Introduction </vt:lpstr>
      <vt:lpstr>Introduction </vt:lpstr>
      <vt:lpstr>Slide 4</vt:lpstr>
      <vt:lpstr>Slide 5</vt:lpstr>
      <vt:lpstr>Deﬁning action research </vt:lpstr>
      <vt:lpstr>The Action Research Cycle</vt:lpstr>
      <vt:lpstr>Cont…Deﬁning action research </vt:lpstr>
      <vt:lpstr>Slide 9</vt:lpstr>
      <vt:lpstr>Action research v/s everyday actions of teachers</vt:lpstr>
      <vt:lpstr>Slide 11</vt:lpstr>
      <vt:lpstr>Principles and characteristics of action research</vt:lpstr>
      <vt:lpstr>Slide 13</vt:lpstr>
      <vt:lpstr>Slide 14</vt:lpstr>
      <vt:lpstr>Cont…Principles and characteristics of action research</vt:lpstr>
      <vt:lpstr>Action research as critical praxis </vt:lpstr>
      <vt:lpstr>Action research as critical praxis </vt:lpstr>
      <vt:lpstr>Cont…Action research as critical praxis </vt:lpstr>
      <vt:lpstr>Procedures for action research </vt:lpstr>
      <vt:lpstr>Cont…Procedures for action research </vt:lpstr>
      <vt:lpstr>Slide 21</vt:lpstr>
      <vt:lpstr>Slide 22</vt:lpstr>
      <vt:lpstr>Cont…Procedures for action research</vt:lpstr>
      <vt:lpstr>Cont…Procedures for action research</vt:lpstr>
      <vt:lpstr>Cont…Procedures for action research</vt:lpstr>
      <vt:lpstr>Slide 26</vt:lpstr>
      <vt:lpstr>Slide 27</vt:lpstr>
      <vt:lpstr>Cont…Procedures for action research</vt:lpstr>
      <vt:lpstr>Slide 29</vt:lpstr>
      <vt:lpstr>What is action research?</vt:lpstr>
      <vt:lpstr>What can I research?</vt:lpstr>
      <vt:lpstr>Action Research Planning</vt:lpstr>
      <vt:lpstr>Research Process: Preliminaries</vt:lpstr>
      <vt:lpstr>Planning for Action</vt:lpstr>
      <vt:lpstr>Action and data collection</vt:lpstr>
      <vt:lpstr>Methods</vt:lpstr>
      <vt:lpstr>Analysis of data</vt:lpstr>
      <vt:lpstr>Write up your findings</vt:lpstr>
      <vt:lpstr>Write up your findings</vt:lpstr>
      <vt:lpstr>Writing up your findings</vt:lpstr>
      <vt:lpstr>Examples from Practice</vt:lpstr>
      <vt:lpstr>The intervention</vt:lpstr>
      <vt:lpstr>Research tools</vt:lpstr>
      <vt:lpstr>The outcomes</vt:lpstr>
      <vt:lpstr>Example 2: assessment</vt:lpstr>
      <vt:lpstr>The Intervention</vt:lpstr>
      <vt:lpstr>Research tools</vt:lpstr>
      <vt:lpstr>The outcomes</vt:lpstr>
      <vt:lpstr>Example 3</vt:lpstr>
      <vt:lpstr>The Intervention</vt:lpstr>
      <vt:lpstr>The intervention</vt:lpstr>
      <vt:lpstr>The Outcomes</vt:lpstr>
      <vt:lpstr>Research tools</vt:lpstr>
      <vt:lpstr>Conclusion </vt:lpstr>
      <vt:lpstr>Useful references</vt:lpstr>
      <vt:lpstr>Useful references</vt:lpstr>
      <vt:lpstr>Slide 57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Action Research</dc:title>
  <dc:creator>Jennifer Cann</dc:creator>
  <cp:lastModifiedBy>Administrator</cp:lastModifiedBy>
  <cp:revision>32</cp:revision>
  <dcterms:created xsi:type="dcterms:W3CDTF">2007-11-24T15:11:05Z</dcterms:created>
  <dcterms:modified xsi:type="dcterms:W3CDTF">2013-12-21T09:38:24Z</dcterms:modified>
</cp:coreProperties>
</file>