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sldIdLst>
    <p:sldId id="256" r:id="rId2"/>
    <p:sldId id="257" r:id="rId3"/>
    <p:sldId id="258" r:id="rId4"/>
    <p:sldId id="259" r:id="rId5"/>
    <p:sldId id="261" r:id="rId6"/>
    <p:sldId id="262" r:id="rId7"/>
    <p:sldId id="260" r:id="rId8"/>
    <p:sldId id="263" r:id="rId9"/>
    <p:sldId id="264"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334" r:id="rId26"/>
    <p:sldId id="282"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335"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37" r:id="rId58"/>
    <p:sldId id="313" r:id="rId59"/>
    <p:sldId id="314" r:id="rId60"/>
    <p:sldId id="315" r:id="rId61"/>
    <p:sldId id="316" r:id="rId62"/>
    <p:sldId id="317" r:id="rId63"/>
    <p:sldId id="339" r:id="rId64"/>
    <p:sldId id="340" r:id="rId65"/>
    <p:sldId id="341" r:id="rId66"/>
    <p:sldId id="319" r:id="rId67"/>
    <p:sldId id="320" r:id="rId68"/>
    <p:sldId id="321" r:id="rId69"/>
    <p:sldId id="322" r:id="rId70"/>
    <p:sldId id="323" r:id="rId71"/>
    <p:sldId id="324" r:id="rId72"/>
    <p:sldId id="333" r:id="rId73"/>
    <p:sldId id="327" r:id="rId74"/>
    <p:sldId id="328" r:id="rId75"/>
    <p:sldId id="329" r:id="rId76"/>
    <p:sldId id="330" r:id="rId77"/>
    <p:sldId id="331" r:id="rId78"/>
    <p:sldId id="332"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53"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B0C514AB-304C-45F9-B3F9-C5866CE10740}" type="datetimeFigureOut">
              <a:rPr lang="en-US" smtClean="0"/>
              <a:pPr/>
              <a:t>12/23/2013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b="1" i="0" baseline="0"/>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normAutofit/>
          </a:bodyPr>
          <a:lstStyle>
            <a:lvl1pPr>
              <a:defRPr sz="1800" baseline="0"/>
            </a:lvl1pPr>
            <a:lvl2pPr>
              <a:defRPr sz="1800" baseline="0"/>
            </a:lvl2pPr>
            <a:lvl3pPr>
              <a:defRPr sz="1800" baseline="0"/>
            </a:lvl3pPr>
            <a:lvl4pPr>
              <a:defRPr sz="1800" baseline="0"/>
            </a:lvl4pPr>
            <a:lvl5pPr>
              <a:defRPr sz="1800" baseline="0"/>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B0C514AB-304C-45F9-B3F9-C5866CE10740}" type="datetimeFigureOut">
              <a:rPr lang="en-US" smtClean="0"/>
              <a:pPr/>
              <a:t>12/23/2013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0C514AB-304C-45F9-B3F9-C5866CE10740}" type="datetimeFigureOut">
              <a:rPr lang="en-US" smtClean="0"/>
              <a:pPr/>
              <a:t>12/23/2013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0C514AB-304C-45F9-B3F9-C5866CE10740}" type="datetimeFigureOut">
              <a:rPr lang="en-US" smtClean="0"/>
              <a:pPr/>
              <a:t>12/23/2013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0C514AB-304C-45F9-B3F9-C5866CE10740}" type="datetimeFigureOut">
              <a:rPr lang="en-US" smtClean="0"/>
              <a:pPr/>
              <a:t>12/23/2013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0C514AB-304C-45F9-B3F9-C5866CE10740}" type="datetimeFigureOut">
              <a:rPr lang="en-US" smtClean="0"/>
              <a:pPr/>
              <a:t>12/23/2013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B0C514AB-304C-45F9-B3F9-C5866CE10740}" type="datetimeFigureOut">
              <a:rPr lang="en-US" smtClean="0"/>
              <a:pPr/>
              <a:t>12/23/2013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0C514AB-304C-45F9-B3F9-C5866CE10740}" type="datetimeFigureOut">
              <a:rPr lang="en-US" smtClean="0"/>
              <a:pPr/>
              <a:t>12/23/2013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B0C514AB-304C-45F9-B3F9-C5866CE10740}" type="datetimeFigureOut">
              <a:rPr lang="en-US" smtClean="0"/>
              <a:pPr/>
              <a:t>12/23/2013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0C514AB-304C-45F9-B3F9-C5866CE10740}" type="datetimeFigureOut">
              <a:rPr lang="en-US" smtClean="0"/>
              <a:pPr/>
              <a:t>12/23/2013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0C514AB-304C-45F9-B3F9-C5866CE10740}" type="datetimeFigureOut">
              <a:rPr lang="en-US" smtClean="0"/>
              <a:pPr/>
              <a:t>12/23/2013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E643B6-06F3-469E-9E38-A40727E04A16}" type="datetimeFigureOut">
              <a:rPr lang="en-US" smtClean="0"/>
              <a:pPr/>
              <a:t>12/23/2013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 xmlns:p14="http://schemas.microsoft.com/office/powerpoint/2010/main" val="2753429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E643B6-06F3-469E-9E38-A40727E04A16}" type="datetimeFigureOut">
              <a:rPr lang="en-US" smtClean="0"/>
              <a:pPr/>
              <a:t>12/23/2013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 xmlns:p14="http://schemas.microsoft.com/office/powerpoint/2010/main" val="17299147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E643B6-06F3-469E-9E38-A40727E04A16}" type="datetimeFigureOut">
              <a:rPr lang="en-US" smtClean="0"/>
              <a:pPr/>
              <a:t>12/23/2013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 xmlns:p14="http://schemas.microsoft.com/office/powerpoint/2010/main" val="336355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0C514AB-304C-45F9-B3F9-C5866CE10740}" type="datetimeFigureOut">
              <a:rPr lang="en-US" smtClean="0"/>
              <a:pPr/>
              <a:t>12/23/2013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13A7FBA-3654-42E4-9DED-EDF66E478AE5}"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685" r:id="rId12"/>
    <p:sldLayoutId id="2147483698" r:id="rId13"/>
    <p:sldLayoutId id="2147483699" r:id="rId14"/>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3200" dirty="0" smtClean="0"/>
              <a:t>Historical and documentary research</a:t>
            </a:r>
            <a:br>
              <a:rPr lang="en-US" sz="3200" dirty="0" smtClean="0"/>
            </a:br>
            <a:r>
              <a:rPr lang="en-US" dirty="0"/>
              <a:t/>
            </a:r>
            <a:br>
              <a:rPr lang="en-US" dirty="0"/>
            </a:br>
            <a:endParaRPr lang="en-US" dirty="0"/>
          </a:p>
        </p:txBody>
      </p:sp>
      <p:sp>
        <p:nvSpPr>
          <p:cNvPr id="3" name="Subtitle 2"/>
          <p:cNvSpPr>
            <a:spLocks noGrp="1"/>
          </p:cNvSpPr>
          <p:nvPr>
            <p:ph idx="1"/>
          </p:nvPr>
        </p:nvSpPr>
        <p:spPr/>
        <p:txBody>
          <a:bodyPr>
            <a:normAutofit/>
          </a:bodyPr>
          <a:lstStyle/>
          <a:p>
            <a:pPr algn="l"/>
            <a:r>
              <a:rPr lang="en-US" sz="1800" dirty="0" smtClean="0">
                <a:latin typeface="Arial" pitchFamily="34" charset="0"/>
                <a:cs typeface="Arial" pitchFamily="34" charset="0"/>
              </a:rPr>
              <a:t>Dr </a:t>
            </a:r>
            <a:r>
              <a:rPr lang="en-US" sz="1800" dirty="0" err="1" smtClean="0">
                <a:latin typeface="Arial" pitchFamily="34" charset="0"/>
                <a:cs typeface="Arial" pitchFamily="34" charset="0"/>
              </a:rPr>
              <a:t>Ayaz</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Afsar</a:t>
            </a:r>
            <a:endParaRPr lang="en-US" sz="1800" dirty="0">
              <a:latin typeface="Arial" pitchFamily="34" charset="0"/>
              <a:cs typeface="Arial" pitchFamily="34" charset="0"/>
            </a:endParaRPr>
          </a:p>
        </p:txBody>
      </p:sp>
    </p:spTree>
    <p:extLst>
      <p:ext uri="{BB962C8B-B14F-4D97-AF65-F5344CB8AC3E}">
        <p14:creationId xmlns="" xmlns:p14="http://schemas.microsoft.com/office/powerpoint/2010/main" val="684097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Introduction</a:t>
            </a:r>
            <a:br>
              <a:rPr lang="en-US" dirty="0" smtClean="0"/>
            </a:br>
            <a:endParaRPr lang="en-US" dirty="0"/>
          </a:p>
        </p:txBody>
      </p:sp>
      <p:sp>
        <p:nvSpPr>
          <p:cNvPr id="3" name="Content Placeholder 2"/>
          <p:cNvSpPr>
            <a:spLocks noGrp="1"/>
          </p:cNvSpPr>
          <p:nvPr>
            <p:ph idx="1"/>
          </p:nvPr>
        </p:nvSpPr>
        <p:spPr>
          <a:xfrm>
            <a:off x="1143000" y="1447800"/>
            <a:ext cx="7790688" cy="4953000"/>
          </a:xfrm>
        </p:spPr>
        <p:txBody>
          <a:bodyPr>
            <a:normAutofit/>
          </a:bodyPr>
          <a:lstStyle/>
          <a:p>
            <a:pPr>
              <a:lnSpc>
                <a:spcPct val="150000"/>
              </a:lnSpc>
            </a:pPr>
            <a:r>
              <a:rPr lang="en-US" dirty="0" err="1" smtClean="0"/>
              <a:t>Mouly</a:t>
            </a:r>
            <a:r>
              <a:rPr lang="en-US" dirty="0" smtClean="0"/>
              <a:t> (1978) states that while historical research cannot meet some of the tests of the </a:t>
            </a:r>
            <a:r>
              <a:rPr lang="en-US" dirty="0" err="1" smtClean="0"/>
              <a:t>scientiﬁc</a:t>
            </a:r>
            <a:r>
              <a:rPr lang="en-US" dirty="0" smtClean="0"/>
              <a:t> method interpreted in the </a:t>
            </a:r>
            <a:r>
              <a:rPr lang="en-US" dirty="0" err="1" smtClean="0"/>
              <a:t>speciﬁc</a:t>
            </a:r>
            <a:r>
              <a:rPr lang="en-US" dirty="0" smtClean="0"/>
              <a:t> sense of its use in the physical sciences (it cannot depend, for instance, on direct observation or experimentation, but must make use of reports that cannot be repeated), it </a:t>
            </a:r>
            <a:r>
              <a:rPr lang="en-US" dirty="0" err="1" smtClean="0"/>
              <a:t>qualiﬁes</a:t>
            </a:r>
            <a:r>
              <a:rPr lang="en-US" dirty="0" smtClean="0"/>
              <a:t> as a </a:t>
            </a:r>
            <a:r>
              <a:rPr lang="en-US" dirty="0" err="1" smtClean="0"/>
              <a:t>scientiﬁc</a:t>
            </a:r>
            <a:r>
              <a:rPr lang="en-US" dirty="0" smtClean="0"/>
              <a:t> </a:t>
            </a:r>
            <a:r>
              <a:rPr lang="en-US" dirty="0" err="1" smtClean="0"/>
              <a:t>endeavour</a:t>
            </a:r>
            <a:r>
              <a:rPr lang="en-US" dirty="0" smtClean="0"/>
              <a:t> from the standpoint of its subscription to the same principles and the same general scholarship that characterize all </a:t>
            </a:r>
            <a:r>
              <a:rPr lang="en-US" dirty="0" err="1" smtClean="0"/>
              <a:t>scientiﬁc</a:t>
            </a:r>
            <a:r>
              <a:rPr lang="en-US" dirty="0" smtClean="0"/>
              <a:t> research.</a:t>
            </a:r>
          </a:p>
          <a:p>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Cont…Introduction</a:t>
            </a:r>
            <a:br>
              <a:rPr lang="en-US" dirty="0" smtClean="0"/>
            </a:br>
            <a:endParaRPr lang="en-US" dirty="0"/>
          </a:p>
        </p:txBody>
      </p:sp>
      <p:sp>
        <p:nvSpPr>
          <p:cNvPr id="3" name="Content Placeholder 2"/>
          <p:cNvSpPr>
            <a:spLocks noGrp="1"/>
          </p:cNvSpPr>
          <p:nvPr>
            <p:ph idx="1"/>
          </p:nvPr>
        </p:nvSpPr>
        <p:spPr>
          <a:xfrm>
            <a:off x="1066800" y="1447800"/>
            <a:ext cx="7866888" cy="5257800"/>
          </a:xfrm>
        </p:spPr>
        <p:txBody>
          <a:bodyPr>
            <a:normAutofit/>
          </a:bodyPr>
          <a:lstStyle/>
          <a:p>
            <a:r>
              <a:rPr lang="en-US" dirty="0" smtClean="0"/>
              <a:t>Historical research has been deﬁned as the systematic and objective location, evaluation and synthesis of evidence in order to establish facts and draw conclusions about past events.</a:t>
            </a:r>
          </a:p>
          <a:p>
            <a:r>
              <a:rPr lang="en-US" dirty="0" smtClean="0"/>
              <a:t>It is an act of reconstruction undertaken in a spirit of critical inquiry designed to achieve a faithful representation of a previous age. In seeking data from the personal experiences and observations of others, from documents and records, researchers often have to contend with inadequate information so that their reconstructions tend to be sketches rather than portraits.</a:t>
            </a:r>
          </a:p>
          <a:p>
            <a:r>
              <a:rPr lang="en-US" dirty="0" smtClean="0"/>
              <a:t> </a:t>
            </a:r>
            <a:r>
              <a:rPr lang="en-US" dirty="0" err="1"/>
              <a:t>T</a:t>
            </a:r>
            <a:r>
              <a:rPr lang="en-US" dirty="0" err="1" smtClean="0"/>
              <a:t>the</a:t>
            </a:r>
            <a:r>
              <a:rPr lang="en-US" dirty="0" smtClean="0"/>
              <a:t> difﬁculty of obtaining adequate data makes historical research one of the most taxing kinds of inquiry to conduct satisfactorily.</a:t>
            </a:r>
          </a:p>
          <a:p>
            <a:r>
              <a:rPr lang="en-US" dirty="0" smtClean="0"/>
              <a:t>Reconstruction implies an holistic perspective in that the method of inquiry characterizing historical research attempts to ‘encompass and then explain the whole realm of man’s [sic] past in a perspective that greatly accents his social, cultural, economic, and intellectual development’ (Hill and </a:t>
            </a:r>
            <a:r>
              <a:rPr lang="en-US" dirty="0" err="1" smtClean="0"/>
              <a:t>Kerber</a:t>
            </a:r>
            <a:r>
              <a:rPr lang="en-US" dirty="0" smtClean="0"/>
              <a:t> 1967).</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Cont…Introduction</a:t>
            </a:r>
            <a:br>
              <a:rPr lang="en-US" dirty="0" smtClean="0"/>
            </a:br>
            <a:endParaRPr lang="en-US" dirty="0"/>
          </a:p>
        </p:txBody>
      </p:sp>
      <p:sp>
        <p:nvSpPr>
          <p:cNvPr id="3" name="Content Placeholder 2"/>
          <p:cNvSpPr>
            <a:spLocks noGrp="1"/>
          </p:cNvSpPr>
          <p:nvPr>
            <p:ph idx="1"/>
          </p:nvPr>
        </p:nvSpPr>
        <p:spPr>
          <a:xfrm>
            <a:off x="1066800" y="1447800"/>
            <a:ext cx="7866888" cy="5181600"/>
          </a:xfrm>
        </p:spPr>
        <p:txBody>
          <a:bodyPr>
            <a:normAutofit/>
          </a:bodyPr>
          <a:lstStyle/>
          <a:p>
            <a:r>
              <a:rPr lang="en-US" dirty="0" smtClean="0"/>
              <a:t>Ultimately, historical research is concerned with a broad view of the conditions and not necessarily the </a:t>
            </a:r>
            <a:r>
              <a:rPr lang="en-US" dirty="0" err="1" smtClean="0"/>
              <a:t>speciﬁcs</a:t>
            </a:r>
            <a:r>
              <a:rPr lang="en-US" dirty="0" smtClean="0"/>
              <a:t> which bring them about, although such a synthesis is rarely achieved without intense debate or controversy, especially on matters of detail.</a:t>
            </a:r>
          </a:p>
          <a:p>
            <a:r>
              <a:rPr lang="en-US" dirty="0" smtClean="0"/>
              <a:t> The act of historical research involves the </a:t>
            </a:r>
            <a:r>
              <a:rPr lang="en-US" dirty="0" err="1" smtClean="0"/>
              <a:t>identiﬁcation</a:t>
            </a:r>
            <a:r>
              <a:rPr lang="en-US" dirty="0" smtClean="0"/>
              <a:t> and limitation of a problem or an area of study; sometimes the formulation of an hypothesis (or set of questions); the collection, organization, </a:t>
            </a:r>
            <a:r>
              <a:rPr lang="en-US" dirty="0" err="1" smtClean="0"/>
              <a:t>veriﬁcation</a:t>
            </a:r>
            <a:r>
              <a:rPr lang="en-US" dirty="0" smtClean="0"/>
              <a:t>, validation, analysis and selection of data; testing the hypothesis (or answering the questions) where appropriate; and writing a research report. </a:t>
            </a:r>
          </a:p>
          <a:p>
            <a:r>
              <a:rPr lang="en-US" dirty="0" smtClean="0"/>
              <a:t>This sequence leads to a new understanding of the past and its relevance to the present and future.</a:t>
            </a:r>
          </a:p>
          <a:p>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Cont…Introduction</a:t>
            </a:r>
            <a:br>
              <a:rPr lang="en-US" dirty="0" smtClean="0"/>
            </a:br>
            <a:endParaRPr lang="en-US" dirty="0"/>
          </a:p>
        </p:txBody>
      </p:sp>
      <p:sp>
        <p:nvSpPr>
          <p:cNvPr id="3" name="Content Placeholder 2"/>
          <p:cNvSpPr>
            <a:spLocks noGrp="1"/>
          </p:cNvSpPr>
          <p:nvPr>
            <p:ph idx="1"/>
          </p:nvPr>
        </p:nvSpPr>
        <p:spPr>
          <a:xfrm>
            <a:off x="1066800" y="1447800"/>
            <a:ext cx="7866888" cy="5105400"/>
          </a:xfrm>
        </p:spPr>
        <p:txBody>
          <a:bodyPr>
            <a:normAutofit/>
          </a:bodyPr>
          <a:lstStyle/>
          <a:p>
            <a:r>
              <a:rPr lang="en-US" dirty="0" smtClean="0"/>
              <a:t>The values of historical research have been categorized by Hill and </a:t>
            </a:r>
            <a:r>
              <a:rPr lang="en-US" dirty="0" err="1" smtClean="0"/>
              <a:t>Kerber</a:t>
            </a:r>
            <a:r>
              <a:rPr lang="en-US" dirty="0" smtClean="0"/>
              <a:t> (1967) as follows:</a:t>
            </a:r>
          </a:p>
          <a:p>
            <a:endParaRPr lang="en-US" dirty="0" smtClean="0"/>
          </a:p>
          <a:p>
            <a:r>
              <a:rPr lang="en-US" dirty="0" smtClean="0"/>
              <a:t>It enables solutions to contemporary problems to be sought in the past.</a:t>
            </a:r>
          </a:p>
          <a:p>
            <a:r>
              <a:rPr lang="en-US" dirty="0" smtClean="0"/>
              <a:t>It throws light on present and future trends.</a:t>
            </a:r>
          </a:p>
          <a:p>
            <a:r>
              <a:rPr lang="en-US" dirty="0" smtClean="0"/>
              <a:t>It stresses the relative importance and the effects of the various interactions that are to be found within all cultures.</a:t>
            </a:r>
          </a:p>
          <a:p>
            <a:r>
              <a:rPr lang="en-US" dirty="0" smtClean="0"/>
              <a:t>It allows for the revaluation of data in relation to selected hypotheses, theories and generalizations that are presently held about the past.</a:t>
            </a:r>
          </a:p>
          <a:p>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Cont…Introduction</a:t>
            </a:r>
            <a:br>
              <a:rPr lang="en-US" dirty="0" smtClean="0"/>
            </a:br>
            <a:endParaRPr lang="en-US" dirty="0"/>
          </a:p>
        </p:txBody>
      </p:sp>
      <p:sp>
        <p:nvSpPr>
          <p:cNvPr id="3" name="Content Placeholder 2"/>
          <p:cNvSpPr>
            <a:spLocks noGrp="1"/>
          </p:cNvSpPr>
          <p:nvPr>
            <p:ph idx="1"/>
          </p:nvPr>
        </p:nvSpPr>
        <p:spPr>
          <a:xfrm>
            <a:off x="1143000" y="1447800"/>
            <a:ext cx="7790688" cy="5181600"/>
          </a:xfrm>
        </p:spPr>
        <p:txBody>
          <a:bodyPr>
            <a:normAutofit/>
          </a:bodyPr>
          <a:lstStyle/>
          <a:p>
            <a:r>
              <a:rPr lang="en-US" dirty="0" smtClean="0"/>
              <a:t>As the writers point out, the ability of history to employ the past to predict the future, and to use the present to explain the past, gives it a dual and unique quality which makes it especially useful for all sorts of scholarly study and research.</a:t>
            </a:r>
          </a:p>
          <a:p>
            <a:r>
              <a:rPr lang="en-US" dirty="0" smtClean="0"/>
              <a:t> The particular value of historical research in the </a:t>
            </a:r>
            <a:r>
              <a:rPr lang="en-US" dirty="0" err="1" smtClean="0"/>
              <a:t>ﬁeld</a:t>
            </a:r>
            <a:r>
              <a:rPr lang="en-US" dirty="0" smtClean="0"/>
              <a:t> of education is unquestioned. Although one of the most </a:t>
            </a:r>
            <a:r>
              <a:rPr lang="en-US" dirty="0" err="1" smtClean="0"/>
              <a:t>difﬁcult</a:t>
            </a:r>
            <a:r>
              <a:rPr lang="en-US" dirty="0" smtClean="0"/>
              <a:t> areas in which to undertake research, the outcomes of inquiry into this domain can bring great </a:t>
            </a:r>
            <a:r>
              <a:rPr lang="en-US" dirty="0" err="1" smtClean="0"/>
              <a:t>beneﬁt</a:t>
            </a:r>
            <a:r>
              <a:rPr lang="en-US" dirty="0" smtClean="0"/>
              <a:t> to educationalists and the community at large. It can, for example, yield insights into some educational problems that could not be achieved by any other means.</a:t>
            </a:r>
          </a:p>
          <a:p>
            <a:r>
              <a:rPr lang="en-US" dirty="0" smtClean="0"/>
              <a:t>Further, the historical study of an educational idea or institution can do much to help us understand how our present educational system has come about; and this kind of understanding can in turn help to establish a sound basis for further progress of change.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Cont…Introduction</a:t>
            </a:r>
            <a:br>
              <a:rPr lang="en-US" dirty="0" smtClean="0"/>
            </a:br>
            <a:endParaRPr lang="en-US" dirty="0"/>
          </a:p>
        </p:txBody>
      </p:sp>
      <p:sp>
        <p:nvSpPr>
          <p:cNvPr id="3" name="Content Placeholder 2"/>
          <p:cNvSpPr>
            <a:spLocks noGrp="1"/>
          </p:cNvSpPr>
          <p:nvPr>
            <p:ph idx="1"/>
          </p:nvPr>
        </p:nvSpPr>
        <p:spPr>
          <a:xfrm>
            <a:off x="1143000" y="1447800"/>
            <a:ext cx="7790688" cy="5181600"/>
          </a:xfrm>
        </p:spPr>
        <p:txBody>
          <a:bodyPr>
            <a:normAutofit/>
          </a:bodyPr>
          <a:lstStyle/>
          <a:p>
            <a:pPr>
              <a:lnSpc>
                <a:spcPct val="150000"/>
              </a:lnSpc>
            </a:pPr>
            <a:r>
              <a:rPr lang="en-US" dirty="0" smtClean="0"/>
              <a:t>Historical research in education can also show how and why educational theories and practices developed.</a:t>
            </a:r>
          </a:p>
          <a:p>
            <a:pPr>
              <a:lnSpc>
                <a:spcPct val="150000"/>
              </a:lnSpc>
            </a:pPr>
            <a:r>
              <a:rPr lang="en-US" dirty="0" smtClean="0"/>
              <a:t> It enables educationalists to use former practices to evaluate newer, emerging ones. Recurrent trends can be more easily </a:t>
            </a:r>
            <a:r>
              <a:rPr lang="en-US" dirty="0" err="1" smtClean="0"/>
              <a:t>identiﬁed</a:t>
            </a:r>
            <a:r>
              <a:rPr lang="en-US" dirty="0" smtClean="0"/>
              <a:t> and assessed from an historical standpoint – witness, for example, the various guises in which progressivism in education has appeared. And it can contribute to a fuller understanding of the relationship between politics and education, between school and society, between local and central government, and between teacher and pupil.</a:t>
            </a:r>
          </a:p>
          <a:p>
            <a:pPr>
              <a:lnSpc>
                <a:spcPct val="150000"/>
              </a:lnSpc>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Cont…Introduction</a:t>
            </a:r>
            <a:br>
              <a:rPr lang="en-US" dirty="0" smtClean="0"/>
            </a:br>
            <a:endParaRPr lang="en-US" dirty="0"/>
          </a:p>
        </p:txBody>
      </p:sp>
      <p:sp>
        <p:nvSpPr>
          <p:cNvPr id="3" name="Content Placeholder 2"/>
          <p:cNvSpPr>
            <a:spLocks noGrp="1"/>
          </p:cNvSpPr>
          <p:nvPr>
            <p:ph idx="1"/>
          </p:nvPr>
        </p:nvSpPr>
        <p:spPr>
          <a:xfrm>
            <a:off x="1143000" y="1447800"/>
            <a:ext cx="7790688" cy="5257800"/>
          </a:xfrm>
        </p:spPr>
        <p:txBody>
          <a:bodyPr>
            <a:normAutofit/>
          </a:bodyPr>
          <a:lstStyle/>
          <a:p>
            <a:r>
              <a:rPr lang="en-US" dirty="0" smtClean="0"/>
              <a:t>Historical research in education may concern itself with an individual, a group, a movement, an idea or an institution. As Best (1970) points out, however, not one of these objects of historical interest and observation can be considered in isolation. No one person can be subjected to historical investigation without some consideration of his or her contribution to the ideas, movements or institutions of a particular time or place. </a:t>
            </a:r>
          </a:p>
          <a:p>
            <a:r>
              <a:rPr lang="en-US" dirty="0" smtClean="0"/>
              <a:t>These elements are always interrelated. The focus merely determines the point of emphasis towards which historical researchers direct their attention.</a:t>
            </a:r>
          </a:p>
          <a:p>
            <a:r>
              <a:rPr lang="en-US" dirty="0" smtClean="0"/>
              <a:t>no matter whether the historian chooses to study the Jesuit order, religious teaching orders, the Counter-Reformation or Ignatius Loyola, each of the other elements appears as a prominent inﬂuence or result, and an indispensable part of the narrative.</a:t>
            </a:r>
          </a:p>
          <a:p>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solidFill>
                  <a:schemeClr val="tx1"/>
                </a:solidFill>
                <a:effectLst/>
              </a:rPr>
              <a:t>Some historical interrelations between men, movements and institutions</a:t>
            </a:r>
            <a:br>
              <a:rPr lang="en-US" dirty="0" smtClean="0">
                <a:solidFill>
                  <a:schemeClr val="tx1"/>
                </a:solidFill>
                <a:effectLst/>
              </a:rPr>
            </a:br>
            <a:endParaRPr lang="en-US" dirty="0">
              <a:solidFill>
                <a:schemeClr val="tx1"/>
              </a:solidFill>
              <a:effectLst/>
            </a:endParaRPr>
          </a:p>
        </p:txBody>
      </p:sp>
      <p:pic>
        <p:nvPicPr>
          <p:cNvPr id="1026" name="Picture 2"/>
          <p:cNvPicPr>
            <a:picLocks noGrp="1" noChangeAspect="1" noChangeArrowheads="1"/>
          </p:cNvPicPr>
          <p:nvPr>
            <p:ph idx="1"/>
          </p:nvPr>
        </p:nvPicPr>
        <p:blipFill>
          <a:blip r:embed="rId2"/>
          <a:srcRect/>
          <a:stretch>
            <a:fillRect/>
          </a:stretch>
        </p:blipFill>
        <p:spPr bwMode="auto">
          <a:xfrm>
            <a:off x="1219200" y="1676400"/>
            <a:ext cx="6934200" cy="3124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Choice of subject</a:t>
            </a:r>
            <a:br>
              <a:rPr lang="en-US" dirty="0" smtClean="0"/>
            </a:br>
            <a:endParaRPr lang="en-US" dirty="0"/>
          </a:p>
        </p:txBody>
      </p:sp>
      <p:sp>
        <p:nvSpPr>
          <p:cNvPr id="3" name="Content Placeholder 2"/>
          <p:cNvSpPr>
            <a:spLocks noGrp="1"/>
          </p:cNvSpPr>
          <p:nvPr>
            <p:ph idx="1"/>
          </p:nvPr>
        </p:nvSpPr>
        <p:spPr>
          <a:xfrm>
            <a:off x="1143000" y="1447800"/>
            <a:ext cx="7790688" cy="5181600"/>
          </a:xfrm>
        </p:spPr>
        <p:txBody>
          <a:bodyPr>
            <a:normAutofit/>
          </a:bodyPr>
          <a:lstStyle/>
          <a:p>
            <a:r>
              <a:rPr lang="en-US" dirty="0" smtClean="0"/>
              <a:t>As with other methods we consider in this module, historical research may be structured by a ﬂexible sequence of stages, beginning with the selection and evaluation of a problem or area of study. Then follows the </a:t>
            </a:r>
            <a:r>
              <a:rPr lang="en-US" dirty="0" err="1" smtClean="0"/>
              <a:t>deﬁnition</a:t>
            </a:r>
            <a:r>
              <a:rPr lang="en-US" dirty="0" smtClean="0"/>
              <a:t> of the problem in more precise terms, the selection of suitable sources of data, collection, </a:t>
            </a:r>
            <a:r>
              <a:rPr lang="en-US" dirty="0" err="1" smtClean="0"/>
              <a:t>classiﬁcation</a:t>
            </a:r>
            <a:r>
              <a:rPr lang="en-US" dirty="0" smtClean="0"/>
              <a:t> and processing of the data, and </a:t>
            </a:r>
            <a:r>
              <a:rPr lang="en-US" dirty="0" err="1" smtClean="0"/>
              <a:t>ﬁnally</a:t>
            </a:r>
            <a:r>
              <a:rPr lang="en-US" dirty="0" smtClean="0"/>
              <a:t>, the evaluation and synthesis of the data into a balanced and objective account of the subject under investigation. </a:t>
            </a:r>
          </a:p>
          <a:p>
            <a:r>
              <a:rPr lang="en-US" dirty="0" smtClean="0"/>
              <a:t>There are, however, some important differences between the method of historical research and other research methods used in education. The principal difference has been highlighted by Borg (1963), who suggests that in historical research, it is important for the student to </a:t>
            </a:r>
            <a:r>
              <a:rPr lang="en-US" dirty="0" err="1" smtClean="0"/>
              <a:t>deﬁne</a:t>
            </a:r>
            <a:r>
              <a:rPr lang="en-US" dirty="0" smtClean="0"/>
              <a:t> carefully the problem and appraise its appropriateness before moving into earnest into the project, as many problems may not be suitable for historical research methods, while, on the other hand, other problems may have little or no chance of yielding any </a:t>
            </a:r>
            <a:r>
              <a:rPr lang="en-US" dirty="0" err="1" smtClean="0"/>
              <a:t>signiﬁcant</a:t>
            </a:r>
            <a:r>
              <a:rPr lang="en-US" dirty="0" smtClean="0"/>
              <a:t> results either because of the dearth of relevant data or because the problem is trivial.</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Cont…Choice of subject</a:t>
            </a:r>
            <a:br>
              <a:rPr lang="en-US" dirty="0" smtClean="0"/>
            </a:br>
            <a:endParaRPr lang="en-US" dirty="0"/>
          </a:p>
        </p:txBody>
      </p:sp>
      <p:sp>
        <p:nvSpPr>
          <p:cNvPr id="3" name="Content Placeholder 2"/>
          <p:cNvSpPr>
            <a:spLocks noGrp="1"/>
          </p:cNvSpPr>
          <p:nvPr>
            <p:ph idx="1"/>
          </p:nvPr>
        </p:nvSpPr>
        <p:spPr>
          <a:xfrm>
            <a:off x="1143000" y="1524000"/>
            <a:ext cx="7866888" cy="4953000"/>
          </a:xfrm>
        </p:spPr>
        <p:txBody>
          <a:bodyPr>
            <a:normAutofit/>
          </a:bodyPr>
          <a:lstStyle/>
          <a:p>
            <a:r>
              <a:rPr lang="en-US" dirty="0" smtClean="0"/>
              <a:t>One can see from Borg’s observations that the choice of a problem can sometimes be a daunting business for the potential researcher. Once a topic has been selected, however, and its potential and </a:t>
            </a:r>
            <a:r>
              <a:rPr lang="en-US" dirty="0" err="1" smtClean="0"/>
              <a:t>signiﬁcance</a:t>
            </a:r>
            <a:r>
              <a:rPr lang="en-US" dirty="0" smtClean="0"/>
              <a:t> for historical research evaluated, the next stage is to </a:t>
            </a:r>
            <a:r>
              <a:rPr lang="en-US" dirty="0" err="1" smtClean="0"/>
              <a:t>deﬁne</a:t>
            </a:r>
            <a:r>
              <a:rPr lang="en-US" dirty="0" smtClean="0"/>
              <a:t> it more precisely, or, perhaps more pertinently, delimit it so that a more potent analysis will result.</a:t>
            </a:r>
          </a:p>
          <a:p>
            <a:r>
              <a:rPr lang="en-US" dirty="0" smtClean="0"/>
              <a:t> Too broad or too vague a statement can result in the </a:t>
            </a:r>
            <a:r>
              <a:rPr lang="en-US" dirty="0" err="1" smtClean="0"/>
              <a:t>ﬁnal</a:t>
            </a:r>
            <a:r>
              <a:rPr lang="en-US" dirty="0" smtClean="0"/>
              <a:t> report lacking direction or impact. Best (1970) expresses it like this: ‘The experienced historian realizes that research must be a penetrating analysis of a limited problem, rather than the </a:t>
            </a:r>
            <a:r>
              <a:rPr lang="en-US" dirty="0" err="1" smtClean="0"/>
              <a:t>superﬁcial</a:t>
            </a:r>
            <a:r>
              <a:rPr lang="en-US" dirty="0" smtClean="0"/>
              <a:t> examination of a broad area. The weapon of research is the </a:t>
            </a:r>
            <a:r>
              <a:rPr lang="en-US" dirty="0" err="1" smtClean="0"/>
              <a:t>riﬂe</a:t>
            </a:r>
            <a:r>
              <a:rPr lang="en-US" dirty="0" smtClean="0"/>
              <a:t> not the shotgun’.</a:t>
            </a:r>
          </a:p>
          <a:p>
            <a:r>
              <a:rPr lang="en-US" dirty="0" smtClean="0"/>
              <a:t> Various prescriptions exist for helping to </a:t>
            </a:r>
            <a:r>
              <a:rPr lang="en-US" dirty="0" err="1" smtClean="0"/>
              <a:t>deﬁne</a:t>
            </a:r>
            <a:r>
              <a:rPr lang="en-US" dirty="0" smtClean="0"/>
              <a:t> historical topics. Gottschalk (1951) recommends that four questions should be asked in identifying a topic:</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Cont…Choice of subject</a:t>
            </a:r>
            <a:endParaRPr lang="en-US" dirty="0"/>
          </a:p>
        </p:txBody>
      </p:sp>
      <p:sp>
        <p:nvSpPr>
          <p:cNvPr id="3" name="Content Placeholder 2"/>
          <p:cNvSpPr>
            <a:spLocks noGrp="1"/>
          </p:cNvSpPr>
          <p:nvPr>
            <p:ph idx="1"/>
          </p:nvPr>
        </p:nvSpPr>
        <p:spPr/>
        <p:txBody>
          <a:bodyPr>
            <a:normAutofit/>
          </a:bodyPr>
          <a:lstStyle/>
          <a:p>
            <a:pPr marL="425196" indent="-342900">
              <a:buFont typeface="+mj-lt"/>
              <a:buAutoNum type="arabicPeriod"/>
            </a:pPr>
            <a:r>
              <a:rPr lang="en-US" dirty="0" smtClean="0"/>
              <a:t>Where do the events take place?</a:t>
            </a:r>
          </a:p>
          <a:p>
            <a:pPr marL="425196" indent="-342900">
              <a:buFont typeface="+mj-lt"/>
              <a:buAutoNum type="arabicPeriod"/>
            </a:pPr>
            <a:r>
              <a:rPr lang="en-US" dirty="0" smtClean="0"/>
              <a:t>Who are the people involved?</a:t>
            </a:r>
          </a:p>
          <a:p>
            <a:pPr marL="425196" indent="-342900">
              <a:buFont typeface="+mj-lt"/>
              <a:buAutoNum type="arabicPeriod"/>
            </a:pPr>
            <a:r>
              <a:rPr lang="en-US" dirty="0" smtClean="0"/>
              <a:t>When do the events occur?</a:t>
            </a:r>
          </a:p>
          <a:p>
            <a:pPr marL="425196" indent="-342900">
              <a:buFont typeface="+mj-lt"/>
              <a:buAutoNum type="arabicPeriod"/>
            </a:pPr>
            <a:r>
              <a:rPr lang="en-US" dirty="0" smtClean="0"/>
              <a:t>What kinds of human activity are involved?</a:t>
            </a:r>
          </a:p>
          <a:p>
            <a:pPr marL="425196" indent="-342900">
              <a:buFont typeface="+mj-lt"/>
              <a:buAutoNum type="arabicPeriod"/>
            </a:pPr>
            <a:endParaRPr lang="en-US" dirty="0" smtClean="0"/>
          </a:p>
          <a:p>
            <a:pPr marL="82296" indent="0">
              <a:buNone/>
            </a:pPr>
            <a:r>
              <a:rPr lang="en-US" dirty="0" smtClean="0"/>
              <a:t>As Travers (1969) suggests, the scope of a topic can be modiﬁed by adjusting the focus of any one of the four categories; the geographical area involved can be increased or decreased; more or fewer people can be included in the topic; the time span involved can be increased or decreased; and the human activity category can be broadened or narrowed. It sometimes happens that a piece of historical research can only begin with a rough idea of what the topic involves; and that delimitation of it can take place only after the pertinent material has been assembled.</a:t>
            </a:r>
          </a:p>
          <a:p>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Cont…Choice of subject</a:t>
            </a:r>
            <a:endParaRPr lang="en-US" dirty="0"/>
          </a:p>
        </p:txBody>
      </p:sp>
      <p:sp>
        <p:nvSpPr>
          <p:cNvPr id="3" name="Content Placeholder 2"/>
          <p:cNvSpPr>
            <a:spLocks noGrp="1"/>
          </p:cNvSpPr>
          <p:nvPr>
            <p:ph idx="1"/>
          </p:nvPr>
        </p:nvSpPr>
        <p:spPr>
          <a:xfrm>
            <a:off x="1143000" y="1447800"/>
            <a:ext cx="7790688" cy="5181600"/>
          </a:xfrm>
        </p:spPr>
        <p:txBody>
          <a:bodyPr/>
          <a:lstStyle/>
          <a:p>
            <a:r>
              <a:rPr lang="en-US" dirty="0" smtClean="0"/>
              <a:t>In hand with the careful </a:t>
            </a:r>
            <a:r>
              <a:rPr lang="en-US" dirty="0" err="1" smtClean="0"/>
              <a:t>speciﬁcation</a:t>
            </a:r>
            <a:r>
              <a:rPr lang="en-US" dirty="0" smtClean="0"/>
              <a:t> of the problem goes the need, where this is appropriate, for an equally </a:t>
            </a:r>
            <a:r>
              <a:rPr lang="en-US" dirty="0" err="1" smtClean="0"/>
              <a:t>speciﬁc</a:t>
            </a:r>
            <a:r>
              <a:rPr lang="en-US" dirty="0" smtClean="0"/>
              <a:t> and testable hypothesis (sometimes a sequence of questions may be substituted). </a:t>
            </a:r>
          </a:p>
          <a:p>
            <a:r>
              <a:rPr lang="en-US" dirty="0" smtClean="0"/>
              <a:t>As in empirical research, the hypothesis gives direction and focus to data collection and analysis in historical research, overcoming the risk of aimless and simple accretion of facts, i.e. a hypothesis informs the search for, and selection of, data, a particular problem if many data exist in the </a:t>
            </a:r>
            <a:r>
              <a:rPr lang="en-US" dirty="0" err="1" smtClean="0"/>
              <a:t>ﬁeld</a:t>
            </a:r>
            <a:r>
              <a:rPr lang="en-US" dirty="0" smtClean="0"/>
              <a:t>. It imposes a selection, a structure on what would otherwise be an overwhelming mass of information. Borg (1963) observes that this requires the careful focusing, delimiting and </a:t>
            </a:r>
            <a:r>
              <a:rPr lang="en-US" dirty="0" err="1" smtClean="0"/>
              <a:t>operationalization</a:t>
            </a:r>
            <a:r>
              <a:rPr lang="en-US" dirty="0" smtClean="0"/>
              <a:t> of the hypothesis.</a:t>
            </a:r>
          </a:p>
          <a:p>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Cont…Choice of subject</a:t>
            </a:r>
            <a:endParaRPr lang="en-US" dirty="0"/>
          </a:p>
        </p:txBody>
      </p:sp>
      <p:sp>
        <p:nvSpPr>
          <p:cNvPr id="3" name="Content Placeholder 2"/>
          <p:cNvSpPr>
            <a:spLocks noGrp="1"/>
          </p:cNvSpPr>
          <p:nvPr>
            <p:ph idx="1"/>
          </p:nvPr>
        </p:nvSpPr>
        <p:spPr>
          <a:xfrm>
            <a:off x="1143000" y="1447800"/>
            <a:ext cx="7790688" cy="5181600"/>
          </a:xfrm>
        </p:spPr>
        <p:txBody>
          <a:bodyPr/>
          <a:lstStyle/>
          <a:p>
            <a:pPr>
              <a:lnSpc>
                <a:spcPct val="150000"/>
              </a:lnSpc>
            </a:pPr>
            <a:r>
              <a:rPr lang="en-US" dirty="0" smtClean="0"/>
              <a:t>Hill and </a:t>
            </a:r>
            <a:r>
              <a:rPr lang="en-US" dirty="0" err="1" smtClean="0"/>
              <a:t>Kerber</a:t>
            </a:r>
            <a:r>
              <a:rPr lang="en-US" dirty="0" smtClean="0"/>
              <a:t> (1967) have pointed out that the evaluation and formulation of a problem associated with historical research often involve the personality of the researcher to a greater extent than do other basic types of research. They suggest that personal factors of the investigator such as interest, motivation, historical curiosity, and educational background for the interpretation of historical facts tend to </a:t>
            </a:r>
            <a:r>
              <a:rPr lang="en-US" dirty="0" err="1" smtClean="0"/>
              <a:t>inﬂuence</a:t>
            </a:r>
            <a:r>
              <a:rPr lang="en-US" dirty="0" smtClean="0"/>
              <a:t> the selection of the problem to a great extent.</a:t>
            </a:r>
          </a:p>
          <a:p>
            <a:pPr>
              <a:lnSpc>
                <a:spcPct val="150000"/>
              </a:lnSpc>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collection</a:t>
            </a:r>
            <a:br>
              <a:rPr lang="en-US" dirty="0" smtClean="0"/>
            </a:br>
            <a:endParaRPr lang="en-US" dirty="0"/>
          </a:p>
        </p:txBody>
      </p:sp>
      <p:sp>
        <p:nvSpPr>
          <p:cNvPr id="3" name="Content Placeholder 2"/>
          <p:cNvSpPr>
            <a:spLocks noGrp="1"/>
          </p:cNvSpPr>
          <p:nvPr>
            <p:ph idx="1"/>
          </p:nvPr>
        </p:nvSpPr>
        <p:spPr>
          <a:xfrm>
            <a:off x="1143000" y="1447800"/>
            <a:ext cx="7790688" cy="5029200"/>
          </a:xfrm>
        </p:spPr>
        <p:txBody>
          <a:bodyPr/>
          <a:lstStyle/>
          <a:p>
            <a:pPr>
              <a:lnSpc>
                <a:spcPct val="150000"/>
              </a:lnSpc>
            </a:pPr>
            <a:r>
              <a:rPr lang="en-US" dirty="0" smtClean="0"/>
              <a:t>One of the principal differences between historical research and other forms of research is that historical research must deal with data that already exist. </a:t>
            </a:r>
          </a:p>
          <a:p>
            <a:pPr>
              <a:lnSpc>
                <a:spcPct val="150000"/>
              </a:lnSpc>
            </a:pPr>
            <a:r>
              <a:rPr lang="en-US" dirty="0" smtClean="0"/>
              <a:t> </a:t>
            </a:r>
            <a:r>
              <a:rPr lang="en-US" dirty="0" err="1" smtClean="0"/>
              <a:t>Hockett</a:t>
            </a:r>
            <a:r>
              <a:rPr lang="en-US" dirty="0" smtClean="0"/>
              <a:t> (1955) argues that, as history is not a science which uses direct observation as in chemistry or biology, the historian, like the archaeologist, has to interpret past events by the traces which have been left. Of course, the historian has to base </a:t>
            </a:r>
            <a:r>
              <a:rPr lang="en-US" dirty="0" err="1" smtClean="0"/>
              <a:t>judgements</a:t>
            </a:r>
            <a:r>
              <a:rPr lang="en-US" dirty="0" smtClean="0"/>
              <a:t> on evidence, weighing, evaluating and judging the truth of the evidence of others’ observations until the hypothesis explains all the relevant evidence.</a:t>
            </a:r>
          </a:p>
          <a:p>
            <a:pPr>
              <a:lnSpc>
                <a:spcPct val="150000"/>
              </a:lnSpc>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Cont…Data collection</a:t>
            </a:r>
            <a:br>
              <a:rPr lang="en-US" dirty="0" smtClean="0"/>
            </a:br>
            <a:endParaRPr lang="en-US" dirty="0"/>
          </a:p>
        </p:txBody>
      </p:sp>
      <p:sp>
        <p:nvSpPr>
          <p:cNvPr id="3" name="Content Placeholder 2"/>
          <p:cNvSpPr>
            <a:spLocks noGrp="1"/>
          </p:cNvSpPr>
          <p:nvPr>
            <p:ph idx="1"/>
          </p:nvPr>
        </p:nvSpPr>
        <p:spPr>
          <a:xfrm>
            <a:off x="1143000" y="1447800"/>
            <a:ext cx="7790688" cy="5334000"/>
          </a:xfrm>
        </p:spPr>
        <p:txBody>
          <a:bodyPr>
            <a:normAutofit lnSpcReduction="10000"/>
          </a:bodyPr>
          <a:lstStyle/>
          <a:p>
            <a:pPr>
              <a:lnSpc>
                <a:spcPct val="150000"/>
              </a:lnSpc>
            </a:pPr>
            <a:r>
              <a:rPr lang="en-US" dirty="0" smtClean="0"/>
              <a:t>Sources of data in historical research may be </a:t>
            </a:r>
            <a:r>
              <a:rPr lang="en-US" dirty="0" err="1" smtClean="0"/>
              <a:t>classiﬁed</a:t>
            </a:r>
            <a:r>
              <a:rPr lang="en-US" dirty="0" smtClean="0"/>
              <a:t> into two main groups: primary sources, which are the life-blood of historical research, and secondary sources, which may be used in the absence of, or to supplement, primary data.</a:t>
            </a:r>
          </a:p>
          <a:p>
            <a:pPr>
              <a:lnSpc>
                <a:spcPct val="150000"/>
              </a:lnSpc>
            </a:pPr>
            <a:r>
              <a:rPr lang="en-US" dirty="0" smtClean="0"/>
              <a:t>Primary sources of data have been described as those items that are original to the problem under study and may be thought of as being in two categories. First, the remains or relics of a given period: although such remains and </a:t>
            </a:r>
            <a:r>
              <a:rPr lang="en-US" dirty="0" err="1" smtClean="0"/>
              <a:t>artefacts</a:t>
            </a:r>
            <a:r>
              <a:rPr lang="en-US" dirty="0" smtClean="0"/>
              <a:t> as skeletons, fossils, weapons, tools, utensils, buildings, pictures, furniture, coins and </a:t>
            </a:r>
            <a:r>
              <a:rPr lang="en-US" dirty="0" err="1" smtClean="0"/>
              <a:t>objets</a:t>
            </a:r>
            <a:r>
              <a:rPr lang="en-US" dirty="0" smtClean="0"/>
              <a:t> d’art were not meant to transmit information to subsequent eras, nevertheless they may be useful sources providing sound evidence about the past.</a:t>
            </a:r>
          </a:p>
          <a:p>
            <a:pPr>
              <a:lnSpc>
                <a:spcPct val="150000"/>
              </a:lnSpc>
            </a:pPr>
            <a:r>
              <a:rPr lang="en-US" dirty="0" smtClean="0"/>
              <a:t>Second, those items that have had a direct physical relationship with the events being reconstructed:</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Cont…Data collection</a:t>
            </a:r>
            <a:endParaRPr lang="en-US" dirty="0"/>
          </a:p>
        </p:txBody>
      </p:sp>
      <p:sp>
        <p:nvSpPr>
          <p:cNvPr id="3" name="Content Placeholder 2"/>
          <p:cNvSpPr>
            <a:spLocks noGrp="1"/>
          </p:cNvSpPr>
          <p:nvPr>
            <p:ph idx="1"/>
          </p:nvPr>
        </p:nvSpPr>
        <p:spPr>
          <a:xfrm>
            <a:off x="1066800" y="1447800"/>
            <a:ext cx="7866888" cy="5257800"/>
          </a:xfrm>
        </p:spPr>
        <p:txBody>
          <a:bodyPr>
            <a:normAutofit/>
          </a:bodyPr>
          <a:lstStyle/>
          <a:p>
            <a:pPr>
              <a:lnSpc>
                <a:spcPct val="150000"/>
              </a:lnSpc>
            </a:pPr>
            <a:r>
              <a:rPr lang="en-US" dirty="0" smtClean="0"/>
              <a:t>this category would include not only the written and oral testimony provided by actual participants in, or witnesses of, an event, but also the participants themselves. Documents considered as primary sources include manuscripts, charters, laws, archives of </a:t>
            </a:r>
            <a:r>
              <a:rPr lang="en-US" dirty="0" err="1" smtClean="0"/>
              <a:t>ofﬁcial</a:t>
            </a:r>
            <a:r>
              <a:rPr lang="en-US" dirty="0" smtClean="0"/>
              <a:t> minutes or records, </a:t>
            </a:r>
            <a:r>
              <a:rPr lang="en-US" dirty="0" err="1" smtClean="0"/>
              <a:t>ﬁles</a:t>
            </a:r>
            <a:r>
              <a:rPr lang="en-US" dirty="0" smtClean="0"/>
              <a:t>, letters, memoranda, memoirs, biography, </a:t>
            </a:r>
            <a:r>
              <a:rPr lang="en-US" dirty="0" err="1" smtClean="0"/>
              <a:t>ofﬁcial</a:t>
            </a:r>
            <a:r>
              <a:rPr lang="en-US" dirty="0" smtClean="0"/>
              <a:t> publications, wills, newspapers and magazines, maps, diagrams, catalogues, </a:t>
            </a:r>
            <a:r>
              <a:rPr lang="en-US" dirty="0" err="1" smtClean="0"/>
              <a:t>ﬁlms</a:t>
            </a:r>
            <a:r>
              <a:rPr lang="en-US" dirty="0" smtClean="0"/>
              <a:t>, paintings, inscriptions, recordings, transcriptions, log books and research reports.</a:t>
            </a:r>
          </a:p>
          <a:p>
            <a:pPr>
              <a:lnSpc>
                <a:spcPct val="150000"/>
              </a:lnSpc>
            </a:pPr>
            <a:r>
              <a:rPr lang="en-US" dirty="0" smtClean="0"/>
              <a:t> All these are, intentionally or unintentionally, capable of transmitting a </a:t>
            </a:r>
            <a:r>
              <a:rPr lang="en-US" dirty="0" err="1" smtClean="0"/>
              <a:t>ﬁrst</a:t>
            </a:r>
            <a:r>
              <a:rPr lang="en-US" dirty="0" smtClean="0"/>
              <a:t>-hand account of an event and are therefore considered as sources of primary data. Historical research in education draws </a:t>
            </a:r>
            <a:r>
              <a:rPr lang="en-US" dirty="0" err="1" smtClean="0"/>
              <a:t>chieﬂy</a:t>
            </a:r>
            <a:r>
              <a:rPr lang="en-US" dirty="0" smtClean="0"/>
              <a:t> on the kind of sources </a:t>
            </a:r>
            <a:r>
              <a:rPr lang="en-US" dirty="0" err="1" smtClean="0"/>
              <a:t>identiﬁed</a:t>
            </a:r>
            <a:r>
              <a:rPr lang="en-US" dirty="0" smtClean="0"/>
              <a:t> in this second category.</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Cont…Data collection</a:t>
            </a:r>
            <a:endParaRPr lang="en-US" dirty="0"/>
          </a:p>
        </p:txBody>
      </p:sp>
      <p:sp>
        <p:nvSpPr>
          <p:cNvPr id="3" name="Content Placeholder 2"/>
          <p:cNvSpPr>
            <a:spLocks noGrp="1"/>
          </p:cNvSpPr>
          <p:nvPr>
            <p:ph idx="1"/>
          </p:nvPr>
        </p:nvSpPr>
        <p:spPr>
          <a:xfrm>
            <a:off x="1066800" y="1447800"/>
            <a:ext cx="7866888" cy="5257800"/>
          </a:xfrm>
        </p:spPr>
        <p:txBody>
          <a:bodyPr>
            <a:normAutofit/>
          </a:bodyPr>
          <a:lstStyle/>
          <a:p>
            <a:r>
              <a:rPr lang="en-US" dirty="0" smtClean="0"/>
              <a:t>Secondary sources are those that do not bear a direct physical relationship to the event being studied. They are made up of data that cannot be described as original. A secondary source would thus be one in which the person describing the event was not actually present but who obtained descriptions from another person or source. </a:t>
            </a:r>
          </a:p>
          <a:p>
            <a:r>
              <a:rPr lang="en-US" dirty="0" smtClean="0"/>
              <a:t>These may or may not have been primary sources. Other instances of secondary sources used in historical research include: quoted material, textbooks, encyclopedias, other reproductions of material or information, prints of paintings or replicas of art objects. Best (1970) points out that secondary sources of data are usually of limited worth because of the errors that result when information is passed on from one person to another.</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Cont…Data collection</a:t>
            </a:r>
            <a:endParaRPr lang="en-US" dirty="0"/>
          </a:p>
        </p:txBody>
      </p:sp>
      <p:sp>
        <p:nvSpPr>
          <p:cNvPr id="3" name="Content Placeholder 2"/>
          <p:cNvSpPr>
            <a:spLocks noGrp="1"/>
          </p:cNvSpPr>
          <p:nvPr>
            <p:ph idx="1"/>
          </p:nvPr>
        </p:nvSpPr>
        <p:spPr>
          <a:xfrm>
            <a:off x="1143000" y="1447800"/>
            <a:ext cx="7790688" cy="5181600"/>
          </a:xfrm>
        </p:spPr>
        <p:txBody>
          <a:bodyPr>
            <a:normAutofit/>
          </a:bodyPr>
          <a:lstStyle/>
          <a:p>
            <a:r>
              <a:rPr lang="en-US" dirty="0" smtClean="0"/>
              <a:t>Various commentators stress the importance of using primary sources of data where possible (Hill and </a:t>
            </a:r>
            <a:r>
              <a:rPr lang="en-US" dirty="0" err="1" smtClean="0"/>
              <a:t>Kerber</a:t>
            </a:r>
            <a:r>
              <a:rPr lang="en-US" dirty="0" smtClean="0"/>
              <a:t> 1967). The value, too, of secondary sources should not be minimized. There are numerous occasions where a secondary source can contribute </a:t>
            </a:r>
            <a:r>
              <a:rPr lang="en-US" dirty="0" err="1" smtClean="0"/>
              <a:t>signiﬁcantly</a:t>
            </a:r>
            <a:r>
              <a:rPr lang="en-US" dirty="0" smtClean="0"/>
              <a:t> to more valid and reliable historical research than would otherwise be the case.</a:t>
            </a:r>
          </a:p>
          <a:p>
            <a:r>
              <a:rPr lang="en-US" dirty="0" smtClean="0"/>
              <a:t>One further point: the review of the literature in other forms of educational research is regarded as a preparatory stage to gathering data and serves to acquaint researchers with previous research on the topics they are studying (Travers 1969). It thus enables them to continue in a tradition, to place their work in context, and to learn from earlier </a:t>
            </a:r>
            <a:r>
              <a:rPr lang="en-US" dirty="0" err="1" smtClean="0"/>
              <a:t>endeavours</a:t>
            </a:r>
            <a:r>
              <a:rPr lang="en-US" dirty="0" smtClean="0"/>
              <a:t>. </a:t>
            </a:r>
          </a:p>
          <a:p>
            <a:r>
              <a:rPr lang="en-US" dirty="0" smtClean="0"/>
              <a:t>The function of the review of the literature in historical research, however, is different in that it provides the data for research; the researchers’  acceptance or otherwise of their hypotheses will depend on their selection of information from the review and the interpretation they put on it.</a:t>
            </a:r>
          </a:p>
          <a:p>
            <a:endParaRPr lang="en-US"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Cont…Data collection</a:t>
            </a:r>
            <a:endParaRPr lang="en-US" dirty="0"/>
          </a:p>
        </p:txBody>
      </p:sp>
      <p:sp>
        <p:nvSpPr>
          <p:cNvPr id="3" name="Content Placeholder 2"/>
          <p:cNvSpPr>
            <a:spLocks noGrp="1"/>
          </p:cNvSpPr>
          <p:nvPr>
            <p:ph idx="1"/>
          </p:nvPr>
        </p:nvSpPr>
        <p:spPr>
          <a:xfrm>
            <a:off x="1143000" y="1447800"/>
            <a:ext cx="7790688" cy="5257800"/>
          </a:xfrm>
        </p:spPr>
        <p:txBody>
          <a:bodyPr/>
          <a:lstStyle/>
          <a:p>
            <a:pPr>
              <a:lnSpc>
                <a:spcPct val="150000"/>
              </a:lnSpc>
            </a:pPr>
            <a:r>
              <a:rPr lang="en-US" dirty="0" smtClean="0"/>
              <a:t>Borg (1963) has </a:t>
            </a:r>
            <a:r>
              <a:rPr lang="en-US" dirty="0" err="1" smtClean="0"/>
              <a:t>identiﬁed</a:t>
            </a:r>
            <a:r>
              <a:rPr lang="en-US" dirty="0" smtClean="0"/>
              <a:t> other differences: one is that the historical researcher will have to peruse longer documents than the empirical researcher who normally studies articles very much more succinct and precise. Further, documents required in historical research often date back much further than those in empirical research. And one </a:t>
            </a:r>
            <a:r>
              <a:rPr lang="en-US" dirty="0" err="1" smtClean="0"/>
              <a:t>ﬁnal</a:t>
            </a:r>
            <a:r>
              <a:rPr lang="en-US" dirty="0" smtClean="0"/>
              <a:t> point: documents in education often consist of unpublished material and are therefore less accessible than reports of empirical studies in professional journals.</a:t>
            </a:r>
          </a:p>
          <a:p>
            <a:pPr>
              <a:lnSpc>
                <a:spcPct val="150000"/>
              </a:lnSpc>
            </a:pPr>
            <a:r>
              <a:rPr lang="en-US" dirty="0" smtClean="0"/>
              <a:t>For a detailed consideration of the speciﬁc problems of documentary research, see the articles by Platt (1981) where she considers those of authenticity, availability of documents, sampling problems, inference and interpretation.</a:t>
            </a:r>
          </a:p>
          <a:p>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a:t>
            </a:r>
            <a:br>
              <a:rPr lang="en-US" dirty="0" smtClean="0"/>
            </a:br>
            <a:endParaRPr lang="en-US" dirty="0"/>
          </a:p>
        </p:txBody>
      </p:sp>
      <p:sp>
        <p:nvSpPr>
          <p:cNvPr id="3" name="Content Placeholder 2"/>
          <p:cNvSpPr>
            <a:spLocks noGrp="1"/>
          </p:cNvSpPr>
          <p:nvPr>
            <p:ph idx="1"/>
          </p:nvPr>
        </p:nvSpPr>
        <p:spPr>
          <a:xfrm>
            <a:off x="1066800" y="1447800"/>
            <a:ext cx="7866888" cy="5257800"/>
          </a:xfrm>
        </p:spPr>
        <p:txBody>
          <a:bodyPr>
            <a:normAutofit/>
          </a:bodyPr>
          <a:lstStyle/>
          <a:p>
            <a:r>
              <a:rPr lang="en-US" dirty="0" smtClean="0"/>
              <a:t>Because workers in the </a:t>
            </a:r>
            <a:r>
              <a:rPr lang="en-US" dirty="0" err="1" smtClean="0"/>
              <a:t>ﬁeld</a:t>
            </a:r>
            <a:r>
              <a:rPr lang="en-US" dirty="0" smtClean="0"/>
              <a:t> of historical research gather much of their data and information from records and documents, these must be carefully evaluated so as to attest their worth for the purposes of the particular study. </a:t>
            </a:r>
          </a:p>
          <a:p>
            <a:r>
              <a:rPr lang="en-US" dirty="0" smtClean="0"/>
              <a:t>Evaluation of historical data and information is often referred to as historical criticism and the reliable data yielded by the process are known as historical evidence.</a:t>
            </a:r>
          </a:p>
          <a:p>
            <a:r>
              <a:rPr lang="en-US" dirty="0" smtClean="0"/>
              <a:t>Historical evidence has thus been described as that body of validated facts and information which can be accepted as trustworthy, as a valid basis for the testing and interpretation of hypotheses.</a:t>
            </a:r>
          </a:p>
          <a:p>
            <a:r>
              <a:rPr lang="en-US" dirty="0" smtClean="0"/>
              <a:t>Historical criticism is usually undertaken in two stages: </a:t>
            </a:r>
            <a:r>
              <a:rPr lang="en-US" dirty="0" err="1" smtClean="0"/>
              <a:t>ﬁrst</a:t>
            </a:r>
            <a:r>
              <a:rPr lang="en-US" dirty="0" smtClean="0"/>
              <a:t>, the authenticity of the source is appraised; and second, the accuracy or worth of the data is evaluated. The two processes are known as external and internal criticism respectively, and since they each present problems of evaluation they merit further inspection.</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 criticism</a:t>
            </a:r>
            <a:br>
              <a:rPr lang="en-US" dirty="0" smtClean="0"/>
            </a:br>
            <a:endParaRPr lang="en-US" dirty="0"/>
          </a:p>
        </p:txBody>
      </p:sp>
      <p:sp>
        <p:nvSpPr>
          <p:cNvPr id="3" name="Content Placeholder 2"/>
          <p:cNvSpPr>
            <a:spLocks noGrp="1"/>
          </p:cNvSpPr>
          <p:nvPr>
            <p:ph idx="1"/>
          </p:nvPr>
        </p:nvSpPr>
        <p:spPr>
          <a:xfrm>
            <a:off x="1143000" y="1143000"/>
            <a:ext cx="7790688" cy="5486400"/>
          </a:xfrm>
        </p:spPr>
        <p:txBody>
          <a:bodyPr/>
          <a:lstStyle/>
          <a:p>
            <a:pPr>
              <a:lnSpc>
                <a:spcPct val="150000"/>
              </a:lnSpc>
            </a:pPr>
            <a:r>
              <a:rPr lang="en-US" dirty="0" smtClean="0"/>
              <a:t>External criticism is concerned with establishing the authenticity or genuineness of data. It is therefore aimed at the document (or other source) itself rather than the statements it contains; with analytic forms of the data rather than the interpretation or meaning of them in relation to the study. It therefore sets out to uncover frauds, forgeries, hoaxes, inventions or distortions.</a:t>
            </a:r>
          </a:p>
          <a:p>
            <a:pPr>
              <a:lnSpc>
                <a:spcPct val="150000"/>
              </a:lnSpc>
            </a:pPr>
            <a:r>
              <a:rPr lang="en-US" dirty="0" smtClean="0"/>
              <a:t>To this end, the tasks of establishing the age or authorship of a document may involve tests of factors such as signatures, handwriting, script, type, style, spelling and place-names. </a:t>
            </a:r>
          </a:p>
          <a:p>
            <a:pPr>
              <a:lnSpc>
                <a:spcPct val="150000"/>
              </a:lnSpc>
            </a:pPr>
            <a:r>
              <a:rPr lang="en-US" dirty="0" smtClean="0"/>
              <a:t>Further, was the knowledge it purports to transmit available at the time and is it consistent with what is known about the author or period from another source?</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 criticism</a:t>
            </a:r>
            <a:br>
              <a:rPr lang="en-US" dirty="0" smtClean="0"/>
            </a:br>
            <a:endParaRPr lang="en-US" dirty="0"/>
          </a:p>
        </p:txBody>
      </p:sp>
      <p:sp>
        <p:nvSpPr>
          <p:cNvPr id="3" name="Content Placeholder 2"/>
          <p:cNvSpPr>
            <a:spLocks noGrp="1"/>
          </p:cNvSpPr>
          <p:nvPr>
            <p:ph idx="1"/>
          </p:nvPr>
        </p:nvSpPr>
        <p:spPr>
          <a:xfrm>
            <a:off x="1143000" y="1447800"/>
            <a:ext cx="7790688" cy="5181600"/>
          </a:xfrm>
        </p:spPr>
        <p:txBody>
          <a:bodyPr/>
          <a:lstStyle/>
          <a:p>
            <a:pPr>
              <a:lnSpc>
                <a:spcPct val="150000"/>
              </a:lnSpc>
            </a:pPr>
            <a:r>
              <a:rPr lang="en-US" dirty="0" smtClean="0"/>
              <a:t>Increasingly sophisticated analyses of physical factors can also yield clues establishing authenticity or otherwise: physical and chemical tests of ink, paper, parchment, cloth and other materials, for example. Investigations in the </a:t>
            </a:r>
            <a:r>
              <a:rPr lang="en-US" dirty="0" err="1" smtClean="0"/>
              <a:t>ﬁeld</a:t>
            </a:r>
            <a:r>
              <a:rPr lang="en-US" dirty="0" smtClean="0"/>
              <a:t> of educational history are less likely to encounter deliberate forgeries than in, say, political or social history, though it is possible to </a:t>
            </a:r>
            <a:r>
              <a:rPr lang="en-US" dirty="0" err="1" smtClean="0"/>
              <a:t>ﬁnd</a:t>
            </a:r>
            <a:r>
              <a:rPr lang="en-US" dirty="0" smtClean="0"/>
              <a:t> that </a:t>
            </a:r>
            <a:r>
              <a:rPr lang="en-US" dirty="0" err="1" smtClean="0"/>
              <a:t>ofﬁcial</a:t>
            </a:r>
            <a:r>
              <a:rPr lang="en-US" dirty="0" smtClean="0"/>
              <a:t> documents, correspondence and autobiographies have been ‘ghosted’, that is, prepared by a person other than the alleged author or signer.</a:t>
            </a:r>
          </a:p>
          <a:p>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criticism</a:t>
            </a:r>
            <a:br>
              <a:rPr lang="en-US" dirty="0" smtClean="0"/>
            </a:br>
            <a:endParaRPr lang="en-US" dirty="0"/>
          </a:p>
        </p:txBody>
      </p:sp>
      <p:sp>
        <p:nvSpPr>
          <p:cNvPr id="3" name="Content Placeholder 2"/>
          <p:cNvSpPr>
            <a:spLocks noGrp="1"/>
          </p:cNvSpPr>
          <p:nvPr>
            <p:ph idx="1"/>
          </p:nvPr>
        </p:nvSpPr>
        <p:spPr>
          <a:xfrm>
            <a:off x="1143000" y="1447800"/>
            <a:ext cx="7790688" cy="5334000"/>
          </a:xfrm>
        </p:spPr>
        <p:txBody>
          <a:bodyPr>
            <a:normAutofit/>
          </a:bodyPr>
          <a:lstStyle/>
          <a:p>
            <a:r>
              <a:rPr lang="en-US" dirty="0" smtClean="0"/>
              <a:t>Having established the authenticity of the document, the researcher’s next task is to evaluate the accuracy and worth of the data contained therein. While they may be genuine, they may not necessarily disclose the most faithful picture.</a:t>
            </a:r>
          </a:p>
          <a:p>
            <a:r>
              <a:rPr lang="en-US" dirty="0" smtClean="0"/>
              <a:t>In their concern to establish the meaning and reliability of data, investigators are confronted with a more </a:t>
            </a:r>
            <a:r>
              <a:rPr lang="en-US" dirty="0" err="1" smtClean="0"/>
              <a:t>difﬁcult</a:t>
            </a:r>
            <a:r>
              <a:rPr lang="en-US" dirty="0" smtClean="0"/>
              <a:t> problem than external criticism because they have to establish the credibility of the author of the documents. Travers (1969) has listed those characteristics commonly considered in making evaluations of writers. </a:t>
            </a:r>
          </a:p>
          <a:p>
            <a:r>
              <a:rPr lang="en-US" dirty="0" smtClean="0"/>
              <a:t>Were they trained or untrained observers of the events?</a:t>
            </a:r>
          </a:p>
          <a:p>
            <a:r>
              <a:rPr lang="en-US" dirty="0" smtClean="0"/>
              <a:t> In other words, how competent were they? </a:t>
            </a:r>
          </a:p>
          <a:p>
            <a:r>
              <a:rPr lang="en-US" dirty="0" smtClean="0"/>
              <a:t>What were their relationships to the events?</a:t>
            </a:r>
          </a:p>
          <a:p>
            <a:r>
              <a:rPr lang="en-US" dirty="0" smtClean="0"/>
              <a:t>To what extent were they under pressure, from fear or vanity, say, to distort or omit facts?</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219200" y="1447800"/>
            <a:ext cx="7714488" cy="5181600"/>
          </a:xfrm>
        </p:spPr>
        <p:txBody>
          <a:bodyPr/>
          <a:lstStyle/>
          <a:p>
            <a:endParaRPr lang="en-US" dirty="0" smtClean="0"/>
          </a:p>
          <a:p>
            <a:r>
              <a:rPr lang="en-US" dirty="0" smtClean="0"/>
              <a:t> </a:t>
            </a:r>
            <a:r>
              <a:rPr lang="en-US" dirty="0"/>
              <a:t>What were the intents of the writers of the documents? </a:t>
            </a:r>
          </a:p>
          <a:p>
            <a:r>
              <a:rPr lang="en-US" dirty="0"/>
              <a:t>To what extent were they experts at recording those particular events? </a:t>
            </a:r>
          </a:p>
          <a:p>
            <a:r>
              <a:rPr lang="en-US" dirty="0"/>
              <a:t>Were the habits of the authors such that they might interfere with the accuracy  of recordings? </a:t>
            </a:r>
          </a:p>
          <a:p>
            <a:r>
              <a:rPr lang="en-US" dirty="0"/>
              <a:t>Were they too antagonistic or too sympathetic to give true pictures?</a:t>
            </a:r>
          </a:p>
          <a:p>
            <a:r>
              <a:rPr lang="en-US" dirty="0"/>
              <a:t> How long after the event did they record their testimonies?</a:t>
            </a:r>
          </a:p>
          <a:p>
            <a:r>
              <a:rPr lang="en-US" dirty="0"/>
              <a:t> And were they able to remember accurately?</a:t>
            </a:r>
          </a:p>
          <a:p>
            <a:r>
              <a:rPr lang="en-US" dirty="0"/>
              <a:t> Finally, are they in agreement with other independent witnesses?</a:t>
            </a:r>
          </a:p>
          <a:p>
            <a:endParaRPr lang="en-US" dirty="0"/>
          </a:p>
        </p:txBody>
      </p:sp>
    </p:spTree>
    <p:extLst>
      <p:ext uri="{BB962C8B-B14F-4D97-AF65-F5344CB8AC3E}">
        <p14:creationId xmlns="" xmlns:p14="http://schemas.microsoft.com/office/powerpoint/2010/main" val="1431124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Cont…Internal criticism</a:t>
            </a:r>
            <a:endParaRPr lang="en-US" dirty="0"/>
          </a:p>
        </p:txBody>
      </p:sp>
      <p:sp>
        <p:nvSpPr>
          <p:cNvPr id="3" name="Content Placeholder 2"/>
          <p:cNvSpPr>
            <a:spLocks noGrp="1"/>
          </p:cNvSpPr>
          <p:nvPr>
            <p:ph idx="1"/>
          </p:nvPr>
        </p:nvSpPr>
        <p:spPr>
          <a:xfrm>
            <a:off x="1143000" y="1447800"/>
            <a:ext cx="7790688" cy="5029200"/>
          </a:xfrm>
        </p:spPr>
        <p:txBody>
          <a:bodyPr/>
          <a:lstStyle/>
          <a:p>
            <a:r>
              <a:rPr lang="en-US" dirty="0" smtClean="0"/>
              <a:t>Many documents in the history of education tend to be neutral in character, though it is possible that some may be in error because of these kinds of observer characteristics.</a:t>
            </a:r>
          </a:p>
          <a:p>
            <a:r>
              <a:rPr lang="en-US" dirty="0" smtClean="0"/>
              <a:t> A particular problem arising from the questions posed by Travers (1969) is that of bias. This can be particularly acute where life histories are being studied. The chief concern here, as Plummer (1983) reminds us, resides in examining possible sources of bias which prevent researchers from </a:t>
            </a:r>
            <a:r>
              <a:rPr lang="en-US" dirty="0" err="1" smtClean="0"/>
              <a:t>ﬁnding</a:t>
            </a:r>
            <a:r>
              <a:rPr lang="en-US" dirty="0" smtClean="0"/>
              <a:t> out what is wanted and using techniques to minimize the possible sources of bias.</a:t>
            </a:r>
          </a:p>
          <a:p>
            <a:r>
              <a:rPr lang="en-US" dirty="0" smtClean="0"/>
              <a:t>Researchers generally recognize three sources of bias: those arising from the subject being interviewed, those arising from themselves as researchers and those arising from the subject–researcher interaction (Travers 1969).</a:t>
            </a:r>
          </a:p>
          <a:p>
            <a:endParaRPr lang="en-US" dirty="0" smtClean="0"/>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the research report</a:t>
            </a:r>
            <a:br>
              <a:rPr lang="en-US" dirty="0" smtClean="0"/>
            </a:br>
            <a:endParaRPr lang="en-US" dirty="0"/>
          </a:p>
        </p:txBody>
      </p:sp>
      <p:sp>
        <p:nvSpPr>
          <p:cNvPr id="3" name="Content Placeholder 2"/>
          <p:cNvSpPr>
            <a:spLocks noGrp="1"/>
          </p:cNvSpPr>
          <p:nvPr>
            <p:ph idx="1"/>
          </p:nvPr>
        </p:nvSpPr>
        <p:spPr>
          <a:xfrm>
            <a:off x="1066800" y="1447800"/>
            <a:ext cx="7866888" cy="5181600"/>
          </a:xfrm>
        </p:spPr>
        <p:txBody>
          <a:bodyPr/>
          <a:lstStyle/>
          <a:p>
            <a:pPr>
              <a:lnSpc>
                <a:spcPct val="150000"/>
              </a:lnSpc>
            </a:pPr>
            <a:r>
              <a:rPr lang="en-US" dirty="0" smtClean="0"/>
              <a:t>Once the data have been gathered and subjected to external criticism for authenticity and to internal criticism for accuracy, the researcher is next confronted with the task of piecing together an account of the events embraced by the research problem. </a:t>
            </a:r>
          </a:p>
          <a:p>
            <a:pPr>
              <a:lnSpc>
                <a:spcPct val="150000"/>
              </a:lnSpc>
            </a:pPr>
            <a:r>
              <a:rPr lang="en-US" dirty="0" smtClean="0"/>
              <a:t>This stage is known as the process of synthesis. It is probably the most </a:t>
            </a:r>
            <a:r>
              <a:rPr lang="en-US" dirty="0" err="1" smtClean="0"/>
              <a:t>difﬁcult</a:t>
            </a:r>
            <a:r>
              <a:rPr lang="en-US" dirty="0" smtClean="0"/>
              <a:t> phase in the project and calls for considerable imagination and resourcefulness. The resulting pattern is then applied to the testing of the hypothesis.</a:t>
            </a:r>
          </a:p>
          <a:p>
            <a:pPr>
              <a:lnSpc>
                <a:spcPct val="150000"/>
              </a:lnSpc>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Cont…Writing the research report</a:t>
            </a:r>
            <a:br>
              <a:rPr lang="en-US" dirty="0" smtClean="0"/>
            </a:br>
            <a:endParaRPr lang="en-US" dirty="0"/>
          </a:p>
        </p:txBody>
      </p:sp>
      <p:sp>
        <p:nvSpPr>
          <p:cNvPr id="3" name="Content Placeholder 2"/>
          <p:cNvSpPr>
            <a:spLocks noGrp="1"/>
          </p:cNvSpPr>
          <p:nvPr>
            <p:ph idx="1"/>
          </p:nvPr>
        </p:nvSpPr>
        <p:spPr>
          <a:xfrm>
            <a:off x="1143000" y="1447800"/>
            <a:ext cx="7790688" cy="5181600"/>
          </a:xfrm>
        </p:spPr>
        <p:txBody>
          <a:bodyPr/>
          <a:lstStyle/>
          <a:p>
            <a:pPr>
              <a:lnSpc>
                <a:spcPct val="150000"/>
              </a:lnSpc>
            </a:pPr>
            <a:r>
              <a:rPr lang="en-US" dirty="0" smtClean="0"/>
              <a:t>The writing of the </a:t>
            </a:r>
            <a:r>
              <a:rPr lang="en-US" dirty="0" err="1" smtClean="0"/>
              <a:t>ﬁnal</a:t>
            </a:r>
            <a:r>
              <a:rPr lang="en-US" dirty="0" smtClean="0"/>
              <a:t> report is equally demanding and calls for creativity and high standards of objective and systematic analysis.</a:t>
            </a:r>
          </a:p>
          <a:p>
            <a:pPr>
              <a:lnSpc>
                <a:spcPct val="150000"/>
              </a:lnSpc>
            </a:pPr>
            <a:r>
              <a:rPr lang="en-US" dirty="0" smtClean="0"/>
              <a:t>Best (1970) has listed the kinds of problems occurring in the various types of historical research projects submitted by students. These include:</a:t>
            </a:r>
          </a:p>
          <a:p>
            <a:pPr>
              <a:lnSpc>
                <a:spcPct val="150000"/>
              </a:lnSpc>
            </a:pP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Cont…Writing the research report</a:t>
            </a:r>
            <a:br>
              <a:rPr lang="en-US" dirty="0" smtClean="0"/>
            </a:br>
            <a:endParaRPr lang="en-US" dirty="0"/>
          </a:p>
        </p:txBody>
      </p:sp>
      <p:sp>
        <p:nvSpPr>
          <p:cNvPr id="3" name="Content Placeholder 2"/>
          <p:cNvSpPr>
            <a:spLocks noGrp="1"/>
          </p:cNvSpPr>
          <p:nvPr>
            <p:ph idx="1"/>
          </p:nvPr>
        </p:nvSpPr>
        <p:spPr>
          <a:xfrm>
            <a:off x="1143000" y="1447800"/>
            <a:ext cx="7790688" cy="5257800"/>
          </a:xfrm>
        </p:spPr>
        <p:txBody>
          <a:bodyPr/>
          <a:lstStyle/>
          <a:p>
            <a:r>
              <a:rPr lang="en-US" dirty="0" err="1" smtClean="0"/>
              <a:t>Deﬁning</a:t>
            </a:r>
            <a:r>
              <a:rPr lang="en-US" dirty="0" smtClean="0"/>
              <a:t> the problem too broadly.</a:t>
            </a:r>
          </a:p>
          <a:p>
            <a:r>
              <a:rPr lang="en-US" dirty="0" smtClean="0"/>
              <a:t>The tendency to use easy-to-</a:t>
            </a:r>
            <a:r>
              <a:rPr lang="en-US" dirty="0" err="1" smtClean="0"/>
              <a:t>ﬁnd</a:t>
            </a:r>
            <a:r>
              <a:rPr lang="en-US" dirty="0" smtClean="0"/>
              <a:t> secondary sources of data rather than </a:t>
            </a:r>
            <a:r>
              <a:rPr lang="en-US" dirty="0" err="1" smtClean="0"/>
              <a:t>sufﬁcient</a:t>
            </a:r>
            <a:r>
              <a:rPr lang="en-US" dirty="0" smtClean="0"/>
              <a:t> primary sources, which are harder to locate but usually more trustworthy.</a:t>
            </a:r>
          </a:p>
          <a:p>
            <a:r>
              <a:rPr lang="en-US" dirty="0" smtClean="0"/>
              <a:t>Inadequate historical criticism of data, due to failure to establish authenticity of sources and trustworthiness of data. For example, there is often a tendency to accept a statement as necessarily true when several observers agree.</a:t>
            </a:r>
          </a:p>
          <a:p>
            <a:r>
              <a:rPr lang="en-US" dirty="0" smtClean="0"/>
              <a:t>It is possible that one may have </a:t>
            </a:r>
            <a:r>
              <a:rPr lang="en-US" dirty="0" err="1" smtClean="0"/>
              <a:t>inﬂuenced</a:t>
            </a:r>
            <a:r>
              <a:rPr lang="en-US" dirty="0" smtClean="0"/>
              <a:t> the others, or that all were </a:t>
            </a:r>
            <a:r>
              <a:rPr lang="en-US" dirty="0" err="1" smtClean="0"/>
              <a:t>inﬂuenced</a:t>
            </a:r>
            <a:r>
              <a:rPr lang="en-US" dirty="0" smtClean="0"/>
              <a:t> by the same inaccurate source of information.</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Cont…Writing the research report</a:t>
            </a:r>
            <a:br>
              <a:rPr lang="en-US" dirty="0" smtClean="0"/>
            </a:br>
            <a:endParaRPr lang="en-US" dirty="0"/>
          </a:p>
        </p:txBody>
      </p:sp>
      <p:sp>
        <p:nvSpPr>
          <p:cNvPr id="3" name="Content Placeholder 2"/>
          <p:cNvSpPr>
            <a:spLocks noGrp="1"/>
          </p:cNvSpPr>
          <p:nvPr>
            <p:ph idx="1"/>
          </p:nvPr>
        </p:nvSpPr>
        <p:spPr>
          <a:xfrm>
            <a:off x="1143000" y="1447800"/>
            <a:ext cx="7790688" cy="5257800"/>
          </a:xfrm>
        </p:spPr>
        <p:txBody>
          <a:bodyPr>
            <a:normAutofit/>
          </a:bodyPr>
          <a:lstStyle/>
          <a:p>
            <a:r>
              <a:rPr lang="en-US" dirty="0" smtClean="0"/>
              <a:t>Poor logical analysis resulting from:</a:t>
            </a:r>
          </a:p>
          <a:p>
            <a:r>
              <a:rPr lang="en-US" dirty="0" smtClean="0"/>
              <a:t>oversimpliﬁcation – failure to recognize the fact that causes of events are more often multiple and complex than single and simple overgeneralization on the basis of insufﬁcient evidence, and false reasoning by analogy, basing conclusions upon superﬁcial similarities of situations,  failure to interpret words and expression in the light of their accepted meaning in an earlier period,  failure to distinguish between signiﬁcant facts in a situation and those that are irrelevant or unimportant.</a:t>
            </a:r>
          </a:p>
          <a:p>
            <a:r>
              <a:rPr lang="en-US" dirty="0" smtClean="0"/>
              <a:t>Expression of personal bias, as revealed by statements lifted out of context for purposes of persuasion, assuming too generous or uncritical an attitude towards a person or idea (or being too unfriendly or critical), excessive admiration for the past (sometimes known as the ‘old oaken bucket’ delusion), or an equally unrealistic admiration for the new or contemporary, assuming that all change represents progress.</a:t>
            </a:r>
          </a:p>
          <a:p>
            <a:r>
              <a:rPr lang="en-US" dirty="0" smtClean="0"/>
              <a:t>Poor reporting in a style that is dull and </a:t>
            </a:r>
            <a:r>
              <a:rPr lang="en-US" dirty="0" err="1" smtClean="0"/>
              <a:t>colourless</a:t>
            </a:r>
            <a:r>
              <a:rPr lang="en-US" dirty="0" smtClean="0"/>
              <a:t>, too </a:t>
            </a:r>
            <a:r>
              <a:rPr lang="en-US" dirty="0" err="1" smtClean="0"/>
              <a:t>ﬂowery</a:t>
            </a:r>
            <a:r>
              <a:rPr lang="en-US" dirty="0" smtClean="0"/>
              <a:t> or </a:t>
            </a:r>
            <a:r>
              <a:rPr lang="en-US" dirty="0" err="1" smtClean="0"/>
              <a:t>ﬂippant</a:t>
            </a:r>
            <a:r>
              <a:rPr lang="en-US" dirty="0" smtClean="0"/>
              <a:t>, too persuasive or of the ‘soap-box’ type, or lacking in proper usage.</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Cont…Writing the research report</a:t>
            </a:r>
            <a:br>
              <a:rPr lang="en-US" dirty="0" smtClean="0"/>
            </a:br>
            <a:endParaRPr lang="en-US" dirty="0"/>
          </a:p>
        </p:txBody>
      </p:sp>
      <p:sp>
        <p:nvSpPr>
          <p:cNvPr id="3" name="Content Placeholder 2"/>
          <p:cNvSpPr>
            <a:spLocks noGrp="1"/>
          </p:cNvSpPr>
          <p:nvPr>
            <p:ph idx="1"/>
          </p:nvPr>
        </p:nvSpPr>
        <p:spPr>
          <a:xfrm>
            <a:off x="1143000" y="1447800"/>
            <a:ext cx="7790688" cy="5105400"/>
          </a:xfrm>
        </p:spPr>
        <p:txBody>
          <a:bodyPr/>
          <a:lstStyle/>
          <a:p>
            <a:r>
              <a:rPr lang="en-US" dirty="0" smtClean="0"/>
              <a:t>Borg and Gall (1979: 400) suggest several mistakes that can be made in conducting historical research:</a:t>
            </a:r>
          </a:p>
          <a:p>
            <a:r>
              <a:rPr lang="en-US" dirty="0" smtClean="0"/>
              <a:t>selecting a topic for which historical sources are slight, inaccessible or non-existent being over-reliant on secondary sources</a:t>
            </a:r>
          </a:p>
          <a:p>
            <a:r>
              <a:rPr lang="en-US" dirty="0" smtClean="0"/>
              <a:t>failing to subject the historical sources to internal or external validity/criticism checks </a:t>
            </a:r>
          </a:p>
          <a:p>
            <a:r>
              <a:rPr lang="en-US" dirty="0" smtClean="0"/>
              <a:t>lacking reﬂexivity and the researcher’s selectivity and bias in using sources</a:t>
            </a:r>
          </a:p>
          <a:p>
            <a:r>
              <a:rPr lang="en-US" dirty="0" smtClean="0"/>
              <a:t>importing concepts from other disciplines</a:t>
            </a:r>
          </a:p>
          <a:p>
            <a:r>
              <a:rPr lang="en-US" dirty="0" smtClean="0"/>
              <a:t>making illegitimate inferences of causality and </a:t>
            </a:r>
            <a:r>
              <a:rPr lang="en-US" dirty="0" err="1" smtClean="0"/>
              <a:t>monocausality</a:t>
            </a:r>
            <a:endParaRPr lang="en-US" dirty="0" smtClean="0"/>
          </a:p>
          <a:p>
            <a:r>
              <a:rPr lang="en-US" dirty="0" smtClean="0"/>
              <a:t>generalizing beyond acceptable limits of the data</a:t>
            </a:r>
          </a:p>
          <a:p>
            <a:r>
              <a:rPr lang="en-US" dirty="0" smtClean="0"/>
              <a:t>listing facts without appropriate </a:t>
            </a:r>
            <a:r>
              <a:rPr lang="en-US" dirty="0" err="1" smtClean="0"/>
              <a:t>thematization</a:t>
            </a:r>
            <a:r>
              <a:rPr lang="en-US" dirty="0" smtClean="0"/>
              <a:t>.</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Cont…Writing the research report</a:t>
            </a:r>
            <a:br>
              <a:rPr lang="en-US" dirty="0" smtClean="0"/>
            </a:br>
            <a:endParaRPr lang="en-US" dirty="0"/>
          </a:p>
        </p:txBody>
      </p:sp>
      <p:sp>
        <p:nvSpPr>
          <p:cNvPr id="3" name="Content Placeholder 2"/>
          <p:cNvSpPr>
            <a:spLocks noGrp="1"/>
          </p:cNvSpPr>
          <p:nvPr>
            <p:ph idx="1"/>
          </p:nvPr>
        </p:nvSpPr>
        <p:spPr>
          <a:xfrm>
            <a:off x="1143000" y="1219200"/>
            <a:ext cx="7790688" cy="5486400"/>
          </a:xfrm>
        </p:spPr>
        <p:txBody>
          <a:bodyPr/>
          <a:lstStyle/>
          <a:p>
            <a:r>
              <a:rPr lang="en-US" dirty="0" smtClean="0"/>
              <a:t>In addition to these, Sutherland (1969) has brilliantly illustrated two further common errors among historians of education. These are, </a:t>
            </a:r>
            <a:r>
              <a:rPr lang="en-US" dirty="0" err="1" smtClean="0"/>
              <a:t>ﬁrst</a:t>
            </a:r>
            <a:r>
              <a:rPr lang="en-US" dirty="0" smtClean="0"/>
              <a:t>, projecting current battles backwards onto an historical background which leads to distortion, and second, ‘description in a vacuum’ which fails to illustrate the relationship of the educational system to the structure of society.</a:t>
            </a:r>
          </a:p>
          <a:p>
            <a:r>
              <a:rPr lang="en-US" dirty="0" smtClean="0"/>
              <a:t> </a:t>
            </a:r>
            <a:r>
              <a:rPr lang="en-US" dirty="0" err="1" smtClean="0"/>
              <a:t>Mouly</a:t>
            </a:r>
            <a:r>
              <a:rPr lang="en-US" dirty="0" smtClean="0"/>
              <a:t> (1978) itemizes ﬁve basic criteria for evaluating historical research:</a:t>
            </a:r>
          </a:p>
          <a:p>
            <a:r>
              <a:rPr lang="en-US" b="1" dirty="0" smtClean="0"/>
              <a:t>Problem</a:t>
            </a:r>
            <a:r>
              <a:rPr lang="en-US" dirty="0" smtClean="0"/>
              <a:t>: Has the problem been clearly </a:t>
            </a:r>
            <a:r>
              <a:rPr lang="en-US" dirty="0" err="1" smtClean="0"/>
              <a:t>deﬁned</a:t>
            </a:r>
            <a:r>
              <a:rPr lang="en-US" dirty="0" smtClean="0"/>
              <a:t>? It is </a:t>
            </a:r>
            <a:r>
              <a:rPr lang="en-US" dirty="0" err="1" smtClean="0"/>
              <a:t>difﬁcult</a:t>
            </a:r>
            <a:r>
              <a:rPr lang="en-US" dirty="0" smtClean="0"/>
              <a:t> enough to conduct historical research adequately without adding to the confusion by starting out with a nebulous problem. Is the problem capable of solution? Is it within the competence of the investigator?</a:t>
            </a:r>
          </a:p>
          <a:p>
            <a:r>
              <a:rPr lang="en-US" b="1" dirty="0" smtClean="0"/>
              <a:t>Data</a:t>
            </a:r>
            <a:r>
              <a:rPr lang="en-US" dirty="0" smtClean="0"/>
              <a:t>: Are data of a primary nature available in </a:t>
            </a:r>
            <a:r>
              <a:rPr lang="en-US" dirty="0" err="1" smtClean="0"/>
              <a:t>sufﬁcient</a:t>
            </a:r>
            <a:r>
              <a:rPr lang="en-US" dirty="0" smtClean="0"/>
              <a:t> completeness to provide a solution, or has there been an overdependence on secondary or </a:t>
            </a:r>
            <a:r>
              <a:rPr lang="en-US" dirty="0" err="1" smtClean="0"/>
              <a:t>unveriﬁable</a:t>
            </a:r>
            <a:r>
              <a:rPr lang="en-US" dirty="0" smtClean="0"/>
              <a:t> sources?</a:t>
            </a:r>
          </a:p>
          <a:p>
            <a:endParaRPr lang="en-US" dirty="0" smtClean="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Cont…Writing the research report</a:t>
            </a:r>
            <a:endParaRPr lang="en-US" dirty="0"/>
          </a:p>
        </p:txBody>
      </p:sp>
      <p:sp>
        <p:nvSpPr>
          <p:cNvPr id="3" name="Content Placeholder 2"/>
          <p:cNvSpPr>
            <a:spLocks noGrp="1"/>
          </p:cNvSpPr>
          <p:nvPr>
            <p:ph idx="1"/>
          </p:nvPr>
        </p:nvSpPr>
        <p:spPr>
          <a:xfrm>
            <a:off x="1066800" y="1447800"/>
            <a:ext cx="7866888" cy="5257800"/>
          </a:xfrm>
        </p:spPr>
        <p:txBody>
          <a:bodyPr>
            <a:normAutofit/>
          </a:bodyPr>
          <a:lstStyle/>
          <a:p>
            <a:r>
              <a:rPr lang="en-US" b="1" dirty="0" smtClean="0"/>
              <a:t>Analysis</a:t>
            </a:r>
            <a:r>
              <a:rPr lang="en-US" dirty="0" smtClean="0"/>
              <a:t>: Has the dependability of the data been adequately established? Has the relevance of the data been adequately explored?</a:t>
            </a:r>
          </a:p>
          <a:p>
            <a:r>
              <a:rPr lang="en-US" b="1" dirty="0" smtClean="0"/>
              <a:t>Interpretation</a:t>
            </a:r>
            <a:r>
              <a:rPr lang="en-US" dirty="0" smtClean="0"/>
              <a:t>: Does the author display adequate mastery of his data and insight into the relative </a:t>
            </a:r>
            <a:r>
              <a:rPr lang="en-US" dirty="0" err="1" smtClean="0"/>
              <a:t>signiﬁcance</a:t>
            </a:r>
            <a:r>
              <a:rPr lang="en-US" dirty="0" smtClean="0"/>
              <a:t>? Does he display adequate historical perspective? Does he maintain his objectivity or does he allow personal bias to distort the evidence? Are his hypotheses plausible? Have they been adequately tested? Does he take a </a:t>
            </a:r>
            <a:r>
              <a:rPr lang="en-US" dirty="0" err="1" smtClean="0"/>
              <a:t>sufﬁciently</a:t>
            </a:r>
            <a:r>
              <a:rPr lang="en-US" dirty="0" smtClean="0"/>
              <a:t> broad view of the total situation? Does he see the relationship between his data and other ‘historical facts’?</a:t>
            </a:r>
          </a:p>
          <a:p>
            <a:r>
              <a:rPr lang="en-US" b="1" dirty="0" smtClean="0"/>
              <a:t>Presentation: </a:t>
            </a:r>
            <a:r>
              <a:rPr lang="en-US" dirty="0" smtClean="0"/>
              <a:t>Does the style of writing attract as well as inform? Does the report make a contribution on the basis of newly discovered data or new interpretation, or is it simply ‘uninspired hack-work’? Does it </a:t>
            </a:r>
            <a:r>
              <a:rPr lang="en-US" dirty="0" err="1" smtClean="0"/>
              <a:t>reﬂect</a:t>
            </a:r>
            <a:r>
              <a:rPr lang="en-US" dirty="0" smtClean="0"/>
              <a:t> scholarliness?</a:t>
            </a:r>
          </a:p>
          <a:p>
            <a:endParaRPr lang="en-US" dirty="0" smtClean="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use of quantitative methods</a:t>
            </a:r>
            <a:br>
              <a:rPr lang="en-US" dirty="0" smtClean="0"/>
            </a:br>
            <a:endParaRPr lang="en-US" dirty="0"/>
          </a:p>
        </p:txBody>
      </p:sp>
      <p:sp>
        <p:nvSpPr>
          <p:cNvPr id="3" name="Content Placeholder 2"/>
          <p:cNvSpPr>
            <a:spLocks noGrp="1"/>
          </p:cNvSpPr>
          <p:nvPr>
            <p:ph idx="1"/>
          </p:nvPr>
        </p:nvSpPr>
        <p:spPr>
          <a:xfrm>
            <a:off x="1066800" y="1447800"/>
            <a:ext cx="7866888" cy="5105400"/>
          </a:xfrm>
        </p:spPr>
        <p:txBody>
          <a:bodyPr>
            <a:normAutofit/>
          </a:bodyPr>
          <a:lstStyle/>
          <a:p>
            <a:r>
              <a:rPr lang="en-US" dirty="0" smtClean="0"/>
              <a:t>By far the greater part of research in historical studies is qualitative in nature. This is so because the proper subject-matter of historical research consists to a great extent of verbal and other symbolic material emanating from a society’s or a culture’s past. </a:t>
            </a:r>
          </a:p>
          <a:p>
            <a:r>
              <a:rPr lang="en-US" dirty="0" smtClean="0"/>
              <a:t>The basic skills required of the researcher to </a:t>
            </a:r>
            <a:r>
              <a:rPr lang="en-US" dirty="0" err="1" smtClean="0"/>
              <a:t>analyse</a:t>
            </a:r>
            <a:r>
              <a:rPr lang="en-US" dirty="0" smtClean="0"/>
              <a:t> this kind of qualitative or symbolic material involve collecting, classifying, ordering, synthesizing, evaluating and interpreting.</a:t>
            </a:r>
          </a:p>
          <a:p>
            <a:r>
              <a:rPr lang="en-US" dirty="0" smtClean="0"/>
              <a:t> At the basis of all these acts lies sound personal </a:t>
            </a:r>
            <a:r>
              <a:rPr lang="en-US" dirty="0" err="1" smtClean="0"/>
              <a:t>judgement</a:t>
            </a:r>
            <a:r>
              <a:rPr lang="en-US" dirty="0" smtClean="0"/>
              <a:t>. In the comparatively recent past, however, attempts have been made to apply the quantitative methods of the scientist to the solution of historical problems (Travers 1969). Of these methods, the one having greatest relevance to historical research is that of content analysis, the basic goal of which is to take a verbal, non-quantitative document and transform it into quantitative data. </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use of quantitative methods</a:t>
            </a:r>
            <a:br>
              <a:rPr lang="en-US" dirty="0" smtClean="0"/>
            </a:br>
            <a:endParaRPr lang="en-US" dirty="0"/>
          </a:p>
        </p:txBody>
      </p:sp>
      <p:sp>
        <p:nvSpPr>
          <p:cNvPr id="3" name="Content Placeholder 2"/>
          <p:cNvSpPr>
            <a:spLocks noGrp="1"/>
          </p:cNvSpPr>
          <p:nvPr>
            <p:ph idx="1"/>
          </p:nvPr>
        </p:nvSpPr>
        <p:spPr>
          <a:xfrm>
            <a:off x="1066800" y="1447800"/>
            <a:ext cx="7866888" cy="5181600"/>
          </a:xfrm>
        </p:spPr>
        <p:txBody>
          <a:bodyPr/>
          <a:lstStyle/>
          <a:p>
            <a:pPr>
              <a:lnSpc>
                <a:spcPct val="150000"/>
              </a:lnSpc>
            </a:pPr>
            <a:r>
              <a:rPr lang="en-US" dirty="0" smtClean="0"/>
              <a:t> Content analysis itself has been </a:t>
            </a:r>
            <a:r>
              <a:rPr lang="en-US" dirty="0" err="1" smtClean="0"/>
              <a:t>deﬁned</a:t>
            </a:r>
            <a:r>
              <a:rPr lang="en-US" dirty="0" smtClean="0"/>
              <a:t> as a multipurpose research method developed </a:t>
            </a:r>
            <a:r>
              <a:rPr lang="en-US" dirty="0" err="1" smtClean="0"/>
              <a:t>speciﬁcally</a:t>
            </a:r>
            <a:r>
              <a:rPr lang="en-US" dirty="0" smtClean="0"/>
              <a:t> for investigating a broad spectrum of problems in which the content of communication serves as a basis of inference, from word counts to categorization.</a:t>
            </a:r>
          </a:p>
          <a:p>
            <a:pPr>
              <a:lnSpc>
                <a:spcPct val="150000"/>
              </a:lnSpc>
            </a:pPr>
            <a:r>
              <a:rPr lang="en-US" dirty="0" smtClean="0"/>
              <a:t> Approaches to content analysis are careful to identify appropriate categories and units of analysis, both of which will </a:t>
            </a:r>
            <a:r>
              <a:rPr lang="en-US" dirty="0" err="1" smtClean="0"/>
              <a:t>reﬂect</a:t>
            </a:r>
            <a:r>
              <a:rPr lang="en-US" dirty="0" smtClean="0"/>
              <a:t> the nature of the document being </a:t>
            </a:r>
            <a:r>
              <a:rPr lang="en-US" dirty="0" err="1" smtClean="0"/>
              <a:t>analysed</a:t>
            </a:r>
            <a:r>
              <a:rPr lang="en-US" dirty="0" smtClean="0"/>
              <a:t> and the purpose of the research. Categories are normally determined after initial inspection of the document and will cover the main areas of content.</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Cont…The use of quantitative methods</a:t>
            </a:r>
            <a:endParaRPr lang="en-US" dirty="0"/>
          </a:p>
        </p:txBody>
      </p:sp>
      <p:sp>
        <p:nvSpPr>
          <p:cNvPr id="3" name="Content Placeholder 2"/>
          <p:cNvSpPr>
            <a:spLocks noGrp="1"/>
          </p:cNvSpPr>
          <p:nvPr>
            <p:ph idx="1"/>
          </p:nvPr>
        </p:nvSpPr>
        <p:spPr>
          <a:xfrm>
            <a:off x="1143000" y="1447800"/>
            <a:ext cx="7790688" cy="5105400"/>
          </a:xfrm>
        </p:spPr>
        <p:txBody>
          <a:bodyPr>
            <a:normAutofit/>
          </a:bodyPr>
          <a:lstStyle/>
          <a:p>
            <a:r>
              <a:rPr lang="en-US" dirty="0"/>
              <a:t>H</a:t>
            </a:r>
            <a:r>
              <a:rPr lang="en-US" dirty="0" smtClean="0"/>
              <a:t>ow the technique of content analysis may be applied to selected aspects of historical research in education. Well,  </a:t>
            </a:r>
            <a:r>
              <a:rPr lang="en-US" dirty="0"/>
              <a:t>i</a:t>
            </a:r>
            <a:r>
              <a:rPr lang="en-US" dirty="0" smtClean="0"/>
              <a:t>t could be used, for instance, in the analysis of educational documents. In addition to elucidating the content of the document, the method may throw additional light on the source of the communication, its author, and on its intended recipients, those to whom the message is directed.</a:t>
            </a:r>
          </a:p>
          <a:p>
            <a:r>
              <a:rPr lang="en-US" dirty="0" smtClean="0"/>
              <a:t>Further, an analysis of this kind would tell us more about the social context and the kinds of factors stressed or ignored, and of the </a:t>
            </a:r>
            <a:r>
              <a:rPr lang="en-US" dirty="0" err="1" smtClean="0"/>
              <a:t>inﬂuence</a:t>
            </a:r>
            <a:r>
              <a:rPr lang="en-US" dirty="0" smtClean="0"/>
              <a:t> of political factors, for instance. It follows from this that content analysis may form the basis of comparative or cross-cultural studies. </a:t>
            </a:r>
          </a:p>
          <a:p>
            <a:r>
              <a:rPr lang="en-US" dirty="0" smtClean="0"/>
              <a:t>Another usage that comes readily to mind would be an examination of the content of textbooks at different points in recent history as a means of indicating, say, cultural differences, cultural censorship or cultural change. The purposes of content analysis have been </a:t>
            </a:r>
            <a:r>
              <a:rPr lang="en-US" dirty="0" err="1" smtClean="0"/>
              <a:t>identiﬁed</a:t>
            </a:r>
            <a:r>
              <a:rPr lang="en-US" dirty="0" smtClean="0"/>
              <a:t> by </a:t>
            </a:r>
            <a:r>
              <a:rPr lang="en-US" dirty="0" err="1" smtClean="0"/>
              <a:t>Holsti</a:t>
            </a:r>
            <a:r>
              <a:rPr lang="en-US" dirty="0" smtClean="0"/>
              <a:t> (1968):</a:t>
            </a:r>
          </a:p>
          <a:p>
            <a:endParaRPr lang="en-US"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Cont…The use of quantitative methods</a:t>
            </a:r>
            <a:endParaRPr lang="en-US" dirty="0"/>
          </a:p>
        </p:txBody>
      </p:sp>
      <p:sp>
        <p:nvSpPr>
          <p:cNvPr id="3" name="Content Placeholder 2"/>
          <p:cNvSpPr>
            <a:spLocks noGrp="1"/>
          </p:cNvSpPr>
          <p:nvPr>
            <p:ph idx="1"/>
          </p:nvPr>
        </p:nvSpPr>
        <p:spPr>
          <a:xfrm>
            <a:off x="1219200" y="1447800"/>
            <a:ext cx="7714488" cy="5181600"/>
          </a:xfrm>
        </p:spPr>
        <p:txBody>
          <a:bodyPr/>
          <a:lstStyle/>
          <a:p>
            <a:endParaRPr lang="en-US" dirty="0" smtClean="0"/>
          </a:p>
          <a:p>
            <a:r>
              <a:rPr lang="en-US" dirty="0" smtClean="0"/>
              <a:t>to describe trends in communication content</a:t>
            </a:r>
          </a:p>
          <a:p>
            <a:r>
              <a:rPr lang="en-US" dirty="0" smtClean="0"/>
              <a:t>to relate known characteristics of sources to messages they produce</a:t>
            </a:r>
          </a:p>
          <a:p>
            <a:r>
              <a:rPr lang="en-US" dirty="0" smtClean="0"/>
              <a:t>to audit communication content against standards</a:t>
            </a:r>
          </a:p>
          <a:p>
            <a:r>
              <a:rPr lang="en-US" dirty="0" smtClean="0"/>
              <a:t>to </a:t>
            </a:r>
            <a:r>
              <a:rPr lang="en-US" dirty="0" err="1" smtClean="0"/>
              <a:t>analyse</a:t>
            </a:r>
            <a:r>
              <a:rPr lang="en-US" dirty="0" smtClean="0"/>
              <a:t> techniques of persuasion</a:t>
            </a:r>
          </a:p>
          <a:p>
            <a:r>
              <a:rPr lang="en-US" dirty="0" smtClean="0"/>
              <a:t>to </a:t>
            </a:r>
            <a:r>
              <a:rPr lang="en-US" dirty="0" err="1" smtClean="0"/>
              <a:t>analyse</a:t>
            </a:r>
            <a:r>
              <a:rPr lang="en-US" dirty="0" smtClean="0"/>
              <a:t> style</a:t>
            </a:r>
          </a:p>
          <a:p>
            <a:r>
              <a:rPr lang="en-US" dirty="0" smtClean="0"/>
              <a:t>to relate known attributes of the audience to messages produced for them</a:t>
            </a:r>
          </a:p>
          <a:p>
            <a:r>
              <a:rPr lang="en-US" dirty="0" smtClean="0"/>
              <a:t>to describe patterns of communication.</a:t>
            </a: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Cont…The use of quantitative methods</a:t>
            </a:r>
            <a:endParaRPr lang="en-US" dirty="0"/>
          </a:p>
        </p:txBody>
      </p:sp>
      <p:sp>
        <p:nvSpPr>
          <p:cNvPr id="3" name="Content Placeholder 2"/>
          <p:cNvSpPr>
            <a:spLocks noGrp="1"/>
          </p:cNvSpPr>
          <p:nvPr>
            <p:ph idx="1"/>
          </p:nvPr>
        </p:nvSpPr>
        <p:spPr>
          <a:xfrm>
            <a:off x="1143000" y="1447800"/>
            <a:ext cx="7790688" cy="5105400"/>
          </a:xfrm>
        </p:spPr>
        <p:txBody>
          <a:bodyPr>
            <a:normAutofit/>
          </a:bodyPr>
          <a:lstStyle/>
          <a:p>
            <a:endParaRPr lang="en-US" dirty="0" smtClean="0"/>
          </a:p>
          <a:p>
            <a:pPr>
              <a:lnSpc>
                <a:spcPct val="150000"/>
              </a:lnSpc>
            </a:pPr>
            <a:r>
              <a:rPr lang="en-US" dirty="0" smtClean="0"/>
              <a:t>A further example of content analysis in historical settings is McClelland et al.’s (1953) study of the relationship between the need to achieve (</a:t>
            </a:r>
            <a:r>
              <a:rPr lang="en-US" dirty="0" err="1" smtClean="0"/>
              <a:t>n’ach</a:t>
            </a:r>
            <a:r>
              <a:rPr lang="en-US" dirty="0" smtClean="0"/>
              <a:t>, for short) among members of a society and the economic growth of the particular society in question.</a:t>
            </a:r>
          </a:p>
          <a:p>
            <a:pPr>
              <a:lnSpc>
                <a:spcPct val="150000"/>
              </a:lnSpc>
            </a:pPr>
            <a:r>
              <a:rPr lang="en-US" dirty="0" smtClean="0"/>
              <a:t> Finally, for a more detailed and technical consideration of the use of quantitative methods in historical research, a study which looks at the classifying and arranging of historical data and reviews basic descriptive statistics, is </a:t>
            </a:r>
            <a:r>
              <a:rPr lang="en-US" dirty="0" err="1" smtClean="0"/>
              <a:t>Floud</a:t>
            </a:r>
            <a:r>
              <a:rPr lang="en-US" dirty="0" smtClean="0"/>
              <a:t> (1979).</a:t>
            </a:r>
          </a:p>
          <a:p>
            <a:pPr>
              <a:lnSpc>
                <a:spcPct val="150000"/>
              </a:lnSpc>
            </a:pP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histories</a:t>
            </a:r>
            <a:br>
              <a:rPr lang="en-US" dirty="0" smtClean="0"/>
            </a:br>
            <a:endParaRPr lang="en-US" dirty="0"/>
          </a:p>
        </p:txBody>
      </p:sp>
      <p:sp>
        <p:nvSpPr>
          <p:cNvPr id="3" name="Content Placeholder 2"/>
          <p:cNvSpPr>
            <a:spLocks noGrp="1"/>
          </p:cNvSpPr>
          <p:nvPr>
            <p:ph idx="1"/>
          </p:nvPr>
        </p:nvSpPr>
        <p:spPr>
          <a:xfrm>
            <a:off x="1143000" y="1447800"/>
            <a:ext cx="7790688" cy="5105400"/>
          </a:xfrm>
        </p:spPr>
        <p:txBody>
          <a:bodyPr>
            <a:normAutofit/>
          </a:bodyPr>
          <a:lstStyle/>
          <a:p>
            <a:pPr>
              <a:lnSpc>
                <a:spcPct val="150000"/>
              </a:lnSpc>
              <a:buFont typeface="Arial" pitchFamily="34" charset="0"/>
              <a:buChar char="•"/>
            </a:pPr>
            <a:r>
              <a:rPr lang="en-US" dirty="0" smtClean="0"/>
              <a:t>The life history, according to Plummer (1983), is frequently a full-length book about one person’s life in his or her own words. Often, Plummer observes, it is gathered over a number of years, the researcher providing gentle guidance to the subject, encouraging him or her either to write down episodes of life or to tape-record them.</a:t>
            </a:r>
          </a:p>
          <a:p>
            <a:pPr>
              <a:lnSpc>
                <a:spcPct val="150000"/>
              </a:lnSpc>
            </a:pPr>
            <a:r>
              <a:rPr lang="en-US" dirty="0" smtClean="0"/>
              <a:t>And often as not, these materials will be backed up with intensive observations of the subject’s life, with interviews of the subject’s friends and acquaintances and with close scrutiny of relevant documents such as letters, diaries and photographs.</a:t>
            </a:r>
          </a:p>
          <a:p>
            <a:pPr>
              <a:lnSpc>
                <a:spcPct val="150000"/>
              </a:lnSpc>
            </a:pPr>
            <a:r>
              <a:rPr lang="en-US" dirty="0" smtClean="0"/>
              <a:t>Essentially, the life history is an interactive and co-operative technique directly involving the researcher</a:t>
            </a:r>
            <a:r>
              <a:rPr lang="en-US" dirty="0"/>
              <a:t>.</a:t>
            </a:r>
            <a:endParaRPr lang="en-US" dirty="0" smtClean="0"/>
          </a:p>
          <a:p>
            <a:pPr>
              <a:lnSpc>
                <a:spcPct val="150000"/>
              </a:lnSpc>
            </a:pP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Cont…Life histories</a:t>
            </a:r>
            <a:br>
              <a:rPr lang="en-US" dirty="0" smtClean="0"/>
            </a:br>
            <a:endParaRPr lang="en-US" dirty="0"/>
          </a:p>
        </p:txBody>
      </p:sp>
      <p:sp>
        <p:nvSpPr>
          <p:cNvPr id="3" name="Content Placeholder 2"/>
          <p:cNvSpPr>
            <a:spLocks noGrp="1"/>
          </p:cNvSpPr>
          <p:nvPr>
            <p:ph idx="1"/>
          </p:nvPr>
        </p:nvSpPr>
        <p:spPr>
          <a:xfrm>
            <a:off x="1219200" y="1447800"/>
            <a:ext cx="7714488" cy="5105400"/>
          </a:xfrm>
        </p:spPr>
        <p:txBody>
          <a:bodyPr>
            <a:normAutofit/>
          </a:bodyPr>
          <a:lstStyle/>
          <a:p>
            <a:pPr>
              <a:lnSpc>
                <a:spcPct val="150000"/>
              </a:lnSpc>
            </a:pPr>
            <a:r>
              <a:rPr lang="en-US" dirty="0" smtClean="0"/>
              <a:t>Accounts of the perspectives and interpretations of people in a variety of educational settings are both signiﬁcant and pertinent, for they provide valuable ‘insights into the ways in which educational personnel come to terms with the constraints and conditions in which they work</a:t>
            </a:r>
            <a:r>
              <a:rPr lang="en-US" dirty="0"/>
              <a:t>.</a:t>
            </a:r>
            <a:endParaRPr lang="en-US" dirty="0" smtClean="0"/>
          </a:p>
          <a:p>
            <a:pPr>
              <a:lnSpc>
                <a:spcPct val="150000"/>
              </a:lnSpc>
            </a:pPr>
            <a:r>
              <a:rPr lang="en-US" dirty="0" smtClean="0"/>
              <a:t>Life histories, Goodson argues, ‘have the potential to make a far-reaching contribution to the problem of understanding the links between ‘‘personal troubles’’ and ‘‘public issues’’, a task that lies at the very heart of the sociological enterprise’. </a:t>
            </a:r>
          </a:p>
          <a:p>
            <a:pPr>
              <a:lnSpc>
                <a:spcPct val="150000"/>
              </a:lnSpc>
            </a:pPr>
            <a:r>
              <a:rPr lang="en-US" dirty="0" smtClean="0"/>
              <a:t>Their importance, he asserts, is best conﬁrmed by the fact that teachers continually, most often unsolicited, import life history data into their accounts of classroom events</a:t>
            </a:r>
            <a:r>
              <a:rPr lang="en-US" dirty="0"/>
              <a:t>.</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Cont…Life histories</a:t>
            </a:r>
            <a:endParaRPr lang="en-US" dirty="0"/>
          </a:p>
        </p:txBody>
      </p:sp>
      <p:sp>
        <p:nvSpPr>
          <p:cNvPr id="3" name="Content Placeholder 2"/>
          <p:cNvSpPr>
            <a:spLocks noGrp="1"/>
          </p:cNvSpPr>
          <p:nvPr>
            <p:ph idx="1"/>
          </p:nvPr>
        </p:nvSpPr>
        <p:spPr>
          <a:xfrm>
            <a:off x="1066800" y="1447800"/>
            <a:ext cx="7866888" cy="5257800"/>
          </a:xfrm>
        </p:spPr>
        <p:txBody>
          <a:bodyPr>
            <a:normAutofit/>
          </a:bodyPr>
          <a:lstStyle/>
          <a:p>
            <a:r>
              <a:rPr lang="en-US" dirty="0" smtClean="0"/>
              <a:t>Miller (1999) demonstrates that biographical research is a distinctive way of conceptualizing social activity. He provides outlines of the three main approaches to analysis, that is to say:</a:t>
            </a:r>
          </a:p>
          <a:p>
            <a:r>
              <a:rPr lang="en-US" dirty="0" smtClean="0"/>
              <a:t>the realist, focusing upon grounded-theory techniques</a:t>
            </a:r>
          </a:p>
          <a:p>
            <a:r>
              <a:rPr lang="en-US" dirty="0" smtClean="0"/>
              <a:t>the neo-positivist, employing more structured interviews</a:t>
            </a:r>
          </a:p>
          <a:p>
            <a:r>
              <a:rPr lang="en-US" dirty="0" smtClean="0"/>
              <a:t>the narrative, using the interplay between interviewer and interviewee to actively construct life histories.</a:t>
            </a:r>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020762"/>
          </a:xfrm>
        </p:spPr>
        <p:txBody>
          <a:bodyPr/>
          <a:lstStyle/>
          <a:p>
            <a:endParaRPr lang="en-US" dirty="0"/>
          </a:p>
        </p:txBody>
      </p:sp>
      <p:sp>
        <p:nvSpPr>
          <p:cNvPr id="3" name="Content Placeholder 2"/>
          <p:cNvSpPr>
            <a:spLocks noGrp="1"/>
          </p:cNvSpPr>
          <p:nvPr>
            <p:ph idx="1"/>
          </p:nvPr>
        </p:nvSpPr>
        <p:spPr>
          <a:xfrm>
            <a:off x="1143000" y="1447800"/>
            <a:ext cx="7790688" cy="5181600"/>
          </a:xfrm>
        </p:spPr>
        <p:txBody>
          <a:bodyPr/>
          <a:lstStyle/>
          <a:p>
            <a:pPr marL="82296" indent="0">
              <a:buNone/>
            </a:pPr>
            <a:r>
              <a:rPr lang="en-US" dirty="0" err="1"/>
              <a:t>Denzin</a:t>
            </a:r>
            <a:r>
              <a:rPr lang="en-US" dirty="0"/>
              <a:t> (1999) suggests that there are several varieties of biographical research methods including:</a:t>
            </a:r>
          </a:p>
          <a:p>
            <a:pPr marL="425196" indent="-342900">
              <a:buFont typeface="+mj-lt"/>
              <a:buAutoNum type="arabicPeriod"/>
            </a:pPr>
            <a:r>
              <a:rPr lang="en-US" dirty="0"/>
              <a:t>biography</a:t>
            </a:r>
          </a:p>
          <a:p>
            <a:pPr marL="425196" indent="-342900">
              <a:buFont typeface="+mj-lt"/>
              <a:buAutoNum type="arabicPeriod"/>
            </a:pPr>
            <a:r>
              <a:rPr lang="en-US" dirty="0"/>
              <a:t>autobiography</a:t>
            </a:r>
          </a:p>
          <a:p>
            <a:pPr marL="425196" indent="-342900">
              <a:buFont typeface="+mj-lt"/>
              <a:buAutoNum type="arabicPeriod"/>
            </a:pPr>
            <a:r>
              <a:rPr lang="en-US" dirty="0"/>
              <a:t>story</a:t>
            </a:r>
          </a:p>
          <a:p>
            <a:pPr marL="425196" indent="-342900">
              <a:buFont typeface="+mj-lt"/>
              <a:buAutoNum type="arabicPeriod"/>
            </a:pPr>
            <a:r>
              <a:rPr lang="en-US" dirty="0"/>
              <a:t>discourse</a:t>
            </a:r>
          </a:p>
          <a:p>
            <a:pPr marL="425196" indent="-342900">
              <a:buFont typeface="+mj-lt"/>
              <a:buAutoNum type="arabicPeriod"/>
            </a:pPr>
            <a:r>
              <a:rPr lang="en-US" dirty="0"/>
              <a:t>narrative writing</a:t>
            </a:r>
          </a:p>
          <a:p>
            <a:pPr marL="425196" indent="-342900">
              <a:buFont typeface="+mj-lt"/>
              <a:buAutoNum type="arabicPeriod"/>
            </a:pPr>
            <a:r>
              <a:rPr lang="en-US" dirty="0"/>
              <a:t>personal history</a:t>
            </a:r>
          </a:p>
          <a:p>
            <a:pPr marL="425196" indent="-342900">
              <a:buFont typeface="+mj-lt"/>
              <a:buAutoNum type="arabicPeriod"/>
            </a:pPr>
            <a:r>
              <a:rPr lang="en-US" dirty="0"/>
              <a:t>oral history</a:t>
            </a:r>
          </a:p>
          <a:p>
            <a:pPr marL="425196" indent="-342900">
              <a:buFont typeface="+mj-lt"/>
              <a:buAutoNum type="arabicPeriod"/>
            </a:pPr>
            <a:r>
              <a:rPr lang="en-US" dirty="0"/>
              <a:t>case history</a:t>
            </a:r>
          </a:p>
          <a:p>
            <a:pPr marL="425196" indent="-342900">
              <a:buFont typeface="+mj-lt"/>
              <a:buAutoNum type="arabicPeriod"/>
            </a:pPr>
            <a:r>
              <a:rPr lang="en-US" dirty="0"/>
              <a:t>life history</a:t>
            </a:r>
          </a:p>
          <a:p>
            <a:pPr marL="425196" indent="-342900">
              <a:buFont typeface="+mj-lt"/>
              <a:buAutoNum type="arabicPeriod"/>
            </a:pPr>
            <a:r>
              <a:rPr lang="en-US" dirty="0"/>
              <a:t>personal experience</a:t>
            </a:r>
          </a:p>
          <a:p>
            <a:pPr marL="425196" indent="-342900">
              <a:buFont typeface="+mj-lt"/>
              <a:buAutoNum type="arabicPeriod"/>
            </a:pPr>
            <a:r>
              <a:rPr lang="en-US" dirty="0"/>
              <a:t>case study.</a:t>
            </a:r>
          </a:p>
          <a:p>
            <a:endParaRPr lang="en-US" dirty="0"/>
          </a:p>
        </p:txBody>
      </p:sp>
    </p:spTree>
    <p:extLst>
      <p:ext uri="{BB962C8B-B14F-4D97-AF65-F5344CB8AC3E}">
        <p14:creationId xmlns="" xmlns:p14="http://schemas.microsoft.com/office/powerpoint/2010/main" val="153446964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Cont…Life histories</a:t>
            </a:r>
            <a:endParaRPr lang="en-US" dirty="0"/>
          </a:p>
        </p:txBody>
      </p:sp>
      <p:sp>
        <p:nvSpPr>
          <p:cNvPr id="3" name="Content Placeholder 2"/>
          <p:cNvSpPr>
            <a:spLocks noGrp="1"/>
          </p:cNvSpPr>
          <p:nvPr>
            <p:ph idx="1"/>
          </p:nvPr>
        </p:nvSpPr>
        <p:spPr>
          <a:xfrm>
            <a:off x="1143000" y="1447800"/>
            <a:ext cx="7790688" cy="5181600"/>
          </a:xfrm>
        </p:spPr>
        <p:txBody>
          <a:bodyPr/>
          <a:lstStyle/>
          <a:p>
            <a:pPr marL="82296" indent="0">
              <a:buNone/>
            </a:pPr>
            <a:r>
              <a:rPr lang="en-US" dirty="0" smtClean="0"/>
              <a:t>This is addressed further by Connelly and </a:t>
            </a:r>
            <a:r>
              <a:rPr lang="en-US" dirty="0" err="1" smtClean="0"/>
              <a:t>Clandinin</a:t>
            </a:r>
            <a:r>
              <a:rPr lang="en-US" dirty="0" smtClean="0"/>
              <a:t> (1999) who indicate several approaches to narrative inquiry:</a:t>
            </a:r>
          </a:p>
          <a:p>
            <a:pPr marL="425196" indent="-342900">
              <a:buFont typeface="+mj-lt"/>
              <a:buAutoNum type="arabicPeriod"/>
            </a:pPr>
            <a:r>
              <a:rPr lang="en-US" dirty="0" smtClean="0"/>
              <a:t>oral history</a:t>
            </a:r>
          </a:p>
          <a:p>
            <a:pPr marL="425196" indent="-342900">
              <a:buFont typeface="+mj-lt"/>
              <a:buAutoNum type="arabicPeriod"/>
            </a:pPr>
            <a:r>
              <a:rPr lang="en-US" dirty="0" smtClean="0"/>
              <a:t>stories</a:t>
            </a:r>
          </a:p>
          <a:p>
            <a:pPr marL="425196" indent="-342900">
              <a:buFont typeface="+mj-lt"/>
              <a:buAutoNum type="arabicPeriod"/>
            </a:pPr>
            <a:r>
              <a:rPr lang="en-US" dirty="0" smtClean="0"/>
              <a:t>annals and chronicles</a:t>
            </a:r>
          </a:p>
          <a:p>
            <a:pPr marL="425196" indent="-342900">
              <a:buFont typeface="+mj-lt"/>
              <a:buAutoNum type="arabicPeriod"/>
            </a:pPr>
            <a:r>
              <a:rPr lang="en-US" dirty="0" smtClean="0"/>
              <a:t>photographs</a:t>
            </a:r>
          </a:p>
          <a:p>
            <a:pPr marL="425196" indent="-342900">
              <a:buFont typeface="+mj-lt"/>
              <a:buAutoNum type="arabicPeriod"/>
            </a:pPr>
            <a:r>
              <a:rPr lang="en-US" dirty="0" smtClean="0"/>
              <a:t>memory boxes</a:t>
            </a:r>
          </a:p>
          <a:p>
            <a:pPr marL="425196" indent="-342900">
              <a:buFont typeface="+mj-lt"/>
              <a:buAutoNum type="arabicPeriod"/>
            </a:pPr>
            <a:r>
              <a:rPr lang="en-US" dirty="0" smtClean="0"/>
              <a:t>interviews</a:t>
            </a:r>
          </a:p>
          <a:p>
            <a:pPr marL="425196" indent="-342900">
              <a:buFont typeface="+mj-lt"/>
              <a:buAutoNum type="arabicPeriod"/>
            </a:pPr>
            <a:r>
              <a:rPr lang="en-US" dirty="0" smtClean="0"/>
              <a:t>journals</a:t>
            </a:r>
          </a:p>
          <a:p>
            <a:pPr marL="425196" indent="-342900">
              <a:buFont typeface="+mj-lt"/>
              <a:buAutoNum type="arabicPeriod"/>
            </a:pPr>
            <a:r>
              <a:rPr lang="en-US" dirty="0" smtClean="0"/>
              <a:t>autobiography</a:t>
            </a:r>
          </a:p>
          <a:p>
            <a:pPr marL="425196" indent="-342900">
              <a:buFont typeface="+mj-lt"/>
              <a:buAutoNum type="arabicPeriod"/>
            </a:pPr>
            <a:r>
              <a:rPr lang="en-US" dirty="0" smtClean="0"/>
              <a:t>letters</a:t>
            </a:r>
          </a:p>
          <a:p>
            <a:pPr marL="425196" indent="-342900">
              <a:buFont typeface="+mj-lt"/>
              <a:buAutoNum type="arabicPeriod"/>
            </a:pPr>
            <a:r>
              <a:rPr lang="en-US" dirty="0" smtClean="0"/>
              <a:t>conversations</a:t>
            </a:r>
          </a:p>
          <a:p>
            <a:pPr marL="425196" indent="-342900">
              <a:buFont typeface="+mj-lt"/>
              <a:buAutoNum type="arabicPeriod"/>
            </a:pPr>
            <a:r>
              <a:rPr lang="en-US" dirty="0" smtClean="0"/>
              <a:t>documents.</a:t>
            </a:r>
          </a:p>
          <a:p>
            <a:endParaRPr lang="en-US" dirty="0" smtClean="0"/>
          </a:p>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Cont…Life histories</a:t>
            </a:r>
            <a:endParaRPr lang="en-US" dirty="0"/>
          </a:p>
        </p:txBody>
      </p:sp>
      <p:sp>
        <p:nvSpPr>
          <p:cNvPr id="3" name="Content Placeholder 2"/>
          <p:cNvSpPr>
            <a:spLocks noGrp="1"/>
          </p:cNvSpPr>
          <p:nvPr>
            <p:ph idx="1"/>
          </p:nvPr>
        </p:nvSpPr>
        <p:spPr>
          <a:xfrm>
            <a:off x="1143000" y="1447800"/>
            <a:ext cx="7790688" cy="5410200"/>
          </a:xfrm>
        </p:spPr>
        <p:txBody>
          <a:bodyPr/>
          <a:lstStyle/>
          <a:p>
            <a:pPr>
              <a:lnSpc>
                <a:spcPct val="150000"/>
              </a:lnSpc>
            </a:pPr>
            <a:endParaRPr lang="en-US" dirty="0" smtClean="0"/>
          </a:p>
          <a:p>
            <a:pPr>
              <a:lnSpc>
                <a:spcPct val="150000"/>
              </a:lnSpc>
            </a:pPr>
            <a:r>
              <a:rPr lang="en-US" dirty="0" smtClean="0"/>
              <a:t>In exploring the appropriateness of life history techniques to a particular research project, and with ever-present constraints of time, facilities and ﬁnance in mind, it is useful to distinguish life histories both by type and mode of presentation, both factors bearing directly upon the scope and feasibility of the research </a:t>
            </a:r>
            <a:r>
              <a:rPr lang="en-US" dirty="0" err="1" smtClean="0"/>
              <a:t>endeavour</a:t>
            </a:r>
            <a:r>
              <a:rPr lang="en-US" dirty="0" smtClean="0"/>
              <a:t>. The following figure draws on an outline by Hitchcock and Hughes (1989).</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a:srcRect/>
          <a:stretch>
            <a:fillRect/>
          </a:stretch>
        </p:blipFill>
        <p:spPr bwMode="auto">
          <a:xfrm>
            <a:off x="1143000" y="1447800"/>
            <a:ext cx="7620000" cy="5181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143000" y="1447800"/>
            <a:ext cx="7790688" cy="5105400"/>
          </a:xfrm>
        </p:spPr>
        <p:txBody>
          <a:bodyPr/>
          <a:lstStyle/>
          <a:p>
            <a:r>
              <a:rPr lang="en-US" dirty="0" smtClean="0"/>
              <a:t>Readers may wish to refer to the descriptions of types and modes of presentation contained </a:t>
            </a:r>
            <a:r>
              <a:rPr lang="en-US" dirty="0" smtClean="0">
                <a:solidFill>
                  <a:srgbClr val="FF0000"/>
                </a:solidFill>
              </a:rPr>
              <a:t>in Box 8.2 </a:t>
            </a:r>
            <a:r>
              <a:rPr lang="en-US" dirty="0" smtClean="0"/>
              <a:t>in assessing the differing demands that are made on intending researchers as they gather, </a:t>
            </a:r>
            <a:r>
              <a:rPr lang="en-US" dirty="0" err="1" smtClean="0"/>
              <a:t>analyse</a:t>
            </a:r>
            <a:r>
              <a:rPr lang="en-US" dirty="0" smtClean="0"/>
              <a:t> and present their data. Whether retrospective or contemporaneous, a life history involves </a:t>
            </a:r>
            <a:r>
              <a:rPr lang="en-US" dirty="0" err="1" smtClean="0"/>
              <a:t>ﬁve</a:t>
            </a:r>
            <a:r>
              <a:rPr lang="en-US" dirty="0" smtClean="0"/>
              <a:t> broad research processes. These have been </a:t>
            </a:r>
            <a:r>
              <a:rPr lang="en-US" dirty="0" err="1" smtClean="0"/>
              <a:t>identiﬁed</a:t>
            </a:r>
            <a:r>
              <a:rPr lang="en-US" dirty="0" smtClean="0"/>
              <a:t> and described by Plummer (1983).</a:t>
            </a:r>
          </a:p>
          <a:p>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a:t>
            </a:r>
            <a:br>
              <a:rPr lang="en-US" dirty="0" smtClean="0"/>
            </a:br>
            <a:endParaRPr lang="en-US" dirty="0"/>
          </a:p>
        </p:txBody>
      </p:sp>
      <p:sp>
        <p:nvSpPr>
          <p:cNvPr id="3" name="Content Placeholder 2"/>
          <p:cNvSpPr>
            <a:spLocks noGrp="1"/>
          </p:cNvSpPr>
          <p:nvPr>
            <p:ph idx="1"/>
          </p:nvPr>
        </p:nvSpPr>
        <p:spPr>
          <a:xfrm>
            <a:off x="1143000" y="1447800"/>
            <a:ext cx="7790688" cy="5257800"/>
          </a:xfrm>
        </p:spPr>
        <p:txBody>
          <a:bodyPr>
            <a:normAutofit/>
          </a:bodyPr>
          <a:lstStyle/>
          <a:p>
            <a:r>
              <a:rPr lang="en-US" dirty="0" smtClean="0"/>
              <a:t>This involves the researcher both in selecting an appropriate problem and devising relevant research techniques. Questions to be asked at this stage are </a:t>
            </a:r>
            <a:r>
              <a:rPr lang="en-US" b="1" dirty="0" smtClean="0"/>
              <a:t>ﬁrst,</a:t>
            </a:r>
            <a:r>
              <a:rPr lang="en-US" dirty="0" smtClean="0"/>
              <a:t> ‘Who is to be the object of the study?’ – the great person, the common person, the volunteer, the selected, the coerced? </a:t>
            </a:r>
            <a:r>
              <a:rPr lang="en-US" b="1" dirty="0" smtClean="0"/>
              <a:t>Second</a:t>
            </a:r>
            <a:r>
              <a:rPr lang="en-US" dirty="0" smtClean="0"/>
              <a:t>, ‘What makes a good informant?’ Plummer (1983) draws attention to key factors such as accessibility of place and availability of time, and the awareness of the potential informant of his or her particular cultural milieu. A good informant is able and willing to establish and maintain a close, intimate relationship with the researcher. It is axiomatic that common sympathies and mutual respect are prerequisites for the sustenance and success of a life history project</a:t>
            </a:r>
            <a:r>
              <a:rPr lang="en-US" b="1" dirty="0" smtClean="0"/>
              <a:t>. Third</a:t>
            </a:r>
            <a:r>
              <a:rPr lang="en-US" dirty="0" smtClean="0"/>
              <a:t>, ‘What needs clarifying in the early stages of the research?’ The motivations of the researcher need to be made explicit to the intended subject. So too, the question of remuneration for the subject’s services should be clariﬁed from the outset. </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143000"/>
          </a:xfrm>
        </p:spPr>
        <p:txBody>
          <a:bodyPr/>
          <a:lstStyle/>
          <a:p>
            <a:r>
              <a:rPr lang="en-US" dirty="0" smtClean="0"/>
              <a:t>Cont…Life histories</a:t>
            </a:r>
            <a:endParaRPr lang="en-US" dirty="0"/>
          </a:p>
        </p:txBody>
      </p:sp>
      <p:sp>
        <p:nvSpPr>
          <p:cNvPr id="3" name="Content Placeholder 2"/>
          <p:cNvSpPr>
            <a:spLocks noGrp="1"/>
          </p:cNvSpPr>
          <p:nvPr>
            <p:ph idx="1"/>
          </p:nvPr>
        </p:nvSpPr>
        <p:spPr>
          <a:xfrm>
            <a:off x="1143000" y="1447800"/>
            <a:ext cx="7790688" cy="5257800"/>
          </a:xfrm>
        </p:spPr>
        <p:txBody>
          <a:bodyPr/>
          <a:lstStyle/>
          <a:p>
            <a:pPr>
              <a:lnSpc>
                <a:spcPct val="150000"/>
              </a:lnSpc>
            </a:pPr>
            <a:r>
              <a:rPr lang="en-US" dirty="0" smtClean="0"/>
              <a:t>The issue of anonymity must also be addressed, for unlike other research methodologies, life histories reveal intimate details (names, places, events) and provide scant cover from prying eyes.</a:t>
            </a:r>
          </a:p>
          <a:p>
            <a:pPr>
              <a:lnSpc>
                <a:spcPct val="150000"/>
              </a:lnSpc>
            </a:pPr>
            <a:r>
              <a:rPr lang="en-US" dirty="0" smtClean="0"/>
              <a:t> The earlier stages of the project also provide opportunities for discussing with the research subject the precise nature of the life history study, the logistics of interview situations and modes of data recording.</a:t>
            </a:r>
          </a:p>
          <a:p>
            <a:pPr>
              <a:lnSpc>
                <a:spcPct val="150000"/>
              </a:lnSpc>
            </a:pP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collection</a:t>
            </a:r>
            <a:br>
              <a:rPr lang="en-US" dirty="0" smtClean="0"/>
            </a:br>
            <a:endParaRPr lang="en-US" dirty="0"/>
          </a:p>
        </p:txBody>
      </p:sp>
      <p:sp>
        <p:nvSpPr>
          <p:cNvPr id="3" name="Content Placeholder 2"/>
          <p:cNvSpPr>
            <a:spLocks noGrp="1"/>
          </p:cNvSpPr>
          <p:nvPr>
            <p:ph idx="1"/>
          </p:nvPr>
        </p:nvSpPr>
        <p:spPr>
          <a:xfrm>
            <a:off x="1066800" y="1447800"/>
            <a:ext cx="7866888" cy="5257800"/>
          </a:xfrm>
        </p:spPr>
        <p:txBody>
          <a:bodyPr>
            <a:normAutofit/>
          </a:bodyPr>
          <a:lstStyle/>
          <a:p>
            <a:pPr>
              <a:lnSpc>
                <a:spcPct val="150000"/>
              </a:lnSpc>
            </a:pPr>
            <a:r>
              <a:rPr lang="en-US" dirty="0" smtClean="0"/>
              <a:t>Central to the success of a life history is the researcher’s ability to use a variety of interview techniques. As the occasion demands, these may range from relatively structured interviews that serve as general guides from the outset of the study, to informal, unstructured interviews reminiscent of non-directive </a:t>
            </a:r>
            <a:r>
              <a:rPr lang="en-US" dirty="0" err="1" smtClean="0"/>
              <a:t>counselling</a:t>
            </a:r>
            <a:r>
              <a:rPr lang="en-US" dirty="0" smtClean="0"/>
              <a:t> approaches espoused by Carl Rogers (1945) and his followers. In the case of the latter, Plummer (1983) draws attention to the importance of empathy and ‘non-possessive warmth’ on the part of the interviewer- researcher. A third interviewing strategy involves a judicious mixture of participant observation and casual chatting, supplemented by note-taking.</a:t>
            </a:r>
          </a:p>
          <a:p>
            <a:pPr>
              <a:lnSpc>
                <a:spcPct val="150000"/>
              </a:lnSpc>
            </a:pP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Cont…Data storage</a:t>
            </a:r>
            <a:br>
              <a:rPr lang="en-US" dirty="0" smtClean="0"/>
            </a:br>
            <a:endParaRPr lang="en-US" dirty="0"/>
          </a:p>
        </p:txBody>
      </p:sp>
      <p:sp>
        <p:nvSpPr>
          <p:cNvPr id="3" name="Content Placeholder 2"/>
          <p:cNvSpPr>
            <a:spLocks noGrp="1"/>
          </p:cNvSpPr>
          <p:nvPr>
            <p:ph idx="1"/>
          </p:nvPr>
        </p:nvSpPr>
        <p:spPr>
          <a:xfrm>
            <a:off x="1066800" y="1447800"/>
            <a:ext cx="7866888" cy="5257800"/>
          </a:xfrm>
        </p:spPr>
        <p:txBody>
          <a:bodyPr/>
          <a:lstStyle/>
          <a:p>
            <a:r>
              <a:rPr lang="en-US" dirty="0" smtClean="0"/>
              <a:t>Typically, life histories generate enormous amounts of data. Intending researchers must make early decisions about the use of tape-recordings, the how, what and when of their transcription and editing, and the development of coding and ﬁling devices if they are to avoid being totally swamped by the materials created. </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Cont…Data storage </a:t>
            </a:r>
            <a:br>
              <a:rPr lang="en-US" dirty="0" smtClean="0"/>
            </a:br>
            <a:endParaRPr lang="en-US" dirty="0"/>
          </a:p>
        </p:txBody>
      </p:sp>
      <p:sp>
        <p:nvSpPr>
          <p:cNvPr id="3" name="Content Placeholder 2"/>
          <p:cNvSpPr>
            <a:spLocks noGrp="1"/>
          </p:cNvSpPr>
          <p:nvPr>
            <p:ph idx="1"/>
          </p:nvPr>
        </p:nvSpPr>
        <p:spPr>
          <a:xfrm>
            <a:off x="1066800" y="1447800"/>
            <a:ext cx="7866888" cy="5181600"/>
          </a:xfrm>
        </p:spPr>
        <p:txBody>
          <a:bodyPr/>
          <a:lstStyle/>
          <a:p>
            <a:pPr>
              <a:lnSpc>
                <a:spcPct val="150000"/>
              </a:lnSpc>
            </a:pPr>
            <a:r>
              <a:rPr lang="en-US" dirty="0" smtClean="0"/>
              <a:t>Three central issues underpin the quality of data generated by life history methodology. They are to do with representativeness, reliability and validity. Plummer (1983) draws attention to a frequent criticism of life history research, namely that its cases are atypical rather than representative. To avoid this charge, he urges intending researchers to ‘work out and explicitly state the life history’s relationship to a wider population’ (Plummer 1983) by way of appraising the subject on a continuum of representativeness and non-representativeness.</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Cont…Data storage</a:t>
            </a:r>
            <a:endParaRPr lang="en-US" dirty="0"/>
          </a:p>
        </p:txBody>
      </p:sp>
      <p:sp>
        <p:nvSpPr>
          <p:cNvPr id="3" name="Content Placeholder 2"/>
          <p:cNvSpPr>
            <a:spLocks noGrp="1"/>
          </p:cNvSpPr>
          <p:nvPr>
            <p:ph idx="1"/>
          </p:nvPr>
        </p:nvSpPr>
        <p:spPr>
          <a:xfrm>
            <a:off x="1143000" y="1447800"/>
            <a:ext cx="7790688" cy="5105400"/>
          </a:xfrm>
        </p:spPr>
        <p:txBody>
          <a:bodyPr>
            <a:normAutofit/>
          </a:bodyPr>
          <a:lstStyle/>
          <a:p>
            <a:r>
              <a:rPr lang="en-US" dirty="0" smtClean="0"/>
              <a:t>Reliability in life history research hinges upon the </a:t>
            </a:r>
            <a:r>
              <a:rPr lang="en-US" dirty="0" err="1" smtClean="0"/>
              <a:t>identiﬁcation</a:t>
            </a:r>
            <a:r>
              <a:rPr lang="en-US" dirty="0" smtClean="0"/>
              <a:t> of sources of bias and the application of techniques to reduce them.</a:t>
            </a:r>
          </a:p>
          <a:p>
            <a:r>
              <a:rPr lang="en-US" dirty="0" smtClean="0"/>
              <a:t>Bias arises from the informant, the researcher and the interactional encounter itself: Several validity checks are available to intending researchers. Plummer (1983) </a:t>
            </a:r>
            <a:r>
              <a:rPr lang="en-US" dirty="0" err="1" smtClean="0"/>
              <a:t>identiﬁes</a:t>
            </a:r>
            <a:r>
              <a:rPr lang="en-US" dirty="0" smtClean="0"/>
              <a:t> the following:</a:t>
            </a:r>
          </a:p>
          <a:p>
            <a:r>
              <a:rPr lang="en-US" dirty="0" smtClean="0"/>
              <a:t>The subject of the life history may present an </a:t>
            </a:r>
            <a:r>
              <a:rPr lang="en-US" dirty="0" err="1" smtClean="0"/>
              <a:t>autocritique</a:t>
            </a:r>
            <a:r>
              <a:rPr lang="en-US" dirty="0" smtClean="0"/>
              <a:t> of it, having read the entire product.</a:t>
            </a:r>
          </a:p>
          <a:p>
            <a:r>
              <a:rPr lang="en-US" dirty="0" smtClean="0"/>
              <a:t>A comparison may be made with similar written sources by way of identifying points of major divergence or similarity.</a:t>
            </a:r>
          </a:p>
          <a:p>
            <a:r>
              <a:rPr lang="en-US" dirty="0" smtClean="0"/>
              <a:t>A comparison may be made with </a:t>
            </a:r>
            <a:r>
              <a:rPr lang="en-US" dirty="0" err="1" smtClean="0"/>
              <a:t>ofﬁcial</a:t>
            </a:r>
            <a:r>
              <a:rPr lang="en-US" dirty="0" smtClean="0"/>
              <a:t> records by way of imposing accuracy checks on the life history.</a:t>
            </a:r>
          </a:p>
          <a:p>
            <a:r>
              <a:rPr lang="en-US" dirty="0" smtClean="0"/>
              <a:t>A comparison may be made by interviewing other informants.</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Cont…Data storage</a:t>
            </a:r>
            <a:endParaRPr lang="en-US" dirty="0"/>
          </a:p>
        </p:txBody>
      </p:sp>
      <p:sp>
        <p:nvSpPr>
          <p:cNvPr id="3" name="Content Placeholder 2"/>
          <p:cNvSpPr>
            <a:spLocks noGrp="1"/>
          </p:cNvSpPr>
          <p:nvPr>
            <p:ph idx="1"/>
          </p:nvPr>
        </p:nvSpPr>
        <p:spPr>
          <a:xfrm>
            <a:off x="1066800" y="1447800"/>
            <a:ext cx="7866888" cy="5181600"/>
          </a:xfrm>
        </p:spPr>
        <p:txBody>
          <a:bodyPr>
            <a:normAutofit/>
          </a:bodyPr>
          <a:lstStyle/>
          <a:p>
            <a:pPr>
              <a:lnSpc>
                <a:spcPct val="150000"/>
              </a:lnSpc>
            </a:pPr>
            <a:r>
              <a:rPr lang="en-US" dirty="0" smtClean="0"/>
              <a:t> Essentially, the validity of any life history lies in its ability to represent the informant’s subjective reality, that is to say, his or her </a:t>
            </a:r>
            <a:r>
              <a:rPr lang="en-US" dirty="0" err="1" smtClean="0"/>
              <a:t>deﬁnition</a:t>
            </a:r>
            <a:r>
              <a:rPr lang="en-US" dirty="0" smtClean="0"/>
              <a:t> of the situation. Detailed personal accounts and life histories can be interrogated thematically. </a:t>
            </a:r>
          </a:p>
          <a:p>
            <a:pPr>
              <a:lnSpc>
                <a:spcPct val="150000"/>
              </a:lnSpc>
            </a:pPr>
            <a:r>
              <a:rPr lang="en-US" dirty="0" smtClean="0"/>
              <a:t>Indeed the use of biographies, autobiographies, ﬁctional accounts or newspaper journalism raises the question of what counts as legitimate research data. Perhaps such accounts may be better used to provide sensitizing concepts and contexts rather than as mainstream research data. </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presentation</a:t>
            </a:r>
            <a:br>
              <a:rPr lang="en-US" dirty="0" smtClean="0"/>
            </a:br>
            <a:endParaRPr lang="en-US" dirty="0"/>
          </a:p>
        </p:txBody>
      </p:sp>
      <p:sp>
        <p:nvSpPr>
          <p:cNvPr id="3" name="Content Placeholder 2"/>
          <p:cNvSpPr>
            <a:spLocks noGrp="1"/>
          </p:cNvSpPr>
          <p:nvPr>
            <p:ph idx="1"/>
          </p:nvPr>
        </p:nvSpPr>
        <p:spPr>
          <a:xfrm>
            <a:off x="1143000" y="1447800"/>
            <a:ext cx="7790688" cy="5181600"/>
          </a:xfrm>
        </p:spPr>
        <p:txBody>
          <a:bodyPr>
            <a:normAutofit fontScale="92500" lnSpcReduction="10000"/>
          </a:bodyPr>
          <a:lstStyle/>
          <a:p>
            <a:r>
              <a:rPr lang="en-US" dirty="0" smtClean="0"/>
              <a:t>Plummer (1983) provides three points of direction for the researcher intent upon writing a life history.</a:t>
            </a:r>
          </a:p>
          <a:p>
            <a:r>
              <a:rPr lang="en-US" b="1" dirty="0" smtClean="0"/>
              <a:t>First, </a:t>
            </a:r>
            <a:r>
              <a:rPr lang="en-US" dirty="0" smtClean="0"/>
              <a:t>have a clear view of who you are writing for and what you wish to accomplish by writing the account. Are you aiming to produce a case history or a case study? Case histories ‘tell a good story for its own sake’ Case studies, by contrast, use personal documents for wider theoretical purposes such as the veriﬁcation and/or the generation of theory.</a:t>
            </a:r>
          </a:p>
          <a:p>
            <a:r>
              <a:rPr lang="en-US" b="1" dirty="0" smtClean="0"/>
              <a:t> Second</a:t>
            </a:r>
            <a:r>
              <a:rPr lang="en-US" dirty="0" smtClean="0"/>
              <a:t>, having established the purpose of the life history, decide how far you should intrude upon your assembled data. Intrusion occurs both through editing and interpreting. Editing (‘cutting’, sequencing, disguising names, places etc.) is almost a sine qua non of any life history study. Editing involves getting your subject’s own words, grasping them from the inside and turning them into a structured and coherent statement that uses the subject’s words in places and your own, as researcher, in others, but retains their authentic meaning at all times.</a:t>
            </a:r>
          </a:p>
          <a:p>
            <a:r>
              <a:rPr lang="en-US" b="1" dirty="0" smtClean="0"/>
              <a:t> Third</a:t>
            </a:r>
            <a:r>
              <a:rPr lang="en-US" dirty="0" smtClean="0"/>
              <a:t>, as far as the mechanics of writing a life history are concerned, </a:t>
            </a:r>
            <a:r>
              <a:rPr lang="en-US" dirty="0" err="1" smtClean="0"/>
              <a:t>practise</a:t>
            </a:r>
            <a:r>
              <a:rPr lang="en-US" dirty="0" smtClean="0"/>
              <a:t> writing regularly. Writing, Plummer observes, needs working at, and daily drafting, revising and redrafting is necessary. For an example of life history methodology and research see </a:t>
            </a:r>
            <a:r>
              <a:rPr lang="en-US" dirty="0" err="1" smtClean="0"/>
              <a:t>Evetts</a:t>
            </a:r>
            <a:r>
              <a:rPr lang="en-US" dirty="0" smtClean="0"/>
              <a:t> (1991).</a:t>
            </a:r>
          </a:p>
          <a:p>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Documentary research</a:t>
            </a:r>
            <a:endParaRPr lang="en-US" dirty="0"/>
          </a:p>
        </p:txBody>
      </p:sp>
      <p:sp>
        <p:nvSpPr>
          <p:cNvPr id="3" name="Content Placeholder 2"/>
          <p:cNvSpPr>
            <a:spLocks noGrp="1"/>
          </p:cNvSpPr>
          <p:nvPr>
            <p:ph idx="1"/>
          </p:nvPr>
        </p:nvSpPr>
        <p:spPr>
          <a:xfrm>
            <a:off x="1143000" y="1447800"/>
            <a:ext cx="7790688" cy="5181600"/>
          </a:xfrm>
        </p:spPr>
        <p:txBody>
          <a:bodyPr>
            <a:normAutofit/>
          </a:bodyPr>
          <a:lstStyle/>
          <a:p>
            <a:r>
              <a:rPr lang="en-US" dirty="0" smtClean="0"/>
              <a:t>There are copious documentary sources of data in research and, although these are helpful for the researcher, a range of considerations has to be brought to bear on their use. For example, some social worlds, cultures and events are ‘literate’, i.e. documents are plentiful and are part of the everyday world of the participants, while other cultures may be less so. </a:t>
            </a:r>
          </a:p>
          <a:p>
            <a:r>
              <a:rPr lang="en-US" dirty="0" smtClean="0"/>
              <a:t>This affects the status of the documents. Further, while some documents may have been written deliberately for research, most have not; some are written by researchers for researchers but, again, most are not. Indeed most have been written for a purpose, agenda, an audience other than researchers, and this raises questions about their reliability and validity.</a:t>
            </a:r>
          </a:p>
          <a:p>
            <a:r>
              <a:rPr lang="en-US" dirty="0" smtClean="0"/>
              <a:t>Documents are useful in rendering more visible the phenomena under study (Prior 2003: 87).</a:t>
            </a:r>
          </a:p>
          <a:p>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Cont…Documentary research</a:t>
            </a:r>
            <a:endParaRPr lang="en-US" dirty="0"/>
          </a:p>
        </p:txBody>
      </p:sp>
      <p:sp>
        <p:nvSpPr>
          <p:cNvPr id="3" name="Content Placeholder 2"/>
          <p:cNvSpPr>
            <a:spLocks noGrp="1"/>
          </p:cNvSpPr>
          <p:nvPr>
            <p:ph idx="1"/>
          </p:nvPr>
        </p:nvSpPr>
        <p:spPr>
          <a:xfrm>
            <a:off x="1143000" y="1447800"/>
            <a:ext cx="7790688" cy="5334000"/>
          </a:xfrm>
        </p:spPr>
        <p:txBody>
          <a:bodyPr/>
          <a:lstStyle/>
          <a:p>
            <a:pPr>
              <a:lnSpc>
                <a:spcPct val="150000"/>
              </a:lnSpc>
            </a:pPr>
            <a:r>
              <a:rPr lang="en-US" dirty="0" smtClean="0"/>
              <a:t>However, they have to be taken in conjunction with a whole range of other factors occurring at the same time. Prior (2003: 173) cites the analogy of the inert opera libretto, which cannot be read on its own, but has to be understood in the context of the whole action, drama, music and performance of the opera; it is only one part of the jigsaw.</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1066800" y="304800"/>
            <a:ext cx="7696200" cy="762000"/>
          </a:xfrm>
        </p:spPr>
        <p:txBody>
          <a:bodyPr/>
          <a:lstStyle/>
          <a:p>
            <a:pPr eaLnBrk="1" hangingPunct="1"/>
            <a:r>
              <a:rPr lang="en-US" dirty="0" smtClean="0">
                <a:latin typeface="Arial" charset="0"/>
              </a:rPr>
              <a:t>WRITTEN SOURCES OF DATA</a:t>
            </a:r>
            <a:endParaRPr lang="en-AU" dirty="0" smtClean="0">
              <a:latin typeface="Arial" charset="0"/>
            </a:endParaRPr>
          </a:p>
        </p:txBody>
      </p:sp>
      <p:sp>
        <p:nvSpPr>
          <p:cNvPr id="2051" name="Rectangle 3"/>
          <p:cNvSpPr>
            <a:spLocks noGrp="1" noChangeArrowheads="1"/>
          </p:cNvSpPr>
          <p:nvPr>
            <p:ph type="body" idx="1"/>
          </p:nvPr>
        </p:nvSpPr>
        <p:spPr>
          <a:xfrm>
            <a:off x="1143000" y="1219200"/>
            <a:ext cx="7734300" cy="5410200"/>
          </a:xfrm>
        </p:spPr>
        <p:txBody>
          <a:bodyPr>
            <a:normAutofit/>
          </a:bodyPr>
          <a:lstStyle/>
          <a:p>
            <a:pPr eaLnBrk="1" hangingPunct="1">
              <a:lnSpc>
                <a:spcPct val="90000"/>
              </a:lnSpc>
            </a:pPr>
            <a:endParaRPr lang="en-US" dirty="0" smtClean="0">
              <a:latin typeface="Arial" charset="0"/>
            </a:endParaRPr>
          </a:p>
          <a:p>
            <a:pPr eaLnBrk="1" hangingPunct="1">
              <a:lnSpc>
                <a:spcPct val="90000"/>
              </a:lnSpc>
            </a:pPr>
            <a:r>
              <a:rPr lang="en-US" dirty="0" smtClean="0">
                <a:latin typeface="Arial" charset="0"/>
              </a:rPr>
              <a:t>Some social worlds, cultures and events are literate (documents are part of their everyday world and activities); others are non-literate; others are mixed.  This affects the status of documents and narratives;</a:t>
            </a:r>
          </a:p>
          <a:p>
            <a:pPr eaLnBrk="1" hangingPunct="1">
              <a:lnSpc>
                <a:spcPct val="90000"/>
              </a:lnSpc>
            </a:pPr>
            <a:r>
              <a:rPr lang="en-US" dirty="0" smtClean="0">
                <a:latin typeface="Arial" charset="0"/>
              </a:rPr>
              <a:t>Some written data are deliberately written for research; others (the majority) are not;</a:t>
            </a:r>
          </a:p>
          <a:p>
            <a:pPr eaLnBrk="1" hangingPunct="1">
              <a:lnSpc>
                <a:spcPct val="90000"/>
              </a:lnSpc>
            </a:pPr>
            <a:r>
              <a:rPr lang="en-US" dirty="0" smtClean="0">
                <a:latin typeface="Arial" charset="0"/>
              </a:rPr>
              <a:t>Data deliberately written for research can be by the researcher and/or the researched (e.g. diaries) – insiders and outsiders;</a:t>
            </a:r>
          </a:p>
          <a:p>
            <a:pPr eaLnBrk="1" hangingPunct="1">
              <a:lnSpc>
                <a:spcPct val="90000"/>
              </a:lnSpc>
            </a:pPr>
            <a:r>
              <a:rPr lang="en-US" dirty="0" smtClean="0">
                <a:latin typeface="Arial" charset="0"/>
              </a:rPr>
              <a:t>If data were written for a purpose, agenda and audience other than research(</a:t>
            </a:r>
            <a:r>
              <a:rPr lang="en-US" dirty="0" err="1" smtClean="0">
                <a:latin typeface="Arial" charset="0"/>
              </a:rPr>
              <a:t>ers</a:t>
            </a:r>
            <a:r>
              <a:rPr lang="en-US" dirty="0" smtClean="0">
                <a:latin typeface="Arial" charset="0"/>
              </a:rPr>
              <a:t>) then there are problems of validity and reliability</a:t>
            </a:r>
            <a:endParaRPr lang="en-AU" dirty="0" smtClean="0">
              <a:latin typeface="Arial" charset="0"/>
            </a:endParaRPr>
          </a:p>
        </p:txBody>
      </p:sp>
    </p:spTree>
    <p:extLst>
      <p:ext uri="{BB962C8B-B14F-4D97-AF65-F5344CB8AC3E}">
        <p14:creationId xmlns="" xmlns:p14="http://schemas.microsoft.com/office/powerpoint/2010/main" val="14030369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051">
                                            <p:txEl>
                                              <p:pRg st="1" end="1"/>
                                            </p:txEl>
                                          </p:spTgt>
                                        </p:tgtEl>
                                        <p:attrNameLst>
                                          <p:attrName>style.visibility</p:attrName>
                                        </p:attrNameLst>
                                      </p:cBhvr>
                                      <p:to>
                                        <p:strVal val="visible"/>
                                      </p:to>
                                    </p:set>
                                    <p:animEffect transition="in" filter="wipe(left)">
                                      <p:cBhvr>
                                        <p:cTn id="11" dur="500"/>
                                        <p:tgtEl>
                                          <p:spTgt spid="2051">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051">
                                            <p:txEl>
                                              <p:pRg st="2" end="2"/>
                                            </p:txEl>
                                          </p:spTgt>
                                        </p:tgtEl>
                                        <p:attrNameLst>
                                          <p:attrName>style.visibility</p:attrName>
                                        </p:attrNameLst>
                                      </p:cBhvr>
                                      <p:to>
                                        <p:strVal val="visible"/>
                                      </p:to>
                                    </p:set>
                                    <p:animEffect transition="in" filter="wipe(left)">
                                      <p:cBhvr>
                                        <p:cTn id="16" dur="500"/>
                                        <p:tgtEl>
                                          <p:spTgt spid="2051">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051">
                                            <p:txEl>
                                              <p:pRg st="3" end="3"/>
                                            </p:txEl>
                                          </p:spTgt>
                                        </p:tgtEl>
                                        <p:attrNameLst>
                                          <p:attrName>style.visibility</p:attrName>
                                        </p:attrNameLst>
                                      </p:cBhvr>
                                      <p:to>
                                        <p:strVal val="visible"/>
                                      </p:to>
                                    </p:set>
                                    <p:animEffect transition="in" filter="wipe(left)">
                                      <p:cBhvr>
                                        <p:cTn id="21" dur="500"/>
                                        <p:tgtEl>
                                          <p:spTgt spid="2051">
                                            <p:txEl>
                                              <p:pRg st="3" end="3"/>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051">
                                            <p:txEl>
                                              <p:pRg st="4" end="4"/>
                                            </p:txEl>
                                          </p:spTgt>
                                        </p:tgtEl>
                                        <p:attrNameLst>
                                          <p:attrName>style.visibility</p:attrName>
                                        </p:attrNameLst>
                                      </p:cBhvr>
                                      <p:to>
                                        <p:strVal val="visible"/>
                                      </p:to>
                                    </p:set>
                                    <p:animEffect transition="in" filter="wipe(left)">
                                      <p:cBhvr>
                                        <p:cTn id="26" dur="500"/>
                                        <p:tgtEl>
                                          <p:spTgt spid="20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utoUpdateAnimBg="0"/>
      <p:bldP spid="2051" grpId="0"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Cont…Documentary research</a:t>
            </a:r>
            <a:endParaRPr lang="en-US" dirty="0"/>
          </a:p>
        </p:txBody>
      </p:sp>
      <p:sp>
        <p:nvSpPr>
          <p:cNvPr id="3" name="Content Placeholder 2"/>
          <p:cNvSpPr>
            <a:spLocks noGrp="1"/>
          </p:cNvSpPr>
          <p:nvPr>
            <p:ph idx="1"/>
          </p:nvPr>
        </p:nvSpPr>
        <p:spPr>
          <a:xfrm>
            <a:off x="1143000" y="1447800"/>
            <a:ext cx="7790688" cy="5334000"/>
          </a:xfrm>
        </p:spPr>
        <p:txBody>
          <a:bodyPr>
            <a:normAutofit fontScale="92500" lnSpcReduction="20000"/>
          </a:bodyPr>
          <a:lstStyle/>
          <a:p>
            <a:pPr marL="82296" indent="0">
              <a:buNone/>
            </a:pPr>
            <a:r>
              <a:rPr lang="en-US" dirty="0" smtClean="0"/>
              <a:t> Documents take a multitude of forms, including, for example:</a:t>
            </a:r>
          </a:p>
          <a:p>
            <a:pPr marL="425196" indent="-342900">
              <a:buFont typeface="+mj-lt"/>
              <a:buAutoNum type="arabicPeriod"/>
            </a:pPr>
            <a:r>
              <a:rPr lang="en-US" dirty="0" err="1" smtClean="0"/>
              <a:t>ﬁeld</a:t>
            </a:r>
            <a:r>
              <a:rPr lang="en-US" dirty="0" smtClean="0"/>
              <a:t> notes</a:t>
            </a:r>
          </a:p>
          <a:p>
            <a:pPr marL="425196" indent="-342900">
              <a:buFont typeface="+mj-lt"/>
              <a:buAutoNum type="arabicPeriod"/>
            </a:pPr>
            <a:r>
              <a:rPr lang="en-US" dirty="0" smtClean="0"/>
              <a:t>diaries and journals</a:t>
            </a:r>
          </a:p>
          <a:p>
            <a:pPr marL="425196" indent="-342900">
              <a:buFont typeface="+mj-lt"/>
              <a:buAutoNum type="arabicPeriod"/>
            </a:pPr>
            <a:r>
              <a:rPr lang="en-US" dirty="0" smtClean="0"/>
              <a:t>records</a:t>
            </a:r>
          </a:p>
          <a:p>
            <a:pPr marL="425196" indent="-342900">
              <a:buFont typeface="+mj-lt"/>
              <a:buAutoNum type="arabicPeriod"/>
            </a:pPr>
            <a:r>
              <a:rPr lang="en-US" dirty="0" smtClean="0"/>
              <a:t>biographies</a:t>
            </a:r>
          </a:p>
          <a:p>
            <a:pPr marL="425196" indent="-342900">
              <a:buFont typeface="+mj-lt"/>
              <a:buAutoNum type="arabicPeriod"/>
            </a:pPr>
            <a:r>
              <a:rPr lang="en-US" dirty="0" smtClean="0"/>
              <a:t>autobiographies</a:t>
            </a:r>
          </a:p>
          <a:p>
            <a:pPr marL="425196" indent="-342900">
              <a:buFont typeface="+mj-lt"/>
              <a:buAutoNum type="arabicPeriod"/>
            </a:pPr>
            <a:r>
              <a:rPr lang="en-US" dirty="0" smtClean="0"/>
              <a:t>formal records</a:t>
            </a:r>
          </a:p>
          <a:p>
            <a:pPr marL="425196" indent="-342900">
              <a:buFont typeface="+mj-lt"/>
              <a:buAutoNum type="arabicPeriod"/>
            </a:pPr>
            <a:r>
              <a:rPr lang="en-US" dirty="0" smtClean="0"/>
              <a:t>timesheets/timetables</a:t>
            </a:r>
          </a:p>
          <a:p>
            <a:pPr marL="425196" indent="-342900">
              <a:buFont typeface="+mj-lt"/>
              <a:buAutoNum type="arabicPeriod"/>
            </a:pPr>
            <a:r>
              <a:rPr lang="en-US" dirty="0" smtClean="0"/>
              <a:t>technical documents</a:t>
            </a:r>
          </a:p>
          <a:p>
            <a:pPr marL="425196" indent="-342900">
              <a:buFont typeface="+mj-lt"/>
              <a:buAutoNum type="arabicPeriod"/>
            </a:pPr>
            <a:r>
              <a:rPr lang="en-US" dirty="0" smtClean="0"/>
              <a:t>minutes of meetings</a:t>
            </a:r>
          </a:p>
          <a:p>
            <a:pPr marL="425196" indent="-342900">
              <a:buFont typeface="+mj-lt"/>
              <a:buAutoNum type="arabicPeriod"/>
            </a:pPr>
            <a:r>
              <a:rPr lang="en-US" dirty="0" smtClean="0"/>
              <a:t>samples of students’ work</a:t>
            </a:r>
          </a:p>
          <a:p>
            <a:pPr marL="425196" indent="-342900">
              <a:buFont typeface="+mj-lt"/>
              <a:buAutoNum type="arabicPeriod"/>
            </a:pPr>
            <a:r>
              <a:rPr lang="en-US" dirty="0" smtClean="0"/>
              <a:t>memos and emails</a:t>
            </a:r>
          </a:p>
          <a:p>
            <a:pPr marL="425196" indent="-342900">
              <a:buFont typeface="+mj-lt"/>
              <a:buAutoNum type="arabicPeriod"/>
            </a:pPr>
            <a:r>
              <a:rPr lang="en-US" dirty="0" smtClean="0"/>
              <a:t>reports and statistics</a:t>
            </a:r>
          </a:p>
          <a:p>
            <a:pPr marL="425196" indent="-342900">
              <a:buFont typeface="+mj-lt"/>
              <a:buAutoNum type="arabicPeriod"/>
            </a:pPr>
            <a:r>
              <a:rPr lang="en-US" dirty="0" smtClean="0"/>
              <a:t>correspondence</a:t>
            </a:r>
          </a:p>
          <a:p>
            <a:pPr marL="425196" indent="-342900">
              <a:buFont typeface="+mj-lt"/>
              <a:buAutoNum type="arabicPeriod"/>
            </a:pPr>
            <a:r>
              <a:rPr lang="en-US" dirty="0" smtClean="0"/>
              <a:t>plans</a:t>
            </a:r>
          </a:p>
          <a:p>
            <a:pPr marL="425196" indent="-342900">
              <a:buFont typeface="+mj-lt"/>
              <a:buAutoNum type="arabicPeriod"/>
            </a:pPr>
            <a:r>
              <a:rPr lang="en-US" dirty="0" smtClean="0"/>
              <a:t>pamphlets and advertisements</a:t>
            </a:r>
          </a:p>
          <a:p>
            <a:pPr marL="425196" indent="-342900">
              <a:buFont typeface="+mj-lt"/>
              <a:buAutoNum type="arabicPeriod"/>
            </a:pPr>
            <a:r>
              <a:rPr lang="en-US" dirty="0" smtClean="0"/>
              <a:t>prospectuses and directories</a:t>
            </a:r>
          </a:p>
          <a:p>
            <a:pPr marL="425196" indent="-342900">
              <a:buFont typeface="+mj-lt"/>
              <a:buAutoNum type="arabicPeriod"/>
            </a:pPr>
            <a:r>
              <a:rPr lang="en-US" dirty="0" smtClean="0"/>
              <a:t>archives</a:t>
            </a:r>
          </a:p>
          <a:p>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Cont…Documentary research</a:t>
            </a:r>
            <a:endParaRPr lang="en-US" dirty="0"/>
          </a:p>
        </p:txBody>
      </p:sp>
      <p:sp>
        <p:nvSpPr>
          <p:cNvPr id="3" name="Content Placeholder 2"/>
          <p:cNvSpPr>
            <a:spLocks noGrp="1"/>
          </p:cNvSpPr>
          <p:nvPr>
            <p:ph idx="1"/>
          </p:nvPr>
        </p:nvSpPr>
        <p:spPr>
          <a:xfrm>
            <a:off x="1143000" y="1447800"/>
            <a:ext cx="7790688" cy="5029200"/>
          </a:xfrm>
        </p:spPr>
        <p:txBody>
          <a:bodyPr/>
          <a:lstStyle/>
          <a:p>
            <a:pPr marL="82296" indent="0">
              <a:buNone/>
            </a:pPr>
            <a:r>
              <a:rPr lang="en-US" dirty="0" smtClean="0"/>
              <a:t>18. stories</a:t>
            </a:r>
          </a:p>
          <a:p>
            <a:pPr marL="82296" indent="0">
              <a:buNone/>
            </a:pPr>
            <a:r>
              <a:rPr lang="en-US" dirty="0" smtClean="0"/>
              <a:t>19. annals and chronicles</a:t>
            </a:r>
          </a:p>
          <a:p>
            <a:pPr marL="82296" indent="0">
              <a:buNone/>
            </a:pPr>
            <a:r>
              <a:rPr lang="en-US" dirty="0" smtClean="0"/>
              <a:t>20. photographs and </a:t>
            </a:r>
            <a:r>
              <a:rPr lang="en-US" dirty="0" err="1" smtClean="0"/>
              <a:t>artefacts</a:t>
            </a:r>
            <a:endParaRPr lang="en-US" dirty="0" smtClean="0"/>
          </a:p>
          <a:p>
            <a:pPr marL="82296" indent="0">
              <a:buNone/>
            </a:pPr>
            <a:r>
              <a:rPr lang="en-US" dirty="0" smtClean="0"/>
              <a:t>21. conversations and speeches</a:t>
            </a:r>
          </a:p>
          <a:p>
            <a:pPr marL="82296" indent="0">
              <a:buNone/>
            </a:pPr>
            <a:r>
              <a:rPr lang="en-US" dirty="0" smtClean="0"/>
              <a:t>22. policy documents</a:t>
            </a:r>
          </a:p>
          <a:p>
            <a:pPr marL="82296" indent="0">
              <a:buNone/>
            </a:pPr>
            <a:r>
              <a:rPr lang="en-US" dirty="0" smtClean="0"/>
              <a:t>23. primary and secondary sources</a:t>
            </a:r>
          </a:p>
          <a:p>
            <a:pPr marL="82296" indent="0">
              <a:buNone/>
            </a:pPr>
            <a:r>
              <a:rPr lang="en-US" dirty="0" smtClean="0"/>
              <a:t>24. newspaper articles</a:t>
            </a:r>
          </a:p>
          <a:p>
            <a:pPr marL="82296" indent="0">
              <a:buNone/>
            </a:pPr>
            <a:r>
              <a:rPr lang="en-US" dirty="0" smtClean="0"/>
              <a:t>25. books and articles</a:t>
            </a:r>
          </a:p>
          <a:p>
            <a:pPr marL="82296" indent="0">
              <a:buNone/>
            </a:pPr>
            <a:r>
              <a:rPr lang="en-US" dirty="0" smtClean="0"/>
              <a:t>26. public records.</a:t>
            </a:r>
          </a:p>
          <a:p>
            <a:pPr marL="82296" indent="0">
              <a:buNone/>
            </a:pPr>
            <a:r>
              <a:rPr lang="en-US" dirty="0" smtClean="0"/>
              <a:t>This is only an initial list and, indeed, one can see that no written source is ruled out in documentary analysis.</a:t>
            </a:r>
          </a:p>
          <a:p>
            <a:endParaRPr lang="en-US" dirty="0" smtClean="0"/>
          </a:p>
          <a:p>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Cont…Documentary research</a:t>
            </a:r>
            <a:endParaRPr lang="en-US" dirty="0"/>
          </a:p>
        </p:txBody>
      </p:sp>
      <p:sp>
        <p:nvSpPr>
          <p:cNvPr id="3" name="Content Placeholder 2"/>
          <p:cNvSpPr>
            <a:spLocks noGrp="1"/>
          </p:cNvSpPr>
          <p:nvPr>
            <p:ph idx="1"/>
          </p:nvPr>
        </p:nvSpPr>
        <p:spPr>
          <a:xfrm>
            <a:off x="1143000" y="1447800"/>
            <a:ext cx="7790688" cy="5334000"/>
          </a:xfrm>
        </p:spPr>
        <p:txBody>
          <a:bodyPr>
            <a:normAutofit lnSpcReduction="10000"/>
          </a:bodyPr>
          <a:lstStyle/>
          <a:p>
            <a:r>
              <a:rPr lang="en-US" dirty="0" smtClean="0"/>
              <a:t>Documentary analysis has several attractions. It can enable the researcher to reach inaccessible persons or subjects, as in the case in historical research. Further, like non-participant or indirect observation, there is little or no reactivity on the part of the writer, particularly if the document was not written with the intention of being research data.</a:t>
            </a:r>
          </a:p>
          <a:p>
            <a:r>
              <a:rPr lang="en-US" dirty="0" smtClean="0"/>
              <a:t> Documentary study is also useful in longitudinal analysis, as it may show how situations have evolved over time. Some documents enable large samples to be addressed (e.g. registers of births, marriages and deaths, census returns, obituaries in newspapers and suchlike). Documents, many written ‘live’ and in situ, may catch the dynamic situation at the time of writing. </a:t>
            </a:r>
          </a:p>
          <a:p>
            <a:r>
              <a:rPr lang="en-US" dirty="0" smtClean="0"/>
              <a:t>Some documents, particularly if they are very personal (e.g. letters and diaries) may catch personal details and feeling (‘confessions’: Bailey 1994: 296) that would not otherwise surface. If documents are held in a central location, e.g. a library, collection or archive, savings of cost and time may be made. Finally, many documents in the public domain may have been written by skilled professionals and may contain more valuable information and insights than those written by relatively uninformed amateurs.</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Cont…Documentary research</a:t>
            </a:r>
            <a:endParaRPr lang="en-US" dirty="0"/>
          </a:p>
        </p:txBody>
      </p:sp>
      <p:sp>
        <p:nvSpPr>
          <p:cNvPr id="3" name="Content Placeholder 2"/>
          <p:cNvSpPr>
            <a:spLocks noGrp="1"/>
          </p:cNvSpPr>
          <p:nvPr>
            <p:ph idx="1"/>
          </p:nvPr>
        </p:nvSpPr>
        <p:spPr>
          <a:xfrm>
            <a:off x="1143000" y="1447800"/>
            <a:ext cx="7790688" cy="5257800"/>
          </a:xfrm>
        </p:spPr>
        <p:txBody>
          <a:bodyPr/>
          <a:lstStyle/>
          <a:p>
            <a:pPr>
              <a:lnSpc>
                <a:spcPct val="150000"/>
              </a:lnSpc>
            </a:pPr>
            <a:r>
              <a:rPr lang="en-US" dirty="0" smtClean="0"/>
              <a:t>On the other hand, documents bring difﬁculties. They may be highly biased and selective, as they were not intended to be regarded as research data but were written for a different purpose, audience and context.</a:t>
            </a:r>
          </a:p>
          <a:p>
            <a:pPr>
              <a:lnSpc>
                <a:spcPct val="150000"/>
              </a:lnSpc>
            </a:pPr>
            <a:r>
              <a:rPr lang="en-US" dirty="0" smtClean="0"/>
              <a:t>They, themselves, may be interpretations of events rather than objective accounts. Indeed, attrition and ‘selective survival’, together with selective interpretation by the writer, may mean that they may present an incomplete record of the situation under concern. </a:t>
            </a:r>
          </a:p>
          <a:p>
            <a:pPr>
              <a:lnSpc>
                <a:spcPct val="150000"/>
              </a:lnSpc>
            </a:pP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Cont…Documentary research</a:t>
            </a:r>
            <a:endParaRPr lang="en-US" dirty="0"/>
          </a:p>
        </p:txBody>
      </p:sp>
      <p:sp>
        <p:nvSpPr>
          <p:cNvPr id="3" name="Content Placeholder 2"/>
          <p:cNvSpPr>
            <a:spLocks noGrp="1"/>
          </p:cNvSpPr>
          <p:nvPr>
            <p:ph idx="1"/>
          </p:nvPr>
        </p:nvSpPr>
        <p:spPr>
          <a:xfrm>
            <a:off x="1143000" y="1447800"/>
            <a:ext cx="7790688" cy="5257800"/>
          </a:xfrm>
        </p:spPr>
        <p:txBody>
          <a:bodyPr>
            <a:normAutofit/>
          </a:bodyPr>
          <a:lstStyle/>
          <a:p>
            <a:r>
              <a:rPr lang="en-US" dirty="0" smtClean="0"/>
              <a:t>Some documents, though they exist, may not be available to the researcher, hence limiting the study. Where documents do exist, they may come in so many different forms that a standard analytical format may be impossible.</a:t>
            </a:r>
          </a:p>
          <a:p>
            <a:r>
              <a:rPr lang="en-US" dirty="0" smtClean="0"/>
              <a:t>Further, the documents must be studied in their context, in order to understand their </a:t>
            </a:r>
            <a:r>
              <a:rPr lang="en-US" dirty="0" err="1" smtClean="0"/>
              <a:t>signiﬁcance</a:t>
            </a:r>
            <a:r>
              <a:rPr lang="en-US" dirty="0" smtClean="0"/>
              <a:t> at the time. A simple example serves to make my point: one hundred pounds sterling may seem a small amount at the present time, but when a document was written say 200 years previously, it would represent a great deal of money.</a:t>
            </a:r>
          </a:p>
          <a:p>
            <a:r>
              <a:rPr lang="en-US" dirty="0" smtClean="0"/>
              <a:t>In approaching documentary research, a comprehensive, perhaps formidable, series of questions has to be addressed.</a:t>
            </a:r>
          </a:p>
          <a:p>
            <a:endParaRPr lang="en-US" dirty="0" smtClean="0"/>
          </a:p>
          <a:p>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143000" y="304800"/>
            <a:ext cx="7620000" cy="685800"/>
          </a:xfrm>
        </p:spPr>
        <p:txBody>
          <a:bodyPr/>
          <a:lstStyle/>
          <a:p>
            <a:pPr eaLnBrk="1" hangingPunct="1"/>
            <a:r>
              <a:rPr lang="en-US" dirty="0" smtClean="0">
                <a:latin typeface="Arial" charset="0"/>
              </a:rPr>
              <a:t>WRITTEN SOURCES OF DATA</a:t>
            </a:r>
            <a:endParaRPr lang="en-AU" dirty="0" smtClean="0">
              <a:latin typeface="Arial" charset="0"/>
            </a:endParaRPr>
          </a:p>
        </p:txBody>
      </p:sp>
      <p:sp>
        <p:nvSpPr>
          <p:cNvPr id="7171" name="Rectangle 3"/>
          <p:cNvSpPr>
            <a:spLocks noGrp="1" noChangeArrowheads="1"/>
          </p:cNvSpPr>
          <p:nvPr>
            <p:ph type="body" idx="1"/>
          </p:nvPr>
        </p:nvSpPr>
        <p:spPr>
          <a:xfrm>
            <a:off x="1143000" y="1219200"/>
            <a:ext cx="7734300" cy="5334000"/>
          </a:xfrm>
        </p:spPr>
        <p:txBody>
          <a:bodyPr>
            <a:normAutofit/>
          </a:bodyPr>
          <a:lstStyle/>
          <a:p>
            <a:pPr eaLnBrk="1" hangingPunct="1">
              <a:buFontTx/>
              <a:buNone/>
            </a:pPr>
            <a:r>
              <a:rPr lang="en-US" b="1" dirty="0" smtClean="0">
                <a:latin typeface="Arial" charset="0"/>
                <a:sym typeface="Symbol" pitchFamily="18" charset="2"/>
              </a:rPr>
              <a:t>Consider: </a:t>
            </a:r>
          </a:p>
          <a:p>
            <a:pPr eaLnBrk="1" hangingPunct="1"/>
            <a:r>
              <a:rPr lang="en-US" dirty="0" smtClean="0">
                <a:latin typeface="Arial" charset="0"/>
                <a:sym typeface="Symbol" pitchFamily="18" charset="2"/>
              </a:rPr>
              <a:t>The original intention of the document;</a:t>
            </a:r>
          </a:p>
          <a:p>
            <a:pPr eaLnBrk="1" hangingPunct="1"/>
            <a:r>
              <a:rPr lang="en-US" dirty="0" smtClean="0">
                <a:latin typeface="Arial" charset="0"/>
                <a:sym typeface="Symbol" pitchFamily="18" charset="2"/>
              </a:rPr>
              <a:t>The reasons for/causes of the documents;</a:t>
            </a:r>
          </a:p>
          <a:p>
            <a:pPr eaLnBrk="1" hangingPunct="1"/>
            <a:r>
              <a:rPr lang="en-US" dirty="0" smtClean="0">
                <a:latin typeface="Arial" charset="0"/>
                <a:sym typeface="Symbol" pitchFamily="18" charset="2"/>
              </a:rPr>
              <a:t>The intended outcomes of the document;</a:t>
            </a:r>
          </a:p>
          <a:p>
            <a:pPr eaLnBrk="1" hangingPunct="1"/>
            <a:r>
              <a:rPr lang="en-US" dirty="0" smtClean="0">
                <a:latin typeface="Arial" charset="0"/>
                <a:sym typeface="Symbol" pitchFamily="18" charset="2"/>
              </a:rPr>
              <a:t>The interests of the writer;</a:t>
            </a:r>
          </a:p>
          <a:p>
            <a:pPr eaLnBrk="1" hangingPunct="1"/>
            <a:r>
              <a:rPr lang="en-US" dirty="0" smtClean="0">
                <a:latin typeface="Arial" charset="0"/>
                <a:sym typeface="Symbol" pitchFamily="18" charset="2"/>
              </a:rPr>
              <a:t>The original agenda of the document;</a:t>
            </a:r>
          </a:p>
          <a:p>
            <a:pPr eaLnBrk="1" hangingPunct="1"/>
            <a:r>
              <a:rPr lang="en-US" dirty="0" smtClean="0">
                <a:latin typeface="Arial" charset="0"/>
                <a:sym typeface="Symbol" pitchFamily="18" charset="2"/>
              </a:rPr>
              <a:t>The original audience(s) of the document;</a:t>
            </a:r>
          </a:p>
          <a:p>
            <a:pPr eaLnBrk="1" hangingPunct="1"/>
            <a:r>
              <a:rPr lang="en-US" dirty="0" smtClean="0">
                <a:latin typeface="Arial" charset="0"/>
                <a:sym typeface="Symbol" pitchFamily="18" charset="2"/>
              </a:rPr>
              <a:t>The status of the document;</a:t>
            </a:r>
          </a:p>
          <a:p>
            <a:pPr eaLnBrk="1" hangingPunct="1"/>
            <a:r>
              <a:rPr lang="en-US" dirty="0" smtClean="0">
                <a:latin typeface="Arial" charset="0"/>
                <a:sym typeface="Symbol" pitchFamily="18" charset="2"/>
              </a:rPr>
              <a:t>The original context of the document;</a:t>
            </a:r>
          </a:p>
          <a:p>
            <a:pPr eaLnBrk="1" hangingPunct="1"/>
            <a:r>
              <a:rPr lang="en-US" dirty="0" smtClean="0">
                <a:latin typeface="Arial" charset="0"/>
                <a:sym typeface="Symbol" pitchFamily="18" charset="2"/>
              </a:rPr>
              <a:t>The style/register of the document;</a:t>
            </a:r>
          </a:p>
        </p:txBody>
      </p:sp>
    </p:spTree>
    <p:extLst>
      <p:ext uri="{BB962C8B-B14F-4D97-AF65-F5344CB8AC3E}">
        <p14:creationId xmlns="" xmlns:p14="http://schemas.microsoft.com/office/powerpoint/2010/main" val="7583539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7171">
                                            <p:txEl>
                                              <p:pRg st="0" end="0"/>
                                            </p:txEl>
                                          </p:spTgt>
                                        </p:tgtEl>
                                        <p:attrNameLst>
                                          <p:attrName>style.visibility</p:attrName>
                                        </p:attrNameLst>
                                      </p:cBhvr>
                                      <p:to>
                                        <p:strVal val="visible"/>
                                      </p:to>
                                    </p:set>
                                    <p:animEffect transition="in" filter="dissolve">
                                      <p:cBhvr>
                                        <p:cTn id="11" dur="500"/>
                                        <p:tgtEl>
                                          <p:spTgt spid="7171">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7171">
                                            <p:txEl>
                                              <p:pRg st="1" end="1"/>
                                            </p:txEl>
                                          </p:spTgt>
                                        </p:tgtEl>
                                        <p:attrNameLst>
                                          <p:attrName>style.visibility</p:attrName>
                                        </p:attrNameLst>
                                      </p:cBhvr>
                                      <p:to>
                                        <p:strVal val="visible"/>
                                      </p:to>
                                    </p:set>
                                    <p:animEffect transition="in" filter="dissolve">
                                      <p:cBhvr>
                                        <p:cTn id="16" dur="500"/>
                                        <p:tgtEl>
                                          <p:spTgt spid="7171">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dissolve">
                                      <p:cBhvr>
                                        <p:cTn id="21" dur="500"/>
                                        <p:tgtEl>
                                          <p:spTgt spid="7171">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7171">
                                            <p:txEl>
                                              <p:pRg st="3" end="3"/>
                                            </p:txEl>
                                          </p:spTgt>
                                        </p:tgtEl>
                                        <p:attrNameLst>
                                          <p:attrName>style.visibility</p:attrName>
                                        </p:attrNameLst>
                                      </p:cBhvr>
                                      <p:to>
                                        <p:strVal val="visible"/>
                                      </p:to>
                                    </p:set>
                                    <p:animEffect transition="in" filter="dissolve">
                                      <p:cBhvr>
                                        <p:cTn id="26" dur="500"/>
                                        <p:tgtEl>
                                          <p:spTgt spid="7171">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7171">
                                            <p:txEl>
                                              <p:pRg st="4" end="4"/>
                                            </p:txEl>
                                          </p:spTgt>
                                        </p:tgtEl>
                                        <p:attrNameLst>
                                          <p:attrName>style.visibility</p:attrName>
                                        </p:attrNameLst>
                                      </p:cBhvr>
                                      <p:to>
                                        <p:strVal val="visible"/>
                                      </p:to>
                                    </p:set>
                                    <p:animEffect transition="in" filter="dissolve">
                                      <p:cBhvr>
                                        <p:cTn id="31" dur="500"/>
                                        <p:tgtEl>
                                          <p:spTgt spid="7171">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7171">
                                            <p:txEl>
                                              <p:pRg st="5" end="5"/>
                                            </p:txEl>
                                          </p:spTgt>
                                        </p:tgtEl>
                                        <p:attrNameLst>
                                          <p:attrName>style.visibility</p:attrName>
                                        </p:attrNameLst>
                                      </p:cBhvr>
                                      <p:to>
                                        <p:strVal val="visible"/>
                                      </p:to>
                                    </p:set>
                                    <p:animEffect transition="in" filter="dissolve">
                                      <p:cBhvr>
                                        <p:cTn id="36" dur="500"/>
                                        <p:tgtEl>
                                          <p:spTgt spid="7171">
                                            <p:txEl>
                                              <p:pRg st="5" end="5"/>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7171">
                                            <p:txEl>
                                              <p:pRg st="6" end="6"/>
                                            </p:txEl>
                                          </p:spTgt>
                                        </p:tgtEl>
                                        <p:attrNameLst>
                                          <p:attrName>style.visibility</p:attrName>
                                        </p:attrNameLst>
                                      </p:cBhvr>
                                      <p:to>
                                        <p:strVal val="visible"/>
                                      </p:to>
                                    </p:set>
                                    <p:animEffect transition="in" filter="dissolve">
                                      <p:cBhvr>
                                        <p:cTn id="41" dur="500"/>
                                        <p:tgtEl>
                                          <p:spTgt spid="7171">
                                            <p:txEl>
                                              <p:pRg st="6" end="6"/>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7171">
                                            <p:txEl>
                                              <p:pRg st="7" end="7"/>
                                            </p:txEl>
                                          </p:spTgt>
                                        </p:tgtEl>
                                        <p:attrNameLst>
                                          <p:attrName>style.visibility</p:attrName>
                                        </p:attrNameLst>
                                      </p:cBhvr>
                                      <p:to>
                                        <p:strVal val="visible"/>
                                      </p:to>
                                    </p:set>
                                    <p:animEffect transition="in" filter="dissolve">
                                      <p:cBhvr>
                                        <p:cTn id="46" dur="500"/>
                                        <p:tgtEl>
                                          <p:spTgt spid="7171">
                                            <p:txEl>
                                              <p:pRg st="7" end="7"/>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7171">
                                            <p:txEl>
                                              <p:pRg st="8" end="8"/>
                                            </p:txEl>
                                          </p:spTgt>
                                        </p:tgtEl>
                                        <p:attrNameLst>
                                          <p:attrName>style.visibility</p:attrName>
                                        </p:attrNameLst>
                                      </p:cBhvr>
                                      <p:to>
                                        <p:strVal val="visible"/>
                                      </p:to>
                                    </p:set>
                                    <p:animEffect transition="in" filter="dissolve">
                                      <p:cBhvr>
                                        <p:cTn id="51" dur="500"/>
                                        <p:tgtEl>
                                          <p:spTgt spid="7171">
                                            <p:txEl>
                                              <p:pRg st="8" end="8"/>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7171">
                                            <p:txEl>
                                              <p:pRg st="9" end="9"/>
                                            </p:txEl>
                                          </p:spTgt>
                                        </p:tgtEl>
                                        <p:attrNameLst>
                                          <p:attrName>style.visibility</p:attrName>
                                        </p:attrNameLst>
                                      </p:cBhvr>
                                      <p:to>
                                        <p:strVal val="visible"/>
                                      </p:to>
                                    </p:set>
                                    <p:animEffect transition="in" filter="dissolve">
                                      <p:cBhvr>
                                        <p:cTn id="56" dur="500"/>
                                        <p:tgtEl>
                                          <p:spTgt spid="717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1" grpId="0" build="p"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066800" y="304800"/>
            <a:ext cx="7696200" cy="685800"/>
          </a:xfrm>
        </p:spPr>
        <p:txBody>
          <a:bodyPr/>
          <a:lstStyle/>
          <a:p>
            <a:pPr eaLnBrk="1" hangingPunct="1"/>
            <a:r>
              <a:rPr lang="en-US" dirty="0" smtClean="0">
                <a:latin typeface="Arial" charset="0"/>
              </a:rPr>
              <a:t>WRITTEN SOURCES OF DATA</a:t>
            </a:r>
            <a:endParaRPr lang="en-AU" dirty="0" smtClean="0">
              <a:latin typeface="Arial" charset="0"/>
            </a:endParaRPr>
          </a:p>
        </p:txBody>
      </p:sp>
      <p:sp>
        <p:nvSpPr>
          <p:cNvPr id="14339" name="Rectangle 3"/>
          <p:cNvSpPr>
            <a:spLocks noGrp="1" noChangeArrowheads="1"/>
          </p:cNvSpPr>
          <p:nvPr>
            <p:ph type="body" idx="1"/>
          </p:nvPr>
        </p:nvSpPr>
        <p:spPr>
          <a:xfrm>
            <a:off x="1143000" y="1143000"/>
            <a:ext cx="7734300" cy="5410200"/>
          </a:xfrm>
        </p:spPr>
        <p:txBody>
          <a:bodyPr>
            <a:normAutofit/>
          </a:bodyPr>
          <a:lstStyle/>
          <a:p>
            <a:pPr eaLnBrk="1" hangingPunct="1">
              <a:lnSpc>
                <a:spcPct val="90000"/>
              </a:lnSpc>
              <a:buFontTx/>
              <a:buNone/>
            </a:pPr>
            <a:r>
              <a:rPr lang="en-US" b="1" dirty="0" smtClean="0">
                <a:latin typeface="Arial" charset="0"/>
                <a:sym typeface="Symbol" pitchFamily="18" charset="2"/>
              </a:rPr>
              <a:t>Consider: </a:t>
            </a:r>
          </a:p>
          <a:p>
            <a:pPr eaLnBrk="1" hangingPunct="1">
              <a:lnSpc>
                <a:spcPct val="90000"/>
              </a:lnSpc>
            </a:pPr>
            <a:r>
              <a:rPr lang="en-US" dirty="0" smtClean="0">
                <a:latin typeface="Arial" charset="0"/>
                <a:sym typeface="Symbol" pitchFamily="18" charset="2"/>
              </a:rPr>
              <a:t>The ownership of the document (e.g. the researcher, others’);</a:t>
            </a:r>
          </a:p>
          <a:p>
            <a:pPr eaLnBrk="1" hangingPunct="1">
              <a:lnSpc>
                <a:spcPct val="90000"/>
              </a:lnSpc>
            </a:pPr>
            <a:r>
              <a:rPr lang="en-US" dirty="0" smtClean="0">
                <a:latin typeface="Arial" charset="0"/>
                <a:sym typeface="Symbol" pitchFamily="18" charset="2"/>
              </a:rPr>
              <a:t>Does the researcher personally know the author(s) of the document (i.e. relationships)?;</a:t>
            </a:r>
          </a:p>
          <a:p>
            <a:pPr eaLnBrk="1" hangingPunct="1">
              <a:lnSpc>
                <a:spcPct val="90000"/>
              </a:lnSpc>
            </a:pPr>
            <a:r>
              <a:rPr lang="en-US" dirty="0" smtClean="0">
                <a:latin typeface="Arial" charset="0"/>
                <a:sym typeface="Symbol" pitchFamily="18" charset="2"/>
              </a:rPr>
              <a:t>Was the researcher present in the events reported (i.e. researcher effects)?</a:t>
            </a:r>
          </a:p>
          <a:p>
            <a:pPr eaLnBrk="1" hangingPunct="1">
              <a:lnSpc>
                <a:spcPct val="90000"/>
              </a:lnSpc>
            </a:pPr>
            <a:r>
              <a:rPr lang="en-US" dirty="0" smtClean="0">
                <a:latin typeface="Arial" charset="0"/>
                <a:sym typeface="Symbol" pitchFamily="18" charset="2"/>
              </a:rPr>
              <a:t>How close to/detached from the participants is the researcher?</a:t>
            </a:r>
          </a:p>
          <a:p>
            <a:pPr eaLnBrk="1" hangingPunct="1">
              <a:lnSpc>
                <a:spcPct val="90000"/>
              </a:lnSpc>
            </a:pPr>
            <a:r>
              <a:rPr lang="en-US" dirty="0" smtClean="0">
                <a:latin typeface="Arial" charset="0"/>
                <a:sym typeface="Symbol" pitchFamily="18" charset="2"/>
              </a:rPr>
              <a:t>What do we need to know in order to make fullest sense of the document?</a:t>
            </a:r>
          </a:p>
          <a:p>
            <a:pPr eaLnBrk="1" hangingPunct="1">
              <a:lnSpc>
                <a:spcPct val="90000"/>
              </a:lnSpc>
            </a:pPr>
            <a:r>
              <a:rPr lang="en-US" dirty="0" smtClean="0">
                <a:latin typeface="Arial" charset="0"/>
                <a:sym typeface="Symbol" pitchFamily="18" charset="2"/>
              </a:rPr>
              <a:t>How to analyze and use the document.</a:t>
            </a:r>
          </a:p>
        </p:txBody>
      </p:sp>
    </p:spTree>
    <p:extLst>
      <p:ext uri="{BB962C8B-B14F-4D97-AF65-F5344CB8AC3E}">
        <p14:creationId xmlns="" xmlns:p14="http://schemas.microsoft.com/office/powerpoint/2010/main" val="21251356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3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4339">
                                            <p:txEl>
                                              <p:pRg st="0" end="0"/>
                                            </p:txEl>
                                          </p:spTgt>
                                        </p:tgtEl>
                                        <p:attrNameLst>
                                          <p:attrName>style.visibility</p:attrName>
                                        </p:attrNameLst>
                                      </p:cBhvr>
                                      <p:to>
                                        <p:strVal val="visible"/>
                                      </p:to>
                                    </p:set>
                                    <p:animEffect transition="in" filter="dissolve">
                                      <p:cBhvr>
                                        <p:cTn id="11" dur="500"/>
                                        <p:tgtEl>
                                          <p:spTgt spid="14339">
                                            <p:txEl>
                                              <p:pRg st="0" end="0"/>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14339">
                                            <p:txEl>
                                              <p:pRg st="1" end="1"/>
                                            </p:txEl>
                                          </p:spTgt>
                                        </p:tgtEl>
                                        <p:attrNameLst>
                                          <p:attrName>style.visibility</p:attrName>
                                        </p:attrNameLst>
                                      </p:cBhvr>
                                      <p:to>
                                        <p:strVal val="visible"/>
                                      </p:to>
                                    </p:set>
                                    <p:animEffect transition="in" filter="dissolve">
                                      <p:cBhvr>
                                        <p:cTn id="16" dur="500"/>
                                        <p:tgtEl>
                                          <p:spTgt spid="14339">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4339">
                                            <p:txEl>
                                              <p:pRg st="2" end="2"/>
                                            </p:txEl>
                                          </p:spTgt>
                                        </p:tgtEl>
                                        <p:attrNameLst>
                                          <p:attrName>style.visibility</p:attrName>
                                        </p:attrNameLst>
                                      </p:cBhvr>
                                      <p:to>
                                        <p:strVal val="visible"/>
                                      </p:to>
                                    </p:set>
                                    <p:animEffect transition="in" filter="dissolve">
                                      <p:cBhvr>
                                        <p:cTn id="21" dur="500"/>
                                        <p:tgtEl>
                                          <p:spTgt spid="14339">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4339">
                                            <p:txEl>
                                              <p:pRg st="3" end="3"/>
                                            </p:txEl>
                                          </p:spTgt>
                                        </p:tgtEl>
                                        <p:attrNameLst>
                                          <p:attrName>style.visibility</p:attrName>
                                        </p:attrNameLst>
                                      </p:cBhvr>
                                      <p:to>
                                        <p:strVal val="visible"/>
                                      </p:to>
                                    </p:set>
                                    <p:animEffect transition="in" filter="dissolve">
                                      <p:cBhvr>
                                        <p:cTn id="26" dur="500"/>
                                        <p:tgtEl>
                                          <p:spTgt spid="14339">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14339">
                                            <p:txEl>
                                              <p:pRg st="4" end="4"/>
                                            </p:txEl>
                                          </p:spTgt>
                                        </p:tgtEl>
                                        <p:attrNameLst>
                                          <p:attrName>style.visibility</p:attrName>
                                        </p:attrNameLst>
                                      </p:cBhvr>
                                      <p:to>
                                        <p:strVal val="visible"/>
                                      </p:to>
                                    </p:set>
                                    <p:animEffect transition="in" filter="dissolve">
                                      <p:cBhvr>
                                        <p:cTn id="31" dur="500"/>
                                        <p:tgtEl>
                                          <p:spTgt spid="14339">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4339">
                                            <p:txEl>
                                              <p:pRg st="5" end="5"/>
                                            </p:txEl>
                                          </p:spTgt>
                                        </p:tgtEl>
                                        <p:attrNameLst>
                                          <p:attrName>style.visibility</p:attrName>
                                        </p:attrNameLst>
                                      </p:cBhvr>
                                      <p:to>
                                        <p:strVal val="visible"/>
                                      </p:to>
                                    </p:set>
                                    <p:animEffect transition="in" filter="dissolve">
                                      <p:cBhvr>
                                        <p:cTn id="36" dur="500"/>
                                        <p:tgtEl>
                                          <p:spTgt spid="14339">
                                            <p:txEl>
                                              <p:pRg st="5" end="5"/>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4339">
                                            <p:txEl>
                                              <p:pRg st="6" end="6"/>
                                            </p:txEl>
                                          </p:spTgt>
                                        </p:tgtEl>
                                        <p:attrNameLst>
                                          <p:attrName>style.visibility</p:attrName>
                                        </p:attrNameLst>
                                      </p:cBhvr>
                                      <p:to>
                                        <p:strVal val="visible"/>
                                      </p:to>
                                    </p:set>
                                    <p:animEffect transition="in" filter="dissolve">
                                      <p:cBhvr>
                                        <p:cTn id="41" dur="500"/>
                                        <p:tgtEl>
                                          <p:spTgt spid="143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build="p"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066800" y="304800"/>
            <a:ext cx="7696200" cy="762000"/>
          </a:xfrm>
        </p:spPr>
        <p:txBody>
          <a:bodyPr>
            <a:noAutofit/>
          </a:bodyPr>
          <a:lstStyle/>
          <a:p>
            <a:pPr eaLnBrk="1" hangingPunct="1"/>
            <a:r>
              <a:rPr lang="en-US" dirty="0" smtClean="0">
                <a:effectLst/>
                <a:latin typeface="Arial" charset="0"/>
              </a:rPr>
              <a:t>WRITTEN SOURCES OF DATA</a:t>
            </a:r>
            <a:br>
              <a:rPr lang="en-US" dirty="0" smtClean="0">
                <a:effectLst/>
                <a:latin typeface="Arial" charset="0"/>
              </a:rPr>
            </a:br>
            <a:r>
              <a:rPr lang="en-US" dirty="0" smtClean="0">
                <a:effectLst/>
                <a:latin typeface="Arial" charset="0"/>
              </a:rPr>
              <a:t>(</a:t>
            </a:r>
            <a:r>
              <a:rPr lang="en-US" dirty="0" err="1" smtClean="0">
                <a:effectLst/>
                <a:latin typeface="Arial" charset="0"/>
              </a:rPr>
              <a:t>Hammersley</a:t>
            </a:r>
            <a:r>
              <a:rPr lang="en-US" dirty="0" smtClean="0">
                <a:effectLst/>
                <a:latin typeface="Arial" charset="0"/>
              </a:rPr>
              <a:t> and Atkinson, 1983)</a:t>
            </a:r>
            <a:endParaRPr lang="en-AU" dirty="0" smtClean="0">
              <a:effectLst/>
              <a:latin typeface="Arial" charset="0"/>
            </a:endParaRPr>
          </a:p>
        </p:txBody>
      </p:sp>
      <p:sp>
        <p:nvSpPr>
          <p:cNvPr id="9219" name="Rectangle 3"/>
          <p:cNvSpPr>
            <a:spLocks noGrp="1" noChangeArrowheads="1"/>
          </p:cNvSpPr>
          <p:nvPr>
            <p:ph type="body" idx="1"/>
          </p:nvPr>
        </p:nvSpPr>
        <p:spPr>
          <a:xfrm>
            <a:off x="1066800" y="1600200"/>
            <a:ext cx="7810500" cy="4953000"/>
          </a:xfrm>
        </p:spPr>
        <p:txBody>
          <a:bodyPr>
            <a:normAutofit/>
          </a:bodyPr>
          <a:lstStyle/>
          <a:p>
            <a:pPr eaLnBrk="1" hangingPunct="1">
              <a:lnSpc>
                <a:spcPct val="90000"/>
              </a:lnSpc>
            </a:pPr>
            <a:r>
              <a:rPr lang="en-US" dirty="0" smtClean="0">
                <a:latin typeface="Arial" charset="0"/>
                <a:sym typeface="Symbol" pitchFamily="18" charset="2"/>
              </a:rPr>
              <a:t>What does the document say about the writer?</a:t>
            </a:r>
          </a:p>
          <a:p>
            <a:pPr eaLnBrk="1" hangingPunct="1">
              <a:lnSpc>
                <a:spcPct val="90000"/>
              </a:lnSpc>
            </a:pPr>
            <a:r>
              <a:rPr lang="en-US" dirty="0" smtClean="0">
                <a:latin typeface="Arial" charset="0"/>
                <a:sym typeface="Symbol" pitchFamily="18" charset="2"/>
              </a:rPr>
              <a:t>How are the documents written?</a:t>
            </a:r>
          </a:p>
          <a:p>
            <a:pPr eaLnBrk="1" hangingPunct="1">
              <a:lnSpc>
                <a:spcPct val="90000"/>
              </a:lnSpc>
            </a:pPr>
            <a:r>
              <a:rPr lang="en-US" dirty="0" smtClean="0">
                <a:latin typeface="Arial" charset="0"/>
                <a:sym typeface="Symbol" pitchFamily="18" charset="2"/>
              </a:rPr>
              <a:t>How are they read? </a:t>
            </a:r>
          </a:p>
          <a:p>
            <a:pPr eaLnBrk="1" hangingPunct="1">
              <a:lnSpc>
                <a:spcPct val="90000"/>
              </a:lnSpc>
            </a:pPr>
            <a:r>
              <a:rPr lang="en-US" dirty="0" smtClean="0">
                <a:latin typeface="Arial" charset="0"/>
                <a:sym typeface="Symbol" pitchFamily="18" charset="2"/>
              </a:rPr>
              <a:t>Who writes them?</a:t>
            </a:r>
          </a:p>
          <a:p>
            <a:pPr eaLnBrk="1" hangingPunct="1">
              <a:lnSpc>
                <a:spcPct val="90000"/>
              </a:lnSpc>
            </a:pPr>
            <a:r>
              <a:rPr lang="en-US" dirty="0" smtClean="0">
                <a:latin typeface="Arial" charset="0"/>
                <a:sym typeface="Symbol" pitchFamily="18" charset="2"/>
              </a:rPr>
              <a:t>What is included?</a:t>
            </a:r>
          </a:p>
          <a:p>
            <a:pPr eaLnBrk="1" hangingPunct="1">
              <a:lnSpc>
                <a:spcPct val="90000"/>
              </a:lnSpc>
            </a:pPr>
            <a:r>
              <a:rPr lang="en-US" dirty="0" smtClean="0">
                <a:latin typeface="Arial" charset="0"/>
                <a:sym typeface="Symbol" pitchFamily="18" charset="2"/>
              </a:rPr>
              <a:t>What is omitted?</a:t>
            </a:r>
          </a:p>
          <a:p>
            <a:pPr eaLnBrk="1" hangingPunct="1">
              <a:lnSpc>
                <a:spcPct val="90000"/>
              </a:lnSpc>
            </a:pPr>
            <a:r>
              <a:rPr lang="en-US" dirty="0" smtClean="0">
                <a:latin typeface="Arial" charset="0"/>
                <a:sym typeface="Symbol" pitchFamily="18" charset="2"/>
              </a:rPr>
              <a:t>What is taken for granted about the readership?</a:t>
            </a:r>
          </a:p>
          <a:p>
            <a:pPr eaLnBrk="1" hangingPunct="1">
              <a:lnSpc>
                <a:spcPct val="90000"/>
              </a:lnSpc>
            </a:pPr>
            <a:r>
              <a:rPr lang="en-US" dirty="0" smtClean="0">
                <a:latin typeface="Arial" charset="0"/>
                <a:sym typeface="Symbol" pitchFamily="18" charset="2"/>
              </a:rPr>
              <a:t>What do readers need to know to make sense of them?</a:t>
            </a:r>
          </a:p>
          <a:p>
            <a:pPr eaLnBrk="1" hangingPunct="1">
              <a:lnSpc>
                <a:spcPct val="90000"/>
              </a:lnSpc>
            </a:pPr>
            <a:r>
              <a:rPr lang="en-US" dirty="0" smtClean="0">
                <a:latin typeface="Arial" charset="0"/>
                <a:sym typeface="Symbol" pitchFamily="18" charset="2"/>
              </a:rPr>
              <a:t>Validity and reliability are significant problems in many documents.</a:t>
            </a:r>
          </a:p>
        </p:txBody>
      </p:sp>
    </p:spTree>
    <p:extLst>
      <p:ext uri="{BB962C8B-B14F-4D97-AF65-F5344CB8AC3E}">
        <p14:creationId xmlns="" xmlns:p14="http://schemas.microsoft.com/office/powerpoint/2010/main" val="10865052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2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12" fill="hold" grpId="0" nodeType="clickEffect">
                                  <p:stCondLst>
                                    <p:cond delay="0"/>
                                  </p:stCondLst>
                                  <p:childTnLst>
                                    <p:set>
                                      <p:cBhvr>
                                        <p:cTn id="10" dur="1" fill="hold">
                                          <p:stCondLst>
                                            <p:cond delay="0"/>
                                          </p:stCondLst>
                                        </p:cTn>
                                        <p:tgtEl>
                                          <p:spTgt spid="9219">
                                            <p:txEl>
                                              <p:pRg st="0" end="0"/>
                                            </p:txEl>
                                          </p:spTgt>
                                        </p:tgtEl>
                                        <p:attrNameLst>
                                          <p:attrName>style.visibility</p:attrName>
                                        </p:attrNameLst>
                                      </p:cBhvr>
                                      <p:to>
                                        <p:strVal val="visible"/>
                                      </p:to>
                                    </p:set>
                                    <p:anim calcmode="lin" valueType="num">
                                      <p:cBhvr additive="base">
                                        <p:cTn id="11" dur="500" fill="hold"/>
                                        <p:tgtEl>
                                          <p:spTgt spid="9219">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12" fill="hold" grpId="0" nodeType="clickEffect">
                                  <p:stCondLst>
                                    <p:cond delay="0"/>
                                  </p:stCondLst>
                                  <p:childTnLst>
                                    <p:set>
                                      <p:cBhvr>
                                        <p:cTn id="16" dur="1" fill="hold">
                                          <p:stCondLst>
                                            <p:cond delay="0"/>
                                          </p:stCondLst>
                                        </p:cTn>
                                        <p:tgtEl>
                                          <p:spTgt spid="9219">
                                            <p:txEl>
                                              <p:pRg st="1" end="1"/>
                                            </p:txEl>
                                          </p:spTgt>
                                        </p:tgtEl>
                                        <p:attrNameLst>
                                          <p:attrName>style.visibility</p:attrName>
                                        </p:attrNameLst>
                                      </p:cBhvr>
                                      <p:to>
                                        <p:strVal val="visible"/>
                                      </p:to>
                                    </p:set>
                                    <p:anim calcmode="lin" valueType="num">
                                      <p:cBhvr additive="base">
                                        <p:cTn id="17" dur="500" fill="hold"/>
                                        <p:tgtEl>
                                          <p:spTgt spid="9219">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12" fill="hold" grpId="0" nodeType="clickEffect">
                                  <p:stCondLst>
                                    <p:cond delay="0"/>
                                  </p:stCondLst>
                                  <p:childTnLst>
                                    <p:set>
                                      <p:cBhvr>
                                        <p:cTn id="22" dur="1" fill="hold">
                                          <p:stCondLst>
                                            <p:cond delay="0"/>
                                          </p:stCondLst>
                                        </p:cTn>
                                        <p:tgtEl>
                                          <p:spTgt spid="9219">
                                            <p:txEl>
                                              <p:pRg st="2" end="2"/>
                                            </p:txEl>
                                          </p:spTgt>
                                        </p:tgtEl>
                                        <p:attrNameLst>
                                          <p:attrName>style.visibility</p:attrName>
                                        </p:attrNameLst>
                                      </p:cBhvr>
                                      <p:to>
                                        <p:strVal val="visible"/>
                                      </p:to>
                                    </p:set>
                                    <p:anim calcmode="lin" valueType="num">
                                      <p:cBhvr additive="base">
                                        <p:cTn id="23" dur="500" fill="hold"/>
                                        <p:tgtEl>
                                          <p:spTgt spid="9219">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12" fill="hold" grpId="0" nodeType="clickEffect">
                                  <p:stCondLst>
                                    <p:cond delay="0"/>
                                  </p:stCondLst>
                                  <p:childTnLst>
                                    <p:set>
                                      <p:cBhvr>
                                        <p:cTn id="28" dur="1" fill="hold">
                                          <p:stCondLst>
                                            <p:cond delay="0"/>
                                          </p:stCondLst>
                                        </p:cTn>
                                        <p:tgtEl>
                                          <p:spTgt spid="9219">
                                            <p:txEl>
                                              <p:pRg st="3" end="3"/>
                                            </p:txEl>
                                          </p:spTgt>
                                        </p:tgtEl>
                                        <p:attrNameLst>
                                          <p:attrName>style.visibility</p:attrName>
                                        </p:attrNameLst>
                                      </p:cBhvr>
                                      <p:to>
                                        <p:strVal val="visible"/>
                                      </p:to>
                                    </p:set>
                                    <p:anim calcmode="lin" valueType="num">
                                      <p:cBhvr additive="base">
                                        <p:cTn id="29" dur="500" fill="hold"/>
                                        <p:tgtEl>
                                          <p:spTgt spid="9219">
                                            <p:txEl>
                                              <p:pRg st="3" end="3"/>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12" fill="hold" grpId="0" nodeType="clickEffect">
                                  <p:stCondLst>
                                    <p:cond delay="0"/>
                                  </p:stCondLst>
                                  <p:childTnLst>
                                    <p:set>
                                      <p:cBhvr>
                                        <p:cTn id="34" dur="1" fill="hold">
                                          <p:stCondLst>
                                            <p:cond delay="0"/>
                                          </p:stCondLst>
                                        </p:cTn>
                                        <p:tgtEl>
                                          <p:spTgt spid="9219">
                                            <p:txEl>
                                              <p:pRg st="4" end="4"/>
                                            </p:txEl>
                                          </p:spTgt>
                                        </p:tgtEl>
                                        <p:attrNameLst>
                                          <p:attrName>style.visibility</p:attrName>
                                        </p:attrNameLst>
                                      </p:cBhvr>
                                      <p:to>
                                        <p:strVal val="visible"/>
                                      </p:to>
                                    </p:set>
                                    <p:anim calcmode="lin" valueType="num">
                                      <p:cBhvr additive="base">
                                        <p:cTn id="35" dur="500" fill="hold"/>
                                        <p:tgtEl>
                                          <p:spTgt spid="9219">
                                            <p:txEl>
                                              <p:pRg st="4" end="4"/>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12" fill="hold" grpId="0" nodeType="clickEffect">
                                  <p:stCondLst>
                                    <p:cond delay="0"/>
                                  </p:stCondLst>
                                  <p:childTnLst>
                                    <p:set>
                                      <p:cBhvr>
                                        <p:cTn id="40" dur="1" fill="hold">
                                          <p:stCondLst>
                                            <p:cond delay="0"/>
                                          </p:stCondLst>
                                        </p:cTn>
                                        <p:tgtEl>
                                          <p:spTgt spid="9219">
                                            <p:txEl>
                                              <p:pRg st="5" end="5"/>
                                            </p:txEl>
                                          </p:spTgt>
                                        </p:tgtEl>
                                        <p:attrNameLst>
                                          <p:attrName>style.visibility</p:attrName>
                                        </p:attrNameLst>
                                      </p:cBhvr>
                                      <p:to>
                                        <p:strVal val="visible"/>
                                      </p:to>
                                    </p:set>
                                    <p:anim calcmode="lin" valueType="num">
                                      <p:cBhvr additive="base">
                                        <p:cTn id="41" dur="500" fill="hold"/>
                                        <p:tgtEl>
                                          <p:spTgt spid="9219">
                                            <p:txEl>
                                              <p:pRg st="5" end="5"/>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12" fill="hold" grpId="0" nodeType="clickEffect">
                                  <p:stCondLst>
                                    <p:cond delay="0"/>
                                  </p:stCondLst>
                                  <p:childTnLst>
                                    <p:set>
                                      <p:cBhvr>
                                        <p:cTn id="46" dur="1" fill="hold">
                                          <p:stCondLst>
                                            <p:cond delay="0"/>
                                          </p:stCondLst>
                                        </p:cTn>
                                        <p:tgtEl>
                                          <p:spTgt spid="9219">
                                            <p:txEl>
                                              <p:pRg st="6" end="6"/>
                                            </p:txEl>
                                          </p:spTgt>
                                        </p:tgtEl>
                                        <p:attrNameLst>
                                          <p:attrName>style.visibility</p:attrName>
                                        </p:attrNameLst>
                                      </p:cBhvr>
                                      <p:to>
                                        <p:strVal val="visible"/>
                                      </p:to>
                                    </p:set>
                                    <p:anim calcmode="lin" valueType="num">
                                      <p:cBhvr additive="base">
                                        <p:cTn id="47" dur="500" fill="hold"/>
                                        <p:tgtEl>
                                          <p:spTgt spid="9219">
                                            <p:txEl>
                                              <p:pRg st="6" end="6"/>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12" fill="hold" grpId="0" nodeType="clickEffect">
                                  <p:stCondLst>
                                    <p:cond delay="0"/>
                                  </p:stCondLst>
                                  <p:childTnLst>
                                    <p:set>
                                      <p:cBhvr>
                                        <p:cTn id="52" dur="1" fill="hold">
                                          <p:stCondLst>
                                            <p:cond delay="0"/>
                                          </p:stCondLst>
                                        </p:cTn>
                                        <p:tgtEl>
                                          <p:spTgt spid="9219">
                                            <p:txEl>
                                              <p:pRg st="7" end="7"/>
                                            </p:txEl>
                                          </p:spTgt>
                                        </p:tgtEl>
                                        <p:attrNameLst>
                                          <p:attrName>style.visibility</p:attrName>
                                        </p:attrNameLst>
                                      </p:cBhvr>
                                      <p:to>
                                        <p:strVal val="visible"/>
                                      </p:to>
                                    </p:set>
                                    <p:anim calcmode="lin" valueType="num">
                                      <p:cBhvr additive="base">
                                        <p:cTn id="53" dur="500" fill="hold"/>
                                        <p:tgtEl>
                                          <p:spTgt spid="9219">
                                            <p:txEl>
                                              <p:pRg st="7" end="7"/>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9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12" fill="hold" grpId="0" nodeType="clickEffect">
                                  <p:stCondLst>
                                    <p:cond delay="0"/>
                                  </p:stCondLst>
                                  <p:childTnLst>
                                    <p:set>
                                      <p:cBhvr>
                                        <p:cTn id="58" dur="1" fill="hold">
                                          <p:stCondLst>
                                            <p:cond delay="0"/>
                                          </p:stCondLst>
                                        </p:cTn>
                                        <p:tgtEl>
                                          <p:spTgt spid="9219">
                                            <p:txEl>
                                              <p:pRg st="8" end="8"/>
                                            </p:txEl>
                                          </p:spTgt>
                                        </p:tgtEl>
                                        <p:attrNameLst>
                                          <p:attrName>style.visibility</p:attrName>
                                        </p:attrNameLst>
                                      </p:cBhvr>
                                      <p:to>
                                        <p:strVal val="visible"/>
                                      </p:to>
                                    </p:set>
                                    <p:anim calcmode="lin" valueType="num">
                                      <p:cBhvr additive="base">
                                        <p:cTn id="59" dur="500" fill="hold"/>
                                        <p:tgtEl>
                                          <p:spTgt spid="9219">
                                            <p:txEl>
                                              <p:pRg st="8" end="8"/>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921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build="p"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868362"/>
          </a:xfrm>
        </p:spPr>
        <p:txBody>
          <a:bodyPr>
            <a:noAutofit/>
          </a:bodyPr>
          <a:lstStyle/>
          <a:p>
            <a:r>
              <a:rPr lang="en-US" dirty="0" smtClean="0"/>
              <a:t>The context of the document</a:t>
            </a:r>
            <a:br>
              <a:rPr lang="en-US" dirty="0" smtClean="0"/>
            </a:br>
            <a:endParaRPr lang="en-US" dirty="0"/>
          </a:p>
        </p:txBody>
      </p:sp>
      <p:sp>
        <p:nvSpPr>
          <p:cNvPr id="3" name="Content Placeholder 2"/>
          <p:cNvSpPr>
            <a:spLocks noGrp="1"/>
          </p:cNvSpPr>
          <p:nvPr>
            <p:ph idx="1"/>
          </p:nvPr>
        </p:nvSpPr>
        <p:spPr>
          <a:xfrm>
            <a:off x="1143000" y="838200"/>
            <a:ext cx="7790688" cy="5867400"/>
          </a:xfrm>
        </p:spPr>
        <p:txBody>
          <a:bodyPr>
            <a:normAutofit fontScale="92500" lnSpcReduction="20000"/>
          </a:bodyPr>
          <a:lstStyle/>
          <a:p>
            <a:r>
              <a:rPr lang="en-US" sz="1900" dirty="0" smtClean="0"/>
              <a:t>What is the document?</a:t>
            </a:r>
          </a:p>
          <a:p>
            <a:r>
              <a:rPr lang="en-US" sz="1900" dirty="0" smtClean="0"/>
              <a:t>Where has the document come from?</a:t>
            </a:r>
          </a:p>
          <a:p>
            <a:r>
              <a:rPr lang="en-US" sz="1900" dirty="0" smtClean="0"/>
              <a:t>When was the document written?</a:t>
            </a:r>
          </a:p>
          <a:p>
            <a:r>
              <a:rPr lang="en-US" sz="1900" dirty="0" smtClean="0"/>
              <a:t>What kind of document is it?</a:t>
            </a:r>
          </a:p>
          <a:p>
            <a:r>
              <a:rPr lang="en-US" sz="1900" dirty="0" smtClean="0"/>
              <a:t>What is the document about?</a:t>
            </a:r>
          </a:p>
          <a:p>
            <a:r>
              <a:rPr lang="en-US" sz="1900" dirty="0" smtClean="0"/>
              <a:t>What is the focus of the document?</a:t>
            </a:r>
          </a:p>
          <a:p>
            <a:r>
              <a:rPr lang="en-US" sz="1900" dirty="0" smtClean="0"/>
              <a:t>What was the original intention and purposes (explicit and/or latent) of the document?</a:t>
            </a:r>
          </a:p>
          <a:p>
            <a:r>
              <a:rPr lang="en-US" sz="1900" dirty="0" smtClean="0"/>
              <a:t>What were the reasons for, or causes of, the document? </a:t>
            </a:r>
          </a:p>
          <a:p>
            <a:r>
              <a:rPr lang="en-US" sz="1900" dirty="0" smtClean="0"/>
              <a:t>Why was it written?</a:t>
            </a:r>
          </a:p>
          <a:p>
            <a:r>
              <a:rPr lang="en-US" sz="1900" dirty="0" smtClean="0"/>
              <a:t>What were the political and social contexts surrounding the document?</a:t>
            </a:r>
          </a:p>
          <a:p>
            <a:r>
              <a:rPr lang="en-US" sz="1900" dirty="0" smtClean="0"/>
              <a:t>What were the intended outcomes of the document?</a:t>
            </a:r>
          </a:p>
          <a:p>
            <a:r>
              <a:rPr lang="en-US" sz="1900" dirty="0" smtClean="0"/>
              <a:t>How was the document used/intended to be used?</a:t>
            </a:r>
          </a:p>
          <a:p>
            <a:r>
              <a:rPr lang="en-US" sz="1900" dirty="0" smtClean="0"/>
              <a:t>How was the document actually used?</a:t>
            </a:r>
          </a:p>
          <a:p>
            <a:r>
              <a:rPr lang="en-US" sz="1900" dirty="0" smtClean="0"/>
              <a:t>What were the effects/outcomes of the document?</a:t>
            </a:r>
          </a:p>
          <a:p>
            <a:r>
              <a:rPr lang="en-US" sz="1900" dirty="0" smtClean="0"/>
              <a:t>How did the document function in the phenomenon or situation being researched?</a:t>
            </a:r>
          </a:p>
          <a:p>
            <a:r>
              <a:rPr lang="en-US" sz="1900" dirty="0" smtClean="0"/>
              <a:t>What other documents fed into the production of, or were being used at the same time as, the document in question?</a:t>
            </a:r>
          </a:p>
          <a:p>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Cont…The context of the document</a:t>
            </a:r>
            <a:endParaRPr lang="en-US" dirty="0"/>
          </a:p>
        </p:txBody>
      </p:sp>
      <p:sp>
        <p:nvSpPr>
          <p:cNvPr id="3" name="Content Placeholder 2"/>
          <p:cNvSpPr>
            <a:spLocks noGrp="1"/>
          </p:cNvSpPr>
          <p:nvPr>
            <p:ph idx="1"/>
          </p:nvPr>
        </p:nvSpPr>
        <p:spPr>
          <a:xfrm>
            <a:off x="1219200" y="1447800"/>
            <a:ext cx="7714488" cy="5181600"/>
          </a:xfrm>
        </p:spPr>
        <p:txBody>
          <a:bodyPr/>
          <a:lstStyle/>
          <a:p>
            <a:r>
              <a:rPr lang="en-US" dirty="0" smtClean="0"/>
              <a:t>What was the original agenda that the document served?</a:t>
            </a:r>
          </a:p>
          <a:p>
            <a:r>
              <a:rPr lang="en-US" dirty="0" smtClean="0"/>
              <a:t>Who were the original intended audiences of the document?</a:t>
            </a:r>
          </a:p>
          <a:p>
            <a:r>
              <a:rPr lang="en-US" dirty="0" smtClean="0"/>
              <a:t>What is, and was, the status of the document?</a:t>
            </a:r>
          </a:p>
          <a:p>
            <a:r>
              <a:rPr lang="en-US" dirty="0" smtClean="0"/>
              <a:t>What was the original context of the document?</a:t>
            </a:r>
          </a:p>
          <a:p>
            <a:r>
              <a:rPr lang="en-US" dirty="0" smtClean="0"/>
              <a:t>What are the style and register of the document?</a:t>
            </a:r>
          </a:p>
          <a:p>
            <a:r>
              <a:rPr lang="en-US" dirty="0" smtClean="0"/>
              <a:t>What does the document both include and exclude?</a:t>
            </a:r>
          </a:p>
          <a:p>
            <a:r>
              <a:rPr lang="en-US" dirty="0" smtClean="0"/>
              <a:t>What does the document’s author(s) take for granted in the reader(s)?</a:t>
            </a:r>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writer of the document</a:t>
            </a:r>
            <a:br>
              <a:rPr lang="en-US" dirty="0" smtClean="0"/>
            </a:br>
            <a:endParaRPr lang="en-US" dirty="0"/>
          </a:p>
        </p:txBody>
      </p:sp>
      <p:sp>
        <p:nvSpPr>
          <p:cNvPr id="3" name="Content Placeholder 2"/>
          <p:cNvSpPr>
            <a:spLocks noGrp="1"/>
          </p:cNvSpPr>
          <p:nvPr>
            <p:ph idx="1"/>
          </p:nvPr>
        </p:nvSpPr>
        <p:spPr>
          <a:xfrm>
            <a:off x="1143000" y="1447800"/>
            <a:ext cx="7790688" cy="5029200"/>
          </a:xfrm>
        </p:spPr>
        <p:txBody>
          <a:bodyPr/>
          <a:lstStyle/>
          <a:p>
            <a:r>
              <a:rPr lang="en-US" dirty="0" smtClean="0"/>
              <a:t>Who wrote the document?</a:t>
            </a:r>
          </a:p>
          <a:p>
            <a:r>
              <a:rPr lang="en-US" dirty="0" smtClean="0"/>
              <a:t>What can be inferred about the writer?</a:t>
            </a:r>
          </a:p>
          <a:p>
            <a:r>
              <a:rPr lang="en-US" dirty="0" smtClean="0"/>
              <a:t>What were the interests of the writer?</a:t>
            </a:r>
          </a:p>
          <a:p>
            <a:r>
              <a:rPr lang="en-US" dirty="0" smtClean="0"/>
              <a:t>What were the status/position/</a:t>
            </a:r>
            <a:r>
              <a:rPr lang="en-US" dirty="0" err="1" smtClean="0"/>
              <a:t>knowledgeability</a:t>
            </a:r>
            <a:r>
              <a:rPr lang="en-US" dirty="0" smtClean="0"/>
              <a:t> of the author(s)?</a:t>
            </a:r>
          </a:p>
          <a:p>
            <a:r>
              <a:rPr lang="en-US" dirty="0" smtClean="0"/>
              <a:t>What does the document say about its author(s)?</a:t>
            </a:r>
          </a:p>
          <a:p>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researcher and the document</a:t>
            </a:r>
            <a:br>
              <a:rPr lang="en-US" dirty="0" smtClean="0"/>
            </a:br>
            <a:endParaRPr lang="en-US" dirty="0"/>
          </a:p>
        </p:txBody>
      </p:sp>
      <p:sp>
        <p:nvSpPr>
          <p:cNvPr id="3" name="Content Placeholder 2"/>
          <p:cNvSpPr>
            <a:spLocks noGrp="1"/>
          </p:cNvSpPr>
          <p:nvPr>
            <p:ph idx="1"/>
          </p:nvPr>
        </p:nvSpPr>
        <p:spPr>
          <a:xfrm>
            <a:off x="1143000" y="990600"/>
            <a:ext cx="7790688" cy="5715000"/>
          </a:xfrm>
        </p:spPr>
        <p:txBody>
          <a:bodyPr>
            <a:normAutofit/>
          </a:bodyPr>
          <a:lstStyle/>
          <a:p>
            <a:r>
              <a:rPr lang="en-US" dirty="0" smtClean="0"/>
              <a:t>How should the document be read?</a:t>
            </a:r>
          </a:p>
          <a:p>
            <a:r>
              <a:rPr lang="en-US" dirty="0" smtClean="0"/>
              <a:t>Who owns/owned the document (e.g. the researcher, others)?</a:t>
            </a:r>
          </a:p>
          <a:p>
            <a:r>
              <a:rPr lang="en-US" dirty="0" smtClean="0"/>
              <a:t>Does the researcher personally know the author(s) of the document, i.e. what is the relationship between the researcher and the author(s)?</a:t>
            </a:r>
          </a:p>
          <a:p>
            <a:r>
              <a:rPr lang="en-US" dirty="0" smtClean="0"/>
              <a:t>Was the researcher present in the events reported (raising the issue of researcher effects)?</a:t>
            </a:r>
          </a:p>
          <a:p>
            <a:r>
              <a:rPr lang="en-US" dirty="0" smtClean="0"/>
              <a:t>How close to, or detached from, the participants was/is the researcher?</a:t>
            </a:r>
          </a:p>
          <a:p>
            <a:r>
              <a:rPr lang="en-US" dirty="0" smtClean="0"/>
              <a:t>What (additional) information does the researcher and the audience need to know in order to make sense of the document?</a:t>
            </a:r>
          </a:p>
          <a:p>
            <a:r>
              <a:rPr lang="en-US" dirty="0" smtClean="0"/>
              <a:t>How can, should or should not the document be used in the research?</a:t>
            </a:r>
          </a:p>
          <a:p>
            <a:r>
              <a:rPr lang="en-US" dirty="0" smtClean="0"/>
              <a:t>How does the document structure the researcher?</a:t>
            </a:r>
          </a:p>
          <a:p>
            <a:r>
              <a:rPr lang="en-US" dirty="0" smtClean="0"/>
              <a:t>How can the document be best </a:t>
            </a:r>
            <a:r>
              <a:rPr lang="en-US" dirty="0" err="1" smtClean="0"/>
              <a:t>analysed</a:t>
            </a:r>
            <a:r>
              <a:rPr lang="en-US" dirty="0" smtClean="0"/>
              <a:t>?</a:t>
            </a:r>
          </a:p>
          <a:p>
            <a:r>
              <a:rPr lang="en-US" dirty="0" smtClean="0"/>
              <a:t>In reading the document, what does it tell you about yourself as a reader/researcher?</a:t>
            </a:r>
          </a:p>
          <a:p>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Cont…The context of the document</a:t>
            </a:r>
            <a:endParaRPr lang="en-US" dirty="0"/>
          </a:p>
        </p:txBody>
      </p:sp>
      <p:sp>
        <p:nvSpPr>
          <p:cNvPr id="3" name="Content Placeholder 2"/>
          <p:cNvSpPr>
            <a:spLocks noGrp="1"/>
          </p:cNvSpPr>
          <p:nvPr>
            <p:ph idx="1"/>
          </p:nvPr>
        </p:nvSpPr>
        <p:spPr>
          <a:xfrm>
            <a:off x="1143000" y="1447800"/>
            <a:ext cx="7790688" cy="5334000"/>
          </a:xfrm>
        </p:spPr>
        <p:txBody>
          <a:bodyPr/>
          <a:lstStyle/>
          <a:p>
            <a:r>
              <a:rPr lang="en-US" dirty="0" smtClean="0"/>
              <a:t>What are you, the reader/researcher bringing to the document in trying to make sense of it?</a:t>
            </a:r>
          </a:p>
          <a:p>
            <a:r>
              <a:rPr lang="en-US" dirty="0" smtClean="0"/>
              <a:t>What alternative interpretations of the document are possible and tenable? How is the chosen interpretation </a:t>
            </a:r>
            <a:r>
              <a:rPr lang="en-US" dirty="0" err="1" smtClean="0"/>
              <a:t>justiﬁed</a:t>
            </a:r>
            <a:r>
              <a:rPr lang="en-US" dirty="0" smtClean="0"/>
              <a:t>?</a:t>
            </a:r>
          </a:p>
          <a:p>
            <a:r>
              <a:rPr lang="en-US" dirty="0" smtClean="0"/>
              <a:t>What are the problems of reliability and validity in your reading of the document?</a:t>
            </a:r>
          </a:p>
          <a:p>
            <a:r>
              <a:rPr lang="en-US" dirty="0" smtClean="0"/>
              <a:t>What is the place of the document in the overall research project?</a:t>
            </a:r>
          </a:p>
          <a:p>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Cont…The context of the document</a:t>
            </a:r>
            <a:endParaRPr lang="en-US" dirty="0"/>
          </a:p>
        </p:txBody>
      </p:sp>
      <p:sp>
        <p:nvSpPr>
          <p:cNvPr id="3" name="Content Placeholder 2"/>
          <p:cNvSpPr>
            <a:spLocks noGrp="1"/>
          </p:cNvSpPr>
          <p:nvPr>
            <p:ph idx="1"/>
          </p:nvPr>
        </p:nvSpPr>
        <p:spPr>
          <a:xfrm>
            <a:off x="1143000" y="1447800"/>
            <a:ext cx="7790688" cy="5181600"/>
          </a:xfrm>
        </p:spPr>
        <p:txBody>
          <a:bodyPr/>
          <a:lstStyle/>
          <a:p>
            <a:r>
              <a:rPr lang="en-US" dirty="0" smtClean="0"/>
              <a:t>Questions are being raised here about the reliability and validity of the documents.</a:t>
            </a:r>
          </a:p>
          <a:p>
            <a:r>
              <a:rPr lang="en-US" dirty="0" smtClean="0"/>
              <a:t> They are social products, located in </a:t>
            </a:r>
            <a:r>
              <a:rPr lang="en-US" dirty="0" err="1" smtClean="0"/>
              <a:t>speciﬁc</a:t>
            </a:r>
            <a:r>
              <a:rPr lang="en-US" dirty="0" smtClean="0"/>
              <a:t> contexts, and, as such, have to be interrogated and interpreted rather than simply accepted. </a:t>
            </a:r>
          </a:p>
          <a:p>
            <a:r>
              <a:rPr lang="en-US" dirty="0" smtClean="0"/>
              <a:t>They are often selective, deliberately excluding certain details or information and serving purposes and audiences other than the researcher. Documents lie on several continua, for </a:t>
            </a:r>
            <a:r>
              <a:rPr lang="en-US" dirty="0" err="1" smtClean="0"/>
              <a:t>example:Placing</a:t>
            </a:r>
            <a:r>
              <a:rPr lang="en-US" dirty="0" smtClean="0"/>
              <a:t> documents along following several continua can assist the researcher in answering the preceding long list of questions.</a:t>
            </a:r>
          </a:p>
          <a:p>
            <a:endParaRPr lang="en-US" dirty="0" smtClean="0"/>
          </a:p>
          <a:p>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Cont…The context of the document</a:t>
            </a:r>
            <a:endParaRPr lang="en-US" dirty="0"/>
          </a:p>
        </p:txBody>
      </p:sp>
      <p:sp>
        <p:nvSpPr>
          <p:cNvPr id="3" name="Content Placeholder 2"/>
          <p:cNvSpPr>
            <a:spLocks noGrp="1"/>
          </p:cNvSpPr>
          <p:nvPr>
            <p:ph idx="1"/>
          </p:nvPr>
        </p:nvSpPr>
        <p:spPr>
          <a:xfrm>
            <a:off x="1066800" y="1447800"/>
            <a:ext cx="7866888" cy="5029200"/>
          </a:xfrm>
        </p:spPr>
        <p:txBody>
          <a:bodyPr/>
          <a:lstStyle/>
          <a:p>
            <a:r>
              <a:rPr lang="en-US" dirty="0" smtClean="0"/>
              <a:t>Formal/</a:t>
            </a:r>
            <a:r>
              <a:rPr lang="en-US" dirty="0" err="1" smtClean="0"/>
              <a:t>ofﬁcial</a:t>
            </a:r>
            <a:r>
              <a:rPr lang="en-US" dirty="0" smtClean="0"/>
              <a:t>			Informal/lay</a:t>
            </a:r>
          </a:p>
          <a:p>
            <a:r>
              <a:rPr lang="en-US" dirty="0" smtClean="0"/>
              <a:t>Published			Unpublished</a:t>
            </a:r>
          </a:p>
          <a:p>
            <a:r>
              <a:rPr lang="en-US" dirty="0" smtClean="0"/>
              <a:t>Public domain			Private papers</a:t>
            </a:r>
          </a:p>
          <a:p>
            <a:r>
              <a:rPr lang="en-US" dirty="0" smtClean="0"/>
              <a:t>Anonymous			Authored</a:t>
            </a:r>
          </a:p>
          <a:p>
            <a:r>
              <a:rPr lang="en-US" dirty="0" smtClean="0"/>
              <a:t>Facts			Beliefs</a:t>
            </a:r>
          </a:p>
          <a:p>
            <a:r>
              <a:rPr lang="en-US" dirty="0" smtClean="0"/>
              <a:t>Professional			Lay</a:t>
            </a:r>
          </a:p>
          <a:p>
            <a:r>
              <a:rPr lang="en-US" dirty="0" smtClean="0"/>
              <a:t>For circulation			Not for Circulation</a:t>
            </a:r>
            <a:endParaRPr lang="en-US" dirty="0"/>
          </a:p>
        </p:txBody>
      </p:sp>
      <p:cxnSp>
        <p:nvCxnSpPr>
          <p:cNvPr id="5" name="Straight Arrow Connector 4"/>
          <p:cNvCxnSpPr/>
          <p:nvPr/>
        </p:nvCxnSpPr>
        <p:spPr>
          <a:xfrm>
            <a:off x="3352800" y="1676400"/>
            <a:ext cx="8382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3352800" y="1905000"/>
            <a:ext cx="8382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352800" y="2286000"/>
            <a:ext cx="8382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238500" y="2744788"/>
            <a:ext cx="8382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235036" y="3103418"/>
            <a:ext cx="8382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3248891" y="3503612"/>
            <a:ext cx="8382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255818" y="3808412"/>
            <a:ext cx="838200"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lstStyle/>
          <a:p>
            <a:r>
              <a:rPr lang="en-US" dirty="0" smtClean="0">
                <a:effectLst/>
              </a:rPr>
              <a:t>Reliability and validity in documentary</a:t>
            </a:r>
            <a:br>
              <a:rPr lang="en-US" dirty="0" smtClean="0">
                <a:effectLst/>
              </a:rPr>
            </a:br>
            <a:r>
              <a:rPr lang="en-US" dirty="0" smtClean="0">
                <a:effectLst/>
              </a:rPr>
              <a:t>analysis</a:t>
            </a:r>
            <a:endParaRPr lang="en-US" dirty="0">
              <a:effectLst/>
            </a:endParaRPr>
          </a:p>
        </p:txBody>
      </p:sp>
      <p:sp>
        <p:nvSpPr>
          <p:cNvPr id="3" name="Content Placeholder 2"/>
          <p:cNvSpPr>
            <a:spLocks noGrp="1"/>
          </p:cNvSpPr>
          <p:nvPr>
            <p:ph idx="1"/>
          </p:nvPr>
        </p:nvSpPr>
        <p:spPr>
          <a:xfrm>
            <a:off x="1143000" y="1447800"/>
            <a:ext cx="7790688" cy="5105400"/>
          </a:xfrm>
        </p:spPr>
        <p:txBody>
          <a:bodyPr>
            <a:normAutofit/>
          </a:bodyPr>
          <a:lstStyle/>
          <a:p>
            <a:r>
              <a:rPr lang="en-US" dirty="0" smtClean="0"/>
              <a:t>Validity may be strong in ﬁrst person documents or in documents that were written for a speciﬁc purpose. However, that purpose may not coincide with that of research, thereby undermining its validity for research purposes. </a:t>
            </a:r>
            <a:r>
              <a:rPr lang="en-US" dirty="0"/>
              <a:t>I</a:t>
            </a:r>
            <a:r>
              <a:rPr lang="en-US" dirty="0" smtClean="0"/>
              <a:t> mentioned earlier the problem of bias, selectivity, being written for an audience and purposes different from those of the researcher, attrition and selective survival; all these undermine validity.</a:t>
            </a:r>
          </a:p>
          <a:p>
            <a:r>
              <a:rPr lang="en-US" dirty="0" smtClean="0"/>
              <a:t>In historical research great care is paid to authenticity and provenance, and documents may be subject to chemical analysis here (e.g. of inks, paper, parchment and so on) in order to detect forgeries. Bailey (1994: 318) suggests that face validity and construct validity in documents may be stronger and more </a:t>
            </a:r>
            <a:r>
              <a:rPr lang="en-US" dirty="0" err="1" smtClean="0"/>
              <a:t>sufﬁcient</a:t>
            </a:r>
            <a:r>
              <a:rPr lang="en-US" dirty="0" smtClean="0"/>
              <a:t> than other forms of validity, though corroboration with other documents should be undertaken wherever possible.</a:t>
            </a:r>
          </a:p>
          <a:p>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Cont…Reliability and validity in documentary</a:t>
            </a:r>
            <a:br>
              <a:rPr lang="en-US" dirty="0" smtClean="0"/>
            </a:br>
            <a:r>
              <a:rPr lang="en-US" dirty="0" smtClean="0"/>
              <a:t>analysis</a:t>
            </a:r>
            <a:endParaRPr lang="en-US" dirty="0"/>
          </a:p>
        </p:txBody>
      </p:sp>
      <p:sp>
        <p:nvSpPr>
          <p:cNvPr id="3" name="Content Placeholder 2"/>
          <p:cNvSpPr>
            <a:spLocks noGrp="1"/>
          </p:cNvSpPr>
          <p:nvPr>
            <p:ph idx="1"/>
          </p:nvPr>
        </p:nvSpPr>
        <p:spPr>
          <a:xfrm>
            <a:off x="1066800" y="1447800"/>
            <a:ext cx="7866888" cy="5257800"/>
          </a:xfrm>
        </p:spPr>
        <p:txBody>
          <a:bodyPr/>
          <a:lstStyle/>
          <a:p>
            <a:pPr>
              <a:lnSpc>
                <a:spcPct val="150000"/>
              </a:lnSpc>
            </a:pPr>
            <a:r>
              <a:rPr lang="en-US" dirty="0" smtClean="0"/>
              <a:t>With regard to reliability, while subjectivity may feature highly in certain documents, reliability by corroboration may also be pursued. The standards and criteria of reliability have to be declared by the researcher. Scott (1990) suggests four criteria for validity and reliability in using documents: </a:t>
            </a:r>
            <a:r>
              <a:rPr lang="en-US" b="1" dirty="0" smtClean="0"/>
              <a:t>authenticity</a:t>
            </a:r>
            <a:r>
              <a:rPr lang="en-US" dirty="0" smtClean="0"/>
              <a:t>; </a:t>
            </a:r>
            <a:r>
              <a:rPr lang="en-US" b="1" dirty="0" smtClean="0"/>
              <a:t>credibility</a:t>
            </a:r>
            <a:r>
              <a:rPr lang="en-US" dirty="0" smtClean="0"/>
              <a:t> (including accuracy, </a:t>
            </a:r>
            <a:r>
              <a:rPr lang="en-US" b="1" dirty="0" smtClean="0"/>
              <a:t>legitimacy</a:t>
            </a:r>
            <a:r>
              <a:rPr lang="en-US" dirty="0" smtClean="0"/>
              <a:t> and </a:t>
            </a:r>
            <a:r>
              <a:rPr lang="en-US" b="1" dirty="0" smtClean="0"/>
              <a:t>sincerity</a:t>
            </a:r>
            <a:r>
              <a:rPr lang="en-US" dirty="0" smtClean="0"/>
              <a:t>); </a:t>
            </a:r>
            <a:r>
              <a:rPr lang="en-US" b="1" dirty="0" smtClean="0"/>
              <a:t>representativeness </a:t>
            </a:r>
            <a:r>
              <a:rPr lang="en-US" dirty="0" smtClean="0"/>
              <a:t>(including availability and which documents have survived the passage of time); and meaning (actual and interpreted).</a:t>
            </a:r>
          </a:p>
          <a:p>
            <a:pPr>
              <a:lnSpc>
                <a:spcPct val="150000"/>
              </a:lnSpc>
            </a:pP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Cont…Reliability and validity in documentary</a:t>
            </a:r>
            <a:br>
              <a:rPr lang="en-US" dirty="0" smtClean="0"/>
            </a:br>
            <a:r>
              <a:rPr lang="en-US" dirty="0" smtClean="0"/>
              <a:t>analysis</a:t>
            </a:r>
            <a:endParaRPr lang="en-US" dirty="0"/>
          </a:p>
        </p:txBody>
      </p:sp>
      <p:sp>
        <p:nvSpPr>
          <p:cNvPr id="3" name="Content Placeholder 2"/>
          <p:cNvSpPr>
            <a:spLocks noGrp="1"/>
          </p:cNvSpPr>
          <p:nvPr>
            <p:ph idx="1"/>
          </p:nvPr>
        </p:nvSpPr>
        <p:spPr>
          <a:xfrm>
            <a:off x="1143000" y="1447800"/>
            <a:ext cx="7790688" cy="5181600"/>
          </a:xfrm>
        </p:spPr>
        <p:txBody>
          <a:bodyPr>
            <a:normAutofit/>
          </a:bodyPr>
          <a:lstStyle/>
          <a:p>
            <a:pPr>
              <a:lnSpc>
                <a:spcPct val="150000"/>
              </a:lnSpc>
            </a:pPr>
            <a:r>
              <a:rPr lang="en-US" dirty="0" smtClean="0"/>
              <a:t>It is often </a:t>
            </a:r>
            <a:r>
              <a:rPr lang="en-US" dirty="0" err="1" smtClean="0"/>
              <a:t>difﬁcult</a:t>
            </a:r>
            <a:r>
              <a:rPr lang="en-US" dirty="0" smtClean="0"/>
              <a:t> to disentangle fact from interpretation in a document and the research that is conducted using it .</a:t>
            </a:r>
          </a:p>
          <a:p>
            <a:pPr>
              <a:lnSpc>
                <a:spcPct val="150000"/>
              </a:lnSpc>
            </a:pPr>
            <a:r>
              <a:rPr lang="en-US" dirty="0" smtClean="0"/>
              <a:t> Understanding documents is a hermeneutic exercise, at several stages.</a:t>
            </a:r>
          </a:p>
          <a:p>
            <a:pPr>
              <a:lnSpc>
                <a:spcPct val="150000"/>
              </a:lnSpc>
            </a:pPr>
            <a:r>
              <a:rPr lang="en-US" dirty="0" err="1" smtClean="0"/>
              <a:t>Giddens</a:t>
            </a:r>
            <a:r>
              <a:rPr lang="en-US" dirty="0" smtClean="0"/>
              <a:t> (1979) remarked that researchers have to live with a ‘double hermeneutic’, that is, they interpret a world that is already interpreted by the participants, a pre-interpreted world. Actors or participants interpret or ascribe meaning to the world and then the researcher interprets or ascribes meaning to these interpretations.</a:t>
            </a:r>
          </a:p>
          <a:p>
            <a:pPr>
              <a:lnSpc>
                <a:spcPct val="150000"/>
              </a:lnSpc>
            </a:pPr>
            <a:r>
              <a:rPr lang="en-US" dirty="0" smtClean="0"/>
              <a:t> However, for the user of documents, the matter extends further.</a:t>
            </a:r>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effectLst/>
              </a:rPr>
              <a:t>Cont…Reliability and validity in documentary</a:t>
            </a:r>
            <a:br>
              <a:rPr lang="en-US" dirty="0" smtClean="0">
                <a:effectLst/>
              </a:rPr>
            </a:br>
            <a:r>
              <a:rPr lang="en-US" dirty="0" smtClean="0">
                <a:effectLst/>
              </a:rPr>
              <a:t>analysis</a:t>
            </a:r>
            <a:endParaRPr lang="en-US" dirty="0">
              <a:effectLst/>
            </a:endParaRPr>
          </a:p>
        </p:txBody>
      </p:sp>
      <p:sp>
        <p:nvSpPr>
          <p:cNvPr id="3" name="Content Placeholder 2"/>
          <p:cNvSpPr>
            <a:spLocks noGrp="1"/>
          </p:cNvSpPr>
          <p:nvPr>
            <p:ph idx="1"/>
          </p:nvPr>
        </p:nvSpPr>
        <p:spPr>
          <a:xfrm>
            <a:off x="1143000" y="1447800"/>
            <a:ext cx="7790688" cy="5181600"/>
          </a:xfrm>
        </p:spPr>
        <p:txBody>
          <a:bodyPr>
            <a:normAutofit/>
          </a:bodyPr>
          <a:lstStyle/>
          <a:p>
            <a:r>
              <a:rPr lang="en-US" dirty="0" smtClean="0"/>
              <a:t>Documents record live events, so written data on social events become second hand because they translate the researcher’s/writer’s interpretation/inference of the world into another medium – from action to writing: a triple hermeneutic. </a:t>
            </a:r>
          </a:p>
          <a:p>
            <a:r>
              <a:rPr lang="en-US" dirty="0" smtClean="0"/>
              <a:t>Documents are part of the world and the action on which they are commenting.</a:t>
            </a:r>
          </a:p>
          <a:p>
            <a:r>
              <a:rPr lang="en-US" dirty="0" smtClean="0"/>
              <a:t>Then the reader places his or her interpretation/inference on the document, a quadruple hermeneutic. At each of these four stages interpretation, inference and bias and, thereby, unreliability could enter the scene. </a:t>
            </a:r>
          </a:p>
          <a:p>
            <a:r>
              <a:rPr lang="en-US" dirty="0" smtClean="0"/>
              <a:t>As Connelly and </a:t>
            </a:r>
            <a:r>
              <a:rPr lang="en-US" dirty="0" err="1" smtClean="0"/>
              <a:t>Clandinin</a:t>
            </a:r>
            <a:r>
              <a:rPr lang="en-US" dirty="0" smtClean="0"/>
              <a:t> (1997: 84) remark, converting </a:t>
            </a:r>
            <a:r>
              <a:rPr lang="en-US" dirty="0" err="1" smtClean="0"/>
              <a:t>ﬁeld</a:t>
            </a:r>
            <a:r>
              <a:rPr lang="en-US" dirty="0" smtClean="0"/>
              <a:t> text into a research text is a process of (increasing) interpretation.</a:t>
            </a: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143000"/>
          </a:xfrm>
        </p:spPr>
        <p:txBody>
          <a:bodyPr>
            <a:normAutofit/>
          </a:bodyPr>
          <a:lstStyle/>
          <a:p>
            <a:r>
              <a:rPr lang="en-US" dirty="0" smtClean="0">
                <a:effectLst/>
              </a:rPr>
              <a:t>Cont…Reliability and validity in documentary</a:t>
            </a:r>
            <a:br>
              <a:rPr lang="en-US" dirty="0" smtClean="0">
                <a:effectLst/>
              </a:rPr>
            </a:br>
            <a:r>
              <a:rPr lang="en-US" dirty="0" smtClean="0">
                <a:effectLst/>
              </a:rPr>
              <a:t>analysis</a:t>
            </a:r>
            <a:endParaRPr lang="en-US" dirty="0">
              <a:effectLst/>
            </a:endParaRPr>
          </a:p>
        </p:txBody>
      </p:sp>
      <p:sp>
        <p:nvSpPr>
          <p:cNvPr id="3" name="Content Placeholder 2"/>
          <p:cNvSpPr>
            <a:spLocks noGrp="1"/>
          </p:cNvSpPr>
          <p:nvPr>
            <p:ph idx="1"/>
          </p:nvPr>
        </p:nvSpPr>
        <p:spPr>
          <a:xfrm>
            <a:off x="1066800" y="1447800"/>
            <a:ext cx="7866888" cy="5181600"/>
          </a:xfrm>
        </p:spPr>
        <p:txBody>
          <a:bodyPr/>
          <a:lstStyle/>
          <a:p>
            <a:pPr>
              <a:lnSpc>
                <a:spcPct val="150000"/>
              </a:lnSpc>
            </a:pPr>
            <a:r>
              <a:rPr lang="en-US" dirty="0" smtClean="0"/>
              <a:t>Field texts and documents, they suggest, are close to the actual experience under study, whereas research texts are at a remove; that distance lets in unreliability and invalidity.</a:t>
            </a:r>
          </a:p>
          <a:p>
            <a:pPr>
              <a:lnSpc>
                <a:spcPct val="150000"/>
              </a:lnSpc>
            </a:pPr>
            <a:r>
              <a:rPr lang="en-US" dirty="0" smtClean="0"/>
              <a:t>While acknowledgement of this by the researcher, and the researcher’s </a:t>
            </a:r>
            <a:r>
              <a:rPr lang="en-US" dirty="0" err="1" smtClean="0"/>
              <a:t>identiﬁcation</a:t>
            </a:r>
            <a:r>
              <a:rPr lang="en-US" dirty="0" smtClean="0"/>
              <a:t> of the criteria for judging the research, may go some way towards addressing this issue (i.e. </a:t>
            </a:r>
            <a:r>
              <a:rPr lang="en-US" dirty="0" err="1" smtClean="0"/>
              <a:t>reﬂexivity</a:t>
            </a:r>
            <a:r>
              <a:rPr lang="en-US" dirty="0" smtClean="0"/>
              <a:t>), nevertheless it may not solve the problem, only articulate it.</a:t>
            </a:r>
          </a:p>
          <a:p>
            <a:pPr>
              <a:lnSpc>
                <a:spcPct val="150000"/>
              </a:lnSpc>
            </a:pP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normAutofit fontScale="90000"/>
          </a:bodyPr>
          <a:lstStyle/>
          <a:p>
            <a:r>
              <a:rPr lang="en-US" dirty="0" smtClean="0">
                <a:effectLst/>
              </a:rPr>
              <a:t>Cont…Reliability and validity in documentary</a:t>
            </a:r>
            <a:br>
              <a:rPr lang="en-US" dirty="0" smtClean="0">
                <a:effectLst/>
              </a:rPr>
            </a:br>
            <a:r>
              <a:rPr lang="en-US" dirty="0" smtClean="0">
                <a:effectLst/>
              </a:rPr>
              <a:t>analysis</a:t>
            </a:r>
            <a:endParaRPr lang="en-US" dirty="0">
              <a:effectLst/>
            </a:endParaRPr>
          </a:p>
        </p:txBody>
      </p:sp>
      <p:sp>
        <p:nvSpPr>
          <p:cNvPr id="3" name="Content Placeholder 2"/>
          <p:cNvSpPr>
            <a:spLocks noGrp="1"/>
          </p:cNvSpPr>
          <p:nvPr>
            <p:ph idx="1"/>
          </p:nvPr>
        </p:nvSpPr>
        <p:spPr>
          <a:xfrm>
            <a:off x="1143000" y="1447800"/>
            <a:ext cx="7790688" cy="5181600"/>
          </a:xfrm>
        </p:spPr>
        <p:txBody>
          <a:bodyPr>
            <a:normAutofit/>
          </a:bodyPr>
          <a:lstStyle/>
          <a:p>
            <a:pPr>
              <a:lnSpc>
                <a:spcPct val="150000"/>
              </a:lnSpc>
            </a:pPr>
            <a:r>
              <a:rPr lang="en-US" dirty="0" smtClean="0"/>
              <a:t>The issue is that the researcher has to exercise extreme caution in using documents. As well as having a life of their own, documents are interpretations of events. As Prior (2003: 26) suggests, the content of documents may not be the most important feature of the document, and documents are ‘situated products’. </a:t>
            </a:r>
          </a:p>
          <a:p>
            <a:pPr>
              <a:lnSpc>
                <a:spcPct val="150000"/>
              </a:lnSpc>
            </a:pPr>
            <a:r>
              <a:rPr lang="en-US" dirty="0" smtClean="0"/>
              <a:t>They are the drivers, media (channels), mediators (ﬁlters) and outcomes of social interaction (a clear exempliﬁcation of </a:t>
            </a:r>
            <a:r>
              <a:rPr lang="en-US" dirty="0" err="1" smtClean="0"/>
              <a:t>Giddens</a:t>
            </a:r>
            <a:r>
              <a:rPr lang="en-US" dirty="0" smtClean="0"/>
              <a:t>’ theory of structuration). Understanding their context is crucial to understanding the document.</a:t>
            </a:r>
          </a:p>
          <a:p>
            <a:pPr>
              <a:lnSpc>
                <a:spcPct val="150000"/>
              </a:lnSpc>
            </a:pPr>
            <a:r>
              <a:rPr lang="en-US" dirty="0" smtClean="0"/>
              <a:t>Documents are </a:t>
            </a:r>
            <a:r>
              <a:rPr lang="en-US" dirty="0" err="1" smtClean="0"/>
              <a:t>multilevelled</a:t>
            </a:r>
            <a:r>
              <a:rPr lang="en-US" dirty="0" smtClean="0"/>
              <a:t> and have to be interpreted at their many levels; they need to be contextualized.</a:t>
            </a:r>
          </a:p>
          <a:p>
            <a:pPr>
              <a:lnSpc>
                <a:spcPct val="150000"/>
              </a:lnSpc>
            </a:pP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988</TotalTime>
  <Words>8519</Words>
  <Application>Microsoft Office PowerPoint</Application>
  <PresentationFormat>On-screen Show (4:3)</PresentationFormat>
  <Paragraphs>397</Paragraphs>
  <Slides>78</Slides>
  <Notes>0</Notes>
  <HiddenSlides>0</HiddenSlides>
  <MMClips>0</MMClip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Solstice</vt:lpstr>
      <vt:lpstr>Historical and documentary research  </vt:lpstr>
      <vt:lpstr>Introduction </vt:lpstr>
      <vt:lpstr>Cont…Introduction </vt:lpstr>
      <vt:lpstr>Cont…Introduction </vt:lpstr>
      <vt:lpstr>Cont…Introduction </vt:lpstr>
      <vt:lpstr>Cont…Introduction </vt:lpstr>
      <vt:lpstr>Cont…Introduction </vt:lpstr>
      <vt:lpstr>Cont…Introduction </vt:lpstr>
      <vt:lpstr>Some historical interrelations between men, movements and institutions </vt:lpstr>
      <vt:lpstr>Choice of subject </vt:lpstr>
      <vt:lpstr>Cont…Choice of subject </vt:lpstr>
      <vt:lpstr>Cont…Choice of subject</vt:lpstr>
      <vt:lpstr>Cont…Choice of subject</vt:lpstr>
      <vt:lpstr>Cont…Choice of subject</vt:lpstr>
      <vt:lpstr>Data collection </vt:lpstr>
      <vt:lpstr>Cont…Data collection </vt:lpstr>
      <vt:lpstr>Cont…Data collection</vt:lpstr>
      <vt:lpstr>Cont…Data collection</vt:lpstr>
      <vt:lpstr>Cont…Data collection</vt:lpstr>
      <vt:lpstr>Cont…Data collection</vt:lpstr>
      <vt:lpstr>Evaluation </vt:lpstr>
      <vt:lpstr>External criticism </vt:lpstr>
      <vt:lpstr>External criticism </vt:lpstr>
      <vt:lpstr>Internal criticism </vt:lpstr>
      <vt:lpstr>Slide 25</vt:lpstr>
      <vt:lpstr>Cont…Internal criticism</vt:lpstr>
      <vt:lpstr>Writing the research report </vt:lpstr>
      <vt:lpstr>Cont…Writing the research report </vt:lpstr>
      <vt:lpstr>Cont…Writing the research report </vt:lpstr>
      <vt:lpstr>Cont…Writing the research report </vt:lpstr>
      <vt:lpstr>Cont…Writing the research report </vt:lpstr>
      <vt:lpstr>Cont…Writing the research report </vt:lpstr>
      <vt:lpstr>Cont…Writing the research report</vt:lpstr>
      <vt:lpstr>The use of quantitative methods </vt:lpstr>
      <vt:lpstr>The use of quantitative methods </vt:lpstr>
      <vt:lpstr>Cont…The use of quantitative methods</vt:lpstr>
      <vt:lpstr>Cont…The use of quantitative methods</vt:lpstr>
      <vt:lpstr>Cont…The use of quantitative methods</vt:lpstr>
      <vt:lpstr>Life histories </vt:lpstr>
      <vt:lpstr>Cont…Life histories </vt:lpstr>
      <vt:lpstr>Cont…Life histories</vt:lpstr>
      <vt:lpstr>Slide 42</vt:lpstr>
      <vt:lpstr>Cont…Life histories</vt:lpstr>
      <vt:lpstr>Cont…Life histories</vt:lpstr>
      <vt:lpstr>Slide 45</vt:lpstr>
      <vt:lpstr>Slide 46</vt:lpstr>
      <vt:lpstr>Preparation </vt:lpstr>
      <vt:lpstr>Cont…Life histories</vt:lpstr>
      <vt:lpstr>Data collection </vt:lpstr>
      <vt:lpstr>Cont…Data storage </vt:lpstr>
      <vt:lpstr>Cont…Data storage  </vt:lpstr>
      <vt:lpstr>Cont…Data storage</vt:lpstr>
      <vt:lpstr>Cont…Data storage</vt:lpstr>
      <vt:lpstr>Data presentation </vt:lpstr>
      <vt:lpstr>Documentary research</vt:lpstr>
      <vt:lpstr>Cont…Documentary research</vt:lpstr>
      <vt:lpstr>WRITTEN SOURCES OF DATA</vt:lpstr>
      <vt:lpstr>Cont…Documentary research</vt:lpstr>
      <vt:lpstr>Cont…Documentary research</vt:lpstr>
      <vt:lpstr>Cont…Documentary research</vt:lpstr>
      <vt:lpstr>Cont…Documentary research</vt:lpstr>
      <vt:lpstr>Cont…Documentary research</vt:lpstr>
      <vt:lpstr>WRITTEN SOURCES OF DATA</vt:lpstr>
      <vt:lpstr>WRITTEN SOURCES OF DATA</vt:lpstr>
      <vt:lpstr>WRITTEN SOURCES OF DATA (Hammersley and Atkinson, 1983)</vt:lpstr>
      <vt:lpstr>The context of the document </vt:lpstr>
      <vt:lpstr>Cont…The context of the document</vt:lpstr>
      <vt:lpstr>The writer of the document </vt:lpstr>
      <vt:lpstr>The researcher and the document </vt:lpstr>
      <vt:lpstr>Cont…The context of the document</vt:lpstr>
      <vt:lpstr>Cont…The context of the document</vt:lpstr>
      <vt:lpstr>Cont…The context of the document</vt:lpstr>
      <vt:lpstr>Reliability and validity in documentary analysis</vt:lpstr>
      <vt:lpstr>Cont…Reliability and validity in documentary analysis</vt:lpstr>
      <vt:lpstr>Cont…Reliability and validity in documentary analysis</vt:lpstr>
      <vt:lpstr>Cont…Reliability and validity in documentary analysis</vt:lpstr>
      <vt:lpstr>Cont…Reliability and validity in documentary analysis</vt:lpstr>
      <vt:lpstr>Cont…Reliability and validity in documentary analysis</vt:lpstr>
    </vt:vector>
  </TitlesOfParts>
  <Company>ESL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Interviews</dc:title>
  <dc:creator>aafsar</dc:creator>
  <cp:lastModifiedBy>stdc_lp</cp:lastModifiedBy>
  <cp:revision>63</cp:revision>
  <dcterms:created xsi:type="dcterms:W3CDTF">2013-12-13T07:11:26Z</dcterms:created>
  <dcterms:modified xsi:type="dcterms:W3CDTF">2013-12-24T06:36:54Z</dcterms:modified>
</cp:coreProperties>
</file>