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B58B6016-47BE-458F-A3DE-3D0AE9EC89C7}"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D7BD8-3A32-4BED-885A-CABC7F3A4EA4}" type="slidenum">
              <a:rPr lang="en-US" smtClean="0"/>
              <a:pPr/>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8B6016-47BE-458F-A3DE-3D0AE9EC89C7}"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D7BD8-3A32-4BED-885A-CABC7F3A4EA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B58B6016-47BE-458F-A3DE-3D0AE9EC89C7}" type="datetimeFigureOut">
              <a:rPr lang="en-US" smtClean="0"/>
              <a:pPr/>
              <a:t>12/9/2013</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4C0D7BD8-3A32-4BED-885A-CABC7F3A4EA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8B6016-47BE-458F-A3DE-3D0AE9EC89C7}"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D7BD8-3A32-4BED-885A-CABC7F3A4EA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8B6016-47BE-458F-A3DE-3D0AE9EC89C7}" type="datetimeFigureOut">
              <a:rPr lang="en-US" smtClean="0"/>
              <a:pPr/>
              <a:t>12/9/2013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0D7BD8-3A32-4BED-885A-CABC7F3A4EA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8B6016-47BE-458F-A3DE-3D0AE9EC89C7}" type="datetimeFigureOut">
              <a:rPr lang="en-US" smtClean="0"/>
              <a:pPr/>
              <a:t>12/9/2013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0D7BD8-3A32-4BED-885A-CABC7F3A4EA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8B6016-47BE-458F-A3DE-3D0AE9EC89C7}" type="datetimeFigureOut">
              <a:rPr lang="en-US" smtClean="0"/>
              <a:pPr/>
              <a:t>12/9/2013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0D7BD8-3A32-4BED-885A-CABC7F3A4EA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58B6016-47BE-458F-A3DE-3D0AE9EC89C7}"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D7BD8-3A32-4BED-885A-CABC7F3A4EA4}"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B58B6016-47BE-458F-A3DE-3D0AE9EC89C7}"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D7BD8-3A32-4BED-885A-CABC7F3A4EA4}"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8B6016-47BE-458F-A3DE-3D0AE9EC89C7}"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D7BD8-3A32-4BED-885A-CABC7F3A4EA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8B6016-47BE-458F-A3DE-3D0AE9EC89C7}"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D7BD8-3A32-4BED-885A-CABC7F3A4EA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B58B6016-47BE-458F-A3DE-3D0AE9EC89C7}" type="datetimeFigureOut">
              <a:rPr lang="en-US" smtClean="0"/>
              <a:pPr/>
              <a:t>12/9/2013</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4C0D7BD8-3A32-4BED-885A-CABC7F3A4EA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418" y="990600"/>
            <a:ext cx="6573982" cy="2892552"/>
          </a:xfrm>
        </p:spPr>
        <p:txBody>
          <a:bodyPr>
            <a:noAutofit/>
          </a:bodyPr>
          <a:lstStyle/>
          <a:p>
            <a:r>
              <a:rPr lang="en-US" sz="5400" dirty="0" smtClean="0"/>
              <a:t>The Langue/Parole distinction`</a:t>
            </a:r>
            <a:endParaRPr lang="en-US" sz="5400" dirty="0"/>
          </a:p>
        </p:txBody>
      </p:sp>
      <p:sp>
        <p:nvSpPr>
          <p:cNvPr id="3" name="Subtitle 2"/>
          <p:cNvSpPr>
            <a:spLocks noGrp="1"/>
          </p:cNvSpPr>
          <p:nvPr>
            <p:ph type="subTitle" idx="1"/>
          </p:nvPr>
        </p:nvSpPr>
        <p:spPr/>
        <p:txBody>
          <a:bodyPr>
            <a:normAutofit/>
          </a:bodyPr>
          <a:lstStyle/>
          <a:p>
            <a:r>
              <a:rPr lang="en-US" sz="4000" dirty="0" smtClean="0"/>
              <a:t>Lecture # 9</a:t>
            </a:r>
            <a:endParaRPr lang="en-US" sz="4000" dirty="0"/>
          </a:p>
        </p:txBody>
      </p:sp>
    </p:spTree>
    <p:extLst>
      <p:ext uri="{BB962C8B-B14F-4D97-AF65-F5344CB8AC3E}">
        <p14:creationId xmlns:p14="http://schemas.microsoft.com/office/powerpoint/2010/main" xmlns="" val="18288078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 8</a:t>
            </a:r>
            <a:endParaRPr lang="en-US" dirty="0"/>
          </a:p>
        </p:txBody>
      </p:sp>
      <p:sp>
        <p:nvSpPr>
          <p:cNvPr id="3" name="Content Placeholder 2"/>
          <p:cNvSpPr>
            <a:spLocks noGrp="1"/>
          </p:cNvSpPr>
          <p:nvPr>
            <p:ph idx="1"/>
          </p:nvPr>
        </p:nvSpPr>
        <p:spPr/>
        <p:txBody>
          <a:bodyPr>
            <a:normAutofit/>
          </a:bodyPr>
          <a:lstStyle/>
          <a:p>
            <a:r>
              <a:rPr lang="en-US" dirty="0" smtClean="0"/>
              <a:t>Anthropological Linguistics</a:t>
            </a:r>
          </a:p>
          <a:p>
            <a:pPr marL="0" indent="0">
              <a:buNone/>
            </a:pPr>
            <a:r>
              <a:rPr lang="en-US" dirty="0" smtClean="0"/>
              <a:t>The evolution of language in human society and its role in the formation of culture</a:t>
            </a:r>
          </a:p>
          <a:p>
            <a:r>
              <a:rPr lang="en-US" dirty="0" smtClean="0"/>
              <a:t>Literary Stylistics</a:t>
            </a:r>
          </a:p>
          <a:p>
            <a:pPr marL="0" indent="0">
              <a:buNone/>
            </a:pPr>
            <a:r>
              <a:rPr lang="en-US" dirty="0" smtClean="0"/>
              <a:t>The study of the style of literary texts</a:t>
            </a:r>
          </a:p>
          <a:p>
            <a:r>
              <a:rPr lang="en-US" dirty="0" err="1" smtClean="0"/>
              <a:t>Neurolinguistics</a:t>
            </a:r>
            <a:endParaRPr lang="en-US" dirty="0" smtClean="0"/>
          </a:p>
          <a:p>
            <a:pPr marL="0" indent="0">
              <a:buNone/>
            </a:pPr>
            <a:r>
              <a:rPr lang="en-US" dirty="0" smtClean="0"/>
              <a:t> the study of the neural mechanisms in the human brain that control the comprehension, production, and acquisition of language. </a:t>
            </a:r>
          </a:p>
          <a:p>
            <a:pPr marL="0" indent="0">
              <a:buNone/>
            </a:pP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xmlns="" val="676992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Introduction</a:t>
            </a:r>
            <a:endParaRPr lang="en-US" sz="4800" dirty="0"/>
          </a:p>
        </p:txBody>
      </p:sp>
      <p:sp>
        <p:nvSpPr>
          <p:cNvPr id="3" name="Content Placeholder 2"/>
          <p:cNvSpPr>
            <a:spLocks noGrp="1"/>
          </p:cNvSpPr>
          <p:nvPr>
            <p:ph idx="1"/>
          </p:nvPr>
        </p:nvSpPr>
        <p:spPr/>
        <p:txBody>
          <a:bodyPr>
            <a:normAutofit/>
          </a:bodyPr>
          <a:lstStyle/>
          <a:p>
            <a:pPr>
              <a:lnSpc>
                <a:spcPct val="150000"/>
              </a:lnSpc>
            </a:pPr>
            <a:endParaRPr lang="en-US" sz="3600" dirty="0" smtClean="0"/>
          </a:p>
          <a:p>
            <a:pPr marL="0" indent="0">
              <a:lnSpc>
                <a:spcPct val="150000"/>
              </a:lnSpc>
              <a:buNone/>
            </a:pPr>
            <a:r>
              <a:rPr lang="en-US" sz="3600" dirty="0"/>
              <a:t> </a:t>
            </a:r>
            <a:r>
              <a:rPr lang="en-US" sz="3600" dirty="0" smtClean="0"/>
              <a:t>Modern linguistics based on some basic</a:t>
            </a:r>
          </a:p>
          <a:p>
            <a:pPr marL="0" indent="0">
              <a:lnSpc>
                <a:spcPct val="150000"/>
              </a:lnSpc>
              <a:buNone/>
            </a:pPr>
            <a:r>
              <a:rPr lang="en-US" sz="3600" dirty="0" smtClean="0"/>
              <a:t>  concepts given by linguists in early</a:t>
            </a:r>
          </a:p>
          <a:p>
            <a:pPr marL="0" indent="0">
              <a:lnSpc>
                <a:spcPct val="150000"/>
              </a:lnSpc>
              <a:buNone/>
            </a:pPr>
            <a:r>
              <a:rPr lang="en-US" sz="3600" dirty="0"/>
              <a:t> </a:t>
            </a:r>
            <a:r>
              <a:rPr lang="en-US" sz="3600" dirty="0" smtClean="0"/>
              <a:t> twentieth century</a:t>
            </a:r>
          </a:p>
        </p:txBody>
      </p:sp>
    </p:spTree>
    <p:extLst>
      <p:ext uri="{BB962C8B-B14F-4D97-AF65-F5344CB8AC3E}">
        <p14:creationId xmlns:p14="http://schemas.microsoft.com/office/powerpoint/2010/main" xmlns="" val="3017731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 (contd.)</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 The </a:t>
            </a:r>
            <a:r>
              <a:rPr lang="en-US" sz="3200" dirty="0"/>
              <a:t>most influential:</a:t>
            </a:r>
          </a:p>
          <a:p>
            <a:r>
              <a:rPr lang="en-US" sz="3200" dirty="0"/>
              <a:t> American school of structural anthropologists – Leonard Bloomfield &amp; after World War II, Noam </a:t>
            </a:r>
            <a:r>
              <a:rPr lang="en-US" sz="3200" dirty="0" smtClean="0"/>
              <a:t>Chomsky</a:t>
            </a:r>
          </a:p>
          <a:p>
            <a:pPr marL="0" indent="0">
              <a:buNone/>
            </a:pPr>
            <a:endParaRPr lang="en-US" sz="3200" dirty="0" smtClean="0"/>
          </a:p>
          <a:p>
            <a:r>
              <a:rPr lang="en-US" sz="3200" dirty="0" smtClean="0"/>
              <a:t>The European linguists, chiefly among them the Swiss linguist Ferdinand De Saussure </a:t>
            </a:r>
            <a:endParaRPr lang="en-US" sz="3200" dirty="0"/>
          </a:p>
          <a:p>
            <a:endParaRPr lang="en-US" sz="3200" dirty="0"/>
          </a:p>
        </p:txBody>
      </p:sp>
    </p:spTree>
    <p:extLst>
      <p:ext uri="{BB962C8B-B14F-4D97-AF65-F5344CB8AC3E}">
        <p14:creationId xmlns:p14="http://schemas.microsoft.com/office/powerpoint/2010/main" xmlns="" val="2816236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a:bodyPr>
          <a:lstStyle/>
          <a:p>
            <a:r>
              <a:rPr lang="en-US" dirty="0" smtClean="0"/>
              <a:t>The Langue/Parole distinction &amp; competence versus Performance </a:t>
            </a:r>
            <a:endParaRPr lang="en-US" dirty="0"/>
          </a:p>
        </p:txBody>
      </p:sp>
      <p:sp>
        <p:nvSpPr>
          <p:cNvPr id="3" name="Content Placeholder 2"/>
          <p:cNvSpPr>
            <a:spLocks noGrp="1"/>
          </p:cNvSpPr>
          <p:nvPr>
            <p:ph idx="1"/>
          </p:nvPr>
        </p:nvSpPr>
        <p:spPr/>
        <p:txBody>
          <a:bodyPr>
            <a:normAutofit/>
          </a:bodyPr>
          <a:lstStyle/>
          <a:p>
            <a:r>
              <a:rPr lang="en-US" sz="3200" dirty="0" smtClean="0"/>
              <a:t>Saussure made a distinction between two aspects of language: Langue &amp; parole.</a:t>
            </a:r>
          </a:p>
          <a:p>
            <a:pPr marL="0" indent="0">
              <a:buNone/>
            </a:pPr>
            <a:endParaRPr lang="en-US" sz="3200" dirty="0" smtClean="0"/>
          </a:p>
          <a:p>
            <a:r>
              <a:rPr lang="en-US" sz="3200" dirty="0" smtClean="0"/>
              <a:t>Langue – language i.e. all the rules &amp; conventions regarding the combinations of sounds, formations of words and sentences, pronunciation and meaning</a:t>
            </a:r>
            <a:endParaRPr lang="en-US" sz="3200" dirty="0"/>
          </a:p>
        </p:txBody>
      </p:sp>
    </p:spTree>
    <p:extLst>
      <p:ext uri="{BB962C8B-B14F-4D97-AF65-F5344CB8AC3E}">
        <p14:creationId xmlns:p14="http://schemas.microsoft.com/office/powerpoint/2010/main" xmlns="" val="28675517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 </a:t>
            </a:r>
            <a:r>
              <a:rPr lang="en-US" smtClean="0"/>
              <a:t>Parole distinction  </a:t>
            </a:r>
            <a:endParaRPr lang="en-US" dirty="0"/>
          </a:p>
        </p:txBody>
      </p:sp>
      <p:sp>
        <p:nvSpPr>
          <p:cNvPr id="3" name="Content Placeholder 2"/>
          <p:cNvSpPr>
            <a:spLocks noGrp="1"/>
          </p:cNvSpPr>
          <p:nvPr>
            <p:ph idx="1"/>
          </p:nvPr>
        </p:nvSpPr>
        <p:spPr/>
        <p:txBody>
          <a:bodyPr>
            <a:normAutofit/>
          </a:bodyPr>
          <a:lstStyle/>
          <a:p>
            <a:r>
              <a:rPr lang="en-US" sz="3200" dirty="0" smtClean="0"/>
              <a:t>All the above conventions constitute langue &amp; are product of social agreement</a:t>
            </a:r>
          </a:p>
          <a:p>
            <a:pPr marL="0" indent="0">
              <a:buNone/>
            </a:pPr>
            <a:endParaRPr lang="en-US" sz="3200" dirty="0" smtClean="0"/>
          </a:p>
          <a:p>
            <a:r>
              <a:rPr lang="en-US" sz="3200" dirty="0" smtClean="0"/>
              <a:t>There is similarity of sounds, words and meaning among the native speakers of language- they have the same images and signs in their minds</a:t>
            </a:r>
            <a:endParaRPr lang="en-US" sz="3200" dirty="0"/>
          </a:p>
        </p:txBody>
      </p:sp>
    </p:spTree>
    <p:extLst>
      <p:ext uri="{BB962C8B-B14F-4D97-AF65-F5344CB8AC3E}">
        <p14:creationId xmlns:p14="http://schemas.microsoft.com/office/powerpoint/2010/main" xmlns="" val="2783869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distinctions</a:t>
            </a:r>
            <a:endParaRPr lang="en-US" dirty="0"/>
          </a:p>
        </p:txBody>
      </p:sp>
      <p:sp>
        <p:nvSpPr>
          <p:cNvPr id="3" name="Content Placeholder 2"/>
          <p:cNvSpPr>
            <a:spLocks noGrp="1"/>
          </p:cNvSpPr>
          <p:nvPr>
            <p:ph idx="1"/>
          </p:nvPr>
        </p:nvSpPr>
        <p:spPr/>
        <p:txBody>
          <a:bodyPr>
            <a:noAutofit/>
          </a:bodyPr>
          <a:lstStyle/>
          <a:p>
            <a:pPr marL="0" indent="0">
              <a:buNone/>
            </a:pPr>
            <a:r>
              <a:rPr lang="en-US" sz="2800" dirty="0" smtClean="0"/>
              <a:t>Saussure says:</a:t>
            </a:r>
          </a:p>
          <a:p>
            <a:pPr marL="0" indent="0">
              <a:buNone/>
            </a:pPr>
            <a:r>
              <a:rPr lang="en-US" sz="2800" dirty="0" smtClean="0"/>
              <a:t>If we embrace the sum of word image stored in the mind of all individuals, we could identify the social bond that constitutes language. It is a storehouse filled by the members of a given community through their active use, a grammatical system that has a potential existence in each brain, or more specifically, in the brains of a group of individuals. For language is not complete in any speaker, it exists perfectly only in collectivity </a:t>
            </a:r>
            <a:endParaRPr lang="en-US" sz="2800" dirty="0"/>
          </a:p>
        </p:txBody>
      </p:sp>
    </p:spTree>
    <p:extLst>
      <p:ext uri="{BB962C8B-B14F-4D97-AF65-F5344CB8AC3E}">
        <p14:creationId xmlns:p14="http://schemas.microsoft.com/office/powerpoint/2010/main" xmlns="" val="7325403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distinctions</a:t>
            </a:r>
            <a:endParaRPr lang="en-US" dirty="0"/>
          </a:p>
        </p:txBody>
      </p:sp>
      <p:sp>
        <p:nvSpPr>
          <p:cNvPr id="3" name="Content Placeholder 2"/>
          <p:cNvSpPr>
            <a:spLocks noGrp="1"/>
          </p:cNvSpPr>
          <p:nvPr>
            <p:ph idx="1"/>
          </p:nvPr>
        </p:nvSpPr>
        <p:spPr/>
        <p:txBody>
          <a:bodyPr>
            <a:normAutofit/>
          </a:bodyPr>
          <a:lstStyle/>
          <a:p>
            <a:r>
              <a:rPr lang="en-US" sz="3200" dirty="0" smtClean="0"/>
              <a:t>This means:</a:t>
            </a:r>
          </a:p>
          <a:p>
            <a:r>
              <a:rPr lang="en-US" sz="3200" dirty="0" smtClean="0"/>
              <a:t>A. Langue is social, a set of conventions shared by all the speakers of a language</a:t>
            </a:r>
          </a:p>
          <a:p>
            <a:r>
              <a:rPr lang="en-US" sz="3200" dirty="0" smtClean="0"/>
              <a:t>B. Langue is abstract , as these particular conventions exist in the minds of the speakers who belong to that society that has created language</a:t>
            </a:r>
            <a:endParaRPr lang="en-US" sz="3200" dirty="0"/>
          </a:p>
        </p:txBody>
      </p:sp>
    </p:spTree>
    <p:extLst>
      <p:ext uri="{BB962C8B-B14F-4D97-AF65-F5344CB8AC3E}">
        <p14:creationId xmlns:p14="http://schemas.microsoft.com/office/powerpoint/2010/main" xmlns="" val="3906677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distinction</a:t>
            </a:r>
            <a:endParaRPr lang="en-US" dirty="0"/>
          </a:p>
        </p:txBody>
      </p:sp>
      <p:sp>
        <p:nvSpPr>
          <p:cNvPr id="3" name="Content Placeholder 2"/>
          <p:cNvSpPr>
            <a:spLocks noGrp="1"/>
          </p:cNvSpPr>
          <p:nvPr>
            <p:ph idx="1"/>
          </p:nvPr>
        </p:nvSpPr>
        <p:spPr/>
        <p:txBody>
          <a:bodyPr>
            <a:normAutofit/>
          </a:bodyPr>
          <a:lstStyle/>
          <a:p>
            <a:r>
              <a:rPr lang="en-US" sz="3200" dirty="0" smtClean="0"/>
              <a:t>Parole belongs to the individual.</a:t>
            </a:r>
          </a:p>
          <a:p>
            <a:r>
              <a:rPr lang="en-US" sz="3200" dirty="0" smtClean="0"/>
              <a:t>When the conventions present in human mind as langue are used in a concrete form in actual speech and writing, they become instances of parole.</a:t>
            </a:r>
          </a:p>
          <a:p>
            <a:r>
              <a:rPr lang="en-US" sz="3200" dirty="0" smtClean="0"/>
              <a:t>Parole is the actual sounds and sentence produced by an individual speaker or writer.</a:t>
            </a:r>
          </a:p>
          <a:p>
            <a:pPr marL="0" indent="0">
              <a:buNone/>
            </a:pPr>
            <a:r>
              <a:rPr lang="en-US" sz="3200" dirty="0" smtClean="0"/>
              <a:t> </a:t>
            </a:r>
          </a:p>
          <a:p>
            <a:endParaRPr lang="en-US" sz="3200" dirty="0"/>
          </a:p>
        </p:txBody>
      </p:sp>
    </p:spTree>
    <p:extLst>
      <p:ext uri="{BB962C8B-B14F-4D97-AF65-F5344CB8AC3E}">
        <p14:creationId xmlns:p14="http://schemas.microsoft.com/office/powerpoint/2010/main" xmlns="" val="29757277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distinction</a:t>
            </a:r>
            <a:endParaRPr lang="en-US" dirty="0"/>
          </a:p>
        </p:txBody>
      </p:sp>
      <p:sp>
        <p:nvSpPr>
          <p:cNvPr id="3" name="Content Placeholder 2"/>
          <p:cNvSpPr>
            <a:spLocks noGrp="1"/>
          </p:cNvSpPr>
          <p:nvPr>
            <p:ph idx="1"/>
          </p:nvPr>
        </p:nvSpPr>
        <p:spPr/>
        <p:txBody>
          <a:bodyPr>
            <a:normAutofit/>
          </a:bodyPr>
          <a:lstStyle/>
          <a:p>
            <a:r>
              <a:rPr lang="en-US" sz="3200" dirty="0" smtClean="0"/>
              <a:t>Parole is the concrete physical manifestation of the abstract langue that exists in mind.</a:t>
            </a:r>
          </a:p>
          <a:p>
            <a:r>
              <a:rPr lang="en-US" sz="3200" dirty="0" smtClean="0"/>
              <a:t>If we hear somebody speaking a language that we don’t know, we hear the sounds and sentences i.e. parole, but we cannot understand it because we don’t share the conventions or langue behind the individual sentences and sounds</a:t>
            </a:r>
          </a:p>
        </p:txBody>
      </p:sp>
    </p:spTree>
    <p:extLst>
      <p:ext uri="{BB962C8B-B14F-4D97-AF65-F5344CB8AC3E}">
        <p14:creationId xmlns:p14="http://schemas.microsoft.com/office/powerpoint/2010/main" xmlns="" val="14643498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distinction</a:t>
            </a:r>
            <a:endParaRPr lang="en-US" dirty="0"/>
          </a:p>
        </p:txBody>
      </p:sp>
      <p:sp>
        <p:nvSpPr>
          <p:cNvPr id="3" name="Content Placeholder 2"/>
          <p:cNvSpPr>
            <a:spLocks noGrp="1"/>
          </p:cNvSpPr>
          <p:nvPr>
            <p:ph idx="1"/>
          </p:nvPr>
        </p:nvSpPr>
        <p:spPr/>
        <p:txBody>
          <a:bodyPr>
            <a:noAutofit/>
          </a:bodyPr>
          <a:lstStyle/>
          <a:p>
            <a:r>
              <a:rPr lang="en-US" sz="3200" dirty="0" smtClean="0"/>
              <a:t>Langue is the underlying system which makes the individual performance or parole meaningful.</a:t>
            </a:r>
          </a:p>
          <a:p>
            <a:pPr marL="0" indent="0">
              <a:buNone/>
            </a:pPr>
            <a:endParaRPr lang="en-US" sz="3200" dirty="0" smtClean="0"/>
          </a:p>
          <a:p>
            <a:r>
              <a:rPr lang="en-US" sz="3200" dirty="0" smtClean="0"/>
              <a:t>Without langue, parole would never be understood and could not serve a means of communication</a:t>
            </a:r>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r>
              <a:rPr lang="en-US" sz="3200" dirty="0" smtClean="0"/>
              <a:t> </a:t>
            </a:r>
            <a:endParaRPr lang="en-US" sz="3200" dirty="0"/>
          </a:p>
        </p:txBody>
      </p:sp>
    </p:spTree>
    <p:extLst>
      <p:ext uri="{BB962C8B-B14F-4D97-AF65-F5344CB8AC3E}">
        <p14:creationId xmlns:p14="http://schemas.microsoft.com/office/powerpoint/2010/main" xmlns="" val="8644778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a:t>
            </a:r>
            <a:r>
              <a:rPr lang="en-US" dirty="0" err="1" smtClean="0"/>
              <a:t>distincton</a:t>
            </a:r>
            <a:endParaRPr lang="en-US" dirty="0"/>
          </a:p>
        </p:txBody>
      </p:sp>
      <p:sp>
        <p:nvSpPr>
          <p:cNvPr id="3" name="Content Placeholder 2"/>
          <p:cNvSpPr>
            <a:spLocks noGrp="1"/>
          </p:cNvSpPr>
          <p:nvPr>
            <p:ph idx="1"/>
          </p:nvPr>
        </p:nvSpPr>
        <p:spPr/>
        <p:txBody>
          <a:bodyPr/>
          <a:lstStyle/>
          <a:p>
            <a:pPr marL="0" indent="0">
              <a:buNone/>
            </a:pPr>
            <a:r>
              <a:rPr lang="en-US" dirty="0" smtClean="0"/>
              <a:t>  Parole is:</a:t>
            </a:r>
          </a:p>
          <a:p>
            <a:pPr marL="0" indent="0">
              <a:buNone/>
            </a:pPr>
            <a:r>
              <a:rPr lang="en-US" dirty="0" smtClean="0"/>
              <a:t>    (</a:t>
            </a:r>
            <a:r>
              <a:rPr lang="en-US" dirty="0" err="1" smtClean="0"/>
              <a:t>i</a:t>
            </a:r>
            <a:r>
              <a:rPr lang="en-US" dirty="0" smtClean="0"/>
              <a:t>) Individual performance of language in speech and writing</a:t>
            </a:r>
          </a:p>
          <a:p>
            <a:pPr marL="0" indent="0">
              <a:buNone/>
            </a:pPr>
            <a:r>
              <a:rPr lang="en-US" dirty="0" smtClean="0"/>
              <a:t>    (ii) Concrete and physical. It makes use of the physiological</a:t>
            </a:r>
          </a:p>
          <a:p>
            <a:pPr marL="0" indent="0">
              <a:buNone/>
            </a:pPr>
            <a:r>
              <a:rPr lang="en-US" dirty="0"/>
              <a:t> </a:t>
            </a:r>
            <a:r>
              <a:rPr lang="en-US" dirty="0" smtClean="0"/>
              <a:t>        mechanism such as speech organs, in uttering words and</a:t>
            </a:r>
          </a:p>
          <a:p>
            <a:pPr marL="0" indent="0">
              <a:buNone/>
            </a:pPr>
            <a:r>
              <a:rPr lang="en-US" dirty="0" smtClean="0"/>
              <a:t>         sentences</a:t>
            </a:r>
          </a:p>
          <a:p>
            <a:r>
              <a:rPr lang="en-US" dirty="0" smtClean="0"/>
              <a:t>Langue exists in in the mind of each individual in the form of word images and knowledge of conventions – as an abstract form of grammar and dictionary of </a:t>
            </a:r>
            <a:r>
              <a:rPr lang="en-US" smtClean="0"/>
              <a:t>the language </a:t>
            </a:r>
            <a:endParaRPr lang="en-US" dirty="0" smtClean="0"/>
          </a:p>
          <a:p>
            <a:endParaRPr lang="en-US" dirty="0"/>
          </a:p>
        </p:txBody>
      </p:sp>
    </p:spTree>
    <p:extLst>
      <p:ext uri="{BB962C8B-B14F-4D97-AF65-F5344CB8AC3E}">
        <p14:creationId xmlns:p14="http://schemas.microsoft.com/office/powerpoint/2010/main" xmlns="" val="400613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distinction</a:t>
            </a:r>
            <a:endParaRPr lang="en-US" dirty="0"/>
          </a:p>
        </p:txBody>
      </p:sp>
      <p:sp>
        <p:nvSpPr>
          <p:cNvPr id="3" name="Content Placeholder 2"/>
          <p:cNvSpPr>
            <a:spLocks noGrp="1"/>
          </p:cNvSpPr>
          <p:nvPr>
            <p:ph idx="1"/>
          </p:nvPr>
        </p:nvSpPr>
        <p:spPr/>
        <p:txBody>
          <a:bodyPr>
            <a:noAutofit/>
          </a:bodyPr>
          <a:lstStyle/>
          <a:p>
            <a:r>
              <a:rPr lang="en-US" sz="3200" dirty="0" smtClean="0"/>
              <a:t>An individual makes use of his knowledge (langue) to produce actual sentences (parole)</a:t>
            </a:r>
          </a:p>
          <a:p>
            <a:pPr marL="0" indent="0">
              <a:buNone/>
            </a:pPr>
            <a:endParaRPr lang="en-US" sz="3200" dirty="0" smtClean="0"/>
          </a:p>
          <a:p>
            <a:r>
              <a:rPr lang="en-US" sz="3200" dirty="0" smtClean="0"/>
              <a:t>Individuals can communicate with each other because they share the same langue</a:t>
            </a:r>
          </a:p>
          <a:p>
            <a:pPr marL="0" indent="0">
              <a:buNone/>
            </a:pPr>
            <a:endParaRPr lang="en-US" sz="3200" dirty="0" smtClean="0"/>
          </a:p>
          <a:p>
            <a:r>
              <a:rPr lang="en-US" sz="3200" dirty="0" smtClean="0"/>
              <a:t>Individuals produce different sentences based on the same langue</a:t>
            </a:r>
          </a:p>
        </p:txBody>
      </p:sp>
    </p:spTree>
    <p:extLst>
      <p:ext uri="{BB962C8B-B14F-4D97-AF65-F5344CB8AC3E}">
        <p14:creationId xmlns:p14="http://schemas.microsoft.com/office/powerpoint/2010/main" xmlns="" val="407432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distinction</a:t>
            </a:r>
            <a:endParaRPr lang="en-US" dirty="0"/>
          </a:p>
        </p:txBody>
      </p:sp>
      <p:sp>
        <p:nvSpPr>
          <p:cNvPr id="3" name="Content Placeholder 2"/>
          <p:cNvSpPr>
            <a:spLocks noGrp="1"/>
          </p:cNvSpPr>
          <p:nvPr>
            <p:ph idx="1"/>
          </p:nvPr>
        </p:nvSpPr>
        <p:spPr/>
        <p:txBody>
          <a:bodyPr>
            <a:noAutofit/>
          </a:bodyPr>
          <a:lstStyle/>
          <a:p>
            <a:r>
              <a:rPr lang="en-US" sz="3200" dirty="0"/>
              <a:t>Parole is marked as being variable, unpredictable, heterogeneous, inventive &amp; </a:t>
            </a:r>
            <a:r>
              <a:rPr lang="en-US" sz="3200" dirty="0" smtClean="0"/>
              <a:t>whimsical.</a:t>
            </a:r>
          </a:p>
          <a:p>
            <a:r>
              <a:rPr lang="en-US" sz="3200" dirty="0" smtClean="0"/>
              <a:t>Still it has to follow the stable conventions of langue if it has to communicate</a:t>
            </a:r>
          </a:p>
          <a:p>
            <a:r>
              <a:rPr lang="en-US" sz="3200" dirty="0" smtClean="0"/>
              <a:t>So, language system is </a:t>
            </a:r>
            <a:r>
              <a:rPr lang="en-US" sz="3200" b="1" dirty="0" smtClean="0"/>
              <a:t>Langue </a:t>
            </a:r>
            <a:r>
              <a:rPr lang="en-US" sz="3200" dirty="0" smtClean="0"/>
              <a:t>while language </a:t>
            </a:r>
            <a:r>
              <a:rPr lang="en-US" sz="3200" dirty="0" err="1" smtClean="0"/>
              <a:t>behaviour</a:t>
            </a:r>
            <a:r>
              <a:rPr lang="en-US" sz="3200" dirty="0" smtClean="0"/>
              <a:t> is</a:t>
            </a:r>
            <a:r>
              <a:rPr lang="en-US" sz="3200" b="1" dirty="0" smtClean="0"/>
              <a:t> </a:t>
            </a:r>
            <a:endParaRPr lang="en-US" sz="3200" b="1" dirty="0"/>
          </a:p>
          <a:p>
            <a:pPr marL="0" indent="0">
              <a:buNone/>
            </a:pPr>
            <a:r>
              <a:rPr lang="en-US" sz="3200" b="1" dirty="0" smtClean="0"/>
              <a:t>   Parole</a:t>
            </a:r>
          </a:p>
          <a:p>
            <a:r>
              <a:rPr lang="en-US" sz="3200" b="1" dirty="0" smtClean="0"/>
              <a:t> </a:t>
            </a:r>
          </a:p>
        </p:txBody>
      </p:sp>
    </p:spTree>
    <p:extLst>
      <p:ext uri="{BB962C8B-B14F-4D97-AF65-F5344CB8AC3E}">
        <p14:creationId xmlns:p14="http://schemas.microsoft.com/office/powerpoint/2010/main" xmlns="" val="30026296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b="1" dirty="0"/>
              <a:t>Saussure (1916) considered Langue as legislative side of language</a:t>
            </a:r>
            <a:r>
              <a:rPr lang="en-US" sz="3200" b="1" dirty="0" smtClean="0"/>
              <a:t>.</a:t>
            </a:r>
          </a:p>
          <a:p>
            <a:r>
              <a:rPr lang="en-US" sz="3200" b="1" dirty="0" smtClean="0"/>
              <a:t>Like law, langue maintains social order and homogeneity of language – is relatively fixed (doesn’t change with each individual)</a:t>
            </a:r>
            <a:endParaRPr lang="en-US" sz="3200" dirty="0" smtClean="0"/>
          </a:p>
          <a:p>
            <a:r>
              <a:rPr lang="en-US" sz="3200" dirty="0" smtClean="0"/>
              <a:t>Parole is executive side of language – it uses the law or code of the language (langue) for its individual ends</a:t>
            </a:r>
            <a:endParaRPr lang="en-US" sz="3200" dirty="0"/>
          </a:p>
        </p:txBody>
      </p:sp>
    </p:spTree>
    <p:extLst>
      <p:ext uri="{BB962C8B-B14F-4D97-AF65-F5344CB8AC3E}">
        <p14:creationId xmlns:p14="http://schemas.microsoft.com/office/powerpoint/2010/main" xmlns="" val="285330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distinction</a:t>
            </a:r>
            <a:endParaRPr lang="en-US" dirty="0"/>
          </a:p>
        </p:txBody>
      </p:sp>
      <p:sp>
        <p:nvSpPr>
          <p:cNvPr id="3" name="Content Placeholder 2"/>
          <p:cNvSpPr>
            <a:spLocks noGrp="1"/>
          </p:cNvSpPr>
          <p:nvPr>
            <p:ph idx="1"/>
          </p:nvPr>
        </p:nvSpPr>
        <p:spPr/>
        <p:txBody>
          <a:bodyPr>
            <a:normAutofit/>
          </a:bodyPr>
          <a:lstStyle/>
          <a:p>
            <a:r>
              <a:rPr lang="en-US" sz="3200" b="1" dirty="0" smtClean="0"/>
              <a:t>Parole</a:t>
            </a:r>
            <a:r>
              <a:rPr lang="en-US" sz="3200" dirty="0" smtClean="0"/>
              <a:t> executes </a:t>
            </a:r>
            <a:r>
              <a:rPr lang="en-US" sz="3200" b="1" dirty="0" smtClean="0"/>
              <a:t>langue</a:t>
            </a:r>
            <a:r>
              <a:rPr lang="en-US" sz="3200" dirty="0" smtClean="0"/>
              <a:t> through individual acts of speaking and writing.</a:t>
            </a:r>
          </a:p>
          <a:p>
            <a:r>
              <a:rPr lang="en-US" sz="3200" dirty="0" smtClean="0"/>
              <a:t>Another useful comparison between langue and parole- analogy of game of chess</a:t>
            </a:r>
          </a:p>
          <a:p>
            <a:r>
              <a:rPr lang="en-US" sz="3200" dirty="0" smtClean="0"/>
              <a:t>Rules are determined and understood by all the players, but each game is different &amp; depends on the individual performances which differ from player to player</a:t>
            </a:r>
            <a:endParaRPr lang="en-US" sz="3200" dirty="0"/>
          </a:p>
        </p:txBody>
      </p:sp>
    </p:spTree>
    <p:extLst>
      <p:ext uri="{BB962C8B-B14F-4D97-AF65-F5344CB8AC3E}">
        <p14:creationId xmlns:p14="http://schemas.microsoft.com/office/powerpoint/2010/main" xmlns="" val="36319146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distinction</a:t>
            </a:r>
            <a:endParaRPr lang="en-US" dirty="0"/>
          </a:p>
        </p:txBody>
      </p:sp>
      <p:sp>
        <p:nvSpPr>
          <p:cNvPr id="3" name="Content Placeholder 2"/>
          <p:cNvSpPr>
            <a:spLocks noGrp="1"/>
          </p:cNvSpPr>
          <p:nvPr>
            <p:ph idx="1"/>
          </p:nvPr>
        </p:nvSpPr>
        <p:spPr/>
        <p:txBody>
          <a:bodyPr>
            <a:normAutofit lnSpcReduction="10000"/>
          </a:bodyPr>
          <a:lstStyle/>
          <a:p>
            <a:r>
              <a:rPr lang="en-US" sz="3200" dirty="0" smtClean="0"/>
              <a:t>Saussure said Only langue can be studied and not parole</a:t>
            </a:r>
          </a:p>
          <a:p>
            <a:r>
              <a:rPr lang="en-US" sz="3200" dirty="0" smtClean="0"/>
              <a:t>Langue is a well-defined homogeneous object distinct from heterogeneous unpredictable mass of speech acts</a:t>
            </a:r>
          </a:p>
          <a:p>
            <a:r>
              <a:rPr lang="en-US" sz="3200" dirty="0" smtClean="0"/>
              <a:t>Langue has signs which bear signs of collective approval</a:t>
            </a:r>
          </a:p>
          <a:p>
            <a:r>
              <a:rPr lang="en-US" sz="3200" dirty="0" smtClean="0"/>
              <a:t>They exist as psychological associations having their seat in brain</a:t>
            </a:r>
            <a:endParaRPr lang="en-US" sz="3200" dirty="0"/>
          </a:p>
        </p:txBody>
      </p:sp>
    </p:spTree>
    <p:extLst>
      <p:ext uri="{BB962C8B-B14F-4D97-AF65-F5344CB8AC3E}">
        <p14:creationId xmlns:p14="http://schemas.microsoft.com/office/powerpoint/2010/main" xmlns="" val="4095626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Langue/Parole distinction</a:t>
            </a:r>
            <a:endParaRPr lang="en-US" dirty="0"/>
          </a:p>
        </p:txBody>
      </p:sp>
      <p:sp>
        <p:nvSpPr>
          <p:cNvPr id="3" name="Content Placeholder 2"/>
          <p:cNvSpPr>
            <a:spLocks noGrp="1"/>
          </p:cNvSpPr>
          <p:nvPr>
            <p:ph idx="1"/>
          </p:nvPr>
        </p:nvSpPr>
        <p:spPr/>
        <p:txBody>
          <a:bodyPr>
            <a:normAutofit/>
          </a:bodyPr>
          <a:lstStyle/>
          <a:p>
            <a:r>
              <a:rPr lang="en-US" sz="3200" dirty="0" smtClean="0"/>
              <a:t>Signs can be converted into conventional written symbols – can be studied</a:t>
            </a:r>
          </a:p>
          <a:p>
            <a:r>
              <a:rPr lang="en-US" sz="3200" dirty="0" smtClean="0"/>
              <a:t>Individual acts of speaking cannot be accurately represented; they are variable, so they can’t be studied</a:t>
            </a:r>
          </a:p>
          <a:p>
            <a:r>
              <a:rPr lang="en-US" sz="3200" dirty="0" smtClean="0"/>
              <a:t>Langue and not parole is the fit object for study</a:t>
            </a:r>
            <a:endParaRPr lang="en-US" sz="3200" dirty="0"/>
          </a:p>
        </p:txBody>
      </p:sp>
    </p:spTree>
    <p:extLst>
      <p:ext uri="{BB962C8B-B14F-4D97-AF65-F5344CB8AC3E}">
        <p14:creationId xmlns:p14="http://schemas.microsoft.com/office/powerpoint/2010/main" xmlns="" val="32376581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Competence and Performance</a:t>
            </a:r>
            <a:endParaRPr lang="en-US" dirty="0"/>
          </a:p>
        </p:txBody>
      </p:sp>
      <p:sp>
        <p:nvSpPr>
          <p:cNvPr id="3" name="Content Placeholder 2"/>
          <p:cNvSpPr>
            <a:spLocks noGrp="1"/>
          </p:cNvSpPr>
          <p:nvPr>
            <p:ph idx="1"/>
          </p:nvPr>
        </p:nvSpPr>
        <p:spPr/>
        <p:txBody>
          <a:bodyPr>
            <a:normAutofit/>
          </a:bodyPr>
          <a:lstStyle/>
          <a:p>
            <a:r>
              <a:rPr lang="en-US" sz="3200" dirty="0" smtClean="0"/>
              <a:t>Noam Chomsky, an American linguist made similar distinction between competence &amp; performance</a:t>
            </a:r>
          </a:p>
          <a:p>
            <a:r>
              <a:rPr lang="en-US" sz="3200" dirty="0" smtClean="0"/>
              <a:t>Competence- native speaker’s knowledge of his language (mastery of the system </a:t>
            </a:r>
            <a:r>
              <a:rPr lang="en-US" sz="3200" dirty="0" smtClean="0"/>
              <a:t>of </a:t>
            </a:r>
            <a:r>
              <a:rPr lang="en-US" sz="3200" dirty="0" smtClean="0"/>
              <a:t>rules)</a:t>
            </a:r>
          </a:p>
          <a:p>
            <a:r>
              <a:rPr lang="en-US" sz="3200" dirty="0" smtClean="0"/>
              <a:t>Performance – production of actual sentences in use in real-life situations</a:t>
            </a:r>
            <a:endParaRPr lang="en-US" sz="3200" dirty="0"/>
          </a:p>
        </p:txBody>
      </p:sp>
    </p:spTree>
    <p:extLst>
      <p:ext uri="{BB962C8B-B14F-4D97-AF65-F5344CB8AC3E}">
        <p14:creationId xmlns:p14="http://schemas.microsoft.com/office/powerpoint/2010/main" xmlns="" val="3408060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Competence &amp; performance</a:t>
            </a:r>
            <a:endParaRPr lang="en-US" dirty="0"/>
          </a:p>
        </p:txBody>
      </p:sp>
      <p:sp>
        <p:nvSpPr>
          <p:cNvPr id="3" name="Content Placeholder 2"/>
          <p:cNvSpPr>
            <a:spLocks noGrp="1"/>
          </p:cNvSpPr>
          <p:nvPr>
            <p:ph idx="1"/>
          </p:nvPr>
        </p:nvSpPr>
        <p:spPr/>
        <p:txBody>
          <a:bodyPr>
            <a:normAutofit/>
          </a:bodyPr>
          <a:lstStyle/>
          <a:p>
            <a:r>
              <a:rPr lang="en-US" sz="3200" dirty="0" smtClean="0"/>
              <a:t>Speaker’s knowledge of the structure of language is the speaker’s linguist’s competence.</a:t>
            </a:r>
          </a:p>
          <a:p>
            <a:r>
              <a:rPr lang="en-US" sz="3200" dirty="0" smtClean="0"/>
              <a:t>The way a speaker uses it his linguistic performance</a:t>
            </a:r>
          </a:p>
          <a:p>
            <a:r>
              <a:rPr lang="en-US" sz="3200" dirty="0" smtClean="0"/>
              <a:t>Competence – set of principles</a:t>
            </a:r>
          </a:p>
          <a:p>
            <a:r>
              <a:rPr lang="en-US" sz="3200" dirty="0" smtClean="0"/>
              <a:t>Performance – what a speaker does</a:t>
            </a:r>
          </a:p>
          <a:p>
            <a:r>
              <a:rPr lang="en-US" sz="3200" dirty="0" smtClean="0"/>
              <a:t>Competence – kind of code</a:t>
            </a:r>
          </a:p>
          <a:p>
            <a:r>
              <a:rPr lang="en-US" sz="3200" dirty="0" smtClean="0"/>
              <a:t>Performance – the act of encoding or decoding</a:t>
            </a:r>
          </a:p>
          <a:p>
            <a:endParaRPr lang="en-US" sz="3200" dirty="0" smtClean="0"/>
          </a:p>
          <a:p>
            <a:endParaRPr lang="en-US" sz="3200" dirty="0"/>
          </a:p>
        </p:txBody>
      </p:sp>
    </p:spTree>
    <p:extLst>
      <p:ext uri="{BB962C8B-B14F-4D97-AF65-F5344CB8AC3E}">
        <p14:creationId xmlns:p14="http://schemas.microsoft.com/office/powerpoint/2010/main" xmlns="" val="34216932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Competence and performance</a:t>
            </a:r>
            <a:endParaRPr lang="en-US" dirty="0"/>
          </a:p>
        </p:txBody>
      </p:sp>
      <p:sp>
        <p:nvSpPr>
          <p:cNvPr id="3" name="Content Placeholder 2"/>
          <p:cNvSpPr>
            <a:spLocks noGrp="1"/>
          </p:cNvSpPr>
          <p:nvPr>
            <p:ph idx="1"/>
          </p:nvPr>
        </p:nvSpPr>
        <p:spPr/>
        <p:txBody>
          <a:bodyPr>
            <a:normAutofit/>
          </a:bodyPr>
          <a:lstStyle/>
          <a:p>
            <a:r>
              <a:rPr lang="en-US" sz="3200" dirty="0" smtClean="0"/>
              <a:t>The abstract or the internal grammar which enables a speaker to utter and understand an infinite number of potential utterances is the speaker’s competence</a:t>
            </a:r>
          </a:p>
          <a:p>
            <a:r>
              <a:rPr lang="en-US" sz="3200" dirty="0" smtClean="0"/>
              <a:t>Competence is free from interference due to slips of memory, lapses of attention etc. </a:t>
            </a:r>
          </a:p>
          <a:p>
            <a:r>
              <a:rPr lang="en-US" sz="3200" dirty="0" smtClean="0"/>
              <a:t>Performance shows many such lapses</a:t>
            </a:r>
            <a:endParaRPr lang="en-US" sz="3200" dirty="0"/>
          </a:p>
        </p:txBody>
      </p:sp>
    </p:spTree>
    <p:extLst>
      <p:ext uri="{BB962C8B-B14F-4D97-AF65-F5344CB8AC3E}">
        <p14:creationId xmlns:p14="http://schemas.microsoft.com/office/powerpoint/2010/main" xmlns="" val="41990451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Competence and performance</a:t>
            </a:r>
            <a:endParaRPr lang="en-US" dirty="0"/>
          </a:p>
        </p:txBody>
      </p:sp>
      <p:sp>
        <p:nvSpPr>
          <p:cNvPr id="3" name="Content Placeholder 2"/>
          <p:cNvSpPr>
            <a:spLocks noGrp="1"/>
          </p:cNvSpPr>
          <p:nvPr>
            <p:ph idx="1"/>
          </p:nvPr>
        </p:nvSpPr>
        <p:spPr/>
        <p:txBody>
          <a:bodyPr>
            <a:normAutofit/>
          </a:bodyPr>
          <a:lstStyle/>
          <a:p>
            <a:r>
              <a:rPr lang="en-US" sz="3200" dirty="0" smtClean="0"/>
              <a:t>Competence is ideal as it gives us coherent picture of the language</a:t>
            </a:r>
          </a:p>
          <a:p>
            <a:pPr marL="0" indent="0">
              <a:buNone/>
            </a:pPr>
            <a:endParaRPr lang="en-US" sz="3200" dirty="0" smtClean="0"/>
          </a:p>
          <a:p>
            <a:r>
              <a:rPr lang="en-US" sz="3200" dirty="0" smtClean="0"/>
              <a:t>It is difficult </a:t>
            </a:r>
            <a:r>
              <a:rPr lang="en-US" sz="3200" dirty="0" smtClean="0"/>
              <a:t>to keep </a:t>
            </a:r>
            <a:r>
              <a:rPr lang="en-US" sz="3200" dirty="0" smtClean="0"/>
              <a:t>a direct coherent record of performance</a:t>
            </a:r>
          </a:p>
          <a:p>
            <a:pPr marL="0" indent="0">
              <a:buNone/>
            </a:pPr>
            <a:endParaRPr lang="en-US" sz="3200" dirty="0" smtClean="0"/>
          </a:p>
          <a:p>
            <a:r>
              <a:rPr lang="en-US" sz="3200" dirty="0" smtClean="0"/>
              <a:t>Competence </a:t>
            </a:r>
            <a:r>
              <a:rPr lang="en-US" sz="3200" dirty="0" err="1" smtClean="0"/>
              <a:t>vs</a:t>
            </a:r>
            <a:r>
              <a:rPr lang="en-US" sz="3200" dirty="0" smtClean="0"/>
              <a:t> performance resembles langue </a:t>
            </a:r>
            <a:r>
              <a:rPr lang="en-US" sz="3200" dirty="0" err="1" smtClean="0"/>
              <a:t>vs</a:t>
            </a:r>
            <a:r>
              <a:rPr lang="en-US" sz="3200" dirty="0" smtClean="0"/>
              <a:t> parole but different in one respect</a:t>
            </a:r>
            <a:endParaRPr lang="en-US" sz="3200" dirty="0"/>
          </a:p>
        </p:txBody>
      </p:sp>
    </p:spTree>
    <p:extLst>
      <p:ext uri="{BB962C8B-B14F-4D97-AF65-F5344CB8AC3E}">
        <p14:creationId xmlns:p14="http://schemas.microsoft.com/office/powerpoint/2010/main" xmlns="" val="30942280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Competence and performance</a:t>
            </a:r>
            <a:endParaRPr lang="en-US" dirty="0"/>
          </a:p>
        </p:txBody>
      </p:sp>
      <p:sp>
        <p:nvSpPr>
          <p:cNvPr id="3" name="Content Placeholder 2"/>
          <p:cNvSpPr>
            <a:spLocks noGrp="1"/>
          </p:cNvSpPr>
          <p:nvPr>
            <p:ph idx="1"/>
          </p:nvPr>
        </p:nvSpPr>
        <p:spPr/>
        <p:txBody>
          <a:bodyPr>
            <a:normAutofit/>
          </a:bodyPr>
          <a:lstStyle/>
          <a:p>
            <a:r>
              <a:rPr lang="en-US" sz="3200" dirty="0" smtClean="0"/>
              <a:t>Langue is the same with every langue user but competence </a:t>
            </a:r>
            <a:r>
              <a:rPr lang="en-US" sz="3200" dirty="0" smtClean="0"/>
              <a:t>may be </a:t>
            </a:r>
            <a:r>
              <a:rPr lang="en-US" sz="3200" dirty="0" smtClean="0"/>
              <a:t>different from user to user</a:t>
            </a:r>
          </a:p>
          <a:p>
            <a:r>
              <a:rPr lang="en-US" sz="3200" dirty="0" smtClean="0"/>
              <a:t>Langue emphasizes social aspect while competence deals with psychology</a:t>
            </a:r>
          </a:p>
          <a:p>
            <a:r>
              <a:rPr lang="en-US" sz="3200" dirty="0" smtClean="0"/>
              <a:t>Speaker A may be more competent than speaker B, though they may share the same conventions of language</a:t>
            </a:r>
          </a:p>
          <a:p>
            <a:endParaRPr lang="en-US" sz="3200" dirty="0"/>
          </a:p>
          <a:p>
            <a:endParaRPr lang="en-US" sz="3200" dirty="0" smtClean="0"/>
          </a:p>
          <a:p>
            <a:endParaRPr lang="en-US" sz="3200" dirty="0"/>
          </a:p>
        </p:txBody>
      </p:sp>
    </p:spTree>
    <p:extLst>
      <p:ext uri="{BB962C8B-B14F-4D97-AF65-F5344CB8AC3E}">
        <p14:creationId xmlns:p14="http://schemas.microsoft.com/office/powerpoint/2010/main" xmlns="" val="9411714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Competence and performance</a:t>
            </a:r>
            <a:endParaRPr lang="en-US" dirty="0"/>
          </a:p>
        </p:txBody>
      </p:sp>
      <p:sp>
        <p:nvSpPr>
          <p:cNvPr id="3" name="Content Placeholder 2"/>
          <p:cNvSpPr>
            <a:spLocks noGrp="1"/>
          </p:cNvSpPr>
          <p:nvPr>
            <p:ph idx="1"/>
          </p:nvPr>
        </p:nvSpPr>
        <p:spPr/>
        <p:txBody>
          <a:bodyPr>
            <a:normAutofit/>
          </a:bodyPr>
          <a:lstStyle/>
          <a:p>
            <a:r>
              <a:rPr lang="en-US" sz="3200" dirty="0" smtClean="0"/>
              <a:t>A’s performance would also be different from that of B</a:t>
            </a:r>
          </a:p>
          <a:p>
            <a:r>
              <a:rPr lang="en-US" sz="3200" dirty="0" smtClean="0"/>
              <a:t>Chomsky’s view of competence is also based on the idea of an inbuilt language acquisition device in humans that makes human acquire competence</a:t>
            </a:r>
          </a:p>
          <a:p>
            <a:r>
              <a:rPr lang="en-US" sz="3200" dirty="0" smtClean="0"/>
              <a:t>In recent years there has been some argument about these distinctions </a:t>
            </a:r>
            <a:endParaRPr lang="en-US" sz="3200" dirty="0"/>
          </a:p>
        </p:txBody>
      </p:sp>
    </p:spTree>
    <p:extLst>
      <p:ext uri="{BB962C8B-B14F-4D97-AF65-F5344CB8AC3E}">
        <p14:creationId xmlns:p14="http://schemas.microsoft.com/office/powerpoint/2010/main" xmlns="" val="14011344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Competence and performance</a:t>
            </a:r>
            <a:endParaRPr lang="en-US" dirty="0"/>
          </a:p>
        </p:txBody>
      </p:sp>
      <p:sp>
        <p:nvSpPr>
          <p:cNvPr id="3" name="Content Placeholder 2"/>
          <p:cNvSpPr>
            <a:spLocks noGrp="1"/>
          </p:cNvSpPr>
          <p:nvPr>
            <p:ph idx="1"/>
          </p:nvPr>
        </p:nvSpPr>
        <p:spPr/>
        <p:txBody>
          <a:bodyPr>
            <a:noAutofit/>
          </a:bodyPr>
          <a:lstStyle/>
          <a:p>
            <a:r>
              <a:rPr lang="en-US" sz="3200" dirty="0" smtClean="0"/>
              <a:t>Some sociolinguistics regard these dichotomies as unreal</a:t>
            </a:r>
          </a:p>
          <a:p>
            <a:r>
              <a:rPr lang="en-US" sz="3200" dirty="0" smtClean="0"/>
              <a:t>Langue and parole are interrelated and not separate just as parole is not possible or effective </a:t>
            </a:r>
            <a:r>
              <a:rPr lang="en-US" sz="3200" dirty="0" smtClean="0"/>
              <a:t>without </a:t>
            </a:r>
            <a:r>
              <a:rPr lang="en-US" sz="3200" dirty="0" smtClean="0"/>
              <a:t>langue, langue also changes gradually under the effect of parole</a:t>
            </a:r>
          </a:p>
          <a:p>
            <a:r>
              <a:rPr lang="en-US" sz="3200" dirty="0" smtClean="0"/>
              <a:t>Saussure (1916) said, “speech has both an individual and a social side, and we cannot conceive of one without the other”</a:t>
            </a:r>
            <a:endParaRPr lang="en-US" sz="3200" dirty="0"/>
          </a:p>
        </p:txBody>
      </p:sp>
    </p:spTree>
    <p:extLst>
      <p:ext uri="{BB962C8B-B14F-4D97-AF65-F5344CB8AC3E}">
        <p14:creationId xmlns:p14="http://schemas.microsoft.com/office/powerpoint/2010/main" xmlns="" val="19847411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Competence and performance</a:t>
            </a:r>
            <a:endParaRPr lang="en-US" dirty="0"/>
          </a:p>
        </p:txBody>
      </p:sp>
      <p:sp>
        <p:nvSpPr>
          <p:cNvPr id="3" name="Content Placeholder 2"/>
          <p:cNvSpPr>
            <a:spLocks noGrp="1"/>
          </p:cNvSpPr>
          <p:nvPr>
            <p:ph idx="1"/>
          </p:nvPr>
        </p:nvSpPr>
        <p:spPr/>
        <p:txBody>
          <a:bodyPr>
            <a:normAutofit/>
          </a:bodyPr>
          <a:lstStyle/>
          <a:p>
            <a:r>
              <a:rPr lang="en-US" sz="2800" dirty="0" smtClean="0"/>
              <a:t>Sociolinguists also object that parole can also be studied as it is concerned with the use of language in social situations which have an effect on langue</a:t>
            </a:r>
          </a:p>
          <a:p>
            <a:r>
              <a:rPr lang="en-US" sz="2800" dirty="0" smtClean="0"/>
              <a:t>We cannot keep parole, or performance out of our study of language because it also guides us into language processes</a:t>
            </a:r>
          </a:p>
          <a:p>
            <a:r>
              <a:rPr lang="en-US" sz="2800" dirty="0" smtClean="0"/>
              <a:t>Parole also has some features which are systematic and predictable in given social situations</a:t>
            </a:r>
            <a:endParaRPr lang="en-US" sz="2800" dirty="0"/>
          </a:p>
        </p:txBody>
      </p:sp>
    </p:spTree>
    <p:extLst>
      <p:ext uri="{BB962C8B-B14F-4D97-AF65-F5344CB8AC3E}">
        <p14:creationId xmlns:p14="http://schemas.microsoft.com/office/powerpoint/2010/main" xmlns="" val="21503365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Competence and performance</a:t>
            </a:r>
            <a:endParaRPr lang="en-US" dirty="0"/>
          </a:p>
        </p:txBody>
      </p:sp>
      <p:sp>
        <p:nvSpPr>
          <p:cNvPr id="3" name="Content Placeholder 2"/>
          <p:cNvSpPr>
            <a:spLocks noGrp="1"/>
          </p:cNvSpPr>
          <p:nvPr>
            <p:ph idx="1"/>
          </p:nvPr>
        </p:nvSpPr>
        <p:spPr/>
        <p:txBody>
          <a:bodyPr>
            <a:normAutofit/>
          </a:bodyPr>
          <a:lstStyle/>
          <a:p>
            <a:r>
              <a:rPr lang="en-US" sz="3200" dirty="0" smtClean="0"/>
              <a:t>Moreover, it is not easier to study performance through recording by audio and video devices.</a:t>
            </a:r>
          </a:p>
          <a:p>
            <a:r>
              <a:rPr lang="en-US" sz="3200" dirty="0" smtClean="0"/>
              <a:t>Study of parole gives us data that makes us understand langue and competence better.</a:t>
            </a:r>
          </a:p>
          <a:p>
            <a:endParaRPr lang="en-US" sz="3200" dirty="0"/>
          </a:p>
        </p:txBody>
      </p:sp>
    </p:spTree>
    <p:extLst>
      <p:ext uri="{BB962C8B-B14F-4D97-AF65-F5344CB8AC3E}">
        <p14:creationId xmlns:p14="http://schemas.microsoft.com/office/powerpoint/2010/main" xmlns="" val="18175675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Competence and performance</a:t>
            </a:r>
            <a:endParaRPr lang="en-US" dirty="0"/>
          </a:p>
        </p:txBody>
      </p:sp>
      <p:sp>
        <p:nvSpPr>
          <p:cNvPr id="3" name="Content Placeholder 2"/>
          <p:cNvSpPr>
            <a:spLocks noGrp="1"/>
          </p:cNvSpPr>
          <p:nvPr>
            <p:ph idx="1"/>
          </p:nvPr>
        </p:nvSpPr>
        <p:spPr/>
        <p:txBody>
          <a:bodyPr/>
          <a:lstStyle/>
          <a:p>
            <a:r>
              <a:rPr lang="en-US" sz="3200" dirty="0" smtClean="0"/>
              <a:t>Conclusion</a:t>
            </a:r>
          </a:p>
          <a:p>
            <a:r>
              <a:rPr lang="en-US" dirty="0"/>
              <a:t>However, the distinction is still useful, as it enables us to understand the aspects of language and to study each of them in more systematic manner</a:t>
            </a:r>
          </a:p>
        </p:txBody>
      </p:sp>
    </p:spTree>
    <p:extLst>
      <p:ext uri="{BB962C8B-B14F-4D97-AF65-F5344CB8AC3E}">
        <p14:creationId xmlns:p14="http://schemas.microsoft.com/office/powerpoint/2010/main" xmlns="" val="236946648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416</TotalTime>
  <Words>1312</Words>
  <Application>Microsoft Office PowerPoint</Application>
  <PresentationFormat>On-screen Show (4:3)</PresentationFormat>
  <Paragraphs>242</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Thatch</vt:lpstr>
      <vt:lpstr>The Langue/Parole distinction`</vt:lpstr>
      <vt:lpstr>Review of Lecture # 8</vt:lpstr>
      <vt:lpstr>Introduction</vt:lpstr>
      <vt:lpstr>Intro (contd.)</vt:lpstr>
      <vt:lpstr>The Langue/Parole distinction &amp; competence versus Performance </vt:lpstr>
      <vt:lpstr>Langue/ Parole distinction  </vt:lpstr>
      <vt:lpstr>Langue/Parole distinctions</vt:lpstr>
      <vt:lpstr>Langue/parole distinctions</vt:lpstr>
      <vt:lpstr>Langue/Parole distinction</vt:lpstr>
      <vt:lpstr>Langue/Parole distinction</vt:lpstr>
      <vt:lpstr>Langue/parole distinction</vt:lpstr>
      <vt:lpstr>Langue/Parole distincton</vt:lpstr>
      <vt:lpstr>Langue/parole distinction</vt:lpstr>
      <vt:lpstr>Langue/Parole distinction</vt:lpstr>
      <vt:lpstr>Slide 15</vt:lpstr>
      <vt:lpstr>Langue/Parole distinction</vt:lpstr>
      <vt:lpstr>Langue/parole distinction</vt:lpstr>
      <vt:lpstr>Langue/Parole distinction</vt:lpstr>
      <vt:lpstr>Competence and Performance</vt:lpstr>
      <vt:lpstr>Competence &amp; performance</vt:lpstr>
      <vt:lpstr>Competence and performance</vt:lpstr>
      <vt:lpstr>Competence and performance</vt:lpstr>
      <vt:lpstr>Competence and performance</vt:lpstr>
      <vt:lpstr>Competence and performance</vt:lpstr>
      <vt:lpstr>Competence and performance</vt:lpstr>
      <vt:lpstr>Competence and performance</vt:lpstr>
      <vt:lpstr>Competence and performance</vt:lpstr>
      <vt:lpstr>Competence and performance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Langue/Parole distinction</dc:title>
  <dc:creator>Naveed Ahsan</dc:creator>
  <cp:lastModifiedBy>NTS</cp:lastModifiedBy>
  <cp:revision>52</cp:revision>
  <dcterms:created xsi:type="dcterms:W3CDTF">2013-12-01T19:16:23Z</dcterms:created>
  <dcterms:modified xsi:type="dcterms:W3CDTF">2013-12-09T15:40:18Z</dcterms:modified>
</cp:coreProperties>
</file>