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3D5BAC-C98E-4F30-A2E2-ADD031D711DA}" type="datetimeFigureOut">
              <a:rPr lang="en-US" smtClean="0"/>
              <a:pPr/>
              <a:t>12/5/2013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0D1E14D-11A0-4A9F-B740-2AC421F708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yntax" TargetMode="External"/><Relationship Id="rId3" Type="http://schemas.openxmlformats.org/officeDocument/2006/relationships/hyperlink" Target="http://en.wikipedia.org/wiki/Acoustics" TargetMode="External"/><Relationship Id="rId7" Type="http://schemas.openxmlformats.org/officeDocument/2006/relationships/hyperlink" Target="http://en.wikipedia.org/wiki/Lexicon" TargetMode="External"/><Relationship Id="rId2" Type="http://schemas.openxmlformats.org/officeDocument/2006/relationships/hyperlink" Target="http://en.wikipedia.org/wiki/Phonetic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Lexicology" TargetMode="External"/><Relationship Id="rId5" Type="http://schemas.openxmlformats.org/officeDocument/2006/relationships/hyperlink" Target="http://en.wikipedia.org/wiki/Morphology_(linguistics)" TargetMode="External"/><Relationship Id="rId10" Type="http://schemas.openxmlformats.org/officeDocument/2006/relationships/hyperlink" Target="http://en.wikipedia.org/wiki/Semantics" TargetMode="External"/><Relationship Id="rId4" Type="http://schemas.openxmlformats.org/officeDocument/2006/relationships/hyperlink" Target="http://en.wikipedia.org/wiki/Phonology" TargetMode="External"/><Relationship Id="rId9" Type="http://schemas.openxmlformats.org/officeDocument/2006/relationships/hyperlink" Target="http://en.wikipedia.org/wiki/Constituent_(linguistics)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Anthropological Linguistics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# 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5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Applied Linguistics uses knowledge of how languages work within different applied settings.</a:t>
            </a:r>
          </a:p>
          <a:p>
            <a:r>
              <a:rPr lang="en-US" dirty="0"/>
              <a:t>It examines the structure of language &amp; its role in communication.</a:t>
            </a:r>
          </a:p>
          <a:p>
            <a:r>
              <a:rPr lang="en-US" dirty="0"/>
              <a:t>It explores how children acquire language.</a:t>
            </a:r>
          </a:p>
          <a:p>
            <a:r>
              <a:rPr lang="en-US" dirty="0"/>
              <a:t>It studies how second language learners develop skills.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#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311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talks about the practical application</a:t>
            </a:r>
          </a:p>
          <a:p>
            <a:pPr marL="0" indent="0">
              <a:buNone/>
            </a:pPr>
            <a:r>
              <a:rPr lang="en-US" dirty="0"/>
              <a:t>     of language </a:t>
            </a:r>
          </a:p>
          <a:p>
            <a:r>
              <a:rPr lang="en-US" dirty="0" smtClean="0"/>
              <a:t>Use in language, Psychology &amp; </a:t>
            </a:r>
            <a:r>
              <a:rPr lang="en-US" dirty="0" err="1" smtClean="0"/>
              <a:t>Neuro</a:t>
            </a:r>
            <a:r>
              <a:rPr lang="en-US" dirty="0" smtClean="0"/>
              <a:t>-surgery,  communication media, law, philosophy, mathematics, sociology</a:t>
            </a:r>
          </a:p>
          <a:p>
            <a:r>
              <a:rPr lang="en-US" dirty="0" smtClean="0"/>
              <a:t>Study for personal satisfaction</a:t>
            </a:r>
          </a:p>
          <a:p>
            <a:r>
              <a:rPr lang="en-US" dirty="0" smtClean="0"/>
              <a:t>Study useful in several fields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# 7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102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The evolution of language in human society and its role in the formation of culture is studied in anthropological linguistics.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is another aspect of language, society and culture.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Anthropological Linguistics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0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structure of language has a social and cultural basis in the same way as other customs, conventions, and codes such as those related to dress and food.</a:t>
            </a:r>
          </a:p>
          <a:p>
            <a:r>
              <a:rPr lang="en-US" dirty="0" smtClean="0"/>
              <a:t>Each culture organizes its world in its own way giving names to objects, identifying areas of significance or values and suppressing other areas.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58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becomes a way of embodying the world view and beliefs of a culture and the things that that culture holds sacred.</a:t>
            </a:r>
          </a:p>
          <a:p>
            <a:r>
              <a:rPr lang="en-US" dirty="0" smtClean="0"/>
              <a:t>A culture with family relationships most significant will have many kinship terms. </a:t>
            </a:r>
          </a:p>
          <a:p>
            <a:r>
              <a:rPr lang="en-US" dirty="0" smtClean="0"/>
              <a:t>Each relationship will have a particular term.</a:t>
            </a:r>
          </a:p>
          <a:p>
            <a:r>
              <a:rPr lang="en-US" dirty="0" smtClean="0"/>
              <a:t>Compare kinship terms in English with those in Urdu. Example: Grandfather, Grandmother etc.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540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Similarly terms for </a:t>
            </a:r>
            <a:r>
              <a:rPr lang="en-US" dirty="0" err="1" smtClean="0"/>
              <a:t>colours</a:t>
            </a:r>
            <a:r>
              <a:rPr lang="en-US" dirty="0" smtClean="0"/>
              <a:t>, emotions, natural phenomena, and so on are differently organized in every culture, and reveal a lot about that culture</a:t>
            </a:r>
          </a:p>
          <a:p>
            <a:r>
              <a:rPr lang="en-US" dirty="0" smtClean="0"/>
              <a:t>The study of these cultural elements is called ‘</a:t>
            </a:r>
            <a:r>
              <a:rPr lang="en-US" dirty="0" err="1" smtClean="0"/>
              <a:t>ehtnography</a:t>
            </a:r>
            <a:r>
              <a:rPr lang="en-US" dirty="0" smtClean="0"/>
              <a:t>’ of a culture.</a:t>
            </a:r>
          </a:p>
          <a:p>
            <a:r>
              <a:rPr lang="en-US" dirty="0" smtClean="0"/>
              <a:t>A specific way of communication in a culture is studied as the ethnography of communication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17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Anthropological studies have explored the relation between language and culture.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Language is invented to communicate and express a culture.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language begins to determine the way we think and see the world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287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cannot go beyond this language – it is the very means by which we understand and think about the world</a:t>
            </a:r>
          </a:p>
          <a:p>
            <a:r>
              <a:rPr lang="en-US" dirty="0" smtClean="0"/>
              <a:t>The above idea given by the linguist B.L. Whorf</a:t>
            </a:r>
          </a:p>
          <a:p>
            <a:r>
              <a:rPr lang="en-US" dirty="0" smtClean="0"/>
              <a:t>Whorf gave hypothesis: We dissect nature along the lines laid by our native language.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62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debate is still on but it’s true to some extent that we see the world according to the terms specified by our own language.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These aspects still being discussed by anthropological linguists, philosophers of language and ethnographers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887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The study of the style of literary texts</a:t>
            </a:r>
          </a:p>
          <a:p>
            <a:r>
              <a:rPr lang="en-US" dirty="0" smtClean="0"/>
              <a:t>Taking the view of register (language used in different fields – religious sermons, sports commentary, law </a:t>
            </a:r>
            <a:r>
              <a:rPr lang="en-US" dirty="0" err="1" smtClean="0"/>
              <a:t>etc</a:t>
            </a:r>
            <a:r>
              <a:rPr lang="en-US" dirty="0" smtClean="0"/>
              <a:t>), we can study the styles of literary texts.</a:t>
            </a:r>
          </a:p>
          <a:p>
            <a:r>
              <a:rPr lang="en-US" dirty="0" smtClean="0"/>
              <a:t>We may describe its features at levels of phonology, syntax, </a:t>
            </a:r>
            <a:r>
              <a:rPr lang="en-US" dirty="0" smtClean="0"/>
              <a:t>lexis, </a:t>
            </a:r>
            <a:r>
              <a:rPr lang="en-US" dirty="0" smtClean="0"/>
              <a:t>etc.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059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distinguish one text from the other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 appreciate how it achieves some special features and effects through the use of </a:t>
            </a:r>
            <a:r>
              <a:rPr lang="en-US" smtClean="0"/>
              <a:t>language.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kind of study is termed as ‘Literary stylistics’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3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Literary writers use the system of language in their own way- by deliberate </a:t>
            </a:r>
            <a:r>
              <a:rPr lang="en-US" b="1" dirty="0" smtClean="0"/>
              <a:t>choice </a:t>
            </a:r>
            <a:r>
              <a:rPr lang="en-US" dirty="0" smtClean="0"/>
              <a:t>( out of the whole range of words they choose one which is effective)</a:t>
            </a:r>
          </a:p>
          <a:p>
            <a:r>
              <a:rPr lang="en-US" dirty="0" smtClean="0"/>
              <a:t>Some techniques used are: deviating from or violation of the rules of grammar (</a:t>
            </a:r>
            <a:r>
              <a:rPr lang="en-US" dirty="0" err="1" smtClean="0"/>
              <a:t>eg</a:t>
            </a:r>
            <a:r>
              <a:rPr lang="en-US" dirty="0" smtClean="0"/>
              <a:t>. ‘He danced his did’ in Cummings’ poem)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15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Techniques of poets (contd..)</a:t>
            </a:r>
          </a:p>
          <a:p>
            <a:r>
              <a:rPr lang="en-US" dirty="0" smtClean="0"/>
              <a:t>Inverting the normal order of words in a sentence (e.g. ‘Home is the sailor…’)</a:t>
            </a:r>
          </a:p>
          <a:p>
            <a:r>
              <a:rPr lang="en-US" dirty="0" smtClean="0"/>
              <a:t>Creating a pattern by repeating some items (e.g. the sound /f/ in ‘the furrow followed free)</a:t>
            </a:r>
          </a:p>
          <a:p>
            <a:pPr marL="0" indent="0">
              <a:buNone/>
            </a:pPr>
            <a:r>
              <a:rPr lang="en-US" dirty="0" smtClean="0"/>
              <a:t>By such techniques they manipulate language to convey themes forcefully &amp; effectively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372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stylistics texts read carefully with attention to the features of language used</a:t>
            </a:r>
          </a:p>
          <a:p>
            <a:r>
              <a:rPr lang="en-US" dirty="0" smtClean="0"/>
              <a:t>Particular features identified and listed under headings of ‘lexis’, ‘grammar’, ‘phonology’, &amp; ‘sound patterns’</a:t>
            </a:r>
          </a:p>
          <a:p>
            <a:r>
              <a:rPr lang="en-US" dirty="0" smtClean="0"/>
              <a:t>After getting details, they are co-related or brought together for interpreting a text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40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writers try to link ‘what’ is being said with ‘how it is being said’</a:t>
            </a:r>
          </a:p>
          <a:p>
            <a:r>
              <a:rPr lang="en-US" dirty="0" smtClean="0"/>
              <a:t>It is through the latter that writers can fully convey their complex ideas and feelings</a:t>
            </a:r>
          </a:p>
          <a:p>
            <a:r>
              <a:rPr lang="en-US" dirty="0" smtClean="0"/>
              <a:t>Stylistic analysis also helps in better understanding of how metaphor, irony, paradox, ambiguity etc. operate in literary texts (they are effects of language and building up of a coherent linguistic structure)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725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Neurolinguistics</a:t>
            </a:r>
            <a:r>
              <a:rPr lang="en-US" dirty="0"/>
              <a:t> is the study of the </a:t>
            </a:r>
            <a:r>
              <a:rPr lang="en-US" dirty="0" smtClean="0"/>
              <a:t>neural </a:t>
            </a:r>
            <a:r>
              <a:rPr lang="en-US" dirty="0"/>
              <a:t>mechanisms in the </a:t>
            </a:r>
            <a:r>
              <a:rPr lang="en-US" dirty="0" smtClean="0"/>
              <a:t>human brain that </a:t>
            </a:r>
            <a:r>
              <a:rPr lang="en-US" dirty="0"/>
              <a:t>control the comprehension, production, and acquisition of </a:t>
            </a:r>
            <a:r>
              <a:rPr lang="en-US" dirty="0" smtClean="0"/>
              <a:t>language. </a:t>
            </a:r>
          </a:p>
          <a:p>
            <a:r>
              <a:rPr lang="en-US" dirty="0" smtClean="0"/>
              <a:t>As </a:t>
            </a:r>
            <a:r>
              <a:rPr lang="en-US" dirty="0"/>
              <a:t>an interdisciplinary field, </a:t>
            </a:r>
            <a:r>
              <a:rPr lang="en-US" dirty="0" err="1"/>
              <a:t>neurolinguistics</a:t>
            </a:r>
            <a:r>
              <a:rPr lang="en-US" dirty="0"/>
              <a:t> draws methodology and theory from fields such as </a:t>
            </a:r>
            <a:r>
              <a:rPr lang="en-US" dirty="0" smtClean="0"/>
              <a:t>neuroscience, linguistics, cognitive science, neurobiology, communication disorders, neuropsychology and computer science.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140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Neurolinguists</a:t>
            </a:r>
            <a:r>
              <a:rPr lang="en-US" dirty="0"/>
              <a:t> study the physiological mechanisms by which the brain processes information related to language, and evaluate linguistic and psycholinguistic theories, using </a:t>
            </a:r>
            <a:r>
              <a:rPr lang="en-US" dirty="0" err="1" smtClean="0"/>
              <a:t>aphasiology</a:t>
            </a:r>
            <a:r>
              <a:rPr lang="en-US" dirty="0" smtClean="0"/>
              <a:t>, brain imaging, electrophysiology and computer modeling.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929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of the first people to draw a connection between a particular brain area and language processing was </a:t>
            </a:r>
            <a:r>
              <a:rPr lang="en-US" dirty="0" smtClean="0"/>
              <a:t>Paul </a:t>
            </a:r>
            <a:r>
              <a:rPr lang="en-US" dirty="0" err="1" smtClean="0"/>
              <a:t>Broca</a:t>
            </a:r>
            <a:r>
              <a:rPr lang="en-US" dirty="0" smtClean="0"/>
              <a:t>, </a:t>
            </a:r>
            <a:r>
              <a:rPr lang="en-US" dirty="0"/>
              <a:t>a </a:t>
            </a:r>
            <a:r>
              <a:rPr lang="en-US" dirty="0" smtClean="0"/>
              <a:t>French surgeon.</a:t>
            </a:r>
          </a:p>
          <a:p>
            <a:r>
              <a:rPr lang="en-US" dirty="0" smtClean="0"/>
              <a:t>He </a:t>
            </a:r>
            <a:r>
              <a:rPr lang="en-US" dirty="0"/>
              <a:t>conducted autopsies on numerous individuals who had speaking deficiencies, and found that most of them had brain damage (or </a:t>
            </a:r>
            <a:r>
              <a:rPr lang="en-US" i="1" dirty="0"/>
              <a:t>lesions</a:t>
            </a:r>
            <a:r>
              <a:rPr lang="en-US" dirty="0"/>
              <a:t>) on the left </a:t>
            </a:r>
            <a:r>
              <a:rPr lang="en-US" dirty="0" smtClean="0"/>
              <a:t>frontal lobe, </a:t>
            </a:r>
            <a:r>
              <a:rPr lang="en-US" dirty="0"/>
              <a:t>in an area now known as </a:t>
            </a:r>
            <a:r>
              <a:rPr lang="en-US" dirty="0" err="1" smtClean="0"/>
              <a:t>Broca’s</a:t>
            </a:r>
            <a:r>
              <a:rPr lang="en-US" dirty="0" smtClean="0"/>
              <a:t> area.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68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err="1"/>
              <a:t>Broca's</a:t>
            </a:r>
            <a:r>
              <a:rPr lang="en-US" dirty="0"/>
              <a:t> research </a:t>
            </a:r>
            <a:r>
              <a:rPr lang="en-US" dirty="0" smtClean="0"/>
              <a:t>possibly </a:t>
            </a:r>
            <a:r>
              <a:rPr lang="en-US" dirty="0"/>
              <a:t>the first to offer empirical evidence for such a </a:t>
            </a:r>
            <a:r>
              <a:rPr lang="en-US" dirty="0" smtClean="0"/>
              <a:t>relationship, </a:t>
            </a:r>
            <a:r>
              <a:rPr lang="en-US" dirty="0"/>
              <a:t>and has been described as "</a:t>
            </a:r>
            <a:r>
              <a:rPr lang="en-US" dirty="0" smtClean="0"/>
              <a:t>epoch-making" </a:t>
            </a:r>
            <a:r>
              <a:rPr lang="en-US" dirty="0"/>
              <a:t>and "</a:t>
            </a:r>
            <a:r>
              <a:rPr lang="en-US" dirty="0" smtClean="0"/>
              <a:t>pivotal" </a:t>
            </a:r>
            <a:r>
              <a:rPr lang="en-US" dirty="0"/>
              <a:t>to the fields of </a:t>
            </a:r>
            <a:r>
              <a:rPr lang="en-US" dirty="0" err="1"/>
              <a:t>neurolinguistics</a:t>
            </a:r>
            <a:r>
              <a:rPr lang="en-US" dirty="0"/>
              <a:t> and cognitive science.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436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Later, </a:t>
            </a:r>
            <a:r>
              <a:rPr lang="en-US" dirty="0" smtClean="0"/>
              <a:t>Carl Wernicke, </a:t>
            </a:r>
            <a:r>
              <a:rPr lang="en-US" dirty="0"/>
              <a:t>after whom </a:t>
            </a:r>
            <a:r>
              <a:rPr lang="en-US" dirty="0" smtClean="0"/>
              <a:t>Wernicke’s area is named</a:t>
            </a:r>
            <a:r>
              <a:rPr lang="en-US" dirty="0"/>
              <a:t>, proposed that different areas of the brain were specialized for different linguistic </a:t>
            </a:r>
            <a:r>
              <a:rPr lang="en-US" dirty="0" smtClean="0"/>
              <a:t>tasks.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Broca's</a:t>
            </a:r>
            <a:r>
              <a:rPr lang="en-US" dirty="0" smtClean="0"/>
              <a:t> area specialized at </a:t>
            </a:r>
            <a:r>
              <a:rPr lang="en-US" dirty="0"/>
              <a:t>handling the </a:t>
            </a:r>
            <a:r>
              <a:rPr lang="en-US" dirty="0" smtClean="0"/>
              <a:t>motor </a:t>
            </a:r>
            <a:r>
              <a:rPr lang="en-US" dirty="0"/>
              <a:t>production of speech, and Wernicke's area handling auditory speech </a:t>
            </a:r>
            <a:r>
              <a:rPr lang="en-US" dirty="0" smtClean="0"/>
              <a:t>comprehension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8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Broca</a:t>
            </a:r>
            <a:r>
              <a:rPr lang="en-US" dirty="0" smtClean="0"/>
              <a:t> and Wernicke – work on </a:t>
            </a:r>
            <a:r>
              <a:rPr lang="en-US" dirty="0" err="1" smtClean="0"/>
              <a:t>Aphasiology</a:t>
            </a:r>
            <a:endParaRPr lang="en-US" dirty="0" smtClean="0"/>
          </a:p>
          <a:p>
            <a:r>
              <a:rPr lang="en-US" dirty="0" smtClean="0"/>
              <a:t>Established idea of language study through study of physical characteristics of brain.</a:t>
            </a:r>
          </a:p>
          <a:p>
            <a:r>
              <a:rPr lang="en-US" dirty="0"/>
              <a:t>The coining of the term "</a:t>
            </a:r>
            <a:r>
              <a:rPr lang="en-US" dirty="0" err="1"/>
              <a:t>neurolinguistics</a:t>
            </a:r>
            <a:r>
              <a:rPr lang="en-US" dirty="0"/>
              <a:t>" </a:t>
            </a:r>
            <a:r>
              <a:rPr lang="en-US" dirty="0" smtClean="0"/>
              <a:t> attributed </a:t>
            </a:r>
            <a:r>
              <a:rPr lang="en-US" dirty="0"/>
              <a:t>to Harry Whitaker, who founded the </a:t>
            </a:r>
            <a:r>
              <a:rPr lang="en-US" i="1" dirty="0"/>
              <a:t>Journal of </a:t>
            </a:r>
            <a:r>
              <a:rPr lang="en-US" i="1" dirty="0" err="1"/>
              <a:t>Neurolinguistics</a:t>
            </a:r>
            <a:r>
              <a:rPr lang="en-US" dirty="0"/>
              <a:t> in </a:t>
            </a:r>
            <a:r>
              <a:rPr lang="en-US" dirty="0" smtClean="0"/>
              <a:t>1985.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79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b="1" dirty="0" err="1" smtClean="0"/>
              <a:t>Neurolinguistics</a:t>
            </a:r>
            <a:r>
              <a:rPr lang="en-US" b="1" dirty="0" smtClean="0"/>
              <a:t> </a:t>
            </a:r>
            <a:r>
              <a:rPr lang="en-US" b="1" dirty="0"/>
              <a:t>as a discipline</a:t>
            </a:r>
            <a:endParaRPr lang="en-US" dirty="0"/>
          </a:p>
          <a:p>
            <a:r>
              <a:rPr lang="en-US" dirty="0" err="1"/>
              <a:t>Neurolinguistics</a:t>
            </a:r>
            <a:r>
              <a:rPr lang="en-US" dirty="0"/>
              <a:t> </a:t>
            </a:r>
            <a:r>
              <a:rPr lang="en-US" dirty="0" smtClean="0"/>
              <a:t>closely </a:t>
            </a:r>
            <a:r>
              <a:rPr lang="en-US" dirty="0"/>
              <a:t>related to the field of </a:t>
            </a:r>
            <a:r>
              <a:rPr lang="en-US" dirty="0" smtClean="0"/>
              <a:t>psycholinguistics</a:t>
            </a:r>
          </a:p>
          <a:p>
            <a:r>
              <a:rPr lang="en-US" dirty="0"/>
              <a:t>Much work in </a:t>
            </a:r>
            <a:r>
              <a:rPr lang="en-US" dirty="0" err="1"/>
              <a:t>neurolinguistics</a:t>
            </a:r>
            <a:r>
              <a:rPr lang="en-US" dirty="0"/>
              <a:t> involves testing and evaluating theories put forth by psycholinguists and theoretical linguists.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general, theoretical linguists propose models to explain the structure of language and how language information is </a:t>
            </a:r>
            <a:r>
              <a:rPr lang="en-US" dirty="0" smtClean="0"/>
              <a:t>organized.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28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Psycholinguists </a:t>
            </a:r>
            <a:r>
              <a:rPr lang="en-US" dirty="0"/>
              <a:t>propose models and algorithms to explain how language information is processed in the </a:t>
            </a:r>
            <a:r>
              <a:rPr lang="en-US" dirty="0" smtClean="0"/>
              <a:t>mind.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Neurolinguists</a:t>
            </a:r>
            <a:r>
              <a:rPr lang="en-US" dirty="0" smtClean="0"/>
              <a:t> </a:t>
            </a:r>
            <a:r>
              <a:rPr lang="en-US" dirty="0"/>
              <a:t>analyze brain activity to infer how biological structures (populations and networks of neurons) carry out those psycholinguistic processing </a:t>
            </a:r>
            <a:r>
              <a:rPr lang="en-US" dirty="0" smtClean="0"/>
              <a:t>algorithms.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84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Neurolinguistics</a:t>
            </a:r>
            <a:r>
              <a:rPr lang="en-US" dirty="0"/>
              <a:t> research is carried out in all the major areas of </a:t>
            </a:r>
            <a:r>
              <a:rPr lang="en-US" dirty="0" smtClean="0"/>
              <a:t>linguistics.</a:t>
            </a:r>
          </a:p>
          <a:p>
            <a:r>
              <a:rPr lang="en-US" dirty="0" smtClean="0"/>
              <a:t>The </a:t>
            </a:r>
            <a:r>
              <a:rPr lang="en-US" dirty="0"/>
              <a:t>main linguistic subfields, and how </a:t>
            </a:r>
            <a:r>
              <a:rPr lang="en-US" dirty="0" err="1"/>
              <a:t>neurolinguistics</a:t>
            </a:r>
            <a:r>
              <a:rPr lang="en-US" dirty="0"/>
              <a:t> addresses them, are given in the table </a:t>
            </a:r>
            <a:r>
              <a:rPr lang="en-US" dirty="0" smtClean="0"/>
              <a:t>that follows: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712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6048598"/>
              </p:ext>
            </p:extLst>
          </p:nvPr>
        </p:nvGraphicFramePr>
        <p:xfrm>
          <a:off x="152400" y="1"/>
          <a:ext cx="8839200" cy="6629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4538"/>
                <a:gridCol w="3092331"/>
                <a:gridCol w="3092331"/>
              </a:tblGrid>
              <a:tr h="631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Subfield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Research questions in neurolinguistics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779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effectLst/>
                          <a:hlinkClick r:id="rId2" tooltip="Phonetics"/>
                        </a:rPr>
                        <a:t>Phonetics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sz="1800" b="1" dirty="0">
                          <a:effectLst/>
                        </a:rPr>
                        <a:t>study of speech sounds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how the brain extracts speech sounds from an </a:t>
                      </a:r>
                      <a:r>
                        <a:rPr lang="en-US" sz="1600" b="1" u="sng" dirty="0">
                          <a:effectLst/>
                          <a:hlinkClick r:id="rId3" tooltip="Acoustics"/>
                        </a:rPr>
                        <a:t>acoustic</a:t>
                      </a:r>
                      <a:r>
                        <a:rPr lang="en-US" sz="1600" b="1" dirty="0">
                          <a:effectLst/>
                        </a:rPr>
                        <a:t> signal, how the brain separates speech sounds from background noise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301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dirty="0">
                          <a:effectLst/>
                          <a:hlinkClick r:id="rId4" tooltip="Phonology"/>
                        </a:rPr>
                        <a:t>Phonology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the study of how sounds are organized in a language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how the phonological system of a particular language is represented in the brain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1605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effectLst/>
                          <a:hlinkClick r:id="rId5" tooltip="Morphology (linguistics)"/>
                        </a:rPr>
                        <a:t>Morphology</a:t>
                      </a:r>
                      <a:r>
                        <a:rPr lang="en-US" sz="1800" dirty="0">
                          <a:effectLst/>
                        </a:rPr>
                        <a:t> and </a:t>
                      </a:r>
                      <a:r>
                        <a:rPr lang="en-US" sz="1800" u="sng" dirty="0">
                          <a:effectLst/>
                          <a:hlinkClick r:id="rId6" tooltip="Lexicology"/>
                        </a:rPr>
                        <a:t>lexicology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the study of how words are structured and stored in the </a:t>
                      </a:r>
                      <a:r>
                        <a:rPr lang="en-US" sz="1800" b="1" u="sng" dirty="0">
                          <a:effectLst/>
                          <a:hlinkClick r:id="rId7" tooltip="Lexicon"/>
                        </a:rPr>
                        <a:t>mental lexicon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how the brain stores and accesses words that a person knows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810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effectLst/>
                          <a:hlinkClick r:id="rId8" tooltip="Syntax"/>
                        </a:rPr>
                        <a:t>Syntax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the study of how multiple-word utterances are constructed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how the brain combines words into </a:t>
                      </a:r>
                      <a:r>
                        <a:rPr lang="en-US" sz="1600" b="1" u="sng" dirty="0">
                          <a:effectLst/>
                          <a:hlinkClick r:id="rId9" tooltip="Constituent (linguistics)"/>
                        </a:rPr>
                        <a:t>constituents</a:t>
                      </a:r>
                      <a:r>
                        <a:rPr lang="en-US" sz="1600" b="1" dirty="0">
                          <a:effectLst/>
                        </a:rPr>
                        <a:t> and sentences; how structural and semantic information is used in understanding sentences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761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>
                          <a:effectLst/>
                          <a:hlinkClick r:id="rId10" tooltip="Semantics"/>
                        </a:rPr>
                        <a:t>Semantics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the study of how meaning is encoded in language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049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Anthropological </a:t>
            </a:r>
            <a:r>
              <a:rPr lang="en-US" dirty="0" smtClean="0"/>
              <a:t>Linguistics</a:t>
            </a:r>
          </a:p>
          <a:p>
            <a:pPr marL="0" indent="0">
              <a:buNone/>
            </a:pPr>
            <a:r>
              <a:rPr lang="en-US" dirty="0"/>
              <a:t>The evolution of language in human society and its role in the formation of </a:t>
            </a:r>
            <a:r>
              <a:rPr lang="en-US" dirty="0" smtClean="0"/>
              <a:t>culture</a:t>
            </a:r>
          </a:p>
          <a:p>
            <a:r>
              <a:rPr lang="en-US" dirty="0" smtClean="0"/>
              <a:t>Literary </a:t>
            </a:r>
            <a:r>
              <a:rPr lang="en-US" dirty="0"/>
              <a:t>Stylistics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The study of the style of literary </a:t>
            </a:r>
            <a:r>
              <a:rPr lang="en-US" dirty="0" smtClean="0"/>
              <a:t>texts</a:t>
            </a:r>
          </a:p>
          <a:p>
            <a:r>
              <a:rPr lang="en-US" dirty="0" err="1" smtClean="0"/>
              <a:t>Neurolinguistics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the study of the neural mechanisms in the human brain that control the comprehension, production, and acquisition of language.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094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455</TotalTime>
  <Words>1409</Words>
  <Application>Microsoft Office PowerPoint</Application>
  <PresentationFormat>On-screen Show (4:3)</PresentationFormat>
  <Paragraphs>122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Anthropological Linguistics</vt:lpstr>
      <vt:lpstr>Review of lecture # 7</vt:lpstr>
      <vt:lpstr>Review of lecture # 7 (contd..)</vt:lpstr>
      <vt:lpstr>Anthropological Linguistics</vt:lpstr>
      <vt:lpstr>Anthropological Linguistics (contd..)</vt:lpstr>
      <vt:lpstr>Anthropological Linguistics (contd..)</vt:lpstr>
      <vt:lpstr>Anthropological Linguistics (contd..)</vt:lpstr>
      <vt:lpstr>Anthropological Linguistics (contd..)</vt:lpstr>
      <vt:lpstr>Anthropological Linguistics (contd..)</vt:lpstr>
      <vt:lpstr>Anthropological Linguistics (contd..)</vt:lpstr>
      <vt:lpstr>Literary Stylistics</vt:lpstr>
      <vt:lpstr>Stylistics (contd..)</vt:lpstr>
      <vt:lpstr>Stylistics (contd..)</vt:lpstr>
      <vt:lpstr>Stylistics (contd..)</vt:lpstr>
      <vt:lpstr>Stylistics (contd..)</vt:lpstr>
      <vt:lpstr>Stylistics (contd…)</vt:lpstr>
      <vt:lpstr>Neurolinguistics (contd..)</vt:lpstr>
      <vt:lpstr>Neurolinguistics (contd..)</vt:lpstr>
      <vt:lpstr>Neurolinguistics (contd..)</vt:lpstr>
      <vt:lpstr>Neurolinguistics (contd..)</vt:lpstr>
      <vt:lpstr>Neurolinguistics (contd..)</vt:lpstr>
      <vt:lpstr>Neurolinguistics (contd..)</vt:lpstr>
      <vt:lpstr>Neurolinguistics (contd..)</vt:lpstr>
      <vt:lpstr>Neurolinguistics (Contd..)</vt:lpstr>
      <vt:lpstr>Neurolinguistics (contd..)</vt:lpstr>
      <vt:lpstr>Slide 26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Anthropological Linguistics</dc:title>
  <dc:creator>Naveed Ahsan</dc:creator>
  <cp:lastModifiedBy>NTS</cp:lastModifiedBy>
  <cp:revision>42</cp:revision>
  <dcterms:created xsi:type="dcterms:W3CDTF">2013-11-30T20:06:53Z</dcterms:created>
  <dcterms:modified xsi:type="dcterms:W3CDTF">2013-12-05T15:57:02Z</dcterms:modified>
</cp:coreProperties>
</file>