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1" r:id="rId5"/>
    <p:sldId id="259" r:id="rId6"/>
    <p:sldId id="260" r:id="rId7"/>
    <p:sldId id="276" r:id="rId8"/>
    <p:sldId id="277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1542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overOverla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128DA2F-16E4-4C3C-9AA1-B4F98E576E59}" type="datetimeFigureOut">
              <a:rPr lang="en-US" smtClean="0"/>
              <a:pPr/>
              <a:t>12/4/2013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3CD14F9-75AB-4948-BFE5-81BE9F16619C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8" name="Group 7"/>
          <p:cNvGrpSpPr/>
          <p:nvPr/>
        </p:nvGrpSpPr>
        <p:grpSpPr>
          <a:xfrm>
            <a:off x="1194101" y="2887530"/>
            <a:ext cx="6779110" cy="923330"/>
            <a:chOff x="1172584" y="1381459"/>
            <a:chExt cx="6779110" cy="923330"/>
          </a:xfrm>
          <a:effectLst>
            <a:outerShdw blurRad="38100" dist="12700" dir="16200000" rotWithShape="0">
              <a:prstClr val="black">
                <a:alpha val="30000"/>
              </a:prstClr>
            </a:outerShdw>
          </a:effectLst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ln w="3175">
                    <a:solidFill>
                      <a:schemeClr val="tx2">
                        <a:alpha val="60000"/>
                      </a:schemeClr>
                    </a:solidFill>
                  </a:ln>
                  <a:solidFill>
                    <a:schemeClr val="tx2">
                      <a:lumMod val="90000"/>
                    </a:schemeClr>
                  </a:solidFill>
                  <a:effectLst>
                    <a:outerShdw blurRad="34925" dist="12700" dir="14400000" algn="ctr" rotWithShape="0">
                      <a:srgbClr val="000000">
                        <a:alpha val="21000"/>
                      </a:srgbClr>
                    </a:outerShdw>
                  </a:effectLst>
                  <a:latin typeface="Wingdings" pitchFamily="2" charset="2"/>
                </a:rPr>
                <a:t></a:t>
              </a:r>
              <a:endParaRPr lang="en-US" sz="5400" dirty="0">
                <a:ln w="3175">
                  <a:solidFill>
                    <a:schemeClr val="tx2">
                      <a:alpha val="60000"/>
                    </a:schemeClr>
                  </a:solidFill>
                </a:ln>
                <a:solidFill>
                  <a:schemeClr val="tx2">
                    <a:lumMod val="90000"/>
                  </a:schemeClr>
                </a:solidFill>
                <a:effectLst>
                  <a:outerShdw blurRad="34925" dist="12700" dir="14400000" algn="ctr" rotWithShape="0">
                    <a:srgbClr val="000000">
                      <a:alpha val="21000"/>
                    </a:srgbClr>
                  </a:outerShdw>
                </a:effectLst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293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3341" y="1387737"/>
            <a:ext cx="6777318" cy="1731982"/>
          </a:xfrm>
        </p:spPr>
        <p:txBody>
          <a:bodyPr anchor="b"/>
          <a:lstStyle>
            <a:lvl1pPr>
              <a:defRPr>
                <a:ln w="3175">
                  <a:solidFill>
                    <a:schemeClr val="tx1">
                      <a:alpha val="65000"/>
                    </a:schemeClr>
                  </a:solidFill>
                </a:ln>
                <a:solidFill>
                  <a:schemeClr val="tx1"/>
                </a:solidFill>
                <a:effectLst>
                  <a:outerShdw blurRad="25400" dist="12700" dir="14220000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767862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  <a:effectLst>
                  <a:outerShdw blurRad="34925" dist="12700" dir="14400000" rotWithShape="0">
                    <a:prstClr val="black">
                      <a:alpha val="21000"/>
                    </a:prst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8DA2F-16E4-4C3C-9AA1-B4F98E576E59}" type="datetimeFigureOut">
              <a:rPr lang="en-US" smtClean="0"/>
              <a:pPr/>
              <a:t>12/4/2013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D14F9-75AB-4948-BFE5-81BE9F16619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3" name="TextBox 12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4" name="Straight Connector 13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CoverOverlay.png"/>
          <p:cNvPicPr>
            <a:picLocks noChangeAspect="1"/>
          </p:cNvPicPr>
          <p:nvPr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1172584" y="2887579"/>
            <a:ext cx="6779110" cy="923330"/>
            <a:chOff x="1172584" y="1381459"/>
            <a:chExt cx="6779110" cy="923330"/>
          </a:xfrm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7412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40" y="1204857"/>
            <a:ext cx="7754713" cy="1910716"/>
          </a:xfrm>
        </p:spPr>
        <p:txBody>
          <a:bodyPr anchor="b"/>
          <a:lstStyle>
            <a:lvl1pPr algn="ctr">
              <a:defRPr sz="5400" b="0" cap="none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8" y="3767316"/>
            <a:ext cx="7734747" cy="15001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8DA2F-16E4-4C3C-9AA1-B4F98E576E59}" type="datetimeFigureOut">
              <a:rPr lang="en-US" smtClean="0"/>
              <a:pPr/>
              <a:t>12/4/2013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D14F9-75AB-4948-BFE5-81BE9F16619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8DA2F-16E4-4C3C-9AA1-B4F98E576E59}" type="datetimeFigureOut">
              <a:rPr lang="en-US" smtClean="0"/>
              <a:pPr/>
              <a:t>12/4/2013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D14F9-75AB-4948-BFE5-81BE9F16619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85800" y="2240280"/>
            <a:ext cx="3803904" cy="387705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4"/>
          </p:nvPr>
        </p:nvSpPr>
        <p:spPr>
          <a:xfrm>
            <a:off x="4645151" y="2240280"/>
            <a:ext cx="3803904" cy="387705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51560" y="2240280"/>
            <a:ext cx="3442446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8488" y="2947595"/>
            <a:ext cx="3803904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02306" y="2240280"/>
            <a:ext cx="3447288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944368"/>
            <a:ext cx="3799728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8DA2F-16E4-4C3C-9AA1-B4F98E576E59}" type="datetimeFigureOut">
              <a:rPr lang="en-US" smtClean="0"/>
              <a:pPr/>
              <a:t>12/4/2013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D14F9-75AB-4948-BFE5-81BE9F16619C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4" name="Group 13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6" name="TextBox 15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7" name="Straight Connector 16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8DA2F-16E4-4C3C-9AA1-B4F98E576E59}" type="datetimeFigureOut">
              <a:rPr lang="en-US" smtClean="0"/>
              <a:pPr/>
              <a:t>12/4/2013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D14F9-75AB-4948-BFE5-81BE9F16619C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0" name="Group 9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8DA2F-16E4-4C3C-9AA1-B4F98E576E59}" type="datetimeFigureOut">
              <a:rPr lang="en-US" smtClean="0"/>
              <a:pPr/>
              <a:t>12/4/2013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D14F9-75AB-4948-BFE5-81BE9F16619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4579" y="1678195"/>
            <a:ext cx="3422483" cy="1886921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2001" y="559398"/>
            <a:ext cx="4116667" cy="5566765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4579" y="3603812"/>
            <a:ext cx="3411725" cy="251728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8DA2F-16E4-4C3C-9AA1-B4F98E576E59}" type="datetimeFigureOut">
              <a:rPr lang="en-US" smtClean="0"/>
              <a:pPr/>
              <a:t>12/4/2013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D14F9-75AB-4948-BFE5-81BE9F16619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731" y="4668818"/>
            <a:ext cx="7767021" cy="644729"/>
          </a:xfrm>
        </p:spPr>
        <p:txBody>
          <a:bodyPr anchor="b"/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40000">
            <a:off x="2183792" y="666965"/>
            <a:ext cx="4772156" cy="3598016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24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8489" y="5324306"/>
            <a:ext cx="7756264" cy="804862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8DA2F-16E4-4C3C-9AA1-B4F98E576E59}" type="datetimeFigureOut">
              <a:rPr lang="en-US" smtClean="0"/>
              <a:pPr/>
              <a:t>12/4/2013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D14F9-75AB-4948-BFE5-81BE9F16619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8DA2F-16E4-4C3C-9AA1-B4F98E576E59}" type="datetimeFigureOut">
              <a:rPr lang="en-US" smtClean="0"/>
              <a:pPr/>
              <a:t>12/4/2013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D14F9-75AB-4948-BFE5-81BE9F16619C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1" name="Group 10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5" name="TextBox 14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6" name="Straight Connector 15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6560" y="559398"/>
            <a:ext cx="1678193" cy="556676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8488" y="849854"/>
            <a:ext cx="5507917" cy="502382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8DA2F-16E4-4C3C-9AA1-B4F98E576E59}" type="datetimeFigureOut">
              <a:rPr lang="en-US" smtClean="0"/>
              <a:pPr/>
              <a:t>12/4/2013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D14F9-75AB-4948-BFE5-81BE9F16619C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1" name="Group 10"/>
          <p:cNvGrpSpPr/>
          <p:nvPr/>
        </p:nvGrpSpPr>
        <p:grpSpPr>
          <a:xfrm rot="5400000">
            <a:off x="3909050" y="2880823"/>
            <a:ext cx="5480154" cy="923330"/>
            <a:chOff x="1815339" y="1381459"/>
            <a:chExt cx="5480154" cy="923330"/>
          </a:xfrm>
        </p:grpSpPr>
        <p:sp>
          <p:nvSpPr>
            <p:cNvPr id="12" name="TextBox 11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3" name="Straight Connector 12"/>
            <p:cNvCxnSpPr/>
            <p:nvPr/>
          </p:nvCxnSpPr>
          <p:spPr>
            <a:xfrm flipH="1" flipV="1">
              <a:off x="1815339" y="1924709"/>
              <a:ext cx="2468880" cy="2505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0800000">
              <a:off x="4826613" y="1927417"/>
              <a:ext cx="2468880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83000">
                <a:schemeClr val="bg1">
                  <a:alpha val="11000"/>
                </a:schemeClr>
              </a:gs>
              <a:gs pos="100000">
                <a:schemeClr val="bg2">
                  <a:lumMod val="75000"/>
                  <a:alpha val="23000"/>
                </a:schemeClr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8490" y="570156"/>
            <a:ext cx="7756263" cy="10542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7" y="2248347"/>
            <a:ext cx="7745505" cy="38778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60378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8128DA2F-16E4-4C3C-9AA1-B4F98E576E59}" type="datetimeFigureOut">
              <a:rPr lang="en-US" smtClean="0"/>
              <a:pPr/>
              <a:t>12/4/2013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16144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639264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83CD14F9-75AB-4948-BFE5-81BE9F16619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54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6576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77724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"/>
        <a:defRPr sz="2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50876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82880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14884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46888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78892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Applied Linguistics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Lecture # 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958865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 Language variation</a:t>
            </a:r>
          </a:p>
          <a:p>
            <a:r>
              <a:rPr lang="en-US" dirty="0" smtClean="0"/>
              <a:t> language varies in geographical and social</a:t>
            </a:r>
          </a:p>
          <a:p>
            <a:pPr marL="0" indent="0">
              <a:buNone/>
            </a:pPr>
            <a:r>
              <a:rPr lang="en-US" dirty="0" smtClean="0"/>
              <a:t>    space. </a:t>
            </a:r>
          </a:p>
          <a:p>
            <a:r>
              <a:rPr lang="en-US" dirty="0" smtClean="0"/>
              <a:t> Causes behind language variation</a:t>
            </a:r>
          </a:p>
          <a:p>
            <a:r>
              <a:rPr lang="en-US" dirty="0" smtClean="0"/>
              <a:t>Roles of participants, function of speech event, nature of medium, roles of a person, professions</a:t>
            </a:r>
          </a:p>
          <a:p>
            <a:r>
              <a:rPr lang="en-US" dirty="0" smtClean="0"/>
              <a:t>Language varieties: Code, register, pidgin, creole, dialect etc. 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 smtClean="0"/>
              <a:t>Review of Lecture # 6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xmlns="" val="2303642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smtClean="0"/>
              <a:t>   </a:t>
            </a:r>
            <a:r>
              <a:rPr lang="en-US" b="1" dirty="0" smtClean="0"/>
              <a:t>Definition:</a:t>
            </a:r>
            <a:r>
              <a:rPr lang="en-US" dirty="0" smtClean="0"/>
              <a:t> </a:t>
            </a:r>
            <a:r>
              <a:rPr lang="en-US" dirty="0"/>
              <a:t>The use of </a:t>
            </a:r>
            <a:r>
              <a:rPr lang="en-US" dirty="0" smtClean="0"/>
              <a:t>language –related</a:t>
            </a:r>
          </a:p>
          <a:p>
            <a:pPr marL="0" indent="0">
              <a:buNone/>
            </a:pPr>
            <a:r>
              <a:rPr lang="en-US" dirty="0" smtClean="0"/>
              <a:t>   research </a:t>
            </a:r>
            <a:r>
              <a:rPr lang="en-US" dirty="0"/>
              <a:t>in a wide variety of fields, </a:t>
            </a:r>
            <a:r>
              <a:rPr lang="en-US" dirty="0" smtClean="0"/>
              <a:t>including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language acquisition, </a:t>
            </a:r>
            <a:r>
              <a:rPr lang="en-US" dirty="0"/>
              <a:t>language teaching</a:t>
            </a:r>
            <a:r>
              <a:rPr lang="en-US" dirty="0" smtClean="0"/>
              <a:t>,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literacy, </a:t>
            </a:r>
            <a:r>
              <a:rPr lang="en-US" dirty="0"/>
              <a:t>literary studies, </a:t>
            </a:r>
            <a:r>
              <a:rPr lang="en-US" dirty="0" smtClean="0"/>
              <a:t>gender </a:t>
            </a:r>
            <a:r>
              <a:rPr lang="en-US" dirty="0"/>
              <a:t>studies</a:t>
            </a:r>
            <a:r>
              <a:rPr lang="en-US" dirty="0" smtClean="0"/>
              <a:t>,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</a:t>
            </a:r>
            <a:r>
              <a:rPr lang="en-US" dirty="0"/>
              <a:t>speech therapy, </a:t>
            </a:r>
            <a:r>
              <a:rPr lang="en-US" dirty="0" smtClean="0"/>
              <a:t>discourse analysis, </a:t>
            </a:r>
            <a:r>
              <a:rPr lang="en-US" dirty="0"/>
              <a:t>censorship</a:t>
            </a:r>
            <a:r>
              <a:rPr lang="en-US" dirty="0" smtClean="0"/>
              <a:t>,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</a:t>
            </a:r>
            <a:r>
              <a:rPr lang="en-US" dirty="0"/>
              <a:t>workplace communication, </a:t>
            </a:r>
            <a:r>
              <a:rPr lang="en-US" dirty="0" smtClean="0"/>
              <a:t>media </a:t>
            </a:r>
            <a:r>
              <a:rPr lang="en-US" dirty="0"/>
              <a:t>studies</a:t>
            </a:r>
            <a:r>
              <a:rPr lang="en-US" dirty="0" smtClean="0"/>
              <a:t>,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translation studies</a:t>
            </a:r>
            <a:r>
              <a:rPr lang="en-US" dirty="0"/>
              <a:t>, </a:t>
            </a:r>
            <a:r>
              <a:rPr lang="en-US" dirty="0" smtClean="0"/>
              <a:t>lexicography, </a:t>
            </a:r>
            <a:r>
              <a:rPr lang="en-US" dirty="0"/>
              <a:t>and </a:t>
            </a:r>
            <a:r>
              <a:rPr lang="en-US" dirty="0" smtClean="0"/>
              <a:t>forensic 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linguistics.</a:t>
            </a:r>
            <a:endParaRPr lang="en-US" dirty="0"/>
          </a:p>
          <a:p>
            <a:pPr marL="0" indent="0">
              <a:buNone/>
            </a:pPr>
            <a:r>
              <a:rPr lang="en-US" dirty="0" smtClean="0"/>
              <a:t>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 smtClean="0"/>
              <a:t>Applied Linguistics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xmlns="" val="4172298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 smtClean="0"/>
              <a:t>   </a:t>
            </a:r>
            <a:r>
              <a:rPr lang="en-US" sz="3200" b="1" dirty="0" smtClean="0"/>
              <a:t>Introduction:</a:t>
            </a:r>
            <a:r>
              <a:rPr lang="en-US" dirty="0" smtClean="0"/>
              <a:t> Applied Linguistics is the</a:t>
            </a:r>
          </a:p>
          <a:p>
            <a:pPr marL="0" indent="0">
              <a:buNone/>
            </a:pPr>
            <a:r>
              <a:rPr lang="en-US" dirty="0" smtClean="0"/>
              <a:t>   collective term for the various applications of</a:t>
            </a:r>
          </a:p>
          <a:p>
            <a:pPr marL="0" indent="0">
              <a:buNone/>
            </a:pPr>
            <a:r>
              <a:rPr lang="en-US" dirty="0" smtClean="0"/>
              <a:t>   linguistic (and phonetic) scholarship to related</a:t>
            </a:r>
          </a:p>
          <a:p>
            <a:pPr marL="0" indent="0">
              <a:buNone/>
            </a:pPr>
            <a:r>
              <a:rPr lang="en-US" dirty="0" smtClean="0"/>
              <a:t>   practical fields – foreign language, teaching,</a:t>
            </a:r>
          </a:p>
          <a:p>
            <a:pPr marL="0" indent="0">
              <a:buNone/>
            </a:pPr>
            <a:r>
              <a:rPr lang="en-US" dirty="0" smtClean="0"/>
              <a:t>   lexicography, translation, speech</a:t>
            </a:r>
          </a:p>
          <a:p>
            <a:pPr marL="0" indent="0">
              <a:buNone/>
            </a:pPr>
            <a:r>
              <a:rPr lang="en-US" dirty="0" smtClean="0"/>
              <a:t>   pathology and therapy, error analysis etc.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 smtClean="0"/>
              <a:t>Applied Linguistics 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xmlns="" val="1594058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 the widest sense, Applied Linguistics borders on other disciplines e.g. sociology, anthropology, psychology, biology, stylistics etc.  </a:t>
            </a:r>
          </a:p>
          <a:p>
            <a:r>
              <a:rPr lang="en-US" dirty="0" smtClean="0"/>
              <a:t>Speech therapists, literary critics, translators, communication engineers, language teachers, syllabus formers, educational planners, text book writers, dictionary makers have found linguistics useful for their work </a:t>
            </a:r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 smtClean="0"/>
              <a:t>Applied Linguistics (Intro..)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xmlns="" val="1735046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 smtClean="0"/>
              <a:t>Applied</a:t>
            </a:r>
            <a:r>
              <a:rPr lang="en-US" dirty="0" smtClean="0"/>
              <a:t> Linguistics is a consumer, or user, not a producer of theories.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An inter-disciplinary area of study</a:t>
            </a:r>
          </a:p>
          <a:p>
            <a:endParaRPr lang="en-US" dirty="0"/>
          </a:p>
          <a:p>
            <a:r>
              <a:rPr lang="en-US" dirty="0" smtClean="0"/>
              <a:t> It </a:t>
            </a:r>
            <a:r>
              <a:rPr lang="en-US" dirty="0"/>
              <a:t>uses knowledge of how languages </a:t>
            </a:r>
            <a:r>
              <a:rPr lang="en-US" dirty="0" smtClean="0"/>
              <a:t>work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</a:t>
            </a:r>
            <a:r>
              <a:rPr lang="en-US" dirty="0"/>
              <a:t>within different applied settings.</a:t>
            </a:r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 smtClean="0"/>
              <a:t>Applied Linguistics (Intro..)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xmlns="" val="15306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It examines the structure of language &amp; its role in communication.</a:t>
            </a:r>
          </a:p>
          <a:p>
            <a:r>
              <a:rPr lang="en-US" sz="3200" dirty="0" smtClean="0"/>
              <a:t>It explores how children acquire language.</a:t>
            </a:r>
          </a:p>
          <a:p>
            <a:r>
              <a:rPr lang="en-US" sz="3200" dirty="0" smtClean="0"/>
              <a:t>It studies how second language learners develop skills.</a:t>
            </a:r>
          </a:p>
          <a:p>
            <a:endParaRPr lang="en-US" sz="3200" dirty="0" smtClean="0"/>
          </a:p>
          <a:p>
            <a:endParaRPr lang="en-US" sz="32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 smtClean="0"/>
              <a:t>Applied Linguistics (Intro..)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xmlns="" val="1896374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The study investigates how the social &amp; cultural environment interacts with language.</a:t>
            </a:r>
          </a:p>
          <a:p>
            <a:endParaRPr lang="en-US" sz="3200" dirty="0"/>
          </a:p>
          <a:p>
            <a:r>
              <a:rPr lang="en-US" sz="3200" dirty="0"/>
              <a:t> </a:t>
            </a:r>
            <a:r>
              <a:rPr lang="en-US" sz="3200" dirty="0" smtClean="0"/>
              <a:t>It talks about the practical application</a:t>
            </a:r>
          </a:p>
          <a:p>
            <a:pPr marL="0" indent="0">
              <a:buNone/>
            </a:pPr>
            <a:r>
              <a:rPr lang="en-US" sz="3200" dirty="0"/>
              <a:t> </a:t>
            </a:r>
            <a:r>
              <a:rPr lang="en-US" sz="3200" dirty="0" smtClean="0"/>
              <a:t>    of language </a:t>
            </a:r>
            <a:endParaRPr lang="en-US" sz="32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 smtClean="0"/>
              <a:t>Applied Linguistics (Intro..)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xmlns="" val="2104136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 smtClean="0"/>
              <a:t>  Use in language </a:t>
            </a:r>
          </a:p>
          <a:p>
            <a:r>
              <a:rPr lang="en-US" dirty="0" smtClean="0"/>
              <a:t>Writing better text books, translating them and teaching them becomes easy if a person knows a language and its structure.</a:t>
            </a:r>
          </a:p>
          <a:p>
            <a:r>
              <a:rPr lang="en-US" dirty="0" smtClean="0"/>
              <a:t>A language learner can learn a language more easily if he knows the system and sounds than through haphazard, hit or miss manner 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 smtClean="0"/>
              <a:t>Applied Linguistics 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xmlns="" val="2278783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 Use in language (contd..)</a:t>
            </a:r>
          </a:p>
          <a:p>
            <a:r>
              <a:rPr lang="en-US" dirty="0" smtClean="0"/>
              <a:t>A foreign language learner can acquire accurate pronunciation with the help of phonetics.</a:t>
            </a:r>
          </a:p>
          <a:p>
            <a:r>
              <a:rPr lang="en-US" dirty="0" smtClean="0"/>
              <a:t>Researchers can conduct research on language if they are aware of the rules of the language and the variations in language while moving across disciplines and geographical regions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7756263" cy="1054250"/>
          </a:xfrm>
        </p:spPr>
        <p:txBody>
          <a:bodyPr/>
          <a:lstStyle/>
          <a:p>
            <a:r>
              <a:rPr lang="en-US" sz="4400" dirty="0" smtClean="0"/>
              <a:t>Applied Linguistics (</a:t>
            </a:r>
            <a:r>
              <a:rPr lang="en-US" sz="4400" dirty="0" err="1" smtClean="0"/>
              <a:t>contd</a:t>
            </a:r>
            <a:r>
              <a:rPr lang="en-US" sz="4400" dirty="0" smtClean="0"/>
              <a:t>…)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xmlns="" val="1634333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smtClean="0"/>
              <a:t>  Use in Psychology &amp; </a:t>
            </a:r>
            <a:r>
              <a:rPr lang="en-US" b="1" dirty="0" err="1" smtClean="0"/>
              <a:t>Neuro</a:t>
            </a:r>
            <a:r>
              <a:rPr lang="en-US" b="1" dirty="0" smtClean="0"/>
              <a:t>-surgery</a:t>
            </a:r>
            <a:endParaRPr lang="en-US" dirty="0" smtClean="0"/>
          </a:p>
          <a:p>
            <a:r>
              <a:rPr lang="en-US" dirty="0" smtClean="0"/>
              <a:t>Psychologists and </a:t>
            </a:r>
            <a:r>
              <a:rPr lang="en-US" dirty="0" err="1" smtClean="0"/>
              <a:t>neuro</a:t>
            </a:r>
            <a:r>
              <a:rPr lang="en-US" dirty="0" smtClean="0"/>
              <a:t>-surgeons interested in brains and principles of learning</a:t>
            </a:r>
          </a:p>
          <a:p>
            <a:r>
              <a:rPr lang="en-US" dirty="0" smtClean="0"/>
              <a:t>A child’s attempt to learn a language, his ability to categorize, his loss of control over his linguistic skill (reading, writing, speaking and listening with understanding), his conceptual capabilities and failures – all help the specialists. 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 smtClean="0"/>
              <a:t>Applied Linguistics (contd..)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xmlns="" val="1973654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 smtClean="0"/>
              <a:t>  Use in communication media</a:t>
            </a:r>
          </a:p>
          <a:p>
            <a:r>
              <a:rPr lang="en-US" dirty="0" smtClean="0"/>
              <a:t>Engineers who</a:t>
            </a:r>
            <a:r>
              <a:rPr lang="en-US" b="1" dirty="0" smtClean="0"/>
              <a:t> </a:t>
            </a:r>
            <a:r>
              <a:rPr lang="en-US" dirty="0" smtClean="0"/>
              <a:t>know properties of speech design better telephones – that operate when you dictate rather than dial a number</a:t>
            </a:r>
          </a:p>
          <a:p>
            <a:r>
              <a:rPr lang="en-US" dirty="0" smtClean="0"/>
              <a:t>Dictation typewriter instead of touch-typewriter</a:t>
            </a:r>
          </a:p>
          <a:p>
            <a:r>
              <a:rPr lang="en-US" dirty="0" smtClean="0"/>
              <a:t>translation work by machines instead of humans</a:t>
            </a:r>
          </a:p>
          <a:p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 smtClean="0"/>
              <a:t>Applied Linguistics (</a:t>
            </a:r>
            <a:r>
              <a:rPr lang="en-US" sz="4400" dirty="0" err="1" smtClean="0"/>
              <a:t>contd</a:t>
            </a:r>
            <a:r>
              <a:rPr lang="en-US" sz="4400" dirty="0" smtClean="0"/>
              <a:t>…)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xmlns="" val="3794133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sz="2800" b="1" dirty="0" smtClean="0"/>
              <a:t>  Use in media (contd..)</a:t>
            </a:r>
          </a:p>
          <a:p>
            <a:r>
              <a:rPr lang="en-US" sz="2800" dirty="0" smtClean="0"/>
              <a:t>Better radios and televisions</a:t>
            </a:r>
          </a:p>
          <a:p>
            <a:pPr marL="0" indent="0">
              <a:buNone/>
            </a:pPr>
            <a:r>
              <a:rPr lang="en-US" sz="2800" dirty="0" smtClean="0"/>
              <a:t> </a:t>
            </a:r>
          </a:p>
          <a:p>
            <a:r>
              <a:rPr lang="en-US" sz="2800" dirty="0" smtClean="0"/>
              <a:t>People associated with media can take help from speech therapists, if they need</a:t>
            </a:r>
          </a:p>
          <a:p>
            <a:pPr marL="0" indent="0">
              <a:buNone/>
            </a:pPr>
            <a:endParaRPr lang="en-US" sz="2800" dirty="0" smtClean="0"/>
          </a:p>
          <a:p>
            <a:r>
              <a:rPr lang="en-US" sz="2800" dirty="0" smtClean="0"/>
              <a:t>Sound effects on microphones can be improved- helps sound engineers</a:t>
            </a:r>
          </a:p>
          <a:p>
            <a:pPr marL="0" indent="0">
              <a:buNone/>
            </a:pPr>
            <a:endParaRPr lang="en-US" sz="2800" b="1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 smtClean="0"/>
              <a:t>Applied Linguistics (</a:t>
            </a:r>
            <a:r>
              <a:rPr lang="en-US" sz="4400" dirty="0" err="1" smtClean="0"/>
              <a:t>contd</a:t>
            </a:r>
            <a:r>
              <a:rPr lang="en-US" sz="4400" dirty="0" smtClean="0"/>
              <a:t>…)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xmlns="" val="2766200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b="1" dirty="0" smtClean="0"/>
              <a:t>  Use in law</a:t>
            </a:r>
          </a:p>
          <a:p>
            <a:r>
              <a:rPr lang="en-US" sz="2800" dirty="0" smtClean="0"/>
              <a:t>Voice print unique like thumb- impression</a:t>
            </a:r>
          </a:p>
          <a:p>
            <a:r>
              <a:rPr lang="en-US" sz="2800" dirty="0" smtClean="0"/>
              <a:t>Officers of law can apprehend criminals by the help of tapes of recorded conversations</a:t>
            </a:r>
          </a:p>
          <a:p>
            <a:pPr marL="0" indent="0">
              <a:buNone/>
            </a:pPr>
            <a:r>
              <a:rPr lang="en-US" sz="2800" b="1" dirty="0" smtClean="0"/>
              <a:t>  Use in Philosophy</a:t>
            </a:r>
          </a:p>
          <a:p>
            <a:r>
              <a:rPr lang="en-US" sz="2800" dirty="0" smtClean="0"/>
              <a:t>Philosophers can take fresh look at controversies</a:t>
            </a:r>
          </a:p>
          <a:p>
            <a:endParaRPr lang="en-US" sz="2800" b="1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 smtClean="0"/>
              <a:t>Applied Linguistics (</a:t>
            </a:r>
            <a:r>
              <a:rPr lang="en-US" sz="4400" dirty="0" err="1" smtClean="0"/>
              <a:t>contd</a:t>
            </a:r>
            <a:r>
              <a:rPr lang="en-US" sz="4400" dirty="0" smtClean="0"/>
              <a:t>…)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xmlns="" val="3296547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b="1" dirty="0" smtClean="0"/>
              <a:t>  Use in Philosophy (contd..)</a:t>
            </a:r>
          </a:p>
          <a:p>
            <a:r>
              <a:rPr lang="en-US" sz="2800" dirty="0" smtClean="0"/>
              <a:t>Philosophers, by their acquaintance with linguists can try to resolve some old controversies – rationalists’ point of view and empiricists’ point of view about the nature of learning</a:t>
            </a:r>
          </a:p>
          <a:p>
            <a:r>
              <a:rPr lang="en-US" sz="2800" dirty="0" smtClean="0"/>
              <a:t>Can also study structure of meaning and validity of forming linguistic universals</a:t>
            </a:r>
            <a:endParaRPr lang="en-US" sz="28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33400"/>
            <a:ext cx="7756263" cy="1054250"/>
          </a:xfrm>
        </p:spPr>
        <p:txBody>
          <a:bodyPr/>
          <a:lstStyle/>
          <a:p>
            <a:r>
              <a:rPr lang="en-US" sz="4400" dirty="0" smtClean="0"/>
              <a:t>Applied Linguistics (</a:t>
            </a:r>
            <a:r>
              <a:rPr lang="en-US" sz="4400" dirty="0" err="1" smtClean="0"/>
              <a:t>contd</a:t>
            </a:r>
            <a:r>
              <a:rPr lang="en-US" sz="4400" dirty="0" smtClean="0"/>
              <a:t>…)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xmlns="" val="1579204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b="1" dirty="0" smtClean="0"/>
              <a:t>  Use in Sociology</a:t>
            </a:r>
          </a:p>
          <a:p>
            <a:r>
              <a:rPr lang="en-US" sz="2800" dirty="0" smtClean="0"/>
              <a:t>Sociologists can look at the interaction of social groups, role of languages and dialects in group dynamics, problems created by bilingualism, </a:t>
            </a:r>
            <a:r>
              <a:rPr lang="en-US" sz="2800" dirty="0" err="1" smtClean="0"/>
              <a:t>polylingualism</a:t>
            </a:r>
            <a:r>
              <a:rPr lang="en-US" sz="2800" dirty="0" smtClean="0"/>
              <a:t> etc.</a:t>
            </a:r>
          </a:p>
          <a:p>
            <a:pPr marL="0" indent="0">
              <a:buNone/>
            </a:pPr>
            <a:endParaRPr lang="en-US" sz="2800" dirty="0" smtClean="0"/>
          </a:p>
          <a:p>
            <a:r>
              <a:rPr lang="en-US" sz="2800" dirty="0" smtClean="0"/>
              <a:t>Anthropologists can study a community better</a:t>
            </a:r>
            <a:endParaRPr lang="en-US" sz="28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 smtClean="0"/>
              <a:t>Applied Linguistics (</a:t>
            </a:r>
            <a:r>
              <a:rPr lang="en-US" sz="4400" dirty="0" err="1" smtClean="0"/>
              <a:t>contd</a:t>
            </a:r>
            <a:r>
              <a:rPr lang="en-US" sz="4400" dirty="0" smtClean="0"/>
              <a:t>…)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xmlns="" val="1177889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  </a:t>
            </a:r>
            <a:r>
              <a:rPr lang="en-US" b="1" dirty="0" smtClean="0"/>
              <a:t>Use in Mathematics</a:t>
            </a:r>
          </a:p>
          <a:p>
            <a:r>
              <a:rPr lang="en-US" dirty="0" smtClean="0"/>
              <a:t>Mathematicians interested in the formal properties of natural languages and how meaning is mapped into sound.</a:t>
            </a:r>
          </a:p>
          <a:p>
            <a:r>
              <a:rPr lang="en-US" dirty="0" smtClean="0"/>
              <a:t>Such information useful in devising computer languages</a:t>
            </a:r>
          </a:p>
          <a:p>
            <a:r>
              <a:rPr lang="en-US" dirty="0" smtClean="0"/>
              <a:t>Teachers of composition can diagnose students’ problems and suggest remedies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 smtClean="0"/>
              <a:t>Applied Linguistics (</a:t>
            </a:r>
            <a:r>
              <a:rPr lang="en-US" sz="4400" dirty="0" err="1" smtClean="0"/>
              <a:t>contd</a:t>
            </a:r>
            <a:r>
              <a:rPr lang="en-US" sz="4400" dirty="0" smtClean="0"/>
              <a:t>…)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xmlns="" val="2106783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 smtClean="0"/>
              <a:t>   </a:t>
            </a:r>
            <a:r>
              <a:rPr lang="en-US" sz="2800" b="1" dirty="0" smtClean="0"/>
              <a:t>study for personal satisfaction</a:t>
            </a:r>
          </a:p>
          <a:p>
            <a:r>
              <a:rPr lang="en-US" sz="2800" dirty="0" smtClean="0"/>
              <a:t>Study of language satisfies intellectual urge</a:t>
            </a:r>
          </a:p>
          <a:p>
            <a:r>
              <a:rPr lang="en-US" sz="2800" dirty="0" smtClean="0"/>
              <a:t>Knowledge of mysteries of language gives us satisfaction and pleasures</a:t>
            </a:r>
          </a:p>
          <a:p>
            <a:r>
              <a:rPr lang="en-US" sz="2800" dirty="0" smtClean="0"/>
              <a:t>Language can be studied for its own sake just like literature</a:t>
            </a:r>
          </a:p>
          <a:p>
            <a:endParaRPr lang="en-US" sz="28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 smtClean="0"/>
              <a:t>Applied Linguistics (</a:t>
            </a:r>
            <a:r>
              <a:rPr lang="en-US" sz="4400" dirty="0" err="1" smtClean="0"/>
              <a:t>contd</a:t>
            </a:r>
            <a:r>
              <a:rPr lang="en-US" sz="4400" dirty="0" smtClean="0"/>
              <a:t>…)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xmlns="" val="868190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9247" y="1904999"/>
            <a:ext cx="7745505" cy="422116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smtClean="0"/>
              <a:t>  </a:t>
            </a:r>
            <a:r>
              <a:rPr lang="en-US" sz="2800" b="1" dirty="0" smtClean="0"/>
              <a:t>Conclusion</a:t>
            </a:r>
          </a:p>
          <a:p>
            <a:r>
              <a:rPr lang="en-US" b="1" dirty="0" smtClean="0"/>
              <a:t>Study of linguistics quenches linguistic thirst</a:t>
            </a:r>
          </a:p>
          <a:p>
            <a:endParaRPr lang="en-US" b="1" dirty="0" smtClean="0"/>
          </a:p>
          <a:p>
            <a:r>
              <a:rPr lang="en-US" b="1" dirty="0" smtClean="0"/>
              <a:t>Gives knowledge of the properties and mysteries of knowledge</a:t>
            </a:r>
          </a:p>
          <a:p>
            <a:pPr marL="0" indent="0">
              <a:buNone/>
            </a:pPr>
            <a:endParaRPr lang="en-US" b="1" dirty="0" smtClean="0"/>
          </a:p>
          <a:p>
            <a:r>
              <a:rPr lang="en-US" b="1" dirty="0" smtClean="0"/>
              <a:t>Illuminates ancient and pre-historic culture</a:t>
            </a:r>
          </a:p>
          <a:p>
            <a:pPr marL="0" indent="0">
              <a:buNone/>
            </a:pPr>
            <a:r>
              <a:rPr lang="en-US" b="1" dirty="0" smtClean="0"/>
              <a:t> </a:t>
            </a:r>
          </a:p>
          <a:p>
            <a:r>
              <a:rPr lang="en-US" b="1" dirty="0" smtClean="0"/>
              <a:t>Helps in improving and reforming spellings, vocabulary, pronunciation, usage, interpretation.</a:t>
            </a:r>
          </a:p>
          <a:p>
            <a:pPr marL="0" indent="0">
              <a:buNone/>
            </a:pPr>
            <a:endParaRPr lang="en-US" b="1" dirty="0" smtClean="0"/>
          </a:p>
          <a:p>
            <a:endParaRPr lang="en-US" b="1" dirty="0" smtClean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 smtClean="0"/>
              <a:t>Applied Linguistics (</a:t>
            </a:r>
            <a:r>
              <a:rPr lang="en-US" sz="4400" dirty="0" err="1" smtClean="0"/>
              <a:t>contd</a:t>
            </a:r>
            <a:r>
              <a:rPr lang="en-US" sz="4400" dirty="0" smtClean="0"/>
              <a:t>…)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xmlns="" val="1177559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 smtClean="0"/>
              <a:t> Conclusion (</a:t>
            </a:r>
            <a:r>
              <a:rPr lang="en-US" sz="3200" dirty="0" err="1" smtClean="0"/>
              <a:t>contd</a:t>
            </a:r>
            <a:r>
              <a:rPr lang="en-US" sz="3200" dirty="0" smtClean="0"/>
              <a:t>…)</a:t>
            </a:r>
          </a:p>
          <a:p>
            <a:r>
              <a:rPr lang="en-US" sz="3200" dirty="0" smtClean="0"/>
              <a:t>Some day advances in linguistics may help in creation of some new international language.</a:t>
            </a:r>
          </a:p>
          <a:p>
            <a:r>
              <a:rPr lang="en-US" sz="3200" dirty="0" smtClean="0"/>
              <a:t>Advances may help in developing new kinds of talking machines</a:t>
            </a:r>
          </a:p>
          <a:p>
            <a:endParaRPr lang="en-US" sz="3200" dirty="0" smtClean="0"/>
          </a:p>
          <a:p>
            <a:endParaRPr lang="en-US" sz="32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 smtClean="0"/>
              <a:t>Applied Linguistics (</a:t>
            </a:r>
            <a:r>
              <a:rPr lang="en-US" sz="4400" dirty="0" err="1" smtClean="0"/>
              <a:t>contd</a:t>
            </a:r>
            <a:r>
              <a:rPr lang="en-US" sz="4400" dirty="0" smtClean="0"/>
              <a:t>…)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xmlns="" val="1622538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 </a:t>
            </a:r>
            <a:r>
              <a:rPr lang="en-US" sz="3200" dirty="0"/>
              <a:t>Conclusion (</a:t>
            </a:r>
            <a:r>
              <a:rPr lang="en-US" sz="3200" dirty="0" err="1"/>
              <a:t>contd</a:t>
            </a:r>
            <a:r>
              <a:rPr lang="en-US" sz="3200" dirty="0" smtClean="0"/>
              <a:t>…)</a:t>
            </a:r>
          </a:p>
          <a:p>
            <a:r>
              <a:rPr lang="en-US" sz="3200" dirty="0" smtClean="0"/>
              <a:t>Advances may help in understanding the language of any </a:t>
            </a:r>
            <a:r>
              <a:rPr lang="en-US" sz="3200" smtClean="0"/>
              <a:t>other species, </a:t>
            </a:r>
            <a:r>
              <a:rPr lang="en-US" sz="3200" dirty="0" smtClean="0"/>
              <a:t>if found on any other planet.</a:t>
            </a:r>
          </a:p>
          <a:p>
            <a:r>
              <a:rPr lang="en-US" sz="3200" dirty="0" smtClean="0"/>
              <a:t>The study is also useful in the information of scripts and spellings.</a:t>
            </a:r>
            <a:endParaRPr lang="en-US" sz="32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/>
              <a:t>Applied Linguistics (</a:t>
            </a:r>
            <a:r>
              <a:rPr lang="en-US" sz="4400" dirty="0" err="1"/>
              <a:t>contd</a:t>
            </a:r>
            <a:r>
              <a:rPr lang="en-US" sz="4400" dirty="0"/>
              <a:t>…)</a:t>
            </a:r>
          </a:p>
        </p:txBody>
      </p:sp>
    </p:spTree>
    <p:extLst>
      <p:ext uri="{BB962C8B-B14F-4D97-AF65-F5344CB8AC3E}">
        <p14:creationId xmlns:p14="http://schemas.microsoft.com/office/powerpoint/2010/main" xmlns="" val="69834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3200" dirty="0" smtClean="0"/>
              <a:t>The study is also useful in production of teaching materials, dictionaries, grammars and text books.</a:t>
            </a:r>
          </a:p>
          <a:p>
            <a:pPr marL="0" indent="0">
              <a:buNone/>
            </a:pPr>
            <a:r>
              <a:rPr lang="en-US" sz="3200" dirty="0" smtClean="0"/>
              <a:t>Applied linguistics has extended its boundaries so much that it has entered the domains of several fields of knowledge and provided remedial measures to remove several problems  </a:t>
            </a:r>
            <a:endParaRPr lang="en-US" sz="32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 smtClean="0"/>
              <a:t>Applied Linguistics (contd..)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xmlns="" val="1587761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Hardcover">
  <a:themeElements>
    <a:clrScheme name="Adjacency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Hardcover">
      <a:maj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궁서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Hardcover">
      <a:fillStyleLst>
        <a:solidFill>
          <a:schemeClr val="phClr"/>
        </a:solidFill>
        <a:solidFill>
          <a:schemeClr val="phClr">
            <a:tint val="68000"/>
            <a:shade val="94000"/>
            <a:satMod val="300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80000"/>
                <a:lumMod val="98000"/>
              </a:schemeClr>
            </a:gs>
            <a:gs pos="100000">
              <a:schemeClr val="phClr">
                <a:satMod val="130000"/>
              </a:schemeClr>
            </a:gs>
          </a:gsLst>
          <a:lin ang="5160000" scaled="0"/>
        </a:gradFill>
      </a:fillStyleLst>
      <a:lnStyleLst>
        <a:ln w="12700" cap="flat" cmpd="sng" algn="ctr">
          <a:solidFill>
            <a:schemeClr val="phClr">
              <a:shade val="90000"/>
              <a:lumMod val="90000"/>
            </a:schemeClr>
          </a:solidFill>
          <a:prstDash val="solid"/>
        </a:ln>
        <a:ln w="19050" cap="flat" cmpd="sng" algn="ctr">
          <a:solidFill>
            <a:schemeClr val="phClr">
              <a:shade val="75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12700" dir="5400000" rotWithShape="0">
              <a:srgbClr val="000000">
                <a:alpha val="1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6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400000"/>
            </a:lightRig>
          </a:scene3d>
          <a:sp3d>
            <a:bevelT w="25400" h="25400"/>
          </a:sp3d>
        </a:effectStyle>
      </a:effectStyleLst>
      <a:bgFillStyleLst>
        <a:solidFill>
          <a:schemeClr val="phClr">
            <a:tint val="96000"/>
            <a:lumMod val="11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3000"/>
                <a:shade val="20000"/>
              </a:schemeClr>
              <a:schemeClr val="phClr">
                <a:tint val="90000"/>
                <a:shade val="85000"/>
                <a:satMod val="115000"/>
              </a:schemeClr>
            </a:duotone>
          </a:blip>
          <a:tile tx="0" ty="0" sx="60000" sy="6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hade val="50000"/>
                <a:satMod val="340000"/>
                <a:lumMod val="40000"/>
              </a:schemeClr>
              <a:schemeClr val="phClr">
                <a:tint val="92000"/>
                <a:shade val="94000"/>
                <a:hueMod val="110000"/>
                <a:satMod val="236000"/>
                <a:lum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Hardcover</Template>
  <TotalTime>318</TotalTime>
  <Words>979</Words>
  <Application>Microsoft Office PowerPoint</Application>
  <PresentationFormat>On-screen Show (4:3)</PresentationFormat>
  <Paragraphs>116</Paragraphs>
  <Slides>22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Hardcover</vt:lpstr>
      <vt:lpstr>Applied Linguistics</vt:lpstr>
      <vt:lpstr>Review of Lecture # 6</vt:lpstr>
      <vt:lpstr>Applied Linguistics</vt:lpstr>
      <vt:lpstr>Applied Linguistics </vt:lpstr>
      <vt:lpstr>Applied Linguistics (Intro..)</vt:lpstr>
      <vt:lpstr>Applied Linguistics (Intro..)</vt:lpstr>
      <vt:lpstr>Applied Linguistics (Intro..)</vt:lpstr>
      <vt:lpstr>Applied Linguistics (Intro..)</vt:lpstr>
      <vt:lpstr>Applied Linguistics </vt:lpstr>
      <vt:lpstr>Applied Linguistics (contd…)</vt:lpstr>
      <vt:lpstr>Applied Linguistics (contd..)</vt:lpstr>
      <vt:lpstr>Applied Linguistics (contd…)</vt:lpstr>
      <vt:lpstr>Applied Linguistics (contd…)</vt:lpstr>
      <vt:lpstr>Applied Linguistics (contd…)</vt:lpstr>
      <vt:lpstr>Applied Linguistics (contd…)</vt:lpstr>
      <vt:lpstr>Applied Linguistics (contd…)</vt:lpstr>
      <vt:lpstr>Applied Linguistics (contd…)</vt:lpstr>
      <vt:lpstr>Applied Linguistics (contd…)</vt:lpstr>
      <vt:lpstr>Applied Linguistics (contd…)</vt:lpstr>
      <vt:lpstr>Applied Linguistics (contd…)</vt:lpstr>
      <vt:lpstr>Applied Linguistics (contd…)</vt:lpstr>
      <vt:lpstr>Applied Linguistics (contd..)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Applied Linguistics</dc:title>
  <dc:creator>Naveed Ahsan</dc:creator>
  <cp:lastModifiedBy>NTS</cp:lastModifiedBy>
  <cp:revision>45</cp:revision>
  <dcterms:created xsi:type="dcterms:W3CDTF">2013-11-30T12:53:46Z</dcterms:created>
  <dcterms:modified xsi:type="dcterms:W3CDTF">2013-12-04T15:47:20Z</dcterms:modified>
</cp:coreProperties>
</file>