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71" autoAdjust="0"/>
  </p:normalViewPr>
  <p:slideViewPr>
    <p:cSldViewPr>
      <p:cViewPr varScale="1">
        <p:scale>
          <a:sx n="63" d="100"/>
          <a:sy n="63" d="100"/>
        </p:scale>
        <p:origin x="-1464" y="-108"/>
      </p:cViewPr>
      <p:guideLst>
        <p:guide orient="horz" pos="2160"/>
        <p:guide pos="2880"/>
      </p:guideLst>
    </p:cSldViewPr>
  </p:slideViewPr>
  <p:notesTextViewPr>
    <p:cViewPr>
      <p:scale>
        <a:sx n="1" d="1"/>
        <a:sy n="1" d="1"/>
      </p:scale>
      <p:origin x="0" y="0"/>
    </p:cViewPr>
  </p:notesTextViewPr>
  <p:sorterViewPr>
    <p:cViewPr>
      <p:scale>
        <a:sx n="100" d="100"/>
        <a:sy n="100" d="100"/>
      </p:scale>
      <p:origin x="0" y="183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8CA38A07-C816-49A0-B3EF-D4BC09C48082}" type="datetimeFigureOut">
              <a:rPr lang="en-US" smtClean="0"/>
              <a:pPr/>
              <a:t>30-Nov-13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5897FE-EFD0-417F-AA24-7DB98285B62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A38A07-C816-49A0-B3EF-D4BC09C48082}" type="datetimeFigureOut">
              <a:rPr lang="en-US" smtClean="0"/>
              <a:pPr/>
              <a:t>30-Nov-13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5897FE-EFD0-417F-AA24-7DB98285B62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CA38A07-C816-49A0-B3EF-D4BC09C48082}" type="datetimeFigureOut">
              <a:rPr lang="en-US" smtClean="0"/>
              <a:pPr/>
              <a:t>30-Nov-13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5897FE-EFD0-417F-AA24-7DB98285B62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CA38A07-C816-49A0-B3EF-D4BC09C48082}" type="datetimeFigureOut">
              <a:rPr lang="en-US" smtClean="0"/>
              <a:pPr/>
              <a:t>30-Nov-13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5897FE-EFD0-417F-AA24-7DB98285B62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CA38A07-C816-49A0-B3EF-D4BC09C48082}" type="datetimeFigureOut">
              <a:rPr lang="en-US" smtClean="0"/>
              <a:pPr/>
              <a:t>30-Nov-13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5897FE-EFD0-417F-AA24-7DB98285B62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CA38A07-C816-49A0-B3EF-D4BC09C48082}" type="datetimeFigureOut">
              <a:rPr lang="en-US" smtClean="0"/>
              <a:pPr/>
              <a:t>30-Nov-13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5897FE-EFD0-417F-AA24-7DB98285B62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38A07-C816-49A0-B3EF-D4BC09C48082}" type="datetimeFigureOut">
              <a:rPr lang="en-US" smtClean="0"/>
              <a:pPr/>
              <a:t>30-Nov-13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5897FE-EFD0-417F-AA24-7DB98285B62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CA38A07-C816-49A0-B3EF-D4BC09C48082}" type="datetimeFigureOut">
              <a:rPr lang="en-US" smtClean="0"/>
              <a:pPr/>
              <a:t>30-Nov-13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5897FE-EFD0-417F-AA24-7DB98285B62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8CA38A07-C816-49A0-B3EF-D4BC09C48082}" type="datetimeFigureOut">
              <a:rPr lang="en-US" smtClean="0"/>
              <a:pPr/>
              <a:t>30-Nov-13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D65897FE-EFD0-417F-AA24-7DB98285B62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A38A07-C816-49A0-B3EF-D4BC09C48082}" type="datetimeFigureOut">
              <a:rPr lang="en-US" smtClean="0"/>
              <a:pPr/>
              <a:t>30-Nov-13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5897FE-EFD0-417F-AA24-7DB98285B62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A38A07-C816-49A0-B3EF-D4BC09C48082}" type="datetimeFigureOut">
              <a:rPr lang="en-US" smtClean="0"/>
              <a:pPr/>
              <a:t>30-Nov-13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D65897FE-EFD0-417F-AA24-7DB98285B62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8CA38A07-C816-49A0-B3EF-D4BC09C48082}" type="datetimeFigureOut">
              <a:rPr lang="en-US" smtClean="0"/>
              <a:pPr/>
              <a:t>30-Nov-13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65897FE-EFD0-417F-AA24-7DB98285B62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t>
            </a:r>
            <a:endParaRPr lang="en-US" dirty="0"/>
          </a:p>
        </p:txBody>
      </p:sp>
      <p:sp>
        <p:nvSpPr>
          <p:cNvPr id="3" name="Subtitle 2"/>
          <p:cNvSpPr>
            <a:spLocks noGrp="1"/>
          </p:cNvSpPr>
          <p:nvPr>
            <p:ph type="subTitle" idx="1"/>
          </p:nvPr>
        </p:nvSpPr>
        <p:spPr/>
        <p:txBody>
          <a:bodyPr>
            <a:normAutofit/>
          </a:bodyPr>
          <a:lstStyle/>
          <a:p>
            <a:r>
              <a:rPr lang="en-US" sz="4700" b="1" dirty="0" smtClean="0">
                <a:solidFill>
                  <a:srgbClr val="F0AD00">
                    <a:satMod val="150000"/>
                  </a:srgbClr>
                </a:solidFill>
                <a:ea typeface="+mj-ea"/>
                <a:cs typeface="+mj-cs"/>
              </a:rPr>
              <a:t> </a:t>
            </a:r>
            <a:r>
              <a:rPr lang="en-US" sz="4700" b="1" dirty="0">
                <a:solidFill>
                  <a:srgbClr val="F0AD00">
                    <a:satMod val="150000"/>
                  </a:srgbClr>
                </a:solidFill>
                <a:ea typeface="+mj-ea"/>
                <a:cs typeface="+mj-cs"/>
              </a:rPr>
              <a:t>Language Variation </a:t>
            </a:r>
            <a:endParaRPr lang="en-US" sz="4700" b="1" dirty="0" smtClean="0">
              <a:solidFill>
                <a:srgbClr val="F0AD00">
                  <a:satMod val="150000"/>
                </a:srgbClr>
              </a:solidFill>
              <a:ea typeface="+mj-ea"/>
              <a:cs typeface="+mj-cs"/>
            </a:endParaRPr>
          </a:p>
          <a:p>
            <a:r>
              <a:rPr lang="en-US" sz="3600" dirty="0" smtClean="0">
                <a:solidFill>
                  <a:srgbClr val="F0AD00">
                    <a:satMod val="150000"/>
                  </a:srgbClr>
                </a:solidFill>
                <a:ea typeface="+mj-ea"/>
                <a:cs typeface="+mj-cs"/>
              </a:rPr>
              <a:t>Major varieties of language</a:t>
            </a:r>
            <a:endParaRPr lang="en-US" sz="3600" dirty="0"/>
          </a:p>
        </p:txBody>
      </p:sp>
    </p:spTree>
    <p:extLst>
      <p:ext uri="{BB962C8B-B14F-4D97-AF65-F5344CB8AC3E}">
        <p14:creationId xmlns:p14="http://schemas.microsoft.com/office/powerpoint/2010/main" xmlns="" val="18923402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5</a:t>
            </a:r>
            <a:endParaRPr lang="en-US" dirty="0"/>
          </a:p>
        </p:txBody>
      </p:sp>
      <p:sp>
        <p:nvSpPr>
          <p:cNvPr id="3" name="Content Placeholder 2"/>
          <p:cNvSpPr>
            <a:spLocks noGrp="1"/>
          </p:cNvSpPr>
          <p:nvPr>
            <p:ph idx="1"/>
          </p:nvPr>
        </p:nvSpPr>
        <p:spPr/>
        <p:txBody>
          <a:bodyPr/>
          <a:lstStyle/>
          <a:p>
            <a:r>
              <a:rPr lang="en-US" dirty="0"/>
              <a:t>Socio-linguistics – study of speech functions according to the speaker, the hearer, their relationship and contact, the context and the situation</a:t>
            </a:r>
          </a:p>
          <a:p>
            <a:r>
              <a:rPr lang="en-US" dirty="0" smtClean="0"/>
              <a:t>studies </a:t>
            </a:r>
            <a:r>
              <a:rPr lang="en-US" dirty="0"/>
              <a:t>the causes and consequences of linguistic behavior in </a:t>
            </a:r>
            <a:r>
              <a:rPr lang="en-US"/>
              <a:t>human </a:t>
            </a:r>
            <a:r>
              <a:rPr lang="en-US" smtClean="0"/>
              <a:t>societies</a:t>
            </a:r>
          </a:p>
          <a:p>
            <a:endParaRPr lang="en-US" dirty="0"/>
          </a:p>
          <a:p>
            <a:r>
              <a:rPr lang="en-US" dirty="0"/>
              <a:t>It is concerned with the function of language.</a:t>
            </a:r>
          </a:p>
          <a:p>
            <a:endParaRPr lang="en-US" dirty="0"/>
          </a:p>
        </p:txBody>
      </p:sp>
    </p:spTree>
    <p:extLst>
      <p:ext uri="{BB962C8B-B14F-4D97-AF65-F5344CB8AC3E}">
        <p14:creationId xmlns:p14="http://schemas.microsoft.com/office/powerpoint/2010/main" xmlns="" val="4177653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variation</a:t>
            </a:r>
            <a:endParaRPr lang="en-US" dirty="0"/>
          </a:p>
        </p:txBody>
      </p:sp>
      <p:sp>
        <p:nvSpPr>
          <p:cNvPr id="3" name="Content Placeholder 2"/>
          <p:cNvSpPr>
            <a:spLocks noGrp="1"/>
          </p:cNvSpPr>
          <p:nvPr>
            <p:ph idx="1"/>
          </p:nvPr>
        </p:nvSpPr>
        <p:spPr/>
        <p:txBody>
          <a:bodyPr>
            <a:normAutofit/>
          </a:bodyPr>
          <a:lstStyle/>
          <a:p>
            <a:r>
              <a:rPr lang="en-US" dirty="0" smtClean="0"/>
              <a:t>Language – varies not only from one individual to another but also from one sub-section of speech community (family, village, town, region</a:t>
            </a:r>
          </a:p>
          <a:p>
            <a:r>
              <a:rPr lang="en-US" dirty="0" smtClean="0"/>
              <a:t>People of different age, sex, social classes, occupation, or cultural groups in the same community will show variation in speech</a:t>
            </a:r>
          </a:p>
          <a:p>
            <a:r>
              <a:rPr lang="en-US" dirty="0" smtClean="0"/>
              <a:t>Thus, language varies in geographical and </a:t>
            </a:r>
            <a:r>
              <a:rPr lang="en-US" smtClean="0"/>
              <a:t>social space. </a:t>
            </a:r>
            <a:endParaRPr lang="en-US" dirty="0" smtClean="0"/>
          </a:p>
        </p:txBody>
      </p:sp>
    </p:spTree>
    <p:extLst>
      <p:ext uri="{BB962C8B-B14F-4D97-AF65-F5344CB8AC3E}">
        <p14:creationId xmlns:p14="http://schemas.microsoft.com/office/powerpoint/2010/main" xmlns="" val="2101388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variation (contd..)</a:t>
            </a:r>
            <a:endParaRPr lang="en-US" dirty="0"/>
          </a:p>
        </p:txBody>
      </p:sp>
      <p:sp>
        <p:nvSpPr>
          <p:cNvPr id="3" name="Content Placeholder 2"/>
          <p:cNvSpPr>
            <a:spLocks noGrp="1"/>
          </p:cNvSpPr>
          <p:nvPr>
            <p:ph idx="1"/>
          </p:nvPr>
        </p:nvSpPr>
        <p:spPr/>
        <p:txBody>
          <a:bodyPr>
            <a:normAutofit/>
          </a:bodyPr>
          <a:lstStyle/>
          <a:p>
            <a:r>
              <a:rPr lang="en-US" dirty="0" smtClean="0"/>
              <a:t>Variability in a social dimension – </a:t>
            </a:r>
            <a:r>
              <a:rPr lang="en-US" dirty="0" err="1" smtClean="0"/>
              <a:t>Sociolectical</a:t>
            </a:r>
            <a:endParaRPr lang="en-US" dirty="0" smtClean="0"/>
          </a:p>
          <a:p>
            <a:r>
              <a:rPr lang="en-US" dirty="0" smtClean="0"/>
              <a:t>Sociolinguists say language is a code</a:t>
            </a:r>
          </a:p>
          <a:p>
            <a:r>
              <a:rPr lang="en-US" dirty="0" smtClean="0"/>
              <a:t>Varieties exist within the code</a:t>
            </a:r>
          </a:p>
          <a:p>
            <a:r>
              <a:rPr lang="en-US" dirty="0" smtClean="0"/>
              <a:t>Factors which cause language variation</a:t>
            </a:r>
          </a:p>
          <a:p>
            <a:r>
              <a:rPr lang="en-US" dirty="0" smtClean="0"/>
              <a:t>Nature of participants- their relationship</a:t>
            </a:r>
          </a:p>
          <a:p>
            <a:r>
              <a:rPr lang="en-US" dirty="0" smtClean="0"/>
              <a:t>(socio-economic, sexual, occupational etc.)</a:t>
            </a:r>
          </a:p>
          <a:p>
            <a:r>
              <a:rPr lang="en-US" dirty="0" smtClean="0"/>
              <a:t>Number of participants (two face-to-face, one addressing a large audience)</a:t>
            </a:r>
          </a:p>
          <a:p>
            <a:endParaRPr lang="en-US" dirty="0"/>
          </a:p>
        </p:txBody>
      </p:sp>
    </p:spTree>
    <p:extLst>
      <p:ext uri="{BB962C8B-B14F-4D97-AF65-F5344CB8AC3E}">
        <p14:creationId xmlns:p14="http://schemas.microsoft.com/office/powerpoint/2010/main" xmlns="" val="2603065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causing variation (</a:t>
            </a:r>
            <a:r>
              <a:rPr lang="en-US" dirty="0" err="1" smtClean="0"/>
              <a:t>contd</a:t>
            </a:r>
            <a:r>
              <a:rPr lang="en-US" dirty="0" smtClean="0"/>
              <a:t>)</a:t>
            </a:r>
            <a:endParaRPr lang="en-US" dirty="0"/>
          </a:p>
        </p:txBody>
      </p:sp>
      <p:sp>
        <p:nvSpPr>
          <p:cNvPr id="3" name="Content Placeholder 2"/>
          <p:cNvSpPr>
            <a:spLocks noGrp="1"/>
          </p:cNvSpPr>
          <p:nvPr>
            <p:ph idx="1"/>
          </p:nvPr>
        </p:nvSpPr>
        <p:spPr/>
        <p:txBody>
          <a:bodyPr/>
          <a:lstStyle/>
          <a:p>
            <a:r>
              <a:rPr lang="en-US" dirty="0" smtClean="0"/>
              <a:t>Roles of participants (teacher/ student/ priest/ father/ son/ husband/ wife</a:t>
            </a:r>
          </a:p>
          <a:p>
            <a:r>
              <a:rPr lang="en-US" dirty="0" smtClean="0"/>
              <a:t>Function of speech event (persuasion, request for information, ritual, verbal, etc.)</a:t>
            </a:r>
          </a:p>
          <a:p>
            <a:r>
              <a:rPr lang="en-US" dirty="0" smtClean="0"/>
              <a:t>Nature of medium (speech, writing, scripted speech, speech reinforced by gesture etc.)</a:t>
            </a:r>
          </a:p>
          <a:p>
            <a:r>
              <a:rPr lang="en-US" dirty="0" smtClean="0"/>
              <a:t>Genre of discourse (scientific, experiment, sport, art, religion)</a:t>
            </a:r>
            <a:endParaRPr lang="en-US" dirty="0"/>
          </a:p>
        </p:txBody>
      </p:sp>
    </p:spTree>
    <p:extLst>
      <p:ext uri="{BB962C8B-B14F-4D97-AF65-F5344CB8AC3E}">
        <p14:creationId xmlns:p14="http://schemas.microsoft.com/office/powerpoint/2010/main" xmlns="" val="39246362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causing variation (contd..)</a:t>
            </a:r>
            <a:endParaRPr lang="en-US" dirty="0"/>
          </a:p>
        </p:txBody>
      </p:sp>
      <p:sp>
        <p:nvSpPr>
          <p:cNvPr id="3" name="Content Placeholder 2"/>
          <p:cNvSpPr>
            <a:spLocks noGrp="1"/>
          </p:cNvSpPr>
          <p:nvPr>
            <p:ph idx="1"/>
          </p:nvPr>
        </p:nvSpPr>
        <p:spPr/>
        <p:txBody>
          <a:bodyPr/>
          <a:lstStyle/>
          <a:p>
            <a:r>
              <a:rPr lang="en-US" dirty="0" smtClean="0"/>
              <a:t>Physical setting (noisy/quiet, Public/private, family/formal gathering, familiar/unfamiliar, appropriate for speech (e.g. sitting room)/ inappropriate</a:t>
            </a:r>
          </a:p>
          <a:p>
            <a:pPr marL="0" indent="0">
              <a:buNone/>
            </a:pPr>
            <a:endParaRPr lang="en-US" dirty="0" smtClean="0"/>
          </a:p>
          <a:p>
            <a:r>
              <a:rPr lang="en-US" dirty="0" smtClean="0"/>
              <a:t>Regional or geographical setting </a:t>
            </a:r>
            <a:endParaRPr lang="en-US" dirty="0"/>
          </a:p>
        </p:txBody>
      </p:sp>
    </p:spTree>
    <p:extLst>
      <p:ext uri="{BB962C8B-B14F-4D97-AF65-F5344CB8AC3E}">
        <p14:creationId xmlns:p14="http://schemas.microsoft.com/office/powerpoint/2010/main" xmlns="" val="40367345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varieties of language</a:t>
            </a:r>
            <a:endParaRPr lang="en-US" dirty="0"/>
          </a:p>
        </p:txBody>
      </p:sp>
      <p:sp>
        <p:nvSpPr>
          <p:cNvPr id="3" name="Content Placeholder 2"/>
          <p:cNvSpPr>
            <a:spLocks noGrp="1"/>
          </p:cNvSpPr>
          <p:nvPr>
            <p:ph idx="1"/>
          </p:nvPr>
        </p:nvSpPr>
        <p:spPr/>
        <p:txBody>
          <a:bodyPr/>
          <a:lstStyle/>
          <a:p>
            <a:pPr marL="0" indent="0">
              <a:buNone/>
            </a:pPr>
            <a:r>
              <a:rPr lang="en-US" b="1" dirty="0" smtClean="0"/>
              <a:t>1. Code:</a:t>
            </a:r>
            <a:r>
              <a:rPr lang="en-US" dirty="0" smtClean="0"/>
              <a:t> “A code is an arbitrary, pre-arranged set of signals” (Gleason, 1968:374)</a:t>
            </a:r>
          </a:p>
          <a:p>
            <a:r>
              <a:rPr lang="en-US" dirty="0" smtClean="0"/>
              <a:t>A Language is only one special variety of code</a:t>
            </a:r>
          </a:p>
          <a:p>
            <a:r>
              <a:rPr lang="en-US" dirty="0" smtClean="0"/>
              <a:t>The total organization of different linguistic components in a language – code of that language</a:t>
            </a:r>
          </a:p>
          <a:p>
            <a:r>
              <a:rPr lang="en-US" dirty="0" smtClean="0"/>
              <a:t>Code- Abstract system accepted arbitrarily in the community which uses it  </a:t>
            </a:r>
            <a:endParaRPr lang="en-US" dirty="0"/>
          </a:p>
        </p:txBody>
      </p:sp>
    </p:spTree>
    <p:extLst>
      <p:ext uri="{BB962C8B-B14F-4D97-AF65-F5344CB8AC3E}">
        <p14:creationId xmlns:p14="http://schemas.microsoft.com/office/powerpoint/2010/main" xmlns="" val="20657482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varieties of language (contd..)</a:t>
            </a:r>
            <a:endParaRPr lang="en-US" dirty="0"/>
          </a:p>
        </p:txBody>
      </p:sp>
      <p:sp>
        <p:nvSpPr>
          <p:cNvPr id="3" name="Content Placeholder 2"/>
          <p:cNvSpPr>
            <a:spLocks noGrp="1"/>
          </p:cNvSpPr>
          <p:nvPr>
            <p:ph idx="1"/>
          </p:nvPr>
        </p:nvSpPr>
        <p:spPr/>
        <p:txBody>
          <a:bodyPr/>
          <a:lstStyle/>
          <a:p>
            <a:pPr marL="0" indent="0">
              <a:buNone/>
            </a:pPr>
            <a:r>
              <a:rPr lang="en-US" b="1" dirty="0" smtClean="0"/>
              <a:t>  2. Dialect &amp; </a:t>
            </a:r>
            <a:r>
              <a:rPr lang="en-US" b="1" dirty="0" err="1" smtClean="0"/>
              <a:t>Sociolect</a:t>
            </a:r>
            <a:endParaRPr lang="en-US" b="1" dirty="0"/>
          </a:p>
          <a:p>
            <a:pPr marL="0" indent="0">
              <a:buNone/>
            </a:pPr>
            <a:r>
              <a:rPr lang="en-US" dirty="0" smtClean="0"/>
              <a:t> </a:t>
            </a:r>
            <a:r>
              <a:rPr lang="en-US" b="1" dirty="0"/>
              <a:t>Dialect</a:t>
            </a:r>
          </a:p>
          <a:p>
            <a:r>
              <a:rPr lang="en-US" dirty="0" smtClean="0"/>
              <a:t>A regional, temporal, or social variety within a single language </a:t>
            </a:r>
          </a:p>
          <a:p>
            <a:r>
              <a:rPr lang="en-US" dirty="0" smtClean="0"/>
              <a:t>Differs in pronunciation, grammar and vocabulary from standard language (socially </a:t>
            </a:r>
            <a:r>
              <a:rPr lang="en-US" dirty="0" err="1" smtClean="0"/>
              <a:t>favoured</a:t>
            </a:r>
            <a:r>
              <a:rPr lang="en-US" dirty="0" smtClean="0"/>
              <a:t> dialect)</a:t>
            </a:r>
          </a:p>
          <a:p>
            <a:endParaRPr lang="en-US" dirty="0"/>
          </a:p>
        </p:txBody>
      </p:sp>
    </p:spTree>
    <p:extLst>
      <p:ext uri="{BB962C8B-B14F-4D97-AF65-F5344CB8AC3E}">
        <p14:creationId xmlns:p14="http://schemas.microsoft.com/office/powerpoint/2010/main" xmlns="" val="37025353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varieties of language (contd..)</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b="1" dirty="0" smtClean="0"/>
              <a:t>Dialect (contd..)</a:t>
            </a:r>
          </a:p>
          <a:p>
            <a:r>
              <a:rPr lang="en-US" dirty="0" smtClean="0"/>
              <a:t>   sufficiently different to be considered a</a:t>
            </a:r>
          </a:p>
          <a:p>
            <a:pPr marL="0" indent="0">
              <a:buNone/>
            </a:pPr>
            <a:r>
              <a:rPr lang="en-US" dirty="0" smtClean="0"/>
              <a:t>       separate entity but not different enough to</a:t>
            </a:r>
          </a:p>
          <a:p>
            <a:pPr marL="0" indent="0">
              <a:buNone/>
            </a:pPr>
            <a:r>
              <a:rPr lang="en-US" dirty="0"/>
              <a:t> </a:t>
            </a:r>
            <a:r>
              <a:rPr lang="en-US" dirty="0" smtClean="0"/>
              <a:t>      be classed as a separate language</a:t>
            </a:r>
          </a:p>
          <a:p>
            <a:r>
              <a:rPr lang="en-US" dirty="0"/>
              <a:t> </a:t>
            </a:r>
            <a:r>
              <a:rPr lang="en-US" dirty="0" smtClean="0"/>
              <a:t>  sometimes difficult to differentiate because</a:t>
            </a:r>
          </a:p>
          <a:p>
            <a:pPr marL="0" indent="0">
              <a:buNone/>
            </a:pPr>
            <a:r>
              <a:rPr lang="en-US" dirty="0"/>
              <a:t> </a:t>
            </a:r>
            <a:r>
              <a:rPr lang="en-US" dirty="0" smtClean="0"/>
              <a:t>     of political boundaries  </a:t>
            </a:r>
            <a:endParaRPr lang="en-US" dirty="0"/>
          </a:p>
        </p:txBody>
      </p:sp>
    </p:spTree>
    <p:extLst>
      <p:ext uri="{BB962C8B-B14F-4D97-AF65-F5344CB8AC3E}">
        <p14:creationId xmlns:p14="http://schemas.microsoft.com/office/powerpoint/2010/main" xmlns="" val="240205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varieties of language (contd..)</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b="1" dirty="0" smtClean="0"/>
              <a:t>Dialect (contd..)</a:t>
            </a:r>
          </a:p>
          <a:p>
            <a:r>
              <a:rPr lang="en-US" dirty="0"/>
              <a:t> </a:t>
            </a:r>
            <a:r>
              <a:rPr lang="en-US" dirty="0" smtClean="0"/>
              <a:t>Example: Dutch &amp; some low German dialects</a:t>
            </a:r>
          </a:p>
          <a:p>
            <a:r>
              <a:rPr lang="en-US" dirty="0" smtClean="0"/>
              <a:t>Regional dialect (or local or geographical or territorial dialects) are spoken by the people of a particular geographical area within a speech community (Cockney in London but due to education and mobility they are receding)   </a:t>
            </a:r>
            <a:endParaRPr lang="en-US" dirty="0"/>
          </a:p>
        </p:txBody>
      </p:sp>
    </p:spTree>
    <p:extLst>
      <p:ext uri="{BB962C8B-B14F-4D97-AF65-F5344CB8AC3E}">
        <p14:creationId xmlns:p14="http://schemas.microsoft.com/office/powerpoint/2010/main" xmlns="" val="40911498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varieties of English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Dialect:</a:t>
            </a:r>
          </a:p>
          <a:p>
            <a:pPr marL="0" indent="0">
              <a:buNone/>
            </a:pPr>
            <a:r>
              <a:rPr lang="en-US" dirty="0" smtClean="0"/>
              <a:t>Dialect is a specific form of a given language, spoken in a certain locality or geographical area showing sufficient differences from the standard of literary form of that language, as to pronunciation, grammatical construction and idiomatic use of words, to be considered a distinct entity, yet not sufficient distinct from other dialects of the language to be regarded as a different language – </a:t>
            </a:r>
            <a:r>
              <a:rPr lang="en-US" b="1" dirty="0" smtClean="0"/>
              <a:t>A dictionary of Linguistics (1945)</a:t>
            </a:r>
            <a:r>
              <a:rPr lang="en-US" dirty="0" smtClean="0"/>
              <a:t> A. Pie and Frank Gaynor </a:t>
            </a:r>
            <a:endParaRPr lang="en-US" dirty="0"/>
          </a:p>
        </p:txBody>
      </p:sp>
    </p:spTree>
    <p:extLst>
      <p:ext uri="{BB962C8B-B14F-4D97-AF65-F5344CB8AC3E}">
        <p14:creationId xmlns:p14="http://schemas.microsoft.com/office/powerpoint/2010/main" xmlns="" val="35891729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varieties of Language (contd..)</a:t>
            </a:r>
            <a:endParaRPr lang="en-US" dirty="0"/>
          </a:p>
        </p:txBody>
      </p:sp>
      <p:sp>
        <p:nvSpPr>
          <p:cNvPr id="3" name="Content Placeholder 2"/>
          <p:cNvSpPr>
            <a:spLocks noGrp="1"/>
          </p:cNvSpPr>
          <p:nvPr>
            <p:ph idx="1"/>
          </p:nvPr>
        </p:nvSpPr>
        <p:spPr/>
        <p:txBody>
          <a:bodyPr/>
          <a:lstStyle/>
          <a:p>
            <a:r>
              <a:rPr lang="en-US" dirty="0" err="1" smtClean="0"/>
              <a:t>Sociolects</a:t>
            </a:r>
            <a:r>
              <a:rPr lang="en-US" dirty="0" smtClean="0"/>
              <a:t> (Social dialects or class dialects) –</a:t>
            </a:r>
          </a:p>
          <a:p>
            <a:pPr marL="0" indent="0">
              <a:buNone/>
            </a:pPr>
            <a:r>
              <a:rPr lang="en-US" dirty="0"/>
              <a:t> </a:t>
            </a:r>
            <a:r>
              <a:rPr lang="en-US" dirty="0" smtClean="0"/>
              <a:t>   spoken by the members of a particular group</a:t>
            </a:r>
          </a:p>
          <a:p>
            <a:pPr marL="0" indent="0">
              <a:buNone/>
            </a:pPr>
            <a:r>
              <a:rPr lang="en-US" dirty="0"/>
              <a:t> </a:t>
            </a:r>
            <a:r>
              <a:rPr lang="en-US" dirty="0" smtClean="0"/>
              <a:t>   of stratum of a speech community</a:t>
            </a:r>
          </a:p>
          <a:p>
            <a:pPr marL="0" indent="0">
              <a:buNone/>
            </a:pPr>
            <a:endParaRPr lang="en-US" dirty="0"/>
          </a:p>
        </p:txBody>
      </p:sp>
    </p:spTree>
    <p:extLst>
      <p:ext uri="{BB962C8B-B14F-4D97-AF65-F5344CB8AC3E}">
        <p14:creationId xmlns:p14="http://schemas.microsoft.com/office/powerpoint/2010/main" xmlns="" val="19886976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varieties of language (contd..)</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  3. Isogloss</a:t>
            </a:r>
          </a:p>
          <a:p>
            <a:r>
              <a:rPr lang="en-US" dirty="0" smtClean="0"/>
              <a:t>An isogloss is a line indicating the degree of linguistic change. (Gleason 1963 : 398)</a:t>
            </a:r>
          </a:p>
          <a:p>
            <a:r>
              <a:rPr lang="en-US" dirty="0" smtClean="0"/>
              <a:t>Isogloss is a representation of statistical probabilities, a graphic way of portraying a translation of speech characteristics of one area to another, a bundle of isoglosses may be interpreted as marking a zone of great translation of speech.  </a:t>
            </a:r>
            <a:endParaRPr lang="en-US" dirty="0"/>
          </a:p>
        </p:txBody>
      </p:sp>
    </p:spTree>
    <p:extLst>
      <p:ext uri="{BB962C8B-B14F-4D97-AF65-F5344CB8AC3E}">
        <p14:creationId xmlns:p14="http://schemas.microsoft.com/office/powerpoint/2010/main" xmlns="" val="2692678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varieties of language (contd..)</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     Isogloss (contd..)</a:t>
            </a:r>
          </a:p>
          <a:p>
            <a:r>
              <a:rPr lang="en-US" dirty="0" smtClean="0"/>
              <a:t>It indicates a dialect boundary</a:t>
            </a:r>
          </a:p>
          <a:p>
            <a:r>
              <a:rPr lang="en-US" dirty="0" smtClean="0"/>
              <a:t>A term </a:t>
            </a:r>
            <a:r>
              <a:rPr lang="en-US" dirty="0" err="1" smtClean="0"/>
              <a:t>modelled</a:t>
            </a:r>
            <a:r>
              <a:rPr lang="en-US" dirty="0" smtClean="0"/>
              <a:t> on geographical terms – Isotherm( a line joining areas of equal temperature) and Isobar (a line joining areas of equal atmospheric pressure</a:t>
            </a:r>
          </a:p>
          <a:p>
            <a:r>
              <a:rPr lang="en-US" dirty="0" smtClean="0"/>
              <a:t>It is in contrast to Isograph- any line on a linguistic map, indicating a uniformity in the use of sounds, vocabulary, syntax, inflection, etc. </a:t>
            </a:r>
            <a:endParaRPr lang="en-US" dirty="0"/>
          </a:p>
        </p:txBody>
      </p:sp>
    </p:spTree>
    <p:extLst>
      <p:ext uri="{BB962C8B-B14F-4D97-AF65-F5344CB8AC3E}">
        <p14:creationId xmlns:p14="http://schemas.microsoft.com/office/powerpoint/2010/main" xmlns="" val="39149854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varieties of language (Contd..)</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 4. Register</a:t>
            </a:r>
          </a:p>
          <a:p>
            <a:r>
              <a:rPr lang="en-US" b="1" dirty="0"/>
              <a:t> </a:t>
            </a:r>
            <a:r>
              <a:rPr lang="en-US" dirty="0" smtClean="0"/>
              <a:t>varieties of language according to use</a:t>
            </a:r>
          </a:p>
          <a:p>
            <a:r>
              <a:rPr lang="en-US" dirty="0" smtClean="0"/>
              <a:t>Stylistic functional varieties of a dialect or language</a:t>
            </a:r>
          </a:p>
          <a:p>
            <a:r>
              <a:rPr lang="en-US" dirty="0" smtClean="0"/>
              <a:t> narrowly defined by reference to subject matter (field of discourse – jargon of fishing, sports etc.) to medium (mode of discourse e.g. printed material, written, letter, message on tape etc.) or level of formality i.e. style (manner of discourse)    </a:t>
            </a:r>
            <a:endParaRPr lang="en-US" dirty="0"/>
          </a:p>
        </p:txBody>
      </p:sp>
    </p:spTree>
    <p:extLst>
      <p:ext uri="{BB962C8B-B14F-4D97-AF65-F5344CB8AC3E}">
        <p14:creationId xmlns:p14="http://schemas.microsoft.com/office/powerpoint/2010/main" xmlns="" val="4040931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varieties of language (contd..)</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Some definitions of Registers</a:t>
            </a:r>
            <a:endParaRPr lang="en-US" dirty="0" smtClean="0"/>
          </a:p>
          <a:p>
            <a:r>
              <a:rPr lang="en-US" dirty="0"/>
              <a:t>B</a:t>
            </a:r>
            <a:r>
              <a:rPr lang="en-US" dirty="0" smtClean="0"/>
              <a:t>y register we mean a variety correlated with performer’s social role on a given occasion. Every normal adult plays a series of different social roles- one man ,for example, may function at different times as head of a family, motorist, cricketer, member of a religious group, professor and so on, and within his idiolect he has varieties shared by other persons and other idiolects appropriate to these roles.</a:t>
            </a:r>
            <a:endParaRPr lang="en-US" dirty="0"/>
          </a:p>
        </p:txBody>
      </p:sp>
    </p:spTree>
    <p:extLst>
      <p:ext uri="{BB962C8B-B14F-4D97-AF65-F5344CB8AC3E}">
        <p14:creationId xmlns:p14="http://schemas.microsoft.com/office/powerpoint/2010/main" xmlns="" val="5944737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varieties…(contd..)</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   </a:t>
            </a:r>
            <a:r>
              <a:rPr lang="en-US" b="1" dirty="0" smtClean="0"/>
              <a:t>Definitions (contd..)</a:t>
            </a:r>
          </a:p>
          <a:p>
            <a:pPr marL="0" indent="0">
              <a:buNone/>
            </a:pPr>
            <a:r>
              <a:rPr lang="en-US" dirty="0"/>
              <a:t> </a:t>
            </a:r>
            <a:r>
              <a:rPr lang="en-US" dirty="0" smtClean="0"/>
              <a:t>  When the professor’s wife tells him to ‘stop</a:t>
            </a:r>
          </a:p>
          <a:p>
            <a:pPr marL="0" indent="0">
              <a:buNone/>
            </a:pPr>
            <a:r>
              <a:rPr lang="en-US" dirty="0"/>
              <a:t> </a:t>
            </a:r>
            <a:r>
              <a:rPr lang="en-US" dirty="0" smtClean="0"/>
              <a:t>  talking like a professor’ she is protesting at a</a:t>
            </a:r>
          </a:p>
          <a:p>
            <a:pPr marL="0" indent="0">
              <a:buNone/>
            </a:pPr>
            <a:r>
              <a:rPr lang="en-US" dirty="0"/>
              <a:t> </a:t>
            </a:r>
            <a:r>
              <a:rPr lang="en-US" dirty="0" smtClean="0"/>
              <a:t>  misuse of register.” – J.C. </a:t>
            </a:r>
            <a:r>
              <a:rPr lang="en-US" dirty="0" err="1" smtClean="0"/>
              <a:t>Catford</a:t>
            </a:r>
            <a:r>
              <a:rPr lang="en-US" dirty="0" smtClean="0"/>
              <a:t>, A Linguistics</a:t>
            </a:r>
          </a:p>
          <a:p>
            <a:pPr marL="0" indent="0">
              <a:buNone/>
            </a:pPr>
            <a:r>
              <a:rPr lang="en-US" dirty="0"/>
              <a:t> </a:t>
            </a:r>
            <a:r>
              <a:rPr lang="en-US" dirty="0" smtClean="0"/>
              <a:t>  theory of Translation, OUP, 1965, p.89</a:t>
            </a:r>
          </a:p>
          <a:p>
            <a:r>
              <a:rPr lang="en-US" dirty="0" smtClean="0"/>
              <a:t>Registers are those “varieties of language which correspond to different situations, different speakers and listeners, or readers and writers, and so on” R.M.W. Dixon, “On formal &amp; </a:t>
            </a:r>
            <a:r>
              <a:rPr lang="en-US" dirty="0" err="1" smtClean="0"/>
              <a:t>contexual</a:t>
            </a:r>
            <a:r>
              <a:rPr lang="en-US" dirty="0" smtClean="0"/>
              <a:t> Meaning,” ALH (</a:t>
            </a:r>
            <a:r>
              <a:rPr lang="en-US" dirty="0" err="1" smtClean="0"/>
              <a:t>Budapast</a:t>
            </a:r>
            <a:r>
              <a:rPr lang="en-US" dirty="0" smtClean="0"/>
              <a:t>), xiv, p.38.</a:t>
            </a:r>
            <a:endParaRPr lang="en-US" dirty="0"/>
          </a:p>
        </p:txBody>
      </p:sp>
    </p:spTree>
    <p:extLst>
      <p:ext uri="{BB962C8B-B14F-4D97-AF65-F5344CB8AC3E}">
        <p14:creationId xmlns:p14="http://schemas.microsoft.com/office/powerpoint/2010/main" xmlns="" val="35147301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varieties…(contd.)</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b="1" dirty="0" smtClean="0"/>
              <a:t>Register (contd..)</a:t>
            </a:r>
          </a:p>
          <a:p>
            <a:pPr marL="0" indent="0">
              <a:buNone/>
            </a:pPr>
            <a:r>
              <a:rPr lang="en-US" dirty="0"/>
              <a:t> </a:t>
            </a:r>
            <a:r>
              <a:rPr lang="en-US" dirty="0" smtClean="0"/>
              <a:t>Talking about the role of speaker, A young lecturer, for example, will speak in different ways when communicating with his wife, his children, his father, his colleagues, his students, when shopping, and so on. Each of this varieties will be register.</a:t>
            </a:r>
            <a:endParaRPr lang="en-US" dirty="0"/>
          </a:p>
        </p:txBody>
      </p:sp>
    </p:spTree>
    <p:extLst>
      <p:ext uri="{BB962C8B-B14F-4D97-AF65-F5344CB8AC3E}">
        <p14:creationId xmlns:p14="http://schemas.microsoft.com/office/powerpoint/2010/main" xmlns="" val="2663584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varieties…(contd..)</a:t>
            </a:r>
            <a:endParaRPr lang="en-US" dirty="0"/>
          </a:p>
        </p:txBody>
      </p:sp>
      <p:sp>
        <p:nvSpPr>
          <p:cNvPr id="3" name="Content Placeholder 2"/>
          <p:cNvSpPr>
            <a:spLocks noGrp="1"/>
          </p:cNvSpPr>
          <p:nvPr>
            <p:ph idx="1"/>
          </p:nvPr>
        </p:nvSpPr>
        <p:spPr/>
        <p:txBody>
          <a:bodyPr/>
          <a:lstStyle/>
          <a:p>
            <a:pPr marL="0" indent="0">
              <a:buNone/>
            </a:pPr>
            <a:r>
              <a:rPr lang="en-US" b="1" dirty="0" smtClean="0"/>
              <a:t> 5.  Idiolect</a:t>
            </a:r>
          </a:p>
          <a:p>
            <a:r>
              <a:rPr lang="en-US" b="1" dirty="0"/>
              <a:t> </a:t>
            </a:r>
            <a:r>
              <a:rPr lang="en-US" b="1" dirty="0" smtClean="0"/>
              <a:t>  </a:t>
            </a:r>
            <a:r>
              <a:rPr lang="en-US" dirty="0" smtClean="0"/>
              <a:t>a variety of language used by one individual speaker, including peculiarities of pronunciation, grammar, vocabulary etc.</a:t>
            </a:r>
          </a:p>
          <a:p>
            <a:pPr marL="0" indent="0">
              <a:buNone/>
            </a:pPr>
            <a:endParaRPr lang="en-US" dirty="0" smtClean="0"/>
          </a:p>
          <a:p>
            <a:r>
              <a:rPr lang="en-US" dirty="0" smtClean="0"/>
              <a:t>A dialect made of idiolects of a group of speakers in a social or regional subdivision of a speech community </a:t>
            </a:r>
            <a:endParaRPr lang="en-US" dirty="0"/>
          </a:p>
        </p:txBody>
      </p:sp>
    </p:spTree>
    <p:extLst>
      <p:ext uri="{BB962C8B-B14F-4D97-AF65-F5344CB8AC3E}">
        <p14:creationId xmlns:p14="http://schemas.microsoft.com/office/powerpoint/2010/main" xmlns="" val="300254237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varieties…(contd..)</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b="1" dirty="0" smtClean="0"/>
              <a:t>Idiolect (</a:t>
            </a:r>
            <a:r>
              <a:rPr lang="en-US" b="1" dirty="0" err="1" smtClean="0"/>
              <a:t>contd</a:t>
            </a:r>
            <a:r>
              <a:rPr lang="en-US" b="1" dirty="0" smtClean="0"/>
              <a:t>)</a:t>
            </a:r>
          </a:p>
          <a:p>
            <a:r>
              <a:rPr lang="en-US" dirty="0" smtClean="0"/>
              <a:t>Idiolect is “an identifiable pattern of speech characteristic of an individual.” or “ </a:t>
            </a:r>
            <a:r>
              <a:rPr lang="en-US" dirty="0" err="1" smtClean="0"/>
              <a:t>Ideolect</a:t>
            </a:r>
            <a:r>
              <a:rPr lang="en-US" dirty="0" smtClean="0"/>
              <a:t> is the individual’s personal variety of the community language system” (A Dictionary of Linguistics: 1954)</a:t>
            </a:r>
          </a:p>
          <a:p>
            <a:pPr marL="0" indent="0">
              <a:buNone/>
            </a:pPr>
            <a:r>
              <a:rPr lang="en-US" dirty="0"/>
              <a:t> </a:t>
            </a:r>
            <a:r>
              <a:rPr lang="en-US" dirty="0" smtClean="0"/>
              <a:t>                                                       </a:t>
            </a:r>
            <a:endParaRPr lang="en-US" dirty="0"/>
          </a:p>
        </p:txBody>
      </p:sp>
    </p:spTree>
    <p:extLst>
      <p:ext uri="{BB962C8B-B14F-4D97-AF65-F5344CB8AC3E}">
        <p14:creationId xmlns:p14="http://schemas.microsoft.com/office/powerpoint/2010/main" xmlns="" val="38700704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Major varieties.. (contd..)</a:t>
            </a:r>
            <a:endParaRPr lang="en-US" dirty="0"/>
          </a:p>
        </p:txBody>
      </p:sp>
      <p:sp>
        <p:nvSpPr>
          <p:cNvPr id="7" name="Content Placeholder 6"/>
          <p:cNvSpPr>
            <a:spLocks noGrp="1"/>
          </p:cNvSpPr>
          <p:nvPr>
            <p:ph idx="1"/>
          </p:nvPr>
        </p:nvSpPr>
        <p:spPr/>
        <p:txBody>
          <a:bodyPr>
            <a:normAutofit lnSpcReduction="10000"/>
          </a:bodyPr>
          <a:lstStyle/>
          <a:p>
            <a:pPr marL="0" indent="0">
              <a:buNone/>
            </a:pPr>
            <a:r>
              <a:rPr lang="en-US" dirty="0" smtClean="0"/>
              <a:t>  </a:t>
            </a:r>
            <a:r>
              <a:rPr lang="en-US" b="1" dirty="0" smtClean="0"/>
              <a:t>6. </a:t>
            </a:r>
            <a:r>
              <a:rPr lang="en-US" b="1" dirty="0" err="1" smtClean="0"/>
              <a:t>Diglossia</a:t>
            </a:r>
            <a:endParaRPr lang="en-US" b="1" dirty="0" smtClean="0"/>
          </a:p>
          <a:p>
            <a:r>
              <a:rPr lang="en-US" dirty="0" smtClean="0"/>
              <a:t>When two or more dialects or languages in regular use, the situation called </a:t>
            </a:r>
            <a:r>
              <a:rPr lang="en-US" dirty="0" err="1" smtClean="0"/>
              <a:t>diglossia</a:t>
            </a:r>
            <a:endParaRPr lang="en-US" dirty="0" smtClean="0"/>
          </a:p>
          <a:p>
            <a:r>
              <a:rPr lang="en-US" dirty="0" smtClean="0"/>
              <a:t>One dialect or language given higher status or prestige, and is reserved for certain functions in a society, such as government, education, the law, religion, literature, press, radio and TV</a:t>
            </a:r>
          </a:p>
          <a:p>
            <a:r>
              <a:rPr lang="en-US" dirty="0" smtClean="0"/>
              <a:t>The prestige dialect often called the standard dialect (the language)</a:t>
            </a:r>
            <a:endParaRPr lang="en-US" dirty="0"/>
          </a:p>
        </p:txBody>
      </p:sp>
    </p:spTree>
    <p:extLst>
      <p:ext uri="{BB962C8B-B14F-4D97-AF65-F5344CB8AC3E}">
        <p14:creationId xmlns:p14="http://schemas.microsoft.com/office/powerpoint/2010/main" xmlns="" val="7645311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varieties…(contd..)</a:t>
            </a:r>
            <a:endParaRPr lang="en-US" dirty="0"/>
          </a:p>
        </p:txBody>
      </p:sp>
      <p:sp>
        <p:nvSpPr>
          <p:cNvPr id="3" name="Content Placeholder 2"/>
          <p:cNvSpPr>
            <a:spLocks noGrp="1"/>
          </p:cNvSpPr>
          <p:nvPr>
            <p:ph idx="1"/>
          </p:nvPr>
        </p:nvSpPr>
        <p:spPr/>
        <p:txBody>
          <a:bodyPr/>
          <a:lstStyle/>
          <a:p>
            <a:pPr marL="118872" indent="0">
              <a:buNone/>
            </a:pPr>
            <a:r>
              <a:rPr lang="en-US" b="1" dirty="0" smtClean="0"/>
              <a:t> 7. Pidgin</a:t>
            </a:r>
          </a:p>
          <a:p>
            <a:endParaRPr lang="en-US" b="1" dirty="0" smtClean="0"/>
          </a:p>
          <a:p>
            <a:r>
              <a:rPr lang="en-US" dirty="0" smtClean="0"/>
              <a:t>A pidgin is a contract language, a mixture of elements from different natural languages</a:t>
            </a:r>
          </a:p>
          <a:p>
            <a:r>
              <a:rPr lang="en-US" dirty="0" smtClean="0"/>
              <a:t>Use restricted to certain groups, e.g. traders &amp; </a:t>
            </a:r>
            <a:r>
              <a:rPr lang="en-US" dirty="0" err="1" smtClean="0"/>
              <a:t>seamer</a:t>
            </a:r>
            <a:endParaRPr lang="en-US" dirty="0" smtClean="0"/>
          </a:p>
          <a:p>
            <a:r>
              <a:rPr lang="en-US" dirty="0" smtClean="0"/>
              <a:t>Used in some parts of Asia</a:t>
            </a:r>
          </a:p>
          <a:p>
            <a:r>
              <a:rPr lang="en-US" dirty="0" smtClean="0"/>
              <a:t>Chinese pidgin –  for limited purpose of trade</a:t>
            </a:r>
            <a:endParaRPr lang="en-US" dirty="0"/>
          </a:p>
          <a:p>
            <a:endParaRPr lang="en-US" b="1" dirty="0"/>
          </a:p>
        </p:txBody>
      </p:sp>
    </p:spTree>
    <p:extLst>
      <p:ext uri="{BB962C8B-B14F-4D97-AF65-F5344CB8AC3E}">
        <p14:creationId xmlns:p14="http://schemas.microsoft.com/office/powerpoint/2010/main" xmlns="" val="35157405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varieties … (contd..)</a:t>
            </a:r>
            <a:endParaRPr lang="en-US" dirty="0"/>
          </a:p>
        </p:txBody>
      </p:sp>
      <p:sp>
        <p:nvSpPr>
          <p:cNvPr id="3" name="Content Placeholder 2"/>
          <p:cNvSpPr>
            <a:spLocks noGrp="1"/>
          </p:cNvSpPr>
          <p:nvPr>
            <p:ph idx="1"/>
          </p:nvPr>
        </p:nvSpPr>
        <p:spPr/>
        <p:txBody>
          <a:bodyPr/>
          <a:lstStyle/>
          <a:p>
            <a:r>
              <a:rPr lang="en-US" b="1" dirty="0" smtClean="0"/>
              <a:t>Pidgin (</a:t>
            </a:r>
            <a:r>
              <a:rPr lang="en-US" b="1" dirty="0" err="1" smtClean="0"/>
              <a:t>contd</a:t>
            </a:r>
            <a:r>
              <a:rPr lang="en-US" b="1" dirty="0" smtClean="0"/>
              <a:t>)</a:t>
            </a:r>
          </a:p>
          <a:p>
            <a:r>
              <a:rPr lang="en-US" dirty="0" smtClean="0"/>
              <a:t>Also called contact vernacular</a:t>
            </a:r>
          </a:p>
          <a:p>
            <a:endParaRPr lang="en-US" dirty="0"/>
          </a:p>
          <a:p>
            <a:r>
              <a:rPr lang="en-US" b="1" dirty="0" smtClean="0"/>
              <a:t>8. Creole</a:t>
            </a:r>
          </a:p>
          <a:p>
            <a:r>
              <a:rPr lang="en-US" dirty="0" smtClean="0"/>
              <a:t>When pidgin becomes </a:t>
            </a:r>
            <a:r>
              <a:rPr lang="en-US" dirty="0" err="1" smtClean="0"/>
              <a:t>linguafranca</a:t>
            </a:r>
            <a:endParaRPr lang="en-US" dirty="0" smtClean="0"/>
          </a:p>
          <a:p>
            <a:r>
              <a:rPr lang="en-US" dirty="0" smtClean="0"/>
              <a:t>Pidgin extends beyond limited function &amp; enters other activities</a:t>
            </a:r>
          </a:p>
          <a:p>
            <a:r>
              <a:rPr lang="en-US" dirty="0" smtClean="0"/>
              <a:t>Has standardized grammar, vocabulary &amp; sound system</a:t>
            </a:r>
            <a:endParaRPr lang="en-US" dirty="0"/>
          </a:p>
        </p:txBody>
      </p:sp>
    </p:spTree>
    <p:extLst>
      <p:ext uri="{BB962C8B-B14F-4D97-AF65-F5344CB8AC3E}">
        <p14:creationId xmlns:p14="http://schemas.microsoft.com/office/powerpoint/2010/main" xmlns="" val="28559903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Varieties.. (contd..)</a:t>
            </a:r>
            <a:endParaRPr lang="en-US" dirty="0"/>
          </a:p>
        </p:txBody>
      </p:sp>
      <p:sp>
        <p:nvSpPr>
          <p:cNvPr id="3" name="Content Placeholder 2"/>
          <p:cNvSpPr>
            <a:spLocks noGrp="1"/>
          </p:cNvSpPr>
          <p:nvPr>
            <p:ph idx="1"/>
          </p:nvPr>
        </p:nvSpPr>
        <p:spPr/>
        <p:txBody>
          <a:bodyPr/>
          <a:lstStyle/>
          <a:p>
            <a:r>
              <a:rPr lang="en-US" b="1" dirty="0" smtClean="0"/>
              <a:t>Creole (contd..)</a:t>
            </a:r>
          </a:p>
          <a:p>
            <a:r>
              <a:rPr lang="en-US" dirty="0" smtClean="0"/>
              <a:t>Spoken by increasing number of people as first language</a:t>
            </a:r>
          </a:p>
          <a:p>
            <a:r>
              <a:rPr lang="en-US" dirty="0" smtClean="0"/>
              <a:t>So, A creole is a mixed natural language composed of elements of different languages in areas of intensive contact.</a:t>
            </a:r>
          </a:p>
          <a:p>
            <a:r>
              <a:rPr lang="en-US" dirty="0" smtClean="0"/>
              <a:t>Examples: creoles of islands of Mauritius and Haiti</a:t>
            </a:r>
            <a:endParaRPr lang="en-US" dirty="0"/>
          </a:p>
        </p:txBody>
      </p:sp>
    </p:spTree>
    <p:extLst>
      <p:ext uri="{BB962C8B-B14F-4D97-AF65-F5344CB8AC3E}">
        <p14:creationId xmlns:p14="http://schemas.microsoft.com/office/powerpoint/2010/main" xmlns="" val="29491547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marL="118872" indent="0">
              <a:buNone/>
            </a:pPr>
            <a:r>
              <a:rPr lang="en-US" dirty="0" smtClean="0"/>
              <a:t>  Varieties of language</a:t>
            </a:r>
          </a:p>
          <a:p>
            <a:r>
              <a:rPr lang="en-US" dirty="0" smtClean="0"/>
              <a:t>Code</a:t>
            </a:r>
          </a:p>
          <a:p>
            <a:r>
              <a:rPr lang="en-US" dirty="0" smtClean="0"/>
              <a:t>Dialect &amp; </a:t>
            </a:r>
            <a:r>
              <a:rPr lang="en-US" dirty="0" err="1" smtClean="0"/>
              <a:t>Sociolect</a:t>
            </a:r>
            <a:endParaRPr lang="en-US" dirty="0" smtClean="0"/>
          </a:p>
          <a:p>
            <a:r>
              <a:rPr lang="en-US" dirty="0" smtClean="0"/>
              <a:t>Isogloss</a:t>
            </a:r>
          </a:p>
          <a:p>
            <a:r>
              <a:rPr lang="en-US" dirty="0" smtClean="0"/>
              <a:t>Registers</a:t>
            </a:r>
          </a:p>
          <a:p>
            <a:r>
              <a:rPr lang="en-US" dirty="0" smtClean="0"/>
              <a:t>Idiolect</a:t>
            </a:r>
          </a:p>
          <a:p>
            <a:r>
              <a:rPr lang="en-US" dirty="0" err="1" smtClean="0"/>
              <a:t>Diglossia</a:t>
            </a:r>
            <a:endParaRPr lang="en-US" dirty="0" smtClean="0"/>
          </a:p>
          <a:p>
            <a:r>
              <a:rPr lang="en-US" dirty="0" smtClean="0"/>
              <a:t>Pidgin</a:t>
            </a:r>
          </a:p>
          <a:p>
            <a:r>
              <a:rPr lang="en-US" smtClean="0"/>
              <a:t>Creole</a:t>
            </a:r>
          </a:p>
          <a:p>
            <a:endParaRPr lang="en-US" dirty="0"/>
          </a:p>
        </p:txBody>
      </p:sp>
    </p:spTree>
    <p:extLst>
      <p:ext uri="{BB962C8B-B14F-4D97-AF65-F5344CB8AC3E}">
        <p14:creationId xmlns:p14="http://schemas.microsoft.com/office/powerpoint/2010/main" xmlns="" val="107067245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318</TotalTime>
  <Words>1397</Words>
  <Application>Microsoft Office PowerPoint</Application>
  <PresentationFormat>On-screen Show (4:3)</PresentationFormat>
  <Paragraphs>128</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Module</vt:lpstr>
      <vt:lpstr> </vt:lpstr>
      <vt:lpstr>Review of Lecture 5</vt:lpstr>
      <vt:lpstr>Language variation</vt:lpstr>
      <vt:lpstr>Language variation (contd..)</vt:lpstr>
      <vt:lpstr>Factors causing variation (contd)</vt:lpstr>
      <vt:lpstr>Factors causing variation (contd..)</vt:lpstr>
      <vt:lpstr>Major varieties of language</vt:lpstr>
      <vt:lpstr>Major varieties of language (contd..)</vt:lpstr>
      <vt:lpstr>Major varieties of language (contd..)</vt:lpstr>
      <vt:lpstr>Major varieties of language (contd..)</vt:lpstr>
      <vt:lpstr>Major varieties of English (contd..)</vt:lpstr>
      <vt:lpstr>Major varieties of Language (contd..)</vt:lpstr>
      <vt:lpstr>Major varieties of language (contd..)</vt:lpstr>
      <vt:lpstr>Major varieties of language (contd..)</vt:lpstr>
      <vt:lpstr>Major varieties of language (Contd..)</vt:lpstr>
      <vt:lpstr>Major varieties of language (contd..)</vt:lpstr>
      <vt:lpstr>Major varieties…(contd..)</vt:lpstr>
      <vt:lpstr>Major varieties…(contd.)</vt:lpstr>
      <vt:lpstr>Major varieties…(contd..)</vt:lpstr>
      <vt:lpstr>Major varieties…(contd..)</vt:lpstr>
      <vt:lpstr>Major varieties.. (contd..)</vt:lpstr>
      <vt:lpstr>Major varieties…(contd..)</vt:lpstr>
      <vt:lpstr>Major varieties … (contd..)</vt:lpstr>
      <vt:lpstr>Major Varieties.. (contd..)</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Variation</dc:title>
  <dc:creator>Naveed Ahsan</dc:creator>
  <cp:lastModifiedBy>vcomsats</cp:lastModifiedBy>
  <cp:revision>44</cp:revision>
  <dcterms:created xsi:type="dcterms:W3CDTF">2013-11-28T18:38:02Z</dcterms:created>
  <dcterms:modified xsi:type="dcterms:W3CDTF">2013-11-30T08:43:03Z</dcterms:modified>
</cp:coreProperties>
</file>