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8" r:id="rId3"/>
    <p:sldId id="259" r:id="rId4"/>
    <p:sldId id="260" r:id="rId5"/>
    <p:sldId id="261" r:id="rId6"/>
    <p:sldId id="262" r:id="rId7"/>
    <p:sldId id="263" r:id="rId8"/>
    <p:sldId id="264" r:id="rId9"/>
    <p:sldId id="265" r:id="rId10"/>
    <p:sldId id="267" r:id="rId11"/>
    <p:sldId id="269" r:id="rId12"/>
    <p:sldId id="270" r:id="rId13"/>
    <p:sldId id="273" r:id="rId14"/>
    <p:sldId id="272" r:id="rId15"/>
    <p:sldId id="275" r:id="rId16"/>
    <p:sldId id="276" r:id="rId17"/>
    <p:sldId id="278" r:id="rId18"/>
    <p:sldId id="280" r:id="rId19"/>
    <p:sldId id="282" r:id="rId20"/>
    <p:sldId id="283" r:id="rId21"/>
    <p:sldId id="284" r:id="rId22"/>
    <p:sldId id="286" r:id="rId23"/>
    <p:sldId id="287" r:id="rId24"/>
    <p:sldId id="288" r:id="rId25"/>
    <p:sldId id="289" r:id="rId26"/>
    <p:sldId id="291" r:id="rId27"/>
    <p:sldId id="292" r:id="rId28"/>
    <p:sldId id="293" r:id="rId29"/>
    <p:sldId id="294" r:id="rId30"/>
    <p:sldId id="295" r:id="rId31"/>
    <p:sldId id="296" r:id="rId32"/>
    <p:sldId id="297" r:id="rId33"/>
    <p:sldId id="298" r:id="rId34"/>
    <p:sldId id="299" r:id="rId35"/>
    <p:sldId id="30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B3775770-2BE0-4599-B46D-4991293D9C4E}" type="datetimeFigureOut">
              <a:rPr lang="en-US" smtClean="0"/>
              <a:pPr/>
              <a:t>1/1/2014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917FFB62-503A-4F90-9E5D-132A33B93FB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3775770-2BE0-4599-B46D-4991293D9C4E}" type="datetimeFigureOut">
              <a:rPr lang="en-US" smtClean="0"/>
              <a:pPr/>
              <a:t>1/1/2014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917FFB62-503A-4F90-9E5D-132A33B93F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B3775770-2BE0-4599-B46D-4991293D9C4E}" type="datetimeFigureOut">
              <a:rPr lang="en-US" smtClean="0"/>
              <a:pPr/>
              <a:t>1/1/2014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917FFB62-503A-4F90-9E5D-132A33B93FBF}"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B3775770-2BE0-4599-B46D-4991293D9C4E}" type="datetimeFigureOut">
              <a:rPr lang="en-US" smtClean="0"/>
              <a:pPr/>
              <a:t>1/1/2014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17FFB62-503A-4F90-9E5D-132A33B93F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B3775770-2BE0-4599-B46D-4991293D9C4E}" type="datetimeFigureOut">
              <a:rPr lang="en-US" smtClean="0"/>
              <a:pPr/>
              <a:t>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917FFB62-503A-4F90-9E5D-132A33B93FBF}"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3775770-2BE0-4599-B46D-4991293D9C4E}" type="datetimeFigureOut">
              <a:rPr lang="en-US" smtClean="0"/>
              <a:pPr/>
              <a:t>1/1/2014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7FFB62-503A-4F90-9E5D-132A33B93F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775770-2BE0-4599-B46D-4991293D9C4E}" type="datetimeFigureOut">
              <a:rPr lang="en-US" smtClean="0"/>
              <a:pPr/>
              <a:t>1/1/2014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7FFB62-503A-4F90-9E5D-132A33B93F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3775770-2BE0-4599-B46D-4991293D9C4E}" type="datetimeFigureOut">
              <a:rPr lang="en-US" smtClean="0"/>
              <a:pPr/>
              <a:t>1/1/2014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7FFB62-503A-4F90-9E5D-132A33B93F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B3775770-2BE0-4599-B46D-4991293D9C4E}" type="datetimeFigureOut">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17FFB62-503A-4F90-9E5D-132A33B93FBF}"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775770-2BE0-4599-B46D-4991293D9C4E}" type="datetimeFigureOut">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7FFB62-503A-4F90-9E5D-132A33B93F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775770-2BE0-4599-B46D-4991293D9C4E}" type="datetimeFigureOut">
              <a:rPr lang="en-US" smtClean="0"/>
              <a:pPr/>
              <a:t>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7FFB62-503A-4F90-9E5D-132A33B93FB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762000"/>
            <a:ext cx="38100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762000"/>
            <a:ext cx="38100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8400"/>
            <a:ext cx="1905000" cy="457200"/>
          </a:xfrm>
        </p:spPr>
        <p:txBody>
          <a:bodyPr/>
          <a:lstStyle>
            <a:lvl1pPr>
              <a:defRPr/>
            </a:lvl1pPr>
          </a:lstStyle>
          <a:p>
            <a:fld id="{F8022A8D-E26C-4869-B8D7-62969F3F82EB}" type="slidenum">
              <a:rPr lang="en-GB"/>
              <a:pPr/>
              <a:t>‹#›</a:t>
            </a:fld>
            <a:endParaRPr lang="en-GB"/>
          </a:p>
        </p:txBody>
      </p:sp>
    </p:spTree>
    <p:extLst>
      <p:ext uri="{BB962C8B-B14F-4D97-AF65-F5344CB8AC3E}">
        <p14:creationId xmlns:p14="http://schemas.microsoft.com/office/powerpoint/2010/main" xmlns="" val="23633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3775770-2BE0-4599-B46D-4991293D9C4E}" type="datetimeFigureOut">
              <a:rPr lang="en-US" smtClean="0"/>
              <a:pPr/>
              <a:t>1/1/2014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17FFB62-503A-4F90-9E5D-132A33B93FBF}"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371601"/>
            <a:ext cx="7772400" cy="5257800"/>
          </a:xfrm>
        </p:spPr>
        <p:txBody>
          <a:bodyPr>
            <a:normAutofit/>
          </a:bodyPr>
          <a:lstStyle/>
          <a:p>
            <a:r>
              <a:rPr lang="en-US" dirty="0" smtClean="0"/>
              <a:t/>
            </a:r>
            <a:br>
              <a:rPr lang="en-US" dirty="0" smtClean="0"/>
            </a:br>
            <a:r>
              <a:rPr lang="en-US" dirty="0" smtClean="0"/>
              <a:t/>
            </a:r>
            <a:br>
              <a:rPr lang="en-US" dirty="0" smtClean="0"/>
            </a:br>
            <a:r>
              <a:rPr lang="en-US" sz="4000" dirty="0" smtClean="0"/>
              <a:t>Lecture # 32</a:t>
            </a:r>
            <a:r>
              <a:rPr lang="en-US" sz="4000" dirty="0"/>
              <a:t/>
            </a:r>
            <a:br>
              <a:rPr lang="en-US" sz="4000" dirty="0"/>
            </a:br>
            <a:r>
              <a:rPr lang="en-US" dirty="0" smtClean="0"/>
              <a:t/>
            </a:r>
            <a:br>
              <a:rPr lang="en-US" dirty="0" smtClean="0"/>
            </a:br>
            <a:endParaRPr lang="en-US" dirty="0"/>
          </a:p>
        </p:txBody>
      </p:sp>
      <p:sp>
        <p:nvSpPr>
          <p:cNvPr id="3" name="Subtitle 2"/>
          <p:cNvSpPr>
            <a:spLocks noGrp="1"/>
          </p:cNvSpPr>
          <p:nvPr>
            <p:ph type="subTitle" idx="1"/>
          </p:nvPr>
        </p:nvSpPr>
        <p:spPr/>
        <p:txBody>
          <a:bodyPr>
            <a:normAutofit/>
          </a:bodyPr>
          <a:lstStyle/>
          <a:p>
            <a:r>
              <a:rPr lang="en-US" sz="3600" dirty="0" smtClean="0"/>
              <a:t>Review of lecture 22 – 28</a:t>
            </a:r>
            <a:endParaRPr lang="en-US" sz="3600" dirty="0"/>
          </a:p>
        </p:txBody>
      </p:sp>
    </p:spTree>
    <p:extLst>
      <p:ext uri="{BB962C8B-B14F-4D97-AF65-F5344CB8AC3E}">
        <p14:creationId xmlns:p14="http://schemas.microsoft.com/office/powerpoint/2010/main" xmlns="" val="878345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linguistics in literary interpretation</a:t>
            </a:r>
          </a:p>
        </p:txBody>
      </p:sp>
      <p:sp>
        <p:nvSpPr>
          <p:cNvPr id="3" name="Content Placeholder 2"/>
          <p:cNvSpPr>
            <a:spLocks noGrp="1"/>
          </p:cNvSpPr>
          <p:nvPr>
            <p:ph idx="1"/>
          </p:nvPr>
        </p:nvSpPr>
        <p:spPr/>
        <p:txBody>
          <a:bodyPr/>
          <a:lstStyle/>
          <a:p>
            <a:r>
              <a:rPr lang="en-US" dirty="0" smtClean="0"/>
              <a:t>Some major premises of linguistics which play their roles in the study of style are the nature and importance of the addresser-addressee relationship, the interrelationships between linguistic and non-linguistic contexts, the uniqueness of the phenomenon language etc.</a:t>
            </a:r>
          </a:p>
          <a:p>
            <a:r>
              <a:rPr lang="en-US" dirty="0" smtClean="0"/>
              <a:t>Literary language is not a yardstick to measure all other functions of language.</a:t>
            </a:r>
            <a:endParaRPr lang="en-US" dirty="0"/>
          </a:p>
        </p:txBody>
      </p:sp>
    </p:spTree>
    <p:extLst>
      <p:ext uri="{BB962C8B-B14F-4D97-AF65-F5344CB8AC3E}">
        <p14:creationId xmlns:p14="http://schemas.microsoft.com/office/powerpoint/2010/main" xmlns="" val="916250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linguistics in literary interpretation</a:t>
            </a:r>
          </a:p>
        </p:txBody>
      </p:sp>
      <p:sp>
        <p:nvSpPr>
          <p:cNvPr id="3" name="Content Placeholder 2"/>
          <p:cNvSpPr>
            <a:spLocks noGrp="1"/>
          </p:cNvSpPr>
          <p:nvPr>
            <p:ph idx="1"/>
          </p:nvPr>
        </p:nvSpPr>
        <p:spPr/>
        <p:txBody>
          <a:bodyPr/>
          <a:lstStyle/>
          <a:p>
            <a:r>
              <a:rPr lang="en-US" dirty="0" err="1" smtClean="0"/>
              <a:t>Phono</a:t>
            </a:r>
            <a:r>
              <a:rPr lang="en-US" dirty="0" smtClean="0"/>
              <a:t>-stylistics will deal with more or less regular recurrences of specific phonological characteristics and such features as verse, length (measured syllabic length), rhyme (the use of same sequence of phonemes in a given distribution normally at the end of each verse in a sequence of verses; or assonance (each verse ending in the same consonant or vowel phoneme; though not same consonants)</a:t>
            </a:r>
            <a:endParaRPr lang="en-US" dirty="0"/>
          </a:p>
        </p:txBody>
      </p:sp>
    </p:spTree>
    <p:extLst>
      <p:ext uri="{BB962C8B-B14F-4D97-AF65-F5344CB8AC3E}">
        <p14:creationId xmlns:p14="http://schemas.microsoft.com/office/powerpoint/2010/main" xmlns="" val="2801438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linguistics in literary interpretation</a:t>
            </a:r>
          </a:p>
        </p:txBody>
      </p:sp>
      <p:sp>
        <p:nvSpPr>
          <p:cNvPr id="3" name="Content Placeholder 2"/>
          <p:cNvSpPr>
            <a:spLocks noGrp="1"/>
          </p:cNvSpPr>
          <p:nvPr>
            <p:ph idx="1"/>
          </p:nvPr>
        </p:nvSpPr>
        <p:spPr/>
        <p:txBody>
          <a:bodyPr>
            <a:normAutofit lnSpcReduction="10000"/>
          </a:bodyPr>
          <a:lstStyle/>
          <a:p>
            <a:r>
              <a:rPr lang="en-US" dirty="0" smtClean="0"/>
              <a:t>Writing has its own means of indicating some of the patterned contrasts perceived clearly in spoken language e.g. written language’s use of the alphabet, and of combinations of some of its letters to represent some of the sounds of  language use; its use of punctuation italicization, capitalization, and so on.</a:t>
            </a:r>
          </a:p>
          <a:p>
            <a:r>
              <a:rPr lang="en-US" dirty="0" smtClean="0"/>
              <a:t>Moreover, to deal with features such as stress and intonation  </a:t>
            </a:r>
            <a:endParaRPr lang="en-US" dirty="0"/>
          </a:p>
        </p:txBody>
      </p:sp>
    </p:spTree>
    <p:extLst>
      <p:ext uri="{BB962C8B-B14F-4D97-AF65-F5344CB8AC3E}">
        <p14:creationId xmlns:p14="http://schemas.microsoft.com/office/powerpoint/2010/main" xmlns="" val="186923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linguistics in literary interpretation</a:t>
            </a:r>
          </a:p>
        </p:txBody>
      </p:sp>
      <p:sp>
        <p:nvSpPr>
          <p:cNvPr id="3" name="Content Placeholder 2"/>
          <p:cNvSpPr>
            <a:spLocks noGrp="1"/>
          </p:cNvSpPr>
          <p:nvPr>
            <p:ph idx="1"/>
          </p:nvPr>
        </p:nvSpPr>
        <p:spPr/>
        <p:txBody>
          <a:bodyPr/>
          <a:lstStyle/>
          <a:p>
            <a:r>
              <a:rPr lang="en-US" dirty="0" smtClean="0"/>
              <a:t>In other words, phonology and graphology not only connect substance to form, they are themselves aspects of form, patterns which on occasions directly make substance meaningful in a situation.</a:t>
            </a:r>
          </a:p>
          <a:p>
            <a:r>
              <a:rPr lang="en-US" dirty="0" smtClean="0"/>
              <a:t>Grammar has dominated the description of form </a:t>
            </a:r>
            <a:endParaRPr lang="en-US" dirty="0"/>
          </a:p>
        </p:txBody>
      </p:sp>
    </p:spTree>
    <p:extLst>
      <p:ext uri="{BB962C8B-B14F-4D97-AF65-F5344CB8AC3E}">
        <p14:creationId xmlns:p14="http://schemas.microsoft.com/office/powerpoint/2010/main" xmlns="" val="22521724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linguistics in literary interpretation</a:t>
            </a:r>
          </a:p>
        </p:txBody>
      </p:sp>
      <p:sp>
        <p:nvSpPr>
          <p:cNvPr id="3" name="Content Placeholder 2"/>
          <p:cNvSpPr>
            <a:spLocks noGrp="1"/>
          </p:cNvSpPr>
          <p:nvPr>
            <p:ph idx="1"/>
          </p:nvPr>
        </p:nvSpPr>
        <p:spPr/>
        <p:txBody>
          <a:bodyPr/>
          <a:lstStyle/>
          <a:p>
            <a:r>
              <a:rPr lang="en-US" dirty="0" smtClean="0"/>
              <a:t>‘Stylistics of word’ or lexical stylistics will explore the expressive resources available in the vocabulary of a language.</a:t>
            </a:r>
          </a:p>
          <a:p>
            <a:r>
              <a:rPr lang="en-US" dirty="0" smtClean="0"/>
              <a:t>It will explore the stylistic implications of such phenomenon as word formation, synonymy, ambiguity, or the contrast between vague and precise, abstract and concrete, rare and common terms, foreign words, etc.</a:t>
            </a:r>
            <a:endParaRPr lang="en-US" dirty="0"/>
          </a:p>
        </p:txBody>
      </p:sp>
    </p:spTree>
    <p:extLst>
      <p:ext uri="{BB962C8B-B14F-4D97-AF65-F5344CB8AC3E}">
        <p14:creationId xmlns:p14="http://schemas.microsoft.com/office/powerpoint/2010/main" xmlns="" val="872851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linguistics in literary interpretation</a:t>
            </a:r>
          </a:p>
        </p:txBody>
      </p:sp>
      <p:sp>
        <p:nvSpPr>
          <p:cNvPr id="3" name="Content Placeholder 2"/>
          <p:cNvSpPr>
            <a:spLocks noGrp="1"/>
          </p:cNvSpPr>
          <p:nvPr>
            <p:ph idx="1"/>
          </p:nvPr>
        </p:nvSpPr>
        <p:spPr/>
        <p:txBody>
          <a:bodyPr/>
          <a:lstStyle/>
          <a:p>
            <a:r>
              <a:rPr lang="en-US" dirty="0" smtClean="0"/>
              <a:t>‘Stylistics of sentences’ or ‘syntactic stylistics’ will express the expressive values of syntax at three superimposed planes: components of the sentence (individual grammatical forms, passages from one word-class to another), sentence- structure (word order, negation etc.), and the higher units into which single sentences combine (direct, indirect and free indirect speech, etc.)</a:t>
            </a:r>
            <a:endParaRPr lang="en-US" dirty="0"/>
          </a:p>
        </p:txBody>
      </p:sp>
    </p:spTree>
    <p:extLst>
      <p:ext uri="{BB962C8B-B14F-4D97-AF65-F5344CB8AC3E}">
        <p14:creationId xmlns:p14="http://schemas.microsoft.com/office/powerpoint/2010/main" xmlns="" val="673672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Role of linguistics in literary interpretation</a:t>
            </a:r>
          </a:p>
        </p:txBody>
      </p:sp>
      <p:sp>
        <p:nvSpPr>
          <p:cNvPr id="3" name="Content Placeholder 2"/>
          <p:cNvSpPr>
            <a:spLocks noGrp="1"/>
          </p:cNvSpPr>
          <p:nvPr>
            <p:ph idx="1"/>
          </p:nvPr>
        </p:nvSpPr>
        <p:spPr/>
        <p:txBody>
          <a:bodyPr/>
          <a:lstStyle/>
          <a:p>
            <a:r>
              <a:rPr lang="en-US" dirty="0" smtClean="0"/>
              <a:t>Eight kinds of temperaments: weak, delicate, balanced, positive, strong, hybrid, subtle, and defective.</a:t>
            </a:r>
          </a:p>
          <a:p>
            <a:r>
              <a:rPr lang="en-US" dirty="0" smtClean="0"/>
              <a:t>We can study an author’s mind or inner ideas with the help of psycho-stylistics.</a:t>
            </a:r>
          </a:p>
          <a:p>
            <a:r>
              <a:rPr lang="en-US" dirty="0" smtClean="0"/>
              <a:t>Socio-stylistics too has a role to play. It studies a literary text from the point of view of the varieties of language.   </a:t>
            </a:r>
            <a:endParaRPr lang="en-US" dirty="0"/>
          </a:p>
        </p:txBody>
      </p:sp>
    </p:spTree>
    <p:extLst>
      <p:ext uri="{BB962C8B-B14F-4D97-AF65-F5344CB8AC3E}">
        <p14:creationId xmlns:p14="http://schemas.microsoft.com/office/powerpoint/2010/main" xmlns="" val="3612463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 student of style is to see language in literature in relation to other functions of language and has to keep the contextual meaning in mind as well.</a:t>
            </a:r>
          </a:p>
          <a:p>
            <a:r>
              <a:rPr lang="en-US" dirty="0"/>
              <a:t>By code- switching and dialect switching as well writers create literary effects – T.S. Eliot’s use of Sanskrit in ‘The Waste land’</a:t>
            </a:r>
          </a:p>
          <a:p>
            <a:r>
              <a:rPr lang="en-US" dirty="0"/>
              <a:t>So stylistics studies the psychic, social, linguistic, literary, ideological circumstances of a literary text.</a:t>
            </a:r>
          </a:p>
          <a:p>
            <a:pPr marL="0" indent="0">
              <a:buNone/>
            </a:pPr>
            <a:r>
              <a:rPr lang="en-US" dirty="0"/>
              <a:t> </a:t>
            </a:r>
          </a:p>
          <a:p>
            <a:endParaRPr lang="en-US" dirty="0"/>
          </a:p>
        </p:txBody>
      </p:sp>
    </p:spTree>
    <p:extLst>
      <p:ext uri="{BB962C8B-B14F-4D97-AF65-F5344CB8AC3E}">
        <p14:creationId xmlns:p14="http://schemas.microsoft.com/office/powerpoint/2010/main" xmlns="" val="3194830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Linguistics </a:t>
            </a:r>
            <a:r>
              <a:rPr lang="en-US" dirty="0"/>
              <a:t>leads to the development and critical maintenance of a sensitive attitude to </a:t>
            </a:r>
            <a:r>
              <a:rPr lang="en-US" dirty="0" smtClean="0"/>
              <a:t>language</a:t>
            </a:r>
          </a:p>
          <a:p>
            <a:r>
              <a:rPr lang="en-US" dirty="0" smtClean="0"/>
              <a:t>The </a:t>
            </a:r>
            <a:r>
              <a:rPr lang="en-US" dirty="0"/>
              <a:t>problems of stylistic reconstruction involves all aspects of language: sounds, vocabulary, morphology, syntax and semantics.</a:t>
            </a:r>
          </a:p>
          <a:p>
            <a:endParaRPr lang="en-US" dirty="0" smtClean="0"/>
          </a:p>
          <a:p>
            <a:endParaRPr lang="en-US" dirty="0"/>
          </a:p>
        </p:txBody>
      </p:sp>
    </p:spTree>
    <p:extLst>
      <p:ext uri="{BB962C8B-B14F-4D97-AF65-F5344CB8AC3E}">
        <p14:creationId xmlns:p14="http://schemas.microsoft.com/office/powerpoint/2010/main" xmlns="" val="16256779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685800" y="609600"/>
            <a:ext cx="7772400" cy="11430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normAutofit/>
          </a:bodyPr>
          <a:lstStyle/>
          <a:p>
            <a:r>
              <a:rPr lang="it-IT" b="1" dirty="0" smtClean="0"/>
              <a:t>Discourse Analysis</a:t>
            </a:r>
            <a:endParaRPr lang="it-IT" dirty="0"/>
          </a:p>
        </p:txBody>
      </p:sp>
      <p:sp>
        <p:nvSpPr>
          <p:cNvPr id="32771" name="Rectangle 3"/>
          <p:cNvSpPr>
            <a:spLocks noGrp="1" noChangeArrowheads="1"/>
          </p:cNvSpPr>
          <p:nvPr>
            <p:ph idx="1"/>
          </p:nvPr>
        </p:nvSpPr>
        <p:spPr>
          <a:xfrm>
            <a:off x="609600" y="2133600"/>
            <a:ext cx="8001000" cy="3657600"/>
          </a:xfrm>
        </p:spPr>
        <p:txBody>
          <a:bodyPr>
            <a:noAutofit/>
          </a:bodyPr>
          <a:lstStyle/>
          <a:p>
            <a:pPr>
              <a:lnSpc>
                <a:spcPct val="90000"/>
              </a:lnSpc>
            </a:pPr>
            <a:r>
              <a:rPr lang="it-IT" sz="2800" dirty="0"/>
              <a:t>‘Discourse’ refers to any utterance which is</a:t>
            </a:r>
          </a:p>
          <a:p>
            <a:pPr>
              <a:lnSpc>
                <a:spcPct val="90000"/>
              </a:lnSpc>
            </a:pPr>
            <a:r>
              <a:rPr lang="it-IT" sz="2800" dirty="0"/>
              <a:t>meaningful. These texts can be:</a:t>
            </a:r>
          </a:p>
          <a:p>
            <a:pPr>
              <a:lnSpc>
                <a:spcPct val="90000"/>
              </a:lnSpc>
            </a:pPr>
            <a:r>
              <a:rPr lang="it-IT" sz="2800" dirty="0"/>
              <a:t>- written texts</a:t>
            </a:r>
          </a:p>
          <a:p>
            <a:pPr>
              <a:lnSpc>
                <a:spcPct val="90000"/>
              </a:lnSpc>
            </a:pPr>
            <a:r>
              <a:rPr lang="it-IT" sz="2800" dirty="0"/>
              <a:t>- oral texts (‘speech’/’talk’)</a:t>
            </a:r>
          </a:p>
          <a:p>
            <a:pPr>
              <a:lnSpc>
                <a:spcPct val="90000"/>
              </a:lnSpc>
            </a:pPr>
            <a:r>
              <a:rPr lang="it-IT" sz="2800" dirty="0"/>
              <a:t>- mixed written/oral texts (e.g. Internet chat)</a:t>
            </a:r>
          </a:p>
          <a:p>
            <a:pPr>
              <a:lnSpc>
                <a:spcPct val="90000"/>
              </a:lnSpc>
            </a:pPr>
            <a:r>
              <a:rPr lang="it-IT" sz="2800" dirty="0"/>
              <a:t>Discourse does not depend on the size of a text</a:t>
            </a:r>
          </a:p>
          <a:p>
            <a:pPr>
              <a:lnSpc>
                <a:spcPct val="90000"/>
              </a:lnSpc>
            </a:pPr>
            <a:r>
              <a:rPr lang="it-IT" sz="2800" dirty="0"/>
              <a:t>(“P” and “Ladies” can both be analysed as</a:t>
            </a:r>
          </a:p>
          <a:p>
            <a:pPr>
              <a:lnSpc>
                <a:spcPct val="90000"/>
              </a:lnSpc>
            </a:pPr>
            <a:r>
              <a:rPr lang="it-IT" sz="2800" dirty="0"/>
              <a:t>discourse)</a:t>
            </a:r>
          </a:p>
          <a:p>
            <a:pPr>
              <a:lnSpc>
                <a:spcPct val="90000"/>
              </a:lnSpc>
              <a:buClr>
                <a:schemeClr val="tx1"/>
              </a:buClr>
              <a:buFont typeface="Wingdings" pitchFamily="2" charset="2"/>
              <a:buNone/>
            </a:pPr>
            <a:endParaRPr lang="en-GB" sz="2800" dirty="0">
              <a:solidFill>
                <a:schemeClr val="tx2"/>
              </a:solidFill>
            </a:endParaRPr>
          </a:p>
        </p:txBody>
      </p:sp>
    </p:spTree>
    <p:extLst>
      <p:ext uri="{BB962C8B-B14F-4D97-AF65-F5344CB8AC3E}">
        <p14:creationId xmlns:p14="http://schemas.microsoft.com/office/powerpoint/2010/main" xmlns="" val="23348719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609600" indent="-609600" algn="ctr"/>
            <a:r>
              <a:rPr lang="en-GB" sz="4000" dirty="0"/>
              <a:t>Definitions of ‘discourse’ </a:t>
            </a:r>
            <a:endParaRPr lang="en-GB" dirty="0"/>
          </a:p>
          <a:p>
            <a:pPr marL="609600" indent="-609600"/>
            <a:endParaRPr lang="en-GB" dirty="0"/>
          </a:p>
          <a:p>
            <a:pPr marL="609600" indent="-609600">
              <a:buFont typeface="Times" charset="0"/>
              <a:buAutoNum type="alphaLcParenBoth"/>
            </a:pPr>
            <a:r>
              <a:rPr lang="en-GB" dirty="0">
                <a:solidFill>
                  <a:schemeClr val="tx2"/>
                </a:solidFill>
                <a:latin typeface="New York" charset="0"/>
              </a:rPr>
              <a:t>A set of terms, metaphors, allusions, ways of talking, references and so on, which constitute an object</a:t>
            </a:r>
          </a:p>
          <a:p>
            <a:pPr marL="609600" indent="-609600">
              <a:buFont typeface="Times" charset="0"/>
              <a:buAutoNum type="alphaLcParenBoth"/>
            </a:pPr>
            <a:endParaRPr lang="en-GB" dirty="0">
              <a:solidFill>
                <a:schemeClr val="tx2"/>
              </a:solidFill>
              <a:latin typeface="New York" charset="0"/>
            </a:endParaRPr>
          </a:p>
          <a:p>
            <a:pPr marL="609600" indent="-609600">
              <a:buFont typeface="Times" charset="0"/>
              <a:buAutoNum type="alphaLcParenBoth"/>
            </a:pPr>
            <a:r>
              <a:rPr lang="en-GB" dirty="0">
                <a:solidFill>
                  <a:schemeClr val="tx2"/>
                </a:solidFill>
                <a:latin typeface="New York" charset="0"/>
              </a:rPr>
              <a:t>A to-and-fro of exchanges in talk (or text) that performs social actions</a:t>
            </a:r>
            <a:endParaRPr lang="en-GB" dirty="0"/>
          </a:p>
          <a:p>
            <a:endParaRPr lang="en-US" dirty="0"/>
          </a:p>
        </p:txBody>
      </p:sp>
    </p:spTree>
    <p:extLst>
      <p:ext uri="{BB962C8B-B14F-4D97-AF65-F5344CB8AC3E}">
        <p14:creationId xmlns:p14="http://schemas.microsoft.com/office/powerpoint/2010/main" xmlns="" val="31833752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1350963" y="304800"/>
            <a:ext cx="7793037" cy="11430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GB" b="1"/>
              <a:t>Approaches to Discourse</a:t>
            </a:r>
          </a:p>
        </p:txBody>
      </p:sp>
      <p:sp>
        <p:nvSpPr>
          <p:cNvPr id="36867" name="Rectangle 3"/>
          <p:cNvSpPr>
            <a:spLocks noGrp="1" noChangeArrowheads="1"/>
          </p:cNvSpPr>
          <p:nvPr>
            <p:ph idx="1"/>
          </p:nvPr>
        </p:nvSpPr>
        <p:spPr>
          <a:xfrm>
            <a:off x="609600" y="1600200"/>
            <a:ext cx="7772400" cy="4191000"/>
          </a:xfrm>
        </p:spPr>
        <p:txBody>
          <a:bodyPr>
            <a:noAutofit/>
          </a:bodyPr>
          <a:lstStyle/>
          <a:p>
            <a:pPr>
              <a:lnSpc>
                <a:spcPct val="90000"/>
              </a:lnSpc>
            </a:pPr>
            <a:r>
              <a:rPr lang="en-GB" sz="2800" dirty="0"/>
              <a:t>Deborah </a:t>
            </a:r>
            <a:r>
              <a:rPr lang="en-GB" sz="2800" dirty="0" err="1"/>
              <a:t>Schiffrin</a:t>
            </a:r>
            <a:r>
              <a:rPr lang="en-GB" sz="2800" dirty="0"/>
              <a:t> “Approaches to Discourse”</a:t>
            </a:r>
          </a:p>
          <a:p>
            <a:pPr>
              <a:lnSpc>
                <a:spcPct val="90000"/>
              </a:lnSpc>
            </a:pPr>
            <a:r>
              <a:rPr lang="en-GB" sz="2800" dirty="0"/>
              <a:t>(1994) singles out 6 major approaches to</a:t>
            </a:r>
          </a:p>
          <a:p>
            <a:pPr>
              <a:lnSpc>
                <a:spcPct val="90000"/>
              </a:lnSpc>
            </a:pPr>
            <a:r>
              <a:rPr lang="en-GB" sz="2800" dirty="0"/>
              <a:t>discourse: </a:t>
            </a:r>
          </a:p>
          <a:p>
            <a:pPr>
              <a:lnSpc>
                <a:spcPct val="90000"/>
              </a:lnSpc>
            </a:pPr>
            <a:r>
              <a:rPr lang="en-GB" sz="2800" dirty="0"/>
              <a:t>the speech act approach;</a:t>
            </a:r>
          </a:p>
          <a:p>
            <a:pPr>
              <a:lnSpc>
                <a:spcPct val="90000"/>
              </a:lnSpc>
            </a:pPr>
            <a:r>
              <a:rPr lang="en-GB" sz="2800" dirty="0"/>
              <a:t>interactional sociolinguistics;</a:t>
            </a:r>
          </a:p>
          <a:p>
            <a:pPr>
              <a:lnSpc>
                <a:spcPct val="90000"/>
              </a:lnSpc>
            </a:pPr>
            <a:r>
              <a:rPr lang="en-GB" sz="2800" dirty="0"/>
              <a:t>the ethnography of communication;</a:t>
            </a:r>
          </a:p>
          <a:p>
            <a:pPr>
              <a:lnSpc>
                <a:spcPct val="90000"/>
              </a:lnSpc>
            </a:pPr>
            <a:r>
              <a:rPr lang="en-GB" sz="2800" dirty="0"/>
              <a:t>pragmatic approach;</a:t>
            </a:r>
          </a:p>
          <a:p>
            <a:pPr>
              <a:lnSpc>
                <a:spcPct val="90000"/>
              </a:lnSpc>
            </a:pPr>
            <a:r>
              <a:rPr lang="en-GB" sz="2800" dirty="0"/>
              <a:t>conversation analysis;</a:t>
            </a:r>
          </a:p>
          <a:p>
            <a:pPr>
              <a:lnSpc>
                <a:spcPct val="90000"/>
              </a:lnSpc>
            </a:pPr>
            <a:r>
              <a:rPr lang="en-GB" sz="2800" dirty="0" err="1"/>
              <a:t>variationist</a:t>
            </a:r>
            <a:r>
              <a:rPr lang="en-GB" sz="2800" dirty="0"/>
              <a:t> approach.</a:t>
            </a:r>
          </a:p>
          <a:p>
            <a:pPr>
              <a:lnSpc>
                <a:spcPct val="90000"/>
              </a:lnSpc>
            </a:pPr>
            <a:endParaRPr lang="en-GB" sz="2800" dirty="0"/>
          </a:p>
          <a:p>
            <a:pPr>
              <a:lnSpc>
                <a:spcPct val="90000"/>
              </a:lnSpc>
            </a:pPr>
            <a:endParaRPr lang="en-GB" sz="2800" dirty="0"/>
          </a:p>
          <a:p>
            <a:pPr>
              <a:lnSpc>
                <a:spcPct val="90000"/>
              </a:lnSpc>
            </a:pPr>
            <a:endParaRPr lang="en-GB" sz="2800" dirty="0"/>
          </a:p>
          <a:p>
            <a:pPr>
              <a:lnSpc>
                <a:spcPct val="90000"/>
              </a:lnSpc>
            </a:pPr>
            <a:endParaRPr lang="en-GB" sz="2800" dirty="0"/>
          </a:p>
        </p:txBody>
      </p:sp>
    </p:spTree>
    <p:extLst>
      <p:ext uri="{BB962C8B-B14F-4D97-AF65-F5344CB8AC3E}">
        <p14:creationId xmlns:p14="http://schemas.microsoft.com/office/powerpoint/2010/main" xmlns="" val="10933009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685800" y="609600"/>
            <a:ext cx="7772400" cy="874713"/>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GB" sz="3600" b="1"/>
              <a:t>The scope of discourse analysis</a:t>
            </a:r>
            <a:endParaRPr lang="en-GB" b="1"/>
          </a:p>
        </p:txBody>
      </p:sp>
      <p:sp>
        <p:nvSpPr>
          <p:cNvPr id="34819" name="Rectangle 3"/>
          <p:cNvSpPr>
            <a:spLocks noGrp="1" noChangeArrowheads="1"/>
          </p:cNvSpPr>
          <p:nvPr>
            <p:ph idx="1"/>
          </p:nvPr>
        </p:nvSpPr>
        <p:spPr>
          <a:xfrm>
            <a:off x="685800" y="1600200"/>
            <a:ext cx="7772400" cy="4648200"/>
          </a:xfrm>
        </p:spPr>
        <p:txBody>
          <a:bodyPr>
            <a:normAutofit lnSpcReduction="10000"/>
          </a:bodyPr>
          <a:lstStyle/>
          <a:p>
            <a:pPr>
              <a:lnSpc>
                <a:spcPct val="90000"/>
              </a:lnSpc>
            </a:pPr>
            <a:r>
              <a:rPr lang="en-GB" sz="2400"/>
              <a:t>Discourse analysis is not a discipline which exists on its own. It is influenced by other disciplines and influences them as well. It is a two-way process …</a:t>
            </a:r>
          </a:p>
          <a:p>
            <a:pPr>
              <a:lnSpc>
                <a:spcPct val="90000"/>
              </a:lnSpc>
            </a:pPr>
            <a:r>
              <a:rPr lang="en-GB" sz="2400"/>
              <a:t>For this reason discourse analysis examines spoken and written  texts from all sorts of different areas (medical, legal, advertising) and from all sorts of perspectives (race, gender, power)</a:t>
            </a:r>
          </a:p>
          <a:p>
            <a:pPr>
              <a:lnSpc>
                <a:spcPct val="90000"/>
              </a:lnSpc>
            </a:pPr>
            <a:r>
              <a:rPr lang="en-GB" sz="2400"/>
              <a:t>Discourse analysis has a number of practical applications - for example in analysing communication problems in medicine, psychotherapy, education, in analysing written style etc.</a:t>
            </a:r>
            <a:endParaRPr lang="en-GB" sz="2000"/>
          </a:p>
          <a:p>
            <a:pPr>
              <a:lnSpc>
                <a:spcPct val="90000"/>
              </a:lnSpc>
            </a:pPr>
            <a:endParaRPr lang="en-GB" sz="2000" i="1">
              <a:solidFill>
                <a:schemeClr val="tx2"/>
              </a:solidFill>
            </a:endParaRPr>
          </a:p>
          <a:p>
            <a:pPr>
              <a:lnSpc>
                <a:spcPct val="80000"/>
              </a:lnSpc>
              <a:buClr>
                <a:schemeClr val="tx1"/>
              </a:buClr>
              <a:buFont typeface="Wingdings" pitchFamily="2" charset="2"/>
              <a:buNone/>
            </a:pPr>
            <a:endParaRPr lang="en-GB" sz="2000">
              <a:solidFill>
                <a:schemeClr val="tx2"/>
              </a:solidFill>
            </a:endParaRPr>
          </a:p>
          <a:p>
            <a:pPr>
              <a:lnSpc>
                <a:spcPct val="80000"/>
              </a:lnSpc>
              <a:buClr>
                <a:schemeClr val="tx1"/>
              </a:buClr>
              <a:buFont typeface="Wingdings" pitchFamily="2" charset="2"/>
              <a:buNone/>
            </a:pPr>
            <a:r>
              <a:rPr lang="en-GB" sz="1600">
                <a:solidFill>
                  <a:schemeClr val="tx2"/>
                </a:solidFill>
              </a:rPr>
              <a:t> </a:t>
            </a:r>
          </a:p>
          <a:p>
            <a:pPr>
              <a:lnSpc>
                <a:spcPct val="80000"/>
              </a:lnSpc>
              <a:buClr>
                <a:schemeClr val="tx1"/>
              </a:buClr>
              <a:buFont typeface="Wingdings" pitchFamily="2" charset="2"/>
              <a:buNone/>
            </a:pPr>
            <a:endParaRPr lang="en-GB" sz="1600">
              <a:solidFill>
                <a:schemeClr val="tx2"/>
              </a:solidFill>
            </a:endParaRPr>
          </a:p>
          <a:p>
            <a:pPr>
              <a:lnSpc>
                <a:spcPct val="80000"/>
              </a:lnSpc>
              <a:buClr>
                <a:schemeClr val="tx1"/>
              </a:buClr>
              <a:buFont typeface="Wingdings" pitchFamily="2" charset="2"/>
              <a:buNone/>
            </a:pPr>
            <a:endParaRPr lang="en-GB" sz="1600">
              <a:solidFill>
                <a:schemeClr val="tx2"/>
              </a:solidFill>
            </a:endParaRPr>
          </a:p>
          <a:p>
            <a:pPr>
              <a:lnSpc>
                <a:spcPct val="80000"/>
              </a:lnSpc>
              <a:buClr>
                <a:schemeClr val="tx1"/>
              </a:buClr>
              <a:buFont typeface="Wingdings" pitchFamily="2" charset="2"/>
              <a:buNone/>
            </a:pPr>
            <a:endParaRPr lang="en-GB" sz="2000"/>
          </a:p>
          <a:p>
            <a:pPr>
              <a:lnSpc>
                <a:spcPct val="80000"/>
              </a:lnSpc>
              <a:buClr>
                <a:schemeClr val="tx1"/>
              </a:buClr>
              <a:buFont typeface="Wingdings" pitchFamily="2" charset="2"/>
              <a:buNone/>
            </a:pPr>
            <a:endParaRPr lang="en-GB" sz="2000"/>
          </a:p>
        </p:txBody>
      </p:sp>
    </p:spTree>
    <p:extLst>
      <p:ext uri="{BB962C8B-B14F-4D97-AF65-F5344CB8AC3E}">
        <p14:creationId xmlns:p14="http://schemas.microsoft.com/office/powerpoint/2010/main" xmlns="" val="2063379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1350963" y="381000"/>
            <a:ext cx="7793037" cy="11430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normAutofit fontScale="90000"/>
          </a:bodyPr>
          <a:lstStyle/>
          <a:p>
            <a:r>
              <a:rPr lang="en-GB" sz="3600" b="1"/>
              <a:t>Summary of approaches to discourse</a:t>
            </a:r>
            <a:endParaRPr lang="en-GB" b="1"/>
          </a:p>
        </p:txBody>
      </p:sp>
      <p:sp>
        <p:nvSpPr>
          <p:cNvPr id="44035" name="Rectangle 3"/>
          <p:cNvSpPr>
            <a:spLocks noGrp="1" noChangeArrowheads="1"/>
          </p:cNvSpPr>
          <p:nvPr>
            <p:ph type="body" sz="half" idx="1"/>
          </p:nvPr>
        </p:nvSpPr>
        <p:spPr/>
        <p:txBody>
          <a:bodyPr/>
          <a:lstStyle/>
          <a:p>
            <a:pPr marL="0" indent="0"/>
            <a:r>
              <a:rPr lang="en-GB" sz="2800"/>
              <a:t>	</a:t>
            </a:r>
          </a:p>
        </p:txBody>
      </p:sp>
      <p:graphicFrame>
        <p:nvGraphicFramePr>
          <p:cNvPr id="44036" name="Group 4"/>
          <p:cNvGraphicFramePr>
            <a:graphicFrameLocks noGrp="1"/>
          </p:cNvGraphicFramePr>
          <p:nvPr>
            <p:ph sz="half" idx="2"/>
            <p:extLst>
              <p:ext uri="{D42A27DB-BD31-4B8C-83A1-F6EECF244321}">
                <p14:modId xmlns:p14="http://schemas.microsoft.com/office/powerpoint/2010/main" xmlns="" val="155150989"/>
              </p:ext>
            </p:extLst>
          </p:nvPr>
        </p:nvGraphicFramePr>
        <p:xfrm>
          <a:off x="304800" y="1676401"/>
          <a:ext cx="8351838" cy="5182236"/>
        </p:xfrm>
        <a:graphic>
          <a:graphicData uri="http://schemas.openxmlformats.org/drawingml/2006/table">
            <a:tbl>
              <a:tblPr/>
              <a:tblGrid>
                <a:gridCol w="1368425"/>
                <a:gridCol w="2087563"/>
                <a:gridCol w="2674937"/>
                <a:gridCol w="2220913"/>
              </a:tblGrid>
              <a:tr h="84772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2"/>
                          </a:solidFill>
                          <a:effectLst/>
                          <a:latin typeface="Times New Roman" pitchFamily="18" charset="0"/>
                        </a:rPr>
                        <a:t>Approaches to Studying Discourse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2"/>
                          </a:solidFill>
                          <a:effectLst/>
                          <a:latin typeface="Times New Roman" pitchFamily="18" charset="0"/>
                        </a:rPr>
                        <a:t>Focus of Research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2"/>
                          </a:solidFill>
                          <a:effectLst/>
                          <a:latin typeface="Times New Roman" pitchFamily="18" charset="0"/>
                        </a:rPr>
                        <a:t>Research Question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4050">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smtClean="0">
                          <a:ln>
                            <a:noFill/>
                          </a:ln>
                          <a:solidFill>
                            <a:schemeClr val="tx1"/>
                          </a:solidFill>
                          <a:effectLst/>
                          <a:latin typeface="Times New Roman" pitchFamily="18" charset="0"/>
                        </a:rPr>
                        <a:t>Structural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CA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Sequences of talk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rPr>
                        <a:t>Why say what at what moment?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3438">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Variationist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Structural categories within texts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Why that form?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5625">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smtClean="0">
                          <a:ln>
                            <a:noFill/>
                          </a:ln>
                          <a:solidFill>
                            <a:schemeClr val="tx1"/>
                          </a:solidFill>
                          <a:effectLst/>
                          <a:latin typeface="Times New Roman" pitchFamily="18" charset="0"/>
                        </a:rPr>
                        <a:t>Functional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Speech Acts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Communicative acts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How to do things with words?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2463">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Ethnography of Communication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Communication as cultural behaviour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How does discourse reflect culture?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0250">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Interactional Sociolinguistics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Social and linguistic meanings created during communication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What are they doing?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2113">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Pragmatics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smtClean="0">
                          <a:ln>
                            <a:noFill/>
                          </a:ln>
                          <a:solidFill>
                            <a:schemeClr val="tx1"/>
                          </a:solidFill>
                          <a:effectLst/>
                          <a:latin typeface="Times New Roman" pitchFamily="18" charset="0"/>
                        </a:rPr>
                        <a:t>Meaning in interaction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Times New Roman" pitchFamily="18" charset="0"/>
                        </a:rPr>
                        <a:t>What does the speaker mean?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4384629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a:t>How do you </a:t>
            </a:r>
            <a:r>
              <a:rPr lang="en-GB" i="1" dirty="0"/>
              <a:t>analyse</a:t>
            </a:r>
            <a:r>
              <a:rPr lang="en-GB" dirty="0"/>
              <a:t> discourse?</a:t>
            </a:r>
          </a:p>
          <a:p>
            <a:endParaRPr lang="en-GB" dirty="0"/>
          </a:p>
          <a:p>
            <a:r>
              <a:rPr lang="en-GB" dirty="0">
                <a:solidFill>
                  <a:schemeClr val="tx2"/>
                </a:solidFill>
                <a:latin typeface="New York" charset="0"/>
              </a:rPr>
              <a:t>Various ways. Depends on what sort of discourse you’re interested in.</a:t>
            </a:r>
          </a:p>
          <a:p>
            <a:endParaRPr lang="en-GB" dirty="0"/>
          </a:p>
          <a:p>
            <a:r>
              <a:rPr lang="en-GB" dirty="0">
                <a:latin typeface="New York" charset="0"/>
              </a:rPr>
              <a:t>Constituting an object </a:t>
            </a:r>
            <a:r>
              <a:rPr lang="en-GB" dirty="0" err="1">
                <a:latin typeface="New York" charset="0"/>
              </a:rPr>
              <a:t>vs</a:t>
            </a:r>
            <a:r>
              <a:rPr lang="en-GB" dirty="0">
                <a:latin typeface="New York" charset="0"/>
              </a:rPr>
              <a:t> realising a social action</a:t>
            </a:r>
            <a:endParaRPr lang="en-GB" dirty="0"/>
          </a:p>
          <a:p>
            <a:endParaRPr lang="en-US" dirty="0"/>
          </a:p>
        </p:txBody>
      </p:sp>
    </p:spTree>
    <p:extLst>
      <p:ext uri="{BB962C8B-B14F-4D97-AF65-F5344CB8AC3E}">
        <p14:creationId xmlns:p14="http://schemas.microsoft.com/office/powerpoint/2010/main" xmlns="" val="3396420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p:txBody>
          <a:bodyPr>
            <a:normAutofit/>
          </a:bodyPr>
          <a:lstStyle/>
          <a:p>
            <a:r>
              <a:rPr lang="en-GB" sz="2800"/>
              <a:t>Why you might do Discourse Analysis</a:t>
            </a:r>
          </a:p>
          <a:p>
            <a:endParaRPr lang="en-GB" sz="2800"/>
          </a:p>
          <a:p>
            <a:r>
              <a:rPr lang="en-GB" sz="2400">
                <a:solidFill>
                  <a:schemeClr val="tx2"/>
                </a:solidFill>
                <a:latin typeface="Times" charset="0"/>
              </a:rPr>
              <a:t>-   </a:t>
            </a:r>
            <a:r>
              <a:rPr lang="en-GB" sz="2800">
                <a:solidFill>
                  <a:schemeClr val="tx2"/>
                </a:solidFill>
                <a:latin typeface="Times" charset="0"/>
              </a:rPr>
              <a:t>you get close to the data </a:t>
            </a:r>
          </a:p>
          <a:p>
            <a:pPr>
              <a:buFontTx/>
              <a:buChar char="-"/>
            </a:pPr>
            <a:r>
              <a:rPr lang="en-GB" sz="2800">
                <a:solidFill>
                  <a:schemeClr val="tx2"/>
                </a:solidFill>
                <a:latin typeface="Times" charset="0"/>
              </a:rPr>
              <a:t>the data (eg video recordings) are of life as it’s lived</a:t>
            </a:r>
          </a:p>
          <a:p>
            <a:pPr>
              <a:buFontTx/>
              <a:buChar char="-"/>
            </a:pPr>
            <a:r>
              <a:rPr lang="en-GB" sz="2800">
                <a:solidFill>
                  <a:schemeClr val="tx2"/>
                </a:solidFill>
                <a:latin typeface="Times" charset="0"/>
              </a:rPr>
              <a:t>you uncover the subtle organisation of language, the prime medium of our social lives (and selves)</a:t>
            </a:r>
          </a:p>
          <a:p>
            <a:pPr>
              <a:buFontTx/>
              <a:buChar char="-"/>
            </a:pPr>
            <a:r>
              <a:rPr lang="en-GB" sz="2800">
                <a:solidFill>
                  <a:schemeClr val="tx2"/>
                </a:solidFill>
                <a:latin typeface="Times" charset="0"/>
              </a:rPr>
              <a:t>You plug in to social practices that - at the grandest - constitute reality and our place in it</a:t>
            </a:r>
          </a:p>
        </p:txBody>
      </p:sp>
    </p:spTree>
    <p:extLst>
      <p:ext uri="{BB962C8B-B14F-4D97-AF65-F5344CB8AC3E}">
        <p14:creationId xmlns:p14="http://schemas.microsoft.com/office/powerpoint/2010/main" xmlns="" val="25919133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idx="1"/>
          </p:nvPr>
        </p:nvSpPr>
        <p:spPr>
          <a:xfrm>
            <a:off x="685800" y="762000"/>
            <a:ext cx="7772400" cy="5410200"/>
          </a:xfrm>
        </p:spPr>
        <p:txBody>
          <a:bodyPr/>
          <a:lstStyle/>
          <a:p>
            <a:r>
              <a:rPr lang="en-GB" sz="2800" dirty="0"/>
              <a:t>Other reasons why discourse analysis might </a:t>
            </a:r>
            <a:r>
              <a:rPr lang="en-GB" sz="2800" dirty="0" smtClean="0"/>
              <a:t>   interest </a:t>
            </a:r>
            <a:r>
              <a:rPr lang="en-GB" sz="2800" dirty="0"/>
              <a:t>you</a:t>
            </a:r>
          </a:p>
          <a:p>
            <a:endParaRPr lang="en-GB" sz="2800" dirty="0">
              <a:solidFill>
                <a:schemeClr val="tx2"/>
              </a:solidFill>
              <a:latin typeface="Times" charset="0"/>
            </a:endParaRPr>
          </a:p>
          <a:p>
            <a:pPr>
              <a:buFontTx/>
              <a:buChar char="-"/>
            </a:pPr>
            <a:r>
              <a:rPr lang="en-GB" sz="2800" dirty="0">
                <a:solidFill>
                  <a:schemeClr val="tx2"/>
                </a:solidFill>
                <a:latin typeface="Times" charset="0"/>
              </a:rPr>
              <a:t>it might be connected to your life (job, family, friends and so on)</a:t>
            </a:r>
          </a:p>
          <a:p>
            <a:pPr>
              <a:buFontTx/>
              <a:buChar char="-"/>
            </a:pPr>
            <a:r>
              <a:rPr lang="en-GB" sz="2800" dirty="0">
                <a:solidFill>
                  <a:schemeClr val="tx2"/>
                </a:solidFill>
                <a:latin typeface="Times" charset="0"/>
              </a:rPr>
              <a:t>it can go on your cv</a:t>
            </a:r>
          </a:p>
          <a:p>
            <a:pPr>
              <a:buFontTx/>
              <a:buChar char="-"/>
            </a:pPr>
            <a:r>
              <a:rPr lang="en-GB" sz="2800" dirty="0">
                <a:solidFill>
                  <a:schemeClr val="tx2"/>
                </a:solidFill>
                <a:latin typeface="Times" charset="0"/>
              </a:rPr>
              <a:t>if you get interested in the subject you might want to take it further </a:t>
            </a:r>
            <a:r>
              <a:rPr lang="en-GB" sz="2800" dirty="0" smtClean="0">
                <a:solidFill>
                  <a:schemeClr val="tx2"/>
                </a:solidFill>
                <a:latin typeface="Times" charset="0"/>
              </a:rPr>
              <a:t>(specialization)</a:t>
            </a:r>
            <a:endParaRPr lang="en-GB" sz="2800" dirty="0">
              <a:solidFill>
                <a:schemeClr val="tx2"/>
              </a:solidFill>
              <a:latin typeface="Times" charset="0"/>
            </a:endParaRPr>
          </a:p>
          <a:p>
            <a:endParaRPr lang="en-GB" sz="2800" dirty="0">
              <a:solidFill>
                <a:schemeClr val="tx2"/>
              </a:solidFill>
              <a:latin typeface="Times" charset="0"/>
            </a:endParaRPr>
          </a:p>
          <a:p>
            <a:pPr marL="0" indent="0">
              <a:buNone/>
            </a:pPr>
            <a:endParaRPr lang="en-GB" sz="2800" dirty="0"/>
          </a:p>
        </p:txBody>
      </p:sp>
    </p:spTree>
    <p:extLst>
      <p:ext uri="{BB962C8B-B14F-4D97-AF65-F5344CB8AC3E}">
        <p14:creationId xmlns:p14="http://schemas.microsoft.com/office/powerpoint/2010/main" xmlns="" val="30907720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cs typeface="+mj-cs"/>
              </a:rPr>
              <a:t> General Differences between Spoken &amp; Written discourses</a:t>
            </a:r>
            <a:endParaRPr lang="en-US" dirty="0">
              <a:solidFill>
                <a:schemeClr val="tx2">
                  <a:satMod val="130000"/>
                </a:schemeClr>
              </a:solidFill>
              <a:cs typeface="+mj-cs"/>
            </a:endParaRPr>
          </a:p>
        </p:txBody>
      </p:sp>
      <p:sp>
        <p:nvSpPr>
          <p:cNvPr id="52227" name="عنصر نائب للمحتوى 2"/>
          <p:cNvSpPr>
            <a:spLocks noGrp="1"/>
          </p:cNvSpPr>
          <p:nvPr>
            <p:ph idx="1"/>
          </p:nvPr>
        </p:nvSpPr>
        <p:spPr/>
        <p:txBody>
          <a:bodyPr/>
          <a:lstStyle/>
          <a:p>
            <a:pPr eaLnBrk="1" hangingPunct="1"/>
            <a:r>
              <a:rPr lang="en-US" smtClean="0">
                <a:cs typeface="Arial" pitchFamily="34" charset="0"/>
              </a:rPr>
              <a:t>1. Grammatical intricacy</a:t>
            </a:r>
          </a:p>
          <a:p>
            <a:pPr eaLnBrk="1" hangingPunct="1"/>
            <a:r>
              <a:rPr lang="en-US" smtClean="0">
                <a:cs typeface="Arial" pitchFamily="34" charset="0"/>
              </a:rPr>
              <a:t>2. Lexical density</a:t>
            </a:r>
          </a:p>
          <a:p>
            <a:pPr eaLnBrk="1" hangingPunct="1"/>
            <a:r>
              <a:rPr lang="en-US" smtClean="0">
                <a:cs typeface="Arial" pitchFamily="34" charset="0"/>
              </a:rPr>
              <a:t>3. Nominalization</a:t>
            </a:r>
          </a:p>
          <a:p>
            <a:pPr eaLnBrk="1" hangingPunct="1"/>
            <a:r>
              <a:rPr lang="en-US" smtClean="0">
                <a:cs typeface="Arial" pitchFamily="34" charset="0"/>
              </a:rPr>
              <a:t>4. Explicitness</a:t>
            </a:r>
          </a:p>
          <a:p>
            <a:pPr eaLnBrk="1" hangingPunct="1"/>
            <a:r>
              <a:rPr lang="en-US" smtClean="0">
                <a:cs typeface="Arial" pitchFamily="34" charset="0"/>
              </a:rPr>
              <a:t>5. Contextualization</a:t>
            </a:r>
          </a:p>
          <a:p>
            <a:pPr eaLnBrk="1" hangingPunct="1"/>
            <a:r>
              <a:rPr lang="en-US" smtClean="0">
                <a:cs typeface="Arial" pitchFamily="34" charset="0"/>
              </a:rPr>
              <a:t>6. Spontaneity</a:t>
            </a:r>
          </a:p>
          <a:p>
            <a:pPr eaLnBrk="1" hangingPunct="1"/>
            <a:r>
              <a:rPr lang="en-US" smtClean="0">
                <a:cs typeface="Arial" pitchFamily="34" charset="0"/>
              </a:rPr>
              <a:t>7. Repetition, hesitations, and redundancy</a:t>
            </a:r>
          </a:p>
        </p:txBody>
      </p:sp>
    </p:spTree>
    <p:extLst>
      <p:ext uri="{BB962C8B-B14F-4D97-AF65-F5344CB8AC3E}">
        <p14:creationId xmlns:p14="http://schemas.microsoft.com/office/powerpoint/2010/main" xmlns="" val="31176456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3"/>
          <p:cNvSpPr>
            <a:spLocks noGrp="1"/>
          </p:cNvSpPr>
          <p:nvPr>
            <p:ph type="title"/>
          </p:nvPr>
        </p:nvSpPr>
        <p:spPr/>
        <p:txBody>
          <a:bodyPr/>
          <a:lstStyle/>
          <a:p>
            <a:pPr fontAlgn="auto">
              <a:spcAft>
                <a:spcPts val="0"/>
              </a:spcAft>
              <a:defRPr/>
            </a:pPr>
            <a:r>
              <a:rPr lang="it-IT" smtClean="0">
                <a:ea typeface="ＭＳ Ｐゴシック" pitchFamily="34" charset="-128"/>
              </a:rPr>
              <a:t>Structure of conversation</a:t>
            </a:r>
          </a:p>
        </p:txBody>
      </p:sp>
      <p:sp>
        <p:nvSpPr>
          <p:cNvPr id="17411" name="Segnaposto contenuto 4"/>
          <p:cNvSpPr>
            <a:spLocks noGrp="1"/>
          </p:cNvSpPr>
          <p:nvPr>
            <p:ph idx="1"/>
          </p:nvPr>
        </p:nvSpPr>
        <p:spPr/>
        <p:txBody>
          <a:bodyPr>
            <a:normAutofit/>
          </a:bodyPr>
          <a:lstStyle/>
          <a:p>
            <a:pPr>
              <a:lnSpc>
                <a:spcPct val="90000"/>
              </a:lnSpc>
              <a:buFont typeface="Arial" pitchFamily="34" charset="0"/>
              <a:buNone/>
            </a:pPr>
            <a:r>
              <a:rPr lang="en-GB" sz="2700" dirty="0" smtClean="0">
                <a:ea typeface="MS PGothic" pitchFamily="34" charset="-128"/>
              </a:rPr>
              <a:t>    According to Brown and Yule (1983) there are two main forms of conversation:</a:t>
            </a:r>
            <a:endParaRPr lang="en-US" sz="2700" dirty="0" smtClean="0">
              <a:ea typeface="MS PGothic" pitchFamily="34" charset="-128"/>
            </a:endParaRPr>
          </a:p>
          <a:p>
            <a:pPr>
              <a:lnSpc>
                <a:spcPct val="90000"/>
              </a:lnSpc>
              <a:buFont typeface="Arial" pitchFamily="34" charset="0"/>
              <a:buNone/>
            </a:pPr>
            <a:r>
              <a:rPr lang="en-GB" sz="2700" dirty="0" smtClean="0">
                <a:ea typeface="MS PGothic" pitchFamily="34" charset="-128"/>
              </a:rPr>
              <a:t> </a:t>
            </a:r>
            <a:endParaRPr lang="en-US" sz="2700" dirty="0" smtClean="0">
              <a:ea typeface="MS PGothic" pitchFamily="34" charset="-128"/>
            </a:endParaRPr>
          </a:p>
          <a:p>
            <a:pPr>
              <a:lnSpc>
                <a:spcPct val="90000"/>
              </a:lnSpc>
            </a:pPr>
            <a:r>
              <a:rPr lang="en-GB" sz="2700" b="1" dirty="0" smtClean="0">
                <a:ea typeface="MS PGothic" pitchFamily="34" charset="-128"/>
              </a:rPr>
              <a:t>transactional</a:t>
            </a:r>
            <a:r>
              <a:rPr lang="en-GB" sz="2700" dirty="0" smtClean="0">
                <a:ea typeface="MS PGothic" pitchFamily="34" charset="-128"/>
              </a:rPr>
              <a:t> – spoken language used to obtain goods or services – also referred to as </a:t>
            </a:r>
            <a:r>
              <a:rPr lang="en-GB" sz="2700" b="1" dirty="0" smtClean="0">
                <a:ea typeface="MS PGothic" pitchFamily="34" charset="-128"/>
              </a:rPr>
              <a:t>service encounters</a:t>
            </a:r>
            <a:r>
              <a:rPr lang="en-GB" sz="2700" dirty="0" smtClean="0">
                <a:ea typeface="MS PGothic" pitchFamily="34" charset="-128"/>
              </a:rPr>
              <a:t>;</a:t>
            </a:r>
            <a:endParaRPr lang="en-US" sz="2700" dirty="0" smtClean="0">
              <a:ea typeface="MS PGothic" pitchFamily="34" charset="-128"/>
            </a:endParaRPr>
          </a:p>
          <a:p>
            <a:pPr marL="0" indent="0">
              <a:lnSpc>
                <a:spcPct val="90000"/>
              </a:lnSpc>
              <a:buNone/>
            </a:pPr>
            <a:r>
              <a:rPr lang="en-GB" sz="2700" b="1" dirty="0" smtClean="0">
                <a:ea typeface="MS PGothic" pitchFamily="34" charset="-128"/>
              </a:rPr>
              <a:t> </a:t>
            </a:r>
            <a:endParaRPr lang="en-US" sz="2700" dirty="0" smtClean="0">
              <a:ea typeface="MS PGothic" pitchFamily="34" charset="-128"/>
            </a:endParaRPr>
          </a:p>
          <a:p>
            <a:pPr>
              <a:lnSpc>
                <a:spcPct val="90000"/>
              </a:lnSpc>
            </a:pPr>
            <a:r>
              <a:rPr lang="en-GB" sz="2700" b="1" dirty="0" smtClean="0">
                <a:ea typeface="MS PGothic" pitchFamily="34" charset="-128"/>
              </a:rPr>
              <a:t>interactional</a:t>
            </a:r>
            <a:r>
              <a:rPr lang="en-GB" sz="2700" dirty="0" smtClean="0">
                <a:ea typeface="MS PGothic" pitchFamily="34" charset="-128"/>
              </a:rPr>
              <a:t> – spoken language used to allow people to interact with each other – which features a </a:t>
            </a:r>
            <a:r>
              <a:rPr lang="en-GB" sz="2700" b="1" dirty="0" smtClean="0">
                <a:ea typeface="MS PGothic" pitchFamily="34" charset="-128"/>
              </a:rPr>
              <a:t>phatic</a:t>
            </a:r>
            <a:r>
              <a:rPr lang="en-GB" sz="2700" dirty="0" smtClean="0">
                <a:ea typeface="MS PGothic" pitchFamily="34" charset="-128"/>
              </a:rPr>
              <a:t> use of language whose purpose is to establish an atmosphere and allow people to socialise. </a:t>
            </a:r>
            <a:endParaRPr lang="en-US" sz="2700" dirty="0" smtClean="0">
              <a:ea typeface="MS PGothic" pitchFamily="34" charset="-128"/>
            </a:endParaRPr>
          </a:p>
          <a:p>
            <a:pPr>
              <a:lnSpc>
                <a:spcPct val="90000"/>
              </a:lnSpc>
            </a:pPr>
            <a:endParaRPr lang="it-IT" sz="2700" dirty="0" smtClean="0">
              <a:ea typeface="MS PGothic" pitchFamily="34" charset="-128"/>
            </a:endParaRPr>
          </a:p>
        </p:txBody>
      </p:sp>
    </p:spTree>
    <p:extLst>
      <p:ext uri="{BB962C8B-B14F-4D97-AF65-F5344CB8AC3E}">
        <p14:creationId xmlns:p14="http://schemas.microsoft.com/office/powerpoint/2010/main" xmlns="" val="1579863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Turn taking, Turn ending, Adjacency pairs, Tag questions, preferred/</a:t>
            </a:r>
            <a:r>
              <a:rPr lang="en-US" dirty="0" err="1" smtClean="0"/>
              <a:t>dispreferred</a:t>
            </a:r>
            <a:r>
              <a:rPr lang="en-US" dirty="0" smtClean="0"/>
              <a:t> responses,</a:t>
            </a:r>
          </a:p>
          <a:p>
            <a:pPr marL="0" indent="0">
              <a:buNone/>
            </a:pPr>
            <a:r>
              <a:rPr lang="en-US" dirty="0"/>
              <a:t> </a:t>
            </a:r>
            <a:r>
              <a:rPr lang="en-US" dirty="0" smtClean="0"/>
              <a:t>  Face-saving, Face threatening acts, </a:t>
            </a:r>
            <a:endParaRPr lang="en-US" dirty="0"/>
          </a:p>
        </p:txBody>
      </p:sp>
    </p:spTree>
    <p:extLst>
      <p:ext uri="{BB962C8B-B14F-4D97-AF65-F5344CB8AC3E}">
        <p14:creationId xmlns:p14="http://schemas.microsoft.com/office/powerpoint/2010/main" xmlns="" val="3107661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p:txBody>
          <a:bodyPr>
            <a:normAutofit fontScale="90000"/>
          </a:bodyPr>
          <a:lstStyle/>
          <a:p>
            <a:pPr fontAlgn="auto">
              <a:spcAft>
                <a:spcPts val="0"/>
              </a:spcAft>
              <a:defRPr/>
            </a:pPr>
            <a:r>
              <a:rPr lang="en-GB" b="1" u="sng" smtClean="0">
                <a:ea typeface="ＭＳ Ｐゴシック" pitchFamily="34" charset="-128"/>
              </a:rPr>
              <a:t>The Cooperative- Principle</a:t>
            </a:r>
            <a:r>
              <a:rPr lang="en-US" smtClean="0">
                <a:ea typeface="ＭＳ Ｐゴシック" pitchFamily="34" charset="-128"/>
              </a:rPr>
              <a:t/>
            </a:r>
            <a:br>
              <a:rPr lang="en-US" smtClean="0">
                <a:ea typeface="ＭＳ Ｐゴシック" pitchFamily="34" charset="-128"/>
              </a:rPr>
            </a:br>
            <a:endParaRPr lang="it-IT" smtClean="0">
              <a:ea typeface="ＭＳ Ｐゴシック" pitchFamily="34" charset="-128"/>
            </a:endParaRPr>
          </a:p>
        </p:txBody>
      </p:sp>
      <p:sp>
        <p:nvSpPr>
          <p:cNvPr id="34819" name="Segnaposto contenuto 2"/>
          <p:cNvSpPr>
            <a:spLocks noGrp="1"/>
          </p:cNvSpPr>
          <p:nvPr>
            <p:ph idx="1"/>
          </p:nvPr>
        </p:nvSpPr>
        <p:spPr/>
        <p:txBody>
          <a:bodyPr>
            <a:normAutofit/>
          </a:bodyPr>
          <a:lstStyle/>
          <a:p>
            <a:pPr>
              <a:lnSpc>
                <a:spcPct val="90000"/>
              </a:lnSpc>
              <a:buFont typeface="Arial" pitchFamily="34" charset="0"/>
              <a:buNone/>
            </a:pPr>
            <a:r>
              <a:rPr lang="en-GB" sz="2700" smtClean="0">
                <a:ea typeface="MS PGothic" pitchFamily="34" charset="-128"/>
              </a:rPr>
              <a:t>   The ‘rules ‘ of conversation were first formulated by the  Paul Grice (1975) as the </a:t>
            </a:r>
            <a:r>
              <a:rPr lang="en-GB" sz="2700" b="1" smtClean="0">
                <a:ea typeface="MS PGothic" pitchFamily="34" charset="-128"/>
              </a:rPr>
              <a:t>Co-operative Principle</a:t>
            </a:r>
            <a:r>
              <a:rPr lang="en-GB" sz="2700" smtClean="0">
                <a:ea typeface="MS PGothic" pitchFamily="34" charset="-128"/>
              </a:rPr>
              <a:t>. This states that we interpret the language on the assumption that a speaker is obeying the four maxims (known as Grice’s Maxims) of:</a:t>
            </a:r>
            <a:endParaRPr lang="en-US" sz="2700" smtClean="0">
              <a:ea typeface="MS PGothic" pitchFamily="34" charset="-128"/>
            </a:endParaRPr>
          </a:p>
          <a:p>
            <a:pPr>
              <a:lnSpc>
                <a:spcPct val="90000"/>
              </a:lnSpc>
            </a:pPr>
            <a:endParaRPr lang="en-US" sz="2700" smtClean="0">
              <a:ea typeface="MS PGothic" pitchFamily="34" charset="-128"/>
            </a:endParaRPr>
          </a:p>
          <a:p>
            <a:pPr>
              <a:lnSpc>
                <a:spcPct val="90000"/>
              </a:lnSpc>
            </a:pPr>
            <a:r>
              <a:rPr lang="en-GB" sz="2700" smtClean="0">
                <a:ea typeface="MS PGothic" pitchFamily="34" charset="-128"/>
              </a:rPr>
              <a:t>1	QUALITY (BEING TRUE)</a:t>
            </a:r>
            <a:endParaRPr lang="en-US" sz="2700" smtClean="0">
              <a:ea typeface="MS PGothic" pitchFamily="34" charset="-128"/>
            </a:endParaRPr>
          </a:p>
          <a:p>
            <a:pPr>
              <a:lnSpc>
                <a:spcPct val="90000"/>
              </a:lnSpc>
            </a:pPr>
            <a:r>
              <a:rPr lang="en-GB" sz="2700" smtClean="0">
                <a:ea typeface="MS PGothic" pitchFamily="34" charset="-128"/>
              </a:rPr>
              <a:t>2	QUANTITY (BEING BRIEF)</a:t>
            </a:r>
            <a:endParaRPr lang="en-US" sz="2700" smtClean="0">
              <a:ea typeface="MS PGothic" pitchFamily="34" charset="-128"/>
            </a:endParaRPr>
          </a:p>
          <a:p>
            <a:pPr>
              <a:lnSpc>
                <a:spcPct val="90000"/>
              </a:lnSpc>
            </a:pPr>
            <a:r>
              <a:rPr lang="en-GB" sz="2700" smtClean="0">
                <a:ea typeface="MS PGothic" pitchFamily="34" charset="-128"/>
              </a:rPr>
              <a:t>3	RELATION (BEING RELEVANT)</a:t>
            </a:r>
            <a:endParaRPr lang="en-US" sz="2700" smtClean="0">
              <a:ea typeface="MS PGothic" pitchFamily="34" charset="-128"/>
            </a:endParaRPr>
          </a:p>
          <a:p>
            <a:pPr>
              <a:lnSpc>
                <a:spcPct val="90000"/>
              </a:lnSpc>
            </a:pPr>
            <a:r>
              <a:rPr lang="en-GB" sz="2700" smtClean="0">
                <a:ea typeface="MS PGothic" pitchFamily="34" charset="-128"/>
              </a:rPr>
              <a:t>4	MANNER (BEING CLEAR)</a:t>
            </a:r>
            <a:endParaRPr lang="en-US" sz="2700" smtClean="0">
              <a:ea typeface="MS PGothic" pitchFamily="34" charset="-128"/>
            </a:endParaRPr>
          </a:p>
          <a:p>
            <a:pPr>
              <a:lnSpc>
                <a:spcPct val="90000"/>
              </a:lnSpc>
            </a:pPr>
            <a:endParaRPr lang="it-IT" sz="2700" smtClean="0">
              <a:ea typeface="MS PGothic" pitchFamily="34" charset="-128"/>
            </a:endParaRPr>
          </a:p>
        </p:txBody>
      </p:sp>
    </p:spTree>
    <p:extLst>
      <p:ext uri="{BB962C8B-B14F-4D97-AF65-F5344CB8AC3E}">
        <p14:creationId xmlns:p14="http://schemas.microsoft.com/office/powerpoint/2010/main" xmlns="" val="12020266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defRPr/>
            </a:pPr>
            <a:r>
              <a:rPr lang="en-GB" dirty="0" smtClean="0">
                <a:ea typeface="ＭＳ Ｐゴシック" pitchFamily="34" charset="-128"/>
              </a:rPr>
              <a:t>    Conversation </a:t>
            </a:r>
            <a:r>
              <a:rPr lang="en-GB" dirty="0">
                <a:ea typeface="ＭＳ Ｐゴシック" pitchFamily="34" charset="-128"/>
              </a:rPr>
              <a:t>is a flexible text negotiated between the various participants in a conversation.</a:t>
            </a:r>
            <a:endParaRPr lang="en-US" dirty="0">
              <a:ea typeface="ＭＳ Ｐゴシック" pitchFamily="34" charset="-128"/>
            </a:endParaRPr>
          </a:p>
          <a:p>
            <a:pPr fontAlgn="auto">
              <a:spcAft>
                <a:spcPts val="0"/>
              </a:spcAft>
              <a:buFont typeface="Wingdings 2"/>
              <a:buChar char=""/>
              <a:defRPr/>
            </a:pPr>
            <a:r>
              <a:rPr lang="en-GB" dirty="0">
                <a:ea typeface="ＭＳ Ｐゴシック" pitchFamily="34" charset="-128"/>
              </a:rPr>
              <a:t>With the knowledge of Grice’s maxims,  the speakers and listeners support and evaluate each other using known building blocks: adjacency pairs and turns, </a:t>
            </a:r>
          </a:p>
          <a:p>
            <a:pPr fontAlgn="auto">
              <a:spcAft>
                <a:spcPts val="0"/>
              </a:spcAft>
              <a:buFont typeface="Wingdings 2"/>
              <a:buChar char=""/>
              <a:defRPr/>
            </a:pPr>
            <a:r>
              <a:rPr lang="en-GB" dirty="0">
                <a:ea typeface="ＭＳ Ｐゴシック" pitchFamily="34" charset="-128"/>
              </a:rPr>
              <a:t>Non-fluency features (voiced gap fillers),</a:t>
            </a:r>
          </a:p>
          <a:p>
            <a:pPr fontAlgn="auto">
              <a:spcAft>
                <a:spcPts val="0"/>
              </a:spcAft>
              <a:buFont typeface="Wingdings 2"/>
              <a:buChar char=""/>
              <a:defRPr/>
            </a:pPr>
            <a:r>
              <a:rPr lang="en-GB" dirty="0">
                <a:ea typeface="ＭＳ Ｐゴシック" pitchFamily="34" charset="-128"/>
              </a:rPr>
              <a:t> openers and closures </a:t>
            </a:r>
          </a:p>
          <a:p>
            <a:endParaRPr lang="en-US" dirty="0"/>
          </a:p>
        </p:txBody>
      </p:sp>
    </p:spTree>
    <p:extLst>
      <p:ext uri="{BB962C8B-B14F-4D97-AF65-F5344CB8AC3E}">
        <p14:creationId xmlns:p14="http://schemas.microsoft.com/office/powerpoint/2010/main" xmlns="" val="2439130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fontAlgn="auto">
              <a:spcAft>
                <a:spcPts val="0"/>
              </a:spcAft>
              <a:buFont typeface="Wingdings 2"/>
              <a:buNone/>
              <a:defRPr/>
            </a:pPr>
            <a:r>
              <a:rPr lang="en-GB" dirty="0">
                <a:ea typeface="ＭＳ Ｐゴシック" pitchFamily="34" charset="-128"/>
              </a:rPr>
              <a:t> discourse markers to sign-post the structure. </a:t>
            </a:r>
          </a:p>
          <a:p>
            <a:pPr fontAlgn="auto">
              <a:spcAft>
                <a:spcPts val="0"/>
              </a:spcAft>
              <a:buFont typeface="Wingdings 2"/>
              <a:buNone/>
              <a:defRPr/>
            </a:pPr>
            <a:r>
              <a:rPr lang="en-GB" dirty="0">
                <a:ea typeface="ＭＳ Ｐゴシック" pitchFamily="34" charset="-128"/>
              </a:rPr>
              <a:t>	This sign-posting causes the participants to be aware of the conversation’s structure , enabling the smooth progression from topic to topic and from speaker to speaker.</a:t>
            </a:r>
          </a:p>
          <a:p>
            <a:pPr fontAlgn="auto">
              <a:spcAft>
                <a:spcPts val="0"/>
              </a:spcAft>
              <a:buFont typeface="Wingdings 2"/>
              <a:buNone/>
              <a:defRPr/>
            </a:pPr>
            <a:r>
              <a:rPr lang="en-GB" dirty="0">
                <a:ea typeface="ＭＳ Ｐゴシック" pitchFamily="34" charset="-128"/>
              </a:rPr>
              <a:t>	At the same time, conversation also observes the politeness principle, which in turn involves issues of face.</a:t>
            </a:r>
          </a:p>
          <a:p>
            <a:endParaRPr lang="en-US" dirty="0"/>
          </a:p>
        </p:txBody>
      </p:sp>
    </p:spTree>
    <p:extLst>
      <p:ext uri="{BB962C8B-B14F-4D97-AF65-F5344CB8AC3E}">
        <p14:creationId xmlns:p14="http://schemas.microsoft.com/office/powerpoint/2010/main" xmlns="" val="30366091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Conversational Analysis</a:t>
            </a:r>
            <a:endParaRPr lang="en-US" dirty="0"/>
          </a:p>
        </p:txBody>
      </p:sp>
      <p:sp>
        <p:nvSpPr>
          <p:cNvPr id="3" name="Content Placeholder 2"/>
          <p:cNvSpPr>
            <a:spLocks noGrp="1"/>
          </p:cNvSpPr>
          <p:nvPr>
            <p:ph idx="1"/>
          </p:nvPr>
        </p:nvSpPr>
        <p:spPr/>
        <p:txBody>
          <a:bodyPr>
            <a:normAutofit lnSpcReduction="10000"/>
          </a:bodyPr>
          <a:lstStyle/>
          <a:p>
            <a:pPr>
              <a:lnSpc>
                <a:spcPct val="90000"/>
              </a:lnSpc>
            </a:pPr>
            <a:r>
              <a:rPr lang="en-US" dirty="0" smtClean="0"/>
              <a:t>Basic notions -Turn- taking</a:t>
            </a:r>
          </a:p>
          <a:p>
            <a:pPr>
              <a:lnSpc>
                <a:spcPct val="90000"/>
              </a:lnSpc>
            </a:pPr>
            <a:r>
              <a:rPr lang="en-US" dirty="0" smtClean="0"/>
              <a:t>Conversation </a:t>
            </a:r>
            <a:r>
              <a:rPr lang="en-US" dirty="0"/>
              <a:t>is </a:t>
            </a:r>
            <a:r>
              <a:rPr lang="en-US" dirty="0" err="1"/>
              <a:t>analysed</a:t>
            </a:r>
            <a:r>
              <a:rPr lang="en-US" dirty="0"/>
              <a:t> in turns. One speaker and then the next</a:t>
            </a:r>
          </a:p>
          <a:p>
            <a:pPr>
              <a:lnSpc>
                <a:spcPct val="90000"/>
              </a:lnSpc>
            </a:pPr>
            <a:r>
              <a:rPr lang="en-US" dirty="0"/>
              <a:t>A turn consists of one or more </a:t>
            </a:r>
            <a:r>
              <a:rPr lang="en-US" b="1" dirty="0">
                <a:solidFill>
                  <a:schemeClr val="hlink"/>
                </a:solidFill>
              </a:rPr>
              <a:t>turn constructional units</a:t>
            </a:r>
            <a:endParaRPr lang="en-US" dirty="0"/>
          </a:p>
          <a:p>
            <a:pPr>
              <a:lnSpc>
                <a:spcPct val="90000"/>
              </a:lnSpc>
            </a:pPr>
            <a:r>
              <a:rPr lang="en-US" dirty="0"/>
              <a:t>The end of a turn constructional unit  is a point during a turn when another speaker can intervene </a:t>
            </a:r>
          </a:p>
          <a:p>
            <a:pPr>
              <a:lnSpc>
                <a:spcPct val="90000"/>
              </a:lnSpc>
            </a:pPr>
            <a:r>
              <a:rPr lang="en-US" dirty="0"/>
              <a:t>This point is called a </a:t>
            </a:r>
            <a:r>
              <a:rPr lang="en-US" b="1" dirty="0">
                <a:solidFill>
                  <a:schemeClr val="hlink"/>
                </a:solidFill>
              </a:rPr>
              <a:t>turn transitional relevant point</a:t>
            </a:r>
            <a:r>
              <a:rPr lang="en-US" dirty="0"/>
              <a:t> </a:t>
            </a:r>
          </a:p>
          <a:p>
            <a:endParaRPr lang="en-US" dirty="0" smtClean="0"/>
          </a:p>
          <a:p>
            <a:pPr marL="0" indent="0">
              <a:buNone/>
            </a:pPr>
            <a:endParaRPr lang="en-US" dirty="0"/>
          </a:p>
        </p:txBody>
      </p:sp>
    </p:spTree>
    <p:extLst>
      <p:ext uri="{BB962C8B-B14F-4D97-AF65-F5344CB8AC3E}">
        <p14:creationId xmlns:p14="http://schemas.microsoft.com/office/powerpoint/2010/main" xmlns="" val="1093137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fontAlgn="auto" hangingPunct="1">
              <a:spcAft>
                <a:spcPts val="0"/>
              </a:spcAft>
              <a:defRPr/>
            </a:pPr>
            <a:r>
              <a:rPr lang="en-US" smtClean="0">
                <a:solidFill>
                  <a:schemeClr val="tx2">
                    <a:satMod val="130000"/>
                  </a:schemeClr>
                </a:solidFill>
              </a:rPr>
              <a:t>BASIC TURN TYPES</a:t>
            </a:r>
            <a:endParaRPr lang="ro-RO" smtClean="0">
              <a:solidFill>
                <a:schemeClr val="tx2">
                  <a:satMod val="130000"/>
                </a:schemeClr>
              </a:solidFill>
            </a:endParaRPr>
          </a:p>
        </p:txBody>
      </p:sp>
      <p:sp>
        <p:nvSpPr>
          <p:cNvPr id="19459" name="Rectangle 3"/>
          <p:cNvSpPr>
            <a:spLocks noGrp="1" noChangeArrowheads="1"/>
          </p:cNvSpPr>
          <p:nvPr>
            <p:ph idx="1"/>
          </p:nvPr>
        </p:nvSpPr>
        <p:spPr/>
        <p:txBody>
          <a:bodyPr/>
          <a:lstStyle/>
          <a:p>
            <a:pPr eaLnBrk="1" hangingPunct="1">
              <a:lnSpc>
                <a:spcPct val="90000"/>
              </a:lnSpc>
            </a:pPr>
            <a:r>
              <a:rPr lang="en-US" sz="2800" b="1" smtClean="0"/>
              <a:t>Adjacency pairs</a:t>
            </a:r>
            <a:endParaRPr lang="en-US" sz="2800" smtClean="0"/>
          </a:p>
          <a:p>
            <a:pPr eaLnBrk="1" hangingPunct="1">
              <a:lnSpc>
                <a:spcPct val="90000"/>
              </a:lnSpc>
              <a:buFontTx/>
              <a:buNone/>
            </a:pPr>
            <a:r>
              <a:rPr lang="en-US" sz="2800" smtClean="0"/>
              <a:t>	One of the most noticeable things about conversation is that certain classes of utterances conventionally come in pairs.</a:t>
            </a:r>
            <a:endParaRPr lang="en-US" sz="2800" b="1" smtClean="0"/>
          </a:p>
          <a:p>
            <a:pPr eaLnBrk="1" hangingPunct="1">
              <a:lnSpc>
                <a:spcPct val="90000"/>
              </a:lnSpc>
              <a:buFontTx/>
              <a:buNone/>
            </a:pPr>
            <a:r>
              <a:rPr lang="en-US" sz="2800" b="1" smtClean="0"/>
              <a:t>Example:</a:t>
            </a:r>
            <a:endParaRPr lang="en-US" sz="2800" smtClean="0"/>
          </a:p>
          <a:p>
            <a:pPr eaLnBrk="1" hangingPunct="1">
              <a:lnSpc>
                <a:spcPct val="90000"/>
              </a:lnSpc>
            </a:pPr>
            <a:r>
              <a:rPr lang="en-US" sz="2800" smtClean="0"/>
              <a:t>Question/answer</a:t>
            </a:r>
          </a:p>
          <a:p>
            <a:pPr eaLnBrk="1" hangingPunct="1">
              <a:lnSpc>
                <a:spcPct val="90000"/>
              </a:lnSpc>
            </a:pPr>
            <a:r>
              <a:rPr lang="en-US" sz="2800" smtClean="0"/>
              <a:t>Greeting/greeting</a:t>
            </a:r>
          </a:p>
          <a:p>
            <a:pPr eaLnBrk="1" hangingPunct="1">
              <a:lnSpc>
                <a:spcPct val="90000"/>
              </a:lnSpc>
            </a:pPr>
            <a:r>
              <a:rPr lang="en-US" sz="2800" smtClean="0"/>
              <a:t>Invitation/acceptance(declination)</a:t>
            </a:r>
          </a:p>
          <a:p>
            <a:pPr eaLnBrk="1" hangingPunct="1">
              <a:lnSpc>
                <a:spcPct val="90000"/>
              </a:lnSpc>
            </a:pPr>
            <a:r>
              <a:rPr lang="en-US" sz="2800" smtClean="0"/>
              <a:t>Offer/acceptance (refusal)</a:t>
            </a:r>
            <a:endParaRPr lang="ro-RO" sz="2800" smtClean="0"/>
          </a:p>
        </p:txBody>
      </p:sp>
    </p:spTree>
    <p:extLst>
      <p:ext uri="{BB962C8B-B14F-4D97-AF65-F5344CB8AC3E}">
        <p14:creationId xmlns:p14="http://schemas.microsoft.com/office/powerpoint/2010/main" xmlns="" val="39120842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pPr algn="ctr" eaLnBrk="1" fontAlgn="auto" hangingPunct="1">
              <a:spcAft>
                <a:spcPts val="0"/>
              </a:spcAft>
              <a:defRPr/>
            </a:pPr>
            <a:r>
              <a:rPr lang="en-US" sz="4000" smtClean="0">
                <a:solidFill>
                  <a:schemeClr val="tx2">
                    <a:satMod val="130000"/>
                  </a:schemeClr>
                </a:solidFill>
              </a:rPr>
              <a:t>THE ORGANIZATION OF REPAIRS</a:t>
            </a:r>
            <a:endParaRPr lang="ro-RO" sz="4000" smtClean="0">
              <a:solidFill>
                <a:schemeClr val="tx2">
                  <a:satMod val="130000"/>
                </a:schemeClr>
              </a:solidFill>
            </a:endParaRPr>
          </a:p>
        </p:txBody>
      </p:sp>
      <p:sp>
        <p:nvSpPr>
          <p:cNvPr id="23555" name="Rectangle 3"/>
          <p:cNvSpPr>
            <a:spLocks noGrp="1" noChangeArrowheads="1"/>
          </p:cNvSpPr>
          <p:nvPr>
            <p:ph idx="1"/>
          </p:nvPr>
        </p:nvSpPr>
        <p:spPr/>
        <p:txBody>
          <a:bodyPr>
            <a:normAutofit/>
          </a:bodyPr>
          <a:lstStyle/>
          <a:p>
            <a:pPr marL="609600" indent="-609600" eaLnBrk="1" hangingPunct="1">
              <a:lnSpc>
                <a:spcPct val="90000"/>
              </a:lnSpc>
            </a:pPr>
            <a:r>
              <a:rPr lang="en-US" sz="2800" b="1" smtClean="0"/>
              <a:t>Repair types</a:t>
            </a:r>
            <a:endParaRPr lang="en-US" sz="2800" smtClean="0"/>
          </a:p>
          <a:p>
            <a:pPr marL="609600" indent="-609600" eaLnBrk="1" hangingPunct="1">
              <a:lnSpc>
                <a:spcPct val="90000"/>
              </a:lnSpc>
              <a:buFontTx/>
              <a:buNone/>
            </a:pPr>
            <a:r>
              <a:rPr lang="en-US" sz="2800" smtClean="0"/>
              <a:t>	The repair system embodies a distinction between </a:t>
            </a:r>
          </a:p>
          <a:p>
            <a:pPr marL="609600" indent="-609600" eaLnBrk="1" hangingPunct="1">
              <a:lnSpc>
                <a:spcPct val="90000"/>
              </a:lnSpc>
              <a:buFontTx/>
              <a:buNone/>
            </a:pPr>
            <a:r>
              <a:rPr lang="en-US" sz="2800" smtClean="0"/>
              <a:t>	1) the initiation of repair (marking something as a source of trouble), and </a:t>
            </a:r>
          </a:p>
          <a:p>
            <a:pPr marL="609600" indent="-609600" eaLnBrk="1" hangingPunct="1">
              <a:lnSpc>
                <a:spcPct val="90000"/>
              </a:lnSpc>
              <a:buFontTx/>
              <a:buNone/>
            </a:pPr>
            <a:r>
              <a:rPr lang="en-US" sz="2800" smtClean="0"/>
              <a:t>	2) the actual repair itself. There is also a distinction between </a:t>
            </a:r>
          </a:p>
          <a:p>
            <a:pPr marL="609600" indent="-609600" eaLnBrk="1" hangingPunct="1">
              <a:lnSpc>
                <a:spcPct val="90000"/>
              </a:lnSpc>
              <a:buFontTx/>
              <a:buNone/>
            </a:pPr>
            <a:r>
              <a:rPr lang="en-US" sz="2800" smtClean="0"/>
              <a:t>	1) repair initiated by self (the speaker who produced the trouble source), and </a:t>
            </a:r>
          </a:p>
          <a:p>
            <a:pPr marL="609600" indent="-609600" eaLnBrk="1" hangingPunct="1">
              <a:lnSpc>
                <a:spcPct val="90000"/>
              </a:lnSpc>
              <a:buFontTx/>
              <a:buNone/>
            </a:pPr>
            <a:r>
              <a:rPr lang="en-US" sz="2800" smtClean="0"/>
              <a:t>	2) repair initiated by other. Consequently, there are four varieties of repair:</a:t>
            </a:r>
            <a:endParaRPr lang="ro-RO" sz="2800" smtClean="0"/>
          </a:p>
        </p:txBody>
      </p:sp>
    </p:spTree>
    <p:extLst>
      <p:ext uri="{BB962C8B-B14F-4D97-AF65-F5344CB8AC3E}">
        <p14:creationId xmlns:p14="http://schemas.microsoft.com/office/powerpoint/2010/main" xmlns="" val="30697183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Interruptions &amp; Over-lapping</a:t>
            </a:r>
            <a:endParaRPr lang="en-US" dirty="0"/>
          </a:p>
        </p:txBody>
      </p:sp>
      <p:sp>
        <p:nvSpPr>
          <p:cNvPr id="3" name="Content Placeholder 2"/>
          <p:cNvSpPr>
            <a:spLocks noGrp="1"/>
          </p:cNvSpPr>
          <p:nvPr>
            <p:ph idx="1"/>
          </p:nvPr>
        </p:nvSpPr>
        <p:spPr/>
        <p:txBody>
          <a:bodyPr/>
          <a:lstStyle/>
          <a:p>
            <a:r>
              <a:rPr lang="de-DE" dirty="0" smtClean="0"/>
              <a:t>Interruptions </a:t>
            </a:r>
            <a:r>
              <a:rPr lang="de-DE" dirty="0"/>
              <a:t>break the symmetry of the conversational model: the interruption prevents the first speaker from finishing his/her turn, at the same time gaining a turn for oneself (second speaker</a:t>
            </a:r>
            <a:r>
              <a:rPr lang="de-DE" dirty="0" smtClean="0"/>
              <a:t>).</a:t>
            </a:r>
            <a:r>
              <a:rPr lang="de-DE" u="sng" dirty="0"/>
              <a:t> </a:t>
            </a:r>
            <a:endParaRPr lang="de-DE" u="sng" dirty="0" smtClean="0"/>
          </a:p>
          <a:p>
            <a:r>
              <a:rPr lang="de-DE" u="sng" dirty="0" smtClean="0"/>
              <a:t>Bennett </a:t>
            </a:r>
            <a:r>
              <a:rPr lang="de-DE" u="sng" dirty="0"/>
              <a:t>(1981)</a:t>
            </a:r>
            <a:r>
              <a:rPr lang="de-DE" dirty="0"/>
              <a:t> : Overlap is when two voices are going on at the same time.</a:t>
            </a:r>
          </a:p>
          <a:p>
            <a:endParaRPr lang="de-DE" dirty="0" smtClean="0"/>
          </a:p>
          <a:p>
            <a:endParaRPr lang="de-DE" dirty="0"/>
          </a:p>
          <a:p>
            <a:endParaRPr lang="en-US" dirty="0"/>
          </a:p>
        </p:txBody>
      </p:sp>
    </p:spTree>
    <p:extLst>
      <p:ext uri="{BB962C8B-B14F-4D97-AF65-F5344CB8AC3E}">
        <p14:creationId xmlns:p14="http://schemas.microsoft.com/office/powerpoint/2010/main" xmlns="" val="3109505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Variation</a:t>
            </a:r>
            <a:endParaRPr lang="en-US" dirty="0"/>
          </a:p>
        </p:txBody>
      </p:sp>
      <p:sp>
        <p:nvSpPr>
          <p:cNvPr id="3" name="Content Placeholder 2"/>
          <p:cNvSpPr>
            <a:spLocks noGrp="1"/>
          </p:cNvSpPr>
          <p:nvPr>
            <p:ph idx="1"/>
          </p:nvPr>
        </p:nvSpPr>
        <p:spPr/>
        <p:txBody>
          <a:bodyPr/>
          <a:lstStyle/>
          <a:p>
            <a:r>
              <a:rPr lang="en-US" dirty="0" smtClean="0"/>
              <a:t>Changes occur because they are natural – just as human </a:t>
            </a:r>
            <a:r>
              <a:rPr lang="en-US" dirty="0" err="1" smtClean="0"/>
              <a:t>behaviour</a:t>
            </a:r>
            <a:r>
              <a:rPr lang="en-US" dirty="0" smtClean="0"/>
              <a:t> changes</a:t>
            </a:r>
          </a:p>
          <a:p>
            <a:r>
              <a:rPr lang="en-US" dirty="0" smtClean="0"/>
              <a:t>Language in the state of constant variation because it is transmitted from one generation to the next.</a:t>
            </a:r>
          </a:p>
          <a:p>
            <a:r>
              <a:rPr lang="en-US" dirty="0" smtClean="0"/>
              <a:t>Change slow but sure,</a:t>
            </a:r>
          </a:p>
          <a:p>
            <a:r>
              <a:rPr lang="en-US" dirty="0" smtClean="0"/>
              <a:t>Sometimes it is unnoticed &amp; becomes prominent over long period of time</a:t>
            </a:r>
            <a:endParaRPr lang="en-US" dirty="0"/>
          </a:p>
        </p:txBody>
      </p:sp>
    </p:spTree>
    <p:extLst>
      <p:ext uri="{BB962C8B-B14F-4D97-AF65-F5344CB8AC3E}">
        <p14:creationId xmlns:p14="http://schemas.microsoft.com/office/powerpoint/2010/main" xmlns="" val="36469933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Variation</a:t>
            </a:r>
            <a:endParaRPr lang="en-US" dirty="0"/>
          </a:p>
        </p:txBody>
      </p:sp>
      <p:sp>
        <p:nvSpPr>
          <p:cNvPr id="3" name="Content Placeholder 2"/>
          <p:cNvSpPr>
            <a:spLocks noGrp="1"/>
          </p:cNvSpPr>
          <p:nvPr>
            <p:ph idx="1"/>
          </p:nvPr>
        </p:nvSpPr>
        <p:spPr/>
        <p:txBody>
          <a:bodyPr/>
          <a:lstStyle/>
          <a:p>
            <a:r>
              <a:rPr lang="en-US" dirty="0" smtClean="0"/>
              <a:t>Change neither for good, nor for bad, but just for the suitability – just for need.</a:t>
            </a:r>
          </a:p>
          <a:p>
            <a:r>
              <a:rPr lang="en-US" dirty="0" smtClean="0"/>
              <a:t>Language change can be studied along two lines – Diachronic and Synchronic</a:t>
            </a:r>
          </a:p>
          <a:p>
            <a:r>
              <a:rPr lang="en-US" dirty="0" smtClean="0"/>
              <a:t>Examples: Chaucer – Milton – </a:t>
            </a:r>
            <a:r>
              <a:rPr lang="en-US" dirty="0" err="1" smtClean="0"/>
              <a:t>T.S.Eliot</a:t>
            </a:r>
            <a:endParaRPr lang="en-US" dirty="0" smtClean="0"/>
          </a:p>
          <a:p>
            <a:pPr marL="0" indent="0">
              <a:buNone/>
            </a:pPr>
            <a:r>
              <a:rPr lang="en-US" dirty="0" smtClean="0"/>
              <a:t>                 Old English – Middle – Modern English</a:t>
            </a:r>
          </a:p>
          <a:p>
            <a:pPr marL="0" indent="0">
              <a:buNone/>
            </a:pPr>
            <a:r>
              <a:rPr lang="en-US" dirty="0" smtClean="0"/>
              <a:t> Diachronic variations</a:t>
            </a:r>
            <a:endParaRPr lang="en-US" dirty="0"/>
          </a:p>
        </p:txBody>
      </p:sp>
    </p:spTree>
    <p:extLst>
      <p:ext uri="{BB962C8B-B14F-4D97-AF65-F5344CB8AC3E}">
        <p14:creationId xmlns:p14="http://schemas.microsoft.com/office/powerpoint/2010/main" xmlns="" val="8828659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Variation</a:t>
            </a:r>
            <a:endParaRPr lang="en-US" dirty="0"/>
          </a:p>
        </p:txBody>
      </p:sp>
      <p:sp>
        <p:nvSpPr>
          <p:cNvPr id="3" name="Content Placeholder 2"/>
          <p:cNvSpPr>
            <a:spLocks noGrp="1"/>
          </p:cNvSpPr>
          <p:nvPr>
            <p:ph idx="1"/>
          </p:nvPr>
        </p:nvSpPr>
        <p:spPr/>
        <p:txBody>
          <a:bodyPr/>
          <a:lstStyle/>
          <a:p>
            <a:pPr marL="0" indent="0">
              <a:buNone/>
            </a:pPr>
            <a:r>
              <a:rPr lang="en-US" u="sng" dirty="0"/>
              <a:t>Diachronic variations</a:t>
            </a:r>
          </a:p>
          <a:p>
            <a:r>
              <a:rPr lang="en-US" dirty="0"/>
              <a:t>Meaning changed sometimes due to its continuous use in particular </a:t>
            </a:r>
            <a:r>
              <a:rPr lang="en-US" dirty="0" smtClean="0"/>
              <a:t>context, Extension, Euphemism, metathesis, spellings, syntax.</a:t>
            </a:r>
          </a:p>
          <a:p>
            <a:pPr marL="0" indent="0">
              <a:buNone/>
            </a:pPr>
            <a:r>
              <a:rPr lang="en-US" u="sng" smtClean="0"/>
              <a:t>Synchronic </a:t>
            </a:r>
            <a:r>
              <a:rPr lang="en-US" u="sng" dirty="0" smtClean="0"/>
              <a:t>Variations</a:t>
            </a:r>
          </a:p>
          <a:p>
            <a:pPr marL="0" indent="0">
              <a:buNone/>
            </a:pPr>
            <a:r>
              <a:rPr lang="en-US" dirty="0" smtClean="0"/>
              <a:t>Language contact, dialect, register</a:t>
            </a:r>
            <a:endParaRPr lang="en-US" dirty="0"/>
          </a:p>
        </p:txBody>
      </p:sp>
    </p:spTree>
    <p:extLst>
      <p:ext uri="{BB962C8B-B14F-4D97-AF65-F5344CB8AC3E}">
        <p14:creationId xmlns:p14="http://schemas.microsoft.com/office/powerpoint/2010/main" xmlns="" val="914367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Synchronic variations</a:t>
            </a:r>
            <a:endParaRPr lang="en-US" dirty="0"/>
          </a:p>
        </p:txBody>
      </p:sp>
      <p:sp>
        <p:nvSpPr>
          <p:cNvPr id="3" name="Content Placeholder 2"/>
          <p:cNvSpPr>
            <a:spLocks noGrp="1"/>
          </p:cNvSpPr>
          <p:nvPr>
            <p:ph idx="1"/>
          </p:nvPr>
        </p:nvSpPr>
        <p:spPr/>
        <p:txBody>
          <a:bodyPr/>
          <a:lstStyle/>
          <a:p>
            <a:pPr marL="0" indent="0">
              <a:buNone/>
            </a:pPr>
            <a:r>
              <a:rPr lang="en-US" b="1" dirty="0"/>
              <a:t>Varieties of dialect</a:t>
            </a:r>
          </a:p>
          <a:p>
            <a:r>
              <a:rPr lang="en-US" dirty="0"/>
              <a:t>The variety of language according to the user is called Dialect.</a:t>
            </a:r>
          </a:p>
          <a:p>
            <a:r>
              <a:rPr lang="en-US" dirty="0"/>
              <a:t>It is determined by a speaker’s social and geographical background.</a:t>
            </a:r>
          </a:p>
          <a:p>
            <a:endParaRPr lang="en-US" dirty="0"/>
          </a:p>
        </p:txBody>
      </p:sp>
    </p:spTree>
    <p:extLst>
      <p:ext uri="{BB962C8B-B14F-4D97-AF65-F5344CB8AC3E}">
        <p14:creationId xmlns:p14="http://schemas.microsoft.com/office/powerpoint/2010/main" xmlns="" val="31057082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Synchronic variations</a:t>
            </a:r>
            <a:endParaRPr lang="en-US" dirty="0"/>
          </a:p>
        </p:txBody>
      </p:sp>
      <p:sp>
        <p:nvSpPr>
          <p:cNvPr id="3" name="Content Placeholder 2"/>
          <p:cNvSpPr>
            <a:spLocks noGrp="1"/>
          </p:cNvSpPr>
          <p:nvPr>
            <p:ph idx="1"/>
          </p:nvPr>
        </p:nvSpPr>
        <p:spPr/>
        <p:txBody>
          <a:bodyPr/>
          <a:lstStyle/>
          <a:p>
            <a:r>
              <a:rPr lang="en-US" dirty="0"/>
              <a:t>General American English and RP are two different dialects of English. They differ in many ways as shown below: </a:t>
            </a:r>
          </a:p>
          <a:p>
            <a:pPr marL="0" indent="0">
              <a:buNone/>
            </a:pPr>
            <a:r>
              <a:rPr lang="en-US" dirty="0"/>
              <a:t>                          RP                          Gen. American</a:t>
            </a:r>
          </a:p>
          <a:p>
            <a:pPr marL="0" indent="0">
              <a:buNone/>
            </a:pPr>
            <a:r>
              <a:rPr lang="en-US" dirty="0"/>
              <a:t>      Last             /</a:t>
            </a:r>
            <a:r>
              <a:rPr lang="en-US" dirty="0" err="1"/>
              <a:t>La:st</a:t>
            </a:r>
            <a:r>
              <a:rPr lang="en-US" dirty="0"/>
              <a:t>/                         /</a:t>
            </a:r>
            <a:r>
              <a:rPr lang="en-US" dirty="0" err="1"/>
              <a:t>Læst</a:t>
            </a:r>
            <a:r>
              <a:rPr lang="en-US" dirty="0"/>
              <a:t>/</a:t>
            </a:r>
          </a:p>
          <a:p>
            <a:pPr marL="0" indent="0">
              <a:buNone/>
            </a:pPr>
            <a:r>
              <a:rPr lang="en-US" dirty="0"/>
              <a:t>      Dance        /</a:t>
            </a:r>
            <a:r>
              <a:rPr lang="en-US" dirty="0" err="1"/>
              <a:t>da:ns</a:t>
            </a:r>
            <a:r>
              <a:rPr lang="en-US" dirty="0"/>
              <a:t>/                        /</a:t>
            </a:r>
            <a:r>
              <a:rPr lang="en-US" dirty="0" err="1"/>
              <a:t>dæns</a:t>
            </a:r>
            <a:r>
              <a:rPr lang="en-US" dirty="0"/>
              <a:t>/</a:t>
            </a:r>
          </a:p>
        </p:txBody>
      </p:sp>
    </p:spTree>
    <p:extLst>
      <p:ext uri="{BB962C8B-B14F-4D97-AF65-F5344CB8AC3E}">
        <p14:creationId xmlns:p14="http://schemas.microsoft.com/office/powerpoint/2010/main" xmlns="" val="35315807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Synchronic variations</a:t>
            </a:r>
            <a:endParaRPr lang="en-US" dirty="0"/>
          </a:p>
        </p:txBody>
      </p:sp>
      <p:sp>
        <p:nvSpPr>
          <p:cNvPr id="3" name="Content Placeholder 2"/>
          <p:cNvSpPr>
            <a:spLocks noGrp="1"/>
          </p:cNvSpPr>
          <p:nvPr>
            <p:ph idx="1"/>
          </p:nvPr>
        </p:nvSpPr>
        <p:spPr/>
        <p:txBody>
          <a:bodyPr/>
          <a:lstStyle/>
          <a:p>
            <a:pPr marL="0" indent="0">
              <a:buNone/>
            </a:pPr>
            <a:r>
              <a:rPr lang="en-US" b="1" dirty="0"/>
              <a:t>Register</a:t>
            </a:r>
          </a:p>
          <a:p>
            <a:r>
              <a:rPr lang="en-US" dirty="0"/>
              <a:t>The same individual uses different varieties of language depending upon the situation.</a:t>
            </a:r>
          </a:p>
          <a:p>
            <a:r>
              <a:rPr lang="en-US" dirty="0"/>
              <a:t>Language according to the situation is called ‘Register’. </a:t>
            </a:r>
            <a:endParaRPr lang="en-US" dirty="0" smtClean="0"/>
          </a:p>
          <a:p>
            <a:r>
              <a:rPr lang="en-US" dirty="0" smtClean="0"/>
              <a:t>Different </a:t>
            </a:r>
            <a:r>
              <a:rPr lang="en-US" dirty="0"/>
              <a:t>registers – formal, informal, linguistics, law, literary, commerce, science, business etc.</a:t>
            </a:r>
          </a:p>
          <a:p>
            <a:endParaRPr lang="en-US" dirty="0" smtClean="0"/>
          </a:p>
          <a:p>
            <a:endParaRPr lang="en-US" dirty="0"/>
          </a:p>
          <a:p>
            <a:pPr marL="0" indent="0">
              <a:buNone/>
            </a:pPr>
            <a:endParaRPr lang="en-US" dirty="0"/>
          </a:p>
        </p:txBody>
      </p:sp>
    </p:spTree>
    <p:extLst>
      <p:ext uri="{BB962C8B-B14F-4D97-AF65-F5344CB8AC3E}">
        <p14:creationId xmlns:p14="http://schemas.microsoft.com/office/powerpoint/2010/main" xmlns="" val="6221505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Synchronic variations</a:t>
            </a:r>
            <a:endParaRPr lang="en-US" dirty="0"/>
          </a:p>
        </p:txBody>
      </p:sp>
      <p:sp>
        <p:nvSpPr>
          <p:cNvPr id="3" name="Content Placeholder 2"/>
          <p:cNvSpPr>
            <a:spLocks noGrp="1"/>
          </p:cNvSpPr>
          <p:nvPr>
            <p:ph idx="1"/>
          </p:nvPr>
        </p:nvSpPr>
        <p:spPr/>
        <p:txBody>
          <a:bodyPr/>
          <a:lstStyle/>
          <a:p>
            <a:pPr marL="0" indent="0">
              <a:buNone/>
            </a:pPr>
            <a:r>
              <a:rPr lang="en-US" dirty="0"/>
              <a:t>Classification of Registers</a:t>
            </a:r>
          </a:p>
          <a:p>
            <a:pPr marL="0" indent="0">
              <a:buNone/>
            </a:pPr>
            <a:r>
              <a:rPr lang="en-US" dirty="0"/>
              <a:t> (</a:t>
            </a:r>
            <a:r>
              <a:rPr lang="en-US" dirty="0" err="1"/>
              <a:t>i</a:t>
            </a:r>
            <a:r>
              <a:rPr lang="en-US" dirty="0"/>
              <a:t>) Register according to field of discourse</a:t>
            </a:r>
          </a:p>
          <a:p>
            <a:pPr marL="0" indent="0">
              <a:buNone/>
            </a:pPr>
            <a:r>
              <a:rPr lang="en-US" dirty="0" smtClean="0"/>
              <a:t> (ii)Register </a:t>
            </a:r>
            <a:r>
              <a:rPr lang="en-US" dirty="0"/>
              <a:t>according to the mode of discourse</a:t>
            </a:r>
          </a:p>
          <a:p>
            <a:pPr marL="0" indent="0">
              <a:buNone/>
            </a:pPr>
            <a:r>
              <a:rPr lang="en-US" b="1" dirty="0"/>
              <a:t>                  </a:t>
            </a:r>
          </a:p>
          <a:p>
            <a:endParaRPr lang="en-US" dirty="0"/>
          </a:p>
        </p:txBody>
      </p:sp>
    </p:spTree>
    <p:extLst>
      <p:ext uri="{BB962C8B-B14F-4D97-AF65-F5344CB8AC3E}">
        <p14:creationId xmlns:p14="http://schemas.microsoft.com/office/powerpoint/2010/main" xmlns="" val="40176952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190</TotalTime>
  <Words>1635</Words>
  <Application>Microsoft Office PowerPoint</Application>
  <PresentationFormat>On-screen Show (4:3)</PresentationFormat>
  <Paragraphs>196</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Trek</vt:lpstr>
      <vt:lpstr>  Lecture # 32  </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Slide 9</vt:lpstr>
      <vt:lpstr>Summary</vt:lpstr>
      <vt:lpstr>Discourse Analysis</vt:lpstr>
      <vt:lpstr>Slide 12</vt:lpstr>
      <vt:lpstr>Approaches to Discourse</vt:lpstr>
      <vt:lpstr>The scope of discourse analysis</vt:lpstr>
      <vt:lpstr>Summary of approaches to discourse</vt:lpstr>
      <vt:lpstr>Slide 16</vt:lpstr>
      <vt:lpstr>Slide 17</vt:lpstr>
      <vt:lpstr>Slide 18</vt:lpstr>
      <vt:lpstr> General Differences between Spoken &amp; Written discourses</vt:lpstr>
      <vt:lpstr>Structure of conversation</vt:lpstr>
      <vt:lpstr>Slide 21</vt:lpstr>
      <vt:lpstr>The Cooperative- Principle </vt:lpstr>
      <vt:lpstr>Slide 23</vt:lpstr>
      <vt:lpstr>Slide 24</vt:lpstr>
      <vt:lpstr>Conversational Analysis</vt:lpstr>
      <vt:lpstr>BASIC TURN TYPES</vt:lpstr>
      <vt:lpstr>THE ORGANIZATION OF REPAIRS</vt:lpstr>
      <vt:lpstr>Interruptions &amp; Over-lapping</vt:lpstr>
      <vt:lpstr>Language Variation</vt:lpstr>
      <vt:lpstr>Language Variation</vt:lpstr>
      <vt:lpstr>Language Variation</vt:lpstr>
      <vt:lpstr>Synchronic variations</vt:lpstr>
      <vt:lpstr>Synchronic variations</vt:lpstr>
      <vt:lpstr>Synchronic variations</vt:lpstr>
      <vt:lpstr>Synchronic variations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32</dc:title>
  <dc:creator>Naveed Ahsan</dc:creator>
  <cp:lastModifiedBy>NTS</cp:lastModifiedBy>
  <cp:revision>17</cp:revision>
  <dcterms:created xsi:type="dcterms:W3CDTF">2013-12-31T18:14:48Z</dcterms:created>
  <dcterms:modified xsi:type="dcterms:W3CDTF">2014-01-01T16:06:09Z</dcterms:modified>
</cp:coreProperties>
</file>