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4FDE3A2-241E-4624-8EE3-5234B7739F43}" type="datetimeFigureOut">
              <a:rPr lang="en-US" smtClean="0"/>
              <a:pPr/>
              <a:t>12/31/2013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609E0ED-2C48-4442-9343-7F7AB21DC2B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grammar.about.com/od/rs/g/styleterm.htm" TargetMode="External"/><Relationship Id="rId2" Type="http://schemas.openxmlformats.org/officeDocument/2006/relationships/hyperlink" Target="http://grammar.about.com/od/ab/g/appliedlinguisticsterm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grammar.about.com/od/tz/g/textterm.htm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Review of lectures 15 - 21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# 31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86373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http://html.slidesharecdn.com/reportinmelt114-121012231536-phpapp01/images/95/slide-005-728.jpg?cb=1351938732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1" y="228600"/>
            <a:ext cx="8305800" cy="6172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9512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Three Generative Grammars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Finite </a:t>
            </a:r>
            <a:r>
              <a:rPr lang="en-US" dirty="0"/>
              <a:t>state grammars are less powerful than phrase structure grammars </a:t>
            </a:r>
            <a:r>
              <a:rPr lang="en-US" dirty="0" smtClean="0"/>
              <a:t>&amp;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Phrase </a:t>
            </a:r>
            <a:r>
              <a:rPr lang="en-US" dirty="0"/>
              <a:t>structure grammars are less powerful </a:t>
            </a:r>
            <a:r>
              <a:rPr lang="en-US" dirty="0" smtClean="0"/>
              <a:t>than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transformational grammars</a:t>
            </a:r>
            <a:r>
              <a:rPr lang="en-US" dirty="0"/>
              <a:t> 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Finite state grammars:</a:t>
            </a:r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finite set </a:t>
            </a:r>
            <a:r>
              <a:rPr lang="en-US" dirty="0" smtClean="0"/>
              <a:t>of </a:t>
            </a:r>
            <a:r>
              <a:rPr lang="en-US" dirty="0"/>
              <a:t>rules </a:t>
            </a:r>
            <a:r>
              <a:rPr lang="en-US" dirty="0" smtClean="0"/>
              <a:t>operates upon </a:t>
            </a:r>
            <a:r>
              <a:rPr lang="en-US" dirty="0"/>
              <a:t>a </a:t>
            </a:r>
            <a:r>
              <a:rPr lang="en-US" dirty="0" smtClean="0"/>
              <a:t>finite  vocabulary and is </a:t>
            </a:r>
            <a:r>
              <a:rPr lang="en-US" dirty="0"/>
              <a:t>capable of generating an infinite set </a:t>
            </a:r>
            <a:r>
              <a:rPr lang="en-US" dirty="0" smtClean="0"/>
              <a:t>of sentences.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5180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Generative Grammars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 of PS grammar – to generate strings of symbols and to assign to each a </a:t>
            </a:r>
            <a:r>
              <a:rPr lang="en-US" dirty="0" err="1" smtClean="0"/>
              <a:t>labelled</a:t>
            </a:r>
            <a:r>
              <a:rPr lang="en-US" dirty="0" smtClean="0"/>
              <a:t> bracketing</a:t>
            </a:r>
          </a:p>
          <a:p>
            <a:r>
              <a:rPr lang="en-US" dirty="0"/>
              <a:t>TG talks about form and meaning </a:t>
            </a:r>
            <a:r>
              <a:rPr lang="en-US" dirty="0" smtClean="0"/>
              <a:t>both.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It analyses </a:t>
            </a:r>
            <a:r>
              <a:rPr lang="en-US" dirty="0"/>
              <a:t>the </a:t>
            </a:r>
            <a:r>
              <a:rPr lang="en-US" dirty="0" smtClean="0"/>
              <a:t>sentences, divides </a:t>
            </a:r>
            <a:r>
              <a:rPr lang="en-US" dirty="0"/>
              <a:t>them into </a:t>
            </a:r>
            <a:r>
              <a:rPr lang="en-US" dirty="0" smtClean="0"/>
              <a:t>parts, demonstrates </a:t>
            </a:r>
            <a:r>
              <a:rPr lang="en-US" dirty="0"/>
              <a:t>function of various </a:t>
            </a:r>
            <a:r>
              <a:rPr lang="en-US" dirty="0" smtClean="0"/>
              <a:t>parts, and rearranges them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6565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smtClean="0"/>
              <a:t>Generative Grammars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TG consists of two levels of representation of a sentence: Deep and surface.</a:t>
            </a:r>
          </a:p>
          <a:p>
            <a:r>
              <a:rPr lang="en-US" dirty="0" smtClean="0"/>
              <a:t>Surface structures are derived from deep structures</a:t>
            </a:r>
          </a:p>
          <a:p>
            <a:r>
              <a:rPr lang="en-US" dirty="0"/>
              <a:t>The ‘rules’ in TG do not tell us how to produce language – they tell us the order in which to put words and phrases.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061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 -Some common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b="1" dirty="0" smtClean="0"/>
              <a:t>  Common transformations</a:t>
            </a:r>
          </a:p>
          <a:p>
            <a:r>
              <a:rPr lang="en-US" sz="2800" dirty="0" smtClean="0"/>
              <a:t>Passive agent deletion</a:t>
            </a:r>
          </a:p>
          <a:p>
            <a:pPr marL="0" indent="0">
              <a:buNone/>
            </a:pPr>
            <a:r>
              <a:rPr lang="en-US" sz="2800" dirty="0" smtClean="0"/>
              <a:t>We fit an indefinite pronoun to fill the gap when the subject is not given</a:t>
            </a:r>
          </a:p>
          <a:p>
            <a:r>
              <a:rPr lang="en-US" sz="2800" dirty="0" err="1" smtClean="0"/>
              <a:t>Extraposition</a:t>
            </a: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Subject moved at the end and a dummy ‘it’ is put in the initial position. It has a grammatical meaning but no lexical meaning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xmlns="" val="263337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TGG- Some common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End focus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The old piece is put in the start and the most important information is put at the end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End focus and genitives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Choice between ‘s’ genitive and ‘o’ genitive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More important put at the end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7121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TGG- Some common transformations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Reversed </a:t>
            </a:r>
            <a:r>
              <a:rPr lang="en-US" sz="3200" dirty="0" err="1" smtClean="0"/>
              <a:t>wh</a:t>
            </a:r>
            <a:r>
              <a:rPr lang="en-US" sz="3200" dirty="0" smtClean="0"/>
              <a:t>-clefts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</a:t>
            </a:r>
            <a:r>
              <a:rPr lang="en-US" sz="3200" dirty="0" err="1" smtClean="0"/>
              <a:t>Wh</a:t>
            </a:r>
            <a:r>
              <a:rPr lang="en-US" sz="3200" dirty="0" smtClean="0"/>
              <a:t>-cleft is put at regular position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</a:t>
            </a:r>
            <a:r>
              <a:rPr lang="en-US" sz="3200" dirty="0" err="1" smtClean="0"/>
              <a:t>Wh</a:t>
            </a:r>
            <a:r>
              <a:rPr lang="en-US" sz="3200" dirty="0" smtClean="0"/>
              <a:t>-cleft is reversed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  <a:r>
              <a:rPr lang="en-US" sz="3200" b="1" dirty="0" smtClean="0"/>
              <a:t>Sentence transformations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Grammatically correct but meaningless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965439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Chomsky is clear that a generative grammar models only the knowledge that underlies the human ability to speak and understand.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43934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Internal language ( I language) is the mentally represented linguistic knowledge that a native speaker of a language has, and is therefore a mental object –from this perspective most of the theoretical linguistics is a branch of psychology   &amp;  </a:t>
            </a:r>
          </a:p>
          <a:p>
            <a:r>
              <a:rPr lang="en-US" sz="3200" dirty="0"/>
              <a:t> </a:t>
            </a:r>
            <a:r>
              <a:rPr lang="en-US" sz="3200" dirty="0" smtClean="0"/>
              <a:t>                         External knowledge  </a:t>
            </a:r>
          </a:p>
          <a:p>
            <a:pPr marL="0" indent="0">
              <a:buNone/>
            </a:pPr>
            <a:r>
              <a:rPr lang="en-US" sz="3200" dirty="0" smtClean="0"/>
              <a:t> </a:t>
            </a:r>
            <a:endParaRPr lang="en-US" sz="32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6858000" y="4859482"/>
            <a:ext cx="10668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8867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words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External language (E language) encompasses all other notions of what a language is, for example that it is a body of knowledge or behavioral habits shared by community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106573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Study of </a:t>
            </a:r>
            <a:r>
              <a:rPr lang="en-US" sz="3200" dirty="0"/>
              <a:t>language in terms of observable and verifiable data obtained from the </a:t>
            </a:r>
            <a:r>
              <a:rPr lang="en-US" sz="3200" dirty="0" err="1"/>
              <a:t>behaviour</a:t>
            </a:r>
            <a:r>
              <a:rPr lang="en-US" sz="3200" dirty="0"/>
              <a:t> of language users </a:t>
            </a:r>
          </a:p>
          <a:p>
            <a:r>
              <a:rPr lang="en-US" sz="3200" dirty="0"/>
              <a:t>This new movement – reaction against the traditional and universal grammar.</a:t>
            </a:r>
          </a:p>
          <a:p>
            <a:r>
              <a:rPr lang="en-US" sz="3200" dirty="0"/>
              <a:t>It studies a language employing certain procedures which linguists have formulated, tested, and improved.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285118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 </a:t>
            </a:r>
            <a:r>
              <a:rPr lang="en-US" sz="2400" dirty="0" err="1"/>
              <a:t>structuralist</a:t>
            </a:r>
            <a:r>
              <a:rPr lang="en-US" sz="2400" dirty="0"/>
              <a:t> treats grammar as a devise </a:t>
            </a:r>
            <a:r>
              <a:rPr lang="en-US" sz="2400" dirty="0" smtClean="0"/>
              <a:t>by which </a:t>
            </a:r>
            <a:r>
              <a:rPr lang="en-US" sz="2400" dirty="0"/>
              <a:t>words are combined into larger units </a:t>
            </a:r>
            <a:r>
              <a:rPr lang="en-US" sz="2400" dirty="0" smtClean="0"/>
              <a:t>of discourse</a:t>
            </a:r>
            <a:r>
              <a:rPr lang="en-US" sz="2400" dirty="0"/>
              <a:t>.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Basic assumptions -Priority </a:t>
            </a:r>
            <a:r>
              <a:rPr lang="en-US" sz="2400" dirty="0"/>
              <a:t>of the </a:t>
            </a:r>
            <a:r>
              <a:rPr lang="en-US" sz="2400" dirty="0" smtClean="0"/>
              <a:t>spoken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language,</a:t>
            </a:r>
            <a:r>
              <a:rPr lang="en-US" sz="2400" dirty="0"/>
              <a:t> Objective treatment of all </a:t>
            </a:r>
            <a:r>
              <a:rPr lang="en-US" sz="2400" dirty="0" smtClean="0"/>
              <a:t>languages,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</a:t>
            </a:r>
            <a:r>
              <a:rPr lang="en-US" sz="2400" dirty="0"/>
              <a:t>Importance of synchronic </a:t>
            </a:r>
            <a:r>
              <a:rPr lang="en-US" sz="2400" dirty="0" smtClean="0"/>
              <a:t>description,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Linguistics </a:t>
            </a:r>
            <a:r>
              <a:rPr lang="en-US" sz="2400" dirty="0"/>
              <a:t>– </a:t>
            </a:r>
            <a:r>
              <a:rPr lang="en-US" sz="2400" dirty="0" smtClean="0"/>
              <a:t>descriptive, not prescriptive</a:t>
            </a:r>
          </a:p>
          <a:p>
            <a:pPr marL="45720" indent="0">
              <a:lnSpc>
                <a:spcPct val="170000"/>
              </a:lnSpc>
              <a:buNone/>
            </a:pPr>
            <a:r>
              <a:rPr lang="en-US" sz="2400" dirty="0" smtClean="0"/>
              <a:t> science, </a:t>
            </a:r>
            <a:r>
              <a:rPr lang="en-US" sz="2400" dirty="0"/>
              <a:t>System structure</a:t>
            </a:r>
            <a:r>
              <a:rPr lang="en-US" sz="2400" dirty="0" smtClean="0"/>
              <a:t>,</a:t>
            </a:r>
            <a:r>
              <a:rPr lang="en-US" sz="2400" dirty="0"/>
              <a:t> Language &amp; Utterance</a:t>
            </a:r>
          </a:p>
          <a:p>
            <a:pPr marL="45720" indent="0">
              <a:buNone/>
            </a:pPr>
            <a:endParaRPr lang="en-US" sz="2400" dirty="0"/>
          </a:p>
          <a:p>
            <a:r>
              <a:rPr lang="en-US" sz="2400" dirty="0" smtClean="0"/>
              <a:t>,</a:t>
            </a:r>
            <a:endParaRPr lang="en-US" sz="2400" dirty="0"/>
          </a:p>
          <a:p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1279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3200" dirty="0" smtClean="0"/>
              <a:t>Strengths</a:t>
            </a:r>
          </a:p>
          <a:p>
            <a:r>
              <a:rPr lang="en-US" sz="3200" dirty="0" smtClean="0"/>
              <a:t>Chomsky says, “ The major contributions of structural linguistics is methodological rather than </a:t>
            </a:r>
            <a:r>
              <a:rPr lang="en-US" sz="3200" dirty="0" err="1" smtClean="0"/>
              <a:t>substative</a:t>
            </a:r>
            <a:r>
              <a:rPr lang="en-US" sz="3200" dirty="0" smtClean="0"/>
              <a:t>.</a:t>
            </a:r>
          </a:p>
          <a:p>
            <a:r>
              <a:rPr lang="en-US" sz="3200" dirty="0" smtClean="0"/>
              <a:t>It made study of language scientific, precise, verifiable and objective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xmlns="" val="13005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It examines all languages in terms of their phonological and grammatical systems.</a:t>
            </a:r>
          </a:p>
          <a:p>
            <a:r>
              <a:rPr lang="en-US" sz="3600" dirty="0" smtClean="0"/>
              <a:t> It </a:t>
            </a:r>
            <a:r>
              <a:rPr lang="en-US" sz="3600" dirty="0"/>
              <a:t>recognizes uniqueness of each language</a:t>
            </a:r>
          </a:p>
        </p:txBody>
      </p:sp>
    </p:spTree>
    <p:extLst>
      <p:ext uri="{BB962C8B-B14F-4D97-AF65-F5344CB8AC3E}">
        <p14:creationId xmlns:p14="http://schemas.microsoft.com/office/powerpoint/2010/main" xmlns="" val="191636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Weakness of Structural </a:t>
            </a:r>
            <a:r>
              <a:rPr lang="en-US" dirty="0" smtClean="0"/>
              <a:t>linguistics, 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Functionalism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Prague school rejected </a:t>
            </a:r>
            <a:r>
              <a:rPr lang="en-US" sz="3600" dirty="0" err="1"/>
              <a:t>Saussurean</a:t>
            </a:r>
            <a:r>
              <a:rPr lang="en-US" sz="3600" dirty="0"/>
              <a:t> distinction of synchronic and diachronic linguistics &amp; homogeneity of  language </a:t>
            </a:r>
            <a:r>
              <a:rPr lang="en-US" sz="3600" dirty="0" smtClean="0"/>
              <a:t>system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xmlns="" val="213542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Functionalists emphasize on the multi-functionality of language and the importance of its expressive, social, and </a:t>
            </a:r>
            <a:r>
              <a:rPr lang="en-US" sz="3200" dirty="0" smtClean="0"/>
              <a:t>cognitive </a:t>
            </a:r>
            <a:r>
              <a:rPr lang="en-US" sz="3200" dirty="0"/>
              <a:t>functions along with its descriptive function</a:t>
            </a:r>
          </a:p>
          <a:p>
            <a:r>
              <a:rPr lang="en-US" sz="3200" dirty="0"/>
              <a:t>Functionalism in linguistics emphasize the instrumental character of language</a:t>
            </a:r>
          </a:p>
        </p:txBody>
      </p:sp>
    </p:spTree>
    <p:extLst>
      <p:ext uri="{BB962C8B-B14F-4D97-AF65-F5344CB8AC3E}">
        <p14:creationId xmlns:p14="http://schemas.microsoft.com/office/powerpoint/2010/main" xmlns="" val="49954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Functionalism in linguistics emphasizes the instrumental </a:t>
            </a:r>
            <a:r>
              <a:rPr lang="en-US" sz="2800" dirty="0" smtClean="0"/>
              <a:t>character </a:t>
            </a:r>
            <a:r>
              <a:rPr lang="en-US" sz="2800" dirty="0"/>
              <a:t>of </a:t>
            </a:r>
            <a:r>
              <a:rPr lang="en-US" sz="2800" dirty="0" err="1" smtClean="0"/>
              <a:t>language</a:t>
            </a:r>
            <a:r>
              <a:rPr lang="en-US" sz="2800" dirty="0" err="1"/>
              <a:t>Functionalists</a:t>
            </a:r>
            <a:r>
              <a:rPr lang="en-US" sz="2800" dirty="0"/>
              <a:t> maintain that the structure of natural languages is determined by the several independent semiotic functions – expressive, descriptive and social.</a:t>
            </a:r>
          </a:p>
          <a:p>
            <a:r>
              <a:rPr lang="en-US" sz="2800" dirty="0"/>
              <a:t>Furthermore, it says that the structure of language systems is partly though not wholly, determined by functions.</a:t>
            </a:r>
          </a:p>
          <a:p>
            <a:endParaRPr lang="en-US" sz="28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19171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Functionalism in linguistics emphasizes the instrumental </a:t>
            </a:r>
            <a:r>
              <a:rPr lang="en-US" dirty="0" smtClean="0"/>
              <a:t>character </a:t>
            </a:r>
            <a:r>
              <a:rPr lang="en-US" dirty="0"/>
              <a:t>of </a:t>
            </a:r>
            <a:r>
              <a:rPr lang="en-US" dirty="0" smtClean="0"/>
              <a:t>language Functionalists </a:t>
            </a:r>
            <a:r>
              <a:rPr lang="en-US" dirty="0"/>
              <a:t>maintain that the structure of natural languages is determined by the several independent semiotic functions – expressive, descriptive and social.</a:t>
            </a:r>
          </a:p>
          <a:p>
            <a:r>
              <a:rPr lang="en-US" dirty="0"/>
              <a:t>Furthermore, it says that the structure of language systems is partly though not wholly, determined by functions.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7181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Pragmatics: The </a:t>
            </a:r>
            <a:r>
              <a:rPr lang="en-US" dirty="0"/>
              <a:t>study of "how to do things with </a:t>
            </a:r>
            <a:r>
              <a:rPr lang="en-US" dirty="0" smtClean="0"/>
              <a:t>words“. People </a:t>
            </a:r>
            <a:r>
              <a:rPr lang="en-US" dirty="0"/>
              <a:t>use language to accomplish certain kinds of acts, broadly known as </a:t>
            </a:r>
            <a:r>
              <a:rPr lang="en-US" b="1" dirty="0"/>
              <a:t>speech acts.</a:t>
            </a:r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 They are distinct from </a:t>
            </a:r>
            <a:r>
              <a:rPr lang="en-US" b="1" dirty="0"/>
              <a:t>physical acts</a:t>
            </a:r>
            <a:r>
              <a:rPr lang="en-US" dirty="0"/>
              <a:t> like drinking a glass of water, or </a:t>
            </a:r>
            <a:r>
              <a:rPr lang="en-US" b="1" dirty="0"/>
              <a:t>mental acts</a:t>
            </a:r>
            <a:r>
              <a:rPr lang="en-US" dirty="0"/>
              <a:t> like thinking about drinking a glass of water.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550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Direct Speech Acts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b="1" dirty="0" smtClean="0"/>
              <a:t>Indirect </a:t>
            </a:r>
            <a:r>
              <a:rPr lang="en-US" b="1" dirty="0"/>
              <a:t>Speech </a:t>
            </a:r>
            <a:r>
              <a:rPr lang="en-US" b="1" dirty="0" smtClean="0"/>
              <a:t>Acts</a:t>
            </a:r>
            <a:r>
              <a:rPr lang="en-US" b="1" dirty="0"/>
              <a:t> </a:t>
            </a:r>
            <a:endParaRPr lang="en-US" b="1" dirty="0" smtClean="0"/>
          </a:p>
          <a:p>
            <a:r>
              <a:rPr lang="en-US" b="1" dirty="0" err="1" smtClean="0"/>
              <a:t>Performatives</a:t>
            </a:r>
            <a:endParaRPr lang="en-US" b="1" dirty="0"/>
          </a:p>
          <a:p>
            <a:r>
              <a:rPr lang="en-US" i="1" dirty="0" smtClean="0"/>
              <a:t>Assert, ask, Order,</a:t>
            </a:r>
            <a:r>
              <a:rPr lang="en-US" dirty="0"/>
              <a:t> </a:t>
            </a:r>
            <a:r>
              <a:rPr lang="en-US" dirty="0" smtClean="0"/>
              <a:t>Promises</a:t>
            </a:r>
            <a:r>
              <a:rPr lang="en-US" dirty="0"/>
              <a:t>, </a:t>
            </a:r>
            <a:r>
              <a:rPr lang="en-US" dirty="0" smtClean="0"/>
              <a:t>Threats</a:t>
            </a:r>
            <a:r>
              <a:rPr lang="en-US" dirty="0"/>
              <a:t>, </a:t>
            </a:r>
            <a:r>
              <a:rPr lang="en-US" dirty="0" smtClean="0"/>
              <a:t>Warnings</a:t>
            </a:r>
            <a:r>
              <a:rPr lang="en-US" dirty="0"/>
              <a:t>,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835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More speech acts to analyze task –oriented dialogues:  </a:t>
            </a:r>
            <a:r>
              <a:rPr lang="en-US" dirty="0"/>
              <a:t>"answer", "accept", "reject" and so forth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Cooperative speakers respect four maxims:</a:t>
            </a:r>
            <a:r>
              <a:rPr lang="en-US" b="1" dirty="0" smtClean="0"/>
              <a:t>  </a:t>
            </a:r>
          </a:p>
          <a:p>
            <a:r>
              <a:rPr lang="en-US" dirty="0" smtClean="0"/>
              <a:t>(1)The </a:t>
            </a:r>
            <a:r>
              <a:rPr lang="en-US" dirty="0"/>
              <a:t>maxim of </a:t>
            </a:r>
            <a:r>
              <a:rPr lang="en-US" dirty="0" smtClean="0"/>
              <a:t>quality,(</a:t>
            </a:r>
            <a:r>
              <a:rPr lang="en-US" dirty="0"/>
              <a:t>2) The maxim of quantity. (3) The maxim of </a:t>
            </a:r>
            <a:r>
              <a:rPr lang="en-US" dirty="0" smtClean="0"/>
              <a:t>relevance (4</a:t>
            </a:r>
            <a:r>
              <a:rPr lang="en-US" dirty="0"/>
              <a:t>) The maxim of manner.</a:t>
            </a:r>
            <a:r>
              <a:rPr lang="en-US" dirty="0" smtClean="0"/>
              <a:t>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005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Pragmatics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Contributions </a:t>
            </a:r>
            <a:r>
              <a:rPr lang="en-US" dirty="0"/>
              <a:t>should be perspicuous -- in particular, they should be orderly and brief, avoiding obscurity and ambiguity.</a:t>
            </a:r>
          </a:p>
        </p:txBody>
      </p:sp>
    </p:spTree>
    <p:extLst>
      <p:ext uri="{BB962C8B-B14F-4D97-AF65-F5344CB8AC3E}">
        <p14:creationId xmlns:p14="http://schemas.microsoft.com/office/powerpoint/2010/main" xmlns="" val="701973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branch of </a:t>
            </a:r>
            <a:r>
              <a:rPr lang="en-US" u="sng" dirty="0">
                <a:hlinkClick r:id="rId2"/>
              </a:rPr>
              <a:t>applied linguistics</a:t>
            </a:r>
            <a:r>
              <a:rPr lang="en-US" dirty="0"/>
              <a:t> concerned with the study of </a:t>
            </a:r>
            <a:r>
              <a:rPr lang="en-US" u="sng" dirty="0">
                <a:hlinkClick r:id="rId3"/>
              </a:rPr>
              <a:t>style</a:t>
            </a:r>
            <a:r>
              <a:rPr lang="en-US" dirty="0"/>
              <a:t> in </a:t>
            </a:r>
            <a:r>
              <a:rPr lang="en-US" u="sng" dirty="0">
                <a:hlinkClick r:id="rId4"/>
              </a:rPr>
              <a:t>texts</a:t>
            </a:r>
            <a:r>
              <a:rPr lang="en-US" dirty="0"/>
              <a:t>, especially (but not exclusively) in literary works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linguistic stylistics - </a:t>
            </a:r>
            <a:r>
              <a:rPr lang="en-US" dirty="0"/>
              <a:t>the description of literary texts by methods derived from general linguistic theory, using the categories of the description of language as a whole.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8954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comparison of each text by the same or by different authors in the same and in different </a:t>
            </a:r>
            <a:r>
              <a:rPr lang="en-US" dirty="0" smtClean="0"/>
              <a:t>genres.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Technically speaking, stylistics is the study of the linguistic features of a literary text - phonological, lexical, syntactical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8950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Style as an embellishment – just ornamentation</a:t>
            </a:r>
          </a:p>
          <a:p>
            <a:r>
              <a:rPr lang="en-US" dirty="0" smtClean="0"/>
              <a:t>Style </a:t>
            </a:r>
            <a:r>
              <a:rPr lang="en-US" dirty="0"/>
              <a:t>as choice between alternate expression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86849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 Style </a:t>
            </a:r>
            <a:r>
              <a:rPr lang="en-US" dirty="0"/>
              <a:t>as a set of individual or </a:t>
            </a:r>
            <a:r>
              <a:rPr lang="en-US" dirty="0" smtClean="0"/>
              <a:t>collected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characteristics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Almost </a:t>
            </a:r>
            <a:r>
              <a:rPr lang="en-US" dirty="0"/>
              <a:t>all writers have their </a:t>
            </a:r>
            <a:r>
              <a:rPr lang="en-US" dirty="0" smtClean="0"/>
              <a:t>individual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/>
              <a:t>individuality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Style as deviation from a norm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It </a:t>
            </a:r>
            <a:r>
              <a:rPr lang="en-US" dirty="0"/>
              <a:t>becomes evident that it is difficult </a:t>
            </a:r>
            <a:r>
              <a:rPr lang="en-US" dirty="0" smtClean="0"/>
              <a:t>to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/>
              <a:t>separate style from context.</a:t>
            </a:r>
          </a:p>
          <a:p>
            <a:pPr marL="0" indent="0">
              <a:buNone/>
            </a:pPr>
            <a:r>
              <a:rPr lang="en-US" dirty="0" smtClean="0"/>
              <a:t>      No </a:t>
            </a:r>
            <a:r>
              <a:rPr lang="en-US" dirty="0"/>
              <a:t>way to know what an accepted norm 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1140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Style </a:t>
            </a:r>
            <a:r>
              <a:rPr lang="en-US" dirty="0"/>
              <a:t>as set of those relations among linguistic</a:t>
            </a:r>
          </a:p>
          <a:p>
            <a:pPr marL="0" indent="0">
              <a:buNone/>
            </a:pPr>
            <a:r>
              <a:rPr lang="en-US" dirty="0"/>
              <a:t>   entities that are stable in terms of wider spans</a:t>
            </a:r>
          </a:p>
          <a:p>
            <a:pPr marL="0" indent="0">
              <a:buNone/>
            </a:pPr>
            <a:r>
              <a:rPr lang="en-US" dirty="0"/>
              <a:t>   of text than the </a:t>
            </a:r>
            <a:r>
              <a:rPr lang="en-US" dirty="0" smtClean="0"/>
              <a:t>sentence.</a:t>
            </a:r>
          </a:p>
          <a:p>
            <a:r>
              <a:rPr lang="en-US" dirty="0"/>
              <a:t>Even a single sentence possesses style and one cannot write a single sentence without style.</a:t>
            </a:r>
          </a:p>
          <a:p>
            <a:r>
              <a:rPr lang="en-US" dirty="0"/>
              <a:t>Concept of spans not so much stylistic as grammatical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4153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Stylistics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Style is the aggregate of frequencies because it is the result of more than one linguistic item</a:t>
            </a:r>
            <a:r>
              <a:rPr lang="en-US" dirty="0" smtClean="0"/>
              <a:t>.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Any </a:t>
            </a:r>
            <a:r>
              <a:rPr lang="en-US" dirty="0"/>
              <a:t>satisfactory stylistic analysis would be a combination of all the six approaches:</a:t>
            </a:r>
          </a:p>
          <a:p>
            <a:r>
              <a:rPr lang="en-US" dirty="0"/>
              <a:t>All stylistic analysis is ultimately based on the matching of a text against a contextually related norm.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2309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116</TotalTime>
  <Words>1138</Words>
  <Application>Microsoft Office PowerPoint</Application>
  <PresentationFormat>On-screen Show (4:3)</PresentationFormat>
  <Paragraphs>129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Equity</vt:lpstr>
      <vt:lpstr>Lecture # 31</vt:lpstr>
      <vt:lpstr>Slide 2</vt:lpstr>
      <vt:lpstr>Three Generative Grammars</vt:lpstr>
      <vt:lpstr>Three Generative Grammars</vt:lpstr>
      <vt:lpstr>Three Generative Grammars</vt:lpstr>
      <vt:lpstr>TGG -Some common transformations</vt:lpstr>
      <vt:lpstr>TGG- Some common transformations</vt:lpstr>
      <vt:lpstr>TGG- Some common transformations</vt:lpstr>
      <vt:lpstr>Final words</vt:lpstr>
      <vt:lpstr>Final words</vt:lpstr>
      <vt:lpstr>Final words</vt:lpstr>
      <vt:lpstr>Structuralism </vt:lpstr>
      <vt:lpstr>Structuralism </vt:lpstr>
      <vt:lpstr>Structuralism </vt:lpstr>
      <vt:lpstr>Structuralism </vt:lpstr>
      <vt:lpstr>Weakness of Structural linguistics,  Functionalism</vt:lpstr>
      <vt:lpstr>Functionalism</vt:lpstr>
      <vt:lpstr>Functionalism</vt:lpstr>
      <vt:lpstr>Functionalism</vt:lpstr>
      <vt:lpstr>Pragmatics</vt:lpstr>
      <vt:lpstr>Pragmatics</vt:lpstr>
      <vt:lpstr>Pragmatics</vt:lpstr>
      <vt:lpstr>Pragmatics</vt:lpstr>
      <vt:lpstr>                  Stylistics</vt:lpstr>
      <vt:lpstr>Stylistics</vt:lpstr>
      <vt:lpstr> Stylistics</vt:lpstr>
      <vt:lpstr>Stylistics</vt:lpstr>
      <vt:lpstr>Stylistics</vt:lpstr>
      <vt:lpstr>Stylistics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31</dc:title>
  <dc:creator>Naveed Ahsan</dc:creator>
  <cp:lastModifiedBy>Administrator</cp:lastModifiedBy>
  <cp:revision>9</cp:revision>
  <dcterms:created xsi:type="dcterms:W3CDTF">2013-12-31T06:07:14Z</dcterms:created>
  <dcterms:modified xsi:type="dcterms:W3CDTF">2013-12-31T16:08:44Z</dcterms:modified>
</cp:coreProperties>
</file>