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BDCC1C-CF93-4A16-82BB-348B2A872259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3DC6D9-51FB-4E4E-A586-36CCB96CB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# 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 of lectures 8-14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7470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The evolution of language in human society and its role in the formation of culture is studied in anthropological linguistics.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is another aspect of language, society and culture.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Anthropological Linguistics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7759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structure of language has a social and cultural basis in the same way as other customs, conventions, and codes such as those related to dress and food.</a:t>
            </a:r>
          </a:p>
          <a:p>
            <a:r>
              <a:rPr lang="en-US" dirty="0" smtClean="0"/>
              <a:t>Each culture organizes its world in its own way giving names to objects, identifying areas of significance or values and suppressing other areas.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315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Anthropological studies have explored the relation between language and culture.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Language is invented to communicate and express a culture.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language begins to determine the way we think and see the world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Anthropological Linguistics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7454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The study of the style of literary texts</a:t>
            </a:r>
          </a:p>
          <a:p>
            <a:r>
              <a:rPr lang="en-US" dirty="0" smtClean="0"/>
              <a:t>Taking the view of register (language used in different fields – religious sermons, sports commentary, law </a:t>
            </a:r>
            <a:r>
              <a:rPr lang="en-US" dirty="0" smtClean="0"/>
              <a:t>etc.), </a:t>
            </a:r>
            <a:r>
              <a:rPr lang="en-US" dirty="0" smtClean="0"/>
              <a:t>we can study the styles of literary texts.</a:t>
            </a:r>
          </a:p>
          <a:p>
            <a:r>
              <a:rPr lang="en-US" dirty="0" smtClean="0"/>
              <a:t>We may describe its features at levels of phonology, syntax, lexis, etc.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Literary Stylistics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078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distinguish one text from the other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We appreciate how it achieves some special features and effects through the use of </a:t>
            </a:r>
            <a:r>
              <a:rPr lang="en-US" smtClean="0"/>
              <a:t>language.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kind of study is termed as ‘Literary stylistics’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4650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writers try to link ‘what’ is being said with ‘how it is being said’</a:t>
            </a:r>
          </a:p>
          <a:p>
            <a:r>
              <a:rPr lang="en-US" dirty="0" smtClean="0"/>
              <a:t>It is through the latter that writers can fully convey their complex ideas and feelings</a:t>
            </a:r>
          </a:p>
          <a:p>
            <a:r>
              <a:rPr lang="en-US" dirty="0" smtClean="0"/>
              <a:t>Stylistic analysis also helps in better understanding of how metaphor, irony, paradox, ambiguity etc. operate in literary texts (they are effects of language and building up of a coherent linguistic structure)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 (</a:t>
            </a:r>
            <a:r>
              <a:rPr lang="en-US" dirty="0" err="1" smtClean="0"/>
              <a:t>contd</a:t>
            </a:r>
            <a:r>
              <a:rPr lang="en-US" dirty="0" smtClean="0"/>
              <a:t>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734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Neurolinguistics</a:t>
            </a:r>
            <a:r>
              <a:rPr lang="en-US" dirty="0"/>
              <a:t> is the study of the </a:t>
            </a:r>
            <a:r>
              <a:rPr lang="en-US" dirty="0" smtClean="0"/>
              <a:t>neural </a:t>
            </a:r>
            <a:r>
              <a:rPr lang="en-US" dirty="0"/>
              <a:t>mechanisms in the </a:t>
            </a:r>
            <a:r>
              <a:rPr lang="en-US" dirty="0" smtClean="0"/>
              <a:t>human brain that </a:t>
            </a:r>
            <a:r>
              <a:rPr lang="en-US" dirty="0"/>
              <a:t>control the comprehension, production, and acquisition of </a:t>
            </a:r>
            <a:r>
              <a:rPr lang="en-US" dirty="0" smtClean="0"/>
              <a:t>language. </a:t>
            </a:r>
          </a:p>
          <a:p>
            <a:r>
              <a:rPr lang="en-US" dirty="0" smtClean="0"/>
              <a:t>As </a:t>
            </a:r>
            <a:r>
              <a:rPr lang="en-US" dirty="0"/>
              <a:t>an interdisciplinary field, </a:t>
            </a:r>
            <a:r>
              <a:rPr lang="en-US" dirty="0" err="1"/>
              <a:t>neurolinguistics</a:t>
            </a:r>
            <a:r>
              <a:rPr lang="en-US" dirty="0"/>
              <a:t> draws methodology and theory from fields such as </a:t>
            </a:r>
            <a:r>
              <a:rPr lang="en-US" dirty="0" smtClean="0"/>
              <a:t>neuroscience, linguistics, cognitive science, neurobiology, communication disorders, neuropsychology and computer science.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1759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Later, </a:t>
            </a:r>
            <a:r>
              <a:rPr lang="en-US" dirty="0" smtClean="0"/>
              <a:t>Carl Wernicke, </a:t>
            </a:r>
            <a:r>
              <a:rPr lang="en-US" dirty="0"/>
              <a:t>after whom </a:t>
            </a:r>
            <a:r>
              <a:rPr lang="en-US" dirty="0" smtClean="0"/>
              <a:t>Wernicke’s area is named</a:t>
            </a:r>
            <a:r>
              <a:rPr lang="en-US" dirty="0"/>
              <a:t>, proposed that different areas of the brain were specialized for different linguistic </a:t>
            </a:r>
            <a:r>
              <a:rPr lang="en-US" dirty="0" smtClean="0"/>
              <a:t>tasks.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Broca's</a:t>
            </a:r>
            <a:r>
              <a:rPr lang="en-US" dirty="0" smtClean="0"/>
              <a:t> area specialized at </a:t>
            </a:r>
            <a:r>
              <a:rPr lang="en-US" dirty="0"/>
              <a:t>handling the </a:t>
            </a:r>
            <a:r>
              <a:rPr lang="en-US" dirty="0" smtClean="0"/>
              <a:t>motor </a:t>
            </a:r>
            <a:r>
              <a:rPr lang="en-US" dirty="0"/>
              <a:t>production of speech, and Wernicke's area handling auditory speech </a:t>
            </a:r>
            <a:r>
              <a:rPr lang="en-US" dirty="0" smtClean="0"/>
              <a:t>comprehension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Neurolinguistics</a:t>
            </a:r>
            <a:r>
              <a:rPr lang="en-US" dirty="0" smtClean="0"/>
              <a:t> (contd..)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61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Anthropological </a:t>
            </a:r>
            <a:r>
              <a:rPr lang="en-US" dirty="0" smtClean="0"/>
              <a:t>Linguistics</a:t>
            </a:r>
          </a:p>
          <a:p>
            <a:pPr marL="0" indent="0">
              <a:buNone/>
            </a:pPr>
            <a:r>
              <a:rPr lang="en-US" dirty="0"/>
              <a:t>The evolution of language in human society and its role in the formation of </a:t>
            </a:r>
            <a:r>
              <a:rPr lang="en-US" dirty="0" smtClean="0"/>
              <a:t>culture</a:t>
            </a:r>
          </a:p>
          <a:p>
            <a:r>
              <a:rPr lang="en-US" dirty="0" smtClean="0"/>
              <a:t>Literary </a:t>
            </a:r>
            <a:r>
              <a:rPr lang="en-US" dirty="0"/>
              <a:t>Stylistics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The study of the style of literary </a:t>
            </a:r>
            <a:r>
              <a:rPr lang="en-US" dirty="0" smtClean="0"/>
              <a:t>texts</a:t>
            </a:r>
          </a:p>
          <a:p>
            <a:r>
              <a:rPr lang="en-US" dirty="0" err="1" smtClean="0"/>
              <a:t>Neurolinguistics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the study of the neural mechanisms in the human brain that control the comprehension, production, and acquisition of language.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339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 The </a:t>
            </a:r>
            <a:r>
              <a:rPr lang="en-US" sz="3200" dirty="0"/>
              <a:t>most influential:</a:t>
            </a:r>
          </a:p>
          <a:p>
            <a:r>
              <a:rPr lang="en-US" sz="3200" dirty="0"/>
              <a:t> American school of structural anthropologists – Leonard Bloomfield &amp; after World War II, Noam </a:t>
            </a:r>
            <a:r>
              <a:rPr lang="en-US" sz="3200" dirty="0" smtClean="0"/>
              <a:t>Chomsky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The European linguists, chiefly among them the Swiss linguist Ferdinand De Saussure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basic distinctions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359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 The </a:t>
            </a:r>
            <a:r>
              <a:rPr lang="en-US" sz="3200" dirty="0"/>
              <a:t>most influential:</a:t>
            </a:r>
          </a:p>
          <a:p>
            <a:r>
              <a:rPr lang="en-US" sz="3200" dirty="0"/>
              <a:t> American school of structural anthropologists – Leonard Bloomfield &amp; after World War II, Noam </a:t>
            </a:r>
            <a:r>
              <a:rPr lang="en-US" sz="3200" dirty="0" smtClean="0"/>
              <a:t>Chomsky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The European linguists, chiefly among them the Swiss linguist Ferdinand De Saussure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basic distinctions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1327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An individual makes use of his knowledge (langue) to produce actual sentences (parole)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Individuals can communicate with each other because they share the same </a:t>
            </a:r>
            <a:r>
              <a:rPr lang="en-US" sz="3200" dirty="0" smtClean="0"/>
              <a:t>langue.</a:t>
            </a:r>
            <a:endParaRPr lang="en-US" sz="3200" dirty="0" smtClean="0"/>
          </a:p>
          <a:p>
            <a:r>
              <a:rPr lang="en-US" sz="3200" dirty="0" smtClean="0"/>
              <a:t>Individuals produce different sentences based on the same langue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Langue/parole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6801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Noam Chomsky, an American linguist made similar distinction between competence &amp; performance</a:t>
            </a:r>
          </a:p>
          <a:p>
            <a:r>
              <a:rPr lang="en-US" sz="3200" dirty="0" smtClean="0"/>
              <a:t>Competence- native speaker’s knowledge of his language (mastery of the system of the system of rules)</a:t>
            </a:r>
          </a:p>
          <a:p>
            <a:r>
              <a:rPr lang="en-US" sz="3200" dirty="0" smtClean="0"/>
              <a:t>Performance – production of actual sentences in use in real-life situations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Competence and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6185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Speaker’s knowledge of the structure of language is the speaker’s linguist’s competence.</a:t>
            </a:r>
          </a:p>
          <a:p>
            <a:r>
              <a:rPr lang="en-US" sz="3200" dirty="0" smtClean="0"/>
              <a:t>The way a speaker uses it- his linguistic performance</a:t>
            </a:r>
          </a:p>
          <a:p>
            <a:r>
              <a:rPr lang="en-US" sz="3200" dirty="0" smtClean="0"/>
              <a:t>Competence – set of principles</a:t>
            </a:r>
          </a:p>
          <a:p>
            <a:r>
              <a:rPr lang="en-US" sz="3200" dirty="0" smtClean="0"/>
              <a:t>Performance – what a speaker does</a:t>
            </a:r>
          </a:p>
          <a:p>
            <a:r>
              <a:rPr lang="en-US" sz="3200" dirty="0" smtClean="0"/>
              <a:t>Competence – kind of code</a:t>
            </a:r>
          </a:p>
          <a:p>
            <a:r>
              <a:rPr lang="en-US" sz="3200" dirty="0" smtClean="0"/>
              <a:t>Performance – the act of encoding or decoding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Competence &amp;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6128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Moreover, it is not easier to study performance through recording by audio and video devices.</a:t>
            </a:r>
          </a:p>
          <a:p>
            <a:r>
              <a:rPr lang="en-US" sz="3200" dirty="0" smtClean="0"/>
              <a:t>Study of parole gives us data that makes us understand langue and competence better.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Competence and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3163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</a:t>
            </a:r>
            <a:r>
              <a:rPr lang="en-US" dirty="0"/>
              <a:t>is a system of symbolic signs since there are often very complex associative relationships between the signifiers and the </a:t>
            </a:r>
            <a:r>
              <a:rPr lang="en-US" dirty="0" err="1"/>
              <a:t>signifieds</a:t>
            </a:r>
            <a:r>
              <a:rPr lang="en-US" dirty="0"/>
              <a:t> in a language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Signifiers and signified operate in their relationship with each other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Sign/ symbol distinction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075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Saussure’s contributions</a:t>
            </a:r>
          </a:p>
          <a:p>
            <a:r>
              <a:rPr lang="en-GB" dirty="0" smtClean="0"/>
              <a:t>Saussure </a:t>
            </a:r>
            <a:r>
              <a:rPr lang="en-GB" dirty="0"/>
              <a:t>exerted two kinds of influence on modern </a:t>
            </a:r>
            <a:r>
              <a:rPr lang="en-GB" dirty="0" smtClean="0"/>
              <a:t>linguistics: </a:t>
            </a:r>
            <a:r>
              <a:rPr lang="en-GB" b="1" dirty="0"/>
              <a:t>First</a:t>
            </a:r>
            <a:r>
              <a:rPr lang="en-GB" dirty="0"/>
              <a:t>, he provided a general orientation, a sense of the task of linguistics which has seldom been questioned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b="1" dirty="0" smtClean="0"/>
              <a:t>Second</a:t>
            </a:r>
            <a:r>
              <a:rPr lang="en-GB" dirty="0"/>
              <a:t>, he influenced modern linguistics in the specific concepts.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Sign/symbol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9419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Saussure’s contributions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Many </a:t>
            </a:r>
            <a:r>
              <a:rPr lang="en-GB" dirty="0"/>
              <a:t>of the developments of modern linguistics can be described as his concept, i.e. his idea of the arbitrary nature of the sign, </a:t>
            </a:r>
            <a:r>
              <a:rPr lang="en-GB" i="1" dirty="0"/>
              <a:t>langue</a:t>
            </a:r>
            <a:r>
              <a:rPr lang="en-GB" dirty="0"/>
              <a:t> vs. </a:t>
            </a:r>
            <a:r>
              <a:rPr lang="en-GB" i="1" dirty="0"/>
              <a:t>parole</a:t>
            </a:r>
            <a:r>
              <a:rPr lang="en-GB" dirty="0"/>
              <a:t>, synchrony vs. </a:t>
            </a:r>
            <a:r>
              <a:rPr lang="en-GB" dirty="0" err="1"/>
              <a:t>diachrony</a:t>
            </a:r>
            <a:r>
              <a:rPr lang="en-GB" dirty="0"/>
              <a:t>, syntagmatic and paradigmatic relations, etc.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Sign/symbol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568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Saussure’s contributions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Saussure’s contribution regarding the concepts of sign &amp; symbol distinction brought a new revolution and enjoys a prime importance in the domain of modern linguistics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Sign/symbol distinctions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7262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made of signs</a:t>
            </a:r>
          </a:p>
          <a:p>
            <a:r>
              <a:rPr lang="en-US" dirty="0" smtClean="0"/>
              <a:t>Linguistic sign has two parts – Signifier &amp; Signified</a:t>
            </a:r>
          </a:p>
          <a:p>
            <a:r>
              <a:rPr lang="en-US" dirty="0" smtClean="0"/>
              <a:t>That which signifies (the word) – Signifier</a:t>
            </a:r>
          </a:p>
          <a:p>
            <a:r>
              <a:rPr lang="en-US" dirty="0" smtClean="0"/>
              <a:t>That which is signified (the concept) – Signified</a:t>
            </a:r>
          </a:p>
          <a:p>
            <a:r>
              <a:rPr lang="en-US" dirty="0" smtClean="0"/>
              <a:t>Sign – composite of both, it consists of the relationship between signifier &amp; signified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 </a:t>
            </a:r>
            <a:r>
              <a:rPr lang="en-US" dirty="0" smtClean="0"/>
              <a:t>&amp; Symbol </a:t>
            </a:r>
            <a:r>
              <a:rPr lang="en-US" dirty="0" smtClean="0"/>
              <a:t>distinction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9094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is why we say that language is a system of symbolic signs since there are often very complex associative relationships between the signifiers and the </a:t>
            </a:r>
            <a:r>
              <a:rPr lang="en-US" dirty="0" err="1"/>
              <a:t>signifieds</a:t>
            </a:r>
            <a:r>
              <a:rPr lang="en-US" dirty="0"/>
              <a:t> in a language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Signifiers and signified operate in their relationship with each other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Sign/symbol distinction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3861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Saussure’s contributions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Many </a:t>
            </a:r>
            <a:r>
              <a:rPr lang="en-GB" dirty="0"/>
              <a:t>of the developments of modern linguistics can be described as his concept, i.e. his idea of the arbitrary nature of the sign, </a:t>
            </a:r>
            <a:r>
              <a:rPr lang="en-GB" i="1" dirty="0"/>
              <a:t>langue</a:t>
            </a:r>
            <a:r>
              <a:rPr lang="en-GB" dirty="0"/>
              <a:t> vs. </a:t>
            </a:r>
            <a:r>
              <a:rPr lang="en-GB" i="1" dirty="0"/>
              <a:t>parole</a:t>
            </a:r>
            <a:r>
              <a:rPr lang="en-GB" dirty="0"/>
              <a:t>, synchrony vs. </a:t>
            </a:r>
            <a:r>
              <a:rPr lang="en-GB" dirty="0" err="1"/>
              <a:t>diachrony</a:t>
            </a:r>
            <a:r>
              <a:rPr lang="en-GB" dirty="0"/>
              <a:t>, syntagmatic and paradigmatic relations, etc.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Sign/symbol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5385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Saussure’s contributions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Saussure’s contribution regarding the concepts of sign &amp; symbol distinction brought a new revolution and enjoys a prime importance in the domain of modern linguistics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Sign/symbol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445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intersecting threads build up fabric of </a:t>
            </a:r>
            <a:r>
              <a:rPr lang="en-US" dirty="0" smtClean="0"/>
              <a:t>language.</a:t>
            </a:r>
          </a:p>
          <a:p>
            <a:r>
              <a:rPr lang="en-US" dirty="0" smtClean="0"/>
              <a:t>Language has duality of structure.</a:t>
            </a:r>
          </a:p>
          <a:p>
            <a:r>
              <a:rPr lang="en-US" dirty="0" smtClean="0"/>
              <a:t>At one level we select the elements out of many, at another level, we combine these elements to form a structural unit</a:t>
            </a:r>
          </a:p>
          <a:p>
            <a:r>
              <a:rPr lang="en-US" dirty="0" smtClean="0"/>
              <a:t>With a limited number of elements, we can construct a large number of combinations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Structure/system distinction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9693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– set of paradigmatic relationships between elements</a:t>
            </a:r>
          </a:p>
          <a:p>
            <a:r>
              <a:rPr lang="en-US" dirty="0" smtClean="0"/>
              <a:t>Structure – set of syntagmatic relationships between elements at each level in the language</a:t>
            </a:r>
          </a:p>
          <a:p>
            <a:r>
              <a:rPr lang="en-US" dirty="0" smtClean="0"/>
              <a:t>At level of sounds – phonological system (vowels &amp; consonants) &amp; phonological structure ( determining combination of vowels &amp; consonants)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Structure/system distinction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625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level of sentence- formation, we have syntactic system (word classes such as noun, verb, adjective, adverb) &amp; syntactic structure (determining combination of these word classes) to enable formation of sentences 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Structure/system distinction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4641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Substance and symbols (letters of the alphabet) are raw material of language</a:t>
            </a:r>
          </a:p>
          <a:p>
            <a:r>
              <a:rPr lang="en-US" dirty="0" smtClean="0"/>
              <a:t>They become meaningful when given a particular shape or order.</a:t>
            </a:r>
          </a:p>
          <a:p>
            <a:r>
              <a:rPr lang="en-US" dirty="0" smtClean="0"/>
              <a:t>At one level we consider only the form or shape</a:t>
            </a:r>
          </a:p>
          <a:p>
            <a:r>
              <a:rPr lang="en-US" dirty="0" smtClean="0"/>
              <a:t>At another we consider the level of meaning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Structure/system distinction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3585965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combination of both gives us a meaningful form.</a:t>
            </a:r>
          </a:p>
          <a:p>
            <a:pPr marL="0" indent="0">
              <a:buNone/>
            </a:pPr>
            <a:r>
              <a:rPr lang="en-US" b="1" dirty="0" smtClean="0"/>
              <a:t>Diachronic &amp; Synchronic Approaches</a:t>
            </a:r>
          </a:p>
          <a:p>
            <a:r>
              <a:rPr lang="en-US" dirty="0" smtClean="0"/>
              <a:t>Diachronic approach related with development of language over different ages</a:t>
            </a:r>
          </a:p>
          <a:p>
            <a:r>
              <a:rPr lang="en-US" dirty="0" smtClean="0"/>
              <a:t>Synchronic approach related with the shape of language at  a specific time without considering its shape in the past or future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Structure/system distinction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060600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by Noam Chomsky &amp; followers in 1950s.</a:t>
            </a:r>
          </a:p>
          <a:p>
            <a:r>
              <a:rPr lang="en-US" dirty="0" smtClean="0"/>
              <a:t>Came as a reaction to </a:t>
            </a:r>
            <a:r>
              <a:rPr lang="en-US" dirty="0" err="1" smtClean="0"/>
              <a:t>behaviourism</a:t>
            </a:r>
            <a:endParaRPr lang="en-US" dirty="0" smtClean="0"/>
          </a:p>
          <a:p>
            <a:r>
              <a:rPr lang="en-US" dirty="0" smtClean="0"/>
              <a:t>Chomsky asserted that language is free from stimulus control</a:t>
            </a:r>
          </a:p>
          <a:p>
            <a:r>
              <a:rPr lang="en-US" dirty="0" smtClean="0"/>
              <a:t>Creativity is a human attribute which distinguishes men from machines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Generativism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1189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Generativism</a:t>
            </a:r>
            <a:r>
              <a:rPr lang="en-US" dirty="0" smtClean="0"/>
              <a:t> </a:t>
            </a:r>
            <a:r>
              <a:rPr lang="en-US" dirty="0" smtClean="0"/>
              <a:t>is an integrated whole in which the technical details of formalization are on a par with a number of logically unconnected ideas about language and the philosophy of science.</a:t>
            </a:r>
          </a:p>
          <a:p>
            <a:r>
              <a:rPr lang="en-US" dirty="0" smtClean="0"/>
              <a:t>Language free from stimulus control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Human can produce variety of utterances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Generativism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3726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rule governed creativity.</a:t>
            </a:r>
          </a:p>
          <a:p>
            <a:r>
              <a:rPr lang="en-US" dirty="0" smtClean="0"/>
              <a:t>We produce utterances with a certain grammatical structure.</a:t>
            </a:r>
          </a:p>
          <a:p>
            <a:r>
              <a:rPr lang="en-US" dirty="0" err="1" smtClean="0"/>
              <a:t>Generativism</a:t>
            </a:r>
            <a:r>
              <a:rPr lang="en-US" dirty="0" smtClean="0"/>
              <a:t> different from </a:t>
            </a:r>
            <a:r>
              <a:rPr lang="en-US" dirty="0" err="1" smtClean="0"/>
              <a:t>Bloomfieldian</a:t>
            </a:r>
            <a:r>
              <a:rPr lang="en-US" dirty="0" smtClean="0"/>
              <a:t> and Post-</a:t>
            </a:r>
            <a:r>
              <a:rPr lang="en-US" dirty="0" err="1" smtClean="0"/>
              <a:t>Bloomfieldian</a:t>
            </a:r>
            <a:r>
              <a:rPr lang="en-US" dirty="0" smtClean="0"/>
              <a:t> structuralism.</a:t>
            </a:r>
          </a:p>
          <a:p>
            <a:r>
              <a:rPr lang="en-US" dirty="0" smtClean="0"/>
              <a:t>They emphasized on the structural diversity </a:t>
            </a:r>
          </a:p>
          <a:p>
            <a:r>
              <a:rPr lang="en-US" dirty="0" smtClean="0"/>
              <a:t>Generativists interested in similarities in languages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Generativism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8731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Chomsky gives importance to the formal properties of languages &amp; to the nature of the rules that their description requires.</a:t>
            </a:r>
          </a:p>
          <a:p>
            <a:r>
              <a:rPr lang="en-US" dirty="0" smtClean="0"/>
              <a:t>Human language faculty is innate and species –specific</a:t>
            </a:r>
          </a:p>
          <a:p>
            <a:r>
              <a:rPr lang="en-US" dirty="0" smtClean="0"/>
              <a:t>Another difference </a:t>
            </a:r>
            <a:r>
              <a:rPr lang="en-US" smtClean="0"/>
              <a:t>– </a:t>
            </a:r>
            <a:r>
              <a:rPr lang="en-US" smtClean="0"/>
              <a:t>Competence </a:t>
            </a:r>
            <a:r>
              <a:rPr lang="en-US" dirty="0" smtClean="0"/>
              <a:t>and performance.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Generativism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9307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Generative grammar is set of rules which, operating upon a finite vocabulary of units , generates a set of (finite or infinite) strings, which is well formed in the language that is characterized by the grammar.</a:t>
            </a:r>
          </a:p>
          <a:p>
            <a:r>
              <a:rPr lang="en-US" dirty="0" smtClean="0"/>
              <a:t>The word ‘generate’ does not relate to any process of sentence production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Ganarative</a:t>
            </a:r>
            <a:r>
              <a:rPr lang="en-US" dirty="0" smtClean="0"/>
              <a:t> Grammar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51704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generative grammar is the specification of the grammatical structure of the sentences that it generates.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Grammar </a:t>
            </a:r>
            <a:r>
              <a:rPr lang="en-US" dirty="0"/>
              <a:t>of a particular language is a system of rules &amp; principles that link sounds and </a:t>
            </a:r>
            <a:r>
              <a:rPr lang="en-US" dirty="0" smtClean="0"/>
              <a:t>meaning</a:t>
            </a:r>
          </a:p>
          <a:p>
            <a:r>
              <a:rPr lang="en-US" dirty="0"/>
              <a:t>human beings are endowed with a number of special faculties (mind)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Grammar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21987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Chomsky says that there are certain phonological, syntactic and semantic units that are </a:t>
            </a:r>
            <a:r>
              <a:rPr lang="en-US" dirty="0" smtClean="0"/>
              <a:t>universal.</a:t>
            </a:r>
          </a:p>
          <a:p>
            <a:r>
              <a:rPr lang="en-US" dirty="0" smtClean="0"/>
              <a:t>Human beings are independent of any external stimuli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All </a:t>
            </a:r>
            <a:r>
              <a:rPr lang="en-US" dirty="0"/>
              <a:t>human languages are similar in structure.</a:t>
            </a:r>
          </a:p>
          <a:p>
            <a:r>
              <a:rPr lang="en-US" dirty="0"/>
              <a:t>All human languages make reference to the properties and objects of the physical world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Grammar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06341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grammatical similarities between widely separated and historically unrelated languages are as important as their differences.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Generative Grammar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29028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</TotalTime>
  <Words>1617</Words>
  <Application>Microsoft Office PowerPoint</Application>
  <PresentationFormat>On-screen Show (4:3)</PresentationFormat>
  <Paragraphs>162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Concourse</vt:lpstr>
      <vt:lpstr>Lecture # 30</vt:lpstr>
      <vt:lpstr>Anthropological Linguistics</vt:lpstr>
      <vt:lpstr>Anthropological Linguistics (contd..)</vt:lpstr>
      <vt:lpstr>Anthropological Linguistics (contd..)</vt:lpstr>
      <vt:lpstr>Literary Stylistics</vt:lpstr>
      <vt:lpstr>Stylistics (contd..)</vt:lpstr>
      <vt:lpstr>Stylistics (contd…)</vt:lpstr>
      <vt:lpstr>Neurolinguistics (contd..)</vt:lpstr>
      <vt:lpstr>Neurolinguistics (contd..)</vt:lpstr>
      <vt:lpstr>Summary</vt:lpstr>
      <vt:lpstr>Some basic distinctions</vt:lpstr>
      <vt:lpstr>Some basic distinctions</vt:lpstr>
      <vt:lpstr>Langue/parole distinction</vt:lpstr>
      <vt:lpstr>Competence and Performance</vt:lpstr>
      <vt:lpstr>Competence &amp; performance</vt:lpstr>
      <vt:lpstr>Competence and performance</vt:lpstr>
      <vt:lpstr>Sign/ symbol distinction </vt:lpstr>
      <vt:lpstr>Sign/symbol distinction</vt:lpstr>
      <vt:lpstr>Sign/symbol distinction</vt:lpstr>
      <vt:lpstr>Sign/symbol distinctions</vt:lpstr>
      <vt:lpstr>Sign &amp; Symbol distinction </vt:lpstr>
      <vt:lpstr>Sign/symbol distinction </vt:lpstr>
      <vt:lpstr>Sign/symbol distinction</vt:lpstr>
      <vt:lpstr>Sign/symbol distinction</vt:lpstr>
      <vt:lpstr>Structure/system distinction</vt:lpstr>
      <vt:lpstr>Structure/system distinction </vt:lpstr>
      <vt:lpstr>Structure/system distinction </vt:lpstr>
      <vt:lpstr>Structure/system distinction </vt:lpstr>
      <vt:lpstr>Structure/system distinction </vt:lpstr>
      <vt:lpstr>Generativism</vt:lpstr>
      <vt:lpstr>Generativism</vt:lpstr>
      <vt:lpstr>Generativism</vt:lpstr>
      <vt:lpstr>Generativism</vt:lpstr>
      <vt:lpstr>Ganarative Grammar</vt:lpstr>
      <vt:lpstr>Generative Grammar</vt:lpstr>
      <vt:lpstr>Generative Grammar</vt:lpstr>
      <vt:lpstr>Generative Grammar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30</dc:title>
  <dc:creator>Naveed Ahsan</dc:creator>
  <cp:lastModifiedBy>Administrator</cp:lastModifiedBy>
  <cp:revision>25</cp:revision>
  <dcterms:created xsi:type="dcterms:W3CDTF">2013-12-30T18:31:32Z</dcterms:created>
  <dcterms:modified xsi:type="dcterms:W3CDTF">2013-12-31T11:02:26Z</dcterms:modified>
</cp:coreProperties>
</file>