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8" r:id="rId3"/>
    <p:sldId id="259" r:id="rId4"/>
    <p:sldId id="260" r:id="rId5"/>
    <p:sldId id="261" r:id="rId6"/>
    <p:sldId id="262" r:id="rId7"/>
    <p:sldId id="263" r:id="rId8"/>
    <p:sldId id="264" r:id="rId9"/>
    <p:sldId id="272" r:id="rId10"/>
    <p:sldId id="266" r:id="rId11"/>
    <p:sldId id="273" r:id="rId12"/>
    <p:sldId id="274" r:id="rId13"/>
    <p:sldId id="267" r:id="rId14"/>
    <p:sldId id="275" r:id="rId15"/>
    <p:sldId id="276" r:id="rId16"/>
    <p:sldId id="268" r:id="rId17"/>
    <p:sldId id="279" r:id="rId18"/>
    <p:sldId id="280" r:id="rId19"/>
    <p:sldId id="269" r:id="rId20"/>
    <p:sldId id="281" r:id="rId21"/>
    <p:sldId id="271" r:id="rId22"/>
    <p:sldId id="282" r:id="rId23"/>
    <p:sldId id="283" r:id="rId24"/>
    <p:sldId id="28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8" autoAdjust="0"/>
    <p:restoredTop sz="94660"/>
  </p:normalViewPr>
  <p:slideViewPr>
    <p:cSldViewPr>
      <p:cViewPr varScale="1">
        <p:scale>
          <a:sx n="65" d="100"/>
          <a:sy n="65" d="100"/>
        </p:scale>
        <p:origin x="-1350"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575C152-41EE-4D54-A0F4-D89D40725A0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575C152-41EE-4D54-A0F4-D89D40725A0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575C152-41EE-4D54-A0F4-D89D40725A0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08FB780-A73E-41FB-B7D8-4547CD2B268E}" type="datetimeFigureOut">
              <a:rPr lang="en-US" smtClean="0"/>
              <a:pPr/>
              <a:t>11/24/2013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75C152-41EE-4D54-A0F4-D89D40725A0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575C152-41EE-4D54-A0F4-D89D40725A0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575C152-41EE-4D54-A0F4-D89D40725A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575C152-41EE-4D54-A0F4-D89D40725A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575C152-41EE-4D54-A0F4-D89D40725A0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575C152-41EE-4D54-A0F4-D89D40725A0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008FB780-A73E-41FB-B7D8-4547CD2B268E}" type="datetimeFigureOut">
              <a:rPr lang="en-US" smtClean="0"/>
              <a:pPr/>
              <a:t>11/24/2013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75C152-41EE-4D54-A0F4-D89D40725A0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575C152-41EE-4D54-A0F4-D89D40725A0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8FB780-A73E-41FB-B7D8-4547CD2B268E}" type="datetimeFigureOut">
              <a:rPr lang="en-US" smtClean="0"/>
              <a:pPr/>
              <a:t>11/24/2013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08FB780-A73E-41FB-B7D8-4547CD2B268E}" type="datetimeFigureOut">
              <a:rPr lang="en-US" smtClean="0"/>
              <a:pPr/>
              <a:t>11/24/2013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575C152-41EE-4D54-A0F4-D89D40725A0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merriam-webster.com/dictionary/linguisti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1981200"/>
            <a:ext cx="8183880" cy="16002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5300" dirty="0" smtClean="0"/>
              <a:t>Levels of </a:t>
            </a:r>
            <a:br>
              <a:rPr lang="en-US" sz="5300" dirty="0" smtClean="0"/>
            </a:br>
            <a:r>
              <a:rPr lang="en-US" sz="5300" dirty="0" smtClean="0"/>
              <a:t>Linguistic Analysis</a:t>
            </a:r>
            <a:endParaRPr lang="en-US" sz="5300" dirty="0"/>
          </a:p>
        </p:txBody>
      </p:sp>
    </p:spTree>
    <p:extLst>
      <p:ext uri="{BB962C8B-B14F-4D97-AF65-F5344CB8AC3E}">
        <p14:creationId xmlns:p14="http://schemas.microsoft.com/office/powerpoint/2010/main" xmlns="" val="1645372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sz="quarter" idx="1"/>
          </p:nvPr>
        </p:nvSpPr>
        <p:spPr>
          <a:xfrm>
            <a:off x="822960" y="1100628"/>
            <a:ext cx="7520940" cy="5300172"/>
          </a:xfrm>
        </p:spPr>
        <p:txBody>
          <a:bodyPr>
            <a:noAutofit/>
          </a:bodyPr>
          <a:lstStyle/>
          <a:p>
            <a:endParaRPr lang="en-US" sz="3200" dirty="0" smtClean="0"/>
          </a:p>
          <a:p>
            <a:r>
              <a:rPr lang="en-US" sz="3200" dirty="0" smtClean="0"/>
              <a:t>For Language study, areas marked and subdivided – it helps in analytic &amp; systematic study</a:t>
            </a:r>
          </a:p>
          <a:p>
            <a:r>
              <a:rPr lang="en-US" sz="3200" dirty="0" smtClean="0"/>
              <a:t>Language has hierarchical structure</a:t>
            </a:r>
          </a:p>
          <a:p>
            <a:r>
              <a:rPr lang="en-US" sz="3200" dirty="0" smtClean="0"/>
              <a:t>Language made up of smaller units which are made up of still smaller units &amp; finally smallest indivisible unit – single distinguishable sound called phoneme  </a:t>
            </a:r>
          </a:p>
          <a:p>
            <a:endParaRPr lang="en-US" sz="3200" dirty="0"/>
          </a:p>
          <a:p>
            <a:endParaRPr lang="en-US" sz="3200" dirty="0" smtClean="0"/>
          </a:p>
          <a:p>
            <a:pPr marL="0" indent="0">
              <a:buNone/>
            </a:pPr>
            <a:endParaRPr lang="en-US" sz="3200" dirty="0"/>
          </a:p>
        </p:txBody>
      </p:sp>
    </p:spTree>
    <p:extLst>
      <p:ext uri="{BB962C8B-B14F-4D97-AF65-F5344CB8AC3E}">
        <p14:creationId xmlns:p14="http://schemas.microsoft.com/office/powerpoint/2010/main" xmlns="" val="2464337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(contd..)</a:t>
            </a:r>
            <a:endParaRPr lang="en-US" b="1" dirty="0"/>
          </a:p>
        </p:txBody>
      </p:sp>
      <p:sp>
        <p:nvSpPr>
          <p:cNvPr id="3" name="Content Placeholder 2"/>
          <p:cNvSpPr>
            <a:spLocks noGrp="1"/>
          </p:cNvSpPr>
          <p:nvPr>
            <p:ph sz="quarter" idx="1"/>
          </p:nvPr>
        </p:nvSpPr>
        <p:spPr>
          <a:xfrm>
            <a:off x="822960" y="1100628"/>
            <a:ext cx="7520940" cy="5071572"/>
          </a:xfrm>
        </p:spPr>
        <p:txBody>
          <a:bodyPr>
            <a:noAutofit/>
          </a:bodyPr>
          <a:lstStyle/>
          <a:p>
            <a:endParaRPr lang="en-US" sz="3200" dirty="0" smtClean="0"/>
          </a:p>
          <a:p>
            <a:r>
              <a:rPr lang="en-US" sz="3200" dirty="0" smtClean="0"/>
              <a:t>Other way round also possible – Phonemes combine to make up morphemes which combine to make up  words which combine to make up phrases and sentences ….. Text or discourse</a:t>
            </a:r>
          </a:p>
          <a:p>
            <a:r>
              <a:rPr lang="en-US" sz="3200" dirty="0" smtClean="0"/>
              <a:t>    At each stage (or level) certain rules operate which permit occurrence and combination of smaller units</a:t>
            </a:r>
          </a:p>
          <a:p>
            <a:endParaRPr lang="en-US" sz="3200" dirty="0" smtClean="0"/>
          </a:p>
          <a:p>
            <a:endParaRPr lang="en-US" sz="3200" dirty="0"/>
          </a:p>
        </p:txBody>
      </p:sp>
    </p:spTree>
    <p:extLst>
      <p:ext uri="{BB962C8B-B14F-4D97-AF65-F5344CB8AC3E}">
        <p14:creationId xmlns:p14="http://schemas.microsoft.com/office/powerpoint/2010/main" xmlns="" val="3196922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Rules</a:t>
            </a:r>
            <a:endParaRPr lang="en-US" b="1" dirty="0"/>
          </a:p>
        </p:txBody>
      </p:sp>
      <p:sp>
        <p:nvSpPr>
          <p:cNvPr id="3" name="Content Placeholder 2"/>
          <p:cNvSpPr>
            <a:spLocks noGrp="1"/>
          </p:cNvSpPr>
          <p:nvPr>
            <p:ph sz="quarter" idx="1"/>
          </p:nvPr>
        </p:nvSpPr>
        <p:spPr>
          <a:xfrm>
            <a:off x="822960" y="1447800"/>
            <a:ext cx="7520940" cy="4648200"/>
          </a:xfrm>
        </p:spPr>
        <p:txBody>
          <a:bodyPr>
            <a:noAutofit/>
          </a:bodyPr>
          <a:lstStyle/>
          <a:p>
            <a:r>
              <a:rPr lang="en-US" sz="3200" dirty="0" smtClean="0"/>
              <a:t>Rules of phonology determine occurrence and combination of particular phonemes </a:t>
            </a:r>
          </a:p>
          <a:p>
            <a:r>
              <a:rPr lang="en-US" sz="3200" dirty="0" smtClean="0"/>
              <a:t>Rules for word formation – </a:t>
            </a:r>
            <a:r>
              <a:rPr lang="en-US" sz="3200" dirty="0" err="1" smtClean="0"/>
              <a:t>behaviour</a:t>
            </a:r>
            <a:r>
              <a:rPr lang="en-US" sz="3200" dirty="0" smtClean="0"/>
              <a:t> of morphemes</a:t>
            </a:r>
          </a:p>
          <a:p>
            <a:r>
              <a:rPr lang="en-US" sz="3200" dirty="0" smtClean="0"/>
              <a:t>Rules of sentence formation – combination &amp; positioning of words in a sentence</a:t>
            </a:r>
          </a:p>
          <a:p>
            <a:r>
              <a:rPr lang="en-US" sz="3200" dirty="0" smtClean="0"/>
              <a:t>So each level is a system in itself.</a:t>
            </a:r>
            <a:endParaRPr lang="en-US" sz="3200" dirty="0"/>
          </a:p>
        </p:txBody>
      </p:sp>
    </p:spTree>
    <p:extLst>
      <p:ext uri="{BB962C8B-B14F-4D97-AF65-F5344CB8AC3E}">
        <p14:creationId xmlns:p14="http://schemas.microsoft.com/office/powerpoint/2010/main" xmlns="" val="2601578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Rules</a:t>
            </a:r>
            <a:endParaRPr lang="en-US" sz="3600" b="1" dirty="0"/>
          </a:p>
        </p:txBody>
      </p:sp>
      <p:sp>
        <p:nvSpPr>
          <p:cNvPr id="3" name="Content Placeholder 2"/>
          <p:cNvSpPr>
            <a:spLocks noGrp="1"/>
          </p:cNvSpPr>
          <p:nvPr>
            <p:ph sz="quarter" idx="1"/>
          </p:nvPr>
        </p:nvSpPr>
        <p:spPr>
          <a:xfrm>
            <a:off x="822960" y="1100628"/>
            <a:ext cx="7520940" cy="4919172"/>
          </a:xfrm>
        </p:spPr>
        <p:txBody>
          <a:bodyPr>
            <a:normAutofit fontScale="92500" lnSpcReduction="10000"/>
          </a:bodyPr>
          <a:lstStyle/>
          <a:p>
            <a:endParaRPr lang="en-US" sz="3200" dirty="0" smtClean="0"/>
          </a:p>
          <a:p>
            <a:r>
              <a:rPr lang="en-US" sz="3200" dirty="0" smtClean="0"/>
              <a:t>Because of rules at each level, we can </a:t>
            </a:r>
            <a:r>
              <a:rPr lang="en-US" sz="3200" dirty="0" err="1" smtClean="0"/>
              <a:t>analyse</a:t>
            </a:r>
            <a:r>
              <a:rPr lang="en-US" sz="3200" dirty="0" smtClean="0"/>
              <a:t> each level independently of the other</a:t>
            </a:r>
          </a:p>
          <a:p>
            <a:r>
              <a:rPr lang="en-US" sz="3200" dirty="0" smtClean="0"/>
              <a:t>Although each level is linked to the other in hierarchy, still it is independent because of distinct rules that can be described, analyzed and understood.</a:t>
            </a:r>
          </a:p>
          <a:p>
            <a:r>
              <a:rPr lang="en-US" sz="3200" dirty="0" smtClean="0"/>
              <a:t>    Each level of analysis corresponds to each level of the structure of language </a:t>
            </a:r>
            <a:endParaRPr lang="en-US" sz="3200" dirty="0"/>
          </a:p>
        </p:txBody>
      </p:sp>
    </p:spTree>
    <p:extLst>
      <p:ext uri="{BB962C8B-B14F-4D97-AF65-F5344CB8AC3E}">
        <p14:creationId xmlns:p14="http://schemas.microsoft.com/office/powerpoint/2010/main" xmlns="" val="2810539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dirty="0" smtClean="0"/>
              <a:t>Levels</a:t>
            </a:r>
            <a:endParaRPr lang="en-US" sz="5400" dirty="0"/>
          </a:p>
        </p:txBody>
      </p:sp>
      <p:sp>
        <p:nvSpPr>
          <p:cNvPr id="3" name="Content Placeholder 2"/>
          <p:cNvSpPr>
            <a:spLocks noGrp="1"/>
          </p:cNvSpPr>
          <p:nvPr>
            <p:ph sz="quarter" idx="1"/>
          </p:nvPr>
        </p:nvSpPr>
        <p:spPr>
          <a:xfrm>
            <a:off x="228600" y="1661318"/>
            <a:ext cx="8458200" cy="4525963"/>
          </a:xfrm>
        </p:spPr>
        <p:txBody>
          <a:bodyPr>
            <a:normAutofit/>
          </a:bodyPr>
          <a:lstStyle/>
          <a:p>
            <a:pPr marL="0" indent="0">
              <a:buNone/>
            </a:pPr>
            <a:endParaRPr lang="en-US" sz="2800" dirty="0" smtClean="0"/>
          </a:p>
          <a:p>
            <a:pPr marL="0" indent="0">
              <a:buNone/>
            </a:pPr>
            <a:r>
              <a:rPr lang="en-US" sz="2800" dirty="0" smtClean="0"/>
              <a:t>    Levels of Analysis               Levels of structure</a:t>
            </a:r>
          </a:p>
          <a:p>
            <a:pPr marL="0" indent="0">
              <a:buNone/>
            </a:pPr>
            <a:r>
              <a:rPr lang="en-US" sz="2800" dirty="0"/>
              <a:t> </a:t>
            </a:r>
            <a:r>
              <a:rPr lang="en-US" sz="2800" dirty="0" smtClean="0"/>
              <a:t>  Phonetics &amp; Phonology       Sounds</a:t>
            </a:r>
          </a:p>
          <a:p>
            <a:pPr marL="0" indent="0">
              <a:buNone/>
            </a:pPr>
            <a:r>
              <a:rPr lang="en-US" sz="2800" dirty="0"/>
              <a:t> </a:t>
            </a:r>
            <a:r>
              <a:rPr lang="en-US" sz="2800" dirty="0" smtClean="0"/>
              <a:t>  Morphology                          Word formation</a:t>
            </a:r>
          </a:p>
          <a:p>
            <a:pPr marL="0" indent="0">
              <a:buNone/>
            </a:pPr>
            <a:r>
              <a:rPr lang="en-US" sz="2800" dirty="0"/>
              <a:t> </a:t>
            </a:r>
            <a:r>
              <a:rPr lang="en-US" sz="2800" dirty="0" smtClean="0"/>
              <a:t>  Syntax                                    sentence formation</a:t>
            </a:r>
          </a:p>
          <a:p>
            <a:pPr marL="0" indent="0">
              <a:buNone/>
            </a:pPr>
            <a:r>
              <a:rPr lang="en-US" sz="2800" dirty="0"/>
              <a:t> </a:t>
            </a:r>
            <a:r>
              <a:rPr lang="en-US" sz="2800" dirty="0" smtClean="0"/>
              <a:t>  Semantics                              Meanings</a:t>
            </a:r>
          </a:p>
          <a:p>
            <a:pPr marL="0" indent="0">
              <a:buNone/>
            </a:pPr>
            <a:r>
              <a:rPr lang="en-US" sz="2800" dirty="0"/>
              <a:t> </a:t>
            </a:r>
            <a:r>
              <a:rPr lang="en-US" sz="2800" dirty="0" smtClean="0"/>
              <a:t> Discourse                              Connected sentences </a:t>
            </a:r>
            <a:endParaRPr lang="en-US" sz="2800" dirty="0"/>
          </a:p>
        </p:txBody>
      </p:sp>
      <p:cxnSp>
        <p:nvCxnSpPr>
          <p:cNvPr id="5" name="Straight Connector 4"/>
          <p:cNvCxnSpPr/>
          <p:nvPr/>
        </p:nvCxnSpPr>
        <p:spPr>
          <a:xfrm>
            <a:off x="4572000" y="2133600"/>
            <a:ext cx="0" cy="3581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613564" y="57150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57200" y="2105891"/>
            <a:ext cx="822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57200" y="2743200"/>
            <a:ext cx="822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686800" y="2133600"/>
            <a:ext cx="0" cy="403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57200" y="2133600"/>
            <a:ext cx="0" cy="403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57200" y="6172200"/>
            <a:ext cx="822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26071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Levels of language linked</a:t>
            </a:r>
            <a:endParaRPr lang="en-US" b="1" dirty="0"/>
          </a:p>
        </p:txBody>
      </p:sp>
      <p:sp>
        <p:nvSpPr>
          <p:cNvPr id="3" name="Content Placeholder 2"/>
          <p:cNvSpPr>
            <a:spLocks noGrp="1"/>
          </p:cNvSpPr>
          <p:nvPr>
            <p:ph sz="quarter" idx="1"/>
          </p:nvPr>
        </p:nvSpPr>
        <p:spPr/>
        <p:txBody>
          <a:bodyPr>
            <a:normAutofit/>
          </a:bodyPr>
          <a:lstStyle/>
          <a:p>
            <a:r>
              <a:rPr lang="en-US" dirty="0" smtClean="0"/>
              <a:t>Levels of language not completely separate, important &amp; vital linkages present</a:t>
            </a:r>
          </a:p>
          <a:p>
            <a:r>
              <a:rPr lang="en-US" dirty="0" smtClean="0"/>
              <a:t>Earlier thought – Phonology had no link with semantics</a:t>
            </a:r>
          </a:p>
          <a:p>
            <a:r>
              <a:rPr lang="en-US" dirty="0" smtClean="0"/>
              <a:t>Now we know – Link much more complex than thought earlier</a:t>
            </a:r>
          </a:p>
          <a:p>
            <a:r>
              <a:rPr lang="en-US" dirty="0" err="1" smtClean="0"/>
              <a:t>e.g</a:t>
            </a:r>
            <a:r>
              <a:rPr lang="en-US" dirty="0" smtClean="0"/>
              <a:t> discourse made up of all levels working together, Semantics has analysis both at words &amp; sentence meaning </a:t>
            </a:r>
            <a:endParaRPr lang="en-US" dirty="0"/>
          </a:p>
        </p:txBody>
      </p:sp>
    </p:spTree>
    <p:extLst>
      <p:ext uri="{BB962C8B-B14F-4D97-AF65-F5344CB8AC3E}">
        <p14:creationId xmlns:p14="http://schemas.microsoft.com/office/powerpoint/2010/main" xmlns="" val="273537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Levels (Brief description)</a:t>
            </a:r>
            <a:endParaRPr lang="en-US" b="1" dirty="0"/>
          </a:p>
        </p:txBody>
      </p:sp>
      <p:sp>
        <p:nvSpPr>
          <p:cNvPr id="3" name="Content Placeholder 2"/>
          <p:cNvSpPr>
            <a:spLocks noGrp="1"/>
          </p:cNvSpPr>
          <p:nvPr>
            <p:ph sz="quarter" idx="1"/>
          </p:nvPr>
        </p:nvSpPr>
        <p:spPr/>
        <p:txBody>
          <a:bodyPr/>
          <a:lstStyle/>
          <a:p>
            <a:r>
              <a:rPr lang="en-US" b="1" dirty="0"/>
              <a:t>Phonetics:</a:t>
            </a:r>
            <a:r>
              <a:rPr lang="en-US" dirty="0"/>
              <a:t> Phonetics explores how the linguistically relevant sounds in the languages of the world are produced, and how these sounds are perceived using experimental and computational tools</a:t>
            </a:r>
            <a:r>
              <a:rPr lang="en-US" dirty="0" smtClean="0"/>
              <a:t>.</a:t>
            </a:r>
          </a:p>
          <a:p>
            <a:r>
              <a:rPr lang="en-US" dirty="0" smtClean="0"/>
              <a:t>Studies language at the level of sounds: articulated by the human speech mechanism &amp; received by auditory mechanism </a:t>
            </a:r>
          </a:p>
          <a:p>
            <a:endParaRPr lang="en-US" dirty="0"/>
          </a:p>
          <a:p>
            <a:endParaRPr lang="en-US" dirty="0"/>
          </a:p>
        </p:txBody>
      </p:sp>
    </p:spTree>
    <p:extLst>
      <p:ext uri="{BB962C8B-B14F-4D97-AF65-F5344CB8AC3E}">
        <p14:creationId xmlns:p14="http://schemas.microsoft.com/office/powerpoint/2010/main" xmlns="" val="1967510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Phonetics (contd..)</a:t>
            </a:r>
            <a:endParaRPr lang="en-US" b="1" dirty="0"/>
          </a:p>
        </p:txBody>
      </p:sp>
      <p:sp>
        <p:nvSpPr>
          <p:cNvPr id="3" name="Content Placeholder 2"/>
          <p:cNvSpPr>
            <a:spLocks noGrp="1"/>
          </p:cNvSpPr>
          <p:nvPr>
            <p:ph sz="quarter" idx="1"/>
          </p:nvPr>
        </p:nvSpPr>
        <p:spPr/>
        <p:txBody>
          <a:bodyPr/>
          <a:lstStyle/>
          <a:p>
            <a:r>
              <a:rPr lang="en-US" dirty="0" smtClean="0"/>
              <a:t>It studies how sounds can be distinguished and characterized by the manner in which they are produced</a:t>
            </a:r>
          </a:p>
          <a:p>
            <a:pPr marL="0" indent="0">
              <a:buNone/>
            </a:pPr>
            <a:endParaRPr lang="en-US" dirty="0" smtClean="0"/>
          </a:p>
          <a:p>
            <a:r>
              <a:rPr lang="en-US" dirty="0" smtClean="0"/>
              <a:t>It also talks about different symbols (phonetic symbols) used for different sounds / alphabets</a:t>
            </a:r>
            <a:endParaRPr lang="en-US" dirty="0"/>
          </a:p>
        </p:txBody>
      </p:sp>
    </p:spTree>
    <p:extLst>
      <p:ext uri="{BB962C8B-B14F-4D97-AF65-F5344CB8AC3E}">
        <p14:creationId xmlns:p14="http://schemas.microsoft.com/office/powerpoint/2010/main" xmlns="" val="31823847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Phonology</a:t>
            </a:r>
            <a:endParaRPr lang="en-US" b="1" dirty="0"/>
          </a:p>
        </p:txBody>
      </p:sp>
      <p:sp>
        <p:nvSpPr>
          <p:cNvPr id="3" name="Content Placeholder 2"/>
          <p:cNvSpPr>
            <a:spLocks noGrp="1"/>
          </p:cNvSpPr>
          <p:nvPr>
            <p:ph sz="quarter" idx="1"/>
          </p:nvPr>
        </p:nvSpPr>
        <p:spPr/>
        <p:txBody>
          <a:bodyPr/>
          <a:lstStyle/>
          <a:p>
            <a:r>
              <a:rPr lang="en-US" b="1" dirty="0"/>
              <a:t>Phonology:</a:t>
            </a:r>
            <a:r>
              <a:rPr lang="en-US" dirty="0"/>
              <a:t> Phonology examines how sounds pattern in languages, how sounds are combined to make words, how sounds near each other affect each other and how sounds are affected by where in the word/phrase they occur</a:t>
            </a:r>
            <a:r>
              <a:rPr lang="en-US" dirty="0" smtClean="0"/>
              <a:t>.</a:t>
            </a:r>
          </a:p>
          <a:p>
            <a:r>
              <a:rPr lang="en-US" dirty="0" smtClean="0"/>
              <a:t>Studies the formation of syllables and larger units</a:t>
            </a:r>
            <a:endParaRPr lang="en-US" dirty="0"/>
          </a:p>
          <a:p>
            <a:endParaRPr lang="en-US" dirty="0"/>
          </a:p>
        </p:txBody>
      </p:sp>
    </p:spTree>
    <p:extLst>
      <p:ext uri="{BB962C8B-B14F-4D97-AF65-F5344CB8AC3E}">
        <p14:creationId xmlns:p14="http://schemas.microsoft.com/office/powerpoint/2010/main" xmlns="" val="719422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Phonology (contd..)</a:t>
            </a:r>
            <a:endParaRPr lang="en-US" b="1" dirty="0"/>
          </a:p>
        </p:txBody>
      </p:sp>
      <p:sp>
        <p:nvSpPr>
          <p:cNvPr id="3" name="Content Placeholder 2"/>
          <p:cNvSpPr>
            <a:spLocks noGrp="1"/>
          </p:cNvSpPr>
          <p:nvPr>
            <p:ph sz="quarter" idx="1"/>
          </p:nvPr>
        </p:nvSpPr>
        <p:spPr/>
        <p:txBody>
          <a:bodyPr>
            <a:normAutofit/>
          </a:bodyPr>
          <a:lstStyle/>
          <a:p>
            <a:r>
              <a:rPr lang="en-US" dirty="0" smtClean="0"/>
              <a:t>It studies combination of sounds into organized units of speech, the formation of</a:t>
            </a:r>
          </a:p>
          <a:p>
            <a:pPr marL="0" indent="0">
              <a:buNone/>
            </a:pPr>
            <a:r>
              <a:rPr lang="en-US" dirty="0" smtClean="0"/>
              <a:t>    syllabus and larger units.</a:t>
            </a:r>
          </a:p>
          <a:p>
            <a:pPr marL="0" indent="0">
              <a:buNone/>
            </a:pPr>
            <a:r>
              <a:rPr lang="en-US" dirty="0"/>
              <a:t> </a:t>
            </a:r>
            <a:endParaRPr lang="en-US" dirty="0" smtClean="0"/>
          </a:p>
          <a:p>
            <a:r>
              <a:rPr lang="en-US" dirty="0" smtClean="0"/>
              <a:t>It describes the sound system of a particular language &amp; the combination and distribution of sounds which occur in that language.</a:t>
            </a:r>
          </a:p>
          <a:p>
            <a:pPr marL="0" indent="0">
              <a:buNone/>
            </a:pPr>
            <a:r>
              <a:rPr lang="en-US" dirty="0" smtClean="0"/>
              <a:t>  </a:t>
            </a:r>
            <a:endParaRPr lang="en-US" dirty="0"/>
          </a:p>
        </p:txBody>
      </p:sp>
    </p:spTree>
    <p:extLst>
      <p:ext uri="{BB962C8B-B14F-4D97-AF65-F5344CB8AC3E}">
        <p14:creationId xmlns:p14="http://schemas.microsoft.com/office/powerpoint/2010/main" xmlns="" val="13658736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Phonology (contd..)</a:t>
            </a:r>
            <a:endParaRPr lang="en-US" b="1" dirty="0"/>
          </a:p>
        </p:txBody>
      </p:sp>
      <p:sp>
        <p:nvSpPr>
          <p:cNvPr id="3" name="Content Placeholder 2"/>
          <p:cNvSpPr>
            <a:spLocks noGrp="1"/>
          </p:cNvSpPr>
          <p:nvPr>
            <p:ph sz="quarter" idx="1"/>
          </p:nvPr>
        </p:nvSpPr>
        <p:spPr/>
        <p:txBody>
          <a:bodyPr/>
          <a:lstStyle/>
          <a:p>
            <a:r>
              <a:rPr lang="en-US" dirty="0"/>
              <a:t>Classification is made on the basis of the concept of </a:t>
            </a:r>
            <a:endParaRPr lang="en-US" dirty="0" smtClean="0"/>
          </a:p>
          <a:p>
            <a:pPr marL="0" indent="0">
              <a:buNone/>
            </a:pPr>
            <a:r>
              <a:rPr lang="en-US" dirty="0"/>
              <a:t> </a:t>
            </a:r>
            <a:r>
              <a:rPr lang="en-US" dirty="0" smtClean="0"/>
              <a:t>  phoneme </a:t>
            </a:r>
            <a:r>
              <a:rPr lang="en-US" dirty="0" err="1"/>
              <a:t>i.e</a:t>
            </a:r>
            <a:r>
              <a:rPr lang="en-US" dirty="0"/>
              <a:t> /m/, /g/,/p/. These distinct </a:t>
            </a:r>
            <a:r>
              <a:rPr lang="en-US" dirty="0" smtClean="0"/>
              <a:t>sounds</a:t>
            </a:r>
          </a:p>
          <a:p>
            <a:pPr marL="0" indent="0">
              <a:buNone/>
            </a:pPr>
            <a:r>
              <a:rPr lang="en-US" dirty="0"/>
              <a:t> </a:t>
            </a:r>
            <a:r>
              <a:rPr lang="en-US" dirty="0" smtClean="0"/>
              <a:t>  enter </a:t>
            </a:r>
            <a:r>
              <a:rPr lang="en-US" dirty="0"/>
              <a:t>into combination with others – rules </a:t>
            </a:r>
            <a:r>
              <a:rPr lang="en-US" dirty="0" smtClean="0"/>
              <a:t>of</a:t>
            </a:r>
          </a:p>
          <a:p>
            <a:pPr marL="0" indent="0">
              <a:buNone/>
            </a:pPr>
            <a:r>
              <a:rPr lang="en-US" dirty="0"/>
              <a:t> </a:t>
            </a:r>
            <a:r>
              <a:rPr lang="en-US" dirty="0" smtClean="0"/>
              <a:t>  </a:t>
            </a:r>
            <a:r>
              <a:rPr lang="en-US" dirty="0"/>
              <a:t>combination are different in different languages  </a:t>
            </a:r>
          </a:p>
          <a:p>
            <a:endParaRPr lang="en-US" dirty="0"/>
          </a:p>
        </p:txBody>
      </p:sp>
    </p:spTree>
    <p:extLst>
      <p:ext uri="{BB962C8B-B14F-4D97-AF65-F5344CB8AC3E}">
        <p14:creationId xmlns:p14="http://schemas.microsoft.com/office/powerpoint/2010/main" xmlns="" val="2441163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Morphology</a:t>
            </a:r>
            <a:endParaRPr lang="en-US" b="1" dirty="0"/>
          </a:p>
        </p:txBody>
      </p:sp>
      <p:sp>
        <p:nvSpPr>
          <p:cNvPr id="3" name="Content Placeholder 2"/>
          <p:cNvSpPr>
            <a:spLocks noGrp="1"/>
          </p:cNvSpPr>
          <p:nvPr>
            <p:ph sz="quarter" idx="1"/>
          </p:nvPr>
        </p:nvSpPr>
        <p:spPr/>
        <p:txBody>
          <a:bodyPr>
            <a:normAutofit/>
          </a:bodyPr>
          <a:lstStyle/>
          <a:p>
            <a:r>
              <a:rPr lang="en-US" b="1" dirty="0"/>
              <a:t>Morphology:</a:t>
            </a:r>
            <a:r>
              <a:rPr lang="en-US" dirty="0"/>
              <a:t> Morphology examines the structure of words and the principles that govern the </a:t>
            </a:r>
            <a:r>
              <a:rPr lang="en-US" dirty="0" smtClean="0"/>
              <a:t>formation of </a:t>
            </a:r>
            <a:r>
              <a:rPr lang="en-US" dirty="0"/>
              <a:t>words. </a:t>
            </a:r>
            <a:endParaRPr lang="en-US" dirty="0" smtClean="0"/>
          </a:p>
          <a:p>
            <a:r>
              <a:rPr lang="en-US" dirty="0" smtClean="0"/>
              <a:t>Words also made </a:t>
            </a:r>
            <a:r>
              <a:rPr lang="en-US" dirty="0"/>
              <a:t>up of a number of units, the word ‘unhappiness’ involves three elements (or morphemes) un-, -happy- and –ness. Morphology deals with how languages add morphemes together.</a:t>
            </a:r>
          </a:p>
          <a:p>
            <a:endParaRPr lang="en-US" dirty="0"/>
          </a:p>
        </p:txBody>
      </p:sp>
    </p:spTree>
    <p:extLst>
      <p:ext uri="{BB962C8B-B14F-4D97-AF65-F5344CB8AC3E}">
        <p14:creationId xmlns:p14="http://schemas.microsoft.com/office/powerpoint/2010/main" xmlns="" val="3196908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Morphology (contd..)</a:t>
            </a:r>
            <a:endParaRPr lang="en-US" b="1" dirty="0"/>
          </a:p>
        </p:txBody>
      </p:sp>
      <p:sp>
        <p:nvSpPr>
          <p:cNvPr id="3" name="Content Placeholder 2"/>
          <p:cNvSpPr>
            <a:spLocks noGrp="1"/>
          </p:cNvSpPr>
          <p:nvPr>
            <p:ph sz="quarter" idx="1"/>
          </p:nvPr>
        </p:nvSpPr>
        <p:spPr/>
        <p:txBody>
          <a:bodyPr/>
          <a:lstStyle/>
          <a:p>
            <a:r>
              <a:rPr lang="en-US" dirty="0" smtClean="0"/>
              <a:t>It studies the patterns of formation of words by combination of sounds into minimal distinctive units of meaning called morphemes</a:t>
            </a:r>
          </a:p>
          <a:p>
            <a:r>
              <a:rPr lang="en-US" dirty="0" smtClean="0"/>
              <a:t>Morpheme cannot be broken – it will no longer make sense </a:t>
            </a:r>
            <a:r>
              <a:rPr lang="en-US" dirty="0" err="1" smtClean="0"/>
              <a:t>e.g</a:t>
            </a:r>
            <a:r>
              <a:rPr lang="en-US" dirty="0" smtClean="0"/>
              <a:t> bat (single morpheme)</a:t>
            </a:r>
          </a:p>
          <a:p>
            <a:r>
              <a:rPr lang="en-US" dirty="0" smtClean="0"/>
              <a:t>Single morpheme – bat or two morphemes bat + s</a:t>
            </a:r>
            <a:endParaRPr lang="en-US" dirty="0"/>
          </a:p>
        </p:txBody>
      </p:sp>
    </p:spTree>
    <p:extLst>
      <p:ext uri="{BB962C8B-B14F-4D97-AF65-F5344CB8AC3E}">
        <p14:creationId xmlns:p14="http://schemas.microsoft.com/office/powerpoint/2010/main" xmlns="" val="3955030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Morphology (contd..)</a:t>
            </a:r>
            <a:endParaRPr lang="en-US" b="1" dirty="0"/>
          </a:p>
        </p:txBody>
      </p:sp>
      <p:sp>
        <p:nvSpPr>
          <p:cNvPr id="3" name="Content Placeholder 2"/>
          <p:cNvSpPr>
            <a:spLocks noGrp="1"/>
          </p:cNvSpPr>
          <p:nvPr>
            <p:ph sz="quarter" idx="1"/>
          </p:nvPr>
        </p:nvSpPr>
        <p:spPr/>
        <p:txBody>
          <a:bodyPr>
            <a:normAutofit/>
          </a:bodyPr>
          <a:lstStyle/>
          <a:p>
            <a:r>
              <a:rPr lang="en-US" dirty="0" smtClean="0"/>
              <a:t>Level of morphology is related to phonology on the one hand and to semantics on the other</a:t>
            </a:r>
          </a:p>
          <a:p>
            <a:pPr marL="0" indent="0">
              <a:buNone/>
            </a:pPr>
            <a:r>
              <a:rPr lang="en-US" dirty="0"/>
              <a:t> </a:t>
            </a:r>
            <a:r>
              <a:rPr lang="en-US" dirty="0" smtClean="0"/>
              <a:t>  </a:t>
            </a:r>
          </a:p>
          <a:p>
            <a:pPr marL="0" indent="0">
              <a:buNone/>
            </a:pPr>
            <a:r>
              <a:rPr lang="en-US" dirty="0"/>
              <a:t> </a:t>
            </a:r>
            <a:r>
              <a:rPr lang="en-US" dirty="0" smtClean="0"/>
              <a:t>   take – took (change in one of the sounds)</a:t>
            </a:r>
          </a:p>
          <a:p>
            <a:pPr marL="0" indent="0">
              <a:buNone/>
            </a:pPr>
            <a:r>
              <a:rPr lang="en-US" dirty="0"/>
              <a:t> </a:t>
            </a:r>
            <a:r>
              <a:rPr lang="en-US" dirty="0" smtClean="0"/>
              <a:t>   take      the action take + time present   change</a:t>
            </a:r>
          </a:p>
          <a:p>
            <a:pPr marL="0" indent="0">
              <a:buNone/>
            </a:pPr>
            <a:r>
              <a:rPr lang="en-US" dirty="0"/>
              <a:t> </a:t>
            </a:r>
            <a:r>
              <a:rPr lang="en-US" dirty="0" smtClean="0"/>
              <a:t>   took     the action take +  time past            in</a:t>
            </a:r>
          </a:p>
          <a:p>
            <a:pPr marL="0" indent="0">
              <a:buNone/>
            </a:pPr>
            <a:r>
              <a:rPr lang="en-US"/>
              <a:t> </a:t>
            </a:r>
            <a:r>
              <a:rPr lang="en-US" smtClean="0"/>
              <a:t>                                                                         </a:t>
            </a:r>
            <a:r>
              <a:rPr lang="en-US" smtClean="0"/>
              <a:t> meaning</a:t>
            </a:r>
            <a:endParaRPr lang="en-US" dirty="0"/>
          </a:p>
        </p:txBody>
      </p:sp>
      <p:cxnSp>
        <p:nvCxnSpPr>
          <p:cNvPr id="5" name="Straight Connector 4"/>
          <p:cNvCxnSpPr/>
          <p:nvPr/>
        </p:nvCxnSpPr>
        <p:spPr>
          <a:xfrm>
            <a:off x="6477000" y="3429000"/>
            <a:ext cx="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705600" y="38100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705600" y="4752109"/>
            <a:ext cx="1524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45796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a:t>
            </a:r>
            <a:endParaRPr lang="en-US" b="1" dirty="0"/>
          </a:p>
        </p:txBody>
      </p:sp>
      <p:sp>
        <p:nvSpPr>
          <p:cNvPr id="3" name="Content Placeholder 2"/>
          <p:cNvSpPr>
            <a:spLocks noGrp="1"/>
          </p:cNvSpPr>
          <p:nvPr>
            <p:ph sz="quarter" idx="1"/>
          </p:nvPr>
        </p:nvSpPr>
        <p:spPr/>
        <p:txBody>
          <a:bodyPr>
            <a:normAutofit/>
          </a:bodyPr>
          <a:lstStyle/>
          <a:p>
            <a:r>
              <a:rPr lang="en-US" b="1" dirty="0"/>
              <a:t>Syntax:</a:t>
            </a:r>
            <a:r>
              <a:rPr lang="en-US" dirty="0"/>
              <a:t> Syntax investigates the structure of sentences and the </a:t>
            </a:r>
            <a:r>
              <a:rPr lang="en-US" dirty="0" smtClean="0"/>
              <a:t>common </a:t>
            </a:r>
            <a:r>
              <a:rPr lang="en-US" dirty="0"/>
              <a:t>principles that determine how phrases and sentences are built up from words. </a:t>
            </a:r>
            <a:endParaRPr lang="en-US" dirty="0" smtClean="0"/>
          </a:p>
          <a:p>
            <a:r>
              <a:rPr lang="en-US" dirty="0" smtClean="0"/>
              <a:t>It </a:t>
            </a:r>
            <a:r>
              <a:rPr lang="en-US" dirty="0"/>
              <a:t>also explores the way that languages vary in their application of these common principles by looking at the variation across languages.</a:t>
            </a:r>
          </a:p>
          <a:p>
            <a:endParaRPr lang="en-US" dirty="0"/>
          </a:p>
        </p:txBody>
      </p:sp>
    </p:spTree>
    <p:extLst>
      <p:ext uri="{BB962C8B-B14F-4D97-AF65-F5344CB8AC3E}">
        <p14:creationId xmlns:p14="http://schemas.microsoft.com/office/powerpoint/2010/main" xmlns="" val="317957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(contd..)</a:t>
            </a:r>
            <a:endParaRPr lang="en-US" b="1" dirty="0"/>
          </a:p>
        </p:txBody>
      </p:sp>
      <p:sp>
        <p:nvSpPr>
          <p:cNvPr id="3" name="Content Placeholder 2"/>
          <p:cNvSpPr>
            <a:spLocks noGrp="1"/>
          </p:cNvSpPr>
          <p:nvPr>
            <p:ph sz="quarter" idx="1"/>
          </p:nvPr>
        </p:nvSpPr>
        <p:spPr/>
        <p:txBody>
          <a:bodyPr/>
          <a:lstStyle/>
          <a:p>
            <a:r>
              <a:rPr lang="en-US" dirty="0" smtClean="0"/>
              <a:t>Syntax describes the rules of positioning of elements in a sentence – Noun /nouns syntax phrases, verb/verb phrases, adverbial phrases</a:t>
            </a:r>
          </a:p>
          <a:p>
            <a:r>
              <a:rPr lang="en-US" dirty="0" smtClean="0"/>
              <a:t>Syntax also describes the function of elements in a sentence </a:t>
            </a:r>
            <a:r>
              <a:rPr lang="en-US" dirty="0" err="1" smtClean="0"/>
              <a:t>e.g</a:t>
            </a:r>
            <a:r>
              <a:rPr lang="en-US" dirty="0" smtClean="0"/>
              <a:t> Noun ‘boy’ has different functions / roles in (a) &amp; (b)</a:t>
            </a:r>
          </a:p>
          <a:p>
            <a:r>
              <a:rPr lang="en-US" dirty="0" smtClean="0"/>
              <a:t>(a) The boy likes cricket.</a:t>
            </a:r>
          </a:p>
          <a:p>
            <a:r>
              <a:rPr lang="en-US" dirty="0" smtClean="0"/>
              <a:t>(b) The old man loved the boy.</a:t>
            </a:r>
            <a:endParaRPr lang="en-US" dirty="0"/>
          </a:p>
        </p:txBody>
      </p:sp>
    </p:spTree>
    <p:extLst>
      <p:ext uri="{BB962C8B-B14F-4D97-AF65-F5344CB8AC3E}">
        <p14:creationId xmlns:p14="http://schemas.microsoft.com/office/powerpoint/2010/main" xmlns="" val="2708456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Syntax (contd..)</a:t>
            </a:r>
            <a:endParaRPr lang="en-US" b="1" dirty="0"/>
          </a:p>
        </p:txBody>
      </p:sp>
      <p:sp>
        <p:nvSpPr>
          <p:cNvPr id="3" name="Content Placeholder 2"/>
          <p:cNvSpPr>
            <a:spLocks noGrp="1"/>
          </p:cNvSpPr>
          <p:nvPr>
            <p:ph sz="quarter" idx="1"/>
          </p:nvPr>
        </p:nvSpPr>
        <p:spPr/>
        <p:txBody>
          <a:bodyPr/>
          <a:lstStyle/>
          <a:p>
            <a:r>
              <a:rPr lang="en-US" dirty="0" smtClean="0"/>
              <a:t>Rules of syntax should explain how grammatical &amp; meaningful sentences are formed.</a:t>
            </a:r>
          </a:p>
          <a:p>
            <a:pPr marL="0" indent="0">
              <a:buNone/>
            </a:pPr>
            <a:r>
              <a:rPr lang="en-US" dirty="0" smtClean="0"/>
              <a:t>   e.g.   </a:t>
            </a:r>
          </a:p>
          <a:p>
            <a:pPr marL="0" indent="0">
              <a:buNone/>
            </a:pPr>
            <a:endParaRPr lang="en-US" dirty="0"/>
          </a:p>
          <a:p>
            <a:pPr marL="0" indent="0">
              <a:buNone/>
            </a:pPr>
            <a:r>
              <a:rPr lang="en-US" dirty="0" smtClean="0"/>
              <a:t>    </a:t>
            </a:r>
            <a:r>
              <a:rPr lang="en-US" dirty="0" err="1" smtClean="0"/>
              <a:t>Colourless</a:t>
            </a:r>
            <a:r>
              <a:rPr lang="en-US" dirty="0" smtClean="0"/>
              <a:t> green ideas sleep furiously (meaningless)</a:t>
            </a:r>
            <a:endParaRPr lang="en-US" dirty="0"/>
          </a:p>
        </p:txBody>
      </p:sp>
    </p:spTree>
    <p:extLst>
      <p:ext uri="{BB962C8B-B14F-4D97-AF65-F5344CB8AC3E}">
        <p14:creationId xmlns:p14="http://schemas.microsoft.com/office/powerpoint/2010/main" xmlns="" val="989260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Semantics</a:t>
            </a:r>
            <a:endParaRPr lang="en-US" b="1" dirty="0"/>
          </a:p>
        </p:txBody>
      </p:sp>
      <p:sp>
        <p:nvSpPr>
          <p:cNvPr id="3" name="Content Placeholder 2"/>
          <p:cNvSpPr>
            <a:spLocks noGrp="1"/>
          </p:cNvSpPr>
          <p:nvPr>
            <p:ph sz="quarter" idx="1"/>
          </p:nvPr>
        </p:nvSpPr>
        <p:spPr/>
        <p:txBody>
          <a:bodyPr/>
          <a:lstStyle/>
          <a:p>
            <a:r>
              <a:rPr lang="en-US" b="1" dirty="0" smtClean="0"/>
              <a:t>Semantics </a:t>
            </a:r>
            <a:r>
              <a:rPr lang="en-US" dirty="0" smtClean="0"/>
              <a:t>studies </a:t>
            </a:r>
            <a:r>
              <a:rPr lang="en-US" dirty="0"/>
              <a:t>the meanings of words and sentences independently of any context. </a:t>
            </a:r>
            <a:endParaRPr lang="en-US" dirty="0" smtClean="0"/>
          </a:p>
          <a:p>
            <a:endParaRPr lang="en-US" dirty="0"/>
          </a:p>
          <a:p>
            <a:r>
              <a:rPr lang="en-US" dirty="0" smtClean="0"/>
              <a:t> </a:t>
            </a:r>
            <a:r>
              <a:rPr lang="en-US" dirty="0"/>
              <a:t>Semantics seeks to explain how it is that we come to have such a clear understanding of the language we use</a:t>
            </a:r>
            <a:r>
              <a:rPr lang="en-US" dirty="0" smtClean="0"/>
              <a:t>.</a:t>
            </a:r>
          </a:p>
          <a:p>
            <a:r>
              <a:rPr lang="en-US" dirty="0" smtClean="0"/>
              <a:t>It analyses the structure of meaning in language.</a:t>
            </a:r>
            <a:endParaRPr lang="en-US" dirty="0"/>
          </a:p>
          <a:p>
            <a:endParaRPr lang="en-US" dirty="0"/>
          </a:p>
        </p:txBody>
      </p:sp>
    </p:spTree>
    <p:extLst>
      <p:ext uri="{BB962C8B-B14F-4D97-AF65-F5344CB8AC3E}">
        <p14:creationId xmlns:p14="http://schemas.microsoft.com/office/powerpoint/2010/main" xmlns="" val="279215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Semantics (contd..)</a:t>
            </a:r>
            <a:endParaRPr lang="en-US" b="1" dirty="0"/>
          </a:p>
        </p:txBody>
      </p:sp>
      <p:sp>
        <p:nvSpPr>
          <p:cNvPr id="3" name="Content Placeholder 2"/>
          <p:cNvSpPr>
            <a:spLocks noGrp="1"/>
          </p:cNvSpPr>
          <p:nvPr>
            <p:ph sz="quarter" idx="1"/>
          </p:nvPr>
        </p:nvSpPr>
        <p:spPr/>
        <p:txBody>
          <a:bodyPr/>
          <a:lstStyle/>
          <a:p>
            <a:r>
              <a:rPr lang="en-US" dirty="0" smtClean="0"/>
              <a:t>Example: Semantics analyzes how words similar and different are related; it attempts to show these inter-relationships through forming categories.</a:t>
            </a:r>
          </a:p>
          <a:p>
            <a:r>
              <a:rPr lang="en-US" dirty="0" smtClean="0"/>
              <a:t>It attempts to analyze and define ‘abstract’ words. Example: easy to define ‘tree’, ‘table’</a:t>
            </a:r>
          </a:p>
          <a:p>
            <a:pPr marL="0" indent="0">
              <a:buNone/>
            </a:pPr>
            <a:r>
              <a:rPr lang="en-US" dirty="0"/>
              <a:t> </a:t>
            </a:r>
            <a:r>
              <a:rPr lang="en-US" dirty="0" smtClean="0"/>
              <a:t>                                 difficult to define ‘love’, ‘feel’</a:t>
            </a:r>
          </a:p>
          <a:p>
            <a:endParaRPr lang="en-US" dirty="0"/>
          </a:p>
        </p:txBody>
      </p:sp>
    </p:spTree>
    <p:extLst>
      <p:ext uri="{BB962C8B-B14F-4D97-AF65-F5344CB8AC3E}">
        <p14:creationId xmlns:p14="http://schemas.microsoft.com/office/powerpoint/2010/main" xmlns="" val="36982347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Discourse</a:t>
            </a:r>
            <a:endParaRPr lang="en-US" b="1" dirty="0"/>
          </a:p>
        </p:txBody>
      </p:sp>
      <p:sp>
        <p:nvSpPr>
          <p:cNvPr id="3" name="Content Placeholder 2"/>
          <p:cNvSpPr>
            <a:spLocks noGrp="1"/>
          </p:cNvSpPr>
          <p:nvPr>
            <p:ph sz="quarter" idx="1"/>
          </p:nvPr>
        </p:nvSpPr>
        <p:spPr/>
        <p:txBody>
          <a:bodyPr/>
          <a:lstStyle/>
          <a:p>
            <a:r>
              <a:rPr lang="en-US" b="1" dirty="0" smtClean="0"/>
              <a:t>Discourse:</a:t>
            </a:r>
            <a:r>
              <a:rPr lang="en-US" dirty="0" smtClean="0"/>
              <a:t> </a:t>
            </a:r>
            <a:r>
              <a:rPr lang="en-US" dirty="0"/>
              <a:t>a unit of text used by linguists for the analysis of linguistic phenomena that </a:t>
            </a:r>
            <a:r>
              <a:rPr lang="en-US" dirty="0" smtClean="0"/>
              <a:t>range </a:t>
            </a:r>
            <a:r>
              <a:rPr lang="en-US" dirty="0"/>
              <a:t>over more than one </a:t>
            </a:r>
            <a:r>
              <a:rPr lang="en-US" dirty="0" smtClean="0"/>
              <a:t>sentence.</a:t>
            </a:r>
          </a:p>
          <a:p>
            <a:pPr fontAlgn="t"/>
            <a:r>
              <a:rPr lang="en-US" dirty="0"/>
              <a:t>formal and orderly and usually extended expression of thought on a subject </a:t>
            </a:r>
          </a:p>
          <a:p>
            <a:pPr fontAlgn="t"/>
            <a:r>
              <a:rPr lang="en-US" dirty="0" smtClean="0"/>
              <a:t> </a:t>
            </a:r>
            <a:r>
              <a:rPr lang="en-US" dirty="0"/>
              <a:t>connected speech or writing </a:t>
            </a:r>
          </a:p>
          <a:p>
            <a:r>
              <a:rPr lang="en-US" smtClean="0"/>
              <a:t>a </a:t>
            </a:r>
            <a:r>
              <a:rPr lang="en-US" dirty="0">
                <a:hlinkClick r:id="rId2" action="ppaction://hlinkfile"/>
              </a:rPr>
              <a:t>linguistic</a:t>
            </a:r>
            <a:r>
              <a:rPr lang="en-US" dirty="0"/>
              <a:t> unit (as a conversation or a story) larger than a sentence </a:t>
            </a:r>
          </a:p>
        </p:txBody>
      </p:sp>
    </p:spTree>
    <p:extLst>
      <p:ext uri="{BB962C8B-B14F-4D97-AF65-F5344CB8AC3E}">
        <p14:creationId xmlns:p14="http://schemas.microsoft.com/office/powerpoint/2010/main" xmlns="" val="33445399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Discourse (contd..)</a:t>
            </a:r>
            <a:endParaRPr lang="en-US" b="1" dirty="0"/>
          </a:p>
        </p:txBody>
      </p:sp>
      <p:sp>
        <p:nvSpPr>
          <p:cNvPr id="3" name="Content Placeholder 2"/>
          <p:cNvSpPr>
            <a:spLocks noGrp="1"/>
          </p:cNvSpPr>
          <p:nvPr>
            <p:ph sz="quarter" idx="1"/>
          </p:nvPr>
        </p:nvSpPr>
        <p:spPr/>
        <p:txBody>
          <a:bodyPr>
            <a:normAutofit/>
          </a:bodyPr>
          <a:lstStyle/>
          <a:p>
            <a:r>
              <a:rPr lang="en-US" dirty="0" smtClean="0"/>
              <a:t>At discourse level we analyze inter-sentential links that form a connected or cohesive text.</a:t>
            </a:r>
          </a:p>
          <a:p>
            <a:r>
              <a:rPr lang="en-US" dirty="0" smtClean="0"/>
              <a:t>Cohesion – relation formed in a sentence between it and the sentences before it and after it, by using connectives</a:t>
            </a:r>
          </a:p>
          <a:p>
            <a:r>
              <a:rPr lang="en-US" dirty="0" smtClean="0"/>
              <a:t>By this study we can know how a piece of connected language can have greater meaning that is more than the sum of the individual sentences  </a:t>
            </a:r>
            <a:endParaRPr lang="en-US" dirty="0"/>
          </a:p>
        </p:txBody>
      </p:sp>
    </p:spTree>
    <p:extLst>
      <p:ext uri="{BB962C8B-B14F-4D97-AF65-F5344CB8AC3E}">
        <p14:creationId xmlns:p14="http://schemas.microsoft.com/office/powerpoint/2010/main" xmlns="" val="949815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Some other studies</a:t>
            </a:r>
            <a:endParaRPr lang="en-US" b="1" dirty="0"/>
          </a:p>
        </p:txBody>
      </p:sp>
      <p:sp>
        <p:nvSpPr>
          <p:cNvPr id="3" name="Content Placeholder 2"/>
          <p:cNvSpPr>
            <a:spLocks noGrp="1"/>
          </p:cNvSpPr>
          <p:nvPr>
            <p:ph sz="quarter" idx="1"/>
          </p:nvPr>
        </p:nvSpPr>
        <p:spPr/>
        <p:txBody>
          <a:bodyPr/>
          <a:lstStyle/>
          <a:p>
            <a:r>
              <a:rPr lang="en-US" b="1" dirty="0" smtClean="0"/>
              <a:t>Graphology: </a:t>
            </a:r>
            <a:r>
              <a:rPr lang="en-US" dirty="0" smtClean="0"/>
              <a:t>study of the writing system of the language and conventions used in representing speech in writing – formation of letters</a:t>
            </a:r>
          </a:p>
          <a:p>
            <a:pPr marL="0" indent="0">
              <a:buNone/>
            </a:pPr>
            <a:endParaRPr lang="en-US" dirty="0" smtClean="0"/>
          </a:p>
          <a:p>
            <a:r>
              <a:rPr lang="en-US" b="1" dirty="0" smtClean="0"/>
              <a:t>Lexicology:</a:t>
            </a:r>
            <a:r>
              <a:rPr lang="en-US" dirty="0" smtClean="0"/>
              <a:t> studies the manner in which lexical items are grouped together as in compilation of dictionaries </a:t>
            </a:r>
          </a:p>
          <a:p>
            <a:endParaRPr lang="en-US" dirty="0"/>
          </a:p>
        </p:txBody>
      </p:sp>
    </p:spTree>
    <p:extLst>
      <p:ext uri="{BB962C8B-B14F-4D97-AF65-F5344CB8AC3E}">
        <p14:creationId xmlns:p14="http://schemas.microsoft.com/office/powerpoint/2010/main" xmlns="" val="1419871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Two views about scope</a:t>
            </a:r>
            <a:endParaRPr lang="en-US" b="1" dirty="0"/>
          </a:p>
        </p:txBody>
      </p:sp>
      <p:sp>
        <p:nvSpPr>
          <p:cNvPr id="3" name="Content Placeholder 2"/>
          <p:cNvSpPr>
            <a:spLocks noGrp="1"/>
          </p:cNvSpPr>
          <p:nvPr>
            <p:ph sz="quarter" idx="1"/>
          </p:nvPr>
        </p:nvSpPr>
        <p:spPr/>
        <p:txBody>
          <a:bodyPr/>
          <a:lstStyle/>
          <a:p>
            <a:r>
              <a:rPr lang="en-US" b="1" dirty="0" smtClean="0"/>
              <a:t>Micro-linguistic: </a:t>
            </a:r>
            <a:r>
              <a:rPr lang="en-US" dirty="0" smtClean="0"/>
              <a:t>Study confined to phonology, morphology and syntax</a:t>
            </a:r>
          </a:p>
          <a:p>
            <a:pPr marL="0" indent="0">
              <a:buNone/>
            </a:pPr>
            <a:endParaRPr lang="en-US" dirty="0" smtClean="0"/>
          </a:p>
          <a:p>
            <a:r>
              <a:rPr lang="en-US" b="1" dirty="0" smtClean="0"/>
              <a:t>Macro-linguistic: </a:t>
            </a:r>
            <a:r>
              <a:rPr lang="en-US" dirty="0" smtClean="0"/>
              <a:t>Other aspects of language and its relationship with many areas of human activity</a:t>
            </a:r>
            <a:endParaRPr lang="en-US" dirty="0"/>
          </a:p>
        </p:txBody>
      </p:sp>
    </p:spTree>
    <p:extLst>
      <p:ext uri="{BB962C8B-B14F-4D97-AF65-F5344CB8AC3E}">
        <p14:creationId xmlns:p14="http://schemas.microsoft.com/office/powerpoint/2010/main" xmlns="" val="32835522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401</TotalTime>
  <Words>1123</Words>
  <Application>Microsoft Office PowerPoint</Application>
  <PresentationFormat>On-screen Show (4:3)</PresentationFormat>
  <Paragraphs>108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Civic</vt:lpstr>
      <vt:lpstr>     Levels of  Linguistic Analysis</vt:lpstr>
      <vt:lpstr>Introduction</vt:lpstr>
      <vt:lpstr>Introduction (contd..)</vt:lpstr>
      <vt:lpstr>Rules</vt:lpstr>
      <vt:lpstr>Rules</vt:lpstr>
      <vt:lpstr>Levels</vt:lpstr>
      <vt:lpstr>Levels of language linked</vt:lpstr>
      <vt:lpstr>Levels (Brief description)</vt:lpstr>
      <vt:lpstr>Phonetics (contd..)</vt:lpstr>
      <vt:lpstr>Phonology</vt:lpstr>
      <vt:lpstr>Phonology (contd..)</vt:lpstr>
      <vt:lpstr>Phonology (contd..)</vt:lpstr>
      <vt:lpstr>Morphology</vt:lpstr>
      <vt:lpstr>Morphology (contd..)</vt:lpstr>
      <vt:lpstr>Morphology (contd..)</vt:lpstr>
      <vt:lpstr>Syntax</vt:lpstr>
      <vt:lpstr>Syntax (contd..)</vt:lpstr>
      <vt:lpstr>Syntax (contd..)</vt:lpstr>
      <vt:lpstr>Semantics</vt:lpstr>
      <vt:lpstr>Semantics (contd..)</vt:lpstr>
      <vt:lpstr>Discourse</vt:lpstr>
      <vt:lpstr>Discourse (contd..)</vt:lpstr>
      <vt:lpstr>Some other studies</vt:lpstr>
      <vt:lpstr>Two views about scope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Levels of  Linguistic Analysis</dc:title>
  <dc:creator>Naveed Ahsan</dc:creator>
  <cp:lastModifiedBy>Administrator</cp:lastModifiedBy>
  <cp:revision>50</cp:revision>
  <dcterms:created xsi:type="dcterms:W3CDTF">2013-11-22T11:57:16Z</dcterms:created>
  <dcterms:modified xsi:type="dcterms:W3CDTF">2013-11-24T07:06:59Z</dcterms:modified>
</cp:coreProperties>
</file>