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6"/>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4" r:id="rId27"/>
    <p:sldId id="286" r:id="rId28"/>
    <p:sldId id="288" r:id="rId29"/>
    <p:sldId id="290" r:id="rId30"/>
    <p:sldId id="292" r:id="rId31"/>
    <p:sldId id="294" r:id="rId32"/>
    <p:sldId id="296" r:id="rId33"/>
    <p:sldId id="298" r:id="rId34"/>
    <p:sldId id="300" r:id="rId35"/>
    <p:sldId id="302" r:id="rId36"/>
    <p:sldId id="304" r:id="rId37"/>
    <p:sldId id="306" r:id="rId38"/>
    <p:sldId id="308" r:id="rId39"/>
    <p:sldId id="310" r:id="rId40"/>
    <p:sldId id="312" r:id="rId41"/>
    <p:sldId id="313" r:id="rId42"/>
    <p:sldId id="315" r:id="rId43"/>
    <p:sldId id="316" r:id="rId44"/>
    <p:sldId id="317"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A82F7D-387F-40B7-9512-18342110159E}" type="datetimeFigureOut">
              <a:rPr lang="en-US" smtClean="0"/>
              <a:pPr/>
              <a:t>12/31/2013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B27434-3D90-4A38-AF6E-FD89DE049D6C}" type="slidenum">
              <a:rPr lang="en-US" smtClean="0"/>
              <a:pPr/>
              <a:t>‹#›</a:t>
            </a:fld>
            <a:endParaRPr lang="en-US"/>
          </a:p>
        </p:txBody>
      </p:sp>
    </p:spTree>
    <p:extLst>
      <p:ext uri="{BB962C8B-B14F-4D97-AF65-F5344CB8AC3E}">
        <p14:creationId xmlns:p14="http://schemas.microsoft.com/office/powerpoint/2010/main" xmlns="" val="2955185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B27434-3D90-4A38-AF6E-FD89DE049D6C}" type="slidenum">
              <a:rPr lang="en-US" smtClean="0"/>
              <a:pPr/>
              <a:t>27</a:t>
            </a:fld>
            <a:endParaRPr lang="en-US"/>
          </a:p>
        </p:txBody>
      </p:sp>
    </p:spTree>
    <p:extLst>
      <p:ext uri="{BB962C8B-B14F-4D97-AF65-F5344CB8AC3E}">
        <p14:creationId xmlns:p14="http://schemas.microsoft.com/office/powerpoint/2010/main" xmlns="" val="4662191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61B1C534-1C64-4AA6-B5D5-03A7F03AA20A}" type="datetimeFigureOut">
              <a:rPr lang="en-US" smtClean="0"/>
              <a:pPr/>
              <a:t>12/31/2013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91D56C34-1F6B-414F-B0B6-5325EA0BDCA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1B1C534-1C64-4AA6-B5D5-03A7F03AA20A}" type="datetimeFigureOut">
              <a:rPr lang="en-US" smtClean="0"/>
              <a:pPr/>
              <a:t>12/31/2013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1D56C34-1F6B-414F-B0B6-5325EA0BDCA3}"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61B1C534-1C64-4AA6-B5D5-03A7F03AA20A}" type="datetimeFigureOut">
              <a:rPr lang="en-US" smtClean="0"/>
              <a:pPr/>
              <a:t>12/31/2013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1D56C34-1F6B-414F-B0B6-5325EA0BDCA3}"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1B1C534-1C64-4AA6-B5D5-03A7F03AA20A}" type="datetimeFigureOut">
              <a:rPr lang="en-US" smtClean="0"/>
              <a:pPr/>
              <a:t>12/31/2013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1D56C34-1F6B-414F-B0B6-5325EA0BDCA3}"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1B1C534-1C64-4AA6-B5D5-03A7F03AA20A}" type="datetimeFigureOut">
              <a:rPr lang="en-US" smtClean="0"/>
              <a:pPr/>
              <a:t>12/31/2013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91D56C34-1F6B-414F-B0B6-5325EA0BDCA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61B1C534-1C64-4AA6-B5D5-03A7F03AA20A}" type="datetimeFigureOut">
              <a:rPr lang="en-US" smtClean="0"/>
              <a:pPr/>
              <a:t>12/31/2013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91D56C34-1F6B-414F-B0B6-5325EA0BDCA3}"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61B1C534-1C64-4AA6-B5D5-03A7F03AA20A}" type="datetimeFigureOut">
              <a:rPr lang="en-US" smtClean="0"/>
              <a:pPr/>
              <a:t>12/31/2013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91D56C34-1F6B-414F-B0B6-5325EA0BDCA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61B1C534-1C64-4AA6-B5D5-03A7F03AA20A}" type="datetimeFigureOut">
              <a:rPr lang="en-US" smtClean="0"/>
              <a:pPr/>
              <a:t>12/31/2013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1D56C34-1F6B-414F-B0B6-5325EA0BDCA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61B1C534-1C64-4AA6-B5D5-03A7F03AA20A}" type="datetimeFigureOut">
              <a:rPr lang="en-US" smtClean="0"/>
              <a:pPr/>
              <a:t>12/31/2013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91D56C34-1F6B-414F-B0B6-5325EA0BDCA3}"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1B1C534-1C64-4AA6-B5D5-03A7F03AA20A}" type="datetimeFigureOut">
              <a:rPr lang="en-US" smtClean="0"/>
              <a:pPr/>
              <a:t>12/31/2013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1D56C34-1F6B-414F-B0B6-5325EA0BDCA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1B1C534-1C64-4AA6-B5D5-03A7F03AA20A}" type="datetimeFigureOut">
              <a:rPr lang="en-US" smtClean="0"/>
              <a:pPr/>
              <a:t>12/31/2013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1D56C34-1F6B-414F-B0B6-5325EA0BDCA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1B1C534-1C64-4AA6-B5D5-03A7F03AA20A}" type="datetimeFigureOut">
              <a:rPr lang="en-US" smtClean="0"/>
              <a:pPr/>
              <a:t>12/31/2013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1D56C34-1F6B-414F-B0B6-5325EA0BDCA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www.merriam-webster.com/dictionary/linguistic"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 29</a:t>
            </a:r>
            <a:endParaRPr lang="en-US" dirty="0"/>
          </a:p>
        </p:txBody>
      </p:sp>
      <p:sp>
        <p:nvSpPr>
          <p:cNvPr id="3" name="Subtitle 2"/>
          <p:cNvSpPr>
            <a:spLocks noGrp="1"/>
          </p:cNvSpPr>
          <p:nvPr>
            <p:ph type="subTitle" idx="1"/>
          </p:nvPr>
        </p:nvSpPr>
        <p:spPr/>
        <p:txBody>
          <a:bodyPr/>
          <a:lstStyle/>
          <a:p>
            <a:r>
              <a:rPr lang="en-US" dirty="0" smtClean="0"/>
              <a:t>Review </a:t>
            </a:r>
            <a:r>
              <a:rPr lang="en-US" smtClean="0"/>
              <a:t>of lectures 1-7</a:t>
            </a:r>
            <a:endParaRPr lang="en-US"/>
          </a:p>
        </p:txBody>
      </p:sp>
    </p:spTree>
    <p:extLst>
      <p:ext uri="{BB962C8B-B14F-4D97-AF65-F5344CB8AC3E}">
        <p14:creationId xmlns:p14="http://schemas.microsoft.com/office/powerpoint/2010/main" xmlns="" val="38782259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dirty="0" smtClean="0"/>
              <a:t>Word ‘linguistics’ derived from Latin </a:t>
            </a:r>
            <a:r>
              <a:rPr lang="en-US" b="1" dirty="0" smtClean="0"/>
              <a:t>lingua</a:t>
            </a:r>
            <a:r>
              <a:rPr lang="en-US" dirty="0" smtClean="0"/>
              <a:t> (tongue) &amp; </a:t>
            </a:r>
            <a:r>
              <a:rPr lang="en-US" b="1" dirty="0" err="1" smtClean="0"/>
              <a:t>istics</a:t>
            </a:r>
            <a:r>
              <a:rPr lang="en-US" dirty="0" smtClean="0"/>
              <a:t> (knowledge or science)</a:t>
            </a:r>
          </a:p>
          <a:p>
            <a:pPr marL="0" indent="0">
              <a:buNone/>
            </a:pPr>
            <a:r>
              <a:rPr lang="en-US" b="1" dirty="0" smtClean="0"/>
              <a:t>Definition:</a:t>
            </a:r>
            <a:r>
              <a:rPr lang="en-US" dirty="0" smtClean="0"/>
              <a:t> Linguistics is the scientific study of language.</a:t>
            </a:r>
          </a:p>
          <a:p>
            <a:pPr marL="0" indent="0">
              <a:buNone/>
            </a:pPr>
            <a:r>
              <a:rPr lang="en-US" dirty="0" smtClean="0"/>
              <a:t>Linguistics is that science which studies the origin, organization, nature and development of language descriptively, historically, comparatively and explicitly.</a:t>
            </a:r>
            <a:endParaRPr lang="en-US" dirty="0"/>
          </a:p>
        </p:txBody>
      </p:sp>
      <p:sp>
        <p:nvSpPr>
          <p:cNvPr id="2" name="Title 1"/>
          <p:cNvSpPr>
            <a:spLocks noGrp="1"/>
          </p:cNvSpPr>
          <p:nvPr>
            <p:ph type="title"/>
          </p:nvPr>
        </p:nvSpPr>
        <p:spPr/>
        <p:txBody>
          <a:bodyPr/>
          <a:lstStyle/>
          <a:p>
            <a:r>
              <a:rPr lang="en-US" dirty="0" smtClean="0"/>
              <a:t>Linguistics </a:t>
            </a:r>
            <a:endParaRPr lang="en-US" dirty="0"/>
          </a:p>
        </p:txBody>
      </p:sp>
    </p:spTree>
    <p:extLst>
      <p:ext uri="{BB962C8B-B14F-4D97-AF65-F5344CB8AC3E}">
        <p14:creationId xmlns:p14="http://schemas.microsoft.com/office/powerpoint/2010/main" xmlns="" val="40573247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006455"/>
            <a:ext cx="8229600" cy="4525963"/>
          </a:xfrm>
        </p:spPr>
        <p:txBody>
          <a:bodyPr>
            <a:normAutofit/>
          </a:bodyPr>
          <a:lstStyle/>
          <a:p>
            <a:r>
              <a:rPr lang="en-US" dirty="0" smtClean="0"/>
              <a:t>Linguists study general principles of language organization and </a:t>
            </a:r>
            <a:r>
              <a:rPr lang="en-US" dirty="0" err="1" smtClean="0"/>
              <a:t>behaviour</a:t>
            </a:r>
            <a:r>
              <a:rPr lang="en-US" dirty="0" smtClean="0"/>
              <a:t> with reference to some actual language or languages – any language can be taken</a:t>
            </a:r>
          </a:p>
          <a:p>
            <a:r>
              <a:rPr lang="en-US" dirty="0" smtClean="0"/>
              <a:t>Linguistics is learning about a language rather than learning a language</a:t>
            </a:r>
          </a:p>
        </p:txBody>
      </p:sp>
      <p:sp>
        <p:nvSpPr>
          <p:cNvPr id="2" name="Title 1"/>
          <p:cNvSpPr>
            <a:spLocks noGrp="1"/>
          </p:cNvSpPr>
          <p:nvPr>
            <p:ph type="title"/>
          </p:nvPr>
        </p:nvSpPr>
        <p:spPr/>
        <p:txBody>
          <a:bodyPr/>
          <a:lstStyle/>
          <a:p>
            <a:r>
              <a:rPr lang="en-US" dirty="0" smtClean="0"/>
              <a:t>Introduction</a:t>
            </a:r>
            <a:endParaRPr lang="en-US" dirty="0"/>
          </a:p>
        </p:txBody>
      </p:sp>
    </p:spTree>
    <p:extLst>
      <p:ext uri="{BB962C8B-B14F-4D97-AF65-F5344CB8AC3E}">
        <p14:creationId xmlns:p14="http://schemas.microsoft.com/office/powerpoint/2010/main" xmlns="" val="6934733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smtClean="0"/>
              <a:t>Example of a car</a:t>
            </a:r>
            <a:endParaRPr lang="en-US" dirty="0" smtClean="0"/>
          </a:p>
          <a:p>
            <a:r>
              <a:rPr lang="en-US" dirty="0" smtClean="0"/>
              <a:t>Learning how to drive             Learning </a:t>
            </a:r>
            <a:r>
              <a:rPr lang="en-US" dirty="0" smtClean="0"/>
              <a:t>how</a:t>
            </a:r>
          </a:p>
          <a:p>
            <a:r>
              <a:rPr lang="en-US" dirty="0" smtClean="0"/>
              <a:t> </a:t>
            </a:r>
            <a:r>
              <a:rPr lang="en-US" dirty="0" smtClean="0"/>
              <a:t>                                          </a:t>
            </a:r>
            <a:r>
              <a:rPr lang="en-US" dirty="0" smtClean="0"/>
              <a:t>    to</a:t>
            </a:r>
          </a:p>
          <a:p>
            <a:r>
              <a:rPr lang="en-US" dirty="0" smtClean="0"/>
              <a:t> </a:t>
            </a:r>
            <a:r>
              <a:rPr lang="en-US" dirty="0" smtClean="0"/>
              <a:t>                  </a:t>
            </a:r>
            <a:r>
              <a:rPr lang="en-US" dirty="0" smtClean="0"/>
              <a:t>                         speak </a:t>
            </a:r>
            <a:r>
              <a:rPr lang="en-US" dirty="0" smtClean="0"/>
              <a:t>a language</a:t>
            </a:r>
          </a:p>
          <a:p>
            <a:pPr marL="0" indent="0">
              <a:buNone/>
            </a:pPr>
            <a:r>
              <a:rPr lang="en-US" dirty="0" smtClean="0"/>
              <a:t>    Learning how a car works        Learning </a:t>
            </a:r>
            <a:r>
              <a:rPr lang="en-US" dirty="0" smtClean="0"/>
              <a:t>the</a:t>
            </a:r>
          </a:p>
          <a:p>
            <a:pPr marL="0" indent="0">
              <a:buNone/>
            </a:pPr>
            <a:r>
              <a:rPr lang="en-US" dirty="0" smtClean="0"/>
              <a:t> </a:t>
            </a:r>
            <a:r>
              <a:rPr lang="en-US" dirty="0" smtClean="0"/>
              <a:t>                                                  organization</a:t>
            </a:r>
          </a:p>
          <a:p>
            <a:pPr marL="0" indent="0">
              <a:buNone/>
            </a:pPr>
            <a:r>
              <a:rPr lang="en-US" dirty="0" smtClean="0"/>
              <a:t> </a:t>
            </a:r>
            <a:r>
              <a:rPr lang="en-US" dirty="0" smtClean="0"/>
              <a:t>                                                 </a:t>
            </a:r>
            <a:r>
              <a:rPr lang="en-US" dirty="0" smtClean="0"/>
              <a:t> of</a:t>
            </a:r>
          </a:p>
          <a:p>
            <a:pPr marL="0" indent="0">
              <a:buNone/>
            </a:pPr>
            <a:r>
              <a:rPr lang="en-US" dirty="0" smtClean="0"/>
              <a:t> </a:t>
            </a:r>
            <a:r>
              <a:rPr lang="en-US" dirty="0" smtClean="0"/>
              <a:t>  </a:t>
            </a:r>
            <a:r>
              <a:rPr lang="en-US" dirty="0" smtClean="0"/>
              <a:t>                                                 </a:t>
            </a:r>
            <a:r>
              <a:rPr lang="en-US" dirty="0" smtClean="0"/>
              <a:t>language</a:t>
            </a:r>
            <a:endParaRPr lang="en-US" dirty="0"/>
          </a:p>
          <a:p>
            <a:pPr marL="0" indent="0">
              <a:buNone/>
            </a:pPr>
            <a:endParaRPr lang="en-US" dirty="0"/>
          </a:p>
        </p:txBody>
      </p:sp>
      <p:sp>
        <p:nvSpPr>
          <p:cNvPr id="2" name="Title 1"/>
          <p:cNvSpPr>
            <a:spLocks noGrp="1"/>
          </p:cNvSpPr>
          <p:nvPr>
            <p:ph type="title"/>
          </p:nvPr>
        </p:nvSpPr>
        <p:spPr/>
        <p:txBody>
          <a:bodyPr/>
          <a:lstStyle/>
          <a:p>
            <a:r>
              <a:rPr lang="en-US" dirty="0" smtClean="0"/>
              <a:t>Introduction</a:t>
            </a:r>
            <a:endParaRPr lang="en-US" dirty="0"/>
          </a:p>
        </p:txBody>
      </p:sp>
      <p:cxnSp>
        <p:nvCxnSpPr>
          <p:cNvPr id="5" name="Straight Arrow Connector 4"/>
          <p:cNvCxnSpPr/>
          <p:nvPr/>
        </p:nvCxnSpPr>
        <p:spPr>
          <a:xfrm>
            <a:off x="4648200" y="2535382"/>
            <a:ext cx="95250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5257800" y="3733800"/>
            <a:ext cx="457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6075660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dirty="0" smtClean="0"/>
              <a:t> </a:t>
            </a:r>
            <a:r>
              <a:rPr lang="en-US" dirty="0"/>
              <a:t>Linguists study the languages of the world </a:t>
            </a:r>
            <a:r>
              <a:rPr lang="en-US" dirty="0" smtClean="0"/>
              <a:t>in</a:t>
            </a:r>
          </a:p>
          <a:p>
            <a:pPr marL="0" indent="0">
              <a:buNone/>
            </a:pPr>
            <a:r>
              <a:rPr lang="en-US" dirty="0"/>
              <a:t> </a:t>
            </a:r>
            <a:r>
              <a:rPr lang="en-US" dirty="0" smtClean="0"/>
              <a:t> </a:t>
            </a:r>
            <a:r>
              <a:rPr lang="en-US" dirty="0"/>
              <a:t>order to answer questions like:</a:t>
            </a:r>
          </a:p>
          <a:p>
            <a:r>
              <a:rPr lang="en-US" dirty="0"/>
              <a:t>What are the building blocks of languages?</a:t>
            </a:r>
          </a:p>
          <a:p>
            <a:pPr marL="0" indent="0">
              <a:buNone/>
            </a:pPr>
            <a:r>
              <a:rPr lang="en-US" dirty="0" smtClean="0"/>
              <a:t>  - Sounds   (combine to make words) </a:t>
            </a:r>
          </a:p>
          <a:p>
            <a:pPr marL="0" indent="0">
              <a:buNone/>
            </a:pPr>
            <a:r>
              <a:rPr lang="en-US" dirty="0"/>
              <a:t> </a:t>
            </a:r>
            <a:r>
              <a:rPr lang="en-US" dirty="0" smtClean="0"/>
              <a:t> - words (combine </a:t>
            </a:r>
            <a:r>
              <a:rPr lang="en-US" dirty="0"/>
              <a:t>into phrases </a:t>
            </a:r>
            <a:r>
              <a:rPr lang="en-US" dirty="0" smtClean="0"/>
              <a:t>and sentences)</a:t>
            </a:r>
          </a:p>
          <a:p>
            <a:pPr marL="0" indent="0">
              <a:buNone/>
            </a:pPr>
            <a:r>
              <a:rPr lang="en-US" dirty="0" smtClean="0"/>
              <a:t>  - sentences (combine </a:t>
            </a:r>
            <a:r>
              <a:rPr lang="en-US" dirty="0"/>
              <a:t>into </a:t>
            </a:r>
            <a:r>
              <a:rPr lang="en-US" dirty="0" smtClean="0"/>
              <a:t>discourses)</a:t>
            </a:r>
            <a:endParaRPr lang="en-US" dirty="0"/>
          </a:p>
          <a:p>
            <a:endParaRPr lang="en-US" dirty="0"/>
          </a:p>
        </p:txBody>
      </p:sp>
      <p:sp>
        <p:nvSpPr>
          <p:cNvPr id="2" name="Title 1"/>
          <p:cNvSpPr>
            <a:spLocks noGrp="1"/>
          </p:cNvSpPr>
          <p:nvPr>
            <p:ph type="title"/>
          </p:nvPr>
        </p:nvSpPr>
        <p:spPr/>
        <p:txBody>
          <a:bodyPr/>
          <a:lstStyle/>
          <a:p>
            <a:r>
              <a:rPr lang="en-US" dirty="0" smtClean="0"/>
              <a:t>Questions that linguists answer</a:t>
            </a:r>
            <a:endParaRPr lang="en-US" dirty="0"/>
          </a:p>
        </p:txBody>
      </p:sp>
    </p:spTree>
    <p:extLst>
      <p:ext uri="{BB962C8B-B14F-4D97-AF65-F5344CB8AC3E}">
        <p14:creationId xmlns:p14="http://schemas.microsoft.com/office/powerpoint/2010/main" xmlns="" val="10345164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Language is objective because it is observable by senses – can be heard with ears or seen when vocal organs are in movement or when reading words on a page</a:t>
            </a:r>
          </a:p>
          <a:p>
            <a:r>
              <a:rPr lang="en-US" dirty="0" smtClean="0"/>
              <a:t>Observation leads to classification and definition – chemist classifies into metals &amp; non- metals, biologist classifies into plants &amp; animals</a:t>
            </a:r>
            <a:endParaRPr lang="en-US" dirty="0"/>
          </a:p>
        </p:txBody>
      </p:sp>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xmlns="" val="40379119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Linguistics is both empirical science &amp; social science</a:t>
            </a:r>
          </a:p>
          <a:p>
            <a:r>
              <a:rPr lang="en-US" dirty="0" smtClean="0"/>
              <a:t>Linguistics is a human discipline since it is concerned with human language so…</a:t>
            </a:r>
          </a:p>
          <a:p>
            <a:r>
              <a:rPr lang="en-US" dirty="0" smtClean="0"/>
              <a:t>It is a part or the study of humanities – study of literature, appreciation of beauty &amp; music of poetry</a:t>
            </a:r>
            <a:endParaRPr lang="en-US" dirty="0"/>
          </a:p>
        </p:txBody>
      </p:sp>
      <p:sp>
        <p:nvSpPr>
          <p:cNvPr id="2" name="Title 1"/>
          <p:cNvSpPr>
            <a:spLocks noGrp="1"/>
          </p:cNvSpPr>
          <p:nvPr>
            <p:ph type="title"/>
          </p:nvPr>
        </p:nvSpPr>
        <p:spPr/>
        <p:txBody>
          <a:bodyPr/>
          <a:lstStyle/>
          <a:p>
            <a:r>
              <a:rPr lang="en-US" dirty="0" smtClean="0"/>
              <a:t>Conclusion</a:t>
            </a:r>
            <a:endParaRPr lang="en-US" dirty="0"/>
          </a:p>
        </p:txBody>
      </p:sp>
    </p:spTree>
    <p:extLst>
      <p:ext uri="{BB962C8B-B14F-4D97-AF65-F5344CB8AC3E}">
        <p14:creationId xmlns:p14="http://schemas.microsoft.com/office/powerpoint/2010/main" xmlns="" val="38937418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In understanding language, human kind can understand itself</a:t>
            </a:r>
          </a:p>
          <a:p>
            <a:r>
              <a:rPr lang="en-US" dirty="0" smtClean="0"/>
              <a:t>Since every branch of Knowledge uses language, linguistics is central to all areas of knowledge</a:t>
            </a:r>
          </a:p>
          <a:p>
            <a:r>
              <a:rPr lang="en-US" dirty="0" smtClean="0"/>
              <a:t>Lyons says:</a:t>
            </a:r>
          </a:p>
          <a:p>
            <a:pPr marL="0" indent="0">
              <a:buNone/>
            </a:pPr>
            <a:r>
              <a:rPr lang="en-US" dirty="0" smtClean="0"/>
              <a:t> </a:t>
            </a:r>
            <a:r>
              <a:rPr lang="en-US" b="1" dirty="0" smtClean="0"/>
              <a:t>Linguistics has natural links with a </a:t>
            </a:r>
            <a:r>
              <a:rPr lang="en-US" b="1" smtClean="0"/>
              <a:t>wide range</a:t>
            </a:r>
          </a:p>
          <a:p>
            <a:pPr marL="0" indent="0">
              <a:buNone/>
            </a:pPr>
            <a:r>
              <a:rPr lang="en-US" b="1" smtClean="0"/>
              <a:t> of </a:t>
            </a:r>
            <a:r>
              <a:rPr lang="en-US" b="1" dirty="0" smtClean="0"/>
              <a:t>academic disciplines </a:t>
            </a:r>
            <a:endParaRPr lang="en-US" b="1" dirty="0"/>
          </a:p>
        </p:txBody>
      </p:sp>
      <p:sp>
        <p:nvSpPr>
          <p:cNvPr id="2" name="Title 1"/>
          <p:cNvSpPr>
            <a:spLocks noGrp="1"/>
          </p:cNvSpPr>
          <p:nvPr>
            <p:ph type="title"/>
          </p:nvPr>
        </p:nvSpPr>
        <p:spPr/>
        <p:txBody>
          <a:bodyPr/>
          <a:lstStyle/>
          <a:p>
            <a:r>
              <a:rPr lang="en-US" dirty="0" smtClean="0"/>
              <a:t>Conclusion (contd..)</a:t>
            </a:r>
            <a:endParaRPr lang="en-US" dirty="0"/>
          </a:p>
        </p:txBody>
      </p:sp>
    </p:spTree>
    <p:extLst>
      <p:ext uri="{BB962C8B-B14F-4D97-AF65-F5344CB8AC3E}">
        <p14:creationId xmlns:p14="http://schemas.microsoft.com/office/powerpoint/2010/main" xmlns="" val="10698351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In modern linguistics the activity of describing the language system is the most important.</a:t>
            </a:r>
          </a:p>
          <a:p>
            <a:pPr marL="0" indent="0">
              <a:buNone/>
            </a:pPr>
            <a:endParaRPr lang="en-US" dirty="0" smtClean="0"/>
          </a:p>
          <a:p>
            <a:pPr marL="0" indent="0">
              <a:buNone/>
            </a:pPr>
            <a:r>
              <a:rPr lang="en-US" dirty="0" smtClean="0"/>
              <a:t>SO  Modern Linguistics is known as </a:t>
            </a:r>
          </a:p>
          <a:p>
            <a:pPr marL="0" indent="0">
              <a:buNone/>
            </a:pPr>
            <a:endParaRPr lang="en-US" dirty="0" smtClean="0"/>
          </a:p>
          <a:p>
            <a:pPr marL="0" indent="0">
              <a:buNone/>
            </a:pPr>
            <a:r>
              <a:rPr lang="en-US" dirty="0" smtClean="0"/>
              <a:t>           </a:t>
            </a:r>
            <a:r>
              <a:rPr lang="en-US" sz="4800" dirty="0" smtClean="0"/>
              <a:t>Descriptive Linguistics</a:t>
            </a:r>
            <a:endParaRPr lang="en-US" sz="4800"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31581979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Descriptive Linguistics is concerned with the description and analysis of the ways in which a language operates and is used by a given set of speakers at a given time.</a:t>
            </a:r>
          </a:p>
          <a:p>
            <a:r>
              <a:rPr lang="en-US" dirty="0"/>
              <a:t>Descriptive language is the fundamental aspect of the study of language</a:t>
            </a:r>
          </a:p>
          <a:p>
            <a:r>
              <a:rPr lang="en-US" dirty="0"/>
              <a:t>In descriptive language we describe language systematically at all levels </a:t>
            </a:r>
            <a:r>
              <a:rPr lang="en-US" dirty="0" err="1"/>
              <a:t>i.e</a:t>
            </a:r>
            <a:r>
              <a:rPr lang="en-US" dirty="0"/>
              <a:t> phonology, grammar and semantics.</a:t>
            </a:r>
          </a:p>
          <a:p>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6783724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dirty="0"/>
              <a:t> </a:t>
            </a:r>
            <a:r>
              <a:rPr lang="en-US" dirty="0" smtClean="0"/>
              <a:t>Historical Linguistics</a:t>
            </a:r>
          </a:p>
          <a:p>
            <a:pPr marL="0" indent="0">
              <a:buNone/>
            </a:pPr>
            <a:r>
              <a:rPr lang="en-US" dirty="0"/>
              <a:t> </a:t>
            </a:r>
            <a:r>
              <a:rPr lang="en-US" dirty="0" smtClean="0"/>
              <a:t>Robins (1985, p.5) explains:</a:t>
            </a:r>
          </a:p>
          <a:p>
            <a:pPr marL="0" indent="0">
              <a:buNone/>
            </a:pPr>
            <a:r>
              <a:rPr lang="en-US" dirty="0" smtClean="0"/>
              <a:t>Historical Linguistics is the study of the development in language in the course of time, the ways in which languages change from period to period and of the causes and results of such changes… It must be based on a description of two or more stages in the development of the language being studied.</a:t>
            </a:r>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6712471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A synchronic description is non-historical, a diachronic description traces the historical development of  a language (Lyons, 1981, p.219)</a:t>
            </a:r>
          </a:p>
          <a:p>
            <a:r>
              <a:rPr lang="en-US" dirty="0" smtClean="0"/>
              <a:t>Changes in English from old English to Middle English to Modern English – Diachronic or historical study</a:t>
            </a:r>
          </a:p>
          <a:p>
            <a:r>
              <a:rPr lang="en-US" dirty="0" smtClean="0"/>
              <a:t>Structure of English as it exists today and without reference to its past shape- Synchronic study</a:t>
            </a:r>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26281718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 Comparative Linguistics – two languages are</a:t>
            </a:r>
          </a:p>
          <a:p>
            <a:pPr marL="0" indent="0">
              <a:buNone/>
            </a:pPr>
            <a:r>
              <a:rPr lang="en-US" dirty="0"/>
              <a:t> </a:t>
            </a:r>
            <a:r>
              <a:rPr lang="en-US" dirty="0" smtClean="0"/>
              <a:t> compared </a:t>
            </a:r>
          </a:p>
          <a:p>
            <a:pPr marL="0" indent="0">
              <a:buNone/>
            </a:pPr>
            <a:r>
              <a:rPr lang="en-US" dirty="0"/>
              <a:t> </a:t>
            </a:r>
            <a:r>
              <a:rPr lang="en-US" dirty="0" smtClean="0"/>
              <a:t>- History of two languages is compared to</a:t>
            </a:r>
          </a:p>
          <a:p>
            <a:pPr marL="0" indent="0">
              <a:buNone/>
            </a:pPr>
            <a:r>
              <a:rPr lang="en-US" dirty="0" smtClean="0"/>
              <a:t>   discover historical relation between two</a:t>
            </a:r>
          </a:p>
          <a:p>
            <a:pPr marL="0" indent="0">
              <a:buNone/>
            </a:pPr>
            <a:r>
              <a:rPr lang="en-US" dirty="0" smtClean="0"/>
              <a:t>   languages in comparative historical study (or</a:t>
            </a:r>
          </a:p>
          <a:p>
            <a:pPr marL="0" indent="0">
              <a:buNone/>
            </a:pPr>
            <a:r>
              <a:rPr lang="en-US" dirty="0" smtClean="0"/>
              <a:t>   philosophy)</a:t>
            </a:r>
          </a:p>
          <a:p>
            <a:pPr marL="0" indent="0">
              <a:buNone/>
            </a:pPr>
            <a:r>
              <a:rPr lang="en-US" dirty="0" smtClean="0"/>
              <a:t>- Such a work dominant in 19</a:t>
            </a:r>
            <a:r>
              <a:rPr lang="en-US" baseline="30000" dirty="0" smtClean="0"/>
              <a:t>th</a:t>
            </a:r>
            <a:r>
              <a:rPr lang="en-US" dirty="0" smtClean="0"/>
              <a:t> century</a:t>
            </a:r>
            <a:endParaRPr lang="en-US" dirty="0"/>
          </a:p>
        </p:txBody>
      </p:sp>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xmlns="" val="17479023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L                Proto- language (Parent language)</a:t>
            </a:r>
          </a:p>
          <a:p>
            <a:r>
              <a:rPr lang="en-US" dirty="0" smtClean="0"/>
              <a:t>L1 &amp; L2     Sister languages (developed later)</a:t>
            </a:r>
          </a:p>
          <a:p>
            <a:pPr marL="0" indent="0">
              <a:buNone/>
            </a:pPr>
            <a:r>
              <a:rPr lang="en-US" dirty="0"/>
              <a:t> </a:t>
            </a:r>
            <a:r>
              <a:rPr lang="en-US" dirty="0" smtClean="0"/>
              <a:t>All these taken together form a language family</a:t>
            </a:r>
          </a:p>
          <a:p>
            <a:pPr marL="0" indent="0">
              <a:buNone/>
            </a:pPr>
            <a:r>
              <a:rPr lang="en-US" dirty="0" err="1" smtClean="0"/>
              <a:t>e.g</a:t>
            </a:r>
            <a:r>
              <a:rPr lang="en-US" dirty="0" smtClean="0"/>
              <a:t>                        Proto – Indo – European</a:t>
            </a:r>
          </a:p>
          <a:p>
            <a:pPr marL="0" indent="0">
              <a:buNone/>
            </a:pPr>
            <a:endParaRPr lang="en-US" dirty="0" smtClean="0"/>
          </a:p>
          <a:p>
            <a:pPr marL="0" indent="0">
              <a:buNone/>
            </a:pPr>
            <a:r>
              <a:rPr lang="en-US" dirty="0"/>
              <a:t> </a:t>
            </a:r>
            <a:r>
              <a:rPr lang="en-US" dirty="0" smtClean="0"/>
              <a:t>                      </a:t>
            </a:r>
          </a:p>
          <a:p>
            <a:pPr marL="0" indent="0">
              <a:buNone/>
            </a:pPr>
            <a:r>
              <a:rPr lang="en-US" dirty="0"/>
              <a:t> </a:t>
            </a:r>
            <a:r>
              <a:rPr lang="en-US" dirty="0" smtClean="0"/>
              <a:t>                    Latin   Greek   German    </a:t>
            </a:r>
            <a:r>
              <a:rPr lang="en-US" dirty="0" err="1" smtClean="0"/>
              <a:t>Sunskrit</a:t>
            </a:r>
            <a:endParaRPr lang="en-US" dirty="0"/>
          </a:p>
        </p:txBody>
      </p:sp>
      <p:sp>
        <p:nvSpPr>
          <p:cNvPr id="2" name="Title 1"/>
          <p:cNvSpPr>
            <a:spLocks noGrp="1"/>
          </p:cNvSpPr>
          <p:nvPr>
            <p:ph type="title"/>
          </p:nvPr>
        </p:nvSpPr>
        <p:spPr/>
        <p:txBody>
          <a:bodyPr/>
          <a:lstStyle/>
          <a:p>
            <a:endParaRPr lang="en-US" dirty="0"/>
          </a:p>
        </p:txBody>
      </p:sp>
      <p:cxnSp>
        <p:nvCxnSpPr>
          <p:cNvPr id="12" name="Straight Arrow Connector 11"/>
          <p:cNvCxnSpPr/>
          <p:nvPr/>
        </p:nvCxnSpPr>
        <p:spPr>
          <a:xfrm>
            <a:off x="1295400" y="1905000"/>
            <a:ext cx="1143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2254827" y="2209800"/>
            <a:ext cx="381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953000" y="3886200"/>
            <a:ext cx="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3124200" y="4267200"/>
            <a:ext cx="4267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124200" y="42672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4267200" y="42672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5486400" y="42672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7391400" y="4267200"/>
            <a:ext cx="0" cy="3048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2311392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 sound similarity in each </a:t>
            </a:r>
            <a:r>
              <a:rPr lang="en-US" dirty="0" err="1" smtClean="0"/>
              <a:t>cognat</a:t>
            </a:r>
            <a:r>
              <a:rPr lang="en-US" dirty="0" smtClean="0"/>
              <a:t>.</a:t>
            </a:r>
          </a:p>
          <a:p>
            <a:r>
              <a:rPr lang="en-US" dirty="0" smtClean="0"/>
              <a:t>They are cognates belonging to a set relating to a word which may have existed in proto- Indo - European language</a:t>
            </a:r>
          </a:p>
          <a:p>
            <a:r>
              <a:rPr lang="en-US" dirty="0" smtClean="0"/>
              <a:t>Comparative linguists try to construct </a:t>
            </a:r>
            <a:r>
              <a:rPr lang="en-US" dirty="0" err="1" smtClean="0"/>
              <a:t>cognat</a:t>
            </a:r>
            <a:r>
              <a:rPr lang="en-US" dirty="0" smtClean="0"/>
              <a:t> sets &amp; reconstruct proto forms to talk about the changes that have occurred in the development of languages</a:t>
            </a:r>
            <a:endParaRPr lang="en-US" dirty="0"/>
          </a:p>
        </p:txBody>
      </p:sp>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xmlns="" val="26756184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Comparative linguists study language changes, formation &amp; development of languages</a:t>
            </a:r>
          </a:p>
          <a:p>
            <a:r>
              <a:rPr lang="en-US" dirty="0" smtClean="0"/>
              <a:t>This is not possible without describing the related languages – comes in Descriptive languages</a:t>
            </a:r>
          </a:p>
          <a:p>
            <a:r>
              <a:rPr lang="en-US" dirty="0" smtClean="0"/>
              <a:t>When descriptive linguistics study two or more languages that exist at a particular time, it studies language changes</a:t>
            </a:r>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38207692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Modern Linguistics is:</a:t>
            </a:r>
          </a:p>
          <a:p>
            <a:pPr marL="0" indent="0">
              <a:buNone/>
            </a:pPr>
            <a:r>
              <a:rPr lang="en-US" dirty="0"/>
              <a:t> </a:t>
            </a:r>
            <a:r>
              <a:rPr lang="en-US" dirty="0" smtClean="0"/>
              <a:t>- mainly descriptive because it attempts to</a:t>
            </a:r>
          </a:p>
          <a:p>
            <a:pPr marL="0" indent="0">
              <a:buNone/>
            </a:pPr>
            <a:r>
              <a:rPr lang="en-US" dirty="0"/>
              <a:t> </a:t>
            </a:r>
            <a:r>
              <a:rPr lang="en-US" dirty="0" smtClean="0"/>
              <a:t>  describe fully and accurately the structure of</a:t>
            </a:r>
          </a:p>
          <a:p>
            <a:pPr marL="0" indent="0">
              <a:buNone/>
            </a:pPr>
            <a:r>
              <a:rPr lang="en-US" dirty="0"/>
              <a:t> </a:t>
            </a:r>
            <a:r>
              <a:rPr lang="en-US" dirty="0" smtClean="0"/>
              <a:t>  language as it exists at a given time.</a:t>
            </a:r>
          </a:p>
          <a:p>
            <a:pPr>
              <a:buFontTx/>
              <a:buChar char="-"/>
            </a:pPr>
            <a:r>
              <a:rPr lang="en-US" dirty="0" smtClean="0"/>
              <a:t>Synchronic study of language</a:t>
            </a:r>
          </a:p>
          <a:p>
            <a:pPr>
              <a:buFontTx/>
              <a:buChar char="-"/>
            </a:pPr>
            <a:r>
              <a:rPr lang="en-US" dirty="0" smtClean="0"/>
              <a:t>An effort to describe language at all levels (Phonological, morphological, syntactic, semantic &amp; discourse level)</a:t>
            </a:r>
            <a:endParaRPr lang="en-US" dirty="0"/>
          </a:p>
        </p:txBody>
      </p:sp>
      <p:sp>
        <p:nvSpPr>
          <p:cNvPr id="2" name="Title 1"/>
          <p:cNvSpPr>
            <a:spLocks noGrp="1"/>
          </p:cNvSpPr>
          <p:nvPr>
            <p:ph type="title"/>
          </p:nvPr>
        </p:nvSpPr>
        <p:spPr/>
        <p:txBody>
          <a:bodyPr/>
          <a:lstStyle/>
          <a:p>
            <a:r>
              <a:rPr lang="en-US" dirty="0" smtClean="0"/>
              <a:t>Conclusion</a:t>
            </a:r>
            <a:endParaRPr lang="en-US" dirty="0"/>
          </a:p>
        </p:txBody>
      </p:sp>
    </p:spTree>
    <p:extLst>
      <p:ext uri="{BB962C8B-B14F-4D97-AF65-F5344CB8AC3E}">
        <p14:creationId xmlns:p14="http://schemas.microsoft.com/office/powerpoint/2010/main" xmlns="" val="25858200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Language has hierarchical structure</a:t>
            </a:r>
          </a:p>
          <a:p>
            <a:r>
              <a:rPr lang="en-US" dirty="0"/>
              <a:t>Language made up of smaller units which are made up of still smaller units &amp; finally smallest indivisible unit – single distinguishable sound called </a:t>
            </a:r>
            <a:r>
              <a:rPr lang="en-US" dirty="0" smtClean="0"/>
              <a:t>phonemes  </a:t>
            </a:r>
            <a:endParaRPr lang="en-US" dirty="0"/>
          </a:p>
          <a:p>
            <a:endParaRPr lang="en-US" dirty="0"/>
          </a:p>
        </p:txBody>
      </p:sp>
      <p:sp>
        <p:nvSpPr>
          <p:cNvPr id="2" name="Title 1"/>
          <p:cNvSpPr>
            <a:spLocks noGrp="1"/>
          </p:cNvSpPr>
          <p:nvPr>
            <p:ph type="title"/>
          </p:nvPr>
        </p:nvSpPr>
        <p:spPr/>
        <p:txBody>
          <a:bodyPr/>
          <a:lstStyle/>
          <a:p>
            <a:r>
              <a:rPr lang="en-US" dirty="0" smtClean="0"/>
              <a:t>Levels of linguistic Analysis</a:t>
            </a:r>
            <a:endParaRPr lang="en-US" dirty="0"/>
          </a:p>
        </p:txBody>
      </p:sp>
    </p:spTree>
    <p:extLst>
      <p:ext uri="{BB962C8B-B14F-4D97-AF65-F5344CB8AC3E}">
        <p14:creationId xmlns:p14="http://schemas.microsoft.com/office/powerpoint/2010/main" xmlns="" val="39847117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60" y="1100628"/>
            <a:ext cx="7520940" cy="4690572"/>
          </a:xfrm>
        </p:spPr>
        <p:txBody>
          <a:bodyPr>
            <a:noAutofit/>
          </a:bodyPr>
          <a:lstStyle/>
          <a:p>
            <a:r>
              <a:rPr lang="en-US" sz="3200" dirty="0" smtClean="0"/>
              <a:t>Rules of phonology determine occurrence and combination of particular phonemes </a:t>
            </a:r>
          </a:p>
          <a:p>
            <a:r>
              <a:rPr lang="en-US" sz="3200" dirty="0" smtClean="0"/>
              <a:t>Rules for word formation – </a:t>
            </a:r>
            <a:r>
              <a:rPr lang="en-US" sz="3200" dirty="0" err="1" smtClean="0"/>
              <a:t>behaviour</a:t>
            </a:r>
            <a:r>
              <a:rPr lang="en-US" sz="3200" dirty="0" smtClean="0"/>
              <a:t> of morphemes</a:t>
            </a:r>
          </a:p>
          <a:p>
            <a:r>
              <a:rPr lang="en-US" sz="3200" dirty="0" smtClean="0"/>
              <a:t>Rules of sentence formation – combination &amp; positioning of words in a sentence</a:t>
            </a:r>
          </a:p>
          <a:p>
            <a:r>
              <a:rPr lang="en-US" sz="3200" dirty="0" smtClean="0"/>
              <a:t>So each level is a system in itself.</a:t>
            </a:r>
            <a:endParaRPr lang="en-US" sz="3200" dirty="0"/>
          </a:p>
        </p:txBody>
      </p:sp>
      <p:sp>
        <p:nvSpPr>
          <p:cNvPr id="2" name="Title 1"/>
          <p:cNvSpPr>
            <a:spLocks noGrp="1"/>
          </p:cNvSpPr>
          <p:nvPr>
            <p:ph type="title"/>
          </p:nvPr>
        </p:nvSpPr>
        <p:spPr/>
        <p:txBody>
          <a:bodyPr/>
          <a:lstStyle/>
          <a:p>
            <a:r>
              <a:rPr lang="en-US" b="1" dirty="0" smtClean="0"/>
              <a:t>Rules</a:t>
            </a:r>
            <a:endParaRPr lang="en-US" b="1" dirty="0"/>
          </a:p>
        </p:txBody>
      </p:sp>
    </p:spTree>
    <p:extLst>
      <p:ext uri="{BB962C8B-B14F-4D97-AF65-F5344CB8AC3E}">
        <p14:creationId xmlns:p14="http://schemas.microsoft.com/office/powerpoint/2010/main" xmlns="" val="5713546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60" y="1100628"/>
            <a:ext cx="7520940" cy="4690572"/>
          </a:xfrm>
        </p:spPr>
        <p:txBody>
          <a:bodyPr>
            <a:noAutofit/>
          </a:bodyPr>
          <a:lstStyle/>
          <a:p>
            <a:r>
              <a:rPr lang="en-US" sz="3200" dirty="0" smtClean="0"/>
              <a:t>Rules of phonology determine occurrence and combination of particular phonemes </a:t>
            </a:r>
          </a:p>
          <a:p>
            <a:r>
              <a:rPr lang="en-US" sz="3200" dirty="0" smtClean="0"/>
              <a:t>Rules for word formation – </a:t>
            </a:r>
            <a:r>
              <a:rPr lang="en-US" sz="3200" dirty="0" err="1" smtClean="0"/>
              <a:t>behaviour</a:t>
            </a:r>
            <a:r>
              <a:rPr lang="en-US" sz="3200" dirty="0" smtClean="0"/>
              <a:t> of morphemes</a:t>
            </a:r>
          </a:p>
          <a:p>
            <a:r>
              <a:rPr lang="en-US" sz="3200" dirty="0" smtClean="0"/>
              <a:t>Rules of sentence formation – combination &amp; positioning of words in a sentence</a:t>
            </a:r>
          </a:p>
          <a:p>
            <a:r>
              <a:rPr lang="en-US" sz="3200" dirty="0" smtClean="0"/>
              <a:t>So each level is a system in itself.</a:t>
            </a:r>
            <a:endParaRPr lang="en-US" sz="3200" dirty="0"/>
          </a:p>
        </p:txBody>
      </p:sp>
      <p:sp>
        <p:nvSpPr>
          <p:cNvPr id="2" name="Title 1"/>
          <p:cNvSpPr>
            <a:spLocks noGrp="1"/>
          </p:cNvSpPr>
          <p:nvPr>
            <p:ph type="title"/>
          </p:nvPr>
        </p:nvSpPr>
        <p:spPr/>
        <p:txBody>
          <a:bodyPr/>
          <a:lstStyle/>
          <a:p>
            <a:r>
              <a:rPr lang="en-US" b="1" dirty="0" smtClean="0"/>
              <a:t>Rules</a:t>
            </a:r>
            <a:endParaRPr lang="en-US" b="1" dirty="0"/>
          </a:p>
        </p:txBody>
      </p:sp>
    </p:spTree>
    <p:extLst>
      <p:ext uri="{BB962C8B-B14F-4D97-AF65-F5344CB8AC3E}">
        <p14:creationId xmlns:p14="http://schemas.microsoft.com/office/powerpoint/2010/main" xmlns="" val="5713546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a:t>Morphology:</a:t>
            </a:r>
            <a:r>
              <a:rPr lang="en-US" dirty="0"/>
              <a:t> Morphology examines the structure of words and the principles that govern the </a:t>
            </a:r>
            <a:r>
              <a:rPr lang="en-US" dirty="0" smtClean="0"/>
              <a:t>formation of </a:t>
            </a:r>
            <a:r>
              <a:rPr lang="en-US" dirty="0"/>
              <a:t>words. </a:t>
            </a:r>
            <a:endParaRPr lang="en-US" dirty="0" smtClean="0"/>
          </a:p>
          <a:p>
            <a:r>
              <a:rPr lang="en-US" dirty="0" smtClean="0"/>
              <a:t>Words also made </a:t>
            </a:r>
            <a:r>
              <a:rPr lang="en-US" dirty="0"/>
              <a:t>up of a number of units, the word ‘unhappiness’ involves three elements (or morphemes) un-, -happy- and –ness. Morphology deals with how languages add morphemes together.</a:t>
            </a:r>
          </a:p>
          <a:p>
            <a:endParaRPr lang="en-US" dirty="0"/>
          </a:p>
        </p:txBody>
      </p:sp>
      <p:sp>
        <p:nvSpPr>
          <p:cNvPr id="2" name="Title 1"/>
          <p:cNvSpPr>
            <a:spLocks noGrp="1"/>
          </p:cNvSpPr>
          <p:nvPr>
            <p:ph type="title"/>
          </p:nvPr>
        </p:nvSpPr>
        <p:spPr/>
        <p:txBody>
          <a:bodyPr/>
          <a:lstStyle/>
          <a:p>
            <a:r>
              <a:rPr lang="en-US" b="1" dirty="0" smtClean="0"/>
              <a:t>Morphology</a:t>
            </a:r>
            <a:endParaRPr lang="en-US" b="1" dirty="0"/>
          </a:p>
        </p:txBody>
      </p:sp>
    </p:spTree>
    <p:extLst>
      <p:ext uri="{BB962C8B-B14F-4D97-AF65-F5344CB8AC3E}">
        <p14:creationId xmlns:p14="http://schemas.microsoft.com/office/powerpoint/2010/main" xmlns="" val="8350086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534400" cy="4525963"/>
          </a:xfrm>
        </p:spPr>
        <p:txBody>
          <a:bodyPr>
            <a:normAutofit/>
          </a:bodyPr>
          <a:lstStyle/>
          <a:p>
            <a:r>
              <a:rPr lang="en-US" dirty="0" smtClean="0"/>
              <a:t>Level of morphology is related to phonology on the one hand and to semantics on the other</a:t>
            </a:r>
          </a:p>
          <a:p>
            <a:pPr marL="0" indent="0">
              <a:buNone/>
            </a:pPr>
            <a:r>
              <a:rPr lang="en-US" dirty="0"/>
              <a:t> </a:t>
            </a:r>
            <a:r>
              <a:rPr lang="en-US" dirty="0" smtClean="0"/>
              <a:t>  </a:t>
            </a:r>
          </a:p>
          <a:p>
            <a:pPr marL="0" indent="0">
              <a:buNone/>
            </a:pPr>
            <a:r>
              <a:rPr lang="en-US" dirty="0"/>
              <a:t> </a:t>
            </a:r>
            <a:r>
              <a:rPr lang="en-US" dirty="0" smtClean="0"/>
              <a:t>   take – took (change in one of the sounds)</a:t>
            </a:r>
          </a:p>
          <a:p>
            <a:pPr marL="0" indent="0">
              <a:buNone/>
            </a:pPr>
            <a:r>
              <a:rPr lang="en-US" dirty="0"/>
              <a:t> </a:t>
            </a:r>
            <a:r>
              <a:rPr lang="en-US" dirty="0" smtClean="0"/>
              <a:t>   take      the action take + time </a:t>
            </a:r>
            <a:r>
              <a:rPr lang="en-US" dirty="0" smtClean="0"/>
              <a:t>present</a:t>
            </a:r>
          </a:p>
          <a:p>
            <a:pPr marL="0" indent="0">
              <a:buNone/>
            </a:pPr>
            <a:r>
              <a:rPr lang="en-US" dirty="0" smtClean="0"/>
              <a:t> </a:t>
            </a:r>
            <a:r>
              <a:rPr lang="en-US" dirty="0" smtClean="0"/>
              <a:t>                                                       </a:t>
            </a:r>
            <a:r>
              <a:rPr lang="en-US" dirty="0" smtClean="0"/>
              <a:t>         change</a:t>
            </a:r>
            <a:endParaRPr lang="en-US" dirty="0" smtClean="0"/>
          </a:p>
          <a:p>
            <a:pPr marL="0" indent="0">
              <a:buNone/>
            </a:pPr>
            <a:r>
              <a:rPr lang="en-US" dirty="0"/>
              <a:t> </a:t>
            </a:r>
            <a:r>
              <a:rPr lang="en-US" dirty="0" smtClean="0"/>
              <a:t>   took     the action take +  time past            </a:t>
            </a:r>
            <a:r>
              <a:rPr lang="en-US" dirty="0" smtClean="0"/>
              <a:t>in</a:t>
            </a:r>
          </a:p>
          <a:p>
            <a:pPr marL="0" indent="0">
              <a:buNone/>
            </a:pPr>
            <a:r>
              <a:rPr lang="en-US" dirty="0" smtClean="0"/>
              <a:t>                                                                         </a:t>
            </a:r>
          </a:p>
          <a:p>
            <a:pPr marL="0" indent="0">
              <a:buNone/>
            </a:pPr>
            <a:r>
              <a:rPr lang="en-US" dirty="0" smtClean="0"/>
              <a:t> </a:t>
            </a:r>
            <a:r>
              <a:rPr lang="en-US" dirty="0" smtClean="0"/>
              <a:t>                                       </a:t>
            </a:r>
            <a:r>
              <a:rPr lang="en-US" dirty="0" smtClean="0"/>
              <a:t>                       meaning</a:t>
            </a:r>
            <a:endParaRPr lang="en-US" dirty="0"/>
          </a:p>
        </p:txBody>
      </p:sp>
      <p:sp>
        <p:nvSpPr>
          <p:cNvPr id="2" name="Title 1"/>
          <p:cNvSpPr>
            <a:spLocks noGrp="1"/>
          </p:cNvSpPr>
          <p:nvPr>
            <p:ph type="title"/>
          </p:nvPr>
        </p:nvSpPr>
        <p:spPr/>
        <p:txBody>
          <a:bodyPr/>
          <a:lstStyle/>
          <a:p>
            <a:r>
              <a:rPr lang="en-US" b="1" dirty="0" smtClean="0"/>
              <a:t>Morphology (contd..)</a:t>
            </a:r>
            <a:endParaRPr lang="en-US" b="1" dirty="0"/>
          </a:p>
        </p:txBody>
      </p:sp>
      <p:cxnSp>
        <p:nvCxnSpPr>
          <p:cNvPr id="5" name="Straight Connector 4"/>
          <p:cNvCxnSpPr/>
          <p:nvPr/>
        </p:nvCxnSpPr>
        <p:spPr>
          <a:xfrm>
            <a:off x="7252854" y="3796145"/>
            <a:ext cx="1" cy="1219199"/>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6968836" y="3796145"/>
            <a:ext cx="228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7010400" y="5015344"/>
            <a:ext cx="2424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2649452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a:t>Syntax:</a:t>
            </a:r>
            <a:r>
              <a:rPr lang="en-US" dirty="0"/>
              <a:t> Syntax investigates the structure of sentences and the </a:t>
            </a:r>
            <a:r>
              <a:rPr lang="en-US" dirty="0" smtClean="0"/>
              <a:t>common </a:t>
            </a:r>
            <a:r>
              <a:rPr lang="en-US" dirty="0"/>
              <a:t>principles that determine how phrases and sentences are built up from words. </a:t>
            </a:r>
            <a:endParaRPr lang="en-US" dirty="0" smtClean="0"/>
          </a:p>
          <a:p>
            <a:r>
              <a:rPr lang="en-US" dirty="0" smtClean="0"/>
              <a:t>It </a:t>
            </a:r>
            <a:r>
              <a:rPr lang="en-US" dirty="0"/>
              <a:t>also explores the way that languages vary in their application of these common principles by looking at the variation across languages.</a:t>
            </a:r>
          </a:p>
          <a:p>
            <a:endParaRPr lang="en-US" dirty="0"/>
          </a:p>
        </p:txBody>
      </p:sp>
      <p:sp>
        <p:nvSpPr>
          <p:cNvPr id="2" name="Title 1"/>
          <p:cNvSpPr>
            <a:spLocks noGrp="1"/>
          </p:cNvSpPr>
          <p:nvPr>
            <p:ph type="title"/>
          </p:nvPr>
        </p:nvSpPr>
        <p:spPr/>
        <p:txBody>
          <a:bodyPr/>
          <a:lstStyle/>
          <a:p>
            <a:r>
              <a:rPr lang="en-US" b="1" dirty="0" smtClean="0"/>
              <a:t>Syntax</a:t>
            </a:r>
            <a:endParaRPr lang="en-US" b="1" dirty="0"/>
          </a:p>
        </p:txBody>
      </p:sp>
    </p:spTree>
    <p:extLst>
      <p:ext uri="{BB962C8B-B14F-4D97-AF65-F5344CB8AC3E}">
        <p14:creationId xmlns:p14="http://schemas.microsoft.com/office/powerpoint/2010/main" xmlns="" val="34450632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Rules of syntax should explain how grammatical &amp; meaningful sentences are formed.</a:t>
            </a:r>
          </a:p>
          <a:p>
            <a:pPr marL="0" indent="0">
              <a:buNone/>
            </a:pPr>
            <a:r>
              <a:rPr lang="en-US" dirty="0"/>
              <a:t>   e.g</a:t>
            </a:r>
            <a:r>
              <a:rPr lang="en-US" dirty="0" smtClean="0"/>
              <a:t>. </a:t>
            </a:r>
            <a:r>
              <a:rPr lang="en-US" dirty="0" err="1"/>
              <a:t>Colourless</a:t>
            </a:r>
            <a:r>
              <a:rPr lang="en-US" dirty="0"/>
              <a:t> green ideas sleep </a:t>
            </a:r>
            <a:r>
              <a:rPr lang="en-US" dirty="0" smtClean="0"/>
              <a:t>furiously</a:t>
            </a:r>
          </a:p>
          <a:p>
            <a:pPr marL="0" indent="0">
              <a:buNone/>
            </a:pPr>
            <a:r>
              <a:rPr lang="en-US" dirty="0"/>
              <a:t> </a:t>
            </a:r>
            <a:r>
              <a:rPr lang="en-US" dirty="0" smtClean="0"/>
              <a:t>  </a:t>
            </a:r>
            <a:r>
              <a:rPr lang="en-US" dirty="0"/>
              <a:t>(meaningless</a:t>
            </a:r>
            <a:r>
              <a:rPr lang="en-US" dirty="0" smtClean="0"/>
              <a:t>)</a:t>
            </a:r>
            <a:r>
              <a:rPr lang="en-US" b="1" dirty="0"/>
              <a:t> </a:t>
            </a:r>
            <a:endParaRPr lang="en-US" b="1" dirty="0" smtClean="0"/>
          </a:p>
          <a:p>
            <a:pPr marL="0" indent="0">
              <a:buNone/>
            </a:pPr>
            <a:r>
              <a:rPr lang="en-US" b="1" dirty="0" smtClean="0"/>
              <a:t>Semantics </a:t>
            </a:r>
            <a:r>
              <a:rPr lang="en-US" dirty="0"/>
              <a:t>studies the meanings of words and sentences independently of any context. </a:t>
            </a:r>
          </a:p>
          <a:p>
            <a:pPr marL="0" indent="0">
              <a:buNone/>
            </a:pPr>
            <a:endParaRPr lang="en-US" dirty="0" smtClean="0"/>
          </a:p>
          <a:p>
            <a:pPr marL="0" indent="0">
              <a:buNone/>
            </a:pPr>
            <a:endParaRPr lang="en-US" dirty="0"/>
          </a:p>
          <a:p>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36043626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smtClean="0"/>
              <a:t>Discourse:</a:t>
            </a:r>
            <a:r>
              <a:rPr lang="en-US" dirty="0" smtClean="0"/>
              <a:t> </a:t>
            </a:r>
            <a:r>
              <a:rPr lang="en-US" dirty="0"/>
              <a:t>a unit of text used by linguists for the analysis of linguistic phenomena that </a:t>
            </a:r>
            <a:r>
              <a:rPr lang="en-US" dirty="0" smtClean="0"/>
              <a:t>range </a:t>
            </a:r>
            <a:r>
              <a:rPr lang="en-US" dirty="0"/>
              <a:t>over more than one </a:t>
            </a:r>
            <a:r>
              <a:rPr lang="en-US" dirty="0" smtClean="0"/>
              <a:t>sentence.</a:t>
            </a:r>
          </a:p>
          <a:p>
            <a:pPr fontAlgn="t"/>
            <a:r>
              <a:rPr lang="en-US" dirty="0"/>
              <a:t>formal and orderly and usually extended expression of thought on a subject </a:t>
            </a:r>
          </a:p>
          <a:p>
            <a:pPr fontAlgn="t"/>
            <a:r>
              <a:rPr lang="en-US" dirty="0" smtClean="0"/>
              <a:t> </a:t>
            </a:r>
            <a:r>
              <a:rPr lang="en-US" dirty="0"/>
              <a:t>connected speech or writing </a:t>
            </a:r>
          </a:p>
          <a:p>
            <a:r>
              <a:rPr lang="en-US" smtClean="0"/>
              <a:t>a </a:t>
            </a:r>
            <a:r>
              <a:rPr lang="en-US" dirty="0">
                <a:hlinkClick r:id="rId2" action="ppaction://hlinkfile"/>
              </a:rPr>
              <a:t>linguistic</a:t>
            </a:r>
            <a:r>
              <a:rPr lang="en-US" dirty="0"/>
              <a:t> unit (as a conversation or a story) larger than a sentence </a:t>
            </a:r>
          </a:p>
        </p:txBody>
      </p:sp>
      <p:sp>
        <p:nvSpPr>
          <p:cNvPr id="2" name="Title 1"/>
          <p:cNvSpPr>
            <a:spLocks noGrp="1"/>
          </p:cNvSpPr>
          <p:nvPr>
            <p:ph type="title"/>
          </p:nvPr>
        </p:nvSpPr>
        <p:spPr/>
        <p:txBody>
          <a:bodyPr/>
          <a:lstStyle/>
          <a:p>
            <a:r>
              <a:rPr lang="en-US" b="1" dirty="0" smtClean="0"/>
              <a:t>Discourse</a:t>
            </a:r>
            <a:endParaRPr lang="en-US" b="1" dirty="0"/>
          </a:p>
        </p:txBody>
      </p:sp>
    </p:spTree>
    <p:extLst>
      <p:ext uri="{BB962C8B-B14F-4D97-AF65-F5344CB8AC3E}">
        <p14:creationId xmlns:p14="http://schemas.microsoft.com/office/powerpoint/2010/main" xmlns="" val="8976582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Language is related to the </a:t>
            </a:r>
            <a:r>
              <a:rPr lang="en-US" b="1" dirty="0" smtClean="0"/>
              <a:t>inner </a:t>
            </a:r>
            <a:r>
              <a:rPr lang="en-US" dirty="0" smtClean="0"/>
              <a:t>world of man’s mind &amp; to the </a:t>
            </a:r>
            <a:r>
              <a:rPr lang="en-US" b="1" dirty="0" smtClean="0"/>
              <a:t>outer</a:t>
            </a:r>
            <a:r>
              <a:rPr lang="en-US" dirty="0" smtClean="0"/>
              <a:t> world of society and social relationships.</a:t>
            </a:r>
          </a:p>
          <a:p>
            <a:endParaRPr lang="en-US" dirty="0" smtClean="0"/>
          </a:p>
          <a:p>
            <a:r>
              <a:rPr lang="en-US" dirty="0" smtClean="0"/>
              <a:t>Each of these aspects has led to the study of </a:t>
            </a:r>
            <a:r>
              <a:rPr lang="en-US" b="1" dirty="0" smtClean="0"/>
              <a:t>‘Psycholinguistics’ &amp; ‘Sociolinguistics’ </a:t>
            </a:r>
            <a:endParaRPr lang="en-US" b="1" dirty="0"/>
          </a:p>
        </p:txBody>
      </p:sp>
      <p:sp>
        <p:nvSpPr>
          <p:cNvPr id="2" name="Title 1"/>
          <p:cNvSpPr>
            <a:spLocks noGrp="1"/>
          </p:cNvSpPr>
          <p:nvPr>
            <p:ph type="title"/>
          </p:nvPr>
        </p:nvSpPr>
        <p:spPr/>
        <p:txBody>
          <a:bodyPr/>
          <a:lstStyle/>
          <a:p>
            <a:r>
              <a:rPr lang="en-US" dirty="0" smtClean="0"/>
              <a:t>Main branches of linguistics</a:t>
            </a:r>
            <a:endParaRPr lang="en-US" dirty="0"/>
          </a:p>
        </p:txBody>
      </p:sp>
    </p:spTree>
    <p:extLst>
      <p:ext uri="{BB962C8B-B14F-4D97-AF65-F5344CB8AC3E}">
        <p14:creationId xmlns:p14="http://schemas.microsoft.com/office/powerpoint/2010/main" xmlns="" val="6257822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recent branch of linguistics developed in the sixties</a:t>
            </a:r>
          </a:p>
          <a:p>
            <a:r>
              <a:rPr lang="en-US" dirty="0" smtClean="0"/>
              <a:t>study of interrelationship of psychological linguistic </a:t>
            </a:r>
            <a:r>
              <a:rPr lang="en-US" dirty="0" err="1" smtClean="0"/>
              <a:t>behaviour</a:t>
            </a:r>
            <a:endParaRPr lang="en-US" dirty="0" smtClean="0"/>
          </a:p>
          <a:p>
            <a:r>
              <a:rPr lang="en-US" dirty="0" smtClean="0"/>
              <a:t>uses linguistic concepts to describe psychological processes connected with the acquisition and use of language </a:t>
            </a:r>
            <a:endParaRPr lang="en-US" dirty="0"/>
          </a:p>
        </p:txBody>
      </p:sp>
      <p:sp>
        <p:nvSpPr>
          <p:cNvPr id="2" name="Title 1"/>
          <p:cNvSpPr>
            <a:spLocks noGrp="1"/>
          </p:cNvSpPr>
          <p:nvPr>
            <p:ph type="title"/>
          </p:nvPr>
        </p:nvSpPr>
        <p:spPr/>
        <p:txBody>
          <a:bodyPr/>
          <a:lstStyle/>
          <a:p>
            <a:r>
              <a:rPr lang="en-US" dirty="0" smtClean="0"/>
              <a:t>Psycholinguistics</a:t>
            </a:r>
            <a:endParaRPr lang="en-US" dirty="0"/>
          </a:p>
        </p:txBody>
      </p:sp>
    </p:spTree>
    <p:extLst>
      <p:ext uri="{BB962C8B-B14F-4D97-AF65-F5344CB8AC3E}">
        <p14:creationId xmlns:p14="http://schemas.microsoft.com/office/powerpoint/2010/main" xmlns="" val="370524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Psycholinguistics related to mental phenomenon - so mental processes articulated in language </a:t>
            </a:r>
            <a:r>
              <a:rPr lang="en-US" dirty="0" err="1" smtClean="0"/>
              <a:t>behaviour</a:t>
            </a:r>
            <a:endParaRPr lang="en-US" dirty="0"/>
          </a:p>
          <a:p>
            <a:r>
              <a:rPr lang="en-US" dirty="0" smtClean="0"/>
              <a:t> It studies processes of thought, concept formation and their articulation in language.</a:t>
            </a:r>
          </a:p>
          <a:p>
            <a:r>
              <a:rPr lang="en-US" dirty="0" smtClean="0"/>
              <a:t>This reveals about structures of human psychology and language.</a:t>
            </a:r>
            <a:endParaRPr lang="en-US" dirty="0"/>
          </a:p>
        </p:txBody>
      </p:sp>
      <p:sp>
        <p:nvSpPr>
          <p:cNvPr id="2" name="Title 1"/>
          <p:cNvSpPr>
            <a:spLocks noGrp="1"/>
          </p:cNvSpPr>
          <p:nvPr>
            <p:ph type="title"/>
          </p:nvPr>
        </p:nvSpPr>
        <p:spPr/>
        <p:txBody>
          <a:bodyPr/>
          <a:lstStyle/>
          <a:p>
            <a:r>
              <a:rPr lang="en-US" dirty="0" smtClean="0"/>
              <a:t>Psycholinguistics</a:t>
            </a:r>
            <a:endParaRPr lang="en-US" dirty="0"/>
          </a:p>
        </p:txBody>
      </p:sp>
    </p:spTree>
    <p:extLst>
      <p:ext uri="{BB962C8B-B14F-4D97-AF65-F5344CB8AC3E}">
        <p14:creationId xmlns:p14="http://schemas.microsoft.com/office/powerpoint/2010/main" xmlns="" val="15895886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Cognitive psychology: It explores how meanings are understood by human brain, how syntax and memory are linked &amp; how messages are ‘decoded’ and stored</a:t>
            </a:r>
          </a:p>
          <a:p>
            <a:r>
              <a:rPr lang="en-US" dirty="0" smtClean="0"/>
              <a:t>Psycholinguistics studies influence of intelligence, motivation, anxiety etc. on the kind of language understood and produced.</a:t>
            </a:r>
            <a:endParaRPr lang="en-US" dirty="0"/>
          </a:p>
        </p:txBody>
      </p:sp>
      <p:sp>
        <p:nvSpPr>
          <p:cNvPr id="2" name="Title 1"/>
          <p:cNvSpPr>
            <a:spLocks noGrp="1"/>
          </p:cNvSpPr>
          <p:nvPr>
            <p:ph type="title"/>
          </p:nvPr>
        </p:nvSpPr>
        <p:spPr/>
        <p:txBody>
          <a:bodyPr/>
          <a:lstStyle/>
          <a:p>
            <a:r>
              <a:rPr lang="en-US" dirty="0" smtClean="0"/>
              <a:t>Psycholinguistics</a:t>
            </a:r>
            <a:endParaRPr lang="en-US" dirty="0"/>
          </a:p>
        </p:txBody>
      </p:sp>
    </p:spTree>
    <p:extLst>
      <p:ext uri="{BB962C8B-B14F-4D97-AF65-F5344CB8AC3E}">
        <p14:creationId xmlns:p14="http://schemas.microsoft.com/office/powerpoint/2010/main" xmlns="" val="39636608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bonds between psychology and </a:t>
            </a:r>
            <a:r>
              <a:rPr lang="en-US" b="1" dirty="0" smtClean="0"/>
              <a:t>linguistics</a:t>
            </a:r>
            <a:r>
              <a:rPr lang="en-US" dirty="0" smtClean="0"/>
              <a:t> </a:t>
            </a:r>
            <a:r>
              <a:rPr lang="en-US" dirty="0" smtClean="0"/>
              <a:t>become stronger by the extent to which language is influenced by and itself influences such things as memory, motivation, attention, recall &amp; perception</a:t>
            </a:r>
          </a:p>
          <a:p>
            <a:r>
              <a:rPr lang="en-US" dirty="0" smtClean="0"/>
              <a:t>Psycholinguistics is language and the mind</a:t>
            </a:r>
          </a:p>
          <a:p>
            <a:r>
              <a:rPr lang="en-US" dirty="0" smtClean="0"/>
              <a:t>Sociolinguistics is language and community</a:t>
            </a:r>
          </a:p>
          <a:p>
            <a:endParaRPr lang="en-US" dirty="0"/>
          </a:p>
        </p:txBody>
      </p:sp>
      <p:sp>
        <p:nvSpPr>
          <p:cNvPr id="2" name="Title 1"/>
          <p:cNvSpPr>
            <a:spLocks noGrp="1"/>
          </p:cNvSpPr>
          <p:nvPr>
            <p:ph type="title"/>
          </p:nvPr>
        </p:nvSpPr>
        <p:spPr/>
        <p:txBody>
          <a:bodyPr/>
          <a:lstStyle/>
          <a:p>
            <a:r>
              <a:rPr lang="en-US" dirty="0" smtClean="0"/>
              <a:t>Summary</a:t>
            </a:r>
            <a:endParaRPr lang="en-US" dirty="0"/>
          </a:p>
        </p:txBody>
      </p:sp>
    </p:spTree>
    <p:extLst>
      <p:ext uri="{BB962C8B-B14F-4D97-AF65-F5344CB8AC3E}">
        <p14:creationId xmlns:p14="http://schemas.microsoft.com/office/powerpoint/2010/main" xmlns="" val="178197878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p:txBody>
          <a:bodyPr/>
          <a:lstStyle/>
          <a:p>
            <a:pPr eaLnBrk="1" hangingPunct="1"/>
            <a:r>
              <a:rPr lang="en-US" smtClean="0"/>
              <a:t>Language is social – cultural, geographical phenomenon.</a:t>
            </a:r>
          </a:p>
          <a:p>
            <a:pPr eaLnBrk="1" hangingPunct="1"/>
            <a:r>
              <a:rPr lang="en-US" smtClean="0"/>
              <a:t>Deep relationship between language and society</a:t>
            </a:r>
          </a:p>
          <a:p>
            <a:pPr eaLnBrk="1" hangingPunct="1"/>
            <a:r>
              <a:rPr lang="en-US" smtClean="0"/>
              <a:t>Geographical area considered while studying language (dialects, sociolects etc.)</a:t>
            </a:r>
          </a:p>
        </p:txBody>
      </p:sp>
      <p:sp>
        <p:nvSpPr>
          <p:cNvPr id="18434" name="Rectangle 2"/>
          <p:cNvSpPr>
            <a:spLocks noGrp="1" noChangeArrowheads="1"/>
          </p:cNvSpPr>
          <p:nvPr>
            <p:ph type="title"/>
          </p:nvPr>
        </p:nvSpPr>
        <p:spPr/>
        <p:txBody>
          <a:bodyPr/>
          <a:lstStyle/>
          <a:p>
            <a:pPr eaLnBrk="1" fontAlgn="auto" hangingPunct="1">
              <a:spcAft>
                <a:spcPts val="0"/>
              </a:spcAft>
              <a:defRPr/>
            </a:pPr>
            <a:r>
              <a:rPr lang="en-US" dirty="0" smtClean="0">
                <a:solidFill>
                  <a:schemeClr val="accent1">
                    <a:lumMod val="75000"/>
                  </a:schemeClr>
                </a:solidFill>
              </a:rPr>
              <a:t>Sociolinguistics</a:t>
            </a:r>
            <a:endParaRPr lang="en-US" dirty="0">
              <a:solidFill>
                <a:schemeClr val="accent1">
                  <a:lumMod val="75000"/>
                </a:schemeClr>
              </a:solidFill>
            </a:endParaRPr>
          </a:p>
        </p:txBody>
      </p:sp>
    </p:spTree>
    <p:extLst>
      <p:ext uri="{BB962C8B-B14F-4D97-AF65-F5344CB8AC3E}">
        <p14:creationId xmlns:p14="http://schemas.microsoft.com/office/powerpoint/2010/main" xmlns="" val="28410188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p:txBody>
          <a:bodyPr/>
          <a:lstStyle/>
          <a:p>
            <a:pPr eaLnBrk="1" hangingPunct="1"/>
            <a:r>
              <a:rPr lang="en-US" sz="2800" smtClean="0"/>
              <a:t>Language to be looked at from within and without</a:t>
            </a:r>
          </a:p>
          <a:p>
            <a:pPr eaLnBrk="1" hangingPunct="1"/>
            <a:r>
              <a:rPr lang="en-US" sz="2800" smtClean="0"/>
              <a:t>Language to be studied from both the points of view of form and function</a:t>
            </a:r>
          </a:p>
          <a:p>
            <a:pPr eaLnBrk="1" hangingPunct="1"/>
            <a:r>
              <a:rPr lang="en-US" sz="2800" smtClean="0"/>
              <a:t>Socio-linguistics – study of speech functions according to the speaker, the hearer, their relationship and contact, the context and the situation</a:t>
            </a:r>
          </a:p>
        </p:txBody>
      </p:sp>
      <p:sp>
        <p:nvSpPr>
          <p:cNvPr id="19458" name="Rectangle 2"/>
          <p:cNvSpPr>
            <a:spLocks noGrp="1" noChangeArrowheads="1"/>
          </p:cNvSpPr>
          <p:nvPr>
            <p:ph type="title"/>
          </p:nvPr>
        </p:nvSpPr>
        <p:spPr/>
        <p:txBody>
          <a:bodyPr>
            <a:normAutofit/>
          </a:bodyPr>
          <a:lstStyle/>
          <a:p>
            <a:pPr eaLnBrk="1" fontAlgn="auto" hangingPunct="1">
              <a:spcAft>
                <a:spcPts val="0"/>
              </a:spcAft>
              <a:defRPr/>
            </a:pPr>
            <a:r>
              <a:rPr lang="en-US" dirty="0" smtClean="0">
                <a:solidFill>
                  <a:schemeClr val="accent1">
                    <a:lumMod val="75000"/>
                  </a:schemeClr>
                </a:solidFill>
              </a:rPr>
              <a:t>Sociolinguistics</a:t>
            </a:r>
            <a:endParaRPr lang="en-US" dirty="0">
              <a:solidFill>
                <a:schemeClr val="accent1">
                  <a:lumMod val="75000"/>
                </a:schemeClr>
              </a:solidFill>
            </a:endParaRPr>
          </a:p>
        </p:txBody>
      </p:sp>
    </p:spTree>
    <p:extLst>
      <p:ext uri="{BB962C8B-B14F-4D97-AF65-F5344CB8AC3E}">
        <p14:creationId xmlns:p14="http://schemas.microsoft.com/office/powerpoint/2010/main" xmlns="" val="10312336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p:txBody>
          <a:bodyPr/>
          <a:lstStyle/>
          <a:p>
            <a:pPr eaLnBrk="1" hangingPunct="1"/>
            <a:r>
              <a:rPr lang="en-US" smtClean="0"/>
              <a:t>Sociolinguistics deals with the exploration of the relation between language and society</a:t>
            </a:r>
          </a:p>
          <a:p>
            <a:pPr eaLnBrk="1" hangingPunct="1"/>
            <a:r>
              <a:rPr lang="en-US" smtClean="0"/>
              <a:t>Based on the fact that language is not a single homogeneous entity</a:t>
            </a:r>
          </a:p>
          <a:p>
            <a:pPr eaLnBrk="1" hangingPunct="1"/>
            <a:r>
              <a:rPr lang="en-US" smtClean="0"/>
              <a:t>It has different forms in different situations</a:t>
            </a:r>
          </a:p>
          <a:p>
            <a:pPr eaLnBrk="1" hangingPunct="1"/>
            <a:r>
              <a:rPr lang="en-US" smtClean="0"/>
              <a:t>Changes in language occur because of changes in social situations.</a:t>
            </a:r>
          </a:p>
        </p:txBody>
      </p:sp>
      <p:sp>
        <p:nvSpPr>
          <p:cNvPr id="3074" name="Rectangle 2"/>
          <p:cNvSpPr>
            <a:spLocks noGrp="1" noChangeArrowheads="1"/>
          </p:cNvSpPr>
          <p:nvPr>
            <p:ph type="title"/>
          </p:nvPr>
        </p:nvSpPr>
        <p:spPr/>
        <p:txBody>
          <a:bodyPr/>
          <a:lstStyle/>
          <a:p>
            <a:pPr eaLnBrk="1" fontAlgn="auto" hangingPunct="1">
              <a:spcAft>
                <a:spcPts val="0"/>
              </a:spcAft>
              <a:defRPr/>
            </a:pPr>
            <a:r>
              <a:rPr lang="en-US" dirty="0" err="1" smtClean="0">
                <a:solidFill>
                  <a:schemeClr val="accent1">
                    <a:lumMod val="75000"/>
                  </a:schemeClr>
                </a:solidFill>
              </a:rPr>
              <a:t>Sociolnguistics</a:t>
            </a:r>
            <a:endParaRPr lang="en-US" dirty="0">
              <a:solidFill>
                <a:schemeClr val="accent1">
                  <a:lumMod val="75000"/>
                </a:schemeClr>
              </a:solidFill>
            </a:endParaRPr>
          </a:p>
        </p:txBody>
      </p:sp>
    </p:spTree>
    <p:extLst>
      <p:ext uri="{BB962C8B-B14F-4D97-AF65-F5344CB8AC3E}">
        <p14:creationId xmlns:p14="http://schemas.microsoft.com/office/powerpoint/2010/main" xmlns="" val="5789309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p:txBody>
          <a:bodyPr/>
          <a:lstStyle/>
          <a:p>
            <a:pPr eaLnBrk="1" hangingPunct="1"/>
            <a:r>
              <a:rPr lang="en-US" dirty="0" smtClean="0"/>
              <a:t>Variation may occur because speakers belong to different geographical regions</a:t>
            </a:r>
          </a:p>
          <a:p>
            <a:pPr eaLnBrk="1" hangingPunct="1"/>
            <a:r>
              <a:rPr lang="en-US" dirty="0" smtClean="0"/>
              <a:t>Example of English:</a:t>
            </a:r>
          </a:p>
          <a:p>
            <a:pPr eaLnBrk="1" hangingPunct="1"/>
            <a:r>
              <a:rPr lang="en-US" dirty="0" smtClean="0"/>
              <a:t>RP            Received pronunciation, south</a:t>
            </a:r>
          </a:p>
          <a:p>
            <a:pPr eaLnBrk="1" hangingPunct="1">
              <a:buFontTx/>
              <a:buNone/>
            </a:pPr>
            <a:r>
              <a:rPr lang="en-US" dirty="0" smtClean="0"/>
              <a:t>                    West of England, Universities of</a:t>
            </a:r>
          </a:p>
          <a:p>
            <a:pPr eaLnBrk="1" hangingPunct="1">
              <a:buFontTx/>
              <a:buNone/>
            </a:pPr>
            <a:r>
              <a:rPr lang="en-US" dirty="0" smtClean="0"/>
              <a:t>                    Oxford &amp; Cambridge, &amp; BBC </a:t>
            </a:r>
          </a:p>
          <a:p>
            <a:pPr eaLnBrk="1" hangingPunct="1"/>
            <a:endParaRPr lang="en-US" dirty="0" smtClean="0"/>
          </a:p>
        </p:txBody>
      </p:sp>
      <p:sp>
        <p:nvSpPr>
          <p:cNvPr id="5122" name="Rectangle 2"/>
          <p:cNvSpPr>
            <a:spLocks noGrp="1" noChangeArrowheads="1"/>
          </p:cNvSpPr>
          <p:nvPr>
            <p:ph type="title"/>
          </p:nvPr>
        </p:nvSpPr>
        <p:spPr/>
        <p:txBody>
          <a:bodyPr/>
          <a:lstStyle/>
          <a:p>
            <a:pPr eaLnBrk="1" fontAlgn="auto" hangingPunct="1">
              <a:spcAft>
                <a:spcPts val="0"/>
              </a:spcAft>
              <a:defRPr/>
            </a:pPr>
            <a:r>
              <a:rPr lang="en-US">
                <a:solidFill>
                  <a:schemeClr val="accent1">
                    <a:lumMod val="75000"/>
                  </a:schemeClr>
                </a:solidFill>
              </a:rPr>
              <a:t>Varieties of language</a:t>
            </a:r>
          </a:p>
        </p:txBody>
      </p:sp>
      <p:sp>
        <p:nvSpPr>
          <p:cNvPr id="16388" name="Line 4"/>
          <p:cNvSpPr>
            <a:spLocks noChangeShapeType="1"/>
          </p:cNvSpPr>
          <p:nvPr/>
        </p:nvSpPr>
        <p:spPr bwMode="auto">
          <a:xfrm flipV="1">
            <a:off x="1524000" y="3657600"/>
            <a:ext cx="8763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20058957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p:txBody>
          <a:bodyPr/>
          <a:lstStyle/>
          <a:p>
            <a:pPr eaLnBrk="1" hangingPunct="1"/>
            <a:r>
              <a:rPr lang="en-US" smtClean="0"/>
              <a:t>Cockney English – spoken by working class people in England (Less educated people)</a:t>
            </a:r>
          </a:p>
          <a:p>
            <a:pPr eaLnBrk="1" hangingPunct="1"/>
            <a:r>
              <a:rPr lang="en-US" smtClean="0"/>
              <a:t>Indian English</a:t>
            </a:r>
          </a:p>
          <a:p>
            <a:pPr eaLnBrk="1" hangingPunct="1"/>
            <a:r>
              <a:rPr lang="en-US" smtClean="0"/>
              <a:t>American English</a:t>
            </a:r>
          </a:p>
          <a:p>
            <a:pPr eaLnBrk="1" hangingPunct="1"/>
            <a:r>
              <a:rPr lang="en-US" smtClean="0"/>
              <a:t>Australian English</a:t>
            </a:r>
          </a:p>
        </p:txBody>
      </p:sp>
      <p:sp>
        <p:nvSpPr>
          <p:cNvPr id="7170" name="Rectangle 2"/>
          <p:cNvSpPr>
            <a:spLocks noGrp="1" noChangeArrowheads="1"/>
          </p:cNvSpPr>
          <p:nvPr>
            <p:ph type="title"/>
          </p:nvPr>
        </p:nvSpPr>
        <p:spPr/>
        <p:txBody>
          <a:bodyPr/>
          <a:lstStyle/>
          <a:p>
            <a:pPr eaLnBrk="1" fontAlgn="auto" hangingPunct="1">
              <a:spcAft>
                <a:spcPts val="0"/>
              </a:spcAft>
              <a:defRPr/>
            </a:pPr>
            <a:r>
              <a:rPr lang="en-US">
                <a:solidFill>
                  <a:schemeClr val="accent1">
                    <a:lumMod val="75000"/>
                  </a:schemeClr>
                </a:solidFill>
              </a:rPr>
              <a:t>Varieties of English (contd..)</a:t>
            </a:r>
          </a:p>
        </p:txBody>
      </p:sp>
    </p:spTree>
    <p:extLst>
      <p:ext uri="{BB962C8B-B14F-4D97-AF65-F5344CB8AC3E}">
        <p14:creationId xmlns:p14="http://schemas.microsoft.com/office/powerpoint/2010/main" xmlns="" val="21888574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p:txBody>
          <a:bodyPr/>
          <a:lstStyle/>
          <a:p>
            <a:pPr eaLnBrk="1" hangingPunct="1"/>
            <a:r>
              <a:rPr lang="en-US" smtClean="0"/>
              <a:t>Sociolinguistics – study of language variation and change- how varieties of language are formed when people belong to a geographical region, social class, social situation, and occupation etc. </a:t>
            </a:r>
          </a:p>
          <a:p>
            <a:pPr eaLnBrk="1" hangingPunct="1"/>
            <a:r>
              <a:rPr lang="en-US" smtClean="0"/>
              <a:t>Varieties formed in various regions involve change in pronunciation and vocabulary both.</a:t>
            </a:r>
          </a:p>
        </p:txBody>
      </p:sp>
      <p:sp>
        <p:nvSpPr>
          <p:cNvPr id="8194" name="Rectangle 2"/>
          <p:cNvSpPr>
            <a:spLocks noGrp="1" noChangeArrowheads="1"/>
          </p:cNvSpPr>
          <p:nvPr>
            <p:ph type="title"/>
          </p:nvPr>
        </p:nvSpPr>
        <p:spPr/>
        <p:txBody>
          <a:bodyPr/>
          <a:lstStyle/>
          <a:p>
            <a:pPr eaLnBrk="1" fontAlgn="auto" hangingPunct="1">
              <a:spcAft>
                <a:spcPts val="0"/>
              </a:spcAft>
              <a:defRPr/>
            </a:pPr>
            <a:r>
              <a:rPr lang="en-US">
                <a:solidFill>
                  <a:schemeClr val="accent1">
                    <a:lumMod val="75000"/>
                  </a:schemeClr>
                </a:solidFill>
              </a:rPr>
              <a:t>Language variation &amp; change</a:t>
            </a:r>
          </a:p>
        </p:txBody>
      </p:sp>
    </p:spTree>
    <p:extLst>
      <p:ext uri="{BB962C8B-B14F-4D97-AF65-F5344CB8AC3E}">
        <p14:creationId xmlns:p14="http://schemas.microsoft.com/office/powerpoint/2010/main" xmlns="" val="11513594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p:txBody>
          <a:bodyPr/>
          <a:lstStyle/>
          <a:p>
            <a:pPr eaLnBrk="1" hangingPunct="1"/>
            <a:r>
              <a:rPr lang="en-US" smtClean="0"/>
              <a:t>Syntax variation – ‘I’ve gotten it’, ‘I ain’t seen nothing</a:t>
            </a:r>
          </a:p>
          <a:p>
            <a:pPr eaLnBrk="1" hangingPunct="1"/>
            <a:r>
              <a:rPr lang="en-US" smtClean="0"/>
              <a:t>Lexical variation – </a:t>
            </a:r>
          </a:p>
          <a:p>
            <a:pPr eaLnBrk="1" hangingPunct="1">
              <a:buFontTx/>
              <a:buNone/>
            </a:pPr>
            <a:r>
              <a:rPr lang="en-US" smtClean="0"/>
              <a:t>   Lift (British English)</a:t>
            </a:r>
          </a:p>
          <a:p>
            <a:pPr eaLnBrk="1" hangingPunct="1">
              <a:buFontTx/>
              <a:buNone/>
            </a:pPr>
            <a:r>
              <a:rPr lang="en-US" smtClean="0"/>
              <a:t>   Elevator (American English)</a:t>
            </a:r>
          </a:p>
          <a:p>
            <a:pPr eaLnBrk="1" hangingPunct="1"/>
            <a:r>
              <a:rPr lang="en-US" b="1" smtClean="0"/>
              <a:t>Dialectology:</a:t>
            </a:r>
            <a:r>
              <a:rPr lang="en-US" smtClean="0"/>
              <a:t> study of demarcation of dialect boundaries across a region and of specific features of each dialect</a:t>
            </a:r>
          </a:p>
        </p:txBody>
      </p:sp>
      <p:sp>
        <p:nvSpPr>
          <p:cNvPr id="10242" name="Rectangle 2"/>
          <p:cNvSpPr>
            <a:spLocks noGrp="1" noChangeArrowheads="1"/>
          </p:cNvSpPr>
          <p:nvPr>
            <p:ph type="title"/>
          </p:nvPr>
        </p:nvSpPr>
        <p:spPr/>
        <p:txBody>
          <a:bodyPr/>
          <a:lstStyle/>
          <a:p>
            <a:pPr eaLnBrk="1" fontAlgn="auto" hangingPunct="1">
              <a:spcAft>
                <a:spcPts val="0"/>
              </a:spcAft>
              <a:defRPr/>
            </a:pPr>
            <a:r>
              <a:rPr lang="en-US">
                <a:solidFill>
                  <a:schemeClr val="accent1">
                    <a:lumMod val="75000"/>
                  </a:schemeClr>
                </a:solidFill>
              </a:rPr>
              <a:t>Linguistic features of dialects</a:t>
            </a:r>
          </a:p>
        </p:txBody>
      </p:sp>
    </p:spTree>
    <p:extLst>
      <p:ext uri="{BB962C8B-B14F-4D97-AF65-F5344CB8AC3E}">
        <p14:creationId xmlns:p14="http://schemas.microsoft.com/office/powerpoint/2010/main" xmlns="" val="25141158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p:txBody>
          <a:bodyPr/>
          <a:lstStyle/>
          <a:p>
            <a:pPr eaLnBrk="1" hangingPunct="1">
              <a:lnSpc>
                <a:spcPct val="90000"/>
              </a:lnSpc>
            </a:pPr>
            <a:r>
              <a:rPr lang="en-US" smtClean="0"/>
              <a:t>Specific area of human activity</a:t>
            </a:r>
          </a:p>
          <a:p>
            <a:pPr eaLnBrk="1" hangingPunct="1">
              <a:lnSpc>
                <a:spcPct val="90000"/>
              </a:lnSpc>
              <a:buFontTx/>
              <a:buNone/>
            </a:pPr>
            <a:endParaRPr lang="en-US" smtClean="0"/>
          </a:p>
          <a:p>
            <a:pPr eaLnBrk="1" hangingPunct="1">
              <a:lnSpc>
                <a:spcPct val="90000"/>
              </a:lnSpc>
            </a:pPr>
            <a:r>
              <a:rPr lang="en-US" smtClean="0"/>
              <a:t>e.g. English used in different fields – of law, religion, science, sports,  business etc.</a:t>
            </a:r>
          </a:p>
          <a:p>
            <a:pPr eaLnBrk="1" hangingPunct="1">
              <a:lnSpc>
                <a:spcPct val="90000"/>
              </a:lnSpc>
            </a:pPr>
            <a:endParaRPr lang="en-US" smtClean="0"/>
          </a:p>
          <a:p>
            <a:pPr eaLnBrk="1" hangingPunct="1">
              <a:lnSpc>
                <a:spcPct val="90000"/>
              </a:lnSpc>
            </a:pPr>
            <a:r>
              <a:rPr lang="en-US" smtClean="0"/>
              <a:t>Every field has specific vocabulary and manner of use – it’s called </a:t>
            </a:r>
            <a:r>
              <a:rPr lang="en-US" b="1" smtClean="0"/>
              <a:t>Register</a:t>
            </a:r>
          </a:p>
          <a:p>
            <a:pPr eaLnBrk="1" hangingPunct="1">
              <a:lnSpc>
                <a:spcPct val="90000"/>
              </a:lnSpc>
              <a:buFontTx/>
              <a:buNone/>
            </a:pPr>
            <a:endParaRPr lang="en-US" smtClean="0"/>
          </a:p>
        </p:txBody>
      </p:sp>
      <p:sp>
        <p:nvSpPr>
          <p:cNvPr id="13314" name="Rectangle 2"/>
          <p:cNvSpPr>
            <a:spLocks noGrp="1" noChangeArrowheads="1"/>
          </p:cNvSpPr>
          <p:nvPr>
            <p:ph type="title"/>
          </p:nvPr>
        </p:nvSpPr>
        <p:spPr/>
        <p:txBody>
          <a:bodyPr/>
          <a:lstStyle/>
          <a:p>
            <a:pPr eaLnBrk="1" fontAlgn="auto" hangingPunct="1">
              <a:spcAft>
                <a:spcPts val="0"/>
              </a:spcAft>
              <a:defRPr/>
            </a:pPr>
            <a:r>
              <a:rPr lang="en-US">
                <a:solidFill>
                  <a:schemeClr val="accent1">
                    <a:lumMod val="75000"/>
                  </a:schemeClr>
                </a:solidFill>
              </a:rPr>
              <a:t>Another reason for variation</a:t>
            </a:r>
          </a:p>
        </p:txBody>
      </p:sp>
    </p:spTree>
    <p:extLst>
      <p:ext uri="{BB962C8B-B14F-4D97-AF65-F5344CB8AC3E}">
        <p14:creationId xmlns:p14="http://schemas.microsoft.com/office/powerpoint/2010/main" xmlns="" val="5475965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p:txBody>
          <a:bodyPr>
            <a:normAutofit fontScale="92500"/>
          </a:bodyPr>
          <a:lstStyle/>
          <a:p>
            <a:pPr eaLnBrk="1" hangingPunct="1">
              <a:lnSpc>
                <a:spcPct val="90000"/>
              </a:lnSpc>
            </a:pPr>
            <a:r>
              <a:rPr lang="en-US" dirty="0" smtClean="0"/>
              <a:t>Sociology of language includes study of attitudes to language by social groups – which language is more / less important, which should be medium of instruction/ second language etc.</a:t>
            </a:r>
          </a:p>
          <a:p>
            <a:pPr marL="0" indent="0" eaLnBrk="1" hangingPunct="1">
              <a:lnSpc>
                <a:spcPct val="90000"/>
              </a:lnSpc>
              <a:buNone/>
            </a:pPr>
            <a:endParaRPr lang="en-US" dirty="0" smtClean="0"/>
          </a:p>
          <a:p>
            <a:pPr eaLnBrk="1" hangingPunct="1">
              <a:lnSpc>
                <a:spcPct val="90000"/>
              </a:lnSpc>
            </a:pPr>
            <a:r>
              <a:rPr lang="en-US" dirty="0" smtClean="0"/>
              <a:t>Which are legally &amp; constitutionally recognized, their status</a:t>
            </a:r>
          </a:p>
          <a:p>
            <a:pPr marL="0" indent="0" eaLnBrk="1" hangingPunct="1">
              <a:lnSpc>
                <a:spcPct val="90000"/>
              </a:lnSpc>
              <a:buNone/>
            </a:pPr>
            <a:endParaRPr lang="en-US" dirty="0" smtClean="0"/>
          </a:p>
          <a:p>
            <a:pPr>
              <a:lnSpc>
                <a:spcPct val="90000"/>
              </a:lnSpc>
            </a:pPr>
            <a:r>
              <a:rPr lang="en-US" dirty="0"/>
              <a:t>Sociology of language related to other aspects of social world – political, economical, social etc.</a:t>
            </a:r>
          </a:p>
          <a:p>
            <a:pPr marL="0" indent="0" eaLnBrk="1" hangingPunct="1">
              <a:lnSpc>
                <a:spcPct val="90000"/>
              </a:lnSpc>
              <a:buNone/>
            </a:pPr>
            <a:r>
              <a:rPr lang="en-US" dirty="0" smtClean="0"/>
              <a:t> </a:t>
            </a:r>
          </a:p>
          <a:p>
            <a:pPr eaLnBrk="1" hangingPunct="1">
              <a:lnSpc>
                <a:spcPct val="90000"/>
              </a:lnSpc>
            </a:pPr>
            <a:endParaRPr lang="en-US" dirty="0" smtClean="0"/>
          </a:p>
        </p:txBody>
      </p:sp>
      <p:sp>
        <p:nvSpPr>
          <p:cNvPr id="16386" name="Rectangle 2"/>
          <p:cNvSpPr>
            <a:spLocks noGrp="1" noChangeArrowheads="1"/>
          </p:cNvSpPr>
          <p:nvPr>
            <p:ph type="title"/>
          </p:nvPr>
        </p:nvSpPr>
        <p:spPr/>
        <p:txBody>
          <a:bodyPr/>
          <a:lstStyle/>
          <a:p>
            <a:pPr eaLnBrk="1" fontAlgn="auto" hangingPunct="1">
              <a:spcAft>
                <a:spcPts val="0"/>
              </a:spcAft>
              <a:defRPr/>
            </a:pPr>
            <a:r>
              <a:rPr lang="en-US">
                <a:solidFill>
                  <a:schemeClr val="accent1">
                    <a:lumMod val="75000"/>
                  </a:schemeClr>
                </a:solidFill>
              </a:rPr>
              <a:t>Sociology of language</a:t>
            </a:r>
          </a:p>
        </p:txBody>
      </p:sp>
    </p:spTree>
    <p:extLst>
      <p:ext uri="{BB962C8B-B14F-4D97-AF65-F5344CB8AC3E}">
        <p14:creationId xmlns:p14="http://schemas.microsoft.com/office/powerpoint/2010/main" xmlns="" val="20875668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118872" indent="0">
              <a:buNone/>
            </a:pPr>
            <a:r>
              <a:rPr lang="en-US" dirty="0" smtClean="0"/>
              <a:t>  Varieties of language</a:t>
            </a:r>
          </a:p>
          <a:p>
            <a:r>
              <a:rPr lang="en-US" dirty="0" smtClean="0"/>
              <a:t>Code</a:t>
            </a:r>
          </a:p>
          <a:p>
            <a:r>
              <a:rPr lang="en-US" dirty="0" smtClean="0"/>
              <a:t>Dialect &amp; </a:t>
            </a:r>
            <a:r>
              <a:rPr lang="en-US" dirty="0" err="1" smtClean="0"/>
              <a:t>Sociolect</a:t>
            </a:r>
            <a:endParaRPr lang="en-US" dirty="0" smtClean="0"/>
          </a:p>
          <a:p>
            <a:r>
              <a:rPr lang="en-US" dirty="0" smtClean="0"/>
              <a:t>Isogloss</a:t>
            </a:r>
          </a:p>
          <a:p>
            <a:r>
              <a:rPr lang="en-US" dirty="0" smtClean="0"/>
              <a:t>Registers</a:t>
            </a:r>
          </a:p>
          <a:p>
            <a:r>
              <a:rPr lang="en-US" dirty="0" smtClean="0"/>
              <a:t>Idiolect</a:t>
            </a:r>
          </a:p>
          <a:p>
            <a:r>
              <a:rPr lang="en-US" dirty="0" err="1" smtClean="0"/>
              <a:t>Diglossia</a:t>
            </a:r>
            <a:endParaRPr lang="en-US" dirty="0" smtClean="0"/>
          </a:p>
          <a:p>
            <a:r>
              <a:rPr lang="en-US" dirty="0" smtClean="0"/>
              <a:t>Pidgin</a:t>
            </a:r>
          </a:p>
          <a:p>
            <a:r>
              <a:rPr lang="en-US" smtClean="0"/>
              <a:t>Creole</a:t>
            </a:r>
          </a:p>
          <a:p>
            <a:endParaRPr lang="en-US" dirty="0"/>
          </a:p>
        </p:txBody>
      </p:sp>
      <p:sp>
        <p:nvSpPr>
          <p:cNvPr id="2" name="Title 1"/>
          <p:cNvSpPr>
            <a:spLocks noGrp="1"/>
          </p:cNvSpPr>
          <p:nvPr>
            <p:ph type="title"/>
          </p:nvPr>
        </p:nvSpPr>
        <p:spPr/>
        <p:txBody>
          <a:bodyPr/>
          <a:lstStyle/>
          <a:p>
            <a:r>
              <a:rPr lang="en-US" dirty="0" smtClean="0"/>
              <a:t>Language varieties</a:t>
            </a:r>
            <a:endParaRPr lang="en-US" dirty="0"/>
          </a:p>
        </p:txBody>
      </p:sp>
    </p:spTree>
    <p:extLst>
      <p:ext uri="{BB962C8B-B14F-4D97-AF65-F5344CB8AC3E}">
        <p14:creationId xmlns:p14="http://schemas.microsoft.com/office/powerpoint/2010/main" xmlns="" val="4657077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smtClean="0"/>
              <a:t>   </a:t>
            </a:r>
            <a:r>
              <a:rPr lang="en-US" sz="3200" b="1" dirty="0" smtClean="0"/>
              <a:t>Introduction:</a:t>
            </a:r>
            <a:r>
              <a:rPr lang="en-US" dirty="0" smtClean="0"/>
              <a:t> Applied Linguistics is the</a:t>
            </a:r>
          </a:p>
          <a:p>
            <a:pPr marL="0" indent="0">
              <a:buNone/>
            </a:pPr>
            <a:r>
              <a:rPr lang="en-US" dirty="0" smtClean="0"/>
              <a:t>   collective term for the various applications of</a:t>
            </a:r>
          </a:p>
          <a:p>
            <a:pPr marL="0" indent="0">
              <a:buNone/>
            </a:pPr>
            <a:r>
              <a:rPr lang="en-US" dirty="0" smtClean="0"/>
              <a:t>   linguistic (and phonetic) scholarship to related</a:t>
            </a:r>
          </a:p>
          <a:p>
            <a:pPr marL="0" indent="0">
              <a:buNone/>
            </a:pPr>
            <a:r>
              <a:rPr lang="en-US" dirty="0" smtClean="0"/>
              <a:t>   practical fields – foreign language,</a:t>
            </a:r>
          </a:p>
          <a:p>
            <a:pPr marL="0" indent="0">
              <a:buNone/>
            </a:pPr>
            <a:r>
              <a:rPr lang="en-US" dirty="0" smtClean="0"/>
              <a:t>   teaching, lexicography, translation, speech</a:t>
            </a:r>
          </a:p>
          <a:p>
            <a:pPr marL="0" indent="0">
              <a:buNone/>
            </a:pPr>
            <a:r>
              <a:rPr lang="en-US" dirty="0" smtClean="0"/>
              <a:t>   pathology and therapy, error analysis etc.</a:t>
            </a:r>
          </a:p>
          <a:p>
            <a:pPr marL="0" indent="0">
              <a:buNone/>
            </a:pPr>
            <a:endParaRPr lang="en-US" dirty="0"/>
          </a:p>
        </p:txBody>
      </p:sp>
      <p:sp>
        <p:nvSpPr>
          <p:cNvPr id="2" name="Title 1"/>
          <p:cNvSpPr>
            <a:spLocks noGrp="1"/>
          </p:cNvSpPr>
          <p:nvPr>
            <p:ph type="title"/>
          </p:nvPr>
        </p:nvSpPr>
        <p:spPr/>
        <p:txBody>
          <a:bodyPr/>
          <a:lstStyle/>
          <a:p>
            <a:r>
              <a:rPr lang="en-US" sz="4400" dirty="0" smtClean="0"/>
              <a:t>Applied Linguistics </a:t>
            </a:r>
            <a:endParaRPr lang="en-US" sz="4400" dirty="0"/>
          </a:p>
        </p:txBody>
      </p:sp>
    </p:spTree>
    <p:extLst>
      <p:ext uri="{BB962C8B-B14F-4D97-AF65-F5344CB8AC3E}">
        <p14:creationId xmlns:p14="http://schemas.microsoft.com/office/powerpoint/2010/main" xmlns="" val="313764541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In the widest sense, Applied Linguistics borders on other disciplines e.g. sociology, anthropology, psychology, biology, stylistics etc.  </a:t>
            </a:r>
          </a:p>
          <a:p>
            <a:r>
              <a:rPr lang="en-US" dirty="0" smtClean="0"/>
              <a:t>Speech therapists, literary critics, translators, communication engineers, language teachers, syllabus formers, educational planners, text book writers, dictionary makers have found linguistics useful for their work </a:t>
            </a:r>
          </a:p>
          <a:p>
            <a:endParaRPr lang="en-US" dirty="0"/>
          </a:p>
        </p:txBody>
      </p:sp>
      <p:sp>
        <p:nvSpPr>
          <p:cNvPr id="2" name="Title 1"/>
          <p:cNvSpPr>
            <a:spLocks noGrp="1"/>
          </p:cNvSpPr>
          <p:nvPr>
            <p:ph type="title"/>
          </p:nvPr>
        </p:nvSpPr>
        <p:spPr/>
        <p:txBody>
          <a:bodyPr/>
          <a:lstStyle/>
          <a:p>
            <a:r>
              <a:rPr lang="en-US" sz="4400" dirty="0" smtClean="0"/>
              <a:t>Applied Linguistics (Intro..)</a:t>
            </a:r>
            <a:endParaRPr lang="en-US" sz="4400" dirty="0"/>
          </a:p>
        </p:txBody>
      </p:sp>
    </p:spTree>
    <p:extLst>
      <p:ext uri="{BB962C8B-B14F-4D97-AF65-F5344CB8AC3E}">
        <p14:creationId xmlns:p14="http://schemas.microsoft.com/office/powerpoint/2010/main" xmlns="" val="44295930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Use in Psychology, mathematics, sociology, Media, </a:t>
            </a:r>
            <a:r>
              <a:rPr lang="en-US" dirty="0" err="1" smtClean="0"/>
              <a:t>neuro</a:t>
            </a:r>
            <a:r>
              <a:rPr lang="en-US" dirty="0" smtClean="0"/>
              <a:t>-surgery, law, Engineering, Philosophy,</a:t>
            </a:r>
          </a:p>
          <a:p>
            <a:pPr marL="0" indent="0">
              <a:buNone/>
            </a:pPr>
            <a:r>
              <a:rPr lang="en-US" dirty="0"/>
              <a:t> </a:t>
            </a:r>
            <a:r>
              <a:rPr lang="en-US" sz="2800" dirty="0"/>
              <a:t>Conclusion</a:t>
            </a:r>
          </a:p>
          <a:p>
            <a:r>
              <a:rPr lang="en-US" dirty="0"/>
              <a:t>Study of linguistics quenches linguistic thirst</a:t>
            </a:r>
          </a:p>
          <a:p>
            <a:endParaRPr lang="en-US" dirty="0"/>
          </a:p>
          <a:p>
            <a:r>
              <a:rPr lang="en-US" dirty="0"/>
              <a:t>Gives knowledge of the properties and mysteries of knowledge</a:t>
            </a:r>
          </a:p>
          <a:p>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240129417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9247" y="1904999"/>
            <a:ext cx="7745505" cy="4221163"/>
          </a:xfrm>
        </p:spPr>
        <p:txBody>
          <a:bodyPr>
            <a:normAutofit/>
          </a:bodyPr>
          <a:lstStyle/>
          <a:p>
            <a:pPr marL="0" indent="0">
              <a:buNone/>
            </a:pPr>
            <a:r>
              <a:rPr lang="en-US" dirty="0" smtClean="0"/>
              <a:t> </a:t>
            </a:r>
            <a:endParaRPr lang="en-US" b="1" dirty="0" smtClean="0"/>
          </a:p>
          <a:p>
            <a:r>
              <a:rPr lang="en-US" dirty="0" smtClean="0"/>
              <a:t>It Illuminates ancient and pre-historic culture</a:t>
            </a:r>
          </a:p>
          <a:p>
            <a:pPr marL="0" indent="0">
              <a:buNone/>
            </a:pPr>
            <a:r>
              <a:rPr lang="en-US" dirty="0" smtClean="0"/>
              <a:t> </a:t>
            </a:r>
          </a:p>
          <a:p>
            <a:r>
              <a:rPr lang="en-US" dirty="0" smtClean="0"/>
              <a:t>Helps in improving and reforming spellings, vocabulary, pronunciation, usage, interpretation.</a:t>
            </a:r>
          </a:p>
          <a:p>
            <a:pPr marL="0" indent="0">
              <a:buNone/>
            </a:pPr>
            <a:endParaRPr lang="en-US" b="1" dirty="0" smtClean="0"/>
          </a:p>
          <a:p>
            <a:endParaRPr lang="en-US" b="1" dirty="0" smtClean="0"/>
          </a:p>
          <a:p>
            <a:pPr marL="0" indent="0">
              <a:buNone/>
            </a:pPr>
            <a:endParaRPr lang="en-US" dirty="0"/>
          </a:p>
        </p:txBody>
      </p:sp>
      <p:sp>
        <p:nvSpPr>
          <p:cNvPr id="2" name="Title 1"/>
          <p:cNvSpPr>
            <a:spLocks noGrp="1"/>
          </p:cNvSpPr>
          <p:nvPr>
            <p:ph type="title"/>
          </p:nvPr>
        </p:nvSpPr>
        <p:spPr/>
        <p:txBody>
          <a:bodyPr/>
          <a:lstStyle/>
          <a:p>
            <a:r>
              <a:rPr lang="en-US" sz="4400" dirty="0" smtClean="0"/>
              <a:t>Applied Linguistics (</a:t>
            </a:r>
            <a:r>
              <a:rPr lang="en-US" sz="4400" dirty="0" err="1" smtClean="0"/>
              <a:t>contd</a:t>
            </a:r>
            <a:r>
              <a:rPr lang="en-US" sz="4400" dirty="0" smtClean="0"/>
              <a:t>…)</a:t>
            </a:r>
            <a:endParaRPr lang="en-US" sz="4400" dirty="0"/>
          </a:p>
        </p:txBody>
      </p:sp>
    </p:spTree>
    <p:extLst>
      <p:ext uri="{BB962C8B-B14F-4D97-AF65-F5344CB8AC3E}">
        <p14:creationId xmlns:p14="http://schemas.microsoft.com/office/powerpoint/2010/main" xmlns="" val="6657864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223</TotalTime>
  <Words>1914</Words>
  <Application>Microsoft Office PowerPoint</Application>
  <PresentationFormat>On-screen Show (4:3)</PresentationFormat>
  <Paragraphs>213</Paragraphs>
  <Slides>44</Slides>
  <Notes>1</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Concourse</vt:lpstr>
      <vt:lpstr>Lecture # 29</vt:lpstr>
      <vt:lpstr>Linguistics </vt:lpstr>
      <vt:lpstr>Introduction</vt:lpstr>
      <vt:lpstr>Introduction</vt:lpstr>
      <vt:lpstr>Questions that linguists answer</vt:lpstr>
      <vt:lpstr>Slide 6</vt:lpstr>
      <vt:lpstr>Conclusion</vt:lpstr>
      <vt:lpstr>Conclusion (contd..)</vt:lpstr>
      <vt:lpstr>Slide 9</vt:lpstr>
      <vt:lpstr>Slide 10</vt:lpstr>
      <vt:lpstr>Slide 11</vt:lpstr>
      <vt:lpstr>Slide 12</vt:lpstr>
      <vt:lpstr>Slide 13</vt:lpstr>
      <vt:lpstr>Slide 14</vt:lpstr>
      <vt:lpstr>Slide 15</vt:lpstr>
      <vt:lpstr>Slide 16</vt:lpstr>
      <vt:lpstr>Conclusion</vt:lpstr>
      <vt:lpstr>Levels of linguistic Analysis</vt:lpstr>
      <vt:lpstr>Rules</vt:lpstr>
      <vt:lpstr>Rules</vt:lpstr>
      <vt:lpstr>Morphology</vt:lpstr>
      <vt:lpstr>Morphology (contd..)</vt:lpstr>
      <vt:lpstr>Syntax</vt:lpstr>
      <vt:lpstr>Slide 24</vt:lpstr>
      <vt:lpstr>Discourse</vt:lpstr>
      <vt:lpstr>Main branches of linguistics</vt:lpstr>
      <vt:lpstr>Psycholinguistics</vt:lpstr>
      <vt:lpstr>Psycholinguistics</vt:lpstr>
      <vt:lpstr>Psycholinguistics</vt:lpstr>
      <vt:lpstr>Summary</vt:lpstr>
      <vt:lpstr>Sociolinguistics</vt:lpstr>
      <vt:lpstr>Sociolinguistics</vt:lpstr>
      <vt:lpstr>Sociolnguistics</vt:lpstr>
      <vt:lpstr>Varieties of language</vt:lpstr>
      <vt:lpstr>Varieties of English (contd..)</vt:lpstr>
      <vt:lpstr>Language variation &amp; change</vt:lpstr>
      <vt:lpstr>Linguistic features of dialects</vt:lpstr>
      <vt:lpstr>Another reason for variation</vt:lpstr>
      <vt:lpstr>Sociology of language</vt:lpstr>
      <vt:lpstr>Language varieties</vt:lpstr>
      <vt:lpstr>Applied Linguistics </vt:lpstr>
      <vt:lpstr>Applied Linguistics (Intro..)</vt:lpstr>
      <vt:lpstr>Slide 43</vt:lpstr>
      <vt:lpstr>Applied Linguistics (contd…)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29</dc:title>
  <dc:creator>Naveed Ahsan</dc:creator>
  <cp:lastModifiedBy>Administrator</cp:lastModifiedBy>
  <cp:revision>23</cp:revision>
  <dcterms:created xsi:type="dcterms:W3CDTF">2013-12-30T11:43:58Z</dcterms:created>
  <dcterms:modified xsi:type="dcterms:W3CDTF">2013-12-31T10:53:15Z</dcterms:modified>
</cp:coreProperties>
</file>