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3952170-4511-4128-8FBD-96CAD3AAD1FE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3178563F-C77F-4302-9968-BE988CE0B9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3952170-4511-4128-8FBD-96CAD3AAD1FE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178563F-C77F-4302-9968-BE988CE0B9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3952170-4511-4128-8FBD-96CAD3AAD1FE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3178563F-C77F-4302-9968-BE988CE0B9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52170-4511-4128-8FBD-96CAD3AAD1FE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8563F-C77F-4302-9968-BE988CE0B9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52170-4511-4128-8FBD-96CAD3AAD1FE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8563F-C77F-4302-9968-BE988CE0B9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3952170-4511-4128-8FBD-96CAD3AAD1FE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178563F-C77F-4302-9968-BE988CE0B9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52170-4511-4128-8FBD-96CAD3AAD1FE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8563F-C77F-4302-9968-BE988CE0B9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3952170-4511-4128-8FBD-96CAD3AAD1FE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178563F-C77F-4302-9968-BE988CE0B9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3952170-4511-4128-8FBD-96CAD3AAD1FE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178563F-C77F-4302-9968-BE988CE0B9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52170-4511-4128-8FBD-96CAD3AAD1FE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8563F-C77F-4302-9968-BE988CE0B9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52170-4511-4128-8FBD-96CAD3AAD1FE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8563F-C77F-4302-9968-BE988CE0B9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3952170-4511-4128-8FBD-96CAD3AAD1FE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178563F-C77F-4302-9968-BE988CE0B92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Synchronic Changes in language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# 28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66175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27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Changes occur because they are natural – just as human </a:t>
            </a:r>
            <a:r>
              <a:rPr lang="en-US" dirty="0" err="1" smtClean="0"/>
              <a:t>behaviour</a:t>
            </a:r>
            <a:r>
              <a:rPr lang="en-US" dirty="0" smtClean="0"/>
              <a:t> changes</a:t>
            </a:r>
          </a:p>
          <a:p>
            <a:r>
              <a:rPr lang="en-US" dirty="0" smtClean="0"/>
              <a:t>Language in the state of constant variation because it is transmitted from one generation to the next.</a:t>
            </a:r>
          </a:p>
          <a:p>
            <a:r>
              <a:rPr lang="en-US" dirty="0" smtClean="0"/>
              <a:t>Change slow but sure,</a:t>
            </a:r>
          </a:p>
          <a:p>
            <a:r>
              <a:rPr lang="en-US" dirty="0" smtClean="0"/>
              <a:t>Sometimes it is unnoticed &amp; becomes prominent over long period of time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2492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27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Change neither for good, nor for bad, but just for the suitability – just for need.</a:t>
            </a:r>
          </a:p>
          <a:p>
            <a:r>
              <a:rPr lang="en-US" dirty="0" smtClean="0"/>
              <a:t>Language change can be studied along two lines – Diachronic and Synchronic</a:t>
            </a:r>
          </a:p>
          <a:p>
            <a:r>
              <a:rPr lang="en-US" dirty="0" smtClean="0"/>
              <a:t>Examples: Chaucer – Milton – </a:t>
            </a:r>
            <a:r>
              <a:rPr lang="en-US" dirty="0" err="1" smtClean="0"/>
              <a:t>T.S.Eliot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              Old English – Middle – Modern English</a:t>
            </a:r>
          </a:p>
          <a:p>
            <a:pPr marL="0" indent="0">
              <a:buNone/>
            </a:pPr>
            <a:r>
              <a:rPr lang="en-US" dirty="0" smtClean="0"/>
              <a:t> Diachronic variations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8670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27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/>
              <a:t>Diachronic variations</a:t>
            </a:r>
          </a:p>
          <a:p>
            <a:r>
              <a:rPr lang="en-US" dirty="0"/>
              <a:t>Meaning changed sometimes due to its continuous use in particular </a:t>
            </a:r>
            <a:r>
              <a:rPr lang="en-US" dirty="0" smtClean="0"/>
              <a:t>context, Extension, Euphemism, metathesis, spellings, syntax,</a:t>
            </a:r>
          </a:p>
          <a:p>
            <a:pPr marL="0" indent="0">
              <a:buNone/>
            </a:pPr>
            <a:r>
              <a:rPr lang="en-US" u="sng" smtClean="0"/>
              <a:t>Synchronic </a:t>
            </a:r>
            <a:r>
              <a:rPr lang="en-US" u="sng" dirty="0" smtClean="0"/>
              <a:t>Variations</a:t>
            </a:r>
          </a:p>
          <a:p>
            <a:pPr marL="0" indent="0">
              <a:buNone/>
            </a:pPr>
            <a:r>
              <a:rPr lang="en-US" dirty="0" smtClean="0"/>
              <a:t>Language contact, dialect, register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40706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27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Language contact</a:t>
            </a:r>
          </a:p>
          <a:p>
            <a:r>
              <a:rPr lang="en-US" dirty="0" smtClean="0"/>
              <a:t>Indian English</a:t>
            </a:r>
          </a:p>
          <a:p>
            <a:r>
              <a:rPr lang="en-US" dirty="0" smtClean="0"/>
              <a:t>Pidgin</a:t>
            </a:r>
          </a:p>
          <a:p>
            <a:r>
              <a:rPr lang="en-US" dirty="0" smtClean="0"/>
              <a:t>Creole</a:t>
            </a:r>
          </a:p>
          <a:p>
            <a:r>
              <a:rPr lang="en-US" dirty="0" smtClean="0"/>
              <a:t>Esperanto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15502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Syntactic 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 </a:t>
            </a:r>
            <a:r>
              <a:rPr lang="en-US" b="1" dirty="0" smtClean="0"/>
              <a:t>Varieties of dialect</a:t>
            </a:r>
          </a:p>
          <a:p>
            <a:r>
              <a:rPr lang="en-US" dirty="0" smtClean="0"/>
              <a:t>The variety of language according to the user is called Dialect.</a:t>
            </a:r>
          </a:p>
          <a:p>
            <a:r>
              <a:rPr lang="en-US" dirty="0" smtClean="0"/>
              <a:t>It is determined by a speaker’s social and geographical background.</a:t>
            </a:r>
          </a:p>
          <a:p>
            <a:r>
              <a:rPr lang="en-US" dirty="0" smtClean="0"/>
              <a:t>Language may vary from one region to another on geographical plane.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0799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Syntactic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That is why it is difficult to talk about a single entity – British English</a:t>
            </a:r>
          </a:p>
          <a:p>
            <a:r>
              <a:rPr lang="en-US" dirty="0" smtClean="0"/>
              <a:t>In Britain there are numerous varieties – Lancashire dialect, Scottish dialect, Yorkshire dialect etc.</a:t>
            </a:r>
          </a:p>
          <a:p>
            <a:r>
              <a:rPr lang="en-US" dirty="0" smtClean="0"/>
              <a:t>Same true for American English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7540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Syntactic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Dialectical variations are also determined by social hierarchy and social class.</a:t>
            </a:r>
          </a:p>
          <a:p>
            <a:r>
              <a:rPr lang="en-US" dirty="0" smtClean="0"/>
              <a:t>The aristocrat in London use one variety &amp; lower class uses another variety.</a:t>
            </a:r>
          </a:p>
          <a:p>
            <a:r>
              <a:rPr lang="en-US" dirty="0" smtClean="0"/>
              <a:t>The RP (Received Pronunciation) used to be the dialect of upper class society of England, although it has now expanded its regional and social boundaries.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812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Syntactic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Dialects are sometimes conditioned by religion and caste also.</a:t>
            </a:r>
          </a:p>
          <a:p>
            <a:r>
              <a:rPr lang="en-US" dirty="0" smtClean="0"/>
              <a:t>Within the same religion dialectical differences are conditioned by caste.</a:t>
            </a:r>
          </a:p>
          <a:p>
            <a:r>
              <a:rPr lang="en-US" dirty="0" smtClean="0"/>
              <a:t>Within a given language there are a number of dialects.</a:t>
            </a:r>
          </a:p>
          <a:p>
            <a:r>
              <a:rPr lang="en-US" dirty="0" smtClean="0"/>
              <a:t>Between two dialects there may be grammatical, lexical and phonological differences (they may have same core system of language in common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20751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Syntactic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General American English and RP are two different dialects of English. They differ in many ways as shown below: </a:t>
            </a:r>
          </a:p>
          <a:p>
            <a:pPr marL="0" indent="0">
              <a:buNone/>
            </a:pPr>
            <a:r>
              <a:rPr lang="en-US" dirty="0" smtClean="0"/>
              <a:t>                          RP                          Gen. American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Last             /</a:t>
            </a:r>
            <a:r>
              <a:rPr lang="en-US" dirty="0" err="1" smtClean="0"/>
              <a:t>La:st</a:t>
            </a:r>
            <a:r>
              <a:rPr lang="en-US" dirty="0" smtClean="0"/>
              <a:t>/                         </a:t>
            </a:r>
            <a:r>
              <a:rPr lang="en-US" dirty="0"/>
              <a:t>/</a:t>
            </a:r>
            <a:r>
              <a:rPr lang="en-US" dirty="0" err="1" smtClean="0"/>
              <a:t>Læst</a:t>
            </a:r>
            <a:r>
              <a:rPr lang="en-US" dirty="0" smtClean="0"/>
              <a:t>/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Dance        /</a:t>
            </a:r>
            <a:r>
              <a:rPr lang="en-US" dirty="0" err="1" smtClean="0"/>
              <a:t>da:ns</a:t>
            </a:r>
            <a:r>
              <a:rPr lang="en-US" dirty="0" smtClean="0"/>
              <a:t>/                        /</a:t>
            </a:r>
            <a:r>
              <a:rPr lang="en-US" dirty="0" err="1" smtClean="0"/>
              <a:t>dæns</a:t>
            </a:r>
            <a:r>
              <a:rPr lang="en-US" dirty="0" smtClean="0"/>
              <a:t>/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Missile      /ˊ</a:t>
            </a:r>
            <a:r>
              <a:rPr lang="en-US" dirty="0" err="1" smtClean="0"/>
              <a:t>mısdıl</a:t>
            </a:r>
            <a:r>
              <a:rPr lang="en-US" dirty="0" smtClean="0"/>
              <a:t>/                      /ˊ</a:t>
            </a:r>
            <a:r>
              <a:rPr lang="en-US" dirty="0" err="1" smtClean="0"/>
              <a:t>mısıl</a:t>
            </a:r>
            <a:r>
              <a:rPr lang="en-US" dirty="0" smtClean="0"/>
              <a:t>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75785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Syntactic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             </a:t>
            </a:r>
            <a:r>
              <a:rPr lang="en-US" dirty="0" smtClean="0"/>
              <a:t>         RP                  Gen</a:t>
            </a:r>
            <a:r>
              <a:rPr lang="en-US" dirty="0" smtClean="0"/>
              <a:t>. </a:t>
            </a:r>
            <a:r>
              <a:rPr lang="en-US" dirty="0" smtClean="0"/>
              <a:t>American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 smtClean="0"/>
              <a:t>Class               /</a:t>
            </a:r>
            <a:r>
              <a:rPr lang="en-US" dirty="0" err="1" smtClean="0"/>
              <a:t>Kla:s</a:t>
            </a:r>
            <a:r>
              <a:rPr lang="en-US" dirty="0" smtClean="0"/>
              <a:t>/                           /Kl</a:t>
            </a:r>
            <a:r>
              <a:rPr lang="az-Cyrl-AZ" dirty="0" smtClean="0"/>
              <a:t>ӕ</a:t>
            </a:r>
            <a:r>
              <a:rPr lang="en-US" dirty="0" smtClean="0"/>
              <a:t>s/</a:t>
            </a:r>
          </a:p>
          <a:p>
            <a:pPr marL="0" indent="0">
              <a:buNone/>
            </a:pPr>
            <a:r>
              <a:rPr lang="en-US" dirty="0" smtClean="0"/>
              <a:t>Vitamin         /</a:t>
            </a:r>
            <a:r>
              <a:rPr lang="en-US" dirty="0" err="1" smtClean="0"/>
              <a:t>vit</a:t>
            </a:r>
            <a:r>
              <a:rPr lang="az-Cyrl-AZ" dirty="0" smtClean="0"/>
              <a:t>ә</a:t>
            </a:r>
            <a:r>
              <a:rPr lang="en-US" dirty="0" err="1" smtClean="0"/>
              <a:t>mɪn</a:t>
            </a:r>
            <a:r>
              <a:rPr lang="en-US" dirty="0" smtClean="0"/>
              <a:t>/                      /</a:t>
            </a:r>
            <a:r>
              <a:rPr lang="en-US" dirty="0" err="1" smtClean="0"/>
              <a:t>vaɪtəmɪn</a:t>
            </a:r>
            <a:r>
              <a:rPr lang="en-US" dirty="0" smtClean="0"/>
              <a:t>/</a:t>
            </a:r>
          </a:p>
          <a:p>
            <a:pPr marL="0" indent="0">
              <a:buNone/>
            </a:pPr>
            <a:r>
              <a:rPr lang="en-US" dirty="0" smtClean="0"/>
              <a:t>Differences at the level of syntax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US                                 British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different than               different from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check that out              check up on that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4110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Syntactic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Lexical differences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</a:t>
            </a:r>
            <a:r>
              <a:rPr lang="en-US" b="1" dirty="0" smtClean="0"/>
              <a:t>US </a:t>
            </a:r>
            <a:r>
              <a:rPr lang="en-US" dirty="0" smtClean="0"/>
              <a:t>                              </a:t>
            </a:r>
            <a:r>
              <a:rPr lang="en-US" b="1" dirty="0" smtClean="0"/>
              <a:t>British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Gas                            Petrol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candy                        chocolate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Elevator                     Lift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Jelly                            Jam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26443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Syntactic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     Morphology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dive – dove                         dive – dived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(Past)                                    (Past)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Graphology (Spellings)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Program                             </a:t>
            </a:r>
            <a:r>
              <a:rPr lang="en-US" dirty="0" err="1" smtClean="0"/>
              <a:t>Programme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color                                    </a:t>
            </a:r>
            <a:r>
              <a:rPr lang="en-US" dirty="0" err="1" smtClean="0"/>
              <a:t>Colour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Realize                                 </a:t>
            </a:r>
            <a:r>
              <a:rPr lang="en-US" smtClean="0"/>
              <a:t>Realise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35771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Syntactic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b="1" dirty="0" smtClean="0"/>
              <a:t>Dialect Map:</a:t>
            </a:r>
          </a:p>
          <a:p>
            <a:r>
              <a:rPr lang="en-US" dirty="0" smtClean="0"/>
              <a:t>On the basis of Morphology, Phonology, Syntax, etc., it is possible to draw imaginary boundaries separating the geographical areas using divergent linguistic items.</a:t>
            </a:r>
          </a:p>
          <a:p>
            <a:r>
              <a:rPr lang="en-US" dirty="0" smtClean="0"/>
              <a:t>The boundary line separating the users of one area using a particular linguistic item from the area using the other linguistic item is called an Isogloss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28338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Syntactic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We can draw a number of isoglosses in a similar fashion.</a:t>
            </a:r>
          </a:p>
          <a:p>
            <a:r>
              <a:rPr lang="en-US" dirty="0" smtClean="0"/>
              <a:t>All such isoglosses may overlap and form a sort of bundle.</a:t>
            </a:r>
          </a:p>
          <a:p>
            <a:r>
              <a:rPr lang="en-US" dirty="0" smtClean="0"/>
              <a:t>The phenomenon is called ‘bundling’.</a:t>
            </a:r>
          </a:p>
          <a:p>
            <a:r>
              <a:rPr lang="en-US" dirty="0" smtClean="0"/>
              <a:t>A bundle of isoglosses is considered a ‘dialect boundary’.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4001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Syntactic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Dialect dictionary: </a:t>
            </a:r>
            <a:r>
              <a:rPr lang="en-US" dirty="0" smtClean="0"/>
              <a:t>Such dialects are </a:t>
            </a:r>
            <a:r>
              <a:rPr lang="en-US" dirty="0" smtClean="0"/>
              <a:t>now </a:t>
            </a:r>
            <a:r>
              <a:rPr lang="en-US" dirty="0" smtClean="0"/>
              <a:t>being studied in greater details (dialectology).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 lexicons of these dialects have been compiled.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Such a lexicon is called dialect dictionary.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744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Syntactic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err="1" smtClean="0"/>
              <a:t>Sociolect</a:t>
            </a:r>
            <a:r>
              <a:rPr lang="en-US" b="1" dirty="0" smtClean="0"/>
              <a:t>: </a:t>
            </a:r>
            <a:r>
              <a:rPr lang="en-US" dirty="0" smtClean="0"/>
              <a:t>A social dialect or a class dialect used by the number of a particular group of a speech community is called </a:t>
            </a:r>
            <a:r>
              <a:rPr lang="en-US" dirty="0" err="1" smtClean="0"/>
              <a:t>Sociolect</a:t>
            </a:r>
            <a:r>
              <a:rPr lang="en-US" dirty="0" smtClean="0"/>
              <a:t>. For example, slang, used by young people.</a:t>
            </a:r>
          </a:p>
          <a:p>
            <a:r>
              <a:rPr lang="en-US" b="1" dirty="0" err="1" smtClean="0"/>
              <a:t>Diglossia</a:t>
            </a:r>
            <a:r>
              <a:rPr lang="en-US" b="1" dirty="0" smtClean="0"/>
              <a:t>: </a:t>
            </a:r>
            <a:r>
              <a:rPr lang="en-US" dirty="0" smtClean="0"/>
              <a:t>Sometimes a speech community uses two dialects but there is a strong tendency to use one of these for special, prestigious </a:t>
            </a:r>
            <a:r>
              <a:rPr lang="en-US" dirty="0" smtClean="0"/>
              <a:t>or </a:t>
            </a:r>
            <a:r>
              <a:rPr lang="en-US" dirty="0" smtClean="0"/>
              <a:t>formal occasions.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11922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Syntactic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prestigious dialect is called ‘high’ and the informal commonly spoken one is called ‘low’.</a:t>
            </a:r>
          </a:p>
          <a:p>
            <a:r>
              <a:rPr lang="en-US" dirty="0" smtClean="0"/>
              <a:t>These two are not allowed to intermingle. </a:t>
            </a:r>
          </a:p>
          <a:p>
            <a:r>
              <a:rPr lang="en-US" dirty="0" smtClean="0"/>
              <a:t>Such a use by speech community is called </a:t>
            </a:r>
            <a:r>
              <a:rPr lang="en-US" dirty="0" err="1" smtClean="0"/>
              <a:t>Diglosia</a:t>
            </a:r>
            <a:r>
              <a:rPr lang="en-US" dirty="0" smtClean="0"/>
              <a:t>, e.g., high and low Arabic.</a:t>
            </a:r>
          </a:p>
          <a:p>
            <a:r>
              <a:rPr lang="en-US" dirty="0" smtClean="0"/>
              <a:t>Within a given dialect one may find differences of speech between individuals. No two speakers speak exactly alike.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2099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Syntactic </a:t>
            </a:r>
            <a:r>
              <a:rPr lang="en-US" dirty="0" smtClean="0"/>
              <a:t>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term ‘idiolect’ is used to refer to the </a:t>
            </a:r>
            <a:r>
              <a:rPr lang="en-US" dirty="0" err="1" smtClean="0"/>
              <a:t>idiosyncracies</a:t>
            </a:r>
            <a:r>
              <a:rPr lang="en-US" dirty="0" smtClean="0"/>
              <a:t> of an individual speaker.</a:t>
            </a:r>
          </a:p>
          <a:p>
            <a:pPr marL="0" indent="0">
              <a:buNone/>
            </a:pPr>
            <a:r>
              <a:rPr lang="en-US" dirty="0" smtClean="0"/>
              <a:t>These peculiarities can be those of pronunciation, grammar, vocabulary, etc.    Language variations present in individuals as well as societies &amp; they can become regular and systematic in terms of individual’s own use of linguistic code.</a:t>
            </a:r>
          </a:p>
          <a:p>
            <a:pPr marL="0" indent="0">
              <a:buNone/>
            </a:pPr>
            <a:r>
              <a:rPr lang="en-US" dirty="0" smtClean="0"/>
              <a:t>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9893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Syntactic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Though the notion of idiolect and style may overlap, idiolect is different from style in the sense that style is more often a matter of choice.</a:t>
            </a:r>
          </a:p>
          <a:p>
            <a:r>
              <a:rPr lang="en-US" dirty="0" smtClean="0"/>
              <a:t>A person’s style can vary in different situations of speech and writing, e.g. a poet may choose one style for one poem and another style for other poems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7505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Syntactic </a:t>
            </a:r>
            <a:r>
              <a:rPr lang="en-US" dirty="0" smtClean="0"/>
              <a:t>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Idiolect is consistent over the whole of an individual’s use of the language and is often like an unconscious mannerism. </a:t>
            </a:r>
          </a:p>
          <a:p>
            <a:pPr marL="0" indent="0">
              <a:buNone/>
            </a:pPr>
            <a:r>
              <a:rPr lang="en-US" dirty="0" smtClean="0"/>
              <a:t>Language &amp; dialect</a:t>
            </a:r>
          </a:p>
          <a:p>
            <a:pPr marL="0" indent="0">
              <a:buNone/>
            </a:pPr>
            <a:r>
              <a:rPr lang="en-US" dirty="0" smtClean="0"/>
              <a:t>It is sometimes very difficult to say whether A and B are different languages or just different dialects of the same language.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56382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Syntactic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I</a:t>
            </a:r>
            <a:r>
              <a:rPr lang="en-US" dirty="0" smtClean="0"/>
              <a:t>f two speakers are mutually intelligible, they are using the same language even if they are using different dialects.</a:t>
            </a:r>
          </a:p>
          <a:p>
            <a:r>
              <a:rPr lang="en-US" dirty="0" smtClean="0"/>
              <a:t>If they are not intelligible, they are using different languages.</a:t>
            </a:r>
          </a:p>
          <a:p>
            <a:r>
              <a:rPr lang="en-US" dirty="0" smtClean="0"/>
              <a:t>It is, in fact, difficult to draw rigid boundary lines between languages.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0211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Syntactic </a:t>
            </a:r>
            <a:r>
              <a:rPr lang="en-US" dirty="0" smtClean="0"/>
              <a:t>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dialect rises to the status of language when a community speaking a certain dialect is politically and socially powerful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4510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Syntactic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Register</a:t>
            </a:r>
          </a:p>
          <a:p>
            <a:r>
              <a:rPr lang="en-US" dirty="0" smtClean="0"/>
              <a:t>The same individual uses different varieties of language depending upon the situation.</a:t>
            </a:r>
          </a:p>
          <a:p>
            <a:r>
              <a:rPr lang="en-US" dirty="0" smtClean="0"/>
              <a:t>Language according to the situation is called ‘Register’.</a:t>
            </a:r>
          </a:p>
          <a:p>
            <a:r>
              <a:rPr lang="en-US" dirty="0" smtClean="0"/>
              <a:t>Professor’s example – classroom language, kitchen, convocation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6156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Syntactic </a:t>
            </a:r>
            <a:r>
              <a:rPr lang="en-US" dirty="0" smtClean="0"/>
              <a:t>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Example: Mr. John speaking to his wife, colleague and boss</a:t>
            </a:r>
          </a:p>
          <a:p>
            <a:r>
              <a:rPr lang="en-US" dirty="0" smtClean="0"/>
              <a:t>To wife: Met that fool jolly today. Wants his job back, can you imagine?</a:t>
            </a:r>
          </a:p>
          <a:p>
            <a:r>
              <a:rPr lang="en-US" dirty="0" smtClean="0"/>
              <a:t>To colleague: Do you remember Jolly Smith? I met him today and he said he’d like his job back. I think he’s too optimistic, do you?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7173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Syntactic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To Boss: I met Mr. Jolly Smith yesterday, Sir, who used to work in the stores. He asked me to fine out if he could again join his post. I only said I’ll pass on your request and find out the position. Should he have any hopes, sir?</a:t>
            </a:r>
          </a:p>
          <a:p>
            <a:r>
              <a:rPr lang="en-US" dirty="0"/>
              <a:t> </a:t>
            </a:r>
            <a:r>
              <a:rPr lang="en-US" dirty="0" smtClean="0"/>
              <a:t>  Different registers – formal, informal, linguistics, law, literary, commerce, science, business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64179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Syntactic </a:t>
            </a:r>
            <a:r>
              <a:rPr lang="en-US" dirty="0" smtClean="0"/>
              <a:t>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Classification of Registers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i</a:t>
            </a:r>
            <a:r>
              <a:rPr lang="en-US" dirty="0" smtClean="0"/>
              <a:t>) Register according to field of discourse</a:t>
            </a:r>
          </a:p>
          <a:p>
            <a:pPr marL="571500" indent="-571500">
              <a:buAutoNum type="romanLcParenBoth" startAt="2"/>
            </a:pPr>
            <a:r>
              <a:rPr lang="en-US" dirty="0" smtClean="0"/>
              <a:t>Register according to the mode of discourse</a:t>
            </a:r>
          </a:p>
          <a:p>
            <a:pPr marL="0" indent="0">
              <a:buNone/>
            </a:pPr>
            <a:r>
              <a:rPr lang="en-US" b="1" dirty="0" smtClean="0"/>
              <a:t>                  </a:t>
            </a:r>
          </a:p>
          <a:p>
            <a:pPr marL="0" indent="0">
              <a:buNone/>
            </a:pPr>
            <a:r>
              <a:rPr lang="en-US" b="1" dirty="0"/>
              <a:t> </a:t>
            </a:r>
            <a:r>
              <a:rPr lang="en-US" b="1" dirty="0" smtClean="0"/>
              <a:t>                    Some distinctions</a:t>
            </a:r>
          </a:p>
        </p:txBody>
      </p:sp>
    </p:spTree>
    <p:extLst>
      <p:ext uri="{BB962C8B-B14F-4D97-AF65-F5344CB8AC3E}">
        <p14:creationId xmlns:p14="http://schemas.microsoft.com/office/powerpoint/2010/main" xmlns="" val="117696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Syntactic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i</a:t>
            </a:r>
            <a:r>
              <a:rPr lang="en-US" dirty="0" smtClean="0"/>
              <a:t>) Register &amp; dialect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</a:t>
            </a:r>
            <a:r>
              <a:rPr lang="en-US" b="1" dirty="0" smtClean="0"/>
              <a:t>Register  </a:t>
            </a:r>
            <a:r>
              <a:rPr lang="en-US" dirty="0" smtClean="0"/>
              <a:t>                            </a:t>
            </a:r>
            <a:r>
              <a:rPr lang="en-US" b="1" dirty="0" smtClean="0"/>
              <a:t>Dialect</a:t>
            </a:r>
          </a:p>
          <a:p>
            <a:pPr marL="0" indent="0">
              <a:buNone/>
            </a:pPr>
            <a:r>
              <a:rPr lang="en-US" dirty="0" smtClean="0"/>
              <a:t>1.Variations of use        variations according to user</a:t>
            </a:r>
          </a:p>
          <a:p>
            <a:pPr marL="0" indent="0">
              <a:buNone/>
            </a:pPr>
            <a:r>
              <a:rPr lang="en-US" dirty="0" smtClean="0"/>
              <a:t>2. A single speaker</a:t>
            </a:r>
          </a:p>
          <a:p>
            <a:pPr marL="0" indent="0">
              <a:buNone/>
            </a:pPr>
            <a:r>
              <a:rPr lang="en-US" dirty="0" smtClean="0"/>
              <a:t>May use number of </a:t>
            </a:r>
          </a:p>
          <a:p>
            <a:pPr marL="0" indent="0">
              <a:buNone/>
            </a:pPr>
            <a:r>
              <a:rPr lang="en-US" dirty="0" smtClean="0"/>
              <a:t>registers for different</a:t>
            </a:r>
          </a:p>
          <a:p>
            <a:pPr marL="0" indent="0">
              <a:buNone/>
            </a:pPr>
            <a:r>
              <a:rPr lang="en-US" dirty="0" smtClean="0"/>
              <a:t>situations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39778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Syntactic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         Register                               Dialect</a:t>
            </a:r>
          </a:p>
          <a:p>
            <a:pPr marL="0" indent="0">
              <a:buNone/>
            </a:pPr>
            <a:r>
              <a:rPr lang="en-US" dirty="0" smtClean="0"/>
              <a:t>It is determined by          It is determined by </a:t>
            </a:r>
          </a:p>
          <a:p>
            <a:pPr marL="0" indent="0">
              <a:buNone/>
            </a:pPr>
            <a:r>
              <a:rPr lang="en-US" dirty="0" smtClean="0"/>
              <a:t>Situation in which            speaker’s background</a:t>
            </a:r>
          </a:p>
          <a:p>
            <a:pPr marL="0" indent="0">
              <a:buNone/>
            </a:pPr>
            <a:r>
              <a:rPr lang="en-US" dirty="0" smtClean="0"/>
              <a:t>Speaker is</a:t>
            </a:r>
          </a:p>
          <a:p>
            <a:pPr marL="0" indent="0">
              <a:buNone/>
            </a:pPr>
            <a:r>
              <a:rPr lang="en-US" dirty="0" smtClean="0"/>
              <a:t>It is conditioned by         determined by caste,</a:t>
            </a:r>
          </a:p>
          <a:p>
            <a:pPr marL="0" indent="0">
              <a:buNone/>
            </a:pPr>
            <a:r>
              <a:rPr lang="en-US" dirty="0" smtClean="0"/>
              <a:t>Situations &amp; need of       region, social status</a:t>
            </a:r>
          </a:p>
          <a:p>
            <a:pPr marL="0" indent="0">
              <a:buNone/>
            </a:pPr>
            <a:r>
              <a:rPr lang="en-US" dirty="0" smtClean="0"/>
              <a:t>speaker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6705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Syntactic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  Register                                             Dialect</a:t>
            </a:r>
          </a:p>
          <a:p>
            <a:pPr marL="0" indent="0">
              <a:buNone/>
            </a:pPr>
            <a:r>
              <a:rPr lang="en-US" dirty="0" smtClean="0"/>
              <a:t>It shows what you are           It shows who or  </a:t>
            </a:r>
          </a:p>
          <a:p>
            <a:pPr marL="0" indent="0">
              <a:buNone/>
            </a:pPr>
            <a:r>
              <a:rPr lang="en-US" dirty="0" smtClean="0"/>
              <a:t>doing.                                       (or what) you are</a:t>
            </a:r>
          </a:p>
          <a:p>
            <a:pPr marL="0" indent="0">
              <a:buNone/>
            </a:pPr>
            <a:r>
              <a:rPr lang="en-US" dirty="0" smtClean="0"/>
              <a:t>(ii) Dialect and accent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Dialect                                                 Accent</a:t>
            </a:r>
          </a:p>
          <a:p>
            <a:pPr marL="0" indent="0">
              <a:buNone/>
            </a:pPr>
            <a:r>
              <a:rPr lang="en-US" dirty="0" smtClean="0"/>
              <a:t>Combination of all levels             limited to one area </a:t>
            </a:r>
          </a:p>
          <a:p>
            <a:pPr marL="0" indent="0">
              <a:buNone/>
            </a:pPr>
            <a:r>
              <a:rPr lang="en-US" dirty="0" smtClean="0"/>
              <a:t>Of language, pronunciation,       of language- </a:t>
            </a:r>
          </a:p>
          <a:p>
            <a:pPr marL="0" indent="0">
              <a:buNone/>
            </a:pPr>
            <a:r>
              <a:rPr lang="en-US" dirty="0" smtClean="0"/>
              <a:t>Grammar, vocabulary                   pronunciation (RP)</a:t>
            </a:r>
          </a:p>
          <a:p>
            <a:pPr marL="0" indent="0">
              <a:buNone/>
            </a:pPr>
            <a:r>
              <a:rPr lang="en-US" dirty="0" smtClean="0"/>
              <a:t>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8558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Syntactic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Dialect &amp; Language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Dialect                                  Language</a:t>
            </a:r>
          </a:p>
          <a:p>
            <a:pPr marL="514350" indent="-514350">
              <a:buAutoNum type="arabicPeriod"/>
            </a:pPr>
            <a:r>
              <a:rPr lang="en-US" dirty="0" smtClean="0"/>
              <a:t>Smaller, range –                   larger in range &amp;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smaller area                           size</a:t>
            </a:r>
          </a:p>
          <a:p>
            <a:pPr marL="0" indent="0">
              <a:buNone/>
            </a:pPr>
            <a:r>
              <a:rPr lang="en-US" dirty="0" smtClean="0"/>
              <a:t>2. Used for limited                    greater number of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number of functions              </a:t>
            </a:r>
            <a:r>
              <a:rPr lang="en-US" dirty="0" err="1" smtClean="0"/>
              <a:t>functions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2163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Syntactic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         Dialect                                 Language</a:t>
            </a:r>
          </a:p>
          <a:p>
            <a:pPr marL="0" indent="0">
              <a:buNone/>
            </a:pPr>
            <a:r>
              <a:rPr lang="en-US" dirty="0" smtClean="0"/>
              <a:t>3. Often doesn’t have             has official status</a:t>
            </a:r>
          </a:p>
          <a:p>
            <a:pPr marL="0" indent="0">
              <a:buNone/>
            </a:pPr>
            <a:r>
              <a:rPr lang="en-US" dirty="0" smtClean="0"/>
              <a:t>Official status</a:t>
            </a:r>
          </a:p>
          <a:p>
            <a:pPr marL="0" indent="0">
              <a:buNone/>
            </a:pPr>
            <a:r>
              <a:rPr lang="en-US" dirty="0" smtClean="0"/>
              <a:t>4. Not codified in formal      codified &amp;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writing, in grammars &amp;        standardized, in</a:t>
            </a:r>
          </a:p>
          <a:p>
            <a:pPr marL="0" indent="0">
              <a:buNone/>
            </a:pPr>
            <a:r>
              <a:rPr lang="en-US" dirty="0" smtClean="0"/>
              <a:t>Dictionaries &amp; may not          writing, gr &amp; </a:t>
            </a:r>
            <a:r>
              <a:rPr lang="en-US" dirty="0" err="1" smtClean="0"/>
              <a:t>dic</a:t>
            </a:r>
            <a:r>
              <a:rPr lang="en-US" dirty="0" smtClean="0"/>
              <a:t>,</a:t>
            </a:r>
          </a:p>
          <a:p>
            <a:pPr marL="0" indent="0">
              <a:buNone/>
            </a:pPr>
            <a:r>
              <a:rPr lang="en-US" dirty="0" smtClean="0"/>
              <a:t>Have official literature            has  written lit.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3292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Syntactic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     Dialect                                 Language</a:t>
            </a:r>
          </a:p>
          <a:p>
            <a:pPr marL="0" indent="0">
              <a:buNone/>
            </a:pPr>
            <a:r>
              <a:rPr lang="en-US" dirty="0" smtClean="0"/>
              <a:t>Often considered                   has social prestige</a:t>
            </a:r>
          </a:p>
          <a:p>
            <a:pPr marL="0" indent="0">
              <a:buNone/>
            </a:pPr>
            <a:r>
              <a:rPr lang="en-US" dirty="0" smtClean="0"/>
              <a:t>Less prestigious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109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Varieties of dialect</a:t>
            </a:r>
          </a:p>
          <a:p>
            <a:r>
              <a:rPr lang="en-US" dirty="0"/>
              <a:t>The variety of language according to the user is called Dialect.</a:t>
            </a:r>
          </a:p>
          <a:p>
            <a:r>
              <a:rPr lang="en-US" dirty="0"/>
              <a:t>It is determined by a speaker’s social and geographical background.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3904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General American English and RP are two different dialects of English. They differ in many ways as shown below: </a:t>
            </a:r>
          </a:p>
          <a:p>
            <a:pPr marL="0" indent="0">
              <a:buNone/>
            </a:pPr>
            <a:r>
              <a:rPr lang="en-US" dirty="0"/>
              <a:t>                          RP                          Gen. American</a:t>
            </a:r>
          </a:p>
          <a:p>
            <a:pPr marL="0" indent="0">
              <a:buNone/>
            </a:pPr>
            <a:r>
              <a:rPr lang="en-US" dirty="0"/>
              <a:t>      Last             /</a:t>
            </a:r>
            <a:r>
              <a:rPr lang="en-US" dirty="0" err="1"/>
              <a:t>La:st</a:t>
            </a:r>
            <a:r>
              <a:rPr lang="en-US" dirty="0"/>
              <a:t>/                         /</a:t>
            </a:r>
            <a:r>
              <a:rPr lang="en-US" dirty="0" err="1"/>
              <a:t>Læst</a:t>
            </a:r>
            <a:r>
              <a:rPr lang="en-US" dirty="0"/>
              <a:t>/</a:t>
            </a:r>
          </a:p>
          <a:p>
            <a:pPr marL="0" indent="0">
              <a:buNone/>
            </a:pPr>
            <a:r>
              <a:rPr lang="en-US" dirty="0"/>
              <a:t>      Dance        /</a:t>
            </a:r>
            <a:r>
              <a:rPr lang="en-US" dirty="0" err="1"/>
              <a:t>da:ns</a:t>
            </a:r>
            <a:r>
              <a:rPr lang="en-US" dirty="0"/>
              <a:t>/                        /</a:t>
            </a:r>
            <a:r>
              <a:rPr lang="en-US" dirty="0" err="1"/>
              <a:t>dæns</a:t>
            </a:r>
            <a:r>
              <a:rPr lang="en-US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xmlns="" val="95052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Register</a:t>
            </a:r>
          </a:p>
          <a:p>
            <a:r>
              <a:rPr lang="en-US" dirty="0"/>
              <a:t>The same individual uses different varieties of language depending upon the situation.</a:t>
            </a:r>
          </a:p>
          <a:p>
            <a:r>
              <a:rPr lang="en-US" dirty="0"/>
              <a:t>Language according to the situation is called ‘Register’. </a:t>
            </a:r>
            <a:endParaRPr lang="en-US" dirty="0" smtClean="0"/>
          </a:p>
          <a:p>
            <a:r>
              <a:rPr lang="en-US" dirty="0" smtClean="0"/>
              <a:t>Different </a:t>
            </a:r>
            <a:r>
              <a:rPr lang="en-US" dirty="0"/>
              <a:t>registers – formal, informal, linguistics, law, literary, commerce, science, business etc.</a:t>
            </a:r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93390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Classification of Registers</a:t>
            </a:r>
          </a:p>
          <a:p>
            <a:pPr marL="0" indent="0">
              <a:buNone/>
            </a:pPr>
            <a:r>
              <a:rPr lang="en-US" dirty="0"/>
              <a:t> (</a:t>
            </a:r>
            <a:r>
              <a:rPr lang="en-US" dirty="0" err="1"/>
              <a:t>i</a:t>
            </a:r>
            <a:r>
              <a:rPr lang="en-US" dirty="0"/>
              <a:t>) Register according to field of discourse</a:t>
            </a:r>
          </a:p>
          <a:p>
            <a:pPr marL="571500" indent="-571500">
              <a:buAutoNum type="romanLcParenBoth" startAt="2"/>
            </a:pPr>
            <a:r>
              <a:rPr lang="en-US" dirty="0"/>
              <a:t>Register according to the mode of discourse</a:t>
            </a:r>
          </a:p>
          <a:p>
            <a:pPr marL="0" indent="0">
              <a:buNone/>
            </a:pPr>
            <a:r>
              <a:rPr lang="en-US" b="1" dirty="0"/>
              <a:t>               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6145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540</TotalTime>
  <Words>1579</Words>
  <Application>Microsoft Office PowerPoint</Application>
  <PresentationFormat>On-screen Show (4:3)</PresentationFormat>
  <Paragraphs>198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Oriel</vt:lpstr>
      <vt:lpstr>Synchronic Changes in language</vt:lpstr>
      <vt:lpstr>Review of lecture 27</vt:lpstr>
      <vt:lpstr>Review of lecture 27</vt:lpstr>
      <vt:lpstr>Review of lecture 27</vt:lpstr>
      <vt:lpstr>Review of lecture 27</vt:lpstr>
      <vt:lpstr>Syntactic changes</vt:lpstr>
      <vt:lpstr>Syntactic changes</vt:lpstr>
      <vt:lpstr>Syntactic changes</vt:lpstr>
      <vt:lpstr>Syntactic changes</vt:lpstr>
      <vt:lpstr>Syntactic changes</vt:lpstr>
      <vt:lpstr>Syntactic changes</vt:lpstr>
      <vt:lpstr>Syntactic changes</vt:lpstr>
      <vt:lpstr>Syntactic changes</vt:lpstr>
      <vt:lpstr>Syntactic changes</vt:lpstr>
      <vt:lpstr>Syntactic changes</vt:lpstr>
      <vt:lpstr>Syntactic changes</vt:lpstr>
      <vt:lpstr>Syntactic changes</vt:lpstr>
      <vt:lpstr>Syntactic changes</vt:lpstr>
      <vt:lpstr>Syntactic changes</vt:lpstr>
      <vt:lpstr>Syntactic changes</vt:lpstr>
      <vt:lpstr>Syntactic changes</vt:lpstr>
      <vt:lpstr>Syntactic changes</vt:lpstr>
      <vt:lpstr>Syntactic changes</vt:lpstr>
      <vt:lpstr>Syntactic changes</vt:lpstr>
      <vt:lpstr>Syntactic changes</vt:lpstr>
      <vt:lpstr>Syntactic changes</vt:lpstr>
      <vt:lpstr>Syntactic changes</vt:lpstr>
      <vt:lpstr>Syntactic changes</vt:lpstr>
      <vt:lpstr>Syntactic changes</vt:lpstr>
      <vt:lpstr>Syntactic changes</vt:lpstr>
      <vt:lpstr>Syntactic changes</vt:lpstr>
      <vt:lpstr>Syntactic changes</vt:lpstr>
      <vt:lpstr>Syntactic changes</vt:lpstr>
      <vt:lpstr>Summary</vt:lpstr>
      <vt:lpstr>Summary</vt:lpstr>
      <vt:lpstr>Summary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Naveed Ahsan</dc:creator>
  <cp:lastModifiedBy>stdc_lp</cp:lastModifiedBy>
  <cp:revision>52</cp:revision>
  <dcterms:created xsi:type="dcterms:W3CDTF">2013-12-28T08:48:00Z</dcterms:created>
  <dcterms:modified xsi:type="dcterms:W3CDTF">2013-12-30T23:27:30Z</dcterms:modified>
</cp:coreProperties>
</file>