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5" r:id="rId4"/>
    <p:sldId id="266" r:id="rId5"/>
    <p:sldId id="267" r:id="rId6"/>
    <p:sldId id="269" r:id="rId7"/>
    <p:sldId id="268" r:id="rId8"/>
    <p:sldId id="270" r:id="rId9"/>
    <p:sldId id="271" r:id="rId10"/>
    <p:sldId id="272" r:id="rId11"/>
    <p:sldId id="257" r:id="rId12"/>
    <p:sldId id="258" r:id="rId13"/>
    <p:sldId id="259" r:id="rId14"/>
    <p:sldId id="260" r:id="rId15"/>
    <p:sldId id="261" r:id="rId16"/>
    <p:sldId id="262" r:id="rId17"/>
    <p:sldId id="263"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4" r:id="rId38"/>
    <p:sldId id="29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761D9A3-A9B7-4D9B-8254-F6F4AF887578}"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761D9A3-A9B7-4D9B-8254-F6F4AF887578}"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761D9A3-A9B7-4D9B-8254-F6F4AF887578}"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9DE420D-7531-4480-866C-8547BD93E0D8}" type="datetimeFigureOut">
              <a:rPr lang="en-US" smtClean="0"/>
              <a:pPr/>
              <a:t>12/30/2013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61D9A3-A9B7-4D9B-8254-F6F4AF887578}"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761D9A3-A9B7-4D9B-8254-F6F4AF887578}"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761D9A3-A9B7-4D9B-8254-F6F4AF8875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761D9A3-A9B7-4D9B-8254-F6F4AF8875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761D9A3-A9B7-4D9B-8254-F6F4AF887578}"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761D9A3-A9B7-4D9B-8254-F6F4AF887578}"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9DE420D-7531-4480-866C-8547BD93E0D8}" type="datetimeFigureOut">
              <a:rPr lang="en-US" smtClean="0"/>
              <a:pPr/>
              <a:t>12/30/2013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61D9A3-A9B7-4D9B-8254-F6F4AF88757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761D9A3-A9B7-4D9B-8254-F6F4AF887578}"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DE420D-7531-4480-866C-8547BD93E0D8}" type="datetimeFigureOut">
              <a:rPr lang="en-US" smtClean="0"/>
              <a:pPr/>
              <a:t>12/30/2013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9DE420D-7531-4480-866C-8547BD93E0D8}" type="datetimeFigureOut">
              <a:rPr lang="en-US" smtClean="0"/>
              <a:pPr/>
              <a:t>12/30/2013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761D9A3-A9B7-4D9B-8254-F6F4AF887578}"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 27</a:t>
            </a:r>
            <a:endParaRPr lang="en-US" dirty="0"/>
          </a:p>
        </p:txBody>
      </p:sp>
      <p:sp>
        <p:nvSpPr>
          <p:cNvPr id="2" name="Title 1"/>
          <p:cNvSpPr>
            <a:spLocks noGrp="1"/>
          </p:cNvSpPr>
          <p:nvPr>
            <p:ph type="ctrTitle"/>
          </p:nvPr>
        </p:nvSpPr>
        <p:spPr/>
        <p:txBody>
          <a:bodyPr/>
          <a:lstStyle/>
          <a:p>
            <a:r>
              <a:rPr lang="en-US" dirty="0" smtClean="0"/>
              <a:t>Language variation</a:t>
            </a:r>
            <a:endParaRPr lang="en-US" dirty="0"/>
          </a:p>
        </p:txBody>
      </p:sp>
    </p:spTree>
    <p:extLst>
      <p:ext uri="{BB962C8B-B14F-4D97-AF65-F5344CB8AC3E}">
        <p14:creationId xmlns:p14="http://schemas.microsoft.com/office/powerpoint/2010/main" xmlns="" val="1150111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dirty="0" smtClean="0"/>
          </a:p>
          <a:p>
            <a:endParaRPr lang="en-US" dirty="0"/>
          </a:p>
          <a:p>
            <a:pPr marL="0" indent="0">
              <a:buNone/>
            </a:pPr>
            <a:r>
              <a:rPr lang="en-US" dirty="0" smtClean="0"/>
              <a:t>            </a:t>
            </a:r>
            <a:r>
              <a:rPr lang="en-US" sz="5400" dirty="0" smtClean="0"/>
              <a:t>Review of Lecture # 26</a:t>
            </a:r>
            <a:endParaRPr lang="en-US" sz="5400" dirty="0"/>
          </a:p>
        </p:txBody>
      </p:sp>
    </p:spTree>
    <p:extLst>
      <p:ext uri="{BB962C8B-B14F-4D97-AF65-F5344CB8AC3E}">
        <p14:creationId xmlns:p14="http://schemas.microsoft.com/office/powerpoint/2010/main" xmlns="" val="244720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lgn="ctr" eaLnBrk="1" fontAlgn="auto" hangingPunct="1">
              <a:spcAft>
                <a:spcPts val="0"/>
              </a:spcAft>
              <a:defRPr/>
            </a:pPr>
            <a:r>
              <a:rPr lang="en-US" sz="4000" dirty="0" smtClean="0">
                <a:solidFill>
                  <a:schemeClr val="tx2">
                    <a:satMod val="130000"/>
                  </a:schemeClr>
                </a:solidFill>
              </a:rPr>
              <a:t>WHAT IS CONVERSATION ANALYSIS? </a:t>
            </a:r>
            <a:endParaRPr lang="ro-RO" sz="4000" dirty="0" smtClean="0">
              <a:solidFill>
                <a:schemeClr val="tx2">
                  <a:satMod val="130000"/>
                </a:schemeClr>
              </a:solidFill>
            </a:endParaRPr>
          </a:p>
        </p:txBody>
      </p:sp>
      <p:sp>
        <p:nvSpPr>
          <p:cNvPr id="10243" name="Rectangle 3"/>
          <p:cNvSpPr>
            <a:spLocks noGrp="1" noChangeArrowheads="1"/>
          </p:cNvSpPr>
          <p:nvPr>
            <p:ph sz="quarter" idx="1"/>
          </p:nvPr>
        </p:nvSpPr>
        <p:spPr/>
        <p:txBody>
          <a:bodyPr/>
          <a:lstStyle/>
          <a:p>
            <a:pPr eaLnBrk="1" hangingPunct="1"/>
            <a:r>
              <a:rPr lang="en-US" sz="2400" smtClean="0"/>
              <a:t>CA - the study of </a:t>
            </a:r>
            <a:r>
              <a:rPr lang="en-US" sz="2400" i="1" smtClean="0"/>
              <a:t>recorded, naturally occurring talk-in-interaction</a:t>
            </a:r>
            <a:r>
              <a:rPr lang="en-US" sz="2400" smtClean="0"/>
              <a:t>. </a:t>
            </a:r>
          </a:p>
          <a:p>
            <a:pPr eaLnBrk="1" hangingPunct="1"/>
            <a:r>
              <a:rPr lang="en-US" sz="2400" smtClean="0"/>
              <a:t>CA - marginally interested in language as such, but first and foremost in language as a practical </a:t>
            </a:r>
            <a:r>
              <a:rPr lang="en-US" sz="2400" i="1" smtClean="0"/>
              <a:t>social accomplishment</a:t>
            </a:r>
            <a:r>
              <a:rPr lang="en-US" sz="2400" smtClean="0"/>
              <a:t>. </a:t>
            </a:r>
          </a:p>
          <a:p>
            <a:pPr eaLnBrk="1" hangingPunct="1"/>
            <a:r>
              <a:rPr lang="en-US" sz="2400" smtClean="0"/>
              <a:t>Its object of study is </a:t>
            </a:r>
            <a:r>
              <a:rPr lang="en-US" sz="2400" i="1" smtClean="0"/>
              <a:t>the interactional organization of social activities.</a:t>
            </a:r>
            <a:r>
              <a:rPr lang="en-US" sz="2400" smtClean="0"/>
              <a:t> </a:t>
            </a:r>
          </a:p>
          <a:p>
            <a:pPr eaLnBrk="1" hangingPunct="1"/>
            <a:r>
              <a:rPr lang="en-US" sz="2400" smtClean="0"/>
              <a:t>CA aims at discovering how participants understand and respond to one another in their turns at talk, with a central focus on how </a:t>
            </a:r>
            <a:r>
              <a:rPr lang="en-US" sz="2400" i="1" smtClean="0"/>
              <a:t>sequences</a:t>
            </a:r>
            <a:r>
              <a:rPr lang="en-US" sz="2400" smtClean="0"/>
              <a:t> of actions are generated. </a:t>
            </a:r>
          </a:p>
        </p:txBody>
      </p:sp>
    </p:spTree>
    <p:extLst>
      <p:ext uri="{BB962C8B-B14F-4D97-AF65-F5344CB8AC3E}">
        <p14:creationId xmlns:p14="http://schemas.microsoft.com/office/powerpoint/2010/main" xmlns="" val="1353301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Review</a:t>
            </a:r>
            <a:endParaRPr lang="en-US" dirty="0"/>
          </a:p>
        </p:txBody>
      </p:sp>
      <p:sp>
        <p:nvSpPr>
          <p:cNvPr id="11267" name="Content Placeholder 2"/>
          <p:cNvSpPr>
            <a:spLocks noGrp="1"/>
          </p:cNvSpPr>
          <p:nvPr>
            <p:ph sz="quarter" idx="1"/>
          </p:nvPr>
        </p:nvSpPr>
        <p:spPr/>
        <p:txBody>
          <a:bodyPr/>
          <a:lstStyle/>
          <a:p>
            <a:r>
              <a:rPr lang="en-US" dirty="0" smtClean="0"/>
              <a:t>Throughout the course of a conversation or talk-in-interaction, speakers display in the ‘next’ turns an understanding of what the ‘prior’ turn was about on the assumptions of the analyst.</a:t>
            </a:r>
            <a:endParaRPr lang="ro-RO" dirty="0" smtClean="0"/>
          </a:p>
          <a:p>
            <a:endParaRPr lang="en-US" dirty="0" smtClean="0"/>
          </a:p>
        </p:txBody>
      </p:sp>
    </p:spTree>
    <p:extLst>
      <p:ext uri="{BB962C8B-B14F-4D97-AF65-F5344CB8AC3E}">
        <p14:creationId xmlns:p14="http://schemas.microsoft.com/office/powerpoint/2010/main" xmlns="" val="1395305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defRPr/>
            </a:pPr>
            <a:r>
              <a:rPr lang="en-US" smtClean="0"/>
              <a:t>Turn taking</a:t>
            </a:r>
          </a:p>
        </p:txBody>
      </p:sp>
      <p:sp>
        <p:nvSpPr>
          <p:cNvPr id="5" name="Slide Number Placeholder 5"/>
          <p:cNvSpPr>
            <a:spLocks noGrp="1"/>
          </p:cNvSpPr>
          <p:nvPr>
            <p:ph type="sldNum" sz="quarter" idx="12"/>
          </p:nvPr>
        </p:nvSpPr>
        <p:spPr/>
        <p:txBody>
          <a:bodyPr/>
          <a:lstStyle/>
          <a:p>
            <a:pPr>
              <a:defRPr/>
            </a:pPr>
            <a:fld id="{2DAE0FE7-B25E-4ACE-B478-B2F1229C4483}" type="slidenum">
              <a:rPr lang="en-US"/>
              <a:pPr>
                <a:defRPr/>
              </a:pPr>
              <a:t>5</a:t>
            </a:fld>
            <a:endParaRPr lang="en-US"/>
          </a:p>
        </p:txBody>
      </p:sp>
      <p:sp>
        <p:nvSpPr>
          <p:cNvPr id="13316" name="Rectangle 3"/>
          <p:cNvSpPr>
            <a:spLocks noGrp="1" noChangeArrowheads="1"/>
          </p:cNvSpPr>
          <p:nvPr>
            <p:ph sz="quarter" idx="1"/>
          </p:nvPr>
        </p:nvSpPr>
        <p:spPr/>
        <p:txBody>
          <a:bodyPr/>
          <a:lstStyle/>
          <a:p>
            <a:pPr eaLnBrk="1" hangingPunct="1">
              <a:lnSpc>
                <a:spcPct val="90000"/>
              </a:lnSpc>
            </a:pPr>
            <a:r>
              <a:rPr lang="en-US" sz="2800" smtClean="0"/>
              <a:t>Conversation is analysed in turns. One speaker and then the next</a:t>
            </a:r>
          </a:p>
          <a:p>
            <a:pPr eaLnBrk="1" hangingPunct="1">
              <a:lnSpc>
                <a:spcPct val="90000"/>
              </a:lnSpc>
            </a:pPr>
            <a:r>
              <a:rPr lang="en-US" sz="2800" smtClean="0"/>
              <a:t>A turn consists of one or more </a:t>
            </a:r>
            <a:r>
              <a:rPr lang="en-US" sz="2800" b="1" smtClean="0">
                <a:solidFill>
                  <a:schemeClr val="hlink"/>
                </a:solidFill>
              </a:rPr>
              <a:t>turn constructional units</a:t>
            </a:r>
            <a:endParaRPr lang="en-US" sz="2800" smtClean="0"/>
          </a:p>
          <a:p>
            <a:pPr eaLnBrk="1" hangingPunct="1">
              <a:lnSpc>
                <a:spcPct val="90000"/>
              </a:lnSpc>
            </a:pPr>
            <a:r>
              <a:rPr lang="en-US" sz="2800" smtClean="0"/>
              <a:t>The end of a turn constructional unit  is a point during a turn when another speaker can intervene </a:t>
            </a:r>
          </a:p>
          <a:p>
            <a:pPr eaLnBrk="1" hangingPunct="1">
              <a:lnSpc>
                <a:spcPct val="90000"/>
              </a:lnSpc>
            </a:pPr>
            <a:r>
              <a:rPr lang="en-US" sz="2800" smtClean="0"/>
              <a:t>This point is called a </a:t>
            </a:r>
            <a:r>
              <a:rPr lang="en-US" sz="2800" b="1" smtClean="0">
                <a:solidFill>
                  <a:schemeClr val="hlink"/>
                </a:solidFill>
              </a:rPr>
              <a:t>turn transitional relevant point</a:t>
            </a:r>
            <a:r>
              <a:rPr lang="en-US" sz="2800" smtClean="0"/>
              <a:t> </a:t>
            </a:r>
          </a:p>
        </p:txBody>
      </p:sp>
    </p:spTree>
    <p:extLst>
      <p:ext uri="{BB962C8B-B14F-4D97-AF65-F5344CB8AC3E}">
        <p14:creationId xmlns:p14="http://schemas.microsoft.com/office/powerpoint/2010/main" xmlns="" val="3684662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026"/>
          <p:cNvSpPr>
            <a:spLocks noGrp="1" noChangeArrowheads="1"/>
          </p:cNvSpPr>
          <p:nvPr>
            <p:ph type="title"/>
          </p:nvPr>
        </p:nvSpPr>
        <p:spPr/>
        <p:txBody>
          <a:bodyPr>
            <a:normAutofit fontScale="90000"/>
          </a:bodyPr>
          <a:lstStyle/>
          <a:p>
            <a:pPr eaLnBrk="1" hangingPunct="1">
              <a:defRPr/>
            </a:pPr>
            <a:r>
              <a:rPr lang="en-US" smtClean="0"/>
              <a:t>How turn-taking works</a:t>
            </a:r>
            <a:br>
              <a:rPr lang="en-US" smtClean="0"/>
            </a:br>
            <a:r>
              <a:rPr lang="en-US" smtClean="0"/>
              <a:t>3 possibilities</a:t>
            </a:r>
          </a:p>
        </p:txBody>
      </p:sp>
      <p:sp>
        <p:nvSpPr>
          <p:cNvPr id="5" name="Slide Number Placeholder 5"/>
          <p:cNvSpPr>
            <a:spLocks noGrp="1"/>
          </p:cNvSpPr>
          <p:nvPr>
            <p:ph type="sldNum" sz="quarter" idx="12"/>
          </p:nvPr>
        </p:nvSpPr>
        <p:spPr/>
        <p:txBody>
          <a:bodyPr/>
          <a:lstStyle/>
          <a:p>
            <a:pPr>
              <a:defRPr/>
            </a:pPr>
            <a:fld id="{EA412B21-E0D7-4267-ADB3-2A428ADF9B73}" type="slidenum">
              <a:rPr lang="en-US"/>
              <a:pPr>
                <a:defRPr/>
              </a:pPr>
              <a:t>6</a:t>
            </a:fld>
            <a:endParaRPr lang="en-US"/>
          </a:p>
        </p:txBody>
      </p:sp>
      <p:sp>
        <p:nvSpPr>
          <p:cNvPr id="15364" name="Rectangle 1027"/>
          <p:cNvSpPr>
            <a:spLocks noGrp="1" noChangeArrowheads="1"/>
          </p:cNvSpPr>
          <p:nvPr>
            <p:ph sz="quarter" idx="1"/>
          </p:nvPr>
        </p:nvSpPr>
        <p:spPr/>
        <p:txBody>
          <a:bodyPr/>
          <a:lstStyle/>
          <a:p>
            <a:pPr eaLnBrk="1" hangingPunct="1"/>
            <a:r>
              <a:rPr lang="en-US" sz="2800" smtClean="0"/>
              <a:t>The current speaker selects the next speaker</a:t>
            </a:r>
          </a:p>
          <a:p>
            <a:pPr eaLnBrk="1" hangingPunct="1">
              <a:buFont typeface="Wingdings" pitchFamily="2" charset="2"/>
              <a:buNone/>
            </a:pPr>
            <a:endParaRPr lang="en-US" sz="2800" smtClean="0"/>
          </a:p>
          <a:p>
            <a:pPr eaLnBrk="1" hangingPunct="1">
              <a:buFont typeface="Wingdings" pitchFamily="2" charset="2"/>
              <a:buNone/>
            </a:pPr>
            <a:r>
              <a:rPr lang="en-US" sz="2800" smtClean="0"/>
              <a:t>OR if this does not operate</a:t>
            </a:r>
          </a:p>
          <a:p>
            <a:pPr eaLnBrk="1" hangingPunct="1"/>
            <a:r>
              <a:rPr lang="en-US" sz="2800" smtClean="0"/>
              <a:t>The next speaker self-selects</a:t>
            </a:r>
          </a:p>
          <a:p>
            <a:pPr eaLnBrk="1" hangingPunct="1">
              <a:buFont typeface="Wingdings" pitchFamily="2" charset="2"/>
              <a:buNone/>
            </a:pPr>
            <a:endParaRPr lang="en-US" sz="2800" smtClean="0"/>
          </a:p>
          <a:p>
            <a:pPr eaLnBrk="1" hangingPunct="1">
              <a:buFont typeface="Wingdings" pitchFamily="2" charset="2"/>
              <a:buNone/>
            </a:pPr>
            <a:r>
              <a:rPr lang="en-US" sz="2800" smtClean="0"/>
              <a:t>OR if this does not operate</a:t>
            </a:r>
          </a:p>
          <a:p>
            <a:pPr eaLnBrk="1" hangingPunct="1"/>
            <a:r>
              <a:rPr lang="en-US" sz="2800" smtClean="0"/>
              <a:t>The current speaker may continue</a:t>
            </a:r>
          </a:p>
          <a:p>
            <a:pPr eaLnBrk="1" hangingPunct="1">
              <a:buFont typeface="Wingdings" pitchFamily="2" charset="2"/>
              <a:buNone/>
            </a:pPr>
            <a:endParaRPr lang="en-US" sz="2800" smtClean="0"/>
          </a:p>
        </p:txBody>
      </p:sp>
    </p:spTree>
    <p:extLst>
      <p:ext uri="{BB962C8B-B14F-4D97-AF65-F5344CB8AC3E}">
        <p14:creationId xmlns:p14="http://schemas.microsoft.com/office/powerpoint/2010/main" xmlns="" val="2886913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lgn="ctr" eaLnBrk="1" fontAlgn="auto" hangingPunct="1">
              <a:spcAft>
                <a:spcPts val="0"/>
              </a:spcAft>
              <a:defRPr/>
            </a:pPr>
            <a:r>
              <a:rPr lang="en-US" sz="4000" smtClean="0">
                <a:solidFill>
                  <a:schemeClr val="tx2">
                    <a:satMod val="130000"/>
                  </a:schemeClr>
                </a:solidFill>
              </a:rPr>
              <a:t>COMPONENTS OF TURN-TAKING</a:t>
            </a:r>
            <a:endParaRPr lang="ro-RO" sz="4000" smtClean="0">
              <a:solidFill>
                <a:schemeClr val="tx2">
                  <a:satMod val="130000"/>
                </a:schemeClr>
              </a:solidFill>
            </a:endParaRPr>
          </a:p>
        </p:txBody>
      </p:sp>
      <p:sp>
        <p:nvSpPr>
          <p:cNvPr id="16387" name="Rectangle 3"/>
          <p:cNvSpPr>
            <a:spLocks noGrp="1" noChangeArrowheads="1"/>
          </p:cNvSpPr>
          <p:nvPr>
            <p:ph sz="quarter" idx="1"/>
          </p:nvPr>
        </p:nvSpPr>
        <p:spPr/>
        <p:txBody>
          <a:bodyPr/>
          <a:lstStyle/>
          <a:p>
            <a:pPr marL="609600" indent="-609600" eaLnBrk="1" hangingPunct="1">
              <a:lnSpc>
                <a:spcPct val="80000"/>
              </a:lnSpc>
              <a:buFontTx/>
              <a:buNone/>
            </a:pPr>
            <a:r>
              <a:rPr lang="en-US" sz="2400" b="1" smtClean="0"/>
              <a:t>1. turn construction units</a:t>
            </a:r>
            <a:endParaRPr lang="en-US" sz="2400" smtClean="0"/>
          </a:p>
          <a:p>
            <a:pPr marL="609600" indent="-609600" eaLnBrk="1" hangingPunct="1">
              <a:lnSpc>
                <a:spcPct val="80000"/>
              </a:lnSpc>
              <a:buFontTx/>
              <a:buNone/>
            </a:pPr>
            <a:r>
              <a:rPr lang="en-US" sz="2400" smtClean="0"/>
              <a:t>	Turns at talk can be seen as constructed out of units which broadly correspond to linguistic categories such as sentences, clauses, single words (e.g., ‘Hey!’, ‘What ?’) or phrases.</a:t>
            </a:r>
            <a:endParaRPr lang="en-US" sz="2400" b="1" smtClean="0"/>
          </a:p>
          <a:p>
            <a:pPr marL="609600" indent="-609600" eaLnBrk="1" hangingPunct="1">
              <a:lnSpc>
                <a:spcPct val="80000"/>
              </a:lnSpc>
            </a:pPr>
            <a:r>
              <a:rPr lang="en-US" sz="2400" b="1" smtClean="0"/>
              <a:t>Features of turn-construction units:</a:t>
            </a:r>
          </a:p>
          <a:p>
            <a:pPr marL="609600" indent="-609600" eaLnBrk="1" hangingPunct="1">
              <a:lnSpc>
                <a:spcPct val="80000"/>
              </a:lnSpc>
              <a:buFontTx/>
              <a:buNone/>
            </a:pPr>
            <a:r>
              <a:rPr lang="en-US" sz="2400" b="1" smtClean="0"/>
              <a:t>A.	projectability</a:t>
            </a:r>
            <a:r>
              <a:rPr lang="en-US" sz="2400" smtClean="0"/>
              <a:t> – it is possible for participants to project, in the course of a turn-construction unit, what sort of unit it is and at what point it is likely to end.</a:t>
            </a:r>
            <a:endParaRPr lang="en-US" sz="2400" b="1" smtClean="0"/>
          </a:p>
          <a:p>
            <a:pPr marL="609600" indent="-609600" eaLnBrk="1" hangingPunct="1">
              <a:lnSpc>
                <a:spcPct val="80000"/>
              </a:lnSpc>
              <a:buFontTx/>
              <a:buNone/>
            </a:pPr>
            <a:r>
              <a:rPr lang="en-US" sz="2400" b="1" smtClean="0"/>
              <a:t>B.	Transition relevance place</a:t>
            </a:r>
            <a:r>
              <a:rPr lang="en-US" sz="2400" smtClean="0"/>
              <a:t> – at the end of each unit there is the possibility for legitimate transition between speakers.</a:t>
            </a:r>
            <a:endParaRPr lang="en-US" sz="2400" b="1" smtClean="0"/>
          </a:p>
        </p:txBody>
      </p:sp>
    </p:spTree>
    <p:extLst>
      <p:ext uri="{BB962C8B-B14F-4D97-AF65-F5344CB8AC3E}">
        <p14:creationId xmlns:p14="http://schemas.microsoft.com/office/powerpoint/2010/main" xmlns="" val="1114618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TURN-TAKING RULES</a:t>
            </a:r>
            <a:endParaRPr lang="ro-RO" smtClean="0">
              <a:solidFill>
                <a:schemeClr val="tx2">
                  <a:satMod val="130000"/>
                </a:schemeClr>
              </a:solidFill>
            </a:endParaRPr>
          </a:p>
        </p:txBody>
      </p:sp>
      <p:sp>
        <p:nvSpPr>
          <p:cNvPr id="18435" name="Rectangle 3"/>
          <p:cNvSpPr>
            <a:spLocks noGrp="1" noChangeArrowheads="1"/>
          </p:cNvSpPr>
          <p:nvPr>
            <p:ph sz="quarter" idx="1"/>
          </p:nvPr>
        </p:nvSpPr>
        <p:spPr/>
        <p:txBody>
          <a:bodyPr/>
          <a:lstStyle/>
          <a:p>
            <a:pPr eaLnBrk="1" hangingPunct="1">
              <a:lnSpc>
                <a:spcPct val="80000"/>
              </a:lnSpc>
            </a:pPr>
            <a:r>
              <a:rPr lang="en-US" sz="2800" smtClean="0"/>
              <a:t>a) if C (current speaker) selects N (next speaker) in current turn, then C must stop speaking, and N must speak next.</a:t>
            </a:r>
          </a:p>
          <a:p>
            <a:pPr eaLnBrk="1" hangingPunct="1">
              <a:lnSpc>
                <a:spcPct val="80000"/>
              </a:lnSpc>
            </a:pPr>
            <a:r>
              <a:rPr lang="en-US" sz="2800" smtClean="0"/>
              <a:t>b) if C does not select N, then any other party self-selects, first speaker gaining rights to the next turn</a:t>
            </a:r>
          </a:p>
          <a:p>
            <a:pPr eaLnBrk="1" hangingPunct="1">
              <a:lnSpc>
                <a:spcPct val="80000"/>
              </a:lnSpc>
            </a:pPr>
            <a:r>
              <a:rPr lang="en-US" sz="2800" smtClean="0"/>
              <a:t>C) if C has not selected N, and no other party self-selects, then C may (but need not) continue.</a:t>
            </a:r>
          </a:p>
          <a:p>
            <a:pPr eaLnBrk="1" hangingPunct="1">
              <a:lnSpc>
                <a:spcPct val="80000"/>
              </a:lnSpc>
              <a:buFontTx/>
              <a:buNone/>
            </a:pPr>
            <a:r>
              <a:rPr lang="en-US" sz="2800" smtClean="0"/>
              <a:t>	</a:t>
            </a:r>
            <a:endParaRPr lang="ro-RO" sz="2800" smtClean="0"/>
          </a:p>
        </p:txBody>
      </p:sp>
    </p:spTree>
    <p:extLst>
      <p:ext uri="{BB962C8B-B14F-4D97-AF65-F5344CB8AC3E}">
        <p14:creationId xmlns:p14="http://schemas.microsoft.com/office/powerpoint/2010/main" xmlns="" val="3278892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eaLnBrk="1" fontAlgn="auto" hangingPunct="1">
              <a:spcAft>
                <a:spcPts val="0"/>
              </a:spcAft>
              <a:defRPr/>
            </a:pPr>
            <a:r>
              <a:rPr lang="en-US" smtClean="0">
                <a:solidFill>
                  <a:schemeClr val="tx2">
                    <a:satMod val="130000"/>
                  </a:schemeClr>
                </a:solidFill>
              </a:rPr>
              <a:t>BASIC TURN TYPES</a:t>
            </a:r>
            <a:endParaRPr lang="ro-RO" smtClean="0">
              <a:solidFill>
                <a:schemeClr val="tx2">
                  <a:satMod val="130000"/>
                </a:schemeClr>
              </a:solidFill>
            </a:endParaRPr>
          </a:p>
        </p:txBody>
      </p:sp>
      <p:sp>
        <p:nvSpPr>
          <p:cNvPr id="19459" name="Rectangle 3"/>
          <p:cNvSpPr>
            <a:spLocks noGrp="1" noChangeArrowheads="1"/>
          </p:cNvSpPr>
          <p:nvPr>
            <p:ph sz="quarter" idx="1"/>
          </p:nvPr>
        </p:nvSpPr>
        <p:spPr/>
        <p:txBody>
          <a:bodyPr/>
          <a:lstStyle/>
          <a:p>
            <a:pPr eaLnBrk="1" hangingPunct="1">
              <a:lnSpc>
                <a:spcPct val="90000"/>
              </a:lnSpc>
            </a:pPr>
            <a:r>
              <a:rPr lang="en-US" sz="2800" b="1" dirty="0" smtClean="0"/>
              <a:t>Adjacency pairs</a:t>
            </a:r>
            <a:endParaRPr lang="en-US" sz="2800" dirty="0" smtClean="0"/>
          </a:p>
          <a:p>
            <a:pPr eaLnBrk="1" hangingPunct="1">
              <a:lnSpc>
                <a:spcPct val="90000"/>
              </a:lnSpc>
              <a:buFontTx/>
              <a:buNone/>
            </a:pPr>
            <a:r>
              <a:rPr lang="en-US" sz="2800" dirty="0" smtClean="0"/>
              <a:t>	One of the most noticeable things about conversation is that certain classes of utterances conventionally come in pairs.</a:t>
            </a:r>
            <a:endParaRPr lang="en-US" sz="2800" b="1" dirty="0" smtClean="0"/>
          </a:p>
          <a:p>
            <a:pPr eaLnBrk="1" hangingPunct="1">
              <a:lnSpc>
                <a:spcPct val="90000"/>
              </a:lnSpc>
              <a:buFontTx/>
              <a:buNone/>
            </a:pPr>
            <a:r>
              <a:rPr lang="en-US" sz="2800" b="1" dirty="0" smtClean="0"/>
              <a:t>Example:</a:t>
            </a:r>
            <a:endParaRPr lang="en-US" sz="2800" dirty="0" smtClean="0"/>
          </a:p>
          <a:p>
            <a:pPr eaLnBrk="1" hangingPunct="1">
              <a:lnSpc>
                <a:spcPct val="90000"/>
              </a:lnSpc>
            </a:pPr>
            <a:r>
              <a:rPr lang="en-US" sz="2800" dirty="0" smtClean="0"/>
              <a:t>Question/answer</a:t>
            </a:r>
          </a:p>
          <a:p>
            <a:pPr eaLnBrk="1" hangingPunct="1">
              <a:lnSpc>
                <a:spcPct val="90000"/>
              </a:lnSpc>
            </a:pPr>
            <a:r>
              <a:rPr lang="en-US" sz="2800" dirty="0" smtClean="0"/>
              <a:t>Greeting/greeting</a:t>
            </a:r>
          </a:p>
          <a:p>
            <a:pPr eaLnBrk="1" hangingPunct="1">
              <a:lnSpc>
                <a:spcPct val="90000"/>
              </a:lnSpc>
            </a:pPr>
            <a:r>
              <a:rPr lang="en-US" sz="2800" dirty="0" smtClean="0"/>
              <a:t>Invitation/acceptance(declination)</a:t>
            </a:r>
          </a:p>
          <a:p>
            <a:pPr eaLnBrk="1" hangingPunct="1">
              <a:lnSpc>
                <a:spcPct val="90000"/>
              </a:lnSpc>
            </a:pPr>
            <a:r>
              <a:rPr lang="en-US" sz="2800" dirty="0" smtClean="0"/>
              <a:t>Offer/acceptance (refusal)</a:t>
            </a:r>
            <a:endParaRPr lang="ro-RO" sz="2800" dirty="0" smtClean="0"/>
          </a:p>
        </p:txBody>
      </p:sp>
    </p:spTree>
    <p:extLst>
      <p:ext uri="{BB962C8B-B14F-4D97-AF65-F5344CB8AC3E}">
        <p14:creationId xmlns:p14="http://schemas.microsoft.com/office/powerpoint/2010/main" xmlns="" val="9839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solidFill>
                  <a:schemeClr val="tx2">
                    <a:satMod val="130000"/>
                  </a:schemeClr>
                </a:solidFill>
              </a:rPr>
              <a:t>SELF-INITIATED </a:t>
            </a:r>
            <a:r>
              <a:rPr lang="en-US" dirty="0" smtClean="0">
                <a:solidFill>
                  <a:schemeClr val="tx2">
                    <a:satMod val="130000"/>
                  </a:schemeClr>
                </a:solidFill>
              </a:rPr>
              <a:t>SELF-REPAIR, OTHER-INITIATED-SELF-REPAIR,</a:t>
            </a:r>
            <a:r>
              <a:rPr lang="en-US" dirty="0">
                <a:solidFill>
                  <a:schemeClr val="tx2">
                    <a:satMod val="130000"/>
                  </a:schemeClr>
                </a:solidFill>
              </a:rPr>
              <a:t> SELF-INITIATED </a:t>
            </a:r>
            <a:r>
              <a:rPr lang="en-US" dirty="0" smtClean="0">
                <a:solidFill>
                  <a:schemeClr val="tx2">
                    <a:satMod val="130000"/>
                  </a:schemeClr>
                </a:solidFill>
              </a:rPr>
              <a:t>OTHER-REPAIR, OTHER-INITIATED </a:t>
            </a:r>
            <a:r>
              <a:rPr lang="en-US" dirty="0">
                <a:solidFill>
                  <a:schemeClr val="tx2">
                    <a:satMod val="130000"/>
                  </a:schemeClr>
                </a:solidFill>
              </a:rPr>
              <a:t>OTHER-REPAIR</a:t>
            </a:r>
            <a:r>
              <a:rPr lang="en-US" dirty="0" smtClean="0">
                <a:solidFill>
                  <a:schemeClr val="tx2">
                    <a:satMod val="130000"/>
                  </a:schemeClr>
                </a:solidFill>
              </a:rPr>
              <a:t>, INTERRUPTIONS, OVERLAPPING</a:t>
            </a:r>
            <a:endParaRPr lang="en-US" dirty="0"/>
          </a:p>
        </p:txBody>
      </p:sp>
    </p:spTree>
    <p:extLst>
      <p:ext uri="{BB962C8B-B14F-4D97-AF65-F5344CB8AC3E}">
        <p14:creationId xmlns:p14="http://schemas.microsoft.com/office/powerpoint/2010/main" xmlns="" val="39642990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Variation</a:t>
            </a:r>
            <a:endParaRPr lang="en-US" dirty="0"/>
          </a:p>
        </p:txBody>
      </p:sp>
      <p:sp>
        <p:nvSpPr>
          <p:cNvPr id="3" name="Content Placeholder 2"/>
          <p:cNvSpPr>
            <a:spLocks noGrp="1"/>
          </p:cNvSpPr>
          <p:nvPr>
            <p:ph sz="quarter" idx="1"/>
          </p:nvPr>
        </p:nvSpPr>
        <p:spPr/>
        <p:txBody>
          <a:bodyPr/>
          <a:lstStyle/>
          <a:p>
            <a:pPr marL="0" indent="0">
              <a:buNone/>
            </a:pPr>
            <a:r>
              <a:rPr lang="en-US" dirty="0" smtClean="0"/>
              <a:t> Introduction:</a:t>
            </a:r>
          </a:p>
          <a:p>
            <a:r>
              <a:rPr lang="en-US" dirty="0"/>
              <a:t> </a:t>
            </a:r>
            <a:r>
              <a:rPr lang="en-US" dirty="0" smtClean="0"/>
              <a:t>Language not the same as we had in the past.</a:t>
            </a:r>
          </a:p>
          <a:p>
            <a:r>
              <a:rPr lang="en-US" dirty="0" smtClean="0"/>
              <a:t>Modern reader may not be able to understand a single word/line written in the newspaper written one thousand years ago.</a:t>
            </a:r>
          </a:p>
          <a:p>
            <a:r>
              <a:rPr lang="en-US" dirty="0" smtClean="0"/>
              <a:t>Specimen from the past -    </a:t>
            </a:r>
            <a:r>
              <a:rPr lang="en-US" dirty="0" err="1" smtClean="0"/>
              <a:t>forgyf</a:t>
            </a:r>
            <a:r>
              <a:rPr lang="en-US" dirty="0" smtClean="0"/>
              <a:t> us </a:t>
            </a:r>
            <a:r>
              <a:rPr lang="en-US" dirty="0" err="1" smtClean="0"/>
              <a:t>ure</a:t>
            </a:r>
            <a:r>
              <a:rPr lang="en-US" dirty="0" smtClean="0"/>
              <a:t> </a:t>
            </a:r>
            <a:r>
              <a:rPr lang="en-US" dirty="0" err="1" smtClean="0"/>
              <a:t>gylt</a:t>
            </a:r>
            <a:endParaRPr lang="en-US" dirty="0"/>
          </a:p>
        </p:txBody>
      </p:sp>
    </p:spTree>
    <p:extLst>
      <p:ext uri="{BB962C8B-B14F-4D97-AF65-F5344CB8AC3E}">
        <p14:creationId xmlns:p14="http://schemas.microsoft.com/office/powerpoint/2010/main" xmlns="" val="3719745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Changes occur because they are natural – just as human </a:t>
            </a:r>
            <a:r>
              <a:rPr lang="en-US" dirty="0" err="1" smtClean="0"/>
              <a:t>behaviour</a:t>
            </a:r>
            <a:r>
              <a:rPr lang="en-US" dirty="0" smtClean="0"/>
              <a:t> changes</a:t>
            </a:r>
          </a:p>
          <a:p>
            <a:r>
              <a:rPr lang="en-US" dirty="0" smtClean="0"/>
              <a:t>Language in the state of constant variation because it is transmitted from one generation to the next.</a:t>
            </a:r>
          </a:p>
          <a:p>
            <a:r>
              <a:rPr lang="en-US" dirty="0" smtClean="0"/>
              <a:t>Change slow but sure,</a:t>
            </a:r>
          </a:p>
          <a:p>
            <a:r>
              <a:rPr lang="en-US" dirty="0" smtClean="0"/>
              <a:t>Sometimes it is unnoticed &amp; becomes prominent over long period of time</a:t>
            </a:r>
            <a:endParaRPr lang="en-US" dirty="0"/>
          </a:p>
        </p:txBody>
      </p:sp>
    </p:spTree>
    <p:extLst>
      <p:ext uri="{BB962C8B-B14F-4D97-AF65-F5344CB8AC3E}">
        <p14:creationId xmlns:p14="http://schemas.microsoft.com/office/powerpoint/2010/main" xmlns="" val="6974057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Some changes linked to social or political changes</a:t>
            </a:r>
          </a:p>
          <a:p>
            <a:r>
              <a:rPr lang="en-US" dirty="0" smtClean="0"/>
              <a:t>Every next generation has to learn the way its previous generation used language.</a:t>
            </a:r>
          </a:p>
          <a:p>
            <a:r>
              <a:rPr lang="en-US" dirty="0" smtClean="0"/>
              <a:t>Man picks up some words exactly and some words approximately. He then recreates for himself language of community. He creates change.</a:t>
            </a:r>
            <a:endParaRPr lang="en-US" dirty="0"/>
          </a:p>
        </p:txBody>
      </p:sp>
    </p:spTree>
    <p:extLst>
      <p:ext uri="{BB962C8B-B14F-4D97-AF65-F5344CB8AC3E}">
        <p14:creationId xmlns:p14="http://schemas.microsoft.com/office/powerpoint/2010/main" xmlns="" val="2495631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There is also desire to sound different from the previous generation.</a:t>
            </a:r>
          </a:p>
          <a:p>
            <a:r>
              <a:rPr lang="en-US" dirty="0" smtClean="0"/>
              <a:t>Change can be in the pronunciation, meaning, or use.</a:t>
            </a:r>
          </a:p>
          <a:p>
            <a:r>
              <a:rPr lang="en-US" dirty="0" smtClean="0"/>
              <a:t>You can note down that words have changed for kitchen, washroom, bed room, rest room etc. </a:t>
            </a:r>
            <a:endParaRPr lang="en-US" dirty="0"/>
          </a:p>
        </p:txBody>
      </p:sp>
    </p:spTree>
    <p:extLst>
      <p:ext uri="{BB962C8B-B14F-4D97-AF65-F5344CB8AC3E}">
        <p14:creationId xmlns:p14="http://schemas.microsoft.com/office/powerpoint/2010/main" xmlns="" val="2364928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Change neither for good, nor for bad, but just for the suitability – just for need.</a:t>
            </a:r>
          </a:p>
          <a:p>
            <a:r>
              <a:rPr lang="en-US" dirty="0" smtClean="0"/>
              <a:t>Language change can be studied along two lines – Diachronic and Synchronic</a:t>
            </a:r>
          </a:p>
          <a:p>
            <a:r>
              <a:rPr lang="en-US" dirty="0" smtClean="0"/>
              <a:t>Examples: Chaucer – Milton – </a:t>
            </a:r>
            <a:r>
              <a:rPr lang="en-US" dirty="0" err="1" smtClean="0"/>
              <a:t>T.S.Eliot</a:t>
            </a:r>
            <a:endParaRPr lang="en-US" dirty="0" smtClean="0"/>
          </a:p>
          <a:p>
            <a:pPr marL="0" indent="0">
              <a:buNone/>
            </a:pPr>
            <a:r>
              <a:rPr lang="en-US" dirty="0" smtClean="0"/>
              <a:t>                 Old English – Middle – Modern English</a:t>
            </a:r>
          </a:p>
          <a:p>
            <a:pPr marL="0" indent="0">
              <a:buNone/>
            </a:pPr>
            <a:r>
              <a:rPr lang="en-US" dirty="0" smtClean="0"/>
              <a:t> Diachronic variations</a:t>
            </a:r>
            <a:endParaRPr lang="en-US" dirty="0"/>
          </a:p>
        </p:txBody>
      </p:sp>
    </p:spTree>
    <p:extLst>
      <p:ext uri="{BB962C8B-B14F-4D97-AF65-F5344CB8AC3E}">
        <p14:creationId xmlns:p14="http://schemas.microsoft.com/office/powerpoint/2010/main" xmlns="" val="3495324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As students of descriptive linguistics, we are more interested in synchronic descriptions.</a:t>
            </a:r>
            <a:endParaRPr lang="en-US" u="sng" dirty="0" smtClean="0"/>
          </a:p>
          <a:p>
            <a:pPr marL="0" indent="0">
              <a:buNone/>
            </a:pPr>
            <a:r>
              <a:rPr lang="en-US" u="sng" dirty="0" smtClean="0"/>
              <a:t>Diachronic variations</a:t>
            </a:r>
          </a:p>
          <a:p>
            <a:r>
              <a:rPr lang="en-US" dirty="0" smtClean="0"/>
              <a:t>Meaning changed sometimes due to its continuous use in particular context. Sometimes form remains same but meaning changes because the object changes.</a:t>
            </a:r>
          </a:p>
          <a:p>
            <a:pPr marL="0" indent="0">
              <a:buNone/>
            </a:pPr>
            <a:r>
              <a:rPr lang="en-US" dirty="0" smtClean="0"/>
              <a:t>      Pen – feather (Past), Quill for writing (Later)</a:t>
            </a:r>
            <a:endParaRPr lang="en-US" dirty="0"/>
          </a:p>
        </p:txBody>
      </p:sp>
    </p:spTree>
    <p:extLst>
      <p:ext uri="{BB962C8B-B14F-4D97-AF65-F5344CB8AC3E}">
        <p14:creationId xmlns:p14="http://schemas.microsoft.com/office/powerpoint/2010/main" xmlns="" val="30803690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b="1" dirty="0" smtClean="0"/>
              <a:t>Extension</a:t>
            </a:r>
            <a:r>
              <a:rPr lang="en-US" dirty="0" smtClean="0"/>
              <a:t>  taken place in a large number of words – journey – originally a day’s walk / ride</a:t>
            </a:r>
          </a:p>
          <a:p>
            <a:pPr marL="0" indent="0">
              <a:buNone/>
            </a:pPr>
            <a:r>
              <a:rPr lang="en-US" dirty="0" smtClean="0"/>
              <a:t>    Journal – a periodical that appeared everyday.</a:t>
            </a:r>
          </a:p>
          <a:p>
            <a:pPr marL="0" indent="0">
              <a:buNone/>
            </a:pPr>
            <a:r>
              <a:rPr lang="en-US" dirty="0" smtClean="0"/>
              <a:t>    Now a journey  may be a week’s journey or a</a:t>
            </a:r>
          </a:p>
          <a:p>
            <a:pPr marL="0" indent="0">
              <a:buNone/>
            </a:pPr>
            <a:r>
              <a:rPr lang="en-US" dirty="0"/>
              <a:t> </a:t>
            </a:r>
            <a:r>
              <a:rPr lang="en-US" dirty="0" smtClean="0"/>
              <a:t>   half-yearly journey</a:t>
            </a:r>
            <a:endParaRPr lang="en-US" dirty="0"/>
          </a:p>
        </p:txBody>
      </p:sp>
    </p:spTree>
    <p:extLst>
      <p:ext uri="{BB962C8B-B14F-4D97-AF65-F5344CB8AC3E}">
        <p14:creationId xmlns:p14="http://schemas.microsoft.com/office/powerpoint/2010/main" xmlns="" val="14363574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b="1" dirty="0" smtClean="0"/>
              <a:t>Transition</a:t>
            </a:r>
            <a:r>
              <a:rPr lang="en-US" dirty="0" smtClean="0"/>
              <a:t> of proper name to common words may also result in changes, e.g., the word ‘boycott’ is derived from Captain Charles C. Boycott (1832-97) who was a land agent of Lord Erne’s estate, who was so treated in an attempt to get rents reduced.</a:t>
            </a:r>
          </a:p>
          <a:p>
            <a:r>
              <a:rPr lang="en-US" dirty="0" smtClean="0"/>
              <a:t>The word ‘Dunce’ comes from the name of medieval writer, Dunce </a:t>
            </a:r>
            <a:r>
              <a:rPr lang="en-US" dirty="0" err="1" smtClean="0"/>
              <a:t>Scotus</a:t>
            </a:r>
            <a:r>
              <a:rPr lang="en-US" dirty="0" smtClean="0"/>
              <a:t> who fell into disrepute </a:t>
            </a:r>
            <a:endParaRPr lang="en-US" dirty="0"/>
          </a:p>
        </p:txBody>
      </p:sp>
    </p:spTree>
    <p:extLst>
      <p:ext uri="{BB962C8B-B14F-4D97-AF65-F5344CB8AC3E}">
        <p14:creationId xmlns:p14="http://schemas.microsoft.com/office/powerpoint/2010/main" xmlns="" val="2614878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b="1" dirty="0" smtClean="0"/>
              <a:t>Euphemism one </a:t>
            </a:r>
            <a:r>
              <a:rPr lang="en-US" dirty="0" smtClean="0"/>
              <a:t>seeks to disguise the real nature of an unpleasant idea by giving it an inoffensive name e.g., bathroom or restroom for “toilet” (or latrine), stout for “fat”, </a:t>
            </a:r>
            <a:r>
              <a:rPr lang="en-US" dirty="0" err="1" smtClean="0"/>
              <a:t>visuaaly</a:t>
            </a:r>
            <a:r>
              <a:rPr lang="en-US" dirty="0" smtClean="0"/>
              <a:t> challenged for blind, etc.</a:t>
            </a:r>
          </a:p>
          <a:p>
            <a:r>
              <a:rPr lang="en-US" dirty="0" smtClean="0"/>
              <a:t>In modern English, the front vowels are not  rounded whereas most of the back vowels are rounded vowels.  </a:t>
            </a:r>
            <a:endParaRPr lang="en-US" dirty="0"/>
          </a:p>
        </p:txBody>
      </p:sp>
    </p:spTree>
    <p:extLst>
      <p:ext uri="{BB962C8B-B14F-4D97-AF65-F5344CB8AC3E}">
        <p14:creationId xmlns:p14="http://schemas.microsoft.com/office/powerpoint/2010/main" xmlns="" val="2007503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t>In early English there were </a:t>
            </a:r>
            <a:r>
              <a:rPr lang="en-US" b="1" dirty="0" smtClean="0"/>
              <a:t>front rounded vowels</a:t>
            </a:r>
          </a:p>
          <a:p>
            <a:pPr marL="0" indent="0">
              <a:buNone/>
            </a:pPr>
            <a:r>
              <a:rPr lang="en-US" dirty="0"/>
              <a:t> </a:t>
            </a:r>
            <a:r>
              <a:rPr lang="en-US" dirty="0" smtClean="0"/>
              <a:t>Metathesis could be seen in some words. E.g. ‘</a:t>
            </a:r>
            <a:r>
              <a:rPr lang="en-US" dirty="0" err="1" smtClean="0"/>
              <a:t>brid</a:t>
            </a:r>
            <a:r>
              <a:rPr lang="en-US" dirty="0" smtClean="0"/>
              <a:t>’  in old English and ‘bird’ in Middle English. </a:t>
            </a:r>
          </a:p>
          <a:p>
            <a:r>
              <a:rPr lang="en-US" b="1" dirty="0" smtClean="0"/>
              <a:t>Loss of /r/ model</a:t>
            </a:r>
            <a:r>
              <a:rPr lang="en-US" dirty="0" smtClean="0"/>
              <a:t> medially before </a:t>
            </a:r>
            <a:r>
              <a:rPr lang="en-US" dirty="0" err="1" smtClean="0"/>
              <a:t>consonents</a:t>
            </a:r>
            <a:r>
              <a:rPr lang="en-US" dirty="0" smtClean="0"/>
              <a:t> and finally (unless the next word begins with vowel) took place in the </a:t>
            </a:r>
            <a:r>
              <a:rPr lang="en-US" dirty="0" err="1" smtClean="0"/>
              <a:t>eihteenth</a:t>
            </a:r>
            <a:r>
              <a:rPr lang="en-US" dirty="0" smtClean="0"/>
              <a:t> century although r was retained in spellings. E.g. arm, heard, order</a:t>
            </a:r>
            <a:endParaRPr lang="en-US" dirty="0"/>
          </a:p>
        </p:txBody>
      </p:sp>
    </p:spTree>
    <p:extLst>
      <p:ext uri="{BB962C8B-B14F-4D97-AF65-F5344CB8AC3E}">
        <p14:creationId xmlns:p14="http://schemas.microsoft.com/office/powerpoint/2010/main" xmlns="" val="30267091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smtClean="0"/>
              <a:t>Initial /k/ and /g/ followed by n disappeared in pronunciation in the late 17</a:t>
            </a:r>
            <a:r>
              <a:rPr lang="en-US" baseline="30000" dirty="0" smtClean="0"/>
              <a:t>th</a:t>
            </a:r>
            <a:r>
              <a:rPr lang="en-US" dirty="0" smtClean="0"/>
              <a:t> century, e.g., knave, gnaw, gnat, gnash</a:t>
            </a:r>
          </a:p>
          <a:p>
            <a:r>
              <a:rPr lang="en-US" b="1" dirty="0" smtClean="0"/>
              <a:t>Spelling: </a:t>
            </a:r>
            <a:r>
              <a:rPr lang="en-US" dirty="0" smtClean="0"/>
              <a:t>A major reason for the variety of English spelling is that several different systems/conventions have been at work in this language e.g., ‘Mouse’ is the native spelling. ‘Mice’ is the French spelling. </a:t>
            </a:r>
            <a:endParaRPr lang="en-US" dirty="0"/>
          </a:p>
        </p:txBody>
      </p:sp>
    </p:spTree>
    <p:extLst>
      <p:ext uri="{BB962C8B-B14F-4D97-AF65-F5344CB8AC3E}">
        <p14:creationId xmlns:p14="http://schemas.microsoft.com/office/powerpoint/2010/main" xmlns="" val="2942171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This was made possible by the fact that old French (s) became (c) next to front vowels.</a:t>
            </a:r>
          </a:p>
          <a:p>
            <a:r>
              <a:rPr lang="en-US" dirty="0" smtClean="0"/>
              <a:t>There were no silent letters in OE</a:t>
            </a:r>
          </a:p>
          <a:p>
            <a:pPr marL="0" indent="0">
              <a:buNone/>
            </a:pPr>
            <a:r>
              <a:rPr lang="en-US" dirty="0"/>
              <a:t> </a:t>
            </a:r>
            <a:r>
              <a:rPr lang="en-US" dirty="0" smtClean="0"/>
              <a:t>     Old English                    Modern English </a:t>
            </a:r>
          </a:p>
          <a:p>
            <a:pPr marL="0" indent="0">
              <a:buNone/>
            </a:pPr>
            <a:r>
              <a:rPr lang="en-US" dirty="0"/>
              <a:t> </a:t>
            </a:r>
            <a:r>
              <a:rPr lang="en-US" dirty="0" smtClean="0"/>
              <a:t>     </a:t>
            </a:r>
            <a:r>
              <a:rPr lang="en-US" dirty="0" err="1" smtClean="0"/>
              <a:t>Cknight</a:t>
            </a:r>
            <a:r>
              <a:rPr lang="en-US" dirty="0" smtClean="0"/>
              <a:t>                           Knight (K silent)</a:t>
            </a:r>
          </a:p>
          <a:p>
            <a:r>
              <a:rPr lang="en-US" dirty="0" smtClean="0"/>
              <a:t>Under French influence, many old English spellings were changed. </a:t>
            </a:r>
            <a:endParaRPr lang="en-US" dirty="0"/>
          </a:p>
        </p:txBody>
      </p:sp>
    </p:spTree>
    <p:extLst>
      <p:ext uri="{BB962C8B-B14F-4D97-AF65-F5344CB8AC3E}">
        <p14:creationId xmlns:p14="http://schemas.microsoft.com/office/powerpoint/2010/main" xmlns="" val="1057295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dirty="0" smtClean="0"/>
              <a:t>    Examples:</a:t>
            </a:r>
          </a:p>
          <a:p>
            <a:pPr marL="0" indent="0">
              <a:buNone/>
            </a:pPr>
            <a:r>
              <a:rPr lang="en-US" dirty="0"/>
              <a:t> </a:t>
            </a:r>
            <a:r>
              <a:rPr lang="en-US" dirty="0" smtClean="0"/>
              <a:t>  (a) e o remained in spellings but became a</a:t>
            </a:r>
          </a:p>
          <a:p>
            <a:pPr marL="0" indent="0">
              <a:buNone/>
            </a:pPr>
            <a:r>
              <a:rPr lang="en-US" dirty="0"/>
              <a:t> </a:t>
            </a:r>
            <a:r>
              <a:rPr lang="en-US" dirty="0" smtClean="0"/>
              <a:t>  </a:t>
            </a:r>
            <a:r>
              <a:rPr lang="en-US" dirty="0" err="1" smtClean="0"/>
              <a:t>monothong</a:t>
            </a:r>
            <a:r>
              <a:rPr lang="en-US" dirty="0" smtClean="0"/>
              <a:t>, e.g., people.</a:t>
            </a:r>
          </a:p>
          <a:p>
            <a:pPr marL="0" indent="0">
              <a:buNone/>
            </a:pPr>
            <a:r>
              <a:rPr lang="en-US" dirty="0"/>
              <a:t> </a:t>
            </a:r>
            <a:r>
              <a:rPr lang="en-US" dirty="0" smtClean="0"/>
              <a:t> (b) y was often used to represent ‘(</a:t>
            </a:r>
            <a:r>
              <a:rPr lang="en-US" dirty="0" err="1" smtClean="0"/>
              <a:t>i</a:t>
            </a:r>
            <a:r>
              <a:rPr lang="en-US" dirty="0" smtClean="0"/>
              <a:t>)’ e.g. </a:t>
            </a:r>
            <a:r>
              <a:rPr lang="en-US" dirty="0" err="1" smtClean="0"/>
              <a:t>myhth</a:t>
            </a:r>
            <a:r>
              <a:rPr lang="en-US" dirty="0" smtClean="0"/>
              <a:t> (might), </a:t>
            </a:r>
            <a:r>
              <a:rPr lang="en-US" dirty="0" err="1" smtClean="0"/>
              <a:t>wys</a:t>
            </a:r>
            <a:r>
              <a:rPr lang="en-US" dirty="0" smtClean="0"/>
              <a:t> (Wise).</a:t>
            </a:r>
          </a:p>
          <a:p>
            <a:pPr marL="0" indent="0">
              <a:buNone/>
            </a:pPr>
            <a:r>
              <a:rPr lang="en-US" dirty="0"/>
              <a:t> </a:t>
            </a:r>
            <a:r>
              <a:rPr lang="en-US" dirty="0" smtClean="0"/>
              <a:t> (c) Modern English brought reforms in spelling, e.g., dropping of the final e in many words.</a:t>
            </a:r>
          </a:p>
          <a:p>
            <a:pPr marL="0" indent="0">
              <a:buNone/>
            </a:pPr>
            <a:r>
              <a:rPr lang="en-US" dirty="0" smtClean="0"/>
              <a:t>  </a:t>
            </a:r>
          </a:p>
          <a:p>
            <a:endParaRPr lang="en-US" dirty="0"/>
          </a:p>
        </p:txBody>
      </p:sp>
    </p:spTree>
    <p:extLst>
      <p:ext uri="{BB962C8B-B14F-4D97-AF65-F5344CB8AC3E}">
        <p14:creationId xmlns:p14="http://schemas.microsoft.com/office/powerpoint/2010/main" xmlns="" val="383464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b="1" dirty="0" smtClean="0"/>
              <a:t>Accidence</a:t>
            </a:r>
            <a:r>
              <a:rPr lang="en-US" dirty="0" smtClean="0"/>
              <a:t>: The history of English accidence has been one of the progressive simplifications, e.g., several declensions of nouns in OE have disappeared today. Inflectional endings of adjectives/adverbs were also simplified in the course of time.</a:t>
            </a:r>
          </a:p>
          <a:p>
            <a:r>
              <a:rPr lang="en-US" b="1" dirty="0" smtClean="0"/>
              <a:t>Syntax:</a:t>
            </a:r>
            <a:r>
              <a:rPr lang="en-US" dirty="0" smtClean="0"/>
              <a:t> Old English prose in undisciplined. Change of construction in the middle of sentence is quite common. </a:t>
            </a:r>
            <a:endParaRPr lang="en-US" dirty="0"/>
          </a:p>
        </p:txBody>
      </p:sp>
    </p:spTree>
    <p:extLst>
      <p:ext uri="{BB962C8B-B14F-4D97-AF65-F5344CB8AC3E}">
        <p14:creationId xmlns:p14="http://schemas.microsoft.com/office/powerpoint/2010/main" xmlns="" val="24135521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Some sentences begin in the third person, but continue in the first person.</a:t>
            </a:r>
          </a:p>
          <a:p>
            <a:pPr marL="0" indent="0">
              <a:buNone/>
            </a:pPr>
            <a:r>
              <a:rPr lang="en-US" dirty="0"/>
              <a:t> </a:t>
            </a:r>
            <a:r>
              <a:rPr lang="en-US" dirty="0" smtClean="0"/>
              <a:t>Modern syntax is more logical. This can be seen in our attitude to double comparatives, double negatives and double superlatives. Modern English gives more importance to word order. Confusion between the use of </a:t>
            </a:r>
            <a:r>
              <a:rPr lang="en-US" b="1" dirty="0" smtClean="0"/>
              <a:t>shall</a:t>
            </a:r>
            <a:r>
              <a:rPr lang="en-US" dirty="0" smtClean="0"/>
              <a:t> and</a:t>
            </a:r>
            <a:r>
              <a:rPr lang="en-US" b="1" dirty="0" smtClean="0"/>
              <a:t> will</a:t>
            </a:r>
            <a:r>
              <a:rPr lang="en-US" dirty="0" smtClean="0"/>
              <a:t> has </a:t>
            </a:r>
            <a:r>
              <a:rPr lang="en-US" smtClean="0"/>
              <a:t>given way to ‘ll.</a:t>
            </a:r>
            <a:endParaRPr lang="en-US" dirty="0" smtClean="0"/>
          </a:p>
          <a:p>
            <a:pPr marL="0" indent="0">
              <a:buNone/>
            </a:pPr>
            <a:endParaRPr lang="en-US" dirty="0"/>
          </a:p>
        </p:txBody>
      </p:sp>
    </p:spTree>
    <p:extLst>
      <p:ext uri="{BB962C8B-B14F-4D97-AF65-F5344CB8AC3E}">
        <p14:creationId xmlns:p14="http://schemas.microsoft.com/office/powerpoint/2010/main" xmlns="" val="13093201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b="1" dirty="0" smtClean="0"/>
              <a:t> Synchronic variations</a:t>
            </a:r>
          </a:p>
          <a:p>
            <a:pPr marL="0" indent="0">
              <a:buNone/>
            </a:pPr>
            <a:r>
              <a:rPr lang="en-US" dirty="0" smtClean="0"/>
              <a:t> Under three headings:</a:t>
            </a:r>
          </a:p>
          <a:p>
            <a:r>
              <a:rPr lang="en-US" dirty="0"/>
              <a:t> </a:t>
            </a:r>
            <a:r>
              <a:rPr lang="en-US" dirty="0" smtClean="0"/>
              <a:t>Varieties due to language contact</a:t>
            </a:r>
          </a:p>
          <a:p>
            <a:r>
              <a:rPr lang="en-US" dirty="0" smtClean="0"/>
              <a:t>Varieties of dialect</a:t>
            </a:r>
          </a:p>
          <a:p>
            <a:r>
              <a:rPr lang="en-US" dirty="0" smtClean="0"/>
              <a:t>Varieties of register</a:t>
            </a:r>
          </a:p>
          <a:p>
            <a:pPr marL="0" indent="0">
              <a:buNone/>
            </a:pPr>
            <a:r>
              <a:rPr lang="en-US" dirty="0"/>
              <a:t> </a:t>
            </a:r>
            <a:endParaRPr lang="en-US" dirty="0" smtClean="0"/>
          </a:p>
          <a:p>
            <a:endParaRPr lang="en-US" dirty="0"/>
          </a:p>
        </p:txBody>
      </p:sp>
    </p:spTree>
    <p:extLst>
      <p:ext uri="{BB962C8B-B14F-4D97-AF65-F5344CB8AC3E}">
        <p14:creationId xmlns:p14="http://schemas.microsoft.com/office/powerpoint/2010/main" xmlns="" val="32890774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dirty="0" smtClean="0"/>
              <a:t>  </a:t>
            </a:r>
            <a:r>
              <a:rPr lang="en-US" b="1" dirty="0" smtClean="0"/>
              <a:t>Varieties due to language contact</a:t>
            </a:r>
          </a:p>
          <a:p>
            <a:r>
              <a:rPr lang="en-US" b="1" dirty="0"/>
              <a:t> </a:t>
            </a:r>
            <a:r>
              <a:rPr lang="en-US" dirty="0" smtClean="0"/>
              <a:t>A Language often comes in contact with another language</a:t>
            </a:r>
          </a:p>
          <a:p>
            <a:r>
              <a:rPr lang="en-US" dirty="0" smtClean="0"/>
              <a:t>New varieties come into origin which continue to co-exist along with the original languages.</a:t>
            </a:r>
          </a:p>
          <a:p>
            <a:r>
              <a:rPr lang="en-US" dirty="0" smtClean="0"/>
              <a:t>In Sociolinguistics, they are also known as ‘transplanted’, ‘</a:t>
            </a:r>
            <a:r>
              <a:rPr lang="en-US" dirty="0" err="1" smtClean="0"/>
              <a:t>nativized</a:t>
            </a:r>
            <a:r>
              <a:rPr lang="en-US" dirty="0" smtClean="0"/>
              <a:t>’, or ‘indigenize’ varieties.</a:t>
            </a:r>
            <a:endParaRPr lang="en-US" dirty="0"/>
          </a:p>
        </p:txBody>
      </p:sp>
    </p:spTree>
    <p:extLst>
      <p:ext uri="{BB962C8B-B14F-4D97-AF65-F5344CB8AC3E}">
        <p14:creationId xmlns:p14="http://schemas.microsoft.com/office/powerpoint/2010/main" xmlns="" val="3544831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1646237"/>
            <a:ext cx="8229600" cy="4525963"/>
          </a:xfrm>
        </p:spPr>
        <p:txBody>
          <a:bodyPr>
            <a:normAutofit/>
          </a:bodyPr>
          <a:lstStyle/>
          <a:p>
            <a:pPr marL="0" indent="0">
              <a:buNone/>
            </a:pPr>
            <a:r>
              <a:rPr lang="en-US" dirty="0" smtClean="0"/>
              <a:t>  Some varieties of English are:</a:t>
            </a:r>
          </a:p>
          <a:p>
            <a:pPr marL="0" indent="0">
              <a:buNone/>
            </a:pPr>
            <a:r>
              <a:rPr lang="en-US" b="1" dirty="0" smtClean="0"/>
              <a:t>Indian English</a:t>
            </a:r>
          </a:p>
          <a:p>
            <a:r>
              <a:rPr lang="en-US" b="1" dirty="0"/>
              <a:t> </a:t>
            </a:r>
            <a:r>
              <a:rPr lang="en-US" dirty="0" smtClean="0"/>
              <a:t>A general term that applies to any variety of</a:t>
            </a:r>
          </a:p>
          <a:p>
            <a:pPr marL="0" indent="0">
              <a:buNone/>
            </a:pPr>
            <a:r>
              <a:rPr lang="en-US" dirty="0"/>
              <a:t> </a:t>
            </a:r>
            <a:r>
              <a:rPr lang="en-US" dirty="0" smtClean="0"/>
              <a:t>   English spoken in any region of India, e.g.,</a:t>
            </a:r>
          </a:p>
          <a:p>
            <a:pPr marL="0" indent="0">
              <a:buNone/>
            </a:pPr>
            <a:r>
              <a:rPr lang="en-US" dirty="0" smtClean="0"/>
              <a:t>    </a:t>
            </a:r>
            <a:r>
              <a:rPr lang="en-US" dirty="0" err="1" smtClean="0"/>
              <a:t>Tamilian</a:t>
            </a:r>
            <a:r>
              <a:rPr lang="en-US" dirty="0" smtClean="0"/>
              <a:t> English, </a:t>
            </a:r>
            <a:r>
              <a:rPr lang="en-US" dirty="0" err="1" smtClean="0"/>
              <a:t>Maharashtrain</a:t>
            </a:r>
            <a:r>
              <a:rPr lang="en-US" dirty="0" smtClean="0"/>
              <a:t> English</a:t>
            </a:r>
          </a:p>
          <a:p>
            <a:pPr marL="0" indent="0">
              <a:buNone/>
            </a:pPr>
            <a:r>
              <a:rPr lang="en-US" dirty="0"/>
              <a:t> </a:t>
            </a:r>
            <a:r>
              <a:rPr lang="en-US" dirty="0" smtClean="0"/>
              <a:t>   Bengali English, and so on.</a:t>
            </a:r>
          </a:p>
          <a:p>
            <a:r>
              <a:rPr lang="en-US" dirty="0" smtClean="0"/>
              <a:t>No uniformly consistent standard Indian</a:t>
            </a:r>
          </a:p>
          <a:p>
            <a:pPr marL="0" indent="0">
              <a:buNone/>
            </a:pPr>
            <a:r>
              <a:rPr lang="en-US" dirty="0"/>
              <a:t> </a:t>
            </a:r>
            <a:r>
              <a:rPr lang="en-US" dirty="0" smtClean="0"/>
              <a:t>   English spoken all over India    </a:t>
            </a:r>
            <a:endParaRPr lang="en-US" dirty="0"/>
          </a:p>
        </p:txBody>
      </p:sp>
    </p:spTree>
    <p:extLst>
      <p:ext uri="{BB962C8B-B14F-4D97-AF65-F5344CB8AC3E}">
        <p14:creationId xmlns:p14="http://schemas.microsoft.com/office/powerpoint/2010/main" xmlns="" val="36919599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a:t>
            </a:r>
            <a:r>
              <a:rPr lang="en-US" dirty="0" smtClean="0"/>
              <a:t>hat is why good or educated speakers of English in India as far as possible try to received pronunciation (RP) of UK.</a:t>
            </a:r>
          </a:p>
          <a:p>
            <a:r>
              <a:rPr lang="en-US" dirty="0" smtClean="0"/>
              <a:t>In this process a variety of regional English has come up.</a:t>
            </a:r>
          </a:p>
          <a:p>
            <a:r>
              <a:rPr lang="en-US" dirty="0" smtClean="0"/>
              <a:t>Some lexical and grammatical items of this variety are:</a:t>
            </a:r>
            <a:endParaRPr lang="en-US" dirty="0"/>
          </a:p>
        </p:txBody>
      </p:sp>
    </p:spTree>
    <p:extLst>
      <p:ext uri="{BB962C8B-B14F-4D97-AF65-F5344CB8AC3E}">
        <p14:creationId xmlns:p14="http://schemas.microsoft.com/office/powerpoint/2010/main" xmlns="" val="19516983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marL="0" indent="0">
              <a:buNone/>
            </a:pPr>
            <a:r>
              <a:rPr lang="en-US" dirty="0"/>
              <a:t> </a:t>
            </a:r>
            <a:r>
              <a:rPr lang="en-US" dirty="0" smtClean="0"/>
              <a:t> </a:t>
            </a:r>
            <a:r>
              <a:rPr lang="en-US" b="1" dirty="0" smtClean="0"/>
              <a:t> Indian English </a:t>
            </a:r>
            <a:r>
              <a:rPr lang="en-US" dirty="0" smtClean="0"/>
              <a:t>                          </a:t>
            </a:r>
            <a:r>
              <a:rPr lang="en-US" b="1" dirty="0" smtClean="0"/>
              <a:t>British English</a:t>
            </a:r>
          </a:p>
          <a:p>
            <a:pPr marL="0" indent="0">
              <a:buNone/>
            </a:pPr>
            <a:r>
              <a:rPr lang="en-US" b="1" dirty="0"/>
              <a:t> </a:t>
            </a:r>
            <a:r>
              <a:rPr lang="en-US" dirty="0" smtClean="0"/>
              <a:t>  bed tea                                         morning tea</a:t>
            </a:r>
          </a:p>
          <a:p>
            <a:pPr marL="0" indent="0">
              <a:buNone/>
            </a:pPr>
            <a:r>
              <a:rPr lang="en-US" dirty="0"/>
              <a:t> </a:t>
            </a:r>
            <a:r>
              <a:rPr lang="en-US" dirty="0" smtClean="0"/>
              <a:t>  hill station                                    hill resort</a:t>
            </a:r>
          </a:p>
          <a:p>
            <a:pPr marL="0" indent="0">
              <a:buNone/>
            </a:pPr>
            <a:r>
              <a:rPr lang="en-US" dirty="0"/>
              <a:t> </a:t>
            </a:r>
            <a:r>
              <a:rPr lang="en-US" dirty="0" smtClean="0"/>
              <a:t>  bus stop                                       bus station</a:t>
            </a:r>
          </a:p>
          <a:p>
            <a:pPr marL="0" indent="0">
              <a:buNone/>
            </a:pPr>
            <a:r>
              <a:rPr lang="en-US" dirty="0"/>
              <a:t> </a:t>
            </a:r>
            <a:r>
              <a:rPr lang="en-US" dirty="0" smtClean="0"/>
              <a:t>  cousin brother/sister                 cousin</a:t>
            </a:r>
          </a:p>
          <a:p>
            <a:pPr marL="0" indent="0">
              <a:buNone/>
            </a:pPr>
            <a:r>
              <a:rPr lang="en-US" dirty="0"/>
              <a:t> </a:t>
            </a:r>
            <a:r>
              <a:rPr lang="en-US" dirty="0" smtClean="0"/>
              <a:t>  </a:t>
            </a:r>
            <a:r>
              <a:rPr lang="en-US" dirty="0" err="1" smtClean="0"/>
              <a:t>biodata</a:t>
            </a:r>
            <a:r>
              <a:rPr lang="en-US" dirty="0" smtClean="0"/>
              <a:t>                                         curriculum vitae</a:t>
            </a:r>
          </a:p>
          <a:p>
            <a:pPr marL="0" indent="0">
              <a:buNone/>
            </a:pPr>
            <a:r>
              <a:rPr lang="en-US" dirty="0"/>
              <a:t> </a:t>
            </a:r>
          </a:p>
        </p:txBody>
      </p:sp>
    </p:spTree>
    <p:extLst>
      <p:ext uri="{BB962C8B-B14F-4D97-AF65-F5344CB8AC3E}">
        <p14:creationId xmlns:p14="http://schemas.microsoft.com/office/powerpoint/2010/main" xmlns="" val="28504804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Indian English includes</a:t>
            </a:r>
            <a:r>
              <a:rPr lang="en-US" i="1" dirty="0" smtClean="0"/>
              <a:t> hybrid compounds </a:t>
            </a:r>
            <a:r>
              <a:rPr lang="en-US" dirty="0" smtClean="0"/>
              <a:t>made out of combination of English and Hindi, e.g., </a:t>
            </a:r>
            <a:r>
              <a:rPr lang="en-US" dirty="0" err="1" smtClean="0"/>
              <a:t>policewala</a:t>
            </a:r>
            <a:r>
              <a:rPr lang="en-US" dirty="0" smtClean="0"/>
              <a:t>, </a:t>
            </a:r>
            <a:r>
              <a:rPr lang="en-US" dirty="0" err="1" smtClean="0"/>
              <a:t>brahminhood</a:t>
            </a:r>
            <a:r>
              <a:rPr lang="en-US" dirty="0" smtClean="0"/>
              <a:t> etc</a:t>
            </a:r>
            <a:r>
              <a:rPr lang="en-US" b="1" dirty="0" smtClean="0"/>
              <a:t>.</a:t>
            </a:r>
          </a:p>
          <a:p>
            <a:pPr marL="0" indent="0">
              <a:buNone/>
            </a:pPr>
            <a:r>
              <a:rPr lang="en-US" b="1" dirty="0"/>
              <a:t> </a:t>
            </a:r>
            <a:r>
              <a:rPr lang="en-US" b="1" dirty="0" smtClean="0"/>
              <a:t>Syntactic: </a:t>
            </a:r>
          </a:p>
          <a:p>
            <a:r>
              <a:rPr lang="en-US" b="1" dirty="0"/>
              <a:t> </a:t>
            </a:r>
            <a:r>
              <a:rPr lang="en-US" dirty="0" smtClean="0"/>
              <a:t>Word order of question remains unchanged, e.g., Why you are going, why you are sad, when you are going </a:t>
            </a:r>
            <a:endParaRPr lang="en-US" dirty="0"/>
          </a:p>
        </p:txBody>
      </p:sp>
    </p:spTree>
    <p:extLst>
      <p:ext uri="{BB962C8B-B14F-4D97-AF65-F5344CB8AC3E}">
        <p14:creationId xmlns:p14="http://schemas.microsoft.com/office/powerpoint/2010/main" xmlns="" val="41030691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Autofit/>
          </a:bodyPr>
          <a:lstStyle/>
          <a:p>
            <a:pPr marL="0" indent="0">
              <a:buNone/>
            </a:pPr>
            <a:r>
              <a:rPr lang="en-US" sz="2800" dirty="0" smtClean="0"/>
              <a:t>     In this variety questions are marked by</a:t>
            </a:r>
          </a:p>
          <a:p>
            <a:pPr marL="0" indent="0">
              <a:buNone/>
            </a:pPr>
            <a:r>
              <a:rPr lang="en-US" sz="2800" dirty="0" smtClean="0"/>
              <a:t>     change in intonation, not by syntactic change</a:t>
            </a:r>
          </a:p>
          <a:p>
            <a:pPr marL="0" indent="0">
              <a:buNone/>
            </a:pPr>
            <a:r>
              <a:rPr lang="en-US" sz="2800" dirty="0"/>
              <a:t> </a:t>
            </a:r>
            <a:r>
              <a:rPr lang="en-US" sz="2800" dirty="0" smtClean="0"/>
              <a:t>    Irrelevant question tags, e.g., ‘You are going</a:t>
            </a:r>
          </a:p>
          <a:p>
            <a:pPr marL="0" indent="0">
              <a:buNone/>
            </a:pPr>
            <a:r>
              <a:rPr lang="en-US" sz="2800" dirty="0"/>
              <a:t> </a:t>
            </a:r>
            <a:r>
              <a:rPr lang="en-US" sz="2800" dirty="0" smtClean="0"/>
              <a:t>    tomorrow, isn’t it?’ instead of ‘aren’t you?’</a:t>
            </a:r>
          </a:p>
          <a:p>
            <a:pPr marL="0" indent="0">
              <a:buNone/>
            </a:pPr>
            <a:r>
              <a:rPr lang="en-US" sz="2800" dirty="0" smtClean="0"/>
              <a:t> </a:t>
            </a:r>
            <a:r>
              <a:rPr lang="en-US" sz="2800" b="1" dirty="0" smtClean="0"/>
              <a:t>Pidgin language:</a:t>
            </a:r>
          </a:p>
          <a:p>
            <a:r>
              <a:rPr lang="en-US" sz="2800" dirty="0" smtClean="0"/>
              <a:t>A special language</a:t>
            </a:r>
            <a:r>
              <a:rPr lang="en-US" sz="2800" b="1" dirty="0"/>
              <a:t> </a:t>
            </a:r>
            <a:r>
              <a:rPr lang="en-US" sz="2800" dirty="0" smtClean="0"/>
              <a:t>with a very limited vocabulary and limited structures and limited structures, used for purposes like trade etc. by those people who have no link  between themselves. </a:t>
            </a:r>
          </a:p>
          <a:p>
            <a:pPr marL="0" indent="0">
              <a:buNone/>
            </a:pPr>
            <a:endParaRPr lang="en-US" sz="2800" b="1" dirty="0" smtClean="0"/>
          </a:p>
          <a:p>
            <a:pPr marL="0" indent="0">
              <a:buNone/>
            </a:pPr>
            <a:r>
              <a:rPr lang="en-US" sz="2800" dirty="0" smtClean="0"/>
              <a:t>  </a:t>
            </a:r>
            <a:endParaRPr lang="en-US" sz="2800" dirty="0"/>
          </a:p>
        </p:txBody>
      </p:sp>
    </p:spTree>
    <p:extLst>
      <p:ext uri="{BB962C8B-B14F-4D97-AF65-F5344CB8AC3E}">
        <p14:creationId xmlns:p14="http://schemas.microsoft.com/office/powerpoint/2010/main" xmlns="" val="34378016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b="1" dirty="0" smtClean="0"/>
              <a:t>Creole:</a:t>
            </a:r>
          </a:p>
          <a:p>
            <a:pPr marL="0" indent="0">
              <a:buNone/>
            </a:pPr>
            <a:r>
              <a:rPr lang="en-US" dirty="0" smtClean="0"/>
              <a:t>When pidgin language comes to be used for a long time by a community as a whole and it develops its own vocabulary and structures, it becomes a creole.</a:t>
            </a:r>
          </a:p>
          <a:p>
            <a:pPr marL="0" indent="0">
              <a:buNone/>
            </a:pPr>
            <a:r>
              <a:rPr lang="en-US" dirty="0" smtClean="0"/>
              <a:t>It is a product of two different languages originally used by speakers. </a:t>
            </a:r>
            <a:endParaRPr lang="en-US" dirty="0"/>
          </a:p>
        </p:txBody>
      </p:sp>
    </p:spTree>
    <p:extLst>
      <p:ext uri="{BB962C8B-B14F-4D97-AF65-F5344CB8AC3E}">
        <p14:creationId xmlns:p14="http://schemas.microsoft.com/office/powerpoint/2010/main" xmlns="" val="38511647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Creole arises when pidgin becomes the first language of community, and begins to be used in a wider range of communicative functions.</a:t>
            </a:r>
          </a:p>
          <a:p>
            <a:r>
              <a:rPr lang="en-US" dirty="0" smtClean="0"/>
              <a:t>It becomes a new restructured system though not used in very formal contexts.</a:t>
            </a:r>
          </a:p>
          <a:p>
            <a:pPr marL="0" indent="0">
              <a:buNone/>
            </a:pPr>
            <a:r>
              <a:rPr lang="en-US" dirty="0"/>
              <a:t> </a:t>
            </a:r>
            <a:r>
              <a:rPr lang="en-US" dirty="0" smtClean="0"/>
              <a:t>   Examples: Jamaican creole, Haitian creole etc.  Some new words in creoles e.g., ‘</a:t>
            </a:r>
            <a:r>
              <a:rPr lang="en-US" dirty="0" err="1" smtClean="0"/>
              <a:t>zozo</a:t>
            </a:r>
            <a:r>
              <a:rPr lang="en-US" dirty="0" smtClean="0"/>
              <a:t> for bird, ‘</a:t>
            </a:r>
            <a:r>
              <a:rPr lang="en-US" dirty="0" err="1" smtClean="0"/>
              <a:t>fingafoot</a:t>
            </a:r>
            <a:r>
              <a:rPr lang="en-US" dirty="0" smtClean="0"/>
              <a:t>’ for toe, ‘</a:t>
            </a:r>
            <a:r>
              <a:rPr lang="en-US" dirty="0" err="1" smtClean="0"/>
              <a:t>pikin</a:t>
            </a:r>
            <a:r>
              <a:rPr lang="en-US" dirty="0" smtClean="0"/>
              <a:t>’ for ‘child’ and so on</a:t>
            </a:r>
            <a:endParaRPr lang="en-US" dirty="0"/>
          </a:p>
        </p:txBody>
      </p:sp>
    </p:spTree>
    <p:extLst>
      <p:ext uri="{BB962C8B-B14F-4D97-AF65-F5344CB8AC3E}">
        <p14:creationId xmlns:p14="http://schemas.microsoft.com/office/powerpoint/2010/main" xmlns="" val="27314016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b="1" dirty="0" smtClean="0"/>
              <a:t> Esperanto:</a:t>
            </a:r>
          </a:p>
          <a:p>
            <a:r>
              <a:rPr lang="en-US" dirty="0"/>
              <a:t> </a:t>
            </a:r>
            <a:r>
              <a:rPr lang="en-US" dirty="0" smtClean="0"/>
              <a:t>A theoretical language to be used by all people all over the world.</a:t>
            </a:r>
          </a:p>
          <a:p>
            <a:r>
              <a:rPr lang="en-US" dirty="0" smtClean="0"/>
              <a:t>Some people continue to make an attempt to evolve such a world language based on the vocabulary and codes of important languages in the world.</a:t>
            </a:r>
          </a:p>
          <a:p>
            <a:r>
              <a:rPr lang="en-US" dirty="0" smtClean="0"/>
              <a:t>No such attempt has been successful.  </a:t>
            </a:r>
          </a:p>
          <a:p>
            <a:pPr marL="0" indent="0">
              <a:buNone/>
            </a:pPr>
            <a:endParaRPr lang="en-US" dirty="0"/>
          </a:p>
        </p:txBody>
      </p:sp>
    </p:spTree>
    <p:extLst>
      <p:ext uri="{BB962C8B-B14F-4D97-AF65-F5344CB8AC3E}">
        <p14:creationId xmlns:p14="http://schemas.microsoft.com/office/powerpoint/2010/main" xmlns="" val="23913777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Changes occur because they are natural – just as human </a:t>
            </a:r>
            <a:r>
              <a:rPr lang="en-US" dirty="0" err="1" smtClean="0"/>
              <a:t>behaviour</a:t>
            </a:r>
            <a:r>
              <a:rPr lang="en-US" dirty="0" smtClean="0"/>
              <a:t> changes</a:t>
            </a:r>
          </a:p>
          <a:p>
            <a:r>
              <a:rPr lang="en-US" dirty="0" smtClean="0"/>
              <a:t>Language in the state of constant variation because it is transmitted from one generation to the next.</a:t>
            </a:r>
          </a:p>
          <a:p>
            <a:r>
              <a:rPr lang="en-US" dirty="0" smtClean="0"/>
              <a:t>Change slow but sure,</a:t>
            </a:r>
          </a:p>
          <a:p>
            <a:r>
              <a:rPr lang="en-US" dirty="0" smtClean="0"/>
              <a:t>Sometimes it is unnoticed &amp; becomes prominent over long period of time</a:t>
            </a:r>
            <a:endParaRPr lang="en-US" dirty="0"/>
          </a:p>
        </p:txBody>
      </p:sp>
    </p:spTree>
    <p:extLst>
      <p:ext uri="{BB962C8B-B14F-4D97-AF65-F5344CB8AC3E}">
        <p14:creationId xmlns:p14="http://schemas.microsoft.com/office/powerpoint/2010/main" xmlns="" val="36294079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Change neither for good, nor for bad, but just for the suitability – just for need.</a:t>
            </a:r>
          </a:p>
          <a:p>
            <a:r>
              <a:rPr lang="en-US" dirty="0" smtClean="0"/>
              <a:t>Language change can be studied along two lines – Diachronic and Synchronic</a:t>
            </a:r>
          </a:p>
          <a:p>
            <a:r>
              <a:rPr lang="en-US" dirty="0" smtClean="0"/>
              <a:t>Examples: Chaucer – Milton – </a:t>
            </a:r>
            <a:r>
              <a:rPr lang="en-US" dirty="0" err="1" smtClean="0"/>
              <a:t>T.S.Eliot</a:t>
            </a:r>
            <a:endParaRPr lang="en-US" dirty="0" smtClean="0"/>
          </a:p>
          <a:p>
            <a:pPr marL="0" indent="0">
              <a:buNone/>
            </a:pPr>
            <a:r>
              <a:rPr lang="en-US" dirty="0" smtClean="0"/>
              <a:t>                 Old English – Middle – Modern English</a:t>
            </a:r>
          </a:p>
          <a:p>
            <a:pPr marL="0" indent="0">
              <a:buNone/>
            </a:pPr>
            <a:r>
              <a:rPr lang="en-US" dirty="0" smtClean="0"/>
              <a:t> Diachronic variations</a:t>
            </a:r>
            <a:endParaRPr lang="en-US" dirty="0"/>
          </a:p>
        </p:txBody>
      </p:sp>
    </p:spTree>
    <p:extLst>
      <p:ext uri="{BB962C8B-B14F-4D97-AF65-F5344CB8AC3E}">
        <p14:creationId xmlns:p14="http://schemas.microsoft.com/office/powerpoint/2010/main" xmlns="" val="24203480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buNone/>
            </a:pPr>
            <a:r>
              <a:rPr lang="en-US" u="sng" dirty="0"/>
              <a:t>Diachronic variations</a:t>
            </a:r>
          </a:p>
          <a:p>
            <a:r>
              <a:rPr lang="en-US" dirty="0"/>
              <a:t>Meaning changed sometimes due to its continuous use in particular </a:t>
            </a:r>
            <a:r>
              <a:rPr lang="en-US" dirty="0" smtClean="0"/>
              <a:t>context, Extension, Euphemism, metathesis, spellings, syntax.</a:t>
            </a:r>
          </a:p>
          <a:p>
            <a:pPr marL="0" indent="0">
              <a:buNone/>
            </a:pPr>
            <a:r>
              <a:rPr lang="en-US" u="sng" dirty="0" smtClean="0"/>
              <a:t>Synchronic Variations</a:t>
            </a:r>
          </a:p>
          <a:p>
            <a:pPr marL="0" indent="0">
              <a:buNone/>
            </a:pPr>
            <a:r>
              <a:rPr lang="en-US" dirty="0" smtClean="0"/>
              <a:t>Language contact, dialect</a:t>
            </a:r>
            <a:r>
              <a:rPr lang="en-US" smtClean="0"/>
              <a:t>, </a:t>
            </a:r>
            <a:r>
              <a:rPr lang="en-US" smtClean="0"/>
              <a:t>register</a:t>
            </a:r>
            <a:endParaRPr lang="en-US" dirty="0" smtClean="0"/>
          </a:p>
        </p:txBody>
      </p:sp>
    </p:spTree>
    <p:extLst>
      <p:ext uri="{BB962C8B-B14F-4D97-AF65-F5344CB8AC3E}">
        <p14:creationId xmlns:p14="http://schemas.microsoft.com/office/powerpoint/2010/main" xmlns="" val="16552174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427</TotalTime>
  <Words>1797</Words>
  <Application>Microsoft Office PowerPoint</Application>
  <PresentationFormat>On-screen Show (4:3)</PresentationFormat>
  <Paragraphs>164</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Civic</vt:lpstr>
      <vt:lpstr>Language variation</vt:lpstr>
      <vt:lpstr>Slide 2</vt:lpstr>
      <vt:lpstr>WHAT IS CONVERSATION ANALYSIS? </vt:lpstr>
      <vt:lpstr>Review</vt:lpstr>
      <vt:lpstr>Turn taking</vt:lpstr>
      <vt:lpstr>How turn-taking works 3 possibilities</vt:lpstr>
      <vt:lpstr>COMPONENTS OF TURN-TAKING</vt:lpstr>
      <vt:lpstr>TURN-TAKING RULES</vt:lpstr>
      <vt:lpstr>BASIC TURN TYPES</vt:lpstr>
      <vt:lpstr>Slide 10</vt:lpstr>
      <vt:lpstr>Language Variation</vt:lpstr>
      <vt:lpstr>Slide 12</vt:lpstr>
      <vt:lpstr>Slide 13</vt:lpstr>
      <vt:lpstr>Slide 14</vt:lpstr>
      <vt:lpstr>Slide 15</vt:lpstr>
      <vt:lpstr> </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Summary</vt:lpstr>
      <vt:lpstr>Summary</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Naveed Ahsan</dc:creator>
  <cp:lastModifiedBy>CAPTIVATE 5</cp:lastModifiedBy>
  <cp:revision>44</cp:revision>
  <dcterms:created xsi:type="dcterms:W3CDTF">2013-12-26T12:14:53Z</dcterms:created>
  <dcterms:modified xsi:type="dcterms:W3CDTF">2013-12-30T08:09:24Z</dcterms:modified>
</cp:coreProperties>
</file>