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35"/>
  </p:notesMasterIdLst>
  <p:sldIdLst>
    <p:sldId id="256" r:id="rId2"/>
    <p:sldId id="295" r:id="rId3"/>
    <p:sldId id="296" r:id="rId4"/>
    <p:sldId id="257" r:id="rId5"/>
    <p:sldId id="277" r:id="rId6"/>
    <p:sldId id="278" r:id="rId7"/>
    <p:sldId id="280" r:id="rId8"/>
    <p:sldId id="281" r:id="rId9"/>
    <p:sldId id="282" r:id="rId10"/>
    <p:sldId id="259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3" r:id="rId21"/>
    <p:sldId id="258" r:id="rId22"/>
    <p:sldId id="260" r:id="rId23"/>
    <p:sldId id="264" r:id="rId24"/>
    <p:sldId id="266" r:id="rId25"/>
    <p:sldId id="267" r:id="rId26"/>
    <p:sldId id="268" r:id="rId27"/>
    <p:sldId id="269" r:id="rId28"/>
    <p:sldId id="270" r:id="rId29"/>
    <p:sldId id="272" r:id="rId30"/>
    <p:sldId id="271" r:id="rId31"/>
    <p:sldId id="273" r:id="rId32"/>
    <p:sldId id="274" r:id="rId33"/>
    <p:sldId id="275" r:id="rId3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2"/>
        </a:solidFill>
        <a:latin typeface="New York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2"/>
        </a:solidFill>
        <a:latin typeface="New York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2"/>
        </a:solidFill>
        <a:latin typeface="New York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2"/>
        </a:solidFill>
        <a:latin typeface="New York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2"/>
        </a:solidFill>
        <a:latin typeface="New York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2"/>
        </a:solidFill>
        <a:latin typeface="New York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2"/>
        </a:solidFill>
        <a:latin typeface="New York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2"/>
        </a:solidFill>
        <a:latin typeface="New York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2"/>
        </a:solidFill>
        <a:latin typeface="New York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389FC"/>
    <a:srgbClr val="FC1BC3"/>
    <a:srgbClr val="4608CE"/>
    <a:srgbClr val="7AD0DE"/>
    <a:srgbClr val="1C8D0B"/>
    <a:srgbClr val="DE080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33" d="100"/>
          <a:sy n="33" d="100"/>
        </p:scale>
        <p:origin x="-1315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2CC57E-8839-4907-8A42-6443BF171C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98306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6B4B-1D66-4347-8FDA-12D08ABBD3B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D24A-2956-4A62-BBE1-503D74AFD1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D10A-0F42-4BD6-9F38-6E88A9E17B71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D9BB8-F10B-4820-BD81-E77B9B280F7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F95AC-9EF7-4B73-8F36-1D3BE3801975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FCB91-0836-4F78-B557-A75079387D5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544D-4B8E-475F-8632-968AA671CF6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7507-5848-4776-AEA5-DB36AF4D7930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C9FA0-EF92-48EC-AC47-99852DB728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B6807-4E28-4769-87A9-BD2F1A72555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Tuesday, December 24,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6DBC-7860-4F6F-9F96-E44CEF274AE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38100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8022A8D-E26C-4869-B8D7-62969F3F82E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496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Tuesday, December 24,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0D75DD9-BF64-4D09-8AC8-6658BD0DC8B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838200"/>
            <a:ext cx="7543800" cy="5181600"/>
          </a:xfrm>
        </p:spPr>
        <p:txBody>
          <a:bodyPr/>
          <a:lstStyle/>
          <a:p>
            <a:endParaRPr lang="en-GB" sz="2400" dirty="0"/>
          </a:p>
          <a:p>
            <a:endParaRPr lang="en-GB" sz="2400" dirty="0"/>
          </a:p>
          <a:p>
            <a:r>
              <a:rPr lang="en-GB" sz="5400" dirty="0" smtClean="0"/>
              <a:t>Discourse Analysis</a:t>
            </a:r>
            <a:endParaRPr lang="en-GB" sz="5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3600" dirty="0" smtClean="0">
                <a:solidFill>
                  <a:schemeClr val="tx2"/>
                </a:solidFill>
                <a:latin typeface="New York" charset="0"/>
              </a:rPr>
              <a:t>Lecture # 23</a:t>
            </a:r>
            <a:endParaRPr lang="en-GB" sz="3600" dirty="0">
              <a:solidFill>
                <a:schemeClr val="tx2"/>
              </a:solidFill>
              <a:latin typeface="New York" charset="0"/>
            </a:endParaRPr>
          </a:p>
          <a:p>
            <a:endParaRPr lang="en-GB" dirty="0">
              <a:solidFill>
                <a:schemeClr val="tx2"/>
              </a:solidFill>
              <a:latin typeface="New York" charset="0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Linguistics </a:t>
            </a:r>
            <a:r>
              <a:rPr lang="en-US" sz="2800" dirty="0"/>
              <a:t>leads to the development and critical maintenance of a sensitive attitude to </a:t>
            </a:r>
            <a:r>
              <a:rPr lang="en-US" sz="2800" dirty="0" smtClean="0"/>
              <a:t>language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problems of stylistic reconstruction involves all aspects of language: sounds, vocabulary, morphology, syntax and semantics. </a:t>
            </a:r>
            <a:endParaRPr lang="en-US" sz="2800" dirty="0" smtClean="0"/>
          </a:p>
          <a:p>
            <a:r>
              <a:rPr lang="en-US" sz="2800" dirty="0" smtClean="0"/>
              <a:t>‘</a:t>
            </a:r>
            <a:r>
              <a:rPr lang="en-US" sz="2800" dirty="0"/>
              <a:t>Stylistics of word’ or lexical stylistics will explore the expressive resources available in the vocabulary of a language.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363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Word formation – an important source of particular literary effects.</a:t>
            </a:r>
          </a:p>
          <a:p>
            <a:r>
              <a:rPr lang="en-US" sz="2800" dirty="0"/>
              <a:t>‘Stylistics of sentences’ or ‘syntactic stylistics’ will express the expressive values of syntax at three superimposed planes: </a:t>
            </a:r>
            <a:r>
              <a:rPr lang="en-US" sz="2800" b="1" dirty="0"/>
              <a:t>components of the sentence </a:t>
            </a:r>
            <a:r>
              <a:rPr lang="en-US" sz="2800" dirty="0"/>
              <a:t>(individual grammatical forms, passages from one word-class to another)</a:t>
            </a:r>
            <a:r>
              <a:rPr lang="en-US" sz="2800" b="1" dirty="0"/>
              <a:t>, sentence- structure </a:t>
            </a:r>
            <a:r>
              <a:rPr lang="en-US" sz="2800" dirty="0"/>
              <a:t>(word order, negation etc.)</a:t>
            </a:r>
            <a:r>
              <a:rPr lang="en-US" sz="2800" b="1" dirty="0"/>
              <a:t>, and the higher units into which single sentences combine </a:t>
            </a:r>
            <a:r>
              <a:rPr lang="en-US" sz="2800" dirty="0"/>
              <a:t>(direct, indirect and free indirect speech, etc.)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2935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838200"/>
            <a:ext cx="7543800" cy="2590800"/>
          </a:xfrm>
        </p:spPr>
        <p:txBody>
          <a:bodyPr>
            <a:noAutofit/>
          </a:bodyPr>
          <a:lstStyle/>
          <a:p>
            <a:r>
              <a:rPr lang="en-GB" sz="2800" dirty="0"/>
              <a:t>Why analyse discourse?</a:t>
            </a:r>
          </a:p>
          <a:p>
            <a:endParaRPr lang="en-GB" sz="2800" dirty="0"/>
          </a:p>
          <a:p>
            <a:pPr algn="l"/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Some (many?) things happen primarily (only?) in language</a:t>
            </a:r>
          </a:p>
          <a:p>
            <a:pPr algn="l"/>
            <a:endParaRPr lang="en-GB" sz="2800" dirty="0">
              <a:solidFill>
                <a:schemeClr val="tx2"/>
              </a:solidFill>
              <a:latin typeface="New York" charset="0"/>
            </a:endParaRPr>
          </a:p>
          <a:p>
            <a:pPr algn="l"/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From (say) 	</a:t>
            </a:r>
            <a:r>
              <a:rPr lang="en-GB" sz="2800" i="1" dirty="0">
                <a:solidFill>
                  <a:schemeClr val="tx2"/>
                </a:solidFill>
                <a:latin typeface="New York" charset="0"/>
              </a:rPr>
              <a:t>promising</a:t>
            </a:r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 </a:t>
            </a:r>
            <a:r>
              <a:rPr lang="en-GB" sz="2800" i="1" dirty="0">
                <a:solidFill>
                  <a:schemeClr val="tx2"/>
                </a:solidFill>
                <a:latin typeface="New York" charset="0"/>
              </a:rPr>
              <a:t>to come to dinner</a:t>
            </a:r>
          </a:p>
          <a:p>
            <a:pPr algn="l"/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To (say)	</a:t>
            </a:r>
            <a:r>
              <a:rPr lang="en-GB" sz="2800" i="1" dirty="0">
                <a:solidFill>
                  <a:schemeClr val="tx2"/>
                </a:solidFill>
                <a:latin typeface="New York" charset="0"/>
              </a:rPr>
              <a:t>	telling someone you love them</a:t>
            </a:r>
          </a:p>
          <a:p>
            <a:pPr algn="l"/>
            <a:endParaRPr lang="en-GB" sz="2800" i="1" dirty="0">
              <a:solidFill>
                <a:schemeClr val="tx2"/>
              </a:solidFill>
              <a:latin typeface="New York" charset="0"/>
            </a:endParaRPr>
          </a:p>
          <a:p>
            <a:pPr algn="l"/>
            <a:endParaRPr lang="en-GB" sz="2800" dirty="0">
              <a:latin typeface="New York" charset="0"/>
            </a:endParaRPr>
          </a:p>
          <a:p>
            <a:pPr algn="l"/>
            <a:endParaRPr lang="en-GB" sz="2800" dirty="0">
              <a:latin typeface="New York" charset="0"/>
            </a:endParaRPr>
          </a:p>
          <a:p>
            <a:endParaRPr lang="en-GB" sz="2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90600" y="4106862"/>
            <a:ext cx="7543800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GB" i="1" dirty="0" smtClean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</a:pPr>
            <a:endParaRPr lang="en-GB" i="1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</a:pPr>
            <a:endParaRPr lang="en-GB" i="1" dirty="0" smtClean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</a:pPr>
            <a:r>
              <a:rPr lang="en-GB" i="1" dirty="0" smtClean="0">
                <a:solidFill>
                  <a:schemeClr val="tx1"/>
                </a:solidFill>
              </a:rPr>
              <a:t>(</a:t>
            </a:r>
            <a:r>
              <a:rPr lang="en-GB" i="1" dirty="0">
                <a:solidFill>
                  <a:schemeClr val="tx1"/>
                </a:solidFill>
              </a:rPr>
              <a:t>Or indeed:  talking to the dog)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b="1"/>
              <a:t>Definitions of Discourse (1)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57400"/>
            <a:ext cx="7772400" cy="2667000"/>
          </a:xfrm>
        </p:spPr>
        <p:txBody>
          <a:bodyPr>
            <a:normAutofit/>
          </a:bodyPr>
          <a:lstStyle/>
          <a:p>
            <a:pPr marL="609600" indent="-609600">
              <a:buClr>
                <a:schemeClr val="tx1"/>
              </a:buClr>
            </a:pPr>
            <a:r>
              <a:rPr lang="en-GB" sz="3200" dirty="0"/>
              <a:t>A particular unit of language (above the sentence), or discourse in structure;</a:t>
            </a:r>
          </a:p>
          <a:p>
            <a:pPr marL="609600" indent="-609600">
              <a:buClr>
                <a:schemeClr val="tx1"/>
              </a:buClr>
            </a:pPr>
            <a:r>
              <a:rPr lang="en-GB" sz="3200" dirty="0"/>
              <a:t>A particular focus on language use, discourse as function.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457200"/>
            <a:ext cx="7793038" cy="1066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b="1"/>
              <a:t> Discourse as structure 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153400" cy="4800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2400" dirty="0" err="1">
                <a:ea typeface="PMingLiU" pitchFamily="18" charset="-120"/>
              </a:rPr>
              <a:t>Problem:you</a:t>
            </a:r>
            <a:r>
              <a:rPr lang="en-GB" sz="2400" dirty="0">
                <a:ea typeface="PMingLiU" pitchFamily="18" charset="-120"/>
              </a:rPr>
              <a:t> can have a unit which looks like a sentence but doesn</a:t>
            </a:r>
            <a:r>
              <a:rPr lang="en-GB" sz="2400" dirty="0">
                <a:latin typeface="Times New Roman"/>
                <a:ea typeface="PMingLiU" pitchFamily="18" charset="-120"/>
              </a:rPr>
              <a:t>’</a:t>
            </a:r>
            <a:r>
              <a:rPr lang="en-GB" sz="2400" dirty="0">
                <a:ea typeface="PMingLiU" pitchFamily="18" charset="-120"/>
              </a:rPr>
              <a:t>t mean anything</a:t>
            </a: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accent2"/>
                </a:solidFill>
              </a:rPr>
              <a:t>e.g. Colourless green ideas sleep furiously</a:t>
            </a:r>
            <a:endParaRPr lang="en-GB" sz="2400" dirty="0">
              <a:ea typeface="PMingLiU" pitchFamily="18" charset="-120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latin typeface="Times New Roman"/>
                <a:ea typeface="PMingLiU" pitchFamily="18" charset="-120"/>
              </a:rPr>
              <a:t>…</a:t>
            </a:r>
            <a:r>
              <a:rPr lang="en-GB" sz="2400" dirty="0">
                <a:ea typeface="PMingLiU" pitchFamily="18" charset="-120"/>
              </a:rPr>
              <a:t> but on the other hand the units in which people speak do not always look like sentences.</a:t>
            </a:r>
            <a:r>
              <a:rPr lang="en-GB" sz="2400" dirty="0">
                <a:solidFill>
                  <a:srgbClr val="FF4FFF"/>
                </a:solidFill>
                <a:ea typeface="PMingLiU" pitchFamily="18" charset="-12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accent2"/>
                </a:solidFill>
                <a:ea typeface="PMingLiU" pitchFamily="18" charset="-120"/>
              </a:rPr>
              <a:t>e.g. You can run a </a:t>
            </a:r>
            <a:r>
              <a:rPr lang="en-GB" sz="2400" dirty="0" err="1">
                <a:solidFill>
                  <a:schemeClr val="accent2"/>
                </a:solidFill>
                <a:ea typeface="PMingLiU" pitchFamily="18" charset="-120"/>
              </a:rPr>
              <a:t>hou</a:t>
            </a:r>
            <a:r>
              <a:rPr lang="en-GB" sz="2400" dirty="0">
                <a:solidFill>
                  <a:schemeClr val="accent2"/>
                </a:solidFill>
                <a:ea typeface="PMingLiU" pitchFamily="18" charset="-120"/>
              </a:rPr>
              <a:t>- </a:t>
            </a:r>
            <a:r>
              <a:rPr lang="en-GB" sz="2400" dirty="0" err="1">
                <a:solidFill>
                  <a:schemeClr val="accent2"/>
                </a:solidFill>
                <a:ea typeface="PMingLiU" pitchFamily="18" charset="-120"/>
              </a:rPr>
              <a:t>whatcha</a:t>
            </a:r>
            <a:r>
              <a:rPr lang="en-GB" sz="2400" dirty="0">
                <a:solidFill>
                  <a:schemeClr val="accent2"/>
                </a:solidFill>
                <a:ea typeface="PMingLiU" pitchFamily="18" charset="-120"/>
              </a:rPr>
              <a:t>- now </a:t>
            </a:r>
            <a:r>
              <a:rPr lang="en-GB" sz="2400" dirty="0" err="1">
                <a:solidFill>
                  <a:schemeClr val="accent2"/>
                </a:solidFill>
                <a:ea typeface="PMingLiU" pitchFamily="18" charset="-120"/>
              </a:rPr>
              <a:t>whatcha</a:t>
            </a:r>
            <a:r>
              <a:rPr lang="en-GB" sz="2400" dirty="0">
                <a:solidFill>
                  <a:schemeClr val="accent2"/>
                </a:solidFill>
                <a:ea typeface="PMingLiU" pitchFamily="18" charset="-120"/>
              </a:rPr>
              <a:t> you can run a house-you   can run a house a- and do the job, which is important, y</a:t>
            </a:r>
            <a:r>
              <a:rPr lang="en-GB" sz="2400" dirty="0">
                <a:solidFill>
                  <a:schemeClr val="accent2"/>
                </a:solidFill>
                <a:latin typeface="Times New Roman"/>
                <a:ea typeface="PMingLiU" pitchFamily="18" charset="-120"/>
              </a:rPr>
              <a:t>’</a:t>
            </a:r>
            <a:r>
              <a:rPr lang="en-GB" sz="2400" dirty="0">
                <a:solidFill>
                  <a:schemeClr val="accent2"/>
                </a:solidFill>
                <a:ea typeface="PMingLiU" pitchFamily="18" charset="-120"/>
              </a:rPr>
              <a:t> can</a:t>
            </a:r>
            <a:r>
              <a:rPr lang="en-GB" sz="2400" dirty="0">
                <a:solidFill>
                  <a:schemeClr val="accent2"/>
                </a:solidFill>
                <a:latin typeface="Times New Roman"/>
                <a:ea typeface="PMingLiU" pitchFamily="18" charset="-120"/>
              </a:rPr>
              <a:t>’</a:t>
            </a:r>
            <a:r>
              <a:rPr lang="en-GB" sz="2400" dirty="0">
                <a:solidFill>
                  <a:schemeClr val="accent2"/>
                </a:solidFill>
                <a:ea typeface="PMingLiU" pitchFamily="18" charset="-120"/>
              </a:rPr>
              <a:t>t y- a man can</a:t>
            </a:r>
            <a:r>
              <a:rPr lang="en-GB" sz="2400" dirty="0">
                <a:solidFill>
                  <a:schemeClr val="accent2"/>
                </a:solidFill>
                <a:latin typeface="Times New Roman"/>
                <a:ea typeface="PMingLiU" pitchFamily="18" charset="-120"/>
              </a:rPr>
              <a:t>’</a:t>
            </a:r>
            <a:r>
              <a:rPr lang="en-GB" sz="2400" dirty="0">
                <a:solidFill>
                  <a:schemeClr val="accent2"/>
                </a:solidFill>
                <a:ea typeface="PMingLiU" pitchFamily="18" charset="-120"/>
              </a:rPr>
              <a:t>t do it himself, and  a woman can</a:t>
            </a:r>
            <a:r>
              <a:rPr lang="en-GB" sz="2400" dirty="0">
                <a:solidFill>
                  <a:schemeClr val="accent2"/>
                </a:solidFill>
                <a:latin typeface="Times New Roman"/>
                <a:ea typeface="PMingLiU" pitchFamily="18" charset="-120"/>
              </a:rPr>
              <a:t>’</a:t>
            </a:r>
            <a:r>
              <a:rPr lang="en-GB" sz="2400" dirty="0">
                <a:solidFill>
                  <a:schemeClr val="accent2"/>
                </a:solidFill>
                <a:ea typeface="PMingLiU" pitchFamily="18" charset="-120"/>
              </a:rPr>
              <a:t>t do it himself w- if y</a:t>
            </a:r>
            <a:r>
              <a:rPr lang="en-GB" sz="2400" dirty="0">
                <a:solidFill>
                  <a:schemeClr val="accent2"/>
                </a:solidFill>
                <a:latin typeface="Times New Roman"/>
                <a:ea typeface="PMingLiU" pitchFamily="18" charset="-120"/>
              </a:rPr>
              <a:t>’</a:t>
            </a:r>
            <a:r>
              <a:rPr lang="en-GB" sz="2400" dirty="0">
                <a:solidFill>
                  <a:schemeClr val="accent2"/>
                </a:solidFill>
                <a:ea typeface="PMingLiU" pitchFamily="18" charset="-120"/>
              </a:rPr>
              <a:t> want it to be successful. In most cases.</a:t>
            </a:r>
          </a:p>
          <a:p>
            <a:pPr>
              <a:lnSpc>
                <a:spcPct val="90000"/>
              </a:lnSpc>
            </a:pPr>
            <a:endParaRPr lang="en-GB" sz="2400" b="1" dirty="0">
              <a:ea typeface="PMingLiU" pitchFamily="18" charset="-120"/>
            </a:endParaRPr>
          </a:p>
          <a:p>
            <a:pPr>
              <a:lnSpc>
                <a:spcPct val="90000"/>
              </a:lnSpc>
            </a:pPr>
            <a:r>
              <a:rPr lang="en-GB" sz="2400" b="1" dirty="0">
                <a:ea typeface="PMingLiU" pitchFamily="18" charset="-120"/>
              </a:rPr>
              <a:t>How do you analyse something which is not a</a:t>
            </a:r>
          </a:p>
          <a:p>
            <a:pPr>
              <a:lnSpc>
                <a:spcPct val="90000"/>
              </a:lnSpc>
            </a:pPr>
            <a:r>
              <a:rPr lang="en-GB" sz="2400" b="1" dirty="0">
                <a:ea typeface="PMingLiU" pitchFamily="18" charset="-120"/>
              </a:rPr>
              <a:t>sentence?</a:t>
            </a:r>
            <a:endParaRPr lang="en-GB" sz="2400" dirty="0">
              <a:ea typeface="PMingLiU" pitchFamily="18" charset="-120"/>
            </a:endParaRPr>
          </a:p>
          <a:p>
            <a:pPr>
              <a:lnSpc>
                <a:spcPct val="90000"/>
              </a:lnSpc>
            </a:pP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80772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b="1" dirty="0"/>
              <a:t>Discourse as a System of </a:t>
            </a:r>
            <a:r>
              <a:rPr lang="en-GB" b="1" dirty="0" smtClean="0"/>
              <a:t>functions  </a:t>
            </a:r>
            <a:r>
              <a:rPr lang="en-GB" b="1" dirty="0"/>
              <a:t>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686800" cy="4267200"/>
          </a:xfrm>
        </p:spPr>
        <p:txBody>
          <a:bodyPr/>
          <a:lstStyle/>
          <a:p>
            <a:pPr algn="ctr"/>
            <a:r>
              <a:rPr lang="en-GB" sz="3600" dirty="0"/>
              <a:t>e.g. “what’s the time?”</a:t>
            </a:r>
            <a:endParaRPr lang="en-GB" sz="2400" dirty="0">
              <a:solidFill>
                <a:srgbClr val="FF4FFF"/>
              </a:solidFill>
            </a:endParaRPr>
          </a:p>
          <a:p>
            <a:r>
              <a:rPr lang="en-GB" sz="2400" dirty="0">
                <a:solidFill>
                  <a:srgbClr val="FF4FFF"/>
                </a:solidFill>
              </a:rPr>
              <a:t>	</a:t>
            </a:r>
            <a:r>
              <a:rPr lang="en-GB" sz="2400" dirty="0">
                <a:solidFill>
                  <a:schemeClr val="accent2"/>
                </a:solidFill>
              </a:rPr>
              <a:t>Phatic function (opens a contact)</a:t>
            </a:r>
          </a:p>
          <a:p>
            <a:r>
              <a:rPr lang="en-GB" sz="2400" dirty="0">
                <a:solidFill>
                  <a:schemeClr val="accent2"/>
                </a:solidFill>
              </a:rPr>
              <a:t>	Emotive function (conveys the need of the speaker)</a:t>
            </a:r>
          </a:p>
          <a:p>
            <a:r>
              <a:rPr lang="en-GB" sz="2400" dirty="0">
                <a:solidFill>
                  <a:schemeClr val="accent2"/>
                </a:solidFill>
              </a:rPr>
              <a:t>	Conative function (asks something of the addressee)</a:t>
            </a:r>
          </a:p>
          <a:p>
            <a:r>
              <a:rPr lang="en-GB" sz="2400" dirty="0">
                <a:solidFill>
                  <a:schemeClr val="accent2"/>
                </a:solidFill>
              </a:rPr>
              <a:t>	Referential function (makes reference to the world 		outside the language)</a:t>
            </a:r>
          </a:p>
          <a:p>
            <a:pPr algn="ctr"/>
            <a:r>
              <a:rPr lang="en-GB" sz="2400" b="1" dirty="0"/>
              <a:t>PROBLEM:</a:t>
            </a:r>
          </a:p>
          <a:p>
            <a:r>
              <a:rPr lang="en-GB" sz="2400" b="1" dirty="0"/>
              <a:t>	Discourse analysis may turn into a more general and broader analysis of language functions.</a:t>
            </a:r>
            <a:endParaRPr lang="en-GB" sz="2400" dirty="0">
              <a:solidFill>
                <a:srgbClr val="FF4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b="1"/>
              <a:t>Definition of Discourse (2)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57400"/>
            <a:ext cx="7772400" cy="403860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None/>
            </a:pPr>
            <a:r>
              <a:rPr lang="en-GB">
                <a:solidFill>
                  <a:schemeClr val="tx2"/>
                </a:solidFill>
              </a:rPr>
              <a:t>Discourse – written and spoken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3203575" y="4221163"/>
            <a:ext cx="2592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>
                <a:latin typeface="Times New Roman" pitchFamily="18" charset="0"/>
              </a:rPr>
              <a:t>      Discourse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331913" y="3500438"/>
            <a:ext cx="1727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imes New Roman" pitchFamily="18" charset="0"/>
              </a:rPr>
              <a:t>Speaker/ writer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5867400" y="3573463"/>
            <a:ext cx="2376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imes New Roman" pitchFamily="18" charset="0"/>
              </a:rPr>
              <a:t>Hearer/ reader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3563938" y="5300663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imes New Roman" pitchFamily="18" charset="0"/>
              </a:rPr>
              <a:t>Context</a:t>
            </a: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2627313" y="3860800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V="1">
            <a:off x="5292725" y="3789363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4140200" y="4724400"/>
            <a:ext cx="0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b="1"/>
              <a:t>Objects of discourse</a:t>
            </a:r>
            <a:endParaRPr lang="it-IT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133600"/>
            <a:ext cx="80010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400"/>
              <a:t>‘Discourse’ refers to any utterance which is</a:t>
            </a:r>
          </a:p>
          <a:p>
            <a:pPr>
              <a:lnSpc>
                <a:spcPct val="90000"/>
              </a:lnSpc>
            </a:pPr>
            <a:r>
              <a:rPr lang="it-IT" sz="2400"/>
              <a:t>meaningful. These texts can be:</a:t>
            </a:r>
          </a:p>
          <a:p>
            <a:pPr>
              <a:lnSpc>
                <a:spcPct val="90000"/>
              </a:lnSpc>
            </a:pPr>
            <a:r>
              <a:rPr lang="it-IT" sz="2400"/>
              <a:t>- written texts</a:t>
            </a:r>
          </a:p>
          <a:p>
            <a:pPr>
              <a:lnSpc>
                <a:spcPct val="90000"/>
              </a:lnSpc>
            </a:pPr>
            <a:r>
              <a:rPr lang="it-IT" sz="2400"/>
              <a:t>- oral texts (‘speech’/’talk’)</a:t>
            </a:r>
          </a:p>
          <a:p>
            <a:pPr>
              <a:lnSpc>
                <a:spcPct val="90000"/>
              </a:lnSpc>
            </a:pPr>
            <a:r>
              <a:rPr lang="it-IT" sz="2400"/>
              <a:t>- mixed written/oral texts (e.g. Internet chat)</a:t>
            </a:r>
          </a:p>
          <a:p>
            <a:pPr>
              <a:lnSpc>
                <a:spcPct val="90000"/>
              </a:lnSpc>
            </a:pPr>
            <a:r>
              <a:rPr lang="it-IT" sz="2400"/>
              <a:t>Discourse does not depend on the size of a text</a:t>
            </a:r>
          </a:p>
          <a:p>
            <a:pPr>
              <a:lnSpc>
                <a:spcPct val="90000"/>
              </a:lnSpc>
            </a:pPr>
            <a:r>
              <a:rPr lang="it-IT" sz="2400"/>
              <a:t>(“P” and “Ladies” can both be analysed as</a:t>
            </a:r>
          </a:p>
          <a:p>
            <a:pPr>
              <a:lnSpc>
                <a:spcPct val="90000"/>
              </a:lnSpc>
            </a:pPr>
            <a:r>
              <a:rPr lang="it-IT" sz="2400"/>
              <a:t>discourse)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GB" sz="24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838200"/>
            <a:ext cx="7772400" cy="4800600"/>
          </a:xfrm>
        </p:spPr>
        <p:txBody>
          <a:bodyPr/>
          <a:lstStyle/>
          <a:p>
            <a:pPr marL="609600" indent="-609600" algn="ctr"/>
            <a:r>
              <a:rPr lang="en-GB" sz="2800"/>
              <a:t>Definitions of ‘discourse’ (3)</a:t>
            </a:r>
            <a:endParaRPr lang="en-GB"/>
          </a:p>
          <a:p>
            <a:pPr marL="609600" indent="-609600"/>
            <a:endParaRPr lang="en-GB"/>
          </a:p>
          <a:p>
            <a:pPr marL="609600" indent="-609600">
              <a:buFont typeface="Times" charset="0"/>
              <a:buAutoNum type="alphaLcParenBoth"/>
            </a:pPr>
            <a:r>
              <a:rPr lang="en-GB" sz="2000">
                <a:solidFill>
                  <a:schemeClr val="tx2"/>
                </a:solidFill>
                <a:latin typeface="New York" charset="0"/>
              </a:rPr>
              <a:t>A set of terms, metaphors, allusions, ways of talking, references and so on, which constitute an object</a:t>
            </a:r>
          </a:p>
          <a:p>
            <a:pPr marL="609600" indent="-609600">
              <a:buFont typeface="Times" charset="0"/>
              <a:buAutoNum type="alphaLcParenBoth"/>
            </a:pPr>
            <a:endParaRPr lang="en-GB" sz="2000">
              <a:solidFill>
                <a:schemeClr val="tx2"/>
              </a:solidFill>
              <a:latin typeface="New York" charset="0"/>
            </a:endParaRPr>
          </a:p>
          <a:p>
            <a:pPr marL="609600" indent="-609600">
              <a:buFont typeface="Times" charset="0"/>
              <a:buAutoNum type="alphaLcParenBoth"/>
            </a:pPr>
            <a:r>
              <a:rPr lang="en-GB" sz="2000">
                <a:solidFill>
                  <a:schemeClr val="tx2"/>
                </a:solidFill>
                <a:latin typeface="New York" charset="0"/>
              </a:rPr>
              <a:t>A to-and-fro of exchanges in talk (or text) that performs social actions</a:t>
            </a:r>
            <a:endParaRPr lang="en-GB"/>
          </a:p>
          <a:p>
            <a:pPr marL="609600" indent="-609600">
              <a:lnSpc>
                <a:spcPct val="90000"/>
              </a:lnSpc>
            </a:pPr>
            <a:endParaRPr lang="en-GB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b="1"/>
              <a:t>Doing discourse analysis</a:t>
            </a:r>
            <a:endParaRPr lang="it-IT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743200"/>
            <a:ext cx="7772400" cy="2325688"/>
          </a:xfrm>
        </p:spPr>
        <p:txBody>
          <a:bodyPr/>
          <a:lstStyle/>
          <a:p>
            <a:r>
              <a:rPr lang="it-IT"/>
              <a:t>Scope</a:t>
            </a:r>
          </a:p>
          <a:p>
            <a:r>
              <a:rPr lang="it-IT"/>
              <a:t>Influences</a:t>
            </a:r>
          </a:p>
          <a:p>
            <a:r>
              <a:rPr lang="it-IT"/>
              <a:t>Approaches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8747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3600" b="1"/>
              <a:t>The scope of discourse analysis</a:t>
            </a:r>
            <a:endParaRPr lang="en-GB" b="1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648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2400"/>
              <a:t>Discourse analysis is not a discipline which exists on its own. It is influenced by other disciplines and influences them as well. It is a two-way process …</a:t>
            </a:r>
          </a:p>
          <a:p>
            <a:pPr>
              <a:lnSpc>
                <a:spcPct val="90000"/>
              </a:lnSpc>
            </a:pPr>
            <a:r>
              <a:rPr lang="en-GB" sz="2400"/>
              <a:t>For this reason discourse analysis examines spoken and written  texts from all sorts of different areas (medical, legal, advertising) and from all sorts of perspectives (race, gender, power)</a:t>
            </a:r>
          </a:p>
          <a:p>
            <a:pPr>
              <a:lnSpc>
                <a:spcPct val="90000"/>
              </a:lnSpc>
            </a:pPr>
            <a:r>
              <a:rPr lang="en-GB" sz="2400"/>
              <a:t>Discourse analysis has a number of practical applications - for example in analysing communication problems in medicine, psychotherapy, education, in analysing written style etc.</a:t>
            </a:r>
            <a:endParaRPr lang="en-GB" sz="2000"/>
          </a:p>
          <a:p>
            <a:pPr>
              <a:lnSpc>
                <a:spcPct val="90000"/>
              </a:lnSpc>
            </a:pPr>
            <a:endParaRPr lang="en-GB" sz="2000" i="1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GB" sz="20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160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GB" sz="16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GB" sz="16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GB" sz="2000"/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GB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77863"/>
            <a:ext cx="7772400" cy="8382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4000" b="1"/>
              <a:t>Influences on discourse analysis</a:t>
            </a:r>
            <a:endParaRPr lang="en-GB" b="1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7772400" cy="4419600"/>
          </a:xfrm>
        </p:spPr>
        <p:txBody>
          <a:bodyPr/>
          <a:lstStyle/>
          <a:p>
            <a:r>
              <a:rPr lang="en-GB" sz="2400"/>
              <a:t>sociolinguistics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3132138" y="3933825"/>
            <a:ext cx="2808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 b="1">
                <a:latin typeface="Times New Roman" pitchFamily="18" charset="0"/>
              </a:rPr>
              <a:t>Discourse Analysis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5940425" y="1844675"/>
            <a:ext cx="2303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imes New Roman" pitchFamily="18" charset="0"/>
              </a:rPr>
              <a:t>psycholinguistics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971550" y="5300663"/>
            <a:ext cx="28082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imes New Roman" pitchFamily="18" charset="0"/>
              </a:rPr>
              <a:t>computational linguistics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6732588" y="5589588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imes New Roman" pitchFamily="18" charset="0"/>
              </a:rPr>
              <a:t>pragmatics</a:t>
            </a: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2771775" y="2492375"/>
            <a:ext cx="86360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H="1">
            <a:off x="5148263" y="2420938"/>
            <a:ext cx="863600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>
            <a:off x="2195513" y="4437063"/>
            <a:ext cx="9366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5651500" y="4437063"/>
            <a:ext cx="1152525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611188" y="3716338"/>
            <a:ext cx="17287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imes New Roman" pitchFamily="18" charset="0"/>
              </a:rPr>
              <a:t>other non-linguistic disciplines</a:t>
            </a:r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>
            <a:off x="2484438" y="414972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6516688" y="3860800"/>
            <a:ext cx="23034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imes New Roman" pitchFamily="18" charset="0"/>
              </a:rPr>
              <a:t>other linguistic disciplines</a:t>
            </a:r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>
            <a:off x="5940425" y="42211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50963" y="304800"/>
            <a:ext cx="7793037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b="1"/>
              <a:t>Approaches to Discourse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7724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400"/>
              <a:t>Deborah Schiffrin “Approaches to Discourse”</a:t>
            </a:r>
          </a:p>
          <a:p>
            <a:pPr>
              <a:lnSpc>
                <a:spcPct val="90000"/>
              </a:lnSpc>
            </a:pPr>
            <a:r>
              <a:rPr lang="en-GB" sz="2400"/>
              <a:t>(1994) singles out 6 major approaches to</a:t>
            </a:r>
          </a:p>
          <a:p>
            <a:pPr>
              <a:lnSpc>
                <a:spcPct val="90000"/>
              </a:lnSpc>
            </a:pPr>
            <a:r>
              <a:rPr lang="en-GB" sz="2400"/>
              <a:t>discourse: </a:t>
            </a:r>
          </a:p>
          <a:p>
            <a:pPr>
              <a:lnSpc>
                <a:spcPct val="90000"/>
              </a:lnSpc>
            </a:pPr>
            <a:r>
              <a:rPr lang="en-GB" sz="2400"/>
              <a:t>the speech act approach;</a:t>
            </a:r>
          </a:p>
          <a:p>
            <a:pPr>
              <a:lnSpc>
                <a:spcPct val="90000"/>
              </a:lnSpc>
            </a:pPr>
            <a:r>
              <a:rPr lang="en-GB" sz="2400"/>
              <a:t>interactional sociolinguistics;</a:t>
            </a:r>
          </a:p>
          <a:p>
            <a:pPr>
              <a:lnSpc>
                <a:spcPct val="90000"/>
              </a:lnSpc>
            </a:pPr>
            <a:r>
              <a:rPr lang="en-GB" sz="2400"/>
              <a:t>the ethnography of communication;</a:t>
            </a:r>
          </a:p>
          <a:p>
            <a:pPr>
              <a:lnSpc>
                <a:spcPct val="90000"/>
              </a:lnSpc>
            </a:pPr>
            <a:r>
              <a:rPr lang="en-GB" sz="2400"/>
              <a:t>pragmatic approach;</a:t>
            </a:r>
          </a:p>
          <a:p>
            <a:pPr>
              <a:lnSpc>
                <a:spcPct val="90000"/>
              </a:lnSpc>
            </a:pPr>
            <a:r>
              <a:rPr lang="en-GB" sz="2400"/>
              <a:t>conversation analysis;</a:t>
            </a:r>
          </a:p>
          <a:p>
            <a:pPr>
              <a:lnSpc>
                <a:spcPct val="90000"/>
              </a:lnSpc>
            </a:pPr>
            <a:r>
              <a:rPr lang="en-GB" sz="2400"/>
              <a:t>variationist approach.</a:t>
            </a:r>
          </a:p>
          <a:p>
            <a:pPr>
              <a:lnSpc>
                <a:spcPct val="90000"/>
              </a:lnSpc>
            </a:pPr>
            <a:endParaRPr lang="en-GB" sz="2400"/>
          </a:p>
          <a:p>
            <a:pPr>
              <a:lnSpc>
                <a:spcPct val="90000"/>
              </a:lnSpc>
            </a:pPr>
            <a:endParaRPr lang="en-GB" sz="2400"/>
          </a:p>
          <a:p>
            <a:pPr>
              <a:lnSpc>
                <a:spcPct val="90000"/>
              </a:lnSpc>
            </a:pPr>
            <a:endParaRPr lang="en-GB" sz="2400"/>
          </a:p>
          <a:p>
            <a:pPr>
              <a:lnSpc>
                <a:spcPct val="90000"/>
              </a:lnSpc>
            </a:pPr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50963" y="304800"/>
            <a:ext cx="7793037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400" b="1"/>
              <a:t>Approaches to Discourse (1)</a:t>
            </a:r>
            <a:r>
              <a:rPr lang="en-GB" sz="3600" b="1"/>
              <a:t> </a:t>
            </a:r>
            <a:br>
              <a:rPr lang="en-GB" sz="3600" b="1"/>
            </a:br>
            <a:r>
              <a:rPr lang="en-GB" sz="3200" b="1"/>
              <a:t>The Speech Act Approach</a:t>
            </a:r>
            <a:endParaRPr lang="en-GB" sz="4000" b="1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209800"/>
            <a:ext cx="8534400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/>
              <a:t>Founders of the speech act theory: John Austin &amp; John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/>
              <a:t>Searle.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/>
              <a:t>There are different types of speech acts:</a:t>
            </a:r>
            <a:r>
              <a:rPr lang="en-GB" sz="2000"/>
              <a:t> </a:t>
            </a:r>
          </a:p>
          <a:p>
            <a:pPr>
              <a:lnSpc>
                <a:spcPct val="90000"/>
              </a:lnSpc>
            </a:pPr>
            <a:r>
              <a:rPr lang="en-GB" sz="2400">
                <a:solidFill>
                  <a:schemeClr val="accent2"/>
                </a:solidFill>
              </a:rPr>
              <a:t>e.g. “speak louder” (directive)</a:t>
            </a:r>
          </a:p>
          <a:p>
            <a:pPr>
              <a:lnSpc>
                <a:spcPct val="90000"/>
              </a:lnSpc>
            </a:pPr>
            <a:r>
              <a:rPr lang="en-GB" sz="2400">
                <a:solidFill>
                  <a:schemeClr val="accent2"/>
                </a:solidFill>
              </a:rPr>
              <a:t>	“Oxford Street is a shopper’s paradise“ (assertive)</a:t>
            </a:r>
            <a:r>
              <a:rPr lang="en-GB" sz="2000">
                <a:solidFill>
                  <a:srgbClr val="FF4FFF"/>
                </a:solidFill>
              </a:rPr>
              <a:t> </a:t>
            </a:r>
          </a:p>
          <a:p>
            <a:pPr>
              <a:lnSpc>
                <a:spcPct val="90000"/>
              </a:lnSpc>
              <a:buClr>
                <a:srgbClr val="FF4FFF"/>
              </a:buClr>
              <a:buFont typeface="Wingdings" pitchFamily="2" charset="2"/>
              <a:buNone/>
            </a:pPr>
            <a:endParaRPr lang="en-GB" sz="24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buClr>
                <a:srgbClr val="FF4FFF"/>
              </a:buClr>
              <a:buFont typeface="Wingdings" pitchFamily="2" charset="2"/>
              <a:buNone/>
            </a:pPr>
            <a:r>
              <a:rPr lang="en-GB" sz="2400">
                <a:solidFill>
                  <a:schemeClr val="tx2"/>
                </a:solidFill>
              </a:rPr>
              <a:t>Although speech act theory was not first developed as a means of analyzing discourse, particular issues in speech act theory (indirect speech acts, multiple functions of utterances) led to discourse analysis</a:t>
            </a:r>
            <a:r>
              <a:rPr lang="en-GB" sz="200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endParaRPr lang="en-GB" sz="2000">
              <a:solidFill>
                <a:srgbClr val="FF4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762000"/>
            <a:ext cx="7793038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sz="2400" b="1"/>
              <a:t>Approaches to Discourse (2)</a:t>
            </a:r>
            <a:r>
              <a:rPr lang="en-GB" sz="3600" b="1"/>
              <a:t> </a:t>
            </a:r>
            <a:br>
              <a:rPr lang="en-GB" sz="3600" b="1"/>
            </a:br>
            <a:r>
              <a:rPr lang="en-GB" sz="3600" b="1"/>
              <a:t>Interactional sociolinguistics</a:t>
            </a:r>
            <a:endParaRPr lang="en-GB" sz="4000" b="1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514600"/>
            <a:ext cx="8077200" cy="40386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 dirty="0"/>
              <a:t>Represents the combination of three disciplines: anthropology, sociology, and linguistics.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 dirty="0"/>
              <a:t>Focuses on how people from different cultures may share grammatical knowledge of a language but contextualize what is said differently to produce different messages.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 dirty="0"/>
              <a:t>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 dirty="0">
                <a:solidFill>
                  <a:schemeClr val="accent2"/>
                </a:solidFill>
              </a:rPr>
              <a:t>e.g. “yeah, bring them down here. I’ll </a:t>
            </a:r>
            <a:r>
              <a:rPr lang="en-GB" sz="2400" b="1" dirty="0">
                <a:solidFill>
                  <a:schemeClr val="accent2"/>
                </a:solidFill>
              </a:rPr>
              <a:t>flog </a:t>
            </a:r>
            <a:r>
              <a:rPr lang="en-GB" sz="2400" dirty="0">
                <a:solidFill>
                  <a:schemeClr val="accent2"/>
                </a:solidFill>
              </a:rPr>
              <a:t>them for you” (Australian English)</a:t>
            </a:r>
            <a:endParaRPr lang="en-GB" sz="2400" dirty="0">
              <a:solidFill>
                <a:srgbClr val="FF4FFF"/>
              </a:solidFill>
            </a:endParaRP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FF4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993062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sz="2400" b="1"/>
              <a:t>Approaches to Discourse (3)</a:t>
            </a:r>
            <a:r>
              <a:rPr lang="en-GB" sz="3600" b="1"/>
              <a:t> </a:t>
            </a:r>
            <a:br>
              <a:rPr lang="en-GB" sz="3600" b="1"/>
            </a:br>
            <a:r>
              <a:rPr lang="en-GB" sz="3600" b="1"/>
              <a:t>The ethnography of communication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09800"/>
            <a:ext cx="4953000" cy="3925888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/>
              <a:t>    The way we communicate depends a lot on the culture we come from. Some stereotypes: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/>
              <a:t>	Finnish people: the hardest nation for communication, quiet and serious?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/>
              <a:t>	Turkish people: very talkative and friendly?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 b="1"/>
              <a:t>    Ethnography investigates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sz="2400" b="1"/>
              <a:t>     speaker culture</a:t>
            </a:r>
            <a:endParaRPr lang="en-GB" sz="2400"/>
          </a:p>
        </p:txBody>
      </p:sp>
      <p:pic>
        <p:nvPicPr>
          <p:cNvPr id="39940" name="Picture 4" descr="da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3537" y="2043112"/>
            <a:ext cx="2219325" cy="2238375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sz="2400" b="1"/>
              <a:t>Approaches to Discourse (4)</a:t>
            </a:r>
            <a:r>
              <a:rPr lang="en-GB" sz="3600" b="1"/>
              <a:t> </a:t>
            </a:r>
            <a:br>
              <a:rPr lang="en-GB" sz="3600" b="1"/>
            </a:br>
            <a:r>
              <a:rPr lang="en-GB" sz="3600" b="1"/>
              <a:t>Pragmatics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819400"/>
            <a:ext cx="7772400" cy="2630488"/>
          </a:xfrm>
        </p:spPr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None/>
            </a:pPr>
            <a:r>
              <a:rPr lang="en-GB"/>
              <a:t>H. P. Grice: the cooperative principle and conversational maxims.</a:t>
            </a:r>
          </a:p>
          <a:p>
            <a:pPr>
              <a:buClr>
                <a:schemeClr val="tx1"/>
              </a:buClr>
              <a:buFont typeface="Wingdings" pitchFamily="2" charset="2"/>
              <a:buNone/>
            </a:pPr>
            <a:r>
              <a:rPr lang="en-GB"/>
              <a:t>People interact by using minimal assumptions about one another.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33400"/>
            <a:ext cx="7793038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sz="2400" b="1"/>
              <a:t>Approaches to Discourse (5)</a:t>
            </a:r>
            <a:r>
              <a:rPr lang="en-GB" sz="3600" b="1"/>
              <a:t> </a:t>
            </a:r>
            <a:br>
              <a:rPr lang="en-GB" sz="3600" b="1"/>
            </a:br>
            <a:r>
              <a:rPr lang="en-GB" sz="3600" b="1"/>
              <a:t>Conversation analysis</a:t>
            </a:r>
            <a:endParaRPr lang="en-GB" sz="4000" b="1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sz="2000">
              <a:solidFill>
                <a:srgbClr val="FF4FFF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2400">
                <a:solidFill>
                  <a:schemeClr val="accent2"/>
                </a:solidFill>
              </a:rPr>
              <a:t>e.g.   </a:t>
            </a:r>
            <a:r>
              <a:rPr lang="en-GB" sz="2400">
                <a:solidFill>
                  <a:schemeClr val="accent2"/>
                </a:solidFill>
                <a:ea typeface="PMingLiU" pitchFamily="18" charset="-120"/>
              </a:rPr>
              <a:t>A: This is Mr. Smith may I help you</a:t>
            </a:r>
          </a:p>
          <a:p>
            <a:pPr>
              <a:lnSpc>
                <a:spcPct val="90000"/>
              </a:lnSpc>
            </a:pPr>
            <a:r>
              <a:rPr lang="en-GB" sz="2400">
                <a:solidFill>
                  <a:schemeClr val="accent2"/>
                </a:solidFill>
                <a:ea typeface="PMingLiU" pitchFamily="18" charset="-120"/>
              </a:rPr>
              <a:t>		B: I can</a:t>
            </a:r>
            <a:r>
              <a:rPr lang="en-GB" sz="2400">
                <a:solidFill>
                  <a:schemeClr val="accent2"/>
                </a:solidFill>
                <a:latin typeface="Times New Roman"/>
                <a:ea typeface="PMingLiU" pitchFamily="18" charset="-120"/>
              </a:rPr>
              <a:t>’</a:t>
            </a:r>
            <a:r>
              <a:rPr lang="en-GB" sz="2400">
                <a:solidFill>
                  <a:schemeClr val="accent2"/>
                </a:solidFill>
                <a:ea typeface="PMingLiU" pitchFamily="18" charset="-120"/>
              </a:rPr>
              <a:t>t hear you</a:t>
            </a:r>
          </a:p>
          <a:p>
            <a:pPr>
              <a:lnSpc>
                <a:spcPct val="90000"/>
              </a:lnSpc>
            </a:pPr>
            <a:r>
              <a:rPr lang="en-GB" sz="2400">
                <a:solidFill>
                  <a:schemeClr val="accent2"/>
                </a:solidFill>
                <a:ea typeface="PMingLiU" pitchFamily="18" charset="-120"/>
              </a:rPr>
              <a:t>		A: This is </a:t>
            </a:r>
            <a:r>
              <a:rPr lang="en-GB" sz="2400" u="sng">
                <a:solidFill>
                  <a:schemeClr val="accent2"/>
                </a:solidFill>
                <a:ea typeface="PMingLiU" pitchFamily="18" charset="-120"/>
              </a:rPr>
              <a:t>Mr. Smith</a:t>
            </a:r>
            <a:endParaRPr lang="en-GB" sz="2400">
              <a:solidFill>
                <a:schemeClr val="accent2"/>
              </a:solidFill>
              <a:ea typeface="PMingLiU" pitchFamily="18" charset="-120"/>
            </a:endParaRPr>
          </a:p>
          <a:p>
            <a:pPr>
              <a:lnSpc>
                <a:spcPct val="90000"/>
              </a:lnSpc>
            </a:pPr>
            <a:r>
              <a:rPr lang="en-GB" sz="2400">
                <a:solidFill>
                  <a:schemeClr val="accent2"/>
                </a:solidFill>
                <a:ea typeface="PMingLiU" pitchFamily="18" charset="-120"/>
              </a:rPr>
              <a:t>		B: </a:t>
            </a:r>
            <a:r>
              <a:rPr lang="en-GB" sz="2400" u="sng">
                <a:solidFill>
                  <a:schemeClr val="accent2"/>
                </a:solidFill>
                <a:ea typeface="PMingLiU" pitchFamily="18" charset="-120"/>
              </a:rPr>
              <a:t>Smith.</a:t>
            </a:r>
            <a:endParaRPr lang="en-GB" sz="2000" u="sng">
              <a:solidFill>
                <a:srgbClr val="FF4FFF"/>
              </a:solidFill>
              <a:ea typeface="PMingLiU" pitchFamily="18" charset="-120"/>
            </a:endParaRPr>
          </a:p>
          <a:p>
            <a:pPr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endParaRPr lang="en-GB" sz="28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en-GB" sz="2800" b="1">
                <a:solidFill>
                  <a:schemeClr val="tx2"/>
                </a:solidFill>
              </a:rPr>
              <a:t>Conversational analysis is particularly interested in the sequencing of utterances, i.e. not in what people say but in how they say it</a:t>
            </a:r>
            <a:endParaRPr lang="en-GB" sz="28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50963" y="381000"/>
            <a:ext cx="7793037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GB" sz="3600" b="1"/>
              <a:t>Summary of approaches to discourse</a:t>
            </a:r>
            <a:endParaRPr lang="en-GB" b="1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/>
            <a:r>
              <a:rPr lang="en-GB" sz="2800"/>
              <a:t>	</a:t>
            </a:r>
          </a:p>
        </p:txBody>
      </p:sp>
      <p:graphicFrame>
        <p:nvGraphicFramePr>
          <p:cNvPr id="44036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943059841"/>
              </p:ext>
            </p:extLst>
          </p:nvPr>
        </p:nvGraphicFramePr>
        <p:xfrm>
          <a:off x="304800" y="1924050"/>
          <a:ext cx="8351838" cy="4934586"/>
        </p:xfrm>
        <a:graphic>
          <a:graphicData uri="http://schemas.openxmlformats.org/drawingml/2006/table">
            <a:tbl>
              <a:tblPr/>
              <a:tblGrid>
                <a:gridCol w="1368425"/>
                <a:gridCol w="2087563"/>
                <a:gridCol w="2674937"/>
                <a:gridCol w="2220913"/>
              </a:tblGrid>
              <a:tr h="6000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Approaches to Studying Discourse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Focus of Research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Research Question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Structural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Sequences of talk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Why say what at what moment?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34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Variationist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Structural categories within texts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Why that form?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5625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Functional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Speech Acts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Communicative acts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How to do things with words?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Ethnography of Communication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Communication as cultural behaviour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How does discourse reflect culture?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Interactional Sociolinguistics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Social and linguistic meanings created during communication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What are they doing?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Pragmatics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Meaning in interaction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What does the speaker mean?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How do you </a:t>
            </a:r>
            <a:r>
              <a:rPr lang="en-GB" sz="3200" i="1" dirty="0"/>
              <a:t>analyse</a:t>
            </a:r>
            <a:r>
              <a:rPr lang="en-GB" sz="3200" dirty="0"/>
              <a:t> discourse?</a:t>
            </a:r>
          </a:p>
          <a:p>
            <a:endParaRPr lang="en-GB" sz="3200" dirty="0"/>
          </a:p>
          <a:p>
            <a:r>
              <a:rPr lang="en-GB" sz="3200" dirty="0">
                <a:solidFill>
                  <a:schemeClr val="tx2"/>
                </a:solidFill>
                <a:latin typeface="New York" charset="0"/>
              </a:rPr>
              <a:t>Various ways. Depends on what sort of discourse you’re interested in.</a:t>
            </a:r>
          </a:p>
          <a:p>
            <a:endParaRPr lang="en-GB" sz="3200" dirty="0"/>
          </a:p>
          <a:p>
            <a:r>
              <a:rPr lang="en-GB" sz="3200" dirty="0">
                <a:latin typeface="New York" charset="0"/>
              </a:rPr>
              <a:t>Constituting an object </a:t>
            </a:r>
            <a:r>
              <a:rPr lang="en-GB" sz="3200" dirty="0" err="1">
                <a:latin typeface="New York" charset="0"/>
              </a:rPr>
              <a:t>vs</a:t>
            </a:r>
            <a:r>
              <a:rPr lang="en-GB" sz="3200" dirty="0">
                <a:latin typeface="New York" charset="0"/>
              </a:rPr>
              <a:t> realising a social action</a:t>
            </a:r>
            <a:endParaRPr lang="en-GB" sz="3200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572000" y="838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sz="2400">
              <a:solidFill>
                <a:schemeClr val="tx1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Constituting an object</a:t>
            </a:r>
          </a:p>
          <a:p>
            <a:endParaRPr lang="en-GB" sz="2800" dirty="0"/>
          </a:p>
          <a:p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Usually some cultural object (marriage, crime, obesity </a:t>
            </a:r>
            <a:r>
              <a:rPr lang="en-GB" sz="2800" dirty="0" err="1">
                <a:solidFill>
                  <a:schemeClr val="tx2"/>
                </a:solidFill>
                <a:latin typeface="New York" charset="0"/>
              </a:rPr>
              <a:t>etc</a:t>
            </a:r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)</a:t>
            </a:r>
          </a:p>
          <a:p>
            <a:endParaRPr lang="en-GB" sz="2800" dirty="0">
              <a:solidFill>
                <a:schemeClr val="tx2"/>
              </a:solidFill>
              <a:latin typeface="New York" charset="0"/>
            </a:endParaRPr>
          </a:p>
          <a:p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Data:</a:t>
            </a:r>
          </a:p>
          <a:p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Media texts (</a:t>
            </a:r>
            <a:r>
              <a:rPr lang="en-GB" sz="2800" dirty="0" err="1">
                <a:solidFill>
                  <a:schemeClr val="tx2"/>
                </a:solidFill>
                <a:latin typeface="New York" charset="0"/>
              </a:rPr>
              <a:t>eg</a:t>
            </a:r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 news reports, magazine articles, newspaper features)</a:t>
            </a:r>
          </a:p>
          <a:p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Personal accounts (</a:t>
            </a:r>
            <a:r>
              <a:rPr lang="en-GB" sz="2800" dirty="0" err="1">
                <a:solidFill>
                  <a:schemeClr val="tx2"/>
                </a:solidFill>
                <a:latin typeface="New York" charset="0"/>
              </a:rPr>
              <a:t>eg</a:t>
            </a:r>
            <a:r>
              <a:rPr lang="en-GB" sz="2800" dirty="0">
                <a:solidFill>
                  <a:schemeClr val="tx2"/>
                </a:solidFill>
                <a:latin typeface="New York" charset="0"/>
              </a:rPr>
              <a:t> in interviews, diaries)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762000"/>
            <a:ext cx="5562600" cy="5105400"/>
          </a:xfrm>
        </p:spPr>
        <p:txBody>
          <a:bodyPr/>
          <a:lstStyle/>
          <a:p>
            <a:r>
              <a:rPr lang="en-GB" sz="2000">
                <a:latin typeface="Geneva" charset="0"/>
              </a:rPr>
              <a:t>Ecuador’s capital Quito is 9,300ft above sea level, giving their footballers a home advantage when they play in the thin air.</a:t>
            </a:r>
          </a:p>
          <a:p>
            <a:r>
              <a:rPr lang="en-GB" sz="2000">
                <a:latin typeface="Geneva" charset="0"/>
              </a:rPr>
              <a:t>They were a Spanish colony until they seized their independence in 1822. Out of a population of 14 million, 3,000 Ecuador fans are in Germany. Football is the No1 sport but they also love basketball and bullfights.</a:t>
            </a:r>
          </a:p>
          <a:p>
            <a:r>
              <a:rPr lang="en-GB" sz="2000">
                <a:latin typeface="Geneva" charset="0"/>
              </a:rPr>
              <a:t>The main exports are coffee and bananas.</a:t>
            </a:r>
          </a:p>
          <a:p>
            <a:r>
              <a:rPr lang="en-GB" sz="2000">
                <a:latin typeface="Geneva" charset="0"/>
              </a:rPr>
              <a:t>The language is Spanish. But let’s hope their fans get no chance to shout Olé against England in Stuttgart on Sunday.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629400" y="990600"/>
            <a:ext cx="1981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Times" charset="0"/>
              </a:rPr>
              <a:t>Other facts not chosen?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172200" y="5105400"/>
            <a:ext cx="2590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Times" charset="0"/>
              </a:rPr>
              <a:t>Inevitable Spanish-speaker behaviour?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6172200" y="4267200"/>
            <a:ext cx="2209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Times" charset="0"/>
              </a:rPr>
              <a:t>Who’s ‘us’?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4343400" y="4495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4572000" y="4800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6324600" y="838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V="1">
            <a:off x="6324600" y="1447800"/>
            <a:ext cx="4572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V="1">
            <a:off x="4876800" y="4191000"/>
            <a:ext cx="10668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V="1">
            <a:off x="6019800" y="4419600"/>
            <a:ext cx="15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5943600" y="4191000"/>
            <a:ext cx="7620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 flipV="1">
            <a:off x="5867400" y="4724400"/>
            <a:ext cx="4572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6324600" y="4953000"/>
            <a:ext cx="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6324600" y="4724400"/>
            <a:ext cx="0" cy="228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762000"/>
            <a:ext cx="4495800" cy="4800600"/>
          </a:xfrm>
        </p:spPr>
        <p:txBody>
          <a:bodyPr/>
          <a:lstStyle/>
          <a:p>
            <a:r>
              <a:rPr lang="en-US" sz="2400">
                <a:latin typeface="Times" charset="0"/>
              </a:rPr>
              <a:t>PRESIDENT BUSH sought to repair his tattered reputation in Europe yesterday, talking of his “deep desire” to close the Guantanamo Bay prison camp and conceding that his response to the 9/11 terrorist attacks had not been understood by much of the continent.</a:t>
            </a:r>
            <a:endParaRPr lang="en-GB">
              <a:latin typeface="Times" charset="0"/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2286000" y="1524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3429000" y="1905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1066800" y="22860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1600200" y="2971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334000" y="762000"/>
            <a:ext cx="251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Times" charset="0"/>
              </a:rPr>
              <a:t>Assumes it is tattered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638800" y="2057400"/>
            <a:ext cx="2057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Times" charset="0"/>
              </a:rPr>
              <a:t>Compare </a:t>
            </a:r>
            <a:r>
              <a:rPr lang="en-GB" sz="2400" i="1">
                <a:latin typeface="Times" charset="0"/>
              </a:rPr>
              <a:t>expressing his deep desire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638800" y="3429000"/>
            <a:ext cx="2057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Times" charset="0"/>
              </a:rPr>
              <a:t>Assumes (someone) has made an accusation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3352800" y="762000"/>
            <a:ext cx="20574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4572000" y="2209800"/>
            <a:ext cx="838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1828800" y="3429000"/>
            <a:ext cx="35814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 flipH="1">
            <a:off x="3352800" y="762000"/>
            <a:ext cx="0" cy="4572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1828800" y="3048000"/>
            <a:ext cx="0" cy="381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H="1">
            <a:off x="4572000" y="1905000"/>
            <a:ext cx="0" cy="3048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762000"/>
            <a:ext cx="7772400" cy="4495800"/>
          </a:xfrm>
        </p:spPr>
        <p:txBody>
          <a:bodyPr/>
          <a:lstStyle/>
          <a:p>
            <a:r>
              <a:rPr lang="en-GB" sz="2800"/>
              <a:t>Discourse as language-in-interaction</a:t>
            </a:r>
          </a:p>
          <a:p>
            <a:endParaRPr lang="en-GB" sz="2800"/>
          </a:p>
          <a:p>
            <a:endParaRPr lang="en-GB" sz="2800"/>
          </a:p>
          <a:p>
            <a:r>
              <a:rPr lang="en-GB" sz="2400"/>
              <a:t>Language in interaction comes through in a sequence, in turns. Each turn has an implication for the next.</a:t>
            </a:r>
            <a:r>
              <a:rPr lang="en-GB" sz="2800"/>
              <a:t> </a:t>
            </a:r>
          </a:p>
          <a:p>
            <a:endParaRPr lang="en-GB" sz="2800"/>
          </a:p>
          <a:p>
            <a:r>
              <a:rPr lang="en-GB" sz="2400">
                <a:solidFill>
                  <a:schemeClr val="tx2"/>
                </a:solidFill>
                <a:latin typeface="Times New Roman" pitchFamily="18" charset="0"/>
              </a:rPr>
              <a:t>An example analysis: doctors delivering diagnoses.</a:t>
            </a:r>
          </a:p>
          <a:p>
            <a:r>
              <a:rPr lang="en-GB" sz="2400">
                <a:solidFill>
                  <a:schemeClr val="tx2"/>
                </a:solidFill>
                <a:latin typeface="Times New Roman" pitchFamily="18" charset="0"/>
              </a:rPr>
              <a:t>Do they tell the patient immediately?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400"/>
              <a:t>Dr. is telling mother about son</a:t>
            </a:r>
            <a:endParaRPr lang="en-GB"/>
          </a:p>
        </p:txBody>
      </p:sp>
      <p:pic>
        <p:nvPicPr>
          <p:cNvPr id="15364" name="Picture 4" descr="&#10;maynard1.tiff                                                  001A624EMacintosh HD                   BC349412: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850" y="1517650"/>
            <a:ext cx="7734300" cy="382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914400" y="5791200"/>
            <a:ext cx="739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imes" charset="0"/>
              </a:rPr>
              <a:t>Notice that Dr. describes test results first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&#10;maynard2.tiff                                                  001A624EMacintosh HD                   BC349412: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" y="609600"/>
            <a:ext cx="7696200" cy="496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85800" y="59436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imes" charset="0"/>
              </a:rPr>
              <a:t>Dr. moves from test to treatment without explicit diagnosis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H="1">
            <a:off x="457200" y="1752600"/>
            <a:ext cx="1066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 flipV="1">
            <a:off x="457200" y="1752600"/>
            <a:ext cx="0" cy="4419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 flipV="1">
            <a:off x="1524000" y="1066800"/>
            <a:ext cx="0" cy="3048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 flipH="1">
            <a:off x="457200" y="6172200"/>
            <a:ext cx="2286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H="1">
            <a:off x="1524000" y="4114800"/>
            <a:ext cx="3810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 flipH="1">
            <a:off x="1524000" y="1066800"/>
            <a:ext cx="3810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GB" sz="2800" dirty="0"/>
              <a:t>What does this results-first practice achieve?</a:t>
            </a:r>
          </a:p>
          <a:p>
            <a:pPr marL="609600" indent="-609600"/>
            <a:endParaRPr lang="en-GB" sz="2800" dirty="0"/>
          </a:p>
          <a:p>
            <a:pPr marL="609600" indent="-609600">
              <a:buFont typeface="Times" charset="0"/>
              <a:buAutoNum type="alphaLcParenBoth"/>
            </a:pPr>
            <a:r>
              <a:rPr lang="en-GB" sz="2800" dirty="0">
                <a:solidFill>
                  <a:schemeClr val="tx2"/>
                </a:solidFill>
                <a:latin typeface="Times" charset="0"/>
              </a:rPr>
              <a:t>Gives patient the sight of the evidence first</a:t>
            </a:r>
          </a:p>
          <a:p>
            <a:pPr marL="609600" indent="-609600">
              <a:buFont typeface="Times" charset="0"/>
              <a:buAutoNum type="alphaLcParenBoth"/>
            </a:pPr>
            <a:r>
              <a:rPr lang="en-GB" sz="2800" dirty="0">
                <a:solidFill>
                  <a:schemeClr val="tx2"/>
                </a:solidFill>
                <a:latin typeface="Times" charset="0"/>
              </a:rPr>
              <a:t>Shows that the diagnosis when given is well-founded</a:t>
            </a:r>
          </a:p>
          <a:p>
            <a:pPr marL="609600" indent="-609600">
              <a:buFont typeface="Times" charset="0"/>
              <a:buAutoNum type="alphaLcParenBoth"/>
            </a:pPr>
            <a:r>
              <a:rPr lang="en-GB" sz="2800" dirty="0">
                <a:solidFill>
                  <a:schemeClr val="tx2"/>
                </a:solidFill>
                <a:latin typeface="Times" charset="0"/>
              </a:rPr>
              <a:t>Allows the patient to guess or predict what is to come</a:t>
            </a:r>
          </a:p>
          <a:p>
            <a:pPr marL="609600" indent="-609600">
              <a:buFont typeface="Times" charset="0"/>
              <a:buAutoNum type="alphaLcParenBoth"/>
            </a:pPr>
            <a:r>
              <a:rPr lang="en-GB" sz="2800" dirty="0">
                <a:solidFill>
                  <a:schemeClr val="tx2"/>
                </a:solidFill>
                <a:latin typeface="Times" charset="0"/>
              </a:rPr>
              <a:t>Allows them to voice it themselves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&#10;table.tiff                                                     001A624EMacintosh HD                   BC349412: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763" y="304800"/>
            <a:ext cx="8624887" cy="645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762000"/>
            <a:ext cx="7772400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400" dirty="0"/>
              <a:t>Some worries &amp; objections</a:t>
            </a:r>
          </a:p>
          <a:p>
            <a:pPr>
              <a:lnSpc>
                <a:spcPct val="90000"/>
              </a:lnSpc>
            </a:pPr>
            <a:endParaRPr lang="en-GB" sz="2400" dirty="0"/>
          </a:p>
          <a:p>
            <a:pPr>
              <a:lnSpc>
                <a:spcPct val="90000"/>
              </a:lnSpc>
            </a:pPr>
            <a:r>
              <a:rPr lang="en-GB" sz="2400" dirty="0" smtClean="0"/>
              <a:t>It’s </a:t>
            </a:r>
            <a:r>
              <a:rPr lang="en-GB" sz="2400" dirty="0"/>
              <a:t>not quantitative, so is it ‘subjective’?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GB" sz="2400" dirty="0">
                <a:solidFill>
                  <a:schemeClr val="tx2"/>
                </a:solidFill>
                <a:latin typeface="Times" charset="0"/>
              </a:rPr>
              <a:t>not particularly; argument still has to convince readers, editors etc., by appeal to established findings &amp; theory</a:t>
            </a:r>
            <a:endParaRPr lang="en-GB" sz="2400" dirty="0"/>
          </a:p>
          <a:p>
            <a:pPr>
              <a:lnSpc>
                <a:spcPct val="90000"/>
              </a:lnSpc>
            </a:pPr>
            <a:endParaRPr lang="en-GB" sz="2400" dirty="0"/>
          </a:p>
          <a:p>
            <a:pPr>
              <a:lnSpc>
                <a:spcPct val="90000"/>
              </a:lnSpc>
            </a:pPr>
            <a:endParaRPr lang="en-GB" sz="2400" dirty="0"/>
          </a:p>
          <a:p>
            <a:pPr>
              <a:lnSpc>
                <a:spcPct val="90000"/>
              </a:lnSpc>
            </a:pPr>
            <a:endParaRPr lang="en-GB" sz="2800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685800" y="32004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chemeClr val="tx1"/>
                </a:solidFill>
                <a:latin typeface="Trebuchet MS" pitchFamily="34" charset="0"/>
              </a:rPr>
              <a:t>Is it useful?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GB" sz="2400">
                <a:latin typeface="Times" charset="0"/>
              </a:rPr>
              <a:t> reveals how objects get constituted &amp; unmasks the interests that serves (and perhaps could be resisted)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GB" sz="2400">
                <a:latin typeface="Times" charset="0"/>
              </a:rPr>
              <a:t> shows how mundane interaction achieves its business (and perhaps could be improved)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3200" dirty="0"/>
              <a:t>Why you shouldn’t do Discourse Analysis</a:t>
            </a:r>
          </a:p>
          <a:p>
            <a:pPr>
              <a:lnSpc>
                <a:spcPct val="90000"/>
              </a:lnSpc>
            </a:pPr>
            <a:r>
              <a:rPr lang="en-GB" sz="3200" dirty="0" smtClean="0">
                <a:solidFill>
                  <a:schemeClr val="tx2"/>
                </a:solidFill>
                <a:latin typeface="Times" charset="0"/>
              </a:rPr>
              <a:t>   </a:t>
            </a:r>
            <a:r>
              <a:rPr lang="en-GB" sz="3200" dirty="0">
                <a:solidFill>
                  <a:schemeClr val="tx2"/>
                </a:solidFill>
                <a:latin typeface="Times" charset="0"/>
              </a:rPr>
              <a:t>recording the data (other than media texts) isn’t always easy </a:t>
            </a:r>
          </a:p>
          <a:p>
            <a:pPr>
              <a:lnSpc>
                <a:spcPct val="90000"/>
              </a:lnSpc>
            </a:pPr>
            <a:r>
              <a:rPr lang="en-GB" sz="3200" dirty="0">
                <a:solidFill>
                  <a:schemeClr val="tx2"/>
                </a:solidFill>
                <a:latin typeface="Times" charset="0"/>
              </a:rPr>
              <a:t>transcribing the data is laborious</a:t>
            </a:r>
          </a:p>
          <a:p>
            <a:pPr>
              <a:lnSpc>
                <a:spcPct val="90000"/>
              </a:lnSpc>
            </a:pPr>
            <a:r>
              <a:rPr lang="en-GB" sz="3200" dirty="0" smtClean="0">
                <a:solidFill>
                  <a:schemeClr val="tx2"/>
                </a:solidFill>
                <a:latin typeface="Times" charset="0"/>
              </a:rPr>
              <a:t>  mastering </a:t>
            </a:r>
            <a:r>
              <a:rPr lang="en-GB" sz="3200" dirty="0">
                <a:solidFill>
                  <a:schemeClr val="tx2"/>
                </a:solidFill>
                <a:latin typeface="Times" charset="0"/>
              </a:rPr>
              <a:t>the craft of explicating what’s </a:t>
            </a:r>
            <a:r>
              <a:rPr lang="en-GB" sz="3200" dirty="0" smtClean="0">
                <a:solidFill>
                  <a:schemeClr val="tx2"/>
                </a:solidFill>
                <a:latin typeface="Times" charset="0"/>
              </a:rPr>
              <a:t>going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3200" dirty="0" smtClean="0">
                <a:solidFill>
                  <a:schemeClr val="tx2"/>
                </a:solidFill>
                <a:latin typeface="Times" charset="0"/>
              </a:rPr>
              <a:t>   on</a:t>
            </a:r>
            <a:r>
              <a:rPr lang="en-GB" sz="3200" dirty="0">
                <a:solidFill>
                  <a:schemeClr val="tx2"/>
                </a:solidFill>
                <a:latin typeface="Times" charset="0"/>
              </a:rPr>
              <a:t>, without </a:t>
            </a:r>
            <a:r>
              <a:rPr lang="en-GB" sz="3200" dirty="0" smtClean="0">
                <a:solidFill>
                  <a:schemeClr val="tx2"/>
                </a:solidFill>
                <a:latin typeface="Times" charset="0"/>
              </a:rPr>
              <a:t>over-interpreting </a:t>
            </a:r>
            <a:r>
              <a:rPr lang="en-GB" sz="3200" dirty="0">
                <a:solidFill>
                  <a:schemeClr val="tx2"/>
                </a:solidFill>
                <a:latin typeface="Times" charset="0"/>
              </a:rPr>
              <a:t>it or </a:t>
            </a:r>
            <a:r>
              <a:rPr lang="en-GB" sz="3200" dirty="0" smtClean="0">
                <a:solidFill>
                  <a:schemeClr val="tx2"/>
                </a:solidFill>
                <a:latin typeface="Times" charset="0"/>
              </a:rPr>
              <a:t>merely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3200" dirty="0">
                <a:solidFill>
                  <a:schemeClr val="tx2"/>
                </a:solidFill>
                <a:latin typeface="Times" charset="0"/>
              </a:rPr>
              <a:t> </a:t>
            </a:r>
            <a:r>
              <a:rPr lang="en-GB" sz="3200" dirty="0" smtClean="0">
                <a:solidFill>
                  <a:schemeClr val="tx2"/>
                </a:solidFill>
                <a:latin typeface="Times" charset="0"/>
              </a:rPr>
              <a:t>  describing </a:t>
            </a:r>
            <a:r>
              <a:rPr lang="en-GB" sz="3200" dirty="0">
                <a:solidFill>
                  <a:schemeClr val="tx2"/>
                </a:solidFill>
                <a:latin typeface="Times" charset="0"/>
              </a:rPr>
              <a:t>it, is hard</a:t>
            </a:r>
          </a:p>
          <a:p>
            <a:pPr>
              <a:lnSpc>
                <a:spcPct val="90000"/>
              </a:lnSpc>
            </a:pPr>
            <a:r>
              <a:rPr lang="en-GB" sz="3200" dirty="0" smtClean="0">
                <a:solidFill>
                  <a:schemeClr val="tx2"/>
                </a:solidFill>
                <a:latin typeface="Times" charset="0"/>
              </a:rPr>
              <a:t>  or </a:t>
            </a:r>
            <a:r>
              <a:rPr lang="en-GB" sz="3200" dirty="0">
                <a:solidFill>
                  <a:schemeClr val="tx2"/>
                </a:solidFill>
                <a:latin typeface="Times" charset="0"/>
              </a:rPr>
              <a:t>a survey of the incidence of A is X in </a:t>
            </a:r>
            <a:r>
              <a:rPr lang="en-GB" sz="3200" dirty="0" smtClean="0">
                <a:solidFill>
                  <a:schemeClr val="tx2"/>
                </a:solidFill>
                <a:latin typeface="Times" charset="0"/>
              </a:rPr>
              <a:t>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3200" dirty="0">
                <a:solidFill>
                  <a:schemeClr val="tx2"/>
                </a:solidFill>
                <a:latin typeface="Times" charset="0"/>
              </a:rPr>
              <a:t> </a:t>
            </a:r>
            <a:r>
              <a:rPr lang="en-GB" sz="3200" dirty="0" smtClean="0">
                <a:solidFill>
                  <a:schemeClr val="tx2"/>
                </a:solidFill>
                <a:latin typeface="Times" charset="0"/>
              </a:rPr>
              <a:t> </a:t>
            </a:r>
            <a:r>
              <a:rPr lang="en-GB" sz="3200" dirty="0">
                <a:solidFill>
                  <a:schemeClr val="tx2"/>
                </a:solidFill>
                <a:latin typeface="Times" charset="0"/>
              </a:rPr>
              <a:t>population etcetera</a:t>
            </a:r>
            <a:endParaRPr lang="en-GB" sz="3200" dirty="0"/>
          </a:p>
          <a:p>
            <a:pPr>
              <a:lnSpc>
                <a:spcPct val="90000"/>
              </a:lnSpc>
            </a:pP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800"/>
              <a:t>Why you might do Discourse Analysis</a:t>
            </a:r>
          </a:p>
          <a:p>
            <a:endParaRPr lang="en-GB" sz="2800"/>
          </a:p>
          <a:p>
            <a:r>
              <a:rPr lang="en-GB" sz="2400">
                <a:solidFill>
                  <a:schemeClr val="tx2"/>
                </a:solidFill>
                <a:latin typeface="Times" charset="0"/>
              </a:rPr>
              <a:t>-   </a:t>
            </a:r>
            <a:r>
              <a:rPr lang="en-GB" sz="2800">
                <a:solidFill>
                  <a:schemeClr val="tx2"/>
                </a:solidFill>
                <a:latin typeface="Times" charset="0"/>
              </a:rPr>
              <a:t>you get close to the data </a:t>
            </a:r>
          </a:p>
          <a:p>
            <a:pPr>
              <a:buFontTx/>
              <a:buChar char="-"/>
            </a:pPr>
            <a:r>
              <a:rPr lang="en-GB" sz="2800">
                <a:solidFill>
                  <a:schemeClr val="tx2"/>
                </a:solidFill>
                <a:latin typeface="Times" charset="0"/>
              </a:rPr>
              <a:t>the data (eg video recordings) are of life as it’s lived</a:t>
            </a:r>
          </a:p>
          <a:p>
            <a:pPr>
              <a:buFontTx/>
              <a:buChar char="-"/>
            </a:pPr>
            <a:r>
              <a:rPr lang="en-GB" sz="2800">
                <a:solidFill>
                  <a:schemeClr val="tx2"/>
                </a:solidFill>
                <a:latin typeface="Times" charset="0"/>
              </a:rPr>
              <a:t>you uncover the subtle organisation of language, the prime medium of our social lives (and selves)</a:t>
            </a:r>
          </a:p>
          <a:p>
            <a:pPr>
              <a:buFontTx/>
              <a:buChar char="-"/>
            </a:pPr>
            <a:r>
              <a:rPr lang="en-GB" sz="2800">
                <a:solidFill>
                  <a:schemeClr val="tx2"/>
                </a:solidFill>
                <a:latin typeface="Times" charset="0"/>
              </a:rPr>
              <a:t>You plug in to social practices that - at the grandest - constitute reality and our place in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762000"/>
            <a:ext cx="7772400" cy="5410200"/>
          </a:xfrm>
        </p:spPr>
        <p:txBody>
          <a:bodyPr/>
          <a:lstStyle/>
          <a:p>
            <a:r>
              <a:rPr lang="en-GB" sz="2800" dirty="0"/>
              <a:t>Other reasons why discourse analysis might </a:t>
            </a:r>
            <a:r>
              <a:rPr lang="en-GB" sz="2800" dirty="0" smtClean="0"/>
              <a:t>   interest </a:t>
            </a:r>
            <a:r>
              <a:rPr lang="en-GB" sz="2800" dirty="0"/>
              <a:t>you</a:t>
            </a:r>
          </a:p>
          <a:p>
            <a:endParaRPr lang="en-GB" sz="2800" dirty="0">
              <a:solidFill>
                <a:schemeClr val="tx2"/>
              </a:solidFill>
              <a:latin typeface="Times" charset="0"/>
            </a:endParaRPr>
          </a:p>
          <a:p>
            <a:pPr>
              <a:buFontTx/>
              <a:buChar char="-"/>
            </a:pPr>
            <a:r>
              <a:rPr lang="en-GB" sz="2800" dirty="0">
                <a:solidFill>
                  <a:schemeClr val="tx2"/>
                </a:solidFill>
                <a:latin typeface="Times" charset="0"/>
              </a:rPr>
              <a:t>it might be connected to your life (job, family, friends and so on)</a:t>
            </a:r>
          </a:p>
          <a:p>
            <a:pPr>
              <a:buFontTx/>
              <a:buChar char="-"/>
            </a:pPr>
            <a:r>
              <a:rPr lang="en-GB" sz="2800" dirty="0">
                <a:solidFill>
                  <a:schemeClr val="tx2"/>
                </a:solidFill>
                <a:latin typeface="Times" charset="0"/>
              </a:rPr>
              <a:t>it can go on your cv</a:t>
            </a:r>
          </a:p>
          <a:p>
            <a:pPr>
              <a:buFontTx/>
              <a:buChar char="-"/>
            </a:pPr>
            <a:r>
              <a:rPr lang="en-GB" sz="2800" dirty="0">
                <a:solidFill>
                  <a:schemeClr val="tx2"/>
                </a:solidFill>
                <a:latin typeface="Times" charset="0"/>
              </a:rPr>
              <a:t>if you get interested in the subject you might want to take it further </a:t>
            </a:r>
            <a:r>
              <a:rPr lang="en-GB" sz="2800" dirty="0" smtClean="0">
                <a:solidFill>
                  <a:schemeClr val="tx2"/>
                </a:solidFill>
                <a:latin typeface="Times" charset="0"/>
              </a:rPr>
              <a:t>(specialization)</a:t>
            </a:r>
            <a:endParaRPr lang="en-GB" sz="2800" dirty="0">
              <a:solidFill>
                <a:schemeClr val="tx2"/>
              </a:solidFill>
              <a:latin typeface="Times" charset="0"/>
            </a:endParaRPr>
          </a:p>
          <a:p>
            <a:endParaRPr lang="en-GB" sz="2800" dirty="0">
              <a:solidFill>
                <a:schemeClr val="tx2"/>
              </a:solidFill>
              <a:latin typeface="Times" charset="0"/>
            </a:endParaRPr>
          </a:p>
          <a:p>
            <a:r>
              <a:rPr lang="en-GB" sz="2800" dirty="0"/>
              <a:t>	so it’s worth starting to think about what you are interested in (linguistically)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402</TotalTime>
  <Words>1478</Words>
  <Application>Microsoft Office PowerPoint</Application>
  <PresentationFormat>On-screen Show (4:3)</PresentationFormat>
  <Paragraphs>225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Clarity</vt:lpstr>
      <vt:lpstr>Slide 1</vt:lpstr>
      <vt:lpstr>Review of Lecture 22</vt:lpstr>
      <vt:lpstr>Review of lecture 22</vt:lpstr>
      <vt:lpstr>Slide 4</vt:lpstr>
      <vt:lpstr>Definitions of Discourse (1)</vt:lpstr>
      <vt:lpstr> Discourse as structure ?</vt:lpstr>
      <vt:lpstr>Discourse as a System of functions  ?</vt:lpstr>
      <vt:lpstr>Definition of Discourse (2)</vt:lpstr>
      <vt:lpstr>Objects of discourse</vt:lpstr>
      <vt:lpstr>Slide 10</vt:lpstr>
      <vt:lpstr>Doing discourse analysis</vt:lpstr>
      <vt:lpstr>The scope of discourse analysis</vt:lpstr>
      <vt:lpstr>Influences on discourse analysis</vt:lpstr>
      <vt:lpstr>Approaches to Discourse</vt:lpstr>
      <vt:lpstr>Approaches to Discourse (1)  The Speech Act Approach</vt:lpstr>
      <vt:lpstr>Approaches to Discourse (2)  Interactional sociolinguistics</vt:lpstr>
      <vt:lpstr>Approaches to Discourse (3)  The ethnography of communication</vt:lpstr>
      <vt:lpstr>Approaches to Discourse (4)  Pragmatics</vt:lpstr>
      <vt:lpstr>Approaches to Discourse (5)  Conversation analysis</vt:lpstr>
      <vt:lpstr>Summary of approaches to discourse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ԝ䀀ջလ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Naveed Ehsan</dc:creator>
  <cp:lastModifiedBy>NTS</cp:lastModifiedBy>
  <cp:revision>93</cp:revision>
  <dcterms:created xsi:type="dcterms:W3CDTF">2006-06-21T10:51:15Z</dcterms:created>
  <dcterms:modified xsi:type="dcterms:W3CDTF">2013-12-24T16:13:51Z</dcterms:modified>
</cp:coreProperties>
</file>